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93" r:id="rId1"/>
    <p:sldMasterId id="2147484365" r:id="rId2"/>
    <p:sldMasterId id="2147484521" r:id="rId3"/>
  </p:sldMasterIdLst>
  <p:notesMasterIdLst>
    <p:notesMasterId r:id="rId380"/>
  </p:notesMasterIdLst>
  <p:sldIdLst>
    <p:sldId id="810" r:id="rId4"/>
    <p:sldId id="813" r:id="rId5"/>
    <p:sldId id="814" r:id="rId6"/>
    <p:sldId id="812" r:id="rId7"/>
    <p:sldId id="817" r:id="rId8"/>
    <p:sldId id="818" r:id="rId9"/>
    <p:sldId id="819" r:id="rId10"/>
    <p:sldId id="1085" r:id="rId11"/>
    <p:sldId id="1049" r:id="rId12"/>
    <p:sldId id="1082" r:id="rId13"/>
    <p:sldId id="1068" r:id="rId14"/>
    <p:sldId id="1014" r:id="rId15"/>
    <p:sldId id="875" r:id="rId16"/>
    <p:sldId id="876" r:id="rId17"/>
    <p:sldId id="877" r:id="rId18"/>
    <p:sldId id="1069" r:id="rId19"/>
    <p:sldId id="1070" r:id="rId20"/>
    <p:sldId id="1050" r:id="rId21"/>
    <p:sldId id="1006" r:id="rId22"/>
    <p:sldId id="920" r:id="rId23"/>
    <p:sldId id="977" r:id="rId24"/>
    <p:sldId id="815" r:id="rId25"/>
    <p:sldId id="978" r:id="rId26"/>
    <p:sldId id="979" r:id="rId27"/>
    <p:sldId id="1005" r:id="rId28"/>
    <p:sldId id="980" r:id="rId29"/>
    <p:sldId id="981" r:id="rId30"/>
    <p:sldId id="1450" r:id="rId31"/>
    <p:sldId id="1448" r:id="rId32"/>
    <p:sldId id="982" r:id="rId33"/>
    <p:sldId id="983" r:id="rId34"/>
    <p:sldId id="985" r:id="rId35"/>
    <p:sldId id="988" r:id="rId36"/>
    <p:sldId id="989" r:id="rId37"/>
    <p:sldId id="990" r:id="rId38"/>
    <p:sldId id="991" r:id="rId39"/>
    <p:sldId id="993" r:id="rId40"/>
    <p:sldId id="994" r:id="rId41"/>
    <p:sldId id="997" r:id="rId42"/>
    <p:sldId id="998" r:id="rId43"/>
    <p:sldId id="1139" r:id="rId44"/>
    <p:sldId id="1146" r:id="rId45"/>
    <p:sldId id="995" r:id="rId46"/>
    <p:sldId id="984" r:id="rId47"/>
    <p:sldId id="1071" r:id="rId48"/>
    <p:sldId id="1120" r:id="rId49"/>
    <p:sldId id="1052" r:id="rId50"/>
    <p:sldId id="1053" r:id="rId51"/>
    <p:sldId id="1072" r:id="rId52"/>
    <p:sldId id="1073" r:id="rId53"/>
    <p:sldId id="1086" r:id="rId54"/>
    <p:sldId id="1087" r:id="rId55"/>
    <p:sldId id="1088" r:id="rId56"/>
    <p:sldId id="1148" r:id="rId57"/>
    <p:sldId id="1151" r:id="rId58"/>
    <p:sldId id="1149" r:id="rId59"/>
    <p:sldId id="1089" r:id="rId60"/>
    <p:sldId id="1150" r:id="rId61"/>
    <p:sldId id="1090" r:id="rId62"/>
    <p:sldId id="1013" r:id="rId63"/>
    <p:sldId id="882" r:id="rId64"/>
    <p:sldId id="883" r:id="rId65"/>
    <p:sldId id="884" r:id="rId66"/>
    <p:sldId id="885" r:id="rId67"/>
    <p:sldId id="886" r:id="rId68"/>
    <p:sldId id="887" r:id="rId69"/>
    <p:sldId id="1153" r:id="rId70"/>
    <p:sldId id="1154" r:id="rId71"/>
    <p:sldId id="1155" r:id="rId72"/>
    <p:sldId id="1156" r:id="rId73"/>
    <p:sldId id="1007" r:id="rId74"/>
    <p:sldId id="888" r:id="rId75"/>
    <p:sldId id="889" r:id="rId76"/>
    <p:sldId id="890" r:id="rId77"/>
    <p:sldId id="891" r:id="rId78"/>
    <p:sldId id="1093" r:id="rId79"/>
    <p:sldId id="1238" r:id="rId80"/>
    <p:sldId id="1233" r:id="rId81"/>
    <p:sldId id="1234" r:id="rId82"/>
    <p:sldId id="1235" r:id="rId83"/>
    <p:sldId id="1239" r:id="rId84"/>
    <p:sldId id="1240" r:id="rId85"/>
    <p:sldId id="1241" r:id="rId86"/>
    <p:sldId id="1242" r:id="rId87"/>
    <p:sldId id="1243" r:id="rId88"/>
    <p:sldId id="1244" r:id="rId89"/>
    <p:sldId id="1245" r:id="rId90"/>
    <p:sldId id="1246" r:id="rId91"/>
    <p:sldId id="1247" r:id="rId92"/>
    <p:sldId id="1248" r:id="rId93"/>
    <p:sldId id="1252" r:id="rId94"/>
    <p:sldId id="1253" r:id="rId95"/>
    <p:sldId id="1333" r:id="rId96"/>
    <p:sldId id="1334" r:id="rId97"/>
    <p:sldId id="1336" r:id="rId98"/>
    <p:sldId id="1335" r:id="rId99"/>
    <p:sldId id="1337" r:id="rId100"/>
    <p:sldId id="1338" r:id="rId101"/>
    <p:sldId id="1349" r:id="rId102"/>
    <p:sldId id="1340" r:id="rId103"/>
    <p:sldId id="1339" r:id="rId104"/>
    <p:sldId id="1348" r:id="rId105"/>
    <p:sldId id="1344" r:id="rId106"/>
    <p:sldId id="1015" r:id="rId107"/>
    <p:sldId id="816" r:id="rId108"/>
    <p:sldId id="1163" r:id="rId109"/>
    <p:sldId id="1030" r:id="rId110"/>
    <p:sldId id="1451" r:id="rId111"/>
    <p:sldId id="1452" r:id="rId112"/>
    <p:sldId id="1035" r:id="rId113"/>
    <p:sldId id="1036" r:id="rId114"/>
    <p:sldId id="1031" r:id="rId115"/>
    <p:sldId id="1152" r:id="rId116"/>
    <p:sldId id="1042" r:id="rId117"/>
    <p:sldId id="1043" r:id="rId118"/>
    <p:sldId id="1032" r:id="rId119"/>
    <p:sldId id="1033" r:id="rId120"/>
    <p:sldId id="1034" r:id="rId121"/>
    <p:sldId id="1037" r:id="rId122"/>
    <p:sldId id="1038" r:id="rId123"/>
    <p:sldId id="1039" r:id="rId124"/>
    <p:sldId id="1444" r:id="rId125"/>
    <p:sldId id="1166" r:id="rId126"/>
    <p:sldId id="1167" r:id="rId127"/>
    <p:sldId id="1229" r:id="rId128"/>
    <p:sldId id="1096" r:id="rId129"/>
    <p:sldId id="1097" r:id="rId130"/>
    <p:sldId id="1098" r:id="rId131"/>
    <p:sldId id="1158" r:id="rId132"/>
    <p:sldId id="1159" r:id="rId133"/>
    <p:sldId id="1168" r:id="rId134"/>
    <p:sldId id="1191" r:id="rId135"/>
    <p:sldId id="1016" r:id="rId136"/>
    <p:sldId id="824" r:id="rId137"/>
    <p:sldId id="825" r:id="rId138"/>
    <p:sldId id="1198" r:id="rId139"/>
    <p:sldId id="1192" r:id="rId140"/>
    <p:sldId id="1193" r:id="rId141"/>
    <p:sldId id="1227" r:id="rId142"/>
    <p:sldId id="823" r:id="rId143"/>
    <p:sldId id="870" r:id="rId144"/>
    <p:sldId id="1186" r:id="rId145"/>
    <p:sldId id="1454" r:id="rId146"/>
    <p:sldId id="1099" r:id="rId147"/>
    <p:sldId id="1181" r:id="rId148"/>
    <p:sldId id="1169" r:id="rId149"/>
    <p:sldId id="1196" r:id="rId150"/>
    <p:sldId id="1100" r:id="rId151"/>
    <p:sldId id="1017" r:id="rId152"/>
    <p:sldId id="822" r:id="rId153"/>
    <p:sldId id="826" r:id="rId154"/>
    <p:sldId id="827" r:id="rId155"/>
    <p:sldId id="793" r:id="rId156"/>
    <p:sldId id="649" r:id="rId157"/>
    <p:sldId id="796" r:id="rId158"/>
    <p:sldId id="797" r:id="rId159"/>
    <p:sldId id="828" r:id="rId160"/>
    <p:sldId id="829" r:id="rId161"/>
    <p:sldId id="830" r:id="rId162"/>
    <p:sldId id="657" r:id="rId163"/>
    <p:sldId id="831" r:id="rId164"/>
    <p:sldId id="871" r:id="rId165"/>
    <p:sldId id="872" r:id="rId166"/>
    <p:sldId id="873" r:id="rId167"/>
    <p:sldId id="874" r:id="rId168"/>
    <p:sldId id="662" r:id="rId169"/>
    <p:sldId id="767" r:id="rId170"/>
    <p:sldId id="1101" r:id="rId171"/>
    <p:sldId id="1102" r:id="rId172"/>
    <p:sldId id="1197" r:id="rId173"/>
    <p:sldId id="1103" r:id="rId174"/>
    <p:sldId id="1178" r:id="rId175"/>
    <p:sldId id="1104" r:id="rId176"/>
    <p:sldId id="1179" r:id="rId177"/>
    <p:sldId id="1173" r:id="rId178"/>
    <p:sldId id="1174" r:id="rId179"/>
    <p:sldId id="1350" r:id="rId180"/>
    <p:sldId id="1254" r:id="rId181"/>
    <p:sldId id="1255" r:id="rId182"/>
    <p:sldId id="1256" r:id="rId183"/>
    <p:sldId id="1258" r:id="rId184"/>
    <p:sldId id="1259" r:id="rId185"/>
    <p:sldId id="1260" r:id="rId186"/>
    <p:sldId id="1261" r:id="rId187"/>
    <p:sldId id="1262" r:id="rId188"/>
    <p:sldId id="1263" r:id="rId189"/>
    <p:sldId id="1266" r:id="rId190"/>
    <p:sldId id="1267" r:id="rId191"/>
    <p:sldId id="1268" r:id="rId192"/>
    <p:sldId id="1270" r:id="rId193"/>
    <p:sldId id="1269" r:id="rId194"/>
    <p:sldId id="897" r:id="rId195"/>
    <p:sldId id="1142" r:id="rId196"/>
    <p:sldId id="1189" r:id="rId197"/>
    <p:sldId id="1141" r:id="rId198"/>
    <p:sldId id="1108" r:id="rId199"/>
    <p:sldId id="1008" r:id="rId200"/>
    <p:sldId id="673" r:id="rId201"/>
    <p:sldId id="1352" r:id="rId202"/>
    <p:sldId id="1378" r:id="rId203"/>
    <p:sldId id="1379" r:id="rId204"/>
    <p:sldId id="1232" r:id="rId205"/>
    <p:sldId id="1445" r:id="rId206"/>
    <p:sldId id="1230" r:id="rId207"/>
    <p:sldId id="1231" r:id="rId208"/>
    <p:sldId id="676" r:id="rId209"/>
    <p:sldId id="677" r:id="rId210"/>
    <p:sldId id="678" r:id="rId211"/>
    <p:sldId id="679" r:id="rId212"/>
    <p:sldId id="771" r:id="rId213"/>
    <p:sldId id="680" r:id="rId214"/>
    <p:sldId id="681" r:id="rId215"/>
    <p:sldId id="772" r:id="rId216"/>
    <p:sldId id="682" r:id="rId217"/>
    <p:sldId id="683" r:id="rId218"/>
    <p:sldId id="684" r:id="rId219"/>
    <p:sldId id="773" r:id="rId220"/>
    <p:sldId id="686" r:id="rId221"/>
    <p:sldId id="687" r:id="rId222"/>
    <p:sldId id="1111" r:id="rId223"/>
    <p:sldId id="1110" r:id="rId224"/>
    <p:sldId id="1112" r:id="rId225"/>
    <p:sldId id="1354" r:id="rId226"/>
    <p:sldId id="1353" r:id="rId227"/>
    <p:sldId id="1355" r:id="rId228"/>
    <p:sldId id="1356" r:id="rId229"/>
    <p:sldId id="1114" r:id="rId230"/>
    <p:sldId id="1363" r:id="rId231"/>
    <p:sldId id="1361" r:id="rId232"/>
    <p:sldId id="1359" r:id="rId233"/>
    <p:sldId id="1360" r:id="rId234"/>
    <p:sldId id="1012" r:id="rId235"/>
    <p:sldId id="1302" r:id="rId236"/>
    <p:sldId id="1369" r:id="rId237"/>
    <p:sldId id="1299" r:id="rId238"/>
    <p:sldId id="1009" r:id="rId239"/>
    <p:sldId id="1010" r:id="rId240"/>
    <p:sldId id="1011" r:id="rId241"/>
    <p:sldId id="1021" r:id="rId242"/>
    <p:sldId id="1368" r:id="rId243"/>
    <p:sldId id="1300" r:id="rId244"/>
    <p:sldId id="1301" r:id="rId245"/>
    <p:sldId id="1276" r:id="rId246"/>
    <p:sldId id="1298" r:id="rId247"/>
    <p:sldId id="1277" r:id="rId248"/>
    <p:sldId id="1278" r:id="rId249"/>
    <p:sldId id="1279" r:id="rId250"/>
    <p:sldId id="1370" r:id="rId251"/>
    <p:sldId id="1371" r:id="rId252"/>
    <p:sldId id="1381" r:id="rId253"/>
    <p:sldId id="1280" r:id="rId254"/>
    <p:sldId id="1281" r:id="rId255"/>
    <p:sldId id="1282" r:id="rId256"/>
    <p:sldId id="1115" r:id="rId257"/>
    <p:sldId id="1364" r:id="rId258"/>
    <p:sldId id="1365" r:id="rId259"/>
    <p:sldId id="1118" r:id="rId260"/>
    <p:sldId id="1382" r:id="rId261"/>
    <p:sldId id="1367" r:id="rId262"/>
    <p:sldId id="1383" r:id="rId263"/>
    <p:sldId id="1116" r:id="rId264"/>
    <p:sldId id="1117" r:id="rId265"/>
    <p:sldId id="1387" r:id="rId266"/>
    <p:sldId id="1388" r:id="rId267"/>
    <p:sldId id="1389" r:id="rId268"/>
    <p:sldId id="1384" r:id="rId269"/>
    <p:sldId id="1385" r:id="rId270"/>
    <p:sldId id="1390" r:id="rId271"/>
    <p:sldId id="1019" r:id="rId272"/>
    <p:sldId id="942" r:id="rId273"/>
    <p:sldId id="937" r:id="rId274"/>
    <p:sldId id="1397" r:id="rId275"/>
    <p:sldId id="1398" r:id="rId276"/>
    <p:sldId id="1399" r:id="rId277"/>
    <p:sldId id="1400" r:id="rId278"/>
    <p:sldId id="1428" r:id="rId279"/>
    <p:sldId id="1401" r:id="rId280"/>
    <p:sldId id="1402" r:id="rId281"/>
    <p:sldId id="1403" r:id="rId282"/>
    <p:sldId id="1404" r:id="rId283"/>
    <p:sldId id="1405" r:id="rId284"/>
    <p:sldId id="1406" r:id="rId285"/>
    <p:sldId id="1407" r:id="rId286"/>
    <p:sldId id="1408" r:id="rId287"/>
    <p:sldId id="1409" r:id="rId288"/>
    <p:sldId id="1410" r:id="rId289"/>
    <p:sldId id="1411" r:id="rId290"/>
    <p:sldId id="1412" r:id="rId291"/>
    <p:sldId id="1413" r:id="rId292"/>
    <p:sldId id="1414" r:id="rId293"/>
    <p:sldId id="1415" r:id="rId294"/>
    <p:sldId id="1416" r:id="rId295"/>
    <p:sldId id="1417" r:id="rId296"/>
    <p:sldId id="1418" r:id="rId297"/>
    <p:sldId id="1419" r:id="rId298"/>
    <p:sldId id="1420" r:id="rId299"/>
    <p:sldId id="1421" r:id="rId300"/>
    <p:sldId id="1429" r:id="rId301"/>
    <p:sldId id="1430" r:id="rId302"/>
    <p:sldId id="1431" r:id="rId303"/>
    <p:sldId id="1432" r:id="rId304"/>
    <p:sldId id="1422" r:id="rId305"/>
    <p:sldId id="1423" r:id="rId306"/>
    <p:sldId id="1424" r:id="rId307"/>
    <p:sldId id="1425" r:id="rId308"/>
    <p:sldId id="1426" r:id="rId309"/>
    <p:sldId id="1020" r:id="rId310"/>
    <p:sldId id="1434" r:id="rId311"/>
    <p:sldId id="1496" r:id="rId312"/>
    <p:sldId id="1433" r:id="rId313"/>
    <p:sldId id="1491" r:id="rId314"/>
    <p:sldId id="1475" r:id="rId315"/>
    <p:sldId id="1476" r:id="rId316"/>
    <p:sldId id="1479" r:id="rId317"/>
    <p:sldId id="1477" r:id="rId318"/>
    <p:sldId id="1478" r:id="rId319"/>
    <p:sldId id="1460" r:id="rId320"/>
    <p:sldId id="1481" r:id="rId321"/>
    <p:sldId id="1573" r:id="rId322"/>
    <p:sldId id="1568" r:id="rId323"/>
    <p:sldId id="1570" r:id="rId324"/>
    <p:sldId id="1572" r:id="rId325"/>
    <p:sldId id="1571" r:id="rId326"/>
    <p:sldId id="1480" r:id="rId327"/>
    <p:sldId id="1474" r:id="rId328"/>
    <p:sldId id="1482" r:id="rId329"/>
    <p:sldId id="1462" r:id="rId330"/>
    <p:sldId id="1486" r:id="rId331"/>
    <p:sldId id="1485" r:id="rId332"/>
    <p:sldId id="1487" r:id="rId333"/>
    <p:sldId id="1575" r:id="rId334"/>
    <p:sldId id="1576" r:id="rId335"/>
    <p:sldId id="1461" r:id="rId336"/>
    <p:sldId id="1483" r:id="rId337"/>
    <p:sldId id="1484" r:id="rId338"/>
    <p:sldId id="1468" r:id="rId339"/>
    <p:sldId id="1492" r:id="rId340"/>
    <p:sldId id="1493" r:id="rId341"/>
    <p:sldId id="1469" r:id="rId342"/>
    <p:sldId id="1494" r:id="rId343"/>
    <p:sldId id="1495" r:id="rId344"/>
    <p:sldId id="1471" r:id="rId345"/>
    <p:sldId id="1472" r:id="rId346"/>
    <p:sldId id="1473" r:id="rId347"/>
    <p:sldId id="1463" r:id="rId348"/>
    <p:sldId id="1464" r:id="rId349"/>
    <p:sldId id="1498" r:id="rId350"/>
    <p:sldId id="1559" r:id="rId351"/>
    <p:sldId id="1500" r:id="rId352"/>
    <p:sldId id="1519" r:id="rId353"/>
    <p:sldId id="1564" r:id="rId354"/>
    <p:sldId id="1552" r:id="rId355"/>
    <p:sldId id="1549" r:id="rId356"/>
    <p:sldId id="1553" r:id="rId357"/>
    <p:sldId id="1550" r:id="rId358"/>
    <p:sldId id="1557" r:id="rId359"/>
    <p:sldId id="1548" r:id="rId360"/>
    <p:sldId id="1556" r:id="rId361"/>
    <p:sldId id="1544" r:id="rId362"/>
    <p:sldId id="1543" r:id="rId363"/>
    <p:sldId id="1558" r:id="rId364"/>
    <p:sldId id="1563" r:id="rId365"/>
    <p:sldId id="1546" r:id="rId366"/>
    <p:sldId id="1547" r:id="rId367"/>
    <p:sldId id="962" r:id="rId368"/>
    <p:sldId id="1455" r:id="rId369"/>
    <p:sldId id="1456" r:id="rId370"/>
    <p:sldId id="1457" r:id="rId371"/>
    <p:sldId id="1391" r:id="rId372"/>
    <p:sldId id="1392" r:id="rId373"/>
    <p:sldId id="798" r:id="rId374"/>
    <p:sldId id="806" r:id="rId375"/>
    <p:sldId id="1396" r:id="rId376"/>
    <p:sldId id="1395" r:id="rId377"/>
    <p:sldId id="1393" r:id="rId378"/>
    <p:sldId id="869" r:id="rId37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00000"/>
    <a:srgbClr val="FFFF00"/>
    <a:srgbClr val="FF0066"/>
    <a:srgbClr val="F08010"/>
    <a:srgbClr val="379A2A"/>
    <a:srgbClr val="278941"/>
    <a:srgbClr val="2A9646"/>
    <a:srgbClr val="9D3535"/>
    <a:srgbClr val="419D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044" autoAdjust="0"/>
    <p:restoredTop sz="97853" autoAdjust="0"/>
  </p:normalViewPr>
  <p:slideViewPr>
    <p:cSldViewPr>
      <p:cViewPr>
        <p:scale>
          <a:sx n="70" d="100"/>
          <a:sy n="70" d="100"/>
        </p:scale>
        <p:origin x="96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99" Type="http://schemas.openxmlformats.org/officeDocument/2006/relationships/slide" Target="slides/slide296.xml"/><Relationship Id="rId303" Type="http://schemas.openxmlformats.org/officeDocument/2006/relationships/slide" Target="slides/slide300.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324" Type="http://schemas.openxmlformats.org/officeDocument/2006/relationships/slide" Target="slides/slide321.xml"/><Relationship Id="rId345" Type="http://schemas.openxmlformats.org/officeDocument/2006/relationships/slide" Target="slides/slide342.xml"/><Relationship Id="rId366" Type="http://schemas.openxmlformats.org/officeDocument/2006/relationships/slide" Target="slides/slide363.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247" Type="http://schemas.openxmlformats.org/officeDocument/2006/relationships/slide" Target="slides/slide244.xml"/><Relationship Id="rId107" Type="http://schemas.openxmlformats.org/officeDocument/2006/relationships/slide" Target="slides/slide104.xml"/><Relationship Id="rId268" Type="http://schemas.openxmlformats.org/officeDocument/2006/relationships/slide" Target="slides/slide265.xml"/><Relationship Id="rId289" Type="http://schemas.openxmlformats.org/officeDocument/2006/relationships/slide" Target="slides/slide286.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314" Type="http://schemas.openxmlformats.org/officeDocument/2006/relationships/slide" Target="slides/slide311.xml"/><Relationship Id="rId335" Type="http://schemas.openxmlformats.org/officeDocument/2006/relationships/slide" Target="slides/slide332.xml"/><Relationship Id="rId356" Type="http://schemas.openxmlformats.org/officeDocument/2006/relationships/slide" Target="slides/slide353.xml"/><Relationship Id="rId377" Type="http://schemas.openxmlformats.org/officeDocument/2006/relationships/slide" Target="slides/slide374.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58" Type="http://schemas.openxmlformats.org/officeDocument/2006/relationships/slide" Target="slides/slide255.xml"/><Relationship Id="rId279" Type="http://schemas.openxmlformats.org/officeDocument/2006/relationships/slide" Target="slides/slide276.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290" Type="http://schemas.openxmlformats.org/officeDocument/2006/relationships/slide" Target="slides/slide287.xml"/><Relationship Id="rId304" Type="http://schemas.openxmlformats.org/officeDocument/2006/relationships/slide" Target="slides/slide301.xml"/><Relationship Id="rId325" Type="http://schemas.openxmlformats.org/officeDocument/2006/relationships/slide" Target="slides/slide322.xml"/><Relationship Id="rId346" Type="http://schemas.openxmlformats.org/officeDocument/2006/relationships/slide" Target="slides/slide343.xml"/><Relationship Id="rId367" Type="http://schemas.openxmlformats.org/officeDocument/2006/relationships/slide" Target="slides/slide364.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slide" Target="slides/slide245.xml"/><Relationship Id="rId269" Type="http://schemas.openxmlformats.org/officeDocument/2006/relationships/slide" Target="slides/slide266.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280" Type="http://schemas.openxmlformats.org/officeDocument/2006/relationships/slide" Target="slides/slide277.xml"/><Relationship Id="rId315" Type="http://schemas.openxmlformats.org/officeDocument/2006/relationships/slide" Target="slides/slide312.xml"/><Relationship Id="rId336" Type="http://schemas.openxmlformats.org/officeDocument/2006/relationships/slide" Target="slides/slide333.xml"/><Relationship Id="rId357" Type="http://schemas.openxmlformats.org/officeDocument/2006/relationships/slide" Target="slides/slide354.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378" Type="http://schemas.openxmlformats.org/officeDocument/2006/relationships/slide" Target="slides/slide375.xml"/><Relationship Id="rId6" Type="http://schemas.openxmlformats.org/officeDocument/2006/relationships/slide" Target="slides/slide3.xml"/><Relationship Id="rId238" Type="http://schemas.openxmlformats.org/officeDocument/2006/relationships/slide" Target="slides/slide235.xml"/><Relationship Id="rId259" Type="http://schemas.openxmlformats.org/officeDocument/2006/relationships/slide" Target="slides/slide256.xml"/><Relationship Id="rId23" Type="http://schemas.openxmlformats.org/officeDocument/2006/relationships/slide" Target="slides/slide20.xml"/><Relationship Id="rId119" Type="http://schemas.openxmlformats.org/officeDocument/2006/relationships/slide" Target="slides/slide116.xml"/><Relationship Id="rId270" Type="http://schemas.openxmlformats.org/officeDocument/2006/relationships/slide" Target="slides/slide267.xml"/><Relationship Id="rId291" Type="http://schemas.openxmlformats.org/officeDocument/2006/relationships/slide" Target="slides/slide288.xml"/><Relationship Id="rId305" Type="http://schemas.openxmlformats.org/officeDocument/2006/relationships/slide" Target="slides/slide302.xml"/><Relationship Id="rId326" Type="http://schemas.openxmlformats.org/officeDocument/2006/relationships/slide" Target="slides/slide323.xml"/><Relationship Id="rId347" Type="http://schemas.openxmlformats.org/officeDocument/2006/relationships/slide" Target="slides/slide344.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368" Type="http://schemas.openxmlformats.org/officeDocument/2006/relationships/slide" Target="slides/slide365.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slide" Target="slides/slide204.xml"/><Relationship Id="rId228" Type="http://schemas.openxmlformats.org/officeDocument/2006/relationships/slide" Target="slides/slide225.xml"/><Relationship Id="rId249" Type="http://schemas.openxmlformats.org/officeDocument/2006/relationships/slide" Target="slides/slide246.xml"/><Relationship Id="rId13" Type="http://schemas.openxmlformats.org/officeDocument/2006/relationships/slide" Target="slides/slide10.xml"/><Relationship Id="rId109" Type="http://schemas.openxmlformats.org/officeDocument/2006/relationships/slide" Target="slides/slide106.xml"/><Relationship Id="rId260" Type="http://schemas.openxmlformats.org/officeDocument/2006/relationships/slide" Target="slides/slide257.xml"/><Relationship Id="rId281" Type="http://schemas.openxmlformats.org/officeDocument/2006/relationships/slide" Target="slides/slide278.xml"/><Relationship Id="rId316" Type="http://schemas.openxmlformats.org/officeDocument/2006/relationships/slide" Target="slides/slide313.xml"/><Relationship Id="rId337" Type="http://schemas.openxmlformats.org/officeDocument/2006/relationships/slide" Target="slides/slide334.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358" Type="http://schemas.openxmlformats.org/officeDocument/2006/relationships/slide" Target="slides/slide355.xml"/><Relationship Id="rId379" Type="http://schemas.openxmlformats.org/officeDocument/2006/relationships/slide" Target="slides/slide376.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18" Type="http://schemas.openxmlformats.org/officeDocument/2006/relationships/slide" Target="slides/slide215.xml"/><Relationship Id="rId239" Type="http://schemas.openxmlformats.org/officeDocument/2006/relationships/slide" Target="slides/slide236.xml"/><Relationship Id="rId250" Type="http://schemas.openxmlformats.org/officeDocument/2006/relationships/slide" Target="slides/slide247.xml"/><Relationship Id="rId271" Type="http://schemas.openxmlformats.org/officeDocument/2006/relationships/slide" Target="slides/slide268.xml"/><Relationship Id="rId292" Type="http://schemas.openxmlformats.org/officeDocument/2006/relationships/slide" Target="slides/slide289.xml"/><Relationship Id="rId306" Type="http://schemas.openxmlformats.org/officeDocument/2006/relationships/slide" Target="slides/slide303.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327" Type="http://schemas.openxmlformats.org/officeDocument/2006/relationships/slide" Target="slides/slide324.xml"/><Relationship Id="rId348" Type="http://schemas.openxmlformats.org/officeDocument/2006/relationships/slide" Target="slides/slide345.xml"/><Relationship Id="rId369" Type="http://schemas.openxmlformats.org/officeDocument/2006/relationships/slide" Target="slides/slide366.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208" Type="http://schemas.openxmlformats.org/officeDocument/2006/relationships/slide" Target="slides/slide205.xml"/><Relationship Id="rId229" Type="http://schemas.openxmlformats.org/officeDocument/2006/relationships/slide" Target="slides/slide226.xml"/><Relationship Id="rId380" Type="http://schemas.openxmlformats.org/officeDocument/2006/relationships/notesMaster" Target="notesMasters/notesMaster1.xml"/><Relationship Id="rId240" Type="http://schemas.openxmlformats.org/officeDocument/2006/relationships/slide" Target="slides/slide237.xml"/><Relationship Id="rId261" Type="http://schemas.openxmlformats.org/officeDocument/2006/relationships/slide" Target="slides/slide258.xml"/><Relationship Id="rId14" Type="http://schemas.openxmlformats.org/officeDocument/2006/relationships/slide" Target="slides/slide11.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282" Type="http://schemas.openxmlformats.org/officeDocument/2006/relationships/slide" Target="slides/slide279.xml"/><Relationship Id="rId317" Type="http://schemas.openxmlformats.org/officeDocument/2006/relationships/slide" Target="slides/slide314.xml"/><Relationship Id="rId338" Type="http://schemas.openxmlformats.org/officeDocument/2006/relationships/slide" Target="slides/slide335.xml"/><Relationship Id="rId359" Type="http://schemas.openxmlformats.org/officeDocument/2006/relationships/slide" Target="slides/slide356.xml"/><Relationship Id="rId8" Type="http://schemas.openxmlformats.org/officeDocument/2006/relationships/slide" Target="slides/slide5.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219" Type="http://schemas.openxmlformats.org/officeDocument/2006/relationships/slide" Target="slides/slide216.xml"/><Relationship Id="rId370" Type="http://schemas.openxmlformats.org/officeDocument/2006/relationships/slide" Target="slides/slide367.xml"/><Relationship Id="rId230" Type="http://schemas.openxmlformats.org/officeDocument/2006/relationships/slide" Target="slides/slide227.xml"/><Relationship Id="rId251" Type="http://schemas.openxmlformats.org/officeDocument/2006/relationships/slide" Target="slides/slide248.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72" Type="http://schemas.openxmlformats.org/officeDocument/2006/relationships/slide" Target="slides/slide269.xml"/><Relationship Id="rId293" Type="http://schemas.openxmlformats.org/officeDocument/2006/relationships/slide" Target="slides/slide290.xml"/><Relationship Id="rId307" Type="http://schemas.openxmlformats.org/officeDocument/2006/relationships/slide" Target="slides/slide304.xml"/><Relationship Id="rId328" Type="http://schemas.openxmlformats.org/officeDocument/2006/relationships/slide" Target="slides/slide325.xml"/><Relationship Id="rId349" Type="http://schemas.openxmlformats.org/officeDocument/2006/relationships/slide" Target="slides/slide346.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95" Type="http://schemas.openxmlformats.org/officeDocument/2006/relationships/slide" Target="slides/slide192.xml"/><Relationship Id="rId209" Type="http://schemas.openxmlformats.org/officeDocument/2006/relationships/slide" Target="slides/slide206.xml"/><Relationship Id="rId360" Type="http://schemas.openxmlformats.org/officeDocument/2006/relationships/slide" Target="slides/slide357.xml"/><Relationship Id="rId381" Type="http://schemas.openxmlformats.org/officeDocument/2006/relationships/presProps" Target="presProps.xml"/><Relationship Id="rId220" Type="http://schemas.openxmlformats.org/officeDocument/2006/relationships/slide" Target="slides/slide217.xml"/><Relationship Id="rId241" Type="http://schemas.openxmlformats.org/officeDocument/2006/relationships/slide" Target="slides/slide23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262" Type="http://schemas.openxmlformats.org/officeDocument/2006/relationships/slide" Target="slides/slide259.xml"/><Relationship Id="rId283" Type="http://schemas.openxmlformats.org/officeDocument/2006/relationships/slide" Target="slides/slide280.xml"/><Relationship Id="rId318" Type="http://schemas.openxmlformats.org/officeDocument/2006/relationships/slide" Target="slides/slide315.xml"/><Relationship Id="rId339" Type="http://schemas.openxmlformats.org/officeDocument/2006/relationships/slide" Target="slides/slide336.xml"/><Relationship Id="rId78" Type="http://schemas.openxmlformats.org/officeDocument/2006/relationships/slide" Target="slides/slide75.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64" Type="http://schemas.openxmlformats.org/officeDocument/2006/relationships/slide" Target="slides/slide161.xml"/><Relationship Id="rId185" Type="http://schemas.openxmlformats.org/officeDocument/2006/relationships/slide" Target="slides/slide182.xml"/><Relationship Id="rId350" Type="http://schemas.openxmlformats.org/officeDocument/2006/relationships/slide" Target="slides/slide347.xml"/><Relationship Id="rId371" Type="http://schemas.openxmlformats.org/officeDocument/2006/relationships/slide" Target="slides/slide368.xml"/><Relationship Id="rId9" Type="http://schemas.openxmlformats.org/officeDocument/2006/relationships/slide" Target="slides/slide6.xml"/><Relationship Id="rId210" Type="http://schemas.openxmlformats.org/officeDocument/2006/relationships/slide" Target="slides/slide207.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273" Type="http://schemas.openxmlformats.org/officeDocument/2006/relationships/slide" Target="slides/slide270.xml"/><Relationship Id="rId294" Type="http://schemas.openxmlformats.org/officeDocument/2006/relationships/slide" Target="slides/slide291.xml"/><Relationship Id="rId308" Type="http://schemas.openxmlformats.org/officeDocument/2006/relationships/slide" Target="slides/slide305.xml"/><Relationship Id="rId329" Type="http://schemas.openxmlformats.org/officeDocument/2006/relationships/slide" Target="slides/slide326.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340" Type="http://schemas.openxmlformats.org/officeDocument/2006/relationships/slide" Target="slides/slide337.xml"/><Relationship Id="rId361" Type="http://schemas.openxmlformats.org/officeDocument/2006/relationships/slide" Target="slides/slide358.xml"/><Relationship Id="rId196" Type="http://schemas.openxmlformats.org/officeDocument/2006/relationships/slide" Target="slides/slide193.xml"/><Relationship Id="rId200" Type="http://schemas.openxmlformats.org/officeDocument/2006/relationships/slide" Target="slides/slide197.xml"/><Relationship Id="rId382" Type="http://schemas.openxmlformats.org/officeDocument/2006/relationships/viewProps" Target="viewProps.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slide" Target="slides/slide260.xml"/><Relationship Id="rId284" Type="http://schemas.openxmlformats.org/officeDocument/2006/relationships/slide" Target="slides/slide281.xml"/><Relationship Id="rId319" Type="http://schemas.openxmlformats.org/officeDocument/2006/relationships/slide" Target="slides/slide316.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330" Type="http://schemas.openxmlformats.org/officeDocument/2006/relationships/slide" Target="slides/slide327.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351" Type="http://schemas.openxmlformats.org/officeDocument/2006/relationships/slide" Target="slides/slide348.xml"/><Relationship Id="rId372" Type="http://schemas.openxmlformats.org/officeDocument/2006/relationships/slide" Target="slides/slide369.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4" Type="http://schemas.openxmlformats.org/officeDocument/2006/relationships/slide" Target="slides/slide271.xml"/><Relationship Id="rId295" Type="http://schemas.openxmlformats.org/officeDocument/2006/relationships/slide" Target="slides/slide292.xml"/><Relationship Id="rId309" Type="http://schemas.openxmlformats.org/officeDocument/2006/relationships/slide" Target="slides/slide306.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320" Type="http://schemas.openxmlformats.org/officeDocument/2006/relationships/slide" Target="slides/slide317.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341" Type="http://schemas.openxmlformats.org/officeDocument/2006/relationships/slide" Target="slides/slide338.xml"/><Relationship Id="rId362" Type="http://schemas.openxmlformats.org/officeDocument/2006/relationships/slide" Target="slides/slide359.xml"/><Relationship Id="rId383" Type="http://schemas.openxmlformats.org/officeDocument/2006/relationships/theme" Target="theme/theme1.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slide" Target="slides/slide261.xml"/><Relationship Id="rId285" Type="http://schemas.openxmlformats.org/officeDocument/2006/relationships/slide" Target="slides/slide28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310" Type="http://schemas.openxmlformats.org/officeDocument/2006/relationships/slide" Target="slides/slide307.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331" Type="http://schemas.openxmlformats.org/officeDocument/2006/relationships/slide" Target="slides/slide328.xml"/><Relationship Id="rId352" Type="http://schemas.openxmlformats.org/officeDocument/2006/relationships/slide" Target="slides/slide349.xml"/><Relationship Id="rId373" Type="http://schemas.openxmlformats.org/officeDocument/2006/relationships/slide" Target="slides/slide370.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275" Type="http://schemas.openxmlformats.org/officeDocument/2006/relationships/slide" Target="slides/slide272.xml"/><Relationship Id="rId296" Type="http://schemas.openxmlformats.org/officeDocument/2006/relationships/slide" Target="slides/slide293.xml"/><Relationship Id="rId300" Type="http://schemas.openxmlformats.org/officeDocument/2006/relationships/slide" Target="slides/slide297.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321" Type="http://schemas.openxmlformats.org/officeDocument/2006/relationships/slide" Target="slides/slide318.xml"/><Relationship Id="rId342" Type="http://schemas.openxmlformats.org/officeDocument/2006/relationships/slide" Target="slides/slide339.xml"/><Relationship Id="rId363" Type="http://schemas.openxmlformats.org/officeDocument/2006/relationships/slide" Target="slides/slide360.xml"/><Relationship Id="rId384" Type="http://schemas.openxmlformats.org/officeDocument/2006/relationships/tableStyles" Target="tableStyles.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18" Type="http://schemas.openxmlformats.org/officeDocument/2006/relationships/slide" Target="slides/slide15.xml"/><Relationship Id="rId39" Type="http://schemas.openxmlformats.org/officeDocument/2006/relationships/slide" Target="slides/slide36.xml"/><Relationship Id="rId265" Type="http://schemas.openxmlformats.org/officeDocument/2006/relationships/slide" Target="slides/slide262.xml"/><Relationship Id="rId286" Type="http://schemas.openxmlformats.org/officeDocument/2006/relationships/slide" Target="slides/slide283.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311" Type="http://schemas.openxmlformats.org/officeDocument/2006/relationships/slide" Target="slides/slide308.xml"/><Relationship Id="rId332" Type="http://schemas.openxmlformats.org/officeDocument/2006/relationships/slide" Target="slides/slide329.xml"/><Relationship Id="rId353" Type="http://schemas.openxmlformats.org/officeDocument/2006/relationships/slide" Target="slides/slide350.xml"/><Relationship Id="rId374" Type="http://schemas.openxmlformats.org/officeDocument/2006/relationships/slide" Target="slides/slide371.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6.xml"/><Relationship Id="rId255" Type="http://schemas.openxmlformats.org/officeDocument/2006/relationships/slide" Target="slides/slide252.xml"/><Relationship Id="rId276" Type="http://schemas.openxmlformats.org/officeDocument/2006/relationships/slide" Target="slides/slide273.xml"/><Relationship Id="rId297" Type="http://schemas.openxmlformats.org/officeDocument/2006/relationships/slide" Target="slides/slide294.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301" Type="http://schemas.openxmlformats.org/officeDocument/2006/relationships/slide" Target="slides/slide298.xml"/><Relationship Id="rId322" Type="http://schemas.openxmlformats.org/officeDocument/2006/relationships/slide" Target="slides/slide319.xml"/><Relationship Id="rId343" Type="http://schemas.openxmlformats.org/officeDocument/2006/relationships/slide" Target="slides/slide340.xml"/><Relationship Id="rId364" Type="http://schemas.openxmlformats.org/officeDocument/2006/relationships/slide" Target="slides/slide361.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slide" Target="slides/slide221.xml"/><Relationship Id="rId245" Type="http://schemas.openxmlformats.org/officeDocument/2006/relationships/slide" Target="slides/slide242.xml"/><Relationship Id="rId266" Type="http://schemas.openxmlformats.org/officeDocument/2006/relationships/slide" Target="slides/slide263.xml"/><Relationship Id="rId287" Type="http://schemas.openxmlformats.org/officeDocument/2006/relationships/slide" Target="slides/slide284.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312" Type="http://schemas.openxmlformats.org/officeDocument/2006/relationships/slide" Target="slides/slide309.xml"/><Relationship Id="rId333" Type="http://schemas.openxmlformats.org/officeDocument/2006/relationships/slide" Target="slides/slide330.xml"/><Relationship Id="rId354" Type="http://schemas.openxmlformats.org/officeDocument/2006/relationships/slide" Target="slides/slide351.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75" Type="http://schemas.openxmlformats.org/officeDocument/2006/relationships/slide" Target="slides/slide372.xml"/><Relationship Id="rId3" Type="http://schemas.openxmlformats.org/officeDocument/2006/relationships/slideMaster" Target="slideMasters/slideMaster3.xml"/><Relationship Id="rId214" Type="http://schemas.openxmlformats.org/officeDocument/2006/relationships/slide" Target="slides/slide211.xml"/><Relationship Id="rId235" Type="http://schemas.openxmlformats.org/officeDocument/2006/relationships/slide" Target="slides/slide232.xml"/><Relationship Id="rId256" Type="http://schemas.openxmlformats.org/officeDocument/2006/relationships/slide" Target="slides/slide253.xml"/><Relationship Id="rId277" Type="http://schemas.openxmlformats.org/officeDocument/2006/relationships/slide" Target="slides/slide274.xml"/><Relationship Id="rId298" Type="http://schemas.openxmlformats.org/officeDocument/2006/relationships/slide" Target="slides/slide295.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302" Type="http://schemas.openxmlformats.org/officeDocument/2006/relationships/slide" Target="slides/slide299.xml"/><Relationship Id="rId323" Type="http://schemas.openxmlformats.org/officeDocument/2006/relationships/slide" Target="slides/slide320.xml"/><Relationship Id="rId344" Type="http://schemas.openxmlformats.org/officeDocument/2006/relationships/slide" Target="slides/slide34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179" Type="http://schemas.openxmlformats.org/officeDocument/2006/relationships/slide" Target="slides/slide176.xml"/><Relationship Id="rId365" Type="http://schemas.openxmlformats.org/officeDocument/2006/relationships/slide" Target="slides/slide362.xml"/><Relationship Id="rId190" Type="http://schemas.openxmlformats.org/officeDocument/2006/relationships/slide" Target="slides/slide187.xml"/><Relationship Id="rId204" Type="http://schemas.openxmlformats.org/officeDocument/2006/relationships/slide" Target="slides/slide201.xml"/><Relationship Id="rId225" Type="http://schemas.openxmlformats.org/officeDocument/2006/relationships/slide" Target="slides/slide222.xml"/><Relationship Id="rId246" Type="http://schemas.openxmlformats.org/officeDocument/2006/relationships/slide" Target="slides/slide243.xml"/><Relationship Id="rId267" Type="http://schemas.openxmlformats.org/officeDocument/2006/relationships/slide" Target="slides/slide264.xml"/><Relationship Id="rId288" Type="http://schemas.openxmlformats.org/officeDocument/2006/relationships/slide" Target="slides/slide285.xml"/><Relationship Id="rId106" Type="http://schemas.openxmlformats.org/officeDocument/2006/relationships/slide" Target="slides/slide103.xml"/><Relationship Id="rId127" Type="http://schemas.openxmlformats.org/officeDocument/2006/relationships/slide" Target="slides/slide124.xml"/><Relationship Id="rId313" Type="http://schemas.openxmlformats.org/officeDocument/2006/relationships/slide" Target="slides/slide310.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94" Type="http://schemas.openxmlformats.org/officeDocument/2006/relationships/slide" Target="slides/slide91.xml"/><Relationship Id="rId148" Type="http://schemas.openxmlformats.org/officeDocument/2006/relationships/slide" Target="slides/slide145.xml"/><Relationship Id="rId169" Type="http://schemas.openxmlformats.org/officeDocument/2006/relationships/slide" Target="slides/slide166.xml"/><Relationship Id="rId334" Type="http://schemas.openxmlformats.org/officeDocument/2006/relationships/slide" Target="slides/slide331.xml"/><Relationship Id="rId355" Type="http://schemas.openxmlformats.org/officeDocument/2006/relationships/slide" Target="slides/slide352.xml"/><Relationship Id="rId376" Type="http://schemas.openxmlformats.org/officeDocument/2006/relationships/slide" Target="slides/slide373.xml"/><Relationship Id="rId4" Type="http://schemas.openxmlformats.org/officeDocument/2006/relationships/slide" Target="slides/slide1.xml"/><Relationship Id="rId180" Type="http://schemas.openxmlformats.org/officeDocument/2006/relationships/slide" Target="slides/slide17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278" Type="http://schemas.openxmlformats.org/officeDocument/2006/relationships/slide" Target="slides/slide27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38.wmf"/><Relationship Id="rId1" Type="http://schemas.openxmlformats.org/officeDocument/2006/relationships/image" Target="../media/image23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7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7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8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84.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289.wmf"/><Relationship Id="rId2" Type="http://schemas.openxmlformats.org/officeDocument/2006/relationships/image" Target="../media/image288.wmf"/><Relationship Id="rId1" Type="http://schemas.openxmlformats.org/officeDocument/2006/relationships/image" Target="../media/image287.wmf"/><Relationship Id="rId4" Type="http://schemas.openxmlformats.org/officeDocument/2006/relationships/image" Target="../media/image290.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92.wmf"/><Relationship Id="rId1" Type="http://schemas.openxmlformats.org/officeDocument/2006/relationships/image" Target="../media/image29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93.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298.wmf"/><Relationship Id="rId2" Type="http://schemas.openxmlformats.org/officeDocument/2006/relationships/image" Target="../media/image297.wmf"/><Relationship Id="rId1" Type="http://schemas.openxmlformats.org/officeDocument/2006/relationships/image" Target="../media/image296.wmf"/><Relationship Id="rId4" Type="http://schemas.openxmlformats.org/officeDocument/2006/relationships/image" Target="../media/image299.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9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93.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311.wmf"/><Relationship Id="rId1" Type="http://schemas.openxmlformats.org/officeDocument/2006/relationships/image" Target="../media/image310.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316.wmf"/><Relationship Id="rId2" Type="http://schemas.openxmlformats.org/officeDocument/2006/relationships/image" Target="../media/image315.wmf"/><Relationship Id="rId1" Type="http://schemas.openxmlformats.org/officeDocument/2006/relationships/image" Target="../media/image314.wmf"/><Relationship Id="rId4" Type="http://schemas.openxmlformats.org/officeDocument/2006/relationships/image" Target="../media/image317.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320.wmf"/><Relationship Id="rId1" Type="http://schemas.openxmlformats.org/officeDocument/2006/relationships/image" Target="../media/image319.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324.wmf"/><Relationship Id="rId2" Type="http://schemas.openxmlformats.org/officeDocument/2006/relationships/image" Target="../media/image323.wmf"/><Relationship Id="rId1" Type="http://schemas.openxmlformats.org/officeDocument/2006/relationships/image" Target="../media/image322.wmf"/><Relationship Id="rId6" Type="http://schemas.openxmlformats.org/officeDocument/2006/relationships/image" Target="../media/image327.wmf"/><Relationship Id="rId5" Type="http://schemas.openxmlformats.org/officeDocument/2006/relationships/image" Target="../media/image326.wmf"/><Relationship Id="rId4" Type="http://schemas.openxmlformats.org/officeDocument/2006/relationships/image" Target="../media/image325.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331.wmf"/><Relationship Id="rId2" Type="http://schemas.openxmlformats.org/officeDocument/2006/relationships/image" Target="../media/image330.wmf"/><Relationship Id="rId1" Type="http://schemas.openxmlformats.org/officeDocument/2006/relationships/image" Target="../media/image329.wmf"/><Relationship Id="rId6" Type="http://schemas.openxmlformats.org/officeDocument/2006/relationships/image" Target="../media/image334.wmf"/><Relationship Id="rId5" Type="http://schemas.openxmlformats.org/officeDocument/2006/relationships/image" Target="../media/image333.wmf"/><Relationship Id="rId4" Type="http://schemas.openxmlformats.org/officeDocument/2006/relationships/image" Target="../media/image332.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337.wmf"/><Relationship Id="rId2" Type="http://schemas.openxmlformats.org/officeDocument/2006/relationships/image" Target="../media/image336.wmf"/><Relationship Id="rId1" Type="http://schemas.openxmlformats.org/officeDocument/2006/relationships/image" Target="../media/image335.wmf"/><Relationship Id="rId6" Type="http://schemas.openxmlformats.org/officeDocument/2006/relationships/image" Target="../media/image340.wmf"/><Relationship Id="rId5" Type="http://schemas.openxmlformats.org/officeDocument/2006/relationships/image" Target="../media/image339.wmf"/><Relationship Id="rId4" Type="http://schemas.openxmlformats.org/officeDocument/2006/relationships/image" Target="../media/image338.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342.wmf"/><Relationship Id="rId1" Type="http://schemas.openxmlformats.org/officeDocument/2006/relationships/image" Target="../media/image34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34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7.wmf"/><Relationship Id="rId1" Type="http://schemas.openxmlformats.org/officeDocument/2006/relationships/image" Target="../media/image136.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348.wmf"/><Relationship Id="rId2" Type="http://schemas.openxmlformats.org/officeDocument/2006/relationships/image" Target="../media/image347.wmf"/><Relationship Id="rId1" Type="http://schemas.openxmlformats.org/officeDocument/2006/relationships/image" Target="../media/image346.wmf"/><Relationship Id="rId4" Type="http://schemas.openxmlformats.org/officeDocument/2006/relationships/image" Target="../media/image349.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320.wmf"/><Relationship Id="rId1" Type="http://schemas.openxmlformats.org/officeDocument/2006/relationships/image" Target="../media/image319.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337.wmf"/><Relationship Id="rId2" Type="http://schemas.openxmlformats.org/officeDocument/2006/relationships/image" Target="../media/image336.wmf"/><Relationship Id="rId1" Type="http://schemas.openxmlformats.org/officeDocument/2006/relationships/image" Target="../media/image335.wmf"/><Relationship Id="rId6" Type="http://schemas.openxmlformats.org/officeDocument/2006/relationships/image" Target="../media/image340.wmf"/><Relationship Id="rId5" Type="http://schemas.openxmlformats.org/officeDocument/2006/relationships/image" Target="../media/image339.wmf"/><Relationship Id="rId4" Type="http://schemas.openxmlformats.org/officeDocument/2006/relationships/image" Target="../media/image338.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331.wmf"/><Relationship Id="rId2" Type="http://schemas.openxmlformats.org/officeDocument/2006/relationships/image" Target="../media/image330.wmf"/><Relationship Id="rId1" Type="http://schemas.openxmlformats.org/officeDocument/2006/relationships/image" Target="../media/image329.wmf"/><Relationship Id="rId6" Type="http://schemas.openxmlformats.org/officeDocument/2006/relationships/image" Target="../media/image334.wmf"/><Relationship Id="rId5" Type="http://schemas.openxmlformats.org/officeDocument/2006/relationships/image" Target="../media/image333.wmf"/><Relationship Id="rId4" Type="http://schemas.openxmlformats.org/officeDocument/2006/relationships/image" Target="../media/image332.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342.wmf"/><Relationship Id="rId1" Type="http://schemas.openxmlformats.org/officeDocument/2006/relationships/image" Target="../media/image341.e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353.wmf"/><Relationship Id="rId1" Type="http://schemas.openxmlformats.org/officeDocument/2006/relationships/image" Target="../media/image352.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354.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61.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361.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361.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41.wmf"/><Relationship Id="rId1" Type="http://schemas.openxmlformats.org/officeDocument/2006/relationships/image" Target="../media/image140.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361.png"/></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361.png"/></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361.png"/></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361.png"/></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379.png"/><Relationship Id="rId1" Type="http://schemas.openxmlformats.org/officeDocument/2006/relationships/image" Target="../media/image378.png"/></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361.png"/></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361.png"/></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378.png"/></Relationships>
</file>

<file path=ppt/drawings/_rels/vmlDrawing48.vml.rels><?xml version="1.0" encoding="UTF-8" standalone="yes"?>
<Relationships xmlns="http://schemas.openxmlformats.org/package/2006/relationships"><Relationship Id="rId2" Type="http://schemas.openxmlformats.org/officeDocument/2006/relationships/image" Target="../media/image379.png"/><Relationship Id="rId1" Type="http://schemas.openxmlformats.org/officeDocument/2006/relationships/image" Target="../media/image378.png"/></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37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4.wmf"/></Relationships>
</file>

<file path=ppt/drawings/_rels/vmlDrawing50.vml.rels><?xml version="1.0" encoding="UTF-8" standalone="yes"?>
<Relationships xmlns="http://schemas.openxmlformats.org/package/2006/relationships"><Relationship Id="rId2" Type="http://schemas.openxmlformats.org/officeDocument/2006/relationships/image" Target="../media/image379.png"/><Relationship Id="rId1" Type="http://schemas.openxmlformats.org/officeDocument/2006/relationships/image" Target="../media/image378.png"/></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379.png"/><Relationship Id="rId1" Type="http://schemas.openxmlformats.org/officeDocument/2006/relationships/image" Target="../media/image378.png"/></Relationships>
</file>

<file path=ppt/drawings/_rels/vmlDrawing52.vml.rels><?xml version="1.0" encoding="UTF-8" standalone="yes"?>
<Relationships xmlns="http://schemas.openxmlformats.org/package/2006/relationships"><Relationship Id="rId2" Type="http://schemas.openxmlformats.org/officeDocument/2006/relationships/image" Target="../media/image379.png"/><Relationship Id="rId1" Type="http://schemas.openxmlformats.org/officeDocument/2006/relationships/image" Target="../media/image378.png"/></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378.png"/></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378.png"/></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379.png"/><Relationship Id="rId1" Type="http://schemas.openxmlformats.org/officeDocument/2006/relationships/image" Target="../media/image378.png"/></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379.png"/></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378.png"/></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361.png"/></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361.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48.wmf"/><Relationship Id="rId1" Type="http://schemas.openxmlformats.org/officeDocument/2006/relationships/image" Target="../media/image147.w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36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48.wmf"/><Relationship Id="rId1" Type="http://schemas.openxmlformats.org/officeDocument/2006/relationships/image" Target="../media/image147.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49.wmf"/><Relationship Id="rId1" Type="http://schemas.openxmlformats.org/officeDocument/2006/relationships/image" Target="../media/image14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ru-RU"/>
          </a:p>
        </p:txBody>
      </p:sp>
      <p:sp>
        <p:nvSpPr>
          <p:cNvPr id="4925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150A874B-3438-4B04-906A-56A1D6827D65}" type="datetimeFigureOut">
              <a:rPr lang="ru-RU"/>
              <a:pPr>
                <a:defRPr/>
              </a:pPr>
              <a:t>19.09.2022</a:t>
            </a:fld>
            <a:endParaRPr lang="ru-RU"/>
          </a:p>
        </p:txBody>
      </p:sp>
      <p:sp>
        <p:nvSpPr>
          <p:cNvPr id="2406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925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4925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ru-RU"/>
          </a:p>
        </p:txBody>
      </p:sp>
      <p:sp>
        <p:nvSpPr>
          <p:cNvPr id="4925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67213DD7-6FBC-41E4-8E81-0DFEA5B84D93}" type="slidenum">
              <a:rPr lang="ru-RU"/>
              <a:pPr>
                <a:defRPr/>
              </a:pPr>
              <a:t>‹#›</a:t>
            </a:fld>
            <a:endParaRPr lang="ru-RU"/>
          </a:p>
        </p:txBody>
      </p:sp>
    </p:spTree>
    <p:extLst>
      <p:ext uri="{BB962C8B-B14F-4D97-AF65-F5344CB8AC3E}">
        <p14:creationId xmlns:p14="http://schemas.microsoft.com/office/powerpoint/2010/main" val="2225628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a:t>
            </a:fld>
            <a:endParaRPr lang="ru-R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256</a:t>
            </a:fld>
            <a:endParaRPr lang="ru-RU"/>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257</a:t>
            </a:fld>
            <a:endParaRPr lang="ru-RU"/>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259</a:t>
            </a:fld>
            <a:endParaRPr lang="ru-RU"/>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261</a:t>
            </a:fld>
            <a:endParaRPr lang="ru-RU"/>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262</a:t>
            </a:fld>
            <a:endParaRPr lang="ru-RU"/>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266</a:t>
            </a:fld>
            <a:endParaRPr lang="ru-RU"/>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267</a:t>
            </a:fld>
            <a:endParaRPr lang="ru-RU"/>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272</a:t>
            </a:fld>
            <a:endParaRPr lang="ru-RU"/>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273</a:t>
            </a:fld>
            <a:endParaRPr lang="ru-RU"/>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274</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275</a:t>
            </a:fld>
            <a:endParaRPr lang="ru-RU"/>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276</a:t>
            </a:fld>
            <a:endParaRPr lang="ru-RU"/>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277</a:t>
            </a:fld>
            <a:endParaRPr lang="ru-RU"/>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278</a:t>
            </a:fld>
            <a:endParaRPr lang="ru-RU"/>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279</a:t>
            </a:fld>
            <a:endParaRPr lang="ru-RU"/>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280</a:t>
            </a:fld>
            <a:endParaRPr lang="ru-RU"/>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281</a:t>
            </a:fld>
            <a:endParaRPr lang="ru-RU"/>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282</a:t>
            </a:fld>
            <a:endParaRPr lang="ru-RU"/>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283</a:t>
            </a:fld>
            <a:endParaRPr lang="ru-RU"/>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284</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285</a:t>
            </a:fld>
            <a:endParaRPr lang="ru-RU"/>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286</a:t>
            </a:fld>
            <a:endParaRPr lang="ru-RU"/>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287</a:t>
            </a:fld>
            <a:endParaRPr lang="ru-RU"/>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288</a:t>
            </a:fld>
            <a:endParaRPr lang="ru-RU"/>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289</a:t>
            </a:fld>
            <a:endParaRPr lang="ru-RU"/>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290</a:t>
            </a:fld>
            <a:endParaRPr lang="ru-RU"/>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291</a:t>
            </a:fld>
            <a:endParaRPr lang="ru-RU"/>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292</a:t>
            </a:fld>
            <a:endParaRPr lang="ru-RU"/>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293</a:t>
            </a:fld>
            <a:endParaRPr lang="ru-RU"/>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294</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295</a:t>
            </a:fld>
            <a:endParaRPr lang="ru-RU"/>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296</a:t>
            </a:fld>
            <a:endParaRPr lang="ru-RU"/>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297</a:t>
            </a:fld>
            <a:endParaRPr lang="ru-RU"/>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298</a:t>
            </a:fld>
            <a:endParaRPr lang="ru-RU"/>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299</a:t>
            </a:fld>
            <a:endParaRPr lang="ru-RU"/>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300</a:t>
            </a:fld>
            <a:endParaRPr lang="ru-RU"/>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301</a:t>
            </a:fld>
            <a:endParaRPr lang="ru-RU"/>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302</a:t>
            </a:fld>
            <a:endParaRPr lang="ru-RU"/>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303</a:t>
            </a:fld>
            <a:endParaRPr lang="ru-RU"/>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304</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305</a:t>
            </a:fld>
            <a:endParaRPr lang="ru-RU"/>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306</a:t>
            </a:fld>
            <a:endParaRPr lang="ru-RU"/>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310</a:t>
            </a:fld>
            <a:endParaRPr lang="ru-RU"/>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311</a:t>
            </a:fld>
            <a:endParaRPr lang="ru-RU"/>
          </a:p>
        </p:txBody>
      </p:sp>
    </p:spTree>
    <p:extLst>
      <p:ext uri="{BB962C8B-B14F-4D97-AF65-F5344CB8AC3E}">
        <p14:creationId xmlns:p14="http://schemas.microsoft.com/office/powerpoint/2010/main" val="138470769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312</a:t>
            </a:fld>
            <a:endParaRPr lang="ru-RU"/>
          </a:p>
        </p:txBody>
      </p:sp>
    </p:spTree>
    <p:extLst>
      <p:ext uri="{BB962C8B-B14F-4D97-AF65-F5344CB8AC3E}">
        <p14:creationId xmlns:p14="http://schemas.microsoft.com/office/powerpoint/2010/main" val="285075475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313</a:t>
            </a:fld>
            <a:endParaRPr lang="ru-RU"/>
          </a:p>
        </p:txBody>
      </p:sp>
    </p:spTree>
    <p:extLst>
      <p:ext uri="{BB962C8B-B14F-4D97-AF65-F5344CB8AC3E}">
        <p14:creationId xmlns:p14="http://schemas.microsoft.com/office/powerpoint/2010/main" val="423058602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314</a:t>
            </a:fld>
            <a:endParaRPr lang="ru-RU"/>
          </a:p>
        </p:txBody>
      </p:sp>
    </p:spTree>
    <p:extLst>
      <p:ext uri="{BB962C8B-B14F-4D97-AF65-F5344CB8AC3E}">
        <p14:creationId xmlns:p14="http://schemas.microsoft.com/office/powerpoint/2010/main" val="401212761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315</a:t>
            </a:fld>
            <a:endParaRPr lang="ru-RU"/>
          </a:p>
        </p:txBody>
      </p:sp>
    </p:spTree>
    <p:extLst>
      <p:ext uri="{BB962C8B-B14F-4D97-AF65-F5344CB8AC3E}">
        <p14:creationId xmlns:p14="http://schemas.microsoft.com/office/powerpoint/2010/main" val="279609634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316</a:t>
            </a:fld>
            <a:endParaRPr lang="ru-RU"/>
          </a:p>
        </p:txBody>
      </p:sp>
    </p:spTree>
    <p:extLst>
      <p:ext uri="{BB962C8B-B14F-4D97-AF65-F5344CB8AC3E}">
        <p14:creationId xmlns:p14="http://schemas.microsoft.com/office/powerpoint/2010/main" val="287521004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317</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318</a:t>
            </a:fld>
            <a:endParaRPr lang="ru-RU"/>
          </a:p>
        </p:txBody>
      </p:sp>
    </p:spTree>
    <p:extLst>
      <p:ext uri="{BB962C8B-B14F-4D97-AF65-F5344CB8AC3E}">
        <p14:creationId xmlns:p14="http://schemas.microsoft.com/office/powerpoint/2010/main" val="37110134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319</a:t>
            </a:fld>
            <a:endParaRPr lang="ru-RU" dirty="0"/>
          </a:p>
        </p:txBody>
      </p:sp>
    </p:spTree>
    <p:extLst>
      <p:ext uri="{BB962C8B-B14F-4D97-AF65-F5344CB8AC3E}">
        <p14:creationId xmlns:p14="http://schemas.microsoft.com/office/powerpoint/2010/main" val="237058808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324</a:t>
            </a:fld>
            <a:endParaRPr lang="ru-RU"/>
          </a:p>
        </p:txBody>
      </p:sp>
    </p:spTree>
    <p:extLst>
      <p:ext uri="{BB962C8B-B14F-4D97-AF65-F5344CB8AC3E}">
        <p14:creationId xmlns:p14="http://schemas.microsoft.com/office/powerpoint/2010/main" val="272054790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325</a:t>
            </a:fld>
            <a:endParaRPr lang="ru-RU"/>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326</a:t>
            </a:fld>
            <a:endParaRPr lang="ru-RU"/>
          </a:p>
        </p:txBody>
      </p:sp>
    </p:spTree>
    <p:extLst>
      <p:ext uri="{BB962C8B-B14F-4D97-AF65-F5344CB8AC3E}">
        <p14:creationId xmlns:p14="http://schemas.microsoft.com/office/powerpoint/2010/main" val="388719401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327</a:t>
            </a:fld>
            <a:endParaRPr lang="ru-RU"/>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328</a:t>
            </a:fld>
            <a:endParaRPr lang="ru-RU"/>
          </a:p>
        </p:txBody>
      </p:sp>
    </p:spTree>
    <p:extLst>
      <p:ext uri="{BB962C8B-B14F-4D97-AF65-F5344CB8AC3E}">
        <p14:creationId xmlns:p14="http://schemas.microsoft.com/office/powerpoint/2010/main" val="288679245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329</a:t>
            </a:fld>
            <a:endParaRPr lang="ru-RU"/>
          </a:p>
        </p:txBody>
      </p:sp>
    </p:spTree>
    <p:extLst>
      <p:ext uri="{BB962C8B-B14F-4D97-AF65-F5344CB8AC3E}">
        <p14:creationId xmlns:p14="http://schemas.microsoft.com/office/powerpoint/2010/main" val="341566531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330</a:t>
            </a:fld>
            <a:endParaRPr lang="ru-RU"/>
          </a:p>
        </p:txBody>
      </p:sp>
    </p:spTree>
    <p:extLst>
      <p:ext uri="{BB962C8B-B14F-4D97-AF65-F5344CB8AC3E}">
        <p14:creationId xmlns:p14="http://schemas.microsoft.com/office/powerpoint/2010/main" val="101163063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331</a:t>
            </a:fld>
            <a:endParaRPr lang="ru-RU" dirty="0"/>
          </a:p>
        </p:txBody>
      </p:sp>
    </p:spTree>
    <p:extLst>
      <p:ext uri="{BB962C8B-B14F-4D97-AF65-F5344CB8AC3E}">
        <p14:creationId xmlns:p14="http://schemas.microsoft.com/office/powerpoint/2010/main" val="3819687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332</a:t>
            </a:fld>
            <a:endParaRPr lang="ru-RU"/>
          </a:p>
        </p:txBody>
      </p:sp>
    </p:spTree>
    <p:extLst>
      <p:ext uri="{BB962C8B-B14F-4D97-AF65-F5344CB8AC3E}">
        <p14:creationId xmlns:p14="http://schemas.microsoft.com/office/powerpoint/2010/main" val="241108542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333</a:t>
            </a:fld>
            <a:endParaRPr lang="ru-RU"/>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334</a:t>
            </a:fld>
            <a:endParaRPr lang="ru-RU"/>
          </a:p>
        </p:txBody>
      </p:sp>
    </p:spTree>
    <p:extLst>
      <p:ext uri="{BB962C8B-B14F-4D97-AF65-F5344CB8AC3E}">
        <p14:creationId xmlns:p14="http://schemas.microsoft.com/office/powerpoint/2010/main" val="143776849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335</a:t>
            </a:fld>
            <a:endParaRPr lang="ru-RU"/>
          </a:p>
        </p:txBody>
      </p:sp>
    </p:spTree>
    <p:extLst>
      <p:ext uri="{BB962C8B-B14F-4D97-AF65-F5344CB8AC3E}">
        <p14:creationId xmlns:p14="http://schemas.microsoft.com/office/powerpoint/2010/main" val="106127088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336</a:t>
            </a:fld>
            <a:endParaRPr lang="ru-RU"/>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337</a:t>
            </a:fld>
            <a:endParaRPr lang="ru-RU"/>
          </a:p>
        </p:txBody>
      </p:sp>
    </p:spTree>
    <p:extLst>
      <p:ext uri="{BB962C8B-B14F-4D97-AF65-F5344CB8AC3E}">
        <p14:creationId xmlns:p14="http://schemas.microsoft.com/office/powerpoint/2010/main" val="150735492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338</a:t>
            </a:fld>
            <a:endParaRPr lang="ru-RU"/>
          </a:p>
        </p:txBody>
      </p:sp>
    </p:spTree>
    <p:extLst>
      <p:ext uri="{BB962C8B-B14F-4D97-AF65-F5344CB8AC3E}">
        <p14:creationId xmlns:p14="http://schemas.microsoft.com/office/powerpoint/2010/main" val="381225533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339</a:t>
            </a:fld>
            <a:endParaRPr lang="ru-RU"/>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340</a:t>
            </a:fld>
            <a:endParaRPr lang="ru-RU"/>
          </a:p>
        </p:txBody>
      </p:sp>
    </p:spTree>
    <p:extLst>
      <p:ext uri="{BB962C8B-B14F-4D97-AF65-F5344CB8AC3E}">
        <p14:creationId xmlns:p14="http://schemas.microsoft.com/office/powerpoint/2010/main" val="311575794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341</a:t>
            </a:fld>
            <a:endParaRPr lang="ru-RU"/>
          </a:p>
        </p:txBody>
      </p:sp>
    </p:spTree>
    <p:extLst>
      <p:ext uri="{BB962C8B-B14F-4D97-AF65-F5344CB8AC3E}">
        <p14:creationId xmlns:p14="http://schemas.microsoft.com/office/powerpoint/2010/main" val="4082674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342</a:t>
            </a:fld>
            <a:endParaRPr lang="ru-RU"/>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343</a:t>
            </a:fld>
            <a:endParaRPr lang="ru-RU"/>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344</a:t>
            </a:fld>
            <a:endParaRPr lang="ru-RU"/>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345</a:t>
            </a:fld>
            <a:endParaRPr lang="ru-RU"/>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346</a:t>
            </a:fld>
            <a:endParaRPr lang="ru-RU"/>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67213DD7-6FBC-41E4-8E81-0DFEA5B84D93}" type="slidenum">
              <a:rPr lang="ru-RU" smtClean="0"/>
              <a:pPr>
                <a:defRPr/>
              </a:pPr>
              <a:t>348</a:t>
            </a:fld>
            <a:endParaRPr lang="ru-RU"/>
          </a:p>
        </p:txBody>
      </p:sp>
    </p:spTree>
    <p:extLst>
      <p:ext uri="{BB962C8B-B14F-4D97-AF65-F5344CB8AC3E}">
        <p14:creationId xmlns:p14="http://schemas.microsoft.com/office/powerpoint/2010/main" val="304008636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349</a:t>
            </a:fld>
            <a:endParaRPr lang="ru-RU" dirty="0"/>
          </a:p>
        </p:txBody>
      </p:sp>
    </p:spTree>
    <p:extLst>
      <p:ext uri="{BB962C8B-B14F-4D97-AF65-F5344CB8AC3E}">
        <p14:creationId xmlns:p14="http://schemas.microsoft.com/office/powerpoint/2010/main" val="335720266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351</a:t>
            </a:fld>
            <a:endParaRPr lang="ru-RU"/>
          </a:p>
        </p:txBody>
      </p:sp>
    </p:spTree>
    <p:extLst>
      <p:ext uri="{BB962C8B-B14F-4D97-AF65-F5344CB8AC3E}">
        <p14:creationId xmlns:p14="http://schemas.microsoft.com/office/powerpoint/2010/main" val="288893657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352</a:t>
            </a:fld>
            <a:endParaRPr lang="ru-RU" dirty="0"/>
          </a:p>
        </p:txBody>
      </p:sp>
    </p:spTree>
    <p:extLst>
      <p:ext uri="{BB962C8B-B14F-4D97-AF65-F5344CB8AC3E}">
        <p14:creationId xmlns:p14="http://schemas.microsoft.com/office/powerpoint/2010/main" val="308424077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353</a:t>
            </a:fld>
            <a:endParaRPr lang="ru-RU" dirty="0"/>
          </a:p>
        </p:txBody>
      </p:sp>
    </p:spTree>
    <p:extLst>
      <p:ext uri="{BB962C8B-B14F-4D97-AF65-F5344CB8AC3E}">
        <p14:creationId xmlns:p14="http://schemas.microsoft.com/office/powerpoint/2010/main" val="3473256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7" name="Shape 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354</a:t>
            </a:fld>
            <a:endParaRPr lang="ru-RU" dirty="0"/>
          </a:p>
        </p:txBody>
      </p:sp>
    </p:spTree>
    <p:extLst>
      <p:ext uri="{BB962C8B-B14F-4D97-AF65-F5344CB8AC3E}">
        <p14:creationId xmlns:p14="http://schemas.microsoft.com/office/powerpoint/2010/main" val="328371200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355</a:t>
            </a:fld>
            <a:endParaRPr lang="ru-RU" dirty="0"/>
          </a:p>
        </p:txBody>
      </p:sp>
    </p:spTree>
    <p:extLst>
      <p:ext uri="{BB962C8B-B14F-4D97-AF65-F5344CB8AC3E}">
        <p14:creationId xmlns:p14="http://schemas.microsoft.com/office/powerpoint/2010/main" val="332765402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356</a:t>
            </a:fld>
            <a:endParaRPr lang="ru-RU" dirty="0"/>
          </a:p>
        </p:txBody>
      </p:sp>
    </p:spTree>
    <p:extLst>
      <p:ext uri="{BB962C8B-B14F-4D97-AF65-F5344CB8AC3E}">
        <p14:creationId xmlns:p14="http://schemas.microsoft.com/office/powerpoint/2010/main" val="388870127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357</a:t>
            </a:fld>
            <a:endParaRPr lang="ru-RU" dirty="0"/>
          </a:p>
        </p:txBody>
      </p:sp>
    </p:spTree>
    <p:extLst>
      <p:ext uri="{BB962C8B-B14F-4D97-AF65-F5344CB8AC3E}">
        <p14:creationId xmlns:p14="http://schemas.microsoft.com/office/powerpoint/2010/main" val="104007970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358</a:t>
            </a:fld>
            <a:endParaRPr lang="ru-RU" dirty="0"/>
          </a:p>
        </p:txBody>
      </p:sp>
    </p:spTree>
    <p:extLst>
      <p:ext uri="{BB962C8B-B14F-4D97-AF65-F5344CB8AC3E}">
        <p14:creationId xmlns:p14="http://schemas.microsoft.com/office/powerpoint/2010/main" val="63191614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359</a:t>
            </a:fld>
            <a:endParaRPr lang="ru-RU" dirty="0"/>
          </a:p>
        </p:txBody>
      </p:sp>
    </p:spTree>
    <p:extLst>
      <p:ext uri="{BB962C8B-B14F-4D97-AF65-F5344CB8AC3E}">
        <p14:creationId xmlns:p14="http://schemas.microsoft.com/office/powerpoint/2010/main" val="239677876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360</a:t>
            </a:fld>
            <a:endParaRPr lang="ru-RU" dirty="0"/>
          </a:p>
        </p:txBody>
      </p:sp>
    </p:spTree>
    <p:extLst>
      <p:ext uri="{BB962C8B-B14F-4D97-AF65-F5344CB8AC3E}">
        <p14:creationId xmlns:p14="http://schemas.microsoft.com/office/powerpoint/2010/main" val="353249858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361</a:t>
            </a:fld>
            <a:endParaRPr lang="ru-RU" dirty="0"/>
          </a:p>
        </p:txBody>
      </p:sp>
    </p:spTree>
    <p:extLst>
      <p:ext uri="{BB962C8B-B14F-4D97-AF65-F5344CB8AC3E}">
        <p14:creationId xmlns:p14="http://schemas.microsoft.com/office/powerpoint/2010/main" val="37592897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362</a:t>
            </a:fld>
            <a:endParaRPr lang="ru-RU" dirty="0"/>
          </a:p>
        </p:txBody>
      </p:sp>
    </p:spTree>
    <p:extLst>
      <p:ext uri="{BB962C8B-B14F-4D97-AF65-F5344CB8AC3E}">
        <p14:creationId xmlns:p14="http://schemas.microsoft.com/office/powerpoint/2010/main" val="417581379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363</a:t>
            </a:fld>
            <a:endParaRPr lang="ru-RU" dirty="0"/>
          </a:p>
        </p:txBody>
      </p:sp>
    </p:spTree>
    <p:extLst>
      <p:ext uri="{BB962C8B-B14F-4D97-AF65-F5344CB8AC3E}">
        <p14:creationId xmlns:p14="http://schemas.microsoft.com/office/powerpoint/2010/main" val="4100766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364</a:t>
            </a:fld>
            <a:endParaRPr lang="ru-RU" dirty="0"/>
          </a:p>
        </p:txBody>
      </p:sp>
    </p:spTree>
    <p:extLst>
      <p:ext uri="{BB962C8B-B14F-4D97-AF65-F5344CB8AC3E}">
        <p14:creationId xmlns:p14="http://schemas.microsoft.com/office/powerpoint/2010/main" val="731838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Образ слайда 1"/>
          <p:cNvSpPr>
            <a:spLocks noGrp="1" noRot="1" noChangeAspect="1" noTextEdit="1"/>
          </p:cNvSpPr>
          <p:nvPr>
            <p:ph type="sldImg"/>
          </p:nvPr>
        </p:nvSpPr>
        <p:spPr>
          <a:ln/>
        </p:spPr>
      </p:sp>
      <p:sp>
        <p:nvSpPr>
          <p:cNvPr id="241667"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1668"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C36B295-6C67-443B-8CC2-4961598BCF18}" type="slidenum">
              <a:rPr lang="ru-RU" sz="1200">
                <a:latin typeface="Calibri" pitchFamily="34" charset="0"/>
              </a:rPr>
              <a:pPr algn="r"/>
              <a:t>4</a:t>
            </a:fld>
            <a:endParaRPr lang="ru-RU" sz="1200" dirty="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45</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46</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47</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48</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49</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50</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51</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52</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53</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54</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8</a:t>
            </a:fld>
            <a:endParaRPr lang="ru-RU"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55</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56</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57</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58</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59</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67</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68</a:t>
            </a:fld>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69</a:t>
            </a:fld>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70</a:t>
            </a:fld>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76</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9</a:t>
            </a:fld>
            <a:endParaRPr lang="ru-RU"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77</a:t>
            </a:fld>
            <a:endParaRPr lang="ru-R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97</a:t>
            </a:fld>
            <a:endParaRPr lang="ru-R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98</a:t>
            </a:fld>
            <a:endParaRPr lang="ru-RU"/>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99</a:t>
            </a:fld>
            <a:endParaRPr lang="ru-R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100</a:t>
            </a:fld>
            <a:endParaRPr lang="ru-R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101</a:t>
            </a:fld>
            <a:endParaRPr lang="ru-R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102</a:t>
            </a:fld>
            <a:endParaRPr lang="ru-RU"/>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103</a:t>
            </a:fld>
            <a:endParaRPr lang="ru-RU"/>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10</a:t>
            </a:fld>
            <a:endParaRPr lang="ru-RU"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126</a:t>
            </a:fld>
            <a:endParaRPr lang="ru-RU"/>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127</a:t>
            </a:fld>
            <a:endParaRPr lang="ru-RU"/>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128</a:t>
            </a:fld>
            <a:endParaRPr lang="ru-RU"/>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129</a:t>
            </a:fld>
            <a:endParaRPr lang="ru-RU"/>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130</a:t>
            </a:fld>
            <a:endParaRPr lang="ru-RU"/>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131</a:t>
            </a:fld>
            <a:endParaRPr lang="ru-RU"/>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132</a:t>
            </a:fld>
            <a:endParaRPr lang="ru-RU"/>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136</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11</a:t>
            </a:fld>
            <a:endParaRPr lang="ru-RU"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137</a:t>
            </a:fld>
            <a:endParaRPr lang="ru-RU"/>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138</a:t>
            </a:fld>
            <a:endParaRPr lang="ru-RU"/>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67213DD7-6FBC-41E4-8E81-0DFEA5B84D93}" type="slidenum">
              <a:rPr lang="ru-RU" smtClean="0"/>
              <a:pPr>
                <a:defRPr/>
              </a:pPr>
              <a:t>142</a:t>
            </a:fld>
            <a:endParaRPr lang="ru-RU"/>
          </a:p>
        </p:txBody>
      </p:sp>
    </p:spTree>
    <p:extLst>
      <p:ext uri="{BB962C8B-B14F-4D97-AF65-F5344CB8AC3E}">
        <p14:creationId xmlns:p14="http://schemas.microsoft.com/office/powerpoint/2010/main" val="38039471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144</a:t>
            </a:fld>
            <a:endParaRPr lang="ru-RU"/>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145</a:t>
            </a:fld>
            <a:endParaRPr lang="ru-RU"/>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146</a:t>
            </a:fld>
            <a:endParaRPr lang="ru-RU"/>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147</a:t>
            </a:fld>
            <a:endParaRPr lang="ru-RU"/>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148</a:t>
            </a:fld>
            <a:endParaRPr lang="ru-RU"/>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168</a:t>
            </a:fld>
            <a:endParaRPr lang="ru-RU"/>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169</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16</a:t>
            </a:fld>
            <a:endParaRPr lang="ru-RU"/>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170</a:t>
            </a:fld>
            <a:endParaRPr lang="ru-RU"/>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171</a:t>
            </a:fld>
            <a:endParaRPr lang="ru-RU"/>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172</a:t>
            </a:fld>
            <a:endParaRPr lang="ru-RU"/>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173</a:t>
            </a:fld>
            <a:endParaRPr lang="ru-RU"/>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174</a:t>
            </a:fld>
            <a:endParaRPr lang="ru-RU"/>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175</a:t>
            </a:fld>
            <a:endParaRPr lang="ru-RU"/>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176</a:t>
            </a:fld>
            <a:endParaRPr lang="ru-RU"/>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177</a:t>
            </a:fld>
            <a:endParaRPr lang="ru-RU"/>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186</a:t>
            </a:fld>
            <a:endParaRPr lang="ru-RU"/>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187</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17</a:t>
            </a:fld>
            <a:endParaRPr lang="ru-RU"/>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188</a:t>
            </a:fld>
            <a:endParaRPr lang="ru-RU"/>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189</a:t>
            </a:fld>
            <a:endParaRPr lang="ru-RU"/>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190</a:t>
            </a:fld>
            <a:endParaRPr lang="ru-RU"/>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191</a:t>
            </a:fld>
            <a:endParaRPr lang="ru-RU"/>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194</a:t>
            </a:fld>
            <a:endParaRPr lang="ru-RU"/>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196</a:t>
            </a:fld>
            <a:endParaRPr lang="ru-RU"/>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220</a:t>
            </a:fld>
            <a:endParaRPr lang="ru-RU"/>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221</a:t>
            </a:fld>
            <a:endParaRPr lang="ru-RU"/>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222</a:t>
            </a:fld>
            <a:endParaRPr lang="ru-RU"/>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223</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18</a:t>
            </a:fld>
            <a:endParaRPr lang="ru-RU"/>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224</a:t>
            </a:fld>
            <a:endParaRPr lang="ru-RU"/>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225</a:t>
            </a:fld>
            <a:endParaRPr lang="ru-RU"/>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226</a:t>
            </a:fld>
            <a:endParaRPr lang="ru-RU"/>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227</a:t>
            </a:fld>
            <a:endParaRPr lang="ru-RU"/>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228</a:t>
            </a:fld>
            <a:endParaRPr lang="ru-RU"/>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229</a:t>
            </a:fld>
            <a:endParaRPr lang="ru-RU"/>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230</a:t>
            </a:fld>
            <a:endParaRPr lang="ru-RU"/>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231</a:t>
            </a:fld>
            <a:endParaRPr lang="ru-RU"/>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254</a:t>
            </a:fld>
            <a:endParaRPr lang="ru-RU"/>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255</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pPr>
              <a:defRPr/>
            </a:pPr>
            <a:fld id="{4D4F12D1-3852-44FC-95EB-7D15154823B0}" type="datetimeFigureOut">
              <a:rPr lang="ru-RU" smtClean="0"/>
              <a:pPr>
                <a:defRPr/>
              </a:pPr>
              <a:t>19.09.2022</a:t>
            </a:fld>
            <a:endParaRPr lang="ru-RU"/>
          </a:p>
        </p:txBody>
      </p:sp>
      <p:sp>
        <p:nvSpPr>
          <p:cNvPr id="2" name="Нижний колонтитул 1"/>
          <p:cNvSpPr>
            <a:spLocks noGrp="1"/>
          </p:cNvSpPr>
          <p:nvPr>
            <p:ph type="ftr" sz="quarter" idx="11"/>
          </p:nvPr>
        </p:nvSpPr>
        <p:spPr/>
        <p:txBody>
          <a:bodyPr/>
          <a:lstStyle/>
          <a:p>
            <a:pPr>
              <a:defRPr/>
            </a:pPr>
            <a:endParaRPr lang="ru-RU"/>
          </a:p>
        </p:txBody>
      </p:sp>
      <p:sp>
        <p:nvSpPr>
          <p:cNvPr id="15" name="Номер слайда 14"/>
          <p:cNvSpPr>
            <a:spLocks noGrp="1"/>
          </p:cNvSpPr>
          <p:nvPr>
            <p:ph type="sldNum" sz="quarter" idx="12"/>
          </p:nvPr>
        </p:nvSpPr>
        <p:spPr>
          <a:xfrm>
            <a:off x="8229600" y="6473952"/>
            <a:ext cx="758952" cy="246888"/>
          </a:xfrm>
        </p:spPr>
        <p:txBody>
          <a:bodyPr/>
          <a:lstStyle/>
          <a:p>
            <a:pPr>
              <a:defRPr/>
            </a:pPr>
            <a:fld id="{D394C0E2-6338-4B8C-8CC9-D816AE3D3C65}" type="slidenum">
              <a:rPr lang="ru-RU" smtClean="0"/>
              <a:pPr>
                <a:defRPr/>
              </a:pPr>
              <a:t>‹#›</a:t>
            </a:fld>
            <a:endParaRPr lang="ru-RU"/>
          </a:p>
        </p:txBody>
      </p:sp>
    </p:spTree>
  </p:cSld>
  <p:clrMapOvr>
    <a:masterClrMapping/>
  </p:clrMapOvr>
  <p:transition>
    <p:wheel spokes="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C25B0606-19A8-4EE6-BD58-CFB54B19A230}" type="datetimeFigureOut">
              <a:rPr lang="ru-RU" smtClean="0"/>
              <a:pPr>
                <a:defRPr/>
              </a:pPr>
              <a:t>19.09.2022</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F8D41312-FF09-4603-9D27-3D1F158005E1}" type="slidenum">
              <a:rPr lang="ru-RU" smtClean="0"/>
              <a:pPr>
                <a:defRPr/>
              </a:pPr>
              <a:t>‹#›</a:t>
            </a:fld>
            <a:endParaRPr lang="ru-RU"/>
          </a:p>
        </p:txBody>
      </p:sp>
    </p:spTree>
  </p:cSld>
  <p:clrMapOvr>
    <a:masterClrMapping/>
  </p:clrMapOvr>
  <p:transition>
    <p:wheel spokes="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A708A408-EF66-4773-9F0A-E36D74D60BCF}" type="datetimeFigureOut">
              <a:rPr lang="ru-RU" smtClean="0"/>
              <a:pPr>
                <a:defRPr/>
              </a:pPr>
              <a:t>19.09.2022</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A22AC81B-AEF5-4ECB-9C97-9571353CDB5B}" type="slidenum">
              <a:rPr lang="ru-RU" smtClean="0"/>
              <a:pPr>
                <a:defRPr/>
              </a:pPr>
              <a:t>‹#›</a:t>
            </a:fld>
            <a:endParaRPr lang="ru-RU"/>
          </a:p>
        </p:txBody>
      </p:sp>
    </p:spTree>
  </p:cSld>
  <p:clrMapOvr>
    <a:masterClrMapping/>
  </p:clrMapOvr>
  <p:transition>
    <p:wheel spokes="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68342863-5766-4F10-BD17-B505A1F590A5}" type="slidenum">
              <a:rPr lang="ru-RU"/>
              <a:pPr>
                <a:defRPr/>
              </a:pPr>
              <a:t>‹#›</a:t>
            </a:fld>
            <a:endParaRPr lang="ru-RU"/>
          </a:p>
        </p:txBody>
      </p:sp>
    </p:spTree>
    <p:extLst>
      <p:ext uri="{BB962C8B-B14F-4D97-AF65-F5344CB8AC3E}">
        <p14:creationId xmlns:p14="http://schemas.microsoft.com/office/powerpoint/2010/main" val="2168181070"/>
      </p:ext>
    </p:extLst>
  </p:cSld>
  <p:clrMapOvr>
    <a:masterClrMapping/>
  </p:clrMapOvr>
  <p:transition>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pPr>
              <a:defRPr/>
            </a:pPr>
            <a:fld id="{4D4F12D1-3852-44FC-95EB-7D15154823B0}" type="datetimeFigureOut">
              <a:rPr lang="ru-RU" smtClean="0"/>
              <a:pPr>
                <a:defRPr/>
              </a:pPr>
              <a:t>19.09.2022</a:t>
            </a:fld>
            <a:endParaRPr lang="ru-RU"/>
          </a:p>
        </p:txBody>
      </p:sp>
      <p:sp>
        <p:nvSpPr>
          <p:cNvPr id="5" name="Footer Placeholder 4"/>
          <p:cNvSpPr>
            <a:spLocks noGrp="1"/>
          </p:cNvSpPr>
          <p:nvPr>
            <p:ph type="ftr" sz="quarter" idx="11"/>
          </p:nvPr>
        </p:nvSpPr>
        <p:spPr/>
        <p:txBody>
          <a:bodyPr/>
          <a:lstStyle>
            <a:lvl1pPr>
              <a:defRPr>
                <a:solidFill>
                  <a:schemeClr val="tx2"/>
                </a:solidFill>
              </a:defRPr>
            </a:lvl1pPr>
          </a:lstStyle>
          <a:p>
            <a:pPr>
              <a:defRPr/>
            </a:pPr>
            <a:endParaRPr lang="ru-RU"/>
          </a:p>
        </p:txBody>
      </p:sp>
      <p:sp>
        <p:nvSpPr>
          <p:cNvPr id="6" name="Slide Number Placeholder 5"/>
          <p:cNvSpPr>
            <a:spLocks noGrp="1"/>
          </p:cNvSpPr>
          <p:nvPr>
            <p:ph type="sldNum" sz="quarter" idx="12"/>
          </p:nvPr>
        </p:nvSpPr>
        <p:spPr/>
        <p:txBody>
          <a:bodyPr/>
          <a:lstStyle>
            <a:lvl1pPr>
              <a:defRPr>
                <a:solidFill>
                  <a:schemeClr val="tx2"/>
                </a:solidFill>
              </a:defRPr>
            </a:lvl1pPr>
          </a:lstStyle>
          <a:p>
            <a:pPr>
              <a:defRPr/>
            </a:pPr>
            <a:fld id="{D394C0E2-6338-4B8C-8CC9-D816AE3D3C65}" type="slidenum">
              <a:rPr lang="ru-RU" smtClean="0"/>
              <a:pPr>
                <a:defRPr/>
              </a:pPr>
              <a:t>‹#›</a:t>
            </a:fld>
            <a:endParaRPr lang="ru-RU"/>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cSld>
  <p:clrMapOvr>
    <a:overrideClrMapping bg1="dk1" tx1="lt1" bg2="dk2" tx2="lt2" accent1="accent1" accent2="accent2" accent3="accent3" accent4="accent4" accent5="accent5" accent6="accent6" hlink="hlink" folHlink="folHlink"/>
  </p:clrMapOvr>
  <p:transition>
    <p:wheel spokes="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fld id="{A6EE9B3B-CB66-466A-9E82-926A66D27DD6}" type="datetimeFigureOut">
              <a:rPr lang="ru-RU" smtClean="0"/>
              <a:pPr>
                <a:defRPr/>
              </a:pPr>
              <a:t>19.09.2022</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36AAEC41-B7B2-47BE-8451-E1B7DBCA994B}" type="slidenum">
              <a:rPr lang="ru-RU" smtClean="0"/>
              <a:pPr>
                <a:defRPr/>
              </a:pPr>
              <a:t>‹#›</a:t>
            </a:fld>
            <a:endParaRPr lang="ru-RU"/>
          </a:p>
        </p:txBody>
      </p:sp>
      <p:sp>
        <p:nvSpPr>
          <p:cNvPr id="11" name="Title 10"/>
          <p:cNvSpPr>
            <a:spLocks noGrp="1"/>
          </p:cNvSpPr>
          <p:nvPr>
            <p:ph type="title"/>
          </p:nvPr>
        </p:nvSpPr>
        <p:spPr/>
        <p:txBody>
          <a:bodyPr/>
          <a:lstStyle/>
          <a:p>
            <a:r>
              <a:rPr lang="ru-RU" smtClean="0"/>
              <a:t>Образец заголовка</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transition>
    <p:wheel spokes="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fld id="{53F27D3F-14D4-4D50-BBBA-21E3ADC51224}" type="datetimeFigureOut">
              <a:rPr lang="ru-RU" smtClean="0"/>
              <a:pPr>
                <a:defRPr/>
              </a:pPr>
              <a:t>19.09.2022</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A72BCF4B-2437-47BB-BF69-3D630149AC7E}" type="slidenum">
              <a:rPr lang="ru-RU" smtClean="0"/>
              <a:pPr>
                <a:defRPr/>
              </a:pPr>
              <a:t>‹#›</a:t>
            </a:fld>
            <a:endParaRPr lang="ru-RU"/>
          </a:p>
        </p:txBody>
      </p:sp>
    </p:spTree>
  </p:cSld>
  <p:clrMapOvr>
    <a:overrideClrMapping bg1="lt1" tx1="dk1" bg2="lt2" tx2="dk2" accent1="accent1" accent2="accent2" accent3="accent3" accent4="accent4" accent5="accent5" accent6="accent6" hlink="hlink" folHlink="folHlink"/>
  </p:clrMapOvr>
  <p:transition>
    <p:wheel spokes="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C4A73FBC-2A7A-4490-9645-614FA3AD9B4A}" type="datetimeFigureOut">
              <a:rPr lang="ru-RU" smtClean="0"/>
              <a:pPr>
                <a:defRPr/>
              </a:pPr>
              <a:t>19.09.2022</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A79A8FD6-2F56-4BEC-96E4-F0D9C3A1CBAA}" type="slidenum">
              <a:rPr lang="ru-RU" smtClean="0"/>
              <a:pPr>
                <a:defRPr/>
              </a:pPr>
              <a:t>‹#›</a:t>
            </a:fld>
            <a:endParaRPr lang="ru-RU"/>
          </a:p>
        </p:txBody>
      </p:sp>
      <p:sp>
        <p:nvSpPr>
          <p:cNvPr id="12" name="Title 1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ransition>
    <p:wheel spokes="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fld id="{0CB950C0-0906-4D11-9F26-F070C2B18C06}" type="datetimeFigureOut">
              <a:rPr lang="ru-RU" smtClean="0"/>
              <a:pPr>
                <a:defRPr/>
              </a:pPr>
              <a:t>19.09.2022</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259526C8-57FA-4EC4-9A5F-9971552FCFBB}" type="slidenum">
              <a:rPr lang="ru-RU" smtClean="0"/>
              <a:pPr>
                <a:defRPr/>
              </a:pPr>
              <a:t>‹#›</a:t>
            </a:fld>
            <a:endParaRPr lang="ru-RU"/>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wheel spokes="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a:defRPr/>
            </a:pPr>
            <a:fld id="{8A76E349-1779-4B91-B35B-6FB9F62328E0}" type="datetimeFigureOut">
              <a:rPr lang="ru-RU" smtClean="0"/>
              <a:pPr>
                <a:defRPr/>
              </a:pPr>
              <a:t>19.09.2022</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8387518C-DA3A-46F6-A440-1BF7400E91F7}" type="slidenum">
              <a:rPr lang="ru-RU" smtClean="0"/>
              <a:pPr>
                <a:defRPr/>
              </a:pPr>
              <a:t>‹#›</a:t>
            </a:fld>
            <a:endParaRPr lang="ru-RU"/>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wheel spokes="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A0D7E7A-0620-4186-A70B-B1B7F384617C}" type="datetimeFigureOut">
              <a:rPr lang="ru-RU" smtClean="0"/>
              <a:pPr>
                <a:defRPr/>
              </a:pPr>
              <a:t>19.09.2022</a:t>
            </a:fld>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E2B90647-8009-4F4E-9C17-D311E3B4D357}" type="slidenum">
              <a:rPr lang="ru-RU" smtClean="0"/>
              <a:pPr>
                <a:defRPr/>
              </a:pPr>
              <a:t>‹#›</a:t>
            </a:fld>
            <a:endParaRPr lang="ru-RU"/>
          </a:p>
        </p:txBody>
      </p:sp>
    </p:spTree>
  </p:cSld>
  <p:clrMapOvr>
    <a:masterClrMapping/>
  </p:clrMapOvr>
  <p:transition>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defRPr/>
            </a:pPr>
            <a:fld id="{A6EE9B3B-CB66-466A-9E82-926A66D27DD6}" type="datetimeFigureOut">
              <a:rPr lang="ru-RU" smtClean="0"/>
              <a:pPr>
                <a:defRPr/>
              </a:pPr>
              <a:t>19.09.2022</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pPr>
              <a:defRPr/>
            </a:pPr>
            <a:endParaRPr lang="ru-RU"/>
          </a:p>
        </p:txBody>
      </p:sp>
      <p:sp>
        <p:nvSpPr>
          <p:cNvPr id="16" name="Номер слайда 15"/>
          <p:cNvSpPr>
            <a:spLocks noGrp="1"/>
          </p:cNvSpPr>
          <p:nvPr>
            <p:ph type="sldNum" sz="quarter" idx="12"/>
          </p:nvPr>
        </p:nvSpPr>
        <p:spPr>
          <a:xfrm>
            <a:off x="8229600" y="6473952"/>
            <a:ext cx="758952" cy="246888"/>
          </a:xfrm>
        </p:spPr>
        <p:txBody>
          <a:bodyPr/>
          <a:lstStyle/>
          <a:p>
            <a:pPr>
              <a:defRPr/>
            </a:pPr>
            <a:fld id="{36AAEC41-B7B2-47BE-8451-E1B7DBCA994B}" type="slidenum">
              <a:rPr lang="ru-RU" smtClean="0"/>
              <a:pPr>
                <a:defRPr/>
              </a:pPr>
              <a:t>‹#›</a:t>
            </a:fld>
            <a:endParaRPr lang="ru-RU"/>
          </a:p>
        </p:txBody>
      </p:sp>
    </p:spTree>
  </p:cSld>
  <p:clrMapOvr>
    <a:masterClrMapping/>
  </p:clrMapOvr>
  <p:transition>
    <p:wheel spokes="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ru-RU" smtClean="0"/>
              <a:t>Образец заголовка</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D052B572-5658-46E6-8403-6720A8123AF6}" type="datetimeFigureOut">
              <a:rPr lang="ru-RU" smtClean="0"/>
              <a:pPr>
                <a:defRPr/>
              </a:pPr>
              <a:t>19.09.2022</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6939D7CF-8867-41F3-9F06-AD92EFDE6C55}" type="slidenum">
              <a:rPr lang="ru-RU" smtClean="0"/>
              <a:pPr>
                <a:defRPr/>
              </a:pPr>
              <a:t>‹#›</a:t>
            </a:fld>
            <a:endParaRPr lang="ru-RU"/>
          </a:p>
        </p:txBody>
      </p:sp>
    </p:spTree>
  </p:cSld>
  <p:clrMapOvr>
    <a:masterClrMapping/>
  </p:clrMapOvr>
  <p:transition>
    <p:wheel spokes="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ru-RU" smtClean="0"/>
              <a:t>Образец заголовка</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8590EF9F-F7CF-4A6B-80C6-EE62E394DC0E}" type="datetimeFigureOut">
              <a:rPr lang="ru-RU" smtClean="0"/>
              <a:pPr>
                <a:defRPr/>
              </a:pPr>
              <a:t>19.09.2022</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A9ECE5EC-A62D-4498-B0D7-F0F62004FD09}" type="slidenum">
              <a:rPr lang="ru-RU" smtClean="0"/>
              <a:pPr>
                <a:defRPr/>
              </a:pPr>
              <a:t>‹#›</a:t>
            </a:fld>
            <a:endParaRPr lang="ru-RU"/>
          </a:p>
        </p:txBody>
      </p:sp>
    </p:spTree>
  </p:cSld>
  <p:clrMapOvr>
    <a:masterClrMapping/>
  </p:clrMapOvr>
  <p:transition>
    <p:wheel spokes="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fld id="{C25B0606-19A8-4EE6-BD58-CFB54B19A230}" type="datetimeFigureOut">
              <a:rPr lang="ru-RU" smtClean="0"/>
              <a:pPr>
                <a:defRPr/>
              </a:pPr>
              <a:t>19.09.2022</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F8D41312-FF09-4603-9D27-3D1F158005E1}" type="slidenum">
              <a:rPr lang="ru-RU" smtClean="0"/>
              <a:pPr>
                <a:defRPr/>
              </a:pPr>
              <a:t>‹#›</a:t>
            </a:fld>
            <a:endParaRPr lang="ru-RU"/>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wheel spokes="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fld id="{A708A408-EF66-4773-9F0A-E36D74D60BCF}" type="datetimeFigureOut">
              <a:rPr lang="ru-RU" smtClean="0"/>
              <a:pPr>
                <a:defRPr/>
              </a:pPr>
              <a:t>19.09.2022</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A22AC81B-AEF5-4ECB-9C97-9571353CDB5B}" type="slidenum">
              <a:rPr lang="ru-RU" smtClean="0"/>
              <a:pPr>
                <a:defRPr/>
              </a:pPr>
              <a:t>‹#›</a:t>
            </a:fld>
            <a:endParaRPr lang="ru-RU"/>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wheel spokes="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Скругленный прямоугольник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Заголовок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ru-RU" smtClean="0"/>
              <a:t>Образец заголовка</a:t>
            </a:r>
            <a:endParaRPr kumimoji="0" lang="en-US"/>
          </a:p>
        </p:txBody>
      </p:sp>
      <p:sp>
        <p:nvSpPr>
          <p:cNvPr id="20" name="Подзаголовок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9" name="Дата 18"/>
          <p:cNvSpPr>
            <a:spLocks noGrp="1"/>
          </p:cNvSpPr>
          <p:nvPr>
            <p:ph type="dt" sz="half" idx="10"/>
          </p:nvPr>
        </p:nvSpPr>
        <p:spPr/>
        <p:txBody>
          <a:bodyPr/>
          <a:lstStyle/>
          <a:p>
            <a:pPr>
              <a:defRPr/>
            </a:pPr>
            <a:fld id="{4D4F12D1-3852-44FC-95EB-7D15154823B0}" type="datetimeFigureOut">
              <a:rPr lang="ru-RU" smtClean="0"/>
              <a:pPr>
                <a:defRPr/>
              </a:pPr>
              <a:t>19.09.2022</a:t>
            </a:fld>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11" name="Номер слайда 10"/>
          <p:cNvSpPr>
            <a:spLocks noGrp="1"/>
          </p:cNvSpPr>
          <p:nvPr>
            <p:ph type="sldNum" sz="quarter" idx="12"/>
          </p:nvPr>
        </p:nvSpPr>
        <p:spPr/>
        <p:txBody>
          <a:bodyPr/>
          <a:lstStyle/>
          <a:p>
            <a:pPr>
              <a:defRPr/>
            </a:pPr>
            <a:fld id="{D394C0E2-6338-4B8C-8CC9-D816AE3D3C65}" type="slidenum">
              <a:rPr lang="ru-RU" smtClean="0"/>
              <a:pPr>
                <a:defRPr/>
              </a:pPr>
              <a:t>‹#›</a:t>
            </a:fld>
            <a:endParaRPr lang="ru-RU"/>
          </a:p>
        </p:txBody>
      </p:sp>
    </p:spTree>
  </p:cSld>
  <p:clrMapOvr>
    <a:masterClrMapping/>
  </p:clrMapOvr>
  <p:transition>
    <p:wheel spokes="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p>
            <a:r>
              <a:rPr kumimoji="0" lang="ru-RU" smtClean="0"/>
              <a:t>Образец заголовка</a:t>
            </a:r>
            <a:endParaRPr kumimoji="0" lang="en-US"/>
          </a:p>
        </p:txBody>
      </p:sp>
      <p:sp>
        <p:nvSpPr>
          <p:cNvPr id="3" name="Объект 2"/>
          <p:cNvSpPr>
            <a:spLocks noGrp="1"/>
          </p:cNvSpPr>
          <p:nvPr>
            <p:ph idx="1"/>
          </p:nvPr>
        </p:nvSpPr>
        <p:spPr>
          <a:xfrm>
            <a:off x="502920" y="530352"/>
            <a:ext cx="8183880" cy="41879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A6EE9B3B-CB66-466A-9E82-926A66D27DD6}" type="datetimeFigureOut">
              <a:rPr lang="ru-RU" smtClean="0"/>
              <a:pPr>
                <a:defRPr/>
              </a:pPr>
              <a:t>19.09.2022</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36AAEC41-B7B2-47BE-8451-E1B7DBCA994B}" type="slidenum">
              <a:rPr lang="ru-RU" smtClean="0"/>
              <a:pPr>
                <a:defRPr/>
              </a:pPr>
              <a:t>‹#›</a:t>
            </a:fld>
            <a:endParaRPr lang="ru-RU"/>
          </a:p>
        </p:txBody>
      </p:sp>
    </p:spTree>
  </p:cSld>
  <p:clrMapOvr>
    <a:masterClrMapping/>
  </p:clrMapOvr>
  <p:transition>
    <p:wheel spokes="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Скругленный прямоугольник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Скругленный прямоугольник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pPr>
              <a:defRPr/>
            </a:pPr>
            <a:fld id="{53F27D3F-14D4-4D50-BBBA-21E3ADC51224}" type="datetimeFigureOut">
              <a:rPr lang="ru-RU" smtClean="0"/>
              <a:pPr>
                <a:defRPr/>
              </a:pPr>
              <a:t>19.09.2022</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A72BCF4B-2437-47BB-BF69-3D630149AC7E}" type="slidenum">
              <a:rPr lang="ru-RU" smtClean="0"/>
              <a:pPr>
                <a:defRPr/>
              </a:pPr>
              <a:t>‹#›</a:t>
            </a:fld>
            <a:endParaRPr lang="ru-RU"/>
          </a:p>
        </p:txBody>
      </p:sp>
    </p:spTree>
  </p:cSld>
  <p:clrMapOvr>
    <a:masterClrMapping/>
  </p:clrMapOvr>
  <p:transition>
    <p:wheel spokes="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a:defRPr/>
            </a:pPr>
            <a:fld id="{C4A73FBC-2A7A-4490-9645-614FA3AD9B4A}" type="datetimeFigureOut">
              <a:rPr lang="ru-RU" smtClean="0"/>
              <a:pPr>
                <a:defRPr/>
              </a:pPr>
              <a:t>19.09.2022</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A79A8FD6-2F56-4BEC-96E4-F0D9C3A1CBAA}" type="slidenum">
              <a:rPr lang="ru-RU" smtClean="0"/>
              <a:pPr>
                <a:defRPr/>
              </a:pPr>
              <a:t>‹#›</a:t>
            </a:fld>
            <a:endParaRPr lang="ru-RU"/>
          </a:p>
        </p:txBody>
      </p:sp>
    </p:spTree>
  </p:cSld>
  <p:clrMapOvr>
    <a:masterClrMapping/>
  </p:clrMapOvr>
  <p:transition>
    <p:wheel spokes="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nchor="b"/>
          <a:lstStyle>
            <a:lvl1pPr>
              <a:defRPr b="1"/>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pPr>
              <a:defRPr/>
            </a:pPr>
            <a:fld id="{0CB950C0-0906-4D11-9F26-F070C2B18C06}" type="datetimeFigureOut">
              <a:rPr lang="ru-RU" smtClean="0"/>
              <a:pPr>
                <a:defRPr/>
              </a:pPr>
              <a:t>19.09.2022</a:t>
            </a:fld>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259526C8-57FA-4EC4-9A5F-9971552FCFBB}" type="slidenum">
              <a:rPr lang="ru-RU" smtClean="0"/>
              <a:pPr>
                <a:defRPr/>
              </a:pPr>
              <a:t>‹#›</a:t>
            </a:fld>
            <a:endParaRPr lang="ru-RU"/>
          </a:p>
        </p:txBody>
      </p:sp>
    </p:spTree>
  </p:cSld>
  <p:clrMapOvr>
    <a:masterClrMapping/>
  </p:clrMapOvr>
  <p:transition>
    <p:wheel spokes="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pPr>
              <a:defRPr/>
            </a:pPr>
            <a:fld id="{8A76E349-1779-4B91-B35B-6FB9F62328E0}" type="datetimeFigureOut">
              <a:rPr lang="ru-RU" smtClean="0"/>
              <a:pPr>
                <a:defRPr/>
              </a:pPr>
              <a:t>19.09.2022</a:t>
            </a:fld>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8387518C-DA3A-46F6-A440-1BF7400E91F7}" type="slidenum">
              <a:rPr lang="ru-RU" smtClean="0"/>
              <a:pPr>
                <a:defRPr/>
              </a:pPr>
              <a:t>‹#›</a:t>
            </a:fld>
            <a:endParaRPr lang="ru-RU"/>
          </a:p>
        </p:txBody>
      </p:sp>
    </p:spTree>
  </p:cSld>
  <p:clrMapOvr>
    <a:masterClrMapping/>
  </p:clrMapOvr>
  <p:transition>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pPr>
              <a:defRPr/>
            </a:pPr>
            <a:fld id="{53F27D3F-14D4-4D50-BBBA-21E3ADC51224}" type="datetimeFigureOut">
              <a:rPr lang="ru-RU" smtClean="0"/>
              <a:pPr>
                <a:defRPr/>
              </a:pPr>
              <a:t>19.09.2022</a:t>
            </a:fld>
            <a:endParaRPr lang="ru-RU"/>
          </a:p>
        </p:txBody>
      </p:sp>
      <p:sp>
        <p:nvSpPr>
          <p:cNvPr id="11" name="Нижний колонтитул 10"/>
          <p:cNvSpPr>
            <a:spLocks noGrp="1"/>
          </p:cNvSpPr>
          <p:nvPr>
            <p:ph type="ftr" sz="quarter" idx="11"/>
          </p:nvPr>
        </p:nvSpPr>
        <p:spPr/>
        <p:txBody>
          <a:bodyPr/>
          <a:lstStyle/>
          <a:p>
            <a:pPr>
              <a:defRPr/>
            </a:pPr>
            <a:endParaRPr lang="ru-RU"/>
          </a:p>
        </p:txBody>
      </p:sp>
      <p:sp>
        <p:nvSpPr>
          <p:cNvPr id="16" name="Номер слайда 15"/>
          <p:cNvSpPr>
            <a:spLocks noGrp="1"/>
          </p:cNvSpPr>
          <p:nvPr>
            <p:ph type="sldNum" sz="quarter" idx="12"/>
          </p:nvPr>
        </p:nvSpPr>
        <p:spPr/>
        <p:txBody>
          <a:bodyPr/>
          <a:lstStyle/>
          <a:p>
            <a:pPr>
              <a:defRPr/>
            </a:pPr>
            <a:fld id="{A72BCF4B-2437-47BB-BF69-3D630149AC7E}" type="slidenum">
              <a:rPr lang="ru-RU" smtClean="0"/>
              <a:pPr>
                <a:defRPr/>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transition>
    <p:wheel spokes="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Дата 1"/>
          <p:cNvSpPr>
            <a:spLocks noGrp="1"/>
          </p:cNvSpPr>
          <p:nvPr>
            <p:ph type="dt" sz="half" idx="10"/>
          </p:nvPr>
        </p:nvSpPr>
        <p:spPr/>
        <p:txBody>
          <a:bodyPr/>
          <a:lstStyle/>
          <a:p>
            <a:pPr>
              <a:defRPr/>
            </a:pPr>
            <a:fld id="{9A0D7E7A-0620-4186-A70B-B1B7F384617C}" type="datetimeFigureOut">
              <a:rPr lang="ru-RU" smtClean="0"/>
              <a:pPr>
                <a:defRPr/>
              </a:pPr>
              <a:t>19.09.2022</a:t>
            </a:fld>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E2B90647-8009-4F4E-9C17-D311E3B4D357}" type="slidenum">
              <a:rPr lang="ru-RU" smtClean="0"/>
              <a:pPr>
                <a:defRPr/>
              </a:pPr>
              <a:t>‹#›</a:t>
            </a:fld>
            <a:endParaRPr lang="ru-RU"/>
          </a:p>
        </p:txBody>
      </p:sp>
    </p:spTree>
  </p:cSld>
  <p:clrMapOvr>
    <a:masterClrMapping/>
  </p:clrMapOvr>
  <p:transition>
    <p:wheel spokes="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a:defRPr/>
            </a:pPr>
            <a:fld id="{D052B572-5658-46E6-8403-6720A8123AF6}" type="datetimeFigureOut">
              <a:rPr lang="ru-RU" smtClean="0"/>
              <a:pPr>
                <a:defRPr/>
              </a:pPr>
              <a:t>19.09.2022</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6939D7CF-8867-41F3-9F06-AD92EFDE6C55}" type="slidenum">
              <a:rPr lang="ru-RU" smtClean="0"/>
              <a:pPr>
                <a:defRPr/>
              </a:pPr>
              <a:t>‹#›</a:t>
            </a:fld>
            <a:endParaRPr lang="ru-RU"/>
          </a:p>
        </p:txBody>
      </p:sp>
    </p:spTree>
  </p:cSld>
  <p:clrMapOvr>
    <a:masterClrMapping/>
  </p:clrMapOvr>
  <p:transition>
    <p:wheel spokes="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с одним скругленным углом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a:defRPr/>
            </a:pPr>
            <a:fld id="{8590EF9F-F7CF-4A6B-80C6-EE62E394DC0E}" type="datetimeFigureOut">
              <a:rPr lang="ru-RU" smtClean="0"/>
              <a:pPr>
                <a:defRPr/>
              </a:pPr>
              <a:t>19.09.2022</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A9ECE5EC-A62D-4498-B0D7-F0F62004FD09}" type="slidenum">
              <a:rPr lang="ru-RU" smtClean="0"/>
              <a:pPr>
                <a:defRPr/>
              </a:pPr>
              <a:t>‹#›</a:t>
            </a:fld>
            <a:endParaRPr lang="ru-RU"/>
          </a:p>
        </p:txBody>
      </p:sp>
      <p:sp>
        <p:nvSpPr>
          <p:cNvPr id="3" name="Рисунок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ru-RU" smtClean="0"/>
              <a:t>Вставка рисунка</a:t>
            </a:r>
            <a:endParaRPr kumimoji="0" lang="en-US"/>
          </a:p>
        </p:txBody>
      </p:sp>
    </p:spTree>
  </p:cSld>
  <p:clrMapOvr>
    <a:masterClrMapping/>
  </p:clrMapOvr>
  <p:transition>
    <p:wheel spokes="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02920" y="530352"/>
            <a:ext cx="8183880" cy="4187952"/>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C25B0606-19A8-4EE6-BD58-CFB54B19A230}" type="datetimeFigureOut">
              <a:rPr lang="ru-RU" smtClean="0"/>
              <a:pPr>
                <a:defRPr/>
              </a:pPr>
              <a:t>19.09.2022</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F8D41312-FF09-4603-9D27-3D1F158005E1}" type="slidenum">
              <a:rPr lang="ru-RU" smtClean="0"/>
              <a:pPr>
                <a:defRPr/>
              </a:pPr>
              <a:t>‹#›</a:t>
            </a:fld>
            <a:endParaRPr lang="ru-RU"/>
          </a:p>
        </p:txBody>
      </p:sp>
    </p:spTree>
  </p:cSld>
  <p:clrMapOvr>
    <a:masterClrMapping/>
  </p:clrMapOvr>
  <p:transition>
    <p:wheel spokes="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3404"/>
            <a:ext cx="1981200" cy="5257799"/>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33400" y="533402"/>
            <a:ext cx="5943600" cy="5257801"/>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A708A408-EF66-4773-9F0A-E36D74D60BCF}" type="datetimeFigureOut">
              <a:rPr lang="ru-RU" smtClean="0"/>
              <a:pPr>
                <a:defRPr/>
              </a:pPr>
              <a:t>19.09.2022</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A22AC81B-AEF5-4ECB-9C97-9571353CDB5B}" type="slidenum">
              <a:rPr lang="ru-RU" smtClean="0"/>
              <a:pPr>
                <a:defRPr/>
              </a:pPr>
              <a:t>‹#›</a:t>
            </a:fld>
            <a:endParaRPr lang="ru-RU"/>
          </a:p>
        </p:txBody>
      </p:sp>
    </p:spTree>
  </p:cSld>
  <p:clrMapOvr>
    <a:masterClrMapping/>
  </p:clrMapOvr>
  <p:transition>
    <p:wheel spokes="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pPr>
              <a:defRPr/>
            </a:pPr>
            <a:fld id="{C4A73FBC-2A7A-4490-9645-614FA3AD9B4A}" type="datetimeFigureOut">
              <a:rPr lang="ru-RU" smtClean="0"/>
              <a:pPr>
                <a:defRPr/>
              </a:pPr>
              <a:t>19.09.2022</a:t>
            </a:fld>
            <a:endParaRPr lang="ru-RU"/>
          </a:p>
        </p:txBody>
      </p:sp>
      <p:sp>
        <p:nvSpPr>
          <p:cNvPr id="10" name="Нижний колонтитул 9"/>
          <p:cNvSpPr>
            <a:spLocks noGrp="1"/>
          </p:cNvSpPr>
          <p:nvPr>
            <p:ph type="ftr" sz="quarter" idx="11"/>
          </p:nvPr>
        </p:nvSpPr>
        <p:spPr/>
        <p:txBody>
          <a:bodyPr/>
          <a:lstStyle/>
          <a:p>
            <a:pPr>
              <a:defRPr/>
            </a:pPr>
            <a:endParaRPr lang="ru-RU"/>
          </a:p>
        </p:txBody>
      </p:sp>
      <p:sp>
        <p:nvSpPr>
          <p:cNvPr id="31" name="Номер слайда 30"/>
          <p:cNvSpPr>
            <a:spLocks noGrp="1"/>
          </p:cNvSpPr>
          <p:nvPr>
            <p:ph type="sldNum" sz="quarter" idx="12"/>
          </p:nvPr>
        </p:nvSpPr>
        <p:spPr/>
        <p:txBody>
          <a:bodyPr/>
          <a:lstStyle/>
          <a:p>
            <a:pPr>
              <a:defRPr/>
            </a:pPr>
            <a:fld id="{A79A8FD6-2F56-4BEC-96E4-F0D9C3A1CBAA}" type="slidenum">
              <a:rPr lang="ru-RU" smtClean="0"/>
              <a:pPr>
                <a:defRPr/>
              </a:pPr>
              <a:t>‹#›</a:t>
            </a:fld>
            <a:endParaRPr lang="ru-RU"/>
          </a:p>
        </p:txBody>
      </p:sp>
    </p:spTree>
  </p:cSld>
  <p:clrMapOvr>
    <a:masterClrMapping/>
  </p:clrMapOvr>
  <p:transition>
    <p:wheel spokes="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pPr>
              <a:defRPr/>
            </a:pPr>
            <a:fld id="{0CB950C0-0906-4D11-9F26-F070C2B18C06}" type="datetimeFigureOut">
              <a:rPr lang="ru-RU" smtClean="0"/>
              <a:pPr>
                <a:defRPr/>
              </a:pPr>
              <a:t>19.09.2022</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a:xfrm>
            <a:off x="8229600" y="6477000"/>
            <a:ext cx="762000" cy="246888"/>
          </a:xfrm>
        </p:spPr>
        <p:txBody>
          <a:bodyPr/>
          <a:lstStyle/>
          <a:p>
            <a:pPr>
              <a:defRPr/>
            </a:pPr>
            <a:fld id="{259526C8-57FA-4EC4-9A5F-9971552FCFBB}" type="slidenum">
              <a:rPr lang="ru-RU" smtClean="0"/>
              <a:pPr>
                <a:defRPr/>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wheel spokes="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pPr>
              <a:defRPr/>
            </a:pPr>
            <a:fld id="{8A76E349-1779-4B91-B35B-6FB9F62328E0}" type="datetimeFigureOut">
              <a:rPr lang="ru-RU" smtClean="0"/>
              <a:pPr>
                <a:defRPr/>
              </a:pPr>
              <a:t>19.09.2022</a:t>
            </a:fld>
            <a:endParaRPr lang="ru-RU"/>
          </a:p>
        </p:txBody>
      </p:sp>
      <p:sp>
        <p:nvSpPr>
          <p:cNvPr id="21" name="Нижний колонтитул 20"/>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8387518C-DA3A-46F6-A440-1BF7400E91F7}" type="slidenum">
              <a:rPr lang="ru-RU" smtClean="0"/>
              <a:pPr>
                <a:defRPr/>
              </a:pPr>
              <a:t>‹#›</a:t>
            </a:fld>
            <a:endParaRPr lang="ru-RU"/>
          </a:p>
        </p:txBody>
      </p:sp>
    </p:spTree>
  </p:cSld>
  <p:clrMapOvr>
    <a:masterClrMapping/>
  </p:clrMapOvr>
  <p:transition>
    <p:wheel spokes="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defRPr/>
            </a:pPr>
            <a:fld id="{9A0D7E7A-0620-4186-A70B-B1B7F384617C}" type="datetimeFigureOut">
              <a:rPr lang="ru-RU" smtClean="0"/>
              <a:pPr>
                <a:defRPr/>
              </a:pPr>
              <a:t>19.09.2022</a:t>
            </a:fld>
            <a:endParaRPr lang="ru-RU"/>
          </a:p>
        </p:txBody>
      </p:sp>
      <p:sp>
        <p:nvSpPr>
          <p:cNvPr id="24" name="Нижний колонтитул 23"/>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E2B90647-8009-4F4E-9C17-D311E3B4D357}" type="slidenum">
              <a:rPr lang="ru-RU" smtClean="0"/>
              <a:pPr>
                <a:defRPr/>
              </a:pPr>
              <a:t>‹#›</a:t>
            </a:fld>
            <a:endParaRPr lang="ru-RU"/>
          </a:p>
        </p:txBody>
      </p:sp>
    </p:spTree>
  </p:cSld>
  <p:clrMapOvr>
    <a:masterClrMapping/>
  </p:clrMapOvr>
  <p:transition>
    <p:wheel spokes="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defRPr/>
            </a:pPr>
            <a:fld id="{D052B572-5658-46E6-8403-6720A8123AF6}" type="datetimeFigureOut">
              <a:rPr lang="ru-RU" smtClean="0"/>
              <a:pPr>
                <a:defRPr/>
              </a:pPr>
              <a:t>19.09.2022</a:t>
            </a:fld>
            <a:endParaRPr lang="ru-RU"/>
          </a:p>
        </p:txBody>
      </p:sp>
      <p:sp>
        <p:nvSpPr>
          <p:cNvPr id="29" name="Нижний колонтитул 28"/>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6939D7CF-8867-41F3-9F06-AD92EFDE6C55}" type="slidenum">
              <a:rPr lang="ru-RU" smtClean="0"/>
              <a:pPr>
                <a:defRPr/>
              </a:pPr>
              <a:t>‹#›</a:t>
            </a:fld>
            <a:endParaRPr lang="ru-RU"/>
          </a:p>
        </p:txBody>
      </p:sp>
    </p:spTree>
  </p:cSld>
  <p:clrMapOvr>
    <a:masterClrMapping/>
  </p:clrMapOvr>
  <p:transition>
    <p:wheel spokes="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pPr>
              <a:defRPr/>
            </a:pPr>
            <a:fld id="{8590EF9F-F7CF-4A6B-80C6-EE62E394DC0E}" type="datetimeFigureOut">
              <a:rPr lang="ru-RU" smtClean="0"/>
              <a:pPr>
                <a:defRPr/>
              </a:pPr>
              <a:t>19.09.2022</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31" name="Номер слайда 30"/>
          <p:cNvSpPr>
            <a:spLocks noGrp="1"/>
          </p:cNvSpPr>
          <p:nvPr>
            <p:ph type="sldNum" sz="quarter" idx="12"/>
          </p:nvPr>
        </p:nvSpPr>
        <p:spPr/>
        <p:txBody>
          <a:bodyPr/>
          <a:lstStyle/>
          <a:p>
            <a:pPr>
              <a:defRPr/>
            </a:pPr>
            <a:fld id="{A9ECE5EC-A62D-4498-B0D7-F0F62004FD09}" type="slidenum">
              <a:rPr lang="ru-RU" smtClean="0"/>
              <a:pPr>
                <a:defRPr/>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transition>
    <p:wheel spokes="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defRPr/>
            </a:pPr>
            <a:fld id="{FB48659A-50E8-4B68-BA0D-511A2C7BD267}" type="datetimeFigureOut">
              <a:rPr lang="ru-RU" smtClean="0"/>
              <a:pPr>
                <a:defRPr/>
              </a:pPr>
              <a:t>19.09.2022</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fld id="{44E84CD7-4D2D-4F46-A17B-F67C06728100}" type="slidenum">
              <a:rPr lang="ru-RU" smtClean="0"/>
              <a:pPr>
                <a:defRPr/>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 id="2147484533" r:id="rId12"/>
  </p:sldLayoutIdLst>
  <p:transition>
    <p:wheel spokes="1"/>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pPr>
              <a:defRPr/>
            </a:pPr>
            <a:fld id="{FB48659A-50E8-4B68-BA0D-511A2C7BD267}" type="datetimeFigureOut">
              <a:rPr lang="ru-RU" smtClean="0"/>
              <a:pPr>
                <a:defRPr/>
              </a:pPr>
              <a:t>19.09.2022</a:t>
            </a:fld>
            <a:endParaRPr lang="ru-RU"/>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pPr>
              <a:defRPr/>
            </a:pPr>
            <a:endParaRPr lang="ru-RU"/>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pPr>
              <a:defRPr/>
            </a:pPr>
            <a:fld id="{44E84CD7-4D2D-4F46-A17B-F67C06728100}" type="slidenum">
              <a:rPr lang="ru-RU" smtClean="0"/>
              <a:pPr>
                <a:defRPr/>
              </a:pPr>
              <a:t>‹#›</a:t>
            </a:fld>
            <a:endParaRPr lang="ru-RU"/>
          </a:p>
        </p:txBody>
      </p:sp>
    </p:spTree>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Lst>
  <p:transition>
    <p:wheel spokes="1"/>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Скругленный прямоугольник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Заголовок 12"/>
          <p:cNvSpPr>
            <a:spLocks noGrp="1"/>
          </p:cNvSpPr>
          <p:nvPr>
            <p:ph type="title"/>
          </p:nvPr>
        </p:nvSpPr>
        <p:spPr>
          <a:xfrm>
            <a:off x="502920" y="4985590"/>
            <a:ext cx="8183880" cy="1051560"/>
          </a:xfrm>
          <a:prstGeom prst="rect">
            <a:avLst/>
          </a:prstGeom>
        </p:spPr>
        <p:txBody>
          <a:bodyPr vert="horz" anchor="b">
            <a:normAutofit/>
          </a:bodyPr>
          <a:lstStyle/>
          <a:p>
            <a:r>
              <a:rPr kumimoji="0" lang="ru-RU" smtClean="0"/>
              <a:t>Образец заголовка</a:t>
            </a:r>
            <a:endParaRPr kumimoji="0" lang="en-US"/>
          </a:p>
        </p:txBody>
      </p:sp>
      <p:sp>
        <p:nvSpPr>
          <p:cNvPr id="4" name="Текст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5" name="Дата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pPr>
              <a:defRPr/>
            </a:pPr>
            <a:fld id="{FB48659A-50E8-4B68-BA0D-511A2C7BD267}" type="datetimeFigureOut">
              <a:rPr lang="ru-RU" smtClean="0"/>
              <a:pPr>
                <a:defRPr/>
              </a:pPr>
              <a:t>19.09.2022</a:t>
            </a:fld>
            <a:endParaRPr lang="ru-RU"/>
          </a:p>
        </p:txBody>
      </p:sp>
      <p:sp>
        <p:nvSpPr>
          <p:cNvPr id="18" name="Нижний колонтитул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pPr>
              <a:defRPr/>
            </a:pPr>
            <a:endParaRPr lang="ru-RU"/>
          </a:p>
        </p:txBody>
      </p:sp>
      <p:sp>
        <p:nvSpPr>
          <p:cNvPr id="5" name="Номер слайда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pPr>
              <a:defRPr/>
            </a:pPr>
            <a:fld id="{44E84CD7-4D2D-4F46-A17B-F67C06728100}" type="slidenum">
              <a:rPr lang="ru-RU" smtClean="0"/>
              <a:pPr>
                <a:defRPr/>
              </a:pPr>
              <a:t>‹#›</a:t>
            </a:fld>
            <a:endParaRPr lang="ru-RU"/>
          </a:p>
        </p:txBody>
      </p:sp>
    </p:spTree>
  </p:cSld>
  <p:clrMap bg1="lt1" tx1="dk1" bg2="lt2" tx2="dk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Lst>
  <p:transition>
    <p:wheel spokes="1"/>
  </p:transition>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7.gif"/><Relationship Id="rId7" Type="http://schemas.openxmlformats.org/officeDocument/2006/relationships/image" Target="../media/image11.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0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02.xml.rels><?xml version="1.0" encoding="UTF-8" standalone="yes"?>
<Relationships xmlns="http://schemas.openxmlformats.org/package/2006/relationships"><Relationship Id="rId8" Type="http://schemas.openxmlformats.org/officeDocument/2006/relationships/image" Target="../media/image147.wmf"/><Relationship Id="rId3" Type="http://schemas.openxmlformats.org/officeDocument/2006/relationships/notesSlide" Target="../notesSlides/notesSlide46.xml"/><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slide" Target="slide4.xml"/><Relationship Id="rId5" Type="http://schemas.microsoft.com/office/2007/relationships/hdphoto" Target="../media/hdphoto1.wdp"/><Relationship Id="rId10" Type="http://schemas.openxmlformats.org/officeDocument/2006/relationships/image" Target="../media/image148.wmf"/><Relationship Id="rId4" Type="http://schemas.openxmlformats.org/officeDocument/2006/relationships/image" Target="../media/image29.png"/><Relationship Id="rId9" Type="http://schemas.openxmlformats.org/officeDocument/2006/relationships/oleObject" Target="../embeddings/oleObject13.bin"/></Relationships>
</file>

<file path=ppt/slides/_rels/slide103.xml.rels><?xml version="1.0" encoding="UTF-8" standalone="yes"?>
<Relationships xmlns="http://schemas.openxmlformats.org/package/2006/relationships"><Relationship Id="rId8" Type="http://schemas.openxmlformats.org/officeDocument/2006/relationships/image" Target="../media/image144.wmf"/><Relationship Id="rId3" Type="http://schemas.openxmlformats.org/officeDocument/2006/relationships/notesSlide" Target="../notesSlides/notesSlide47.xml"/><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slide" Target="slide4.xml"/><Relationship Id="rId5" Type="http://schemas.microsoft.com/office/2007/relationships/hdphoto" Target="../media/hdphoto1.wdp"/><Relationship Id="rId10" Type="http://schemas.openxmlformats.org/officeDocument/2006/relationships/image" Target="../media/image149.wmf"/><Relationship Id="rId4" Type="http://schemas.openxmlformats.org/officeDocument/2006/relationships/image" Target="../media/image29.png"/><Relationship Id="rId9" Type="http://schemas.openxmlformats.org/officeDocument/2006/relationships/oleObject" Target="../embeddings/oleObject15.bin"/></Relationships>
</file>

<file path=ppt/slides/_rels/slide10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30.gif"/><Relationship Id="rId1" Type="http://schemas.openxmlformats.org/officeDocument/2006/relationships/slideLayout" Target="../slideLayouts/slideLayout19.xml"/><Relationship Id="rId5" Type="http://schemas.openxmlformats.org/officeDocument/2006/relationships/image" Target="../media/image167.gif"/><Relationship Id="rId4" Type="http://schemas.openxmlformats.org/officeDocument/2006/relationships/slide" Target="slide4.xml"/></Relationships>
</file>

<file path=ppt/slides/_rels/slide10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06.xml.rels><?xml version="1.0" encoding="UTF-8" standalone="yes"?>
<Relationships xmlns="http://schemas.openxmlformats.org/package/2006/relationships"><Relationship Id="rId3" Type="http://schemas.openxmlformats.org/officeDocument/2006/relationships/image" Target="../media/image167.gif"/><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69.png"/><Relationship Id="rId4" Type="http://schemas.openxmlformats.org/officeDocument/2006/relationships/image" Target="../media/image168.png"/></Relationships>
</file>

<file path=ppt/slides/_rels/slide107.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image" Target="../media/image172.jpeg"/><Relationship Id="rId2" Type="http://schemas.openxmlformats.org/officeDocument/2006/relationships/image" Target="../media/image170.jpeg"/><Relationship Id="rId1" Type="http://schemas.openxmlformats.org/officeDocument/2006/relationships/slideLayout" Target="../slideLayouts/slideLayout2.xml"/><Relationship Id="rId6" Type="http://schemas.openxmlformats.org/officeDocument/2006/relationships/slide" Target="slide4.xml"/><Relationship Id="rId5" Type="http://schemas.microsoft.com/office/2007/relationships/hdphoto" Target="../media/hdphoto12.wdp"/><Relationship Id="rId4" Type="http://schemas.openxmlformats.org/officeDocument/2006/relationships/image" Target="../media/image171.jpeg"/></Relationships>
</file>

<file path=ppt/slides/_rels/slide10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0.gif"/><Relationship Id="rId1" Type="http://schemas.openxmlformats.org/officeDocument/2006/relationships/slideLayout" Target="../slideLayouts/slideLayout2.xml"/><Relationship Id="rId4" Type="http://schemas.openxmlformats.org/officeDocument/2006/relationships/image" Target="../media/image173.jpeg"/></Relationships>
</file>

<file path=ppt/slides/_rels/slide10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hyperlink" Target="https://zavodeo.ru/component/content/article/39-rabota/47-sylosstatiy/" TargetMode="External"/><Relationship Id="rId2" Type="http://schemas.openxmlformats.org/officeDocument/2006/relationships/image" Target="../media/image20.gif"/><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175.png"/><Relationship Id="rId4" Type="http://schemas.openxmlformats.org/officeDocument/2006/relationships/image" Target="../media/image174.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1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slide" Target="slide4.xml"/><Relationship Id="rId2" Type="http://schemas.openxmlformats.org/officeDocument/2006/relationships/image" Target="../media/image176.jpeg"/><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77.gif"/><Relationship Id="rId4" Type="http://schemas.microsoft.com/office/2007/relationships/hdphoto" Target="../media/hdphoto3.wdp"/></Relationships>
</file>

<file path=ppt/slides/_rels/slide11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3.png"/><Relationship Id="rId4" Type="http://schemas.openxmlformats.org/officeDocument/2006/relationships/image" Target="../media/image20.gif"/></Relationships>
</file>

<file path=ppt/slides/_rels/slide112.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20.gi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69.png"/><Relationship Id="rId4" Type="http://schemas.openxmlformats.org/officeDocument/2006/relationships/image" Target="../media/image179.gif"/></Relationships>
</file>

<file path=ppt/slides/_rels/slide113.xml.rels><?xml version="1.0" encoding="UTF-8" standalone="yes"?>
<Relationships xmlns="http://schemas.openxmlformats.org/package/2006/relationships"><Relationship Id="rId3" Type="http://schemas.openxmlformats.org/officeDocument/2006/relationships/image" Target="../media/image181.png"/><Relationship Id="rId7" Type="http://schemas.microsoft.com/office/2007/relationships/hdphoto" Target="../media/hdphoto14.wdp"/><Relationship Id="rId2" Type="http://schemas.openxmlformats.org/officeDocument/2006/relationships/image" Target="../media/image180.jpeg"/><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20.gif"/><Relationship Id="rId4" Type="http://schemas.openxmlformats.org/officeDocument/2006/relationships/slide" Target="slide4.xml"/></Relationships>
</file>

<file path=ppt/slides/_rels/slide1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83.png"/><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84.png"/><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17.xml.rels><?xml version="1.0" encoding="UTF-8" standalone="yes"?>
<Relationships xmlns="http://schemas.openxmlformats.org/package/2006/relationships"><Relationship Id="rId8" Type="http://schemas.openxmlformats.org/officeDocument/2006/relationships/image" Target="../media/image186.gif"/><Relationship Id="rId3" Type="http://schemas.openxmlformats.org/officeDocument/2006/relationships/slideLayout" Target="../slideLayouts/slideLayout7.xml"/><Relationship Id="rId7" Type="http://schemas.openxmlformats.org/officeDocument/2006/relationships/image" Target="../media/image20.gif"/><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slide" Target="slide4.xml"/><Relationship Id="rId5" Type="http://schemas.openxmlformats.org/officeDocument/2006/relationships/image" Target="../media/image185.png"/><Relationship Id="rId4" Type="http://schemas.openxmlformats.org/officeDocument/2006/relationships/image" Target="../media/image10.gif"/><Relationship Id="rId9" Type="http://schemas.openxmlformats.org/officeDocument/2006/relationships/image" Target="../media/image9.gif"/></Relationships>
</file>

<file path=ppt/slides/_rels/slide118.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slideLayout" Target="../slideLayouts/slideLayout7.xml"/><Relationship Id="rId7" Type="http://schemas.openxmlformats.org/officeDocument/2006/relationships/image" Target="../media/image20.gif"/><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slide" Target="slide4.xml"/><Relationship Id="rId5" Type="http://schemas.openxmlformats.org/officeDocument/2006/relationships/image" Target="../media/image188.gif"/><Relationship Id="rId4" Type="http://schemas.openxmlformats.org/officeDocument/2006/relationships/image" Target="../media/image187.gif"/></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8.gif"/><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20.gif"/><Relationship Id="rId5" Type="http://schemas.openxmlformats.org/officeDocument/2006/relationships/slide" Target="slide4.xml"/><Relationship Id="rId4" Type="http://schemas.openxmlformats.org/officeDocument/2006/relationships/image" Target="../media/image190.png"/></Relationships>
</file>

<file path=ppt/slides/_rels/slide1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1.gif"/><Relationship Id="rId7" Type="http://schemas.openxmlformats.org/officeDocument/2006/relationships/image" Target="../media/image34.gif"/><Relationship Id="rId2" Type="http://schemas.openxmlformats.org/officeDocument/2006/relationships/image" Target="../media/image30.gif"/><Relationship Id="rId1" Type="http://schemas.openxmlformats.org/officeDocument/2006/relationships/slideLayout" Target="../slideLayouts/slideLayout19.xml"/><Relationship Id="rId6" Type="http://schemas.openxmlformats.org/officeDocument/2006/relationships/image" Target="../media/image10.gif"/><Relationship Id="rId5" Type="http://schemas.openxmlformats.org/officeDocument/2006/relationships/image" Target="../media/image33.gif"/><Relationship Id="rId4" Type="http://schemas.openxmlformats.org/officeDocument/2006/relationships/image" Target="../media/image32.gif"/></Relationships>
</file>

<file path=ppt/slides/_rels/slide120.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191.png"/><Relationship Id="rId5" Type="http://schemas.openxmlformats.org/officeDocument/2006/relationships/image" Target="../media/image10.gif"/><Relationship Id="rId4" Type="http://schemas.openxmlformats.org/officeDocument/2006/relationships/image" Target="../media/image14.gif"/></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gif"/><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slide" Target="slide4.xml"/><Relationship Id="rId5" Type="http://schemas.openxmlformats.org/officeDocument/2006/relationships/image" Target="../media/image193.png"/><Relationship Id="rId4" Type="http://schemas.openxmlformats.org/officeDocument/2006/relationships/image" Target="../media/image192.gif"/></Relationships>
</file>

<file path=ppt/slides/_rels/slide122.xml.rels><?xml version="1.0" encoding="UTF-8" standalone="yes"?>
<Relationships xmlns="http://schemas.openxmlformats.org/package/2006/relationships"><Relationship Id="rId8" Type="http://schemas.openxmlformats.org/officeDocument/2006/relationships/image" Target="../media/image196.gif"/><Relationship Id="rId3" Type="http://schemas.openxmlformats.org/officeDocument/2006/relationships/slideLayout" Target="../slideLayouts/slideLayout7.xml"/><Relationship Id="rId7" Type="http://schemas.openxmlformats.org/officeDocument/2006/relationships/image" Target="../media/image195.gif"/><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20.gif"/><Relationship Id="rId5" Type="http://schemas.openxmlformats.org/officeDocument/2006/relationships/slide" Target="slide4.xml"/><Relationship Id="rId4" Type="http://schemas.openxmlformats.org/officeDocument/2006/relationships/image" Target="../media/image194.png"/></Relationships>
</file>

<file path=ppt/slides/_rels/slide123.xml.rels><?xml version="1.0" encoding="UTF-8" standalone="yes"?>
<Relationships xmlns="http://schemas.openxmlformats.org/package/2006/relationships"><Relationship Id="rId8" Type="http://schemas.openxmlformats.org/officeDocument/2006/relationships/image" Target="../media/image199.gif"/><Relationship Id="rId3" Type="http://schemas.openxmlformats.org/officeDocument/2006/relationships/slideLayout" Target="../slideLayouts/slideLayout7.xml"/><Relationship Id="rId7" Type="http://schemas.openxmlformats.org/officeDocument/2006/relationships/image" Target="../media/image48.gif"/><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20.gif"/><Relationship Id="rId5" Type="http://schemas.openxmlformats.org/officeDocument/2006/relationships/image" Target="../media/image198.png"/><Relationship Id="rId4" Type="http://schemas.openxmlformats.org/officeDocument/2006/relationships/image" Target="../media/image197.png"/><Relationship Id="rId9" Type="http://schemas.openxmlformats.org/officeDocument/2006/relationships/slide" Target="slide4.xml"/></Relationships>
</file>

<file path=ppt/slides/_rels/slide124.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slideLayout" Target="../slideLayouts/slideLayout7.xml"/><Relationship Id="rId7" Type="http://schemas.openxmlformats.org/officeDocument/2006/relationships/image" Target="../media/image203.png"/><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202.png"/><Relationship Id="rId5" Type="http://schemas.openxmlformats.org/officeDocument/2006/relationships/image" Target="../media/image201.png"/><Relationship Id="rId10" Type="http://schemas.openxmlformats.org/officeDocument/2006/relationships/slide" Target="slide4.xml"/><Relationship Id="rId4" Type="http://schemas.openxmlformats.org/officeDocument/2006/relationships/image" Target="../media/image200.png"/><Relationship Id="rId9" Type="http://schemas.openxmlformats.org/officeDocument/2006/relationships/image" Target="../media/image205.png"/></Relationships>
</file>

<file path=ppt/slides/_rels/slide1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slide" Target="slide4.xml"/><Relationship Id="rId4" Type="http://schemas.microsoft.com/office/2007/relationships/hdphoto" Target="../media/hdphoto1.wdp"/></Relationships>
</file>

<file path=ppt/slides/_rels/slide1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35.jpeg"/></Relationships>
</file>

<file path=ppt/slides/_rels/slide1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33.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slide" Target="slide4.xml"/><Relationship Id="rId1" Type="http://schemas.openxmlformats.org/officeDocument/2006/relationships/slideLayout" Target="../slideLayouts/slideLayout19.xml"/><Relationship Id="rId4" Type="http://schemas.openxmlformats.org/officeDocument/2006/relationships/image" Target="../media/image206.gif"/></Relationships>
</file>

<file path=ppt/slides/_rels/slide134.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slideLayout" Target="../slideLayouts/slideLayout7.xml"/><Relationship Id="rId7" Type="http://schemas.openxmlformats.org/officeDocument/2006/relationships/image" Target="../media/image207.gif"/><Relationship Id="rId2" Type="http://schemas.openxmlformats.org/officeDocument/2006/relationships/audio" Target="../media/media44.WAV"/><Relationship Id="rId1" Type="http://schemas.microsoft.com/office/2007/relationships/media" Target="../media/media44.WAV"/><Relationship Id="rId6" Type="http://schemas.openxmlformats.org/officeDocument/2006/relationships/slide" Target="slide192.xml"/><Relationship Id="rId5" Type="http://schemas.openxmlformats.org/officeDocument/2006/relationships/image" Target="../media/image20.gif"/><Relationship Id="rId4" Type="http://schemas.openxmlformats.org/officeDocument/2006/relationships/slide" Target="slide4.xml"/></Relationships>
</file>

<file path=ppt/slides/_rels/slide135.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slideLayout" Target="../slideLayouts/slideLayout7.xml"/><Relationship Id="rId7" Type="http://schemas.openxmlformats.org/officeDocument/2006/relationships/image" Target="../media/image210.gif"/><Relationship Id="rId2" Type="http://schemas.openxmlformats.org/officeDocument/2006/relationships/audio" Target="../media/media45.WAV"/><Relationship Id="rId1" Type="http://schemas.microsoft.com/office/2007/relationships/media" Target="../media/media45.WAV"/><Relationship Id="rId6" Type="http://schemas.openxmlformats.org/officeDocument/2006/relationships/image" Target="../media/image209.gif"/><Relationship Id="rId5" Type="http://schemas.openxmlformats.org/officeDocument/2006/relationships/image" Target="../media/image18.gif"/><Relationship Id="rId4" Type="http://schemas.openxmlformats.org/officeDocument/2006/relationships/slide" Target="slide4.xml"/></Relationships>
</file>

<file path=ppt/slides/_rels/slide13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3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13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audio" Target="../media/media46.WAV"/><Relationship Id="rId7" Type="http://schemas.openxmlformats.org/officeDocument/2006/relationships/image" Target="../media/image15.gif"/><Relationship Id="rId2" Type="http://schemas.microsoft.com/office/2007/relationships/media" Target="../media/media46.WAV"/><Relationship Id="rId1" Type="http://schemas.openxmlformats.org/officeDocument/2006/relationships/vmlDrawing" Target="../drawings/vmlDrawing9.vml"/><Relationship Id="rId6" Type="http://schemas.openxmlformats.org/officeDocument/2006/relationships/image" Target="../media/image213.wmf"/><Relationship Id="rId11" Type="http://schemas.openxmlformats.org/officeDocument/2006/relationships/slide" Target="slide4.xml"/><Relationship Id="rId5" Type="http://schemas.openxmlformats.org/officeDocument/2006/relationships/oleObject" Target="../embeddings/oleObject16.bin"/><Relationship Id="rId10" Type="http://schemas.openxmlformats.org/officeDocument/2006/relationships/image" Target="../media/image82.png"/><Relationship Id="rId4" Type="http://schemas.openxmlformats.org/officeDocument/2006/relationships/slideLayout" Target="../slideLayouts/slideLayout7.xml"/><Relationship Id="rId9" Type="http://schemas.openxmlformats.org/officeDocument/2006/relationships/image" Target="../media/image215.png"/></Relationships>
</file>

<file path=ppt/slides/_rels/slide1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39.gif"/><Relationship Id="rId5" Type="http://schemas.openxmlformats.org/officeDocument/2006/relationships/image" Target="../media/image38.gif"/><Relationship Id="rId4" Type="http://schemas.openxmlformats.org/officeDocument/2006/relationships/image" Target="../media/image9.gif"/><Relationship Id="rId9" Type="http://schemas.openxmlformats.org/officeDocument/2006/relationships/image" Target="../media/image20.gif"/></Relationships>
</file>

<file path=ppt/slides/_rels/slide14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7.xml"/><Relationship Id="rId7" Type="http://schemas.openxmlformats.org/officeDocument/2006/relationships/image" Target="../media/image218.png"/><Relationship Id="rId2" Type="http://schemas.openxmlformats.org/officeDocument/2006/relationships/audio" Target="../media/media47.WAV"/><Relationship Id="rId1" Type="http://schemas.microsoft.com/office/2007/relationships/media" Target="../media/media47.WAV"/><Relationship Id="rId6" Type="http://schemas.openxmlformats.org/officeDocument/2006/relationships/image" Target="../media/image217.jpeg"/><Relationship Id="rId5" Type="http://schemas.openxmlformats.org/officeDocument/2006/relationships/image" Target="../media/image216.gif"/><Relationship Id="rId4" Type="http://schemas.openxmlformats.org/officeDocument/2006/relationships/image" Target="../media/image16.gif"/><Relationship Id="rId9" Type="http://schemas.openxmlformats.org/officeDocument/2006/relationships/image" Target="../media/image20.gif"/></Relationships>
</file>

<file path=ppt/slides/_rels/slide141.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48.WAV"/><Relationship Id="rId1" Type="http://schemas.microsoft.com/office/2007/relationships/media" Target="../media/media48.WAV"/><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142.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20.gif"/><Relationship Id="rId4" Type="http://schemas.openxmlformats.org/officeDocument/2006/relationships/slide" Target="slide4.xml"/></Relationships>
</file>

<file path=ppt/slides/_rels/slide14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slide" Target="slide32.xml"/><Relationship Id="rId1" Type="http://schemas.openxmlformats.org/officeDocument/2006/relationships/slideLayout" Target="../slideLayouts/slideLayout7.xml"/><Relationship Id="rId4" Type="http://schemas.microsoft.com/office/2007/relationships/hdphoto" Target="../media/hdphoto15.wdp"/></Relationships>
</file>

<file path=ppt/slides/_rels/slide1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slide" Target="slide192.xml"/><Relationship Id="rId5" Type="http://schemas.openxmlformats.org/officeDocument/2006/relationships/slide" Target="slide4.xml"/><Relationship Id="rId4" Type="http://schemas.microsoft.com/office/2007/relationships/hdphoto" Target="../media/hdphoto1.wdp"/></Relationships>
</file>

<file path=ppt/slides/_rels/slide1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24.png"/><Relationship Id="rId4" Type="http://schemas.microsoft.com/office/2007/relationships/hdphoto" Target="../media/hdphoto1.wdp"/></Relationships>
</file>

<file path=ppt/slides/_rels/slide149.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slide" Target="slide4.xml"/><Relationship Id="rId1" Type="http://schemas.openxmlformats.org/officeDocument/2006/relationships/slideLayout" Target="../slideLayouts/slideLayout19.xml"/><Relationship Id="rId5" Type="http://schemas.openxmlformats.org/officeDocument/2006/relationships/image" Target="../media/image227.png"/><Relationship Id="rId4" Type="http://schemas.openxmlformats.org/officeDocument/2006/relationships/image" Target="../media/image22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3.gif"/><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slide" Target="slide4.xml"/><Relationship Id="rId5" Type="http://schemas.openxmlformats.org/officeDocument/2006/relationships/image" Target="../media/image42.png"/><Relationship Id="rId4" Type="http://schemas.openxmlformats.org/officeDocument/2006/relationships/image" Target="../media/image41.gif"/></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gif"/><Relationship Id="rId2" Type="http://schemas.openxmlformats.org/officeDocument/2006/relationships/audio" Target="../media/media49.WAV"/><Relationship Id="rId1" Type="http://schemas.microsoft.com/office/2007/relationships/media" Target="../media/media49.WAV"/><Relationship Id="rId6" Type="http://schemas.openxmlformats.org/officeDocument/2006/relationships/slide" Target="slide4.xml"/><Relationship Id="rId5" Type="http://schemas.openxmlformats.org/officeDocument/2006/relationships/image" Target="../media/image228.png"/><Relationship Id="rId4" Type="http://schemas.openxmlformats.org/officeDocument/2006/relationships/image" Target="../media/image225.jpeg"/></Relationships>
</file>

<file path=ppt/slides/_rels/slide151.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slideLayout" Target="../slideLayouts/slideLayout7.xml"/><Relationship Id="rId7" Type="http://schemas.openxmlformats.org/officeDocument/2006/relationships/image" Target="../media/image230.gif"/><Relationship Id="rId2" Type="http://schemas.openxmlformats.org/officeDocument/2006/relationships/audio" Target="../media/media50.WAV"/><Relationship Id="rId1" Type="http://schemas.microsoft.com/office/2007/relationships/media" Target="../media/media50.WAV"/><Relationship Id="rId6" Type="http://schemas.openxmlformats.org/officeDocument/2006/relationships/image" Target="../media/image229.gif"/><Relationship Id="rId5" Type="http://schemas.openxmlformats.org/officeDocument/2006/relationships/image" Target="../media/image20.gif"/><Relationship Id="rId4" Type="http://schemas.openxmlformats.org/officeDocument/2006/relationships/slide" Target="slide4.xml"/></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33.png"/><Relationship Id="rId2" Type="http://schemas.openxmlformats.org/officeDocument/2006/relationships/audio" Target="../media/media51.WAV"/><Relationship Id="rId1" Type="http://schemas.microsoft.com/office/2007/relationships/media" Target="../media/media51.WAV"/><Relationship Id="rId6" Type="http://schemas.openxmlformats.org/officeDocument/2006/relationships/image" Target="../media/image232.gif"/><Relationship Id="rId5" Type="http://schemas.openxmlformats.org/officeDocument/2006/relationships/image" Target="../media/image20.gif"/><Relationship Id="rId4" Type="http://schemas.openxmlformats.org/officeDocument/2006/relationships/slide" Target="slide4.xml"/></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WAV"/><Relationship Id="rId1" Type="http://schemas.microsoft.com/office/2007/relationships/media" Target="../media/media52.WAV"/><Relationship Id="rId5" Type="http://schemas.openxmlformats.org/officeDocument/2006/relationships/slide" Target="slide4.xml"/><Relationship Id="rId4" Type="http://schemas.openxmlformats.org/officeDocument/2006/relationships/image" Target="../media/image234.png"/></Relationships>
</file>

<file path=ppt/slides/_rels/slide15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7.xml"/><Relationship Id="rId7" Type="http://schemas.openxmlformats.org/officeDocument/2006/relationships/image" Target="../media/image235.gif"/><Relationship Id="rId2" Type="http://schemas.openxmlformats.org/officeDocument/2006/relationships/audio" Target="../media/media53.WAV"/><Relationship Id="rId1" Type="http://schemas.microsoft.com/office/2007/relationships/media" Target="../media/media53.WAV"/><Relationship Id="rId6" Type="http://schemas.openxmlformats.org/officeDocument/2006/relationships/image" Target="../media/image48.gif"/><Relationship Id="rId5" Type="http://schemas.openxmlformats.org/officeDocument/2006/relationships/image" Target="../media/image232.gif"/><Relationship Id="rId10" Type="http://schemas.openxmlformats.org/officeDocument/2006/relationships/image" Target="../media/image20.gif"/><Relationship Id="rId4" Type="http://schemas.openxmlformats.org/officeDocument/2006/relationships/image" Target="../media/image226.jpeg"/><Relationship Id="rId9" Type="http://schemas.openxmlformats.org/officeDocument/2006/relationships/slide" Target="slide4.xml"/></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WAV"/><Relationship Id="rId1" Type="http://schemas.microsoft.com/office/2007/relationships/media" Target="../media/media54.WAV"/><Relationship Id="rId6" Type="http://schemas.openxmlformats.org/officeDocument/2006/relationships/image" Target="../media/image20.gif"/><Relationship Id="rId5" Type="http://schemas.openxmlformats.org/officeDocument/2006/relationships/slide" Target="slide4.xml"/><Relationship Id="rId4" Type="http://schemas.openxmlformats.org/officeDocument/2006/relationships/image" Target="../media/image236.png"/></Relationships>
</file>

<file path=ppt/slides/_rels/slide156.xml.rels><?xml version="1.0" encoding="UTF-8" standalone="yes"?>
<Relationships xmlns="http://schemas.openxmlformats.org/package/2006/relationships"><Relationship Id="rId8" Type="http://schemas.openxmlformats.org/officeDocument/2006/relationships/image" Target="../media/image238.wmf"/><Relationship Id="rId3" Type="http://schemas.openxmlformats.org/officeDocument/2006/relationships/audio" Target="../media/media55.WAV"/><Relationship Id="rId7" Type="http://schemas.openxmlformats.org/officeDocument/2006/relationships/oleObject" Target="../embeddings/oleObject18.bin"/><Relationship Id="rId2" Type="http://schemas.microsoft.com/office/2007/relationships/media" Target="../media/media55.WAV"/><Relationship Id="rId1" Type="http://schemas.openxmlformats.org/officeDocument/2006/relationships/vmlDrawing" Target="../drawings/vmlDrawing10.vml"/><Relationship Id="rId6" Type="http://schemas.openxmlformats.org/officeDocument/2006/relationships/image" Target="../media/image237.wmf"/><Relationship Id="rId11" Type="http://schemas.openxmlformats.org/officeDocument/2006/relationships/image" Target="../media/image20.gif"/><Relationship Id="rId5" Type="http://schemas.openxmlformats.org/officeDocument/2006/relationships/oleObject" Target="../embeddings/oleObject17.bin"/><Relationship Id="rId10" Type="http://schemas.openxmlformats.org/officeDocument/2006/relationships/slide" Target="slide4.xml"/><Relationship Id="rId4" Type="http://schemas.openxmlformats.org/officeDocument/2006/relationships/slideLayout" Target="../slideLayouts/slideLayout7.xml"/><Relationship Id="rId9" Type="http://schemas.openxmlformats.org/officeDocument/2006/relationships/image" Target="../media/image239.png"/></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1.png"/><Relationship Id="rId2" Type="http://schemas.openxmlformats.org/officeDocument/2006/relationships/audio" Target="../media/media56.WAV"/><Relationship Id="rId1" Type="http://schemas.microsoft.com/office/2007/relationships/media" Target="../media/media56.WAV"/><Relationship Id="rId6" Type="http://schemas.openxmlformats.org/officeDocument/2006/relationships/image" Target="../media/image240.gif"/><Relationship Id="rId5" Type="http://schemas.openxmlformats.org/officeDocument/2006/relationships/image" Target="../media/image20.gif"/><Relationship Id="rId4" Type="http://schemas.openxmlformats.org/officeDocument/2006/relationships/slide" Target="slide4.xml"/></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2.png"/><Relationship Id="rId2" Type="http://schemas.openxmlformats.org/officeDocument/2006/relationships/audio" Target="../media/media57.WAV"/><Relationship Id="rId1" Type="http://schemas.microsoft.com/office/2007/relationships/media" Target="../media/media57.WAV"/><Relationship Id="rId6" Type="http://schemas.openxmlformats.org/officeDocument/2006/relationships/image" Target="../media/image210.gif"/><Relationship Id="rId5" Type="http://schemas.openxmlformats.org/officeDocument/2006/relationships/image" Target="../media/image20.gif"/><Relationship Id="rId4" Type="http://schemas.openxmlformats.org/officeDocument/2006/relationships/slide" Target="slide4.xml"/></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4.png"/><Relationship Id="rId2" Type="http://schemas.openxmlformats.org/officeDocument/2006/relationships/audio" Target="../media/media58.WAV"/><Relationship Id="rId1" Type="http://schemas.microsoft.com/office/2007/relationships/media" Target="../media/media58.WAV"/><Relationship Id="rId6" Type="http://schemas.openxmlformats.org/officeDocument/2006/relationships/image" Target="../media/image243.png"/><Relationship Id="rId5" Type="http://schemas.openxmlformats.org/officeDocument/2006/relationships/image" Target="../media/image20.gif"/><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6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7.xml"/><Relationship Id="rId7" Type="http://schemas.openxmlformats.org/officeDocument/2006/relationships/image" Target="../media/image247.png"/><Relationship Id="rId2" Type="http://schemas.openxmlformats.org/officeDocument/2006/relationships/audio" Target="../media/media59.WAV"/><Relationship Id="rId1" Type="http://schemas.microsoft.com/office/2007/relationships/media" Target="../media/media59.WAV"/><Relationship Id="rId6" Type="http://schemas.openxmlformats.org/officeDocument/2006/relationships/image" Target="../media/image246.gif"/><Relationship Id="rId5" Type="http://schemas.microsoft.com/office/2007/relationships/hdphoto" Target="../media/hdphoto16.wdp"/><Relationship Id="rId4" Type="http://schemas.openxmlformats.org/officeDocument/2006/relationships/image" Target="../media/image245.png"/><Relationship Id="rId9" Type="http://schemas.openxmlformats.org/officeDocument/2006/relationships/image" Target="../media/image20.gif"/></Relationships>
</file>

<file path=ppt/slides/_rels/slide16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3.png"/><Relationship Id="rId1" Type="http://schemas.openxmlformats.org/officeDocument/2006/relationships/slideLayout" Target="../slideLayouts/slideLayout7.xml"/><Relationship Id="rId6" Type="http://schemas.openxmlformats.org/officeDocument/2006/relationships/image" Target="../media/image20.gif"/><Relationship Id="rId5" Type="http://schemas.openxmlformats.org/officeDocument/2006/relationships/slide" Target="slide4.xml"/><Relationship Id="rId4" Type="http://schemas.microsoft.com/office/2007/relationships/hdphoto" Target="../media/hdphoto16.wdp"/></Relationships>
</file>

<file path=ppt/slides/_rels/slide162.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60.WAV"/><Relationship Id="rId1" Type="http://schemas.microsoft.com/office/2007/relationships/media" Target="../media/media60.WAV"/><Relationship Id="rId6" Type="http://schemas.openxmlformats.org/officeDocument/2006/relationships/image" Target="../media/image249.png"/><Relationship Id="rId5" Type="http://schemas.openxmlformats.org/officeDocument/2006/relationships/image" Target="../media/image248.gif"/><Relationship Id="rId4" Type="http://schemas.openxmlformats.org/officeDocument/2006/relationships/slide" Target="slide193.xml"/></Relationships>
</file>

<file path=ppt/slides/_rels/slide163.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61.WAV"/><Relationship Id="rId1" Type="http://schemas.microsoft.com/office/2007/relationships/media" Target="../media/media61.WAV"/><Relationship Id="rId6" Type="http://schemas.openxmlformats.org/officeDocument/2006/relationships/image" Target="../media/image87.png"/><Relationship Id="rId5" Type="http://schemas.openxmlformats.org/officeDocument/2006/relationships/image" Target="../media/image38.gif"/><Relationship Id="rId4" Type="http://schemas.openxmlformats.org/officeDocument/2006/relationships/image" Target="../media/image250.png"/></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WAV"/><Relationship Id="rId1" Type="http://schemas.microsoft.com/office/2007/relationships/media" Target="../media/media62.WAV"/><Relationship Id="rId6" Type="http://schemas.openxmlformats.org/officeDocument/2006/relationships/slide" Target="slide4.xml"/><Relationship Id="rId5" Type="http://schemas.openxmlformats.org/officeDocument/2006/relationships/image" Target="../media/image158.png"/><Relationship Id="rId4" Type="http://schemas.openxmlformats.org/officeDocument/2006/relationships/image" Target="../media/image38.gif"/></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3.WAV"/><Relationship Id="rId1" Type="http://schemas.microsoft.com/office/2007/relationships/media" Target="../media/media63.WAV"/><Relationship Id="rId5" Type="http://schemas.openxmlformats.org/officeDocument/2006/relationships/slide" Target="slide4.xml"/><Relationship Id="rId4" Type="http://schemas.openxmlformats.org/officeDocument/2006/relationships/image" Target="../media/image251.png"/></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4.WAV"/><Relationship Id="rId1" Type="http://schemas.microsoft.com/office/2007/relationships/media" Target="../media/media64.WAV"/><Relationship Id="rId6" Type="http://schemas.openxmlformats.org/officeDocument/2006/relationships/image" Target="../media/image20.gif"/><Relationship Id="rId5" Type="http://schemas.openxmlformats.org/officeDocument/2006/relationships/slide" Target="slide4.xml"/><Relationship Id="rId4" Type="http://schemas.openxmlformats.org/officeDocument/2006/relationships/image" Target="../media/image252.png"/></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5.WAV"/><Relationship Id="rId1" Type="http://schemas.microsoft.com/office/2007/relationships/media" Target="../media/media65.WAV"/><Relationship Id="rId6" Type="http://schemas.openxmlformats.org/officeDocument/2006/relationships/image" Target="../media/image20.gif"/><Relationship Id="rId5" Type="http://schemas.openxmlformats.org/officeDocument/2006/relationships/slide" Target="slide4.xml"/><Relationship Id="rId4" Type="http://schemas.openxmlformats.org/officeDocument/2006/relationships/image" Target="../media/image87.png"/></Relationships>
</file>

<file path=ppt/slides/_rels/slide1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69.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17.wdp"/><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253.png"/><Relationship Id="rId5" Type="http://schemas.openxmlformats.org/officeDocument/2006/relationships/slide" Target="slide4.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73.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18.wdp"/><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254.png"/><Relationship Id="rId5" Type="http://schemas.openxmlformats.org/officeDocument/2006/relationships/slide" Target="slide4.xml"/><Relationship Id="rId4" Type="http://schemas.microsoft.com/office/2007/relationships/hdphoto" Target="../media/hdphoto1.wdp"/></Relationships>
</file>

<file path=ppt/slides/_rels/slide1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78.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jpeg"/><Relationship Id="rId1" Type="http://schemas.openxmlformats.org/officeDocument/2006/relationships/slideLayout" Target="../slideLayouts/slideLayout30.xml"/><Relationship Id="rId5" Type="http://schemas.openxmlformats.org/officeDocument/2006/relationships/slide" Target="slide4.xml"/><Relationship Id="rId4" Type="http://schemas.microsoft.com/office/2007/relationships/hdphoto" Target="../media/hdphoto19.wdp"/></Relationships>
</file>

<file path=ppt/slides/_rels/slide17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slide" Target="slide4.xml"/><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25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8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258.png"/></Relationships>
</file>

<file path=ppt/slides/_rels/slide18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59.png"/><Relationship Id="rId1" Type="http://schemas.openxmlformats.org/officeDocument/2006/relationships/slideLayout" Target="../slideLayouts/slideLayout7.xml"/><Relationship Id="rId5" Type="http://schemas.openxmlformats.org/officeDocument/2006/relationships/image" Target="../media/image258.png"/><Relationship Id="rId4" Type="http://schemas.openxmlformats.org/officeDocument/2006/relationships/image" Target="../media/image20.gif"/></Relationships>
</file>

<file path=ppt/slides/_rels/slide18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slide" Target="slide4.xml"/><Relationship Id="rId1" Type="http://schemas.openxmlformats.org/officeDocument/2006/relationships/slideLayout" Target="../slideLayouts/slideLayout7.xml"/><Relationship Id="rId5" Type="http://schemas.microsoft.com/office/2007/relationships/hdphoto" Target="../media/hdphoto21.wdp"/><Relationship Id="rId4" Type="http://schemas.openxmlformats.org/officeDocument/2006/relationships/image" Target="../media/image260.jpeg"/></Relationships>
</file>

<file path=ppt/slides/_rels/slide183.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slide" Target="slide4.xml"/><Relationship Id="rId1" Type="http://schemas.openxmlformats.org/officeDocument/2006/relationships/slideLayout" Target="../slideLayouts/slideLayout7.xml"/><Relationship Id="rId4" Type="http://schemas.microsoft.com/office/2007/relationships/hdphoto" Target="../media/hdphoto22.wdp"/></Relationships>
</file>

<file path=ppt/slides/_rels/slide18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56.png"/><Relationship Id="rId1" Type="http://schemas.openxmlformats.org/officeDocument/2006/relationships/slideLayout" Target="../slideLayouts/slideLayout7.xml"/><Relationship Id="rId5" Type="http://schemas.openxmlformats.org/officeDocument/2006/relationships/image" Target="../media/image20.gif"/><Relationship Id="rId4" Type="http://schemas.openxmlformats.org/officeDocument/2006/relationships/slide" Target="slide4.xml"/></Relationships>
</file>

<file path=ppt/slides/_rels/slide18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62.png"/><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86.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20.wdp"/><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257.png"/><Relationship Id="rId5" Type="http://schemas.openxmlformats.org/officeDocument/2006/relationships/slide" Target="slide4.xml"/><Relationship Id="rId4" Type="http://schemas.microsoft.com/office/2007/relationships/hdphoto" Target="../media/hdphoto1.wdp"/></Relationships>
</file>

<file path=ppt/slides/_rels/slide18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258.png"/><Relationship Id="rId5" Type="http://schemas.openxmlformats.org/officeDocument/2006/relationships/slide" Target="slide4.xml"/><Relationship Id="rId4" Type="http://schemas.microsoft.com/office/2007/relationships/hdphoto" Target="../media/hdphoto1.wdp"/></Relationships>
</file>

<file path=ppt/slides/_rels/slide1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259.png"/><Relationship Id="rId5" Type="http://schemas.openxmlformats.org/officeDocument/2006/relationships/slide" Target="slide4.xml"/><Relationship Id="rId4" Type="http://schemas.microsoft.com/office/2007/relationships/hdphoto" Target="../media/hdphoto1.wdp"/></Relationships>
</file>

<file path=ppt/slides/_rels/slide189.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21.wdp"/><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263.jpeg"/><Relationship Id="rId5" Type="http://schemas.openxmlformats.org/officeDocument/2006/relationships/slide" Target="slide4.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1.gif"/><Relationship Id="rId7" Type="http://schemas.openxmlformats.org/officeDocument/2006/relationships/slide" Target="slide4.xml"/><Relationship Id="rId2" Type="http://schemas.openxmlformats.org/officeDocument/2006/relationships/image" Target="../media/image30.gif"/><Relationship Id="rId1" Type="http://schemas.openxmlformats.org/officeDocument/2006/relationships/slideLayout" Target="../slideLayouts/slideLayout19.xml"/><Relationship Id="rId6" Type="http://schemas.openxmlformats.org/officeDocument/2006/relationships/image" Target="../media/image44.gif"/><Relationship Id="rId5" Type="http://schemas.openxmlformats.org/officeDocument/2006/relationships/image" Target="../media/image33.gif"/><Relationship Id="rId4" Type="http://schemas.openxmlformats.org/officeDocument/2006/relationships/image" Target="../media/image32.gif"/></Relationships>
</file>

<file path=ppt/slides/_rels/slide1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1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62.png"/><Relationship Id="rId4" Type="http://schemas.microsoft.com/office/2007/relationships/hdphoto" Target="../media/hdphoto1.wdp"/></Relationships>
</file>

<file path=ppt/slides/_rels/slide19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64.jpeg"/><Relationship Id="rId1" Type="http://schemas.openxmlformats.org/officeDocument/2006/relationships/slideLayout" Target="../slideLayouts/slideLayout30.xml"/></Relationships>
</file>

<file path=ppt/slides/_rels/slide193.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slide" Target="slide4.xml"/><Relationship Id="rId1" Type="http://schemas.openxmlformats.org/officeDocument/2006/relationships/slideLayout" Target="../slideLayouts/slideLayout1.xml"/><Relationship Id="rId4" Type="http://schemas.openxmlformats.org/officeDocument/2006/relationships/image" Target="../media/image20.gif"/></Relationships>
</file>

<file path=ppt/slides/_rels/slide19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slide" Target="slide4.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266.png"/><Relationship Id="rId5" Type="http://schemas.openxmlformats.org/officeDocument/2006/relationships/slide" Target="slide4.xml"/><Relationship Id="rId4" Type="http://schemas.microsoft.com/office/2007/relationships/hdphoto" Target="../media/hdphoto1.wdp"/></Relationships>
</file>

<file path=ppt/slides/_rels/slide19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67.gif"/><Relationship Id="rId1" Type="http://schemas.openxmlformats.org/officeDocument/2006/relationships/slideLayout" Target="../slideLayouts/slideLayout19.xml"/></Relationships>
</file>

<file path=ppt/slides/_rels/slide19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7.xml"/><Relationship Id="rId7" Type="http://schemas.microsoft.com/office/2007/relationships/hdphoto" Target="../media/hdphoto23.wdp"/><Relationship Id="rId2" Type="http://schemas.openxmlformats.org/officeDocument/2006/relationships/audio" Target="../media/media66.WAV"/><Relationship Id="rId1" Type="http://schemas.microsoft.com/office/2007/relationships/media" Target="../media/media66.WAV"/><Relationship Id="rId6" Type="http://schemas.openxmlformats.org/officeDocument/2006/relationships/image" Target="../media/image268.png"/><Relationship Id="rId5" Type="http://schemas.openxmlformats.org/officeDocument/2006/relationships/image" Target="../media/image9.gif"/><Relationship Id="rId4" Type="http://schemas.openxmlformats.org/officeDocument/2006/relationships/image" Target="../media/image87.png"/></Relationships>
</file>

<file path=ppt/slides/_rels/slide199.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99.gif"/></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200.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slideLayout" Target="../slideLayouts/slideLayout7.xml"/><Relationship Id="rId7" Type="http://schemas.openxmlformats.org/officeDocument/2006/relationships/image" Target="../media/image20.gif"/><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slide" Target="slide4.xml"/><Relationship Id="rId5" Type="http://schemas.openxmlformats.org/officeDocument/2006/relationships/image" Target="../media/image198.png"/><Relationship Id="rId4" Type="http://schemas.openxmlformats.org/officeDocument/2006/relationships/image" Target="../media/image197.png"/></Relationships>
</file>

<file path=ppt/slides/_rels/slide203.xml.rels><?xml version="1.0" encoding="UTF-8" standalone="yes"?>
<Relationships xmlns="http://schemas.openxmlformats.org/package/2006/relationships"><Relationship Id="rId8" Type="http://schemas.openxmlformats.org/officeDocument/2006/relationships/image" Target="../media/image196.gif"/><Relationship Id="rId3" Type="http://schemas.openxmlformats.org/officeDocument/2006/relationships/slideLayout" Target="../slideLayouts/slideLayout7.xml"/><Relationship Id="rId7" Type="http://schemas.openxmlformats.org/officeDocument/2006/relationships/image" Target="../media/image195.gif"/><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20.gif"/><Relationship Id="rId5" Type="http://schemas.openxmlformats.org/officeDocument/2006/relationships/slide" Target="slide4.xml"/><Relationship Id="rId4" Type="http://schemas.openxmlformats.org/officeDocument/2006/relationships/image" Target="../media/image194.png"/></Relationships>
</file>

<file path=ppt/slides/_rels/slide20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205.xml.rels><?xml version="1.0" encoding="UTF-8" standalone="yes"?>
<Relationships xmlns="http://schemas.openxmlformats.org/package/2006/relationships"><Relationship Id="rId8" Type="http://schemas.openxmlformats.org/officeDocument/2006/relationships/image" Target="../media/image273.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67.WAV"/><Relationship Id="rId1" Type="http://schemas.microsoft.com/office/2007/relationships/media" Target="../media/media67.WAV"/><Relationship Id="rId6" Type="http://schemas.openxmlformats.org/officeDocument/2006/relationships/image" Target="../media/image272.png"/><Relationship Id="rId5" Type="http://schemas.openxmlformats.org/officeDocument/2006/relationships/image" Target="../media/image10.gif"/><Relationship Id="rId4" Type="http://schemas.openxmlformats.org/officeDocument/2006/relationships/image" Target="../media/image8.gif"/></Relationships>
</file>

<file path=ppt/slides/_rels/slide206.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68.WAV"/><Relationship Id="rId1" Type="http://schemas.microsoft.com/office/2007/relationships/media" Target="../media/media68.WAV"/><Relationship Id="rId6" Type="http://schemas.openxmlformats.org/officeDocument/2006/relationships/image" Target="../media/image274.jpeg"/><Relationship Id="rId5" Type="http://schemas.openxmlformats.org/officeDocument/2006/relationships/image" Target="../media/image167.gif"/><Relationship Id="rId4" Type="http://schemas.openxmlformats.org/officeDocument/2006/relationships/image" Target="../media/image183.png"/></Relationships>
</file>

<file path=ppt/slides/_rels/slide20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76.png"/><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20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7.gif"/><Relationship Id="rId2" Type="http://schemas.openxmlformats.org/officeDocument/2006/relationships/audio" Target="../media/media69.WAV"/><Relationship Id="rId1" Type="http://schemas.microsoft.com/office/2007/relationships/media" Target="../media/media69.WAV"/><Relationship Id="rId6" Type="http://schemas.openxmlformats.org/officeDocument/2006/relationships/image" Target="../media/image20.gif"/><Relationship Id="rId5" Type="http://schemas.openxmlformats.org/officeDocument/2006/relationships/slide" Target="slide4.xml"/><Relationship Id="rId4" Type="http://schemas.openxmlformats.org/officeDocument/2006/relationships/image" Target="../media/image87.png"/></Relationships>
</file>

<file path=ppt/slides/_rels/slide209.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70.WAV"/><Relationship Id="rId1" Type="http://schemas.microsoft.com/office/2007/relationships/media" Target="../media/media70.WAV"/><Relationship Id="rId6" Type="http://schemas.openxmlformats.org/officeDocument/2006/relationships/image" Target="../media/image167.gif"/><Relationship Id="rId5" Type="http://schemas.openxmlformats.org/officeDocument/2006/relationships/image" Target="../media/image87.png"/><Relationship Id="rId4" Type="http://schemas.openxmlformats.org/officeDocument/2006/relationships/image" Target="../media/image277.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slide" Target="slide4.xml"/></Relationships>
</file>

<file path=ppt/slides/_rels/slide210.xml.rels><?xml version="1.0" encoding="UTF-8" standalone="yes"?>
<Relationships xmlns="http://schemas.openxmlformats.org/package/2006/relationships"><Relationship Id="rId8" Type="http://schemas.openxmlformats.org/officeDocument/2006/relationships/image" Target="../media/image167.gif"/><Relationship Id="rId3" Type="http://schemas.openxmlformats.org/officeDocument/2006/relationships/audio" Target="../media/media71.WAV"/><Relationship Id="rId7" Type="http://schemas.openxmlformats.org/officeDocument/2006/relationships/image" Target="../media/image87.png"/><Relationship Id="rId2" Type="http://schemas.microsoft.com/office/2007/relationships/media" Target="../media/media71.WAV"/><Relationship Id="rId1" Type="http://schemas.openxmlformats.org/officeDocument/2006/relationships/vmlDrawing" Target="../drawings/vmlDrawing11.vml"/><Relationship Id="rId6" Type="http://schemas.openxmlformats.org/officeDocument/2006/relationships/image" Target="../media/image278.wmf"/><Relationship Id="rId5" Type="http://schemas.openxmlformats.org/officeDocument/2006/relationships/oleObject" Target="../embeddings/oleObject19.bin"/><Relationship Id="rId10" Type="http://schemas.openxmlformats.org/officeDocument/2006/relationships/slide" Target="slide4.xml"/><Relationship Id="rId4" Type="http://schemas.openxmlformats.org/officeDocument/2006/relationships/slideLayout" Target="../slideLayouts/slideLayout7.xml"/><Relationship Id="rId9" Type="http://schemas.openxmlformats.org/officeDocument/2006/relationships/image" Target="../media/image277.png"/></Relationships>
</file>

<file path=ppt/slides/_rels/slide211.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audio" Target="../media/media72.WAV"/><Relationship Id="rId7" Type="http://schemas.openxmlformats.org/officeDocument/2006/relationships/image" Target="../media/image167.gif"/><Relationship Id="rId2" Type="http://schemas.microsoft.com/office/2007/relationships/media" Target="../media/media72.WAV"/><Relationship Id="rId1" Type="http://schemas.openxmlformats.org/officeDocument/2006/relationships/vmlDrawing" Target="../drawings/vmlDrawing12.vml"/><Relationship Id="rId6" Type="http://schemas.openxmlformats.org/officeDocument/2006/relationships/slide" Target="slide4.xml"/><Relationship Id="rId11" Type="http://schemas.openxmlformats.org/officeDocument/2006/relationships/image" Target="../media/image279.wmf"/><Relationship Id="rId5" Type="http://schemas.openxmlformats.org/officeDocument/2006/relationships/image" Target="../media/image87.png"/><Relationship Id="rId10" Type="http://schemas.openxmlformats.org/officeDocument/2006/relationships/oleObject" Target="../embeddings/oleObject20.bin"/><Relationship Id="rId4" Type="http://schemas.openxmlformats.org/officeDocument/2006/relationships/slideLayout" Target="../slideLayouts/slideLayout7.xml"/><Relationship Id="rId9" Type="http://schemas.openxmlformats.org/officeDocument/2006/relationships/image" Target="../media/image183.png"/></Relationships>
</file>

<file path=ppt/slides/_rels/slide212.xml.rels><?xml version="1.0" encoding="UTF-8" standalone="yes"?>
<Relationships xmlns="http://schemas.openxmlformats.org/package/2006/relationships"><Relationship Id="rId8" Type="http://schemas.openxmlformats.org/officeDocument/2006/relationships/image" Target="../media/image282.png"/><Relationship Id="rId3" Type="http://schemas.openxmlformats.org/officeDocument/2006/relationships/slideLayout" Target="../slideLayouts/slideLayout7.xml"/><Relationship Id="rId7" Type="http://schemas.openxmlformats.org/officeDocument/2006/relationships/image" Target="../media/image167.gif"/><Relationship Id="rId2" Type="http://schemas.openxmlformats.org/officeDocument/2006/relationships/audio" Target="../media/media73.WAV"/><Relationship Id="rId1" Type="http://schemas.microsoft.com/office/2007/relationships/media" Target="../media/media73.WAV"/><Relationship Id="rId6" Type="http://schemas.openxmlformats.org/officeDocument/2006/relationships/slide" Target="slide4.xml"/><Relationship Id="rId5" Type="http://schemas.openxmlformats.org/officeDocument/2006/relationships/image" Target="../media/image87.png"/><Relationship Id="rId4" Type="http://schemas.openxmlformats.org/officeDocument/2006/relationships/image" Target="../media/image281.png"/></Relationships>
</file>

<file path=ppt/slides/_rels/slide21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media74.WAV"/><Relationship Id="rId7" Type="http://schemas.openxmlformats.org/officeDocument/2006/relationships/image" Target="../media/image87.png"/><Relationship Id="rId12" Type="http://schemas.openxmlformats.org/officeDocument/2006/relationships/image" Target="../media/image283.wmf"/><Relationship Id="rId2" Type="http://schemas.microsoft.com/office/2007/relationships/media" Target="../media/media74.WAV"/><Relationship Id="rId1" Type="http://schemas.openxmlformats.org/officeDocument/2006/relationships/vmlDrawing" Target="../drawings/vmlDrawing13.vml"/><Relationship Id="rId6" Type="http://schemas.openxmlformats.org/officeDocument/2006/relationships/image" Target="../media/image282.png"/><Relationship Id="rId11" Type="http://schemas.openxmlformats.org/officeDocument/2006/relationships/oleObject" Target="../embeddings/oleObject21.bin"/><Relationship Id="rId5" Type="http://schemas.openxmlformats.org/officeDocument/2006/relationships/image" Target="../media/image281.png"/><Relationship Id="rId10" Type="http://schemas.openxmlformats.org/officeDocument/2006/relationships/image" Target="../media/image167.gif"/><Relationship Id="rId4" Type="http://schemas.openxmlformats.org/officeDocument/2006/relationships/slideLayout" Target="../slideLayouts/slideLayout7.xml"/><Relationship Id="rId9" Type="http://schemas.openxmlformats.org/officeDocument/2006/relationships/image" Target="../media/image20.gif"/></Relationships>
</file>

<file path=ppt/slides/_rels/slide214.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audio" Target="../media/media75.WAV"/><Relationship Id="rId7" Type="http://schemas.openxmlformats.org/officeDocument/2006/relationships/image" Target="../media/image285.png"/><Relationship Id="rId12" Type="http://schemas.openxmlformats.org/officeDocument/2006/relationships/image" Target="../media/image167.gif"/><Relationship Id="rId2" Type="http://schemas.microsoft.com/office/2007/relationships/media" Target="../media/media75.WAV"/><Relationship Id="rId1" Type="http://schemas.openxmlformats.org/officeDocument/2006/relationships/vmlDrawing" Target="../drawings/vmlDrawing14.vml"/><Relationship Id="rId6" Type="http://schemas.openxmlformats.org/officeDocument/2006/relationships/image" Target="../media/image284.wmf"/><Relationship Id="rId11" Type="http://schemas.openxmlformats.org/officeDocument/2006/relationships/image" Target="../media/image20.gif"/><Relationship Id="rId5" Type="http://schemas.openxmlformats.org/officeDocument/2006/relationships/oleObject" Target="../embeddings/oleObject22.bin"/><Relationship Id="rId10" Type="http://schemas.openxmlformats.org/officeDocument/2006/relationships/slide" Target="slide4.xml"/><Relationship Id="rId4" Type="http://schemas.openxmlformats.org/officeDocument/2006/relationships/slideLayout" Target="../slideLayouts/slideLayout7.xml"/><Relationship Id="rId9" Type="http://schemas.openxmlformats.org/officeDocument/2006/relationships/image" Target="../media/image286.png"/></Relationships>
</file>

<file path=ppt/slides/_rels/slide215.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290.wmf"/><Relationship Id="rId3" Type="http://schemas.openxmlformats.org/officeDocument/2006/relationships/audio" Target="../media/media76.WAV"/><Relationship Id="rId7" Type="http://schemas.openxmlformats.org/officeDocument/2006/relationships/image" Target="../media/image287.wmf"/><Relationship Id="rId12" Type="http://schemas.openxmlformats.org/officeDocument/2006/relationships/oleObject" Target="../embeddings/oleObject26.bin"/><Relationship Id="rId2" Type="http://schemas.microsoft.com/office/2007/relationships/media" Target="../media/media76.WAV"/><Relationship Id="rId16" Type="http://schemas.openxmlformats.org/officeDocument/2006/relationships/image" Target="../media/image20.gif"/><Relationship Id="rId1" Type="http://schemas.openxmlformats.org/officeDocument/2006/relationships/vmlDrawing" Target="../drawings/vmlDrawing15.vml"/><Relationship Id="rId6" Type="http://schemas.openxmlformats.org/officeDocument/2006/relationships/oleObject" Target="../embeddings/oleObject23.bin"/><Relationship Id="rId11" Type="http://schemas.openxmlformats.org/officeDocument/2006/relationships/image" Target="../media/image289.wmf"/><Relationship Id="rId5" Type="http://schemas.openxmlformats.org/officeDocument/2006/relationships/image" Target="../media/image183.png"/><Relationship Id="rId15" Type="http://schemas.openxmlformats.org/officeDocument/2006/relationships/slide" Target="slide4.xml"/><Relationship Id="rId10" Type="http://schemas.openxmlformats.org/officeDocument/2006/relationships/oleObject" Target="../embeddings/oleObject25.bin"/><Relationship Id="rId4" Type="http://schemas.openxmlformats.org/officeDocument/2006/relationships/slideLayout" Target="../slideLayouts/slideLayout7.xml"/><Relationship Id="rId9" Type="http://schemas.openxmlformats.org/officeDocument/2006/relationships/image" Target="../media/image288.wmf"/><Relationship Id="rId14" Type="http://schemas.openxmlformats.org/officeDocument/2006/relationships/image" Target="../media/image87.png"/></Relationships>
</file>

<file path=ppt/slides/_rels/slide216.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audio" Target="../media/media77.WAV"/><Relationship Id="rId7" Type="http://schemas.openxmlformats.org/officeDocument/2006/relationships/image" Target="../media/image291.wmf"/><Relationship Id="rId2" Type="http://schemas.microsoft.com/office/2007/relationships/media" Target="../media/media77.WAV"/><Relationship Id="rId1" Type="http://schemas.openxmlformats.org/officeDocument/2006/relationships/vmlDrawing" Target="../drawings/vmlDrawing16.vml"/><Relationship Id="rId6" Type="http://schemas.openxmlformats.org/officeDocument/2006/relationships/oleObject" Target="../embeddings/oleObject27.bin"/><Relationship Id="rId11" Type="http://schemas.openxmlformats.org/officeDocument/2006/relationships/image" Target="../media/image87.png"/><Relationship Id="rId5" Type="http://schemas.openxmlformats.org/officeDocument/2006/relationships/image" Target="../media/image183.png"/><Relationship Id="rId10" Type="http://schemas.openxmlformats.org/officeDocument/2006/relationships/slide" Target="slide4.xml"/><Relationship Id="rId4" Type="http://schemas.openxmlformats.org/officeDocument/2006/relationships/slideLayout" Target="../slideLayouts/slideLayout7.xml"/><Relationship Id="rId9" Type="http://schemas.openxmlformats.org/officeDocument/2006/relationships/image" Target="../media/image292.wmf"/></Relationships>
</file>

<file path=ppt/slides/_rels/slide21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media/media78.WAV"/><Relationship Id="rId7" Type="http://schemas.openxmlformats.org/officeDocument/2006/relationships/image" Target="../media/image293.wmf"/><Relationship Id="rId2" Type="http://schemas.microsoft.com/office/2007/relationships/media" Target="../media/media78.WAV"/><Relationship Id="rId1" Type="http://schemas.openxmlformats.org/officeDocument/2006/relationships/vmlDrawing" Target="../drawings/vmlDrawing17.vml"/><Relationship Id="rId6" Type="http://schemas.openxmlformats.org/officeDocument/2006/relationships/oleObject" Target="../embeddings/oleObject29.bin"/><Relationship Id="rId11" Type="http://schemas.openxmlformats.org/officeDocument/2006/relationships/image" Target="../media/image273.png"/><Relationship Id="rId5" Type="http://schemas.openxmlformats.org/officeDocument/2006/relationships/image" Target="../media/image294.png"/><Relationship Id="rId10" Type="http://schemas.openxmlformats.org/officeDocument/2006/relationships/image" Target="../media/image20.gif"/><Relationship Id="rId4" Type="http://schemas.openxmlformats.org/officeDocument/2006/relationships/slideLayout" Target="../slideLayouts/slideLayout7.xml"/><Relationship Id="rId9" Type="http://schemas.openxmlformats.org/officeDocument/2006/relationships/slide" Target="slide4.xml"/></Relationships>
</file>

<file path=ppt/slides/_rels/slide218.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79.WAV"/><Relationship Id="rId1" Type="http://schemas.microsoft.com/office/2007/relationships/media" Target="../media/media79.WAV"/><Relationship Id="rId6" Type="http://schemas.openxmlformats.org/officeDocument/2006/relationships/image" Target="../media/image87.png"/><Relationship Id="rId5" Type="http://schemas.openxmlformats.org/officeDocument/2006/relationships/image" Target="../media/image295.png"/><Relationship Id="rId4" Type="http://schemas.openxmlformats.org/officeDocument/2006/relationships/image" Target="../media/image294.png"/></Relationships>
</file>

<file path=ppt/slides/_rels/slide219.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image" Target="../media/image299.wmf"/><Relationship Id="rId3" Type="http://schemas.openxmlformats.org/officeDocument/2006/relationships/audio" Target="../media/media80.WAV"/><Relationship Id="rId7" Type="http://schemas.openxmlformats.org/officeDocument/2006/relationships/image" Target="../media/image296.wmf"/><Relationship Id="rId12" Type="http://schemas.openxmlformats.org/officeDocument/2006/relationships/oleObject" Target="../embeddings/oleObject33.bin"/><Relationship Id="rId2" Type="http://schemas.microsoft.com/office/2007/relationships/media" Target="../media/media80.WAV"/><Relationship Id="rId1" Type="http://schemas.openxmlformats.org/officeDocument/2006/relationships/vmlDrawing" Target="../drawings/vmlDrawing18.vml"/><Relationship Id="rId6" Type="http://schemas.openxmlformats.org/officeDocument/2006/relationships/oleObject" Target="../embeddings/oleObject30.bin"/><Relationship Id="rId11" Type="http://schemas.openxmlformats.org/officeDocument/2006/relationships/image" Target="../media/image298.wmf"/><Relationship Id="rId5" Type="http://schemas.openxmlformats.org/officeDocument/2006/relationships/image" Target="../media/image295.png"/><Relationship Id="rId15" Type="http://schemas.openxmlformats.org/officeDocument/2006/relationships/image" Target="../media/image300.png"/><Relationship Id="rId10" Type="http://schemas.openxmlformats.org/officeDocument/2006/relationships/oleObject" Target="../embeddings/oleObject32.bin"/><Relationship Id="rId4" Type="http://schemas.openxmlformats.org/officeDocument/2006/relationships/slideLayout" Target="../slideLayouts/slideLayout7.xml"/><Relationship Id="rId9" Type="http://schemas.openxmlformats.org/officeDocument/2006/relationships/image" Target="../media/image297.wmf"/><Relationship Id="rId14"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20.gif"/><Relationship Id="rId4" Type="http://schemas.openxmlformats.org/officeDocument/2006/relationships/slide" Target="slide4.xml"/></Relationships>
</file>

<file path=ppt/slides/_rels/slide2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2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2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223.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23.wdp"/><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268.png"/><Relationship Id="rId5" Type="http://schemas.openxmlformats.org/officeDocument/2006/relationships/slide" Target="slide4.xml"/><Relationship Id="rId4" Type="http://schemas.microsoft.com/office/2007/relationships/hdphoto" Target="../media/hdphoto1.wdp"/></Relationships>
</file>

<file path=ppt/slides/_rels/slide2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slide" Target="slide4.xml"/><Relationship Id="rId4" Type="http://schemas.microsoft.com/office/2007/relationships/hdphoto" Target="../media/hdphoto1.wdp"/></Relationships>
</file>

<file path=ppt/slides/_rels/slide225.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24.wdp"/><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301.png"/><Relationship Id="rId5" Type="http://schemas.openxmlformats.org/officeDocument/2006/relationships/slide" Target="slide4.xml"/><Relationship Id="rId4" Type="http://schemas.microsoft.com/office/2007/relationships/hdphoto" Target="../media/hdphoto1.wdp"/></Relationships>
</file>

<file path=ppt/slides/_rels/slide2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276.png"/><Relationship Id="rId5" Type="http://schemas.openxmlformats.org/officeDocument/2006/relationships/slide" Target="slide4.xml"/><Relationship Id="rId4" Type="http://schemas.microsoft.com/office/2007/relationships/hdphoto" Target="../media/hdphoto1.wdp"/></Relationships>
</file>

<file path=ppt/slides/_rels/slide2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73.png"/><Relationship Id="rId4" Type="http://schemas.microsoft.com/office/2007/relationships/hdphoto" Target="../media/hdphoto1.wdp"/></Relationships>
</file>

<file path=ppt/slides/_rels/slide228.xml.rels><?xml version="1.0" encoding="UTF-8" standalone="yes"?>
<Relationships xmlns="http://schemas.openxmlformats.org/package/2006/relationships"><Relationship Id="rId8" Type="http://schemas.openxmlformats.org/officeDocument/2006/relationships/image" Target="../media/image293.wmf"/><Relationship Id="rId3" Type="http://schemas.openxmlformats.org/officeDocument/2006/relationships/notesSlide" Target="../notesSlides/notesSlide94.xml"/><Relationship Id="rId7"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29.png"/></Relationships>
</file>

<file path=ppt/slides/_rels/slide229.xml.rels><?xml version="1.0" encoding="UTF-8" standalone="yes"?>
<Relationships xmlns="http://schemas.openxmlformats.org/package/2006/relationships"><Relationship Id="rId8" Type="http://schemas.openxmlformats.org/officeDocument/2006/relationships/image" Target="../media/image293.wmf"/><Relationship Id="rId3" Type="http://schemas.openxmlformats.org/officeDocument/2006/relationships/notesSlide" Target="../notesSlides/notesSlide95.xml"/><Relationship Id="rId7"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gif"/><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50.png"/></Relationships>
</file>

<file path=ppt/slides/_rels/slide2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2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295.png"/><Relationship Id="rId5" Type="http://schemas.openxmlformats.org/officeDocument/2006/relationships/slide" Target="slide4.xml"/><Relationship Id="rId4" Type="http://schemas.microsoft.com/office/2007/relationships/hdphoto" Target="../media/hdphoto1.wdp"/></Relationships>
</file>

<file path=ppt/slides/_rels/slide23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3.png"/><Relationship Id="rId1" Type="http://schemas.openxmlformats.org/officeDocument/2006/relationships/slideLayout" Target="../slideLayouts/slideLayout19.xml"/><Relationship Id="rId4" Type="http://schemas.openxmlformats.org/officeDocument/2006/relationships/image" Target="../media/image302.png"/></Relationships>
</file>

<file path=ppt/slides/_rels/slide23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03.jpeg"/><Relationship Id="rId1" Type="http://schemas.openxmlformats.org/officeDocument/2006/relationships/slideLayout" Target="../slideLayouts/slideLayout1.xml"/><Relationship Id="rId4" Type="http://schemas.openxmlformats.org/officeDocument/2006/relationships/image" Target="../media/image20.gif"/></Relationships>
</file>

<file path=ppt/slides/_rels/slide23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04.png"/><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05.jpeg"/><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236.xml.rels><?xml version="1.0" encoding="UTF-8" standalone="yes"?>
<Relationships xmlns="http://schemas.openxmlformats.org/package/2006/relationships"><Relationship Id="rId8" Type="http://schemas.openxmlformats.org/officeDocument/2006/relationships/image" Target="../media/image85.gif"/><Relationship Id="rId3" Type="http://schemas.openxmlformats.org/officeDocument/2006/relationships/audio" Target="../media/media11.WAV"/><Relationship Id="rId7" Type="http://schemas.openxmlformats.org/officeDocument/2006/relationships/image" Target="../media/image84.gif"/><Relationship Id="rId12" Type="http://schemas.openxmlformats.org/officeDocument/2006/relationships/image" Target="../media/image20.gif"/><Relationship Id="rId2" Type="http://schemas.microsoft.com/office/2007/relationships/media" Target="../media/media11.WAV"/><Relationship Id="rId1" Type="http://schemas.openxmlformats.org/officeDocument/2006/relationships/vmlDrawing" Target="../drawings/vmlDrawing21.vml"/><Relationship Id="rId6" Type="http://schemas.openxmlformats.org/officeDocument/2006/relationships/image" Target="../media/image83.wmf"/><Relationship Id="rId11" Type="http://schemas.openxmlformats.org/officeDocument/2006/relationships/slide" Target="slide4.xml"/><Relationship Id="rId5" Type="http://schemas.openxmlformats.org/officeDocument/2006/relationships/oleObject" Target="../embeddings/oleObject36.bin"/><Relationship Id="rId10" Type="http://schemas.openxmlformats.org/officeDocument/2006/relationships/image" Target="../media/image87.png"/><Relationship Id="rId4" Type="http://schemas.openxmlformats.org/officeDocument/2006/relationships/slideLayout" Target="../slideLayouts/slideLayout7.xml"/><Relationship Id="rId9" Type="http://schemas.openxmlformats.org/officeDocument/2006/relationships/image" Target="../media/image86.gif"/></Relationships>
</file>

<file path=ppt/slides/_rels/slide2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1.WAV"/><Relationship Id="rId1" Type="http://schemas.microsoft.com/office/2007/relationships/media" Target="../media/media81.WAV"/><Relationship Id="rId6" Type="http://schemas.openxmlformats.org/officeDocument/2006/relationships/image" Target="../media/image20.gif"/><Relationship Id="rId5" Type="http://schemas.openxmlformats.org/officeDocument/2006/relationships/slide" Target="slide4.xml"/><Relationship Id="rId4" Type="http://schemas.openxmlformats.org/officeDocument/2006/relationships/image" Target="../media/image306.png"/></Relationships>
</file>

<file path=ppt/slides/_rels/slide23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02.png"/><Relationship Id="rId2" Type="http://schemas.openxmlformats.org/officeDocument/2006/relationships/audio" Target="../media/media82.WAV"/><Relationship Id="rId1" Type="http://schemas.microsoft.com/office/2007/relationships/media" Target="../media/media82.WAV"/><Relationship Id="rId6" Type="http://schemas.openxmlformats.org/officeDocument/2006/relationships/image" Target="../media/image20.gif"/><Relationship Id="rId5" Type="http://schemas.openxmlformats.org/officeDocument/2006/relationships/slide" Target="slide4.xml"/><Relationship Id="rId4" Type="http://schemas.openxmlformats.org/officeDocument/2006/relationships/image" Target="../media/image87.png"/></Relationships>
</file>

<file path=ppt/slides/_rels/slide2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3.WAV"/><Relationship Id="rId1" Type="http://schemas.microsoft.com/office/2007/relationships/media" Target="../media/media83.WAV"/><Relationship Id="rId6" Type="http://schemas.openxmlformats.org/officeDocument/2006/relationships/image" Target="../media/image20.gif"/><Relationship Id="rId5" Type="http://schemas.openxmlformats.org/officeDocument/2006/relationships/slide" Target="slide4.xml"/><Relationship Id="rId4" Type="http://schemas.openxmlformats.org/officeDocument/2006/relationships/image" Target="../media/image307.png"/></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 Target="slide4.xml"/><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52.png"/><Relationship Id="rId4" Type="http://schemas.openxmlformats.org/officeDocument/2006/relationships/image" Target="../media/image51.gif"/></Relationships>
</file>

<file path=ppt/slides/_rels/slide24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08.png"/><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24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24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09.jpe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20.gif"/></Relationships>
</file>

<file path=ppt/slides/_rels/slide243.xml.rels><?xml version="1.0" encoding="UTF-8" standalone="yes"?>
<Relationships xmlns="http://schemas.openxmlformats.org/package/2006/relationships"><Relationship Id="rId8" Type="http://schemas.openxmlformats.org/officeDocument/2006/relationships/image" Target="../media/image311.wmf"/><Relationship Id="rId3" Type="http://schemas.openxmlformats.org/officeDocument/2006/relationships/audio" Target="../media/media84.WAV"/><Relationship Id="rId7" Type="http://schemas.openxmlformats.org/officeDocument/2006/relationships/oleObject" Target="../embeddings/oleObject38.bin"/><Relationship Id="rId2" Type="http://schemas.microsoft.com/office/2007/relationships/media" Target="../media/media84.WAV"/><Relationship Id="rId1" Type="http://schemas.openxmlformats.org/officeDocument/2006/relationships/vmlDrawing" Target="../drawings/vmlDrawing22.vml"/><Relationship Id="rId6" Type="http://schemas.openxmlformats.org/officeDocument/2006/relationships/image" Target="../media/image310.wmf"/><Relationship Id="rId11" Type="http://schemas.openxmlformats.org/officeDocument/2006/relationships/image" Target="../media/image20.gif"/><Relationship Id="rId5" Type="http://schemas.openxmlformats.org/officeDocument/2006/relationships/oleObject" Target="../embeddings/oleObject37.bin"/><Relationship Id="rId10" Type="http://schemas.openxmlformats.org/officeDocument/2006/relationships/slide" Target="slide4.xml"/><Relationship Id="rId4" Type="http://schemas.openxmlformats.org/officeDocument/2006/relationships/slideLayout" Target="../slideLayouts/slideLayout7.xml"/><Relationship Id="rId9" Type="http://schemas.openxmlformats.org/officeDocument/2006/relationships/image" Target="../media/image312.png"/></Relationships>
</file>

<file path=ppt/slides/_rels/slide24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13.png"/><Relationship Id="rId1" Type="http://schemas.openxmlformats.org/officeDocument/2006/relationships/slideLayout" Target="../slideLayouts/slideLayout1.xml"/><Relationship Id="rId5" Type="http://schemas.openxmlformats.org/officeDocument/2006/relationships/image" Target="../media/image302.png"/><Relationship Id="rId4" Type="http://schemas.openxmlformats.org/officeDocument/2006/relationships/image" Target="../media/image20.gif"/></Relationships>
</file>

<file path=ppt/slides/_rels/slide245.xml.rels><?xml version="1.0" encoding="UTF-8" standalone="yes"?>
<Relationships xmlns="http://schemas.openxmlformats.org/package/2006/relationships"><Relationship Id="rId8" Type="http://schemas.openxmlformats.org/officeDocument/2006/relationships/image" Target="../media/image315.wmf"/><Relationship Id="rId13" Type="http://schemas.openxmlformats.org/officeDocument/2006/relationships/image" Target="../media/image87.png"/><Relationship Id="rId3" Type="http://schemas.openxmlformats.org/officeDocument/2006/relationships/audio" Target="../media/media85.WAV"/><Relationship Id="rId7" Type="http://schemas.openxmlformats.org/officeDocument/2006/relationships/oleObject" Target="../embeddings/oleObject40.bin"/><Relationship Id="rId12" Type="http://schemas.openxmlformats.org/officeDocument/2006/relationships/image" Target="../media/image317.wmf"/><Relationship Id="rId2" Type="http://schemas.microsoft.com/office/2007/relationships/media" Target="../media/media85.WAV"/><Relationship Id="rId16" Type="http://schemas.openxmlformats.org/officeDocument/2006/relationships/image" Target="../media/image318.png"/><Relationship Id="rId1" Type="http://schemas.openxmlformats.org/officeDocument/2006/relationships/vmlDrawing" Target="../drawings/vmlDrawing23.vml"/><Relationship Id="rId6" Type="http://schemas.openxmlformats.org/officeDocument/2006/relationships/image" Target="../media/image314.wmf"/><Relationship Id="rId11" Type="http://schemas.openxmlformats.org/officeDocument/2006/relationships/oleObject" Target="../embeddings/oleObject42.bin"/><Relationship Id="rId5" Type="http://schemas.openxmlformats.org/officeDocument/2006/relationships/oleObject" Target="../embeddings/oleObject39.bin"/><Relationship Id="rId15" Type="http://schemas.openxmlformats.org/officeDocument/2006/relationships/image" Target="../media/image20.gif"/><Relationship Id="rId10" Type="http://schemas.openxmlformats.org/officeDocument/2006/relationships/image" Target="../media/image316.wmf"/><Relationship Id="rId4" Type="http://schemas.openxmlformats.org/officeDocument/2006/relationships/slideLayout" Target="../slideLayouts/slideLayout7.xml"/><Relationship Id="rId9" Type="http://schemas.openxmlformats.org/officeDocument/2006/relationships/oleObject" Target="../embeddings/oleObject41.bin"/><Relationship Id="rId14" Type="http://schemas.openxmlformats.org/officeDocument/2006/relationships/slide" Target="slide4.xml"/></Relationships>
</file>

<file path=ppt/slides/_rels/slide246.xml.rels><?xml version="1.0" encoding="UTF-8" standalone="yes"?>
<Relationships xmlns="http://schemas.openxmlformats.org/package/2006/relationships"><Relationship Id="rId8" Type="http://schemas.openxmlformats.org/officeDocument/2006/relationships/image" Target="../media/image320.wmf"/><Relationship Id="rId3" Type="http://schemas.openxmlformats.org/officeDocument/2006/relationships/audio" Target="../media/media86.WAV"/><Relationship Id="rId7" Type="http://schemas.openxmlformats.org/officeDocument/2006/relationships/oleObject" Target="../embeddings/oleObject44.bin"/><Relationship Id="rId2" Type="http://schemas.microsoft.com/office/2007/relationships/media" Target="../media/media86.WAV"/><Relationship Id="rId1" Type="http://schemas.openxmlformats.org/officeDocument/2006/relationships/vmlDrawing" Target="../drawings/vmlDrawing24.vml"/><Relationship Id="rId6" Type="http://schemas.openxmlformats.org/officeDocument/2006/relationships/image" Target="../media/image319.wmf"/><Relationship Id="rId5" Type="http://schemas.openxmlformats.org/officeDocument/2006/relationships/oleObject" Target="../embeddings/oleObject43.bin"/><Relationship Id="rId10" Type="http://schemas.openxmlformats.org/officeDocument/2006/relationships/slide" Target="slide4.xml"/><Relationship Id="rId4" Type="http://schemas.openxmlformats.org/officeDocument/2006/relationships/slideLayout" Target="../slideLayouts/slideLayout7.xml"/><Relationship Id="rId9" Type="http://schemas.openxmlformats.org/officeDocument/2006/relationships/image" Target="../media/image321.png"/></Relationships>
</file>

<file path=ppt/slides/_rels/slide247.xml.rels><?xml version="1.0" encoding="UTF-8" standalone="yes"?>
<Relationships xmlns="http://schemas.openxmlformats.org/package/2006/relationships"><Relationship Id="rId8" Type="http://schemas.openxmlformats.org/officeDocument/2006/relationships/image" Target="../media/image323.wmf"/><Relationship Id="rId13" Type="http://schemas.openxmlformats.org/officeDocument/2006/relationships/oleObject" Target="../embeddings/oleObject49.bin"/><Relationship Id="rId18" Type="http://schemas.openxmlformats.org/officeDocument/2006/relationships/slide" Target="slide4.xml"/><Relationship Id="rId3" Type="http://schemas.openxmlformats.org/officeDocument/2006/relationships/audio" Target="../media/media87.WAV"/><Relationship Id="rId7" Type="http://schemas.openxmlformats.org/officeDocument/2006/relationships/oleObject" Target="../embeddings/oleObject46.bin"/><Relationship Id="rId12" Type="http://schemas.openxmlformats.org/officeDocument/2006/relationships/image" Target="../media/image325.wmf"/><Relationship Id="rId17" Type="http://schemas.openxmlformats.org/officeDocument/2006/relationships/image" Target="../media/image328.png"/><Relationship Id="rId2" Type="http://schemas.microsoft.com/office/2007/relationships/media" Target="../media/media87.WAV"/><Relationship Id="rId16" Type="http://schemas.openxmlformats.org/officeDocument/2006/relationships/image" Target="../media/image327.wmf"/><Relationship Id="rId1" Type="http://schemas.openxmlformats.org/officeDocument/2006/relationships/vmlDrawing" Target="../drawings/vmlDrawing25.vml"/><Relationship Id="rId6" Type="http://schemas.openxmlformats.org/officeDocument/2006/relationships/image" Target="../media/image322.wmf"/><Relationship Id="rId11" Type="http://schemas.openxmlformats.org/officeDocument/2006/relationships/oleObject" Target="../embeddings/oleObject48.bin"/><Relationship Id="rId5" Type="http://schemas.openxmlformats.org/officeDocument/2006/relationships/oleObject" Target="../embeddings/oleObject45.bin"/><Relationship Id="rId15" Type="http://schemas.openxmlformats.org/officeDocument/2006/relationships/oleObject" Target="../embeddings/oleObject50.bin"/><Relationship Id="rId10" Type="http://schemas.openxmlformats.org/officeDocument/2006/relationships/image" Target="../media/image324.wmf"/><Relationship Id="rId19" Type="http://schemas.openxmlformats.org/officeDocument/2006/relationships/image" Target="../media/image20.gif"/><Relationship Id="rId4" Type="http://schemas.openxmlformats.org/officeDocument/2006/relationships/slideLayout" Target="../slideLayouts/slideLayout7.xml"/><Relationship Id="rId9" Type="http://schemas.openxmlformats.org/officeDocument/2006/relationships/oleObject" Target="../embeddings/oleObject47.bin"/><Relationship Id="rId14" Type="http://schemas.openxmlformats.org/officeDocument/2006/relationships/image" Target="../media/image326.wmf"/></Relationships>
</file>

<file path=ppt/slides/_rels/slide248.xml.rels><?xml version="1.0" encoding="UTF-8" standalone="yes"?>
<Relationships xmlns="http://schemas.openxmlformats.org/package/2006/relationships"><Relationship Id="rId8" Type="http://schemas.openxmlformats.org/officeDocument/2006/relationships/image" Target="../media/image331.wmf"/><Relationship Id="rId13" Type="http://schemas.openxmlformats.org/officeDocument/2006/relationships/oleObject" Target="../embeddings/oleObject56.bin"/><Relationship Id="rId3" Type="http://schemas.openxmlformats.org/officeDocument/2006/relationships/oleObject" Target="../embeddings/oleObject51.bin"/><Relationship Id="rId7" Type="http://schemas.openxmlformats.org/officeDocument/2006/relationships/oleObject" Target="../embeddings/oleObject53.bin"/><Relationship Id="rId12" Type="http://schemas.openxmlformats.org/officeDocument/2006/relationships/image" Target="../media/image333.wmf"/><Relationship Id="rId2" Type="http://schemas.openxmlformats.org/officeDocument/2006/relationships/slideLayout" Target="../slideLayouts/slideLayout12.xml"/><Relationship Id="rId1" Type="http://schemas.openxmlformats.org/officeDocument/2006/relationships/vmlDrawing" Target="../drawings/vmlDrawing26.vml"/><Relationship Id="rId6" Type="http://schemas.openxmlformats.org/officeDocument/2006/relationships/image" Target="../media/image330.wmf"/><Relationship Id="rId11" Type="http://schemas.openxmlformats.org/officeDocument/2006/relationships/oleObject" Target="../embeddings/oleObject55.bin"/><Relationship Id="rId5" Type="http://schemas.openxmlformats.org/officeDocument/2006/relationships/oleObject" Target="../embeddings/oleObject52.bin"/><Relationship Id="rId15" Type="http://schemas.openxmlformats.org/officeDocument/2006/relationships/slide" Target="slide4.xml"/><Relationship Id="rId10" Type="http://schemas.openxmlformats.org/officeDocument/2006/relationships/image" Target="../media/image332.wmf"/><Relationship Id="rId4" Type="http://schemas.openxmlformats.org/officeDocument/2006/relationships/image" Target="../media/image329.wmf"/><Relationship Id="rId9" Type="http://schemas.openxmlformats.org/officeDocument/2006/relationships/oleObject" Target="../embeddings/oleObject54.bin"/><Relationship Id="rId14" Type="http://schemas.openxmlformats.org/officeDocument/2006/relationships/image" Target="../media/image334.wmf"/></Relationships>
</file>

<file path=ppt/slides/_rels/slide249.xml.rels><?xml version="1.0" encoding="UTF-8" standalone="yes"?>
<Relationships xmlns="http://schemas.openxmlformats.org/package/2006/relationships"><Relationship Id="rId8" Type="http://schemas.openxmlformats.org/officeDocument/2006/relationships/image" Target="../media/image337.wmf"/><Relationship Id="rId13" Type="http://schemas.openxmlformats.org/officeDocument/2006/relationships/oleObject" Target="../embeddings/oleObject62.bin"/><Relationship Id="rId3" Type="http://schemas.openxmlformats.org/officeDocument/2006/relationships/oleObject" Target="../embeddings/oleObject57.bin"/><Relationship Id="rId7" Type="http://schemas.openxmlformats.org/officeDocument/2006/relationships/oleObject" Target="../embeddings/oleObject59.bin"/><Relationship Id="rId12" Type="http://schemas.openxmlformats.org/officeDocument/2006/relationships/image" Target="../media/image339.wmf"/><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336.wmf"/><Relationship Id="rId11" Type="http://schemas.openxmlformats.org/officeDocument/2006/relationships/oleObject" Target="../embeddings/oleObject61.bin"/><Relationship Id="rId5" Type="http://schemas.openxmlformats.org/officeDocument/2006/relationships/oleObject" Target="../embeddings/oleObject58.bin"/><Relationship Id="rId15" Type="http://schemas.openxmlformats.org/officeDocument/2006/relationships/slide" Target="slide4.xml"/><Relationship Id="rId10" Type="http://schemas.openxmlformats.org/officeDocument/2006/relationships/image" Target="../media/image338.wmf"/><Relationship Id="rId4" Type="http://schemas.openxmlformats.org/officeDocument/2006/relationships/image" Target="../media/image335.wmf"/><Relationship Id="rId9" Type="http://schemas.openxmlformats.org/officeDocument/2006/relationships/oleObject" Target="../embeddings/oleObject60.bin"/><Relationship Id="rId14" Type="http://schemas.openxmlformats.org/officeDocument/2006/relationships/image" Target="../media/image340.wmf"/></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3.png"/><Relationship Id="rId4" Type="http://schemas.openxmlformats.org/officeDocument/2006/relationships/image" Target="../media/image20.gif"/></Relationships>
</file>

<file path=ppt/slides/_rels/slide250.xml.rels><?xml version="1.0" encoding="UTF-8" standalone="yes"?>
<Relationships xmlns="http://schemas.openxmlformats.org/package/2006/relationships"><Relationship Id="rId3" Type="http://schemas.openxmlformats.org/officeDocument/2006/relationships/oleObject" Target="../embeddings/oleObject63.bin"/><Relationship Id="rId7" Type="http://schemas.openxmlformats.org/officeDocument/2006/relationships/image" Target="../media/image342.wmf"/><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oleObject" Target="../embeddings/oleObject64.bin"/><Relationship Id="rId5" Type="http://schemas.openxmlformats.org/officeDocument/2006/relationships/slide" Target="slide4.xml"/><Relationship Id="rId4" Type="http://schemas.openxmlformats.org/officeDocument/2006/relationships/image" Target="../media/image341.emf"/></Relationships>
</file>

<file path=ppt/slides/_rels/slide25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gif"/><Relationship Id="rId2" Type="http://schemas.openxmlformats.org/officeDocument/2006/relationships/audio" Target="../media/media88.WAV"/><Relationship Id="rId1" Type="http://schemas.microsoft.com/office/2007/relationships/media" Target="../media/media88.WAV"/><Relationship Id="rId6" Type="http://schemas.openxmlformats.org/officeDocument/2006/relationships/slide" Target="slide4.xml"/><Relationship Id="rId5" Type="http://schemas.openxmlformats.org/officeDocument/2006/relationships/image" Target="../media/image343.png"/><Relationship Id="rId4" Type="http://schemas.openxmlformats.org/officeDocument/2006/relationships/image" Target="../media/image192.gif"/></Relationships>
</file>

<file path=ppt/slides/_rels/slide252.xml.rels><?xml version="1.0" encoding="UTF-8" standalone="yes"?>
<Relationships xmlns="http://schemas.openxmlformats.org/package/2006/relationships"><Relationship Id="rId8" Type="http://schemas.openxmlformats.org/officeDocument/2006/relationships/image" Target="../media/image345.png"/><Relationship Id="rId3" Type="http://schemas.openxmlformats.org/officeDocument/2006/relationships/audio" Target="../media/media89.WAV"/><Relationship Id="rId7" Type="http://schemas.openxmlformats.org/officeDocument/2006/relationships/image" Target="../media/image192.gif"/><Relationship Id="rId2" Type="http://schemas.microsoft.com/office/2007/relationships/media" Target="../media/media89.WAV"/><Relationship Id="rId1" Type="http://schemas.openxmlformats.org/officeDocument/2006/relationships/vmlDrawing" Target="../drawings/vmlDrawing29.vml"/><Relationship Id="rId6" Type="http://schemas.openxmlformats.org/officeDocument/2006/relationships/image" Target="../media/image344.wmf"/><Relationship Id="rId5" Type="http://schemas.openxmlformats.org/officeDocument/2006/relationships/oleObject" Target="../embeddings/oleObject65.bin"/><Relationship Id="rId10" Type="http://schemas.openxmlformats.org/officeDocument/2006/relationships/image" Target="../media/image20.gif"/><Relationship Id="rId4" Type="http://schemas.openxmlformats.org/officeDocument/2006/relationships/slideLayout" Target="../slideLayouts/slideLayout7.xml"/><Relationship Id="rId9" Type="http://schemas.openxmlformats.org/officeDocument/2006/relationships/slide" Target="slide4.xml"/></Relationships>
</file>

<file path=ppt/slides/_rels/slide253.xml.rels><?xml version="1.0" encoding="UTF-8" standalone="yes"?>
<Relationships xmlns="http://schemas.openxmlformats.org/package/2006/relationships"><Relationship Id="rId8" Type="http://schemas.openxmlformats.org/officeDocument/2006/relationships/image" Target="../media/image347.wmf"/><Relationship Id="rId13" Type="http://schemas.openxmlformats.org/officeDocument/2006/relationships/image" Target="../media/image350.png"/><Relationship Id="rId3" Type="http://schemas.openxmlformats.org/officeDocument/2006/relationships/audio" Target="../media/media90.WAV"/><Relationship Id="rId7" Type="http://schemas.openxmlformats.org/officeDocument/2006/relationships/oleObject" Target="../embeddings/oleObject67.bin"/><Relationship Id="rId12" Type="http://schemas.openxmlformats.org/officeDocument/2006/relationships/image" Target="../media/image349.wmf"/><Relationship Id="rId2" Type="http://schemas.microsoft.com/office/2007/relationships/media" Target="../media/media90.WAV"/><Relationship Id="rId1" Type="http://schemas.openxmlformats.org/officeDocument/2006/relationships/vmlDrawing" Target="../drawings/vmlDrawing30.vml"/><Relationship Id="rId6" Type="http://schemas.openxmlformats.org/officeDocument/2006/relationships/image" Target="../media/image346.wmf"/><Relationship Id="rId11" Type="http://schemas.openxmlformats.org/officeDocument/2006/relationships/oleObject" Target="../embeddings/oleObject69.bin"/><Relationship Id="rId5" Type="http://schemas.openxmlformats.org/officeDocument/2006/relationships/oleObject" Target="../embeddings/oleObject66.bin"/><Relationship Id="rId15" Type="http://schemas.openxmlformats.org/officeDocument/2006/relationships/image" Target="../media/image20.gif"/><Relationship Id="rId10" Type="http://schemas.openxmlformats.org/officeDocument/2006/relationships/image" Target="../media/image348.wmf"/><Relationship Id="rId4" Type="http://schemas.openxmlformats.org/officeDocument/2006/relationships/slideLayout" Target="../slideLayouts/slideLayout7.xml"/><Relationship Id="rId9" Type="http://schemas.openxmlformats.org/officeDocument/2006/relationships/oleObject" Target="../embeddings/oleObject68.bin"/><Relationship Id="rId14" Type="http://schemas.openxmlformats.org/officeDocument/2006/relationships/slide" Target="slide4.xml"/></Relationships>
</file>

<file path=ppt/slides/_rels/slide2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351.png"/><Relationship Id="rId5" Type="http://schemas.openxmlformats.org/officeDocument/2006/relationships/slide" Target="slide4.xml"/><Relationship Id="rId4" Type="http://schemas.microsoft.com/office/2007/relationships/hdphoto" Target="../media/hdphoto1.wdp"/></Relationships>
</file>

<file path=ppt/slides/_rels/slide2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2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2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309.jpeg"/><Relationship Id="rId5" Type="http://schemas.openxmlformats.org/officeDocument/2006/relationships/slide" Target="slide4.xml"/><Relationship Id="rId4" Type="http://schemas.microsoft.com/office/2007/relationships/hdphoto" Target="../media/hdphoto1.wdp"/></Relationships>
</file>

<file path=ppt/slides/_rels/slide25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slide" Target="slide4.xml"/></Relationships>
</file>

<file path=ppt/slides/_rels/slide26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26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02.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13.png"/><Relationship Id="rId4" Type="http://schemas.microsoft.com/office/2007/relationships/hdphoto" Target="../media/hdphoto1.wdp"/></Relationships>
</file>

<file path=ppt/slides/_rels/slide263.xml.rels><?xml version="1.0" encoding="UTF-8" standalone="yes"?>
<Relationships xmlns="http://schemas.openxmlformats.org/package/2006/relationships"><Relationship Id="rId3" Type="http://schemas.openxmlformats.org/officeDocument/2006/relationships/oleObject" Target="../embeddings/oleObject70.bin"/><Relationship Id="rId7" Type="http://schemas.openxmlformats.org/officeDocument/2006/relationships/slide" Target="slide4.xml"/><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image" Target="../media/image320.wmf"/><Relationship Id="rId5" Type="http://schemas.openxmlformats.org/officeDocument/2006/relationships/oleObject" Target="../embeddings/oleObject71.bin"/><Relationship Id="rId4" Type="http://schemas.openxmlformats.org/officeDocument/2006/relationships/image" Target="../media/image319.wmf"/></Relationships>
</file>

<file path=ppt/slides/_rels/slide264.xml.rels><?xml version="1.0" encoding="UTF-8" standalone="yes"?>
<Relationships xmlns="http://schemas.openxmlformats.org/package/2006/relationships"><Relationship Id="rId8" Type="http://schemas.openxmlformats.org/officeDocument/2006/relationships/image" Target="../media/image337.wmf"/><Relationship Id="rId13" Type="http://schemas.openxmlformats.org/officeDocument/2006/relationships/oleObject" Target="../embeddings/oleObject77.bin"/><Relationship Id="rId3" Type="http://schemas.openxmlformats.org/officeDocument/2006/relationships/oleObject" Target="../embeddings/oleObject72.bin"/><Relationship Id="rId7" Type="http://schemas.openxmlformats.org/officeDocument/2006/relationships/oleObject" Target="../embeddings/oleObject74.bin"/><Relationship Id="rId12" Type="http://schemas.openxmlformats.org/officeDocument/2006/relationships/image" Target="../media/image339.wmf"/><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image" Target="../media/image336.wmf"/><Relationship Id="rId11" Type="http://schemas.openxmlformats.org/officeDocument/2006/relationships/oleObject" Target="../embeddings/oleObject76.bin"/><Relationship Id="rId5" Type="http://schemas.openxmlformats.org/officeDocument/2006/relationships/oleObject" Target="../embeddings/oleObject73.bin"/><Relationship Id="rId15" Type="http://schemas.openxmlformats.org/officeDocument/2006/relationships/slide" Target="slide4.xml"/><Relationship Id="rId10" Type="http://schemas.openxmlformats.org/officeDocument/2006/relationships/image" Target="../media/image338.wmf"/><Relationship Id="rId4" Type="http://schemas.openxmlformats.org/officeDocument/2006/relationships/image" Target="../media/image335.wmf"/><Relationship Id="rId9" Type="http://schemas.openxmlformats.org/officeDocument/2006/relationships/oleObject" Target="../embeddings/oleObject75.bin"/><Relationship Id="rId14" Type="http://schemas.openxmlformats.org/officeDocument/2006/relationships/image" Target="../media/image340.wmf"/></Relationships>
</file>

<file path=ppt/slides/_rels/slide265.xml.rels><?xml version="1.0" encoding="UTF-8" standalone="yes"?>
<Relationships xmlns="http://schemas.openxmlformats.org/package/2006/relationships"><Relationship Id="rId8" Type="http://schemas.openxmlformats.org/officeDocument/2006/relationships/image" Target="../media/image331.wmf"/><Relationship Id="rId13" Type="http://schemas.openxmlformats.org/officeDocument/2006/relationships/oleObject" Target="../embeddings/oleObject83.bin"/><Relationship Id="rId3" Type="http://schemas.openxmlformats.org/officeDocument/2006/relationships/oleObject" Target="../embeddings/oleObject78.bin"/><Relationship Id="rId7" Type="http://schemas.openxmlformats.org/officeDocument/2006/relationships/oleObject" Target="../embeddings/oleObject80.bin"/><Relationship Id="rId12" Type="http://schemas.openxmlformats.org/officeDocument/2006/relationships/image" Target="../media/image333.wmf"/><Relationship Id="rId2" Type="http://schemas.openxmlformats.org/officeDocument/2006/relationships/slideLayout" Target="../slideLayouts/slideLayout12.xml"/><Relationship Id="rId1" Type="http://schemas.openxmlformats.org/officeDocument/2006/relationships/vmlDrawing" Target="../drawings/vmlDrawing33.vml"/><Relationship Id="rId6" Type="http://schemas.openxmlformats.org/officeDocument/2006/relationships/image" Target="../media/image330.wmf"/><Relationship Id="rId11" Type="http://schemas.openxmlformats.org/officeDocument/2006/relationships/oleObject" Target="../embeddings/oleObject82.bin"/><Relationship Id="rId5" Type="http://schemas.openxmlformats.org/officeDocument/2006/relationships/oleObject" Target="../embeddings/oleObject79.bin"/><Relationship Id="rId15" Type="http://schemas.openxmlformats.org/officeDocument/2006/relationships/slide" Target="slide4.xml"/><Relationship Id="rId10" Type="http://schemas.openxmlformats.org/officeDocument/2006/relationships/image" Target="../media/image332.wmf"/><Relationship Id="rId4" Type="http://schemas.openxmlformats.org/officeDocument/2006/relationships/image" Target="../media/image329.wmf"/><Relationship Id="rId9" Type="http://schemas.openxmlformats.org/officeDocument/2006/relationships/oleObject" Target="../embeddings/oleObject81.bin"/><Relationship Id="rId14" Type="http://schemas.openxmlformats.org/officeDocument/2006/relationships/image" Target="../media/image334.wmf"/></Relationships>
</file>

<file path=ppt/slides/_rels/slide2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267.xml.rels><?xml version="1.0" encoding="UTF-8" standalone="yes"?>
<Relationships xmlns="http://schemas.openxmlformats.org/package/2006/relationships"><Relationship Id="rId8" Type="http://schemas.openxmlformats.org/officeDocument/2006/relationships/image" Target="../media/image341.emf"/><Relationship Id="rId3" Type="http://schemas.openxmlformats.org/officeDocument/2006/relationships/notesSlide" Target="../notesSlides/notesSlide106.xml"/><Relationship Id="rId7" Type="http://schemas.openxmlformats.org/officeDocument/2006/relationships/oleObject" Target="../embeddings/oleObject84.bin"/><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slide" Target="slide4.xml"/><Relationship Id="rId5" Type="http://schemas.microsoft.com/office/2007/relationships/hdphoto" Target="../media/hdphoto1.wdp"/><Relationship Id="rId10" Type="http://schemas.openxmlformats.org/officeDocument/2006/relationships/image" Target="../media/image342.wmf"/><Relationship Id="rId4" Type="http://schemas.openxmlformats.org/officeDocument/2006/relationships/image" Target="../media/image29.png"/><Relationship Id="rId9" Type="http://schemas.openxmlformats.org/officeDocument/2006/relationships/oleObject" Target="../embeddings/oleObject85.bin"/></Relationships>
</file>

<file path=ppt/slides/_rels/slide26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09.jpeg"/><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20.gif"/></Relationships>
</file>

<file path=ppt/slides/_rels/slide269.xml.rels><?xml version="1.0" encoding="UTF-8" standalone="yes"?>
<Relationships xmlns="http://schemas.openxmlformats.org/package/2006/relationships"><Relationship Id="rId3" Type="http://schemas.openxmlformats.org/officeDocument/2006/relationships/image" Target="../media/image31.gif"/><Relationship Id="rId7" Type="http://schemas.openxmlformats.org/officeDocument/2006/relationships/slide" Target="slide4.xml"/><Relationship Id="rId2" Type="http://schemas.openxmlformats.org/officeDocument/2006/relationships/image" Target="../media/image30.gif"/><Relationship Id="rId1" Type="http://schemas.openxmlformats.org/officeDocument/2006/relationships/slideLayout" Target="../slideLayouts/slideLayout19.xml"/><Relationship Id="rId6" Type="http://schemas.openxmlformats.org/officeDocument/2006/relationships/image" Target="../media/image10.gif"/><Relationship Id="rId5" Type="http://schemas.openxmlformats.org/officeDocument/2006/relationships/image" Target="../media/image33.gif"/><Relationship Id="rId4" Type="http://schemas.openxmlformats.org/officeDocument/2006/relationships/image" Target="../media/image32.gif"/></Relationships>
</file>

<file path=ppt/slides/_rels/slide2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6.jpeg"/><Relationship Id="rId4" Type="http://schemas.openxmlformats.org/officeDocument/2006/relationships/image" Target="../media/image20.gif"/></Relationships>
</file>

<file path=ppt/slides/_rels/slide27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gif"/><Relationship Id="rId7" Type="http://schemas.openxmlformats.org/officeDocument/2006/relationships/image" Target="../media/image20.gif"/><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60.png"/><Relationship Id="rId4" Type="http://schemas.openxmlformats.org/officeDocument/2006/relationships/image" Target="../media/image59.png"/></Relationships>
</file>

<file path=ppt/slides/_rels/slide28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352.png"/></Relationships>
</file>

<file path=ppt/slides/_rels/slide28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354.png"/><Relationship Id="rId4" Type="http://schemas.openxmlformats.org/officeDocument/2006/relationships/image" Target="../media/image353.png"/></Relationships>
</file>

<file path=ppt/slides/_rels/slide28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356.png"/><Relationship Id="rId4" Type="http://schemas.openxmlformats.org/officeDocument/2006/relationships/image" Target="../media/image355.png"/></Relationships>
</file>

<file path=ppt/slides/_rels/slide28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image" Target="../media/image358.png"/><Relationship Id="rId4" Type="http://schemas.openxmlformats.org/officeDocument/2006/relationships/image" Target="../media/image357.png"/></Relationships>
</file>

<file path=ppt/slides/_rels/slide29.xml.rels><?xml version="1.0" encoding="UTF-8" standalone="yes"?>
<Relationships xmlns="http://schemas.openxmlformats.org/package/2006/relationships"><Relationship Id="rId3" Type="http://schemas.openxmlformats.org/officeDocument/2006/relationships/hyperlink" Target="https://znaybeton.ru/wp-content/uploads/2019/01/vysoly-na-betone_1.jpg" TargetMode="External"/><Relationship Id="rId7" Type="http://schemas.openxmlformats.org/officeDocument/2006/relationships/image" Target="../media/image20.gif"/><Relationship Id="rId2" Type="http://schemas.openxmlformats.org/officeDocument/2006/relationships/image" Target="../media/image61.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63.png"/><Relationship Id="rId4" Type="http://schemas.openxmlformats.org/officeDocument/2006/relationships/image" Target="../media/image62.jpeg"/></Relationships>
</file>

<file path=ppt/slides/_rels/slide29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359.png"/></Relationships>
</file>

<file path=ppt/slides/_rels/slide29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360.png"/></Relationships>
</file>

<file path=ppt/slides/_rels/slide29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8" Type="http://schemas.openxmlformats.org/officeDocument/2006/relationships/image" Target="../media/image353.wmf"/><Relationship Id="rId3" Type="http://schemas.openxmlformats.org/officeDocument/2006/relationships/notesSlide" Target="../notesSlides/notesSlide130.xml"/><Relationship Id="rId7" Type="http://schemas.openxmlformats.org/officeDocument/2006/relationships/oleObject" Target="../embeddings/oleObject87.bin"/><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image" Target="../media/image352.wmf"/><Relationship Id="rId5" Type="http://schemas.openxmlformats.org/officeDocument/2006/relationships/oleObject" Target="../embeddings/oleObject86.bin"/><Relationship Id="rId4" Type="http://schemas.openxmlformats.org/officeDocument/2006/relationships/slide" Target="slide4.xml"/></Relationships>
</file>

<file path=ppt/slides/_rels/slide29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3.png"/><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20.gif"/></Relationships>
</file>

<file path=ppt/slides/_rels/slide30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image" Target="../media/image354.wmf"/><Relationship Id="rId5" Type="http://schemas.openxmlformats.org/officeDocument/2006/relationships/oleObject" Target="../embeddings/oleObject88.bin"/><Relationship Id="rId4" Type="http://schemas.openxmlformats.org/officeDocument/2006/relationships/slide" Target="slide4.xml"/></Relationships>
</file>

<file path=ppt/slides/_rels/slide30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8" Type="http://schemas.openxmlformats.org/officeDocument/2006/relationships/image" Target="../media/image363.jpg"/><Relationship Id="rId3" Type="http://schemas.openxmlformats.org/officeDocument/2006/relationships/slide" Target="slide4.xml"/><Relationship Id="rId7" Type="http://schemas.openxmlformats.org/officeDocument/2006/relationships/image" Target="../media/image20.gif"/><Relationship Id="rId2" Type="http://schemas.openxmlformats.org/officeDocument/2006/relationships/slideLayout" Target="../slideLayouts/slideLayout19.xml"/><Relationship Id="rId1" Type="http://schemas.openxmlformats.org/officeDocument/2006/relationships/vmlDrawing" Target="../drawings/vmlDrawing37.vml"/><Relationship Id="rId6" Type="http://schemas.openxmlformats.org/officeDocument/2006/relationships/image" Target="../media/image362.png"/><Relationship Id="rId5" Type="http://schemas.openxmlformats.org/officeDocument/2006/relationships/image" Target="../media/image361.png"/><Relationship Id="rId4" Type="http://schemas.openxmlformats.org/officeDocument/2006/relationships/oleObject" Target="../embeddings/oleObject89.bin"/><Relationship Id="rId9" Type="http://schemas.openxmlformats.org/officeDocument/2006/relationships/image" Target="../media/image364.jpg"/></Relationships>
</file>

<file path=ppt/slides/_rels/slide30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oleObject" Target="../embeddings/oleObject89.bin"/><Relationship Id="rId7" Type="http://schemas.openxmlformats.org/officeDocument/2006/relationships/image" Target="../media/image367.png"/><Relationship Id="rId2" Type="http://schemas.openxmlformats.org/officeDocument/2006/relationships/slideLayout" Target="../slideLayouts/slideLayout7.xml"/><Relationship Id="rId1" Type="http://schemas.openxmlformats.org/officeDocument/2006/relationships/vmlDrawing" Target="../drawings/vmlDrawing38.vml"/><Relationship Id="rId6" Type="http://schemas.openxmlformats.org/officeDocument/2006/relationships/image" Target="../media/image366.jpeg"/><Relationship Id="rId5" Type="http://schemas.openxmlformats.org/officeDocument/2006/relationships/image" Target="../media/image365.jpeg"/><Relationship Id="rId4" Type="http://schemas.openxmlformats.org/officeDocument/2006/relationships/image" Target="../media/image361.png"/><Relationship Id="rId9" Type="http://schemas.openxmlformats.org/officeDocument/2006/relationships/image" Target="../media/image20.gif"/></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slide" Target="slide4.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vmlDrawing" Target="../drawings/vmlDrawing39.vml"/><Relationship Id="rId6" Type="http://schemas.openxmlformats.org/officeDocument/2006/relationships/image" Target="../media/image361.png"/><Relationship Id="rId5" Type="http://schemas.openxmlformats.org/officeDocument/2006/relationships/oleObject" Target="../embeddings/oleObject89.bin"/><Relationship Id="rId4" Type="http://schemas.openxmlformats.org/officeDocument/2006/relationships/slide" Target="slide4.xml"/></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143.xml"/><Relationship Id="rId7" Type="http://schemas.openxmlformats.org/officeDocument/2006/relationships/slide" Target="slide4.xml"/><Relationship Id="rId2" Type="http://schemas.openxmlformats.org/officeDocument/2006/relationships/slideLayout" Target="../slideLayouts/slideLayout2.xml"/><Relationship Id="rId1" Type="http://schemas.openxmlformats.org/officeDocument/2006/relationships/vmlDrawing" Target="../drawings/vmlDrawing40.vml"/><Relationship Id="rId6" Type="http://schemas.openxmlformats.org/officeDocument/2006/relationships/image" Target="../media/image361.png"/><Relationship Id="rId5" Type="http://schemas.openxmlformats.org/officeDocument/2006/relationships/oleObject" Target="../embeddings/oleObject89.bin"/><Relationship Id="rId4" Type="http://schemas.openxmlformats.org/officeDocument/2006/relationships/image" Target="../media/image368.jpe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144.xml"/><Relationship Id="rId7" Type="http://schemas.openxmlformats.org/officeDocument/2006/relationships/image" Target="../media/image369.jpeg"/><Relationship Id="rId2" Type="http://schemas.openxmlformats.org/officeDocument/2006/relationships/slideLayout" Target="../slideLayouts/slideLayout2.xml"/><Relationship Id="rId1" Type="http://schemas.openxmlformats.org/officeDocument/2006/relationships/vmlDrawing" Target="../drawings/vmlDrawing41.vml"/><Relationship Id="rId6" Type="http://schemas.openxmlformats.org/officeDocument/2006/relationships/image" Target="../media/image361.png"/><Relationship Id="rId5" Type="http://schemas.openxmlformats.org/officeDocument/2006/relationships/oleObject" Target="../embeddings/oleObject89.bin"/><Relationship Id="rId4" Type="http://schemas.openxmlformats.org/officeDocument/2006/relationships/slide" Target="slide4.xml"/></Relationships>
</file>

<file path=ppt/slides/_rels/slide313.xml.rels><?xml version="1.0" encoding="UTF-8" standalone="yes"?>
<Relationships xmlns="http://schemas.openxmlformats.org/package/2006/relationships"><Relationship Id="rId8" Type="http://schemas.openxmlformats.org/officeDocument/2006/relationships/image" Target="../media/image374.jpg"/><Relationship Id="rId3" Type="http://schemas.openxmlformats.org/officeDocument/2006/relationships/slide" Target="slide4.xml"/><Relationship Id="rId7" Type="http://schemas.openxmlformats.org/officeDocument/2006/relationships/image" Target="../media/image373.jpeg"/><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image" Target="../media/image372.jpg"/><Relationship Id="rId11" Type="http://schemas.openxmlformats.org/officeDocument/2006/relationships/image" Target="../media/image377.jpg"/><Relationship Id="rId5" Type="http://schemas.openxmlformats.org/officeDocument/2006/relationships/image" Target="../media/image371.jpg"/><Relationship Id="rId10" Type="http://schemas.openxmlformats.org/officeDocument/2006/relationships/image" Target="../media/image376.jpg"/><Relationship Id="rId4" Type="http://schemas.openxmlformats.org/officeDocument/2006/relationships/image" Target="../media/image370.jpg"/><Relationship Id="rId9" Type="http://schemas.openxmlformats.org/officeDocument/2006/relationships/image" Target="../media/image375.jpg"/></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vmlDrawing" Target="../drawings/vmlDrawing42.vml"/><Relationship Id="rId6" Type="http://schemas.openxmlformats.org/officeDocument/2006/relationships/image" Target="../media/image361.png"/><Relationship Id="rId5" Type="http://schemas.openxmlformats.org/officeDocument/2006/relationships/oleObject" Target="../embeddings/oleObject89.bin"/><Relationship Id="rId4" Type="http://schemas.openxmlformats.org/officeDocument/2006/relationships/slide" Target="slide4.xml"/></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vmlDrawing" Target="../drawings/vmlDrawing43.vml"/><Relationship Id="rId6" Type="http://schemas.openxmlformats.org/officeDocument/2006/relationships/image" Target="../media/image361.png"/><Relationship Id="rId5" Type="http://schemas.openxmlformats.org/officeDocument/2006/relationships/oleObject" Target="../embeddings/oleObject89.bin"/><Relationship Id="rId4" Type="http://schemas.openxmlformats.org/officeDocument/2006/relationships/slide" Target="slide4.xml"/></Relationships>
</file>

<file path=ppt/slides/_rels/slide316.xml.rels><?xml version="1.0" encoding="UTF-8" standalone="yes"?>
<Relationships xmlns="http://schemas.openxmlformats.org/package/2006/relationships"><Relationship Id="rId8" Type="http://schemas.openxmlformats.org/officeDocument/2006/relationships/image" Target="../media/image379.png"/><Relationship Id="rId3" Type="http://schemas.openxmlformats.org/officeDocument/2006/relationships/notesSlide" Target="../notesSlides/notesSlide148.xml"/><Relationship Id="rId7" Type="http://schemas.openxmlformats.org/officeDocument/2006/relationships/oleObject" Target="../embeddings/oleObject91.bin"/><Relationship Id="rId2" Type="http://schemas.openxmlformats.org/officeDocument/2006/relationships/slideLayout" Target="../slideLayouts/slideLayout2.xml"/><Relationship Id="rId1" Type="http://schemas.openxmlformats.org/officeDocument/2006/relationships/vmlDrawing" Target="../drawings/vmlDrawing44.vml"/><Relationship Id="rId6" Type="http://schemas.openxmlformats.org/officeDocument/2006/relationships/image" Target="../media/image378.png"/><Relationship Id="rId5" Type="http://schemas.openxmlformats.org/officeDocument/2006/relationships/oleObject" Target="../embeddings/oleObject90.bin"/><Relationship Id="rId4" Type="http://schemas.openxmlformats.org/officeDocument/2006/relationships/slide" Target="slide4.xml"/><Relationship Id="rId9" Type="http://schemas.openxmlformats.org/officeDocument/2006/relationships/image" Target="../media/image20.gif"/></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vmlDrawing" Target="../drawings/vmlDrawing45.vml"/><Relationship Id="rId6" Type="http://schemas.openxmlformats.org/officeDocument/2006/relationships/image" Target="../media/image361.png"/><Relationship Id="rId5" Type="http://schemas.openxmlformats.org/officeDocument/2006/relationships/oleObject" Target="../embeddings/oleObject89.bin"/><Relationship Id="rId4" Type="http://schemas.openxmlformats.org/officeDocument/2006/relationships/slide" Target="slide4.xml"/></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vmlDrawing" Target="../drawings/vmlDrawing46.vml"/><Relationship Id="rId6" Type="http://schemas.openxmlformats.org/officeDocument/2006/relationships/image" Target="../media/image361.png"/><Relationship Id="rId5" Type="http://schemas.openxmlformats.org/officeDocument/2006/relationships/oleObject" Target="../embeddings/oleObject89.bin"/><Relationship Id="rId4" Type="http://schemas.openxmlformats.org/officeDocument/2006/relationships/slide" Target="slide4.xml"/></Relationships>
</file>

<file path=ppt/slides/_rels/slide3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51.xml"/><Relationship Id="rId1" Type="http://schemas.openxmlformats.org/officeDocument/2006/relationships/slideLayout" Target="../slideLayouts/slideLayout2.xml"/><Relationship Id="rId5" Type="http://schemas.openxmlformats.org/officeDocument/2006/relationships/image" Target="../media/image380.png"/><Relationship Id="rId4" Type="http://schemas.openxmlformats.org/officeDocument/2006/relationships/image" Target="../media/image20.gif"/></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slide" Target="slide4.xml"/></Relationships>
</file>

<file path=ppt/slides/_rels/slide32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slide" Target="slide4.xml"/><Relationship Id="rId1" Type="http://schemas.openxmlformats.org/officeDocument/2006/relationships/slideLayout" Target="../slideLayouts/slideLayout1.xml"/></Relationships>
</file>

<file path=ppt/slides/_rels/slide3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81.gif"/><Relationship Id="rId1" Type="http://schemas.openxmlformats.org/officeDocument/2006/relationships/slideLayout" Target="../slideLayouts/slideLayout1.xml"/><Relationship Id="rId4" Type="http://schemas.openxmlformats.org/officeDocument/2006/relationships/image" Target="../media/image20.gif"/></Relationships>
</file>

<file path=ppt/slides/_rels/slide3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81.gif"/><Relationship Id="rId1" Type="http://schemas.openxmlformats.org/officeDocument/2006/relationships/slideLayout" Target="../slideLayouts/slideLayout1.xml"/><Relationship Id="rId4" Type="http://schemas.openxmlformats.org/officeDocument/2006/relationships/image" Target="../media/image20.gif"/></Relationships>
</file>

<file path=ppt/slides/_rels/slide32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81.gif"/><Relationship Id="rId1" Type="http://schemas.openxmlformats.org/officeDocument/2006/relationships/slideLayout" Target="../slideLayouts/slideLayout1.xml"/><Relationship Id="rId4" Type="http://schemas.openxmlformats.org/officeDocument/2006/relationships/image" Target="../media/image20.gif"/></Relationships>
</file>

<file path=ppt/slides/_rels/slide3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3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56.xml"/><Relationship Id="rId1"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image" Target="../media/image382.jpg"/></Relationships>
</file>

<file path=ppt/slides/_rels/slide32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57.xml"/><Relationship Id="rId1"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image" Target="../media/image383.jpg"/></Relationships>
</file>

<file path=ppt/slides/_rels/slide3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33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58.xml"/><Relationship Id="rId1"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image" Target="../media/image384.jpg"/></Relationships>
</file>

<file path=ppt/slides/_rels/slide3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385.png"/></Relationships>
</file>

<file path=ppt/slides/_rels/slide33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60.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161.xml"/><Relationship Id="rId7" Type="http://schemas.openxmlformats.org/officeDocument/2006/relationships/image" Target="../media/image20.gif"/><Relationship Id="rId2" Type="http://schemas.openxmlformats.org/officeDocument/2006/relationships/slideLayout" Target="../slideLayouts/slideLayout2.xml"/><Relationship Id="rId1" Type="http://schemas.openxmlformats.org/officeDocument/2006/relationships/vmlDrawing" Target="../drawings/vmlDrawing47.vml"/><Relationship Id="rId6" Type="http://schemas.openxmlformats.org/officeDocument/2006/relationships/image" Target="../media/image378.png"/><Relationship Id="rId5" Type="http://schemas.openxmlformats.org/officeDocument/2006/relationships/oleObject" Target="../embeddings/oleObject90.bin"/><Relationship Id="rId4" Type="http://schemas.openxmlformats.org/officeDocument/2006/relationships/slide" Target="slide4.xml"/></Relationships>
</file>

<file path=ppt/slides/_rels/slide334.xml.rels><?xml version="1.0" encoding="UTF-8" standalone="yes"?>
<Relationships xmlns="http://schemas.openxmlformats.org/package/2006/relationships"><Relationship Id="rId8" Type="http://schemas.openxmlformats.org/officeDocument/2006/relationships/image" Target="../media/image379.png"/><Relationship Id="rId3" Type="http://schemas.openxmlformats.org/officeDocument/2006/relationships/notesSlide" Target="../notesSlides/notesSlide162.xml"/><Relationship Id="rId7" Type="http://schemas.openxmlformats.org/officeDocument/2006/relationships/oleObject" Target="../embeddings/oleObject91.bin"/><Relationship Id="rId2" Type="http://schemas.openxmlformats.org/officeDocument/2006/relationships/slideLayout" Target="../slideLayouts/slideLayout2.xml"/><Relationship Id="rId1" Type="http://schemas.openxmlformats.org/officeDocument/2006/relationships/vmlDrawing" Target="../drawings/vmlDrawing48.vml"/><Relationship Id="rId6" Type="http://schemas.openxmlformats.org/officeDocument/2006/relationships/image" Target="../media/image378.png"/><Relationship Id="rId5" Type="http://schemas.openxmlformats.org/officeDocument/2006/relationships/oleObject" Target="../embeddings/oleObject90.bin"/><Relationship Id="rId4" Type="http://schemas.openxmlformats.org/officeDocument/2006/relationships/slide" Target="slide4.xml"/><Relationship Id="rId9" Type="http://schemas.openxmlformats.org/officeDocument/2006/relationships/image" Target="../media/image20.gif"/></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163.xml"/><Relationship Id="rId7" Type="http://schemas.openxmlformats.org/officeDocument/2006/relationships/image" Target="../media/image20.gif"/><Relationship Id="rId2" Type="http://schemas.openxmlformats.org/officeDocument/2006/relationships/slideLayout" Target="../slideLayouts/slideLayout2.xml"/><Relationship Id="rId1" Type="http://schemas.openxmlformats.org/officeDocument/2006/relationships/vmlDrawing" Target="../drawings/vmlDrawing49.vml"/><Relationship Id="rId6" Type="http://schemas.openxmlformats.org/officeDocument/2006/relationships/image" Target="../media/image378.png"/><Relationship Id="rId5" Type="http://schemas.openxmlformats.org/officeDocument/2006/relationships/oleObject" Target="../embeddings/oleObject90.bin"/><Relationship Id="rId4" Type="http://schemas.openxmlformats.org/officeDocument/2006/relationships/slide" Target="slide4.xml"/></Relationships>
</file>

<file path=ppt/slides/_rels/slide33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337.xml.rels><?xml version="1.0" encoding="UTF-8" standalone="yes"?>
<Relationships xmlns="http://schemas.openxmlformats.org/package/2006/relationships"><Relationship Id="rId8" Type="http://schemas.openxmlformats.org/officeDocument/2006/relationships/image" Target="../media/image379.png"/><Relationship Id="rId3" Type="http://schemas.openxmlformats.org/officeDocument/2006/relationships/notesSlide" Target="../notesSlides/notesSlide165.xml"/><Relationship Id="rId7" Type="http://schemas.openxmlformats.org/officeDocument/2006/relationships/oleObject" Target="../embeddings/oleObject91.bin"/><Relationship Id="rId2" Type="http://schemas.openxmlformats.org/officeDocument/2006/relationships/slideLayout" Target="../slideLayouts/slideLayout2.xml"/><Relationship Id="rId1" Type="http://schemas.openxmlformats.org/officeDocument/2006/relationships/vmlDrawing" Target="../drawings/vmlDrawing50.vml"/><Relationship Id="rId6" Type="http://schemas.openxmlformats.org/officeDocument/2006/relationships/image" Target="../media/image378.png"/><Relationship Id="rId5" Type="http://schemas.openxmlformats.org/officeDocument/2006/relationships/oleObject" Target="../embeddings/oleObject90.bin"/><Relationship Id="rId4" Type="http://schemas.openxmlformats.org/officeDocument/2006/relationships/slide" Target="slide4.xml"/><Relationship Id="rId9" Type="http://schemas.openxmlformats.org/officeDocument/2006/relationships/image" Target="../media/image20.gif"/></Relationships>
</file>

<file path=ppt/slides/_rels/slide338.xml.rels><?xml version="1.0" encoding="UTF-8" standalone="yes"?>
<Relationships xmlns="http://schemas.openxmlformats.org/package/2006/relationships"><Relationship Id="rId8" Type="http://schemas.openxmlformats.org/officeDocument/2006/relationships/image" Target="../media/image379.png"/><Relationship Id="rId3" Type="http://schemas.openxmlformats.org/officeDocument/2006/relationships/notesSlide" Target="../notesSlides/notesSlide166.xml"/><Relationship Id="rId7" Type="http://schemas.openxmlformats.org/officeDocument/2006/relationships/oleObject" Target="../embeddings/oleObject91.bin"/><Relationship Id="rId2" Type="http://schemas.openxmlformats.org/officeDocument/2006/relationships/slideLayout" Target="../slideLayouts/slideLayout2.xml"/><Relationship Id="rId1" Type="http://schemas.openxmlformats.org/officeDocument/2006/relationships/vmlDrawing" Target="../drawings/vmlDrawing51.vml"/><Relationship Id="rId6" Type="http://schemas.openxmlformats.org/officeDocument/2006/relationships/image" Target="../media/image378.png"/><Relationship Id="rId5" Type="http://schemas.openxmlformats.org/officeDocument/2006/relationships/oleObject" Target="../embeddings/oleObject90.bin"/><Relationship Id="rId4" Type="http://schemas.openxmlformats.org/officeDocument/2006/relationships/slide" Target="slide4.xml"/><Relationship Id="rId9" Type="http://schemas.openxmlformats.org/officeDocument/2006/relationships/image" Target="../media/image20.gif"/></Relationships>
</file>

<file path=ppt/slides/_rels/slide339.xml.rels><?xml version="1.0" encoding="UTF-8" standalone="yes"?>
<Relationships xmlns="http://schemas.openxmlformats.org/package/2006/relationships"><Relationship Id="rId8" Type="http://schemas.openxmlformats.org/officeDocument/2006/relationships/image" Target="../media/image379.png"/><Relationship Id="rId3" Type="http://schemas.openxmlformats.org/officeDocument/2006/relationships/notesSlide" Target="../notesSlides/notesSlide167.xml"/><Relationship Id="rId7" Type="http://schemas.openxmlformats.org/officeDocument/2006/relationships/oleObject" Target="../embeddings/oleObject91.bin"/><Relationship Id="rId2" Type="http://schemas.openxmlformats.org/officeDocument/2006/relationships/slideLayout" Target="../slideLayouts/slideLayout2.xml"/><Relationship Id="rId1" Type="http://schemas.openxmlformats.org/officeDocument/2006/relationships/vmlDrawing" Target="../drawings/vmlDrawing52.vml"/><Relationship Id="rId6" Type="http://schemas.openxmlformats.org/officeDocument/2006/relationships/image" Target="../media/image378.png"/><Relationship Id="rId5" Type="http://schemas.openxmlformats.org/officeDocument/2006/relationships/oleObject" Target="../embeddings/oleObject90.bin"/><Relationship Id="rId4" Type="http://schemas.openxmlformats.org/officeDocument/2006/relationships/slide" Target="slide4.xml"/><Relationship Id="rId9" Type="http://schemas.openxmlformats.org/officeDocument/2006/relationships/image" Target="../media/image20.gif"/></Relationships>
</file>

<file path=ppt/slides/_rels/slide3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3.gif"/><Relationship Id="rId7" Type="http://schemas.openxmlformats.org/officeDocument/2006/relationships/image" Target="../media/image32.gif"/><Relationship Id="rId2" Type="http://schemas.openxmlformats.org/officeDocument/2006/relationships/image" Target="../media/image67.gif"/><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69.png"/><Relationship Id="rId4" Type="http://schemas.openxmlformats.org/officeDocument/2006/relationships/image" Target="../media/image68.gif"/><Relationship Id="rId9" Type="http://schemas.openxmlformats.org/officeDocument/2006/relationships/image" Target="../media/image20.gif"/></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168.xml"/><Relationship Id="rId7" Type="http://schemas.openxmlformats.org/officeDocument/2006/relationships/image" Target="../media/image20.gif"/><Relationship Id="rId2" Type="http://schemas.openxmlformats.org/officeDocument/2006/relationships/slideLayout" Target="../slideLayouts/slideLayout2.xml"/><Relationship Id="rId1" Type="http://schemas.openxmlformats.org/officeDocument/2006/relationships/vmlDrawing" Target="../drawings/vmlDrawing53.vml"/><Relationship Id="rId6" Type="http://schemas.openxmlformats.org/officeDocument/2006/relationships/image" Target="../media/image378.png"/><Relationship Id="rId5" Type="http://schemas.openxmlformats.org/officeDocument/2006/relationships/oleObject" Target="../embeddings/oleObject90.bin"/><Relationship Id="rId4" Type="http://schemas.openxmlformats.org/officeDocument/2006/relationships/slide" Target="slide4.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169.xml"/><Relationship Id="rId7" Type="http://schemas.openxmlformats.org/officeDocument/2006/relationships/image" Target="../media/image20.gif"/><Relationship Id="rId2" Type="http://schemas.openxmlformats.org/officeDocument/2006/relationships/slideLayout" Target="../slideLayouts/slideLayout2.xml"/><Relationship Id="rId1" Type="http://schemas.openxmlformats.org/officeDocument/2006/relationships/vmlDrawing" Target="../drawings/vmlDrawing54.vml"/><Relationship Id="rId6" Type="http://schemas.openxmlformats.org/officeDocument/2006/relationships/image" Target="../media/image378.png"/><Relationship Id="rId5" Type="http://schemas.openxmlformats.org/officeDocument/2006/relationships/oleObject" Target="../embeddings/oleObject90.bin"/><Relationship Id="rId4" Type="http://schemas.openxmlformats.org/officeDocument/2006/relationships/slide" Target="slide4.xml"/></Relationships>
</file>

<file path=ppt/slides/_rels/slide342.xml.rels><?xml version="1.0" encoding="UTF-8" standalone="yes"?>
<Relationships xmlns="http://schemas.openxmlformats.org/package/2006/relationships"><Relationship Id="rId8" Type="http://schemas.openxmlformats.org/officeDocument/2006/relationships/image" Target="../media/image379.png"/><Relationship Id="rId3" Type="http://schemas.openxmlformats.org/officeDocument/2006/relationships/notesSlide" Target="../notesSlides/notesSlide170.xml"/><Relationship Id="rId7" Type="http://schemas.openxmlformats.org/officeDocument/2006/relationships/oleObject" Target="../embeddings/oleObject91.bin"/><Relationship Id="rId2" Type="http://schemas.openxmlformats.org/officeDocument/2006/relationships/slideLayout" Target="../slideLayouts/slideLayout2.xml"/><Relationship Id="rId1" Type="http://schemas.openxmlformats.org/officeDocument/2006/relationships/vmlDrawing" Target="../drawings/vmlDrawing55.vml"/><Relationship Id="rId6" Type="http://schemas.openxmlformats.org/officeDocument/2006/relationships/image" Target="../media/image378.png"/><Relationship Id="rId5" Type="http://schemas.openxmlformats.org/officeDocument/2006/relationships/oleObject" Target="../embeddings/oleObject90.bin"/><Relationship Id="rId4" Type="http://schemas.openxmlformats.org/officeDocument/2006/relationships/slide" Target="slide4.xml"/><Relationship Id="rId9" Type="http://schemas.openxmlformats.org/officeDocument/2006/relationships/image" Target="../media/image20.gif"/></Relationships>
</file>

<file path=ppt/slides/_rels/slide343.xml.rels><?xml version="1.0" encoding="UTF-8" standalone="yes"?>
<Relationships xmlns="http://schemas.openxmlformats.org/package/2006/relationships"><Relationship Id="rId3" Type="http://schemas.openxmlformats.org/officeDocument/2006/relationships/notesSlide" Target="../notesSlides/notesSlide171.xml"/><Relationship Id="rId7" Type="http://schemas.openxmlformats.org/officeDocument/2006/relationships/image" Target="../media/image20.gif"/><Relationship Id="rId2" Type="http://schemas.openxmlformats.org/officeDocument/2006/relationships/slideLayout" Target="../slideLayouts/slideLayout2.xml"/><Relationship Id="rId1" Type="http://schemas.openxmlformats.org/officeDocument/2006/relationships/vmlDrawing" Target="../drawings/vmlDrawing56.vml"/><Relationship Id="rId6" Type="http://schemas.openxmlformats.org/officeDocument/2006/relationships/image" Target="../media/image379.png"/><Relationship Id="rId5" Type="http://schemas.openxmlformats.org/officeDocument/2006/relationships/oleObject" Target="../embeddings/oleObject91.bin"/><Relationship Id="rId4" Type="http://schemas.openxmlformats.org/officeDocument/2006/relationships/slide" Target="slide4.xml"/></Relationships>
</file>

<file path=ppt/slides/_rels/slide344.xml.rels><?xml version="1.0" encoding="UTF-8" standalone="yes"?>
<Relationships xmlns="http://schemas.openxmlformats.org/package/2006/relationships"><Relationship Id="rId3" Type="http://schemas.openxmlformats.org/officeDocument/2006/relationships/notesSlide" Target="../notesSlides/notesSlide172.xml"/><Relationship Id="rId7" Type="http://schemas.openxmlformats.org/officeDocument/2006/relationships/image" Target="../media/image20.gif"/><Relationship Id="rId2" Type="http://schemas.openxmlformats.org/officeDocument/2006/relationships/slideLayout" Target="../slideLayouts/slideLayout2.xml"/><Relationship Id="rId1" Type="http://schemas.openxmlformats.org/officeDocument/2006/relationships/vmlDrawing" Target="../drawings/vmlDrawing57.vml"/><Relationship Id="rId6" Type="http://schemas.openxmlformats.org/officeDocument/2006/relationships/image" Target="../media/image378.png"/><Relationship Id="rId5" Type="http://schemas.openxmlformats.org/officeDocument/2006/relationships/oleObject" Target="../embeddings/oleObject90.bin"/><Relationship Id="rId4" Type="http://schemas.openxmlformats.org/officeDocument/2006/relationships/slide" Target="slide4.xml"/></Relationships>
</file>

<file path=ppt/slides/_rels/slide34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34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61.png"/><Relationship Id="rId2" Type="http://schemas.openxmlformats.org/officeDocument/2006/relationships/slideLayout" Target="../slideLayouts/slideLayout7.xml"/><Relationship Id="rId1" Type="http://schemas.openxmlformats.org/officeDocument/2006/relationships/vmlDrawing" Target="../drawings/vmlDrawing58.vml"/><Relationship Id="rId6" Type="http://schemas.openxmlformats.org/officeDocument/2006/relationships/oleObject" Target="../embeddings/oleObject89.bin"/><Relationship Id="rId5" Type="http://schemas.openxmlformats.org/officeDocument/2006/relationships/image" Target="../media/image362.png"/><Relationship Id="rId4" Type="http://schemas.openxmlformats.org/officeDocument/2006/relationships/image" Target="../media/image20.gif"/></Relationships>
</file>

<file path=ppt/slides/_rels/slide34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75.xml"/><Relationship Id="rId1" Type="http://schemas.openxmlformats.org/officeDocument/2006/relationships/slideLayout" Target="../slideLayouts/slideLayout1.xml"/><Relationship Id="rId5" Type="http://schemas.openxmlformats.org/officeDocument/2006/relationships/image" Target="../media/image20.gif"/><Relationship Id="rId4" Type="http://schemas.openxmlformats.org/officeDocument/2006/relationships/slide" Target="slide4.xml"/></Relationships>
</file>

<file path=ppt/slides/_rels/slide34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76.xml"/><Relationship Id="rId1" Type="http://schemas.openxmlformats.org/officeDocument/2006/relationships/slideLayout" Target="../slideLayouts/slideLayout2.xml"/><Relationship Id="rId6" Type="http://schemas.openxmlformats.org/officeDocument/2006/relationships/image" Target="../media/image387.jpeg"/><Relationship Id="rId5" Type="http://schemas.openxmlformats.org/officeDocument/2006/relationships/image" Target="../media/image386.png"/><Relationship Id="rId4" Type="http://schemas.openxmlformats.org/officeDocument/2006/relationships/image" Target="../media/image20.gi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gif"/><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slide" Target="slide4.xml"/><Relationship Id="rId5" Type="http://schemas.openxmlformats.org/officeDocument/2006/relationships/image" Target="../media/image70.png"/><Relationship Id="rId4" Type="http://schemas.openxmlformats.org/officeDocument/2006/relationships/image" Target="../media/image23.gif"/></Relationships>
</file>

<file path=ppt/slides/_rels/slide350.xml.rels><?xml version="1.0" encoding="UTF-8" standalone="yes"?>
<Relationships xmlns="http://schemas.openxmlformats.org/package/2006/relationships"><Relationship Id="rId3" Type="http://schemas.openxmlformats.org/officeDocument/2006/relationships/image" Target="../media/image388.jpeg"/><Relationship Id="rId2" Type="http://schemas.openxmlformats.org/officeDocument/2006/relationships/slideLayout" Target="../slideLayouts/slideLayout2.xml"/><Relationship Id="rId1" Type="http://schemas.openxmlformats.org/officeDocument/2006/relationships/vmlDrawing" Target="../drawings/vmlDrawing59.vml"/><Relationship Id="rId5" Type="http://schemas.openxmlformats.org/officeDocument/2006/relationships/image" Target="../media/image361.png"/><Relationship Id="rId4" Type="http://schemas.openxmlformats.org/officeDocument/2006/relationships/oleObject" Target="../embeddings/oleObject89.bin"/></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vmlDrawing" Target="../drawings/vmlDrawing60.vml"/><Relationship Id="rId6" Type="http://schemas.openxmlformats.org/officeDocument/2006/relationships/image" Target="../media/image361.png"/><Relationship Id="rId5" Type="http://schemas.openxmlformats.org/officeDocument/2006/relationships/oleObject" Target="../embeddings/oleObject89.bin"/><Relationship Id="rId4" Type="http://schemas.openxmlformats.org/officeDocument/2006/relationships/slide" Target="slide4.xml"/></Relationships>
</file>

<file path=ppt/slides/_rels/slide35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78.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353.xml.rels><?xml version="1.0" encoding="UTF-8" standalone="yes"?>
<Relationships xmlns="http://schemas.openxmlformats.org/package/2006/relationships"><Relationship Id="rId8" Type="http://schemas.openxmlformats.org/officeDocument/2006/relationships/image" Target="../media/image392.jpeg"/><Relationship Id="rId3" Type="http://schemas.openxmlformats.org/officeDocument/2006/relationships/slide" Target="slide4.xml"/><Relationship Id="rId7" Type="http://schemas.openxmlformats.org/officeDocument/2006/relationships/image" Target="../media/image391.jpeg"/><Relationship Id="rId2" Type="http://schemas.openxmlformats.org/officeDocument/2006/relationships/notesSlide" Target="../notesSlides/notesSlide179.xml"/><Relationship Id="rId1" Type="http://schemas.openxmlformats.org/officeDocument/2006/relationships/slideLayout" Target="../slideLayouts/slideLayout2.xml"/><Relationship Id="rId6" Type="http://schemas.openxmlformats.org/officeDocument/2006/relationships/image" Target="../media/image390.jpeg"/><Relationship Id="rId11" Type="http://schemas.openxmlformats.org/officeDocument/2006/relationships/image" Target="../media/image395.jpeg"/><Relationship Id="rId5" Type="http://schemas.openxmlformats.org/officeDocument/2006/relationships/image" Target="../media/image389.jpeg"/><Relationship Id="rId10" Type="http://schemas.openxmlformats.org/officeDocument/2006/relationships/image" Target="../media/image394.jpeg"/><Relationship Id="rId4" Type="http://schemas.openxmlformats.org/officeDocument/2006/relationships/image" Target="../media/image20.gif"/><Relationship Id="rId9" Type="http://schemas.openxmlformats.org/officeDocument/2006/relationships/image" Target="../media/image393.jpeg"/></Relationships>
</file>

<file path=ppt/slides/_rels/slide354.xml.rels><?xml version="1.0" encoding="UTF-8" standalone="yes"?>
<Relationships xmlns="http://schemas.openxmlformats.org/package/2006/relationships"><Relationship Id="rId8" Type="http://schemas.openxmlformats.org/officeDocument/2006/relationships/image" Target="../media/image399.jpeg"/><Relationship Id="rId3" Type="http://schemas.openxmlformats.org/officeDocument/2006/relationships/slide" Target="slide4.xml"/><Relationship Id="rId7" Type="http://schemas.openxmlformats.org/officeDocument/2006/relationships/image" Target="../media/image398.jpeg"/><Relationship Id="rId2" Type="http://schemas.openxmlformats.org/officeDocument/2006/relationships/notesSlide" Target="../notesSlides/notesSlide180.xml"/><Relationship Id="rId1" Type="http://schemas.openxmlformats.org/officeDocument/2006/relationships/slideLayout" Target="../slideLayouts/slideLayout2.xml"/><Relationship Id="rId6" Type="http://schemas.openxmlformats.org/officeDocument/2006/relationships/image" Target="../media/image397.jpeg"/><Relationship Id="rId5" Type="http://schemas.openxmlformats.org/officeDocument/2006/relationships/image" Target="../media/image396.jpeg"/><Relationship Id="rId4" Type="http://schemas.openxmlformats.org/officeDocument/2006/relationships/image" Target="../media/image20.gif"/><Relationship Id="rId9" Type="http://schemas.openxmlformats.org/officeDocument/2006/relationships/image" Target="../media/image400.jpeg"/></Relationships>
</file>

<file path=ppt/slides/_rels/slide35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81.xml"/><Relationship Id="rId1" Type="http://schemas.openxmlformats.org/officeDocument/2006/relationships/slideLayout" Target="../slideLayouts/slideLayout2.xml"/><Relationship Id="rId6" Type="http://schemas.openxmlformats.org/officeDocument/2006/relationships/image" Target="../media/image402.png"/><Relationship Id="rId5" Type="http://schemas.openxmlformats.org/officeDocument/2006/relationships/image" Target="../media/image401.png"/><Relationship Id="rId4" Type="http://schemas.openxmlformats.org/officeDocument/2006/relationships/image" Target="../media/image20.gif"/></Relationships>
</file>

<file path=ppt/slides/_rels/slide35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82.xml"/><Relationship Id="rId1" Type="http://schemas.openxmlformats.org/officeDocument/2006/relationships/slideLayout" Target="../slideLayouts/slideLayout2.xml"/><Relationship Id="rId6" Type="http://schemas.openxmlformats.org/officeDocument/2006/relationships/image" Target="../media/image404.png"/><Relationship Id="rId5" Type="http://schemas.openxmlformats.org/officeDocument/2006/relationships/image" Target="../media/image403.png"/><Relationship Id="rId4" Type="http://schemas.openxmlformats.org/officeDocument/2006/relationships/image" Target="../media/image20.gif"/></Relationships>
</file>

<file path=ppt/slides/_rels/slide35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83.xml"/><Relationship Id="rId1" Type="http://schemas.openxmlformats.org/officeDocument/2006/relationships/slideLayout" Target="../slideLayouts/slideLayout2.xml"/><Relationship Id="rId6" Type="http://schemas.openxmlformats.org/officeDocument/2006/relationships/image" Target="../media/image406.png"/><Relationship Id="rId5" Type="http://schemas.openxmlformats.org/officeDocument/2006/relationships/image" Target="../media/image405.png"/><Relationship Id="rId4" Type="http://schemas.openxmlformats.org/officeDocument/2006/relationships/image" Target="../media/image20.gif"/></Relationships>
</file>

<file path=ppt/slides/_rels/slide35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84.xml"/><Relationship Id="rId1" Type="http://schemas.openxmlformats.org/officeDocument/2006/relationships/slideLayout" Target="../slideLayouts/slideLayout2.xml"/><Relationship Id="rId5" Type="http://schemas.openxmlformats.org/officeDocument/2006/relationships/image" Target="../media/image408.png"/><Relationship Id="rId4" Type="http://schemas.openxmlformats.org/officeDocument/2006/relationships/image" Target="../media/image407.png"/></Relationships>
</file>

<file path=ppt/slides/_rels/slide35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85.xml"/><Relationship Id="rId1" Type="http://schemas.openxmlformats.org/officeDocument/2006/relationships/slideLayout" Target="../slideLayouts/slideLayout2.xml"/><Relationship Id="rId5" Type="http://schemas.openxmlformats.org/officeDocument/2006/relationships/image" Target="../media/image410.png"/><Relationship Id="rId4" Type="http://schemas.openxmlformats.org/officeDocument/2006/relationships/image" Target="../media/image409.png"/></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7.xml"/><Relationship Id="rId7" Type="http://schemas.openxmlformats.org/officeDocument/2006/relationships/image" Target="../media/image72.gif"/><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32.gif"/><Relationship Id="rId5" Type="http://schemas.openxmlformats.org/officeDocument/2006/relationships/image" Target="../media/image33.gif"/><Relationship Id="rId4" Type="http://schemas.openxmlformats.org/officeDocument/2006/relationships/image" Target="../media/image71.gif"/><Relationship Id="rId9" Type="http://schemas.openxmlformats.org/officeDocument/2006/relationships/slide" Target="slide4.xml"/></Relationships>
</file>

<file path=ppt/slides/_rels/slide36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86.xml"/><Relationship Id="rId1" Type="http://schemas.openxmlformats.org/officeDocument/2006/relationships/slideLayout" Target="../slideLayouts/slideLayout2.xml"/><Relationship Id="rId5" Type="http://schemas.openxmlformats.org/officeDocument/2006/relationships/image" Target="../media/image412.png"/><Relationship Id="rId4" Type="http://schemas.openxmlformats.org/officeDocument/2006/relationships/image" Target="../media/image411.png"/></Relationships>
</file>

<file path=ppt/slides/_rels/slide36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87.xml"/><Relationship Id="rId1" Type="http://schemas.openxmlformats.org/officeDocument/2006/relationships/slideLayout" Target="../slideLayouts/slideLayout2.xml"/><Relationship Id="rId5" Type="http://schemas.openxmlformats.org/officeDocument/2006/relationships/image" Target="../media/image420.png"/><Relationship Id="rId4" Type="http://schemas.openxmlformats.org/officeDocument/2006/relationships/image" Target="../media/image20.gif"/></Relationships>
</file>

<file path=ppt/slides/_rels/slide36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365.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6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6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6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13.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0.gif"/><Relationship Id="rId3" Type="http://schemas.microsoft.com/office/2007/relationships/hdphoto" Target="../media/hdphoto6.wdp"/><Relationship Id="rId7" Type="http://schemas.openxmlformats.org/officeDocument/2006/relationships/slide" Target="slide4.xml"/><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7.gif"/><Relationship Id="rId5" Type="http://schemas.openxmlformats.org/officeDocument/2006/relationships/image" Target="../media/image76.gif"/><Relationship Id="rId4" Type="http://schemas.openxmlformats.org/officeDocument/2006/relationships/image" Target="../media/image75.gif"/><Relationship Id="rId9" Type="http://schemas.openxmlformats.org/officeDocument/2006/relationships/image" Target="../media/image48.gif"/></Relationships>
</file>

<file path=ppt/slides/_rels/slide37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13.gif"/><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3" Type="http://schemas.openxmlformats.org/officeDocument/2006/relationships/image" Target="../media/image413.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72.xml.rels><?xml version="1.0" encoding="UTF-8" standalone="yes"?>
<Relationships xmlns="http://schemas.openxmlformats.org/package/2006/relationships"><Relationship Id="rId3" Type="http://schemas.openxmlformats.org/officeDocument/2006/relationships/image" Target="../media/image413.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7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13.gif"/><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13.gif"/><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13.gif"/><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14.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0.gif"/><Relationship Id="rId5" Type="http://schemas.openxmlformats.org/officeDocument/2006/relationships/image" Target="../media/image79.gif"/><Relationship Id="rId4" Type="http://schemas.openxmlformats.org/officeDocument/2006/relationships/slide" Target="slide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2.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67.gif"/><Relationship Id="rId5" Type="http://schemas.openxmlformats.org/officeDocument/2006/relationships/image" Target="../media/image81.gif"/><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149.xml"/><Relationship Id="rId18" Type="http://schemas.openxmlformats.org/officeDocument/2006/relationships/slide" Target="slide232.xml"/><Relationship Id="rId26" Type="http://schemas.openxmlformats.org/officeDocument/2006/relationships/slide" Target="slide4.xml"/><Relationship Id="rId3" Type="http://schemas.openxmlformats.org/officeDocument/2006/relationships/image" Target="../media/image14.gif"/><Relationship Id="rId21" Type="http://schemas.openxmlformats.org/officeDocument/2006/relationships/slide" Target="slide307.xml"/><Relationship Id="rId7" Type="http://schemas.openxmlformats.org/officeDocument/2006/relationships/slide" Target="slide19.xml"/><Relationship Id="rId12" Type="http://schemas.openxmlformats.org/officeDocument/2006/relationships/slide" Target="slide133.xml"/><Relationship Id="rId17" Type="http://schemas.openxmlformats.org/officeDocument/2006/relationships/slide" Target="slide197.xml"/><Relationship Id="rId25" Type="http://schemas.openxmlformats.org/officeDocument/2006/relationships/slide" Target="slide369.xml"/><Relationship Id="rId2" Type="http://schemas.openxmlformats.org/officeDocument/2006/relationships/notesSlide" Target="../notesSlides/notesSlide2.xml"/><Relationship Id="rId16" Type="http://schemas.openxmlformats.org/officeDocument/2006/relationships/slide" Target="slide192.xml"/><Relationship Id="rId20" Type="http://schemas.openxmlformats.org/officeDocument/2006/relationships/slide" Target="slide293.xml"/><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slide" Target="slide104.xml"/><Relationship Id="rId24" Type="http://schemas.openxmlformats.org/officeDocument/2006/relationships/slide" Target="slide365.xml"/><Relationship Id="rId5" Type="http://schemas.openxmlformats.org/officeDocument/2006/relationships/slide" Target="slide5.xml"/><Relationship Id="rId15" Type="http://schemas.openxmlformats.org/officeDocument/2006/relationships/slide" Target="slide178.xml"/><Relationship Id="rId23" Type="http://schemas.openxmlformats.org/officeDocument/2006/relationships/slide" Target="slide347.xml"/><Relationship Id="rId10" Type="http://schemas.openxmlformats.org/officeDocument/2006/relationships/slide" Target="slide78.xml"/><Relationship Id="rId19" Type="http://schemas.openxmlformats.org/officeDocument/2006/relationships/slide" Target="slide269.xml"/><Relationship Id="rId4" Type="http://schemas.openxmlformats.org/officeDocument/2006/relationships/slide" Target="slide3.xml"/><Relationship Id="rId9" Type="http://schemas.openxmlformats.org/officeDocument/2006/relationships/slide" Target="slide71.xml"/><Relationship Id="rId14" Type="http://schemas.openxmlformats.org/officeDocument/2006/relationships/slide" Target="slide155.xml"/><Relationship Id="rId22" Type="http://schemas.openxmlformats.org/officeDocument/2006/relationships/slide" Target="slide309.xml"/></Relationships>
</file>

<file path=ppt/slides/_rels/slide40.xml.rels><?xml version="1.0" encoding="UTF-8" standalone="yes"?>
<Relationships xmlns="http://schemas.openxmlformats.org/package/2006/relationships"><Relationship Id="rId8" Type="http://schemas.openxmlformats.org/officeDocument/2006/relationships/image" Target="../media/image85.gif"/><Relationship Id="rId3" Type="http://schemas.openxmlformats.org/officeDocument/2006/relationships/audio" Target="../media/media11.WAV"/><Relationship Id="rId7" Type="http://schemas.openxmlformats.org/officeDocument/2006/relationships/image" Target="../media/image84.gif"/><Relationship Id="rId12" Type="http://schemas.openxmlformats.org/officeDocument/2006/relationships/image" Target="../media/image20.gif"/><Relationship Id="rId2" Type="http://schemas.microsoft.com/office/2007/relationships/media" Target="../media/media11.WAV"/><Relationship Id="rId1" Type="http://schemas.openxmlformats.org/officeDocument/2006/relationships/vmlDrawing" Target="../drawings/vmlDrawing1.vml"/><Relationship Id="rId6" Type="http://schemas.openxmlformats.org/officeDocument/2006/relationships/image" Target="../media/image83.wmf"/><Relationship Id="rId11" Type="http://schemas.openxmlformats.org/officeDocument/2006/relationships/slide" Target="slide4.xml"/><Relationship Id="rId5" Type="http://schemas.openxmlformats.org/officeDocument/2006/relationships/oleObject" Target="../embeddings/oleObject1.bin"/><Relationship Id="rId10" Type="http://schemas.openxmlformats.org/officeDocument/2006/relationships/image" Target="../media/image87.png"/><Relationship Id="rId4" Type="http://schemas.openxmlformats.org/officeDocument/2006/relationships/slideLayout" Target="../slideLayouts/slideLayout7.xml"/><Relationship Id="rId9" Type="http://schemas.openxmlformats.org/officeDocument/2006/relationships/image" Target="../media/image86.gif"/></Relationships>
</file>

<file path=ppt/slides/_rels/slide4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slide" Target="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8.png"/><Relationship Id="rId1" Type="http://schemas.openxmlformats.org/officeDocument/2006/relationships/slideLayout" Target="../slideLayouts/slideLayout1.xml"/><Relationship Id="rId6" Type="http://schemas.openxmlformats.org/officeDocument/2006/relationships/image" Target="../media/image90.gif"/><Relationship Id="rId5" Type="http://schemas.openxmlformats.org/officeDocument/2006/relationships/image" Target="../media/image89.gif"/><Relationship Id="rId4" Type="http://schemas.openxmlformats.org/officeDocument/2006/relationships/image" Target="../media/image11.gif"/></Relationships>
</file>

<file path=ppt/slides/_rels/slide4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4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1.png"/><Relationship Id="rId1" Type="http://schemas.openxmlformats.org/officeDocument/2006/relationships/slideLayout" Target="../slideLayouts/slideLayout1.xml"/><Relationship Id="rId4" Type="http://schemas.openxmlformats.org/officeDocument/2006/relationships/image" Target="../media/image20.gif"/></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8.wd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slide" Target="slide4.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8.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7.gif"/><Relationship Id="rId5" Type="http://schemas.openxmlformats.org/officeDocument/2006/relationships/image" Target="../media/image16.gif"/><Relationship Id="rId10" Type="http://schemas.openxmlformats.org/officeDocument/2006/relationships/image" Target="../media/image20.gif"/><Relationship Id="rId4" Type="http://schemas.openxmlformats.org/officeDocument/2006/relationships/image" Target="../media/image15.gif"/><Relationship Id="rId9" Type="http://schemas.openxmlformats.org/officeDocument/2006/relationships/slide" Target="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slide" Target="slide4.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66.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slide" Target="slide4.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slide" Target="slide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23.gi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5.gif"/><Relationship Id="rId5" Type="http://schemas.openxmlformats.org/officeDocument/2006/relationships/image" Target="../media/image22.gif"/><Relationship Id="rId4" Type="http://schemas.openxmlformats.org/officeDocument/2006/relationships/image" Target="../media/image21.gif"/><Relationship Id="rId9" Type="http://schemas.openxmlformats.org/officeDocument/2006/relationships/slide" Target="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31.gif"/><Relationship Id="rId7" Type="http://schemas.openxmlformats.org/officeDocument/2006/relationships/image" Target="../media/image44.gif"/><Relationship Id="rId2" Type="http://schemas.openxmlformats.org/officeDocument/2006/relationships/image" Target="../media/image30.gif"/><Relationship Id="rId1" Type="http://schemas.openxmlformats.org/officeDocument/2006/relationships/slideLayout" Target="../slideLayouts/slideLayout19.xml"/><Relationship Id="rId6" Type="http://schemas.openxmlformats.org/officeDocument/2006/relationships/slide" Target="slide4.xml"/><Relationship Id="rId5" Type="http://schemas.openxmlformats.org/officeDocument/2006/relationships/image" Target="../media/image33.gif"/><Relationship Id="rId4" Type="http://schemas.openxmlformats.org/officeDocument/2006/relationships/image" Target="../media/image32.gif"/></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0.gif"/><Relationship Id="rId5" Type="http://schemas.openxmlformats.org/officeDocument/2006/relationships/slide" Target="slide4.xml"/><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slideLayout" Target="../slideLayouts/slideLayout7.xml"/><Relationship Id="rId7" Type="http://schemas.openxmlformats.org/officeDocument/2006/relationships/image" Target="../media/image20.gif"/><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slide" Target="slide4.xml"/><Relationship Id="rId5" Type="http://schemas.openxmlformats.org/officeDocument/2006/relationships/image" Target="../media/image95.png"/><Relationship Id="rId4" Type="http://schemas.openxmlformats.org/officeDocument/2006/relationships/image" Target="../media/image8.gif"/><Relationship Id="rId9" Type="http://schemas.openxmlformats.org/officeDocument/2006/relationships/image" Target="../media/image96.gif"/></Relationships>
</file>

<file path=ppt/slides/_rels/slide6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8.gif"/><Relationship Id="rId7" Type="http://schemas.openxmlformats.org/officeDocument/2006/relationships/image" Target="../media/image20.gif"/><Relationship Id="rId2" Type="http://schemas.openxmlformats.org/officeDocument/2006/relationships/image" Target="../media/image97.gif"/><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8.gif"/><Relationship Id="rId4" Type="http://schemas.openxmlformats.org/officeDocument/2006/relationships/image" Target="../media/image99.gif"/><Relationship Id="rId9" Type="http://schemas.microsoft.com/office/2007/relationships/hdphoto" Target="../media/hdphoto9.wdp"/></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2.jpe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0.gif"/><Relationship Id="rId5" Type="http://schemas.openxmlformats.org/officeDocument/2006/relationships/slide" Target="slide4.xml"/><Relationship Id="rId4" Type="http://schemas.openxmlformats.org/officeDocument/2006/relationships/image" Target="../media/image101.png"/></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20.gif"/><Relationship Id="rId1" Type="http://schemas.openxmlformats.org/officeDocument/2006/relationships/slideLayout" Target="../slideLayouts/slideLayout7.xml"/><Relationship Id="rId5" Type="http://schemas.openxmlformats.org/officeDocument/2006/relationships/slide" Target="slide4.xml"/><Relationship Id="rId4" Type="http://schemas.microsoft.com/office/2007/relationships/hdphoto" Target="../media/hdphoto10.wdp"/></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3.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0.gif"/><Relationship Id="rId5" Type="http://schemas.openxmlformats.org/officeDocument/2006/relationships/slide" Target="slide4.xml"/><Relationship Id="rId4" Type="http://schemas.openxmlformats.org/officeDocument/2006/relationships/image" Target="../media/image104.png"/></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20.gif"/></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7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10.gif"/><Relationship Id="rId1" Type="http://schemas.openxmlformats.org/officeDocument/2006/relationships/slideLayout" Target="../slideLayouts/slideLayout19.xml"/><Relationship Id="rId6" Type="http://schemas.openxmlformats.org/officeDocument/2006/relationships/image" Target="../media/image30.gif"/><Relationship Id="rId5" Type="http://schemas.openxmlformats.org/officeDocument/2006/relationships/image" Target="../media/image105.gif"/><Relationship Id="rId4" Type="http://schemas.openxmlformats.org/officeDocument/2006/relationships/slide" Target="slide4.xml"/></Relationships>
</file>

<file path=ppt/slides/_rels/slide72.xml.rels><?xml version="1.0" encoding="UTF-8" standalone="yes"?>
<Relationships xmlns="http://schemas.openxmlformats.org/package/2006/relationships"><Relationship Id="rId8" Type="http://schemas.openxmlformats.org/officeDocument/2006/relationships/image" Target="../media/image107.gif"/><Relationship Id="rId3" Type="http://schemas.openxmlformats.org/officeDocument/2006/relationships/slideLayout" Target="../slideLayouts/slideLayout7.xml"/><Relationship Id="rId7" Type="http://schemas.openxmlformats.org/officeDocument/2006/relationships/image" Target="../media/image20.gif"/><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slide" Target="slide4.xml"/><Relationship Id="rId5" Type="http://schemas.openxmlformats.org/officeDocument/2006/relationships/image" Target="../media/image106.png"/><Relationship Id="rId4" Type="http://schemas.openxmlformats.org/officeDocument/2006/relationships/image" Target="../media/image67.gif"/><Relationship Id="rId9" Type="http://schemas.openxmlformats.org/officeDocument/2006/relationships/image" Target="../media/image108.gif"/></Relationships>
</file>

<file path=ppt/slides/_rels/slide73.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10.png"/><Relationship Id="rId5" Type="http://schemas.openxmlformats.org/officeDocument/2006/relationships/image" Target="../media/image109.gif"/><Relationship Id="rId4" Type="http://schemas.openxmlformats.org/officeDocument/2006/relationships/image" Target="../media/image67.gif"/></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gif"/><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slide" Target="slide4.xml"/><Relationship Id="rId5" Type="http://schemas.openxmlformats.org/officeDocument/2006/relationships/image" Target="../media/image111.png"/><Relationship Id="rId4" Type="http://schemas.openxmlformats.org/officeDocument/2006/relationships/image" Target="../media/image67.gif"/></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gif"/><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slide" Target="slide4.xml"/><Relationship Id="rId5" Type="http://schemas.openxmlformats.org/officeDocument/2006/relationships/image" Target="../media/image70.png"/><Relationship Id="rId4" Type="http://schemas.openxmlformats.org/officeDocument/2006/relationships/image" Target="../media/image23.gif"/></Relationships>
</file>

<file path=ppt/slides/_rels/slide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image" Target="../media/image30.gif"/><Relationship Id="rId1" Type="http://schemas.openxmlformats.org/officeDocument/2006/relationships/slideLayout" Target="../slideLayouts/slideLayout19.xml"/><Relationship Id="rId6" Type="http://schemas.openxmlformats.org/officeDocument/2006/relationships/slide" Target="slide4.xml"/><Relationship Id="rId5" Type="http://schemas.openxmlformats.org/officeDocument/2006/relationships/image" Target="../media/image48.gif"/><Relationship Id="rId4" Type="http://schemas.openxmlformats.org/officeDocument/2006/relationships/image" Target="../media/image113.gif"/></Relationships>
</file>

<file path=ppt/slides/_rels/slide7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7.xml"/><Relationship Id="rId7" Type="http://schemas.openxmlformats.org/officeDocument/2006/relationships/image" Target="../media/image117.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16.gif"/><Relationship Id="rId5" Type="http://schemas.openxmlformats.org/officeDocument/2006/relationships/image" Target="../media/image115.gif"/><Relationship Id="rId10" Type="http://schemas.openxmlformats.org/officeDocument/2006/relationships/image" Target="../media/image48.gif"/><Relationship Id="rId4" Type="http://schemas.openxmlformats.org/officeDocument/2006/relationships/image" Target="../media/image114.jpeg"/><Relationship Id="rId9" Type="http://schemas.openxmlformats.org/officeDocument/2006/relationships/image" Target="../media/image20.gif"/></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slideLayout" Target="../slideLayouts/slideLayout7.xml"/><Relationship Id="rId7" Type="http://schemas.openxmlformats.org/officeDocument/2006/relationships/image" Target="../media/image48.gif"/><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5.gif"/><Relationship Id="rId5" Type="http://schemas.openxmlformats.org/officeDocument/2006/relationships/image" Target="../media/image113.gif"/><Relationship Id="rId10" Type="http://schemas.openxmlformats.org/officeDocument/2006/relationships/slide" Target="slide4.xml"/><Relationship Id="rId4" Type="http://schemas.openxmlformats.org/officeDocument/2006/relationships/image" Target="../media/image118.gif"/><Relationship Id="rId9" Type="http://schemas.openxmlformats.org/officeDocument/2006/relationships/image" Target="../media/image20.gif"/></Relationships>
</file>

<file path=ppt/slides/_rels/slide81.xml.rels><?xml version="1.0" encoding="UTF-8" standalone="yes"?>
<Relationships xmlns="http://schemas.openxmlformats.org/package/2006/relationships"><Relationship Id="rId8" Type="http://schemas.openxmlformats.org/officeDocument/2006/relationships/image" Target="../media/image122.gif"/><Relationship Id="rId3" Type="http://schemas.openxmlformats.org/officeDocument/2006/relationships/audio" Target="../media/media21.WAV"/><Relationship Id="rId7" Type="http://schemas.openxmlformats.org/officeDocument/2006/relationships/image" Target="../media/image121.jpeg"/><Relationship Id="rId2" Type="http://schemas.microsoft.com/office/2007/relationships/media" Target="../media/media21.WAV"/><Relationship Id="rId1" Type="http://schemas.openxmlformats.org/officeDocument/2006/relationships/vmlDrawing" Target="../drawings/vmlDrawing2.vml"/><Relationship Id="rId6" Type="http://schemas.openxmlformats.org/officeDocument/2006/relationships/image" Target="../media/image120.wmf"/><Relationship Id="rId11" Type="http://schemas.openxmlformats.org/officeDocument/2006/relationships/image" Target="../media/image20.gif"/><Relationship Id="rId5" Type="http://schemas.openxmlformats.org/officeDocument/2006/relationships/oleObject" Target="../embeddings/oleObject2.bin"/><Relationship Id="rId10" Type="http://schemas.openxmlformats.org/officeDocument/2006/relationships/slide" Target="slide4.xml"/><Relationship Id="rId4" Type="http://schemas.openxmlformats.org/officeDocument/2006/relationships/slideLayout" Target="../slideLayouts/slideLayout7.xml"/><Relationship Id="rId9" Type="http://schemas.openxmlformats.org/officeDocument/2006/relationships/image" Target="../media/image123.png"/></Relationships>
</file>

<file path=ppt/slides/_rels/slide82.xml.rels><?xml version="1.0" encoding="UTF-8" standalone="yes"?>
<Relationships xmlns="http://schemas.openxmlformats.org/package/2006/relationships"><Relationship Id="rId8" Type="http://schemas.openxmlformats.org/officeDocument/2006/relationships/image" Target="../media/image127.gif"/><Relationship Id="rId3" Type="http://schemas.openxmlformats.org/officeDocument/2006/relationships/slideLayout" Target="../slideLayouts/slideLayout7.xml"/><Relationship Id="rId7" Type="http://schemas.openxmlformats.org/officeDocument/2006/relationships/image" Target="../media/image126.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25.gif"/><Relationship Id="rId11" Type="http://schemas.openxmlformats.org/officeDocument/2006/relationships/image" Target="../media/image129.gif"/><Relationship Id="rId5" Type="http://schemas.openxmlformats.org/officeDocument/2006/relationships/image" Target="../media/image124.jpeg"/><Relationship Id="rId10" Type="http://schemas.openxmlformats.org/officeDocument/2006/relationships/slide" Target="slide4.xml"/><Relationship Id="rId4" Type="http://schemas.openxmlformats.org/officeDocument/2006/relationships/hyperlink" Target="http://bp2.blogger.com/_5pOjvfiGLpI/SJgW7ffTMwI/AAAAAAAABYA/ieOD6PwJhuk/s1600-h/Geyser01sm.jpg" TargetMode="External"/><Relationship Id="rId9" Type="http://schemas.openxmlformats.org/officeDocument/2006/relationships/image" Target="../media/image128.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gif"/></Relationships>
</file>

<file path=ppt/slides/_rels/slide8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7.xml"/><Relationship Id="rId7" Type="http://schemas.openxmlformats.org/officeDocument/2006/relationships/image" Target="../media/image20.gif"/><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slide" Target="slide4.xml"/><Relationship Id="rId5" Type="http://schemas.openxmlformats.org/officeDocument/2006/relationships/image" Target="../media/image134.gif"/><Relationship Id="rId4" Type="http://schemas.openxmlformats.org/officeDocument/2006/relationships/image" Target="../media/image133.gif"/></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135.png"/><Relationship Id="rId5" Type="http://schemas.openxmlformats.org/officeDocument/2006/relationships/image" Target="../media/image112.gif"/><Relationship Id="rId4" Type="http://schemas.openxmlformats.org/officeDocument/2006/relationships/image" Target="../media/image15.gif"/></Relationships>
</file>

<file path=ppt/slides/_rels/slide86.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20.gif"/><Relationship Id="rId3" Type="http://schemas.openxmlformats.org/officeDocument/2006/relationships/audio" Target="../media/media26.WAV"/><Relationship Id="rId7" Type="http://schemas.openxmlformats.org/officeDocument/2006/relationships/image" Target="../media/image136.wmf"/><Relationship Id="rId12" Type="http://schemas.openxmlformats.org/officeDocument/2006/relationships/slide" Target="slide4.xml"/><Relationship Id="rId2" Type="http://schemas.microsoft.com/office/2007/relationships/media" Target="../media/media26.WAV"/><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139.png"/><Relationship Id="rId5" Type="http://schemas.openxmlformats.org/officeDocument/2006/relationships/image" Target="../media/image138.jpeg"/><Relationship Id="rId15" Type="http://schemas.openxmlformats.org/officeDocument/2006/relationships/image" Target="../media/image86.gif"/><Relationship Id="rId10" Type="http://schemas.openxmlformats.org/officeDocument/2006/relationships/image" Target="../media/image48.gif"/><Relationship Id="rId4" Type="http://schemas.openxmlformats.org/officeDocument/2006/relationships/slideLayout" Target="../slideLayouts/slideLayout7.xml"/><Relationship Id="rId9" Type="http://schemas.openxmlformats.org/officeDocument/2006/relationships/image" Target="../media/image137.wmf"/><Relationship Id="rId14" Type="http://schemas.openxmlformats.org/officeDocument/2006/relationships/image" Target="../media/image89.gif"/></Relationships>
</file>

<file path=ppt/slides/_rels/slide87.xml.rels><?xml version="1.0" encoding="UTF-8" standalone="yes"?>
<Relationships xmlns="http://schemas.openxmlformats.org/package/2006/relationships"><Relationship Id="rId8" Type="http://schemas.openxmlformats.org/officeDocument/2006/relationships/image" Target="../media/image141.wmf"/><Relationship Id="rId13" Type="http://schemas.openxmlformats.org/officeDocument/2006/relationships/image" Target="../media/image20.gif"/><Relationship Id="rId3" Type="http://schemas.openxmlformats.org/officeDocument/2006/relationships/audio" Target="../media/media27.WAV"/><Relationship Id="rId7" Type="http://schemas.openxmlformats.org/officeDocument/2006/relationships/oleObject" Target="../embeddings/oleObject6.bin"/><Relationship Id="rId12" Type="http://schemas.openxmlformats.org/officeDocument/2006/relationships/slide" Target="slide4.xml"/><Relationship Id="rId2" Type="http://schemas.microsoft.com/office/2007/relationships/media" Target="../media/media27.WAV"/><Relationship Id="rId1" Type="http://schemas.openxmlformats.org/officeDocument/2006/relationships/vmlDrawing" Target="../drawings/vmlDrawing4.vml"/><Relationship Id="rId6" Type="http://schemas.openxmlformats.org/officeDocument/2006/relationships/image" Target="../media/image140.wmf"/><Relationship Id="rId11" Type="http://schemas.openxmlformats.org/officeDocument/2006/relationships/image" Target="../media/image143.png"/><Relationship Id="rId5" Type="http://schemas.openxmlformats.org/officeDocument/2006/relationships/oleObject" Target="../embeddings/oleObject5.bin"/><Relationship Id="rId15" Type="http://schemas.openxmlformats.org/officeDocument/2006/relationships/image" Target="../media/image137.wmf"/><Relationship Id="rId10" Type="http://schemas.openxmlformats.org/officeDocument/2006/relationships/image" Target="../media/image142.gif"/><Relationship Id="rId4" Type="http://schemas.openxmlformats.org/officeDocument/2006/relationships/slideLayout" Target="../slideLayouts/slideLayout7.xml"/><Relationship Id="rId9" Type="http://schemas.openxmlformats.org/officeDocument/2006/relationships/image" Target="../media/image86.gif"/><Relationship Id="rId14" Type="http://schemas.openxmlformats.org/officeDocument/2006/relationships/oleObject" Target="../embeddings/oleObject7.bin"/></Relationships>
</file>

<file path=ppt/slides/_rels/slide88.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audio" Target="../media/media28.WAV"/><Relationship Id="rId7" Type="http://schemas.openxmlformats.org/officeDocument/2006/relationships/image" Target="../media/image145.png"/><Relationship Id="rId12" Type="http://schemas.openxmlformats.org/officeDocument/2006/relationships/image" Target="../media/image20.gif"/><Relationship Id="rId2" Type="http://schemas.microsoft.com/office/2007/relationships/media" Target="../media/media28.WAV"/><Relationship Id="rId1" Type="http://schemas.openxmlformats.org/officeDocument/2006/relationships/vmlDrawing" Target="../drawings/vmlDrawing5.vml"/><Relationship Id="rId6" Type="http://schemas.openxmlformats.org/officeDocument/2006/relationships/image" Target="../media/image142.gif"/><Relationship Id="rId11" Type="http://schemas.openxmlformats.org/officeDocument/2006/relationships/slide" Target="slide4.xml"/><Relationship Id="rId5" Type="http://schemas.openxmlformats.org/officeDocument/2006/relationships/image" Target="../media/image86.gif"/><Relationship Id="rId10" Type="http://schemas.openxmlformats.org/officeDocument/2006/relationships/image" Target="../media/image146.png"/><Relationship Id="rId4" Type="http://schemas.openxmlformats.org/officeDocument/2006/relationships/slideLayout" Target="../slideLayouts/slideLayout7.xml"/><Relationship Id="rId9" Type="http://schemas.openxmlformats.org/officeDocument/2006/relationships/image" Target="../media/image144.wmf"/></Relationships>
</file>

<file path=ppt/slides/_rels/slide89.xml.rels><?xml version="1.0" encoding="UTF-8" standalone="yes"?>
<Relationships xmlns="http://schemas.openxmlformats.org/package/2006/relationships"><Relationship Id="rId8" Type="http://schemas.openxmlformats.org/officeDocument/2006/relationships/image" Target="../media/image148.wmf"/><Relationship Id="rId13" Type="http://schemas.openxmlformats.org/officeDocument/2006/relationships/image" Target="../media/image150.png"/><Relationship Id="rId3" Type="http://schemas.openxmlformats.org/officeDocument/2006/relationships/audio" Target="../media/media29.WAV"/><Relationship Id="rId7" Type="http://schemas.openxmlformats.org/officeDocument/2006/relationships/oleObject" Target="../embeddings/oleObject10.bin"/><Relationship Id="rId12" Type="http://schemas.openxmlformats.org/officeDocument/2006/relationships/image" Target="../media/image142.gif"/><Relationship Id="rId2" Type="http://schemas.microsoft.com/office/2007/relationships/media" Target="../media/media29.WAV"/><Relationship Id="rId1" Type="http://schemas.openxmlformats.org/officeDocument/2006/relationships/vmlDrawing" Target="../drawings/vmlDrawing6.vml"/><Relationship Id="rId6" Type="http://schemas.openxmlformats.org/officeDocument/2006/relationships/image" Target="../media/image147.wmf"/><Relationship Id="rId11" Type="http://schemas.openxmlformats.org/officeDocument/2006/relationships/image" Target="../media/image86.gif"/><Relationship Id="rId5" Type="http://schemas.openxmlformats.org/officeDocument/2006/relationships/oleObject" Target="../embeddings/oleObject9.bin"/><Relationship Id="rId15" Type="http://schemas.openxmlformats.org/officeDocument/2006/relationships/image" Target="../media/image20.gif"/><Relationship Id="rId10" Type="http://schemas.openxmlformats.org/officeDocument/2006/relationships/image" Target="../media/image149.wmf"/><Relationship Id="rId4" Type="http://schemas.openxmlformats.org/officeDocument/2006/relationships/slideLayout" Target="../slideLayouts/slideLayout7.xml"/><Relationship Id="rId9" Type="http://schemas.openxmlformats.org/officeDocument/2006/relationships/oleObject" Target="../embeddings/oleObject11.bin"/><Relationship Id="rId1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20.gif"/><Relationship Id="rId5" Type="http://schemas.openxmlformats.org/officeDocument/2006/relationships/slide" Target="slide4.xml"/><Relationship Id="rId4" Type="http://schemas.openxmlformats.org/officeDocument/2006/relationships/image" Target="../media/image151.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20.gif"/><Relationship Id="rId5" Type="http://schemas.openxmlformats.org/officeDocument/2006/relationships/slide" Target="slide4.xml"/><Relationship Id="rId4" Type="http://schemas.openxmlformats.org/officeDocument/2006/relationships/image" Target="../media/image87.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20.gif"/><Relationship Id="rId5" Type="http://schemas.openxmlformats.org/officeDocument/2006/relationships/slide" Target="slide4.xml"/><Relationship Id="rId4" Type="http://schemas.openxmlformats.org/officeDocument/2006/relationships/image" Target="../media/image152.png"/></Relationships>
</file>

<file path=ppt/slides/_rels/slide93.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slideLayout" Target="../slideLayouts/slideLayout7.xml"/><Relationship Id="rId7" Type="http://schemas.openxmlformats.org/officeDocument/2006/relationships/image" Target="http://labtest.su/office/605/i/goods/TN_FLASHLINE-5000_html_m2bbbb6c8.png" TargetMode="Externa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153.png"/><Relationship Id="rId11" Type="http://schemas.openxmlformats.org/officeDocument/2006/relationships/slide" Target="slide4.xml"/><Relationship Id="rId5" Type="http://schemas.openxmlformats.org/officeDocument/2006/relationships/hyperlink" Target="http://labtest.su/equipment/list-thermo-analysis/folder-10/goods-flashline-4010.html" TargetMode="External"/><Relationship Id="rId10" Type="http://schemas.openxmlformats.org/officeDocument/2006/relationships/image" Target="../media/image155.png"/><Relationship Id="rId4" Type="http://schemas.openxmlformats.org/officeDocument/2006/relationships/hyperlink" Target="http://labtest.su/equipment/list-thermo-analysis/folder-10/goods-flashline-5000.html" TargetMode="External"/><Relationship Id="rId9" Type="http://schemas.openxmlformats.org/officeDocument/2006/relationships/image" Target="http://labtest.su/office/605/i/goods/TN_4010_back_small.jpg" TargetMode="External"/></Relationships>
</file>

<file path=ppt/slides/_rels/slide94.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slideLayout" Target="../slideLayouts/slideLayout7.xml"/><Relationship Id="rId7" Type="http://schemas.openxmlformats.org/officeDocument/2006/relationships/image" Target="../media/image156.jpeg"/><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hyperlink" Target="http://labtest.su/equipment/list-thermo-analysis/folder-10/goods-flashline-2000.html" TargetMode="External"/><Relationship Id="rId5" Type="http://schemas.openxmlformats.org/officeDocument/2006/relationships/hyperlink" Target="http://labtest.su/equipment/list-thermo-analysis/folder-10/goods-flashline-3000.html" TargetMode="External"/><Relationship Id="rId10" Type="http://schemas.openxmlformats.org/officeDocument/2006/relationships/slide" Target="slide4.xml"/><Relationship Id="rId4" Type="http://schemas.openxmlformats.org/officeDocument/2006/relationships/hyperlink" Target="http://labtest.su/equipment/list-thermo-analysis/folder-10/goods-flashline-5000.html" TargetMode="External"/><Relationship Id="rId9" Type="http://schemas.openxmlformats.org/officeDocument/2006/relationships/image" Target="../media/image158.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slide" Target="slide4.xml"/><Relationship Id="rId5" Type="http://schemas.openxmlformats.org/officeDocument/2006/relationships/image" Target="../media/image87.png"/><Relationship Id="rId4" Type="http://schemas.openxmlformats.org/officeDocument/2006/relationships/image" Target="../media/image159.jpeg"/></Relationships>
</file>

<file path=ppt/slides/_rels/slide96.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62.gif"/><Relationship Id="rId4" Type="http://schemas.openxmlformats.org/officeDocument/2006/relationships/image" Target="../media/image161.png"/></Relationships>
</file>

<file path=ppt/slides/_rels/slide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slide" Target="slide4.xml"/><Relationship Id="rId4" Type="http://schemas.microsoft.com/office/2007/relationships/hdphoto" Target="../media/hdphoto1.wdp"/></Relationships>
</file>

<file path=ppt/slides/_rels/slide98.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29.png"/><Relationship Id="rId7" Type="http://schemas.openxmlformats.org/officeDocument/2006/relationships/image" Target="../media/image16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slide" Target="slide4.xml"/><Relationship Id="rId4" Type="http://schemas.microsoft.com/office/2007/relationships/hdphoto" Target="../media/hdphoto1.wdp"/></Relationships>
</file>

<file path=ppt/slides/_rels/slide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7"/>
          <p:cNvSpPr>
            <a:spLocks noChangeArrowheads="1" noChangeShapeType="1" noTextEdit="1"/>
          </p:cNvSpPr>
          <p:nvPr/>
        </p:nvSpPr>
        <p:spPr bwMode="auto">
          <a:xfrm>
            <a:off x="1643042" y="2214554"/>
            <a:ext cx="6572296" cy="571504"/>
          </a:xfrm>
          <a:prstGeom prst="rect">
            <a:avLst/>
          </a:prstGeom>
        </p:spPr>
        <p:txBody>
          <a:bodyPr wrap="none" fromWordArt="1">
            <a:prstTxWarp prst="textPlain">
              <a:avLst>
                <a:gd name="adj" fmla="val 50000"/>
              </a:avLst>
            </a:prstTxWarp>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endParaRPr lang="ru-RU" sz="3600" b="1" kern="10" dirty="0">
              <a:ln w="28575">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ndParaRPr>
          </a:p>
        </p:txBody>
      </p:sp>
      <p:sp>
        <p:nvSpPr>
          <p:cNvPr id="21" name="Прямоугольник 20"/>
          <p:cNvSpPr/>
          <p:nvPr/>
        </p:nvSpPr>
        <p:spPr>
          <a:xfrm>
            <a:off x="357126" y="0"/>
            <a:ext cx="8786874" cy="722762"/>
          </a:xfrm>
          <a:prstGeom prst="rect">
            <a:avLst/>
          </a:prstGeom>
        </p:spPr>
        <p:txBody>
          <a:bodyPr wrap="square">
            <a:spAutoFit/>
            <a:scene3d>
              <a:camera prst="orthographicFront"/>
              <a:lightRig rig="threePt" dir="t"/>
            </a:scene3d>
            <a:sp3d extrusionH="57150">
              <a:bevelT w="38100" h="38100" prst="angle"/>
            </a:sp3d>
          </a:bodyPr>
          <a:lstStyle/>
          <a:p>
            <a:pPr lvl="0" algn="ctr" fontAlgn="base">
              <a:lnSpc>
                <a:spcPct val="85000"/>
              </a:lnSpc>
              <a:spcBef>
                <a:spcPct val="0"/>
              </a:spcBef>
              <a:spcAft>
                <a:spcPct val="0"/>
              </a:spcAft>
            </a:pPr>
            <a:r>
              <a:rPr lang="ru-RU" sz="2400" b="1" dirty="0" smtClean="0">
                <a:ln w="1905">
                  <a:solidFill>
                    <a:sysClr val="windowText" lastClr="000000"/>
                  </a:solidFill>
                </a:ln>
                <a:solidFill>
                  <a:srgbClr val="FFC000"/>
                </a:soli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«Новороссийский колледж строительства и экономики»  </a:t>
            </a:r>
            <a:r>
              <a:rPr lang="ru-RU" sz="2000" b="1" dirty="0" smtClean="0">
                <a:ln w="1905">
                  <a:solidFill>
                    <a:sysClr val="windowText" lastClr="000000"/>
                  </a:solidFill>
                </a:ln>
                <a:solidFill>
                  <a:srgbClr val="FFC000"/>
                </a:soli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(ГАПОУ КК «НКСЭ»)</a:t>
            </a:r>
            <a:endParaRPr lang="ru-RU" sz="2000" b="1" dirty="0" smtClean="0">
              <a:ln w="1905">
                <a:solidFill>
                  <a:sysClr val="windowText" lastClr="000000"/>
                </a:solidFill>
              </a:ln>
              <a:solidFill>
                <a:srgbClr val="FFC000"/>
              </a:solidFill>
              <a:effectLst>
                <a:innerShdw blurRad="69850" dist="43180" dir="5400000">
                  <a:srgbClr val="000000">
                    <a:alpha val="65000"/>
                  </a:srgbClr>
                </a:innerShdw>
              </a:effectLst>
              <a:latin typeface="Arial Black" pitchFamily="34" charset="0"/>
              <a:cs typeface="Arial" pitchFamily="34" charset="0"/>
            </a:endParaRPr>
          </a:p>
        </p:txBody>
      </p:sp>
      <p:sp>
        <p:nvSpPr>
          <p:cNvPr id="22" name="Text Box 10"/>
          <p:cNvSpPr txBox="1">
            <a:spLocks noChangeArrowheads="1"/>
          </p:cNvSpPr>
          <p:nvPr/>
        </p:nvSpPr>
        <p:spPr bwMode="auto">
          <a:xfrm>
            <a:off x="0" y="5857892"/>
            <a:ext cx="9144000" cy="772519"/>
          </a:xfrm>
          <a:prstGeom prst="rect">
            <a:avLst/>
          </a:prstGeom>
          <a:noFill/>
          <a:ln w="9525">
            <a:noFill/>
            <a:miter lim="800000"/>
            <a:headEnd/>
            <a:tailEnd/>
          </a:ln>
          <a:effectLst/>
        </p:spPr>
        <p:txBody>
          <a:bodyPr wrap="square">
            <a:spAutoFit/>
          </a:bodyPr>
          <a:lstStyle/>
          <a:p>
            <a:pPr algn="ctr">
              <a:lnSpc>
                <a:spcPct val="85000"/>
              </a:lnSpc>
              <a:spcBef>
                <a:spcPts val="0"/>
              </a:spcBef>
              <a:defRPr/>
            </a:pPr>
            <a:r>
              <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Материал подготовлен </a:t>
            </a:r>
            <a:r>
              <a:rPr lang="ru-RU" sz="26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кандидатом технических наук Кузьминой Ириной Викторовной </a:t>
            </a:r>
            <a:endPar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3" name="Прямоугольник 12"/>
          <p:cNvSpPr/>
          <p:nvPr/>
        </p:nvSpPr>
        <p:spPr>
          <a:xfrm>
            <a:off x="539552" y="1771869"/>
            <a:ext cx="7920880" cy="52770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70000"/>
              </a:lnSpc>
            </a:pPr>
            <a:r>
              <a:rPr lang="ru-RU" sz="38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Тема «</a:t>
            </a:r>
            <a:r>
              <a:rPr lang="ru-RU" sz="36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Термодинамика</a:t>
            </a:r>
            <a:r>
              <a:rPr lang="ru-RU" sz="38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a:t>
            </a:r>
          </a:p>
        </p:txBody>
      </p:sp>
      <p:sp>
        <p:nvSpPr>
          <p:cNvPr id="14" name="Прямоугольник 13"/>
          <p:cNvSpPr/>
          <p:nvPr/>
        </p:nvSpPr>
        <p:spPr>
          <a:xfrm>
            <a:off x="2483768" y="5436513"/>
            <a:ext cx="3888432" cy="58477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32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2022 г.</a:t>
            </a:r>
          </a:p>
        </p:txBody>
      </p:sp>
      <p:sp>
        <p:nvSpPr>
          <p:cNvPr id="12" name="Прямоугольник 11"/>
          <p:cNvSpPr/>
          <p:nvPr/>
        </p:nvSpPr>
        <p:spPr>
          <a:xfrm>
            <a:off x="249622" y="849486"/>
            <a:ext cx="8786874" cy="92333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75000"/>
              </a:lnSpc>
            </a:pPr>
            <a:r>
              <a:rPr lang="ru-RU" sz="36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Дисциплина: «Физическая и коллоидная химия»</a:t>
            </a:r>
          </a:p>
        </p:txBody>
      </p:sp>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3" descr="a33"/>
          <p:cNvPicPr>
            <a:picLocks noChangeAspect="1" noChangeArrowheads="1" noCrop="1"/>
          </p:cNvPicPr>
          <p:nvPr/>
        </p:nvPicPr>
        <p:blipFill>
          <a:blip r:embed="rId3" cstate="print"/>
          <a:srcRect/>
          <a:stretch>
            <a:fillRect/>
          </a:stretch>
        </p:blipFill>
        <p:spPr bwMode="auto">
          <a:xfrm>
            <a:off x="403225" y="2466970"/>
            <a:ext cx="923925" cy="638175"/>
          </a:xfrm>
          <a:prstGeom prst="rect">
            <a:avLst/>
          </a:prstGeom>
          <a:noFill/>
          <a:ln w="9525">
            <a:noFill/>
            <a:miter lim="800000"/>
            <a:headEnd/>
            <a:tailEnd/>
          </a:ln>
        </p:spPr>
      </p:pic>
      <p:pic>
        <p:nvPicPr>
          <p:cNvPr id="17" name="Picture 12" descr="паровая машина двойного действия"/>
          <p:cNvPicPr>
            <a:picLocks noChangeAspect="1" noChangeArrowheads="1" noCrop="1"/>
          </p:cNvPicPr>
          <p:nvPr/>
        </p:nvPicPr>
        <p:blipFill>
          <a:blip r:embed="rId4" cstate="print"/>
          <a:srcRect/>
          <a:stretch>
            <a:fillRect/>
          </a:stretch>
        </p:blipFill>
        <p:spPr bwMode="auto">
          <a:xfrm>
            <a:off x="2195134" y="2466970"/>
            <a:ext cx="2447925" cy="1470025"/>
          </a:xfrm>
          <a:prstGeom prst="rect">
            <a:avLst/>
          </a:prstGeom>
          <a:noFill/>
          <a:ln w="9525">
            <a:noFill/>
            <a:miter lim="800000"/>
            <a:headEnd/>
            <a:tailEnd/>
          </a:ln>
        </p:spPr>
      </p:pic>
      <p:pic>
        <p:nvPicPr>
          <p:cNvPr id="19" name="Picture 11" descr="под действием магнитного поля в углеродной жидкости снижаются силы"/>
          <p:cNvPicPr>
            <a:picLocks noChangeAspect="1" noChangeArrowheads="1" noCrop="1"/>
          </p:cNvPicPr>
          <p:nvPr/>
        </p:nvPicPr>
        <p:blipFill>
          <a:blip r:embed="rId5" cstate="print"/>
          <a:srcRect/>
          <a:stretch>
            <a:fillRect/>
          </a:stretch>
        </p:blipFill>
        <p:spPr bwMode="auto">
          <a:xfrm>
            <a:off x="3347864" y="4131557"/>
            <a:ext cx="4238625" cy="1143000"/>
          </a:xfrm>
          <a:prstGeom prst="rect">
            <a:avLst/>
          </a:prstGeom>
          <a:noFill/>
          <a:ln w="9525">
            <a:noFill/>
            <a:miter lim="800000"/>
            <a:headEnd/>
            <a:tailEnd/>
          </a:ln>
        </p:spPr>
      </p:pic>
      <p:pic>
        <p:nvPicPr>
          <p:cNvPr id="23" name="Picture 9" descr="под действием некомпенсированных ударов поршень"/>
          <p:cNvPicPr>
            <a:picLocks noChangeAspect="1" noChangeArrowheads="1" noCrop="1"/>
          </p:cNvPicPr>
          <p:nvPr/>
        </p:nvPicPr>
        <p:blipFill>
          <a:blip r:embed="rId6" cstate="print"/>
          <a:srcRect/>
          <a:stretch>
            <a:fillRect/>
          </a:stretch>
        </p:blipFill>
        <p:spPr bwMode="auto">
          <a:xfrm>
            <a:off x="7490764" y="3026837"/>
            <a:ext cx="952500" cy="714375"/>
          </a:xfrm>
          <a:prstGeom prst="rect">
            <a:avLst/>
          </a:prstGeom>
          <a:noFill/>
          <a:ln w="9525">
            <a:noFill/>
            <a:miter lim="800000"/>
            <a:headEnd/>
            <a:tailEnd/>
          </a:ln>
        </p:spPr>
      </p:pic>
      <p:pic>
        <p:nvPicPr>
          <p:cNvPr id="24" name="Picture 10" descr="CoolClips_wb022545"/>
          <p:cNvPicPr>
            <a:picLocks noChangeAspect="1" noChangeArrowheads="1"/>
          </p:cNvPicPr>
          <p:nvPr/>
        </p:nvPicPr>
        <p:blipFill>
          <a:blip r:embed="rId7" cstate="print"/>
          <a:srcRect/>
          <a:stretch>
            <a:fillRect/>
          </a:stretch>
        </p:blipFill>
        <p:spPr bwMode="auto">
          <a:xfrm>
            <a:off x="587785" y="3806825"/>
            <a:ext cx="304800" cy="685800"/>
          </a:xfrm>
          <a:prstGeom prst="rect">
            <a:avLst/>
          </a:prstGeom>
          <a:noFill/>
          <a:ln w="9525">
            <a:noFill/>
            <a:miter lim="800000"/>
            <a:headEnd/>
            <a:tailEnd/>
          </a:ln>
        </p:spPr>
      </p:pic>
      <p:sp>
        <p:nvSpPr>
          <p:cNvPr id="25" name="Управляющая кнопка: домой 24">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85030316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 name="Прямоугольник 2"/>
          <p:cNvSpPr/>
          <p:nvPr/>
        </p:nvSpPr>
        <p:spPr>
          <a:xfrm>
            <a:off x="503548" y="1422086"/>
            <a:ext cx="8136904" cy="2289858"/>
          </a:xfrm>
          <a:prstGeom prst="rect">
            <a:avLst/>
          </a:prstGeom>
        </p:spPr>
        <p:txBody>
          <a:bodyPr wrap="square">
            <a:spAutoFit/>
          </a:bodyPr>
          <a:lstStyle/>
          <a:p>
            <a:pPr indent="450850" algn="just">
              <a:lnSpc>
                <a:spcPct val="85000"/>
              </a:lnSpc>
              <a:buNone/>
            </a:pPr>
            <a:r>
              <a:rPr lang="ru-RU" sz="2800" b="1" dirty="0" smtClean="0">
                <a:ln>
                  <a:solidFill>
                    <a:sysClr val="windowText" lastClr="000000"/>
                  </a:solidFill>
                </a:ln>
                <a:solidFill>
                  <a:srgbClr val="FF0000"/>
                </a:solidFill>
                <a:latin typeface="Arial Black" pitchFamily="34" charset="0"/>
              </a:rPr>
              <a:t>Физическая </a:t>
            </a:r>
            <a:r>
              <a:rPr lang="ru-RU" sz="2800" b="1" dirty="0">
                <a:ln>
                  <a:solidFill>
                    <a:sysClr val="windowText" lastClr="000000"/>
                  </a:solidFill>
                </a:ln>
                <a:solidFill>
                  <a:srgbClr val="FF0000"/>
                </a:solidFill>
                <a:latin typeface="Arial Black" pitchFamily="34" charset="0"/>
              </a:rPr>
              <a:t>химия</a:t>
            </a:r>
            <a:r>
              <a:rPr lang="ru-RU" sz="2800" b="1" dirty="0"/>
              <a:t> рассматривает две </a:t>
            </a:r>
            <a:r>
              <a:rPr lang="ru-RU" sz="2800" b="1" dirty="0">
                <a:ln>
                  <a:solidFill>
                    <a:sysClr val="windowText" lastClr="000000"/>
                  </a:solidFill>
                </a:ln>
                <a:solidFill>
                  <a:srgbClr val="0000FF"/>
                </a:solidFill>
              </a:rPr>
              <a:t>основные группы вопросов</a:t>
            </a:r>
            <a:r>
              <a:rPr lang="ru-RU" sz="2800" b="1" dirty="0"/>
              <a:t>:</a:t>
            </a:r>
            <a:endParaRPr lang="uk-UA" sz="2800" b="1" dirty="0"/>
          </a:p>
          <a:p>
            <a:pPr indent="450850" algn="just">
              <a:lnSpc>
                <a:spcPct val="85000"/>
              </a:lnSpc>
              <a:buNone/>
            </a:pPr>
            <a:r>
              <a:rPr lang="ru-RU" sz="2800" b="1" dirty="0"/>
              <a:t>1. Изучение строения и свойств вещества и составляющих его частиц;</a:t>
            </a:r>
            <a:endParaRPr lang="uk-UA" sz="2800" b="1" dirty="0"/>
          </a:p>
          <a:p>
            <a:pPr indent="450850" algn="just">
              <a:lnSpc>
                <a:spcPct val="85000"/>
              </a:lnSpc>
            </a:pPr>
            <a:r>
              <a:rPr lang="ru-RU" sz="2800" b="1" dirty="0"/>
              <a:t>2. Изучение процессов взаимодействия веществ</a:t>
            </a:r>
            <a:r>
              <a:rPr lang="ru-RU" sz="2800" b="1" dirty="0" smtClean="0"/>
              <a:t>.</a:t>
            </a:r>
            <a:endParaRPr lang="ru-RU" sz="2800" dirty="0"/>
          </a:p>
        </p:txBody>
      </p:sp>
      <p:sp>
        <p:nvSpPr>
          <p:cNvPr id="9" name="Прямоугольник 8"/>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Tree>
    <p:extLst>
      <p:ext uri="{BB962C8B-B14F-4D97-AF65-F5344CB8AC3E}">
        <p14:creationId xmlns:p14="http://schemas.microsoft.com/office/powerpoint/2010/main" val="71653615"/>
      </p:ext>
    </p:extLst>
  </p:cSld>
  <p:clrMapOvr>
    <a:masterClrMapping/>
  </p:clrMapOvr>
  <p:transition>
    <p:wheel spokes="1"/>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 name="Прямоугольник 2"/>
          <p:cNvSpPr/>
          <p:nvPr/>
        </p:nvSpPr>
        <p:spPr>
          <a:xfrm>
            <a:off x="588496" y="1700808"/>
            <a:ext cx="8015952" cy="3582519"/>
          </a:xfrm>
          <a:prstGeom prst="rect">
            <a:avLst/>
          </a:prstGeom>
        </p:spPr>
        <p:txBody>
          <a:bodyPr wrap="square">
            <a:spAutoFit/>
          </a:bodyPr>
          <a:lstStyle/>
          <a:p>
            <a:pPr indent="450850">
              <a:lnSpc>
                <a:spcPct val="85000"/>
              </a:lnSpc>
            </a:pPr>
            <a:r>
              <a:rPr lang="ru-RU" sz="2800" b="1" dirty="0"/>
              <a:t>У </a:t>
            </a:r>
            <a:r>
              <a:rPr lang="ru-RU" sz="2800" b="1" dirty="0">
                <a:ln>
                  <a:solidFill>
                    <a:sysClr val="windowText" lastClr="000000"/>
                  </a:solidFill>
                </a:ln>
                <a:solidFill>
                  <a:srgbClr val="0000FF"/>
                </a:solidFill>
                <a:latin typeface="Arial Black" pitchFamily="34" charset="0"/>
              </a:rPr>
              <a:t>газов</a:t>
            </a:r>
            <a:r>
              <a:rPr lang="ru-RU" sz="2800" b="1" dirty="0"/>
              <a:t> различают:</a:t>
            </a:r>
          </a:p>
          <a:p>
            <a:pPr marL="457200" indent="-457200" eaLnBrk="1" hangingPunct="1">
              <a:lnSpc>
                <a:spcPct val="85000"/>
              </a:lnSpc>
              <a:buClr>
                <a:srgbClr val="0000FF"/>
              </a:buClr>
              <a:buFont typeface="Wingdings" pitchFamily="2" charset="2"/>
              <a:buChar char="Ø"/>
            </a:pPr>
            <a:r>
              <a:rPr lang="ru-RU" sz="2800" b="1" dirty="0" smtClean="0">
                <a:ln>
                  <a:solidFill>
                    <a:sysClr val="windowText" lastClr="000000"/>
                  </a:solidFill>
                </a:ln>
                <a:solidFill>
                  <a:srgbClr val="FF0066"/>
                </a:solidFill>
              </a:rPr>
              <a:t>изохорную</a:t>
            </a:r>
            <a:r>
              <a:rPr lang="ru-RU" sz="2800" b="1" dirty="0" smtClean="0">
                <a:ln>
                  <a:solidFill>
                    <a:sysClr val="windowText" lastClr="000000"/>
                  </a:solidFill>
                </a:ln>
                <a:solidFill>
                  <a:srgbClr val="0000FF"/>
                </a:solidFill>
              </a:rPr>
              <a:t> </a:t>
            </a:r>
            <a:r>
              <a:rPr lang="ru-RU" sz="2800" b="1" dirty="0">
                <a:ln>
                  <a:solidFill>
                    <a:sysClr val="windowText" lastClr="000000"/>
                  </a:solidFill>
                </a:ln>
                <a:solidFill>
                  <a:srgbClr val="FF0000"/>
                </a:solidFill>
              </a:rPr>
              <a:t>теплоемкость</a:t>
            </a:r>
            <a:r>
              <a:rPr lang="ru-RU" sz="2800" b="1" dirty="0">
                <a:solidFill>
                  <a:srgbClr val="FF0000"/>
                </a:solidFill>
              </a:rPr>
              <a:t> </a:t>
            </a:r>
            <a:r>
              <a:rPr lang="ru-RU" sz="2800" b="1" dirty="0"/>
              <a:t>– теплоемкость при </a:t>
            </a:r>
            <a:r>
              <a:rPr lang="ru-RU" sz="2800" b="1" u="sng" dirty="0"/>
              <a:t>постоянном</a:t>
            </a:r>
            <a:r>
              <a:rPr lang="ru-RU" sz="2800" b="1" dirty="0"/>
              <a:t> </a:t>
            </a:r>
            <a:r>
              <a:rPr lang="ru-RU" sz="2800" b="1" dirty="0" smtClean="0">
                <a:ln>
                  <a:solidFill>
                    <a:sysClr val="windowText" lastClr="000000"/>
                  </a:solidFill>
                </a:ln>
                <a:solidFill>
                  <a:srgbClr val="FF0066"/>
                </a:solidFill>
              </a:rPr>
              <a:t>объеме</a:t>
            </a:r>
            <a:r>
              <a:rPr lang="ru-RU" sz="2800" b="1" dirty="0" smtClean="0">
                <a:solidFill>
                  <a:srgbClr val="FF0066"/>
                </a:solidFill>
              </a:rPr>
              <a:t> </a:t>
            </a:r>
            <a:r>
              <a:rPr lang="ru-RU" sz="2800" b="1" dirty="0" smtClean="0">
                <a:ln>
                  <a:solidFill>
                    <a:sysClr val="windowText" lastClr="000000"/>
                  </a:solidFill>
                </a:ln>
                <a:solidFill>
                  <a:srgbClr val="FF0066"/>
                </a:solidFill>
                <a:latin typeface="Arial" pitchFamily="34" charset="0"/>
                <a:cs typeface="Arial" pitchFamily="34" charset="0"/>
                <a:sym typeface="Symbol" pitchFamily="18" charset="2"/>
              </a:rPr>
              <a:t>с</a:t>
            </a:r>
            <a:r>
              <a:rPr lang="en-US" sz="2800" b="1" baseline="-25000" dirty="0" smtClean="0">
                <a:ln>
                  <a:solidFill>
                    <a:sysClr val="windowText" lastClr="000000"/>
                  </a:solidFill>
                </a:ln>
                <a:solidFill>
                  <a:srgbClr val="FF0066"/>
                </a:solidFill>
                <a:latin typeface="Arial" pitchFamily="34" charset="0"/>
                <a:cs typeface="Arial" pitchFamily="34" charset="0"/>
                <a:sym typeface="Symbol" pitchFamily="18" charset="2"/>
              </a:rPr>
              <a:t>V</a:t>
            </a:r>
            <a:r>
              <a:rPr lang="ru-RU" sz="2800" b="1" dirty="0" smtClean="0"/>
              <a:t>.</a:t>
            </a:r>
            <a:endParaRPr lang="ru-RU" sz="2800" b="1" dirty="0"/>
          </a:p>
          <a:p>
            <a:pPr marL="457200" indent="-457200" eaLnBrk="1" hangingPunct="1">
              <a:lnSpc>
                <a:spcPct val="85000"/>
              </a:lnSpc>
              <a:buClr>
                <a:srgbClr val="0000FF"/>
              </a:buClr>
              <a:buFont typeface="Wingdings" pitchFamily="2" charset="2"/>
              <a:buChar char="Ø"/>
            </a:pPr>
            <a:r>
              <a:rPr lang="ru-RU" sz="2800" b="1" dirty="0" smtClean="0">
                <a:ln>
                  <a:solidFill>
                    <a:sysClr val="windowText" lastClr="000000"/>
                  </a:solidFill>
                </a:ln>
                <a:solidFill>
                  <a:srgbClr val="0000FF"/>
                </a:solidFill>
              </a:rPr>
              <a:t>изобарную</a:t>
            </a:r>
            <a:r>
              <a:rPr lang="ru-RU" sz="2800" b="1" dirty="0" smtClean="0">
                <a:ln>
                  <a:solidFill>
                    <a:sysClr val="windowText" lastClr="000000"/>
                  </a:solidFill>
                </a:ln>
                <a:solidFill>
                  <a:srgbClr val="FF0000"/>
                </a:solidFill>
              </a:rPr>
              <a:t> </a:t>
            </a:r>
            <a:r>
              <a:rPr lang="ru-RU" sz="2800" b="1" dirty="0">
                <a:ln>
                  <a:solidFill>
                    <a:sysClr val="windowText" lastClr="000000"/>
                  </a:solidFill>
                </a:ln>
                <a:solidFill>
                  <a:srgbClr val="FF0000"/>
                </a:solidFill>
              </a:rPr>
              <a:t>теплоемкость </a:t>
            </a:r>
            <a:r>
              <a:rPr lang="ru-RU" sz="2800" b="1" dirty="0"/>
              <a:t>– теплоемкость при </a:t>
            </a:r>
            <a:r>
              <a:rPr lang="ru-RU" sz="2800" b="1" u="sng" dirty="0"/>
              <a:t>постоянном</a:t>
            </a:r>
            <a:r>
              <a:rPr lang="ru-RU" sz="2800" b="1" dirty="0"/>
              <a:t> </a:t>
            </a:r>
            <a:r>
              <a:rPr lang="ru-RU" sz="2800" b="1" dirty="0" smtClean="0">
                <a:ln>
                  <a:solidFill>
                    <a:sysClr val="windowText" lastClr="000000"/>
                  </a:solidFill>
                </a:ln>
                <a:solidFill>
                  <a:srgbClr val="0000FF"/>
                </a:solidFill>
              </a:rPr>
              <a:t>давлении </a:t>
            </a:r>
            <a:r>
              <a:rPr lang="ru-RU" sz="2800" b="1" dirty="0" smtClean="0">
                <a:ln>
                  <a:solidFill>
                    <a:sysClr val="windowText" lastClr="000000"/>
                  </a:solidFill>
                </a:ln>
                <a:solidFill>
                  <a:srgbClr val="0000FF"/>
                </a:solidFill>
                <a:latin typeface="Arial" pitchFamily="34" charset="0"/>
                <a:cs typeface="Arial" pitchFamily="34" charset="0"/>
                <a:sym typeface="Symbol" pitchFamily="18" charset="2"/>
              </a:rPr>
              <a:t>с</a:t>
            </a:r>
            <a:r>
              <a:rPr lang="ru-RU" sz="2800" b="1" baseline="-25000" dirty="0" smtClean="0">
                <a:ln>
                  <a:solidFill>
                    <a:sysClr val="windowText" lastClr="000000"/>
                  </a:solidFill>
                </a:ln>
                <a:solidFill>
                  <a:srgbClr val="0000FF"/>
                </a:solidFill>
                <a:latin typeface="Arial" pitchFamily="34" charset="0"/>
                <a:cs typeface="Arial" pitchFamily="34" charset="0"/>
                <a:sym typeface="Symbol" pitchFamily="18" charset="2"/>
              </a:rPr>
              <a:t>р</a:t>
            </a:r>
            <a:r>
              <a:rPr lang="ru-RU" sz="2800" b="1" dirty="0" smtClean="0"/>
              <a:t>.</a:t>
            </a:r>
            <a:endParaRPr lang="ru-RU" sz="2800" b="1" dirty="0">
              <a:ln>
                <a:solidFill>
                  <a:sysClr val="windowText" lastClr="000000"/>
                </a:solidFill>
              </a:ln>
              <a:solidFill>
                <a:srgbClr val="FF0000"/>
              </a:solidFill>
            </a:endParaRPr>
          </a:p>
          <a:p>
            <a:pPr eaLnBrk="1" hangingPunct="1">
              <a:lnSpc>
                <a:spcPct val="85000"/>
              </a:lnSpc>
              <a:buFont typeface="Wingdings 3" pitchFamily="18" charset="2"/>
              <a:buNone/>
            </a:pPr>
            <a:endParaRPr lang="en-US" sz="2800" b="1" dirty="0" smtClean="0"/>
          </a:p>
          <a:p>
            <a:pPr eaLnBrk="1" hangingPunct="1">
              <a:buFont typeface="Wingdings 3" pitchFamily="18" charset="2"/>
              <a:buNone/>
            </a:pPr>
            <a:r>
              <a:rPr lang="ru-RU" sz="2800" b="1" dirty="0" smtClean="0"/>
              <a:t>Для </a:t>
            </a:r>
            <a:r>
              <a:rPr lang="ru-RU" sz="2800" b="1" u="sng" dirty="0"/>
              <a:t>одного моля</a:t>
            </a:r>
            <a:r>
              <a:rPr lang="ru-RU" sz="2800" b="1" dirty="0"/>
              <a:t> идеального </a:t>
            </a:r>
            <a:r>
              <a:rPr lang="ru-RU" sz="2800" b="1" dirty="0" smtClean="0"/>
              <a:t>газа</a:t>
            </a:r>
            <a:r>
              <a:rPr lang="en-US" sz="2800" b="1" dirty="0" smtClean="0"/>
              <a:t> </a:t>
            </a:r>
            <a:r>
              <a:rPr lang="ru-RU" sz="2800" b="1" dirty="0">
                <a:ln>
                  <a:solidFill>
                    <a:sysClr val="windowText" lastClr="000000"/>
                  </a:solidFill>
                </a:ln>
                <a:solidFill>
                  <a:srgbClr val="0000FF"/>
                </a:solidFill>
                <a:latin typeface="Arial" pitchFamily="34" charset="0"/>
                <a:cs typeface="Arial" pitchFamily="34" charset="0"/>
                <a:sym typeface="Symbol" pitchFamily="18" charset="2"/>
              </a:rPr>
              <a:t>с</a:t>
            </a:r>
            <a:r>
              <a:rPr lang="ru-RU" sz="2800" b="1" baseline="-25000" dirty="0">
                <a:ln>
                  <a:solidFill>
                    <a:sysClr val="windowText" lastClr="000000"/>
                  </a:solidFill>
                </a:ln>
                <a:solidFill>
                  <a:srgbClr val="0000FF"/>
                </a:solidFill>
                <a:latin typeface="Arial" pitchFamily="34" charset="0"/>
                <a:cs typeface="Arial" pitchFamily="34" charset="0"/>
                <a:sym typeface="Symbol" pitchFamily="18" charset="2"/>
              </a:rPr>
              <a:t>р </a:t>
            </a:r>
            <a:r>
              <a:rPr lang="ru-RU" sz="2800" b="1" dirty="0">
                <a:ln>
                  <a:solidFill>
                    <a:sysClr val="windowText" lastClr="000000"/>
                  </a:solidFill>
                </a:ln>
              </a:rPr>
              <a:t>– </a:t>
            </a:r>
            <a:r>
              <a:rPr lang="ru-RU" sz="2800" b="1" dirty="0">
                <a:ln>
                  <a:solidFill>
                    <a:sysClr val="windowText" lastClr="000000"/>
                  </a:solidFill>
                </a:ln>
                <a:solidFill>
                  <a:srgbClr val="FF0066"/>
                </a:solidFill>
                <a:latin typeface="Arial" pitchFamily="34" charset="0"/>
                <a:cs typeface="Arial" pitchFamily="34" charset="0"/>
                <a:sym typeface="Symbol" pitchFamily="18" charset="2"/>
              </a:rPr>
              <a:t>с</a:t>
            </a:r>
            <a:r>
              <a:rPr lang="en-US" sz="2800" b="1" baseline="-25000" dirty="0" smtClean="0">
                <a:ln>
                  <a:solidFill>
                    <a:sysClr val="windowText" lastClr="000000"/>
                  </a:solidFill>
                </a:ln>
                <a:solidFill>
                  <a:srgbClr val="FF0066"/>
                </a:solidFill>
                <a:latin typeface="Arial" pitchFamily="34" charset="0"/>
                <a:cs typeface="Arial" pitchFamily="34" charset="0"/>
                <a:sym typeface="Symbol" pitchFamily="18" charset="2"/>
              </a:rPr>
              <a:t>V</a:t>
            </a:r>
            <a:r>
              <a:rPr lang="ru-RU" sz="2800" b="1" dirty="0" smtClean="0">
                <a:ln>
                  <a:solidFill>
                    <a:sysClr val="windowText" lastClr="000000"/>
                  </a:solidFill>
                </a:ln>
              </a:rPr>
              <a:t>=</a:t>
            </a:r>
            <a:r>
              <a:rPr lang="en-US" sz="2800" b="1" dirty="0" smtClean="0">
                <a:ln>
                  <a:solidFill>
                    <a:sysClr val="windowText" lastClr="000000"/>
                  </a:solidFill>
                </a:ln>
              </a:rPr>
              <a:t>R</a:t>
            </a:r>
            <a:r>
              <a:rPr lang="ru-RU" sz="2800" b="1" dirty="0" smtClean="0">
                <a:ln>
                  <a:solidFill>
                    <a:sysClr val="windowText" lastClr="000000"/>
                  </a:solidFill>
                </a:ln>
              </a:rPr>
              <a:t>,</a:t>
            </a:r>
            <a:r>
              <a:rPr lang="en-US" sz="2800" b="1" dirty="0" smtClean="0">
                <a:ln>
                  <a:solidFill>
                    <a:sysClr val="windowText" lastClr="000000"/>
                  </a:solidFill>
                </a:ln>
              </a:rPr>
              <a:t> </a:t>
            </a:r>
            <a:endParaRPr lang="ru-RU" sz="2800" b="1" dirty="0"/>
          </a:p>
          <a:p>
            <a:pPr eaLnBrk="1" hangingPunct="1"/>
            <a:r>
              <a:rPr lang="ru-RU" sz="2800" b="1" dirty="0" smtClean="0"/>
              <a:t>для </a:t>
            </a:r>
            <a:r>
              <a:rPr lang="en-US" sz="2800" b="1" u="sng" dirty="0"/>
              <a:t>n</a:t>
            </a:r>
            <a:r>
              <a:rPr lang="ru-RU" sz="2800" b="1" u="sng" dirty="0"/>
              <a:t> молей </a:t>
            </a:r>
            <a:r>
              <a:rPr lang="ru-RU" sz="2800" b="1" dirty="0"/>
              <a:t>идеального </a:t>
            </a:r>
            <a:r>
              <a:rPr lang="ru-RU" sz="2800" b="1" dirty="0" smtClean="0"/>
              <a:t>газа</a:t>
            </a:r>
            <a:r>
              <a:rPr lang="en-US" sz="2800" b="1" dirty="0" smtClean="0"/>
              <a:t> </a:t>
            </a:r>
            <a:r>
              <a:rPr lang="ru-RU" sz="2800" b="1" dirty="0">
                <a:ln>
                  <a:solidFill>
                    <a:sysClr val="windowText" lastClr="000000"/>
                  </a:solidFill>
                </a:ln>
                <a:solidFill>
                  <a:srgbClr val="0000FF"/>
                </a:solidFill>
                <a:latin typeface="Arial" pitchFamily="34" charset="0"/>
                <a:cs typeface="Arial" pitchFamily="34" charset="0"/>
                <a:sym typeface="Symbol" pitchFamily="18" charset="2"/>
              </a:rPr>
              <a:t>с</a:t>
            </a:r>
            <a:r>
              <a:rPr lang="ru-RU" sz="2800" b="1" baseline="-25000" dirty="0">
                <a:ln>
                  <a:solidFill>
                    <a:sysClr val="windowText" lastClr="000000"/>
                  </a:solidFill>
                </a:ln>
                <a:solidFill>
                  <a:srgbClr val="0000FF"/>
                </a:solidFill>
                <a:latin typeface="Arial" pitchFamily="34" charset="0"/>
                <a:cs typeface="Arial" pitchFamily="34" charset="0"/>
                <a:sym typeface="Symbol" pitchFamily="18" charset="2"/>
              </a:rPr>
              <a:t>р </a:t>
            </a:r>
            <a:r>
              <a:rPr lang="ru-RU" sz="2800" b="1" dirty="0">
                <a:ln>
                  <a:solidFill>
                    <a:sysClr val="windowText" lastClr="000000"/>
                  </a:solidFill>
                </a:ln>
              </a:rPr>
              <a:t>– </a:t>
            </a:r>
            <a:r>
              <a:rPr lang="ru-RU" sz="2800" b="1" dirty="0">
                <a:ln>
                  <a:solidFill>
                    <a:sysClr val="windowText" lastClr="000000"/>
                  </a:solidFill>
                </a:ln>
                <a:solidFill>
                  <a:srgbClr val="FF0066"/>
                </a:solidFill>
                <a:latin typeface="Arial" pitchFamily="34" charset="0"/>
                <a:cs typeface="Arial" pitchFamily="34" charset="0"/>
                <a:sym typeface="Symbol" pitchFamily="18" charset="2"/>
              </a:rPr>
              <a:t>с</a:t>
            </a:r>
            <a:r>
              <a:rPr lang="en-US" sz="2800" b="1" baseline="-25000" dirty="0">
                <a:ln>
                  <a:solidFill>
                    <a:sysClr val="windowText" lastClr="000000"/>
                  </a:solidFill>
                </a:ln>
                <a:solidFill>
                  <a:srgbClr val="FF0066"/>
                </a:solidFill>
                <a:latin typeface="Arial" pitchFamily="34" charset="0"/>
                <a:cs typeface="Arial" pitchFamily="34" charset="0"/>
                <a:sym typeface="Symbol" pitchFamily="18" charset="2"/>
              </a:rPr>
              <a:t>V</a:t>
            </a:r>
            <a:r>
              <a:rPr lang="ru-RU" sz="2800" b="1" dirty="0">
                <a:ln>
                  <a:solidFill>
                    <a:sysClr val="windowText" lastClr="000000"/>
                  </a:solidFill>
                </a:ln>
              </a:rPr>
              <a:t> =</a:t>
            </a:r>
            <a:r>
              <a:rPr lang="en-US" sz="2800" b="1" dirty="0">
                <a:ln>
                  <a:solidFill>
                    <a:sysClr val="windowText" lastClr="000000"/>
                  </a:solidFill>
                </a:ln>
              </a:rPr>
              <a:t> </a:t>
            </a:r>
            <a:r>
              <a:rPr lang="en-US" sz="2800" b="1" dirty="0" err="1" smtClean="0">
                <a:ln>
                  <a:solidFill>
                    <a:sysClr val="windowText" lastClr="000000"/>
                  </a:solidFill>
                </a:ln>
              </a:rPr>
              <a:t>nR</a:t>
            </a:r>
            <a:r>
              <a:rPr lang="ru-RU" sz="2800" b="1" dirty="0" smtClean="0">
                <a:ln>
                  <a:solidFill>
                    <a:sysClr val="windowText" lastClr="000000"/>
                  </a:solidFill>
                </a:ln>
              </a:rPr>
              <a:t>,</a:t>
            </a:r>
            <a:r>
              <a:rPr lang="en-US" sz="2800" b="1" dirty="0" smtClean="0">
                <a:ln>
                  <a:solidFill>
                    <a:sysClr val="windowText" lastClr="000000"/>
                  </a:solidFill>
                </a:ln>
              </a:rPr>
              <a:t> </a:t>
            </a:r>
            <a:endParaRPr lang="ru-RU" sz="2800" b="1" dirty="0"/>
          </a:p>
          <a:p>
            <a:pPr eaLnBrk="1" hangingPunct="1">
              <a:buFont typeface="Wingdings 3" pitchFamily="18" charset="2"/>
              <a:buNone/>
            </a:pPr>
            <a:r>
              <a:rPr lang="ru-RU" sz="2800" b="1" dirty="0" smtClean="0"/>
              <a:t>для </a:t>
            </a:r>
            <a:r>
              <a:rPr lang="ru-RU" sz="2800" b="1" u="sng" dirty="0"/>
              <a:t>конденсированной </a:t>
            </a:r>
            <a:r>
              <a:rPr lang="ru-RU" sz="2800" b="1" u="sng" dirty="0" smtClean="0"/>
              <a:t>фазы</a:t>
            </a:r>
            <a:r>
              <a:rPr lang="en-US" sz="2800" b="1" dirty="0" smtClean="0"/>
              <a:t> </a:t>
            </a:r>
            <a:r>
              <a:rPr lang="ru-RU" sz="2800" b="1" dirty="0">
                <a:ln>
                  <a:solidFill>
                    <a:sysClr val="windowText" lastClr="000000"/>
                  </a:solidFill>
                </a:ln>
                <a:solidFill>
                  <a:srgbClr val="0000FF"/>
                </a:solidFill>
                <a:latin typeface="Arial" pitchFamily="34" charset="0"/>
                <a:cs typeface="Arial" pitchFamily="34" charset="0"/>
                <a:sym typeface="Symbol" pitchFamily="18" charset="2"/>
              </a:rPr>
              <a:t>с</a:t>
            </a:r>
            <a:r>
              <a:rPr lang="ru-RU" sz="2800" b="1" baseline="-25000" dirty="0">
                <a:ln>
                  <a:solidFill>
                    <a:sysClr val="windowText" lastClr="000000"/>
                  </a:solidFill>
                </a:ln>
                <a:solidFill>
                  <a:srgbClr val="0000FF"/>
                </a:solidFill>
                <a:latin typeface="Arial" pitchFamily="34" charset="0"/>
                <a:cs typeface="Arial" pitchFamily="34" charset="0"/>
                <a:sym typeface="Symbol" pitchFamily="18" charset="2"/>
              </a:rPr>
              <a:t>р </a:t>
            </a:r>
            <a:r>
              <a:rPr lang="ru-RU" sz="2800" b="1" dirty="0" smtClean="0">
                <a:ln>
                  <a:solidFill>
                    <a:sysClr val="windowText" lastClr="000000"/>
                  </a:solidFill>
                </a:ln>
                <a:sym typeface="Symbol"/>
              </a:rPr>
              <a:t></a:t>
            </a:r>
            <a:r>
              <a:rPr lang="ru-RU" sz="2800" b="1" dirty="0" smtClean="0">
                <a:ln>
                  <a:solidFill>
                    <a:sysClr val="windowText" lastClr="000000"/>
                  </a:solidFill>
                </a:ln>
              </a:rPr>
              <a:t> </a:t>
            </a:r>
            <a:r>
              <a:rPr lang="ru-RU" sz="2800" b="1" dirty="0">
                <a:ln>
                  <a:solidFill>
                    <a:sysClr val="windowText" lastClr="000000"/>
                  </a:solidFill>
                </a:ln>
                <a:solidFill>
                  <a:srgbClr val="FF0066"/>
                </a:solidFill>
                <a:latin typeface="Arial" pitchFamily="34" charset="0"/>
                <a:cs typeface="Arial" pitchFamily="34" charset="0"/>
                <a:sym typeface="Symbol" pitchFamily="18" charset="2"/>
              </a:rPr>
              <a:t>с</a:t>
            </a:r>
            <a:r>
              <a:rPr lang="en-US" sz="2800" b="1" baseline="-25000" dirty="0" smtClean="0">
                <a:ln>
                  <a:solidFill>
                    <a:sysClr val="windowText" lastClr="000000"/>
                  </a:solidFill>
                </a:ln>
                <a:solidFill>
                  <a:srgbClr val="FF0066"/>
                </a:solidFill>
                <a:latin typeface="Arial" pitchFamily="34" charset="0"/>
                <a:cs typeface="Arial" pitchFamily="34" charset="0"/>
                <a:sym typeface="Symbol" pitchFamily="18" charset="2"/>
              </a:rPr>
              <a:t>V</a:t>
            </a:r>
            <a:r>
              <a:rPr lang="ru-RU" sz="2800" b="1" dirty="0" smtClean="0">
                <a:ln>
                  <a:solidFill>
                    <a:sysClr val="windowText" lastClr="000000"/>
                  </a:solidFill>
                </a:ln>
              </a:rPr>
              <a:t>. </a:t>
            </a:r>
            <a:endParaRPr lang="ru-RU" sz="2800" b="1" dirty="0"/>
          </a:p>
        </p:txBody>
      </p:sp>
    </p:spTree>
    <p:extLst>
      <p:ext uri="{BB962C8B-B14F-4D97-AF65-F5344CB8AC3E}">
        <p14:creationId xmlns:p14="http://schemas.microsoft.com/office/powerpoint/2010/main" val="3606881948"/>
      </p:ext>
    </p:extLst>
  </p:cSld>
  <p:clrMapOvr>
    <a:masterClrMapping/>
  </p:clrMapOvr>
  <p:transition>
    <p:wheel spokes="1"/>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340768"/>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Rectangle 8"/>
          <p:cNvSpPr>
            <a:spLocks noChangeArrowheads="1"/>
          </p:cNvSpPr>
          <p:nvPr/>
        </p:nvSpPr>
        <p:spPr bwMode="auto">
          <a:xfrm>
            <a:off x="683568" y="1340768"/>
            <a:ext cx="7857206" cy="5262979"/>
          </a:xfrm>
          <a:prstGeom prst="rect">
            <a:avLst/>
          </a:prstGeom>
          <a:noFill/>
          <a:ln w="9525">
            <a:noFill/>
            <a:miter lim="800000"/>
            <a:headEnd/>
            <a:tailEnd/>
          </a:ln>
        </p:spPr>
        <p:txBody>
          <a:bodyPr wrap="square">
            <a:spAutoFit/>
          </a:bodyPr>
          <a:lstStyle/>
          <a:p>
            <a:pPr indent="444500" algn="just">
              <a:lnSpc>
                <a:spcPct val="90000"/>
              </a:lnSpc>
            </a:pPr>
            <a:r>
              <a:rPr lang="ru-RU" sz="2800" b="1" dirty="0" smtClean="0">
                <a:ln>
                  <a:solidFill>
                    <a:sysClr val="windowText" lastClr="000000"/>
                  </a:solidFill>
                </a:ln>
                <a:solidFill>
                  <a:srgbClr val="0000FF"/>
                </a:solidFill>
                <a:latin typeface="Arial" pitchFamily="34" charset="0"/>
                <a:cs typeface="Arial" pitchFamily="34" charset="0"/>
                <a:sym typeface="Symbol" pitchFamily="18" charset="2"/>
              </a:rPr>
              <a:t>В </a:t>
            </a:r>
            <a:r>
              <a:rPr lang="ru-RU" sz="2800" b="1" dirty="0">
                <a:ln>
                  <a:solidFill>
                    <a:sysClr val="windowText" lastClr="000000"/>
                  </a:solidFill>
                </a:ln>
                <a:solidFill>
                  <a:srgbClr val="0000FF"/>
                </a:solidFill>
                <a:latin typeface="Arial" pitchFamily="34" charset="0"/>
                <a:cs typeface="Arial" pitchFamily="34" charset="0"/>
                <a:sym typeface="Symbol" pitchFamily="18" charset="2"/>
              </a:rPr>
              <a:t>области от 298 до 1500 К</a:t>
            </a:r>
            <a:r>
              <a:rPr lang="ru-RU" sz="2800" b="1" dirty="0">
                <a:latin typeface="Arial" pitchFamily="34" charset="0"/>
                <a:cs typeface="Arial" pitchFamily="34" charset="0"/>
                <a:sym typeface="Symbol" pitchFamily="18" charset="2"/>
              </a:rPr>
              <a:t>, т. е. в области температуры, представляющей </a:t>
            </a:r>
            <a:r>
              <a:rPr lang="ru-RU" sz="2800" b="1" dirty="0">
                <a:ln>
                  <a:solidFill>
                    <a:sysClr val="windowText" lastClr="000000"/>
                  </a:solidFill>
                </a:ln>
                <a:solidFill>
                  <a:srgbClr val="0000FF"/>
                </a:solidFill>
                <a:latin typeface="Arial" pitchFamily="34" charset="0"/>
                <a:cs typeface="Arial" pitchFamily="34" charset="0"/>
                <a:sym typeface="Symbol" pitchFamily="18" charset="2"/>
              </a:rPr>
              <a:t>интерес для химической технологии</a:t>
            </a:r>
            <a:r>
              <a:rPr lang="ru-RU" sz="2800" b="1" dirty="0">
                <a:latin typeface="Arial" pitchFamily="34" charset="0"/>
                <a:cs typeface="Arial" pitchFamily="34" charset="0"/>
                <a:sym typeface="Symbol" pitchFamily="18" charset="2"/>
              </a:rPr>
              <a:t>, зависимость с</a:t>
            </a:r>
            <a:r>
              <a:rPr lang="ru-RU" sz="2800" b="1" baseline="-25000" dirty="0">
                <a:latin typeface="Arial" pitchFamily="34" charset="0"/>
                <a:cs typeface="Arial" pitchFamily="34" charset="0"/>
                <a:sym typeface="Symbol" pitchFamily="18" charset="2"/>
              </a:rPr>
              <a:t>р</a:t>
            </a:r>
            <a:r>
              <a:rPr lang="ru-RU" sz="2800" b="1" dirty="0">
                <a:latin typeface="Arial" pitchFamily="34" charset="0"/>
                <a:cs typeface="Arial" pitchFamily="34" charset="0"/>
                <a:sym typeface="Symbol" pitchFamily="18" charset="2"/>
              </a:rPr>
              <a:t> от температуры описывается двумя уравнениями:</a:t>
            </a:r>
          </a:p>
          <a:p>
            <a:pPr indent="444500" algn="just">
              <a:lnSpc>
                <a:spcPct val="90000"/>
              </a:lnSpc>
            </a:pPr>
            <a:r>
              <a:rPr lang="ru-RU" sz="2800" b="1" i="1" dirty="0">
                <a:ln>
                  <a:solidFill>
                    <a:sysClr val="windowText" lastClr="000000"/>
                  </a:solidFill>
                </a:ln>
                <a:solidFill>
                  <a:srgbClr val="FF0066"/>
                </a:solidFill>
                <a:latin typeface="Arial" pitchFamily="34" charset="0"/>
                <a:cs typeface="Arial" pitchFamily="34" charset="0"/>
                <a:sym typeface="Symbol" pitchFamily="18" charset="2"/>
              </a:rPr>
              <a:t>для органических веществ</a:t>
            </a:r>
            <a:r>
              <a:rPr lang="ru-RU" sz="2800" b="1" dirty="0">
                <a:solidFill>
                  <a:schemeClr val="accent2"/>
                </a:solidFill>
                <a:latin typeface="Arial" pitchFamily="34" charset="0"/>
                <a:cs typeface="Arial" pitchFamily="34" charset="0"/>
                <a:sym typeface="Symbol" pitchFamily="18" charset="2"/>
              </a:rPr>
              <a:t>:</a:t>
            </a:r>
          </a:p>
          <a:p>
            <a:pPr indent="444500" algn="just">
              <a:lnSpc>
                <a:spcPct val="90000"/>
              </a:lnSpc>
            </a:pPr>
            <a:r>
              <a:rPr lang="ru-RU" sz="2800" b="1" dirty="0">
                <a:latin typeface="Arial" pitchFamily="34" charset="0"/>
                <a:cs typeface="Arial" pitchFamily="34" charset="0"/>
                <a:sym typeface="Symbol" pitchFamily="18" charset="2"/>
              </a:rPr>
              <a:t>с</a:t>
            </a:r>
            <a:r>
              <a:rPr lang="ru-RU" sz="2800" b="1" baseline="-25000" dirty="0">
                <a:latin typeface="Arial" pitchFamily="34" charset="0"/>
                <a:cs typeface="Arial" pitchFamily="34" charset="0"/>
                <a:sym typeface="Symbol" pitchFamily="18" charset="2"/>
              </a:rPr>
              <a:t>р</a:t>
            </a:r>
            <a:r>
              <a:rPr lang="ru-RU" sz="2800" b="1" dirty="0">
                <a:latin typeface="Arial" pitchFamily="34" charset="0"/>
                <a:cs typeface="Arial" pitchFamily="34" charset="0"/>
                <a:sym typeface="Symbol" pitchFamily="18" charset="2"/>
              </a:rPr>
              <a:t> = а + </a:t>
            </a:r>
            <a:r>
              <a:rPr lang="en-US" sz="2800" b="1" dirty="0">
                <a:latin typeface="Arial" pitchFamily="34" charset="0"/>
                <a:cs typeface="Arial" pitchFamily="34" charset="0"/>
                <a:sym typeface="Symbol" pitchFamily="18" charset="2"/>
              </a:rPr>
              <a:t>b</a:t>
            </a:r>
            <a:r>
              <a:rPr lang="ru-RU" sz="2800" b="1" dirty="0">
                <a:latin typeface="Arial" pitchFamily="34" charset="0"/>
                <a:cs typeface="Arial" pitchFamily="34" charset="0"/>
                <a:sym typeface="Symbol" pitchFamily="18" charset="2"/>
              </a:rPr>
              <a:t>Т + </a:t>
            </a:r>
            <a:r>
              <a:rPr lang="en-US" sz="2800" b="1" dirty="0" err="1">
                <a:latin typeface="Arial" pitchFamily="34" charset="0"/>
                <a:cs typeface="Arial" pitchFamily="34" charset="0"/>
                <a:sym typeface="Symbol" pitchFamily="18" charset="2"/>
              </a:rPr>
              <a:t>cT</a:t>
            </a:r>
            <a:r>
              <a:rPr lang="ru-RU" sz="2800" b="1" baseline="30000" dirty="0">
                <a:latin typeface="Arial" pitchFamily="34" charset="0"/>
                <a:cs typeface="Arial" pitchFamily="34" charset="0"/>
                <a:sym typeface="Symbol" pitchFamily="18" charset="2"/>
              </a:rPr>
              <a:t>2</a:t>
            </a:r>
            <a:r>
              <a:rPr lang="ru-RU" sz="2800" b="1" dirty="0">
                <a:latin typeface="Arial" pitchFamily="34" charset="0"/>
                <a:cs typeface="Arial" pitchFamily="34" charset="0"/>
                <a:sym typeface="Symbol" pitchFamily="18" charset="2"/>
              </a:rPr>
              <a:t> + </a:t>
            </a:r>
            <a:r>
              <a:rPr lang="en-US" sz="2800" b="1" dirty="0" err="1">
                <a:latin typeface="Arial" pitchFamily="34" charset="0"/>
                <a:cs typeface="Arial" pitchFamily="34" charset="0"/>
                <a:sym typeface="Symbol" pitchFamily="18" charset="2"/>
              </a:rPr>
              <a:t>dT</a:t>
            </a:r>
            <a:r>
              <a:rPr lang="ru-RU" sz="2800" b="1" baseline="30000" dirty="0">
                <a:latin typeface="Arial" pitchFamily="34" charset="0"/>
                <a:cs typeface="Arial" pitchFamily="34" charset="0"/>
                <a:sym typeface="Symbol" pitchFamily="18" charset="2"/>
              </a:rPr>
              <a:t>3</a:t>
            </a:r>
            <a:r>
              <a:rPr lang="ru-RU" sz="2800" b="1" dirty="0">
                <a:latin typeface="Arial" pitchFamily="34" charset="0"/>
                <a:cs typeface="Arial" pitchFamily="34" charset="0"/>
                <a:sym typeface="Symbol" pitchFamily="18" charset="2"/>
              </a:rPr>
              <a:t>, </a:t>
            </a:r>
            <a:endParaRPr lang="ru-RU" sz="2800" b="1" dirty="0" smtClean="0">
              <a:latin typeface="Arial" pitchFamily="34" charset="0"/>
              <a:cs typeface="Arial" pitchFamily="34" charset="0"/>
              <a:sym typeface="Symbol" pitchFamily="18" charset="2"/>
            </a:endParaRPr>
          </a:p>
          <a:p>
            <a:pPr indent="444500" algn="just">
              <a:lnSpc>
                <a:spcPct val="90000"/>
              </a:lnSpc>
            </a:pPr>
            <a:r>
              <a:rPr lang="ru-RU" sz="2800" b="1" i="1" dirty="0" smtClean="0">
                <a:ln>
                  <a:solidFill>
                    <a:sysClr val="windowText" lastClr="000000"/>
                  </a:solidFill>
                </a:ln>
                <a:solidFill>
                  <a:srgbClr val="278941"/>
                </a:solidFill>
                <a:latin typeface="Arial" pitchFamily="34" charset="0"/>
                <a:cs typeface="Arial" pitchFamily="34" charset="0"/>
                <a:sym typeface="Symbol" pitchFamily="18" charset="2"/>
              </a:rPr>
              <a:t>для </a:t>
            </a:r>
            <a:r>
              <a:rPr lang="ru-RU" sz="2800" b="1" i="1" u="sng" dirty="0">
                <a:ln>
                  <a:solidFill>
                    <a:sysClr val="windowText" lastClr="000000"/>
                  </a:solidFill>
                </a:ln>
                <a:solidFill>
                  <a:srgbClr val="FF0000"/>
                </a:solidFill>
                <a:latin typeface="Arial" pitchFamily="34" charset="0"/>
                <a:cs typeface="Arial" pitchFamily="34" charset="0"/>
                <a:sym typeface="Symbol" pitchFamily="18" charset="2"/>
              </a:rPr>
              <a:t>не</a:t>
            </a:r>
            <a:r>
              <a:rPr lang="ru-RU" sz="2800" b="1" i="1" dirty="0">
                <a:ln>
                  <a:solidFill>
                    <a:sysClr val="windowText" lastClr="000000"/>
                  </a:solidFill>
                </a:ln>
                <a:solidFill>
                  <a:srgbClr val="278941"/>
                </a:solidFill>
                <a:latin typeface="Arial" pitchFamily="34" charset="0"/>
                <a:cs typeface="Arial" pitchFamily="34" charset="0"/>
                <a:sym typeface="Symbol" pitchFamily="18" charset="2"/>
              </a:rPr>
              <a:t>органических веществ</a:t>
            </a:r>
            <a:r>
              <a:rPr lang="ru-RU" sz="2800" b="1" dirty="0">
                <a:solidFill>
                  <a:schemeClr val="accent2"/>
                </a:solidFill>
                <a:latin typeface="Arial" pitchFamily="34" charset="0"/>
                <a:cs typeface="Arial" pitchFamily="34" charset="0"/>
                <a:sym typeface="Symbol" pitchFamily="18" charset="2"/>
              </a:rPr>
              <a:t>:</a:t>
            </a:r>
          </a:p>
          <a:p>
            <a:pPr indent="444500" algn="just">
              <a:lnSpc>
                <a:spcPct val="90000"/>
              </a:lnSpc>
            </a:pPr>
            <a:r>
              <a:rPr lang="ru-RU" sz="2800" b="1" dirty="0">
                <a:latin typeface="Arial" pitchFamily="34" charset="0"/>
                <a:cs typeface="Arial" pitchFamily="34" charset="0"/>
                <a:sym typeface="Symbol" pitchFamily="18" charset="2"/>
              </a:rPr>
              <a:t>с</a:t>
            </a:r>
            <a:r>
              <a:rPr lang="ru-RU" sz="2800" b="1" baseline="-25000" dirty="0">
                <a:latin typeface="Arial" pitchFamily="34" charset="0"/>
                <a:cs typeface="Arial" pitchFamily="34" charset="0"/>
                <a:sym typeface="Symbol" pitchFamily="18" charset="2"/>
              </a:rPr>
              <a:t>р</a:t>
            </a:r>
            <a:r>
              <a:rPr lang="ru-RU" sz="2800" b="1" dirty="0">
                <a:latin typeface="Arial" pitchFamily="34" charset="0"/>
                <a:cs typeface="Arial" pitchFamily="34" charset="0"/>
                <a:sym typeface="Symbol" pitchFamily="18" charset="2"/>
              </a:rPr>
              <a:t> = а + </a:t>
            </a:r>
            <a:r>
              <a:rPr lang="en-US" sz="2800" b="1" dirty="0">
                <a:latin typeface="Arial" pitchFamily="34" charset="0"/>
                <a:cs typeface="Arial" pitchFamily="34" charset="0"/>
                <a:sym typeface="Symbol" pitchFamily="18" charset="2"/>
              </a:rPr>
              <a:t>b</a:t>
            </a:r>
            <a:r>
              <a:rPr lang="ru-RU" sz="2800" b="1" dirty="0">
                <a:latin typeface="Arial" pitchFamily="34" charset="0"/>
                <a:cs typeface="Arial" pitchFamily="34" charset="0"/>
                <a:sym typeface="Symbol" pitchFamily="18" charset="2"/>
              </a:rPr>
              <a:t>Т + с'/</a:t>
            </a:r>
            <a:r>
              <a:rPr lang="ru-RU" sz="2800" b="1" dirty="0" smtClean="0">
                <a:latin typeface="Arial" pitchFamily="34" charset="0"/>
                <a:cs typeface="Arial" pitchFamily="34" charset="0"/>
                <a:sym typeface="Symbol" pitchFamily="18" charset="2"/>
              </a:rPr>
              <a:t>Т</a:t>
            </a:r>
            <a:r>
              <a:rPr lang="ru-RU" sz="2800" b="1" baseline="30000" dirty="0" smtClean="0">
                <a:latin typeface="Arial" pitchFamily="34" charset="0"/>
                <a:cs typeface="Arial" pitchFamily="34" charset="0"/>
                <a:sym typeface="Symbol" pitchFamily="18" charset="2"/>
              </a:rPr>
              <a:t>2</a:t>
            </a:r>
          </a:p>
          <a:p>
            <a:pPr>
              <a:lnSpc>
                <a:spcPct val="75000"/>
              </a:lnSpc>
              <a:buFont typeface="Wingdings 3" pitchFamily="18" charset="2"/>
              <a:buNone/>
            </a:pPr>
            <a:r>
              <a:rPr lang="ru-RU" sz="2800" b="1" dirty="0"/>
              <a:t>где  </a:t>
            </a:r>
            <a:r>
              <a:rPr lang="en-US" sz="2800" b="1" dirty="0"/>
              <a:t>a, b, </a:t>
            </a:r>
            <a:r>
              <a:rPr lang="en-US" sz="2800" b="1" dirty="0" smtClean="0"/>
              <a:t>c</a:t>
            </a:r>
            <a:r>
              <a:rPr lang="ru-RU" sz="2800" b="1" dirty="0" smtClean="0"/>
              <a:t>, </a:t>
            </a:r>
            <a:r>
              <a:rPr lang="en-US" sz="2800" b="1" dirty="0">
                <a:latin typeface="Arial" pitchFamily="34" charset="0"/>
                <a:cs typeface="Arial" pitchFamily="34" charset="0"/>
                <a:sym typeface="Symbol" pitchFamily="18" charset="2"/>
              </a:rPr>
              <a:t>d</a:t>
            </a:r>
            <a:r>
              <a:rPr lang="ru-RU" sz="2800" b="1" dirty="0" smtClean="0"/>
              <a:t>, </a:t>
            </a:r>
            <a:r>
              <a:rPr lang="ru-RU" sz="2800" b="1" dirty="0" smtClean="0">
                <a:latin typeface="Arial" pitchFamily="34" charset="0"/>
                <a:cs typeface="Arial" pitchFamily="34" charset="0"/>
                <a:sym typeface="Symbol" pitchFamily="18" charset="2"/>
              </a:rPr>
              <a:t>с</a:t>
            </a:r>
            <a:r>
              <a:rPr lang="ru-RU" sz="2800" b="1" dirty="0">
                <a:latin typeface="Arial" pitchFamily="34" charset="0"/>
                <a:cs typeface="Arial" pitchFamily="34" charset="0"/>
                <a:sym typeface="Symbol" pitchFamily="18" charset="2"/>
              </a:rPr>
              <a:t>'</a:t>
            </a:r>
            <a:r>
              <a:rPr lang="ru-RU" sz="2800" b="1" dirty="0" smtClean="0">
                <a:latin typeface="Arial" pitchFamily="34" charset="0"/>
                <a:cs typeface="Arial" pitchFamily="34" charset="0"/>
                <a:sym typeface="Symbol" pitchFamily="18" charset="2"/>
              </a:rPr>
              <a:t> </a:t>
            </a:r>
            <a:r>
              <a:rPr lang="ru-RU" sz="2800" b="1" dirty="0" smtClean="0"/>
              <a:t>– </a:t>
            </a:r>
            <a:r>
              <a:rPr lang="ru-RU" sz="2800" b="1" dirty="0"/>
              <a:t>коэффициенты</a:t>
            </a:r>
          </a:p>
          <a:p>
            <a:pPr indent="450850" algn="just">
              <a:lnSpc>
                <a:spcPct val="75000"/>
              </a:lnSpc>
            </a:pPr>
            <a:r>
              <a:rPr lang="ru-RU" sz="2800" b="1" dirty="0"/>
              <a:t>Эти уравнения пригодны только в том интервале температур, в котором они изучены </a:t>
            </a:r>
            <a:r>
              <a:rPr lang="ru-RU" sz="2800" b="1" dirty="0" smtClean="0"/>
              <a:t>экспериментально.</a:t>
            </a:r>
            <a:endParaRPr lang="ru-RU" sz="2800" b="1" dirty="0"/>
          </a:p>
          <a:p>
            <a:pPr indent="444500" algn="just">
              <a:lnSpc>
                <a:spcPct val="90000"/>
              </a:lnSpc>
            </a:pPr>
            <a:endParaRPr lang="ru-RU" sz="2800" b="1" dirty="0">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3606881948"/>
      </p:ext>
    </p:extLst>
  </p:cSld>
  <p:clrMapOvr>
    <a:masterClrMapping/>
  </p:clrMapOvr>
  <p:transition>
    <p:wheel spokes="1"/>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Rectangle 10"/>
          <p:cNvSpPr>
            <a:spLocks noChangeArrowheads="1"/>
          </p:cNvSpPr>
          <p:nvPr/>
        </p:nvSpPr>
        <p:spPr bwMode="auto">
          <a:xfrm>
            <a:off x="631031" y="1606675"/>
            <a:ext cx="7919668" cy="1643527"/>
          </a:xfrm>
          <a:prstGeom prst="rect">
            <a:avLst/>
          </a:prstGeom>
          <a:noFill/>
          <a:ln w="9525">
            <a:noFill/>
            <a:miter lim="800000"/>
            <a:headEnd/>
            <a:tailEnd/>
          </a:ln>
        </p:spPr>
        <p:txBody>
          <a:bodyPr wrap="square" anchor="ctr">
            <a:spAutoFit/>
          </a:bodyPr>
          <a:lstStyle/>
          <a:p>
            <a:pPr indent="444500" algn="just" eaLnBrk="0" hangingPunct="0">
              <a:lnSpc>
                <a:spcPct val="90000"/>
              </a:lnSpc>
            </a:pPr>
            <a:r>
              <a:rPr lang="ru-RU" sz="2800" b="1" dirty="0">
                <a:latin typeface="Arial" pitchFamily="34" charset="0"/>
                <a:cs typeface="Arial" pitchFamily="34" charset="0"/>
              </a:rPr>
              <a:t>Для  термодинамических  расчетов  </a:t>
            </a:r>
            <a:r>
              <a:rPr lang="ru-RU" sz="2800" b="1" u="sng" dirty="0">
                <a:latin typeface="Arial" pitchFamily="34" charset="0"/>
                <a:cs typeface="Arial" pitchFamily="34" charset="0"/>
              </a:rPr>
              <a:t>основной  функцией  является</a:t>
            </a:r>
            <a:r>
              <a:rPr lang="ru-RU" sz="2800" b="1" dirty="0">
                <a:latin typeface="Arial" pitchFamily="34" charset="0"/>
                <a:cs typeface="Arial" pitchFamily="34" charset="0"/>
              </a:rPr>
              <a:t> </a:t>
            </a:r>
            <a:r>
              <a:rPr lang="ru-RU" sz="2800" b="1" dirty="0">
                <a:ln>
                  <a:solidFill>
                    <a:sysClr val="windowText" lastClr="000000"/>
                  </a:solidFill>
                </a:ln>
                <a:solidFill>
                  <a:srgbClr val="FF3300"/>
                </a:solidFill>
                <a:latin typeface="Arial Black" pitchFamily="34" charset="0"/>
                <a:cs typeface="Arial" pitchFamily="34" charset="0"/>
              </a:rPr>
              <a:t>мольная теплоемкость</a:t>
            </a:r>
            <a:r>
              <a:rPr lang="ru-RU" sz="2800" b="1" dirty="0">
                <a:ln>
                  <a:solidFill>
                    <a:sysClr val="windowText" lastClr="000000"/>
                  </a:solidFill>
                </a:ln>
                <a:solidFill>
                  <a:srgbClr val="FF3300"/>
                </a:solidFill>
                <a:latin typeface="Arial" pitchFamily="34" charset="0"/>
                <a:cs typeface="Arial" pitchFamily="34" charset="0"/>
              </a:rPr>
              <a:t> </a:t>
            </a:r>
            <a:r>
              <a:rPr lang="ru-RU" sz="2800" b="1" u="sng" dirty="0" smtClean="0">
                <a:ln>
                  <a:solidFill>
                    <a:sysClr val="windowText" lastClr="000000"/>
                  </a:solidFill>
                </a:ln>
                <a:latin typeface="Arial" pitchFamily="34" charset="0"/>
                <a:cs typeface="Arial" pitchFamily="34" charset="0"/>
              </a:rPr>
              <a:t>при </a:t>
            </a:r>
            <a:r>
              <a:rPr lang="ru-RU" sz="2800" b="1" u="sng" dirty="0">
                <a:ln>
                  <a:solidFill>
                    <a:sysClr val="windowText" lastClr="000000"/>
                  </a:solidFill>
                </a:ln>
                <a:latin typeface="Arial" pitchFamily="34" charset="0"/>
                <a:cs typeface="Arial" pitchFamily="34" charset="0"/>
              </a:rPr>
              <a:t>постоянном </a:t>
            </a:r>
            <a:r>
              <a:rPr lang="ru-RU" sz="2800" b="1" u="sng" dirty="0">
                <a:ln>
                  <a:solidFill>
                    <a:sysClr val="windowText" lastClr="000000"/>
                  </a:solidFill>
                </a:ln>
                <a:solidFill>
                  <a:srgbClr val="0000FF"/>
                </a:solidFill>
                <a:latin typeface="Arial" pitchFamily="34" charset="0"/>
                <a:cs typeface="Arial" pitchFamily="34" charset="0"/>
              </a:rPr>
              <a:t>давлении</a:t>
            </a:r>
            <a:r>
              <a:rPr lang="ru-RU" sz="2800" b="1" dirty="0" smtClean="0">
                <a:ln>
                  <a:solidFill>
                    <a:sysClr val="windowText" lastClr="000000"/>
                  </a:solidFill>
                </a:ln>
                <a:solidFill>
                  <a:srgbClr val="FF0000"/>
                </a:solidFill>
                <a:latin typeface="Arial" pitchFamily="34" charset="0"/>
                <a:cs typeface="Arial" pitchFamily="34" charset="0"/>
              </a:rPr>
              <a:t> </a:t>
            </a:r>
            <a:r>
              <a:rPr lang="ru-RU" sz="2800" b="1" dirty="0" err="1" smtClean="0">
                <a:ln>
                  <a:solidFill>
                    <a:sysClr val="windowText" lastClr="000000"/>
                  </a:solidFill>
                </a:ln>
                <a:solidFill>
                  <a:srgbClr val="0000FF"/>
                </a:solidFill>
                <a:latin typeface="Arial" pitchFamily="34" charset="0"/>
                <a:cs typeface="Arial" pitchFamily="34" charset="0"/>
              </a:rPr>
              <a:t>с</a:t>
            </a:r>
            <a:r>
              <a:rPr lang="ru-RU" sz="2800" b="1" baseline="-25000" dirty="0" err="1" smtClean="0">
                <a:ln>
                  <a:solidFill>
                    <a:sysClr val="windowText" lastClr="000000"/>
                  </a:solidFill>
                </a:ln>
                <a:solidFill>
                  <a:srgbClr val="0000FF"/>
                </a:solidFill>
                <a:latin typeface="Arial" pitchFamily="34" charset="0"/>
                <a:cs typeface="Arial" pitchFamily="34" charset="0"/>
              </a:rPr>
              <a:t>Р</a:t>
            </a:r>
            <a:r>
              <a:rPr lang="ru-RU" sz="2800" b="1" dirty="0" smtClean="0">
                <a:latin typeface="Arial" pitchFamily="34" charset="0"/>
                <a:cs typeface="Arial" pitchFamily="34" charset="0"/>
              </a:rPr>
              <a:t>:</a:t>
            </a:r>
            <a:r>
              <a:rPr lang="ru-RU" sz="2800" dirty="0" smtClean="0">
                <a:latin typeface="Arial" pitchFamily="34" charset="0"/>
                <a:cs typeface="Arial" pitchFamily="34" charset="0"/>
              </a:rPr>
              <a:t> </a:t>
            </a:r>
            <a:endParaRPr lang="ru-RU" sz="2800" b="1" dirty="0">
              <a:latin typeface="Arial" pitchFamily="34" charset="0"/>
              <a:cs typeface="Arial" pitchFamily="34" charset="0"/>
            </a:endParaRPr>
          </a:p>
        </p:txBody>
      </p:sp>
      <p:sp>
        <p:nvSpPr>
          <p:cNvPr id="16" name="Rectangle 11"/>
          <p:cNvSpPr>
            <a:spLocks noChangeArrowheads="1"/>
          </p:cNvSpPr>
          <p:nvPr/>
        </p:nvSpPr>
        <p:spPr bwMode="auto">
          <a:xfrm>
            <a:off x="555512" y="4094401"/>
            <a:ext cx="8032976" cy="1062791"/>
          </a:xfrm>
          <a:prstGeom prst="rect">
            <a:avLst/>
          </a:prstGeom>
          <a:noFill/>
          <a:ln w="9525">
            <a:noFill/>
            <a:miter lim="800000"/>
            <a:headEnd/>
            <a:tailEnd/>
          </a:ln>
        </p:spPr>
        <p:txBody>
          <a:bodyPr wrap="square">
            <a:spAutoFit/>
          </a:bodyPr>
          <a:lstStyle/>
          <a:p>
            <a:pPr indent="444500" algn="just">
              <a:lnSpc>
                <a:spcPct val="75000"/>
              </a:lnSpc>
            </a:pPr>
            <a:r>
              <a:rPr lang="ru-RU" sz="2800" b="1" dirty="0" smtClean="0">
                <a:latin typeface="Arial" pitchFamily="34" charset="0"/>
                <a:cs typeface="Arial" pitchFamily="34" charset="0"/>
              </a:rPr>
              <a:t>Из этого </a:t>
            </a:r>
            <a:r>
              <a:rPr lang="ru-RU" sz="2800" b="1" dirty="0">
                <a:latin typeface="Arial" pitchFamily="34" charset="0"/>
                <a:cs typeface="Arial" pitchFamily="34" charset="0"/>
              </a:rPr>
              <a:t>уравнения </a:t>
            </a:r>
            <a:r>
              <a:rPr lang="ru-RU" sz="2800" b="1" dirty="0" smtClean="0">
                <a:latin typeface="Arial" pitchFamily="34" charset="0"/>
                <a:cs typeface="Arial" pitchFamily="34" charset="0"/>
              </a:rPr>
              <a:t>следует </a:t>
            </a:r>
            <a:r>
              <a:rPr lang="ru-RU" sz="2800" b="1" dirty="0">
                <a:latin typeface="Arial" pitchFamily="34" charset="0"/>
                <a:cs typeface="Arial" pitchFamily="34" charset="0"/>
              </a:rPr>
              <a:t>уравнение для расчета изменения </a:t>
            </a:r>
            <a:r>
              <a:rPr lang="ru-RU" sz="2800" b="1" dirty="0">
                <a:ln>
                  <a:solidFill>
                    <a:sysClr val="windowText" lastClr="000000"/>
                  </a:solidFill>
                </a:ln>
                <a:solidFill>
                  <a:srgbClr val="0000FF"/>
                </a:solidFill>
                <a:latin typeface="Arial" pitchFamily="34" charset="0"/>
                <a:cs typeface="Arial" pitchFamily="34" charset="0"/>
              </a:rPr>
              <a:t>энтальпии</a:t>
            </a:r>
            <a:r>
              <a:rPr lang="ru-RU" sz="2800" b="1" dirty="0" smtClean="0">
                <a:latin typeface="Arial" pitchFamily="34" charset="0"/>
                <a:cs typeface="Arial" pitchFamily="34" charset="0"/>
              </a:rPr>
              <a:t> </a:t>
            </a:r>
            <a:r>
              <a:rPr lang="ru-RU" sz="2800" b="1" dirty="0">
                <a:latin typeface="Arial" pitchFamily="34" charset="0"/>
                <a:cs typeface="Arial" pitchFamily="34" charset="0"/>
              </a:rPr>
              <a:t>в процессе нагревания</a:t>
            </a:r>
            <a:r>
              <a:rPr lang="ru-RU" sz="2800" b="1" dirty="0" smtClean="0">
                <a:latin typeface="Arial" pitchFamily="34" charset="0"/>
                <a:cs typeface="Arial" pitchFamily="34" charset="0"/>
              </a:rPr>
              <a:t>:</a:t>
            </a:r>
            <a:endParaRPr lang="ru-RU" sz="2700" b="1" dirty="0">
              <a:latin typeface="Arial" pitchFamily="34" charset="0"/>
              <a:cs typeface="Arial" pitchFamily="34" charset="0"/>
            </a:endParaRPr>
          </a:p>
        </p:txBody>
      </p:sp>
      <p:graphicFrame>
        <p:nvGraphicFramePr>
          <p:cNvPr id="5" name="Объект 4"/>
          <p:cNvGraphicFramePr>
            <a:graphicFrameLocks noChangeAspect="1"/>
          </p:cNvGraphicFramePr>
          <p:nvPr>
            <p:extLst>
              <p:ext uri="{D42A27DB-BD31-4B8C-83A1-F6EECF244321}">
                <p14:modId xmlns:p14="http://schemas.microsoft.com/office/powerpoint/2010/main" val="3602061089"/>
              </p:ext>
            </p:extLst>
          </p:nvPr>
        </p:nvGraphicFramePr>
        <p:xfrm>
          <a:off x="3275856" y="2924944"/>
          <a:ext cx="2874421" cy="1086069"/>
        </p:xfrm>
        <a:graphic>
          <a:graphicData uri="http://schemas.openxmlformats.org/presentationml/2006/ole">
            <mc:AlternateContent xmlns:mc="http://schemas.openxmlformats.org/markup-compatibility/2006">
              <mc:Choice xmlns:v="urn:schemas-microsoft-com:vml" Requires="v">
                <p:oleObj spid="_x0000_s447402" name="Формула" r:id="rId7" imgW="1206500" imgH="457200" progId="">
                  <p:embed/>
                </p:oleObj>
              </mc:Choice>
              <mc:Fallback>
                <p:oleObj name="Формула" r:id="rId7" imgW="1206500" imgH="457200" progId="">
                  <p:embed/>
                  <p:pic>
                    <p:nvPicPr>
                      <p:cNvPr id="0" name="Picture 68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2924944"/>
                        <a:ext cx="2874421" cy="10860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Объект 5"/>
          <p:cNvGraphicFramePr>
            <a:graphicFrameLocks noChangeAspect="1"/>
          </p:cNvGraphicFramePr>
          <p:nvPr>
            <p:extLst>
              <p:ext uri="{D42A27DB-BD31-4B8C-83A1-F6EECF244321}">
                <p14:modId xmlns:p14="http://schemas.microsoft.com/office/powerpoint/2010/main" val="3069028219"/>
              </p:ext>
            </p:extLst>
          </p:nvPr>
        </p:nvGraphicFramePr>
        <p:xfrm>
          <a:off x="2555776" y="4941168"/>
          <a:ext cx="4604887" cy="1224136"/>
        </p:xfrm>
        <a:graphic>
          <a:graphicData uri="http://schemas.openxmlformats.org/presentationml/2006/ole">
            <mc:AlternateContent xmlns:mc="http://schemas.openxmlformats.org/markup-compatibility/2006">
              <mc:Choice xmlns:v="urn:schemas-microsoft-com:vml" Requires="v">
                <p:oleObj spid="_x0000_s447403" name="Формула" r:id="rId9" imgW="1892300" imgH="508000" progId="">
                  <p:embed/>
                </p:oleObj>
              </mc:Choice>
              <mc:Fallback>
                <p:oleObj name="Формула" r:id="rId9" imgW="1892300" imgH="508000" progId="">
                  <p:embed/>
                  <p:pic>
                    <p:nvPicPr>
                      <p:cNvPr id="0" name="Picture 68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5776" y="4941168"/>
                        <a:ext cx="4604887" cy="12241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88973398"/>
      </p:ext>
    </p:extLst>
  </p:cSld>
  <p:clrMapOvr>
    <a:masterClrMapping/>
  </p:clrMapOvr>
  <p:transition>
    <p:wheel spokes="1"/>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Rectangle 10"/>
          <p:cNvSpPr>
            <a:spLocks noChangeArrowheads="1"/>
          </p:cNvSpPr>
          <p:nvPr/>
        </p:nvSpPr>
        <p:spPr bwMode="auto">
          <a:xfrm>
            <a:off x="631031" y="1606675"/>
            <a:ext cx="7919668" cy="1643527"/>
          </a:xfrm>
          <a:prstGeom prst="rect">
            <a:avLst/>
          </a:prstGeom>
          <a:noFill/>
          <a:ln w="9525">
            <a:noFill/>
            <a:miter lim="800000"/>
            <a:headEnd/>
            <a:tailEnd/>
          </a:ln>
        </p:spPr>
        <p:txBody>
          <a:bodyPr wrap="square" anchor="ctr">
            <a:spAutoFit/>
          </a:bodyPr>
          <a:lstStyle/>
          <a:p>
            <a:pPr indent="444500" algn="just" eaLnBrk="0" hangingPunct="0">
              <a:lnSpc>
                <a:spcPct val="90000"/>
              </a:lnSpc>
            </a:pPr>
            <a:r>
              <a:rPr lang="ru-RU" sz="2800" b="1" dirty="0">
                <a:latin typeface="Arial" pitchFamily="34" charset="0"/>
                <a:cs typeface="Arial" pitchFamily="34" charset="0"/>
              </a:rPr>
              <a:t>Для  термодинамических  </a:t>
            </a:r>
            <a:r>
              <a:rPr lang="ru-RU" sz="2800" b="1" dirty="0" smtClean="0">
                <a:latin typeface="Arial" pitchFamily="34" charset="0"/>
                <a:cs typeface="Arial" pitchFamily="34" charset="0"/>
              </a:rPr>
              <a:t>расчетов другой  </a:t>
            </a:r>
            <a:r>
              <a:rPr lang="ru-RU" sz="2800" b="1" u="sng" dirty="0">
                <a:latin typeface="Arial" pitchFamily="34" charset="0"/>
                <a:cs typeface="Arial" pitchFamily="34" charset="0"/>
              </a:rPr>
              <a:t>основной  функцией  является</a:t>
            </a:r>
            <a:r>
              <a:rPr lang="ru-RU" sz="2800" b="1" dirty="0">
                <a:latin typeface="Arial" pitchFamily="34" charset="0"/>
                <a:cs typeface="Arial" pitchFamily="34" charset="0"/>
              </a:rPr>
              <a:t> </a:t>
            </a:r>
            <a:r>
              <a:rPr lang="ru-RU" sz="2800" b="1" dirty="0">
                <a:ln>
                  <a:solidFill>
                    <a:sysClr val="windowText" lastClr="000000"/>
                  </a:solidFill>
                </a:ln>
                <a:solidFill>
                  <a:srgbClr val="FF3300"/>
                </a:solidFill>
                <a:latin typeface="Arial Black" pitchFamily="34" charset="0"/>
                <a:cs typeface="Arial" pitchFamily="34" charset="0"/>
              </a:rPr>
              <a:t>мольная теплоемкость</a:t>
            </a:r>
            <a:r>
              <a:rPr lang="ru-RU" sz="2800" b="1" dirty="0">
                <a:ln>
                  <a:solidFill>
                    <a:sysClr val="windowText" lastClr="000000"/>
                  </a:solidFill>
                </a:ln>
                <a:solidFill>
                  <a:srgbClr val="FF3300"/>
                </a:solidFill>
                <a:latin typeface="Arial" pitchFamily="34" charset="0"/>
                <a:cs typeface="Arial" pitchFamily="34" charset="0"/>
              </a:rPr>
              <a:t> </a:t>
            </a:r>
            <a:r>
              <a:rPr lang="ru-RU" sz="2800" b="1" u="sng" dirty="0" smtClean="0">
                <a:ln>
                  <a:solidFill>
                    <a:sysClr val="windowText" lastClr="000000"/>
                  </a:solidFill>
                </a:ln>
                <a:latin typeface="Arial" pitchFamily="34" charset="0"/>
                <a:cs typeface="Arial" pitchFamily="34" charset="0"/>
              </a:rPr>
              <a:t>при </a:t>
            </a:r>
            <a:r>
              <a:rPr lang="ru-RU" sz="2800" b="1" u="sng" dirty="0">
                <a:ln>
                  <a:solidFill>
                    <a:sysClr val="windowText" lastClr="000000"/>
                  </a:solidFill>
                </a:ln>
                <a:latin typeface="Arial" pitchFamily="34" charset="0"/>
                <a:cs typeface="Arial" pitchFamily="34" charset="0"/>
              </a:rPr>
              <a:t>постоянном </a:t>
            </a:r>
            <a:r>
              <a:rPr lang="ru-RU" sz="2800" b="1" u="sng" dirty="0">
                <a:ln>
                  <a:solidFill>
                    <a:sysClr val="windowText" lastClr="000000"/>
                  </a:solidFill>
                </a:ln>
                <a:solidFill>
                  <a:srgbClr val="FF0000"/>
                </a:solidFill>
                <a:latin typeface="Arial" pitchFamily="34" charset="0"/>
                <a:cs typeface="Arial" pitchFamily="34" charset="0"/>
              </a:rPr>
              <a:t>объёме</a:t>
            </a:r>
            <a:r>
              <a:rPr lang="ru-RU" sz="2800" b="1" dirty="0">
                <a:ln>
                  <a:solidFill>
                    <a:sysClr val="windowText" lastClr="000000"/>
                  </a:solidFill>
                </a:ln>
                <a:solidFill>
                  <a:srgbClr val="FF0000"/>
                </a:solidFill>
                <a:latin typeface="Arial" pitchFamily="34" charset="0"/>
                <a:cs typeface="Arial" pitchFamily="34" charset="0"/>
              </a:rPr>
              <a:t> </a:t>
            </a:r>
            <a:r>
              <a:rPr lang="ru-RU" sz="2800" b="1" dirty="0" err="1" smtClean="0">
                <a:ln>
                  <a:solidFill>
                    <a:sysClr val="windowText" lastClr="000000"/>
                  </a:solidFill>
                </a:ln>
                <a:solidFill>
                  <a:srgbClr val="FF0000"/>
                </a:solidFill>
                <a:latin typeface="Arial" pitchFamily="34" charset="0"/>
                <a:cs typeface="Arial" pitchFamily="34" charset="0"/>
              </a:rPr>
              <a:t>с</a:t>
            </a:r>
            <a:r>
              <a:rPr lang="ru-RU" sz="2800" b="1" baseline="-25000" dirty="0" err="1" smtClean="0">
                <a:ln>
                  <a:solidFill>
                    <a:sysClr val="windowText" lastClr="000000"/>
                  </a:solidFill>
                </a:ln>
                <a:solidFill>
                  <a:srgbClr val="FF0000"/>
                </a:solidFill>
                <a:latin typeface="Arial" pitchFamily="34" charset="0"/>
                <a:cs typeface="Arial" pitchFamily="34" charset="0"/>
              </a:rPr>
              <a:t>V</a:t>
            </a:r>
            <a:r>
              <a:rPr lang="ru-RU" sz="2800" b="1" dirty="0" smtClean="0">
                <a:latin typeface="Arial" pitchFamily="34" charset="0"/>
                <a:cs typeface="Arial" pitchFamily="34" charset="0"/>
              </a:rPr>
              <a:t>:</a:t>
            </a:r>
            <a:r>
              <a:rPr lang="ru-RU" sz="2800" dirty="0" smtClean="0">
                <a:latin typeface="Arial" pitchFamily="34" charset="0"/>
                <a:cs typeface="Arial" pitchFamily="34" charset="0"/>
              </a:rPr>
              <a:t> </a:t>
            </a:r>
            <a:endParaRPr lang="ru-RU" sz="2800" b="1" dirty="0">
              <a:latin typeface="Arial" pitchFamily="34" charset="0"/>
              <a:cs typeface="Arial" pitchFamily="34" charset="0"/>
            </a:endParaRPr>
          </a:p>
        </p:txBody>
      </p:sp>
      <p:graphicFrame>
        <p:nvGraphicFramePr>
          <p:cNvPr id="3" name="Объект 2"/>
          <p:cNvGraphicFramePr>
            <a:graphicFrameLocks noChangeAspect="1"/>
          </p:cNvGraphicFramePr>
          <p:nvPr>
            <p:extLst>
              <p:ext uri="{D42A27DB-BD31-4B8C-83A1-F6EECF244321}">
                <p14:modId xmlns:p14="http://schemas.microsoft.com/office/powerpoint/2010/main" val="1519311021"/>
              </p:ext>
            </p:extLst>
          </p:nvPr>
        </p:nvGraphicFramePr>
        <p:xfrm>
          <a:off x="3347863" y="2924944"/>
          <a:ext cx="3329481" cy="1121788"/>
        </p:xfrm>
        <a:graphic>
          <a:graphicData uri="http://schemas.openxmlformats.org/presentationml/2006/ole">
            <mc:AlternateContent xmlns:mc="http://schemas.openxmlformats.org/markup-compatibility/2006">
              <mc:Choice xmlns:v="urn:schemas-microsoft-com:vml" Requires="v">
                <p:oleObj spid="_x0000_s444357" name="Формула" r:id="rId7" imgW="1193800" imgH="444500" progId="">
                  <p:embed/>
                </p:oleObj>
              </mc:Choice>
              <mc:Fallback>
                <p:oleObj name="Формула" r:id="rId7" imgW="1193800" imgH="444500" progId="">
                  <p:embed/>
                  <p:pic>
                    <p:nvPicPr>
                      <p:cNvPr id="0" name="Picture 7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7863" y="2924944"/>
                        <a:ext cx="3329481" cy="1121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Объект 3"/>
          <p:cNvGraphicFramePr>
            <a:graphicFrameLocks noChangeAspect="1"/>
          </p:cNvGraphicFramePr>
          <p:nvPr>
            <p:extLst>
              <p:ext uri="{D42A27DB-BD31-4B8C-83A1-F6EECF244321}">
                <p14:modId xmlns:p14="http://schemas.microsoft.com/office/powerpoint/2010/main" val="3169239172"/>
              </p:ext>
            </p:extLst>
          </p:nvPr>
        </p:nvGraphicFramePr>
        <p:xfrm>
          <a:off x="2651733" y="4915069"/>
          <a:ext cx="4779847" cy="1250235"/>
        </p:xfrm>
        <a:graphic>
          <a:graphicData uri="http://schemas.openxmlformats.org/presentationml/2006/ole">
            <mc:AlternateContent xmlns:mc="http://schemas.openxmlformats.org/markup-compatibility/2006">
              <mc:Choice xmlns:v="urn:schemas-microsoft-com:vml" Requires="v">
                <p:oleObj spid="_x0000_s444358" name="Формула" r:id="rId9" imgW="1892300" imgH="495300" progId="">
                  <p:embed/>
                </p:oleObj>
              </mc:Choice>
              <mc:Fallback>
                <p:oleObj name="Формула" r:id="rId9" imgW="1892300" imgH="495300" progId="">
                  <p:embed/>
                  <p:pic>
                    <p:nvPicPr>
                      <p:cNvPr id="0" name="Picture 7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51733" y="4915069"/>
                        <a:ext cx="4779847" cy="12502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1"/>
          <p:cNvSpPr>
            <a:spLocks noChangeArrowheads="1"/>
          </p:cNvSpPr>
          <p:nvPr/>
        </p:nvSpPr>
        <p:spPr bwMode="auto">
          <a:xfrm>
            <a:off x="555512" y="4094401"/>
            <a:ext cx="8032976" cy="1062791"/>
          </a:xfrm>
          <a:prstGeom prst="rect">
            <a:avLst/>
          </a:prstGeom>
          <a:noFill/>
          <a:ln w="9525">
            <a:noFill/>
            <a:miter lim="800000"/>
            <a:headEnd/>
            <a:tailEnd/>
          </a:ln>
        </p:spPr>
        <p:txBody>
          <a:bodyPr wrap="square">
            <a:spAutoFit/>
          </a:bodyPr>
          <a:lstStyle/>
          <a:p>
            <a:pPr indent="444500" algn="just">
              <a:lnSpc>
                <a:spcPct val="75000"/>
              </a:lnSpc>
            </a:pPr>
            <a:r>
              <a:rPr lang="ru-RU" sz="2800" b="1" dirty="0" smtClean="0">
                <a:latin typeface="Arial" pitchFamily="34" charset="0"/>
                <a:cs typeface="Arial" pitchFamily="34" charset="0"/>
              </a:rPr>
              <a:t>Из этого </a:t>
            </a:r>
            <a:r>
              <a:rPr lang="ru-RU" sz="2800" b="1" dirty="0">
                <a:latin typeface="Arial" pitchFamily="34" charset="0"/>
                <a:cs typeface="Arial" pitchFamily="34" charset="0"/>
              </a:rPr>
              <a:t>уравнения </a:t>
            </a:r>
            <a:r>
              <a:rPr lang="ru-RU" sz="2800" b="1" dirty="0" smtClean="0">
                <a:latin typeface="Arial" pitchFamily="34" charset="0"/>
                <a:cs typeface="Arial" pitchFamily="34" charset="0"/>
              </a:rPr>
              <a:t>следует </a:t>
            </a:r>
            <a:r>
              <a:rPr lang="ru-RU" sz="2800" b="1" dirty="0">
                <a:latin typeface="Arial" pitchFamily="34" charset="0"/>
                <a:cs typeface="Arial" pitchFamily="34" charset="0"/>
              </a:rPr>
              <a:t>уравнение для расчета изменения </a:t>
            </a:r>
            <a:r>
              <a:rPr lang="ru-RU" sz="2800" b="1" dirty="0">
                <a:ln>
                  <a:solidFill>
                    <a:sysClr val="windowText" lastClr="000000"/>
                  </a:solidFill>
                </a:ln>
                <a:solidFill>
                  <a:srgbClr val="FF0066"/>
                </a:solidFill>
                <a:latin typeface="Arial" pitchFamily="34" charset="0"/>
                <a:cs typeface="Arial" pitchFamily="34" charset="0"/>
              </a:rPr>
              <a:t>внутренней энергии</a:t>
            </a:r>
            <a:r>
              <a:rPr lang="ru-RU" sz="2800" b="1" dirty="0" smtClean="0">
                <a:latin typeface="Arial" pitchFamily="34" charset="0"/>
                <a:cs typeface="Arial" pitchFamily="34" charset="0"/>
              </a:rPr>
              <a:t> </a:t>
            </a:r>
            <a:r>
              <a:rPr lang="ru-RU" sz="2800" b="1" dirty="0">
                <a:latin typeface="Arial" pitchFamily="34" charset="0"/>
                <a:cs typeface="Arial" pitchFamily="34" charset="0"/>
              </a:rPr>
              <a:t>в процессе нагревания</a:t>
            </a:r>
            <a:r>
              <a:rPr lang="ru-RU" sz="2800" b="1" dirty="0" smtClean="0">
                <a:latin typeface="Arial" pitchFamily="34" charset="0"/>
                <a:cs typeface="Arial" pitchFamily="34" charset="0"/>
              </a:rPr>
              <a:t>:</a:t>
            </a:r>
            <a:endParaRPr lang="ru-RU" sz="2700" b="1" dirty="0">
              <a:latin typeface="Arial" pitchFamily="34" charset="0"/>
              <a:cs typeface="Arial" pitchFamily="34" charset="0"/>
            </a:endParaRPr>
          </a:p>
        </p:txBody>
      </p:sp>
    </p:spTree>
    <p:extLst>
      <p:ext uri="{BB962C8B-B14F-4D97-AF65-F5344CB8AC3E}">
        <p14:creationId xmlns:p14="http://schemas.microsoft.com/office/powerpoint/2010/main" val="4268653602"/>
      </p:ext>
    </p:extLst>
  </p:cSld>
  <p:clrMapOvr>
    <a:masterClrMapping/>
  </p:clrMapOvr>
  <p:transition>
    <p:wheel spokes="1"/>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02" name="Picture 30" descr="ДВС"/>
          <p:cNvPicPr>
            <a:picLocks noChangeAspect="1" noChangeArrowheads="1" noCrop="1"/>
          </p:cNvPicPr>
          <p:nvPr/>
        </p:nvPicPr>
        <p:blipFill>
          <a:blip r:embed="rId2" cstate="print"/>
          <a:srcRect/>
          <a:stretch>
            <a:fillRect/>
          </a:stretch>
        </p:blipFill>
        <p:spPr bwMode="auto">
          <a:xfrm>
            <a:off x="0" y="0"/>
            <a:ext cx="1760538" cy="3816350"/>
          </a:xfrm>
          <a:prstGeom prst="rect">
            <a:avLst/>
          </a:prstGeom>
          <a:noFill/>
          <a:ln w="9525">
            <a:noFill/>
            <a:miter lim="800000"/>
            <a:headEnd/>
            <a:tailEnd/>
          </a:ln>
        </p:spPr>
      </p:pic>
      <p:pic>
        <p:nvPicPr>
          <p:cNvPr id="3108" name="Picture 36" descr="под действием некомпенсированных ударов поршень"/>
          <p:cNvPicPr>
            <a:picLocks noChangeAspect="1" noChangeArrowheads="1" noCrop="1"/>
          </p:cNvPicPr>
          <p:nvPr/>
        </p:nvPicPr>
        <p:blipFill>
          <a:blip r:embed="rId3" cstate="print"/>
          <a:srcRect/>
          <a:stretch>
            <a:fillRect/>
          </a:stretch>
        </p:blipFill>
        <p:spPr bwMode="auto">
          <a:xfrm>
            <a:off x="4067944" y="332661"/>
            <a:ext cx="952500" cy="714375"/>
          </a:xfrm>
          <a:prstGeom prst="rect">
            <a:avLst/>
          </a:prstGeom>
          <a:noFill/>
          <a:ln w="9525">
            <a:noFill/>
            <a:miter lim="800000"/>
            <a:headEnd/>
            <a:tailEnd/>
          </a:ln>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Text Box 11"/>
          <p:cNvSpPr txBox="1">
            <a:spLocks noChangeArrowheads="1"/>
          </p:cNvSpPr>
          <p:nvPr/>
        </p:nvSpPr>
        <p:spPr bwMode="auto">
          <a:xfrm>
            <a:off x="1512168" y="2368971"/>
            <a:ext cx="7596336" cy="1348061"/>
          </a:xfrm>
          <a:prstGeom prst="rect">
            <a:avLst/>
          </a:prstGeom>
          <a:noFill/>
          <a:ln w="9525">
            <a:noFill/>
            <a:miter lim="800000"/>
            <a:headEnd/>
            <a:tailEnd/>
          </a:ln>
          <a:effectLst/>
        </p:spPr>
        <p:txBody>
          <a:bodyPr wrap="square">
            <a:spAutoFit/>
          </a:bodyPr>
          <a:lstStyle/>
          <a:p>
            <a:pPr algn="ctr">
              <a:lnSpc>
                <a:spcPct val="85000"/>
              </a:lnSpc>
            </a:pPr>
            <a:r>
              <a:rPr lang="ru-RU" sz="4800" b="1" dirty="0" smtClean="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Arial Black" pitchFamily="34" charset="0"/>
              </a:rPr>
              <a:t>Термодинамический процесс</a:t>
            </a:r>
            <a:endParaRPr lang="ru-RU" sz="4800"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Arial Black" pitchFamily="34" charset="0"/>
            </a:endParaRPr>
          </a:p>
        </p:txBody>
      </p:sp>
      <p:pic>
        <p:nvPicPr>
          <p:cNvPr id="15" name="Picture 2" descr="D:\диск D\25.12.20-домашние документы\Виртуальные лекции-14.01.20\Физ. химия\Термодинамика 1\анимашки-термод. и др\Abis.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7744" y="3828336"/>
            <a:ext cx="4286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7045"/>
      </p:ext>
    </p:extLst>
  </p:cSld>
  <p:clrMapOvr>
    <a:masterClrMapping/>
  </p:clrMapOvr>
  <p:transition>
    <p:wheel spokes="1"/>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8960" y="3342191"/>
            <a:ext cx="5062777" cy="3471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07504" y="3717032"/>
            <a:ext cx="2741456" cy="584775"/>
          </a:xfrm>
          <a:prstGeom prst="rect">
            <a:avLst/>
          </a:prstGeom>
        </p:spPr>
        <p:txBody>
          <a:bodyPr wrap="none">
            <a:spAutoFit/>
          </a:bodyPr>
          <a:lstStyle/>
          <a:p>
            <a:r>
              <a:rPr lang="ru-RU" sz="3200" b="1" dirty="0" smtClean="0">
                <a:ln>
                  <a:solidFill>
                    <a:sysClr val="windowText" lastClr="000000"/>
                  </a:solidFill>
                </a:ln>
                <a:solidFill>
                  <a:srgbClr val="FF0066"/>
                </a:solidFill>
                <a:latin typeface="Arial Black" pitchFamily="34" charset="0"/>
              </a:rPr>
              <a:t>Вспомним:</a:t>
            </a:r>
            <a:endParaRPr lang="ru-RU" sz="3200" dirty="0"/>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4" cstate="print"/>
          <a:srcRect/>
          <a:stretch>
            <a:fillRect/>
          </a:stretch>
        </p:blipFill>
        <p:spPr bwMode="auto">
          <a:xfrm>
            <a:off x="8462991" y="4991120"/>
            <a:ext cx="649287" cy="1295400"/>
          </a:xfrm>
          <a:prstGeom prst="rect">
            <a:avLst/>
          </a:prstGeom>
          <a:noFill/>
          <a:ln w="9525">
            <a:noFill/>
            <a:miter lim="800000"/>
            <a:headEnd/>
            <a:tailEnd/>
          </a:ln>
        </p:spPr>
      </p:pic>
      <p:sp>
        <p:nvSpPr>
          <p:cNvPr id="17" name="Прямоугольник 16"/>
          <p:cNvSpPr/>
          <p:nvPr/>
        </p:nvSpPr>
        <p:spPr>
          <a:xfrm>
            <a:off x="107504" y="40380"/>
            <a:ext cx="8909245" cy="3388620"/>
          </a:xfrm>
          <a:prstGeom prst="rect">
            <a:avLst/>
          </a:prstGeom>
        </p:spPr>
        <p:txBody>
          <a:bodyPr wrap="square">
            <a:spAutoFit/>
          </a:bodyPr>
          <a:lstStyle/>
          <a:p>
            <a:pPr indent="450850" algn="just">
              <a:lnSpc>
                <a:spcPct val="85000"/>
              </a:lnSpc>
            </a:pPr>
            <a:r>
              <a:rPr lang="ru-RU" sz="2800" b="1" dirty="0">
                <a:ln>
                  <a:solidFill>
                    <a:sysClr val="windowText" lastClr="000000"/>
                  </a:solidFill>
                </a:ln>
                <a:solidFill>
                  <a:srgbClr val="FF0066"/>
                </a:solidFill>
                <a:latin typeface="Arial Black" pitchFamily="34" charset="0"/>
              </a:rPr>
              <a:t>Термодинамический процесс</a:t>
            </a:r>
            <a:r>
              <a:rPr lang="ru-RU" sz="2800" b="1" dirty="0">
                <a:ln>
                  <a:solidFill>
                    <a:sysClr val="windowText" lastClr="000000"/>
                  </a:solidFill>
                </a:ln>
                <a:latin typeface="Arial Black" pitchFamily="34" charset="0"/>
              </a:rPr>
              <a:t> – </a:t>
            </a:r>
            <a:r>
              <a:rPr lang="ru-RU" sz="2800" b="1" dirty="0">
                <a:latin typeface="Arial" pitchFamily="34" charset="0"/>
                <a:cs typeface="Arial" pitchFamily="34" charset="0"/>
              </a:rPr>
              <a:t>всякое изменение в системе, связанное с изменением хотя бы одного параметра.</a:t>
            </a:r>
            <a:endParaRPr lang="ru-RU" sz="2800" b="1" dirty="0" smtClean="0"/>
          </a:p>
          <a:p>
            <a:pPr indent="450850" algn="just">
              <a:lnSpc>
                <a:spcPct val="85000"/>
              </a:lnSpc>
            </a:pPr>
            <a:r>
              <a:rPr lang="ru-RU" sz="2800" b="1" dirty="0" smtClean="0"/>
              <a:t>Классическая </a:t>
            </a:r>
            <a:r>
              <a:rPr lang="ru-RU" sz="2800" b="1" dirty="0"/>
              <a:t>термодинамика рассматривает три основных вида </a:t>
            </a:r>
            <a:r>
              <a:rPr lang="ru-RU" sz="2800" b="1" dirty="0">
                <a:ln>
                  <a:solidFill>
                    <a:schemeClr val="tx1"/>
                  </a:solidFill>
                </a:ln>
                <a:solidFill>
                  <a:srgbClr val="FF0000"/>
                </a:solidFill>
              </a:rPr>
              <a:t>термодинамических процессов</a:t>
            </a:r>
            <a:r>
              <a:rPr lang="ru-RU" sz="2800" b="1" dirty="0"/>
              <a:t>: </a:t>
            </a:r>
            <a:endParaRPr lang="ru-RU" sz="2800" b="1" dirty="0" smtClean="0"/>
          </a:p>
          <a:p>
            <a:pPr marL="514350" indent="-514350" algn="just">
              <a:lnSpc>
                <a:spcPct val="85000"/>
              </a:lnSpc>
              <a:buAutoNum type="arabicParenR"/>
            </a:pPr>
            <a:r>
              <a:rPr lang="ru-RU" sz="2800" b="1" dirty="0" smtClean="0"/>
              <a:t>изменения </a:t>
            </a:r>
            <a:r>
              <a:rPr lang="ru-RU" sz="2800" b="1" dirty="0"/>
              <a:t>в системе, </a:t>
            </a:r>
            <a:endParaRPr lang="ru-RU" sz="2800" b="1" dirty="0" smtClean="0"/>
          </a:p>
          <a:p>
            <a:pPr marL="514350" indent="-514350" algn="just">
              <a:lnSpc>
                <a:spcPct val="85000"/>
              </a:lnSpc>
              <a:buAutoNum type="arabicParenR"/>
            </a:pPr>
            <a:r>
              <a:rPr lang="ru-RU" sz="2800" b="1" dirty="0" smtClean="0"/>
              <a:t>циклы </a:t>
            </a:r>
            <a:r>
              <a:rPr lang="ru-RU" sz="2800" b="1" dirty="0"/>
              <a:t>в </a:t>
            </a:r>
            <a:r>
              <a:rPr lang="ru-RU" sz="2800" b="1" dirty="0" smtClean="0"/>
              <a:t>системе,</a:t>
            </a:r>
          </a:p>
          <a:p>
            <a:pPr marL="514350" indent="-514350" algn="just">
              <a:lnSpc>
                <a:spcPct val="85000"/>
              </a:lnSpc>
              <a:buAutoNum type="arabicParenR"/>
            </a:pPr>
            <a:r>
              <a:rPr lang="ru-RU" sz="2800" b="1" dirty="0" smtClean="0"/>
              <a:t>протекающие </a:t>
            </a:r>
            <a:r>
              <a:rPr lang="ru-RU" sz="2800" b="1" dirty="0"/>
              <a:t>процессы.</a:t>
            </a:r>
          </a:p>
        </p:txBody>
      </p:sp>
    </p:spTree>
    <p:extLst>
      <p:ext uri="{BB962C8B-B14F-4D97-AF65-F5344CB8AC3E}">
        <p14:creationId xmlns:p14="http://schemas.microsoft.com/office/powerpoint/2010/main" val="3328517645"/>
      </p:ext>
    </p:extLst>
  </p:cSld>
  <p:clrMapOvr>
    <a:masterClrMapping/>
  </p:clrMapOvr>
  <p:transition>
    <p:wheel spokes="1"/>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323586" name="Picture 2" descr="D:\диск D\25.12.20-домашние документы\Виртуальные лекции-14.01.20\Физ. химия\Термодинамика 1\анимашки-термод. и др\Abis.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766" y="499492"/>
            <a:ext cx="4286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8084" y="116813"/>
            <a:ext cx="3108363" cy="3093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455508" y="-2234"/>
            <a:ext cx="4778872" cy="523220"/>
          </a:xfrm>
          <a:prstGeom prst="rect">
            <a:avLst/>
          </a:prstGeom>
        </p:spPr>
        <p:txBody>
          <a:bodyPr wrap="none">
            <a:spAutoFit/>
          </a:bodyPr>
          <a:lstStyle/>
          <a:p>
            <a:r>
              <a:rPr lang="ru-RU" sz="2800" b="1" u="sng" dirty="0" smtClean="0">
                <a:ln>
                  <a:solidFill>
                    <a:sysClr val="windowText" lastClr="000000"/>
                  </a:solidFill>
                </a:ln>
                <a:solidFill>
                  <a:srgbClr val="C00000"/>
                </a:solidFill>
                <a:latin typeface="Arial Black" pitchFamily="34" charset="0"/>
              </a:rPr>
              <a:t>Изменения в </a:t>
            </a:r>
            <a:r>
              <a:rPr lang="ru-RU" sz="2800" b="1" u="sng" dirty="0">
                <a:ln>
                  <a:solidFill>
                    <a:sysClr val="windowText" lastClr="000000"/>
                  </a:solidFill>
                </a:ln>
                <a:solidFill>
                  <a:srgbClr val="C00000"/>
                </a:solidFill>
                <a:latin typeface="Arial Black" pitchFamily="34" charset="0"/>
              </a:rPr>
              <a:t>системе</a:t>
            </a:r>
            <a:endParaRPr lang="ru-RU" sz="2800" u="sng" dirty="0">
              <a:ln>
                <a:solidFill>
                  <a:sysClr val="windowText" lastClr="000000"/>
                </a:solidFill>
              </a:ln>
              <a:solidFill>
                <a:srgbClr val="C00000"/>
              </a:solidFill>
              <a:latin typeface="Arial Black" pitchFamily="34" charset="0"/>
            </a:endParaRPr>
          </a:p>
        </p:txBody>
      </p:sp>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210514"/>
            <a:ext cx="9216823" cy="3227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Shape 138"/>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106</a:t>
            </a:fld>
            <a:endParaRPr/>
          </a:p>
        </p:txBody>
      </p:sp>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294597011"/>
      </p:ext>
    </p:extLst>
  </p:cSld>
  <p:clrMapOvr>
    <a:masterClrMapping/>
  </p:clrMapOvr>
  <p:transition>
    <p:wheel spokes="1"/>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287475"/>
            <a:ext cx="8856984" cy="1557349"/>
          </a:xfrm>
          <a:prstGeom prst="rect">
            <a:avLst/>
          </a:prstGeom>
        </p:spPr>
        <p:txBody>
          <a:bodyPr wrap="square">
            <a:spAutoFit/>
          </a:bodyPr>
          <a:lstStyle/>
          <a:p>
            <a:pPr algn="just">
              <a:lnSpc>
                <a:spcPct val="85000"/>
              </a:lnSpc>
              <a:buFont typeface="Wingdings 3" pitchFamily="18" charset="2"/>
              <a:buNone/>
            </a:pPr>
            <a:r>
              <a:rPr lang="ru-RU" sz="2800" b="1" dirty="0">
                <a:ln>
                  <a:solidFill>
                    <a:sysClr val="windowText" lastClr="000000"/>
                  </a:solidFill>
                </a:ln>
                <a:latin typeface="Arial Black" pitchFamily="34" charset="0"/>
              </a:rPr>
              <a:t>Процессы в технологической практике:</a:t>
            </a:r>
          </a:p>
          <a:p>
            <a:pPr marL="457200" indent="-457200" algn="just">
              <a:lnSpc>
                <a:spcPct val="85000"/>
              </a:lnSpc>
              <a:buClr>
                <a:srgbClr val="C00000"/>
              </a:buClr>
              <a:buFont typeface="Wingdings" pitchFamily="2" charset="2"/>
              <a:buChar char="Ø"/>
            </a:pPr>
            <a:r>
              <a:rPr lang="ru-RU" sz="2800" b="1" dirty="0">
                <a:ln>
                  <a:solidFill>
                    <a:sysClr val="windowText" lastClr="000000"/>
                  </a:solidFill>
                </a:ln>
                <a:solidFill>
                  <a:srgbClr val="C00000"/>
                </a:solidFill>
                <a:latin typeface="Arial Black" pitchFamily="34" charset="0"/>
              </a:rPr>
              <a:t>изобарно-изотермические</a:t>
            </a:r>
            <a:r>
              <a:rPr lang="ru-RU" sz="2800" b="1" dirty="0"/>
              <a:t> (</a:t>
            </a:r>
            <a:r>
              <a:rPr lang="en-US" sz="2800" b="1" dirty="0"/>
              <a:t>p=</a:t>
            </a:r>
            <a:r>
              <a:rPr lang="en-US" sz="2800" b="1" dirty="0" err="1"/>
              <a:t>const</a:t>
            </a:r>
            <a:r>
              <a:rPr lang="en-US" sz="2800" b="1" dirty="0"/>
              <a:t>, T=</a:t>
            </a:r>
            <a:r>
              <a:rPr lang="en-US" sz="2800" b="1" dirty="0" err="1"/>
              <a:t>const</a:t>
            </a:r>
            <a:r>
              <a:rPr lang="en-US" sz="2800" b="1" dirty="0"/>
              <a:t>)</a:t>
            </a:r>
            <a:r>
              <a:rPr lang="ru-RU" sz="2800" b="1" dirty="0"/>
              <a:t>.  </a:t>
            </a:r>
            <a:r>
              <a:rPr lang="ru-RU" sz="2800" b="1" dirty="0">
                <a:ln>
                  <a:solidFill>
                    <a:sysClr val="windowText" lastClr="000000"/>
                  </a:solidFill>
                </a:ln>
              </a:rPr>
              <a:t>Примеры:</a:t>
            </a:r>
            <a:r>
              <a:rPr lang="ru-RU" sz="2800" b="1" dirty="0"/>
              <a:t> процессы, протекающие </a:t>
            </a:r>
            <a:r>
              <a:rPr lang="ru-RU" sz="2800" b="1" dirty="0">
                <a:ln>
                  <a:solidFill>
                    <a:sysClr val="windowText" lastClr="000000"/>
                  </a:solidFill>
                </a:ln>
                <a:solidFill>
                  <a:srgbClr val="0000FF"/>
                </a:solidFill>
              </a:rPr>
              <a:t>в открытых и проточных </a:t>
            </a:r>
            <a:r>
              <a:rPr lang="ru-RU" sz="2800" b="1" dirty="0"/>
              <a:t>аппаратах</a:t>
            </a:r>
            <a:r>
              <a:rPr lang="ru-RU" sz="2800" b="1" dirty="0" smtClean="0"/>
              <a:t>.</a:t>
            </a:r>
            <a:endParaRPr lang="ru-RU" sz="2800" b="1" dirty="0"/>
          </a:p>
        </p:txBody>
      </p:sp>
      <p:pic>
        <p:nvPicPr>
          <p:cNvPr id="12" name="Picture 5" descr="C:\Documents and Settings\User\Мои документы\Мои рисунки\4042-2.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8617" y="2343297"/>
            <a:ext cx="2820986" cy="231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C:\Documents and Settings\User\Мои документы\Мои рисунки\Shema_raboti_aeratora.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51711" y="1700808"/>
            <a:ext cx="6022567"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9" name="Управляющая кнопка: домой 28">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6896" y="4956046"/>
            <a:ext cx="6010167" cy="1865126"/>
          </a:xfrm>
          <a:prstGeom prst="rect">
            <a:avLst/>
          </a:prstGeom>
        </p:spPr>
        <p:txBody>
          <a:bodyPr wrap="square">
            <a:spAutoFit/>
          </a:bodyPr>
          <a:lstStyle/>
          <a:p>
            <a:pPr algn="ctr">
              <a:lnSpc>
                <a:spcPct val="80000"/>
              </a:lnSpc>
            </a:pPr>
            <a:r>
              <a:rPr lang="ru-RU" sz="2400" b="1" dirty="0" err="1" smtClean="0">
                <a:ln>
                  <a:solidFill>
                    <a:sysClr val="windowText" lastClr="000000"/>
                  </a:solidFill>
                </a:ln>
                <a:solidFill>
                  <a:srgbClr val="FF0000"/>
                </a:solidFill>
              </a:rPr>
              <a:t>Аэротенк</a:t>
            </a:r>
            <a:r>
              <a:rPr lang="ru-RU" sz="2400" b="1" dirty="0" smtClean="0"/>
              <a:t> – чаще </a:t>
            </a:r>
            <a:r>
              <a:rPr lang="ru-RU" sz="2400" b="1" dirty="0"/>
              <a:t>всего резервуар прямоугольного сечения, по которому протекает </a:t>
            </a:r>
            <a:r>
              <a:rPr lang="ru-RU" sz="2400" b="1" dirty="0">
                <a:ln>
                  <a:solidFill>
                    <a:sysClr val="windowText" lastClr="000000"/>
                  </a:solidFill>
                </a:ln>
                <a:solidFill>
                  <a:srgbClr val="0000FF"/>
                </a:solidFill>
              </a:rPr>
              <a:t>сточная вода</a:t>
            </a:r>
            <a:r>
              <a:rPr lang="ru-RU" sz="2400" b="1" dirty="0"/>
              <a:t>, смешанная с активным илом, где происходит </a:t>
            </a:r>
            <a:r>
              <a:rPr lang="ru-RU" sz="2400" b="1" dirty="0">
                <a:ln>
                  <a:solidFill>
                    <a:sysClr val="windowText" lastClr="000000"/>
                  </a:solidFill>
                </a:ln>
                <a:solidFill>
                  <a:srgbClr val="00B050"/>
                </a:solidFill>
              </a:rPr>
              <a:t>биохимическая очистка </a:t>
            </a:r>
            <a:r>
              <a:rPr lang="ru-RU" sz="2400" b="1" dirty="0">
                <a:ln>
                  <a:solidFill>
                    <a:sysClr val="windowText" lastClr="000000"/>
                  </a:solidFill>
                </a:ln>
                <a:solidFill>
                  <a:srgbClr val="0000FF"/>
                </a:solidFill>
              </a:rPr>
              <a:t>сточной воды</a:t>
            </a:r>
            <a:r>
              <a:rPr lang="ru-RU" sz="2400" b="1" dirty="0"/>
              <a:t>.</a:t>
            </a:r>
          </a:p>
        </p:txBody>
      </p:sp>
      <p:pic>
        <p:nvPicPr>
          <p:cNvPr id="516100" name="Picture 4" descr="https://acs-nnov.ru/assets/images/aeroten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39723" y="3985755"/>
            <a:ext cx="3382014" cy="225467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Прямая со стрелкой 4"/>
          <p:cNvCxnSpPr/>
          <p:nvPr/>
        </p:nvCxnSpPr>
        <p:spPr>
          <a:xfrm flipV="1">
            <a:off x="1979712" y="3985756"/>
            <a:ext cx="3456384" cy="97029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flipV="1">
            <a:off x="1983517" y="4797152"/>
            <a:ext cx="4172659" cy="15564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Прямоугольник 10"/>
          <p:cNvSpPr/>
          <p:nvPr/>
        </p:nvSpPr>
        <p:spPr>
          <a:xfrm>
            <a:off x="323528" y="4874976"/>
            <a:ext cx="1656184" cy="4262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15925688"/>
      </p:ext>
    </p:extLst>
  </p:cSld>
  <p:clrMapOvr>
    <a:masterClrMapping/>
  </p:clrMapOvr>
  <p:transition>
    <p:wheel spokes="1"/>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16632"/>
            <a:ext cx="8856984" cy="824841"/>
          </a:xfrm>
          <a:prstGeom prst="rect">
            <a:avLst/>
          </a:prstGeom>
        </p:spPr>
        <p:txBody>
          <a:bodyPr wrap="square">
            <a:spAutoFit/>
          </a:bodyPr>
          <a:lstStyle/>
          <a:p>
            <a:pPr algn="just">
              <a:lnSpc>
                <a:spcPct val="85000"/>
              </a:lnSpc>
              <a:buFont typeface="Wingdings 3" pitchFamily="18" charset="2"/>
              <a:buNone/>
            </a:pPr>
            <a:r>
              <a:rPr lang="ru-RU" sz="2800" b="1" dirty="0" smtClean="0"/>
              <a:t>…. процессы</a:t>
            </a:r>
            <a:r>
              <a:rPr lang="ru-RU" sz="2800" b="1" dirty="0"/>
              <a:t>, протекающие </a:t>
            </a:r>
            <a:r>
              <a:rPr lang="ru-RU" sz="2800" b="1" dirty="0">
                <a:ln>
                  <a:solidFill>
                    <a:sysClr val="windowText" lastClr="000000"/>
                  </a:solidFill>
                </a:ln>
                <a:solidFill>
                  <a:srgbClr val="0000FF"/>
                </a:solidFill>
              </a:rPr>
              <a:t>в открытых и проточных </a:t>
            </a:r>
            <a:r>
              <a:rPr lang="ru-RU" sz="2800" b="1" dirty="0"/>
              <a:t>аппаратах</a:t>
            </a:r>
            <a:r>
              <a:rPr lang="ru-RU" sz="2800" b="1" dirty="0" smtClean="0"/>
              <a:t>.</a:t>
            </a:r>
            <a:endParaRPr lang="ru-RU" sz="2800" b="1" dirty="0"/>
          </a:p>
        </p:txBody>
      </p:sp>
      <p:pic>
        <p:nvPicPr>
          <p:cNvPr id="20" name="Picture 12" descr="пишу 1"/>
          <p:cNvPicPr>
            <a:picLocks noChangeAspect="1" noChangeArrowheads="1" noCrop="1"/>
          </p:cNvPicPr>
          <p:nvPr/>
        </p:nvPicPr>
        <p:blipFill>
          <a:blip r:embed="rId2" cstate="print"/>
          <a:srcRect/>
          <a:stretch>
            <a:fillRect/>
          </a:stretch>
        </p:blipFill>
        <p:spPr bwMode="auto">
          <a:xfrm>
            <a:off x="8462991" y="4991120"/>
            <a:ext cx="649287" cy="1295400"/>
          </a:xfrm>
          <a:prstGeom prst="rect">
            <a:avLst/>
          </a:prstGeom>
          <a:noFill/>
          <a:ln w="9525">
            <a:noFill/>
            <a:miter lim="800000"/>
            <a:headEnd/>
            <a:tailEnd/>
          </a:ln>
        </p:spPr>
      </p:pic>
      <p:sp>
        <p:nvSpPr>
          <p:cNvPr id="2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9" name="Управляющая кнопка: домой 2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516098" name="Picture 2" descr="https://avatars.mds.yandex.net/get-altay/2815220/2a00000171789074e9e9b3df797d64991691/XX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450" y="1052736"/>
            <a:ext cx="7649108" cy="383202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74683" y="4951504"/>
            <a:ext cx="7959195" cy="781752"/>
          </a:xfrm>
          <a:prstGeom prst="rect">
            <a:avLst/>
          </a:prstGeom>
        </p:spPr>
        <p:txBody>
          <a:bodyPr wrap="square">
            <a:spAutoFit/>
          </a:bodyPr>
          <a:lstStyle/>
          <a:p>
            <a:pPr algn="ctr">
              <a:lnSpc>
                <a:spcPct val="80000"/>
              </a:lnSpc>
            </a:pPr>
            <a:r>
              <a:rPr lang="ru-RU" sz="2800" b="1" dirty="0" smtClean="0"/>
              <a:t>Шлам бассейны </a:t>
            </a:r>
          </a:p>
          <a:p>
            <a:pPr algn="ctr">
              <a:lnSpc>
                <a:spcPct val="80000"/>
              </a:lnSpc>
            </a:pPr>
            <a:r>
              <a:rPr lang="ru-RU" sz="2800" b="1" dirty="0" smtClean="0"/>
              <a:t>(производство цемента мокрым способом)</a:t>
            </a:r>
            <a:endParaRPr lang="ru-RU" sz="2800" dirty="0"/>
          </a:p>
        </p:txBody>
      </p:sp>
      <p:sp>
        <p:nvSpPr>
          <p:cNvPr id="4" name="AutoShape 2" descr="https://zavodeo.ru/images/stories/zavod/Silosy/silos_shema.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3312092462"/>
      </p:ext>
    </p:extLst>
  </p:cSld>
  <p:clrMapOvr>
    <a:masterClrMapping/>
  </p:clrMapOvr>
  <p:transition>
    <p:wheel spokes="1"/>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2" descr="пишу 1"/>
          <p:cNvPicPr>
            <a:picLocks noChangeAspect="1" noChangeArrowheads="1" noCrop="1"/>
          </p:cNvPicPr>
          <p:nvPr/>
        </p:nvPicPr>
        <p:blipFill>
          <a:blip r:embed="rId2" cstate="print"/>
          <a:srcRect/>
          <a:stretch>
            <a:fillRect/>
          </a:stretch>
        </p:blipFill>
        <p:spPr bwMode="auto">
          <a:xfrm>
            <a:off x="8462991" y="4991120"/>
            <a:ext cx="649287" cy="1295400"/>
          </a:xfrm>
          <a:prstGeom prst="rect">
            <a:avLst/>
          </a:prstGeom>
          <a:noFill/>
          <a:ln w="9525">
            <a:noFill/>
            <a:miter lim="800000"/>
            <a:headEnd/>
            <a:tailEnd/>
          </a:ln>
        </p:spPr>
      </p:pic>
      <p:sp>
        <p:nvSpPr>
          <p:cNvPr id="2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9" name="Управляющая кнопка: домой 2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4" name="AutoShape 2" descr="https://zavodeo.ru/images/stories/zavod/Silosy/silos_shema.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4" descr="силос"/>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6" descr="силос"/>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1815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4439" y="-4644"/>
            <a:ext cx="5139561" cy="369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1951" y="-63949"/>
            <a:ext cx="5084048" cy="5315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Прямоугольник 16"/>
          <p:cNvSpPr/>
          <p:nvPr/>
        </p:nvSpPr>
        <p:spPr>
          <a:xfrm>
            <a:off x="35496" y="5373216"/>
            <a:ext cx="8032089" cy="1471172"/>
          </a:xfrm>
          <a:prstGeom prst="rect">
            <a:avLst/>
          </a:prstGeom>
          <a:noFill/>
        </p:spPr>
        <p:txBody>
          <a:bodyPr wrap="square">
            <a:spAutoFit/>
          </a:bodyPr>
          <a:lstStyle/>
          <a:p>
            <a:pPr indent="450850" algn="just">
              <a:lnSpc>
                <a:spcPct val="80000"/>
              </a:lnSpc>
            </a:pPr>
            <a:r>
              <a:rPr lang="ru-RU" sz="2800" b="1" dirty="0">
                <a:ln>
                  <a:solidFill>
                    <a:sysClr val="windowText" lastClr="000000"/>
                  </a:solidFill>
                </a:ln>
                <a:solidFill>
                  <a:srgbClr val="C00000"/>
                </a:solidFill>
              </a:rPr>
              <a:t>Силос цемента </a:t>
            </a:r>
            <a:r>
              <a:rPr lang="ru-RU" sz="2800" b="1" dirty="0" smtClean="0"/>
              <a:t>– это </a:t>
            </a:r>
            <a:r>
              <a:rPr lang="ru-RU" sz="2800" b="1" dirty="0"/>
              <a:t>емкость для хранения сухого цемента, </a:t>
            </a:r>
            <a:r>
              <a:rPr lang="ru-RU" sz="2800" b="1" dirty="0" smtClean="0"/>
              <a:t>строительных смесей </a:t>
            </a:r>
            <a:r>
              <a:rPr lang="ru-RU" sz="2800" b="1" dirty="0"/>
              <a:t>или иных мелкодисперсных материалов</a:t>
            </a:r>
          </a:p>
        </p:txBody>
      </p:sp>
      <p:sp>
        <p:nvSpPr>
          <p:cNvPr id="18" name="Прямоугольник 17"/>
          <p:cNvSpPr/>
          <p:nvPr/>
        </p:nvSpPr>
        <p:spPr>
          <a:xfrm>
            <a:off x="6760" y="4869160"/>
            <a:ext cx="4816318" cy="492443"/>
          </a:xfrm>
          <a:prstGeom prst="rect">
            <a:avLst/>
          </a:prstGeom>
          <a:noFill/>
        </p:spPr>
        <p:txBody>
          <a:bodyPr wrap="none">
            <a:spAutoFit/>
          </a:bodyPr>
          <a:lstStyle/>
          <a:p>
            <a:r>
              <a:rPr lang="ru-RU" sz="2600" b="1" dirty="0" smtClean="0">
                <a:hlinkClick r:id="rId7"/>
              </a:rPr>
              <a:t>Устройство силоса цемента</a:t>
            </a:r>
            <a:endParaRPr lang="ru-RU" sz="2600" b="1" dirty="0">
              <a:hlinkClick r:id="rId7"/>
            </a:endParaRPr>
          </a:p>
        </p:txBody>
      </p:sp>
    </p:spTree>
    <p:extLst>
      <p:ext uri="{BB962C8B-B14F-4D97-AF65-F5344CB8AC3E}">
        <p14:creationId xmlns:p14="http://schemas.microsoft.com/office/powerpoint/2010/main" val="386166180"/>
      </p:ext>
    </p:extLst>
  </p:cSld>
  <p:clrMapOvr>
    <a:masterClrMapping/>
  </p:clrMapOvr>
  <p:transition>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 name="Прямоугольник 2"/>
          <p:cNvSpPr/>
          <p:nvPr/>
        </p:nvSpPr>
        <p:spPr>
          <a:xfrm>
            <a:off x="503548" y="1422086"/>
            <a:ext cx="8136904" cy="3754874"/>
          </a:xfrm>
          <a:prstGeom prst="rect">
            <a:avLst/>
          </a:prstGeom>
        </p:spPr>
        <p:txBody>
          <a:bodyPr wrap="square">
            <a:spAutoFit/>
          </a:bodyPr>
          <a:lstStyle/>
          <a:p>
            <a:pPr indent="450850" algn="just">
              <a:lnSpc>
                <a:spcPct val="85000"/>
              </a:lnSpc>
            </a:pPr>
            <a:r>
              <a:rPr lang="ru-RU" sz="2800" b="1" dirty="0" smtClean="0">
                <a:ln>
                  <a:solidFill>
                    <a:sysClr val="windowText" lastClr="000000"/>
                  </a:solidFill>
                </a:ln>
                <a:solidFill>
                  <a:srgbClr val="FF0000"/>
                </a:solidFill>
                <a:latin typeface="Arial" pitchFamily="34" charset="0"/>
                <a:cs typeface="Arial" pitchFamily="34" charset="0"/>
              </a:rPr>
              <a:t>Главные </a:t>
            </a:r>
            <a:r>
              <a:rPr lang="ru-RU" sz="2800" b="1" dirty="0" smtClean="0">
                <a:ln>
                  <a:solidFill>
                    <a:sysClr val="windowText" lastClr="000000"/>
                  </a:solidFill>
                </a:ln>
                <a:solidFill>
                  <a:srgbClr val="FF0000"/>
                </a:solidFill>
                <a:latin typeface="Arial Black" pitchFamily="34" charset="0"/>
                <a:cs typeface="Arial" pitchFamily="34" charset="0"/>
              </a:rPr>
              <a:t>задачи</a:t>
            </a:r>
            <a:r>
              <a:rPr lang="ru-RU" sz="2800" b="1" dirty="0" smtClean="0">
                <a:ln>
                  <a:solidFill>
                    <a:sysClr val="windowText" lastClr="000000"/>
                  </a:solidFill>
                </a:ln>
                <a:solidFill>
                  <a:srgbClr val="FF0000"/>
                </a:solidFill>
                <a:latin typeface="Arial" pitchFamily="34" charset="0"/>
                <a:cs typeface="Arial" pitchFamily="34" charset="0"/>
              </a:rPr>
              <a:t> </a:t>
            </a:r>
            <a:r>
              <a:rPr lang="ru-RU" sz="2800" b="1" dirty="0">
                <a:ln>
                  <a:solidFill>
                    <a:sysClr val="windowText" lastClr="000000"/>
                  </a:solidFill>
                </a:ln>
                <a:solidFill>
                  <a:srgbClr val="0000FF"/>
                </a:solidFill>
                <a:latin typeface="Arial" pitchFamily="34" charset="0"/>
                <a:cs typeface="Arial" pitchFamily="34" charset="0"/>
              </a:rPr>
              <a:t>физической </a:t>
            </a:r>
            <a:r>
              <a:rPr lang="ru-RU" sz="2800" b="1" dirty="0" smtClean="0">
                <a:ln>
                  <a:solidFill>
                    <a:sysClr val="windowText" lastClr="000000"/>
                  </a:solidFill>
                </a:ln>
                <a:solidFill>
                  <a:srgbClr val="0000FF"/>
                </a:solidFill>
                <a:latin typeface="Arial" pitchFamily="34" charset="0"/>
                <a:cs typeface="Arial" pitchFamily="34" charset="0"/>
              </a:rPr>
              <a:t>химии:</a:t>
            </a:r>
          </a:p>
          <a:p>
            <a:pPr marL="457200" indent="-457200" algn="just">
              <a:lnSpc>
                <a:spcPct val="85000"/>
              </a:lnSpc>
              <a:buClr>
                <a:srgbClr val="C00000"/>
              </a:buClr>
              <a:buFont typeface="Wingdings" pitchFamily="2" charset="2"/>
              <a:buChar char="Ø"/>
            </a:pPr>
            <a:r>
              <a:rPr lang="ru-RU" sz="2800" b="1" dirty="0" smtClean="0">
                <a:latin typeface="Arial" pitchFamily="34" charset="0"/>
                <a:cs typeface="Arial" pitchFamily="34" charset="0"/>
              </a:rPr>
              <a:t>изучение </a:t>
            </a:r>
            <a:r>
              <a:rPr lang="ru-RU" sz="2800" b="1" dirty="0">
                <a:latin typeface="Arial" pitchFamily="34" charset="0"/>
                <a:cs typeface="Arial" pitchFamily="34" charset="0"/>
              </a:rPr>
              <a:t>и объяснение основных закономерностей, определяющих направленность химических процессов</a:t>
            </a:r>
            <a:r>
              <a:rPr lang="ru-RU" sz="2800" b="1" dirty="0" smtClean="0">
                <a:latin typeface="Arial" pitchFamily="34" charset="0"/>
                <a:cs typeface="Arial" pitchFamily="34" charset="0"/>
              </a:rPr>
              <a:t>,</a:t>
            </a:r>
          </a:p>
          <a:p>
            <a:pPr marL="457200" indent="-457200" algn="just">
              <a:lnSpc>
                <a:spcPct val="85000"/>
              </a:lnSpc>
              <a:buClr>
                <a:srgbClr val="C00000"/>
              </a:buClr>
              <a:buFont typeface="Wingdings" pitchFamily="2" charset="2"/>
              <a:buChar char="Ø"/>
            </a:pPr>
            <a:r>
              <a:rPr lang="ru-RU" sz="2800" b="1" dirty="0">
                <a:latin typeface="Arial" pitchFamily="34" charset="0"/>
                <a:cs typeface="Arial" pitchFamily="34" charset="0"/>
              </a:rPr>
              <a:t>скорость протекания химических процессов, </a:t>
            </a:r>
            <a:endParaRPr lang="ru-RU" sz="2800" b="1" dirty="0" smtClean="0">
              <a:latin typeface="Arial" pitchFamily="34" charset="0"/>
              <a:cs typeface="Arial" pitchFamily="34" charset="0"/>
            </a:endParaRPr>
          </a:p>
          <a:p>
            <a:pPr marL="457200" indent="-457200" algn="just">
              <a:lnSpc>
                <a:spcPct val="85000"/>
              </a:lnSpc>
              <a:buClr>
                <a:srgbClr val="C00000"/>
              </a:buClr>
              <a:buFont typeface="Wingdings" pitchFamily="2" charset="2"/>
              <a:buChar char="Ø"/>
            </a:pPr>
            <a:r>
              <a:rPr lang="ru-RU" sz="2800" b="1" dirty="0" smtClean="0">
                <a:latin typeface="Arial" pitchFamily="34" charset="0"/>
                <a:cs typeface="Arial" pitchFamily="34" charset="0"/>
              </a:rPr>
              <a:t>влияние </a:t>
            </a:r>
            <a:r>
              <a:rPr lang="ru-RU" sz="2800" b="1" dirty="0">
                <a:latin typeface="Arial" pitchFamily="34" charset="0"/>
                <a:cs typeface="Arial" pitchFamily="34" charset="0"/>
              </a:rPr>
              <a:t>на химических процессов среды, примесей, излучения и т. п., </a:t>
            </a:r>
            <a:endParaRPr lang="ru-RU" sz="2800" b="1" dirty="0" smtClean="0">
              <a:latin typeface="Arial" pitchFamily="34" charset="0"/>
              <a:cs typeface="Arial" pitchFamily="34" charset="0"/>
            </a:endParaRPr>
          </a:p>
          <a:p>
            <a:pPr marL="457200" indent="-457200" algn="just">
              <a:lnSpc>
                <a:spcPct val="85000"/>
              </a:lnSpc>
              <a:buClr>
                <a:srgbClr val="C00000"/>
              </a:buClr>
              <a:buFont typeface="Wingdings" pitchFamily="2" charset="2"/>
              <a:buChar char="Ø"/>
            </a:pPr>
            <a:r>
              <a:rPr lang="ru-RU" sz="2800" b="1" dirty="0" smtClean="0">
                <a:latin typeface="Arial" pitchFamily="34" charset="0"/>
                <a:cs typeface="Arial" pitchFamily="34" charset="0"/>
              </a:rPr>
              <a:t>условия </a:t>
            </a:r>
            <a:r>
              <a:rPr lang="ru-RU" sz="2800" b="1" dirty="0">
                <a:latin typeface="Arial" pitchFamily="34" charset="0"/>
                <a:cs typeface="Arial" pitchFamily="34" charset="0"/>
              </a:rPr>
              <a:t>получения максимального выхода необходимых продуктов.</a:t>
            </a:r>
            <a:endParaRPr lang="ru-RU" sz="2800" dirty="0"/>
          </a:p>
        </p:txBody>
      </p:sp>
      <p:sp>
        <p:nvSpPr>
          <p:cNvPr id="10" name="Прямоугольник 9"/>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Tree>
    <p:extLst>
      <p:ext uri="{BB962C8B-B14F-4D97-AF65-F5344CB8AC3E}">
        <p14:creationId xmlns:p14="http://schemas.microsoft.com/office/powerpoint/2010/main" val="3002645998"/>
      </p:ext>
    </p:extLst>
  </p:cSld>
  <p:clrMapOvr>
    <a:masterClrMapping/>
  </p:clrMapOvr>
  <p:transition>
    <p:wheel spokes="1"/>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5524"/>
            <a:ext cx="8856984" cy="1557349"/>
          </a:xfrm>
          <a:prstGeom prst="rect">
            <a:avLst/>
          </a:prstGeom>
        </p:spPr>
        <p:txBody>
          <a:bodyPr wrap="square">
            <a:spAutoFit/>
          </a:bodyPr>
          <a:lstStyle/>
          <a:p>
            <a:pPr marL="457200" indent="-457200" algn="just">
              <a:lnSpc>
                <a:spcPct val="85000"/>
              </a:lnSpc>
              <a:buClr>
                <a:srgbClr val="C00000"/>
              </a:buClr>
              <a:buFont typeface="Wingdings" pitchFamily="2" charset="2"/>
              <a:buChar char="Ø"/>
            </a:pPr>
            <a:r>
              <a:rPr lang="ru-RU" sz="2800" b="1" dirty="0" smtClean="0">
                <a:ln>
                  <a:solidFill>
                    <a:sysClr val="windowText" lastClr="000000"/>
                  </a:solidFill>
                </a:ln>
                <a:solidFill>
                  <a:srgbClr val="C00000"/>
                </a:solidFill>
                <a:latin typeface="Arial Black" pitchFamily="34" charset="0"/>
              </a:rPr>
              <a:t>изохорно-изотермические</a:t>
            </a:r>
            <a:r>
              <a:rPr lang="ru-RU" sz="2800" b="1" dirty="0" smtClean="0"/>
              <a:t> </a:t>
            </a:r>
            <a:r>
              <a:rPr lang="en-US" sz="2800" b="1" dirty="0"/>
              <a:t>(V=</a:t>
            </a:r>
            <a:r>
              <a:rPr lang="en-US" sz="2800" b="1" dirty="0" err="1"/>
              <a:t>const</a:t>
            </a:r>
            <a:r>
              <a:rPr lang="en-US" sz="2800" b="1" dirty="0"/>
              <a:t>, T=</a:t>
            </a:r>
            <a:r>
              <a:rPr lang="en-US" sz="2800" b="1" dirty="0" err="1"/>
              <a:t>const</a:t>
            </a:r>
            <a:r>
              <a:rPr lang="en-US" sz="2800" b="1" dirty="0"/>
              <a:t>)</a:t>
            </a:r>
            <a:r>
              <a:rPr lang="ru-RU" sz="2800" b="1" dirty="0"/>
              <a:t>. </a:t>
            </a:r>
            <a:r>
              <a:rPr lang="ru-RU" sz="2800" b="1" dirty="0">
                <a:ln>
                  <a:solidFill>
                    <a:sysClr val="windowText" lastClr="000000"/>
                  </a:solidFill>
                </a:ln>
              </a:rPr>
              <a:t>Примеры:</a:t>
            </a:r>
            <a:r>
              <a:rPr lang="ru-RU" sz="2800" b="1" dirty="0"/>
              <a:t> процессы, протекающие </a:t>
            </a:r>
            <a:r>
              <a:rPr lang="ru-RU" sz="2800" b="1" dirty="0">
                <a:ln>
                  <a:solidFill>
                    <a:sysClr val="windowText" lastClr="000000"/>
                  </a:solidFill>
                </a:ln>
                <a:solidFill>
                  <a:srgbClr val="0000FF"/>
                </a:solidFill>
              </a:rPr>
              <a:t>в автоклавах</a:t>
            </a:r>
            <a:r>
              <a:rPr lang="ru-RU" sz="2800" b="1" dirty="0"/>
              <a:t> и других аппаратах </a:t>
            </a:r>
            <a:r>
              <a:rPr lang="ru-RU" sz="2800" b="1" dirty="0">
                <a:ln>
                  <a:solidFill>
                    <a:sysClr val="windowText" lastClr="000000"/>
                  </a:solidFill>
                </a:ln>
                <a:solidFill>
                  <a:srgbClr val="0000FF"/>
                </a:solidFill>
              </a:rPr>
              <a:t>с постоянным объёмом</a:t>
            </a:r>
            <a:r>
              <a:rPr lang="ru-RU" sz="2800" b="1" dirty="0"/>
              <a:t>.</a:t>
            </a:r>
          </a:p>
        </p:txBody>
      </p:sp>
      <p:pic>
        <p:nvPicPr>
          <p:cNvPr id="335874" name="Picture 2" descr="D:\диск D\25.12.20-домашние документы\Виртуальные лекции-14.01.20\Физ. химия\28.06.22\оборудование для силикатных материалов\Автоклав для пропаривания сил. кирп.-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102" y="1556792"/>
            <a:ext cx="2835719" cy="21267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диск D\25.12.20-домашние документы\Виртуальные лекции-14.01.20\Физ. химия\28.06.22\оборудование для силикатных материалов\Автоклав для пропаривания сил. кирп..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3771" y="5085184"/>
            <a:ext cx="3778149" cy="175354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6512" y="3699662"/>
            <a:ext cx="3662696" cy="1372683"/>
          </a:xfrm>
          <a:prstGeom prst="rect">
            <a:avLst/>
          </a:prstGeom>
          <a:solidFill>
            <a:schemeClr val="bg1"/>
          </a:solidFill>
        </p:spPr>
        <p:txBody>
          <a:bodyPr wrap="square">
            <a:spAutoFit/>
          </a:bodyPr>
          <a:lstStyle/>
          <a:p>
            <a:pPr algn="ctr">
              <a:lnSpc>
                <a:spcPct val="80000"/>
              </a:lnSpc>
            </a:pPr>
            <a:r>
              <a:rPr lang="ru-RU" sz="2600" b="1" dirty="0">
                <a:ln>
                  <a:solidFill>
                    <a:sysClr val="windowText" lastClr="000000"/>
                  </a:solidFill>
                </a:ln>
                <a:solidFill>
                  <a:srgbClr val="0000FF"/>
                </a:solidFill>
                <a:latin typeface="Arial" pitchFamily="34" charset="0"/>
                <a:cs typeface="Arial" pitchFamily="34" charset="0"/>
              </a:rPr>
              <a:t>Автоклав для пропаривания силикатного кирпича</a:t>
            </a:r>
            <a:endParaRPr lang="ru-RU" sz="2600" dirty="0">
              <a:ln>
                <a:solidFill>
                  <a:sysClr val="windowText" lastClr="000000"/>
                </a:solidFill>
              </a:ln>
              <a:solidFill>
                <a:srgbClr val="0000FF"/>
              </a:solidFill>
            </a:endParaRPr>
          </a:p>
        </p:txBody>
      </p:sp>
      <p:pic>
        <p:nvPicPr>
          <p:cNvPr id="355330" name="Picture 2" descr="D:\диск D\25.12.20-домашние документы\Виртуальные лекции-14.01.20\Физ. химия\Термодинамика 1\анимашки-термод. и др\Movie.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28" y="1762473"/>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пишу 1"/>
          <p:cNvPicPr>
            <a:picLocks noChangeAspect="1" noChangeArrowheads="1" noCrop="1"/>
          </p:cNvPicPr>
          <p:nvPr/>
        </p:nvPicPr>
        <p:blipFill>
          <a:blip r:embed="rId6" cstate="print"/>
          <a:srcRect/>
          <a:stretch>
            <a:fillRect/>
          </a:stretch>
        </p:blipFill>
        <p:spPr bwMode="auto">
          <a:xfrm>
            <a:off x="8462991" y="4991120"/>
            <a:ext cx="649287" cy="1295400"/>
          </a:xfrm>
          <a:prstGeom prst="rect">
            <a:avLst/>
          </a:prstGeom>
          <a:noFill/>
          <a:ln w="9525">
            <a:noFill/>
            <a:miter lim="800000"/>
            <a:headEnd/>
            <a:tailEnd/>
          </a:ln>
        </p:spPr>
      </p:pic>
      <p:sp>
        <p:nvSpPr>
          <p:cNvPr id="1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774305461"/>
      </p:ext>
    </p:extLst>
  </p:cSld>
  <p:clrMapOvr>
    <a:masterClrMapping/>
  </p:clrMapOvr>
  <p:transition>
    <p:wheel spokes="1"/>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6" name="Shape 126"/>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111</a:t>
            </a:fld>
            <a:endParaRPr/>
          </a:p>
        </p:txBody>
      </p: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4" cstate="print"/>
          <a:srcRect/>
          <a:stretch>
            <a:fillRect/>
          </a:stretch>
        </p:blipFill>
        <p:spPr bwMode="auto">
          <a:xfrm>
            <a:off x="8462991" y="4991120"/>
            <a:ext cx="649287" cy="1295400"/>
          </a:xfrm>
          <a:prstGeom prst="rect">
            <a:avLst/>
          </a:prstGeom>
          <a:noFill/>
          <a:ln w="9525">
            <a:noFill/>
            <a:miter lim="800000"/>
            <a:headEnd/>
            <a:tailEnd/>
          </a:ln>
        </p:spPr>
      </p:pic>
      <p:sp>
        <p:nvSpPr>
          <p:cNvPr id="10" name="Прямоугольник 9"/>
          <p:cNvSpPr/>
          <p:nvPr/>
        </p:nvSpPr>
        <p:spPr>
          <a:xfrm>
            <a:off x="251520" y="260648"/>
            <a:ext cx="4572000" cy="327782"/>
          </a:xfrm>
          <a:prstGeom prst="rect">
            <a:avLst/>
          </a:prstGeom>
        </p:spPr>
        <p:txBody>
          <a:bodyPr>
            <a:spAutoFit/>
          </a:bodyPr>
          <a:lstStyle/>
          <a:p>
            <a:pPr indent="450000" algn="just">
              <a:lnSpc>
                <a:spcPct val="85000"/>
              </a:lnSpc>
            </a:pPr>
            <a:r>
              <a:rPr lang="ru-RU" b="1" dirty="0"/>
              <a:t> </a:t>
            </a:r>
          </a:p>
        </p:txBody>
      </p:sp>
      <p:sp>
        <p:nvSpPr>
          <p:cNvPr id="15" name="Прямоугольник 14"/>
          <p:cNvSpPr/>
          <p:nvPr/>
        </p:nvSpPr>
        <p:spPr>
          <a:xfrm>
            <a:off x="107504" y="-27384"/>
            <a:ext cx="8928992" cy="2289858"/>
          </a:xfrm>
          <a:prstGeom prst="rect">
            <a:avLst/>
          </a:prstGeom>
        </p:spPr>
        <p:txBody>
          <a:bodyPr wrap="square">
            <a:spAutoFit/>
          </a:bodyPr>
          <a:lstStyle/>
          <a:p>
            <a:pPr indent="450000" algn="just">
              <a:lnSpc>
                <a:spcPct val="85000"/>
              </a:lnSpc>
            </a:pPr>
            <a:r>
              <a:rPr lang="ru-RU" sz="2800" b="1" dirty="0" err="1">
                <a:ln>
                  <a:solidFill>
                    <a:sysClr val="windowText" lastClr="000000"/>
                  </a:solidFill>
                </a:ln>
                <a:solidFill>
                  <a:srgbClr val="FF0000"/>
                </a:solidFill>
                <a:latin typeface="Arial Black" pitchFamily="34" charset="0"/>
              </a:rPr>
              <a:t>Автокла́в</a:t>
            </a:r>
            <a:r>
              <a:rPr lang="ru-RU" sz="2800" b="1" dirty="0"/>
              <a:t> (греч. </a:t>
            </a:r>
            <a:r>
              <a:rPr lang="ru-RU" sz="2800" b="1" i="1" dirty="0"/>
              <a:t>авто</a:t>
            </a:r>
            <a:r>
              <a:rPr lang="ru-RU" sz="2800" b="1" dirty="0"/>
              <a:t> – сам + лат. </a:t>
            </a:r>
            <a:r>
              <a:rPr lang="ru-RU" sz="2800" b="1" i="1" dirty="0" err="1"/>
              <a:t>clavis</a:t>
            </a:r>
            <a:r>
              <a:rPr lang="ru-RU" sz="2800" b="1" dirty="0"/>
              <a:t>  – запор, задвижка) – </a:t>
            </a:r>
            <a:r>
              <a:rPr lang="ru-RU" sz="2800" b="1" dirty="0">
                <a:ln>
                  <a:solidFill>
                    <a:sysClr val="windowText" lastClr="000000"/>
                  </a:solidFill>
                </a:ln>
                <a:solidFill>
                  <a:srgbClr val="0000FF"/>
                </a:solidFill>
              </a:rPr>
              <a:t>герметичный аппарат </a:t>
            </a:r>
            <a:r>
              <a:rPr lang="ru-RU" sz="2800" b="1" dirty="0"/>
              <a:t>для различных операций, требующих </a:t>
            </a:r>
            <a:r>
              <a:rPr lang="ru-RU" sz="2800" b="1" dirty="0">
                <a:ln>
                  <a:solidFill>
                    <a:sysClr val="windowText" lastClr="000000"/>
                  </a:solidFill>
                </a:ln>
                <a:solidFill>
                  <a:srgbClr val="0000FF"/>
                </a:solidFill>
              </a:rPr>
              <a:t>нагрева под давлением выше атмосферного</a:t>
            </a:r>
            <a:r>
              <a:rPr lang="ru-RU" sz="2800" b="1" dirty="0"/>
              <a:t>. В этих условиях достигается ускорение реакции и увеличение выхода продукта.</a:t>
            </a:r>
            <a:endParaRPr lang="ru-RU" sz="2800" dirty="0"/>
          </a:p>
        </p:txBody>
      </p:sp>
      <p:pic>
        <p:nvPicPr>
          <p:cNvPr id="19" name="Picture 2" descr="D:\диск D\25.12.20-домашние документы\Виртуальные лекции-14.01.20\Физ. химия\28.06.22\оборудование для силикатных материалов\Автоклав для пропаривания сил. кирп..pn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61296" y="2276872"/>
            <a:ext cx="4342752" cy="201559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p:cNvSpPr/>
          <p:nvPr/>
        </p:nvSpPr>
        <p:spPr>
          <a:xfrm>
            <a:off x="35496" y="4336414"/>
            <a:ext cx="8964488" cy="2332946"/>
          </a:xfrm>
          <a:prstGeom prst="rect">
            <a:avLst/>
          </a:prstGeom>
        </p:spPr>
        <p:txBody>
          <a:bodyPr wrap="square">
            <a:spAutoFit/>
          </a:bodyPr>
          <a:lstStyle/>
          <a:p>
            <a:pPr algn="ctr">
              <a:lnSpc>
                <a:spcPct val="80000"/>
              </a:lnSpc>
            </a:pPr>
            <a:r>
              <a:rPr lang="ru-RU" dirty="0"/>
              <a:t>. </a:t>
            </a:r>
            <a:r>
              <a:rPr lang="ru-RU" sz="2600" b="1" dirty="0">
                <a:ln>
                  <a:solidFill>
                    <a:sysClr val="windowText" lastClr="000000"/>
                  </a:solidFill>
                </a:ln>
                <a:solidFill>
                  <a:srgbClr val="FF0000"/>
                </a:solidFill>
                <a:latin typeface="Arial Black" pitchFamily="34" charset="0"/>
                <a:cs typeface="Arial" pitchFamily="34" charset="0"/>
              </a:rPr>
              <a:t>Автоклав </a:t>
            </a:r>
            <a:r>
              <a:rPr lang="ru-RU" sz="2600" b="1" dirty="0">
                <a:ln>
                  <a:solidFill>
                    <a:sysClr val="windowText" lastClr="000000"/>
                  </a:solidFill>
                </a:ln>
                <a:solidFill>
                  <a:srgbClr val="0000FF"/>
                </a:solidFill>
                <a:latin typeface="Arial" pitchFamily="34" charset="0"/>
                <a:cs typeface="Arial" pitchFamily="34" charset="0"/>
              </a:rPr>
              <a:t>для пропаривания силикатного </a:t>
            </a:r>
            <a:r>
              <a:rPr lang="ru-RU" sz="2600" b="1" dirty="0" smtClean="0">
                <a:ln>
                  <a:solidFill>
                    <a:sysClr val="windowText" lastClr="000000"/>
                  </a:solidFill>
                </a:ln>
                <a:solidFill>
                  <a:srgbClr val="0000FF"/>
                </a:solidFill>
                <a:latin typeface="Arial" pitchFamily="34" charset="0"/>
                <a:cs typeface="Arial" pitchFamily="34" charset="0"/>
              </a:rPr>
              <a:t>кирпича</a:t>
            </a:r>
            <a:r>
              <a:rPr lang="ru-RU" sz="2600" b="1" dirty="0" smtClean="0">
                <a:latin typeface="Arial" pitchFamily="34" charset="0"/>
                <a:cs typeface="Arial" pitchFamily="34" charset="0"/>
              </a:rPr>
              <a:t>:</a:t>
            </a:r>
          </a:p>
          <a:p>
            <a:pPr algn="ctr">
              <a:lnSpc>
                <a:spcPct val="80000"/>
              </a:lnSpc>
            </a:pPr>
            <a:r>
              <a:rPr lang="ru-RU" sz="2600" b="1" dirty="0" smtClean="0">
                <a:latin typeface="Arial" pitchFamily="34" charset="0"/>
                <a:cs typeface="Arial" pitchFamily="34" charset="0"/>
              </a:rPr>
              <a:t> 1 – гидроцилиндры</a:t>
            </a:r>
            <a:r>
              <a:rPr lang="ru-RU" sz="2600" b="1" dirty="0">
                <a:latin typeface="Arial" pitchFamily="34" charset="0"/>
                <a:cs typeface="Arial" pitchFamily="34" charset="0"/>
              </a:rPr>
              <a:t>  для открывания и закрывания </a:t>
            </a:r>
            <a:r>
              <a:rPr lang="ru-RU" sz="2600" b="1" dirty="0" smtClean="0">
                <a:latin typeface="Arial" pitchFamily="34" charset="0"/>
                <a:cs typeface="Arial" pitchFamily="34" charset="0"/>
              </a:rPr>
              <a:t>крышек, 2 </a:t>
            </a:r>
            <a:r>
              <a:rPr lang="ru-RU" sz="2600" b="1" dirty="0">
                <a:latin typeface="Arial" pitchFamily="34" charset="0"/>
                <a:cs typeface="Arial" pitchFamily="34" charset="0"/>
              </a:rPr>
              <a:t>– </a:t>
            </a:r>
            <a:r>
              <a:rPr lang="ru-RU" sz="2600" b="1" dirty="0" smtClean="0">
                <a:latin typeface="Arial" pitchFamily="34" charset="0"/>
                <a:cs typeface="Arial" pitchFamily="34" charset="0"/>
              </a:rPr>
              <a:t>две крышки,</a:t>
            </a:r>
            <a:r>
              <a:rPr lang="ru-RU" sz="2600" b="1" dirty="0">
                <a:latin typeface="Arial" pitchFamily="34" charset="0"/>
                <a:cs typeface="Arial" pitchFamily="34" charset="0"/>
              </a:rPr>
              <a:t> </a:t>
            </a:r>
            <a:endParaRPr lang="ru-RU" sz="2600" b="1" dirty="0" smtClean="0">
              <a:latin typeface="Arial" pitchFamily="34" charset="0"/>
              <a:cs typeface="Arial" pitchFamily="34" charset="0"/>
            </a:endParaRPr>
          </a:p>
          <a:p>
            <a:pPr algn="ctr">
              <a:lnSpc>
                <a:spcPct val="80000"/>
              </a:lnSpc>
            </a:pPr>
            <a:r>
              <a:rPr lang="ru-RU" sz="2600" b="1" dirty="0" smtClean="0">
                <a:latin typeface="Arial" pitchFamily="34" charset="0"/>
                <a:cs typeface="Arial" pitchFamily="34" charset="0"/>
              </a:rPr>
              <a:t>3 – гидроцилиндры</a:t>
            </a:r>
            <a:r>
              <a:rPr lang="ru-RU" sz="2600" b="1" dirty="0">
                <a:latin typeface="Arial" pitchFamily="34" charset="0"/>
                <a:cs typeface="Arial" pitchFamily="34" charset="0"/>
              </a:rPr>
              <a:t>  для поворота </a:t>
            </a:r>
            <a:r>
              <a:rPr lang="ru-RU" sz="2600" b="1" dirty="0" err="1">
                <a:latin typeface="Arial" pitchFamily="34" charset="0"/>
                <a:cs typeface="Arial" pitchFamily="34" charset="0"/>
              </a:rPr>
              <a:t>байонетного</a:t>
            </a:r>
            <a:r>
              <a:rPr lang="ru-RU" sz="2600" b="1" dirty="0">
                <a:latin typeface="Arial" pitchFamily="34" charset="0"/>
                <a:cs typeface="Arial" pitchFamily="34" charset="0"/>
              </a:rPr>
              <a:t> кольца, </a:t>
            </a:r>
            <a:r>
              <a:rPr lang="ru-RU" sz="2600" b="1" dirty="0" smtClean="0">
                <a:latin typeface="Arial" pitchFamily="34" charset="0"/>
                <a:cs typeface="Arial" pitchFamily="34" charset="0"/>
              </a:rPr>
              <a:t>4</a:t>
            </a:r>
            <a:r>
              <a:rPr lang="ru-RU" sz="2600" b="1" dirty="0">
                <a:latin typeface="Arial" pitchFamily="34" charset="0"/>
                <a:cs typeface="Arial" pitchFamily="34" charset="0"/>
              </a:rPr>
              <a:t> </a:t>
            </a:r>
            <a:r>
              <a:rPr lang="ru-RU" sz="2600" b="1" dirty="0" smtClean="0">
                <a:latin typeface="Arial" pitchFamily="34" charset="0"/>
                <a:cs typeface="Arial" pitchFamily="34" charset="0"/>
              </a:rPr>
              <a:t>– два </a:t>
            </a:r>
            <a:r>
              <a:rPr lang="ru-RU" sz="2600" b="1" dirty="0" err="1">
                <a:latin typeface="Arial" pitchFamily="34" charset="0"/>
                <a:cs typeface="Arial" pitchFamily="34" charset="0"/>
              </a:rPr>
              <a:t>байонетных</a:t>
            </a:r>
            <a:r>
              <a:rPr lang="ru-RU" sz="2600" b="1" dirty="0">
                <a:latin typeface="Arial" pitchFamily="34" charset="0"/>
                <a:cs typeface="Arial" pitchFamily="34" charset="0"/>
              </a:rPr>
              <a:t> </a:t>
            </a:r>
            <a:r>
              <a:rPr lang="ru-RU" sz="2600" b="1" dirty="0" smtClean="0">
                <a:latin typeface="Arial" pitchFamily="34" charset="0"/>
                <a:cs typeface="Arial" pitchFamily="34" charset="0"/>
              </a:rPr>
              <a:t>кольца, </a:t>
            </a:r>
          </a:p>
          <a:p>
            <a:pPr algn="ctr">
              <a:lnSpc>
                <a:spcPct val="80000"/>
              </a:lnSpc>
            </a:pPr>
            <a:r>
              <a:rPr lang="ru-RU" sz="2600" b="1" dirty="0" smtClean="0">
                <a:latin typeface="Arial" pitchFamily="34" charset="0"/>
                <a:cs typeface="Arial" pitchFamily="34" charset="0"/>
              </a:rPr>
              <a:t>5 </a:t>
            </a:r>
            <a:r>
              <a:rPr lang="ru-RU" sz="2600" b="1" dirty="0">
                <a:latin typeface="Arial" pitchFamily="34" charset="0"/>
                <a:cs typeface="Arial" pitchFamily="34" charset="0"/>
              </a:rPr>
              <a:t>– </a:t>
            </a:r>
            <a:r>
              <a:rPr lang="ru-RU" sz="2600" b="1" dirty="0" smtClean="0">
                <a:latin typeface="Arial" pitchFamily="34" charset="0"/>
                <a:cs typeface="Arial" pitchFamily="34" charset="0"/>
              </a:rPr>
              <a:t>подвижные опоры, 6 </a:t>
            </a:r>
            <a:r>
              <a:rPr lang="ru-RU" sz="2600" b="1" dirty="0">
                <a:latin typeface="Arial" pitchFamily="34" charset="0"/>
                <a:cs typeface="Arial" pitchFamily="34" charset="0"/>
              </a:rPr>
              <a:t>– </a:t>
            </a:r>
            <a:r>
              <a:rPr lang="ru-RU" sz="2600" b="1" dirty="0" smtClean="0">
                <a:latin typeface="Arial" pitchFamily="34" charset="0"/>
                <a:cs typeface="Arial" pitchFamily="34" charset="0"/>
              </a:rPr>
              <a:t>неподвижная опора,</a:t>
            </a:r>
            <a:r>
              <a:rPr lang="ru-RU" sz="2600" b="1" dirty="0">
                <a:latin typeface="Arial" pitchFamily="34" charset="0"/>
                <a:cs typeface="Arial" pitchFamily="34" charset="0"/>
              </a:rPr>
              <a:t> </a:t>
            </a:r>
            <a:endParaRPr lang="ru-RU" sz="2600" b="1" dirty="0" smtClean="0">
              <a:latin typeface="Arial" pitchFamily="34" charset="0"/>
              <a:cs typeface="Arial" pitchFamily="34" charset="0"/>
            </a:endParaRPr>
          </a:p>
          <a:p>
            <a:pPr algn="ctr">
              <a:lnSpc>
                <a:spcPct val="80000"/>
              </a:lnSpc>
            </a:pPr>
            <a:r>
              <a:rPr lang="ru-RU" sz="2600" b="1" dirty="0" smtClean="0">
                <a:latin typeface="Arial" pitchFamily="34" charset="0"/>
                <a:cs typeface="Arial" pitchFamily="34" charset="0"/>
              </a:rPr>
              <a:t>7 </a:t>
            </a:r>
            <a:r>
              <a:rPr lang="ru-RU" sz="2600" b="1" dirty="0">
                <a:latin typeface="Arial" pitchFamily="34" charset="0"/>
                <a:cs typeface="Arial" pitchFamily="34" charset="0"/>
              </a:rPr>
              <a:t>– </a:t>
            </a:r>
            <a:r>
              <a:rPr lang="ru-RU" sz="2600" b="1" dirty="0" smtClean="0">
                <a:latin typeface="Arial" pitchFamily="34" charset="0"/>
                <a:cs typeface="Arial" pitchFamily="34" charset="0"/>
              </a:rPr>
              <a:t>корпус</a:t>
            </a:r>
            <a:endParaRPr lang="ru-RU" sz="2600" dirty="0">
              <a:latin typeface="Arial" pitchFamily="34" charset="0"/>
              <a:cs typeface="Arial" pitchFamily="34" charset="0"/>
            </a:endParaRPr>
          </a:p>
        </p:txBody>
      </p:sp>
      <p:pic>
        <p:nvPicPr>
          <p:cNvPr id="342019" name="Picture 3" descr="D:\диск D\25.12.20-домашние документы\Виртуальные лекции-14.01.20\Физ. химия\28.06.22\оборудование для силикатных материалов\автоклав строительных мат-лов.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25396" y="2276872"/>
            <a:ext cx="3263028" cy="20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668004"/>
      </p:ext>
    </p:extLst>
  </p:cSld>
  <p:clrMapOvr>
    <a:masterClrMapping/>
  </p:clrMapOvr>
  <p:transition>
    <p:wheel spokes="1"/>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3" name="Прямоугольник 12"/>
          <p:cNvSpPr/>
          <p:nvPr/>
        </p:nvSpPr>
        <p:spPr>
          <a:xfrm>
            <a:off x="75754" y="44624"/>
            <a:ext cx="8888733" cy="4292970"/>
          </a:xfrm>
          <a:prstGeom prst="rect">
            <a:avLst/>
          </a:prstGeom>
        </p:spPr>
        <p:txBody>
          <a:bodyPr wrap="square">
            <a:spAutoFit/>
          </a:bodyPr>
          <a:lstStyle/>
          <a:p>
            <a:pPr marL="285750" lvl="0" indent="-285750" algn="just">
              <a:lnSpc>
                <a:spcPct val="80000"/>
              </a:lnSpc>
              <a:spcBef>
                <a:spcPts val="480"/>
              </a:spcBef>
              <a:spcAft>
                <a:spcPts val="0"/>
              </a:spcAft>
              <a:buClr>
                <a:srgbClr val="C00000"/>
              </a:buClr>
              <a:buSzPts val="2280"/>
              <a:buFont typeface="Wingdings" pitchFamily="2" charset="2"/>
              <a:buChar char="Ø"/>
            </a:pPr>
            <a:r>
              <a:rPr lang="ru-RU" sz="2800" b="1" dirty="0" err="1">
                <a:ln>
                  <a:solidFill>
                    <a:schemeClr val="tx1"/>
                  </a:solidFill>
                </a:ln>
                <a:solidFill>
                  <a:srgbClr val="FF0000"/>
                </a:solidFill>
                <a:latin typeface="Arial Black" pitchFamily="34" charset="0"/>
              </a:rPr>
              <a:t>Адиабати́ческий</a:t>
            </a:r>
            <a:r>
              <a:rPr lang="ru-RU" sz="2800" b="1" dirty="0"/>
              <a:t>, или </a:t>
            </a:r>
            <a:r>
              <a:rPr lang="ru-RU" sz="2800" b="1" dirty="0" err="1" smtClean="0">
                <a:ln>
                  <a:solidFill>
                    <a:schemeClr val="tx1"/>
                  </a:solidFill>
                </a:ln>
                <a:solidFill>
                  <a:srgbClr val="FF0000"/>
                </a:solidFill>
                <a:latin typeface="Arial Black" pitchFamily="34" charset="0"/>
              </a:rPr>
              <a:t>адиаба́тный</a:t>
            </a:r>
            <a:r>
              <a:rPr lang="ru-RU" sz="2800" b="1" dirty="0" smtClean="0">
                <a:ln>
                  <a:solidFill>
                    <a:schemeClr val="tx1"/>
                  </a:solidFill>
                </a:ln>
                <a:solidFill>
                  <a:srgbClr val="FF0000"/>
                </a:solidFill>
                <a:latin typeface="Arial Black" pitchFamily="34" charset="0"/>
              </a:rPr>
              <a:t> </a:t>
            </a:r>
            <a:r>
              <a:rPr lang="ru-RU" sz="2800" b="1" dirty="0" err="1" smtClean="0">
                <a:ln>
                  <a:solidFill>
                    <a:schemeClr val="tx1"/>
                  </a:solidFill>
                </a:ln>
                <a:solidFill>
                  <a:srgbClr val="FF0000"/>
                </a:solidFill>
                <a:latin typeface="Arial Black" pitchFamily="34" charset="0"/>
              </a:rPr>
              <a:t>проце́сс</a:t>
            </a:r>
            <a:r>
              <a:rPr lang="ru-RU" sz="2800" b="1" dirty="0" smtClean="0">
                <a:ln>
                  <a:solidFill>
                    <a:schemeClr val="tx1"/>
                  </a:solidFill>
                </a:ln>
                <a:solidFill>
                  <a:srgbClr val="FF0000"/>
                </a:solidFill>
                <a:latin typeface="Arial Black" pitchFamily="34" charset="0"/>
              </a:rPr>
              <a:t> </a:t>
            </a:r>
            <a:r>
              <a:rPr lang="ru-RU" sz="2800" b="1" dirty="0" smtClean="0"/>
              <a:t>(от др. греч. </a:t>
            </a:r>
            <a:r>
              <a:rPr lang="ru-RU" sz="2800" b="1" dirty="0" err="1" smtClean="0"/>
              <a:t>ἀδιά</a:t>
            </a:r>
            <a:r>
              <a:rPr lang="ru-RU" sz="2800" b="1" dirty="0" smtClean="0"/>
              <a:t>βατος «непроходимый</a:t>
            </a:r>
            <a:r>
              <a:rPr lang="ru-RU" sz="2800" b="1" dirty="0"/>
              <a:t>») </a:t>
            </a:r>
            <a:r>
              <a:rPr lang="ru-RU" sz="2800" b="1" dirty="0">
                <a:latin typeface="Arial" pitchFamily="34" charset="0"/>
                <a:ea typeface="Constantia"/>
                <a:cs typeface="Arial" pitchFamily="34" charset="0"/>
                <a:sym typeface="Constantia"/>
              </a:rPr>
              <a:t> – </a:t>
            </a:r>
            <a:r>
              <a:rPr lang="ru-RU" sz="2800" b="1" dirty="0" smtClean="0"/>
              <a:t>термодинамический </a:t>
            </a:r>
            <a:r>
              <a:rPr lang="ru-RU" sz="2800" b="1" dirty="0"/>
              <a:t>процесс </a:t>
            </a:r>
            <a:r>
              <a:rPr lang="ru-RU" sz="2800" b="1" dirty="0" smtClean="0"/>
              <a:t>в макроскопической системе</a:t>
            </a:r>
            <a:r>
              <a:rPr lang="ru-RU" sz="2800" b="1" dirty="0"/>
              <a:t>, при котором система </a:t>
            </a:r>
            <a:r>
              <a:rPr lang="ru-RU" sz="2800" b="1" u="sng" dirty="0">
                <a:ln>
                  <a:solidFill>
                    <a:sysClr val="windowText" lastClr="000000"/>
                  </a:solidFill>
                </a:ln>
                <a:solidFill>
                  <a:srgbClr val="FF0000"/>
                </a:solidFill>
                <a:latin typeface="Arial Black" pitchFamily="34" charset="0"/>
              </a:rPr>
              <a:t>не</a:t>
            </a:r>
            <a:r>
              <a:rPr lang="ru-RU" sz="2800" b="1" u="sng" dirty="0"/>
              <a:t> </a:t>
            </a:r>
            <a:r>
              <a:rPr lang="ru-RU" sz="2800" b="1" u="sng" dirty="0">
                <a:ln>
                  <a:solidFill>
                    <a:sysClr val="windowText" lastClr="000000"/>
                  </a:solidFill>
                </a:ln>
              </a:rPr>
              <a:t>обменивается </a:t>
            </a:r>
            <a:r>
              <a:rPr lang="ru-RU" sz="2800" b="1" u="sng" dirty="0">
                <a:ln>
                  <a:solidFill>
                    <a:sysClr val="windowText" lastClr="000000"/>
                  </a:solidFill>
                </a:ln>
                <a:solidFill>
                  <a:srgbClr val="FF0000"/>
                </a:solidFill>
                <a:latin typeface="Arial Black" pitchFamily="34" charset="0"/>
              </a:rPr>
              <a:t>теплотой</a:t>
            </a:r>
            <a:r>
              <a:rPr lang="ru-RU" sz="2800" b="1" dirty="0"/>
              <a:t> с окружающим пространством. </a:t>
            </a:r>
            <a:endParaRPr lang="ru-RU" sz="2800" b="1" dirty="0" smtClean="0"/>
          </a:p>
          <a:p>
            <a:pPr marL="285750" lvl="0" indent="-285750" algn="just">
              <a:lnSpc>
                <a:spcPct val="80000"/>
              </a:lnSpc>
              <a:spcBef>
                <a:spcPts val="480"/>
              </a:spcBef>
              <a:spcAft>
                <a:spcPts val="0"/>
              </a:spcAft>
              <a:buClr>
                <a:srgbClr val="C00000"/>
              </a:buClr>
              <a:buSzPts val="2280"/>
              <a:buFont typeface="Wingdings" pitchFamily="2" charset="2"/>
              <a:buChar char="Ø"/>
            </a:pPr>
            <a:r>
              <a:rPr lang="ru-RU" sz="2800" b="1" dirty="0" err="1" smtClean="0">
                <a:ln>
                  <a:solidFill>
                    <a:sysClr val="windowText" lastClr="000000"/>
                  </a:solidFill>
                </a:ln>
                <a:solidFill>
                  <a:srgbClr val="FF0000"/>
                </a:solidFill>
                <a:latin typeface="Arial Black" pitchFamily="34" charset="0"/>
                <a:ea typeface="Constantia"/>
                <a:cs typeface="Arial" pitchFamily="34" charset="0"/>
                <a:sym typeface="Constantia"/>
              </a:rPr>
              <a:t>Адиабатно</a:t>
            </a:r>
            <a:r>
              <a:rPr lang="ru-RU" sz="2800" b="1" dirty="0" smtClean="0">
                <a:ln>
                  <a:solidFill>
                    <a:sysClr val="windowText" lastClr="000000"/>
                  </a:solidFill>
                </a:ln>
                <a:solidFill>
                  <a:srgbClr val="FF0000"/>
                </a:solidFill>
                <a:latin typeface="Arial Black" pitchFamily="34" charset="0"/>
                <a:ea typeface="Constantia"/>
                <a:cs typeface="Arial" pitchFamily="34" charset="0"/>
                <a:sym typeface="Constantia"/>
              </a:rPr>
              <a:t> </a:t>
            </a:r>
            <a:r>
              <a:rPr lang="ru-RU" sz="2800" b="1" dirty="0">
                <a:ln>
                  <a:solidFill>
                    <a:sysClr val="windowText" lastClr="000000"/>
                  </a:solidFill>
                </a:ln>
                <a:solidFill>
                  <a:srgbClr val="FF0000"/>
                </a:solidFill>
                <a:latin typeface="Arial Black" pitchFamily="34" charset="0"/>
                <a:ea typeface="Constantia"/>
                <a:cs typeface="Arial" pitchFamily="34" charset="0"/>
                <a:sym typeface="Constantia"/>
              </a:rPr>
              <a:t>изолированная </a:t>
            </a:r>
            <a:r>
              <a:rPr lang="ru-RU" sz="2800" b="1" dirty="0">
                <a:latin typeface="Arial" pitchFamily="34" charset="0"/>
                <a:ea typeface="Constantia"/>
                <a:cs typeface="Arial" pitchFamily="34" charset="0"/>
                <a:sym typeface="Constantia"/>
              </a:rPr>
              <a:t>или </a:t>
            </a:r>
            <a:r>
              <a:rPr lang="ru-RU" sz="2800" b="1" dirty="0">
                <a:ln>
                  <a:solidFill>
                    <a:sysClr val="windowText" lastClr="000000"/>
                  </a:solidFill>
                </a:ln>
                <a:solidFill>
                  <a:srgbClr val="FF0000"/>
                </a:solidFill>
                <a:latin typeface="Arial Black" pitchFamily="34" charset="0"/>
                <a:ea typeface="Constantia"/>
                <a:cs typeface="Arial" pitchFamily="34" charset="0"/>
                <a:sym typeface="Constantia"/>
              </a:rPr>
              <a:t>адиабатная система </a:t>
            </a:r>
            <a:r>
              <a:rPr lang="ru-RU" sz="2800" b="1" dirty="0">
                <a:latin typeface="Arial" pitchFamily="34" charset="0"/>
                <a:ea typeface="Constantia"/>
                <a:cs typeface="Arial" pitchFamily="34" charset="0"/>
                <a:sym typeface="Constantia"/>
              </a:rPr>
              <a:t>– это система, которая не обменивается энергией в форме  теплоты, т.е. закрытая система, обменивающаяся с внешней средой энергией в виде излучения, работы и т.д., только не теплотой.</a:t>
            </a:r>
            <a:endParaRPr lang="ru-RU" sz="2800" b="1" dirty="0">
              <a:latin typeface="Arial" pitchFamily="34" charset="0"/>
              <a:cs typeface="Arial" pitchFamily="34" charset="0"/>
            </a:endParaRPr>
          </a:p>
        </p:txBody>
      </p:sp>
      <p:pic>
        <p:nvPicPr>
          <p:cNvPr id="313346" name="Picture 2" descr="Thermodynamics navigation image.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132" y="4473836"/>
            <a:ext cx="1694997" cy="2396302"/>
          </a:xfrm>
          <a:prstGeom prst="rect">
            <a:avLst/>
          </a:prstGeom>
          <a:noFill/>
          <a:extLst>
            <a:ext uri="{909E8E84-426E-40DD-AFC4-6F175D3DCCD1}">
              <a14:hiddenFill xmlns:a14="http://schemas.microsoft.com/office/drawing/2010/main">
                <a:solidFill>
                  <a:srgbClr val="FFFFFF"/>
                </a:solidFill>
              </a14:hiddenFill>
            </a:ext>
          </a:extLst>
        </p:spPr>
      </p:pic>
      <p:pic>
        <p:nvPicPr>
          <p:cNvPr id="322563" name="Picture 3" descr="D:\диск D\25.12.20-домашние документы\Виртуальные лекции-14.01.20\Физ. химия\Термодинамика 1\анимашки-термод. и др\CheerySecondaryCaecilian-size_restricted.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4495010"/>
            <a:ext cx="379095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301" r="1134" b="4686"/>
          <a:stretch/>
        </p:blipFill>
        <p:spPr bwMode="auto">
          <a:xfrm>
            <a:off x="4932040" y="4337594"/>
            <a:ext cx="2530809" cy="2516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hape 126"/>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112</a:t>
            </a:fld>
            <a:endParaRPr/>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7"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2338771064"/>
      </p:ext>
    </p:extLst>
  </p:cSld>
  <p:clrMapOvr>
    <a:masterClrMapping/>
  </p:clrMapOvr>
  <p:transition>
    <p:wheel spokes="1"/>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496" y="692696"/>
            <a:ext cx="8784976" cy="5586145"/>
          </a:xfrm>
          <a:prstGeom prst="rect">
            <a:avLst/>
          </a:prstGeom>
        </p:spPr>
        <p:txBody>
          <a:bodyPr wrap="square">
            <a:spAutoFit/>
          </a:bodyPr>
          <a:lstStyle/>
          <a:p>
            <a:pPr indent="450850" algn="just">
              <a:lnSpc>
                <a:spcPct val="85000"/>
              </a:lnSpc>
            </a:pPr>
            <a:r>
              <a:rPr lang="ru-RU" sz="2800" b="1" dirty="0">
                <a:ln>
                  <a:solidFill>
                    <a:sysClr val="windowText" lastClr="000000"/>
                  </a:solidFill>
                </a:ln>
                <a:solidFill>
                  <a:srgbClr val="C00000"/>
                </a:solidFill>
                <a:latin typeface="Arial Black" pitchFamily="34" charset="0"/>
              </a:rPr>
              <a:t>Круговые процессы</a:t>
            </a:r>
            <a:r>
              <a:rPr lang="ru-RU" sz="2800" b="1" dirty="0">
                <a:ln>
                  <a:solidFill>
                    <a:sysClr val="windowText" lastClr="000000"/>
                  </a:solidFill>
                </a:ln>
                <a:solidFill>
                  <a:srgbClr val="C00000"/>
                </a:solidFill>
              </a:rPr>
              <a:t> </a:t>
            </a:r>
            <a:r>
              <a:rPr lang="ru-RU" sz="2800" b="1" dirty="0"/>
              <a:t>или </a:t>
            </a:r>
            <a:r>
              <a:rPr lang="ru-RU" sz="2800" b="1" dirty="0" err="1" smtClean="0">
                <a:ln>
                  <a:solidFill>
                    <a:sysClr val="windowText" lastClr="000000"/>
                  </a:solidFill>
                </a:ln>
                <a:solidFill>
                  <a:srgbClr val="0000FF"/>
                </a:solidFill>
                <a:latin typeface="Arial Black" pitchFamily="34" charset="0"/>
              </a:rPr>
              <a:t>термодинами-ческие</a:t>
            </a:r>
            <a:r>
              <a:rPr lang="ru-RU" sz="2800" b="1" dirty="0" smtClean="0">
                <a:ln>
                  <a:solidFill>
                    <a:sysClr val="windowText" lastClr="000000"/>
                  </a:solidFill>
                </a:ln>
                <a:solidFill>
                  <a:srgbClr val="0000FF"/>
                </a:solidFill>
                <a:latin typeface="Arial Black" pitchFamily="34" charset="0"/>
              </a:rPr>
              <a:t> </a:t>
            </a:r>
            <a:r>
              <a:rPr lang="ru-RU" sz="2800" b="1" dirty="0">
                <a:ln>
                  <a:solidFill>
                    <a:sysClr val="windowText" lastClr="000000"/>
                  </a:solidFill>
                </a:ln>
                <a:solidFill>
                  <a:srgbClr val="0000FF"/>
                </a:solidFill>
                <a:latin typeface="Arial Black" pitchFamily="34" charset="0"/>
              </a:rPr>
              <a:t>циклы </a:t>
            </a:r>
            <a:r>
              <a:rPr lang="ru-RU" sz="2800" b="1" dirty="0"/>
              <a:t>– это процессы, в результате которых состояние системы, претерпев ряд изменений, возвращается к исходному.</a:t>
            </a:r>
          </a:p>
          <a:p>
            <a:pPr indent="450850" algn="just">
              <a:lnSpc>
                <a:spcPct val="85000"/>
              </a:lnSpc>
            </a:pPr>
            <a:r>
              <a:rPr lang="ru-RU" sz="2800" b="1" dirty="0"/>
              <a:t>Параметры системы в начале и в конце кругового процесса одинаковы.</a:t>
            </a:r>
          </a:p>
          <a:p>
            <a:pPr indent="450850" algn="just">
              <a:lnSpc>
                <a:spcPct val="85000"/>
              </a:lnSpc>
            </a:pPr>
            <a:endParaRPr lang="ru-RU" sz="2800" b="1" dirty="0"/>
          </a:p>
          <a:p>
            <a:pPr indent="450850" algn="just">
              <a:lnSpc>
                <a:spcPct val="85000"/>
              </a:lnSpc>
            </a:pPr>
            <a:endParaRPr lang="ru-RU" sz="2800" b="1" dirty="0"/>
          </a:p>
          <a:p>
            <a:pPr indent="450850" algn="just">
              <a:lnSpc>
                <a:spcPct val="85000"/>
              </a:lnSpc>
            </a:pPr>
            <a:endParaRPr lang="ru-RU" sz="2800" b="1" dirty="0"/>
          </a:p>
          <a:p>
            <a:pPr indent="450850" algn="just">
              <a:lnSpc>
                <a:spcPct val="85000"/>
              </a:lnSpc>
            </a:pPr>
            <a:endParaRPr lang="ru-RU" sz="2800" b="1" dirty="0" smtClean="0"/>
          </a:p>
          <a:p>
            <a:pPr indent="450850" algn="just">
              <a:lnSpc>
                <a:spcPct val="85000"/>
              </a:lnSpc>
            </a:pPr>
            <a:endParaRPr lang="ru-RU" sz="2800" b="1" dirty="0"/>
          </a:p>
          <a:p>
            <a:pPr indent="450850" algn="just">
              <a:lnSpc>
                <a:spcPct val="85000"/>
              </a:lnSpc>
            </a:pPr>
            <a:endParaRPr lang="ru-RU" sz="2800" b="1" dirty="0" smtClean="0"/>
          </a:p>
          <a:p>
            <a:pPr indent="450850" algn="just">
              <a:lnSpc>
                <a:spcPct val="85000"/>
              </a:lnSpc>
            </a:pPr>
            <a:r>
              <a:rPr lang="ru-RU" sz="2800" b="1" dirty="0" smtClean="0"/>
              <a:t>Примеры</a:t>
            </a:r>
            <a:r>
              <a:rPr lang="ru-RU" sz="2800" b="1" dirty="0"/>
              <a:t>: процессы, протекающие в тепловых и холодильных машинах, двигателях внутреннего сгорания</a:t>
            </a:r>
          </a:p>
        </p:txBody>
      </p:sp>
      <p:pic>
        <p:nvPicPr>
          <p:cNvPr id="7" name="Picture 2" descr="C:\Documents and Settings\User\Мои документы\Мои рисунки\obratim.jpg"/>
          <p:cNvPicPr>
            <a:picLocks noChangeAspect="1" noChangeArrowheads="1"/>
          </p:cNvPicPr>
          <p:nvPr/>
        </p:nvPicPr>
        <p:blipFill>
          <a:blip r:embed="rId2" cstate="print"/>
          <a:srcRect/>
          <a:stretch>
            <a:fillRect/>
          </a:stretch>
        </p:blipFill>
        <p:spPr bwMode="auto">
          <a:xfrm>
            <a:off x="539552" y="2996952"/>
            <a:ext cx="2614645" cy="1994168"/>
          </a:xfrm>
          <a:prstGeom prst="rect">
            <a:avLst/>
          </a:prstGeom>
          <a:noFill/>
          <a:ln w="9525">
            <a:noFill/>
            <a:miter lim="800000"/>
            <a:headEnd/>
            <a:tailEnd/>
          </a:ln>
        </p:spPr>
      </p:pic>
      <p:pic>
        <p:nvPicPr>
          <p:cNvPr id="9" name="Picture 4" descr="C:\Documents and Settings\User\Мои документы\Мои рисунки\0247566141.gif"/>
          <p:cNvPicPr>
            <a:picLocks noChangeAspect="1" noChangeArrowheads="1"/>
          </p:cNvPicPr>
          <p:nvPr/>
        </p:nvPicPr>
        <p:blipFill>
          <a:blip r:embed="rId3" cstate="print"/>
          <a:srcRect/>
          <a:stretch>
            <a:fillRect/>
          </a:stretch>
        </p:blipFill>
        <p:spPr bwMode="auto">
          <a:xfrm>
            <a:off x="6091262" y="2892993"/>
            <a:ext cx="2151037" cy="2098127"/>
          </a:xfrm>
          <a:prstGeom prst="rect">
            <a:avLst/>
          </a:prstGeom>
          <a:noFill/>
          <a:ln w="9525">
            <a:noFill/>
            <a:miter lim="800000"/>
            <a:headEnd/>
            <a:tailEnd/>
          </a:ln>
        </p:spPr>
      </p:pic>
      <p:sp>
        <p:nvSpPr>
          <p:cNvPr id="10" name="Прямоугольник 9"/>
          <p:cNvSpPr/>
          <p:nvPr/>
        </p:nvSpPr>
        <p:spPr>
          <a:xfrm>
            <a:off x="157154" y="-827"/>
            <a:ext cx="4362092" cy="584775"/>
          </a:xfrm>
          <a:prstGeom prst="rect">
            <a:avLst/>
          </a:prstGeom>
        </p:spPr>
        <p:txBody>
          <a:bodyPr wrap="none">
            <a:spAutoFit/>
          </a:bodyPr>
          <a:lstStyle/>
          <a:p>
            <a:r>
              <a:rPr lang="ru-RU" sz="3200" b="1" u="sng" dirty="0" smtClean="0">
                <a:ln>
                  <a:solidFill>
                    <a:sysClr val="windowText" lastClr="000000"/>
                  </a:solidFill>
                </a:ln>
                <a:solidFill>
                  <a:srgbClr val="C00000"/>
                </a:solidFill>
                <a:latin typeface="Arial Black" pitchFamily="34" charset="0"/>
              </a:rPr>
              <a:t>Циклы в </a:t>
            </a:r>
            <a:r>
              <a:rPr lang="ru-RU" sz="3200" b="1" u="sng" dirty="0">
                <a:ln>
                  <a:solidFill>
                    <a:sysClr val="windowText" lastClr="000000"/>
                  </a:solidFill>
                </a:ln>
                <a:solidFill>
                  <a:srgbClr val="C00000"/>
                </a:solidFill>
                <a:latin typeface="Arial Black" pitchFamily="34" charset="0"/>
              </a:rPr>
              <a:t>системе</a:t>
            </a:r>
            <a:endParaRPr lang="ru-RU" sz="3200" u="sng" dirty="0">
              <a:ln>
                <a:solidFill>
                  <a:sysClr val="windowText" lastClr="000000"/>
                </a:solidFill>
              </a:ln>
              <a:solidFill>
                <a:srgbClr val="C00000"/>
              </a:solidFill>
              <a:latin typeface="Arial Black" pitchFamily="34" charset="0"/>
            </a:endParaRPr>
          </a:p>
        </p:txBody>
      </p:sp>
      <p:sp>
        <p:nvSpPr>
          <p:cNvPr id="11" name="Shape 126"/>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113</a:t>
            </a:fld>
            <a:endParaRPr/>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5" cstate="print"/>
          <a:srcRect/>
          <a:stretch>
            <a:fillRect/>
          </a:stretch>
        </p:blipFill>
        <p:spPr bwMode="auto">
          <a:xfrm>
            <a:off x="8603233" y="4991120"/>
            <a:ext cx="649287" cy="1295400"/>
          </a:xfrm>
          <a:prstGeom prst="rect">
            <a:avLst/>
          </a:prstGeom>
          <a:noFill/>
          <a:ln w="9525">
            <a:noFill/>
            <a:miter lim="800000"/>
            <a:headEnd/>
            <a:tailEnd/>
          </a:ln>
        </p:spPr>
      </p:pic>
      <p:pic>
        <p:nvPicPr>
          <p:cNvPr id="447490"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541858" y="2946286"/>
            <a:ext cx="1971675"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0449540"/>
      </p:ext>
    </p:extLst>
  </p:cSld>
  <p:clrMapOvr>
    <a:masterClrMapping/>
  </p:clrMapOvr>
  <p:transition>
    <p:wheel spokes="1"/>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7" name="Rectangle 5"/>
          <p:cNvSpPr>
            <a:spLocks noChangeArrowheads="1"/>
          </p:cNvSpPr>
          <p:nvPr/>
        </p:nvSpPr>
        <p:spPr bwMode="auto">
          <a:xfrm>
            <a:off x="2313513" y="6286520"/>
            <a:ext cx="3725635" cy="523220"/>
          </a:xfrm>
          <a:prstGeom prst="rect">
            <a:avLst/>
          </a:prstGeom>
          <a:noFill/>
          <a:ln w="9525">
            <a:noFill/>
            <a:miter lim="800000"/>
            <a:headEnd/>
            <a:tailEnd/>
          </a:ln>
        </p:spPr>
        <p:txBody>
          <a:bodyPr wrap="none" anchor="ctr">
            <a:spAutoFit/>
          </a:bodyPr>
          <a:lstStyle/>
          <a:p>
            <a:pPr eaLnBrk="0" hangingPunct="0"/>
            <a:r>
              <a:rPr lang="ru-RU" sz="2800" b="1" dirty="0" smtClean="0">
                <a:latin typeface="Arial" pitchFamily="34" charset="0"/>
                <a:cs typeface="Arial" pitchFamily="34" charset="0"/>
              </a:rPr>
              <a:t>Схема </a:t>
            </a:r>
            <a:r>
              <a:rPr lang="ru-RU" sz="2800" b="1" dirty="0">
                <a:latin typeface="Arial" pitchFamily="34" charset="0"/>
                <a:cs typeface="Arial" pitchFamily="34" charset="0"/>
              </a:rPr>
              <a:t>цикла Карно</a:t>
            </a:r>
            <a:r>
              <a:rPr lang="ru-RU" sz="2800" dirty="0">
                <a:latin typeface="Arial" pitchFamily="34" charset="0"/>
                <a:cs typeface="Arial" pitchFamily="34" charset="0"/>
              </a:rPr>
              <a:t> </a:t>
            </a:r>
          </a:p>
        </p:txBody>
      </p:sp>
      <p:pic>
        <p:nvPicPr>
          <p:cNvPr id="366601" name="Picture 9"/>
          <p:cNvPicPr>
            <a:picLocks noChangeAspect="1" noChangeArrowheads="1"/>
          </p:cNvPicPr>
          <p:nvPr/>
        </p:nvPicPr>
        <p:blipFill>
          <a:blip r:embed="rId2" cstate="print"/>
          <a:srcRect/>
          <a:stretch>
            <a:fillRect/>
          </a:stretch>
        </p:blipFill>
        <p:spPr bwMode="auto">
          <a:xfrm>
            <a:off x="1835696" y="2751108"/>
            <a:ext cx="4745126" cy="3535412"/>
          </a:xfrm>
          <a:prstGeom prst="rect">
            <a:avLst/>
          </a:prstGeom>
          <a:noFill/>
          <a:ln w="9525">
            <a:noFill/>
            <a:miter lim="800000"/>
            <a:headEnd/>
            <a:tailEnd/>
          </a:ln>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4" cstate="print"/>
          <a:srcRect/>
          <a:stretch>
            <a:fillRect/>
          </a:stretch>
        </p:blipFill>
        <p:spPr bwMode="auto">
          <a:xfrm>
            <a:off x="8462991" y="4991120"/>
            <a:ext cx="649287" cy="1295400"/>
          </a:xfrm>
          <a:prstGeom prst="rect">
            <a:avLst/>
          </a:prstGeom>
          <a:noFill/>
          <a:ln w="9525">
            <a:noFill/>
            <a:miter lim="800000"/>
            <a:headEnd/>
            <a:tailEnd/>
          </a:ln>
        </p:spPr>
      </p:pic>
      <p:sp>
        <p:nvSpPr>
          <p:cNvPr id="10" name="Rectangle 3"/>
          <p:cNvSpPr>
            <a:spLocks noChangeArrowheads="1"/>
          </p:cNvSpPr>
          <p:nvPr/>
        </p:nvSpPr>
        <p:spPr bwMode="auto">
          <a:xfrm>
            <a:off x="107504" y="332656"/>
            <a:ext cx="8777574" cy="2289858"/>
          </a:xfrm>
          <a:prstGeom prst="rect">
            <a:avLst/>
          </a:prstGeom>
          <a:noFill/>
          <a:ln w="9525">
            <a:noFill/>
            <a:miter lim="800000"/>
            <a:headEnd/>
            <a:tailEnd/>
          </a:ln>
        </p:spPr>
        <p:txBody>
          <a:bodyPr wrap="square">
            <a:spAutoFit/>
          </a:bodyPr>
          <a:lstStyle/>
          <a:p>
            <a:pPr indent="450000" algn="just">
              <a:lnSpc>
                <a:spcPct val="85000"/>
              </a:lnSpc>
            </a:pPr>
            <a:r>
              <a:rPr lang="ru-RU" sz="2800" b="1" dirty="0" smtClean="0">
                <a:ln>
                  <a:solidFill>
                    <a:sysClr val="windowText" lastClr="000000"/>
                  </a:solidFill>
                </a:ln>
                <a:solidFill>
                  <a:srgbClr val="990000"/>
                </a:solidFill>
                <a:latin typeface="Arial" pitchFamily="34" charset="0"/>
                <a:cs typeface="Arial" pitchFamily="34" charset="0"/>
              </a:rPr>
              <a:t>Математическая </a:t>
            </a:r>
            <a:r>
              <a:rPr lang="ru-RU" sz="2800" b="1" dirty="0">
                <a:ln>
                  <a:solidFill>
                    <a:sysClr val="windowText" lastClr="000000"/>
                  </a:solidFill>
                </a:ln>
                <a:solidFill>
                  <a:srgbClr val="990000"/>
                </a:solidFill>
                <a:latin typeface="Arial" pitchFamily="34" charset="0"/>
                <a:cs typeface="Arial" pitchFamily="34" charset="0"/>
              </a:rPr>
              <a:t>формулировка второго закона термодинамики</a:t>
            </a:r>
            <a:r>
              <a:rPr lang="ru-RU" sz="2800" b="1" dirty="0">
                <a:latin typeface="Arial" pitchFamily="34" charset="0"/>
                <a:cs typeface="Arial" pitchFamily="34" charset="0"/>
              </a:rPr>
              <a:t> следует из рассмотрения равновесного и обратимого (квазистатического) </a:t>
            </a:r>
            <a:r>
              <a:rPr lang="ru-RU" sz="2800" b="1" dirty="0">
                <a:ln>
                  <a:solidFill>
                    <a:sysClr val="windowText" lastClr="000000"/>
                  </a:solidFill>
                </a:ln>
                <a:solidFill>
                  <a:srgbClr val="FF3300"/>
                </a:solidFill>
                <a:latin typeface="Arial Black" pitchFamily="34" charset="0"/>
                <a:cs typeface="Arial" pitchFamily="34" charset="0"/>
              </a:rPr>
              <a:t>цикла Карно</a:t>
            </a:r>
            <a:r>
              <a:rPr lang="ru-RU" sz="2800" b="1" dirty="0">
                <a:latin typeface="Arial" pitchFamily="34" charset="0"/>
                <a:cs typeface="Arial" pitchFamily="34" charset="0"/>
              </a:rPr>
              <a:t> в идеальной  тепловой </a:t>
            </a:r>
            <a:r>
              <a:rPr lang="ru-RU" sz="2800" b="1" dirty="0" smtClean="0">
                <a:latin typeface="Arial" pitchFamily="34" charset="0"/>
                <a:cs typeface="Arial" pitchFamily="34" charset="0"/>
              </a:rPr>
              <a:t>машине. Подробно рассмотрим позже.</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3711685532"/>
      </p:ext>
    </p:extLst>
  </p:cSld>
  <p:clrMapOvr>
    <a:masterClrMapping/>
  </p:clrMapOvr>
  <p:transition>
    <p:wheel spokes="1"/>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2" descr="25"/>
          <p:cNvPicPr>
            <a:picLocks noChangeAspect="1" noChangeArrowheads="1"/>
          </p:cNvPicPr>
          <p:nvPr/>
        </p:nvPicPr>
        <p:blipFill>
          <a:blip r:embed="rId2" cstate="print"/>
          <a:srcRect/>
          <a:stretch>
            <a:fillRect/>
          </a:stretch>
        </p:blipFill>
        <p:spPr bwMode="auto">
          <a:xfrm>
            <a:off x="97676" y="47207"/>
            <a:ext cx="8541506" cy="6406129"/>
          </a:xfrm>
          <a:prstGeom prst="rect">
            <a:avLst/>
          </a:prstGeom>
          <a:noFill/>
          <a:ln w="9525">
            <a:noFill/>
            <a:miter lim="800000"/>
            <a:headEnd/>
            <a:tailEnd/>
          </a:ln>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4"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424498971"/>
      </p:ext>
    </p:extLst>
  </p:cSld>
  <p:clrMapOvr>
    <a:masterClrMapping/>
  </p:clrMapOvr>
  <p:transition>
    <p:wheel spokes="1"/>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116</a:t>
            </a:fld>
            <a:endParaRPr/>
          </a:p>
        </p:txBody>
      </p: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462991" y="4991120"/>
            <a:ext cx="649287" cy="1295400"/>
          </a:xfrm>
          <a:prstGeom prst="rect">
            <a:avLst/>
          </a:prstGeom>
          <a:noFill/>
          <a:ln w="9525">
            <a:noFill/>
            <a:miter lim="800000"/>
            <a:headEnd/>
            <a:tailEnd/>
          </a:ln>
        </p:spPr>
      </p:pic>
      <p:sp>
        <p:nvSpPr>
          <p:cNvPr id="4" name="Прямоугольник 3"/>
          <p:cNvSpPr/>
          <p:nvPr/>
        </p:nvSpPr>
        <p:spPr>
          <a:xfrm>
            <a:off x="74666" y="1145972"/>
            <a:ext cx="8712968" cy="4443268"/>
          </a:xfrm>
          <a:prstGeom prst="rect">
            <a:avLst/>
          </a:prstGeom>
        </p:spPr>
        <p:txBody>
          <a:bodyPr wrap="square">
            <a:spAutoFit/>
          </a:bodyPr>
          <a:lstStyle/>
          <a:p>
            <a:pPr marL="457200" lvl="0" indent="-457200" algn="just">
              <a:lnSpc>
                <a:spcPct val="70000"/>
              </a:lnSpc>
              <a:spcBef>
                <a:spcPts val="480"/>
              </a:spcBef>
              <a:spcAft>
                <a:spcPts val="0"/>
              </a:spcAft>
              <a:buClr>
                <a:srgbClr val="C00000"/>
              </a:buClr>
              <a:buSzPts val="2280"/>
              <a:buFont typeface="Wingdings" pitchFamily="2" charset="2"/>
              <a:buChar char="Ø"/>
            </a:pPr>
            <a:r>
              <a:rPr lang="ru-RU" sz="2800" b="1" dirty="0" smtClean="0">
                <a:ln>
                  <a:solidFill>
                    <a:schemeClr val="tx1"/>
                  </a:solidFill>
                </a:ln>
                <a:solidFill>
                  <a:srgbClr val="FF0000"/>
                </a:solidFill>
                <a:latin typeface="Arial Black" pitchFamily="34" charset="0"/>
                <a:ea typeface="Constantia"/>
                <a:cs typeface="Arial" pitchFamily="34" charset="0"/>
                <a:sym typeface="Constantia"/>
              </a:rPr>
              <a:t>Обратимый</a:t>
            </a:r>
            <a:r>
              <a:rPr lang="ru-RU" sz="2800" b="1" dirty="0" smtClean="0">
                <a:ln>
                  <a:solidFill>
                    <a:schemeClr val="tx1"/>
                  </a:solidFill>
                </a:ln>
                <a:solidFill>
                  <a:srgbClr val="FF0000"/>
                </a:solidFill>
                <a:latin typeface="Arial" pitchFamily="34" charset="0"/>
                <a:ea typeface="Constantia"/>
                <a:cs typeface="Arial" pitchFamily="34" charset="0"/>
                <a:sym typeface="Constantia"/>
              </a:rPr>
              <a:t> </a:t>
            </a:r>
            <a:r>
              <a:rPr lang="ru-RU" sz="2800" b="1" dirty="0">
                <a:ln>
                  <a:solidFill>
                    <a:schemeClr val="tx1"/>
                  </a:solidFill>
                </a:ln>
                <a:solidFill>
                  <a:srgbClr val="FF0000"/>
                </a:solidFill>
                <a:latin typeface="Arial" pitchFamily="34" charset="0"/>
                <a:ea typeface="Constantia"/>
                <a:cs typeface="Arial" pitchFamily="34" charset="0"/>
                <a:sym typeface="Constantia"/>
              </a:rPr>
              <a:t>процесс</a:t>
            </a:r>
            <a:r>
              <a:rPr lang="ru-RU" sz="2800" b="1" dirty="0">
                <a:solidFill>
                  <a:schemeClr val="lt1"/>
                </a:solidFill>
                <a:latin typeface="Arial" pitchFamily="34" charset="0"/>
                <a:ea typeface="Constantia"/>
                <a:cs typeface="Arial" pitchFamily="34" charset="0"/>
                <a:sym typeface="Constantia"/>
              </a:rPr>
              <a:t> </a:t>
            </a:r>
            <a:r>
              <a:rPr lang="ru-RU" sz="2800" b="1" dirty="0">
                <a:latin typeface="Arial" pitchFamily="34" charset="0"/>
                <a:ea typeface="Constantia"/>
                <a:cs typeface="Arial" pitchFamily="34" charset="0"/>
                <a:sym typeface="Constantia"/>
              </a:rPr>
              <a:t>– это процесс, допускающий возможность возвращения системы в исходное состояние без того, чтобы в окружающей среде остались какие-либо изменения.</a:t>
            </a:r>
          </a:p>
          <a:p>
            <a:pPr marL="457200" lvl="0" indent="-457200" algn="just">
              <a:lnSpc>
                <a:spcPct val="70000"/>
              </a:lnSpc>
              <a:spcBef>
                <a:spcPts val="480"/>
              </a:spcBef>
              <a:spcAft>
                <a:spcPts val="0"/>
              </a:spcAft>
              <a:buClr>
                <a:srgbClr val="C00000"/>
              </a:buClr>
              <a:buSzPts val="2280"/>
              <a:buFont typeface="Wingdings" pitchFamily="2" charset="2"/>
              <a:buChar char="Ø"/>
            </a:pPr>
            <a:r>
              <a:rPr lang="ru-RU" sz="2800" b="1" dirty="0">
                <a:ln>
                  <a:solidFill>
                    <a:schemeClr val="tx1"/>
                  </a:solidFill>
                </a:ln>
                <a:solidFill>
                  <a:srgbClr val="FF0000"/>
                </a:solidFill>
                <a:latin typeface="Arial Black" pitchFamily="34" charset="0"/>
                <a:ea typeface="Constantia"/>
                <a:cs typeface="Arial" pitchFamily="34" charset="0"/>
                <a:sym typeface="Constantia"/>
              </a:rPr>
              <a:t>Равновесный</a:t>
            </a:r>
            <a:r>
              <a:rPr lang="ru-RU" sz="2800" b="1" dirty="0">
                <a:ln>
                  <a:solidFill>
                    <a:schemeClr val="tx1"/>
                  </a:solidFill>
                </a:ln>
                <a:solidFill>
                  <a:srgbClr val="FF0000"/>
                </a:solidFill>
                <a:latin typeface="Arial" pitchFamily="34" charset="0"/>
                <a:ea typeface="Constantia"/>
                <a:cs typeface="Arial" pitchFamily="34" charset="0"/>
                <a:sym typeface="Constantia"/>
              </a:rPr>
              <a:t> процесс </a:t>
            </a:r>
            <a:r>
              <a:rPr lang="ru-RU" sz="2800" b="1" dirty="0">
                <a:latin typeface="Arial" pitchFamily="34" charset="0"/>
                <a:ea typeface="Constantia"/>
                <a:cs typeface="Arial" pitchFamily="34" charset="0"/>
                <a:sym typeface="Constantia"/>
              </a:rPr>
              <a:t>– это  процесс, при котором система проходит через непрерывный ряд равновесных состояний.</a:t>
            </a:r>
            <a:endParaRPr lang="ru-RU" sz="2800" b="1" dirty="0">
              <a:latin typeface="Arial" pitchFamily="34" charset="0"/>
              <a:cs typeface="Arial" pitchFamily="34" charset="0"/>
            </a:endParaRPr>
          </a:p>
          <a:p>
            <a:pPr marL="457200" lvl="0" indent="-457200" algn="just">
              <a:lnSpc>
                <a:spcPct val="70000"/>
              </a:lnSpc>
              <a:spcBef>
                <a:spcPts val="480"/>
              </a:spcBef>
              <a:spcAft>
                <a:spcPts val="0"/>
              </a:spcAft>
              <a:buClr>
                <a:srgbClr val="C00000"/>
              </a:buClr>
              <a:buSzPts val="2280"/>
              <a:buFont typeface="Wingdings" pitchFamily="2" charset="2"/>
              <a:buChar char="Ø"/>
            </a:pPr>
            <a:r>
              <a:rPr lang="ru-RU" sz="2800" b="1" dirty="0">
                <a:ln>
                  <a:solidFill>
                    <a:schemeClr val="tx1"/>
                  </a:solidFill>
                </a:ln>
                <a:solidFill>
                  <a:srgbClr val="FF0000"/>
                </a:solidFill>
                <a:latin typeface="Arial Black" pitchFamily="34" charset="0"/>
                <a:ea typeface="Constantia"/>
                <a:cs typeface="Arial" pitchFamily="34" charset="0"/>
                <a:sym typeface="Constantia"/>
              </a:rPr>
              <a:t>Равновесием</a:t>
            </a:r>
            <a:r>
              <a:rPr lang="ru-RU" sz="2800" b="1" dirty="0">
                <a:solidFill>
                  <a:srgbClr val="66FF33"/>
                </a:solidFill>
                <a:latin typeface="Arial" pitchFamily="34" charset="0"/>
                <a:ea typeface="Constantia"/>
                <a:cs typeface="Arial" pitchFamily="34" charset="0"/>
                <a:sym typeface="Constantia"/>
              </a:rPr>
              <a:t> </a:t>
            </a:r>
            <a:r>
              <a:rPr lang="ru-RU" sz="2800" b="1" dirty="0">
                <a:latin typeface="Arial" pitchFamily="34" charset="0"/>
                <a:ea typeface="Constantia"/>
                <a:cs typeface="Arial" pitchFamily="34" charset="0"/>
                <a:sym typeface="Constantia"/>
              </a:rPr>
              <a:t>называется состояние системы, при котором т/д параметры со временем самопроизвольно не изменяются и сохраняют одинаковое значение в пределах каждой фазы, а </a:t>
            </a:r>
            <a:r>
              <a:rPr lang="ru-RU" sz="2800" b="1" dirty="0">
                <a:ln>
                  <a:solidFill>
                    <a:schemeClr val="tx1"/>
                  </a:solidFill>
                </a:ln>
                <a:solidFill>
                  <a:srgbClr val="FF0000"/>
                </a:solidFill>
                <a:latin typeface="Arial" pitchFamily="34" charset="0"/>
                <a:ea typeface="Constantia"/>
                <a:cs typeface="Arial" pitchFamily="34" charset="0"/>
                <a:sym typeface="Constantia"/>
              </a:rPr>
              <a:t>энергия системы в равновесии – минимальна</a:t>
            </a:r>
            <a:r>
              <a:rPr lang="ru-RU" sz="2800" b="1" dirty="0">
                <a:latin typeface="Arial" pitchFamily="34" charset="0"/>
                <a:ea typeface="Constantia"/>
                <a:cs typeface="Arial" pitchFamily="34" charset="0"/>
                <a:sym typeface="Constantia"/>
              </a:rPr>
              <a:t>.</a:t>
            </a:r>
          </a:p>
        </p:txBody>
      </p:sp>
      <p:sp>
        <p:nvSpPr>
          <p:cNvPr id="9" name="Прямоугольник 8"/>
          <p:cNvSpPr/>
          <p:nvPr/>
        </p:nvSpPr>
        <p:spPr>
          <a:xfrm>
            <a:off x="272580" y="116632"/>
            <a:ext cx="6027612" cy="584775"/>
          </a:xfrm>
          <a:prstGeom prst="rect">
            <a:avLst/>
          </a:prstGeom>
        </p:spPr>
        <p:txBody>
          <a:bodyPr wrap="none">
            <a:spAutoFit/>
          </a:bodyPr>
          <a:lstStyle/>
          <a:p>
            <a:r>
              <a:rPr lang="ru-RU" sz="3200" b="1" u="sng" dirty="0" smtClean="0">
                <a:ln>
                  <a:solidFill>
                    <a:sysClr val="windowText" lastClr="000000"/>
                  </a:solidFill>
                </a:ln>
                <a:solidFill>
                  <a:srgbClr val="C00000"/>
                </a:solidFill>
                <a:latin typeface="Arial Black" pitchFamily="34" charset="0"/>
              </a:rPr>
              <a:t>Протекающие процессы</a:t>
            </a:r>
            <a:endParaRPr lang="ru-RU" sz="3200" u="sng" dirty="0">
              <a:ln>
                <a:solidFill>
                  <a:sysClr val="windowText" lastClr="000000"/>
                </a:solidFill>
              </a:ln>
              <a:solidFill>
                <a:srgbClr val="C00000"/>
              </a:solidFill>
              <a:latin typeface="Arial Black" pitchFamily="34" charset="0"/>
            </a:endParaRPr>
          </a:p>
        </p:txBody>
      </p:sp>
    </p:spTree>
    <p:extLst>
      <p:ext uri="{BB962C8B-B14F-4D97-AF65-F5344CB8AC3E}">
        <p14:creationId xmlns:p14="http://schemas.microsoft.com/office/powerpoint/2010/main" val="2491742650"/>
      </p:ext>
    </p:extLst>
  </p:cSld>
  <p:clrMapOvr>
    <a:masterClrMapping/>
  </p:clrMapOvr>
  <p:transition>
    <p:wheel spokes="1"/>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ChangeArrowheads="1"/>
          </p:cNvSpPr>
          <p:nvPr/>
        </p:nvSpPr>
        <p:spPr bwMode="auto">
          <a:xfrm>
            <a:off x="142844" y="-27384"/>
            <a:ext cx="8858312" cy="5219891"/>
          </a:xfrm>
          <a:prstGeom prst="rect">
            <a:avLst/>
          </a:prstGeom>
          <a:noFill/>
          <a:ln w="9525">
            <a:noFill/>
            <a:miter lim="800000"/>
            <a:headEnd/>
            <a:tailEnd/>
          </a:ln>
        </p:spPr>
        <p:txBody>
          <a:bodyPr wrap="square" anchor="ctr">
            <a:spAutoFit/>
          </a:bodyPr>
          <a:lstStyle/>
          <a:p>
            <a:pPr indent="450000" algn="just" eaLnBrk="0" hangingPunct="0">
              <a:lnSpc>
                <a:spcPct val="85000"/>
              </a:lnSpc>
            </a:pPr>
            <a:r>
              <a:rPr lang="ru-RU" sz="2800" b="1" dirty="0">
                <a:ln>
                  <a:solidFill>
                    <a:sysClr val="windowText" lastClr="000000"/>
                  </a:solidFill>
                </a:ln>
                <a:solidFill>
                  <a:srgbClr val="FF3300"/>
                </a:solidFill>
                <a:latin typeface="Arial Black" pitchFamily="34" charset="0"/>
                <a:cs typeface="Arial" pitchFamily="34" charset="0"/>
              </a:rPr>
              <a:t>Необратимость</a:t>
            </a:r>
            <a:r>
              <a:rPr lang="ru-RU" sz="2800" b="1" dirty="0">
                <a:latin typeface="Arial" pitchFamily="34" charset="0"/>
                <a:cs typeface="Arial" pitchFamily="34" charset="0"/>
              </a:rPr>
              <a:t> и </a:t>
            </a:r>
            <a:r>
              <a:rPr lang="ru-RU" sz="2800" b="1" dirty="0">
                <a:ln>
                  <a:solidFill>
                    <a:sysClr val="windowText" lastClr="000000"/>
                  </a:solidFill>
                </a:ln>
                <a:solidFill>
                  <a:srgbClr val="FF3300"/>
                </a:solidFill>
                <a:latin typeface="Arial Black" pitchFamily="34" charset="0"/>
                <a:cs typeface="Arial" pitchFamily="34" charset="0"/>
              </a:rPr>
              <a:t>обратимость</a:t>
            </a:r>
            <a:r>
              <a:rPr lang="ru-RU" sz="2800" b="1" dirty="0">
                <a:latin typeface="Arial" pitchFamily="34" charset="0"/>
                <a:cs typeface="Arial" pitchFamily="34" charset="0"/>
              </a:rPr>
              <a:t> процесса определяются условиями, способом проведения данного процесса. Например, </a:t>
            </a:r>
            <a:r>
              <a:rPr lang="ru-RU" sz="2800" b="1" dirty="0">
                <a:ln>
                  <a:solidFill>
                    <a:sysClr val="windowText" lastClr="000000"/>
                  </a:solidFill>
                </a:ln>
                <a:solidFill>
                  <a:srgbClr val="0000FF"/>
                </a:solidFill>
                <a:latin typeface="Arial" pitchFamily="34" charset="0"/>
                <a:cs typeface="Arial" pitchFamily="34" charset="0"/>
              </a:rPr>
              <a:t>расширение газа</a:t>
            </a:r>
            <a:r>
              <a:rPr lang="ru-RU" sz="2800" b="1" dirty="0">
                <a:latin typeface="Arial" pitchFamily="34" charset="0"/>
                <a:cs typeface="Arial" pitchFamily="34" charset="0"/>
              </a:rPr>
              <a:t> можно осуществить, если какой-либо сосуд разделить перегородкой на две части, в одну </a:t>
            </a:r>
            <a:r>
              <a:rPr lang="ru-RU" sz="2800" b="1" u="sng" dirty="0">
                <a:latin typeface="Arial" pitchFamily="34" charset="0"/>
                <a:cs typeface="Arial" pitchFamily="34" charset="0"/>
              </a:rPr>
              <a:t>часть поместить определенное количество газа, а в другой создать глубокий вакуум</a:t>
            </a:r>
            <a:r>
              <a:rPr lang="ru-RU" sz="2800" b="1" dirty="0">
                <a:latin typeface="Arial" pitchFamily="34" charset="0"/>
                <a:cs typeface="Arial" pitchFamily="34" charset="0"/>
              </a:rPr>
              <a:t>. Если </a:t>
            </a:r>
            <a:r>
              <a:rPr lang="ru-RU" sz="2800" b="1" dirty="0">
                <a:ln>
                  <a:solidFill>
                    <a:sysClr val="windowText" lastClr="000000"/>
                  </a:solidFill>
                </a:ln>
                <a:solidFill>
                  <a:srgbClr val="0000FF"/>
                </a:solidFill>
                <a:latin typeface="Arial" pitchFamily="34" charset="0"/>
                <a:cs typeface="Arial" pitchFamily="34" charset="0"/>
              </a:rPr>
              <a:t>мгновенно убрать перегородку</a:t>
            </a:r>
            <a:r>
              <a:rPr lang="ru-RU" sz="2800" b="1" dirty="0">
                <a:latin typeface="Arial" pitchFamily="34" charset="0"/>
                <a:cs typeface="Arial" pitchFamily="34" charset="0"/>
              </a:rPr>
              <a:t>, то газ начнет расширяться в «пустоту». Этот процесс будет </a:t>
            </a:r>
            <a:r>
              <a:rPr lang="ru-RU" sz="2800" b="1" dirty="0">
                <a:ln>
                  <a:solidFill>
                    <a:sysClr val="windowText" lastClr="000000"/>
                  </a:solidFill>
                </a:ln>
                <a:solidFill>
                  <a:srgbClr val="FF3300"/>
                </a:solidFill>
                <a:latin typeface="Arial" pitchFamily="34" charset="0"/>
                <a:cs typeface="Arial" pitchFamily="34" charset="0"/>
              </a:rPr>
              <a:t>необратимым</a:t>
            </a:r>
            <a:r>
              <a:rPr lang="ru-RU" sz="2800" b="1" dirty="0">
                <a:latin typeface="Arial" pitchFamily="34" charset="0"/>
                <a:cs typeface="Arial" pitchFamily="34" charset="0"/>
              </a:rPr>
              <a:t>, так как для проведения противоположного процесса (сжатия газа) необходимо затратить работу, которую можно получить за счет изменения энергии окружающей среды. </a:t>
            </a:r>
          </a:p>
        </p:txBody>
      </p:sp>
      <p:pic>
        <p:nvPicPr>
          <p:cNvPr id="394243" name="Picture 3" descr="под действием некомпенсированных ударов поршень"/>
          <p:cNvPicPr>
            <a:picLocks noChangeAspect="1" noChangeArrowheads="1" noCrop="1"/>
          </p:cNvPicPr>
          <p:nvPr/>
        </p:nvPicPr>
        <p:blipFill>
          <a:blip r:embed="rId4" cstate="print"/>
          <a:srcRect/>
          <a:stretch>
            <a:fillRect/>
          </a:stretch>
        </p:blipFill>
        <p:spPr bwMode="auto">
          <a:xfrm>
            <a:off x="7303591" y="5322079"/>
            <a:ext cx="952500" cy="714375"/>
          </a:xfrm>
          <a:prstGeom prst="rect">
            <a:avLst/>
          </a:prstGeom>
          <a:noFill/>
          <a:ln w="9525">
            <a:noFill/>
            <a:miter lim="800000"/>
            <a:headEnd/>
            <a:tailEnd/>
          </a:ln>
        </p:spPr>
      </p:pic>
      <p:pic>
        <p:nvPicPr>
          <p:cNvPr id="1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876256" y="6286520"/>
            <a:ext cx="304800" cy="304800"/>
          </a:xfrm>
          <a:prstGeom prst="rect">
            <a:avLst/>
          </a:prstGeom>
        </p:spPr>
      </p:pic>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7" cstate="print"/>
          <a:srcRect/>
          <a:stretch>
            <a:fillRect/>
          </a:stretch>
        </p:blipFill>
        <p:spPr bwMode="auto">
          <a:xfrm>
            <a:off x="8572528" y="4991120"/>
            <a:ext cx="649287" cy="1295400"/>
          </a:xfrm>
          <a:prstGeom prst="rect">
            <a:avLst/>
          </a:prstGeom>
          <a:noFill/>
          <a:ln w="9525">
            <a:noFill/>
            <a:miter lim="800000"/>
            <a:headEnd/>
            <a:tailEnd/>
          </a:ln>
        </p:spPr>
      </p:pic>
      <p:pic>
        <p:nvPicPr>
          <p:cNvPr id="9" name="Picture 3" descr="D:\диск D\25.12.20-домашние документы\Виртуальные лекции-14.01.20\Физ. химия\Термодинамика 1\анимашки-термод. и др\DeliciousLivelyEyelashpitviper-size_restricted.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6016" y="5214908"/>
            <a:ext cx="1728192" cy="16430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под действием магнитного поля в углеродной жидкости снижаются силы"/>
          <p:cNvPicPr>
            <a:picLocks noChangeAspect="1" noChangeArrowheads="1" noCrop="1"/>
          </p:cNvPicPr>
          <p:nvPr/>
        </p:nvPicPr>
        <p:blipFill>
          <a:blip r:embed="rId9" cstate="print"/>
          <a:srcRect/>
          <a:stretch>
            <a:fillRect/>
          </a:stretch>
        </p:blipFill>
        <p:spPr bwMode="auto">
          <a:xfrm>
            <a:off x="142844" y="5490184"/>
            <a:ext cx="4238625" cy="1143000"/>
          </a:xfrm>
          <a:prstGeom prst="rect">
            <a:avLst/>
          </a:prstGeom>
          <a:noFill/>
          <a:ln w="9525">
            <a:noFill/>
            <a:miter lim="800000"/>
            <a:headEnd/>
            <a:tailEnd/>
          </a:ln>
        </p:spPr>
      </p:pic>
    </p:spTree>
    <p:extLst>
      <p:ext uri="{BB962C8B-B14F-4D97-AF65-F5344CB8AC3E}">
        <p14:creationId xmlns:p14="http://schemas.microsoft.com/office/powerpoint/2010/main" val="90978431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descr="D:\диск D\25.12.20-домашние документы\Виртуальные лекции-14.01.20\Физ. химия\Термодинамика 1\анимашки-термод. и др\82Pf.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4410095"/>
            <a:ext cx="163830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354308" name="Picture 4" descr="D:\диск D\25.12.20-домашние документы\Виртуальные лекции-14.01.20\Физ. химия\Термодинамика 1\анимашки-термод. и др\Закон Авогадро.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8404" y="2979049"/>
            <a:ext cx="5067300" cy="3838575"/>
          </a:xfrm>
          <a:prstGeom prst="rect">
            <a:avLst/>
          </a:prstGeom>
          <a:noFill/>
          <a:extLst>
            <a:ext uri="{909E8E84-426E-40DD-AFC4-6F175D3DCCD1}">
              <a14:hiddenFill xmlns:a14="http://schemas.microsoft.com/office/drawing/2010/main">
                <a:solidFill>
                  <a:srgbClr val="FFFFFF"/>
                </a:solidFill>
              </a14:hiddenFill>
            </a:ext>
          </a:extLst>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12" descr="пишу 1"/>
          <p:cNvPicPr>
            <a:picLocks noChangeAspect="1" noChangeArrowheads="1" noCrop="1"/>
          </p:cNvPicPr>
          <p:nvPr/>
        </p:nvPicPr>
        <p:blipFill>
          <a:blip r:embed="rId7" cstate="print"/>
          <a:srcRect/>
          <a:stretch>
            <a:fillRect/>
          </a:stretch>
        </p:blipFill>
        <p:spPr bwMode="auto">
          <a:xfrm>
            <a:off x="8460432" y="4991120"/>
            <a:ext cx="649287" cy="1295400"/>
          </a:xfrm>
          <a:prstGeom prst="rect">
            <a:avLst/>
          </a:prstGeom>
          <a:noFill/>
          <a:ln w="9525">
            <a:noFill/>
            <a:miter lim="800000"/>
            <a:headEnd/>
            <a:tailEnd/>
          </a:ln>
        </p:spPr>
      </p:pic>
      <p:pic>
        <p:nvPicPr>
          <p:cNvPr id="15"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7848624" y="5931799"/>
            <a:ext cx="304800" cy="304800"/>
          </a:xfrm>
          <a:prstGeom prst="rect">
            <a:avLst/>
          </a:prstGeom>
        </p:spPr>
      </p:pic>
      <p:sp>
        <p:nvSpPr>
          <p:cNvPr id="16" name="Rectangle 2"/>
          <p:cNvSpPr>
            <a:spLocks noChangeArrowheads="1"/>
          </p:cNvSpPr>
          <p:nvPr/>
        </p:nvSpPr>
        <p:spPr bwMode="auto">
          <a:xfrm>
            <a:off x="107504" y="44624"/>
            <a:ext cx="8928992" cy="3194721"/>
          </a:xfrm>
          <a:prstGeom prst="rect">
            <a:avLst/>
          </a:prstGeom>
          <a:noFill/>
          <a:ln w="9525">
            <a:noFill/>
            <a:miter lim="800000"/>
            <a:headEnd/>
            <a:tailEnd/>
          </a:ln>
        </p:spPr>
        <p:txBody>
          <a:bodyPr wrap="square" anchor="ctr">
            <a:spAutoFit/>
          </a:bodyPr>
          <a:lstStyle/>
          <a:p>
            <a:pPr indent="450000" algn="just" eaLnBrk="0" hangingPunct="0">
              <a:lnSpc>
                <a:spcPct val="80000"/>
              </a:lnSpc>
            </a:pPr>
            <a:r>
              <a:rPr lang="ru-RU" sz="2800" b="1" dirty="0">
                <a:latin typeface="Arial" pitchFamily="34" charset="0"/>
                <a:cs typeface="Arial" pitchFamily="34" charset="0"/>
              </a:rPr>
              <a:t>Тот же процесс расширения газа можно повести обратимо, если </a:t>
            </a:r>
            <a:r>
              <a:rPr lang="ru-RU" sz="2800" b="1" dirty="0">
                <a:ln>
                  <a:solidFill>
                    <a:sysClr val="windowText" lastClr="000000"/>
                  </a:solidFill>
                </a:ln>
                <a:solidFill>
                  <a:srgbClr val="0000FF"/>
                </a:solidFill>
                <a:latin typeface="Arial" pitchFamily="34" charset="0"/>
                <a:cs typeface="Arial" pitchFamily="34" charset="0"/>
              </a:rPr>
              <a:t>поместить газ </a:t>
            </a:r>
            <a:r>
              <a:rPr lang="ru-RU" sz="2800" b="1" u="sng" dirty="0">
                <a:ln>
                  <a:solidFill>
                    <a:sysClr val="windowText" lastClr="000000"/>
                  </a:solidFill>
                </a:ln>
                <a:solidFill>
                  <a:srgbClr val="0000FF"/>
                </a:solidFill>
                <a:latin typeface="Arial" pitchFamily="34" charset="0"/>
                <a:cs typeface="Arial" pitchFamily="34" charset="0"/>
              </a:rPr>
              <a:t>под поршнем</a:t>
            </a:r>
            <a:r>
              <a:rPr lang="ru-RU" sz="2800" b="1" dirty="0">
                <a:latin typeface="Arial" pitchFamily="34" charset="0"/>
                <a:cs typeface="Arial" pitchFamily="34" charset="0"/>
              </a:rPr>
              <a:t> и расширить его, уменьшая давление на поршень, причем таким образом, чтобы в каждый момент времени внешнее давление на поршень было на бесконечно малую величину меньше, чем давление газа. Если поршень </a:t>
            </a:r>
            <a:r>
              <a:rPr lang="ru-RU" sz="2800" b="1" dirty="0" err="1">
                <a:latin typeface="Arial" pitchFamily="34" charset="0"/>
                <a:cs typeface="Arial" pitchFamily="34" charset="0"/>
              </a:rPr>
              <a:t>безинерционный</a:t>
            </a:r>
            <a:r>
              <a:rPr lang="ru-RU" sz="2800" b="1" dirty="0">
                <a:latin typeface="Arial" pitchFamily="34" charset="0"/>
                <a:cs typeface="Arial" pitchFamily="34" charset="0"/>
              </a:rPr>
              <a:t> и движется без трения, то процесс будет </a:t>
            </a:r>
            <a:r>
              <a:rPr lang="ru-RU" sz="2800" b="1" dirty="0">
                <a:ln>
                  <a:solidFill>
                    <a:sysClr val="windowText" lastClr="000000"/>
                  </a:solidFill>
                </a:ln>
                <a:solidFill>
                  <a:srgbClr val="FF3300"/>
                </a:solidFill>
                <a:latin typeface="Arial" pitchFamily="34" charset="0"/>
                <a:cs typeface="Arial" pitchFamily="34" charset="0"/>
              </a:rPr>
              <a:t>обратимым</a:t>
            </a:r>
            <a:r>
              <a:rPr lang="ru-RU" sz="2800" b="1" dirty="0">
                <a:latin typeface="Arial" pitchFamily="34" charset="0"/>
                <a:cs typeface="Arial" pitchFamily="34" charset="0"/>
              </a:rPr>
              <a:t>. </a:t>
            </a:r>
          </a:p>
        </p:txBody>
      </p:sp>
    </p:spTree>
    <p:extLst>
      <p:ext uri="{BB962C8B-B14F-4D97-AF65-F5344CB8AC3E}">
        <p14:creationId xmlns:p14="http://schemas.microsoft.com/office/powerpoint/2010/main" val="158696811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444208" y="6364311"/>
            <a:ext cx="304800" cy="304800"/>
          </a:xfrm>
          <a:prstGeom prst="rect">
            <a:avLst/>
          </a:prstGeom>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12" descr="пишу 1"/>
          <p:cNvPicPr>
            <a:picLocks noChangeAspect="1" noChangeArrowheads="1" noCrop="1"/>
          </p:cNvPicPr>
          <p:nvPr/>
        </p:nvPicPr>
        <p:blipFill>
          <a:blip r:embed="rId6" cstate="print"/>
          <a:srcRect/>
          <a:stretch>
            <a:fillRect/>
          </a:stretch>
        </p:blipFill>
        <p:spPr bwMode="auto">
          <a:xfrm>
            <a:off x="8555182" y="5210289"/>
            <a:ext cx="649287" cy="1295400"/>
          </a:xfrm>
          <a:prstGeom prst="rect">
            <a:avLst/>
          </a:prstGeom>
          <a:noFill/>
          <a:ln w="9525">
            <a:noFill/>
            <a:miter lim="800000"/>
            <a:headEnd/>
            <a:tailEnd/>
          </a:ln>
        </p:spPr>
      </p:pic>
      <p:pic>
        <p:nvPicPr>
          <p:cNvPr id="12" name="Picture 8" descr="C:\24.08.11\Лаб. раб YES\Виртуальные лабораторные YES\Анимашки и картинки\Химия\Реакции\atom_volcano.gif"/>
          <p:cNvPicPr>
            <a:picLocks noChangeAspect="1" noChangeArrowheads="1" noCrop="1"/>
          </p:cNvPicPr>
          <p:nvPr/>
        </p:nvPicPr>
        <p:blipFill>
          <a:blip r:embed="rId7" cstate="print"/>
          <a:srcRect/>
          <a:stretch>
            <a:fillRect/>
          </a:stretch>
        </p:blipFill>
        <p:spPr bwMode="auto">
          <a:xfrm>
            <a:off x="0" y="5429270"/>
            <a:ext cx="952500" cy="1428750"/>
          </a:xfrm>
          <a:prstGeom prst="rect">
            <a:avLst/>
          </a:prstGeom>
          <a:noFill/>
        </p:spPr>
      </p:pic>
      <p:sp>
        <p:nvSpPr>
          <p:cNvPr id="13" name="Rectangle 6"/>
          <p:cNvSpPr>
            <a:spLocks noChangeArrowheads="1"/>
          </p:cNvSpPr>
          <p:nvPr/>
        </p:nvSpPr>
        <p:spPr bwMode="auto">
          <a:xfrm>
            <a:off x="35496" y="75103"/>
            <a:ext cx="8999537" cy="5586145"/>
          </a:xfrm>
          <a:prstGeom prst="rect">
            <a:avLst/>
          </a:prstGeom>
          <a:noFill/>
          <a:ln w="9525">
            <a:noFill/>
            <a:miter lim="800000"/>
            <a:headEnd/>
            <a:tailEnd/>
          </a:ln>
        </p:spPr>
        <p:txBody>
          <a:bodyPr wrap="square">
            <a:spAutoFit/>
          </a:bodyPr>
          <a:lstStyle/>
          <a:p>
            <a:pPr indent="450000" algn="just">
              <a:lnSpc>
                <a:spcPct val="85000"/>
              </a:lnSpc>
            </a:pPr>
            <a:r>
              <a:rPr lang="ru-RU" sz="2800" b="1" dirty="0" smtClean="0">
                <a:latin typeface="Arial" pitchFamily="34" charset="0"/>
                <a:cs typeface="Arial" pitchFamily="34" charset="0"/>
              </a:rPr>
              <a:t>Химическая </a:t>
            </a:r>
            <a:r>
              <a:rPr lang="ru-RU" sz="2800" b="1" dirty="0">
                <a:latin typeface="Arial" pitchFamily="34" charset="0"/>
                <a:cs typeface="Arial" pitchFamily="34" charset="0"/>
              </a:rPr>
              <a:t>реакция </a:t>
            </a:r>
            <a:r>
              <a:rPr lang="ru-RU" sz="2800" b="1" dirty="0">
                <a:ln>
                  <a:solidFill>
                    <a:sysClr val="windowText" lastClr="000000"/>
                  </a:solidFill>
                </a:ln>
                <a:solidFill>
                  <a:srgbClr val="009900"/>
                </a:solidFill>
                <a:latin typeface="Arial" pitchFamily="34" charset="0"/>
                <a:cs typeface="Arial" pitchFamily="34" charset="0"/>
              </a:rPr>
              <a:t>взаимодействия водорода с кислородом</a:t>
            </a:r>
            <a:r>
              <a:rPr lang="ru-RU" sz="2800" b="1" dirty="0">
                <a:latin typeface="Arial" pitchFamily="34" charset="0"/>
                <a:cs typeface="Arial" pitchFamily="34" charset="0"/>
              </a:rPr>
              <a:t> будет </a:t>
            </a:r>
            <a:r>
              <a:rPr lang="ru-RU" sz="2800" b="1" dirty="0">
                <a:ln>
                  <a:solidFill>
                    <a:sysClr val="windowText" lastClr="000000"/>
                  </a:solidFill>
                </a:ln>
                <a:solidFill>
                  <a:srgbClr val="FF3300"/>
                </a:solidFill>
                <a:latin typeface="Arial" pitchFamily="34" charset="0"/>
                <a:cs typeface="Arial" pitchFamily="34" charset="0"/>
              </a:rPr>
              <a:t>необратимой</a:t>
            </a:r>
            <a:r>
              <a:rPr lang="ru-RU" sz="2800" b="1" dirty="0">
                <a:latin typeface="Arial" pitchFamily="34" charset="0"/>
                <a:cs typeface="Arial" pitchFamily="34" charset="0"/>
              </a:rPr>
              <a:t>, если ее провести «обычным способом», например </a:t>
            </a:r>
            <a:r>
              <a:rPr lang="ru-RU" sz="2800" b="1" u="sng" dirty="0">
                <a:latin typeface="Arial" pitchFamily="34" charset="0"/>
                <a:cs typeface="Arial" pitchFamily="34" charset="0"/>
              </a:rPr>
              <a:t>взорвать смесь искрой</a:t>
            </a:r>
            <a:r>
              <a:rPr lang="ru-RU" sz="2800" b="1" dirty="0">
                <a:latin typeface="Arial" pitchFamily="34" charset="0"/>
                <a:cs typeface="Arial" pitchFamily="34" charset="0"/>
              </a:rPr>
              <a:t>. Но эта реакция будет </a:t>
            </a:r>
            <a:r>
              <a:rPr lang="ru-RU" sz="2800" b="1" dirty="0">
                <a:ln>
                  <a:solidFill>
                    <a:sysClr val="windowText" lastClr="000000"/>
                  </a:solidFill>
                </a:ln>
                <a:solidFill>
                  <a:srgbClr val="FF3300"/>
                </a:solidFill>
                <a:latin typeface="Arial" pitchFamily="34" charset="0"/>
                <a:cs typeface="Arial" pitchFamily="34" charset="0"/>
              </a:rPr>
              <a:t>обратимой</a:t>
            </a:r>
            <a:r>
              <a:rPr lang="ru-RU" sz="2800" b="1" dirty="0">
                <a:latin typeface="Arial" pitchFamily="34" charset="0"/>
                <a:cs typeface="Arial" pitchFamily="34" charset="0"/>
              </a:rPr>
              <a:t>, если ее провести, например, </a:t>
            </a:r>
            <a:r>
              <a:rPr lang="ru-RU" sz="2800" b="1" u="sng" dirty="0">
                <a:latin typeface="Arial" pitchFamily="34" charset="0"/>
                <a:cs typeface="Arial" pitchFamily="34" charset="0"/>
              </a:rPr>
              <a:t>в обратимо работающем электрохимическом элементе</a:t>
            </a:r>
            <a:r>
              <a:rPr lang="ru-RU" sz="2800" b="1" dirty="0">
                <a:latin typeface="Arial" pitchFamily="34" charset="0"/>
                <a:cs typeface="Arial" pitchFamily="34" charset="0"/>
              </a:rPr>
              <a:t>.</a:t>
            </a:r>
          </a:p>
          <a:p>
            <a:pPr indent="450000" algn="just">
              <a:lnSpc>
                <a:spcPct val="85000"/>
              </a:lnSpc>
            </a:pPr>
            <a:r>
              <a:rPr lang="ru-RU" sz="2800" b="1" dirty="0">
                <a:latin typeface="Arial" pitchFamily="34" charset="0"/>
                <a:cs typeface="Arial" pitchFamily="34" charset="0"/>
              </a:rPr>
              <a:t>Некоторые процессы являются </a:t>
            </a:r>
            <a:r>
              <a:rPr lang="ru-RU" sz="2800" b="1" dirty="0">
                <a:ln>
                  <a:solidFill>
                    <a:sysClr val="windowText" lastClr="000000"/>
                  </a:solidFill>
                </a:ln>
                <a:solidFill>
                  <a:srgbClr val="FF3300"/>
                </a:solidFill>
                <a:latin typeface="Arial" pitchFamily="34" charset="0"/>
                <a:cs typeface="Arial" pitchFamily="34" charset="0"/>
              </a:rPr>
              <a:t>истинно необратимыми</a:t>
            </a:r>
            <a:r>
              <a:rPr lang="ru-RU" sz="2800" b="1" dirty="0">
                <a:latin typeface="Arial" pitchFamily="34" charset="0"/>
                <a:cs typeface="Arial" pitchFamily="34" charset="0"/>
              </a:rPr>
              <a:t>. Их никаким способом нельзя провести как обратимые. Это такие процессы, единственным результатом которых является превращение работы в теплоту (</a:t>
            </a:r>
            <a:r>
              <a:rPr lang="ru-RU" sz="2800" b="1" u="sng" dirty="0">
                <a:latin typeface="Arial" pitchFamily="34" charset="0"/>
                <a:cs typeface="Arial" pitchFamily="34" charset="0"/>
              </a:rPr>
              <a:t>механическое трение твердых поверхностей, внутреннее трение в жидкостях и газах, электрическое сопротивление, теплопроводность и т. п</a:t>
            </a:r>
            <a:r>
              <a:rPr lang="ru-RU" sz="2800" b="1" dirty="0">
                <a:latin typeface="Arial" pitchFamily="34" charset="0"/>
                <a:cs typeface="Arial" pitchFamily="34" charset="0"/>
              </a:rPr>
              <a:t>.).</a:t>
            </a:r>
          </a:p>
        </p:txBody>
      </p:sp>
    </p:spTree>
    <p:extLst>
      <p:ext uri="{BB962C8B-B14F-4D97-AF65-F5344CB8AC3E}">
        <p14:creationId xmlns:p14="http://schemas.microsoft.com/office/powerpoint/2010/main" val="293259364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02" name="Picture 30" descr="ДВС"/>
          <p:cNvPicPr>
            <a:picLocks noChangeAspect="1" noChangeArrowheads="1" noCrop="1"/>
          </p:cNvPicPr>
          <p:nvPr/>
        </p:nvPicPr>
        <p:blipFill>
          <a:blip r:embed="rId2" cstate="print"/>
          <a:srcRect/>
          <a:stretch>
            <a:fillRect/>
          </a:stretch>
        </p:blipFill>
        <p:spPr bwMode="auto">
          <a:xfrm>
            <a:off x="0" y="0"/>
            <a:ext cx="1760538" cy="3816350"/>
          </a:xfrm>
          <a:prstGeom prst="rect">
            <a:avLst/>
          </a:prstGeom>
          <a:noFill/>
          <a:ln w="9525">
            <a:noFill/>
            <a:miter lim="800000"/>
            <a:headEnd/>
            <a:tailEnd/>
          </a:ln>
        </p:spPr>
      </p:pic>
      <p:pic>
        <p:nvPicPr>
          <p:cNvPr id="3104" name="Picture 32" descr="радиальный двигатель"/>
          <p:cNvPicPr>
            <a:picLocks noChangeAspect="1" noChangeArrowheads="1" noCrop="1"/>
          </p:cNvPicPr>
          <p:nvPr/>
        </p:nvPicPr>
        <p:blipFill>
          <a:blip r:embed="rId3" cstate="print"/>
          <a:srcRect/>
          <a:stretch>
            <a:fillRect/>
          </a:stretch>
        </p:blipFill>
        <p:spPr bwMode="auto">
          <a:xfrm>
            <a:off x="0" y="4638675"/>
            <a:ext cx="1928813" cy="2219325"/>
          </a:xfrm>
          <a:prstGeom prst="rect">
            <a:avLst/>
          </a:prstGeom>
          <a:noFill/>
          <a:ln w="9525">
            <a:noFill/>
            <a:miter lim="800000"/>
            <a:headEnd/>
            <a:tailEnd/>
          </a:ln>
        </p:spPr>
      </p:pic>
      <p:pic>
        <p:nvPicPr>
          <p:cNvPr id="3106" name="Picture 34" descr="атом 3"/>
          <p:cNvPicPr>
            <a:picLocks noChangeAspect="1" noChangeArrowheads="1" noCrop="1"/>
          </p:cNvPicPr>
          <p:nvPr/>
        </p:nvPicPr>
        <p:blipFill>
          <a:blip r:embed="rId4" cstate="print"/>
          <a:srcRect/>
          <a:stretch>
            <a:fillRect/>
          </a:stretch>
        </p:blipFill>
        <p:spPr bwMode="auto">
          <a:xfrm>
            <a:off x="8134350" y="0"/>
            <a:ext cx="1009650" cy="866775"/>
          </a:xfrm>
          <a:prstGeom prst="rect">
            <a:avLst/>
          </a:prstGeom>
          <a:noFill/>
          <a:ln w="9525">
            <a:noFill/>
            <a:miter lim="800000"/>
            <a:headEnd/>
            <a:tailEnd/>
          </a:ln>
        </p:spPr>
      </p:pic>
      <p:pic>
        <p:nvPicPr>
          <p:cNvPr id="3107" name="Picture 35" descr="raznoe101"/>
          <p:cNvPicPr>
            <a:picLocks noChangeAspect="1" noChangeArrowheads="1" noCrop="1"/>
          </p:cNvPicPr>
          <p:nvPr/>
        </p:nvPicPr>
        <p:blipFill>
          <a:blip r:embed="rId5" cstate="print"/>
          <a:srcRect/>
          <a:stretch>
            <a:fillRect/>
          </a:stretch>
        </p:blipFill>
        <p:spPr bwMode="auto">
          <a:xfrm>
            <a:off x="7996265" y="970282"/>
            <a:ext cx="1152525" cy="947738"/>
          </a:xfrm>
          <a:prstGeom prst="rect">
            <a:avLst/>
          </a:prstGeom>
          <a:noFill/>
          <a:ln w="9525">
            <a:noFill/>
            <a:miter lim="800000"/>
            <a:headEnd/>
            <a:tailEnd/>
          </a:ln>
        </p:spPr>
      </p:pic>
      <p:pic>
        <p:nvPicPr>
          <p:cNvPr id="3108" name="Picture 36" descr="под действием некомпенсированных ударов поршень"/>
          <p:cNvPicPr>
            <a:picLocks noChangeAspect="1" noChangeArrowheads="1" noCrop="1"/>
          </p:cNvPicPr>
          <p:nvPr/>
        </p:nvPicPr>
        <p:blipFill>
          <a:blip r:embed="rId6" cstate="print"/>
          <a:srcRect/>
          <a:stretch>
            <a:fillRect/>
          </a:stretch>
        </p:blipFill>
        <p:spPr bwMode="auto">
          <a:xfrm>
            <a:off x="468313" y="3860800"/>
            <a:ext cx="952500" cy="714375"/>
          </a:xfrm>
          <a:prstGeom prst="rect">
            <a:avLst/>
          </a:prstGeom>
          <a:noFill/>
          <a:ln w="9525">
            <a:noFill/>
            <a:miter lim="800000"/>
            <a:headEnd/>
            <a:tailEnd/>
          </a:ln>
        </p:spPr>
      </p:pic>
      <p:pic>
        <p:nvPicPr>
          <p:cNvPr id="359426" name="Picture 2" descr="D:\диск D\25.12.20-домашние документы\Виртуальные лекции-14.01.20\Физ. химия\Термодинамика 1\анимашки-термод. и др\Изохорный процесс эксперимент.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24350" y="2105539"/>
            <a:ext cx="4819650" cy="4762500"/>
          </a:xfrm>
          <a:prstGeom prst="rect">
            <a:avLst/>
          </a:prstGeom>
          <a:noFill/>
          <a:extLst>
            <a:ext uri="{909E8E84-426E-40DD-AFC4-6F175D3DCCD1}">
              <a14:hiddenFill xmlns:a14="http://schemas.microsoft.com/office/drawing/2010/main">
                <a:solidFill>
                  <a:srgbClr val="FFFFFF"/>
                </a:solidFill>
              </a14:hiddenFill>
            </a:ext>
          </a:extLst>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Text Box 11"/>
          <p:cNvSpPr txBox="1">
            <a:spLocks noChangeArrowheads="1"/>
          </p:cNvSpPr>
          <p:nvPr/>
        </p:nvSpPr>
        <p:spPr bwMode="auto">
          <a:xfrm>
            <a:off x="1830788" y="433387"/>
            <a:ext cx="6461690" cy="1863074"/>
          </a:xfrm>
          <a:prstGeom prst="rect">
            <a:avLst/>
          </a:prstGeom>
          <a:noFill/>
          <a:ln w="9525">
            <a:noFill/>
            <a:miter lim="800000"/>
            <a:headEnd/>
            <a:tailEnd/>
          </a:ln>
          <a:effectLst/>
        </p:spPr>
        <p:txBody>
          <a:bodyPr wrap="square">
            <a:spAutoFit/>
          </a:bodyPr>
          <a:lstStyle/>
          <a:p>
            <a:pPr algn="ctr">
              <a:lnSpc>
                <a:spcPct val="85000"/>
              </a:lnSpc>
            </a:pPr>
            <a:r>
              <a:rPr lang="ru-RU" sz="4500" b="1" dirty="0" smtClean="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Arial Black" pitchFamily="34" charset="0"/>
              </a:rPr>
              <a:t>Предмет и задачи химической </a:t>
            </a:r>
            <a:r>
              <a:rPr lang="ru-RU" sz="4500"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Arial Black" pitchFamily="34" charset="0"/>
              </a:rPr>
              <a:t>термодинамики</a:t>
            </a:r>
          </a:p>
        </p:txBody>
      </p:sp>
    </p:spTree>
    <p:extLst>
      <p:ext uri="{BB962C8B-B14F-4D97-AF65-F5344CB8AC3E}">
        <p14:creationId xmlns:p14="http://schemas.microsoft.com/office/powerpoint/2010/main" val="3082121202"/>
      </p:ext>
    </p:extLst>
  </p:cSld>
  <p:clrMapOvr>
    <a:masterClrMapping/>
  </p:clrMapOvr>
  <p:transition>
    <p:wheel spokes="1"/>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21" name="Picture 5" descr="читатель 2"/>
          <p:cNvPicPr>
            <a:picLocks noChangeAspect="1" noChangeArrowheads="1" noCrop="1"/>
          </p:cNvPicPr>
          <p:nvPr/>
        </p:nvPicPr>
        <p:blipFill>
          <a:blip r:embed="rId4" cstate="print"/>
          <a:srcRect/>
          <a:stretch>
            <a:fillRect/>
          </a:stretch>
        </p:blipFill>
        <p:spPr bwMode="auto">
          <a:xfrm>
            <a:off x="285720" y="142852"/>
            <a:ext cx="1143000" cy="1023937"/>
          </a:xfrm>
          <a:prstGeom prst="rect">
            <a:avLst/>
          </a:prstGeom>
          <a:noFill/>
          <a:ln w="9525">
            <a:noFill/>
            <a:miter lim="800000"/>
            <a:headEnd/>
            <a:tailEnd/>
          </a:ln>
        </p:spPr>
      </p:pic>
      <p:sp>
        <p:nvSpPr>
          <p:cNvPr id="393223" name="Rectangle 7"/>
          <p:cNvSpPr>
            <a:spLocks noChangeArrowheads="1"/>
          </p:cNvSpPr>
          <p:nvPr/>
        </p:nvSpPr>
        <p:spPr bwMode="auto">
          <a:xfrm>
            <a:off x="142875" y="1285875"/>
            <a:ext cx="8785225" cy="3539430"/>
          </a:xfrm>
          <a:prstGeom prst="rect">
            <a:avLst/>
          </a:prstGeom>
          <a:noFill/>
          <a:ln w="9525">
            <a:noFill/>
            <a:miter lim="800000"/>
            <a:headEnd/>
            <a:tailEnd/>
          </a:ln>
        </p:spPr>
        <p:txBody>
          <a:bodyPr>
            <a:spAutoFit/>
          </a:bodyPr>
          <a:lstStyle/>
          <a:p>
            <a:pPr indent="540000" algn="just"/>
            <a:r>
              <a:rPr lang="ru-RU" sz="2800" b="1" dirty="0">
                <a:latin typeface="Arial" pitchFamily="34" charset="0"/>
                <a:cs typeface="Arial" pitchFamily="34" charset="0"/>
              </a:rPr>
              <a:t>Во всех </a:t>
            </a:r>
            <a:r>
              <a:rPr lang="ru-RU" sz="2800" b="1" dirty="0">
                <a:ln>
                  <a:solidFill>
                    <a:sysClr val="windowText" lastClr="000000"/>
                  </a:solidFill>
                </a:ln>
                <a:solidFill>
                  <a:srgbClr val="FF3300"/>
                </a:solidFill>
                <a:latin typeface="Arial" pitchFamily="34" charset="0"/>
                <a:cs typeface="Arial" pitchFamily="34" charset="0"/>
              </a:rPr>
              <a:t>необратимых</a:t>
            </a:r>
            <a:r>
              <a:rPr lang="ru-RU" sz="2800" b="1" dirty="0">
                <a:latin typeface="Arial" pitchFamily="34" charset="0"/>
                <a:cs typeface="Arial" pitchFamily="34" charset="0"/>
              </a:rPr>
              <a:t> процессах </a:t>
            </a:r>
            <a:r>
              <a:rPr lang="ru-RU" sz="2800" b="1" u="sng" dirty="0">
                <a:latin typeface="Arial" pitchFamily="34" charset="0"/>
                <a:cs typeface="Arial" pitchFamily="34" charset="0"/>
              </a:rPr>
              <a:t>происходит выравнивание в системе давлений, температур, концентраций и других интенсивных параметров</a:t>
            </a:r>
            <a:r>
              <a:rPr lang="ru-RU" sz="2800" b="1" dirty="0">
                <a:latin typeface="Arial" pitchFamily="34" charset="0"/>
                <a:cs typeface="Arial" pitchFamily="34" charset="0"/>
              </a:rPr>
              <a:t>, т. е. осуществляется более равномерное распределение энергии и вещества. Эти процессы называют </a:t>
            </a:r>
            <a:r>
              <a:rPr lang="ru-RU" sz="2800" b="1" i="1" dirty="0">
                <a:ln>
                  <a:solidFill>
                    <a:sysClr val="windowText" lastClr="000000"/>
                  </a:solidFill>
                </a:ln>
                <a:solidFill>
                  <a:srgbClr val="0000FF"/>
                </a:solidFill>
                <a:latin typeface="Arial" pitchFamily="34" charset="0"/>
                <a:cs typeface="Arial" pitchFamily="34" charset="0"/>
              </a:rPr>
              <a:t>диссипацией энергии</a:t>
            </a:r>
            <a:r>
              <a:rPr lang="ru-RU" sz="2800" b="1" dirty="0">
                <a:latin typeface="Arial" pitchFamily="34" charset="0"/>
                <a:cs typeface="Arial" pitchFamily="34" charset="0"/>
              </a:rPr>
              <a:t>, т. е. </a:t>
            </a:r>
            <a:r>
              <a:rPr lang="ru-RU" sz="2800" b="1" dirty="0">
                <a:ln>
                  <a:solidFill>
                    <a:sysClr val="windowText" lastClr="000000"/>
                  </a:solidFill>
                </a:ln>
                <a:solidFill>
                  <a:srgbClr val="0000FF"/>
                </a:solidFill>
                <a:latin typeface="Arial" pitchFamily="34" charset="0"/>
                <a:cs typeface="Arial" pitchFamily="34" charset="0"/>
              </a:rPr>
              <a:t>рассеиванием энергии</a:t>
            </a:r>
            <a:r>
              <a:rPr lang="ru-RU" sz="2800" b="1" dirty="0">
                <a:latin typeface="Arial" pitchFamily="34" charset="0"/>
                <a:cs typeface="Arial" pitchFamily="34" charset="0"/>
              </a:rPr>
              <a:t> (от лат. </a:t>
            </a:r>
            <a:r>
              <a:rPr lang="en-US" sz="2800" b="1" i="1" dirty="0" err="1">
                <a:latin typeface="Arial" pitchFamily="34" charset="0"/>
                <a:cs typeface="Arial" pitchFamily="34" charset="0"/>
              </a:rPr>
              <a:t>dissipatio</a:t>
            </a:r>
            <a:r>
              <a:rPr lang="en-US" sz="2800" b="1" dirty="0">
                <a:latin typeface="Arial" pitchFamily="34" charset="0"/>
                <a:cs typeface="Arial" pitchFamily="34" charset="0"/>
              </a:rPr>
              <a:t> </a:t>
            </a:r>
            <a:r>
              <a:rPr lang="ru-RU" sz="2800" b="1" dirty="0">
                <a:latin typeface="Arial" pitchFamily="34" charset="0"/>
                <a:cs typeface="Arial" pitchFamily="34" charset="0"/>
              </a:rPr>
              <a:t>– рассеивание).</a:t>
            </a:r>
          </a:p>
        </p:txBody>
      </p:sp>
      <p:pic>
        <p:nvPicPr>
          <p:cNvPr id="8" name="Picture 3" descr="под действием некомпенсированных ударов поршень"/>
          <p:cNvPicPr>
            <a:picLocks noChangeAspect="1" noChangeArrowheads="1" noCrop="1"/>
          </p:cNvPicPr>
          <p:nvPr/>
        </p:nvPicPr>
        <p:blipFill>
          <a:blip r:embed="rId5" cstate="print"/>
          <a:srcRect/>
          <a:stretch>
            <a:fillRect/>
          </a:stretch>
        </p:blipFill>
        <p:spPr bwMode="auto">
          <a:xfrm>
            <a:off x="476220" y="4997249"/>
            <a:ext cx="952500" cy="714375"/>
          </a:xfrm>
          <a:prstGeom prst="rect">
            <a:avLst/>
          </a:prstGeom>
          <a:noFill/>
          <a:ln w="9525">
            <a:noFill/>
            <a:miter lim="800000"/>
            <a:headEnd/>
            <a:tailEnd/>
          </a:ln>
        </p:spPr>
      </p:pic>
      <p:pic>
        <p:nvPicPr>
          <p:cNvPr id="1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5940152" y="6246836"/>
            <a:ext cx="304800" cy="304800"/>
          </a:xfrm>
          <a:prstGeom prst="rect">
            <a:avLst/>
          </a:prstGeom>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12" descr="пишу 1"/>
          <p:cNvPicPr>
            <a:picLocks noChangeAspect="1" noChangeArrowheads="1" noCrop="1"/>
          </p:cNvPicPr>
          <p:nvPr/>
        </p:nvPicPr>
        <p:blipFill>
          <a:blip r:embed="rId8"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283376374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23" name="Rectangle 7"/>
          <p:cNvSpPr>
            <a:spLocks noChangeArrowheads="1"/>
          </p:cNvSpPr>
          <p:nvPr/>
        </p:nvSpPr>
        <p:spPr bwMode="auto">
          <a:xfrm>
            <a:off x="177614" y="116632"/>
            <a:ext cx="8786874" cy="4487382"/>
          </a:xfrm>
          <a:prstGeom prst="rect">
            <a:avLst/>
          </a:prstGeom>
          <a:noFill/>
          <a:ln w="9525">
            <a:noFill/>
            <a:miter lim="800000"/>
            <a:headEnd/>
            <a:tailEnd/>
          </a:ln>
        </p:spPr>
        <p:txBody>
          <a:bodyPr wrap="square">
            <a:spAutoFit/>
          </a:bodyPr>
          <a:lstStyle/>
          <a:p>
            <a:pPr indent="450000" algn="just">
              <a:lnSpc>
                <a:spcPct val="85000"/>
              </a:lnSpc>
            </a:pPr>
            <a:r>
              <a:rPr lang="ru-RU" sz="2800" b="1" dirty="0">
                <a:ln>
                  <a:solidFill>
                    <a:sysClr val="windowText" lastClr="000000"/>
                  </a:solidFill>
                </a:ln>
                <a:solidFill>
                  <a:srgbClr val="FF3300"/>
                </a:solidFill>
                <a:latin typeface="Arial" pitchFamily="34" charset="0"/>
                <a:cs typeface="Arial" pitchFamily="34" charset="0"/>
              </a:rPr>
              <a:t>Необратимые самопроизвольные</a:t>
            </a:r>
            <a:r>
              <a:rPr lang="ru-RU" sz="2800" b="1" dirty="0">
                <a:ln>
                  <a:solidFill>
                    <a:sysClr val="windowText" lastClr="000000"/>
                  </a:solidFill>
                </a:ln>
                <a:latin typeface="Arial" pitchFamily="34" charset="0"/>
                <a:cs typeface="Arial" pitchFamily="34" charset="0"/>
              </a:rPr>
              <a:t> </a:t>
            </a:r>
            <a:r>
              <a:rPr lang="ru-RU" sz="2800" b="1" dirty="0">
                <a:latin typeface="Arial" pitchFamily="34" charset="0"/>
                <a:cs typeface="Arial" pitchFamily="34" charset="0"/>
              </a:rPr>
              <a:t>процессы протекают в направлении, которое приближает систему к состоянию равновесия. Кроме того, эти процессы связаны с передачей теплоты или беспорядочным движением молекул. В сложном процессе если хотя бы одна стадия необратима, то и весь процесс в целом необратим. В реальных процессах часто такой стадией являются трение (разных видов), процессы теплопередачи или </a:t>
            </a:r>
            <a:r>
              <a:rPr lang="ru-RU" sz="2800" b="1" dirty="0" err="1">
                <a:latin typeface="Arial" pitchFamily="34" charset="0"/>
                <a:cs typeface="Arial" pitchFamily="34" charset="0"/>
              </a:rPr>
              <a:t>массопередачи</a:t>
            </a:r>
            <a:r>
              <a:rPr lang="ru-RU" sz="2800" b="1" dirty="0">
                <a:latin typeface="Arial" pitchFamily="34" charset="0"/>
                <a:cs typeface="Arial" pitchFamily="34" charset="0"/>
              </a:rPr>
              <a:t> (диффузии, конвекции), в связи с чем реально протекающие процессы будут необратимыми.</a:t>
            </a:r>
          </a:p>
        </p:txBody>
      </p:sp>
      <p:pic>
        <p:nvPicPr>
          <p:cNvPr id="194568" name="Picture 8" descr="C:\24.08.11\Виртуальные лекции 28.07.11\Коллоидная химия\Осмос\Диффузия.gif"/>
          <p:cNvPicPr>
            <a:picLocks noChangeAspect="1" noChangeArrowheads="1" noCrop="1"/>
          </p:cNvPicPr>
          <p:nvPr/>
        </p:nvPicPr>
        <p:blipFill>
          <a:blip r:embed="rId4" cstate="print"/>
          <a:srcRect/>
          <a:stretch>
            <a:fillRect/>
          </a:stretch>
        </p:blipFill>
        <p:spPr bwMode="auto">
          <a:xfrm>
            <a:off x="3500430" y="4875595"/>
            <a:ext cx="2643206" cy="1982405"/>
          </a:xfrm>
          <a:prstGeom prst="rect">
            <a:avLst/>
          </a:prstGeom>
          <a:noFill/>
        </p:spPr>
      </p:pic>
      <p:pic>
        <p:nvPicPr>
          <p:cNvPr id="8"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660232" y="6094436"/>
            <a:ext cx="304800" cy="304800"/>
          </a:xfrm>
          <a:prstGeom prst="rect">
            <a:avLst/>
          </a:prstGeom>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12" descr="пишу 1"/>
          <p:cNvPicPr>
            <a:picLocks noChangeAspect="1" noChangeArrowheads="1" noCrop="1"/>
          </p:cNvPicPr>
          <p:nvPr/>
        </p:nvPicPr>
        <p:blipFill>
          <a:blip r:embed="rId7"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246386635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86" name="Rectangle 10"/>
          <p:cNvSpPr>
            <a:spLocks noChangeArrowheads="1"/>
          </p:cNvSpPr>
          <p:nvPr/>
        </p:nvSpPr>
        <p:spPr bwMode="auto">
          <a:xfrm>
            <a:off x="178070" y="655821"/>
            <a:ext cx="8858426" cy="3022366"/>
          </a:xfrm>
          <a:prstGeom prst="rect">
            <a:avLst/>
          </a:prstGeom>
          <a:noFill/>
          <a:ln w="9525">
            <a:noFill/>
            <a:miter lim="800000"/>
            <a:headEnd/>
            <a:tailEnd/>
          </a:ln>
        </p:spPr>
        <p:txBody>
          <a:bodyPr wrap="square" anchor="ctr">
            <a:spAutoFit/>
          </a:bodyPr>
          <a:lstStyle/>
          <a:p>
            <a:pPr indent="450000" algn="just" eaLnBrk="0" hangingPunct="0">
              <a:lnSpc>
                <a:spcPct val="85000"/>
              </a:lnSpc>
            </a:pPr>
            <a:r>
              <a:rPr lang="ru-RU" sz="2800" b="1" dirty="0">
                <a:ln>
                  <a:solidFill>
                    <a:sysClr val="windowText" lastClr="000000"/>
                  </a:solidFill>
                </a:ln>
                <a:solidFill>
                  <a:srgbClr val="FF3300"/>
                </a:solidFill>
                <a:latin typeface="Arial Black" pitchFamily="34" charset="0"/>
                <a:cs typeface="Arial" pitchFamily="34" charset="0"/>
              </a:rPr>
              <a:t>Диффузия</a:t>
            </a:r>
            <a:r>
              <a:rPr lang="ru-RU" sz="2800" b="1" dirty="0">
                <a:latin typeface="Arial" pitchFamily="34" charset="0"/>
                <a:cs typeface="Arial" pitchFamily="34" charset="0"/>
              </a:rPr>
              <a:t> – </a:t>
            </a:r>
            <a:r>
              <a:rPr lang="ru-RU" sz="2800" b="1" dirty="0">
                <a:solidFill>
                  <a:srgbClr val="800000"/>
                </a:solidFill>
                <a:latin typeface="Arial" pitchFamily="34" charset="0"/>
                <a:cs typeface="Arial" pitchFamily="34" charset="0"/>
              </a:rPr>
              <a:t>необратимый процесс</a:t>
            </a:r>
            <a:r>
              <a:rPr lang="ru-RU" sz="2800" b="1" dirty="0">
                <a:latin typeface="Arial" pitchFamily="34" charset="0"/>
                <a:cs typeface="Arial" pitchFamily="34" charset="0"/>
              </a:rPr>
              <a:t>, который может проходить самопроизвольно только в одном направлении, в результате которого энтропия возрастает. </a:t>
            </a:r>
          </a:p>
          <a:p>
            <a:pPr indent="450000" algn="just" eaLnBrk="0" hangingPunct="0">
              <a:lnSpc>
                <a:spcPct val="85000"/>
              </a:lnSpc>
            </a:pPr>
            <a:r>
              <a:rPr lang="ru-RU" sz="2800" b="1" dirty="0">
                <a:latin typeface="Arial" pitchFamily="34" charset="0"/>
                <a:cs typeface="Arial" pitchFamily="34" charset="0"/>
              </a:rPr>
              <a:t>Например, капля красителя окрашивает весь раствор.</a:t>
            </a:r>
          </a:p>
          <a:p>
            <a:pPr indent="450000" algn="just" eaLnBrk="0" hangingPunct="0">
              <a:lnSpc>
                <a:spcPct val="85000"/>
              </a:lnSpc>
            </a:pPr>
            <a:r>
              <a:rPr lang="ru-RU" sz="2800" b="1" u="sng" dirty="0">
                <a:latin typeface="Arial" pitchFamily="34" charset="0"/>
                <a:cs typeface="Arial" pitchFamily="34" charset="0"/>
              </a:rPr>
              <a:t>Самопроизвольный обратный процесс для изолированной системы невозможен</a:t>
            </a:r>
            <a:r>
              <a:rPr lang="ru-RU" sz="2800" b="1" dirty="0">
                <a:latin typeface="Arial" pitchFamily="34" charset="0"/>
                <a:cs typeface="Arial" pitchFamily="34" charset="0"/>
              </a:rPr>
              <a:t>. </a:t>
            </a:r>
          </a:p>
        </p:txBody>
      </p:sp>
      <p:pic>
        <p:nvPicPr>
          <p:cNvPr id="1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876256" y="6286520"/>
            <a:ext cx="304800" cy="304800"/>
          </a:xfrm>
          <a:prstGeom prst="rect">
            <a:avLst/>
          </a:prstGeom>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6" cstate="print"/>
          <a:srcRect/>
          <a:stretch>
            <a:fillRect/>
          </a:stretch>
        </p:blipFill>
        <p:spPr bwMode="auto">
          <a:xfrm>
            <a:off x="8462991" y="5143046"/>
            <a:ext cx="649287" cy="1295400"/>
          </a:xfrm>
          <a:prstGeom prst="rect">
            <a:avLst/>
          </a:prstGeom>
          <a:noFill/>
          <a:ln w="9525">
            <a:noFill/>
            <a:miter lim="800000"/>
            <a:headEnd/>
            <a:tailEnd/>
          </a:ln>
        </p:spPr>
      </p:pic>
      <p:sp>
        <p:nvSpPr>
          <p:cNvPr id="2" name="Прямоугольник 1"/>
          <p:cNvSpPr/>
          <p:nvPr/>
        </p:nvSpPr>
        <p:spPr>
          <a:xfrm>
            <a:off x="1435513" y="9490"/>
            <a:ext cx="5044073" cy="646331"/>
          </a:xfrm>
          <a:prstGeom prst="rect">
            <a:avLst/>
          </a:prstGeom>
        </p:spPr>
        <p:txBody>
          <a:bodyPr wrap="none">
            <a:spAutoFit/>
          </a:bodyPr>
          <a:lstStyle/>
          <a:p>
            <a:pPr algn="ctr"/>
            <a:r>
              <a:rPr lang="ru-RU" sz="3600" kern="10" dirty="0">
                <a:ln w="25400">
                  <a:solidFill>
                    <a:srgbClr val="800000"/>
                  </a:solidFill>
                  <a:round/>
                  <a:headEnd/>
                  <a:tailEnd/>
                </a:ln>
                <a:solidFill>
                  <a:srgbClr val="C00000"/>
                </a:solidFill>
                <a:latin typeface="Arial" pitchFamily="34" charset="0"/>
                <a:cs typeface="Arial" pitchFamily="34" charset="0"/>
              </a:rPr>
              <a:t>Необратимый процесс</a:t>
            </a:r>
          </a:p>
        </p:txBody>
      </p:sp>
      <p:pic>
        <p:nvPicPr>
          <p:cNvPr id="509955" name="Picture 3" descr="D:\диск D\25.12.20-домашние документы\Лаб. раб YES-14.01.20\Виртуальные лабораторные YES\Анимашки и картинки\Вода, жидкости,\Капающая  вода\пипетка.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99256" y="4121506"/>
            <a:ext cx="196403" cy="1803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диск D\25.12.20-домашние документы\Виртуальные лекции-14.01.20\Физ. химия\анимашки-разное 1\диффузия, движение молекул\original_f94b6ba2e067e436f9166778a47a6aba.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825" y="5023175"/>
            <a:ext cx="30480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51677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5" name="Picture 5"/>
          <p:cNvPicPr>
            <a:picLocks noChangeAspect="1" noChangeArrowheads="1"/>
          </p:cNvPicPr>
          <p:nvPr/>
        </p:nvPicPr>
        <p:blipFill>
          <a:blip r:embed="rId4" cstate="print"/>
          <a:srcRect/>
          <a:stretch>
            <a:fillRect/>
          </a:stretch>
        </p:blipFill>
        <p:spPr bwMode="auto">
          <a:xfrm>
            <a:off x="0" y="3561159"/>
            <a:ext cx="2771775" cy="3324225"/>
          </a:xfrm>
          <a:prstGeom prst="rect">
            <a:avLst/>
          </a:prstGeom>
          <a:noFill/>
          <a:ln w="9525">
            <a:noFill/>
            <a:miter lim="800000"/>
            <a:headEnd/>
            <a:tailEnd/>
          </a:ln>
        </p:spPr>
      </p:pic>
      <p:sp>
        <p:nvSpPr>
          <p:cNvPr id="409607" name="Rectangle 7"/>
          <p:cNvSpPr>
            <a:spLocks noChangeArrowheads="1"/>
          </p:cNvSpPr>
          <p:nvPr/>
        </p:nvSpPr>
        <p:spPr bwMode="auto">
          <a:xfrm>
            <a:off x="225485" y="798173"/>
            <a:ext cx="8918515" cy="2806922"/>
          </a:xfrm>
          <a:prstGeom prst="rect">
            <a:avLst/>
          </a:prstGeom>
          <a:noFill/>
          <a:ln w="9525">
            <a:noFill/>
            <a:miter lim="800000"/>
            <a:headEnd/>
            <a:tailEnd/>
          </a:ln>
        </p:spPr>
        <p:txBody>
          <a:bodyPr wrap="square" anchor="ctr">
            <a:spAutoFit/>
          </a:bodyPr>
          <a:lstStyle/>
          <a:p>
            <a:pPr indent="444500" algn="just" eaLnBrk="0" hangingPunct="0">
              <a:lnSpc>
                <a:spcPct val="90000"/>
              </a:lnSpc>
            </a:pPr>
            <a:r>
              <a:rPr lang="ru-RU" sz="2800" b="1" dirty="0">
                <a:latin typeface="Arial" pitchFamily="34" charset="0"/>
                <a:cs typeface="Arial" pitchFamily="34" charset="0"/>
              </a:rPr>
              <a:t>Если нагреть одну часть системы, а затем выключить нагрев, самопроизвольный процесс теплопередачи будет происходить от более нагретой части к более холодной. При этом энтропия будет возрастать. </a:t>
            </a:r>
          </a:p>
          <a:p>
            <a:pPr indent="444500" algn="just" eaLnBrk="0" hangingPunct="0">
              <a:lnSpc>
                <a:spcPct val="90000"/>
              </a:lnSpc>
            </a:pPr>
            <a:r>
              <a:rPr lang="ru-RU" sz="2800" b="1" dirty="0">
                <a:ln>
                  <a:solidFill>
                    <a:sysClr val="windowText" lastClr="000000"/>
                  </a:solidFill>
                </a:ln>
                <a:solidFill>
                  <a:srgbClr val="C00000"/>
                </a:solidFill>
                <a:latin typeface="Arial" pitchFamily="34" charset="0"/>
                <a:cs typeface="Arial" pitchFamily="34" charset="0"/>
              </a:rPr>
              <a:t>Обратный </a:t>
            </a:r>
            <a:r>
              <a:rPr lang="ru-RU" sz="2800" b="1" dirty="0">
                <a:latin typeface="Arial" pitchFamily="34" charset="0"/>
                <a:cs typeface="Arial" pitchFamily="34" charset="0"/>
              </a:rPr>
              <a:t>самопроизвольный </a:t>
            </a:r>
            <a:r>
              <a:rPr lang="ru-RU" sz="2800" b="1" dirty="0">
                <a:ln>
                  <a:solidFill>
                    <a:sysClr val="windowText" lastClr="000000"/>
                  </a:solidFill>
                </a:ln>
                <a:solidFill>
                  <a:srgbClr val="C00000"/>
                </a:solidFill>
                <a:latin typeface="Arial" pitchFamily="34" charset="0"/>
                <a:cs typeface="Arial" pitchFamily="34" charset="0"/>
              </a:rPr>
              <a:t>процесс</a:t>
            </a:r>
            <a:r>
              <a:rPr lang="ru-RU" sz="2800" b="1" dirty="0">
                <a:latin typeface="Arial" pitchFamily="34" charset="0"/>
                <a:cs typeface="Arial" pitchFamily="34" charset="0"/>
              </a:rPr>
              <a:t> для изолированной системы </a:t>
            </a:r>
            <a:r>
              <a:rPr lang="ru-RU" sz="2800" b="1" u="sng" dirty="0">
                <a:latin typeface="Arial" pitchFamily="34" charset="0"/>
                <a:cs typeface="Arial" pitchFamily="34" charset="0"/>
              </a:rPr>
              <a:t>невозможен</a:t>
            </a:r>
            <a:r>
              <a:rPr lang="ru-RU" sz="2800" b="1" dirty="0">
                <a:latin typeface="Arial" pitchFamily="34" charset="0"/>
                <a:cs typeface="Arial" pitchFamily="34" charset="0"/>
              </a:rPr>
              <a:t>.</a:t>
            </a:r>
            <a:r>
              <a:rPr lang="ru-RU" sz="2800" dirty="0">
                <a:latin typeface="Arial" pitchFamily="34" charset="0"/>
                <a:cs typeface="Arial" pitchFamily="34" charset="0"/>
              </a:rPr>
              <a:t> </a:t>
            </a:r>
          </a:p>
        </p:txBody>
      </p:sp>
      <p:pic>
        <p:nvPicPr>
          <p:cNvPr id="9"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256479" y="5793941"/>
            <a:ext cx="304800" cy="304800"/>
          </a:xfrm>
          <a:prstGeom prst="rect">
            <a:avLst/>
          </a:prstGeom>
        </p:spPr>
      </p:pic>
      <p:sp>
        <p:nvSpPr>
          <p:cNvPr id="7" name="Прямоугольник 6"/>
          <p:cNvSpPr/>
          <p:nvPr/>
        </p:nvSpPr>
        <p:spPr>
          <a:xfrm>
            <a:off x="1768559" y="116632"/>
            <a:ext cx="5044073" cy="646331"/>
          </a:xfrm>
          <a:prstGeom prst="rect">
            <a:avLst/>
          </a:prstGeom>
        </p:spPr>
        <p:txBody>
          <a:bodyPr wrap="none">
            <a:spAutoFit/>
          </a:bodyPr>
          <a:lstStyle/>
          <a:p>
            <a:pPr algn="ctr"/>
            <a:r>
              <a:rPr lang="ru-RU" sz="3600" kern="10" dirty="0">
                <a:ln w="25400">
                  <a:solidFill>
                    <a:srgbClr val="800000"/>
                  </a:solidFill>
                  <a:round/>
                  <a:headEnd/>
                  <a:tailEnd/>
                </a:ln>
                <a:solidFill>
                  <a:srgbClr val="C00000"/>
                </a:solidFill>
                <a:latin typeface="Arial" pitchFamily="34" charset="0"/>
                <a:cs typeface="Arial" pitchFamily="34" charset="0"/>
              </a:rPr>
              <a:t>Необратимый процесс</a:t>
            </a:r>
          </a:p>
        </p:txBody>
      </p:sp>
      <p:pic>
        <p:nvPicPr>
          <p:cNvPr id="12" name="Picture 12" descr="пишу 1"/>
          <p:cNvPicPr>
            <a:picLocks noChangeAspect="1" noChangeArrowheads="1" noCrop="1"/>
          </p:cNvPicPr>
          <p:nvPr/>
        </p:nvPicPr>
        <p:blipFill>
          <a:blip r:embed="rId6" cstate="print"/>
          <a:srcRect/>
          <a:stretch>
            <a:fillRect/>
          </a:stretch>
        </p:blipFill>
        <p:spPr bwMode="auto">
          <a:xfrm>
            <a:off x="8462991" y="5143046"/>
            <a:ext cx="649287" cy="1295400"/>
          </a:xfrm>
          <a:prstGeom prst="rect">
            <a:avLst/>
          </a:prstGeom>
          <a:noFill/>
          <a:ln w="9525">
            <a:noFill/>
            <a:miter lim="800000"/>
            <a:headEnd/>
            <a:tailEnd/>
          </a:ln>
        </p:spPr>
      </p:pic>
      <p:pic>
        <p:nvPicPr>
          <p:cNvPr id="13" name="Picture 10" descr="light"/>
          <p:cNvPicPr>
            <a:picLocks noChangeAspect="1" noChangeArrowheads="1" noCrop="1"/>
          </p:cNvPicPr>
          <p:nvPr/>
        </p:nvPicPr>
        <p:blipFill>
          <a:blip r:embed="rId7" cstate="print"/>
          <a:srcRect/>
          <a:stretch>
            <a:fillRect/>
          </a:stretch>
        </p:blipFill>
        <p:spPr bwMode="auto">
          <a:xfrm>
            <a:off x="539552" y="5738701"/>
            <a:ext cx="358154" cy="720080"/>
          </a:xfrm>
          <a:prstGeom prst="rect">
            <a:avLst/>
          </a:prstGeom>
          <a:noFill/>
          <a:ln w="9525">
            <a:noFill/>
            <a:miter lim="800000"/>
            <a:headEnd/>
            <a:tailEnd/>
          </a:ln>
        </p:spPr>
      </p:pic>
      <p:pic>
        <p:nvPicPr>
          <p:cNvPr id="14" name="Picture 2" descr="https://i.makeagif.com/media/9-06-2019/clVx9Y.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89274" y="4254519"/>
            <a:ext cx="4572000" cy="2571751"/>
          </a:xfrm>
          <a:prstGeom prst="rect">
            <a:avLst/>
          </a:prstGeom>
          <a:noFill/>
          <a:extLst>
            <a:ext uri="{909E8E84-426E-40DD-AFC4-6F175D3DCCD1}">
              <a14:hiddenFill xmlns:a14="http://schemas.microsoft.com/office/drawing/2010/main">
                <a:solidFill>
                  <a:srgbClr val="FFFFFF"/>
                </a:solidFill>
              </a14:hiddenFill>
            </a:ext>
          </a:extLst>
        </p:spPr>
      </p:pic>
      <p:sp>
        <p:nvSpPr>
          <p:cNvPr id="15" name="Управляющая кнопка: далее 14">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9"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24504639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5" name="Picture 3"/>
          <p:cNvPicPr>
            <a:picLocks noChangeAspect="1" noChangeArrowheads="1"/>
          </p:cNvPicPr>
          <p:nvPr/>
        </p:nvPicPr>
        <p:blipFill>
          <a:blip r:embed="rId4" cstate="print"/>
          <a:srcRect/>
          <a:stretch>
            <a:fillRect/>
          </a:stretch>
        </p:blipFill>
        <p:spPr bwMode="auto">
          <a:xfrm>
            <a:off x="329307" y="1700213"/>
            <a:ext cx="4629150" cy="3514725"/>
          </a:xfrm>
          <a:prstGeom prst="rect">
            <a:avLst/>
          </a:prstGeom>
          <a:noFill/>
          <a:ln w="9525">
            <a:noFill/>
            <a:miter lim="800000"/>
            <a:headEnd/>
            <a:tailEnd/>
          </a:ln>
        </p:spPr>
      </p:pic>
      <p:pic>
        <p:nvPicPr>
          <p:cNvPr id="407556" name="Picture 4"/>
          <p:cNvPicPr>
            <a:picLocks noChangeAspect="1" noChangeArrowheads="1"/>
          </p:cNvPicPr>
          <p:nvPr/>
        </p:nvPicPr>
        <p:blipFill>
          <a:blip r:embed="rId5" cstate="print"/>
          <a:srcRect/>
          <a:stretch>
            <a:fillRect/>
          </a:stretch>
        </p:blipFill>
        <p:spPr bwMode="auto">
          <a:xfrm>
            <a:off x="315020" y="1700213"/>
            <a:ext cx="4657725" cy="3524250"/>
          </a:xfrm>
          <a:prstGeom prst="rect">
            <a:avLst/>
          </a:prstGeom>
          <a:noFill/>
          <a:ln w="9525">
            <a:noFill/>
            <a:miter lim="800000"/>
            <a:headEnd/>
            <a:tailEnd/>
          </a:ln>
        </p:spPr>
      </p:pic>
      <p:pic>
        <p:nvPicPr>
          <p:cNvPr id="407557" name="Picture 5"/>
          <p:cNvPicPr>
            <a:picLocks noChangeAspect="1" noChangeArrowheads="1"/>
          </p:cNvPicPr>
          <p:nvPr/>
        </p:nvPicPr>
        <p:blipFill>
          <a:blip r:embed="rId6" cstate="print"/>
          <a:srcRect/>
          <a:stretch>
            <a:fillRect/>
          </a:stretch>
        </p:blipFill>
        <p:spPr bwMode="auto">
          <a:xfrm>
            <a:off x="297557" y="1741956"/>
            <a:ext cx="4629150" cy="3533775"/>
          </a:xfrm>
          <a:prstGeom prst="rect">
            <a:avLst/>
          </a:prstGeom>
          <a:noFill/>
          <a:ln w="9525">
            <a:noFill/>
            <a:miter lim="800000"/>
            <a:headEnd/>
            <a:tailEnd/>
          </a:ln>
        </p:spPr>
      </p:pic>
      <p:pic>
        <p:nvPicPr>
          <p:cNvPr id="407558" name="Picture 6"/>
          <p:cNvPicPr>
            <a:picLocks noChangeAspect="1" noChangeArrowheads="1"/>
          </p:cNvPicPr>
          <p:nvPr/>
        </p:nvPicPr>
        <p:blipFill>
          <a:blip r:embed="rId7" cstate="print"/>
          <a:srcRect/>
          <a:stretch>
            <a:fillRect/>
          </a:stretch>
        </p:blipFill>
        <p:spPr bwMode="auto">
          <a:xfrm>
            <a:off x="226047" y="1714500"/>
            <a:ext cx="4686300" cy="3533775"/>
          </a:xfrm>
          <a:prstGeom prst="rect">
            <a:avLst/>
          </a:prstGeom>
          <a:noFill/>
          <a:ln w="9525">
            <a:noFill/>
            <a:miter lim="800000"/>
            <a:headEnd/>
            <a:tailEnd/>
          </a:ln>
        </p:spPr>
      </p:pic>
      <p:pic>
        <p:nvPicPr>
          <p:cNvPr id="407560" name="Picture 8"/>
          <p:cNvPicPr>
            <a:picLocks noChangeAspect="1" noChangeArrowheads="1"/>
          </p:cNvPicPr>
          <p:nvPr/>
        </p:nvPicPr>
        <p:blipFill>
          <a:blip r:embed="rId8" cstate="print"/>
          <a:srcRect/>
          <a:stretch>
            <a:fillRect/>
          </a:stretch>
        </p:blipFill>
        <p:spPr bwMode="auto">
          <a:xfrm>
            <a:off x="251520" y="4835326"/>
            <a:ext cx="4721225" cy="1889125"/>
          </a:xfrm>
          <a:prstGeom prst="rect">
            <a:avLst/>
          </a:prstGeom>
          <a:noFill/>
          <a:ln w="9525">
            <a:noFill/>
            <a:miter lim="800000"/>
            <a:headEnd/>
            <a:tailEnd/>
          </a:ln>
        </p:spPr>
      </p:pic>
      <p:pic>
        <p:nvPicPr>
          <p:cNvPr id="1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6737190" y="6420795"/>
            <a:ext cx="304800" cy="304800"/>
          </a:xfrm>
          <a:prstGeom prst="rect">
            <a:avLst/>
          </a:prstGeom>
        </p:spPr>
      </p:pic>
      <p:sp>
        <p:nvSpPr>
          <p:cNvPr id="10" name="Прямоугольник 9"/>
          <p:cNvSpPr/>
          <p:nvPr/>
        </p:nvSpPr>
        <p:spPr>
          <a:xfrm>
            <a:off x="405583" y="188640"/>
            <a:ext cx="4685001" cy="646331"/>
          </a:xfrm>
          <a:prstGeom prst="rect">
            <a:avLst/>
          </a:prstGeom>
        </p:spPr>
        <p:txBody>
          <a:bodyPr wrap="none">
            <a:spAutoFit/>
          </a:bodyPr>
          <a:lstStyle/>
          <a:p>
            <a:pPr algn="ctr"/>
            <a:r>
              <a:rPr lang="ru-RU" sz="3600" kern="10" dirty="0" smtClean="0">
                <a:ln w="25400">
                  <a:solidFill>
                    <a:srgbClr val="800000"/>
                  </a:solidFill>
                  <a:round/>
                  <a:headEnd/>
                  <a:tailEnd/>
                </a:ln>
                <a:solidFill>
                  <a:srgbClr val="C00000"/>
                </a:solidFill>
                <a:latin typeface="Arial" pitchFamily="34" charset="0"/>
                <a:cs typeface="Arial" pitchFamily="34" charset="0"/>
              </a:rPr>
              <a:t>Обратимый </a:t>
            </a:r>
            <a:r>
              <a:rPr lang="ru-RU" sz="3600" kern="10" dirty="0">
                <a:ln w="25400">
                  <a:solidFill>
                    <a:srgbClr val="800000"/>
                  </a:solidFill>
                  <a:round/>
                  <a:headEnd/>
                  <a:tailEnd/>
                </a:ln>
                <a:solidFill>
                  <a:srgbClr val="C00000"/>
                </a:solidFill>
                <a:latin typeface="Arial" pitchFamily="34" charset="0"/>
                <a:cs typeface="Arial" pitchFamily="34" charset="0"/>
              </a:rPr>
              <a:t>процесс</a:t>
            </a:r>
          </a:p>
        </p:txBody>
      </p:sp>
      <p:sp>
        <p:nvSpPr>
          <p:cNvPr id="11" name="Управляющая кнопка: далее 10">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10"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4972744" y="608256"/>
            <a:ext cx="4139533" cy="5587107"/>
          </a:xfrm>
          <a:prstGeom prst="rect">
            <a:avLst/>
          </a:prstGeom>
        </p:spPr>
        <p:txBody>
          <a:bodyPr wrap="square">
            <a:spAutoFit/>
          </a:bodyPr>
          <a:lstStyle/>
          <a:p>
            <a:pPr algn="ctr">
              <a:lnSpc>
                <a:spcPct val="75000"/>
              </a:lnSpc>
            </a:pPr>
            <a:r>
              <a:rPr lang="ru-RU" sz="2800" b="1" u="sng" dirty="0">
                <a:latin typeface="Arial" pitchFamily="34" charset="0"/>
                <a:cs typeface="Arial" pitchFamily="34" charset="0"/>
              </a:rPr>
              <a:t>Примерами </a:t>
            </a:r>
            <a:r>
              <a:rPr lang="ru-RU" sz="2800" b="1" u="sng" dirty="0">
                <a:ln>
                  <a:solidFill>
                    <a:sysClr val="windowText" lastClr="000000"/>
                  </a:solidFill>
                </a:ln>
                <a:solidFill>
                  <a:srgbClr val="FF0000"/>
                </a:solidFill>
                <a:latin typeface="Arial" pitchFamily="34" charset="0"/>
                <a:cs typeface="Arial" pitchFamily="34" charset="0"/>
              </a:rPr>
              <a:t>обратимых</a:t>
            </a:r>
            <a:r>
              <a:rPr lang="ru-RU" sz="2800" b="1" dirty="0">
                <a:latin typeface="Arial" pitchFamily="34" charset="0"/>
                <a:cs typeface="Arial" pitchFamily="34" charset="0"/>
              </a:rPr>
              <a:t> процессов являются: </a:t>
            </a:r>
            <a:r>
              <a:rPr lang="ru-RU" sz="2800" b="1" dirty="0">
                <a:ln>
                  <a:solidFill>
                    <a:sysClr val="windowText" lastClr="000000"/>
                  </a:solidFill>
                </a:ln>
                <a:solidFill>
                  <a:srgbClr val="FF0000"/>
                </a:solidFill>
                <a:latin typeface="Arial" pitchFamily="34" charset="0"/>
                <a:cs typeface="Arial" pitchFamily="34" charset="0"/>
              </a:rPr>
              <a:t>цикл Карно </a:t>
            </a:r>
            <a:r>
              <a:rPr lang="ru-RU" sz="2800" b="1" dirty="0">
                <a:latin typeface="Arial" pitchFamily="34" charset="0"/>
                <a:cs typeface="Arial" pitchFamily="34" charset="0"/>
              </a:rPr>
              <a:t>для идеального газа, </a:t>
            </a:r>
            <a:r>
              <a:rPr lang="ru-RU" sz="2800" b="1" dirty="0">
                <a:ln>
                  <a:solidFill>
                    <a:sysClr val="windowText" lastClr="000000"/>
                  </a:solidFill>
                </a:ln>
                <a:solidFill>
                  <a:srgbClr val="FF0000"/>
                </a:solidFill>
                <a:latin typeface="Arial" pitchFamily="34" charset="0"/>
                <a:cs typeface="Arial" pitchFamily="34" charset="0"/>
              </a:rPr>
              <a:t>колебания идеального маятника </a:t>
            </a:r>
            <a:r>
              <a:rPr lang="ru-RU" sz="2800" b="1" dirty="0">
                <a:latin typeface="Arial" pitchFamily="34" charset="0"/>
                <a:cs typeface="Arial" pitchFamily="34" charset="0"/>
              </a:rPr>
              <a:t>(без потерь энергии за счет трения). В них при проведении процесса в прямом и обратном направлении система проходит одни и те же состояния и изменение энтропии равно нулю. </a:t>
            </a:r>
            <a:endParaRPr lang="ru-RU" sz="2800" dirty="0"/>
          </a:p>
        </p:txBody>
      </p:sp>
    </p:spTree>
    <p:extLst>
      <p:ext uri="{BB962C8B-B14F-4D97-AF65-F5344CB8AC3E}">
        <p14:creationId xmlns:p14="http://schemas.microsoft.com/office/powerpoint/2010/main" val="316563775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07555"/>
                                        </p:tgtEl>
                                        <p:attrNameLst>
                                          <p:attrName>style.visibility</p:attrName>
                                        </p:attrNameLst>
                                      </p:cBhvr>
                                      <p:to>
                                        <p:strVal val="visible"/>
                                      </p:to>
                                    </p:set>
                                    <p:anim calcmode="lin" valueType="num">
                                      <p:cBhvr>
                                        <p:cTn id="7" dur="500" fill="hold"/>
                                        <p:tgtEl>
                                          <p:spTgt spid="407555"/>
                                        </p:tgtEl>
                                        <p:attrNameLst>
                                          <p:attrName>ppt_w</p:attrName>
                                        </p:attrNameLst>
                                      </p:cBhvr>
                                      <p:tavLst>
                                        <p:tav tm="0">
                                          <p:val>
                                            <p:fltVal val="0"/>
                                          </p:val>
                                        </p:tav>
                                        <p:tav tm="100000">
                                          <p:val>
                                            <p:strVal val="#ppt_w"/>
                                          </p:val>
                                        </p:tav>
                                      </p:tavLst>
                                    </p:anim>
                                    <p:anim calcmode="lin" valueType="num">
                                      <p:cBhvr>
                                        <p:cTn id="8" dur="500" fill="hold"/>
                                        <p:tgtEl>
                                          <p:spTgt spid="407555"/>
                                        </p:tgtEl>
                                        <p:attrNameLst>
                                          <p:attrName>ppt_h</p:attrName>
                                        </p:attrNameLst>
                                      </p:cBhvr>
                                      <p:tavLst>
                                        <p:tav tm="0">
                                          <p:val>
                                            <p:fltVal val="0"/>
                                          </p:val>
                                        </p:tav>
                                        <p:tav tm="100000">
                                          <p:val>
                                            <p:strVal val="#ppt_h"/>
                                          </p:val>
                                        </p:tav>
                                      </p:tavLst>
                                    </p:anim>
                                    <p:animEffect transition="in" filter="fade">
                                      <p:cBhvr>
                                        <p:cTn id="9" dur="500"/>
                                        <p:tgtEl>
                                          <p:spTgt spid="407555"/>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407557"/>
                                        </p:tgtEl>
                                        <p:attrNameLst>
                                          <p:attrName>style.visibility</p:attrName>
                                        </p:attrNameLst>
                                      </p:cBhvr>
                                      <p:to>
                                        <p:strVal val="visible"/>
                                      </p:to>
                                    </p:set>
                                    <p:animEffect transition="in" filter="wipe(up)">
                                      <p:cBhvr>
                                        <p:cTn id="13" dur="500"/>
                                        <p:tgtEl>
                                          <p:spTgt spid="407557"/>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407556"/>
                                        </p:tgtEl>
                                        <p:attrNameLst>
                                          <p:attrName>style.visibility</p:attrName>
                                        </p:attrNameLst>
                                      </p:cBhvr>
                                      <p:to>
                                        <p:strVal val="visible"/>
                                      </p:to>
                                    </p:set>
                                    <p:animEffect transition="in" filter="wipe(up)">
                                      <p:cBhvr>
                                        <p:cTn id="17" dur="500"/>
                                        <p:tgtEl>
                                          <p:spTgt spid="407556"/>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407558"/>
                                        </p:tgtEl>
                                        <p:attrNameLst>
                                          <p:attrName>style.visibility</p:attrName>
                                        </p:attrNameLst>
                                      </p:cBhvr>
                                      <p:to>
                                        <p:strVal val="visible"/>
                                      </p:to>
                                    </p:set>
                                    <p:animEffect transition="in" filter="wipe(up)">
                                      <p:cBhvr>
                                        <p:cTn id="21" dur="500"/>
                                        <p:tgtEl>
                                          <p:spTgt spid="407558"/>
                                        </p:tgtEl>
                                      </p:cBhvr>
                                    </p:animEffect>
                                  </p:childTnLst>
                                </p:cTn>
                              </p:par>
                            </p:childTnLst>
                          </p:cTn>
                        </p:par>
                        <p:par>
                          <p:cTn id="22" fill="hold">
                            <p:stCondLst>
                              <p:cond delay="2000"/>
                            </p:stCondLst>
                            <p:childTnLst>
                              <p:par>
                                <p:cTn id="23" presetID="1" presetClass="mediacall" presetSubtype="0" fill="hold" nodeType="afterEffect">
                                  <p:stCondLst>
                                    <p:cond delay="0"/>
                                  </p:stCondLst>
                                  <p:childTnLst>
                                    <p:cmd type="call" cmd="playFrom(0.0)">
                                      <p:cBhvr>
                                        <p:cTn id="24" dur="20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2" descr="D:\диск D\25.12.20-домашние документы\Виртуальные лекции-14.01.20\Физ. химия\Термодинамика 2\2-2-65-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669" t="16785" r="6430" b="8855"/>
          <a:stretch/>
        </p:blipFill>
        <p:spPr bwMode="auto">
          <a:xfrm>
            <a:off x="35496" y="199189"/>
            <a:ext cx="9102174" cy="5909552"/>
          </a:xfrm>
          <a:prstGeom prst="rect">
            <a:avLst/>
          </a:prstGeom>
          <a:noFill/>
          <a:extLst>
            <a:ext uri="{909E8E84-426E-40DD-AFC4-6F175D3DCCD1}">
              <a14:hiddenFill xmlns:a14="http://schemas.microsoft.com/office/drawing/2010/main">
                <a:solidFill>
                  <a:srgbClr val="FFFFFF"/>
                </a:solidFill>
              </a14:hiddenFill>
            </a:ext>
          </a:ex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4" cstate="print"/>
          <a:srcRect/>
          <a:stretch>
            <a:fillRect/>
          </a:stretch>
        </p:blipFill>
        <p:spPr bwMode="auto">
          <a:xfrm>
            <a:off x="8462991" y="5143046"/>
            <a:ext cx="649287" cy="1295400"/>
          </a:xfrm>
          <a:prstGeom prst="rect">
            <a:avLst/>
          </a:prstGeom>
          <a:noFill/>
          <a:ln w="9525">
            <a:noFill/>
            <a:miter lim="800000"/>
            <a:headEnd/>
            <a:tailEnd/>
          </a:ln>
        </p:spPr>
      </p:pic>
    </p:spTree>
    <p:extLst>
      <p:ext uri="{BB962C8B-B14F-4D97-AF65-F5344CB8AC3E}">
        <p14:creationId xmlns:p14="http://schemas.microsoft.com/office/powerpoint/2010/main" val="1831587955"/>
      </p:ext>
    </p:extLst>
  </p:cSld>
  <p:clrMapOvr>
    <a:masterClrMapping/>
  </p:clrMapOvr>
  <p:transition>
    <p:wheel spokes="1"/>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Text Box 11"/>
          <p:cNvSpPr txBox="1">
            <a:spLocks noChangeArrowheads="1"/>
          </p:cNvSpPr>
          <p:nvPr/>
        </p:nvSpPr>
        <p:spPr bwMode="auto">
          <a:xfrm>
            <a:off x="773832" y="1412776"/>
            <a:ext cx="7596336" cy="510909"/>
          </a:xfrm>
          <a:prstGeom prst="rect">
            <a:avLst/>
          </a:prstGeom>
          <a:noFill/>
          <a:ln w="9525">
            <a:noFill/>
            <a:miter lim="800000"/>
            <a:headEnd/>
            <a:tailEnd/>
          </a:ln>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5000"/>
              </a:lnSpc>
            </a:pP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Термодинамический процесс</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10" name="Прямоугольник 9"/>
          <p:cNvSpPr/>
          <p:nvPr/>
        </p:nvSpPr>
        <p:spPr>
          <a:xfrm>
            <a:off x="539552" y="2132856"/>
            <a:ext cx="8032976" cy="3388620"/>
          </a:xfrm>
          <a:prstGeom prst="rect">
            <a:avLst/>
          </a:prstGeom>
        </p:spPr>
        <p:txBody>
          <a:bodyPr wrap="square">
            <a:spAutoFit/>
          </a:bodyPr>
          <a:lstStyle/>
          <a:p>
            <a:pPr indent="450850" algn="just">
              <a:lnSpc>
                <a:spcPct val="85000"/>
              </a:lnSpc>
            </a:pPr>
            <a:r>
              <a:rPr lang="ru-RU" sz="2800" b="1" dirty="0">
                <a:ln>
                  <a:solidFill>
                    <a:sysClr val="windowText" lastClr="000000"/>
                  </a:solidFill>
                </a:ln>
                <a:solidFill>
                  <a:srgbClr val="FF0066"/>
                </a:solidFill>
                <a:latin typeface="Arial Black" pitchFamily="34" charset="0"/>
              </a:rPr>
              <a:t>Термодинамический процесс</a:t>
            </a:r>
            <a:r>
              <a:rPr lang="ru-RU" sz="2800" b="1" dirty="0">
                <a:ln>
                  <a:solidFill>
                    <a:sysClr val="windowText" lastClr="000000"/>
                  </a:solidFill>
                </a:ln>
                <a:latin typeface="Arial Black" pitchFamily="34" charset="0"/>
              </a:rPr>
              <a:t> – </a:t>
            </a:r>
            <a:r>
              <a:rPr lang="ru-RU" sz="2800" b="1" dirty="0">
                <a:latin typeface="Arial" pitchFamily="34" charset="0"/>
                <a:cs typeface="Arial" pitchFamily="34" charset="0"/>
              </a:rPr>
              <a:t>всякое изменение в системе, связанное с изменением хотя бы одного параметра.</a:t>
            </a:r>
            <a:endParaRPr lang="ru-RU" sz="2800" b="1" dirty="0" smtClean="0"/>
          </a:p>
          <a:p>
            <a:pPr indent="450850" algn="just">
              <a:lnSpc>
                <a:spcPct val="85000"/>
              </a:lnSpc>
            </a:pPr>
            <a:r>
              <a:rPr lang="ru-RU" sz="2800" b="1" dirty="0" smtClean="0"/>
              <a:t>Классическая </a:t>
            </a:r>
            <a:r>
              <a:rPr lang="ru-RU" sz="2800" b="1" dirty="0"/>
              <a:t>термодинамика рассматривает три основных вида </a:t>
            </a:r>
            <a:r>
              <a:rPr lang="ru-RU" sz="2800" b="1" dirty="0">
                <a:ln>
                  <a:solidFill>
                    <a:schemeClr val="tx1"/>
                  </a:solidFill>
                </a:ln>
                <a:solidFill>
                  <a:srgbClr val="FF0000"/>
                </a:solidFill>
              </a:rPr>
              <a:t>термодинамических процессов</a:t>
            </a:r>
            <a:r>
              <a:rPr lang="ru-RU" sz="2800" b="1" dirty="0"/>
              <a:t>: </a:t>
            </a:r>
            <a:endParaRPr lang="ru-RU" sz="2800" b="1" dirty="0" smtClean="0"/>
          </a:p>
          <a:p>
            <a:pPr marL="514350" indent="-514350" algn="just">
              <a:lnSpc>
                <a:spcPct val="85000"/>
              </a:lnSpc>
              <a:buAutoNum type="arabicParenR"/>
            </a:pPr>
            <a:r>
              <a:rPr lang="ru-RU" sz="2800" b="1" dirty="0" smtClean="0"/>
              <a:t>изменения </a:t>
            </a:r>
            <a:r>
              <a:rPr lang="ru-RU" sz="2800" b="1" dirty="0"/>
              <a:t>в системе, </a:t>
            </a:r>
            <a:endParaRPr lang="ru-RU" sz="2800" b="1" dirty="0" smtClean="0"/>
          </a:p>
          <a:p>
            <a:pPr marL="514350" indent="-514350" algn="just">
              <a:lnSpc>
                <a:spcPct val="85000"/>
              </a:lnSpc>
              <a:buAutoNum type="arabicParenR"/>
            </a:pPr>
            <a:r>
              <a:rPr lang="ru-RU" sz="2800" b="1" dirty="0" smtClean="0"/>
              <a:t>циклы </a:t>
            </a:r>
            <a:r>
              <a:rPr lang="ru-RU" sz="2800" b="1" dirty="0"/>
              <a:t>в </a:t>
            </a:r>
            <a:r>
              <a:rPr lang="ru-RU" sz="2800" b="1" dirty="0" smtClean="0"/>
              <a:t>системе,</a:t>
            </a:r>
          </a:p>
          <a:p>
            <a:pPr marL="514350" indent="-514350" algn="just">
              <a:lnSpc>
                <a:spcPct val="85000"/>
              </a:lnSpc>
              <a:buAutoNum type="arabicParenR"/>
            </a:pPr>
            <a:r>
              <a:rPr lang="ru-RU" sz="2800" b="1" dirty="0" smtClean="0"/>
              <a:t>протекающие </a:t>
            </a:r>
            <a:r>
              <a:rPr lang="ru-RU" sz="2800" b="1" dirty="0"/>
              <a:t>процессы.</a:t>
            </a:r>
          </a:p>
        </p:txBody>
      </p:sp>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pic>
        <p:nvPicPr>
          <p:cNvPr id="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8756" y="1412776"/>
            <a:ext cx="6931636"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Прямоугольник 8"/>
          <p:cNvSpPr/>
          <p:nvPr/>
        </p:nvSpPr>
        <p:spPr>
          <a:xfrm>
            <a:off x="957828" y="1419585"/>
            <a:ext cx="4778872" cy="523220"/>
          </a:xfrm>
          <a:prstGeom prst="rect">
            <a:avLst/>
          </a:prstGeom>
        </p:spPr>
        <p:txBody>
          <a:bodyPr wrap="none">
            <a:spAutoFit/>
          </a:bodyPr>
          <a:lstStyle/>
          <a:p>
            <a:r>
              <a:rPr lang="ru-RU" sz="2800" b="1" u="sng" dirty="0" smtClean="0">
                <a:ln>
                  <a:solidFill>
                    <a:sysClr val="windowText" lastClr="000000"/>
                  </a:solidFill>
                </a:ln>
                <a:solidFill>
                  <a:srgbClr val="C00000"/>
                </a:solidFill>
                <a:latin typeface="Arial Black" pitchFamily="34" charset="0"/>
              </a:rPr>
              <a:t>Изменения в </a:t>
            </a:r>
            <a:r>
              <a:rPr lang="ru-RU" sz="2800" b="1" u="sng" dirty="0">
                <a:ln>
                  <a:solidFill>
                    <a:sysClr val="windowText" lastClr="000000"/>
                  </a:solidFill>
                </a:ln>
                <a:solidFill>
                  <a:srgbClr val="C00000"/>
                </a:solidFill>
                <a:latin typeface="Arial Black" pitchFamily="34" charset="0"/>
              </a:rPr>
              <a:t>системе</a:t>
            </a:r>
            <a:endParaRPr lang="ru-RU" sz="2800" u="sng" dirty="0">
              <a:ln>
                <a:solidFill>
                  <a:sysClr val="windowText" lastClr="000000"/>
                </a:solidFill>
              </a:ln>
              <a:solidFill>
                <a:srgbClr val="C00000"/>
              </a:solidFill>
              <a:latin typeface="Arial Black" pitchFamily="34" charset="0"/>
            </a:endParaRPr>
          </a:p>
        </p:txBody>
      </p:sp>
      <p:sp>
        <p:nvSpPr>
          <p:cNvPr id="10" name="Прямоугольник 9"/>
          <p:cNvSpPr/>
          <p:nvPr/>
        </p:nvSpPr>
        <p:spPr>
          <a:xfrm>
            <a:off x="691824" y="2091157"/>
            <a:ext cx="7880704" cy="2850011"/>
          </a:xfrm>
          <a:prstGeom prst="rect">
            <a:avLst/>
          </a:prstGeom>
        </p:spPr>
        <p:txBody>
          <a:bodyPr wrap="square">
            <a:spAutoFit/>
          </a:bodyPr>
          <a:lstStyle/>
          <a:p>
            <a:pPr marL="457200" indent="-457200">
              <a:lnSpc>
                <a:spcPct val="80000"/>
              </a:lnSpc>
              <a:buClr>
                <a:srgbClr val="C00000"/>
              </a:buClr>
              <a:buFont typeface="Wingdings" pitchFamily="2" charset="2"/>
              <a:buChar char="Ø"/>
            </a:pPr>
            <a:r>
              <a:rPr lang="ru-RU" sz="2800" b="1" dirty="0">
                <a:ln>
                  <a:solidFill>
                    <a:sysClr val="windowText" lastClr="000000"/>
                  </a:solidFill>
                </a:ln>
                <a:solidFill>
                  <a:srgbClr val="FF0000"/>
                </a:solidFill>
                <a:latin typeface="Arial Black" pitchFamily="34" charset="0"/>
                <a:ea typeface="Constantia"/>
                <a:cs typeface="Arial" pitchFamily="34" charset="0"/>
                <a:sym typeface="Constantia"/>
              </a:rPr>
              <a:t>Изохорный</a:t>
            </a:r>
            <a:r>
              <a:rPr lang="ru-RU" sz="2800" b="1" dirty="0">
                <a:ln>
                  <a:solidFill>
                    <a:sysClr val="windowText" lastClr="000000"/>
                  </a:solidFill>
                </a:ln>
                <a:latin typeface="Arial" pitchFamily="34" charset="0"/>
                <a:ea typeface="Constantia"/>
                <a:cs typeface="Arial" pitchFamily="34" charset="0"/>
                <a:sym typeface="Constantia"/>
              </a:rPr>
              <a:t> </a:t>
            </a:r>
            <a:r>
              <a:rPr lang="ru-RU" sz="2800" b="1" dirty="0" smtClean="0">
                <a:ln>
                  <a:solidFill>
                    <a:sysClr val="windowText" lastClr="000000"/>
                  </a:solidFill>
                </a:ln>
                <a:solidFill>
                  <a:srgbClr val="0000FF"/>
                </a:solidFill>
                <a:latin typeface="Arial Black" pitchFamily="34" charset="0"/>
                <a:ea typeface="Constantia"/>
                <a:cs typeface="Arial" pitchFamily="34" charset="0"/>
                <a:sym typeface="Constantia"/>
              </a:rPr>
              <a:t>процесс </a:t>
            </a:r>
            <a:r>
              <a:rPr lang="ru-RU" sz="2800" b="1" dirty="0" smtClean="0">
                <a:ln>
                  <a:solidFill>
                    <a:sysClr val="windowText" lastClr="000000"/>
                  </a:solidFill>
                </a:ln>
                <a:latin typeface="Arial" pitchFamily="34" charset="0"/>
                <a:ea typeface="Constantia"/>
                <a:cs typeface="Arial" pitchFamily="34" charset="0"/>
                <a:sym typeface="Constantia"/>
              </a:rPr>
              <a:t>(</a:t>
            </a:r>
            <a:r>
              <a:rPr lang="en-US" sz="2800" b="1" dirty="0">
                <a:ln>
                  <a:solidFill>
                    <a:sysClr val="windowText" lastClr="000000"/>
                  </a:solidFill>
                </a:ln>
                <a:latin typeface="Arial" pitchFamily="34" charset="0"/>
                <a:ea typeface="Constantia"/>
                <a:cs typeface="Arial" pitchFamily="34" charset="0"/>
                <a:sym typeface="Constantia"/>
              </a:rPr>
              <a:t>V</a:t>
            </a:r>
            <a:r>
              <a:rPr lang="ru-RU" sz="2800" b="1" dirty="0">
                <a:ln>
                  <a:solidFill>
                    <a:sysClr val="windowText" lastClr="000000"/>
                  </a:solidFill>
                </a:ln>
                <a:latin typeface="Arial" pitchFamily="34" charset="0"/>
                <a:ea typeface="Constantia"/>
                <a:cs typeface="Arial" pitchFamily="34" charset="0"/>
                <a:sym typeface="Constantia"/>
              </a:rPr>
              <a:t> = </a:t>
            </a:r>
            <a:r>
              <a:rPr lang="en-US" sz="2800" b="1" dirty="0" err="1">
                <a:ln>
                  <a:solidFill>
                    <a:sysClr val="windowText" lastClr="000000"/>
                  </a:solidFill>
                </a:ln>
                <a:latin typeface="Arial" pitchFamily="34" charset="0"/>
                <a:ea typeface="Constantia"/>
                <a:cs typeface="Arial" pitchFamily="34" charset="0"/>
                <a:sym typeface="Constantia"/>
              </a:rPr>
              <a:t>const</a:t>
            </a:r>
            <a:r>
              <a:rPr lang="ru-RU" sz="2800" b="1" dirty="0">
                <a:ln>
                  <a:solidFill>
                    <a:sysClr val="windowText" lastClr="000000"/>
                  </a:solidFill>
                </a:ln>
                <a:latin typeface="Arial" pitchFamily="34" charset="0"/>
                <a:ea typeface="Constantia"/>
                <a:cs typeface="Arial" pitchFamily="34" charset="0"/>
                <a:sym typeface="Constantia"/>
              </a:rPr>
              <a:t>, А = 0</a:t>
            </a:r>
            <a:r>
              <a:rPr lang="ru-RU" sz="2800" b="1" dirty="0" smtClean="0">
                <a:ln>
                  <a:solidFill>
                    <a:sysClr val="windowText" lastClr="000000"/>
                  </a:solidFill>
                </a:ln>
                <a:latin typeface="Arial" pitchFamily="34" charset="0"/>
                <a:ea typeface="Constantia"/>
                <a:cs typeface="Arial" pitchFamily="34" charset="0"/>
                <a:sym typeface="Constantia"/>
              </a:rPr>
              <a:t>) </a:t>
            </a:r>
            <a:r>
              <a:rPr lang="en-US" sz="2800" b="1" dirty="0">
                <a:ln>
                  <a:solidFill>
                    <a:sysClr val="windowText" lastClr="000000"/>
                  </a:solidFill>
                </a:ln>
                <a:latin typeface="Arial" pitchFamily="34" charset="0"/>
                <a:ea typeface="Constantia"/>
                <a:cs typeface="Arial" pitchFamily="34" charset="0"/>
                <a:sym typeface="Constantia"/>
              </a:rPr>
              <a:t>Q</a:t>
            </a:r>
            <a:r>
              <a:rPr lang="ru-RU" sz="2800" b="1" dirty="0">
                <a:ln>
                  <a:solidFill>
                    <a:sysClr val="windowText" lastClr="000000"/>
                  </a:solidFill>
                </a:ln>
                <a:latin typeface="Arial" pitchFamily="34" charset="0"/>
                <a:ea typeface="Constantia"/>
                <a:cs typeface="Arial" pitchFamily="34" charset="0"/>
                <a:sym typeface="Constantia"/>
              </a:rPr>
              <a:t> = </a:t>
            </a:r>
            <a:r>
              <a:rPr lang="ru-RU" sz="2800" b="1" dirty="0">
                <a:ln>
                  <a:solidFill>
                    <a:sysClr val="windowText" lastClr="000000"/>
                  </a:solidFill>
                </a:ln>
                <a:latin typeface="Arial" pitchFamily="34" charset="0"/>
                <a:ea typeface="Constantia"/>
                <a:cs typeface="Arial" pitchFamily="34" charset="0"/>
                <a:sym typeface="Symbol"/>
              </a:rPr>
              <a:t></a:t>
            </a:r>
            <a:r>
              <a:rPr lang="en-US" sz="2800" b="1" dirty="0" smtClean="0">
                <a:ln>
                  <a:solidFill>
                    <a:sysClr val="windowText" lastClr="000000"/>
                  </a:solidFill>
                </a:ln>
                <a:latin typeface="Arial" pitchFamily="34" charset="0"/>
                <a:ea typeface="Constantia"/>
                <a:cs typeface="Arial" pitchFamily="34" charset="0"/>
                <a:sym typeface="Symbol"/>
              </a:rPr>
              <a:t>U</a:t>
            </a:r>
            <a:endParaRPr lang="ru-RU" sz="2800" dirty="0"/>
          </a:p>
          <a:p>
            <a:pPr marL="457200" indent="-457200">
              <a:lnSpc>
                <a:spcPct val="80000"/>
              </a:lnSpc>
              <a:buClr>
                <a:srgbClr val="C00000"/>
              </a:buClr>
              <a:buFont typeface="Wingdings" pitchFamily="2" charset="2"/>
              <a:buChar char="Ø"/>
            </a:pPr>
            <a:r>
              <a:rPr lang="ru-RU" sz="2800" b="1" dirty="0" smtClean="0">
                <a:ln>
                  <a:solidFill>
                    <a:sysClr val="windowText" lastClr="000000"/>
                  </a:solidFill>
                </a:ln>
                <a:solidFill>
                  <a:srgbClr val="FF0000"/>
                </a:solidFill>
                <a:latin typeface="Arial Black" pitchFamily="34" charset="0"/>
                <a:ea typeface="Constantia"/>
                <a:cs typeface="Arial" pitchFamily="34" charset="0"/>
                <a:sym typeface="Constantia"/>
              </a:rPr>
              <a:t>Изотермический</a:t>
            </a:r>
            <a:r>
              <a:rPr lang="ru-RU" sz="2800" b="1" dirty="0" smtClean="0">
                <a:ln>
                  <a:solidFill>
                    <a:sysClr val="windowText" lastClr="000000"/>
                  </a:solidFill>
                </a:ln>
                <a:latin typeface="Arial" pitchFamily="34" charset="0"/>
                <a:ea typeface="Constantia"/>
                <a:cs typeface="Arial" pitchFamily="34" charset="0"/>
                <a:sym typeface="Constantia"/>
              </a:rPr>
              <a:t> </a:t>
            </a:r>
            <a:r>
              <a:rPr lang="ru-RU" sz="2800" b="1" dirty="0" smtClean="0">
                <a:ln>
                  <a:solidFill>
                    <a:sysClr val="windowText" lastClr="000000"/>
                  </a:solidFill>
                </a:ln>
                <a:solidFill>
                  <a:srgbClr val="0000FF"/>
                </a:solidFill>
                <a:latin typeface="Arial Black" pitchFamily="34" charset="0"/>
                <a:ea typeface="Constantia"/>
                <a:cs typeface="Arial" pitchFamily="34" charset="0"/>
                <a:sym typeface="Constantia"/>
              </a:rPr>
              <a:t>процесс </a:t>
            </a:r>
            <a:r>
              <a:rPr lang="ru-RU" sz="2800" b="1" dirty="0" smtClean="0">
                <a:ln>
                  <a:solidFill>
                    <a:sysClr val="windowText" lastClr="000000"/>
                  </a:solidFill>
                </a:ln>
                <a:latin typeface="Arial" pitchFamily="34" charset="0"/>
                <a:ea typeface="Constantia"/>
                <a:cs typeface="Arial" pitchFamily="34" charset="0"/>
                <a:sym typeface="Constantia"/>
              </a:rPr>
              <a:t>(</a:t>
            </a:r>
            <a:r>
              <a:rPr lang="en-US" sz="2800" b="1" dirty="0">
                <a:ln>
                  <a:solidFill>
                    <a:sysClr val="windowText" lastClr="000000"/>
                  </a:solidFill>
                </a:ln>
                <a:latin typeface="Arial" pitchFamily="34" charset="0"/>
                <a:ea typeface="Constantia"/>
                <a:cs typeface="Arial" pitchFamily="34" charset="0"/>
                <a:sym typeface="Constantia"/>
              </a:rPr>
              <a:t>T</a:t>
            </a:r>
            <a:r>
              <a:rPr lang="ru-RU" sz="2800" b="1" dirty="0">
                <a:ln>
                  <a:solidFill>
                    <a:sysClr val="windowText" lastClr="000000"/>
                  </a:solidFill>
                </a:ln>
                <a:latin typeface="Arial" pitchFamily="34" charset="0"/>
                <a:ea typeface="Constantia"/>
                <a:cs typeface="Arial" pitchFamily="34" charset="0"/>
                <a:sym typeface="Constantia"/>
              </a:rPr>
              <a:t> = </a:t>
            </a:r>
            <a:r>
              <a:rPr lang="en-US" sz="2800" b="1" dirty="0" err="1">
                <a:ln>
                  <a:solidFill>
                    <a:sysClr val="windowText" lastClr="000000"/>
                  </a:solidFill>
                </a:ln>
                <a:latin typeface="Arial" pitchFamily="34" charset="0"/>
                <a:ea typeface="Constantia"/>
                <a:cs typeface="Arial" pitchFamily="34" charset="0"/>
                <a:sym typeface="Constantia"/>
              </a:rPr>
              <a:t>const</a:t>
            </a:r>
            <a:r>
              <a:rPr lang="ru-RU" sz="2800" b="1" dirty="0" smtClean="0">
                <a:ln>
                  <a:solidFill>
                    <a:sysClr val="windowText" lastClr="000000"/>
                  </a:solidFill>
                </a:ln>
                <a:latin typeface="Arial" pitchFamily="34" charset="0"/>
                <a:ea typeface="Constantia"/>
                <a:cs typeface="Arial" pitchFamily="34" charset="0"/>
                <a:sym typeface="Constantia"/>
              </a:rPr>
              <a:t>)   </a:t>
            </a:r>
            <a:r>
              <a:rPr lang="en-US" sz="2800" b="1" dirty="0" smtClean="0">
                <a:ln>
                  <a:solidFill>
                    <a:sysClr val="windowText" lastClr="000000"/>
                  </a:solidFill>
                </a:ln>
                <a:latin typeface="Arial" pitchFamily="34" charset="0"/>
                <a:ea typeface="Constantia"/>
                <a:cs typeface="Arial" pitchFamily="34" charset="0"/>
                <a:sym typeface="Constantia"/>
              </a:rPr>
              <a:t>Q</a:t>
            </a:r>
            <a:r>
              <a:rPr lang="ru-RU" sz="2800" b="1" dirty="0" smtClean="0">
                <a:ln>
                  <a:solidFill>
                    <a:sysClr val="windowText" lastClr="000000"/>
                  </a:solidFill>
                </a:ln>
                <a:latin typeface="Arial" pitchFamily="34" charset="0"/>
                <a:ea typeface="Constantia"/>
                <a:cs typeface="Arial" pitchFamily="34" charset="0"/>
                <a:sym typeface="Constantia"/>
              </a:rPr>
              <a:t> </a:t>
            </a:r>
            <a:r>
              <a:rPr lang="ru-RU" sz="2800" b="1" dirty="0">
                <a:ln>
                  <a:solidFill>
                    <a:sysClr val="windowText" lastClr="000000"/>
                  </a:solidFill>
                </a:ln>
                <a:latin typeface="Arial" pitchFamily="34" charset="0"/>
                <a:ea typeface="Constantia"/>
                <a:cs typeface="Arial" pitchFamily="34" charset="0"/>
                <a:sym typeface="Constantia"/>
              </a:rPr>
              <a:t>= </a:t>
            </a:r>
            <a:r>
              <a:rPr lang="ru-RU" sz="2800" b="1" dirty="0" smtClean="0">
                <a:ln>
                  <a:solidFill>
                    <a:sysClr val="windowText" lastClr="000000"/>
                  </a:solidFill>
                </a:ln>
                <a:latin typeface="Arial" pitchFamily="34" charset="0"/>
                <a:ea typeface="Constantia"/>
                <a:cs typeface="Arial" pitchFamily="34" charset="0"/>
                <a:sym typeface="Symbol"/>
              </a:rPr>
              <a:t>А</a:t>
            </a:r>
            <a:endParaRPr lang="ru-RU" sz="2800" dirty="0"/>
          </a:p>
          <a:p>
            <a:pPr marL="457200" indent="-457200">
              <a:lnSpc>
                <a:spcPct val="80000"/>
              </a:lnSpc>
              <a:buClr>
                <a:srgbClr val="C00000"/>
              </a:buClr>
              <a:buFont typeface="Wingdings" pitchFamily="2" charset="2"/>
              <a:buChar char="Ø"/>
            </a:pPr>
            <a:r>
              <a:rPr lang="ru-RU" sz="2800" b="1" dirty="0" smtClean="0">
                <a:ln>
                  <a:solidFill>
                    <a:sysClr val="windowText" lastClr="000000"/>
                  </a:solidFill>
                </a:ln>
                <a:solidFill>
                  <a:srgbClr val="FF0000"/>
                </a:solidFill>
                <a:latin typeface="Arial Black" pitchFamily="34" charset="0"/>
                <a:ea typeface="Constantia"/>
                <a:cs typeface="Arial" pitchFamily="34" charset="0"/>
                <a:sym typeface="Constantia"/>
              </a:rPr>
              <a:t>Изобарный</a:t>
            </a:r>
            <a:r>
              <a:rPr lang="ru-RU" sz="2800" b="1" dirty="0" smtClean="0">
                <a:ln>
                  <a:solidFill>
                    <a:sysClr val="windowText" lastClr="000000"/>
                  </a:solidFill>
                </a:ln>
                <a:latin typeface="Arial" pitchFamily="34" charset="0"/>
                <a:ea typeface="Constantia"/>
                <a:cs typeface="Arial" pitchFamily="34" charset="0"/>
                <a:sym typeface="Constantia"/>
              </a:rPr>
              <a:t> </a:t>
            </a:r>
            <a:r>
              <a:rPr lang="ru-RU" sz="2800" b="1" dirty="0">
                <a:ln>
                  <a:solidFill>
                    <a:sysClr val="windowText" lastClr="000000"/>
                  </a:solidFill>
                </a:ln>
                <a:solidFill>
                  <a:srgbClr val="0000FF"/>
                </a:solidFill>
                <a:latin typeface="Arial Black" pitchFamily="34" charset="0"/>
                <a:ea typeface="Constantia"/>
                <a:cs typeface="Arial" pitchFamily="34" charset="0"/>
                <a:sym typeface="Constantia"/>
              </a:rPr>
              <a:t>процесс </a:t>
            </a:r>
            <a:r>
              <a:rPr lang="ru-RU" sz="2800" b="1" dirty="0">
                <a:ln>
                  <a:solidFill>
                    <a:sysClr val="windowText" lastClr="000000"/>
                  </a:solidFill>
                </a:ln>
                <a:latin typeface="Arial" pitchFamily="34" charset="0"/>
                <a:ea typeface="Constantia"/>
                <a:cs typeface="Arial" pitchFamily="34" charset="0"/>
                <a:sym typeface="Constantia"/>
              </a:rPr>
              <a:t>(</a:t>
            </a:r>
            <a:r>
              <a:rPr lang="en-US" sz="2800" b="1" dirty="0">
                <a:ln>
                  <a:solidFill>
                    <a:sysClr val="windowText" lastClr="000000"/>
                  </a:solidFill>
                </a:ln>
                <a:latin typeface="Arial" pitchFamily="34" charset="0"/>
                <a:ea typeface="Constantia"/>
                <a:cs typeface="Arial" pitchFamily="34" charset="0"/>
                <a:sym typeface="Constantia"/>
              </a:rPr>
              <a:t>P</a:t>
            </a:r>
            <a:r>
              <a:rPr lang="ru-RU" sz="2800" b="1" dirty="0">
                <a:ln>
                  <a:solidFill>
                    <a:sysClr val="windowText" lastClr="000000"/>
                  </a:solidFill>
                </a:ln>
                <a:latin typeface="Arial" pitchFamily="34" charset="0"/>
                <a:ea typeface="Constantia"/>
                <a:cs typeface="Arial" pitchFamily="34" charset="0"/>
                <a:sym typeface="Constantia"/>
              </a:rPr>
              <a:t> = </a:t>
            </a:r>
            <a:r>
              <a:rPr lang="en-US" sz="2800" b="1" dirty="0" err="1">
                <a:ln>
                  <a:solidFill>
                    <a:sysClr val="windowText" lastClr="000000"/>
                  </a:solidFill>
                </a:ln>
                <a:latin typeface="Arial" pitchFamily="34" charset="0"/>
                <a:ea typeface="Constantia"/>
                <a:cs typeface="Arial" pitchFamily="34" charset="0"/>
                <a:sym typeface="Constantia"/>
              </a:rPr>
              <a:t>const</a:t>
            </a:r>
            <a:r>
              <a:rPr lang="ru-RU" sz="2800" b="1" dirty="0" smtClean="0">
                <a:ln>
                  <a:solidFill>
                    <a:sysClr val="windowText" lastClr="000000"/>
                  </a:solidFill>
                </a:ln>
                <a:latin typeface="Arial" pitchFamily="34" charset="0"/>
                <a:ea typeface="Constantia"/>
                <a:cs typeface="Arial" pitchFamily="34" charset="0"/>
                <a:sym typeface="Constantia"/>
              </a:rPr>
              <a:t>)           </a:t>
            </a:r>
            <a:r>
              <a:rPr lang="en-US" sz="2800" b="1" dirty="0" smtClean="0">
                <a:ln>
                  <a:solidFill>
                    <a:sysClr val="windowText" lastClr="000000"/>
                  </a:solidFill>
                </a:ln>
                <a:latin typeface="Arial" pitchFamily="34" charset="0"/>
                <a:ea typeface="Constantia"/>
                <a:cs typeface="Arial" pitchFamily="34" charset="0"/>
                <a:sym typeface="Constantia"/>
              </a:rPr>
              <a:t> </a:t>
            </a:r>
            <a:r>
              <a:rPr lang="en-US" sz="2800" b="1" dirty="0">
                <a:ln>
                  <a:solidFill>
                    <a:sysClr val="windowText" lastClr="000000"/>
                  </a:solidFill>
                </a:ln>
                <a:latin typeface="Arial" pitchFamily="34" charset="0"/>
                <a:ea typeface="Constantia"/>
                <a:cs typeface="Arial" pitchFamily="34" charset="0"/>
                <a:sym typeface="Constantia"/>
              </a:rPr>
              <a:t>Q</a:t>
            </a:r>
            <a:r>
              <a:rPr lang="ru-RU" sz="2800" b="1" dirty="0">
                <a:ln>
                  <a:solidFill>
                    <a:sysClr val="windowText" lastClr="000000"/>
                  </a:solidFill>
                </a:ln>
                <a:latin typeface="Arial" pitchFamily="34" charset="0"/>
                <a:ea typeface="Constantia"/>
                <a:cs typeface="Arial" pitchFamily="34" charset="0"/>
                <a:sym typeface="Constantia"/>
              </a:rPr>
              <a:t> = </a:t>
            </a:r>
            <a:r>
              <a:rPr lang="ru-RU" sz="2800" b="1" dirty="0">
                <a:ln>
                  <a:solidFill>
                    <a:sysClr val="windowText" lastClr="000000"/>
                  </a:solidFill>
                </a:ln>
                <a:latin typeface="Arial" pitchFamily="34" charset="0"/>
                <a:ea typeface="Constantia"/>
                <a:cs typeface="Arial" pitchFamily="34" charset="0"/>
                <a:sym typeface="Symbol"/>
              </a:rPr>
              <a:t></a:t>
            </a:r>
            <a:r>
              <a:rPr lang="en-US" sz="2800" b="1" dirty="0">
                <a:ln>
                  <a:solidFill>
                    <a:sysClr val="windowText" lastClr="000000"/>
                  </a:solidFill>
                </a:ln>
                <a:latin typeface="Arial" pitchFamily="34" charset="0"/>
                <a:ea typeface="Constantia"/>
                <a:cs typeface="Arial" pitchFamily="34" charset="0"/>
                <a:sym typeface="Symbol"/>
              </a:rPr>
              <a:t>U + </a:t>
            </a:r>
            <a:r>
              <a:rPr lang="ru-RU" sz="2800" b="1" dirty="0">
                <a:ln>
                  <a:solidFill>
                    <a:sysClr val="windowText" lastClr="000000"/>
                  </a:solidFill>
                </a:ln>
                <a:latin typeface="Arial" pitchFamily="34" charset="0"/>
                <a:ea typeface="Constantia"/>
                <a:cs typeface="Arial" pitchFamily="34" charset="0"/>
                <a:sym typeface="Symbol"/>
              </a:rPr>
              <a:t>А</a:t>
            </a:r>
            <a:endParaRPr lang="ru-RU" sz="2800" dirty="0"/>
          </a:p>
          <a:p>
            <a:pPr marL="457200" indent="-457200">
              <a:lnSpc>
                <a:spcPct val="80000"/>
              </a:lnSpc>
              <a:buClr>
                <a:srgbClr val="C00000"/>
              </a:buClr>
              <a:buFont typeface="Wingdings" pitchFamily="2" charset="2"/>
              <a:buChar char="Ø"/>
            </a:pPr>
            <a:r>
              <a:rPr lang="ru-RU" sz="2800" b="1" dirty="0" smtClean="0">
                <a:ln>
                  <a:solidFill>
                    <a:sysClr val="windowText" lastClr="000000"/>
                  </a:solidFill>
                </a:ln>
                <a:solidFill>
                  <a:srgbClr val="FF0000"/>
                </a:solidFill>
                <a:latin typeface="Arial Black" pitchFamily="34" charset="0"/>
                <a:ea typeface="Constantia"/>
                <a:cs typeface="Arial" pitchFamily="34" charset="0"/>
                <a:sym typeface="Constantia"/>
              </a:rPr>
              <a:t>Адиабатный</a:t>
            </a:r>
            <a:r>
              <a:rPr lang="ru-RU" sz="2800" b="1" dirty="0" smtClean="0">
                <a:ln>
                  <a:solidFill>
                    <a:sysClr val="windowText" lastClr="000000"/>
                  </a:solidFill>
                </a:ln>
                <a:latin typeface="Arial" pitchFamily="34" charset="0"/>
                <a:ea typeface="Constantia"/>
                <a:cs typeface="Arial" pitchFamily="34" charset="0"/>
                <a:sym typeface="Constantia"/>
              </a:rPr>
              <a:t> </a:t>
            </a:r>
            <a:r>
              <a:rPr lang="ru-RU" sz="2800" b="1" dirty="0">
                <a:ln>
                  <a:solidFill>
                    <a:sysClr val="windowText" lastClr="000000"/>
                  </a:solidFill>
                </a:ln>
                <a:solidFill>
                  <a:srgbClr val="0000FF"/>
                </a:solidFill>
                <a:latin typeface="Arial Black" pitchFamily="34" charset="0"/>
                <a:ea typeface="Constantia"/>
                <a:cs typeface="Arial" pitchFamily="34" charset="0"/>
                <a:sym typeface="Constantia"/>
              </a:rPr>
              <a:t>процесс </a:t>
            </a:r>
            <a:r>
              <a:rPr lang="ru-RU" sz="2800" b="1" dirty="0">
                <a:ln>
                  <a:solidFill>
                    <a:sysClr val="windowText" lastClr="000000"/>
                  </a:solidFill>
                </a:ln>
                <a:latin typeface="Arial" pitchFamily="34" charset="0"/>
                <a:ea typeface="Constantia"/>
                <a:cs typeface="Arial" pitchFamily="34" charset="0"/>
                <a:sym typeface="Constantia"/>
              </a:rPr>
              <a:t>(</a:t>
            </a:r>
            <a:r>
              <a:rPr lang="en-US" sz="2800" b="1" dirty="0">
                <a:ln>
                  <a:solidFill>
                    <a:sysClr val="windowText" lastClr="000000"/>
                  </a:solidFill>
                </a:ln>
                <a:latin typeface="Arial" pitchFamily="34" charset="0"/>
                <a:ea typeface="Constantia"/>
                <a:cs typeface="Arial" pitchFamily="34" charset="0"/>
                <a:sym typeface="Constantia"/>
              </a:rPr>
              <a:t>Q</a:t>
            </a:r>
            <a:r>
              <a:rPr lang="ru-RU" sz="2800" b="1" dirty="0">
                <a:ln>
                  <a:solidFill>
                    <a:sysClr val="windowText" lastClr="000000"/>
                  </a:solidFill>
                </a:ln>
                <a:latin typeface="Arial" pitchFamily="34" charset="0"/>
                <a:ea typeface="Constantia"/>
                <a:cs typeface="Arial" pitchFamily="34" charset="0"/>
                <a:sym typeface="Constantia"/>
              </a:rPr>
              <a:t> = </a:t>
            </a:r>
            <a:r>
              <a:rPr lang="en-US" sz="2800" b="1" dirty="0" err="1">
                <a:ln>
                  <a:solidFill>
                    <a:sysClr val="windowText" lastClr="000000"/>
                  </a:solidFill>
                </a:ln>
                <a:latin typeface="Arial" pitchFamily="34" charset="0"/>
                <a:ea typeface="Constantia"/>
                <a:cs typeface="Arial" pitchFamily="34" charset="0"/>
                <a:sym typeface="Constantia"/>
              </a:rPr>
              <a:t>const</a:t>
            </a:r>
            <a:r>
              <a:rPr lang="ru-RU" sz="2800" b="1" dirty="0" smtClean="0">
                <a:ln>
                  <a:solidFill>
                    <a:sysClr val="windowText" lastClr="000000"/>
                  </a:solidFill>
                </a:ln>
                <a:latin typeface="Arial" pitchFamily="34" charset="0"/>
                <a:ea typeface="Constantia"/>
                <a:cs typeface="Arial" pitchFamily="34" charset="0"/>
                <a:sym typeface="Constantia"/>
              </a:rPr>
              <a:t>)         А = –</a:t>
            </a:r>
            <a:r>
              <a:rPr lang="ru-RU" sz="2800" b="1" dirty="0" smtClean="0">
                <a:ln>
                  <a:solidFill>
                    <a:sysClr val="windowText" lastClr="000000"/>
                  </a:solidFill>
                </a:ln>
                <a:latin typeface="Arial" pitchFamily="34" charset="0"/>
                <a:ea typeface="Constantia"/>
                <a:cs typeface="Arial" pitchFamily="34" charset="0"/>
                <a:sym typeface="Symbol"/>
              </a:rPr>
              <a:t></a:t>
            </a:r>
            <a:r>
              <a:rPr lang="en-US" sz="2800" b="1" dirty="0" smtClean="0">
                <a:ln>
                  <a:solidFill>
                    <a:sysClr val="windowText" lastClr="000000"/>
                  </a:solidFill>
                </a:ln>
                <a:latin typeface="Arial" pitchFamily="34" charset="0"/>
                <a:ea typeface="Constantia"/>
                <a:cs typeface="Arial" pitchFamily="34" charset="0"/>
                <a:sym typeface="Symbol"/>
              </a:rPr>
              <a:t>U</a:t>
            </a:r>
            <a:endParaRPr lang="ru-RU" sz="2400" dirty="0"/>
          </a:p>
        </p:txBody>
      </p:sp>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Прямоугольник 8"/>
          <p:cNvSpPr/>
          <p:nvPr/>
        </p:nvSpPr>
        <p:spPr>
          <a:xfrm>
            <a:off x="713964" y="1404065"/>
            <a:ext cx="4362092" cy="584775"/>
          </a:xfrm>
          <a:prstGeom prst="rect">
            <a:avLst/>
          </a:prstGeom>
        </p:spPr>
        <p:txBody>
          <a:bodyPr wrap="none">
            <a:spAutoFit/>
          </a:bodyPr>
          <a:lstStyle/>
          <a:p>
            <a:r>
              <a:rPr lang="ru-RU" sz="3200" b="1" u="sng" dirty="0" smtClean="0">
                <a:ln>
                  <a:solidFill>
                    <a:sysClr val="windowText" lastClr="000000"/>
                  </a:solidFill>
                </a:ln>
                <a:solidFill>
                  <a:srgbClr val="C00000"/>
                </a:solidFill>
                <a:latin typeface="Arial Black" pitchFamily="34" charset="0"/>
              </a:rPr>
              <a:t>Циклы в </a:t>
            </a:r>
            <a:r>
              <a:rPr lang="ru-RU" sz="3200" b="1" u="sng" dirty="0">
                <a:ln>
                  <a:solidFill>
                    <a:sysClr val="windowText" lastClr="000000"/>
                  </a:solidFill>
                </a:ln>
                <a:solidFill>
                  <a:srgbClr val="C00000"/>
                </a:solidFill>
                <a:latin typeface="Arial Black" pitchFamily="34" charset="0"/>
              </a:rPr>
              <a:t>системе</a:t>
            </a:r>
            <a:endParaRPr lang="ru-RU" sz="3200" u="sng" dirty="0">
              <a:ln>
                <a:solidFill>
                  <a:sysClr val="windowText" lastClr="000000"/>
                </a:solidFill>
              </a:ln>
              <a:solidFill>
                <a:srgbClr val="C00000"/>
              </a:solidFill>
              <a:latin typeface="Arial Black" pitchFamily="34" charset="0"/>
            </a:endParaRPr>
          </a:p>
        </p:txBody>
      </p:sp>
      <p:sp>
        <p:nvSpPr>
          <p:cNvPr id="10" name="Прямоугольник 9"/>
          <p:cNvSpPr/>
          <p:nvPr/>
        </p:nvSpPr>
        <p:spPr>
          <a:xfrm>
            <a:off x="697045" y="2116599"/>
            <a:ext cx="7848872" cy="3754874"/>
          </a:xfrm>
          <a:prstGeom prst="rect">
            <a:avLst/>
          </a:prstGeom>
        </p:spPr>
        <p:txBody>
          <a:bodyPr wrap="square">
            <a:spAutoFit/>
          </a:bodyPr>
          <a:lstStyle/>
          <a:p>
            <a:pPr indent="450850" algn="just">
              <a:lnSpc>
                <a:spcPct val="85000"/>
              </a:lnSpc>
            </a:pPr>
            <a:r>
              <a:rPr lang="ru-RU" sz="2800" b="1" dirty="0">
                <a:ln>
                  <a:solidFill>
                    <a:sysClr val="windowText" lastClr="000000"/>
                  </a:solidFill>
                </a:ln>
                <a:solidFill>
                  <a:srgbClr val="C00000"/>
                </a:solidFill>
                <a:latin typeface="Arial Black" pitchFamily="34" charset="0"/>
              </a:rPr>
              <a:t>Круговые процессы</a:t>
            </a:r>
            <a:r>
              <a:rPr lang="ru-RU" sz="2800" b="1" dirty="0">
                <a:ln>
                  <a:solidFill>
                    <a:sysClr val="windowText" lastClr="000000"/>
                  </a:solidFill>
                </a:ln>
                <a:solidFill>
                  <a:srgbClr val="C00000"/>
                </a:solidFill>
              </a:rPr>
              <a:t> </a:t>
            </a:r>
            <a:r>
              <a:rPr lang="ru-RU" sz="2800" b="1" dirty="0"/>
              <a:t>или </a:t>
            </a:r>
            <a:r>
              <a:rPr lang="ru-RU" sz="2800" b="1" dirty="0" err="1" smtClean="0">
                <a:ln>
                  <a:solidFill>
                    <a:sysClr val="windowText" lastClr="000000"/>
                  </a:solidFill>
                </a:ln>
                <a:solidFill>
                  <a:srgbClr val="0000FF"/>
                </a:solidFill>
                <a:latin typeface="Arial Black" pitchFamily="34" charset="0"/>
              </a:rPr>
              <a:t>термо</a:t>
            </a:r>
            <a:r>
              <a:rPr lang="ru-RU" sz="2800" b="1" dirty="0" smtClean="0">
                <a:ln>
                  <a:solidFill>
                    <a:sysClr val="windowText" lastClr="000000"/>
                  </a:solidFill>
                </a:ln>
                <a:solidFill>
                  <a:srgbClr val="0000FF"/>
                </a:solidFill>
                <a:latin typeface="Arial Black" pitchFamily="34" charset="0"/>
              </a:rPr>
              <a:t>-динамические </a:t>
            </a:r>
            <a:r>
              <a:rPr lang="ru-RU" sz="2800" b="1" dirty="0">
                <a:ln>
                  <a:solidFill>
                    <a:sysClr val="windowText" lastClr="000000"/>
                  </a:solidFill>
                </a:ln>
                <a:solidFill>
                  <a:srgbClr val="0000FF"/>
                </a:solidFill>
                <a:latin typeface="Arial Black" pitchFamily="34" charset="0"/>
              </a:rPr>
              <a:t>циклы </a:t>
            </a:r>
            <a:r>
              <a:rPr lang="ru-RU" sz="2800" b="1" dirty="0"/>
              <a:t>– это процессы, в результате которых состояние системы, претерпев ряд изменений, возвращается к исходному.</a:t>
            </a:r>
          </a:p>
          <a:p>
            <a:pPr indent="450850" algn="just">
              <a:lnSpc>
                <a:spcPct val="85000"/>
              </a:lnSpc>
            </a:pPr>
            <a:r>
              <a:rPr lang="ru-RU" sz="2800" b="1" dirty="0">
                <a:ln>
                  <a:solidFill>
                    <a:sysClr val="windowText" lastClr="000000"/>
                  </a:solidFill>
                </a:ln>
                <a:solidFill>
                  <a:srgbClr val="C00000"/>
                </a:solidFill>
              </a:rPr>
              <a:t>Параметры системы </a:t>
            </a:r>
            <a:r>
              <a:rPr lang="ru-RU" sz="2800" b="1" dirty="0"/>
              <a:t>в начале и в конце кругового процесса одинаковы.</a:t>
            </a:r>
          </a:p>
          <a:p>
            <a:pPr indent="450850" algn="just">
              <a:lnSpc>
                <a:spcPct val="85000"/>
              </a:lnSpc>
            </a:pPr>
            <a:r>
              <a:rPr lang="ru-RU" sz="2800" b="1" dirty="0" smtClean="0">
                <a:ln>
                  <a:solidFill>
                    <a:sysClr val="windowText" lastClr="000000"/>
                  </a:solidFill>
                </a:ln>
                <a:solidFill>
                  <a:srgbClr val="C00000"/>
                </a:solidFill>
              </a:rPr>
              <a:t>Примеры</a:t>
            </a:r>
            <a:r>
              <a:rPr lang="ru-RU" sz="2800" b="1" dirty="0">
                <a:ln>
                  <a:solidFill>
                    <a:sysClr val="windowText" lastClr="000000"/>
                  </a:solidFill>
                </a:ln>
                <a:solidFill>
                  <a:srgbClr val="C00000"/>
                </a:solidFill>
              </a:rPr>
              <a:t>:</a:t>
            </a:r>
            <a:r>
              <a:rPr lang="ru-RU" sz="2800" b="1" dirty="0"/>
              <a:t> процессы, протекающие в тепловых и холодильных машинах, двигателях внутреннего </a:t>
            </a:r>
            <a:r>
              <a:rPr lang="ru-RU" sz="2800" b="1" dirty="0" smtClean="0"/>
              <a:t>сгорания.</a:t>
            </a:r>
            <a:endParaRPr lang="ru-RU" sz="2800" b="1" dirty="0"/>
          </a:p>
        </p:txBody>
      </p:sp>
    </p:spTree>
    <p:extLst>
      <p:ext uri="{BB962C8B-B14F-4D97-AF65-F5344CB8AC3E}">
        <p14:creationId xmlns:p14="http://schemas.microsoft.com/office/powerpoint/2010/main" val="49894393"/>
      </p:ext>
    </p:extLst>
  </p:cSld>
  <p:clrMapOvr>
    <a:masterClrMapping/>
  </p:clrMapOvr>
  <p:transition>
    <p:wheel spokes="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ChangeArrowheads="1"/>
          </p:cNvSpPr>
          <p:nvPr/>
        </p:nvSpPr>
        <p:spPr bwMode="auto">
          <a:xfrm>
            <a:off x="140913" y="161005"/>
            <a:ext cx="8823575" cy="2446824"/>
          </a:xfrm>
          <a:prstGeom prst="rect">
            <a:avLst/>
          </a:prstGeom>
          <a:noFill/>
          <a:ln w="9525">
            <a:noFill/>
            <a:miter lim="800000"/>
            <a:headEnd/>
            <a:tailEnd/>
          </a:ln>
        </p:spPr>
        <p:txBody>
          <a:bodyPr wrap="square" anchor="ctr">
            <a:spAutoFit/>
          </a:bodyPr>
          <a:lstStyle/>
          <a:p>
            <a:pPr indent="450000" algn="just">
              <a:lnSpc>
                <a:spcPct val="85000"/>
              </a:lnSpc>
            </a:pPr>
            <a:r>
              <a:rPr lang="ru-RU" sz="3000" b="1" dirty="0">
                <a:ln>
                  <a:solidFill>
                    <a:sysClr val="windowText" lastClr="000000"/>
                  </a:solidFill>
                </a:ln>
                <a:solidFill>
                  <a:srgbClr val="FF0000"/>
                </a:solidFill>
                <a:latin typeface="Arial Black" pitchFamily="34" charset="0"/>
                <a:cs typeface="Arial" pitchFamily="34" charset="0"/>
              </a:rPr>
              <a:t>Термодинамика как наука </a:t>
            </a:r>
            <a:r>
              <a:rPr lang="ru-RU" sz="3000" b="1" dirty="0">
                <a:latin typeface="Arial" pitchFamily="34" charset="0"/>
                <a:cs typeface="Arial" pitchFamily="34" charset="0"/>
              </a:rPr>
              <a:t>возникла в конце первой половины </a:t>
            </a:r>
            <a:r>
              <a:rPr lang="en-US" sz="3000" b="1" dirty="0">
                <a:latin typeface="Arial" pitchFamily="34" charset="0"/>
                <a:cs typeface="Arial" pitchFamily="34" charset="0"/>
              </a:rPr>
              <a:t>XIX</a:t>
            </a:r>
            <a:r>
              <a:rPr lang="ru-RU" sz="3000" b="1" dirty="0">
                <a:latin typeface="Arial" pitchFamily="34" charset="0"/>
                <a:cs typeface="Arial" pitchFamily="34" charset="0"/>
              </a:rPr>
              <a:t> столетия. </a:t>
            </a:r>
            <a:r>
              <a:rPr lang="ru-RU" sz="3000" b="1" u="sng" dirty="0">
                <a:latin typeface="Arial" pitchFamily="34" charset="0"/>
                <a:cs typeface="Arial" pitchFamily="34" charset="0"/>
              </a:rPr>
              <a:t>В тот период времени цель</a:t>
            </a:r>
            <a:r>
              <a:rPr lang="ru-RU" sz="3000" b="1" dirty="0">
                <a:latin typeface="Arial" pitchFamily="34" charset="0"/>
                <a:cs typeface="Arial" pitchFamily="34" charset="0"/>
              </a:rPr>
              <a:t> термодинамики сводилась к установлению взаимосвязи между теплотой и работой и к разработке теории </a:t>
            </a:r>
            <a:r>
              <a:rPr lang="ru-RU" sz="3000" b="1" u="sng" dirty="0">
                <a:latin typeface="Arial" pitchFamily="34" charset="0"/>
                <a:cs typeface="Arial" pitchFamily="34" charset="0"/>
              </a:rPr>
              <a:t>паровой машины</a:t>
            </a:r>
            <a:r>
              <a:rPr lang="ru-RU" sz="3000" b="1" dirty="0">
                <a:latin typeface="Arial" pitchFamily="34" charset="0"/>
                <a:cs typeface="Arial" pitchFamily="34" charset="0"/>
              </a:rPr>
              <a:t>. </a:t>
            </a:r>
          </a:p>
        </p:txBody>
      </p:sp>
      <p:pic>
        <p:nvPicPr>
          <p:cNvPr id="502788" name="Picture 4" descr="24"/>
          <p:cNvPicPr>
            <a:picLocks noChangeAspect="1" noChangeArrowheads="1"/>
          </p:cNvPicPr>
          <p:nvPr/>
        </p:nvPicPr>
        <p:blipFill>
          <a:blip r:embed="rId4" cstate="print"/>
          <a:srcRect/>
          <a:stretch>
            <a:fillRect/>
          </a:stretch>
        </p:blipFill>
        <p:spPr bwMode="auto">
          <a:xfrm>
            <a:off x="0" y="4076720"/>
            <a:ext cx="3665538" cy="2749550"/>
          </a:xfrm>
          <a:prstGeom prst="rect">
            <a:avLst/>
          </a:prstGeom>
          <a:noFill/>
          <a:ln w="9525">
            <a:noFill/>
            <a:miter lim="800000"/>
            <a:headEnd/>
            <a:tailEnd/>
          </a:ln>
        </p:spPr>
      </p:pic>
      <p:pic>
        <p:nvPicPr>
          <p:cNvPr id="502789" name="Picture 5" descr="паровоз"/>
          <p:cNvPicPr>
            <a:picLocks noChangeAspect="1" noChangeArrowheads="1" noCrop="1"/>
          </p:cNvPicPr>
          <p:nvPr/>
        </p:nvPicPr>
        <p:blipFill>
          <a:blip r:embed="rId5" cstate="print"/>
          <a:srcRect/>
          <a:stretch>
            <a:fillRect/>
          </a:stretch>
        </p:blipFill>
        <p:spPr bwMode="auto">
          <a:xfrm>
            <a:off x="4110859" y="2708920"/>
            <a:ext cx="4676775" cy="2114550"/>
          </a:xfrm>
          <a:prstGeom prst="rect">
            <a:avLst/>
          </a:prstGeom>
          <a:noFill/>
          <a:ln w="9525">
            <a:noFill/>
            <a:miter lim="800000"/>
            <a:headEnd/>
            <a:tailEnd/>
          </a:ln>
        </p:spPr>
      </p:pic>
      <p:pic>
        <p:nvPicPr>
          <p:cNvPr id="9"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6732240" y="6180157"/>
            <a:ext cx="304800" cy="304800"/>
          </a:xfrm>
          <a:prstGeom prst="rect">
            <a:avLst/>
          </a:prstGeom>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8"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383702032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Прямоугольник 8"/>
          <p:cNvSpPr/>
          <p:nvPr/>
        </p:nvSpPr>
        <p:spPr>
          <a:xfrm>
            <a:off x="524351" y="1268760"/>
            <a:ext cx="5168403" cy="523220"/>
          </a:xfrm>
          <a:prstGeom prst="rect">
            <a:avLst/>
          </a:prstGeom>
        </p:spPr>
        <p:txBody>
          <a:bodyPr wrap="none">
            <a:spAutoFit/>
          </a:bodyPr>
          <a:lstStyle/>
          <a:p>
            <a:r>
              <a:rPr lang="ru-RU" sz="2800" b="1" u="sng" dirty="0" smtClean="0">
                <a:ln>
                  <a:solidFill>
                    <a:sysClr val="windowText" lastClr="000000"/>
                  </a:solidFill>
                </a:ln>
                <a:solidFill>
                  <a:srgbClr val="C00000"/>
                </a:solidFill>
                <a:latin typeface="Arial Black" pitchFamily="34" charset="0"/>
              </a:rPr>
              <a:t>Протекающие процессы</a:t>
            </a:r>
            <a:endParaRPr lang="ru-RU" sz="2800" u="sng" dirty="0">
              <a:ln>
                <a:solidFill>
                  <a:sysClr val="windowText" lastClr="000000"/>
                </a:solidFill>
              </a:ln>
              <a:solidFill>
                <a:srgbClr val="C00000"/>
              </a:solidFill>
              <a:latin typeface="Arial Black" pitchFamily="34" charset="0"/>
            </a:endParaRPr>
          </a:p>
        </p:txBody>
      </p:sp>
      <p:sp>
        <p:nvSpPr>
          <p:cNvPr id="3" name="Прямоугольник 2"/>
          <p:cNvSpPr/>
          <p:nvPr/>
        </p:nvSpPr>
        <p:spPr>
          <a:xfrm>
            <a:off x="571819" y="1870859"/>
            <a:ext cx="7968955" cy="4294445"/>
          </a:xfrm>
          <a:prstGeom prst="rect">
            <a:avLst/>
          </a:prstGeom>
          <a:noFill/>
        </p:spPr>
        <p:txBody>
          <a:bodyPr wrap="square">
            <a:spAutoFit/>
          </a:bodyPr>
          <a:lstStyle/>
          <a:p>
            <a:pPr marL="627063" indent="-627063" algn="just" eaLnBrk="1" hangingPunct="1">
              <a:lnSpc>
                <a:spcPct val="75000"/>
              </a:lnSpc>
            </a:pPr>
            <a:r>
              <a:rPr lang="ru-RU" sz="2800" b="1" dirty="0">
                <a:ln>
                  <a:solidFill>
                    <a:sysClr val="windowText" lastClr="000000"/>
                  </a:solidFill>
                </a:ln>
                <a:solidFill>
                  <a:srgbClr val="0000FF"/>
                </a:solidFill>
                <a:latin typeface="Arial Black" pitchFamily="34" charset="0"/>
              </a:rPr>
              <a:t>Обратимые процессы </a:t>
            </a:r>
            <a:r>
              <a:rPr lang="ru-RU" sz="2800" b="1" dirty="0"/>
              <a:t>– процессы, в которых переход системы из одного состояния в другое и обратно может происходить через последовательность одних и тех же состояний, и после возвращения в исходное состояние в окружающей среде не остается макроскопических изменений</a:t>
            </a:r>
          </a:p>
          <a:p>
            <a:pPr marL="627063" indent="-627063" algn="just" eaLnBrk="1" hangingPunct="1">
              <a:lnSpc>
                <a:spcPct val="75000"/>
              </a:lnSpc>
            </a:pPr>
            <a:r>
              <a:rPr lang="ru-RU" sz="2800" b="1" dirty="0">
                <a:ln>
                  <a:solidFill>
                    <a:sysClr val="windowText" lastClr="000000"/>
                  </a:solidFill>
                </a:ln>
                <a:solidFill>
                  <a:srgbClr val="0000FF"/>
                </a:solidFill>
                <a:latin typeface="Arial Black" pitchFamily="34" charset="0"/>
              </a:rPr>
              <a:t>Необратимые</a:t>
            </a:r>
            <a:r>
              <a:rPr lang="ru-RU" sz="2800" b="1" dirty="0">
                <a:ln>
                  <a:solidFill>
                    <a:sysClr val="windowText" lastClr="000000"/>
                  </a:solidFill>
                </a:ln>
                <a:solidFill>
                  <a:srgbClr val="0000FF"/>
                </a:solidFill>
              </a:rPr>
              <a:t> (неравновесные) процессы </a:t>
            </a:r>
            <a:r>
              <a:rPr lang="ru-RU" sz="2800" b="1" dirty="0"/>
              <a:t>– процессы, в результате которых невозможно возвратить систему в первоначальное </a:t>
            </a:r>
            <a:r>
              <a:rPr lang="ru-RU" sz="2800" b="1" dirty="0" smtClean="0"/>
              <a:t>состояние. </a:t>
            </a:r>
            <a:endParaRPr lang="en-US" sz="2800" b="1" dirty="0"/>
          </a:p>
        </p:txBody>
      </p:sp>
    </p:spTree>
    <p:extLst>
      <p:ext uri="{BB962C8B-B14F-4D97-AF65-F5344CB8AC3E}">
        <p14:creationId xmlns:p14="http://schemas.microsoft.com/office/powerpoint/2010/main" val="49894393"/>
      </p:ext>
    </p:extLst>
  </p:cSld>
  <p:clrMapOvr>
    <a:masterClrMapping/>
  </p:clrMapOvr>
  <p:transition>
    <p:wheel spokes="1"/>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10" name="Прямоугольник 9"/>
          <p:cNvSpPr/>
          <p:nvPr/>
        </p:nvSpPr>
        <p:spPr>
          <a:xfrm>
            <a:off x="539552" y="1916832"/>
            <a:ext cx="8032976" cy="3474284"/>
          </a:xfrm>
          <a:prstGeom prst="rect">
            <a:avLst/>
          </a:prstGeom>
        </p:spPr>
        <p:txBody>
          <a:bodyPr wrap="square">
            <a:spAutoFit/>
          </a:bodyPr>
          <a:lstStyle/>
          <a:p>
            <a:pPr marL="723900" lvl="0" indent="-723900" algn="just">
              <a:lnSpc>
                <a:spcPct val="70000"/>
              </a:lnSpc>
              <a:spcBef>
                <a:spcPts val="480"/>
              </a:spcBef>
              <a:spcAft>
                <a:spcPts val="0"/>
              </a:spcAft>
              <a:buClr>
                <a:srgbClr val="C00000"/>
              </a:buClr>
              <a:buSzPts val="2280"/>
              <a:tabLst>
                <a:tab pos="723900" algn="l"/>
              </a:tabLst>
            </a:pPr>
            <a:r>
              <a:rPr lang="ru-RU" sz="2800" b="1" dirty="0" smtClean="0">
                <a:ln>
                  <a:solidFill>
                    <a:schemeClr val="tx1"/>
                  </a:solidFill>
                </a:ln>
                <a:solidFill>
                  <a:srgbClr val="FF0000"/>
                </a:solidFill>
                <a:latin typeface="Arial Black" pitchFamily="34" charset="0"/>
                <a:ea typeface="Constantia"/>
                <a:cs typeface="Arial" pitchFamily="34" charset="0"/>
                <a:sym typeface="Constantia"/>
              </a:rPr>
              <a:t>Равновесный</a:t>
            </a:r>
            <a:r>
              <a:rPr lang="ru-RU" sz="2800" b="1" dirty="0" smtClean="0">
                <a:ln>
                  <a:solidFill>
                    <a:schemeClr val="tx1"/>
                  </a:solidFill>
                </a:ln>
                <a:solidFill>
                  <a:srgbClr val="FF0000"/>
                </a:solidFill>
                <a:latin typeface="Arial" pitchFamily="34" charset="0"/>
                <a:ea typeface="Constantia"/>
                <a:cs typeface="Arial" pitchFamily="34" charset="0"/>
                <a:sym typeface="Constantia"/>
              </a:rPr>
              <a:t> </a:t>
            </a:r>
            <a:r>
              <a:rPr lang="ru-RU" sz="2800" b="1" dirty="0">
                <a:ln>
                  <a:solidFill>
                    <a:schemeClr val="tx1"/>
                  </a:solidFill>
                </a:ln>
                <a:solidFill>
                  <a:srgbClr val="FF0000"/>
                </a:solidFill>
                <a:latin typeface="Arial" pitchFamily="34" charset="0"/>
                <a:ea typeface="Constantia"/>
                <a:cs typeface="Arial" pitchFamily="34" charset="0"/>
                <a:sym typeface="Constantia"/>
              </a:rPr>
              <a:t>процесс </a:t>
            </a:r>
            <a:r>
              <a:rPr lang="ru-RU" sz="2800" b="1" dirty="0">
                <a:latin typeface="Arial" pitchFamily="34" charset="0"/>
                <a:ea typeface="Constantia"/>
                <a:cs typeface="Arial" pitchFamily="34" charset="0"/>
                <a:sym typeface="Constantia"/>
              </a:rPr>
              <a:t>– это  процесс, при котором система проходит через непрерывный ряд равновесных состояний.</a:t>
            </a:r>
            <a:endParaRPr lang="ru-RU" sz="2800" b="1" dirty="0">
              <a:latin typeface="Arial" pitchFamily="34" charset="0"/>
              <a:cs typeface="Arial" pitchFamily="34" charset="0"/>
            </a:endParaRPr>
          </a:p>
          <a:p>
            <a:pPr marL="723900" lvl="0" indent="-723900" algn="just">
              <a:lnSpc>
                <a:spcPct val="70000"/>
              </a:lnSpc>
              <a:spcBef>
                <a:spcPts val="480"/>
              </a:spcBef>
              <a:spcAft>
                <a:spcPts val="0"/>
              </a:spcAft>
              <a:buClr>
                <a:srgbClr val="C00000"/>
              </a:buClr>
              <a:buSzPts val="2280"/>
              <a:tabLst>
                <a:tab pos="723900" algn="l"/>
              </a:tabLst>
            </a:pPr>
            <a:r>
              <a:rPr lang="ru-RU" sz="2800" b="1" dirty="0">
                <a:ln>
                  <a:solidFill>
                    <a:schemeClr val="tx1"/>
                  </a:solidFill>
                </a:ln>
                <a:solidFill>
                  <a:srgbClr val="FF0000"/>
                </a:solidFill>
                <a:latin typeface="Arial Black" pitchFamily="34" charset="0"/>
                <a:ea typeface="Constantia"/>
                <a:cs typeface="Arial" pitchFamily="34" charset="0"/>
                <a:sym typeface="Constantia"/>
              </a:rPr>
              <a:t>Равновесием</a:t>
            </a:r>
            <a:r>
              <a:rPr lang="ru-RU" sz="2800" b="1" dirty="0">
                <a:solidFill>
                  <a:srgbClr val="66FF33"/>
                </a:solidFill>
                <a:latin typeface="Arial" pitchFamily="34" charset="0"/>
                <a:ea typeface="Constantia"/>
                <a:cs typeface="Arial" pitchFamily="34" charset="0"/>
                <a:sym typeface="Constantia"/>
              </a:rPr>
              <a:t> </a:t>
            </a:r>
            <a:r>
              <a:rPr lang="ru-RU" sz="2800" b="1" dirty="0">
                <a:latin typeface="Arial" pitchFamily="34" charset="0"/>
                <a:ea typeface="Constantia"/>
                <a:cs typeface="Arial" pitchFamily="34" charset="0"/>
                <a:sym typeface="Constantia"/>
              </a:rPr>
              <a:t>называется состояние системы, при котором т/д параметры со временем самопроизвольно не изменяются и сохраняют одинаковое значение в пределах каждой фазы, а </a:t>
            </a:r>
            <a:r>
              <a:rPr lang="ru-RU" sz="2800" b="1" dirty="0">
                <a:ln>
                  <a:solidFill>
                    <a:schemeClr val="tx1"/>
                  </a:solidFill>
                </a:ln>
                <a:solidFill>
                  <a:srgbClr val="FF0000"/>
                </a:solidFill>
                <a:latin typeface="Arial" pitchFamily="34" charset="0"/>
                <a:ea typeface="Constantia"/>
                <a:cs typeface="Arial" pitchFamily="34" charset="0"/>
                <a:sym typeface="Constantia"/>
              </a:rPr>
              <a:t>энергия системы в равновесии – минимальна</a:t>
            </a:r>
            <a:r>
              <a:rPr lang="ru-RU" sz="2800" b="1" dirty="0">
                <a:latin typeface="Arial" pitchFamily="34" charset="0"/>
                <a:ea typeface="Constantia"/>
                <a:cs typeface="Arial" pitchFamily="34" charset="0"/>
                <a:sym typeface="Constantia"/>
              </a:rPr>
              <a:t>.</a:t>
            </a:r>
          </a:p>
        </p:txBody>
      </p:sp>
    </p:spTree>
    <p:extLst>
      <p:ext uri="{BB962C8B-B14F-4D97-AF65-F5344CB8AC3E}">
        <p14:creationId xmlns:p14="http://schemas.microsoft.com/office/powerpoint/2010/main" val="3214118086"/>
      </p:ext>
    </p:extLst>
  </p:cSld>
  <p:clrMapOvr>
    <a:masterClrMapping/>
  </p:clrMapOvr>
  <p:transition>
    <p:wheel spokes="1"/>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3" name="Прямоугольник 2"/>
          <p:cNvSpPr/>
          <p:nvPr/>
        </p:nvSpPr>
        <p:spPr>
          <a:xfrm>
            <a:off x="683568" y="1628800"/>
            <a:ext cx="7888960" cy="2289858"/>
          </a:xfrm>
          <a:prstGeom prst="rect">
            <a:avLst/>
          </a:prstGeom>
        </p:spPr>
        <p:txBody>
          <a:bodyPr wrap="square">
            <a:spAutoFit/>
          </a:bodyPr>
          <a:lstStyle/>
          <a:p>
            <a:pPr marL="627063" indent="-627063" algn="just" eaLnBrk="1" hangingPunct="1">
              <a:lnSpc>
                <a:spcPct val="85000"/>
              </a:lnSpc>
            </a:pPr>
            <a:r>
              <a:rPr lang="ru-RU" sz="2800" b="1" dirty="0">
                <a:ln>
                  <a:solidFill>
                    <a:sysClr val="windowText" lastClr="000000"/>
                  </a:solidFill>
                </a:ln>
                <a:solidFill>
                  <a:srgbClr val="0000FF"/>
                </a:solidFill>
                <a:latin typeface="Arial Black" pitchFamily="34" charset="0"/>
              </a:rPr>
              <a:t>Самопроизвольные процессы </a:t>
            </a:r>
            <a:r>
              <a:rPr lang="ru-RU" sz="2800" b="1" dirty="0"/>
              <a:t>– для их осуществления не надо затрачивать </a:t>
            </a:r>
            <a:r>
              <a:rPr lang="ru-RU" sz="2800" b="1" dirty="0" smtClean="0"/>
              <a:t>энергию.</a:t>
            </a:r>
            <a:endParaRPr lang="ru-RU" sz="2800" b="1" dirty="0"/>
          </a:p>
          <a:p>
            <a:pPr marL="627063" indent="-627063" algn="just" eaLnBrk="1" hangingPunct="1">
              <a:lnSpc>
                <a:spcPct val="85000"/>
              </a:lnSpc>
            </a:pPr>
            <a:r>
              <a:rPr lang="ru-RU" sz="2800" b="1" dirty="0" err="1">
                <a:ln>
                  <a:solidFill>
                    <a:sysClr val="windowText" lastClr="000000"/>
                  </a:solidFill>
                </a:ln>
                <a:solidFill>
                  <a:srgbClr val="0000FF"/>
                </a:solidFill>
                <a:latin typeface="Arial Black" pitchFamily="34" charset="0"/>
              </a:rPr>
              <a:t>Несамопроизвольные</a:t>
            </a:r>
            <a:r>
              <a:rPr lang="ru-RU" sz="2800" b="1" dirty="0">
                <a:ln>
                  <a:solidFill>
                    <a:sysClr val="windowText" lastClr="000000"/>
                  </a:solidFill>
                </a:ln>
                <a:solidFill>
                  <a:srgbClr val="0000FF"/>
                </a:solidFill>
                <a:latin typeface="Arial Black" pitchFamily="34" charset="0"/>
              </a:rPr>
              <a:t> процессы </a:t>
            </a:r>
            <a:r>
              <a:rPr lang="ru-RU" sz="2800" b="1" dirty="0"/>
              <a:t>– происходят только при затрате </a:t>
            </a:r>
            <a:r>
              <a:rPr lang="ru-RU" sz="2800" b="1" dirty="0" smtClean="0"/>
              <a:t>энергии.</a:t>
            </a:r>
            <a:endParaRPr lang="ru-RU" sz="2800" b="1" dirty="0"/>
          </a:p>
        </p:txBody>
      </p:sp>
    </p:spTree>
    <p:extLst>
      <p:ext uri="{BB962C8B-B14F-4D97-AF65-F5344CB8AC3E}">
        <p14:creationId xmlns:p14="http://schemas.microsoft.com/office/powerpoint/2010/main" val="2852342810"/>
      </p:ext>
    </p:extLst>
  </p:cSld>
  <p:clrMapOvr>
    <a:masterClrMapping/>
  </p:clrMapOvr>
  <p:transition>
    <p:wheel spokes="1"/>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63523" name="Picture 3" descr="D:\диск D\25.12.20-домашние документы\Лаб. раб YES-14.01.20\Виртуальные лабораторные YES\Анимашки и картинки\Химия-картинки\Реакции\анимашки\7ade84e07276.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64" y="3045668"/>
            <a:ext cx="3238500" cy="3695700"/>
          </a:xfrm>
          <a:prstGeom prst="rect">
            <a:avLst/>
          </a:prstGeom>
          <a:noFill/>
          <a:extLst>
            <a:ext uri="{909E8E84-426E-40DD-AFC4-6F175D3DCCD1}">
              <a14:hiddenFill xmlns:a14="http://schemas.microsoft.com/office/drawing/2010/main">
                <a:solidFill>
                  <a:srgbClr val="FFFFFF"/>
                </a:solidFill>
              </a14:hiddenFill>
            </a:ext>
          </a:extLst>
        </p:spPr>
      </p:pic>
      <p:pic>
        <p:nvPicPr>
          <p:cNvPr id="363524" name="Picture 4" descr="D:\диск D\25.12.20-домашние документы\Лаб. раб YES-14.01.20\Виртуальные лабораторные YES\Анимашки и картинки\Химия-картинки\Реакции\анимашки\09 (1).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6311" y="0"/>
            <a:ext cx="3209925" cy="26384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11"/>
          <p:cNvSpPr txBox="1">
            <a:spLocks noChangeArrowheads="1"/>
          </p:cNvSpPr>
          <p:nvPr/>
        </p:nvSpPr>
        <p:spPr bwMode="auto">
          <a:xfrm>
            <a:off x="2862838" y="2671518"/>
            <a:ext cx="6461690" cy="2917722"/>
          </a:xfrm>
          <a:prstGeom prst="rect">
            <a:avLst/>
          </a:prstGeom>
          <a:noFill/>
          <a:ln w="9525">
            <a:noFill/>
            <a:miter lim="800000"/>
            <a:headEnd/>
            <a:tailEnd/>
          </a:ln>
          <a:effectLst/>
        </p:spPr>
        <p:txBody>
          <a:bodyPr wrap="square">
            <a:spAutoFit/>
          </a:bodyPr>
          <a:lstStyle/>
          <a:p>
            <a:pPr algn="ctr">
              <a:lnSpc>
                <a:spcPct val="85000"/>
              </a:lnSpc>
            </a:pPr>
            <a:r>
              <a:rPr lang="ru-RU" sz="5400" b="1" dirty="0" smtClean="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Arial Black" pitchFamily="34" charset="0"/>
              </a:rPr>
              <a:t>Тепловые эффекты химических реакций</a:t>
            </a:r>
            <a:endParaRPr lang="ru-RU" sz="5400"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Arial Black" pitchFamily="34" charset="0"/>
            </a:endParaRPr>
          </a:p>
        </p:txBody>
      </p:sp>
    </p:spTree>
    <p:extLst>
      <p:ext uri="{BB962C8B-B14F-4D97-AF65-F5344CB8AC3E}">
        <p14:creationId xmlns:p14="http://schemas.microsoft.com/office/powerpoint/2010/main" val="428251141"/>
      </p:ext>
    </p:extLst>
  </p:cSld>
  <p:clrMapOvr>
    <a:masterClrMapping/>
  </p:clrMapOvr>
  <p:transition>
    <p:wheel spokes="1"/>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5" cstate="print"/>
          <a:srcRect/>
          <a:stretch>
            <a:fillRect/>
          </a:stretch>
        </p:blipFill>
        <p:spPr bwMode="auto">
          <a:xfrm>
            <a:off x="8462991" y="4991120"/>
            <a:ext cx="649287" cy="1295400"/>
          </a:xfrm>
          <a:prstGeom prst="rect">
            <a:avLst/>
          </a:prstGeom>
          <a:noFill/>
          <a:ln w="9525">
            <a:noFill/>
            <a:miter lim="800000"/>
            <a:headEnd/>
            <a:tailEnd/>
          </a:ln>
        </p:spPr>
      </p:pic>
      <p:sp>
        <p:nvSpPr>
          <p:cNvPr id="9" name="TextBox 8"/>
          <p:cNvSpPr txBox="1"/>
          <p:nvPr/>
        </p:nvSpPr>
        <p:spPr>
          <a:xfrm>
            <a:off x="247621" y="332656"/>
            <a:ext cx="8572560" cy="4510466"/>
          </a:xfrm>
          <a:prstGeom prst="rect">
            <a:avLst/>
          </a:prstGeom>
          <a:noFill/>
        </p:spPr>
        <p:txBody>
          <a:bodyPr wrap="square">
            <a:spAutoFit/>
          </a:bodyPr>
          <a:lstStyle/>
          <a:p>
            <a:pPr indent="540000" algn="just" fontAlgn="auto">
              <a:lnSpc>
                <a:spcPct val="90000"/>
              </a:lnSpc>
              <a:spcBef>
                <a:spcPts val="0"/>
              </a:spcBef>
              <a:spcAft>
                <a:spcPts val="0"/>
              </a:spcAft>
              <a:defRPr/>
            </a:pPr>
            <a:r>
              <a:rPr lang="ru-RU" sz="2900" b="1" dirty="0">
                <a:ln>
                  <a:solidFill>
                    <a:sysClr val="windowText" lastClr="000000"/>
                  </a:solidFill>
                </a:ln>
                <a:solidFill>
                  <a:srgbClr val="C00000"/>
                </a:solidFill>
                <a:latin typeface="Arial Black" pitchFamily="34" charset="0"/>
                <a:cs typeface="Arial" pitchFamily="34" charset="0"/>
              </a:rPr>
              <a:t>Тепловой эффект </a:t>
            </a:r>
            <a:r>
              <a:rPr lang="ru-RU" sz="2900" b="1" dirty="0">
                <a:ln>
                  <a:solidFill>
                    <a:sysClr val="windowText" lastClr="000000"/>
                  </a:solidFill>
                </a:ln>
                <a:latin typeface="Arial" pitchFamily="34" charset="0"/>
                <a:cs typeface="Arial" pitchFamily="34" charset="0"/>
              </a:rPr>
              <a:t>(</a:t>
            </a:r>
            <a:r>
              <a:rPr lang="ru-RU" sz="2900" b="1" dirty="0">
                <a:ln>
                  <a:solidFill>
                    <a:sysClr val="windowText" lastClr="000000"/>
                  </a:solidFill>
                </a:ln>
                <a:solidFill>
                  <a:srgbClr val="C00000"/>
                </a:solidFill>
                <a:latin typeface="Arial Black" pitchFamily="34" charset="0"/>
                <a:cs typeface="Arial" pitchFamily="34" charset="0"/>
              </a:rPr>
              <a:t>теплота</a:t>
            </a:r>
            <a:r>
              <a:rPr lang="ru-RU" sz="2900" b="1" dirty="0">
                <a:ln>
                  <a:solidFill>
                    <a:sysClr val="windowText" lastClr="000000"/>
                  </a:solidFill>
                </a:ln>
                <a:latin typeface="Arial" pitchFamily="34" charset="0"/>
                <a:cs typeface="Arial" pitchFamily="34" charset="0"/>
              </a:rPr>
              <a:t>) химической реакции</a:t>
            </a:r>
            <a:r>
              <a:rPr lang="ru-RU" sz="2900" b="1" dirty="0">
                <a:latin typeface="Arial" pitchFamily="34" charset="0"/>
                <a:cs typeface="Arial" pitchFamily="34" charset="0"/>
              </a:rPr>
              <a:t> – количество теплоты, выделившейся либо поглотившейся в ходе реакции. Тепловой эффект относят, как правило, к числу молей прореагировавшего исходного вещества, стехиометрический коэффициент перед которым максимален.</a:t>
            </a:r>
            <a:endParaRPr lang="ru-RU" sz="2900" b="1" dirty="0">
              <a:solidFill>
                <a:schemeClr val="accent1">
                  <a:lumMod val="75000"/>
                </a:schemeClr>
              </a:solidFill>
              <a:latin typeface="Arial" pitchFamily="34" charset="0"/>
              <a:cs typeface="Arial" pitchFamily="34" charset="0"/>
            </a:endParaRPr>
          </a:p>
          <a:p>
            <a:pPr indent="540000" algn="just" fontAlgn="auto">
              <a:lnSpc>
                <a:spcPct val="90000"/>
              </a:lnSpc>
              <a:spcBef>
                <a:spcPts val="0"/>
              </a:spcBef>
              <a:spcAft>
                <a:spcPts val="0"/>
              </a:spcAft>
              <a:defRPr/>
            </a:pPr>
            <a:r>
              <a:rPr lang="ru-RU" sz="2900" b="1" dirty="0">
                <a:ln>
                  <a:solidFill>
                    <a:sysClr val="windowText" lastClr="000000"/>
                  </a:solidFill>
                </a:ln>
                <a:solidFill>
                  <a:srgbClr val="C00000"/>
                </a:solidFill>
                <a:latin typeface="Arial Black" pitchFamily="34" charset="0"/>
                <a:cs typeface="Arial" pitchFamily="34" charset="0"/>
              </a:rPr>
              <a:t>Тепловой эффект </a:t>
            </a:r>
            <a:r>
              <a:rPr lang="ru-RU" sz="2900" b="1" dirty="0">
                <a:ln>
                  <a:solidFill>
                    <a:sysClr val="windowText" lastClr="000000"/>
                  </a:solidFill>
                </a:ln>
                <a:solidFill>
                  <a:srgbClr val="0000FF"/>
                </a:solidFill>
                <a:latin typeface="Arial" pitchFamily="34" charset="0"/>
                <a:cs typeface="Arial" pitchFamily="34" charset="0"/>
              </a:rPr>
              <a:t>прямой реакции </a:t>
            </a:r>
            <a:r>
              <a:rPr lang="ru-RU" sz="2900" b="1" u="sng" dirty="0">
                <a:latin typeface="Arial" pitchFamily="34" charset="0"/>
                <a:cs typeface="Arial" pitchFamily="34" charset="0"/>
              </a:rPr>
              <a:t>равен по величине и противоположен по знаку</a:t>
            </a:r>
            <a:r>
              <a:rPr lang="ru-RU" sz="2900" b="1" dirty="0">
                <a:latin typeface="Arial" pitchFamily="34" charset="0"/>
                <a:cs typeface="Arial" pitchFamily="34" charset="0"/>
              </a:rPr>
              <a:t> тепловому эффекту </a:t>
            </a:r>
            <a:r>
              <a:rPr lang="ru-RU" sz="2900" b="1" dirty="0">
                <a:ln>
                  <a:solidFill>
                    <a:sysClr val="windowText" lastClr="000000"/>
                  </a:solidFill>
                </a:ln>
                <a:solidFill>
                  <a:srgbClr val="0000FF"/>
                </a:solidFill>
                <a:latin typeface="Arial" pitchFamily="34" charset="0"/>
                <a:cs typeface="Arial" pitchFamily="34" charset="0"/>
              </a:rPr>
              <a:t>обратной реакции </a:t>
            </a:r>
            <a:r>
              <a:rPr lang="ru-RU" sz="2900" b="1" dirty="0">
                <a:latin typeface="Arial" pitchFamily="34" charset="0"/>
                <a:cs typeface="Arial" pitchFamily="34" charset="0"/>
              </a:rPr>
              <a:t>(</a:t>
            </a:r>
            <a:r>
              <a:rPr lang="ru-RU" sz="2900" b="1" u="sng" dirty="0">
                <a:ln>
                  <a:solidFill>
                    <a:sysClr val="windowText" lastClr="000000"/>
                  </a:solidFill>
                </a:ln>
                <a:solidFill>
                  <a:srgbClr val="FF0000"/>
                </a:solidFill>
                <a:latin typeface="Arial Black" pitchFamily="34" charset="0"/>
                <a:cs typeface="Arial" pitchFamily="34" charset="0"/>
                <a:hlinkClick r:id="rId6" action="ppaction://hlinksldjump"/>
              </a:rPr>
              <a:t>закон </a:t>
            </a:r>
            <a:r>
              <a:rPr lang="ru-RU" sz="2900" b="1" u="sng" dirty="0" smtClean="0">
                <a:ln>
                  <a:solidFill>
                    <a:sysClr val="windowText" lastClr="000000"/>
                  </a:solidFill>
                </a:ln>
                <a:solidFill>
                  <a:srgbClr val="FF0000"/>
                </a:solidFill>
                <a:latin typeface="Arial Black" pitchFamily="34" charset="0"/>
                <a:cs typeface="Arial" pitchFamily="34" charset="0"/>
                <a:hlinkClick r:id="rId6" action="ppaction://hlinksldjump"/>
              </a:rPr>
              <a:t>Лавуазье – Лапласа</a:t>
            </a:r>
            <a:r>
              <a:rPr lang="ru-RU" sz="2900" b="1" dirty="0">
                <a:latin typeface="Arial" pitchFamily="34" charset="0"/>
                <a:cs typeface="Arial" pitchFamily="34" charset="0"/>
              </a:rPr>
              <a:t>).</a:t>
            </a:r>
          </a:p>
        </p:txBody>
      </p:sp>
      <p:pic>
        <p:nvPicPr>
          <p:cNvPr id="10" name="Picture 7" descr="C:\24.08.11\Лаб. раб YES\Виртуальные лабораторные YES\Анимашки и картинки\Химия\Реакции\cbb385f07339.gif"/>
          <p:cNvPicPr>
            <a:picLocks noChangeAspect="1" noChangeArrowheads="1" noCrop="1"/>
          </p:cNvPicPr>
          <p:nvPr/>
        </p:nvPicPr>
        <p:blipFill>
          <a:blip r:embed="rId7" cstate="print"/>
          <a:srcRect/>
          <a:stretch>
            <a:fillRect/>
          </a:stretch>
        </p:blipFill>
        <p:spPr bwMode="auto">
          <a:xfrm>
            <a:off x="3571868" y="5214950"/>
            <a:ext cx="1905000" cy="1495425"/>
          </a:xfrm>
          <a:prstGeom prst="rect">
            <a:avLst/>
          </a:prstGeom>
          <a:noFill/>
        </p:spPr>
      </p:pic>
      <p:pic>
        <p:nvPicPr>
          <p:cNvPr id="11"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6516216" y="6277543"/>
            <a:ext cx="304800" cy="304800"/>
          </a:xfrm>
          <a:prstGeom prst="rect">
            <a:avLst/>
          </a:prstGeom>
        </p:spPr>
      </p:pic>
    </p:spTree>
    <p:extLst>
      <p:ext uri="{BB962C8B-B14F-4D97-AF65-F5344CB8AC3E}">
        <p14:creationId xmlns:p14="http://schemas.microsoft.com/office/powerpoint/2010/main" val="124570977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TextBox 8"/>
          <p:cNvSpPr txBox="1"/>
          <p:nvPr/>
        </p:nvSpPr>
        <p:spPr>
          <a:xfrm>
            <a:off x="1249754" y="99550"/>
            <a:ext cx="7786742" cy="6641818"/>
          </a:xfrm>
          <a:prstGeom prst="rect">
            <a:avLst/>
          </a:prstGeom>
          <a:noFill/>
        </p:spPr>
        <p:txBody>
          <a:bodyPr wrap="square">
            <a:spAutoFit/>
          </a:bodyPr>
          <a:lstStyle/>
          <a:p>
            <a:pPr indent="450000" algn="just" fontAlgn="auto">
              <a:lnSpc>
                <a:spcPct val="80000"/>
              </a:lnSpc>
              <a:spcBef>
                <a:spcPts val="0"/>
              </a:spcBef>
              <a:spcAft>
                <a:spcPts val="0"/>
              </a:spcAft>
              <a:defRPr/>
            </a:pPr>
            <a:r>
              <a:rPr lang="ru-RU" sz="2800" b="1" u="sng" dirty="0">
                <a:ln>
                  <a:solidFill>
                    <a:sysClr val="windowText" lastClr="000000"/>
                  </a:solidFill>
                </a:ln>
                <a:latin typeface="Arial Black" pitchFamily="34" charset="0"/>
                <a:cs typeface="Arial" pitchFamily="34" charset="0"/>
              </a:rPr>
              <a:t>Тепловые эффекты</a:t>
            </a:r>
            <a:r>
              <a:rPr lang="ru-RU" sz="2800" b="1" dirty="0">
                <a:latin typeface="Arial" pitchFamily="34" charset="0"/>
                <a:cs typeface="Arial" pitchFamily="34" charset="0"/>
              </a:rPr>
              <a:t>, </a:t>
            </a:r>
            <a:r>
              <a:rPr lang="ru-RU" sz="2800" b="1" dirty="0" err="1" smtClean="0">
                <a:latin typeface="Arial" pitchFamily="34" charset="0"/>
                <a:cs typeface="Arial" pitchFamily="34" charset="0"/>
              </a:rPr>
              <a:t>сопровожда-ющие</a:t>
            </a:r>
            <a:r>
              <a:rPr lang="ru-RU" sz="2800" b="1" dirty="0" smtClean="0">
                <a:latin typeface="Arial" pitchFamily="34" charset="0"/>
                <a:cs typeface="Arial" pitchFamily="34" charset="0"/>
              </a:rPr>
              <a:t> </a:t>
            </a:r>
            <a:r>
              <a:rPr lang="ru-RU" sz="2800" b="1" dirty="0">
                <a:latin typeface="Arial" pitchFamily="34" charset="0"/>
                <a:cs typeface="Arial" pitchFamily="34" charset="0"/>
              </a:rPr>
              <a:t>протекание </a:t>
            </a:r>
            <a:r>
              <a:rPr lang="ru-RU" sz="2800" b="1" u="sng" dirty="0">
                <a:latin typeface="Arial" pitchFamily="34" charset="0"/>
                <a:cs typeface="Arial" pitchFamily="34" charset="0"/>
              </a:rPr>
              <a:t>химических реакций</a:t>
            </a:r>
            <a:r>
              <a:rPr lang="ru-RU" sz="2800" b="1" dirty="0">
                <a:latin typeface="Arial" pitchFamily="34" charset="0"/>
                <a:cs typeface="Arial" pitchFamily="34" charset="0"/>
              </a:rPr>
              <a:t>, являются предметом одного из разделов химической термодинамики – </a:t>
            </a:r>
            <a:r>
              <a:rPr lang="ru-RU" sz="2800" b="1" dirty="0">
                <a:ln>
                  <a:solidFill>
                    <a:sysClr val="windowText" lastClr="000000"/>
                  </a:solidFill>
                </a:ln>
                <a:solidFill>
                  <a:srgbClr val="FF0000"/>
                </a:solidFill>
                <a:latin typeface="Arial Black" pitchFamily="34" charset="0"/>
                <a:cs typeface="Arial" pitchFamily="34" charset="0"/>
              </a:rPr>
              <a:t>термохимии</a:t>
            </a:r>
            <a:r>
              <a:rPr lang="ru-RU" sz="2800" b="1" dirty="0">
                <a:latin typeface="Arial" pitchFamily="34" charset="0"/>
                <a:cs typeface="Arial" pitchFamily="34" charset="0"/>
              </a:rPr>
              <a:t>. Определим некоторые понятия термохимии.</a:t>
            </a:r>
          </a:p>
          <a:p>
            <a:pPr indent="450000" algn="just" fontAlgn="auto">
              <a:lnSpc>
                <a:spcPct val="80000"/>
              </a:lnSpc>
              <a:spcBef>
                <a:spcPts val="0"/>
              </a:spcBef>
              <a:spcAft>
                <a:spcPts val="0"/>
              </a:spcAft>
              <a:defRPr/>
            </a:pPr>
            <a:r>
              <a:rPr lang="ru-RU" sz="2800" b="1" dirty="0">
                <a:ln>
                  <a:solidFill>
                    <a:sysClr val="windowText" lastClr="000000"/>
                  </a:solidFill>
                </a:ln>
                <a:solidFill>
                  <a:srgbClr val="419D85"/>
                </a:solidFill>
                <a:latin typeface="Arial Black" pitchFamily="34" charset="0"/>
                <a:cs typeface="Arial" pitchFamily="34" charset="0"/>
              </a:rPr>
              <a:t>Теплота образования </a:t>
            </a:r>
            <a:r>
              <a:rPr lang="ru-RU" sz="2800" b="1" dirty="0">
                <a:ln>
                  <a:solidFill>
                    <a:sysClr val="windowText" lastClr="000000"/>
                  </a:solidFill>
                </a:ln>
                <a:latin typeface="Arial" pitchFamily="34" charset="0"/>
                <a:cs typeface="Arial" pitchFamily="34" charset="0"/>
              </a:rPr>
              <a:t>вещества</a:t>
            </a:r>
            <a:r>
              <a:rPr lang="ru-RU" sz="2800" b="1" dirty="0">
                <a:latin typeface="Arial" pitchFamily="34" charset="0"/>
                <a:cs typeface="Arial" pitchFamily="34" charset="0"/>
              </a:rPr>
              <a:t> – тепловой эффект реакции образования 1 моля сложного вещества из простых. Теплоты образования простых веществ принимаются равными нулю.</a:t>
            </a:r>
          </a:p>
          <a:p>
            <a:pPr indent="450000" algn="just" fontAlgn="auto">
              <a:lnSpc>
                <a:spcPct val="80000"/>
              </a:lnSpc>
              <a:spcBef>
                <a:spcPts val="0"/>
              </a:spcBef>
              <a:spcAft>
                <a:spcPts val="0"/>
              </a:spcAft>
              <a:defRPr/>
            </a:pPr>
            <a:r>
              <a:rPr lang="ru-RU" sz="2800" b="1" dirty="0">
                <a:ln>
                  <a:solidFill>
                    <a:sysClr val="windowText" lastClr="000000"/>
                  </a:solidFill>
                </a:ln>
                <a:solidFill>
                  <a:srgbClr val="C00000"/>
                </a:solidFill>
                <a:latin typeface="Arial Black" pitchFamily="34" charset="0"/>
                <a:cs typeface="Arial" pitchFamily="34" charset="0"/>
              </a:rPr>
              <a:t>Теплота сгорания </a:t>
            </a:r>
            <a:r>
              <a:rPr lang="ru-RU" sz="2800" b="1" dirty="0">
                <a:ln>
                  <a:solidFill>
                    <a:sysClr val="windowText" lastClr="000000"/>
                  </a:solidFill>
                </a:ln>
                <a:latin typeface="Arial" pitchFamily="34" charset="0"/>
                <a:cs typeface="Arial" pitchFamily="34" charset="0"/>
              </a:rPr>
              <a:t>вещества</a:t>
            </a:r>
            <a:r>
              <a:rPr lang="ru-RU" sz="2800" b="1" dirty="0">
                <a:latin typeface="Arial" pitchFamily="34" charset="0"/>
                <a:cs typeface="Arial" pitchFamily="34" charset="0"/>
              </a:rPr>
              <a:t> – тепловой эффект реакции окисления 1 моля вещества в избытке кислорода до высших устойчивых оксидов.</a:t>
            </a:r>
          </a:p>
          <a:p>
            <a:pPr indent="450000" algn="just" fontAlgn="auto">
              <a:lnSpc>
                <a:spcPct val="80000"/>
              </a:lnSpc>
              <a:spcBef>
                <a:spcPts val="0"/>
              </a:spcBef>
              <a:spcAft>
                <a:spcPts val="0"/>
              </a:spcAft>
              <a:defRPr/>
            </a:pPr>
            <a:r>
              <a:rPr lang="ru-RU" sz="2800" b="1" dirty="0">
                <a:ln>
                  <a:solidFill>
                    <a:sysClr val="windowText" lastClr="000000"/>
                  </a:solidFill>
                </a:ln>
                <a:solidFill>
                  <a:srgbClr val="0000FF"/>
                </a:solidFill>
                <a:latin typeface="Arial Black" pitchFamily="34" charset="0"/>
                <a:cs typeface="Arial" pitchFamily="34" charset="0"/>
              </a:rPr>
              <a:t>Теплота растворения</a:t>
            </a:r>
            <a:r>
              <a:rPr lang="ru-RU" sz="2800" b="1" dirty="0">
                <a:latin typeface="Arial" pitchFamily="34" charset="0"/>
                <a:cs typeface="Arial" pitchFamily="34" charset="0"/>
              </a:rPr>
              <a:t> – тепловой эффект процесса растворения 1 моля вещества в бесконечно большом количестве растворителя. </a:t>
            </a:r>
          </a:p>
        </p:txBody>
      </p:sp>
      <p:pic>
        <p:nvPicPr>
          <p:cNvPr id="10" name="Picture 8" descr="C:\24.08.11\Лаб. раб YES\Виртуальные лабораторные YES\Анимашки и картинки\Химия\Реакции\atom_volcano.gif"/>
          <p:cNvPicPr>
            <a:picLocks noChangeAspect="1" noChangeArrowheads="1" noCrop="1"/>
          </p:cNvPicPr>
          <p:nvPr/>
        </p:nvPicPr>
        <p:blipFill>
          <a:blip r:embed="rId5" cstate="print"/>
          <a:srcRect/>
          <a:stretch>
            <a:fillRect/>
          </a:stretch>
        </p:blipFill>
        <p:spPr bwMode="auto">
          <a:xfrm>
            <a:off x="214282" y="2143116"/>
            <a:ext cx="952500" cy="1428750"/>
          </a:xfrm>
          <a:prstGeom prst="rect">
            <a:avLst/>
          </a:prstGeom>
          <a:noFill/>
        </p:spPr>
      </p:pic>
      <p:pic>
        <p:nvPicPr>
          <p:cNvPr id="11" name="Picture 9" descr="C:\24.08.11\Лаб. раб YES\Виртуальные лабораторные YES\Анимашки и картинки\Химия\Реакции\5ce86c281120.gif"/>
          <p:cNvPicPr>
            <a:picLocks noChangeAspect="1" noChangeArrowheads="1" noCrop="1"/>
          </p:cNvPicPr>
          <p:nvPr/>
        </p:nvPicPr>
        <p:blipFill>
          <a:blip r:embed="rId6" cstate="print"/>
          <a:srcRect/>
          <a:stretch>
            <a:fillRect/>
          </a:stretch>
        </p:blipFill>
        <p:spPr bwMode="auto">
          <a:xfrm>
            <a:off x="71406" y="3714752"/>
            <a:ext cx="1183050" cy="928694"/>
          </a:xfrm>
          <a:prstGeom prst="rect">
            <a:avLst/>
          </a:prstGeom>
          <a:noFill/>
        </p:spPr>
      </p:pic>
      <p:pic>
        <p:nvPicPr>
          <p:cNvPr id="12" name="Picture 10" descr="C:\24.08.11\Лаб. раб YES\Виртуальные лабораторные YES\Анимашки и картинки\Химия\Реакции\raznoe96.gif"/>
          <p:cNvPicPr>
            <a:picLocks noChangeAspect="1" noChangeArrowheads="1" noCrop="1"/>
          </p:cNvPicPr>
          <p:nvPr/>
        </p:nvPicPr>
        <p:blipFill>
          <a:blip r:embed="rId7" cstate="print"/>
          <a:srcRect/>
          <a:stretch>
            <a:fillRect/>
          </a:stretch>
        </p:blipFill>
        <p:spPr bwMode="auto">
          <a:xfrm>
            <a:off x="357158" y="4786322"/>
            <a:ext cx="571500" cy="952500"/>
          </a:xfrm>
          <a:prstGeom prst="rect">
            <a:avLst/>
          </a:prstGeom>
          <a:noFill/>
        </p:spPr>
      </p:pic>
      <p:pic>
        <p:nvPicPr>
          <p:cNvPr id="1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6660232" y="6364311"/>
            <a:ext cx="304800" cy="304800"/>
          </a:xfrm>
          <a:prstGeom prst="rect">
            <a:avLst/>
          </a:prstGeom>
        </p:spPr>
      </p:pic>
    </p:spTree>
    <p:extLst>
      <p:ext uri="{BB962C8B-B14F-4D97-AF65-F5344CB8AC3E}">
        <p14:creationId xmlns:p14="http://schemas.microsoft.com/office/powerpoint/2010/main" val="76644463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4" name="Прямоугольник 3"/>
          <p:cNvSpPr/>
          <p:nvPr/>
        </p:nvSpPr>
        <p:spPr>
          <a:xfrm>
            <a:off x="192766" y="276873"/>
            <a:ext cx="8784976" cy="4304255"/>
          </a:xfrm>
          <a:prstGeom prst="rect">
            <a:avLst/>
          </a:prstGeom>
        </p:spPr>
        <p:txBody>
          <a:bodyPr wrap="square">
            <a:spAutoFit/>
          </a:bodyPr>
          <a:lstStyle/>
          <a:p>
            <a:pPr indent="450850" algn="just">
              <a:lnSpc>
                <a:spcPct val="85000"/>
              </a:lnSpc>
            </a:pPr>
            <a:r>
              <a:rPr lang="ru-RU" sz="2800" b="1" dirty="0">
                <a:ln>
                  <a:solidFill>
                    <a:sysClr val="windowText" lastClr="000000"/>
                  </a:solidFill>
                </a:ln>
                <a:solidFill>
                  <a:srgbClr val="FF0000"/>
                </a:solidFill>
                <a:latin typeface="Arial Black" pitchFamily="34" charset="0"/>
              </a:rPr>
              <a:t>Стандартным тепловым эффектом реакции </a:t>
            </a:r>
            <a:r>
              <a:rPr lang="ru-RU" sz="2800" b="1" dirty="0" smtClean="0">
                <a:ln>
                  <a:solidFill>
                    <a:sysClr val="windowText" lastClr="000000"/>
                  </a:solidFill>
                </a:ln>
                <a:solidFill>
                  <a:srgbClr val="FF0000"/>
                </a:solidFill>
                <a:latin typeface="Arial Black" pitchFamily="34" charset="0"/>
                <a:sym typeface="Symbol"/>
              </a:rPr>
              <a:t></a:t>
            </a:r>
            <a:r>
              <a:rPr lang="ru-RU" sz="2800" b="1" dirty="0" smtClean="0">
                <a:ln>
                  <a:solidFill>
                    <a:sysClr val="windowText" lastClr="000000"/>
                  </a:solidFill>
                </a:ln>
                <a:solidFill>
                  <a:srgbClr val="FF0000"/>
                </a:solidFill>
                <a:latin typeface="Arial Black" pitchFamily="34" charset="0"/>
              </a:rPr>
              <a:t>Н</a:t>
            </a:r>
            <a:r>
              <a:rPr lang="ru-RU" sz="2800" b="1" baseline="30000" dirty="0" smtClean="0">
                <a:ln>
                  <a:solidFill>
                    <a:sysClr val="windowText" lastClr="000000"/>
                  </a:solidFill>
                </a:ln>
                <a:solidFill>
                  <a:srgbClr val="FF0000"/>
                </a:solidFill>
                <a:latin typeface="Arial Black" pitchFamily="34" charset="0"/>
              </a:rPr>
              <a:t>О</a:t>
            </a:r>
            <a:r>
              <a:rPr lang="ru-RU" sz="2800" b="1" dirty="0" smtClean="0">
                <a:ln>
                  <a:solidFill>
                    <a:sysClr val="windowText" lastClr="000000"/>
                  </a:solidFill>
                </a:ln>
                <a:solidFill>
                  <a:srgbClr val="FF0000"/>
                </a:solidFill>
                <a:latin typeface="Arial Black" pitchFamily="34" charset="0"/>
              </a:rPr>
              <a:t> </a:t>
            </a:r>
            <a:r>
              <a:rPr lang="ru-RU" sz="2800" b="1" dirty="0"/>
              <a:t>называется такой эффект, который возникает в </a:t>
            </a:r>
            <a:r>
              <a:rPr lang="ru-RU" sz="2800" b="1" dirty="0">
                <a:ln>
                  <a:solidFill>
                    <a:sysClr val="windowText" lastClr="000000"/>
                  </a:solidFill>
                </a:ln>
                <a:solidFill>
                  <a:srgbClr val="FF0000"/>
                </a:solidFill>
              </a:rPr>
              <a:t>стандартных </a:t>
            </a:r>
            <a:r>
              <a:rPr lang="ru-RU" sz="2800" b="1" dirty="0" smtClean="0">
                <a:ln>
                  <a:solidFill>
                    <a:sysClr val="windowText" lastClr="000000"/>
                  </a:solidFill>
                </a:ln>
                <a:solidFill>
                  <a:srgbClr val="FF0000"/>
                </a:solidFill>
              </a:rPr>
              <a:t>условиях:</a:t>
            </a:r>
          </a:p>
          <a:p>
            <a:pPr algn="ctr">
              <a:lnSpc>
                <a:spcPct val="85000"/>
              </a:lnSpc>
            </a:pPr>
            <a:r>
              <a:rPr lang="ru-RU" sz="2800" b="1" dirty="0" smtClean="0"/>
              <a:t> </a:t>
            </a:r>
            <a:r>
              <a:rPr lang="ru-RU" sz="2800" b="1" dirty="0" smtClean="0">
                <a:ln>
                  <a:solidFill>
                    <a:sysClr val="windowText" lastClr="000000"/>
                  </a:solidFill>
                </a:ln>
                <a:solidFill>
                  <a:srgbClr val="0000FF"/>
                </a:solidFill>
              </a:rPr>
              <a:t>р = 1,013</a:t>
            </a:r>
            <a:r>
              <a:rPr lang="ru-RU" sz="2800" b="1" baseline="30000" dirty="0" smtClean="0">
                <a:ln>
                  <a:solidFill>
                    <a:sysClr val="windowText" lastClr="000000"/>
                  </a:solidFill>
                </a:ln>
                <a:solidFill>
                  <a:srgbClr val="0000FF"/>
                </a:solidFill>
              </a:rPr>
              <a:t>.</a:t>
            </a:r>
            <a:r>
              <a:rPr lang="ru-RU" sz="2800" b="1" dirty="0" smtClean="0">
                <a:ln>
                  <a:solidFill>
                    <a:sysClr val="windowText" lastClr="000000"/>
                  </a:solidFill>
                </a:ln>
                <a:solidFill>
                  <a:srgbClr val="0000FF"/>
                </a:solidFill>
              </a:rPr>
              <a:t>10</a:t>
            </a:r>
            <a:r>
              <a:rPr lang="ru-RU" sz="2800" b="1" baseline="30000" dirty="0" smtClean="0">
                <a:ln>
                  <a:solidFill>
                    <a:sysClr val="windowText" lastClr="000000"/>
                  </a:solidFill>
                </a:ln>
                <a:solidFill>
                  <a:srgbClr val="0000FF"/>
                </a:solidFill>
              </a:rPr>
              <a:t>5</a:t>
            </a:r>
            <a:r>
              <a:rPr lang="ru-RU" sz="2800" b="1" dirty="0" smtClean="0">
                <a:ln>
                  <a:solidFill>
                    <a:sysClr val="windowText" lastClr="000000"/>
                  </a:solidFill>
                </a:ln>
                <a:solidFill>
                  <a:srgbClr val="0000FF"/>
                </a:solidFill>
              </a:rPr>
              <a:t> Па (1 атм.), Т = 298 (25 </a:t>
            </a:r>
            <a:r>
              <a:rPr lang="ru-RU" sz="2800" b="1" baseline="30000" dirty="0" err="1" smtClean="0">
                <a:ln>
                  <a:solidFill>
                    <a:sysClr val="windowText" lastClr="000000"/>
                  </a:solidFill>
                </a:ln>
                <a:solidFill>
                  <a:srgbClr val="0000FF"/>
                </a:solidFill>
              </a:rPr>
              <a:t>о</a:t>
            </a:r>
            <a:r>
              <a:rPr lang="ru-RU" sz="2800" b="1" dirty="0" err="1" smtClean="0">
                <a:ln>
                  <a:solidFill>
                    <a:sysClr val="windowText" lastClr="000000"/>
                  </a:solidFill>
                </a:ln>
                <a:solidFill>
                  <a:srgbClr val="0000FF"/>
                </a:solidFill>
              </a:rPr>
              <a:t>С</a:t>
            </a:r>
            <a:r>
              <a:rPr lang="ru-RU" sz="2800" b="1" dirty="0" smtClean="0">
                <a:ln>
                  <a:solidFill>
                    <a:sysClr val="windowText" lastClr="000000"/>
                  </a:solidFill>
                </a:ln>
                <a:solidFill>
                  <a:srgbClr val="0000FF"/>
                </a:solidFill>
              </a:rPr>
              <a:t>) К</a:t>
            </a:r>
            <a:r>
              <a:rPr lang="ru-RU" sz="2800" b="1" dirty="0" smtClean="0"/>
              <a:t>.</a:t>
            </a:r>
            <a:r>
              <a:rPr lang="ru-RU" sz="2800" b="1" dirty="0" smtClean="0">
                <a:solidFill>
                  <a:srgbClr val="00CC00"/>
                </a:solidFill>
              </a:rPr>
              <a:t> </a:t>
            </a:r>
          </a:p>
          <a:p>
            <a:pPr indent="450850" algn="just">
              <a:lnSpc>
                <a:spcPct val="85000"/>
              </a:lnSpc>
            </a:pPr>
            <a:endParaRPr lang="ru-RU" sz="1400" b="1" dirty="0" smtClean="0">
              <a:ln>
                <a:solidFill>
                  <a:sysClr val="windowText" lastClr="000000"/>
                </a:solidFill>
              </a:ln>
              <a:solidFill>
                <a:srgbClr val="FF0000"/>
              </a:solidFill>
              <a:latin typeface="Arial Black" pitchFamily="34" charset="0"/>
            </a:endParaRPr>
          </a:p>
          <a:p>
            <a:pPr indent="450850" algn="just">
              <a:lnSpc>
                <a:spcPct val="85000"/>
              </a:lnSpc>
            </a:pPr>
            <a:r>
              <a:rPr lang="ru-RU" sz="2800" b="1" dirty="0" smtClean="0">
                <a:ln>
                  <a:solidFill>
                    <a:sysClr val="windowText" lastClr="000000"/>
                  </a:solidFill>
                </a:ln>
                <a:solidFill>
                  <a:srgbClr val="FF0000"/>
                </a:solidFill>
                <a:latin typeface="Arial Black" pitchFamily="34" charset="0"/>
              </a:rPr>
              <a:t>Теплотой </a:t>
            </a:r>
            <a:r>
              <a:rPr lang="ru-RU" sz="2800" b="1" dirty="0">
                <a:ln>
                  <a:solidFill>
                    <a:sysClr val="windowText" lastClr="000000"/>
                  </a:solidFill>
                </a:ln>
                <a:solidFill>
                  <a:srgbClr val="FF0000"/>
                </a:solidFill>
                <a:latin typeface="Arial Black" pitchFamily="34" charset="0"/>
              </a:rPr>
              <a:t>(энтальпией) </a:t>
            </a:r>
            <a:r>
              <a:rPr lang="ru-RU" sz="2800" b="1" dirty="0" smtClean="0">
                <a:ln>
                  <a:solidFill>
                    <a:sysClr val="windowText" lastClr="000000"/>
                  </a:solidFill>
                </a:ln>
                <a:solidFill>
                  <a:srgbClr val="FF0000"/>
                </a:solidFill>
                <a:latin typeface="Arial Black" pitchFamily="34" charset="0"/>
              </a:rPr>
              <a:t>образования </a:t>
            </a:r>
            <a:r>
              <a:rPr lang="ru-RU" sz="2800" b="1" dirty="0" smtClean="0">
                <a:ln>
                  <a:solidFill>
                    <a:sysClr val="windowText" lastClr="000000"/>
                  </a:solidFill>
                </a:ln>
                <a:solidFill>
                  <a:srgbClr val="FF0000"/>
                </a:solidFill>
                <a:latin typeface="Arial" pitchFamily="34" charset="0"/>
                <a:cs typeface="Arial" pitchFamily="34" charset="0"/>
              </a:rPr>
              <a:t>(</a:t>
            </a:r>
            <a:r>
              <a:rPr lang="en-US" sz="2800" b="1" dirty="0" smtClean="0">
                <a:ln>
                  <a:solidFill>
                    <a:sysClr val="windowText" lastClr="000000"/>
                  </a:solidFill>
                </a:ln>
                <a:solidFill>
                  <a:srgbClr val="FF0000"/>
                </a:solidFill>
                <a:latin typeface="Arial" pitchFamily="34" charset="0"/>
                <a:cs typeface="Arial" pitchFamily="34" charset="0"/>
              </a:rPr>
              <a:t>f</a:t>
            </a:r>
            <a:r>
              <a:rPr lang="en-US" sz="2800" b="1" dirty="0" smtClean="0">
                <a:ln>
                  <a:solidFill>
                    <a:sysClr val="windowText" lastClr="000000"/>
                  </a:solidFill>
                </a:ln>
                <a:solidFill>
                  <a:srgbClr val="0000FF"/>
                </a:solidFill>
                <a:latin typeface="Arial" pitchFamily="34" charset="0"/>
                <a:cs typeface="Arial" pitchFamily="34" charset="0"/>
              </a:rPr>
              <a:t>ormation</a:t>
            </a:r>
            <a:r>
              <a:rPr lang="ru-RU" sz="2800" b="1" dirty="0" smtClean="0">
                <a:ln>
                  <a:solidFill>
                    <a:sysClr val="windowText" lastClr="000000"/>
                  </a:solidFill>
                </a:ln>
                <a:solidFill>
                  <a:srgbClr val="FF0000"/>
                </a:solidFill>
                <a:latin typeface="Arial" pitchFamily="34" charset="0"/>
                <a:cs typeface="Arial" pitchFamily="34" charset="0"/>
              </a:rPr>
              <a:t>)</a:t>
            </a:r>
            <a:r>
              <a:rPr lang="ru-RU" sz="2800" b="1" dirty="0" smtClean="0">
                <a:ln>
                  <a:solidFill>
                    <a:sysClr val="windowText" lastClr="000000"/>
                  </a:solidFill>
                </a:ln>
                <a:solidFill>
                  <a:srgbClr val="FF0000"/>
                </a:solidFill>
                <a:latin typeface="Arial Black" pitchFamily="34" charset="0"/>
              </a:rPr>
              <a:t> сложного</a:t>
            </a:r>
            <a:r>
              <a:rPr lang="en-US" sz="2800" b="1" dirty="0" smtClean="0">
                <a:ln>
                  <a:solidFill>
                    <a:sysClr val="windowText" lastClr="000000"/>
                  </a:solidFill>
                </a:ln>
                <a:solidFill>
                  <a:srgbClr val="FF0000"/>
                </a:solidFill>
                <a:latin typeface="Arial Black" pitchFamily="34" charset="0"/>
              </a:rPr>
              <a:t> </a:t>
            </a:r>
            <a:r>
              <a:rPr lang="ru-RU" sz="2800" b="1" dirty="0" smtClean="0">
                <a:ln>
                  <a:solidFill>
                    <a:sysClr val="windowText" lastClr="000000"/>
                  </a:solidFill>
                </a:ln>
                <a:solidFill>
                  <a:srgbClr val="FF0000"/>
                </a:solidFill>
                <a:latin typeface="Arial Black" pitchFamily="34" charset="0"/>
              </a:rPr>
              <a:t>вещества</a:t>
            </a:r>
            <a:r>
              <a:rPr lang="ru-RU" sz="2800" b="1" dirty="0" smtClean="0"/>
              <a:t> </a:t>
            </a:r>
            <a:r>
              <a:rPr lang="ru-RU" sz="2800" b="1" dirty="0"/>
              <a:t>(</a:t>
            </a:r>
            <a:r>
              <a:rPr lang="ru-RU" sz="2800" b="1" dirty="0">
                <a:ln>
                  <a:solidFill>
                    <a:sysClr val="windowText" lastClr="000000"/>
                  </a:solidFill>
                </a:ln>
                <a:solidFill>
                  <a:srgbClr val="FF0000"/>
                </a:solidFill>
                <a:sym typeface="Symbol"/>
              </a:rPr>
              <a:t></a:t>
            </a:r>
            <a:r>
              <a:rPr lang="ru-RU" sz="2800" b="1" dirty="0">
                <a:ln>
                  <a:solidFill>
                    <a:sysClr val="windowText" lastClr="000000"/>
                  </a:solidFill>
                </a:ln>
                <a:solidFill>
                  <a:srgbClr val="FF0000"/>
                </a:solidFill>
              </a:rPr>
              <a:t>Н</a:t>
            </a:r>
            <a:r>
              <a:rPr lang="ru-RU" sz="2800" b="1" baseline="30000" dirty="0">
                <a:ln>
                  <a:solidFill>
                    <a:sysClr val="windowText" lastClr="000000"/>
                  </a:solidFill>
                </a:ln>
                <a:solidFill>
                  <a:srgbClr val="FF0000"/>
                </a:solidFill>
              </a:rPr>
              <a:t>0</a:t>
            </a:r>
            <a:r>
              <a:rPr lang="en-US" sz="2800" b="1" baseline="-25000" dirty="0">
                <a:ln>
                  <a:solidFill>
                    <a:sysClr val="windowText" lastClr="000000"/>
                  </a:solidFill>
                </a:ln>
                <a:solidFill>
                  <a:srgbClr val="FF0000"/>
                </a:solidFill>
              </a:rPr>
              <a:t>f</a:t>
            </a:r>
            <a:r>
              <a:rPr lang="ru-RU" sz="2800" b="1" baseline="-25000" dirty="0">
                <a:ln>
                  <a:solidFill>
                    <a:sysClr val="windowText" lastClr="000000"/>
                  </a:solidFill>
                </a:ln>
                <a:solidFill>
                  <a:srgbClr val="FF0000"/>
                </a:solidFill>
              </a:rPr>
              <a:t>,298</a:t>
            </a:r>
            <a:r>
              <a:rPr lang="ru-RU" sz="2800" b="1" dirty="0"/>
              <a:t>) </a:t>
            </a:r>
            <a:r>
              <a:rPr lang="ru-RU" sz="2800" b="1" dirty="0" smtClean="0"/>
              <a:t>является </a:t>
            </a:r>
            <a:r>
              <a:rPr lang="ru-RU" sz="2800" b="1" dirty="0"/>
              <a:t>тепловой эффект реакции образования одного моля сложного вещества из простых, устойчивых в данных условиях веществ:</a:t>
            </a:r>
            <a:br>
              <a:rPr lang="ru-RU" sz="2800" b="1" dirty="0"/>
            </a:br>
            <a:r>
              <a:rPr lang="ru-RU" sz="2800" b="1" dirty="0"/>
              <a:t>                    </a:t>
            </a:r>
            <a:r>
              <a:rPr lang="ru-RU" sz="2800" b="1" dirty="0">
                <a:ln>
                  <a:solidFill>
                    <a:sysClr val="windowText" lastClr="000000"/>
                  </a:solidFill>
                </a:ln>
                <a:solidFill>
                  <a:srgbClr val="FF0000"/>
                </a:solidFill>
              </a:rPr>
              <a:t>Н</a:t>
            </a:r>
            <a:r>
              <a:rPr lang="ru-RU" sz="2800" b="1" baseline="-25000" dirty="0">
                <a:ln>
                  <a:solidFill>
                    <a:sysClr val="windowText" lastClr="000000"/>
                  </a:solidFill>
                </a:ln>
                <a:solidFill>
                  <a:srgbClr val="FF0000"/>
                </a:solidFill>
              </a:rPr>
              <a:t>2г</a:t>
            </a:r>
            <a:r>
              <a:rPr lang="ru-RU" sz="2800" b="1" dirty="0">
                <a:ln>
                  <a:solidFill>
                    <a:sysClr val="windowText" lastClr="000000"/>
                  </a:solidFill>
                </a:ln>
                <a:solidFill>
                  <a:srgbClr val="FF0000"/>
                </a:solidFill>
              </a:rPr>
              <a:t> + ½ О</a:t>
            </a:r>
            <a:r>
              <a:rPr lang="ru-RU" sz="2800" b="1" baseline="-25000" dirty="0">
                <a:ln>
                  <a:solidFill>
                    <a:sysClr val="windowText" lastClr="000000"/>
                  </a:solidFill>
                </a:ln>
                <a:solidFill>
                  <a:srgbClr val="FF0000"/>
                </a:solidFill>
              </a:rPr>
              <a:t>2г</a:t>
            </a:r>
            <a:r>
              <a:rPr lang="ru-RU" sz="2800" b="1" dirty="0">
                <a:ln>
                  <a:solidFill>
                    <a:sysClr val="windowText" lastClr="000000"/>
                  </a:solidFill>
                </a:ln>
                <a:solidFill>
                  <a:srgbClr val="FF0000"/>
                </a:solidFill>
              </a:rPr>
              <a:t>= Н</a:t>
            </a:r>
            <a:r>
              <a:rPr lang="ru-RU" sz="2800" b="1" baseline="-25000" dirty="0">
                <a:ln>
                  <a:solidFill>
                    <a:sysClr val="windowText" lastClr="000000"/>
                  </a:solidFill>
                </a:ln>
                <a:solidFill>
                  <a:srgbClr val="FF0000"/>
                </a:solidFill>
              </a:rPr>
              <a:t>2</a:t>
            </a:r>
            <a:r>
              <a:rPr lang="ru-RU" sz="2800" b="1" dirty="0">
                <a:ln>
                  <a:solidFill>
                    <a:sysClr val="windowText" lastClr="000000"/>
                  </a:solidFill>
                </a:ln>
                <a:solidFill>
                  <a:srgbClr val="FF0000"/>
                </a:solidFill>
              </a:rPr>
              <a:t>О</a:t>
            </a:r>
            <a:r>
              <a:rPr lang="ru-RU" sz="2800" b="1" baseline="-25000" dirty="0">
                <a:ln>
                  <a:solidFill>
                    <a:sysClr val="windowText" lastClr="000000"/>
                  </a:solidFill>
                </a:ln>
                <a:solidFill>
                  <a:srgbClr val="FF0000"/>
                </a:solidFill>
              </a:rPr>
              <a:t>ж</a:t>
            </a:r>
            <a:endParaRPr lang="ru-RU" sz="2800" b="1" dirty="0">
              <a:ln>
                <a:solidFill>
                  <a:sysClr val="windowText" lastClr="000000"/>
                </a:solidFill>
              </a:ln>
              <a:solidFill>
                <a:srgbClr val="FF0000"/>
              </a:solidFill>
            </a:endParaRPr>
          </a:p>
        </p:txBody>
      </p:sp>
      <p:pic>
        <p:nvPicPr>
          <p:cNvPr id="9" name="Picture 12" descr="пишу 1"/>
          <p:cNvPicPr>
            <a:picLocks noChangeAspect="1" noChangeArrowheads="1" noCrop="1"/>
          </p:cNvPicPr>
          <p:nvPr/>
        </p:nvPicPr>
        <p:blipFill>
          <a:blip r:embed="rId4"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946405921"/>
      </p:ext>
    </p:extLst>
  </p:cSld>
  <p:clrMapOvr>
    <a:masterClrMapping/>
  </p:clrMapOvr>
  <p:transition>
    <p:wheel spokes="1"/>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Прямоугольник 4"/>
          <p:cNvSpPr/>
          <p:nvPr/>
        </p:nvSpPr>
        <p:spPr>
          <a:xfrm>
            <a:off x="3648115" y="1556792"/>
            <a:ext cx="707861"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3589111" y="1495274"/>
            <a:ext cx="862737" cy="492443"/>
          </a:xfrm>
          <a:prstGeom prst="rect">
            <a:avLst/>
          </a:prstGeom>
          <a:noFill/>
        </p:spPr>
        <p:txBody>
          <a:bodyPr wrap="none">
            <a:spAutoFit/>
          </a:bodyPr>
          <a:lstStyle/>
          <a:p>
            <a:r>
              <a:rPr lang="ru-RU" sz="2600" b="1" dirty="0">
                <a:ln>
                  <a:solidFill>
                    <a:sysClr val="windowText" lastClr="000000"/>
                  </a:solidFill>
                </a:ln>
                <a:solidFill>
                  <a:srgbClr val="FF0000"/>
                </a:solidFill>
                <a:sym typeface="Symbol"/>
              </a:rPr>
              <a:t></a:t>
            </a:r>
            <a:r>
              <a:rPr lang="ru-RU" sz="2600" b="1" dirty="0" smtClean="0">
                <a:ln>
                  <a:solidFill>
                    <a:sysClr val="windowText" lastClr="000000"/>
                  </a:solidFill>
                </a:ln>
                <a:solidFill>
                  <a:srgbClr val="FF0000"/>
                </a:solidFill>
              </a:rPr>
              <a:t>Н</a:t>
            </a:r>
            <a:r>
              <a:rPr lang="ru-RU" sz="2600" b="1" baseline="30000" dirty="0" smtClean="0">
                <a:ln>
                  <a:solidFill>
                    <a:sysClr val="windowText" lastClr="000000"/>
                  </a:solidFill>
                </a:ln>
                <a:solidFill>
                  <a:srgbClr val="FF0000"/>
                </a:solidFill>
              </a:rPr>
              <a:t>0</a:t>
            </a:r>
            <a:r>
              <a:rPr lang="en-US" sz="2600" b="1" baseline="-25000" dirty="0" smtClean="0">
                <a:ln>
                  <a:solidFill>
                    <a:sysClr val="windowText" lastClr="000000"/>
                  </a:solidFill>
                </a:ln>
                <a:solidFill>
                  <a:srgbClr val="FF0000"/>
                </a:solidFill>
              </a:rPr>
              <a:t>r</a:t>
            </a:r>
            <a:endParaRPr lang="ru-RU" sz="2600" dirty="0"/>
          </a:p>
        </p:txBody>
      </p:sp>
      <p:sp>
        <p:nvSpPr>
          <p:cNvPr id="6" name="Прямоугольник 5"/>
          <p:cNvSpPr/>
          <p:nvPr/>
        </p:nvSpPr>
        <p:spPr>
          <a:xfrm>
            <a:off x="6084168" y="4221088"/>
            <a:ext cx="864096"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6153068" y="4232701"/>
            <a:ext cx="838691" cy="492443"/>
          </a:xfrm>
          <a:prstGeom prst="rect">
            <a:avLst/>
          </a:prstGeom>
          <a:solidFill>
            <a:schemeClr val="bg1"/>
          </a:solidFill>
        </p:spPr>
        <p:txBody>
          <a:bodyPr wrap="none">
            <a:spAutoFit/>
          </a:bodyPr>
          <a:lstStyle/>
          <a:p>
            <a:r>
              <a:rPr lang="ru-RU" sz="2600" b="1" dirty="0">
                <a:ln>
                  <a:solidFill>
                    <a:sysClr val="windowText" lastClr="000000"/>
                  </a:solidFill>
                </a:ln>
                <a:solidFill>
                  <a:srgbClr val="FF0000"/>
                </a:solidFill>
                <a:sym typeface="Symbol"/>
              </a:rPr>
              <a:t></a:t>
            </a:r>
            <a:r>
              <a:rPr lang="ru-RU" sz="2600" b="1" dirty="0" smtClean="0">
                <a:ln>
                  <a:solidFill>
                    <a:sysClr val="windowText" lastClr="000000"/>
                  </a:solidFill>
                </a:ln>
                <a:solidFill>
                  <a:srgbClr val="FF0000"/>
                </a:solidFill>
              </a:rPr>
              <a:t>Н</a:t>
            </a:r>
            <a:r>
              <a:rPr lang="ru-RU" sz="2600" b="1" baseline="30000" dirty="0" smtClean="0">
                <a:ln>
                  <a:solidFill>
                    <a:sysClr val="windowText" lastClr="000000"/>
                  </a:solidFill>
                </a:ln>
                <a:solidFill>
                  <a:srgbClr val="FF0000"/>
                </a:solidFill>
              </a:rPr>
              <a:t>0</a:t>
            </a:r>
            <a:r>
              <a:rPr lang="en-US" sz="2600" b="1" baseline="-25000" dirty="0" smtClean="0">
                <a:ln>
                  <a:solidFill>
                    <a:sysClr val="windowText" lastClr="000000"/>
                  </a:solidFill>
                </a:ln>
                <a:solidFill>
                  <a:srgbClr val="FF0000"/>
                </a:solidFill>
              </a:rPr>
              <a:t>r</a:t>
            </a:r>
            <a:endParaRPr lang="ru-RU" sz="2600" dirty="0"/>
          </a:p>
        </p:txBody>
      </p:sp>
      <p:pic>
        <p:nvPicPr>
          <p:cNvPr id="37990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908721"/>
            <a:ext cx="9040088" cy="468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4315555"/>
      </p:ext>
    </p:extLst>
  </p:cSld>
  <p:clrMapOvr>
    <a:masterClrMapping/>
  </p:clrMapOvr>
  <p:transition>
    <p:wheel spokes="1"/>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Прямоугольник 8"/>
          <p:cNvSpPr/>
          <p:nvPr/>
        </p:nvSpPr>
        <p:spPr>
          <a:xfrm>
            <a:off x="107504" y="260648"/>
            <a:ext cx="8856984" cy="5769272"/>
          </a:xfrm>
          <a:prstGeom prst="rect">
            <a:avLst/>
          </a:prstGeom>
        </p:spPr>
        <p:txBody>
          <a:bodyPr wrap="square">
            <a:spAutoFit/>
          </a:bodyPr>
          <a:lstStyle/>
          <a:p>
            <a:pPr marL="627063" indent="-627063" algn="just" eaLnBrk="1" hangingPunct="1">
              <a:lnSpc>
                <a:spcPct val="85000"/>
              </a:lnSpc>
            </a:pPr>
            <a:r>
              <a:rPr lang="ru-RU" sz="2800" b="1" dirty="0" smtClean="0">
                <a:ln>
                  <a:solidFill>
                    <a:sysClr val="windowText" lastClr="000000"/>
                  </a:solidFill>
                </a:ln>
                <a:solidFill>
                  <a:srgbClr val="FF0066"/>
                </a:solidFill>
                <a:latin typeface="Arial Black" pitchFamily="34" charset="0"/>
                <a:cs typeface="Arial" pitchFamily="34" charset="0"/>
              </a:rPr>
              <a:t>Внутренняя </a:t>
            </a:r>
            <a:r>
              <a:rPr lang="ru-RU" sz="2800" b="1" dirty="0">
                <a:ln>
                  <a:solidFill>
                    <a:sysClr val="windowText" lastClr="000000"/>
                  </a:solidFill>
                </a:ln>
                <a:solidFill>
                  <a:srgbClr val="FF0066"/>
                </a:solidFill>
                <a:latin typeface="Arial Black" pitchFamily="34" charset="0"/>
                <a:cs typeface="Arial" pitchFamily="34" charset="0"/>
              </a:rPr>
              <a:t>энергия </a:t>
            </a:r>
            <a:r>
              <a:rPr lang="ru-RU" sz="2800" b="1" dirty="0" smtClean="0">
                <a:ln>
                  <a:solidFill>
                    <a:sysClr val="windowText" lastClr="000000"/>
                  </a:solidFill>
                </a:ln>
                <a:solidFill>
                  <a:srgbClr val="FF0066"/>
                </a:solidFill>
                <a:latin typeface="Arial Black" pitchFamily="34" charset="0"/>
                <a:cs typeface="Arial" pitchFamily="34" charset="0"/>
              </a:rPr>
              <a:t>(</a:t>
            </a:r>
            <a:r>
              <a:rPr lang="en-US" sz="2800" b="1" dirty="0">
                <a:ln>
                  <a:solidFill>
                    <a:sysClr val="windowText" lastClr="000000"/>
                  </a:solidFill>
                </a:ln>
                <a:solidFill>
                  <a:srgbClr val="FF0066"/>
                </a:solidFill>
                <a:latin typeface="Arial Black" pitchFamily="34" charset="0"/>
                <a:cs typeface="Arial" pitchFamily="34" charset="0"/>
              </a:rPr>
              <a:t>U</a:t>
            </a:r>
            <a:r>
              <a:rPr lang="ru-RU" sz="2800" b="1" dirty="0" smtClean="0">
                <a:ln>
                  <a:solidFill>
                    <a:sysClr val="windowText" lastClr="000000"/>
                  </a:solidFill>
                </a:ln>
                <a:solidFill>
                  <a:srgbClr val="FF0066"/>
                </a:solidFill>
                <a:latin typeface="Arial Black" pitchFamily="34" charset="0"/>
                <a:cs typeface="Arial" pitchFamily="34" charset="0"/>
              </a:rPr>
              <a:t>) </a:t>
            </a:r>
            <a:r>
              <a:rPr lang="ru-RU" sz="2800" b="1" dirty="0" smtClean="0">
                <a:latin typeface="Arial" pitchFamily="34" charset="0"/>
                <a:cs typeface="Arial" pitchFamily="34" charset="0"/>
              </a:rPr>
              <a:t>– </a:t>
            </a:r>
            <a:r>
              <a:rPr lang="ru-RU" sz="2800" b="1" dirty="0" smtClean="0">
                <a:ln>
                  <a:solidFill>
                    <a:sysClr val="windowText" lastClr="000000"/>
                  </a:solidFill>
                </a:ln>
                <a:solidFill>
                  <a:srgbClr val="FF0000"/>
                </a:solidFill>
                <a:latin typeface="Arial" pitchFamily="34" charset="0"/>
                <a:cs typeface="Arial" pitchFamily="34" charset="0"/>
              </a:rPr>
              <a:t>тепловой эффект</a:t>
            </a:r>
            <a:r>
              <a:rPr lang="ru-RU" sz="2800" b="1" dirty="0" smtClean="0">
                <a:latin typeface="Arial" pitchFamily="34" charset="0"/>
                <a:cs typeface="Arial" pitchFamily="34" charset="0"/>
              </a:rPr>
              <a:t> реакции при </a:t>
            </a:r>
            <a:r>
              <a:rPr lang="ru-RU" sz="2800" b="1" dirty="0" smtClean="0">
                <a:ln>
                  <a:solidFill>
                    <a:sysClr val="windowText" lastClr="000000"/>
                  </a:solidFill>
                </a:ln>
                <a:solidFill>
                  <a:srgbClr val="0000FF"/>
                </a:solidFill>
                <a:latin typeface="Arial" pitchFamily="34" charset="0"/>
                <a:cs typeface="Arial" pitchFamily="34" charset="0"/>
              </a:rPr>
              <a:t>постоянном </a:t>
            </a:r>
            <a:r>
              <a:rPr lang="ru-RU" sz="2800" b="1" u="sng" dirty="0" smtClean="0">
                <a:ln>
                  <a:solidFill>
                    <a:sysClr val="windowText" lastClr="000000"/>
                  </a:solidFill>
                </a:ln>
                <a:solidFill>
                  <a:srgbClr val="0000FF"/>
                </a:solidFill>
                <a:latin typeface="Arial" pitchFamily="34" charset="0"/>
                <a:cs typeface="Arial" pitchFamily="34" charset="0"/>
              </a:rPr>
              <a:t>объеме</a:t>
            </a:r>
            <a:r>
              <a:rPr lang="ru-RU" sz="2800" b="1" dirty="0" smtClean="0">
                <a:latin typeface="Arial" pitchFamily="34" charset="0"/>
                <a:cs typeface="Arial" pitchFamily="34" charset="0"/>
              </a:rPr>
              <a:t>. </a:t>
            </a:r>
            <a:endParaRPr lang="ru-RU" sz="2800" b="1" dirty="0">
              <a:latin typeface="Arial" pitchFamily="34" charset="0"/>
              <a:cs typeface="Arial" pitchFamily="34" charset="0"/>
            </a:endParaRPr>
          </a:p>
          <a:p>
            <a:pPr marL="723900" indent="-723900" algn="just" eaLnBrk="1" hangingPunct="1">
              <a:lnSpc>
                <a:spcPct val="85000"/>
              </a:lnSpc>
            </a:pPr>
            <a:r>
              <a:rPr lang="ru-RU" sz="2800" b="1" dirty="0" smtClean="0">
                <a:ln>
                  <a:solidFill>
                    <a:sysClr val="windowText" lastClr="000000"/>
                  </a:solidFill>
                </a:ln>
                <a:solidFill>
                  <a:srgbClr val="FF0066"/>
                </a:solidFill>
                <a:latin typeface="Arial Black" pitchFamily="34" charset="0"/>
                <a:cs typeface="Arial" pitchFamily="34" charset="0"/>
              </a:rPr>
              <a:t>Энтальпия</a:t>
            </a:r>
            <a:r>
              <a:rPr lang="ru-RU" sz="2800" b="1" dirty="0" smtClean="0">
                <a:latin typeface="Arial" pitchFamily="34" charset="0"/>
                <a:cs typeface="Arial" pitchFamily="34" charset="0"/>
              </a:rPr>
              <a:t> </a:t>
            </a:r>
            <a:r>
              <a:rPr lang="ru-RU" sz="2800" b="1" dirty="0" smtClean="0">
                <a:ln>
                  <a:solidFill>
                    <a:sysClr val="windowText" lastClr="000000"/>
                  </a:solidFill>
                </a:ln>
                <a:solidFill>
                  <a:srgbClr val="FF0066"/>
                </a:solidFill>
                <a:latin typeface="Arial Black" pitchFamily="34" charset="0"/>
                <a:cs typeface="Arial" pitchFamily="34" charset="0"/>
              </a:rPr>
              <a:t>(</a:t>
            </a:r>
            <a:r>
              <a:rPr lang="en-US" sz="2800" b="1" dirty="0">
                <a:ln>
                  <a:solidFill>
                    <a:sysClr val="windowText" lastClr="000000"/>
                  </a:solidFill>
                </a:ln>
                <a:solidFill>
                  <a:srgbClr val="FF0066"/>
                </a:solidFill>
                <a:latin typeface="Arial Black" pitchFamily="34" charset="0"/>
                <a:cs typeface="Arial" pitchFamily="34" charset="0"/>
              </a:rPr>
              <a:t>H</a:t>
            </a:r>
            <a:r>
              <a:rPr lang="ru-RU" sz="2800" b="1" dirty="0" smtClean="0">
                <a:ln>
                  <a:solidFill>
                    <a:sysClr val="windowText" lastClr="000000"/>
                  </a:solidFill>
                </a:ln>
                <a:solidFill>
                  <a:srgbClr val="FF0066"/>
                </a:solidFill>
                <a:latin typeface="Arial Black" pitchFamily="34" charset="0"/>
                <a:cs typeface="Arial" pitchFamily="34" charset="0"/>
              </a:rPr>
              <a:t>) </a:t>
            </a:r>
            <a:r>
              <a:rPr lang="ru-RU" sz="2800" b="1" dirty="0">
                <a:latin typeface="Arial" pitchFamily="34" charset="0"/>
                <a:cs typeface="Arial" pitchFamily="34" charset="0"/>
              </a:rPr>
              <a:t>– </a:t>
            </a:r>
            <a:r>
              <a:rPr lang="ru-RU" sz="2800" b="1" dirty="0">
                <a:ln>
                  <a:solidFill>
                    <a:sysClr val="windowText" lastClr="000000"/>
                  </a:solidFill>
                </a:ln>
                <a:solidFill>
                  <a:srgbClr val="FF0000"/>
                </a:solidFill>
                <a:latin typeface="Arial" pitchFamily="34" charset="0"/>
                <a:cs typeface="Arial" pitchFamily="34" charset="0"/>
              </a:rPr>
              <a:t>тепловой эффект</a:t>
            </a:r>
            <a:r>
              <a:rPr lang="ru-RU" sz="2800" b="1" dirty="0">
                <a:latin typeface="Arial" pitchFamily="34" charset="0"/>
                <a:cs typeface="Arial" pitchFamily="34" charset="0"/>
              </a:rPr>
              <a:t> реакции при </a:t>
            </a:r>
            <a:r>
              <a:rPr lang="ru-RU" sz="2800" b="1" dirty="0">
                <a:ln>
                  <a:solidFill>
                    <a:sysClr val="windowText" lastClr="000000"/>
                  </a:solidFill>
                </a:ln>
                <a:solidFill>
                  <a:srgbClr val="0000FF"/>
                </a:solidFill>
                <a:latin typeface="Arial" pitchFamily="34" charset="0"/>
                <a:cs typeface="Arial" pitchFamily="34" charset="0"/>
              </a:rPr>
              <a:t>постоянном </a:t>
            </a:r>
            <a:r>
              <a:rPr lang="ru-RU" sz="2800" b="1" u="sng" dirty="0" smtClean="0">
                <a:ln>
                  <a:solidFill>
                    <a:sysClr val="windowText" lastClr="000000"/>
                  </a:solidFill>
                </a:ln>
                <a:solidFill>
                  <a:srgbClr val="0000FF"/>
                </a:solidFill>
                <a:latin typeface="Arial" pitchFamily="34" charset="0"/>
                <a:cs typeface="Arial" pitchFamily="34" charset="0"/>
              </a:rPr>
              <a:t>давлении</a:t>
            </a:r>
            <a:r>
              <a:rPr lang="ru-RU" sz="2800" b="1" dirty="0" smtClean="0">
                <a:latin typeface="Arial" pitchFamily="34" charset="0"/>
                <a:cs typeface="Arial" pitchFamily="34" charset="0"/>
              </a:rPr>
              <a:t>.</a:t>
            </a:r>
          </a:p>
          <a:p>
            <a:pPr marL="723900" indent="-723900" algn="just" eaLnBrk="1" hangingPunct="1">
              <a:lnSpc>
                <a:spcPct val="85000"/>
              </a:lnSpc>
            </a:pPr>
            <a:endParaRPr lang="ru-RU" sz="2800" b="1" dirty="0">
              <a:latin typeface="Arial" pitchFamily="34" charset="0"/>
              <a:cs typeface="Arial" pitchFamily="34" charset="0"/>
            </a:endParaRPr>
          </a:p>
          <a:p>
            <a:pPr indent="450850" algn="just">
              <a:lnSpc>
                <a:spcPct val="85000"/>
              </a:lnSpc>
            </a:pPr>
            <a:r>
              <a:rPr lang="ru-RU" sz="2800" b="1" dirty="0">
                <a:latin typeface="Arial" pitchFamily="34" charset="0"/>
                <a:cs typeface="Arial" pitchFamily="34" charset="0"/>
              </a:rPr>
              <a:t>Уравнения химических реакций, в которых вместе с реагентами и продуктами записан и тепловой эффект реакции, называются </a:t>
            </a:r>
            <a:r>
              <a:rPr lang="ru-RU" sz="2800" b="1" dirty="0">
                <a:ln>
                  <a:solidFill>
                    <a:schemeClr val="tx1"/>
                  </a:solidFill>
                </a:ln>
                <a:solidFill>
                  <a:srgbClr val="FF0000"/>
                </a:solidFill>
                <a:latin typeface="Arial Black" pitchFamily="34" charset="0"/>
                <a:cs typeface="Arial" pitchFamily="34" charset="0"/>
              </a:rPr>
              <a:t>термохимическими уравнениями</a:t>
            </a:r>
            <a:r>
              <a:rPr lang="ru-RU" sz="2800" b="1" dirty="0" smtClean="0">
                <a:latin typeface="Arial" pitchFamily="34" charset="0"/>
                <a:cs typeface="Arial" pitchFamily="34" charset="0"/>
              </a:rPr>
              <a:t>.</a:t>
            </a:r>
          </a:p>
          <a:p>
            <a:pPr algn="ctr">
              <a:lnSpc>
                <a:spcPct val="85000"/>
              </a:lnSpc>
            </a:pPr>
            <a:r>
              <a:rPr lang="ru-RU" sz="2800" b="1" dirty="0" smtClean="0"/>
              <a:t>2Н</a:t>
            </a:r>
            <a:r>
              <a:rPr lang="ru-RU" sz="2800" b="1" baseline="-25000" dirty="0" smtClean="0"/>
              <a:t>2г</a:t>
            </a:r>
            <a:r>
              <a:rPr lang="ru-RU" sz="2800" b="1" dirty="0" smtClean="0"/>
              <a:t> </a:t>
            </a:r>
            <a:r>
              <a:rPr lang="ru-RU" sz="2800" b="1" dirty="0"/>
              <a:t>+ </a:t>
            </a:r>
            <a:r>
              <a:rPr lang="ru-RU" sz="2800" b="1" dirty="0" smtClean="0"/>
              <a:t> </a:t>
            </a:r>
            <a:r>
              <a:rPr lang="ru-RU" sz="2800" b="1" dirty="0"/>
              <a:t>О</a:t>
            </a:r>
            <a:r>
              <a:rPr lang="ru-RU" sz="2800" b="1" baseline="-25000" dirty="0"/>
              <a:t>2г</a:t>
            </a:r>
            <a:r>
              <a:rPr lang="ru-RU" sz="2800" b="1" dirty="0"/>
              <a:t>= </a:t>
            </a:r>
            <a:r>
              <a:rPr lang="ru-RU" sz="2800" b="1" dirty="0" smtClean="0"/>
              <a:t>2Н</a:t>
            </a:r>
            <a:r>
              <a:rPr lang="ru-RU" sz="2800" b="1" baseline="-25000" dirty="0" smtClean="0"/>
              <a:t>2</a:t>
            </a:r>
            <a:r>
              <a:rPr lang="ru-RU" sz="2800" b="1" dirty="0" smtClean="0"/>
              <a:t>О</a:t>
            </a:r>
            <a:r>
              <a:rPr lang="ru-RU" sz="2800" b="1" baseline="-25000" dirty="0" smtClean="0"/>
              <a:t>ж </a:t>
            </a:r>
            <a:r>
              <a:rPr lang="ru-RU" sz="2800" b="1" dirty="0" smtClean="0"/>
              <a:t>+ 571,6 кДж</a:t>
            </a:r>
          </a:p>
          <a:p>
            <a:pPr algn="ctr">
              <a:lnSpc>
                <a:spcPct val="85000"/>
              </a:lnSpc>
            </a:pPr>
            <a:r>
              <a:rPr lang="ru-RU" sz="2800" b="1" dirty="0" smtClean="0">
                <a:latin typeface="Arial" pitchFamily="34" charset="0"/>
                <a:cs typeface="Arial" pitchFamily="34" charset="0"/>
              </a:rPr>
              <a:t>или</a:t>
            </a:r>
          </a:p>
          <a:p>
            <a:pPr algn="ctr">
              <a:lnSpc>
                <a:spcPct val="85000"/>
              </a:lnSpc>
            </a:pPr>
            <a:r>
              <a:rPr lang="ru-RU" sz="2800" b="1" dirty="0"/>
              <a:t>2Н</a:t>
            </a:r>
            <a:r>
              <a:rPr lang="ru-RU" sz="2800" b="1" baseline="-25000" dirty="0"/>
              <a:t>2г</a:t>
            </a:r>
            <a:r>
              <a:rPr lang="ru-RU" sz="2800" b="1" dirty="0"/>
              <a:t> +  О</a:t>
            </a:r>
            <a:r>
              <a:rPr lang="ru-RU" sz="2800" b="1" baseline="-25000" dirty="0"/>
              <a:t>2г</a:t>
            </a:r>
            <a:r>
              <a:rPr lang="ru-RU" sz="2800" b="1" dirty="0"/>
              <a:t>= 2Н</a:t>
            </a:r>
            <a:r>
              <a:rPr lang="ru-RU" sz="2800" b="1" baseline="-25000" dirty="0"/>
              <a:t>2</a:t>
            </a:r>
            <a:r>
              <a:rPr lang="ru-RU" sz="2800" b="1" dirty="0"/>
              <a:t>О</a:t>
            </a:r>
            <a:r>
              <a:rPr lang="ru-RU" sz="2800" b="1" baseline="-25000" dirty="0"/>
              <a:t>ж </a:t>
            </a:r>
            <a:r>
              <a:rPr lang="ru-RU" sz="2800" b="1" dirty="0" smtClean="0"/>
              <a:t>       </a:t>
            </a:r>
            <a:r>
              <a:rPr lang="ru-RU" sz="2800" b="1" dirty="0" smtClean="0">
                <a:ln>
                  <a:solidFill>
                    <a:sysClr val="windowText" lastClr="000000"/>
                  </a:solidFill>
                </a:ln>
                <a:solidFill>
                  <a:srgbClr val="FF0000"/>
                </a:solidFill>
                <a:sym typeface="Symbol"/>
              </a:rPr>
              <a:t></a:t>
            </a:r>
            <a:r>
              <a:rPr lang="ru-RU" sz="2800" b="1" dirty="0">
                <a:ln>
                  <a:solidFill>
                    <a:sysClr val="windowText" lastClr="000000"/>
                  </a:solidFill>
                </a:ln>
                <a:solidFill>
                  <a:srgbClr val="FF0000"/>
                </a:solidFill>
              </a:rPr>
              <a:t>Н</a:t>
            </a:r>
            <a:r>
              <a:rPr lang="ru-RU" sz="2800" b="1" baseline="30000" dirty="0">
                <a:ln>
                  <a:solidFill>
                    <a:sysClr val="windowText" lastClr="000000"/>
                  </a:solidFill>
                </a:ln>
                <a:solidFill>
                  <a:srgbClr val="FF0000"/>
                </a:solidFill>
              </a:rPr>
              <a:t>0</a:t>
            </a:r>
            <a:r>
              <a:rPr lang="ru-RU" sz="2800" b="1" dirty="0" smtClean="0"/>
              <a:t>  = </a:t>
            </a:r>
            <a:r>
              <a:rPr lang="ru-RU" sz="2800" b="1" dirty="0" smtClean="0">
                <a:latin typeface="Arial" pitchFamily="34" charset="0"/>
                <a:cs typeface="Arial" pitchFamily="34" charset="0"/>
              </a:rPr>
              <a:t>–</a:t>
            </a:r>
            <a:r>
              <a:rPr lang="ru-RU" sz="2800" b="1" dirty="0" smtClean="0"/>
              <a:t> </a:t>
            </a:r>
            <a:r>
              <a:rPr lang="ru-RU" sz="2800" b="1" dirty="0"/>
              <a:t>571,6 кДж</a:t>
            </a:r>
          </a:p>
          <a:p>
            <a:pPr indent="450850" algn="just">
              <a:lnSpc>
                <a:spcPct val="85000"/>
              </a:lnSpc>
            </a:pPr>
            <a:endParaRPr lang="ru-RU" sz="1400" b="1" dirty="0" smtClean="0">
              <a:latin typeface="Arial" pitchFamily="34" charset="0"/>
              <a:cs typeface="Arial" pitchFamily="34" charset="0"/>
            </a:endParaRPr>
          </a:p>
          <a:p>
            <a:pPr indent="450850" algn="just">
              <a:lnSpc>
                <a:spcPct val="85000"/>
              </a:lnSpc>
            </a:pPr>
            <a:r>
              <a:rPr lang="ru-RU" sz="2800" b="1" dirty="0" smtClean="0">
                <a:ln>
                  <a:solidFill>
                    <a:sysClr val="windowText" lastClr="000000"/>
                  </a:solidFill>
                </a:ln>
                <a:solidFill>
                  <a:srgbClr val="FF0000"/>
                </a:solidFill>
                <a:latin typeface="Arial Black" pitchFamily="34" charset="0"/>
                <a:cs typeface="Arial" pitchFamily="34" charset="0"/>
              </a:rPr>
              <a:t>Запомним:</a:t>
            </a:r>
            <a:r>
              <a:rPr lang="ru-RU" sz="2800" b="1" dirty="0" smtClean="0">
                <a:latin typeface="Arial Black" pitchFamily="34" charset="0"/>
                <a:cs typeface="Arial" pitchFamily="34" charset="0"/>
              </a:rPr>
              <a:t> </a:t>
            </a:r>
            <a:endParaRPr lang="en-US" sz="2800" b="1" dirty="0" smtClean="0">
              <a:latin typeface="Arial Black" pitchFamily="34" charset="0"/>
              <a:cs typeface="Arial" pitchFamily="34" charset="0"/>
            </a:endParaRPr>
          </a:p>
          <a:p>
            <a:pPr algn="ctr">
              <a:lnSpc>
                <a:spcPct val="85000"/>
              </a:lnSpc>
            </a:pPr>
            <a:r>
              <a:rPr lang="en-US" sz="3000" b="1" dirty="0" smtClean="0">
                <a:ln>
                  <a:solidFill>
                    <a:sysClr val="windowText" lastClr="000000"/>
                  </a:solidFill>
                </a:ln>
                <a:solidFill>
                  <a:srgbClr val="0000FF"/>
                </a:solidFill>
                <a:latin typeface="Arial Black" pitchFamily="34" charset="0"/>
                <a:cs typeface="Arial" pitchFamily="34" charset="0"/>
              </a:rPr>
              <a:t>Q = </a:t>
            </a:r>
            <a:r>
              <a:rPr lang="ru-RU" sz="3000" b="1" dirty="0" smtClean="0">
                <a:ln>
                  <a:solidFill>
                    <a:sysClr val="windowText" lastClr="000000"/>
                  </a:solidFill>
                </a:ln>
                <a:solidFill>
                  <a:srgbClr val="0000FF"/>
                </a:solidFill>
                <a:latin typeface="Arial Black" pitchFamily="34" charset="0"/>
                <a:cs typeface="Arial" pitchFamily="34" charset="0"/>
              </a:rPr>
              <a:t>–</a:t>
            </a:r>
            <a:r>
              <a:rPr lang="en-US" sz="3000" b="1" dirty="0" smtClean="0">
                <a:ln>
                  <a:solidFill>
                    <a:sysClr val="windowText" lastClr="000000"/>
                  </a:solidFill>
                </a:ln>
                <a:solidFill>
                  <a:srgbClr val="0000FF"/>
                </a:solidFill>
                <a:latin typeface="Arial Black" pitchFamily="34" charset="0"/>
                <a:cs typeface="Arial" pitchFamily="34" charset="0"/>
              </a:rPr>
              <a:t> </a:t>
            </a:r>
            <a:r>
              <a:rPr lang="ru-RU" sz="3000" b="1" dirty="0">
                <a:ln>
                  <a:solidFill>
                    <a:sysClr val="windowText" lastClr="000000"/>
                  </a:solidFill>
                </a:ln>
                <a:solidFill>
                  <a:srgbClr val="0000FF"/>
                </a:solidFill>
                <a:latin typeface="Arial Black" pitchFamily="34" charset="0"/>
                <a:sym typeface="Symbol"/>
              </a:rPr>
              <a:t></a:t>
            </a:r>
            <a:r>
              <a:rPr lang="ru-RU" sz="3000" b="1" dirty="0">
                <a:ln>
                  <a:solidFill>
                    <a:sysClr val="windowText" lastClr="000000"/>
                  </a:solidFill>
                </a:ln>
                <a:solidFill>
                  <a:srgbClr val="0000FF"/>
                </a:solidFill>
                <a:latin typeface="Arial Black" pitchFamily="34" charset="0"/>
              </a:rPr>
              <a:t>Н</a:t>
            </a:r>
            <a:endParaRPr lang="ru-RU" sz="3000" b="1" dirty="0">
              <a:ln>
                <a:solidFill>
                  <a:sysClr val="windowText" lastClr="000000"/>
                </a:solidFill>
              </a:ln>
              <a:solidFill>
                <a:srgbClr val="0000FF"/>
              </a:solidFill>
              <a:latin typeface="Arial Black" pitchFamily="34" charset="0"/>
              <a:cs typeface="Arial" pitchFamily="34" charset="0"/>
            </a:endParaRPr>
          </a:p>
          <a:p>
            <a:pPr marL="723900" indent="-723900" algn="just" eaLnBrk="1" hangingPunct="1">
              <a:lnSpc>
                <a:spcPct val="85000"/>
              </a:lnSpc>
            </a:pPr>
            <a:endParaRPr lang="en-US" sz="2800" b="1" dirty="0">
              <a:latin typeface="Arial" pitchFamily="34" charset="0"/>
              <a:cs typeface="Arial" pitchFamily="34" charset="0"/>
            </a:endParaRPr>
          </a:p>
        </p:txBody>
      </p:sp>
    </p:spTree>
    <p:extLst>
      <p:ext uri="{BB962C8B-B14F-4D97-AF65-F5344CB8AC3E}">
        <p14:creationId xmlns:p14="http://schemas.microsoft.com/office/powerpoint/2010/main" val="1239453999"/>
      </p:ext>
    </p:extLst>
  </p:cSld>
  <p:clrMapOvr>
    <a:masterClrMapping/>
  </p:clrMapOvr>
  <p:transition>
    <p:wheel spokes="1"/>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ChangeArrowheads="1"/>
          </p:cNvSpPr>
          <p:nvPr/>
        </p:nvSpPr>
        <p:spPr bwMode="auto">
          <a:xfrm>
            <a:off x="142875" y="0"/>
            <a:ext cx="8969403" cy="3539430"/>
          </a:xfrm>
          <a:prstGeom prst="rect">
            <a:avLst/>
          </a:prstGeom>
          <a:noFill/>
          <a:ln w="9525">
            <a:noFill/>
            <a:miter lim="800000"/>
            <a:headEnd/>
            <a:tailEnd/>
          </a:ln>
        </p:spPr>
        <p:txBody>
          <a:bodyPr wrap="square">
            <a:spAutoFit/>
          </a:bodyPr>
          <a:lstStyle/>
          <a:p>
            <a:pPr indent="450000" algn="just">
              <a:lnSpc>
                <a:spcPct val="80000"/>
              </a:lnSpc>
            </a:pPr>
            <a:r>
              <a:rPr lang="ru-RU" sz="2800" b="1" dirty="0">
                <a:latin typeface="Arial" pitchFamily="34" charset="0"/>
                <a:cs typeface="Arial" pitchFamily="34" charset="0"/>
              </a:rPr>
              <a:t>При рассмотрении процессов, протекающих при</a:t>
            </a:r>
            <a:r>
              <a:rPr lang="ru-RU" sz="2800" b="1" dirty="0">
                <a:solidFill>
                  <a:schemeClr val="accent2"/>
                </a:solidFill>
                <a:latin typeface="Arial" pitchFamily="34" charset="0"/>
                <a:cs typeface="Arial" pitchFamily="34" charset="0"/>
              </a:rPr>
              <a:t> </a:t>
            </a:r>
            <a:r>
              <a:rPr lang="ru-RU" sz="2800" b="1" dirty="0">
                <a:ln>
                  <a:solidFill>
                    <a:sysClr val="windowText" lastClr="000000"/>
                  </a:solidFill>
                </a:ln>
                <a:solidFill>
                  <a:srgbClr val="800000"/>
                </a:solidFill>
                <a:latin typeface="Arial" pitchFamily="34" charset="0"/>
                <a:cs typeface="Arial" pitchFamily="34" charset="0"/>
              </a:rPr>
              <a:t>постоянном объеме</a:t>
            </a:r>
            <a:r>
              <a:rPr lang="ru-RU" sz="2800" b="1" dirty="0">
                <a:latin typeface="Arial" pitchFamily="34" charset="0"/>
                <a:cs typeface="Arial" pitchFamily="34" charset="0"/>
              </a:rPr>
              <a:t>, удобнее пользоваться величиной изменения </a:t>
            </a:r>
            <a:r>
              <a:rPr lang="ru-RU" sz="2800" b="1" dirty="0">
                <a:ln>
                  <a:solidFill>
                    <a:sysClr val="windowText" lastClr="000000"/>
                  </a:solidFill>
                </a:ln>
                <a:solidFill>
                  <a:srgbClr val="800000"/>
                </a:solidFill>
                <a:latin typeface="Arial" pitchFamily="34" charset="0"/>
                <a:cs typeface="Arial" pitchFamily="34" charset="0"/>
              </a:rPr>
              <a:t>внутренней энергии</a:t>
            </a:r>
            <a:r>
              <a:rPr lang="ru-RU" sz="2800" b="1" dirty="0">
                <a:latin typeface="Arial" pitchFamily="34" charset="0"/>
                <a:cs typeface="Arial" pitchFamily="34" charset="0"/>
              </a:rPr>
              <a:t>, а </a:t>
            </a:r>
            <a:r>
              <a:rPr lang="ru-RU" sz="2800" b="1" dirty="0">
                <a:ln>
                  <a:solidFill>
                    <a:sysClr val="windowText" lastClr="000000"/>
                  </a:solidFill>
                </a:ln>
                <a:solidFill>
                  <a:srgbClr val="FF3300"/>
                </a:solidFill>
                <a:latin typeface="Arial" pitchFamily="34" charset="0"/>
                <a:cs typeface="Arial" pitchFamily="34" charset="0"/>
              </a:rPr>
              <a:t>энтальпия</a:t>
            </a:r>
            <a:r>
              <a:rPr lang="ru-RU" sz="2800" b="1" dirty="0">
                <a:latin typeface="Arial" pitchFamily="34" charset="0"/>
                <a:cs typeface="Arial" pitchFamily="34" charset="0"/>
              </a:rPr>
              <a:t> оказывается особенно ценной при рассмотрении </a:t>
            </a:r>
            <a:r>
              <a:rPr lang="ru-RU" sz="2800" b="1" dirty="0">
                <a:ln>
                  <a:solidFill>
                    <a:sysClr val="windowText" lastClr="000000"/>
                  </a:solidFill>
                </a:ln>
                <a:solidFill>
                  <a:srgbClr val="FF3300"/>
                </a:solidFill>
                <a:latin typeface="Arial" pitchFamily="34" charset="0"/>
                <a:cs typeface="Arial" pitchFamily="34" charset="0"/>
              </a:rPr>
              <a:t>изобарных процессов</a:t>
            </a:r>
            <a:r>
              <a:rPr lang="ru-RU" sz="2800" b="1" dirty="0">
                <a:latin typeface="Arial" pitchFamily="34" charset="0"/>
                <a:cs typeface="Arial" pitchFamily="34" charset="0"/>
              </a:rPr>
              <a:t>.</a:t>
            </a:r>
          </a:p>
          <a:p>
            <a:pPr indent="450000" algn="just">
              <a:lnSpc>
                <a:spcPct val="80000"/>
              </a:lnSpc>
            </a:pPr>
            <a:r>
              <a:rPr lang="ru-RU" sz="2800" b="1" dirty="0">
                <a:latin typeface="Arial" pitchFamily="34" charset="0"/>
                <a:cs typeface="Arial" pitchFamily="34" charset="0"/>
              </a:rPr>
              <a:t>Связь между </a:t>
            </a:r>
            <a:r>
              <a:rPr lang="ru-RU" sz="2800" b="1" dirty="0">
                <a:ln>
                  <a:solidFill>
                    <a:sysClr val="windowText" lastClr="000000"/>
                  </a:solidFill>
                </a:ln>
                <a:solidFill>
                  <a:srgbClr val="FF3399"/>
                </a:solidFill>
                <a:latin typeface="Arial" pitchFamily="34" charset="0"/>
                <a:cs typeface="Arial" pitchFamily="34" charset="0"/>
              </a:rPr>
              <a:t>тепловыми эффектами</a:t>
            </a:r>
            <a:r>
              <a:rPr lang="ru-RU" sz="2800" b="1" dirty="0">
                <a:latin typeface="Arial" pitchFamily="34" charset="0"/>
                <a:cs typeface="Arial" pitchFamily="34" charset="0"/>
              </a:rPr>
              <a:t> при </a:t>
            </a:r>
            <a:r>
              <a:rPr lang="en-US" sz="2800" b="1" dirty="0">
                <a:latin typeface="Arial" pitchFamily="34" charset="0"/>
                <a:cs typeface="Arial" pitchFamily="34" charset="0"/>
              </a:rPr>
              <a:t>P</a:t>
            </a:r>
            <a:r>
              <a:rPr lang="ru-RU" sz="2800" b="1" dirty="0">
                <a:latin typeface="Arial" pitchFamily="34" charset="0"/>
                <a:cs typeface="Arial" pitchFamily="34" charset="0"/>
              </a:rPr>
              <a:t>=</a:t>
            </a:r>
            <a:r>
              <a:rPr lang="en-US" sz="2800" b="1" dirty="0" err="1">
                <a:latin typeface="Arial" pitchFamily="34" charset="0"/>
                <a:cs typeface="Arial" pitchFamily="34" charset="0"/>
              </a:rPr>
              <a:t>const</a:t>
            </a:r>
            <a:r>
              <a:rPr lang="ru-RU" sz="2800" b="1" dirty="0">
                <a:latin typeface="Arial" pitchFamily="34" charset="0"/>
                <a:cs typeface="Arial" pitchFamily="34" charset="0"/>
              </a:rPr>
              <a:t> или </a:t>
            </a:r>
            <a:r>
              <a:rPr lang="en-US" sz="2800" b="1" dirty="0">
                <a:latin typeface="Arial" pitchFamily="34" charset="0"/>
                <a:cs typeface="Arial" pitchFamily="34" charset="0"/>
              </a:rPr>
              <a:t>V</a:t>
            </a:r>
            <a:r>
              <a:rPr lang="ru-RU" sz="2800" b="1" dirty="0">
                <a:latin typeface="Arial" pitchFamily="34" charset="0"/>
                <a:cs typeface="Arial" pitchFamily="34" charset="0"/>
              </a:rPr>
              <a:t>=</a:t>
            </a:r>
            <a:r>
              <a:rPr lang="en-US" sz="2800" b="1" dirty="0" err="1">
                <a:latin typeface="Arial" pitchFamily="34" charset="0"/>
                <a:cs typeface="Arial" pitchFamily="34" charset="0"/>
              </a:rPr>
              <a:t>const</a:t>
            </a:r>
            <a:r>
              <a:rPr lang="ru-RU" sz="2800" b="1" dirty="0">
                <a:latin typeface="Arial" pitchFamily="34" charset="0"/>
                <a:cs typeface="Arial" pitchFamily="34" charset="0"/>
              </a:rPr>
              <a:t>:</a:t>
            </a:r>
          </a:p>
          <a:p>
            <a:pPr indent="450000" algn="just">
              <a:lnSpc>
                <a:spcPct val="80000"/>
              </a:lnSpc>
            </a:pPr>
            <a:r>
              <a:rPr lang="en-US" sz="2800" b="1" dirty="0">
                <a:latin typeface="Arial" pitchFamily="34" charset="0"/>
                <a:cs typeface="Arial" pitchFamily="34" charset="0"/>
                <a:sym typeface="Symbol" pitchFamily="18" charset="2"/>
              </a:rPr>
              <a:t>                                     </a:t>
            </a:r>
            <a:r>
              <a:rPr lang="en-US" sz="2800" b="1" dirty="0">
                <a:ln>
                  <a:solidFill>
                    <a:sysClr val="windowText" lastClr="000000"/>
                  </a:solidFill>
                </a:ln>
                <a:solidFill>
                  <a:srgbClr val="FF0066"/>
                </a:solidFill>
                <a:latin typeface="Arial" pitchFamily="34" charset="0"/>
                <a:cs typeface="Arial" pitchFamily="34" charset="0"/>
                <a:sym typeface="Symbol" pitchFamily="18" charset="2"/>
              </a:rPr>
              <a:t></a:t>
            </a:r>
            <a:r>
              <a:rPr lang="en-US" sz="2800" b="1" dirty="0">
                <a:ln>
                  <a:solidFill>
                    <a:sysClr val="windowText" lastClr="000000"/>
                  </a:solidFill>
                </a:ln>
                <a:solidFill>
                  <a:srgbClr val="FF0066"/>
                </a:solidFill>
                <a:latin typeface="Arial" pitchFamily="34" charset="0"/>
                <a:cs typeface="Arial" pitchFamily="34" charset="0"/>
              </a:rPr>
              <a:t>H</a:t>
            </a:r>
            <a:r>
              <a:rPr lang="ru-RU" sz="2800" b="1" dirty="0">
                <a:ln>
                  <a:solidFill>
                    <a:sysClr val="windowText" lastClr="000000"/>
                  </a:solidFill>
                </a:ln>
                <a:solidFill>
                  <a:srgbClr val="FF0066"/>
                </a:solidFill>
                <a:latin typeface="Arial" pitchFamily="34" charset="0"/>
                <a:cs typeface="Arial" pitchFamily="34" charset="0"/>
                <a:sym typeface="Symbol" pitchFamily="18" charset="2"/>
              </a:rPr>
              <a:t> = </a:t>
            </a:r>
            <a:r>
              <a:rPr lang="en-US" sz="2800" b="1" dirty="0">
                <a:ln>
                  <a:solidFill>
                    <a:sysClr val="windowText" lastClr="000000"/>
                  </a:solidFill>
                </a:ln>
                <a:solidFill>
                  <a:srgbClr val="FF0066"/>
                </a:solidFill>
                <a:latin typeface="Arial" pitchFamily="34" charset="0"/>
                <a:cs typeface="Arial" pitchFamily="34" charset="0"/>
                <a:sym typeface="Symbol" pitchFamily="18" charset="2"/>
              </a:rPr>
              <a:t></a:t>
            </a:r>
            <a:r>
              <a:rPr lang="en-US" sz="2800" b="1" dirty="0">
                <a:ln>
                  <a:solidFill>
                    <a:sysClr val="windowText" lastClr="000000"/>
                  </a:solidFill>
                </a:ln>
                <a:solidFill>
                  <a:srgbClr val="FF0066"/>
                </a:solidFill>
                <a:latin typeface="Arial" pitchFamily="34" charset="0"/>
                <a:cs typeface="Arial" pitchFamily="34" charset="0"/>
              </a:rPr>
              <a:t>U</a:t>
            </a:r>
            <a:r>
              <a:rPr lang="ru-RU" sz="2800" b="1" dirty="0">
                <a:ln>
                  <a:solidFill>
                    <a:sysClr val="windowText" lastClr="000000"/>
                  </a:solidFill>
                </a:ln>
                <a:solidFill>
                  <a:srgbClr val="FF0066"/>
                </a:solidFill>
                <a:latin typeface="Arial" pitchFamily="34" charset="0"/>
                <a:cs typeface="Arial" pitchFamily="34" charset="0"/>
                <a:sym typeface="Symbol" pitchFamily="18" charset="2"/>
              </a:rPr>
              <a:t> + </a:t>
            </a:r>
            <a:r>
              <a:rPr lang="en-US" sz="2800" b="1" dirty="0">
                <a:ln>
                  <a:solidFill>
                    <a:sysClr val="windowText" lastClr="000000"/>
                  </a:solidFill>
                </a:ln>
                <a:solidFill>
                  <a:srgbClr val="FF0066"/>
                </a:solidFill>
                <a:latin typeface="Arial" pitchFamily="34" charset="0"/>
                <a:cs typeface="Arial" pitchFamily="34" charset="0"/>
                <a:sym typeface="Symbol" pitchFamily="18" charset="2"/>
              </a:rPr>
              <a:t>P</a:t>
            </a:r>
            <a:r>
              <a:rPr lang="en-US" sz="2800" b="1" dirty="0">
                <a:ln>
                  <a:solidFill>
                    <a:sysClr val="windowText" lastClr="000000"/>
                  </a:solidFill>
                </a:ln>
                <a:solidFill>
                  <a:srgbClr val="FF0066"/>
                </a:solidFill>
                <a:latin typeface="Arial" pitchFamily="34" charset="0"/>
                <a:cs typeface="Arial" pitchFamily="34" charset="0"/>
              </a:rPr>
              <a:t>V</a:t>
            </a:r>
            <a:r>
              <a:rPr lang="ru-RU" sz="2800" b="1" dirty="0">
                <a:ln>
                  <a:solidFill>
                    <a:sysClr val="windowText" lastClr="000000"/>
                  </a:solidFill>
                </a:ln>
                <a:solidFill>
                  <a:srgbClr val="FF0066"/>
                </a:solidFill>
                <a:latin typeface="Arial" pitchFamily="34" charset="0"/>
                <a:cs typeface="Arial" pitchFamily="34" charset="0"/>
                <a:sym typeface="Symbol" pitchFamily="18" charset="2"/>
              </a:rPr>
              <a:t>. </a:t>
            </a:r>
            <a:r>
              <a:rPr lang="ru-RU" sz="2800" b="1" dirty="0">
                <a:latin typeface="Arial" pitchFamily="34" charset="0"/>
                <a:cs typeface="Arial" pitchFamily="34" charset="0"/>
                <a:sym typeface="Symbol" pitchFamily="18" charset="2"/>
              </a:rPr>
              <a:t>                              </a:t>
            </a:r>
          </a:p>
          <a:p>
            <a:pPr indent="450000" algn="just">
              <a:lnSpc>
                <a:spcPct val="80000"/>
              </a:lnSpc>
            </a:pPr>
            <a:r>
              <a:rPr lang="ru-RU" sz="2800" b="1" dirty="0">
                <a:latin typeface="Arial" pitchFamily="34" charset="0"/>
                <a:cs typeface="Arial" pitchFamily="34" charset="0"/>
                <a:sym typeface="Symbol" pitchFamily="18" charset="2"/>
              </a:rPr>
              <a:t>С учетом уравнения состояния идеального газа для </a:t>
            </a:r>
            <a:r>
              <a:rPr lang="en-US" sz="2800" b="1" i="1" dirty="0">
                <a:latin typeface="Arial" pitchFamily="34" charset="0"/>
                <a:cs typeface="Arial" pitchFamily="34" charset="0"/>
                <a:sym typeface="Symbol" pitchFamily="18" charset="2"/>
              </a:rPr>
              <a:t>n</a:t>
            </a:r>
            <a:r>
              <a:rPr lang="ru-RU" sz="2800" b="1" dirty="0">
                <a:latin typeface="Arial" pitchFamily="34" charset="0"/>
                <a:cs typeface="Arial" pitchFamily="34" charset="0"/>
                <a:sym typeface="Symbol" pitchFamily="18" charset="2"/>
              </a:rPr>
              <a:t> молей имеем:</a:t>
            </a:r>
          </a:p>
        </p:txBody>
      </p:sp>
      <p:sp>
        <p:nvSpPr>
          <p:cNvPr id="2053" name="Rectangle 3"/>
          <p:cNvSpPr>
            <a:spLocks noChangeArrowheads="1"/>
          </p:cNvSpPr>
          <p:nvPr/>
        </p:nvSpPr>
        <p:spPr bwMode="auto">
          <a:xfrm>
            <a:off x="0" y="3219450"/>
            <a:ext cx="9144000" cy="0"/>
          </a:xfrm>
          <a:prstGeom prst="rect">
            <a:avLst/>
          </a:prstGeom>
          <a:noFill/>
          <a:ln w="9525">
            <a:noFill/>
            <a:miter lim="800000"/>
            <a:headEnd/>
            <a:tailEnd/>
          </a:ln>
        </p:spPr>
        <p:txBody>
          <a:bodyPr wrap="none" anchor="ctr">
            <a:spAutoFit/>
          </a:bodyPr>
          <a:lstStyle/>
          <a:p>
            <a:endParaRPr lang="ru-RU"/>
          </a:p>
        </p:txBody>
      </p:sp>
      <p:graphicFrame>
        <p:nvGraphicFramePr>
          <p:cNvPr id="534532" name="Object 4"/>
          <p:cNvGraphicFramePr>
            <a:graphicFrameLocks noChangeAspect="1"/>
          </p:cNvGraphicFramePr>
          <p:nvPr>
            <p:extLst>
              <p:ext uri="{D42A27DB-BD31-4B8C-83A1-F6EECF244321}">
                <p14:modId xmlns:p14="http://schemas.microsoft.com/office/powerpoint/2010/main" val="1156189833"/>
              </p:ext>
            </p:extLst>
          </p:nvPr>
        </p:nvGraphicFramePr>
        <p:xfrm>
          <a:off x="4919663" y="3068638"/>
          <a:ext cx="1930400" cy="1011237"/>
        </p:xfrm>
        <a:graphic>
          <a:graphicData uri="http://schemas.openxmlformats.org/presentationml/2006/ole">
            <mc:AlternateContent xmlns:mc="http://schemas.openxmlformats.org/markup-compatibility/2006">
              <mc:Choice xmlns:v="urn:schemas-microsoft-com:vml" Requires="v">
                <p:oleObj spid="_x0000_s407233" name="Формула" r:id="rId5" imgW="799920" imgH="419040" progId="">
                  <p:embed/>
                </p:oleObj>
              </mc:Choice>
              <mc:Fallback>
                <p:oleObj name="Формула" r:id="rId5" imgW="799920" imgH="419040" progId="">
                  <p:embed/>
                  <p:pic>
                    <p:nvPicPr>
                      <p:cNvPr id="0" name="Picture 5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9663" y="3068638"/>
                        <a:ext cx="1930400" cy="1011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34533" name="Picture 5" descr="74"/>
          <p:cNvPicPr>
            <a:picLocks noChangeAspect="1" noChangeArrowheads="1" noCrop="1"/>
          </p:cNvPicPr>
          <p:nvPr/>
        </p:nvPicPr>
        <p:blipFill>
          <a:blip r:embed="rId7" cstate="print"/>
          <a:srcRect/>
          <a:stretch>
            <a:fillRect/>
          </a:stretch>
        </p:blipFill>
        <p:spPr bwMode="auto">
          <a:xfrm>
            <a:off x="142875" y="4536096"/>
            <a:ext cx="1143000" cy="1905000"/>
          </a:xfrm>
          <a:prstGeom prst="rect">
            <a:avLst/>
          </a:prstGeom>
          <a:noFill/>
          <a:ln w="9525">
            <a:noFill/>
            <a:miter lim="800000"/>
            <a:headEnd/>
            <a:tailEnd/>
          </a:ln>
        </p:spPr>
      </p:pic>
      <p:sp>
        <p:nvSpPr>
          <p:cNvPr id="534534" name="Rectangle 6"/>
          <p:cNvSpPr>
            <a:spLocks noChangeArrowheads="1"/>
          </p:cNvSpPr>
          <p:nvPr/>
        </p:nvSpPr>
        <p:spPr bwMode="auto">
          <a:xfrm>
            <a:off x="1403648" y="5445224"/>
            <a:ext cx="1593706" cy="480131"/>
          </a:xfrm>
          <a:prstGeom prst="rect">
            <a:avLst/>
          </a:prstGeom>
          <a:noFill/>
          <a:ln w="9525">
            <a:noFill/>
            <a:miter lim="800000"/>
            <a:headEnd/>
            <a:tailEnd/>
          </a:ln>
        </p:spPr>
        <p:txBody>
          <a:bodyPr wrap="none">
            <a:spAutoFit/>
          </a:bodyPr>
          <a:lstStyle/>
          <a:p>
            <a:pPr>
              <a:lnSpc>
                <a:spcPct val="90000"/>
              </a:lnSpc>
            </a:pPr>
            <a:r>
              <a:rPr lang="en-US" sz="2800" b="1" dirty="0">
                <a:ln>
                  <a:solidFill>
                    <a:sysClr val="windowText" lastClr="000000"/>
                  </a:solidFill>
                </a:ln>
                <a:solidFill>
                  <a:srgbClr val="0000FF"/>
                </a:solidFill>
                <a:latin typeface="Arial" pitchFamily="34" charset="0"/>
                <a:cs typeface="Arial" pitchFamily="34" charset="0"/>
              </a:rPr>
              <a:t>P</a:t>
            </a:r>
            <a:r>
              <a:rPr lang="ru-RU" sz="2800" b="1" dirty="0">
                <a:ln>
                  <a:solidFill>
                    <a:sysClr val="windowText" lastClr="000000"/>
                  </a:solidFill>
                </a:ln>
                <a:solidFill>
                  <a:srgbClr val="0000FF"/>
                </a:solidFill>
                <a:latin typeface="Arial" pitchFamily="34" charset="0"/>
                <a:cs typeface="Arial" pitchFamily="34" charset="0"/>
              </a:rPr>
              <a:t>=</a:t>
            </a:r>
            <a:r>
              <a:rPr lang="en-US" sz="2800" b="1" dirty="0" err="1">
                <a:ln>
                  <a:solidFill>
                    <a:sysClr val="windowText" lastClr="000000"/>
                  </a:solidFill>
                </a:ln>
                <a:solidFill>
                  <a:srgbClr val="0000FF"/>
                </a:solidFill>
                <a:latin typeface="Arial" pitchFamily="34" charset="0"/>
                <a:cs typeface="Arial" pitchFamily="34" charset="0"/>
              </a:rPr>
              <a:t>const</a:t>
            </a:r>
            <a:endParaRPr lang="ru-RU" sz="2800" b="1" dirty="0">
              <a:ln>
                <a:solidFill>
                  <a:sysClr val="windowText" lastClr="000000"/>
                </a:solidFill>
              </a:ln>
              <a:solidFill>
                <a:srgbClr val="0000FF"/>
              </a:solidFill>
              <a:latin typeface="Arial" pitchFamily="34" charset="0"/>
              <a:cs typeface="Arial" pitchFamily="34" charset="0"/>
            </a:endParaRPr>
          </a:p>
        </p:txBody>
      </p:sp>
      <p:sp>
        <p:nvSpPr>
          <p:cNvPr id="534535" name="Rectangle 7"/>
          <p:cNvSpPr>
            <a:spLocks noChangeArrowheads="1"/>
          </p:cNvSpPr>
          <p:nvPr/>
        </p:nvSpPr>
        <p:spPr bwMode="auto">
          <a:xfrm>
            <a:off x="4068812" y="5613165"/>
            <a:ext cx="2015356" cy="480131"/>
          </a:xfrm>
          <a:prstGeom prst="rect">
            <a:avLst/>
          </a:prstGeom>
          <a:noFill/>
          <a:ln w="9525">
            <a:noFill/>
            <a:miter lim="800000"/>
            <a:headEnd/>
            <a:tailEnd/>
          </a:ln>
        </p:spPr>
        <p:txBody>
          <a:bodyPr wrap="square">
            <a:spAutoFit/>
          </a:bodyPr>
          <a:lstStyle/>
          <a:p>
            <a:pPr>
              <a:lnSpc>
                <a:spcPct val="90000"/>
              </a:lnSpc>
            </a:pPr>
            <a:r>
              <a:rPr lang="en-US" sz="2800" b="1" dirty="0">
                <a:ln>
                  <a:solidFill>
                    <a:sysClr val="windowText" lastClr="000000"/>
                  </a:solidFill>
                </a:ln>
                <a:solidFill>
                  <a:srgbClr val="0000FF"/>
                </a:solidFill>
                <a:latin typeface="Arial" pitchFamily="34" charset="0"/>
                <a:cs typeface="Arial" pitchFamily="34" charset="0"/>
              </a:rPr>
              <a:t>V</a:t>
            </a:r>
            <a:r>
              <a:rPr lang="ru-RU" sz="2800" b="1" dirty="0">
                <a:ln>
                  <a:solidFill>
                    <a:sysClr val="windowText" lastClr="000000"/>
                  </a:solidFill>
                </a:ln>
                <a:solidFill>
                  <a:srgbClr val="0000FF"/>
                </a:solidFill>
                <a:latin typeface="Arial" pitchFamily="34" charset="0"/>
                <a:cs typeface="Arial" pitchFamily="34" charset="0"/>
              </a:rPr>
              <a:t>=</a:t>
            </a:r>
            <a:r>
              <a:rPr lang="en-US" sz="2800" b="1" dirty="0" err="1">
                <a:ln>
                  <a:solidFill>
                    <a:sysClr val="windowText" lastClr="000000"/>
                  </a:solidFill>
                </a:ln>
                <a:solidFill>
                  <a:srgbClr val="0000FF"/>
                </a:solidFill>
                <a:latin typeface="Arial" pitchFamily="34" charset="0"/>
                <a:cs typeface="Arial" pitchFamily="34" charset="0"/>
              </a:rPr>
              <a:t>const</a:t>
            </a:r>
            <a:endParaRPr lang="ru-RU" sz="2800" b="1" dirty="0">
              <a:ln>
                <a:solidFill>
                  <a:sysClr val="windowText" lastClr="000000"/>
                </a:solidFill>
              </a:ln>
              <a:solidFill>
                <a:srgbClr val="0000FF"/>
              </a:solidFill>
              <a:latin typeface="Arial" pitchFamily="34" charset="0"/>
              <a:cs typeface="Arial" pitchFamily="34" charset="0"/>
            </a:endParaRPr>
          </a:p>
        </p:txBody>
      </p:sp>
      <p:sp>
        <p:nvSpPr>
          <p:cNvPr id="534536" name="Line 8"/>
          <p:cNvSpPr>
            <a:spLocks noChangeShapeType="1"/>
          </p:cNvSpPr>
          <p:nvPr/>
        </p:nvSpPr>
        <p:spPr bwMode="auto">
          <a:xfrm>
            <a:off x="1136650" y="5877272"/>
            <a:ext cx="1779165" cy="0"/>
          </a:xfrm>
          <a:prstGeom prst="line">
            <a:avLst/>
          </a:prstGeom>
          <a:noFill/>
          <a:ln w="76200">
            <a:solidFill>
              <a:srgbClr val="0000FF"/>
            </a:solidFill>
            <a:round/>
            <a:headEnd type="triangle" w="med" len="med"/>
            <a:tailEnd/>
          </a:ln>
        </p:spPr>
        <p:txBody>
          <a:bodyPr/>
          <a:lstStyle/>
          <a:p>
            <a:endParaRPr lang="ru-RU"/>
          </a:p>
        </p:txBody>
      </p:sp>
      <p:sp>
        <p:nvSpPr>
          <p:cNvPr id="534537" name="Line 9"/>
          <p:cNvSpPr>
            <a:spLocks noChangeShapeType="1"/>
          </p:cNvSpPr>
          <p:nvPr/>
        </p:nvSpPr>
        <p:spPr bwMode="auto">
          <a:xfrm>
            <a:off x="4068812" y="6094207"/>
            <a:ext cx="1773198" cy="0"/>
          </a:xfrm>
          <a:prstGeom prst="line">
            <a:avLst/>
          </a:prstGeom>
          <a:noFill/>
          <a:ln w="76200">
            <a:solidFill>
              <a:srgbClr val="0000FF"/>
            </a:solidFill>
            <a:round/>
            <a:headEnd/>
            <a:tailEnd type="triangle" w="med" len="med"/>
          </a:ln>
        </p:spPr>
        <p:txBody>
          <a:bodyPr/>
          <a:lstStyle/>
          <a:p>
            <a:endParaRPr lang="ru-RU"/>
          </a:p>
        </p:txBody>
      </p:sp>
      <p:pic>
        <p:nvPicPr>
          <p:cNvPr id="534540" name="Picture 12"/>
          <p:cNvPicPr>
            <a:picLocks noChangeAspect="1" noChangeArrowheads="1"/>
          </p:cNvPicPr>
          <p:nvPr/>
        </p:nvPicPr>
        <p:blipFill>
          <a:blip r:embed="rId8" cstate="print"/>
          <a:srcRect/>
          <a:stretch>
            <a:fillRect/>
          </a:stretch>
        </p:blipFill>
        <p:spPr bwMode="auto">
          <a:xfrm>
            <a:off x="5854940" y="5066906"/>
            <a:ext cx="1571625" cy="1417638"/>
          </a:xfrm>
          <a:prstGeom prst="rect">
            <a:avLst/>
          </a:prstGeom>
          <a:noFill/>
          <a:ln w="9525">
            <a:noFill/>
            <a:miter lim="800000"/>
            <a:headEnd/>
            <a:tailEnd/>
          </a:ln>
        </p:spPr>
      </p:pic>
      <p:pic>
        <p:nvPicPr>
          <p:cNvPr id="534541" name="Picture 13"/>
          <p:cNvPicPr>
            <a:picLocks noChangeAspect="1" noChangeArrowheads="1"/>
          </p:cNvPicPr>
          <p:nvPr/>
        </p:nvPicPr>
        <p:blipFill>
          <a:blip r:embed="rId9" cstate="print"/>
          <a:srcRect/>
          <a:stretch>
            <a:fillRect/>
          </a:stretch>
        </p:blipFill>
        <p:spPr bwMode="auto">
          <a:xfrm>
            <a:off x="142875" y="6441096"/>
            <a:ext cx="6262963" cy="361930"/>
          </a:xfrm>
          <a:prstGeom prst="rect">
            <a:avLst/>
          </a:prstGeom>
          <a:noFill/>
          <a:ln w="9525">
            <a:noFill/>
            <a:miter lim="800000"/>
            <a:headEnd/>
            <a:tailEnd/>
          </a:ln>
        </p:spPr>
      </p:pic>
      <p:pic>
        <p:nvPicPr>
          <p:cNvPr id="18"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cstate="print"/>
          <a:stretch>
            <a:fillRect/>
          </a:stretch>
        </p:blipFill>
        <p:spPr>
          <a:xfrm>
            <a:off x="8589303" y="5772955"/>
            <a:ext cx="304800" cy="304800"/>
          </a:xfrm>
          <a:prstGeom prst="rect">
            <a:avLst/>
          </a:prstGeom>
        </p:spPr>
      </p:pic>
      <p:sp>
        <p:nvSpPr>
          <p:cNvPr id="2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домой 22">
            <a:hlinkClick r:id="rId11"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Rectangle 11"/>
          <p:cNvSpPr>
            <a:spLocks noChangeArrowheads="1"/>
          </p:cNvSpPr>
          <p:nvPr/>
        </p:nvSpPr>
        <p:spPr bwMode="auto">
          <a:xfrm>
            <a:off x="142875" y="3573463"/>
            <a:ext cx="8821613" cy="1815882"/>
          </a:xfrm>
          <a:prstGeom prst="rect">
            <a:avLst/>
          </a:prstGeom>
          <a:noFill/>
          <a:ln w="9525">
            <a:noFill/>
            <a:miter lim="800000"/>
            <a:headEnd/>
            <a:tailEnd/>
          </a:ln>
        </p:spPr>
        <p:txBody>
          <a:bodyPr wrap="square">
            <a:spAutoFit/>
          </a:bodyPr>
          <a:lstStyle/>
          <a:p>
            <a:pPr algn="just">
              <a:lnSpc>
                <a:spcPct val="80000"/>
              </a:lnSpc>
            </a:pPr>
            <a:r>
              <a:rPr lang="ru-RU" sz="2800" b="1" dirty="0">
                <a:latin typeface="Arial" pitchFamily="34" charset="0"/>
                <a:cs typeface="Arial" pitchFamily="34" charset="0"/>
              </a:rPr>
              <a:t>поэтому</a:t>
            </a:r>
          </a:p>
          <a:p>
            <a:pPr>
              <a:lnSpc>
                <a:spcPct val="80000"/>
              </a:lnSpc>
            </a:pPr>
            <a:r>
              <a:rPr lang="en-US" sz="2800" b="1" dirty="0">
                <a:latin typeface="Arial" pitchFamily="34" charset="0"/>
                <a:cs typeface="Arial" pitchFamily="34" charset="0"/>
                <a:sym typeface="Symbol" pitchFamily="18" charset="2"/>
              </a:rPr>
              <a:t>                   </a:t>
            </a:r>
            <a:r>
              <a:rPr lang="en-US" sz="2800" b="1" dirty="0" smtClean="0">
                <a:ln>
                  <a:solidFill>
                    <a:sysClr val="windowText" lastClr="000000"/>
                  </a:solidFill>
                </a:ln>
                <a:solidFill>
                  <a:srgbClr val="FF0066"/>
                </a:solidFill>
                <a:latin typeface="Arial" pitchFamily="34" charset="0"/>
                <a:cs typeface="Arial" pitchFamily="34" charset="0"/>
                <a:sym typeface="Symbol" pitchFamily="18" charset="2"/>
              </a:rPr>
              <a:t></a:t>
            </a:r>
            <a:r>
              <a:rPr lang="en-US" sz="2800" b="1" dirty="0">
                <a:ln>
                  <a:solidFill>
                    <a:sysClr val="windowText" lastClr="000000"/>
                  </a:solidFill>
                </a:ln>
                <a:solidFill>
                  <a:srgbClr val="FF0066"/>
                </a:solidFill>
                <a:latin typeface="Arial" pitchFamily="34" charset="0"/>
                <a:cs typeface="Arial" pitchFamily="34" charset="0"/>
              </a:rPr>
              <a:t>H</a:t>
            </a:r>
            <a:r>
              <a:rPr lang="ru-RU" sz="2800" b="1" dirty="0">
                <a:ln>
                  <a:solidFill>
                    <a:sysClr val="windowText" lastClr="000000"/>
                  </a:solidFill>
                </a:ln>
                <a:solidFill>
                  <a:srgbClr val="FF0066"/>
                </a:solidFill>
                <a:latin typeface="Arial" pitchFamily="34" charset="0"/>
                <a:cs typeface="Arial" pitchFamily="34" charset="0"/>
                <a:sym typeface="Symbol" pitchFamily="18" charset="2"/>
              </a:rPr>
              <a:t> = </a:t>
            </a:r>
            <a:r>
              <a:rPr lang="en-US" sz="2800" b="1" dirty="0">
                <a:ln>
                  <a:solidFill>
                    <a:sysClr val="windowText" lastClr="000000"/>
                  </a:solidFill>
                </a:ln>
                <a:solidFill>
                  <a:srgbClr val="FF0066"/>
                </a:solidFill>
                <a:latin typeface="Arial" pitchFamily="34" charset="0"/>
                <a:cs typeface="Arial" pitchFamily="34" charset="0"/>
                <a:sym typeface="Symbol" pitchFamily="18" charset="2"/>
              </a:rPr>
              <a:t></a:t>
            </a:r>
            <a:r>
              <a:rPr lang="en-US" sz="2800" b="1" dirty="0">
                <a:ln>
                  <a:solidFill>
                    <a:sysClr val="windowText" lastClr="000000"/>
                  </a:solidFill>
                </a:ln>
                <a:solidFill>
                  <a:srgbClr val="FF0066"/>
                </a:solidFill>
                <a:latin typeface="Arial" pitchFamily="34" charset="0"/>
                <a:cs typeface="Arial" pitchFamily="34" charset="0"/>
              </a:rPr>
              <a:t>U</a:t>
            </a:r>
            <a:r>
              <a:rPr lang="ru-RU" sz="2800" b="1" dirty="0">
                <a:ln>
                  <a:solidFill>
                    <a:sysClr val="windowText" lastClr="000000"/>
                  </a:solidFill>
                </a:ln>
                <a:solidFill>
                  <a:srgbClr val="FF0066"/>
                </a:solidFill>
                <a:latin typeface="Arial" pitchFamily="34" charset="0"/>
                <a:cs typeface="Arial" pitchFamily="34" charset="0"/>
                <a:sym typeface="Symbol" pitchFamily="18" charset="2"/>
              </a:rPr>
              <a:t> + </a:t>
            </a:r>
            <a:r>
              <a:rPr lang="en-US" sz="2800" b="1" dirty="0">
                <a:ln>
                  <a:solidFill>
                    <a:sysClr val="windowText" lastClr="000000"/>
                  </a:solidFill>
                </a:ln>
                <a:solidFill>
                  <a:srgbClr val="FF0066"/>
                </a:solidFill>
                <a:latin typeface="Arial" pitchFamily="34" charset="0"/>
                <a:cs typeface="Arial" pitchFamily="34" charset="0"/>
                <a:sym typeface="Symbol" pitchFamily="18" charset="2"/>
              </a:rPr>
              <a:t></a:t>
            </a:r>
            <a:r>
              <a:rPr lang="en-US" sz="2800" b="1" dirty="0" err="1">
                <a:ln>
                  <a:solidFill>
                    <a:sysClr val="windowText" lastClr="000000"/>
                  </a:solidFill>
                </a:ln>
                <a:solidFill>
                  <a:srgbClr val="FF0066"/>
                </a:solidFill>
                <a:latin typeface="Arial" pitchFamily="34" charset="0"/>
                <a:cs typeface="Arial" pitchFamily="34" charset="0"/>
              </a:rPr>
              <a:t>nRT</a:t>
            </a:r>
            <a:r>
              <a:rPr lang="ru-RU" sz="2800" b="1" dirty="0">
                <a:latin typeface="Arial" pitchFamily="34" charset="0"/>
                <a:cs typeface="Arial" pitchFamily="34" charset="0"/>
                <a:sym typeface="Symbol" pitchFamily="18" charset="2"/>
              </a:rPr>
              <a:t>,                              </a:t>
            </a:r>
            <a:endParaRPr lang="en-US" sz="2800" b="1" dirty="0">
              <a:latin typeface="Arial" pitchFamily="34" charset="0"/>
              <a:cs typeface="Arial" pitchFamily="34" charset="0"/>
              <a:sym typeface="Symbol" pitchFamily="18" charset="2"/>
            </a:endParaRPr>
          </a:p>
          <a:p>
            <a:pPr marL="1528763" indent="-1528763" algn="just">
              <a:lnSpc>
                <a:spcPct val="80000"/>
              </a:lnSpc>
            </a:pPr>
            <a:r>
              <a:rPr lang="ru-RU" sz="2800" b="1" dirty="0">
                <a:latin typeface="Arial" pitchFamily="34" charset="0"/>
                <a:cs typeface="Arial" pitchFamily="34" charset="0"/>
                <a:sym typeface="Symbol" pitchFamily="18" charset="2"/>
              </a:rPr>
              <a:t>где </a:t>
            </a:r>
            <a:r>
              <a:rPr lang="en-US" sz="2800" b="1" dirty="0">
                <a:latin typeface="Arial" pitchFamily="34" charset="0"/>
                <a:cs typeface="Arial" pitchFamily="34" charset="0"/>
                <a:sym typeface="Symbol" pitchFamily="18" charset="2"/>
              </a:rPr>
              <a:t></a:t>
            </a:r>
            <a:r>
              <a:rPr lang="en-US" sz="2800" b="1" dirty="0">
                <a:latin typeface="Arial" pitchFamily="34" charset="0"/>
                <a:cs typeface="Arial" pitchFamily="34" charset="0"/>
              </a:rPr>
              <a:t>n</a:t>
            </a:r>
            <a:r>
              <a:rPr lang="ru-RU" sz="2800" b="1" dirty="0">
                <a:latin typeface="Arial" pitchFamily="34" charset="0"/>
                <a:cs typeface="Arial" pitchFamily="34" charset="0"/>
                <a:sym typeface="Symbol" pitchFamily="18" charset="2"/>
              </a:rPr>
              <a:t> – изменения числа молей газообразных веществ </a:t>
            </a:r>
            <a:r>
              <a:rPr lang="ru-RU" sz="2800" b="1" dirty="0" smtClean="0">
                <a:latin typeface="Arial" pitchFamily="34" charset="0"/>
                <a:cs typeface="Arial" pitchFamily="34" charset="0"/>
                <a:sym typeface="Symbol" pitchFamily="18" charset="2"/>
              </a:rPr>
              <a:t>при протекании </a:t>
            </a:r>
            <a:r>
              <a:rPr lang="ru-RU" sz="2800" b="1" dirty="0">
                <a:latin typeface="Arial" pitchFamily="34" charset="0"/>
                <a:cs typeface="Arial" pitchFamily="34" charset="0"/>
                <a:sym typeface="Symbol" pitchFamily="18" charset="2"/>
              </a:rPr>
              <a:t>химической реакции.</a:t>
            </a:r>
          </a:p>
        </p:txBody>
      </p:sp>
    </p:spTree>
    <p:extLst>
      <p:ext uri="{BB962C8B-B14F-4D97-AF65-F5344CB8AC3E}">
        <p14:creationId xmlns:p14="http://schemas.microsoft.com/office/powerpoint/2010/main" val="377749357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ChangeArrowheads="1"/>
          </p:cNvSpPr>
          <p:nvPr/>
        </p:nvSpPr>
        <p:spPr bwMode="auto">
          <a:xfrm>
            <a:off x="45343" y="659799"/>
            <a:ext cx="8991153" cy="4853636"/>
          </a:xfrm>
          <a:prstGeom prst="rect">
            <a:avLst/>
          </a:prstGeom>
          <a:noFill/>
          <a:ln w="9525">
            <a:noFill/>
            <a:miter lim="800000"/>
            <a:headEnd/>
            <a:tailEnd/>
          </a:ln>
        </p:spPr>
        <p:txBody>
          <a:bodyPr wrap="square" anchor="ctr">
            <a:spAutoFit/>
          </a:bodyPr>
          <a:lstStyle/>
          <a:p>
            <a:pPr indent="450000" algn="just">
              <a:lnSpc>
                <a:spcPct val="85000"/>
              </a:lnSpc>
            </a:pPr>
            <a:r>
              <a:rPr lang="ru-RU" sz="2800" b="1" dirty="0">
                <a:latin typeface="Arial" pitchFamily="34" charset="0"/>
                <a:cs typeface="Arial" pitchFamily="34" charset="0"/>
              </a:rPr>
              <a:t>В дальнейшем цели термодинамики значительно расширяются, и во второй половине </a:t>
            </a:r>
            <a:r>
              <a:rPr lang="en-US" sz="2800" b="1" dirty="0">
                <a:latin typeface="Arial" pitchFamily="34" charset="0"/>
                <a:cs typeface="Arial" pitchFamily="34" charset="0"/>
              </a:rPr>
              <a:t>XIX </a:t>
            </a:r>
            <a:r>
              <a:rPr lang="ru-RU" sz="2800" b="1" dirty="0">
                <a:latin typeface="Arial" pitchFamily="34" charset="0"/>
                <a:cs typeface="Arial" pitchFamily="34" charset="0"/>
              </a:rPr>
              <a:t>столетия основные ее положения уже широко </a:t>
            </a:r>
            <a:r>
              <a:rPr lang="ru-RU" sz="2800" b="1" u="sng" dirty="0">
                <a:latin typeface="Arial" pitchFamily="34" charset="0"/>
                <a:cs typeface="Arial" pitchFamily="34" charset="0"/>
              </a:rPr>
              <a:t>используются</a:t>
            </a:r>
            <a:r>
              <a:rPr lang="ru-RU" sz="2800" b="1" dirty="0">
                <a:latin typeface="Arial" pitchFamily="34" charset="0"/>
                <a:cs typeface="Arial" pitchFamily="34" charset="0"/>
              </a:rPr>
              <a:t> в различных областях науки, </a:t>
            </a:r>
            <a:r>
              <a:rPr lang="ru-RU" sz="2800" b="1" dirty="0">
                <a:solidFill>
                  <a:srgbClr val="800000"/>
                </a:solidFill>
                <a:latin typeface="Arial" pitchFamily="34" charset="0"/>
                <a:cs typeface="Arial" pitchFamily="34" charset="0"/>
              </a:rPr>
              <a:t>в том числе и в химии</a:t>
            </a:r>
            <a:r>
              <a:rPr lang="ru-RU" sz="2800" b="1" dirty="0" smtClean="0">
                <a:latin typeface="Arial" pitchFamily="34" charset="0"/>
                <a:cs typeface="Arial" pitchFamily="34" charset="0"/>
              </a:rPr>
              <a:t>.</a:t>
            </a:r>
          </a:p>
          <a:p>
            <a:pPr indent="450000" algn="just">
              <a:lnSpc>
                <a:spcPct val="85000"/>
              </a:lnSpc>
            </a:pPr>
            <a:r>
              <a:rPr lang="ru-RU" sz="2800" b="1" dirty="0">
                <a:ln>
                  <a:solidFill>
                    <a:sysClr val="windowText" lastClr="000000"/>
                  </a:solidFill>
                </a:ln>
                <a:solidFill>
                  <a:srgbClr val="FF0000"/>
                </a:solidFill>
                <a:latin typeface="Arial Black" pitchFamily="34" charset="0"/>
                <a:cs typeface="Arial" pitchFamily="34" charset="0"/>
              </a:rPr>
              <a:t>Термодинамика</a:t>
            </a:r>
            <a:r>
              <a:rPr lang="ru-RU" sz="2800" b="1" dirty="0">
                <a:latin typeface="Arial" pitchFamily="34" charset="0"/>
                <a:cs typeface="Arial" pitchFamily="34" charset="0"/>
              </a:rPr>
              <a:t> </a:t>
            </a:r>
            <a:r>
              <a:rPr lang="ru-RU" sz="2800" b="1" u="sng" dirty="0">
                <a:latin typeface="Arial" pitchFamily="34" charset="0"/>
                <a:cs typeface="Arial" pitchFamily="34" charset="0"/>
              </a:rPr>
              <a:t>находит широкое применение</a:t>
            </a:r>
            <a:r>
              <a:rPr lang="ru-RU" sz="2800" b="1" dirty="0">
                <a:latin typeface="Arial" pitchFamily="34" charset="0"/>
                <a:cs typeface="Arial" pitchFamily="34" charset="0"/>
              </a:rPr>
              <a:t> в физической химии и химической физике при анализе физических и химических процессов, в современной физиологии и биологии, в двигателестроении, теплотехнике, авиационной и </a:t>
            </a:r>
            <a:r>
              <a:rPr lang="ru-RU" sz="2800" b="1" dirty="0" err="1" smtClean="0">
                <a:latin typeface="Arial" pitchFamily="34" charset="0"/>
                <a:cs typeface="Arial" pitchFamily="34" charset="0"/>
              </a:rPr>
              <a:t>ракетнокосмической</a:t>
            </a:r>
            <a:r>
              <a:rPr lang="ru-RU" sz="2800" b="1" dirty="0" smtClean="0">
                <a:latin typeface="Arial" pitchFamily="34" charset="0"/>
                <a:cs typeface="Arial" pitchFamily="34" charset="0"/>
              </a:rPr>
              <a:t> технике, </a:t>
            </a:r>
            <a:r>
              <a:rPr lang="ru-RU" sz="2800" b="1" dirty="0" smtClean="0"/>
              <a:t>при производстве </a:t>
            </a:r>
            <a:r>
              <a:rPr lang="ru-RU" sz="2800" b="1" dirty="0"/>
              <a:t>тугоплавких неметаллических и силикатных материалов и изделий</a:t>
            </a:r>
            <a:r>
              <a:rPr lang="ru-RU" sz="2800" b="1" dirty="0" smtClean="0">
                <a:latin typeface="Arial" pitchFamily="34" charset="0"/>
                <a:cs typeface="Arial" pitchFamily="34" charset="0"/>
              </a:rPr>
              <a:t>.  </a:t>
            </a:r>
            <a:endParaRPr lang="ru-RU" sz="2800" b="1" dirty="0">
              <a:latin typeface="Arial" pitchFamily="34" charset="0"/>
              <a:cs typeface="Arial" pitchFamily="34" charset="0"/>
            </a:endParaRPr>
          </a:p>
        </p:txBody>
      </p:sp>
      <p:pic>
        <p:nvPicPr>
          <p:cNvPr id="503812" name="Picture 4" descr="descr_img20"/>
          <p:cNvPicPr>
            <a:picLocks noChangeAspect="1" noChangeArrowheads="1" noCrop="1"/>
          </p:cNvPicPr>
          <p:nvPr/>
        </p:nvPicPr>
        <p:blipFill>
          <a:blip r:embed="rId4" cstate="print"/>
          <a:srcRect/>
          <a:stretch>
            <a:fillRect/>
          </a:stretch>
        </p:blipFill>
        <p:spPr bwMode="auto">
          <a:xfrm>
            <a:off x="45343" y="5670376"/>
            <a:ext cx="4238625" cy="1143000"/>
          </a:xfrm>
          <a:prstGeom prst="rect">
            <a:avLst/>
          </a:prstGeom>
          <a:noFill/>
          <a:ln w="9525">
            <a:noFill/>
            <a:miter lim="800000"/>
            <a:headEnd/>
            <a:tailEnd/>
          </a:ln>
        </p:spPr>
      </p:pic>
      <p:pic>
        <p:nvPicPr>
          <p:cNvPr id="503813" name="Picture 5" descr="an1_raketalet"/>
          <p:cNvPicPr>
            <a:picLocks noChangeAspect="1" noChangeArrowheads="1" noCrop="1"/>
          </p:cNvPicPr>
          <p:nvPr/>
        </p:nvPicPr>
        <p:blipFill>
          <a:blip r:embed="rId5" cstate="print"/>
          <a:srcRect/>
          <a:stretch>
            <a:fillRect/>
          </a:stretch>
        </p:blipFill>
        <p:spPr bwMode="auto">
          <a:xfrm>
            <a:off x="2734775" y="95250"/>
            <a:ext cx="1266825" cy="333375"/>
          </a:xfrm>
          <a:prstGeom prst="rect">
            <a:avLst/>
          </a:prstGeom>
          <a:noFill/>
          <a:ln w="9525">
            <a:noFill/>
            <a:miter lim="800000"/>
            <a:headEnd/>
            <a:tailEnd/>
          </a:ln>
        </p:spPr>
      </p:pic>
      <p:pic>
        <p:nvPicPr>
          <p:cNvPr id="503815" name="Picture 7" descr="223485891"/>
          <p:cNvPicPr>
            <a:picLocks noChangeAspect="1" noChangeArrowheads="1" noCrop="1"/>
          </p:cNvPicPr>
          <p:nvPr/>
        </p:nvPicPr>
        <p:blipFill>
          <a:blip r:embed="rId6" cstate="print"/>
          <a:srcRect/>
          <a:stretch>
            <a:fillRect/>
          </a:stretch>
        </p:blipFill>
        <p:spPr bwMode="auto">
          <a:xfrm>
            <a:off x="5004048" y="5352014"/>
            <a:ext cx="2000250" cy="1452563"/>
          </a:xfrm>
          <a:prstGeom prst="rect">
            <a:avLst/>
          </a:prstGeom>
          <a:noFill/>
          <a:ln w="9525">
            <a:noFill/>
            <a:miter lim="800000"/>
            <a:headEnd/>
            <a:tailEnd/>
          </a:ln>
        </p:spPr>
      </p:pic>
      <p:pic>
        <p:nvPicPr>
          <p:cNvPr id="10"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7679677" y="5773495"/>
            <a:ext cx="304800" cy="304800"/>
          </a:xfrm>
          <a:prstGeom prst="rect">
            <a:avLst/>
          </a:prstGeom>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7" name="Picture 12" descr="пишу 1"/>
          <p:cNvPicPr>
            <a:picLocks noChangeAspect="1" noChangeArrowheads="1" noCrop="1"/>
          </p:cNvPicPr>
          <p:nvPr/>
        </p:nvPicPr>
        <p:blipFill>
          <a:blip r:embed="rId9"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216121205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03813"/>
                                        </p:tgtEl>
                                        <p:attrNameLst>
                                          <p:attrName>style.visibility</p:attrName>
                                        </p:attrNameLst>
                                      </p:cBhvr>
                                      <p:to>
                                        <p:strVal val="visible"/>
                                      </p:to>
                                    </p:set>
                                    <p:anim calcmode="lin" valueType="num">
                                      <p:cBhvr>
                                        <p:cTn id="7" dur="500" fill="hold"/>
                                        <p:tgtEl>
                                          <p:spTgt spid="503813"/>
                                        </p:tgtEl>
                                        <p:attrNameLst>
                                          <p:attrName>ppt_w</p:attrName>
                                        </p:attrNameLst>
                                      </p:cBhvr>
                                      <p:tavLst>
                                        <p:tav tm="0">
                                          <p:val>
                                            <p:fltVal val="0"/>
                                          </p:val>
                                        </p:tav>
                                        <p:tav tm="100000">
                                          <p:val>
                                            <p:strVal val="#ppt_w"/>
                                          </p:val>
                                        </p:tav>
                                      </p:tavLst>
                                    </p:anim>
                                    <p:anim calcmode="lin" valueType="num">
                                      <p:cBhvr>
                                        <p:cTn id="8" dur="500" fill="hold"/>
                                        <p:tgtEl>
                                          <p:spTgt spid="503813"/>
                                        </p:tgtEl>
                                        <p:attrNameLst>
                                          <p:attrName>ppt_h</p:attrName>
                                        </p:attrNameLst>
                                      </p:cBhvr>
                                      <p:tavLst>
                                        <p:tav tm="0">
                                          <p:val>
                                            <p:fltVal val="0"/>
                                          </p:val>
                                        </p:tav>
                                        <p:tav tm="100000">
                                          <p:val>
                                            <p:strVal val="#ppt_h"/>
                                          </p:val>
                                        </p:tav>
                                      </p:tavLst>
                                    </p:anim>
                                    <p:animEffect transition="in" filter="fade">
                                      <p:cBhvr>
                                        <p:cTn id="9" dur="500"/>
                                        <p:tgtEl>
                                          <p:spTgt spid="503813"/>
                                        </p:tgtEl>
                                      </p:cBhvr>
                                    </p:animEffect>
                                  </p:childTnLst>
                                </p:cTn>
                              </p:par>
                            </p:childTnLst>
                          </p:cTn>
                        </p:par>
                        <p:par>
                          <p:cTn id="10" fill="hold">
                            <p:stCondLst>
                              <p:cond delay="500"/>
                            </p:stCondLst>
                            <p:childTnLst>
                              <p:par>
                                <p:cTn id="11" presetID="63" presetClass="path" presetSubtype="0" accel="50000" decel="50000" fill="hold" nodeType="afterEffect">
                                  <p:stCondLst>
                                    <p:cond delay="0"/>
                                  </p:stCondLst>
                                  <p:childTnLst>
                                    <p:animMotion origin="layout" path="M -4.72222E-6 4.41258E-6 L 0.5606 -0.00324 " pathEditMode="relative" rAng="0" ptsTypes="AA">
                                      <p:cBhvr>
                                        <p:cTn id="12" dur="2000" fill="hold"/>
                                        <p:tgtEl>
                                          <p:spTgt spid="503813"/>
                                        </p:tgtEl>
                                        <p:attrNameLst>
                                          <p:attrName>ppt_x</p:attrName>
                                          <p:attrName>ppt_y</p:attrName>
                                        </p:attrNameLst>
                                      </p:cBhvr>
                                      <p:rCtr x="28021" y="-162"/>
                                    </p:animMotion>
                                  </p:childTnLst>
                                </p:cTn>
                              </p:par>
                            </p:childTnLst>
                          </p:cTn>
                        </p:par>
                        <p:par>
                          <p:cTn id="13" fill="hold">
                            <p:stCondLst>
                              <p:cond delay="2500"/>
                            </p:stCondLst>
                            <p:childTnLst>
                              <p:par>
                                <p:cTn id="14" presetID="1" presetClass="mediacall" presetSubtype="0" fill="hold" nodeType="afterEffect">
                                  <p:stCondLst>
                                    <p:cond delay="0"/>
                                  </p:stCondLst>
                                  <p:childTnLst>
                                    <p:cmd type="call" cmd="playFrom(0.0)">
                                      <p:cBhvr>
                                        <p:cTn id="15" dur="30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1" y="476672"/>
            <a:ext cx="8791627" cy="3127010"/>
          </a:xfrm>
          <a:prstGeom prst="rect">
            <a:avLst/>
          </a:prstGeom>
          <a:noFill/>
        </p:spPr>
        <p:txBody>
          <a:bodyPr wrap="square">
            <a:spAutoFit/>
          </a:bodyPr>
          <a:lstStyle/>
          <a:p>
            <a:pPr indent="450000" algn="just" fontAlgn="auto">
              <a:lnSpc>
                <a:spcPct val="85000"/>
              </a:lnSpc>
              <a:spcBef>
                <a:spcPts val="0"/>
              </a:spcBef>
              <a:spcAft>
                <a:spcPts val="0"/>
              </a:spcAft>
              <a:defRPr/>
            </a:pPr>
            <a:r>
              <a:rPr lang="ru-RU" sz="2900" b="1" dirty="0" smtClean="0">
                <a:latin typeface="Arial" pitchFamily="34" charset="0"/>
                <a:cs typeface="Arial" pitchFamily="34" charset="0"/>
              </a:rPr>
              <a:t>Как </a:t>
            </a:r>
            <a:r>
              <a:rPr lang="ru-RU" sz="2900" b="1" dirty="0">
                <a:latin typeface="Arial" pitchFamily="34" charset="0"/>
                <a:cs typeface="Arial" pitchFamily="34" charset="0"/>
              </a:rPr>
              <a:t>известно, большинство химических реакций сопровождаются </a:t>
            </a:r>
            <a:r>
              <a:rPr lang="ru-RU" sz="2900" b="1" dirty="0">
                <a:ln>
                  <a:solidFill>
                    <a:sysClr val="windowText" lastClr="000000"/>
                  </a:solidFill>
                </a:ln>
                <a:solidFill>
                  <a:srgbClr val="FF0000"/>
                </a:solidFill>
                <a:latin typeface="Arial" pitchFamily="34" charset="0"/>
                <a:cs typeface="Arial" pitchFamily="34" charset="0"/>
              </a:rPr>
              <a:t>выделением </a:t>
            </a:r>
            <a:r>
              <a:rPr lang="ru-RU" sz="2900" b="1" dirty="0" smtClean="0">
                <a:latin typeface="Arial" pitchFamily="34" charset="0"/>
                <a:cs typeface="Arial" pitchFamily="34" charset="0"/>
              </a:rPr>
              <a:t>(</a:t>
            </a:r>
            <a:r>
              <a:rPr lang="ru-RU" sz="2900" b="1" dirty="0">
                <a:ln>
                  <a:solidFill>
                    <a:sysClr val="windowText" lastClr="000000"/>
                  </a:solidFill>
                </a:ln>
                <a:solidFill>
                  <a:srgbClr val="FF0000"/>
                </a:solidFill>
                <a:latin typeface="Arial" pitchFamily="34" charset="0"/>
                <a:cs typeface="Arial" pitchFamily="34" charset="0"/>
              </a:rPr>
              <a:t>экзотермические</a:t>
            </a:r>
            <a:r>
              <a:rPr lang="ru-RU" sz="2900" b="1" dirty="0">
                <a:ln>
                  <a:solidFill>
                    <a:sysClr val="windowText" lastClr="000000"/>
                  </a:solidFill>
                </a:ln>
                <a:latin typeface="Arial" pitchFamily="34" charset="0"/>
                <a:cs typeface="Arial" pitchFamily="34" charset="0"/>
              </a:rPr>
              <a:t> реакции</a:t>
            </a:r>
            <a:r>
              <a:rPr lang="ru-RU" sz="2900" b="1" dirty="0" smtClean="0">
                <a:latin typeface="Arial" pitchFamily="34" charset="0"/>
                <a:cs typeface="Arial" pitchFamily="34" charset="0"/>
              </a:rPr>
              <a:t>) </a:t>
            </a:r>
            <a:r>
              <a:rPr lang="ru-RU" sz="2900" b="1" dirty="0">
                <a:latin typeface="Arial" pitchFamily="34" charset="0"/>
                <a:cs typeface="Arial" pitchFamily="34" charset="0"/>
              </a:rPr>
              <a:t>либо </a:t>
            </a:r>
            <a:r>
              <a:rPr lang="ru-RU" sz="2900" b="1" dirty="0">
                <a:ln>
                  <a:solidFill>
                    <a:sysClr val="windowText" lastClr="000000"/>
                  </a:solidFill>
                </a:ln>
                <a:solidFill>
                  <a:srgbClr val="0000FF"/>
                </a:solidFill>
                <a:latin typeface="Arial" pitchFamily="34" charset="0"/>
                <a:cs typeface="Arial" pitchFamily="34" charset="0"/>
              </a:rPr>
              <a:t>поглощением</a:t>
            </a:r>
            <a:r>
              <a:rPr lang="ru-RU" sz="2900" b="1" dirty="0">
                <a:latin typeface="Arial" pitchFamily="34" charset="0"/>
                <a:cs typeface="Arial" pitchFamily="34" charset="0"/>
              </a:rPr>
              <a:t> (</a:t>
            </a:r>
            <a:r>
              <a:rPr lang="ru-RU" sz="2900" b="1" dirty="0">
                <a:ln>
                  <a:solidFill>
                    <a:sysClr val="windowText" lastClr="000000"/>
                  </a:solidFill>
                </a:ln>
                <a:solidFill>
                  <a:srgbClr val="0000FF"/>
                </a:solidFill>
                <a:latin typeface="Arial" pitchFamily="34" charset="0"/>
                <a:cs typeface="Arial" pitchFamily="34" charset="0"/>
              </a:rPr>
              <a:t>эндотермические</a:t>
            </a:r>
            <a:r>
              <a:rPr lang="ru-RU" sz="2900" b="1" dirty="0">
                <a:ln>
                  <a:solidFill>
                    <a:sysClr val="windowText" lastClr="000000"/>
                  </a:solidFill>
                </a:ln>
                <a:latin typeface="Arial" pitchFamily="34" charset="0"/>
                <a:cs typeface="Arial" pitchFamily="34" charset="0"/>
              </a:rPr>
              <a:t> реакции</a:t>
            </a:r>
            <a:r>
              <a:rPr lang="ru-RU" sz="2900" b="1" dirty="0">
                <a:latin typeface="Arial" pitchFamily="34" charset="0"/>
                <a:cs typeface="Arial" pitchFamily="34" charset="0"/>
              </a:rPr>
              <a:t>) </a:t>
            </a:r>
            <a:r>
              <a:rPr lang="ru-RU" sz="2900" b="1" dirty="0">
                <a:ln>
                  <a:solidFill>
                    <a:sysClr val="windowText" lastClr="000000"/>
                  </a:solidFill>
                </a:ln>
                <a:solidFill>
                  <a:srgbClr val="FF0066"/>
                </a:solidFill>
                <a:latin typeface="Arial Black" pitchFamily="34" charset="0"/>
                <a:cs typeface="Arial" pitchFamily="34" charset="0"/>
              </a:rPr>
              <a:t>теплоты</a:t>
            </a:r>
            <a:r>
              <a:rPr lang="ru-RU" sz="2900" b="1" dirty="0">
                <a:latin typeface="Arial" pitchFamily="34" charset="0"/>
                <a:cs typeface="Arial" pitchFamily="34" charset="0"/>
              </a:rPr>
              <a:t>. Первое начало термодинамики дает возможность рассчитать тепловой эффект химической реакции при различных условиях её проведения.</a:t>
            </a:r>
          </a:p>
        </p:txBody>
      </p:sp>
      <p:pic>
        <p:nvPicPr>
          <p:cNvPr id="7" name="Picture 7" descr="C:\24.08.11\Лаб. раб YES\Виртуальные лабораторные YES\Анимашки и картинки\Химия\Реакции\e8e4785830d7.gif"/>
          <p:cNvPicPr>
            <a:picLocks noChangeAspect="1" noChangeArrowheads="1" noCrop="1"/>
          </p:cNvPicPr>
          <p:nvPr/>
        </p:nvPicPr>
        <p:blipFill>
          <a:blip r:embed="rId4" cstate="print"/>
          <a:srcRect/>
          <a:stretch>
            <a:fillRect/>
          </a:stretch>
        </p:blipFill>
        <p:spPr bwMode="auto">
          <a:xfrm>
            <a:off x="323528" y="4145778"/>
            <a:ext cx="1905000" cy="1495425"/>
          </a:xfrm>
          <a:prstGeom prst="rect">
            <a:avLst/>
          </a:prstGeom>
          <a:noFill/>
        </p:spPr>
      </p:pic>
      <p:pic>
        <p:nvPicPr>
          <p:cNvPr id="8" name="Picture 9" descr="C:\24.08.11\Лаб. раб YES\Виртуальные лабораторные YES\Анимашки и картинки\Химия\Реакции\9272e6f16593.gif"/>
          <p:cNvPicPr>
            <a:picLocks noChangeAspect="1" noChangeArrowheads="1" noCrop="1"/>
          </p:cNvPicPr>
          <p:nvPr/>
        </p:nvPicPr>
        <p:blipFill>
          <a:blip r:embed="rId5" cstate="print"/>
          <a:srcRect/>
          <a:stretch>
            <a:fillRect/>
          </a:stretch>
        </p:blipFill>
        <p:spPr bwMode="auto">
          <a:xfrm>
            <a:off x="2414208" y="4145777"/>
            <a:ext cx="1905000" cy="1495425"/>
          </a:xfrm>
          <a:prstGeom prst="rect">
            <a:avLst/>
          </a:prstGeom>
          <a:noFill/>
        </p:spPr>
      </p:pic>
      <p:sp>
        <p:nvSpPr>
          <p:cNvPr id="9" name="Прямоугольник 8"/>
          <p:cNvSpPr/>
          <p:nvPr/>
        </p:nvSpPr>
        <p:spPr>
          <a:xfrm>
            <a:off x="80825" y="5598811"/>
            <a:ext cx="4604402" cy="492443"/>
          </a:xfrm>
          <a:prstGeom prst="rect">
            <a:avLst/>
          </a:prstGeom>
        </p:spPr>
        <p:txBody>
          <a:bodyPr wrap="none">
            <a:spAutoFit/>
          </a:bodyPr>
          <a:lstStyle/>
          <a:p>
            <a:pPr algn="ctr"/>
            <a:r>
              <a:rPr lang="ru-RU" sz="2600" b="1" dirty="0" smtClean="0">
                <a:ln>
                  <a:solidFill>
                    <a:sysClr val="windowText" lastClr="000000"/>
                  </a:solidFill>
                </a:ln>
                <a:solidFill>
                  <a:srgbClr val="C00000"/>
                </a:solidFill>
                <a:latin typeface="Arial" pitchFamily="34" charset="0"/>
                <a:cs typeface="Arial" pitchFamily="34" charset="0"/>
              </a:rPr>
              <a:t>Экзотермические</a:t>
            </a:r>
            <a:r>
              <a:rPr lang="ru-RU" sz="2600" b="1" dirty="0" smtClean="0">
                <a:ln>
                  <a:solidFill>
                    <a:sysClr val="windowText" lastClr="000000"/>
                  </a:solidFill>
                </a:ln>
                <a:latin typeface="Arial" pitchFamily="34" charset="0"/>
                <a:cs typeface="Arial" pitchFamily="34" charset="0"/>
              </a:rPr>
              <a:t> реакции</a:t>
            </a:r>
            <a:endParaRPr lang="ru-RU" sz="2600" dirty="0">
              <a:ln>
                <a:solidFill>
                  <a:sysClr val="windowText" lastClr="000000"/>
                </a:solidFill>
              </a:ln>
              <a:latin typeface="Arial" pitchFamily="34" charset="0"/>
              <a:cs typeface="Arial" pitchFamily="34" charset="0"/>
            </a:endParaRPr>
          </a:p>
        </p:txBody>
      </p:sp>
      <p:pic>
        <p:nvPicPr>
          <p:cNvPr id="10" name="Picture 8" descr="C:\24.08.11\Лаб. раб YES\Виртуальные лабораторные YES\Анимашки и картинки\Химия\Реакции\10010010.jpg"/>
          <p:cNvPicPr>
            <a:picLocks noChangeAspect="1" noChangeArrowheads="1"/>
          </p:cNvPicPr>
          <p:nvPr/>
        </p:nvPicPr>
        <p:blipFill>
          <a:blip r:embed="rId6" cstate="print"/>
          <a:srcRect/>
          <a:stretch>
            <a:fillRect/>
          </a:stretch>
        </p:blipFill>
        <p:spPr bwMode="auto">
          <a:xfrm>
            <a:off x="5076056" y="3885242"/>
            <a:ext cx="1750627" cy="2232050"/>
          </a:xfrm>
          <a:prstGeom prst="rect">
            <a:avLst/>
          </a:prstGeom>
          <a:noFill/>
        </p:spPr>
      </p:pic>
      <p:sp>
        <p:nvSpPr>
          <p:cNvPr id="11" name="Прямоугольник 10"/>
          <p:cNvSpPr/>
          <p:nvPr/>
        </p:nvSpPr>
        <p:spPr>
          <a:xfrm>
            <a:off x="4157441" y="6152876"/>
            <a:ext cx="3303833" cy="732508"/>
          </a:xfrm>
          <a:prstGeom prst="rect">
            <a:avLst/>
          </a:prstGeom>
        </p:spPr>
        <p:txBody>
          <a:bodyPr wrap="square">
            <a:spAutoFit/>
          </a:bodyPr>
          <a:lstStyle/>
          <a:p>
            <a:pPr algn="ctr">
              <a:lnSpc>
                <a:spcPct val="80000"/>
              </a:lnSpc>
            </a:pPr>
            <a:r>
              <a:rPr lang="ru-RU" sz="2600" b="1" dirty="0" smtClean="0">
                <a:ln>
                  <a:solidFill>
                    <a:sysClr val="windowText" lastClr="000000"/>
                  </a:solidFill>
                </a:ln>
                <a:solidFill>
                  <a:srgbClr val="0000FF"/>
                </a:solidFill>
                <a:latin typeface="Arial" pitchFamily="34" charset="0"/>
                <a:cs typeface="Arial" pitchFamily="34" charset="0"/>
              </a:rPr>
              <a:t>Эндотермическая</a:t>
            </a:r>
            <a:r>
              <a:rPr lang="ru-RU" sz="2600" b="1" dirty="0" smtClean="0">
                <a:ln>
                  <a:solidFill>
                    <a:sysClr val="windowText" lastClr="000000"/>
                  </a:solidFill>
                </a:ln>
                <a:latin typeface="Arial" pitchFamily="34" charset="0"/>
                <a:cs typeface="Arial" pitchFamily="34" charset="0"/>
              </a:rPr>
              <a:t> реакция</a:t>
            </a:r>
            <a:endParaRPr lang="ru-RU" sz="2600" dirty="0">
              <a:ln>
                <a:solidFill>
                  <a:sysClr val="windowText" lastClr="000000"/>
                </a:solidFill>
              </a:ln>
              <a:latin typeface="Arial" pitchFamily="34" charset="0"/>
              <a:cs typeface="Arial" pitchFamily="34" charset="0"/>
            </a:endParaRPr>
          </a:p>
        </p:txBody>
      </p:sp>
      <p:pic>
        <p:nvPicPr>
          <p:cNvPr id="15"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7696224" y="5845032"/>
            <a:ext cx="304800" cy="304800"/>
          </a:xfrm>
          <a:prstGeom prst="rect">
            <a:avLst/>
          </a:prstGeom>
        </p:spPr>
      </p:pic>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9" name="Picture 12" descr="пишу 1"/>
          <p:cNvPicPr>
            <a:picLocks noChangeAspect="1" noChangeArrowheads="1" noCrop="1"/>
          </p:cNvPicPr>
          <p:nvPr/>
        </p:nvPicPr>
        <p:blipFill>
          <a:blip r:embed="rId9"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124570977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Documents and Settings\Maxim\Рабочий стол\презенты\ris101a.gif"/>
          <p:cNvPicPr>
            <a:picLocks noChangeAspect="1" noChangeArrowheads="1"/>
          </p:cNvPicPr>
          <p:nvPr/>
        </p:nvPicPr>
        <p:blipFill>
          <a:blip r:embed="rId4" cstate="print"/>
          <a:srcRect/>
          <a:stretch>
            <a:fillRect/>
          </a:stretch>
        </p:blipFill>
        <p:spPr bwMode="auto">
          <a:xfrm>
            <a:off x="30547" y="1196752"/>
            <a:ext cx="5973432" cy="1493358"/>
          </a:xfrm>
          <a:prstGeom prst="rect">
            <a:avLst/>
          </a:prstGeom>
          <a:noFill/>
          <a:ln w="9525">
            <a:noFill/>
            <a:miter lim="800000"/>
            <a:headEnd/>
            <a:tailEnd/>
          </a:ln>
        </p:spPr>
      </p:pic>
      <p:pic>
        <p:nvPicPr>
          <p:cNvPr id="107523" name="Picture 3" descr="C:\Documents and Settings\Maxim\Рабочий стол\презенты\ris101b.gif"/>
          <p:cNvPicPr>
            <a:picLocks noChangeAspect="1" noChangeArrowheads="1"/>
          </p:cNvPicPr>
          <p:nvPr/>
        </p:nvPicPr>
        <p:blipFill>
          <a:blip r:embed="rId5" cstate="print"/>
          <a:srcRect/>
          <a:stretch>
            <a:fillRect/>
          </a:stretch>
        </p:blipFill>
        <p:spPr bwMode="auto">
          <a:xfrm>
            <a:off x="7022" y="2865865"/>
            <a:ext cx="5996958" cy="1499239"/>
          </a:xfrm>
          <a:prstGeom prst="rect">
            <a:avLst/>
          </a:prstGeom>
          <a:noFill/>
          <a:ln w="9525">
            <a:noFill/>
            <a:miter lim="800000"/>
            <a:headEnd/>
            <a:tailEnd/>
          </a:ln>
        </p:spPr>
      </p:pic>
      <p:sp>
        <p:nvSpPr>
          <p:cNvPr id="107525" name="Прямоугольник 5"/>
          <p:cNvSpPr>
            <a:spLocks noChangeArrowheads="1"/>
          </p:cNvSpPr>
          <p:nvPr/>
        </p:nvSpPr>
        <p:spPr bwMode="auto">
          <a:xfrm>
            <a:off x="214282" y="214313"/>
            <a:ext cx="8786843" cy="824841"/>
          </a:xfrm>
          <a:prstGeom prst="rect">
            <a:avLst/>
          </a:prstGeom>
          <a:noFill/>
          <a:ln w="9525">
            <a:noFill/>
            <a:miter lim="800000"/>
            <a:headEnd/>
            <a:tailEnd/>
          </a:ln>
        </p:spPr>
        <p:txBody>
          <a:bodyPr wrap="square">
            <a:spAutoFit/>
          </a:bodyPr>
          <a:lstStyle/>
          <a:p>
            <a:pPr indent="450000" algn="just">
              <a:lnSpc>
                <a:spcPct val="85000"/>
              </a:lnSpc>
            </a:pPr>
            <a:r>
              <a:rPr lang="ru-RU" sz="2800" b="1" dirty="0">
                <a:latin typeface="Arial" pitchFamily="34" charset="0"/>
                <a:cs typeface="Arial" pitchFamily="34" charset="0"/>
              </a:rPr>
              <a:t>Изображение химических реакций при помощи моделей молекул</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sp>
        <p:nvSpPr>
          <p:cNvPr id="10" name="Прямоугольник 9"/>
          <p:cNvSpPr/>
          <p:nvPr/>
        </p:nvSpPr>
        <p:spPr>
          <a:xfrm>
            <a:off x="6012160" y="1711144"/>
            <a:ext cx="3254394" cy="781752"/>
          </a:xfrm>
          <a:prstGeom prst="rect">
            <a:avLst/>
          </a:prstGeom>
        </p:spPr>
        <p:txBody>
          <a:bodyPr wrap="square">
            <a:spAutoFit/>
          </a:bodyPr>
          <a:lstStyle/>
          <a:p>
            <a:pPr algn="ctr">
              <a:lnSpc>
                <a:spcPct val="80000"/>
              </a:lnSpc>
            </a:pPr>
            <a:r>
              <a:rPr lang="ru-RU" sz="2800" b="1" dirty="0" smtClean="0">
                <a:ln>
                  <a:solidFill>
                    <a:schemeClr val="tx1"/>
                  </a:solidFill>
                </a:ln>
                <a:solidFill>
                  <a:srgbClr val="C00000"/>
                </a:solidFill>
                <a:latin typeface="Arial" pitchFamily="34" charset="0"/>
                <a:cs typeface="Arial" pitchFamily="34" charset="0"/>
              </a:rPr>
              <a:t>экзотермическая</a:t>
            </a:r>
            <a:r>
              <a:rPr lang="ru-RU" sz="2800" b="1" dirty="0" smtClean="0">
                <a:latin typeface="Arial" pitchFamily="34" charset="0"/>
                <a:cs typeface="Arial" pitchFamily="34" charset="0"/>
              </a:rPr>
              <a:t> реакция</a:t>
            </a:r>
            <a:endParaRPr lang="ru-RU" sz="2800" dirty="0">
              <a:latin typeface="Arial" pitchFamily="34" charset="0"/>
              <a:cs typeface="Arial" pitchFamily="34" charset="0"/>
            </a:endParaRPr>
          </a:p>
        </p:txBody>
      </p:sp>
      <p:sp>
        <p:nvSpPr>
          <p:cNvPr id="12" name="Прямоугольник 11"/>
          <p:cNvSpPr/>
          <p:nvPr/>
        </p:nvSpPr>
        <p:spPr>
          <a:xfrm>
            <a:off x="5652120" y="3212976"/>
            <a:ext cx="3759155" cy="781752"/>
          </a:xfrm>
          <a:prstGeom prst="rect">
            <a:avLst/>
          </a:prstGeom>
        </p:spPr>
        <p:txBody>
          <a:bodyPr wrap="square">
            <a:spAutoFit/>
          </a:bodyPr>
          <a:lstStyle/>
          <a:p>
            <a:pPr algn="ctr">
              <a:lnSpc>
                <a:spcPct val="80000"/>
              </a:lnSpc>
            </a:pPr>
            <a:r>
              <a:rPr lang="ru-RU" sz="2800" b="1" dirty="0" smtClean="0">
                <a:ln>
                  <a:solidFill>
                    <a:schemeClr val="tx1"/>
                  </a:solidFill>
                </a:ln>
                <a:solidFill>
                  <a:srgbClr val="0000FF"/>
                </a:solidFill>
                <a:latin typeface="Arial" pitchFamily="34" charset="0"/>
                <a:cs typeface="Arial" pitchFamily="34" charset="0"/>
              </a:rPr>
              <a:t>эндотермическая</a:t>
            </a:r>
            <a:r>
              <a:rPr lang="ru-RU" sz="2800" b="1" dirty="0" smtClean="0">
                <a:latin typeface="Arial" pitchFamily="34" charset="0"/>
                <a:cs typeface="Arial" pitchFamily="34" charset="0"/>
              </a:rPr>
              <a:t> реакция </a:t>
            </a:r>
            <a:endParaRPr lang="ru-RU" sz="2800" dirty="0">
              <a:latin typeface="Arial" pitchFamily="34" charset="0"/>
              <a:cs typeface="Arial" pitchFamily="34" charset="0"/>
            </a:endParaRPr>
          </a:p>
        </p:txBody>
      </p:sp>
      <p:sp>
        <p:nvSpPr>
          <p:cNvPr id="13" name="Прямоугольник 12"/>
          <p:cNvSpPr/>
          <p:nvPr/>
        </p:nvSpPr>
        <p:spPr>
          <a:xfrm>
            <a:off x="7021" y="4509120"/>
            <a:ext cx="8572560" cy="1557349"/>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Модели наглядно показывают, как при неизменном  числе атомов между ними </a:t>
            </a:r>
            <a:r>
              <a:rPr lang="ru-RU" sz="2800" b="1" dirty="0" smtClean="0">
                <a:ln>
                  <a:solidFill>
                    <a:schemeClr val="tx1"/>
                  </a:solidFill>
                </a:ln>
                <a:solidFill>
                  <a:srgbClr val="0000FF"/>
                </a:solidFill>
                <a:latin typeface="Arial" pitchFamily="34" charset="0"/>
                <a:cs typeface="Arial" pitchFamily="34" charset="0"/>
              </a:rPr>
              <a:t>разрушаются старые</a:t>
            </a:r>
            <a:r>
              <a:rPr lang="ru-RU" sz="2800" b="1" dirty="0" smtClean="0">
                <a:ln>
                  <a:solidFill>
                    <a:schemeClr val="tx1"/>
                  </a:solidFill>
                </a:ln>
                <a:latin typeface="Arial" pitchFamily="34" charset="0"/>
                <a:cs typeface="Arial" pitchFamily="34" charset="0"/>
              </a:rPr>
              <a:t> </a:t>
            </a:r>
            <a:r>
              <a:rPr lang="ru-RU" sz="2800" b="1" dirty="0" smtClean="0">
                <a:latin typeface="Arial" pitchFamily="34" charset="0"/>
                <a:cs typeface="Arial" pitchFamily="34" charset="0"/>
              </a:rPr>
              <a:t>и </a:t>
            </a:r>
            <a:r>
              <a:rPr lang="ru-RU" sz="2800" b="1" dirty="0" smtClean="0">
                <a:ln>
                  <a:solidFill>
                    <a:schemeClr val="tx1"/>
                  </a:solidFill>
                </a:ln>
                <a:solidFill>
                  <a:srgbClr val="0000FF"/>
                </a:solidFill>
                <a:latin typeface="Arial" pitchFamily="34" charset="0"/>
                <a:cs typeface="Arial" pitchFamily="34" charset="0"/>
              </a:rPr>
              <a:t>возникают новые </a:t>
            </a:r>
            <a:r>
              <a:rPr lang="ru-RU" sz="2800" b="1" dirty="0" smtClean="0">
                <a:ln>
                  <a:solidFill>
                    <a:schemeClr val="tx1"/>
                  </a:solidFill>
                </a:ln>
                <a:solidFill>
                  <a:srgbClr val="C00000"/>
                </a:solidFill>
                <a:latin typeface="Arial" pitchFamily="34" charset="0"/>
                <a:cs typeface="Arial" pitchFamily="34" charset="0"/>
              </a:rPr>
              <a:t>химические связи</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pic>
        <p:nvPicPr>
          <p:cNvPr id="14"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6228184" y="6332557"/>
            <a:ext cx="304800" cy="304800"/>
          </a:xfrm>
          <a:prstGeom prst="rect">
            <a:avLst/>
          </a:prstGeom>
        </p:spPr>
      </p:pic>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1" name="Picture 12" descr="пишу 1"/>
          <p:cNvPicPr>
            <a:picLocks noChangeAspect="1" noChangeArrowheads="1" noCrop="1"/>
          </p:cNvPicPr>
          <p:nvPr/>
        </p:nvPicPr>
        <p:blipFill>
          <a:blip r:embed="rId8"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419720677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26.06.22\slide-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08" t="15505" r="3578" b="11536"/>
          <a:stretch/>
        </p:blipFill>
        <p:spPr bwMode="auto">
          <a:xfrm>
            <a:off x="107504" y="260647"/>
            <a:ext cx="8890953" cy="5201081"/>
          </a:xfrm>
          <a:prstGeom prst="rect">
            <a:avLst/>
          </a:prstGeom>
          <a:noFill/>
          <a:extLst>
            <a:ext uri="{909E8E84-426E-40DD-AFC4-6F175D3DCCD1}">
              <a14:hiddenFill xmlns:a14="http://schemas.microsoft.com/office/drawing/2010/main">
                <a:solidFill>
                  <a:srgbClr val="FFFFFF"/>
                </a:solidFill>
              </a14:hiddenFill>
            </a:ext>
          </a:extLst>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62991" y="4991120"/>
            <a:ext cx="649287" cy="1295400"/>
          </a:xfrm>
          <a:prstGeom prst="rect">
            <a:avLst/>
          </a:prstGeom>
          <a:noFill/>
          <a:ln w="9525">
            <a:noFill/>
            <a:miter lim="800000"/>
            <a:headEnd/>
            <a:tailEnd/>
          </a:ln>
        </p:spPr>
      </p:pic>
      <p:sp>
        <p:nvSpPr>
          <p:cNvPr id="10" name="Прямоугольник 9"/>
          <p:cNvSpPr/>
          <p:nvPr/>
        </p:nvSpPr>
        <p:spPr>
          <a:xfrm>
            <a:off x="5292080" y="2861187"/>
            <a:ext cx="1317990" cy="677108"/>
          </a:xfrm>
          <a:prstGeom prst="rect">
            <a:avLst/>
          </a:prstGeom>
        </p:spPr>
        <p:txBody>
          <a:bodyPr wrap="none">
            <a:spAutoFit/>
          </a:bodyPr>
          <a:lstStyle/>
          <a:p>
            <a:r>
              <a:rPr lang="en-US" sz="3800" b="1" dirty="0" smtClean="0">
                <a:ln>
                  <a:solidFill>
                    <a:sysClr val="windowText" lastClr="000000"/>
                  </a:solidFill>
                </a:ln>
                <a:solidFill>
                  <a:srgbClr val="0000FF"/>
                </a:solidFill>
                <a:latin typeface="Times New Roman" pitchFamily="18" charset="0"/>
                <a:cs typeface="Times New Roman" pitchFamily="18" charset="0"/>
              </a:rPr>
              <a:t>Q </a:t>
            </a:r>
            <a:r>
              <a:rPr lang="en-US" sz="3800" b="1" dirty="0" smtClean="0">
                <a:ln>
                  <a:solidFill>
                    <a:sysClr val="windowText" lastClr="000000"/>
                  </a:solidFill>
                </a:ln>
                <a:solidFill>
                  <a:srgbClr val="0000FF"/>
                </a:solidFill>
                <a:latin typeface="Times New Roman" pitchFamily="18" charset="0"/>
                <a:cs typeface="Times New Roman" pitchFamily="18" charset="0"/>
                <a:sym typeface="Symbol"/>
              </a:rPr>
              <a:t> 0</a:t>
            </a:r>
            <a:endParaRPr lang="ru-RU" sz="3800" dirty="0">
              <a:latin typeface="Times New Roman" pitchFamily="18" charset="0"/>
              <a:cs typeface="Times New Roman" pitchFamily="18" charset="0"/>
            </a:endParaRPr>
          </a:p>
        </p:txBody>
      </p:sp>
      <p:sp>
        <p:nvSpPr>
          <p:cNvPr id="11" name="Прямоугольник 10"/>
          <p:cNvSpPr/>
          <p:nvPr/>
        </p:nvSpPr>
        <p:spPr>
          <a:xfrm>
            <a:off x="5724128" y="5085184"/>
            <a:ext cx="1317990" cy="677108"/>
          </a:xfrm>
          <a:prstGeom prst="rect">
            <a:avLst/>
          </a:prstGeom>
        </p:spPr>
        <p:txBody>
          <a:bodyPr wrap="none">
            <a:spAutoFit/>
          </a:bodyPr>
          <a:lstStyle/>
          <a:p>
            <a:r>
              <a:rPr lang="en-US" sz="3800" b="1" dirty="0" smtClean="0">
                <a:ln>
                  <a:solidFill>
                    <a:sysClr val="windowText" lastClr="000000"/>
                  </a:solidFill>
                </a:ln>
                <a:solidFill>
                  <a:srgbClr val="FF0000"/>
                </a:solidFill>
                <a:latin typeface="Times New Roman" pitchFamily="18" charset="0"/>
                <a:cs typeface="Times New Roman" pitchFamily="18" charset="0"/>
              </a:rPr>
              <a:t>Q </a:t>
            </a:r>
            <a:r>
              <a:rPr lang="en-US" sz="3800" b="1" dirty="0" smtClean="0">
                <a:ln>
                  <a:solidFill>
                    <a:sysClr val="windowText" lastClr="000000"/>
                  </a:solidFill>
                </a:ln>
                <a:solidFill>
                  <a:srgbClr val="FF0000"/>
                </a:solidFill>
                <a:latin typeface="Times New Roman" pitchFamily="18" charset="0"/>
                <a:cs typeface="Times New Roman" pitchFamily="18" charset="0"/>
                <a:sym typeface="Symbol"/>
              </a:rPr>
              <a:t> 0</a:t>
            </a:r>
            <a:endParaRPr lang="ru-RU" sz="3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09124587"/>
      </p:ext>
    </p:extLst>
  </p:cSld>
  <p:clrMapOvr>
    <a:masterClrMapping/>
  </p:clrMapOvr>
  <p:transition>
    <p:wheel spokes="1"/>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251520" y="44624"/>
            <a:ext cx="8712968" cy="3885679"/>
          </a:xfrm>
          <a:prstGeom prst="rect">
            <a:avLst/>
          </a:prstGeom>
        </p:spPr>
        <p:txBody>
          <a:bodyPr wrap="square">
            <a:spAutoFit/>
          </a:bodyPr>
          <a:lstStyle/>
          <a:p>
            <a:pPr indent="450850" algn="just">
              <a:lnSpc>
                <a:spcPct val="85000"/>
              </a:lnSpc>
            </a:pPr>
            <a:r>
              <a:rPr lang="ru-RU" sz="2800" b="1" u="sng" dirty="0">
                <a:ln>
                  <a:solidFill>
                    <a:sysClr val="windowText" lastClr="000000"/>
                  </a:solidFill>
                </a:ln>
                <a:latin typeface="Arial" pitchFamily="34" charset="0"/>
                <a:cs typeface="Arial" pitchFamily="34" charset="0"/>
              </a:rPr>
              <a:t>При твердении </a:t>
            </a:r>
            <a:r>
              <a:rPr lang="ru-RU" sz="2800" b="1" u="sng" dirty="0">
                <a:ln>
                  <a:solidFill>
                    <a:sysClr val="windowText" lastClr="000000"/>
                  </a:solidFill>
                </a:ln>
                <a:solidFill>
                  <a:srgbClr val="CC00CC"/>
                </a:solidFill>
                <a:latin typeface="Arial" pitchFamily="34" charset="0"/>
                <a:cs typeface="Arial" pitchFamily="34" charset="0"/>
              </a:rPr>
              <a:t>цемента</a:t>
            </a:r>
            <a:r>
              <a:rPr lang="ru-RU" sz="2800" b="1" dirty="0">
                <a:ln>
                  <a:solidFill>
                    <a:sysClr val="windowText" lastClr="000000"/>
                  </a:solidFill>
                </a:ln>
                <a:latin typeface="Arial" pitchFamily="34" charset="0"/>
                <a:cs typeface="Arial" pitchFamily="34" charset="0"/>
              </a:rPr>
              <a:t> происходят </a:t>
            </a:r>
            <a:r>
              <a:rPr lang="ru-RU" sz="2800" b="1" dirty="0">
                <a:latin typeface="Arial" pitchFamily="34" charset="0"/>
                <a:cs typeface="Arial" pitchFamily="34" charset="0"/>
              </a:rPr>
              <a:t>реакции </a:t>
            </a:r>
            <a:r>
              <a:rPr lang="ru-RU" sz="2800" b="1" dirty="0">
                <a:ln>
                  <a:solidFill>
                    <a:sysClr val="windowText" lastClr="000000"/>
                  </a:solidFill>
                </a:ln>
                <a:solidFill>
                  <a:srgbClr val="C00000"/>
                </a:solidFill>
                <a:latin typeface="Arial" pitchFamily="34" charset="0"/>
                <a:cs typeface="Arial" pitchFamily="34" charset="0"/>
              </a:rPr>
              <a:t>гидратации</a:t>
            </a:r>
            <a:r>
              <a:rPr lang="ru-RU" sz="2800" b="1" dirty="0">
                <a:latin typeface="Arial" pitchFamily="34" charset="0"/>
                <a:cs typeface="Arial" pitchFamily="34" charset="0"/>
              </a:rPr>
              <a:t>, гидролиза и обменного взаимодействия, протекающие при </a:t>
            </a:r>
            <a:r>
              <a:rPr lang="ru-RU" sz="2800" b="1" dirty="0" err="1">
                <a:latin typeface="Arial" pitchFamily="34" charset="0"/>
                <a:cs typeface="Arial" pitchFamily="34" charset="0"/>
              </a:rPr>
              <a:t>затворении</a:t>
            </a:r>
            <a:r>
              <a:rPr lang="ru-RU" sz="2800" b="1" dirty="0">
                <a:latin typeface="Arial" pitchFamily="34" charset="0"/>
                <a:cs typeface="Arial" pitchFamily="34" charset="0"/>
              </a:rPr>
              <a:t> </a:t>
            </a:r>
            <a:r>
              <a:rPr lang="ru-RU" sz="2800" b="1" dirty="0">
                <a:ln>
                  <a:solidFill>
                    <a:sysClr val="windowText" lastClr="000000"/>
                  </a:solidFill>
                </a:ln>
                <a:solidFill>
                  <a:srgbClr val="0033CC"/>
                </a:solidFill>
                <a:latin typeface="Arial" pitchFamily="34" charset="0"/>
                <a:cs typeface="Arial" pitchFamily="34" charset="0"/>
              </a:rPr>
              <a:t>цемента водой</a:t>
            </a:r>
            <a:r>
              <a:rPr lang="ru-RU" sz="2800" b="1" dirty="0">
                <a:latin typeface="Arial" pitchFamily="34" charset="0"/>
                <a:cs typeface="Arial" pitchFamily="34" charset="0"/>
              </a:rPr>
              <a:t> в жидкой фазе или на </a:t>
            </a:r>
            <a:r>
              <a:rPr lang="ru-RU" sz="2800" b="1" dirty="0">
                <a:ln>
                  <a:solidFill>
                    <a:sysClr val="windowText" lastClr="000000"/>
                  </a:solidFill>
                </a:ln>
                <a:solidFill>
                  <a:srgbClr val="CC00CC"/>
                </a:solidFill>
                <a:latin typeface="Arial" pitchFamily="34" charset="0"/>
                <a:cs typeface="Arial" pitchFamily="34" charset="0"/>
              </a:rPr>
              <a:t>поверхности </a:t>
            </a:r>
            <a:r>
              <a:rPr lang="ru-RU" sz="2800" b="1" dirty="0">
                <a:ln>
                  <a:solidFill>
                    <a:sysClr val="windowText" lastClr="000000"/>
                  </a:solidFill>
                </a:ln>
                <a:latin typeface="Arial" pitchFamily="34" charset="0"/>
                <a:cs typeface="Arial" pitchFamily="34" charset="0"/>
              </a:rPr>
              <a:t>твердых частиц </a:t>
            </a:r>
            <a:r>
              <a:rPr lang="ru-RU" sz="2800" b="1" dirty="0">
                <a:ln>
                  <a:solidFill>
                    <a:sysClr val="windowText" lastClr="000000"/>
                  </a:solidFill>
                </a:ln>
                <a:solidFill>
                  <a:srgbClr val="CC00CC"/>
                </a:solidFill>
                <a:latin typeface="Arial" pitchFamily="34" charset="0"/>
                <a:cs typeface="Arial" pitchFamily="34" charset="0"/>
              </a:rPr>
              <a:t>цемента</a:t>
            </a:r>
            <a:r>
              <a:rPr lang="ru-RU" sz="2800" b="1" dirty="0" smtClean="0">
                <a:latin typeface="Arial" pitchFamily="34" charset="0"/>
                <a:cs typeface="Arial" pitchFamily="34" charset="0"/>
              </a:rPr>
              <a:t>.</a:t>
            </a:r>
          </a:p>
          <a:p>
            <a:pPr indent="450850" algn="just">
              <a:lnSpc>
                <a:spcPct val="85000"/>
              </a:lnSpc>
            </a:pPr>
            <a:r>
              <a:rPr lang="ru-RU" sz="2800" b="1" dirty="0" smtClean="0">
                <a:ln>
                  <a:solidFill>
                    <a:sysClr val="windowText" lastClr="000000"/>
                  </a:solidFill>
                </a:ln>
                <a:solidFill>
                  <a:srgbClr val="C00000"/>
                </a:solidFill>
              </a:rPr>
              <a:t>Гидратация</a:t>
            </a:r>
            <a:r>
              <a:rPr lang="ru-RU" sz="2800" b="1" dirty="0" smtClean="0"/>
              <a:t> </a:t>
            </a:r>
            <a:r>
              <a:rPr lang="ru-RU" sz="2800" b="1" dirty="0"/>
              <a:t>индивидуальных синтетических минералов – </a:t>
            </a:r>
            <a:r>
              <a:rPr lang="ru-RU" sz="2800" b="1" dirty="0" smtClean="0"/>
              <a:t>силикатов кальция:</a:t>
            </a:r>
            <a:endParaRPr lang="ru-RU" sz="2800" b="1" dirty="0" smtClean="0">
              <a:latin typeface="Arial" pitchFamily="34" charset="0"/>
              <a:cs typeface="Arial" pitchFamily="34" charset="0"/>
            </a:endParaRPr>
          </a:p>
          <a:p>
            <a:pPr algn="ctr">
              <a:lnSpc>
                <a:spcPct val="85000"/>
              </a:lnSpc>
            </a:pPr>
            <a:endParaRPr lang="ru-RU" sz="1000" b="1" dirty="0" smtClean="0"/>
          </a:p>
          <a:p>
            <a:pPr algn="ctr">
              <a:lnSpc>
                <a:spcPct val="85000"/>
              </a:lnSpc>
            </a:pPr>
            <a:r>
              <a:rPr lang="en-US" sz="2800" b="1" dirty="0" smtClean="0"/>
              <a:t>2(3CaO</a:t>
            </a:r>
            <a:r>
              <a:rPr lang="en-US" sz="2800" b="1" dirty="0" smtClean="0">
                <a:sym typeface="Symbol"/>
              </a:rPr>
              <a:t></a:t>
            </a:r>
            <a:r>
              <a:rPr lang="en-US" sz="2800" b="1" dirty="0" smtClean="0"/>
              <a:t>SiO</a:t>
            </a:r>
            <a:r>
              <a:rPr lang="en-US" sz="2800" b="1" baseline="-25000" dirty="0" smtClean="0"/>
              <a:t>2</a:t>
            </a:r>
            <a:r>
              <a:rPr lang="en-US" sz="2800" b="1" dirty="0" smtClean="0"/>
              <a:t>)+ </a:t>
            </a:r>
            <a:r>
              <a:rPr lang="en-US" sz="2800" b="1" dirty="0"/>
              <a:t>6</a:t>
            </a:r>
            <a:r>
              <a:rPr lang="ru-RU" sz="2800" b="1" dirty="0"/>
              <a:t>Н</a:t>
            </a:r>
            <a:r>
              <a:rPr lang="en-US" sz="2800" b="1" baseline="-25000" dirty="0"/>
              <a:t>2</a:t>
            </a:r>
            <a:r>
              <a:rPr lang="en-US" sz="2800" b="1" dirty="0"/>
              <a:t>O = </a:t>
            </a:r>
            <a:r>
              <a:rPr lang="en-US" sz="2800" b="1" dirty="0" smtClean="0"/>
              <a:t>3CaO</a:t>
            </a:r>
            <a:r>
              <a:rPr lang="en-US" sz="2800" b="1" dirty="0" smtClean="0">
                <a:sym typeface="Symbol"/>
              </a:rPr>
              <a:t></a:t>
            </a:r>
            <a:r>
              <a:rPr lang="en-US" sz="2800" b="1" dirty="0" smtClean="0"/>
              <a:t>2SiO</a:t>
            </a:r>
            <a:r>
              <a:rPr lang="en-US" sz="2800" b="1" baseline="-25000" dirty="0" smtClean="0"/>
              <a:t>2</a:t>
            </a:r>
            <a:r>
              <a:rPr lang="en-US" sz="2800" b="1" dirty="0" smtClean="0">
                <a:sym typeface="Symbol"/>
              </a:rPr>
              <a:t></a:t>
            </a:r>
            <a:r>
              <a:rPr lang="ru-RU" sz="2800" b="1" dirty="0" smtClean="0"/>
              <a:t>3Н</a:t>
            </a:r>
            <a:r>
              <a:rPr lang="ru-RU" sz="2800" b="1" baseline="-25000" dirty="0" smtClean="0"/>
              <a:t>2</a:t>
            </a:r>
            <a:r>
              <a:rPr lang="en-US" sz="2800" b="1" dirty="0" smtClean="0"/>
              <a:t>O</a:t>
            </a:r>
            <a:r>
              <a:rPr lang="ru-RU" sz="2800" b="1" dirty="0" smtClean="0"/>
              <a:t>+3Са(ОН)</a:t>
            </a:r>
            <a:r>
              <a:rPr lang="ru-RU" sz="2800" b="1" baseline="-25000" dirty="0" smtClean="0"/>
              <a:t>2</a:t>
            </a:r>
          </a:p>
          <a:p>
            <a:pPr indent="450850" algn="just">
              <a:lnSpc>
                <a:spcPct val="85000"/>
              </a:lnSpc>
            </a:pPr>
            <a:r>
              <a:rPr lang="ru-RU" sz="2800" b="1" dirty="0"/>
              <a:t>Для </a:t>
            </a:r>
            <a:r>
              <a:rPr lang="ru-RU" sz="2800" b="1" dirty="0" err="1"/>
              <a:t>алюмоферритов</a:t>
            </a:r>
            <a:r>
              <a:rPr lang="ru-RU" sz="2800" b="1" dirty="0"/>
              <a:t> кальция различного </a:t>
            </a:r>
            <a:r>
              <a:rPr lang="ru-RU" sz="2800" b="1" dirty="0" smtClean="0"/>
              <a:t>состава, например:</a:t>
            </a:r>
            <a:r>
              <a:rPr lang="ru-RU" sz="2800" b="1" dirty="0" smtClean="0">
                <a:latin typeface="Arial" pitchFamily="34" charset="0"/>
                <a:cs typeface="Arial" pitchFamily="34" charset="0"/>
              </a:rPr>
              <a:t> </a:t>
            </a:r>
            <a:endParaRPr lang="ru-RU" sz="2800" b="1" dirty="0">
              <a:latin typeface="Arial" pitchFamily="34" charset="0"/>
              <a:cs typeface="Arial" pitchFamily="34" charset="0"/>
            </a:endParaRPr>
          </a:p>
        </p:txBody>
      </p:sp>
      <p:pic>
        <p:nvPicPr>
          <p:cNvPr id="521218" name="Picture 2" descr="http://ok-t.ru/studopedia/baza20/3065951715220.files/image042.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79512" y="3789040"/>
            <a:ext cx="8712580" cy="576063"/>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61188" y="4379502"/>
            <a:ext cx="8803299" cy="2289858"/>
          </a:xfrm>
          <a:prstGeom prst="rect">
            <a:avLst/>
          </a:prstGeom>
        </p:spPr>
        <p:txBody>
          <a:bodyPr wrap="square">
            <a:spAutoFit/>
          </a:bodyPr>
          <a:lstStyle/>
          <a:p>
            <a:pPr indent="450850" algn="just">
              <a:lnSpc>
                <a:spcPct val="85000"/>
              </a:lnSpc>
            </a:pPr>
            <a:r>
              <a:rPr lang="ru-RU" sz="2800" b="1" dirty="0" smtClean="0">
                <a:ln>
                  <a:solidFill>
                    <a:sysClr val="windowText" lastClr="000000"/>
                  </a:solidFill>
                </a:ln>
                <a:latin typeface="Arial" pitchFamily="34" charset="0"/>
                <a:cs typeface="Arial" pitchFamily="34" charset="0"/>
              </a:rPr>
              <a:t>Большинство </a:t>
            </a:r>
            <a:r>
              <a:rPr lang="ru-RU" sz="2800" b="1" dirty="0">
                <a:ln>
                  <a:solidFill>
                    <a:sysClr val="windowText" lastClr="000000"/>
                  </a:solidFill>
                </a:ln>
                <a:latin typeface="Arial" pitchFamily="34" charset="0"/>
                <a:cs typeface="Arial" pitchFamily="34" charset="0"/>
              </a:rPr>
              <a:t>реакций </a:t>
            </a:r>
            <a:r>
              <a:rPr lang="ru-RU" sz="2800" b="1" dirty="0">
                <a:latin typeface="Arial" pitchFamily="34" charset="0"/>
                <a:cs typeface="Arial" pitchFamily="34" charset="0"/>
              </a:rPr>
              <a:t>сопровождается </a:t>
            </a:r>
            <a:r>
              <a:rPr lang="ru-RU" sz="2800" b="1" u="sng" dirty="0">
                <a:ln>
                  <a:solidFill>
                    <a:sysClr val="windowText" lastClr="000000"/>
                  </a:solidFill>
                </a:ln>
                <a:solidFill>
                  <a:srgbClr val="FF0000"/>
                </a:solidFill>
                <a:latin typeface="Arial" pitchFamily="34" charset="0"/>
                <a:cs typeface="Arial" pitchFamily="34" charset="0"/>
              </a:rPr>
              <a:t>выделением тепла</a:t>
            </a:r>
            <a:r>
              <a:rPr lang="ru-RU" sz="2800" b="1" dirty="0">
                <a:latin typeface="Arial" pitchFamily="34" charset="0"/>
                <a:cs typeface="Arial" pitchFamily="34" charset="0"/>
              </a:rPr>
              <a:t>. Продукты реакции – твердые вещества либо – </a:t>
            </a:r>
            <a:r>
              <a:rPr lang="ru-RU" sz="2800" b="1" dirty="0" err="1">
                <a:latin typeface="Arial" pitchFamily="34" charset="0"/>
                <a:cs typeface="Arial" pitchFamily="34" charset="0"/>
              </a:rPr>
              <a:t>квазитвердые</a:t>
            </a:r>
            <a:r>
              <a:rPr lang="ru-RU" sz="2800" b="1" dirty="0">
                <a:latin typeface="Arial" pitchFamily="34" charset="0"/>
                <a:cs typeface="Arial" pitchFamily="34" charset="0"/>
              </a:rPr>
              <a:t> растворимы в воде и образуются в условиях постоянного </a:t>
            </a:r>
            <a:r>
              <a:rPr lang="ru-RU" sz="2800" b="1" dirty="0">
                <a:ln>
                  <a:solidFill>
                    <a:sysClr val="windowText" lastClr="000000"/>
                  </a:solidFill>
                </a:ln>
                <a:latin typeface="Arial" pitchFamily="34" charset="0"/>
                <a:cs typeface="Arial" pitchFamily="34" charset="0"/>
              </a:rPr>
              <a:t>уменьшения </a:t>
            </a:r>
            <a:r>
              <a:rPr lang="ru-RU" sz="2800" b="1" dirty="0">
                <a:ln>
                  <a:solidFill>
                    <a:sysClr val="windowText" lastClr="000000"/>
                  </a:solidFill>
                </a:ln>
                <a:solidFill>
                  <a:srgbClr val="0033CC"/>
                </a:solidFill>
                <a:latin typeface="Arial" pitchFamily="34" charset="0"/>
                <a:cs typeface="Arial" pitchFamily="34" charset="0"/>
              </a:rPr>
              <a:t>массы воды </a:t>
            </a:r>
            <a:r>
              <a:rPr lang="ru-RU" sz="2800" b="1" dirty="0">
                <a:ln>
                  <a:solidFill>
                    <a:sysClr val="windowText" lastClr="000000"/>
                  </a:solidFill>
                </a:ln>
                <a:latin typeface="Arial" pitchFamily="34" charset="0"/>
                <a:cs typeface="Arial" pitchFamily="34" charset="0"/>
              </a:rPr>
              <a:t>в процессе твердения</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368238083"/>
      </p:ext>
    </p:extLst>
  </p:cSld>
  <p:clrMapOvr>
    <a:masterClrMapping/>
  </p:clrMapOvr>
  <p:transition>
    <p:wheel spokes="1"/>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51377" y="1750781"/>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Text Box 11"/>
          <p:cNvSpPr txBox="1">
            <a:spLocks noChangeArrowheads="1"/>
          </p:cNvSpPr>
          <p:nvPr/>
        </p:nvSpPr>
        <p:spPr bwMode="auto">
          <a:xfrm>
            <a:off x="561992" y="1851443"/>
            <a:ext cx="8114464" cy="929485"/>
          </a:xfrm>
          <a:prstGeom prst="rect">
            <a:avLst/>
          </a:prstGeom>
          <a:noFill/>
          <a:ln w="9525">
            <a:noFill/>
            <a:miter lim="800000"/>
            <a:headEnd/>
            <a:tailEnd/>
          </a:ln>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5000"/>
              </a:lnSpc>
            </a:pPr>
            <a:r>
              <a:rPr lang="ru-RU" sz="3200" b="1" spc="50" dirty="0" smtClean="0">
                <a:ln w="11430"/>
                <a:solidFill>
                  <a:srgbClr val="C00000"/>
                </a:solidFill>
                <a:effectLst>
                  <a:outerShdw blurRad="76200" dist="50800" dir="5400000" algn="tl" rotWithShape="0">
                    <a:srgbClr val="000000">
                      <a:alpha val="65000"/>
                    </a:srgbClr>
                  </a:outerShdw>
                </a:effectLst>
                <a:latin typeface="Arial Black" pitchFamily="34" charset="0"/>
              </a:rPr>
              <a:t>Тепловые эффекты химических реакций</a:t>
            </a:r>
            <a:endParaRPr lang="ru-RU" sz="3200" b="1"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sp>
        <p:nvSpPr>
          <p:cNvPr id="10" name="TextBox 9"/>
          <p:cNvSpPr txBox="1"/>
          <p:nvPr/>
        </p:nvSpPr>
        <p:spPr>
          <a:xfrm>
            <a:off x="539843" y="2931792"/>
            <a:ext cx="8000931" cy="3305520"/>
          </a:xfrm>
          <a:prstGeom prst="rect">
            <a:avLst/>
          </a:prstGeom>
          <a:noFill/>
        </p:spPr>
        <p:txBody>
          <a:bodyPr wrap="square">
            <a:spAutoFit/>
          </a:bodyPr>
          <a:lstStyle/>
          <a:p>
            <a:pPr indent="540000" algn="just" fontAlgn="auto">
              <a:lnSpc>
                <a:spcPct val="90000"/>
              </a:lnSpc>
              <a:spcBef>
                <a:spcPts val="0"/>
              </a:spcBef>
              <a:spcAft>
                <a:spcPts val="0"/>
              </a:spcAft>
              <a:defRPr/>
            </a:pPr>
            <a:r>
              <a:rPr lang="ru-RU" sz="2900" b="1" dirty="0">
                <a:ln>
                  <a:solidFill>
                    <a:sysClr val="windowText" lastClr="000000"/>
                  </a:solidFill>
                </a:ln>
                <a:solidFill>
                  <a:srgbClr val="C00000"/>
                </a:solidFill>
                <a:latin typeface="Arial Black" pitchFamily="34" charset="0"/>
                <a:cs typeface="Arial" pitchFamily="34" charset="0"/>
              </a:rPr>
              <a:t>Тепловой эффект </a:t>
            </a:r>
            <a:r>
              <a:rPr lang="ru-RU" sz="2900" b="1" dirty="0">
                <a:ln>
                  <a:solidFill>
                    <a:sysClr val="windowText" lastClr="000000"/>
                  </a:solidFill>
                </a:ln>
                <a:latin typeface="Arial" pitchFamily="34" charset="0"/>
                <a:cs typeface="Arial" pitchFamily="34" charset="0"/>
              </a:rPr>
              <a:t>(</a:t>
            </a:r>
            <a:r>
              <a:rPr lang="ru-RU" sz="2900" b="1" dirty="0">
                <a:ln>
                  <a:solidFill>
                    <a:sysClr val="windowText" lastClr="000000"/>
                  </a:solidFill>
                </a:ln>
                <a:solidFill>
                  <a:srgbClr val="C00000"/>
                </a:solidFill>
                <a:latin typeface="Arial Black" pitchFamily="34" charset="0"/>
                <a:cs typeface="Arial" pitchFamily="34" charset="0"/>
              </a:rPr>
              <a:t>теплота</a:t>
            </a:r>
            <a:r>
              <a:rPr lang="ru-RU" sz="2900" b="1" dirty="0">
                <a:ln>
                  <a:solidFill>
                    <a:sysClr val="windowText" lastClr="000000"/>
                  </a:solidFill>
                </a:ln>
                <a:latin typeface="Arial" pitchFamily="34" charset="0"/>
                <a:cs typeface="Arial" pitchFamily="34" charset="0"/>
              </a:rPr>
              <a:t>) химической реакции</a:t>
            </a:r>
            <a:r>
              <a:rPr lang="ru-RU" sz="2900" b="1" dirty="0">
                <a:latin typeface="Arial" pitchFamily="34" charset="0"/>
                <a:cs typeface="Arial" pitchFamily="34" charset="0"/>
              </a:rPr>
              <a:t> – количество теплоты, выделившейся либо поглотившейся в ходе реакции. </a:t>
            </a:r>
            <a:endParaRPr lang="ru-RU" sz="2900" b="1" dirty="0" smtClean="0">
              <a:latin typeface="Arial" pitchFamily="34" charset="0"/>
              <a:cs typeface="Arial" pitchFamily="34" charset="0"/>
            </a:endParaRPr>
          </a:p>
          <a:p>
            <a:pPr indent="540000" algn="just" fontAlgn="auto">
              <a:lnSpc>
                <a:spcPct val="90000"/>
              </a:lnSpc>
              <a:spcBef>
                <a:spcPts val="0"/>
              </a:spcBef>
              <a:spcAft>
                <a:spcPts val="0"/>
              </a:spcAft>
              <a:defRPr/>
            </a:pPr>
            <a:r>
              <a:rPr lang="ru-RU" sz="2900" b="1" dirty="0" smtClean="0">
                <a:ln>
                  <a:solidFill>
                    <a:sysClr val="windowText" lastClr="000000"/>
                  </a:solidFill>
                </a:ln>
                <a:solidFill>
                  <a:srgbClr val="C00000"/>
                </a:solidFill>
                <a:latin typeface="Arial Black" pitchFamily="34" charset="0"/>
                <a:cs typeface="Arial" pitchFamily="34" charset="0"/>
              </a:rPr>
              <a:t>Тепловой </a:t>
            </a:r>
            <a:r>
              <a:rPr lang="ru-RU" sz="2900" b="1" dirty="0">
                <a:ln>
                  <a:solidFill>
                    <a:sysClr val="windowText" lastClr="000000"/>
                  </a:solidFill>
                </a:ln>
                <a:solidFill>
                  <a:srgbClr val="C00000"/>
                </a:solidFill>
                <a:latin typeface="Arial Black" pitchFamily="34" charset="0"/>
                <a:cs typeface="Arial" pitchFamily="34" charset="0"/>
              </a:rPr>
              <a:t>эффект </a:t>
            </a:r>
            <a:r>
              <a:rPr lang="ru-RU" sz="2900" b="1" dirty="0">
                <a:ln>
                  <a:solidFill>
                    <a:sysClr val="windowText" lastClr="000000"/>
                  </a:solidFill>
                </a:ln>
                <a:solidFill>
                  <a:srgbClr val="0000FF"/>
                </a:solidFill>
                <a:latin typeface="Arial" pitchFamily="34" charset="0"/>
                <a:cs typeface="Arial" pitchFamily="34" charset="0"/>
              </a:rPr>
              <a:t>прямой реакции </a:t>
            </a:r>
            <a:r>
              <a:rPr lang="ru-RU" sz="2900" b="1" u="sng" dirty="0">
                <a:latin typeface="Arial" pitchFamily="34" charset="0"/>
                <a:cs typeface="Arial" pitchFamily="34" charset="0"/>
              </a:rPr>
              <a:t>равен по величине и противоположен по знаку</a:t>
            </a:r>
            <a:r>
              <a:rPr lang="ru-RU" sz="2900" b="1" dirty="0">
                <a:latin typeface="Arial" pitchFamily="34" charset="0"/>
                <a:cs typeface="Arial" pitchFamily="34" charset="0"/>
              </a:rPr>
              <a:t> тепловому эффекту </a:t>
            </a:r>
            <a:r>
              <a:rPr lang="ru-RU" sz="2900" b="1" dirty="0">
                <a:ln>
                  <a:solidFill>
                    <a:sysClr val="windowText" lastClr="000000"/>
                  </a:solidFill>
                </a:ln>
                <a:solidFill>
                  <a:srgbClr val="0000FF"/>
                </a:solidFill>
                <a:latin typeface="Arial" pitchFamily="34" charset="0"/>
                <a:cs typeface="Arial" pitchFamily="34" charset="0"/>
              </a:rPr>
              <a:t>обратной реакции </a:t>
            </a:r>
            <a:r>
              <a:rPr lang="ru-RU" sz="2900" b="1" dirty="0">
                <a:latin typeface="Arial" pitchFamily="34" charset="0"/>
                <a:cs typeface="Arial" pitchFamily="34" charset="0"/>
              </a:rPr>
              <a:t>(</a:t>
            </a:r>
            <a:r>
              <a:rPr lang="ru-RU" sz="2900" b="1" u="sng" dirty="0">
                <a:ln>
                  <a:solidFill>
                    <a:sysClr val="windowText" lastClr="000000"/>
                  </a:solidFill>
                </a:ln>
                <a:solidFill>
                  <a:srgbClr val="FF0000"/>
                </a:solidFill>
                <a:latin typeface="Arial Black" pitchFamily="34" charset="0"/>
                <a:cs typeface="Arial" pitchFamily="34" charset="0"/>
                <a:hlinkClick r:id="rId6" action="ppaction://hlinksldjump"/>
              </a:rPr>
              <a:t>закон </a:t>
            </a:r>
            <a:r>
              <a:rPr lang="ru-RU" sz="2900" b="1" u="sng" dirty="0" smtClean="0">
                <a:ln>
                  <a:solidFill>
                    <a:sysClr val="windowText" lastClr="000000"/>
                  </a:solidFill>
                </a:ln>
                <a:solidFill>
                  <a:srgbClr val="FF0000"/>
                </a:solidFill>
                <a:latin typeface="Arial Black" pitchFamily="34" charset="0"/>
                <a:cs typeface="Arial" pitchFamily="34" charset="0"/>
                <a:hlinkClick r:id="rId6" action="ppaction://hlinksldjump"/>
              </a:rPr>
              <a:t>Лавуазье – Лапласа</a:t>
            </a:r>
            <a:r>
              <a:rPr lang="ru-RU" sz="2900" b="1" dirty="0">
                <a:latin typeface="Arial" pitchFamily="34" charset="0"/>
                <a:cs typeface="Arial" pitchFamily="34" charset="0"/>
              </a:rPr>
              <a:t>).</a:t>
            </a:r>
          </a:p>
        </p:txBody>
      </p:sp>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4" name="Прямоугольник 3"/>
          <p:cNvSpPr/>
          <p:nvPr/>
        </p:nvSpPr>
        <p:spPr>
          <a:xfrm>
            <a:off x="539552" y="1484784"/>
            <a:ext cx="8064896" cy="4670509"/>
          </a:xfrm>
          <a:prstGeom prst="rect">
            <a:avLst/>
          </a:prstGeom>
        </p:spPr>
        <p:txBody>
          <a:bodyPr wrap="square">
            <a:spAutoFit/>
          </a:bodyPr>
          <a:lstStyle/>
          <a:p>
            <a:pPr indent="450850" algn="just">
              <a:lnSpc>
                <a:spcPct val="85000"/>
              </a:lnSpc>
            </a:pPr>
            <a:r>
              <a:rPr lang="ru-RU" sz="2800" b="1" dirty="0">
                <a:ln>
                  <a:solidFill>
                    <a:sysClr val="windowText" lastClr="000000"/>
                  </a:solidFill>
                </a:ln>
                <a:solidFill>
                  <a:srgbClr val="FF0000"/>
                </a:solidFill>
                <a:latin typeface="Arial Black" pitchFamily="34" charset="0"/>
              </a:rPr>
              <a:t>Стандартным тепловым эффектом реакции </a:t>
            </a:r>
            <a:r>
              <a:rPr lang="ru-RU" sz="2800" b="1" dirty="0" smtClean="0">
                <a:ln>
                  <a:solidFill>
                    <a:sysClr val="windowText" lastClr="000000"/>
                  </a:solidFill>
                </a:ln>
                <a:solidFill>
                  <a:srgbClr val="FF0000"/>
                </a:solidFill>
                <a:latin typeface="Arial Black" pitchFamily="34" charset="0"/>
                <a:sym typeface="Symbol"/>
              </a:rPr>
              <a:t></a:t>
            </a:r>
            <a:r>
              <a:rPr lang="ru-RU" sz="2800" b="1" dirty="0" smtClean="0">
                <a:ln>
                  <a:solidFill>
                    <a:sysClr val="windowText" lastClr="000000"/>
                  </a:solidFill>
                </a:ln>
                <a:solidFill>
                  <a:srgbClr val="FF0000"/>
                </a:solidFill>
                <a:latin typeface="Arial Black" pitchFamily="34" charset="0"/>
              </a:rPr>
              <a:t>Н</a:t>
            </a:r>
            <a:r>
              <a:rPr lang="ru-RU" sz="2800" b="1" baseline="30000" dirty="0" smtClean="0">
                <a:ln>
                  <a:solidFill>
                    <a:sysClr val="windowText" lastClr="000000"/>
                  </a:solidFill>
                </a:ln>
                <a:solidFill>
                  <a:srgbClr val="FF0000"/>
                </a:solidFill>
                <a:latin typeface="Arial Black" pitchFamily="34" charset="0"/>
              </a:rPr>
              <a:t>О</a:t>
            </a:r>
            <a:r>
              <a:rPr lang="ru-RU" sz="2800" b="1" dirty="0" smtClean="0">
                <a:ln>
                  <a:solidFill>
                    <a:sysClr val="windowText" lastClr="000000"/>
                  </a:solidFill>
                </a:ln>
                <a:solidFill>
                  <a:srgbClr val="FF0000"/>
                </a:solidFill>
                <a:latin typeface="Arial Black" pitchFamily="34" charset="0"/>
              </a:rPr>
              <a:t> </a:t>
            </a:r>
            <a:r>
              <a:rPr lang="ru-RU" sz="2800" b="1" dirty="0"/>
              <a:t>называется такой эффект, который возникает в </a:t>
            </a:r>
            <a:r>
              <a:rPr lang="ru-RU" sz="2800" b="1" dirty="0">
                <a:ln>
                  <a:solidFill>
                    <a:sysClr val="windowText" lastClr="000000"/>
                  </a:solidFill>
                </a:ln>
                <a:solidFill>
                  <a:srgbClr val="FF0000"/>
                </a:solidFill>
              </a:rPr>
              <a:t>стандартных </a:t>
            </a:r>
            <a:r>
              <a:rPr lang="ru-RU" sz="2800" b="1" dirty="0" smtClean="0">
                <a:ln>
                  <a:solidFill>
                    <a:sysClr val="windowText" lastClr="000000"/>
                  </a:solidFill>
                </a:ln>
                <a:solidFill>
                  <a:srgbClr val="FF0000"/>
                </a:solidFill>
              </a:rPr>
              <a:t>условиях:</a:t>
            </a:r>
          </a:p>
          <a:p>
            <a:pPr algn="ctr">
              <a:lnSpc>
                <a:spcPct val="85000"/>
              </a:lnSpc>
            </a:pPr>
            <a:r>
              <a:rPr lang="ru-RU" sz="2800" b="1" dirty="0" smtClean="0"/>
              <a:t> </a:t>
            </a:r>
            <a:r>
              <a:rPr lang="ru-RU" sz="2800" b="1" dirty="0" smtClean="0">
                <a:ln>
                  <a:solidFill>
                    <a:sysClr val="windowText" lastClr="000000"/>
                  </a:solidFill>
                </a:ln>
                <a:solidFill>
                  <a:srgbClr val="0000FF"/>
                </a:solidFill>
              </a:rPr>
              <a:t>р = 1,013</a:t>
            </a:r>
            <a:r>
              <a:rPr lang="ru-RU" sz="2800" b="1" baseline="30000" dirty="0" smtClean="0">
                <a:ln>
                  <a:solidFill>
                    <a:sysClr val="windowText" lastClr="000000"/>
                  </a:solidFill>
                </a:ln>
                <a:solidFill>
                  <a:srgbClr val="0000FF"/>
                </a:solidFill>
              </a:rPr>
              <a:t>.</a:t>
            </a:r>
            <a:r>
              <a:rPr lang="ru-RU" sz="2800" b="1" dirty="0" smtClean="0">
                <a:ln>
                  <a:solidFill>
                    <a:sysClr val="windowText" lastClr="000000"/>
                  </a:solidFill>
                </a:ln>
                <a:solidFill>
                  <a:srgbClr val="0000FF"/>
                </a:solidFill>
              </a:rPr>
              <a:t>10</a:t>
            </a:r>
            <a:r>
              <a:rPr lang="ru-RU" sz="2800" b="1" baseline="30000" dirty="0" smtClean="0">
                <a:ln>
                  <a:solidFill>
                    <a:sysClr val="windowText" lastClr="000000"/>
                  </a:solidFill>
                </a:ln>
                <a:solidFill>
                  <a:srgbClr val="0000FF"/>
                </a:solidFill>
              </a:rPr>
              <a:t>5</a:t>
            </a:r>
            <a:r>
              <a:rPr lang="ru-RU" sz="2800" b="1" dirty="0" smtClean="0">
                <a:ln>
                  <a:solidFill>
                    <a:sysClr val="windowText" lastClr="000000"/>
                  </a:solidFill>
                </a:ln>
                <a:solidFill>
                  <a:srgbClr val="0000FF"/>
                </a:solidFill>
              </a:rPr>
              <a:t> Па (1 атм.), Т = 298 (25 </a:t>
            </a:r>
            <a:r>
              <a:rPr lang="ru-RU" sz="2800" b="1" baseline="30000" dirty="0" err="1" smtClean="0">
                <a:ln>
                  <a:solidFill>
                    <a:sysClr val="windowText" lastClr="000000"/>
                  </a:solidFill>
                </a:ln>
                <a:solidFill>
                  <a:srgbClr val="0000FF"/>
                </a:solidFill>
              </a:rPr>
              <a:t>о</a:t>
            </a:r>
            <a:r>
              <a:rPr lang="ru-RU" sz="2800" b="1" dirty="0" err="1" smtClean="0">
                <a:ln>
                  <a:solidFill>
                    <a:sysClr val="windowText" lastClr="000000"/>
                  </a:solidFill>
                </a:ln>
                <a:solidFill>
                  <a:srgbClr val="0000FF"/>
                </a:solidFill>
              </a:rPr>
              <a:t>С</a:t>
            </a:r>
            <a:r>
              <a:rPr lang="ru-RU" sz="2800" b="1" dirty="0" smtClean="0">
                <a:ln>
                  <a:solidFill>
                    <a:sysClr val="windowText" lastClr="000000"/>
                  </a:solidFill>
                </a:ln>
                <a:solidFill>
                  <a:srgbClr val="0000FF"/>
                </a:solidFill>
              </a:rPr>
              <a:t>) К</a:t>
            </a:r>
            <a:r>
              <a:rPr lang="ru-RU" sz="2800" b="1" dirty="0" smtClean="0"/>
              <a:t>.</a:t>
            </a:r>
            <a:r>
              <a:rPr lang="ru-RU" sz="2800" b="1" dirty="0" smtClean="0">
                <a:solidFill>
                  <a:srgbClr val="00CC00"/>
                </a:solidFill>
              </a:rPr>
              <a:t> </a:t>
            </a:r>
          </a:p>
          <a:p>
            <a:pPr indent="450850" algn="just">
              <a:lnSpc>
                <a:spcPct val="85000"/>
              </a:lnSpc>
            </a:pPr>
            <a:endParaRPr lang="ru-RU" sz="1400" b="1" dirty="0" smtClean="0">
              <a:ln>
                <a:solidFill>
                  <a:sysClr val="windowText" lastClr="000000"/>
                </a:solidFill>
              </a:ln>
              <a:solidFill>
                <a:srgbClr val="FF0000"/>
              </a:solidFill>
              <a:latin typeface="Arial Black" pitchFamily="34" charset="0"/>
            </a:endParaRPr>
          </a:p>
          <a:p>
            <a:pPr indent="450850" algn="just">
              <a:lnSpc>
                <a:spcPct val="85000"/>
              </a:lnSpc>
            </a:pPr>
            <a:r>
              <a:rPr lang="ru-RU" sz="2800" b="1" dirty="0" smtClean="0">
                <a:ln>
                  <a:solidFill>
                    <a:sysClr val="windowText" lastClr="000000"/>
                  </a:solidFill>
                </a:ln>
                <a:solidFill>
                  <a:srgbClr val="FF0000"/>
                </a:solidFill>
                <a:latin typeface="Arial Black" pitchFamily="34" charset="0"/>
              </a:rPr>
              <a:t>Теплотой </a:t>
            </a:r>
            <a:r>
              <a:rPr lang="ru-RU" sz="2800" b="1" dirty="0">
                <a:ln>
                  <a:solidFill>
                    <a:sysClr val="windowText" lastClr="000000"/>
                  </a:solidFill>
                </a:ln>
                <a:solidFill>
                  <a:srgbClr val="FF0000"/>
                </a:solidFill>
                <a:latin typeface="Arial Black" pitchFamily="34" charset="0"/>
              </a:rPr>
              <a:t>(энтальпией) </a:t>
            </a:r>
            <a:r>
              <a:rPr lang="ru-RU" sz="2800" b="1" dirty="0" smtClean="0">
                <a:ln>
                  <a:solidFill>
                    <a:sysClr val="windowText" lastClr="000000"/>
                  </a:solidFill>
                </a:ln>
                <a:solidFill>
                  <a:srgbClr val="FF0000"/>
                </a:solidFill>
                <a:latin typeface="Arial Black" pitchFamily="34" charset="0"/>
              </a:rPr>
              <a:t>образования </a:t>
            </a:r>
            <a:r>
              <a:rPr lang="ru-RU" sz="2800" b="1" dirty="0" smtClean="0">
                <a:ln>
                  <a:solidFill>
                    <a:sysClr val="windowText" lastClr="000000"/>
                  </a:solidFill>
                </a:ln>
                <a:solidFill>
                  <a:srgbClr val="FF0000"/>
                </a:solidFill>
                <a:latin typeface="Arial" pitchFamily="34" charset="0"/>
                <a:cs typeface="Arial" pitchFamily="34" charset="0"/>
              </a:rPr>
              <a:t>(</a:t>
            </a:r>
            <a:r>
              <a:rPr lang="en-US" sz="2800" b="1" dirty="0" smtClean="0">
                <a:ln>
                  <a:solidFill>
                    <a:sysClr val="windowText" lastClr="000000"/>
                  </a:solidFill>
                </a:ln>
                <a:solidFill>
                  <a:srgbClr val="FF0000"/>
                </a:solidFill>
                <a:latin typeface="Arial" pitchFamily="34" charset="0"/>
                <a:cs typeface="Arial" pitchFamily="34" charset="0"/>
              </a:rPr>
              <a:t>f</a:t>
            </a:r>
            <a:r>
              <a:rPr lang="en-US" sz="2800" b="1" dirty="0" smtClean="0">
                <a:ln>
                  <a:solidFill>
                    <a:sysClr val="windowText" lastClr="000000"/>
                  </a:solidFill>
                </a:ln>
                <a:solidFill>
                  <a:srgbClr val="0000FF"/>
                </a:solidFill>
                <a:latin typeface="Arial" pitchFamily="34" charset="0"/>
                <a:cs typeface="Arial" pitchFamily="34" charset="0"/>
              </a:rPr>
              <a:t>ormation</a:t>
            </a:r>
            <a:r>
              <a:rPr lang="ru-RU" sz="2800" b="1" dirty="0" smtClean="0">
                <a:ln>
                  <a:solidFill>
                    <a:sysClr val="windowText" lastClr="000000"/>
                  </a:solidFill>
                </a:ln>
                <a:solidFill>
                  <a:srgbClr val="FF0000"/>
                </a:solidFill>
                <a:latin typeface="Arial" pitchFamily="34" charset="0"/>
                <a:cs typeface="Arial" pitchFamily="34" charset="0"/>
              </a:rPr>
              <a:t>)</a:t>
            </a:r>
            <a:r>
              <a:rPr lang="ru-RU" sz="2800" b="1" dirty="0" smtClean="0">
                <a:ln>
                  <a:solidFill>
                    <a:sysClr val="windowText" lastClr="000000"/>
                  </a:solidFill>
                </a:ln>
                <a:solidFill>
                  <a:srgbClr val="FF0000"/>
                </a:solidFill>
                <a:latin typeface="Arial Black" pitchFamily="34" charset="0"/>
              </a:rPr>
              <a:t> сложного</a:t>
            </a:r>
            <a:r>
              <a:rPr lang="en-US" sz="2800" b="1" dirty="0" smtClean="0">
                <a:ln>
                  <a:solidFill>
                    <a:sysClr val="windowText" lastClr="000000"/>
                  </a:solidFill>
                </a:ln>
                <a:solidFill>
                  <a:srgbClr val="FF0000"/>
                </a:solidFill>
                <a:latin typeface="Arial Black" pitchFamily="34" charset="0"/>
              </a:rPr>
              <a:t> </a:t>
            </a:r>
            <a:r>
              <a:rPr lang="ru-RU" sz="2800" b="1" dirty="0" smtClean="0">
                <a:ln>
                  <a:solidFill>
                    <a:sysClr val="windowText" lastClr="000000"/>
                  </a:solidFill>
                </a:ln>
                <a:solidFill>
                  <a:srgbClr val="FF0000"/>
                </a:solidFill>
                <a:latin typeface="Arial Black" pitchFamily="34" charset="0"/>
              </a:rPr>
              <a:t>вещества</a:t>
            </a:r>
            <a:r>
              <a:rPr lang="ru-RU" sz="2800" b="1" dirty="0" smtClean="0"/>
              <a:t> </a:t>
            </a:r>
            <a:r>
              <a:rPr lang="ru-RU" sz="2800" b="1" dirty="0"/>
              <a:t>(</a:t>
            </a:r>
            <a:r>
              <a:rPr lang="ru-RU" sz="2800" b="1" dirty="0">
                <a:ln>
                  <a:solidFill>
                    <a:sysClr val="windowText" lastClr="000000"/>
                  </a:solidFill>
                </a:ln>
                <a:solidFill>
                  <a:srgbClr val="FF0000"/>
                </a:solidFill>
                <a:sym typeface="Symbol"/>
              </a:rPr>
              <a:t></a:t>
            </a:r>
            <a:r>
              <a:rPr lang="ru-RU" sz="2800" b="1" dirty="0">
                <a:ln>
                  <a:solidFill>
                    <a:sysClr val="windowText" lastClr="000000"/>
                  </a:solidFill>
                </a:ln>
                <a:solidFill>
                  <a:srgbClr val="FF0000"/>
                </a:solidFill>
              </a:rPr>
              <a:t>Н</a:t>
            </a:r>
            <a:r>
              <a:rPr lang="ru-RU" sz="2800" b="1" baseline="30000" dirty="0">
                <a:ln>
                  <a:solidFill>
                    <a:sysClr val="windowText" lastClr="000000"/>
                  </a:solidFill>
                </a:ln>
                <a:solidFill>
                  <a:srgbClr val="FF0000"/>
                </a:solidFill>
              </a:rPr>
              <a:t>0</a:t>
            </a:r>
            <a:r>
              <a:rPr lang="en-US" sz="2800" b="1" baseline="-25000" dirty="0">
                <a:ln>
                  <a:solidFill>
                    <a:sysClr val="windowText" lastClr="000000"/>
                  </a:solidFill>
                </a:ln>
                <a:solidFill>
                  <a:srgbClr val="FF0000"/>
                </a:solidFill>
              </a:rPr>
              <a:t>f</a:t>
            </a:r>
            <a:r>
              <a:rPr lang="ru-RU" sz="2800" b="1" baseline="-25000" dirty="0">
                <a:ln>
                  <a:solidFill>
                    <a:sysClr val="windowText" lastClr="000000"/>
                  </a:solidFill>
                </a:ln>
                <a:solidFill>
                  <a:srgbClr val="FF0000"/>
                </a:solidFill>
              </a:rPr>
              <a:t>,298</a:t>
            </a:r>
            <a:r>
              <a:rPr lang="ru-RU" sz="2800" b="1" dirty="0"/>
              <a:t>) </a:t>
            </a:r>
            <a:r>
              <a:rPr lang="ru-RU" sz="2800" b="1" dirty="0" smtClean="0"/>
              <a:t>является </a:t>
            </a:r>
            <a:r>
              <a:rPr lang="ru-RU" sz="2800" b="1" dirty="0"/>
              <a:t>тепловой эффект реакции образования одного моля сложного вещества из простых, устойчивых в данных условиях веществ:</a:t>
            </a:r>
            <a:br>
              <a:rPr lang="ru-RU" sz="2800" b="1" dirty="0"/>
            </a:br>
            <a:r>
              <a:rPr lang="ru-RU" sz="2800" b="1" dirty="0"/>
              <a:t>                    </a:t>
            </a:r>
            <a:r>
              <a:rPr lang="ru-RU" sz="2800" b="1" dirty="0">
                <a:ln>
                  <a:solidFill>
                    <a:sysClr val="windowText" lastClr="000000"/>
                  </a:solidFill>
                </a:ln>
                <a:solidFill>
                  <a:srgbClr val="FF0000"/>
                </a:solidFill>
              </a:rPr>
              <a:t>Н</a:t>
            </a:r>
            <a:r>
              <a:rPr lang="ru-RU" sz="2800" b="1" baseline="-25000" dirty="0">
                <a:ln>
                  <a:solidFill>
                    <a:sysClr val="windowText" lastClr="000000"/>
                  </a:solidFill>
                </a:ln>
                <a:solidFill>
                  <a:srgbClr val="FF0000"/>
                </a:solidFill>
              </a:rPr>
              <a:t>2г</a:t>
            </a:r>
            <a:r>
              <a:rPr lang="ru-RU" sz="2800" b="1" dirty="0">
                <a:ln>
                  <a:solidFill>
                    <a:sysClr val="windowText" lastClr="000000"/>
                  </a:solidFill>
                </a:ln>
                <a:solidFill>
                  <a:srgbClr val="FF0000"/>
                </a:solidFill>
              </a:rPr>
              <a:t> + ½ О</a:t>
            </a:r>
            <a:r>
              <a:rPr lang="ru-RU" sz="2800" b="1" baseline="-25000" dirty="0">
                <a:ln>
                  <a:solidFill>
                    <a:sysClr val="windowText" lastClr="000000"/>
                  </a:solidFill>
                </a:ln>
                <a:solidFill>
                  <a:srgbClr val="FF0000"/>
                </a:solidFill>
              </a:rPr>
              <a:t>2г</a:t>
            </a:r>
            <a:r>
              <a:rPr lang="ru-RU" sz="2800" b="1" dirty="0">
                <a:ln>
                  <a:solidFill>
                    <a:sysClr val="windowText" lastClr="000000"/>
                  </a:solidFill>
                </a:ln>
                <a:solidFill>
                  <a:srgbClr val="FF0000"/>
                </a:solidFill>
              </a:rPr>
              <a:t>= Н</a:t>
            </a:r>
            <a:r>
              <a:rPr lang="ru-RU" sz="2800" b="1" baseline="-25000" dirty="0">
                <a:ln>
                  <a:solidFill>
                    <a:sysClr val="windowText" lastClr="000000"/>
                  </a:solidFill>
                </a:ln>
                <a:solidFill>
                  <a:srgbClr val="FF0000"/>
                </a:solidFill>
              </a:rPr>
              <a:t>2</a:t>
            </a:r>
            <a:r>
              <a:rPr lang="ru-RU" sz="2800" b="1" dirty="0">
                <a:ln>
                  <a:solidFill>
                    <a:sysClr val="windowText" lastClr="000000"/>
                  </a:solidFill>
                </a:ln>
                <a:solidFill>
                  <a:srgbClr val="FF0000"/>
                </a:solidFill>
              </a:rPr>
              <a:t>О</a:t>
            </a:r>
            <a:r>
              <a:rPr lang="ru-RU" sz="2800" b="1" baseline="-25000" dirty="0">
                <a:ln>
                  <a:solidFill>
                    <a:sysClr val="windowText" lastClr="000000"/>
                  </a:solidFill>
                </a:ln>
                <a:solidFill>
                  <a:srgbClr val="FF0000"/>
                </a:solidFill>
              </a:rPr>
              <a:t>ж</a:t>
            </a:r>
            <a:endParaRPr lang="ru-RU" sz="2800" b="1" dirty="0">
              <a:ln>
                <a:solidFill>
                  <a:sysClr val="windowText" lastClr="000000"/>
                </a:solidFill>
              </a:ln>
              <a:solidFill>
                <a:srgbClr val="FF0000"/>
              </a:solidFill>
            </a:endParaRPr>
          </a:p>
        </p:txBody>
      </p:sp>
    </p:spTree>
    <p:extLst>
      <p:ext uri="{BB962C8B-B14F-4D97-AF65-F5344CB8AC3E}">
        <p14:creationId xmlns:p14="http://schemas.microsoft.com/office/powerpoint/2010/main" val="424535345"/>
      </p:ext>
    </p:extLst>
  </p:cSld>
  <p:clrMapOvr>
    <a:masterClrMapping/>
  </p:clrMapOvr>
  <p:transition>
    <p:wheel spokes="1"/>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Прямоугольник 8"/>
          <p:cNvSpPr/>
          <p:nvPr/>
        </p:nvSpPr>
        <p:spPr>
          <a:xfrm>
            <a:off x="539552" y="1412776"/>
            <a:ext cx="8136904" cy="5995487"/>
          </a:xfrm>
          <a:prstGeom prst="rect">
            <a:avLst/>
          </a:prstGeom>
        </p:spPr>
        <p:txBody>
          <a:bodyPr wrap="square">
            <a:spAutoFit/>
          </a:bodyPr>
          <a:lstStyle/>
          <a:p>
            <a:pPr marL="627063" indent="-627063" algn="just" eaLnBrk="1" hangingPunct="1">
              <a:lnSpc>
                <a:spcPct val="80000"/>
              </a:lnSpc>
            </a:pPr>
            <a:r>
              <a:rPr lang="ru-RU" sz="2800" b="1" dirty="0">
                <a:ln>
                  <a:solidFill>
                    <a:sysClr val="windowText" lastClr="000000"/>
                  </a:solidFill>
                </a:ln>
                <a:solidFill>
                  <a:srgbClr val="FF0066"/>
                </a:solidFill>
                <a:latin typeface="Arial Black" pitchFamily="34" charset="0"/>
                <a:cs typeface="Arial" pitchFamily="34" charset="0"/>
              </a:rPr>
              <a:t>Внутренняя энергия </a:t>
            </a:r>
            <a:r>
              <a:rPr lang="ru-RU" sz="2800" b="1" dirty="0" smtClean="0">
                <a:ln>
                  <a:solidFill>
                    <a:sysClr val="windowText" lastClr="000000"/>
                  </a:solidFill>
                </a:ln>
                <a:solidFill>
                  <a:srgbClr val="FF0066"/>
                </a:solidFill>
                <a:latin typeface="Arial Black" pitchFamily="34" charset="0"/>
                <a:cs typeface="Arial" pitchFamily="34" charset="0"/>
              </a:rPr>
              <a:t>(</a:t>
            </a:r>
            <a:r>
              <a:rPr lang="en-US" sz="2800" b="1" dirty="0">
                <a:ln>
                  <a:solidFill>
                    <a:sysClr val="windowText" lastClr="000000"/>
                  </a:solidFill>
                </a:ln>
                <a:solidFill>
                  <a:srgbClr val="FF0066"/>
                </a:solidFill>
                <a:latin typeface="Arial Black" pitchFamily="34" charset="0"/>
                <a:cs typeface="Arial" pitchFamily="34" charset="0"/>
              </a:rPr>
              <a:t>U</a:t>
            </a:r>
            <a:r>
              <a:rPr lang="ru-RU" sz="2800" b="1" dirty="0" smtClean="0">
                <a:ln>
                  <a:solidFill>
                    <a:sysClr val="windowText" lastClr="000000"/>
                  </a:solidFill>
                </a:ln>
                <a:solidFill>
                  <a:srgbClr val="FF0066"/>
                </a:solidFill>
                <a:latin typeface="Arial Black" pitchFamily="34" charset="0"/>
                <a:cs typeface="Arial" pitchFamily="34" charset="0"/>
              </a:rPr>
              <a:t>) </a:t>
            </a:r>
            <a:r>
              <a:rPr lang="ru-RU" sz="2800" b="1" dirty="0" smtClean="0">
                <a:latin typeface="Arial" pitchFamily="34" charset="0"/>
                <a:cs typeface="Arial" pitchFamily="34" charset="0"/>
              </a:rPr>
              <a:t>– </a:t>
            </a:r>
            <a:r>
              <a:rPr lang="ru-RU" sz="2800" b="1" dirty="0" smtClean="0">
                <a:ln>
                  <a:solidFill>
                    <a:sysClr val="windowText" lastClr="000000"/>
                  </a:solidFill>
                </a:ln>
                <a:solidFill>
                  <a:srgbClr val="FF0000"/>
                </a:solidFill>
                <a:latin typeface="Arial" pitchFamily="34" charset="0"/>
                <a:cs typeface="Arial" pitchFamily="34" charset="0"/>
              </a:rPr>
              <a:t>тепловой эффект</a:t>
            </a:r>
            <a:r>
              <a:rPr lang="ru-RU" sz="2800" b="1" dirty="0" smtClean="0">
                <a:latin typeface="Arial" pitchFamily="34" charset="0"/>
                <a:cs typeface="Arial" pitchFamily="34" charset="0"/>
              </a:rPr>
              <a:t> реакции при </a:t>
            </a:r>
            <a:r>
              <a:rPr lang="ru-RU" sz="2800" b="1" dirty="0" smtClean="0">
                <a:ln>
                  <a:solidFill>
                    <a:sysClr val="windowText" lastClr="000000"/>
                  </a:solidFill>
                </a:ln>
                <a:solidFill>
                  <a:srgbClr val="0000FF"/>
                </a:solidFill>
                <a:latin typeface="Arial" pitchFamily="34" charset="0"/>
                <a:cs typeface="Arial" pitchFamily="34" charset="0"/>
              </a:rPr>
              <a:t>постоянном </a:t>
            </a:r>
            <a:r>
              <a:rPr lang="ru-RU" sz="2800" b="1" u="sng" dirty="0" smtClean="0">
                <a:ln>
                  <a:solidFill>
                    <a:sysClr val="windowText" lastClr="000000"/>
                  </a:solidFill>
                </a:ln>
                <a:solidFill>
                  <a:srgbClr val="0000FF"/>
                </a:solidFill>
                <a:latin typeface="Arial" pitchFamily="34" charset="0"/>
                <a:cs typeface="Arial" pitchFamily="34" charset="0"/>
              </a:rPr>
              <a:t>объеме</a:t>
            </a:r>
            <a:r>
              <a:rPr lang="ru-RU" sz="2800" b="1" dirty="0" smtClean="0">
                <a:latin typeface="Arial" pitchFamily="34" charset="0"/>
                <a:cs typeface="Arial" pitchFamily="34" charset="0"/>
              </a:rPr>
              <a:t>. </a:t>
            </a:r>
            <a:endParaRPr lang="ru-RU" sz="2800" b="1" dirty="0">
              <a:latin typeface="Arial" pitchFamily="34" charset="0"/>
              <a:cs typeface="Arial" pitchFamily="34" charset="0"/>
            </a:endParaRPr>
          </a:p>
          <a:p>
            <a:pPr marL="723900" indent="-723900" algn="just" eaLnBrk="1" hangingPunct="1">
              <a:lnSpc>
                <a:spcPct val="80000"/>
              </a:lnSpc>
            </a:pPr>
            <a:r>
              <a:rPr lang="ru-RU" sz="2800" b="1" dirty="0" smtClean="0">
                <a:ln>
                  <a:solidFill>
                    <a:sysClr val="windowText" lastClr="000000"/>
                  </a:solidFill>
                </a:ln>
                <a:solidFill>
                  <a:srgbClr val="FF0066"/>
                </a:solidFill>
                <a:latin typeface="Arial Black" pitchFamily="34" charset="0"/>
                <a:cs typeface="Arial" pitchFamily="34" charset="0"/>
              </a:rPr>
              <a:t>Энтальпия</a:t>
            </a:r>
            <a:r>
              <a:rPr lang="ru-RU" sz="2800" b="1" dirty="0" smtClean="0">
                <a:latin typeface="Arial" pitchFamily="34" charset="0"/>
                <a:cs typeface="Arial" pitchFamily="34" charset="0"/>
              </a:rPr>
              <a:t> </a:t>
            </a:r>
            <a:r>
              <a:rPr lang="ru-RU" sz="2800" b="1" dirty="0" smtClean="0">
                <a:ln>
                  <a:solidFill>
                    <a:sysClr val="windowText" lastClr="000000"/>
                  </a:solidFill>
                </a:ln>
                <a:solidFill>
                  <a:srgbClr val="FF0066"/>
                </a:solidFill>
                <a:latin typeface="Arial Black" pitchFamily="34" charset="0"/>
                <a:cs typeface="Arial" pitchFamily="34" charset="0"/>
              </a:rPr>
              <a:t>(</a:t>
            </a:r>
            <a:r>
              <a:rPr lang="en-US" sz="2800" b="1" dirty="0">
                <a:ln>
                  <a:solidFill>
                    <a:sysClr val="windowText" lastClr="000000"/>
                  </a:solidFill>
                </a:ln>
                <a:solidFill>
                  <a:srgbClr val="FF0066"/>
                </a:solidFill>
                <a:latin typeface="Arial Black" pitchFamily="34" charset="0"/>
                <a:cs typeface="Arial" pitchFamily="34" charset="0"/>
              </a:rPr>
              <a:t>H</a:t>
            </a:r>
            <a:r>
              <a:rPr lang="ru-RU" sz="2800" b="1" dirty="0" smtClean="0">
                <a:ln>
                  <a:solidFill>
                    <a:sysClr val="windowText" lastClr="000000"/>
                  </a:solidFill>
                </a:ln>
                <a:solidFill>
                  <a:srgbClr val="FF0066"/>
                </a:solidFill>
                <a:latin typeface="Arial Black" pitchFamily="34" charset="0"/>
                <a:cs typeface="Arial" pitchFamily="34" charset="0"/>
              </a:rPr>
              <a:t>) </a:t>
            </a:r>
            <a:r>
              <a:rPr lang="ru-RU" sz="2800" b="1" dirty="0">
                <a:latin typeface="Arial" pitchFamily="34" charset="0"/>
                <a:cs typeface="Arial" pitchFamily="34" charset="0"/>
              </a:rPr>
              <a:t>– </a:t>
            </a:r>
            <a:r>
              <a:rPr lang="ru-RU" sz="2800" b="1" dirty="0">
                <a:ln>
                  <a:solidFill>
                    <a:sysClr val="windowText" lastClr="000000"/>
                  </a:solidFill>
                </a:ln>
                <a:solidFill>
                  <a:srgbClr val="FF0000"/>
                </a:solidFill>
                <a:latin typeface="Arial" pitchFamily="34" charset="0"/>
                <a:cs typeface="Arial" pitchFamily="34" charset="0"/>
              </a:rPr>
              <a:t>тепловой эффект</a:t>
            </a:r>
            <a:r>
              <a:rPr lang="ru-RU" sz="2800" b="1" dirty="0">
                <a:latin typeface="Arial" pitchFamily="34" charset="0"/>
                <a:cs typeface="Arial" pitchFamily="34" charset="0"/>
              </a:rPr>
              <a:t> реакции при </a:t>
            </a:r>
            <a:r>
              <a:rPr lang="ru-RU" sz="2800" b="1" dirty="0">
                <a:ln>
                  <a:solidFill>
                    <a:sysClr val="windowText" lastClr="000000"/>
                  </a:solidFill>
                </a:ln>
                <a:solidFill>
                  <a:srgbClr val="0000FF"/>
                </a:solidFill>
                <a:latin typeface="Arial" pitchFamily="34" charset="0"/>
                <a:cs typeface="Arial" pitchFamily="34" charset="0"/>
              </a:rPr>
              <a:t>постоянном </a:t>
            </a:r>
            <a:r>
              <a:rPr lang="ru-RU" sz="2800" b="1" u="sng" dirty="0" smtClean="0">
                <a:ln>
                  <a:solidFill>
                    <a:sysClr val="windowText" lastClr="000000"/>
                  </a:solidFill>
                </a:ln>
                <a:solidFill>
                  <a:srgbClr val="0000FF"/>
                </a:solidFill>
                <a:latin typeface="Arial" pitchFamily="34" charset="0"/>
                <a:cs typeface="Arial" pitchFamily="34" charset="0"/>
              </a:rPr>
              <a:t>давлении</a:t>
            </a:r>
            <a:r>
              <a:rPr lang="ru-RU" sz="2800" b="1" dirty="0" smtClean="0">
                <a:latin typeface="Arial" pitchFamily="34" charset="0"/>
                <a:cs typeface="Arial" pitchFamily="34" charset="0"/>
              </a:rPr>
              <a:t>.</a:t>
            </a:r>
          </a:p>
          <a:p>
            <a:pPr indent="450000" algn="just">
              <a:lnSpc>
                <a:spcPct val="80000"/>
              </a:lnSpc>
            </a:pPr>
            <a:r>
              <a:rPr lang="ru-RU" sz="2800" b="1" dirty="0">
                <a:latin typeface="Arial" pitchFamily="34" charset="0"/>
                <a:cs typeface="Arial" pitchFamily="34" charset="0"/>
              </a:rPr>
              <a:t>Связь между </a:t>
            </a:r>
            <a:r>
              <a:rPr lang="ru-RU" sz="2800" b="1" dirty="0">
                <a:ln>
                  <a:solidFill>
                    <a:sysClr val="windowText" lastClr="000000"/>
                  </a:solidFill>
                </a:ln>
                <a:solidFill>
                  <a:srgbClr val="FF3399"/>
                </a:solidFill>
                <a:latin typeface="Arial" pitchFamily="34" charset="0"/>
                <a:cs typeface="Arial" pitchFamily="34" charset="0"/>
              </a:rPr>
              <a:t>тепловыми эффектами</a:t>
            </a:r>
            <a:r>
              <a:rPr lang="ru-RU" sz="2800" b="1" dirty="0">
                <a:latin typeface="Arial" pitchFamily="34" charset="0"/>
                <a:cs typeface="Arial" pitchFamily="34" charset="0"/>
              </a:rPr>
              <a:t> при </a:t>
            </a:r>
            <a:r>
              <a:rPr lang="en-US" sz="2800" b="1" dirty="0">
                <a:latin typeface="Arial" pitchFamily="34" charset="0"/>
                <a:cs typeface="Arial" pitchFamily="34" charset="0"/>
              </a:rPr>
              <a:t>P</a:t>
            </a:r>
            <a:r>
              <a:rPr lang="ru-RU" sz="2800" b="1" dirty="0">
                <a:latin typeface="Arial" pitchFamily="34" charset="0"/>
                <a:cs typeface="Arial" pitchFamily="34" charset="0"/>
              </a:rPr>
              <a:t>=</a:t>
            </a:r>
            <a:r>
              <a:rPr lang="en-US" sz="2800" b="1" dirty="0" err="1">
                <a:latin typeface="Arial" pitchFamily="34" charset="0"/>
                <a:cs typeface="Arial" pitchFamily="34" charset="0"/>
              </a:rPr>
              <a:t>const</a:t>
            </a:r>
            <a:r>
              <a:rPr lang="ru-RU" sz="2800" b="1" dirty="0">
                <a:latin typeface="Arial" pitchFamily="34" charset="0"/>
                <a:cs typeface="Arial" pitchFamily="34" charset="0"/>
              </a:rPr>
              <a:t> или </a:t>
            </a:r>
            <a:r>
              <a:rPr lang="en-US" sz="2800" b="1" dirty="0">
                <a:latin typeface="Arial" pitchFamily="34" charset="0"/>
                <a:cs typeface="Arial" pitchFamily="34" charset="0"/>
              </a:rPr>
              <a:t>V</a:t>
            </a:r>
            <a:r>
              <a:rPr lang="ru-RU" sz="2800" b="1" dirty="0">
                <a:latin typeface="Arial" pitchFamily="34" charset="0"/>
                <a:cs typeface="Arial" pitchFamily="34" charset="0"/>
              </a:rPr>
              <a:t>=</a:t>
            </a:r>
            <a:r>
              <a:rPr lang="en-US" sz="2800" b="1" dirty="0" err="1">
                <a:latin typeface="Arial" pitchFamily="34" charset="0"/>
                <a:cs typeface="Arial" pitchFamily="34" charset="0"/>
              </a:rPr>
              <a:t>const</a:t>
            </a:r>
            <a:r>
              <a:rPr lang="ru-RU" sz="2800" b="1" dirty="0">
                <a:latin typeface="Arial" pitchFamily="34" charset="0"/>
                <a:cs typeface="Arial" pitchFamily="34" charset="0"/>
              </a:rPr>
              <a:t>:</a:t>
            </a:r>
          </a:p>
          <a:p>
            <a:pPr algn="ctr">
              <a:lnSpc>
                <a:spcPct val="80000"/>
              </a:lnSpc>
            </a:pPr>
            <a:r>
              <a:rPr lang="en-US" sz="2800" b="1" dirty="0" smtClean="0">
                <a:ln>
                  <a:solidFill>
                    <a:sysClr val="windowText" lastClr="000000"/>
                  </a:solidFill>
                </a:ln>
                <a:solidFill>
                  <a:srgbClr val="FF0066"/>
                </a:solidFill>
                <a:latin typeface="Arial" pitchFamily="34" charset="0"/>
                <a:cs typeface="Arial" pitchFamily="34" charset="0"/>
                <a:sym typeface="Symbol" pitchFamily="18" charset="2"/>
              </a:rPr>
              <a:t></a:t>
            </a:r>
            <a:r>
              <a:rPr lang="en-US" sz="2800" b="1" dirty="0">
                <a:ln>
                  <a:solidFill>
                    <a:sysClr val="windowText" lastClr="000000"/>
                  </a:solidFill>
                </a:ln>
                <a:solidFill>
                  <a:srgbClr val="FF0066"/>
                </a:solidFill>
                <a:latin typeface="Arial" pitchFamily="34" charset="0"/>
                <a:cs typeface="Arial" pitchFamily="34" charset="0"/>
              </a:rPr>
              <a:t>H</a:t>
            </a:r>
            <a:r>
              <a:rPr lang="ru-RU" sz="2800" b="1" dirty="0">
                <a:ln>
                  <a:solidFill>
                    <a:sysClr val="windowText" lastClr="000000"/>
                  </a:solidFill>
                </a:ln>
                <a:solidFill>
                  <a:srgbClr val="FF0066"/>
                </a:solidFill>
                <a:latin typeface="Arial" pitchFamily="34" charset="0"/>
                <a:cs typeface="Arial" pitchFamily="34" charset="0"/>
                <a:sym typeface="Symbol" pitchFamily="18" charset="2"/>
              </a:rPr>
              <a:t> = </a:t>
            </a:r>
            <a:r>
              <a:rPr lang="en-US" sz="2800" b="1" dirty="0">
                <a:ln>
                  <a:solidFill>
                    <a:sysClr val="windowText" lastClr="000000"/>
                  </a:solidFill>
                </a:ln>
                <a:solidFill>
                  <a:srgbClr val="FF0066"/>
                </a:solidFill>
                <a:latin typeface="Arial" pitchFamily="34" charset="0"/>
                <a:cs typeface="Arial" pitchFamily="34" charset="0"/>
                <a:sym typeface="Symbol" pitchFamily="18" charset="2"/>
              </a:rPr>
              <a:t></a:t>
            </a:r>
            <a:r>
              <a:rPr lang="en-US" sz="2800" b="1" dirty="0">
                <a:ln>
                  <a:solidFill>
                    <a:sysClr val="windowText" lastClr="000000"/>
                  </a:solidFill>
                </a:ln>
                <a:solidFill>
                  <a:srgbClr val="FF0066"/>
                </a:solidFill>
                <a:latin typeface="Arial" pitchFamily="34" charset="0"/>
                <a:cs typeface="Arial" pitchFamily="34" charset="0"/>
              </a:rPr>
              <a:t>U</a:t>
            </a:r>
            <a:r>
              <a:rPr lang="ru-RU" sz="2800" b="1" dirty="0">
                <a:ln>
                  <a:solidFill>
                    <a:sysClr val="windowText" lastClr="000000"/>
                  </a:solidFill>
                </a:ln>
                <a:solidFill>
                  <a:srgbClr val="FF0066"/>
                </a:solidFill>
                <a:latin typeface="Arial" pitchFamily="34" charset="0"/>
                <a:cs typeface="Arial" pitchFamily="34" charset="0"/>
                <a:sym typeface="Symbol" pitchFamily="18" charset="2"/>
              </a:rPr>
              <a:t> + </a:t>
            </a:r>
            <a:r>
              <a:rPr lang="en-US" sz="2800" b="1" dirty="0">
                <a:ln>
                  <a:solidFill>
                    <a:sysClr val="windowText" lastClr="000000"/>
                  </a:solidFill>
                </a:ln>
                <a:solidFill>
                  <a:srgbClr val="FF0066"/>
                </a:solidFill>
                <a:latin typeface="Arial" pitchFamily="34" charset="0"/>
                <a:cs typeface="Arial" pitchFamily="34" charset="0"/>
                <a:sym typeface="Symbol" pitchFamily="18" charset="2"/>
              </a:rPr>
              <a:t>P</a:t>
            </a:r>
            <a:r>
              <a:rPr lang="en-US" sz="2800" b="1" dirty="0">
                <a:ln>
                  <a:solidFill>
                    <a:sysClr val="windowText" lastClr="000000"/>
                  </a:solidFill>
                </a:ln>
                <a:solidFill>
                  <a:srgbClr val="FF0066"/>
                </a:solidFill>
                <a:latin typeface="Arial" pitchFamily="34" charset="0"/>
                <a:cs typeface="Arial" pitchFamily="34" charset="0"/>
              </a:rPr>
              <a:t>V</a:t>
            </a:r>
            <a:r>
              <a:rPr lang="ru-RU" sz="2800" b="1" dirty="0">
                <a:ln>
                  <a:solidFill>
                    <a:sysClr val="windowText" lastClr="000000"/>
                  </a:solidFill>
                </a:ln>
                <a:solidFill>
                  <a:srgbClr val="FF0066"/>
                </a:solidFill>
                <a:latin typeface="Arial" pitchFamily="34" charset="0"/>
                <a:cs typeface="Arial" pitchFamily="34" charset="0"/>
                <a:sym typeface="Symbol" pitchFamily="18" charset="2"/>
              </a:rPr>
              <a:t>. </a:t>
            </a:r>
            <a:r>
              <a:rPr lang="ru-RU" sz="2800" b="1" dirty="0">
                <a:latin typeface="Arial" pitchFamily="34" charset="0"/>
                <a:cs typeface="Arial" pitchFamily="34" charset="0"/>
                <a:sym typeface="Symbol" pitchFamily="18" charset="2"/>
              </a:rPr>
              <a:t>                              </a:t>
            </a:r>
          </a:p>
          <a:p>
            <a:pPr indent="450000" algn="just">
              <a:lnSpc>
                <a:spcPct val="80000"/>
              </a:lnSpc>
            </a:pPr>
            <a:r>
              <a:rPr lang="ru-RU" sz="2800" b="1" dirty="0">
                <a:latin typeface="Arial" pitchFamily="34" charset="0"/>
                <a:cs typeface="Arial" pitchFamily="34" charset="0"/>
                <a:sym typeface="Symbol" pitchFamily="18" charset="2"/>
              </a:rPr>
              <a:t>С учетом уравнения состояния идеального газа для </a:t>
            </a:r>
            <a:r>
              <a:rPr lang="en-US" sz="2800" b="1" i="1" dirty="0">
                <a:latin typeface="Arial" pitchFamily="34" charset="0"/>
                <a:cs typeface="Arial" pitchFamily="34" charset="0"/>
                <a:sym typeface="Symbol" pitchFamily="18" charset="2"/>
              </a:rPr>
              <a:t>n</a:t>
            </a:r>
            <a:r>
              <a:rPr lang="ru-RU" sz="2800" b="1" dirty="0">
                <a:latin typeface="Arial" pitchFamily="34" charset="0"/>
                <a:cs typeface="Arial" pitchFamily="34" charset="0"/>
                <a:sym typeface="Symbol" pitchFamily="18" charset="2"/>
              </a:rPr>
              <a:t> молей имеем:</a:t>
            </a:r>
          </a:p>
          <a:p>
            <a:pPr algn="ctr">
              <a:lnSpc>
                <a:spcPct val="80000"/>
              </a:lnSpc>
            </a:pPr>
            <a:r>
              <a:rPr lang="en-US" sz="2800" b="1" dirty="0">
                <a:ln>
                  <a:solidFill>
                    <a:sysClr val="windowText" lastClr="000000"/>
                  </a:solidFill>
                </a:ln>
                <a:solidFill>
                  <a:srgbClr val="FF0066"/>
                </a:solidFill>
                <a:latin typeface="Arial" pitchFamily="34" charset="0"/>
                <a:cs typeface="Arial" pitchFamily="34" charset="0"/>
                <a:sym typeface="Symbol" pitchFamily="18" charset="2"/>
              </a:rPr>
              <a:t></a:t>
            </a:r>
            <a:r>
              <a:rPr lang="en-US" sz="2800" b="1" dirty="0">
                <a:ln>
                  <a:solidFill>
                    <a:sysClr val="windowText" lastClr="000000"/>
                  </a:solidFill>
                </a:ln>
                <a:solidFill>
                  <a:srgbClr val="FF0066"/>
                </a:solidFill>
                <a:latin typeface="Arial" pitchFamily="34" charset="0"/>
                <a:cs typeface="Arial" pitchFamily="34" charset="0"/>
              </a:rPr>
              <a:t>H</a:t>
            </a:r>
            <a:r>
              <a:rPr lang="ru-RU" sz="2800" b="1" dirty="0">
                <a:ln>
                  <a:solidFill>
                    <a:sysClr val="windowText" lastClr="000000"/>
                  </a:solidFill>
                </a:ln>
                <a:solidFill>
                  <a:srgbClr val="FF0066"/>
                </a:solidFill>
                <a:latin typeface="Arial" pitchFamily="34" charset="0"/>
                <a:cs typeface="Arial" pitchFamily="34" charset="0"/>
                <a:sym typeface="Symbol" pitchFamily="18" charset="2"/>
              </a:rPr>
              <a:t> = </a:t>
            </a:r>
            <a:r>
              <a:rPr lang="en-US" sz="2800" b="1" dirty="0">
                <a:ln>
                  <a:solidFill>
                    <a:sysClr val="windowText" lastClr="000000"/>
                  </a:solidFill>
                </a:ln>
                <a:solidFill>
                  <a:srgbClr val="FF0066"/>
                </a:solidFill>
                <a:latin typeface="Arial" pitchFamily="34" charset="0"/>
                <a:cs typeface="Arial" pitchFamily="34" charset="0"/>
                <a:sym typeface="Symbol" pitchFamily="18" charset="2"/>
              </a:rPr>
              <a:t></a:t>
            </a:r>
            <a:r>
              <a:rPr lang="en-US" sz="2800" b="1" dirty="0">
                <a:ln>
                  <a:solidFill>
                    <a:sysClr val="windowText" lastClr="000000"/>
                  </a:solidFill>
                </a:ln>
                <a:solidFill>
                  <a:srgbClr val="FF0066"/>
                </a:solidFill>
                <a:latin typeface="Arial" pitchFamily="34" charset="0"/>
                <a:cs typeface="Arial" pitchFamily="34" charset="0"/>
              </a:rPr>
              <a:t>U</a:t>
            </a:r>
            <a:r>
              <a:rPr lang="ru-RU" sz="2800" b="1" dirty="0">
                <a:ln>
                  <a:solidFill>
                    <a:sysClr val="windowText" lastClr="000000"/>
                  </a:solidFill>
                </a:ln>
                <a:solidFill>
                  <a:srgbClr val="FF0066"/>
                </a:solidFill>
                <a:latin typeface="Arial" pitchFamily="34" charset="0"/>
                <a:cs typeface="Arial" pitchFamily="34" charset="0"/>
                <a:sym typeface="Symbol" pitchFamily="18" charset="2"/>
              </a:rPr>
              <a:t> + </a:t>
            </a:r>
            <a:r>
              <a:rPr lang="en-US" sz="2800" b="1" dirty="0">
                <a:ln>
                  <a:solidFill>
                    <a:sysClr val="windowText" lastClr="000000"/>
                  </a:solidFill>
                </a:ln>
                <a:solidFill>
                  <a:srgbClr val="FF0066"/>
                </a:solidFill>
                <a:latin typeface="Arial" pitchFamily="34" charset="0"/>
                <a:cs typeface="Arial" pitchFamily="34" charset="0"/>
                <a:sym typeface="Symbol" pitchFamily="18" charset="2"/>
              </a:rPr>
              <a:t></a:t>
            </a:r>
            <a:r>
              <a:rPr lang="en-US" sz="2800" b="1" dirty="0" err="1">
                <a:ln>
                  <a:solidFill>
                    <a:sysClr val="windowText" lastClr="000000"/>
                  </a:solidFill>
                </a:ln>
                <a:solidFill>
                  <a:srgbClr val="FF0066"/>
                </a:solidFill>
                <a:latin typeface="Arial" pitchFamily="34" charset="0"/>
                <a:cs typeface="Arial" pitchFamily="34" charset="0"/>
              </a:rPr>
              <a:t>nRT</a:t>
            </a:r>
            <a:r>
              <a:rPr lang="ru-RU" sz="2800" b="1" dirty="0">
                <a:latin typeface="Arial" pitchFamily="34" charset="0"/>
                <a:cs typeface="Arial" pitchFamily="34" charset="0"/>
                <a:sym typeface="Symbol" pitchFamily="18" charset="2"/>
              </a:rPr>
              <a:t>,                              </a:t>
            </a:r>
            <a:endParaRPr lang="en-US" sz="2800" b="1" dirty="0">
              <a:latin typeface="Arial" pitchFamily="34" charset="0"/>
              <a:cs typeface="Arial" pitchFamily="34" charset="0"/>
              <a:sym typeface="Symbol" pitchFamily="18" charset="2"/>
            </a:endParaRPr>
          </a:p>
          <a:p>
            <a:pPr marL="1528763" indent="-1528763" algn="just">
              <a:lnSpc>
                <a:spcPct val="80000"/>
              </a:lnSpc>
            </a:pPr>
            <a:r>
              <a:rPr lang="ru-RU" sz="2800" b="1" dirty="0">
                <a:latin typeface="Arial" pitchFamily="34" charset="0"/>
                <a:cs typeface="Arial" pitchFamily="34" charset="0"/>
                <a:sym typeface="Symbol" pitchFamily="18" charset="2"/>
              </a:rPr>
              <a:t>где </a:t>
            </a:r>
            <a:r>
              <a:rPr lang="en-US" sz="2800" b="1" dirty="0">
                <a:ln>
                  <a:solidFill>
                    <a:sysClr val="windowText" lastClr="000000"/>
                  </a:solidFill>
                </a:ln>
                <a:solidFill>
                  <a:srgbClr val="FF0066"/>
                </a:solidFill>
                <a:latin typeface="Arial" pitchFamily="34" charset="0"/>
                <a:cs typeface="Arial" pitchFamily="34" charset="0"/>
                <a:sym typeface="Symbol" pitchFamily="18" charset="2"/>
              </a:rPr>
              <a:t></a:t>
            </a:r>
            <a:r>
              <a:rPr lang="en-US" sz="2800" b="1" dirty="0">
                <a:ln>
                  <a:solidFill>
                    <a:sysClr val="windowText" lastClr="000000"/>
                  </a:solidFill>
                </a:ln>
                <a:solidFill>
                  <a:srgbClr val="FF0066"/>
                </a:solidFill>
                <a:latin typeface="Arial" pitchFamily="34" charset="0"/>
                <a:cs typeface="Arial" pitchFamily="34" charset="0"/>
              </a:rPr>
              <a:t>n</a:t>
            </a:r>
            <a:r>
              <a:rPr lang="ru-RU" sz="2800" b="1" dirty="0">
                <a:latin typeface="Arial" pitchFamily="34" charset="0"/>
                <a:cs typeface="Arial" pitchFamily="34" charset="0"/>
                <a:sym typeface="Symbol" pitchFamily="18" charset="2"/>
              </a:rPr>
              <a:t> – изменения числа молей газообразных веществ при протекании химической реакции.</a:t>
            </a:r>
          </a:p>
          <a:p>
            <a:pPr marL="723900" indent="-723900" algn="just" eaLnBrk="1" hangingPunct="1">
              <a:lnSpc>
                <a:spcPct val="80000"/>
              </a:lnSpc>
            </a:pPr>
            <a:endParaRPr lang="ru-RU" sz="2800" b="1" dirty="0" smtClean="0">
              <a:latin typeface="Arial" pitchFamily="34" charset="0"/>
              <a:cs typeface="Arial" pitchFamily="34" charset="0"/>
            </a:endParaRPr>
          </a:p>
          <a:p>
            <a:pPr marL="723900" indent="-723900" algn="just" eaLnBrk="1" hangingPunct="1">
              <a:lnSpc>
                <a:spcPct val="85000"/>
              </a:lnSpc>
            </a:pPr>
            <a:endParaRPr lang="ru-RU" sz="2800" b="1" dirty="0">
              <a:latin typeface="Arial" pitchFamily="34" charset="0"/>
              <a:cs typeface="Arial" pitchFamily="34" charset="0"/>
            </a:endParaRPr>
          </a:p>
          <a:p>
            <a:pPr marL="723900" indent="-723900" algn="just" eaLnBrk="1" hangingPunct="1">
              <a:lnSpc>
                <a:spcPct val="85000"/>
              </a:lnSpc>
            </a:pPr>
            <a:endParaRPr lang="en-US" sz="2800" b="1" dirty="0">
              <a:latin typeface="Arial" pitchFamily="34" charset="0"/>
              <a:cs typeface="Arial" pitchFamily="34" charset="0"/>
            </a:endParaRPr>
          </a:p>
        </p:txBody>
      </p:sp>
    </p:spTree>
    <p:extLst>
      <p:ext uri="{BB962C8B-B14F-4D97-AF65-F5344CB8AC3E}">
        <p14:creationId xmlns:p14="http://schemas.microsoft.com/office/powerpoint/2010/main" val="1890770388"/>
      </p:ext>
    </p:extLst>
  </p:cSld>
  <p:clrMapOvr>
    <a:masterClrMapping/>
  </p:clrMapOvr>
  <p:transition>
    <p:wheel spokes="1"/>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Прямоугольник 8"/>
          <p:cNvSpPr/>
          <p:nvPr/>
        </p:nvSpPr>
        <p:spPr>
          <a:xfrm>
            <a:off x="539552" y="1556792"/>
            <a:ext cx="8136904" cy="5062924"/>
          </a:xfrm>
          <a:prstGeom prst="rect">
            <a:avLst/>
          </a:prstGeom>
        </p:spPr>
        <p:txBody>
          <a:bodyPr wrap="square">
            <a:spAutoFit/>
          </a:bodyPr>
          <a:lstStyle/>
          <a:p>
            <a:pPr indent="450850" algn="just">
              <a:lnSpc>
                <a:spcPct val="85000"/>
              </a:lnSpc>
            </a:pPr>
            <a:r>
              <a:rPr lang="ru-RU" sz="2800" b="1" dirty="0" smtClean="0">
                <a:latin typeface="Arial" pitchFamily="34" charset="0"/>
                <a:cs typeface="Arial" pitchFamily="34" charset="0"/>
              </a:rPr>
              <a:t>Уравнения </a:t>
            </a:r>
            <a:r>
              <a:rPr lang="ru-RU" sz="2800" b="1" dirty="0">
                <a:latin typeface="Arial" pitchFamily="34" charset="0"/>
                <a:cs typeface="Arial" pitchFamily="34" charset="0"/>
              </a:rPr>
              <a:t>химических реакций, в которых вместе с реагентами и продуктами записан и тепловой эффект реакции, называются </a:t>
            </a:r>
            <a:r>
              <a:rPr lang="ru-RU" sz="2800" b="1" dirty="0">
                <a:ln>
                  <a:solidFill>
                    <a:schemeClr val="tx1"/>
                  </a:solidFill>
                </a:ln>
                <a:solidFill>
                  <a:srgbClr val="FF0000"/>
                </a:solidFill>
                <a:latin typeface="Arial Black" pitchFamily="34" charset="0"/>
                <a:cs typeface="Arial" pitchFamily="34" charset="0"/>
              </a:rPr>
              <a:t>термохимическими </a:t>
            </a:r>
            <a:r>
              <a:rPr lang="ru-RU" sz="2800" b="1" dirty="0" smtClean="0">
                <a:ln>
                  <a:solidFill>
                    <a:schemeClr val="tx1"/>
                  </a:solidFill>
                </a:ln>
                <a:solidFill>
                  <a:srgbClr val="FF0000"/>
                </a:solidFill>
                <a:latin typeface="Arial Black" pitchFamily="34" charset="0"/>
                <a:cs typeface="Arial" pitchFamily="34" charset="0"/>
              </a:rPr>
              <a:t>уравнениями</a:t>
            </a:r>
            <a:r>
              <a:rPr lang="ru-RU" sz="2800" b="1" dirty="0">
                <a:latin typeface="Arial" pitchFamily="34" charset="0"/>
                <a:cs typeface="Arial" pitchFamily="34" charset="0"/>
              </a:rPr>
              <a:t>.</a:t>
            </a:r>
          </a:p>
          <a:p>
            <a:pPr algn="ctr">
              <a:lnSpc>
                <a:spcPct val="85000"/>
              </a:lnSpc>
            </a:pPr>
            <a:r>
              <a:rPr lang="ru-RU" sz="2800" b="1" dirty="0"/>
              <a:t>2Н</a:t>
            </a:r>
            <a:r>
              <a:rPr lang="ru-RU" sz="2800" b="1" baseline="-25000" dirty="0"/>
              <a:t>2г</a:t>
            </a:r>
            <a:r>
              <a:rPr lang="ru-RU" sz="2800" b="1" dirty="0"/>
              <a:t> +  О</a:t>
            </a:r>
            <a:r>
              <a:rPr lang="ru-RU" sz="2800" b="1" baseline="-25000" dirty="0"/>
              <a:t>2г</a:t>
            </a:r>
            <a:r>
              <a:rPr lang="ru-RU" sz="2800" b="1" dirty="0"/>
              <a:t>= 2Н</a:t>
            </a:r>
            <a:r>
              <a:rPr lang="ru-RU" sz="2800" b="1" baseline="-25000" dirty="0"/>
              <a:t>2</a:t>
            </a:r>
            <a:r>
              <a:rPr lang="ru-RU" sz="2800" b="1" dirty="0"/>
              <a:t>О</a:t>
            </a:r>
            <a:r>
              <a:rPr lang="ru-RU" sz="2800" b="1" baseline="-25000" dirty="0"/>
              <a:t>ж </a:t>
            </a:r>
            <a:r>
              <a:rPr lang="ru-RU" sz="2800" b="1" dirty="0"/>
              <a:t>+ 571,6 кДж</a:t>
            </a:r>
          </a:p>
          <a:p>
            <a:pPr algn="ctr">
              <a:lnSpc>
                <a:spcPct val="85000"/>
              </a:lnSpc>
            </a:pPr>
            <a:r>
              <a:rPr lang="ru-RU" sz="2800" b="1" dirty="0">
                <a:latin typeface="Arial" pitchFamily="34" charset="0"/>
                <a:cs typeface="Arial" pitchFamily="34" charset="0"/>
              </a:rPr>
              <a:t>или</a:t>
            </a:r>
          </a:p>
          <a:p>
            <a:pPr algn="ctr">
              <a:lnSpc>
                <a:spcPct val="85000"/>
              </a:lnSpc>
            </a:pPr>
            <a:r>
              <a:rPr lang="ru-RU" sz="2800" b="1" dirty="0"/>
              <a:t>2Н</a:t>
            </a:r>
            <a:r>
              <a:rPr lang="ru-RU" sz="2800" b="1" baseline="-25000" dirty="0"/>
              <a:t>2г</a:t>
            </a:r>
            <a:r>
              <a:rPr lang="ru-RU" sz="2800" b="1" dirty="0"/>
              <a:t> +  О</a:t>
            </a:r>
            <a:r>
              <a:rPr lang="ru-RU" sz="2800" b="1" baseline="-25000" dirty="0"/>
              <a:t>2г</a:t>
            </a:r>
            <a:r>
              <a:rPr lang="ru-RU" sz="2800" b="1" dirty="0"/>
              <a:t>= 2Н</a:t>
            </a:r>
            <a:r>
              <a:rPr lang="ru-RU" sz="2800" b="1" baseline="-25000" dirty="0"/>
              <a:t>2</a:t>
            </a:r>
            <a:r>
              <a:rPr lang="ru-RU" sz="2800" b="1" dirty="0"/>
              <a:t>О</a:t>
            </a:r>
            <a:r>
              <a:rPr lang="ru-RU" sz="2800" b="1" baseline="-25000" dirty="0"/>
              <a:t>ж </a:t>
            </a:r>
            <a:r>
              <a:rPr lang="ru-RU" sz="2800" b="1" dirty="0"/>
              <a:t>       </a:t>
            </a:r>
            <a:r>
              <a:rPr lang="ru-RU" sz="2800" b="1" dirty="0">
                <a:ln>
                  <a:solidFill>
                    <a:sysClr val="windowText" lastClr="000000"/>
                  </a:solidFill>
                </a:ln>
                <a:solidFill>
                  <a:srgbClr val="FF0000"/>
                </a:solidFill>
                <a:sym typeface="Symbol"/>
              </a:rPr>
              <a:t></a:t>
            </a:r>
            <a:r>
              <a:rPr lang="ru-RU" sz="2800" b="1" dirty="0">
                <a:ln>
                  <a:solidFill>
                    <a:sysClr val="windowText" lastClr="000000"/>
                  </a:solidFill>
                </a:ln>
                <a:solidFill>
                  <a:srgbClr val="FF0000"/>
                </a:solidFill>
              </a:rPr>
              <a:t>Н</a:t>
            </a:r>
            <a:r>
              <a:rPr lang="ru-RU" sz="2800" b="1" baseline="30000" dirty="0">
                <a:ln>
                  <a:solidFill>
                    <a:sysClr val="windowText" lastClr="000000"/>
                  </a:solidFill>
                </a:ln>
                <a:solidFill>
                  <a:srgbClr val="FF0000"/>
                </a:solidFill>
              </a:rPr>
              <a:t>0</a:t>
            </a:r>
            <a:r>
              <a:rPr lang="ru-RU" sz="2800" b="1" dirty="0"/>
              <a:t>  = </a:t>
            </a:r>
            <a:r>
              <a:rPr lang="ru-RU" sz="2800" b="1" dirty="0">
                <a:latin typeface="Arial" pitchFamily="34" charset="0"/>
                <a:cs typeface="Arial" pitchFamily="34" charset="0"/>
              </a:rPr>
              <a:t>–</a:t>
            </a:r>
            <a:r>
              <a:rPr lang="ru-RU" sz="2800" b="1" dirty="0"/>
              <a:t> 571,6 кДж</a:t>
            </a:r>
          </a:p>
          <a:p>
            <a:pPr indent="450850" algn="just">
              <a:lnSpc>
                <a:spcPct val="85000"/>
              </a:lnSpc>
            </a:pPr>
            <a:endParaRPr lang="ru-RU" sz="1400" b="1" dirty="0">
              <a:latin typeface="Arial" pitchFamily="34" charset="0"/>
              <a:cs typeface="Arial" pitchFamily="34" charset="0"/>
            </a:endParaRPr>
          </a:p>
          <a:p>
            <a:pPr indent="450850" algn="just">
              <a:lnSpc>
                <a:spcPct val="85000"/>
              </a:lnSpc>
            </a:pPr>
            <a:r>
              <a:rPr lang="ru-RU" sz="2800" b="1" dirty="0">
                <a:ln>
                  <a:solidFill>
                    <a:sysClr val="windowText" lastClr="000000"/>
                  </a:solidFill>
                </a:ln>
                <a:solidFill>
                  <a:srgbClr val="FF0000"/>
                </a:solidFill>
                <a:latin typeface="Arial Black" pitchFamily="34" charset="0"/>
                <a:cs typeface="Arial" pitchFamily="34" charset="0"/>
              </a:rPr>
              <a:t>Запомним:</a:t>
            </a:r>
            <a:r>
              <a:rPr lang="ru-RU" sz="2800" b="1" dirty="0">
                <a:latin typeface="Arial Black" pitchFamily="34" charset="0"/>
                <a:cs typeface="Arial" pitchFamily="34" charset="0"/>
              </a:rPr>
              <a:t> </a:t>
            </a:r>
            <a:endParaRPr lang="en-US" sz="2800" b="1" dirty="0">
              <a:latin typeface="Arial Black" pitchFamily="34" charset="0"/>
              <a:cs typeface="Arial" pitchFamily="34" charset="0"/>
            </a:endParaRPr>
          </a:p>
          <a:p>
            <a:pPr algn="ctr">
              <a:lnSpc>
                <a:spcPct val="85000"/>
              </a:lnSpc>
            </a:pPr>
            <a:r>
              <a:rPr lang="en-US" sz="3000" b="1" dirty="0">
                <a:ln>
                  <a:solidFill>
                    <a:sysClr val="windowText" lastClr="000000"/>
                  </a:solidFill>
                </a:ln>
                <a:solidFill>
                  <a:srgbClr val="0000FF"/>
                </a:solidFill>
                <a:latin typeface="Arial Black" pitchFamily="34" charset="0"/>
                <a:cs typeface="Arial" pitchFamily="34" charset="0"/>
              </a:rPr>
              <a:t>Q = </a:t>
            </a:r>
            <a:r>
              <a:rPr lang="ru-RU" sz="3000" b="1" dirty="0">
                <a:ln>
                  <a:solidFill>
                    <a:sysClr val="windowText" lastClr="000000"/>
                  </a:solidFill>
                </a:ln>
                <a:solidFill>
                  <a:srgbClr val="0000FF"/>
                </a:solidFill>
                <a:latin typeface="Arial Black" pitchFamily="34" charset="0"/>
                <a:cs typeface="Arial" pitchFamily="34" charset="0"/>
              </a:rPr>
              <a:t>–</a:t>
            </a:r>
            <a:r>
              <a:rPr lang="en-US" sz="3000" b="1" dirty="0">
                <a:ln>
                  <a:solidFill>
                    <a:sysClr val="windowText" lastClr="000000"/>
                  </a:solidFill>
                </a:ln>
                <a:solidFill>
                  <a:srgbClr val="0000FF"/>
                </a:solidFill>
                <a:latin typeface="Arial Black" pitchFamily="34" charset="0"/>
                <a:cs typeface="Arial" pitchFamily="34" charset="0"/>
              </a:rPr>
              <a:t> </a:t>
            </a:r>
            <a:r>
              <a:rPr lang="ru-RU" sz="3000" b="1" dirty="0">
                <a:ln>
                  <a:solidFill>
                    <a:sysClr val="windowText" lastClr="000000"/>
                  </a:solidFill>
                </a:ln>
                <a:solidFill>
                  <a:srgbClr val="0000FF"/>
                </a:solidFill>
                <a:latin typeface="Arial Black" pitchFamily="34" charset="0"/>
                <a:sym typeface="Symbol"/>
              </a:rPr>
              <a:t></a:t>
            </a:r>
            <a:r>
              <a:rPr lang="ru-RU" sz="3000" b="1" dirty="0">
                <a:ln>
                  <a:solidFill>
                    <a:sysClr val="windowText" lastClr="000000"/>
                  </a:solidFill>
                </a:ln>
                <a:solidFill>
                  <a:srgbClr val="0000FF"/>
                </a:solidFill>
                <a:latin typeface="Arial Black" pitchFamily="34" charset="0"/>
              </a:rPr>
              <a:t>Н</a:t>
            </a:r>
            <a:endParaRPr lang="ru-RU" sz="3000" b="1" dirty="0">
              <a:ln>
                <a:solidFill>
                  <a:sysClr val="windowText" lastClr="000000"/>
                </a:solidFill>
              </a:ln>
              <a:solidFill>
                <a:srgbClr val="0000FF"/>
              </a:solidFill>
              <a:latin typeface="Arial Black" pitchFamily="34" charset="0"/>
              <a:cs typeface="Arial" pitchFamily="34" charset="0"/>
            </a:endParaRPr>
          </a:p>
          <a:p>
            <a:pPr indent="450850" algn="just">
              <a:lnSpc>
                <a:spcPct val="85000"/>
              </a:lnSpc>
            </a:pPr>
            <a:endParaRPr lang="en-US" sz="2800" b="1" dirty="0" smtClean="0">
              <a:latin typeface="Arial" pitchFamily="34" charset="0"/>
              <a:cs typeface="Arial" pitchFamily="34" charset="0"/>
            </a:endParaRPr>
          </a:p>
          <a:p>
            <a:pPr indent="450850" algn="just">
              <a:lnSpc>
                <a:spcPct val="85000"/>
              </a:lnSpc>
            </a:pPr>
            <a:endParaRPr lang="ru-RU" sz="2800" b="1" dirty="0">
              <a:latin typeface="Arial" pitchFamily="34" charset="0"/>
              <a:cs typeface="Arial" pitchFamily="34" charset="0"/>
            </a:endParaRPr>
          </a:p>
          <a:p>
            <a:pPr marL="723900" indent="-723900" algn="just" eaLnBrk="1" hangingPunct="1">
              <a:lnSpc>
                <a:spcPct val="85000"/>
              </a:lnSpc>
            </a:pPr>
            <a:endParaRPr lang="en-US" sz="2800" b="1" dirty="0">
              <a:latin typeface="Arial" pitchFamily="34" charset="0"/>
              <a:cs typeface="Arial" pitchFamily="34" charset="0"/>
            </a:endParaRPr>
          </a:p>
        </p:txBody>
      </p:sp>
    </p:spTree>
    <p:extLst>
      <p:ext uri="{BB962C8B-B14F-4D97-AF65-F5344CB8AC3E}">
        <p14:creationId xmlns:p14="http://schemas.microsoft.com/office/powerpoint/2010/main" val="3358814198"/>
      </p:ext>
    </p:extLst>
  </p:cSld>
  <p:clrMapOvr>
    <a:masterClrMapping/>
  </p:clrMapOvr>
  <p:transition>
    <p:wheel spokes="1"/>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3" name="Прямоугольник 2"/>
          <p:cNvSpPr/>
          <p:nvPr/>
        </p:nvSpPr>
        <p:spPr>
          <a:xfrm>
            <a:off x="539552" y="1556792"/>
            <a:ext cx="8136904" cy="1815882"/>
          </a:xfrm>
          <a:prstGeom prst="rect">
            <a:avLst/>
          </a:prstGeom>
        </p:spPr>
        <p:txBody>
          <a:bodyPr wrap="square">
            <a:spAutoFit/>
          </a:bodyPr>
          <a:lstStyle/>
          <a:p>
            <a:pPr indent="450850" algn="just"/>
            <a:r>
              <a:rPr lang="ru-RU" sz="2800" b="1" dirty="0" smtClean="0">
                <a:latin typeface="Arial" pitchFamily="34" charset="0"/>
                <a:cs typeface="Arial" pitchFamily="34" charset="0"/>
              </a:rPr>
              <a:t>Большинство химических </a:t>
            </a:r>
            <a:r>
              <a:rPr lang="ru-RU" sz="2800" b="1" dirty="0">
                <a:latin typeface="Arial" pitchFamily="34" charset="0"/>
                <a:cs typeface="Arial" pitchFamily="34" charset="0"/>
              </a:rPr>
              <a:t>реакций сопровождаются </a:t>
            </a:r>
            <a:r>
              <a:rPr lang="ru-RU" sz="2800" b="1" dirty="0">
                <a:ln>
                  <a:solidFill>
                    <a:sysClr val="windowText" lastClr="000000"/>
                  </a:solidFill>
                </a:ln>
                <a:solidFill>
                  <a:srgbClr val="FF0000"/>
                </a:solidFill>
                <a:latin typeface="Arial" pitchFamily="34" charset="0"/>
                <a:cs typeface="Arial" pitchFamily="34" charset="0"/>
              </a:rPr>
              <a:t>выделением</a:t>
            </a:r>
            <a:r>
              <a:rPr lang="ru-RU" sz="2800" b="1" dirty="0">
                <a:latin typeface="Arial" pitchFamily="34" charset="0"/>
                <a:cs typeface="Arial" pitchFamily="34" charset="0"/>
              </a:rPr>
              <a:t> (</a:t>
            </a:r>
            <a:r>
              <a:rPr lang="ru-RU" sz="2800" b="1" dirty="0" err="1" smtClean="0">
                <a:ln>
                  <a:solidFill>
                    <a:sysClr val="windowText" lastClr="000000"/>
                  </a:solidFill>
                </a:ln>
                <a:solidFill>
                  <a:srgbClr val="FF0000"/>
                </a:solidFill>
                <a:latin typeface="Arial Black" pitchFamily="34" charset="0"/>
                <a:cs typeface="Arial" pitchFamily="34" charset="0"/>
              </a:rPr>
              <a:t>экзотерми-ческие</a:t>
            </a:r>
            <a:r>
              <a:rPr lang="ru-RU" sz="2800" b="1" dirty="0" smtClean="0">
                <a:ln>
                  <a:solidFill>
                    <a:sysClr val="windowText" lastClr="000000"/>
                  </a:solidFill>
                </a:ln>
                <a:latin typeface="Arial" pitchFamily="34" charset="0"/>
                <a:cs typeface="Arial" pitchFamily="34" charset="0"/>
              </a:rPr>
              <a:t> </a:t>
            </a:r>
            <a:r>
              <a:rPr lang="ru-RU" sz="2800" b="1" dirty="0">
                <a:ln>
                  <a:solidFill>
                    <a:sysClr val="windowText" lastClr="000000"/>
                  </a:solidFill>
                </a:ln>
                <a:latin typeface="Arial" pitchFamily="34" charset="0"/>
                <a:cs typeface="Arial" pitchFamily="34" charset="0"/>
              </a:rPr>
              <a:t>реакции</a:t>
            </a:r>
            <a:r>
              <a:rPr lang="ru-RU" sz="2800" b="1" dirty="0">
                <a:latin typeface="Arial" pitchFamily="34" charset="0"/>
                <a:cs typeface="Arial" pitchFamily="34" charset="0"/>
              </a:rPr>
              <a:t>) либо </a:t>
            </a:r>
            <a:r>
              <a:rPr lang="ru-RU" sz="2800" b="1" dirty="0">
                <a:ln>
                  <a:solidFill>
                    <a:sysClr val="windowText" lastClr="000000"/>
                  </a:solidFill>
                </a:ln>
                <a:solidFill>
                  <a:srgbClr val="0000FF"/>
                </a:solidFill>
                <a:latin typeface="Arial" pitchFamily="34" charset="0"/>
                <a:cs typeface="Arial" pitchFamily="34" charset="0"/>
              </a:rPr>
              <a:t>поглощением </a:t>
            </a:r>
            <a:r>
              <a:rPr lang="ru-RU" sz="2800" b="1" dirty="0">
                <a:latin typeface="Arial" pitchFamily="34" charset="0"/>
                <a:cs typeface="Arial" pitchFamily="34" charset="0"/>
              </a:rPr>
              <a:t>(</a:t>
            </a:r>
            <a:r>
              <a:rPr lang="ru-RU" sz="2800" b="1" dirty="0">
                <a:ln>
                  <a:solidFill>
                    <a:sysClr val="windowText" lastClr="000000"/>
                  </a:solidFill>
                </a:ln>
                <a:solidFill>
                  <a:srgbClr val="0000FF"/>
                </a:solidFill>
                <a:latin typeface="Arial Black" pitchFamily="34" charset="0"/>
                <a:cs typeface="Arial" pitchFamily="34" charset="0"/>
              </a:rPr>
              <a:t>эндотермические</a:t>
            </a:r>
            <a:r>
              <a:rPr lang="ru-RU" sz="2800" b="1" dirty="0">
                <a:ln>
                  <a:solidFill>
                    <a:sysClr val="windowText" lastClr="000000"/>
                  </a:solidFill>
                </a:ln>
                <a:latin typeface="Arial" pitchFamily="34" charset="0"/>
                <a:cs typeface="Arial" pitchFamily="34" charset="0"/>
              </a:rPr>
              <a:t> реакции</a:t>
            </a:r>
            <a:r>
              <a:rPr lang="ru-RU" sz="2800" b="1" dirty="0">
                <a:latin typeface="Arial" pitchFamily="34" charset="0"/>
                <a:cs typeface="Arial" pitchFamily="34" charset="0"/>
              </a:rPr>
              <a:t>) теплоты. </a:t>
            </a:r>
            <a:endParaRPr lang="ru-RU" sz="2800" dirty="0"/>
          </a:p>
        </p:txBody>
      </p:sp>
      <p:pic>
        <p:nvPicPr>
          <p:cNvPr id="37888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2166" y="3405328"/>
            <a:ext cx="6165460" cy="2620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Управляющая кнопка: далее 12">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64546" name="Picture 2" descr="D:\диск D\25.12.20-домашние документы\Виртуальные лекции-14.01.20\Физ. химия\Термодинамика 1\Закон Гесса\24.06.11\Г.И.Гесс.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0" y="-15999"/>
            <a:ext cx="2857500" cy="32289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Documents and Settings\Maxim\Рабочий стол\презенты\240px-Hessov_zakon_01.jpg"/>
          <p:cNvPicPr>
            <a:picLocks noChangeAspect="1" noChangeArrowheads="1"/>
          </p:cNvPicPr>
          <p:nvPr/>
        </p:nvPicPr>
        <p:blipFill>
          <a:blip r:embed="rId4" cstate="print"/>
          <a:srcRect/>
          <a:stretch>
            <a:fillRect/>
          </a:stretch>
        </p:blipFill>
        <p:spPr bwMode="auto">
          <a:xfrm>
            <a:off x="107504" y="4564181"/>
            <a:ext cx="4720619" cy="2202668"/>
          </a:xfrm>
          <a:prstGeom prst="rect">
            <a:avLst/>
          </a:prstGeom>
          <a:noFill/>
          <a:ln w="9525">
            <a:noFill/>
            <a:miter lim="800000"/>
            <a:headEnd/>
            <a:tailEnd/>
          </a:ln>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5999"/>
            <a:ext cx="4652823" cy="384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11"/>
          <p:cNvSpPr txBox="1">
            <a:spLocks noChangeArrowheads="1"/>
          </p:cNvSpPr>
          <p:nvPr/>
        </p:nvSpPr>
        <p:spPr bwMode="auto">
          <a:xfrm>
            <a:off x="1979712" y="3759665"/>
            <a:ext cx="6461690" cy="804516"/>
          </a:xfrm>
          <a:prstGeom prst="rect">
            <a:avLst/>
          </a:prstGeom>
          <a:noFill/>
          <a:ln w="9525">
            <a:noFill/>
            <a:miter lim="800000"/>
            <a:headEnd/>
            <a:tailEnd/>
          </a:ln>
          <a:effectLst/>
        </p:spPr>
        <p:txBody>
          <a:bodyPr wrap="square">
            <a:spAutoFit/>
          </a:bodyPr>
          <a:lstStyle/>
          <a:p>
            <a:pPr algn="ctr">
              <a:lnSpc>
                <a:spcPct val="85000"/>
              </a:lnSpc>
            </a:pPr>
            <a:r>
              <a:rPr lang="ru-RU" sz="5400" b="1" dirty="0" smtClean="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Arial Black" pitchFamily="34" charset="0"/>
              </a:rPr>
              <a:t>Закон Гесса</a:t>
            </a:r>
            <a:endParaRPr lang="ru-RU" sz="5400"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Arial Black" pitchFamily="34" charset="0"/>
            </a:endParaRPr>
          </a:p>
        </p:txBody>
      </p:sp>
    </p:spTree>
    <p:extLst>
      <p:ext uri="{BB962C8B-B14F-4D97-AF65-F5344CB8AC3E}">
        <p14:creationId xmlns:p14="http://schemas.microsoft.com/office/powerpoint/2010/main" val="1211631615"/>
      </p:ext>
    </p:extLst>
  </p:cSld>
  <p:clrMapOvr>
    <a:masterClrMapping/>
  </p:clrMapOvr>
  <p:transition>
    <p:wheel spokes="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5" name="Picture 3" descr="blue_bubbling_liquid_md_wht"/>
          <p:cNvPicPr>
            <a:picLocks noChangeAspect="1" noChangeArrowheads="1" noCrop="1"/>
          </p:cNvPicPr>
          <p:nvPr/>
        </p:nvPicPr>
        <p:blipFill>
          <a:blip r:embed="rId4" cstate="print"/>
          <a:srcRect/>
          <a:stretch>
            <a:fillRect/>
          </a:stretch>
        </p:blipFill>
        <p:spPr bwMode="auto">
          <a:xfrm>
            <a:off x="11089" y="5810270"/>
            <a:ext cx="571500" cy="952500"/>
          </a:xfrm>
          <a:prstGeom prst="rect">
            <a:avLst/>
          </a:prstGeom>
          <a:noFill/>
          <a:ln w="9525">
            <a:noFill/>
            <a:miter lim="800000"/>
            <a:headEnd/>
            <a:tailEnd/>
          </a:ln>
        </p:spPr>
      </p:pic>
      <p:pic>
        <p:nvPicPr>
          <p:cNvPr id="9"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685037" y="5902033"/>
            <a:ext cx="304800" cy="304800"/>
          </a:xfrm>
          <a:prstGeom prst="rect">
            <a:avLst/>
          </a:prstGeom>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60450" name="Picture 2" descr="D:\диск D\25.12.20-домашние документы\Виртуальные лекции-14.01.20\Физ. химия\Термодинамика 1\анимашки-термод. и др\physics_08_21_01 (1).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9672" y="5520340"/>
            <a:ext cx="4464496" cy="1365044"/>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132853" y="116632"/>
            <a:ext cx="8856984" cy="5586145"/>
          </a:xfrm>
          <a:prstGeom prst="rect">
            <a:avLst/>
          </a:prstGeom>
        </p:spPr>
        <p:txBody>
          <a:bodyPr wrap="square">
            <a:spAutoFit/>
          </a:bodyPr>
          <a:lstStyle/>
          <a:p>
            <a:pPr indent="450000" algn="just">
              <a:lnSpc>
                <a:spcPct val="85000"/>
              </a:lnSpc>
              <a:spcBef>
                <a:spcPct val="20000"/>
              </a:spcBef>
              <a:buClr>
                <a:schemeClr val="tx1"/>
              </a:buClr>
              <a:buSzPct val="80000"/>
              <a:buFont typeface="Wingdings" pitchFamily="2" charset="2"/>
              <a:buNone/>
            </a:pPr>
            <a:r>
              <a:rPr lang="ru-RU" sz="2800" b="1" dirty="0">
                <a:ln>
                  <a:solidFill>
                    <a:sysClr val="windowText" lastClr="000000"/>
                  </a:solidFill>
                </a:ln>
                <a:latin typeface="Arial Black" pitchFamily="34" charset="0"/>
                <a:cs typeface="Arial" pitchFamily="34" charset="0"/>
              </a:rPr>
              <a:t>Первоначально</a:t>
            </a:r>
            <a:r>
              <a:rPr lang="ru-RU" sz="2800" b="1" dirty="0">
                <a:latin typeface="Arial" pitchFamily="34" charset="0"/>
                <a:cs typeface="Arial" pitchFamily="34" charset="0"/>
              </a:rPr>
              <a:t> в </a:t>
            </a:r>
            <a:r>
              <a:rPr lang="ru-RU" sz="2800" b="1" dirty="0">
                <a:ln>
                  <a:solidFill>
                    <a:sysClr val="windowText" lastClr="000000"/>
                  </a:solidFill>
                </a:ln>
                <a:solidFill>
                  <a:srgbClr val="FF0000"/>
                </a:solidFill>
                <a:latin typeface="Arial" pitchFamily="34" charset="0"/>
                <a:cs typeface="Arial" pitchFamily="34" charset="0"/>
              </a:rPr>
              <a:t>термодинамике</a:t>
            </a:r>
            <a:r>
              <a:rPr lang="ru-RU" sz="2800" b="1" dirty="0">
                <a:latin typeface="Arial" pitchFamily="34" charset="0"/>
                <a:cs typeface="Arial" pitchFamily="34" charset="0"/>
              </a:rPr>
              <a:t> много внимания уделялось </a:t>
            </a:r>
            <a:r>
              <a:rPr lang="ru-RU" sz="2800" b="1" dirty="0">
                <a:ln>
                  <a:solidFill>
                    <a:sysClr val="windowText" lastClr="000000"/>
                  </a:solidFill>
                </a:ln>
                <a:solidFill>
                  <a:srgbClr val="0000FF"/>
                </a:solidFill>
                <a:latin typeface="Arial" pitchFamily="34" charset="0"/>
                <a:cs typeface="Arial" pitchFamily="34" charset="0"/>
              </a:rPr>
              <a:t>обратимым процессам </a:t>
            </a:r>
            <a:r>
              <a:rPr lang="ru-RU" sz="2800" b="1" dirty="0">
                <a:latin typeface="Arial" pitchFamily="34" charset="0"/>
                <a:cs typeface="Arial" pitchFamily="34" charset="0"/>
              </a:rPr>
              <a:t>и равновесным состояниям, так что более подходящим для нее казалось название «термостатика», но благодаря С.</a:t>
            </a:r>
            <a:r>
              <a:rPr lang="en-US" sz="2800" b="1" dirty="0">
                <a:latin typeface="Arial" pitchFamily="34" charset="0"/>
                <a:cs typeface="Arial" pitchFamily="34" charset="0"/>
              </a:rPr>
              <a:t> </a:t>
            </a:r>
            <a:r>
              <a:rPr lang="ru-RU" sz="2800" b="1" dirty="0">
                <a:latin typeface="Arial" pitchFamily="34" charset="0"/>
                <a:cs typeface="Arial" pitchFamily="34" charset="0"/>
              </a:rPr>
              <a:t>Аррениусу (1859–1927) и Г.</a:t>
            </a:r>
            <a:r>
              <a:rPr lang="en-US" sz="2800" b="1" dirty="0">
                <a:latin typeface="Arial" pitchFamily="34" charset="0"/>
                <a:cs typeface="Arial" pitchFamily="34" charset="0"/>
              </a:rPr>
              <a:t> </a:t>
            </a:r>
            <a:r>
              <a:rPr lang="ru-RU" sz="2800" b="1" dirty="0" err="1">
                <a:latin typeface="Arial" pitchFamily="34" charset="0"/>
                <a:cs typeface="Arial" pitchFamily="34" charset="0"/>
              </a:rPr>
              <a:t>Эйрингу</a:t>
            </a:r>
            <a:r>
              <a:rPr lang="ru-RU" sz="2800" b="1" dirty="0">
                <a:latin typeface="Arial" pitchFamily="34" charset="0"/>
                <a:cs typeface="Arial" pitchFamily="34" charset="0"/>
              </a:rPr>
              <a:t> (1901–1981) получило весьма основательную разработку ее применение к анализу скоростей химических реакций (химической кинетике), а  также химического равновесия. </a:t>
            </a:r>
            <a:r>
              <a:rPr lang="ru-RU" sz="2800" b="1" dirty="0">
                <a:ln>
                  <a:solidFill>
                    <a:sysClr val="windowText" lastClr="000000"/>
                  </a:solidFill>
                </a:ln>
                <a:latin typeface="Arial Black" pitchFamily="34" charset="0"/>
                <a:cs typeface="Arial" pitchFamily="34" charset="0"/>
              </a:rPr>
              <a:t>В настоящее время </a:t>
            </a:r>
            <a:r>
              <a:rPr lang="ru-RU" sz="2800" b="1" dirty="0">
                <a:latin typeface="Arial" pitchFamily="34" charset="0"/>
                <a:cs typeface="Arial" pitchFamily="34" charset="0"/>
              </a:rPr>
              <a:t>главной проблемой в </a:t>
            </a:r>
            <a:r>
              <a:rPr lang="ru-RU" sz="2800" b="1" dirty="0">
                <a:ln>
                  <a:solidFill>
                    <a:sysClr val="windowText" lastClr="000000"/>
                  </a:solidFill>
                </a:ln>
                <a:solidFill>
                  <a:srgbClr val="FF0000"/>
                </a:solidFill>
                <a:latin typeface="Arial" pitchFamily="34" charset="0"/>
                <a:cs typeface="Arial" pitchFamily="34" charset="0"/>
              </a:rPr>
              <a:t>термодинамике</a:t>
            </a:r>
            <a:r>
              <a:rPr lang="ru-RU" sz="2800" b="1" dirty="0">
                <a:latin typeface="Arial" pitchFamily="34" charset="0"/>
                <a:cs typeface="Arial" pitchFamily="34" charset="0"/>
              </a:rPr>
              <a:t> является ее </a:t>
            </a:r>
            <a:r>
              <a:rPr lang="ru-RU" sz="2800" b="1" u="sng" dirty="0">
                <a:latin typeface="Arial" pitchFamily="34" charset="0"/>
                <a:cs typeface="Arial" pitchFamily="34" charset="0"/>
              </a:rPr>
              <a:t>применение к</a:t>
            </a:r>
            <a:r>
              <a:rPr lang="ru-RU" sz="2800" b="1" dirty="0">
                <a:latin typeface="Arial" pitchFamily="34" charset="0"/>
                <a:cs typeface="Arial" pitchFamily="34" charset="0"/>
              </a:rPr>
              <a:t> </a:t>
            </a:r>
            <a:r>
              <a:rPr lang="ru-RU" sz="2800" b="1" dirty="0">
                <a:ln>
                  <a:solidFill>
                    <a:sysClr val="windowText" lastClr="000000"/>
                  </a:solidFill>
                </a:ln>
                <a:solidFill>
                  <a:srgbClr val="0000FF"/>
                </a:solidFill>
                <a:latin typeface="Arial" pitchFamily="34" charset="0"/>
                <a:cs typeface="Arial" pitchFamily="34" charset="0"/>
              </a:rPr>
              <a:t>необратимым процессам</a:t>
            </a:r>
            <a:r>
              <a:rPr lang="ru-RU" sz="2800" b="1" dirty="0">
                <a:latin typeface="Arial" pitchFamily="34" charset="0"/>
                <a:cs typeface="Arial" pitchFamily="34" charset="0"/>
              </a:rPr>
              <a:t>, и уже достигнуты большие успехи в построении теории, по широте охвата сравнимой с термодинамикой </a:t>
            </a:r>
            <a:r>
              <a:rPr lang="ru-RU" sz="2800" b="1" dirty="0">
                <a:ln>
                  <a:solidFill>
                    <a:sysClr val="windowText" lastClr="000000"/>
                  </a:solidFill>
                </a:ln>
                <a:solidFill>
                  <a:srgbClr val="0000FF"/>
                </a:solidFill>
                <a:latin typeface="Arial" pitchFamily="34" charset="0"/>
                <a:cs typeface="Arial" pitchFamily="34" charset="0"/>
              </a:rPr>
              <a:t>обратимых процессов</a:t>
            </a:r>
            <a:r>
              <a:rPr lang="ru-RU" sz="2800" b="1" dirty="0">
                <a:latin typeface="Arial" pitchFamily="34" charset="0"/>
                <a:cs typeface="Arial" pitchFamily="34" charset="0"/>
              </a:rPr>
              <a:t>. </a:t>
            </a:r>
          </a:p>
        </p:txBody>
      </p:sp>
    </p:spTree>
    <p:extLst>
      <p:ext uri="{BB962C8B-B14F-4D97-AF65-F5344CB8AC3E}">
        <p14:creationId xmlns:p14="http://schemas.microsoft.com/office/powerpoint/2010/main" val="233260397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504" y="116632"/>
            <a:ext cx="8921827" cy="3388620"/>
          </a:xfrm>
          <a:prstGeom prst="rect">
            <a:avLst/>
          </a:prstGeom>
          <a:noFill/>
        </p:spPr>
        <p:txBody>
          <a:bodyPr wrap="square">
            <a:spAutoFit/>
          </a:bodyPr>
          <a:lstStyle/>
          <a:p>
            <a:pPr indent="533400" algn="just">
              <a:lnSpc>
                <a:spcPct val="85000"/>
              </a:lnSpc>
              <a:defRPr/>
            </a:pPr>
            <a:r>
              <a:rPr lang="ru-RU" sz="2800" b="1" dirty="0">
                <a:ln>
                  <a:solidFill>
                    <a:sysClr val="windowText" lastClr="000000"/>
                  </a:solidFill>
                </a:ln>
                <a:solidFill>
                  <a:srgbClr val="FF0000"/>
                </a:solidFill>
                <a:latin typeface="Arial Black" pitchFamily="34" charset="0"/>
                <a:cs typeface="Arial" pitchFamily="34" charset="0"/>
              </a:rPr>
              <a:t>Закон Гесса</a:t>
            </a:r>
            <a:r>
              <a:rPr lang="ru-RU" sz="2800" b="1" dirty="0">
                <a:solidFill>
                  <a:srgbClr val="C00000"/>
                </a:solidFill>
                <a:latin typeface="Arial" pitchFamily="34" charset="0"/>
                <a:cs typeface="Arial" pitchFamily="34" charset="0"/>
              </a:rPr>
              <a:t> </a:t>
            </a:r>
            <a:r>
              <a:rPr lang="ru-RU" sz="2800" b="1" dirty="0">
                <a:latin typeface="Arial" pitchFamily="34" charset="0"/>
                <a:cs typeface="Arial" pitchFamily="34" charset="0"/>
              </a:rPr>
              <a:t>открыт русским химиком </a:t>
            </a:r>
            <a:r>
              <a:rPr lang="ru-RU" sz="2800" b="1" dirty="0" smtClean="0">
                <a:latin typeface="Arial" pitchFamily="34" charset="0"/>
                <a:cs typeface="Arial" pitchFamily="34" charset="0"/>
              </a:rPr>
              <a:t>              </a:t>
            </a:r>
            <a:r>
              <a:rPr lang="ru-RU" sz="2800" b="1" dirty="0">
                <a:latin typeface="Arial" pitchFamily="34" charset="0"/>
                <a:cs typeface="Arial" pitchFamily="34" charset="0"/>
              </a:rPr>
              <a:t>Г.И. Гессом в 1840 г.; он </a:t>
            </a:r>
            <a:r>
              <a:rPr lang="ru-RU" sz="2800" b="1" u="sng" dirty="0">
                <a:ln>
                  <a:solidFill>
                    <a:sysClr val="windowText" lastClr="000000"/>
                  </a:solidFill>
                </a:ln>
                <a:latin typeface="Arial" pitchFamily="34" charset="0"/>
                <a:cs typeface="Arial" pitchFamily="34" charset="0"/>
              </a:rPr>
              <a:t>является частным случаем</a:t>
            </a:r>
            <a:r>
              <a:rPr lang="ru-RU" sz="2800" b="1" dirty="0">
                <a:latin typeface="Arial" pitchFamily="34" charset="0"/>
                <a:cs typeface="Arial" pitchFamily="34" charset="0"/>
              </a:rPr>
              <a:t> </a:t>
            </a:r>
            <a:r>
              <a:rPr lang="ru-RU" sz="2800" b="1" dirty="0">
                <a:ln>
                  <a:solidFill>
                    <a:sysClr val="windowText" lastClr="000000"/>
                  </a:solidFill>
                </a:ln>
                <a:solidFill>
                  <a:srgbClr val="FF3300"/>
                </a:solidFill>
                <a:latin typeface="Arial" pitchFamily="34" charset="0"/>
                <a:cs typeface="Arial" pitchFamily="34" charset="0"/>
              </a:rPr>
              <a:t>первого начала термодинамики</a:t>
            </a:r>
            <a:r>
              <a:rPr lang="ru-RU" sz="2800" b="1" dirty="0">
                <a:ln>
                  <a:solidFill>
                    <a:sysClr val="windowText" lastClr="000000"/>
                  </a:solidFill>
                </a:ln>
                <a:latin typeface="Arial" pitchFamily="34" charset="0"/>
                <a:cs typeface="Arial" pitchFamily="34" charset="0"/>
              </a:rPr>
              <a:t> </a:t>
            </a:r>
            <a:r>
              <a:rPr lang="ru-RU" sz="2800" b="1" u="sng" dirty="0">
                <a:latin typeface="Arial" pitchFamily="34" charset="0"/>
                <a:cs typeface="Arial" pitchFamily="34" charset="0"/>
              </a:rPr>
              <a:t>применительно к химическим реакциям</a:t>
            </a:r>
            <a:r>
              <a:rPr lang="ru-RU" sz="2800" b="1" dirty="0">
                <a:latin typeface="Arial" pitchFamily="34" charset="0"/>
                <a:cs typeface="Arial" pitchFamily="34" charset="0"/>
              </a:rPr>
              <a:t>. Практическое значение закона Гесса состоит в том, что он позволяет рассчитывать тепловые эффекты самых разнообразных химических процессов; для этого обычно используют ряд следствий из него.</a:t>
            </a:r>
          </a:p>
        </p:txBody>
      </p:sp>
      <p:pic>
        <p:nvPicPr>
          <p:cNvPr id="7" name="Picture 4" descr="Г"/>
          <p:cNvPicPr>
            <a:picLocks noChangeAspect="1" noChangeArrowheads="1"/>
          </p:cNvPicPr>
          <p:nvPr/>
        </p:nvPicPr>
        <p:blipFill>
          <a:blip r:embed="rId4" cstate="print"/>
          <a:srcRect/>
          <a:stretch>
            <a:fillRect/>
          </a:stretch>
        </p:blipFill>
        <p:spPr bwMode="auto">
          <a:xfrm>
            <a:off x="467544" y="3552514"/>
            <a:ext cx="2880320" cy="3253517"/>
          </a:xfrm>
          <a:prstGeom prst="rect">
            <a:avLst/>
          </a:prstGeom>
          <a:ln w="88900" cap="sq" cmpd="thickThin">
            <a:solidFill>
              <a:schemeClr val="accent1">
                <a:lumMod val="50000"/>
              </a:schemeClr>
            </a:solidFill>
            <a:prstDash val="solid"/>
            <a:miter lim="800000"/>
          </a:ln>
          <a:effectLst>
            <a:innerShdw blurRad="76200">
              <a:srgbClr val="000000"/>
            </a:innerShdw>
          </a:effectLst>
        </p:spPr>
      </p:pic>
      <p:sp>
        <p:nvSpPr>
          <p:cNvPr id="8" name="Rectangle 5"/>
          <p:cNvSpPr>
            <a:spLocks noChangeArrowheads="1"/>
          </p:cNvSpPr>
          <p:nvPr/>
        </p:nvSpPr>
        <p:spPr bwMode="auto">
          <a:xfrm>
            <a:off x="3546623" y="5783876"/>
            <a:ext cx="3331946" cy="824841"/>
          </a:xfrm>
          <a:prstGeom prst="rect">
            <a:avLst/>
          </a:prstGeom>
          <a:noFill/>
          <a:ln w="9525">
            <a:noFill/>
            <a:miter lim="800000"/>
            <a:headEnd/>
            <a:tailEnd/>
          </a:ln>
        </p:spPr>
        <p:txBody>
          <a:bodyPr wrap="square">
            <a:spAutoFit/>
          </a:bodyPr>
          <a:lstStyle/>
          <a:p>
            <a:pPr algn="ctr">
              <a:lnSpc>
                <a:spcPct val="85000"/>
              </a:lnSpc>
            </a:pPr>
            <a:r>
              <a:rPr lang="ru-RU" sz="2800" b="1" dirty="0">
                <a:ln>
                  <a:solidFill>
                    <a:sysClr val="windowText" lastClr="000000"/>
                  </a:solidFill>
                </a:ln>
                <a:solidFill>
                  <a:srgbClr val="9D3535"/>
                </a:solidFill>
                <a:latin typeface="Arial Black" pitchFamily="34" charset="0"/>
              </a:rPr>
              <a:t>Герман Иванович Гесс</a:t>
            </a:r>
            <a:r>
              <a:rPr lang="ru-RU" sz="2800" dirty="0">
                <a:ln>
                  <a:solidFill>
                    <a:sysClr val="windowText" lastClr="000000"/>
                  </a:solidFill>
                </a:ln>
                <a:solidFill>
                  <a:srgbClr val="9D3535"/>
                </a:solidFill>
                <a:latin typeface="Arial Black" pitchFamily="34" charset="0"/>
              </a:rPr>
              <a:t> </a:t>
            </a:r>
          </a:p>
        </p:txBody>
      </p:sp>
      <p:pic>
        <p:nvPicPr>
          <p:cNvPr id="11"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001024" y="5817466"/>
            <a:ext cx="304800" cy="304800"/>
          </a:xfrm>
          <a:prstGeom prst="rect">
            <a:avLst/>
          </a:prstGeom>
        </p:spPr>
      </p:pic>
      <p:sp>
        <p:nvSpPr>
          <p:cNvPr id="1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12" descr="пишу 1"/>
          <p:cNvPicPr>
            <a:picLocks noChangeAspect="1" noChangeArrowheads="1" noCrop="1"/>
          </p:cNvPicPr>
          <p:nvPr/>
        </p:nvPicPr>
        <p:blipFill>
          <a:blip r:embed="rId7"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366897044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5" cstate="print"/>
          <a:srcRect/>
          <a:stretch>
            <a:fillRect/>
          </a:stretch>
        </p:blipFill>
        <p:spPr bwMode="auto">
          <a:xfrm>
            <a:off x="8462991" y="4991120"/>
            <a:ext cx="649287" cy="1295400"/>
          </a:xfrm>
          <a:prstGeom prst="rect">
            <a:avLst/>
          </a:prstGeom>
          <a:noFill/>
          <a:ln w="9525">
            <a:noFill/>
            <a:miter lim="800000"/>
            <a:headEnd/>
            <a:tailEnd/>
          </a:ln>
        </p:spPr>
      </p:pic>
      <p:sp>
        <p:nvSpPr>
          <p:cNvPr id="12" name="Прямоугольник 11"/>
          <p:cNvSpPr/>
          <p:nvPr/>
        </p:nvSpPr>
        <p:spPr>
          <a:xfrm>
            <a:off x="214282" y="142852"/>
            <a:ext cx="8715436" cy="2656112"/>
          </a:xfrm>
          <a:prstGeom prst="rect">
            <a:avLst/>
          </a:prstGeom>
        </p:spPr>
        <p:txBody>
          <a:bodyPr wrap="square">
            <a:spAutoFit/>
          </a:bodyPr>
          <a:lstStyle/>
          <a:p>
            <a:pPr indent="450000" algn="just">
              <a:lnSpc>
                <a:spcPct val="85000"/>
              </a:lnSpc>
            </a:pPr>
            <a:r>
              <a:rPr lang="ru-RU" sz="2800" b="1" dirty="0" smtClean="0">
                <a:ln>
                  <a:solidFill>
                    <a:sysClr val="windowText" lastClr="000000"/>
                  </a:solidFill>
                </a:ln>
                <a:solidFill>
                  <a:srgbClr val="FF0000"/>
                </a:solidFill>
                <a:effectLst>
                  <a:outerShdw blurRad="38100" dist="38100" dir="2700000" algn="tl">
                    <a:srgbClr val="C0C0C0"/>
                  </a:outerShdw>
                </a:effectLst>
                <a:latin typeface="Arial Black" pitchFamily="34" charset="0"/>
                <a:cs typeface="Arial" pitchFamily="34" charset="0"/>
              </a:rPr>
              <a:t>Закон Гесса: </a:t>
            </a:r>
            <a:r>
              <a:rPr lang="ru-RU" sz="2800" b="1" dirty="0" smtClean="0">
                <a:ln>
                  <a:solidFill>
                    <a:sysClr val="windowText" lastClr="000000"/>
                  </a:solidFill>
                </a:ln>
                <a:solidFill>
                  <a:schemeClr val="accent2">
                    <a:lumMod val="75000"/>
                  </a:schemeClr>
                </a:solidFill>
                <a:latin typeface="Arial" pitchFamily="34" charset="0"/>
                <a:cs typeface="Arial" pitchFamily="34" charset="0"/>
              </a:rPr>
              <a:t>тепловой эффект химической реакции не зависит от пути реакции (промежуточных стадий), а зависит только от термодинамического состояния исходных веществ и продуктов реакции.</a:t>
            </a:r>
            <a:r>
              <a:rPr lang="ru-RU" sz="2800" b="1" dirty="0" smtClean="0">
                <a:solidFill>
                  <a:schemeClr val="accent2">
                    <a:lumMod val="75000"/>
                  </a:schemeClr>
                </a:solidFill>
                <a:latin typeface="Arial" pitchFamily="34" charset="0"/>
                <a:cs typeface="Arial" pitchFamily="34" charset="0"/>
              </a:rPr>
              <a:t> </a:t>
            </a:r>
          </a:p>
          <a:p>
            <a:pPr indent="450000" algn="just">
              <a:lnSpc>
                <a:spcPct val="85000"/>
              </a:lnSpc>
            </a:pPr>
            <a:r>
              <a:rPr lang="ru-RU" sz="2800" b="1" dirty="0" smtClean="0">
                <a:latin typeface="Arial" pitchFamily="34" charset="0"/>
                <a:cs typeface="Arial" pitchFamily="34" charset="0"/>
              </a:rPr>
              <a:t>Например, </a:t>
            </a:r>
            <a:r>
              <a:rPr lang="ru-RU" sz="2800" b="1" dirty="0" smtClean="0">
                <a:ln>
                  <a:solidFill>
                    <a:sysClr val="windowText" lastClr="000000"/>
                  </a:solidFill>
                </a:ln>
                <a:solidFill>
                  <a:srgbClr val="0000FF"/>
                </a:solidFill>
                <a:latin typeface="Arial" pitchFamily="34" charset="0"/>
                <a:cs typeface="Arial" pitchFamily="34" charset="0"/>
              </a:rPr>
              <a:t>химический процесс</a:t>
            </a:r>
            <a:r>
              <a:rPr lang="ru-RU" sz="2800" b="1" dirty="0" smtClean="0">
                <a:latin typeface="Arial" pitchFamily="34" charset="0"/>
                <a:cs typeface="Arial" pitchFamily="34" charset="0"/>
              </a:rPr>
              <a:t> </a:t>
            </a:r>
            <a:r>
              <a:rPr lang="ru-RU" sz="2800" b="1" u="sng" dirty="0" smtClean="0">
                <a:latin typeface="Arial" pitchFamily="34" charset="0"/>
                <a:cs typeface="Arial" pitchFamily="34" charset="0"/>
              </a:rPr>
              <a:t>можно сравнить с</a:t>
            </a:r>
            <a:r>
              <a:rPr lang="ru-RU" sz="2800" b="1" dirty="0" smtClean="0">
                <a:latin typeface="Arial" pitchFamily="34" charset="0"/>
                <a:cs typeface="Arial" pitchFamily="34" charset="0"/>
              </a:rPr>
              <a:t> велосипедистом:</a:t>
            </a:r>
            <a:endParaRPr lang="ru-RU" sz="2800" b="1" dirty="0">
              <a:latin typeface="Arial" pitchFamily="34" charset="0"/>
              <a:cs typeface="Arial" pitchFamily="34" charset="0"/>
            </a:endParaRPr>
          </a:p>
        </p:txBody>
      </p:sp>
      <p:pic>
        <p:nvPicPr>
          <p:cNvPr id="13" name="Picture 14" descr="C:\24.08.11\Лаб. раб YES\Виртуальные лабораторные YES\Анимашки и картинки\Машины\animated_car_59.gif"/>
          <p:cNvPicPr>
            <a:picLocks noChangeAspect="1" noChangeArrowheads="1" noCrop="1"/>
          </p:cNvPicPr>
          <p:nvPr/>
        </p:nvPicPr>
        <p:blipFill>
          <a:blip r:embed="rId6" cstate="print"/>
          <a:srcRect/>
          <a:stretch>
            <a:fillRect/>
          </a:stretch>
        </p:blipFill>
        <p:spPr bwMode="auto">
          <a:xfrm>
            <a:off x="1767278" y="3094538"/>
            <a:ext cx="409575" cy="1123950"/>
          </a:xfrm>
          <a:prstGeom prst="rect">
            <a:avLst/>
          </a:prstGeom>
          <a:noFill/>
        </p:spPr>
      </p:pic>
      <p:sp>
        <p:nvSpPr>
          <p:cNvPr id="14" name="Прямоугольник 13"/>
          <p:cNvSpPr/>
          <p:nvPr/>
        </p:nvSpPr>
        <p:spPr>
          <a:xfrm>
            <a:off x="52806" y="5328035"/>
            <a:ext cx="7408468" cy="1557349"/>
          </a:xfrm>
          <a:prstGeom prst="rect">
            <a:avLst/>
          </a:prstGeom>
        </p:spPr>
        <p:txBody>
          <a:bodyPr wrap="square">
            <a:spAutoFit/>
          </a:bodyPr>
          <a:lstStyle/>
          <a:p>
            <a:pPr indent="450000" algn="just">
              <a:lnSpc>
                <a:spcPct val="85000"/>
              </a:lnSpc>
            </a:pPr>
            <a:r>
              <a:rPr lang="ru-RU" sz="2800" b="1" dirty="0">
                <a:solidFill>
                  <a:srgbClr val="C00000"/>
                </a:solidFill>
                <a:latin typeface="Arial" pitchFamily="34" charset="0"/>
                <a:cs typeface="Arial" pitchFamily="34" charset="0"/>
              </a:rPr>
              <a:t>Закон справедлив </a:t>
            </a:r>
            <a:r>
              <a:rPr lang="ru-RU" sz="2800" b="1" u="sng" dirty="0">
                <a:latin typeface="Arial" pitchFamily="34" charset="0"/>
                <a:cs typeface="Arial" pitchFamily="34" charset="0"/>
              </a:rPr>
              <a:t>тогда, когда</a:t>
            </a:r>
            <a:r>
              <a:rPr lang="ru-RU" sz="2800" b="1" dirty="0">
                <a:latin typeface="Arial" pitchFamily="34" charset="0"/>
                <a:cs typeface="Arial" pitchFamily="34" charset="0"/>
              </a:rPr>
              <a:t> постоянны либо давление и температура, либо объем и </a:t>
            </a:r>
            <a:r>
              <a:rPr lang="ru-RU" sz="2800" b="1" dirty="0" smtClean="0">
                <a:latin typeface="Arial" pitchFamily="34" charset="0"/>
                <a:cs typeface="Arial" pitchFamily="34" charset="0"/>
              </a:rPr>
              <a:t>температура.</a:t>
            </a:r>
            <a:endParaRPr lang="ru-RU" sz="2800" b="1" dirty="0">
              <a:latin typeface="Arial" pitchFamily="34" charset="0"/>
              <a:cs typeface="Arial" pitchFamily="34" charset="0"/>
            </a:endParaRPr>
          </a:p>
        </p:txBody>
      </p:sp>
      <p:sp>
        <p:nvSpPr>
          <p:cNvPr id="15" name="Freeform 4"/>
          <p:cNvSpPr>
            <a:spLocks/>
          </p:cNvSpPr>
          <p:nvPr/>
        </p:nvSpPr>
        <p:spPr bwMode="auto">
          <a:xfrm>
            <a:off x="3490937" y="3180263"/>
            <a:ext cx="3970337" cy="1976438"/>
          </a:xfrm>
          <a:custGeom>
            <a:avLst/>
            <a:gdLst>
              <a:gd name="T0" fmla="*/ 2147483647 w 2501"/>
              <a:gd name="T1" fmla="*/ 2147483647 h 1245"/>
              <a:gd name="T2" fmla="*/ 2147483647 w 2501"/>
              <a:gd name="T3" fmla="*/ 2147483647 h 1245"/>
              <a:gd name="T4" fmla="*/ 2147483647 w 2501"/>
              <a:gd name="T5" fmla="*/ 2147483647 h 1245"/>
              <a:gd name="T6" fmla="*/ 2147483647 w 2501"/>
              <a:gd name="T7" fmla="*/ 2147483647 h 1245"/>
              <a:gd name="T8" fmla="*/ 2147483647 w 2501"/>
              <a:gd name="T9" fmla="*/ 2147483647 h 1245"/>
              <a:gd name="T10" fmla="*/ 2147483647 w 2501"/>
              <a:gd name="T11" fmla="*/ 2147483647 h 1245"/>
              <a:gd name="T12" fmla="*/ 2147483647 w 2501"/>
              <a:gd name="T13" fmla="*/ 2147483647 h 1245"/>
              <a:gd name="T14" fmla="*/ 2147483647 w 2501"/>
              <a:gd name="T15" fmla="*/ 2147483647 h 1245"/>
              <a:gd name="T16" fmla="*/ 2147483647 w 2501"/>
              <a:gd name="T17" fmla="*/ 2147483647 h 1245"/>
              <a:gd name="T18" fmla="*/ 2147483647 w 2501"/>
              <a:gd name="T19" fmla="*/ 0 h 1245"/>
              <a:gd name="T20" fmla="*/ 2147483647 w 2501"/>
              <a:gd name="T21" fmla="*/ 2147483647 h 1245"/>
              <a:gd name="T22" fmla="*/ 2147483647 w 2501"/>
              <a:gd name="T23" fmla="*/ 2147483647 h 1245"/>
              <a:gd name="T24" fmla="*/ 2147483647 w 2501"/>
              <a:gd name="T25" fmla="*/ 2147483647 h 1245"/>
              <a:gd name="T26" fmla="*/ 2147483647 w 2501"/>
              <a:gd name="T27" fmla="*/ 2147483647 h 1245"/>
              <a:gd name="T28" fmla="*/ 2147483647 w 2501"/>
              <a:gd name="T29" fmla="*/ 2147483647 h 1245"/>
              <a:gd name="T30" fmla="*/ 2147483647 w 2501"/>
              <a:gd name="T31" fmla="*/ 2147483647 h 1245"/>
              <a:gd name="T32" fmla="*/ 2147483647 w 2501"/>
              <a:gd name="T33" fmla="*/ 2147483647 h 1245"/>
              <a:gd name="T34" fmla="*/ 2147483647 w 2501"/>
              <a:gd name="T35" fmla="*/ 2147483647 h 1245"/>
              <a:gd name="T36" fmla="*/ 2147483647 w 2501"/>
              <a:gd name="T37" fmla="*/ 2147483647 h 1245"/>
              <a:gd name="T38" fmla="*/ 2147483647 w 2501"/>
              <a:gd name="T39" fmla="*/ 2147483647 h 1245"/>
              <a:gd name="T40" fmla="*/ 2147483647 w 2501"/>
              <a:gd name="T41" fmla="*/ 2147483647 h 1245"/>
              <a:gd name="T42" fmla="*/ 2147483647 w 2501"/>
              <a:gd name="T43" fmla="*/ 2147483647 h 1245"/>
              <a:gd name="T44" fmla="*/ 2147483647 w 2501"/>
              <a:gd name="T45" fmla="*/ 2147483647 h 1245"/>
              <a:gd name="T46" fmla="*/ 2147483647 w 2501"/>
              <a:gd name="T47" fmla="*/ 2147483647 h 1245"/>
              <a:gd name="T48" fmla="*/ 2147483647 w 2501"/>
              <a:gd name="T49" fmla="*/ 2147483647 h 1245"/>
              <a:gd name="T50" fmla="*/ 2147483647 w 2501"/>
              <a:gd name="T51" fmla="*/ 2147483647 h 1245"/>
              <a:gd name="T52" fmla="*/ 2147483647 w 2501"/>
              <a:gd name="T53" fmla="*/ 2147483647 h 1245"/>
              <a:gd name="T54" fmla="*/ 2147483647 w 2501"/>
              <a:gd name="T55" fmla="*/ 2147483647 h 1245"/>
              <a:gd name="T56" fmla="*/ 2147483647 w 2501"/>
              <a:gd name="T57" fmla="*/ 2147483647 h 1245"/>
              <a:gd name="T58" fmla="*/ 2147483647 w 2501"/>
              <a:gd name="T59" fmla="*/ 2147483647 h 1245"/>
              <a:gd name="T60" fmla="*/ 2147483647 w 2501"/>
              <a:gd name="T61" fmla="*/ 2147483647 h 1245"/>
              <a:gd name="T62" fmla="*/ 2147483647 w 2501"/>
              <a:gd name="T63" fmla="*/ 2147483647 h 12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01"/>
              <a:gd name="T97" fmla="*/ 0 h 1245"/>
              <a:gd name="T98" fmla="*/ 2501 w 2501"/>
              <a:gd name="T99" fmla="*/ 1245 h 12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01" h="1245">
                <a:moveTo>
                  <a:pt x="112" y="767"/>
                </a:moveTo>
                <a:cubicBezTo>
                  <a:pt x="116" y="567"/>
                  <a:pt x="0" y="149"/>
                  <a:pt x="278" y="56"/>
                </a:cubicBezTo>
                <a:cubicBezTo>
                  <a:pt x="356" y="63"/>
                  <a:pt x="444" y="39"/>
                  <a:pt x="512" y="78"/>
                </a:cubicBezTo>
                <a:cubicBezTo>
                  <a:pt x="528" y="87"/>
                  <a:pt x="549" y="249"/>
                  <a:pt x="567" y="289"/>
                </a:cubicBezTo>
                <a:cubicBezTo>
                  <a:pt x="572" y="301"/>
                  <a:pt x="582" y="311"/>
                  <a:pt x="590" y="322"/>
                </a:cubicBezTo>
                <a:cubicBezTo>
                  <a:pt x="614" y="398"/>
                  <a:pt x="559" y="380"/>
                  <a:pt x="490" y="389"/>
                </a:cubicBezTo>
                <a:cubicBezTo>
                  <a:pt x="203" y="376"/>
                  <a:pt x="260" y="447"/>
                  <a:pt x="212" y="256"/>
                </a:cubicBezTo>
                <a:cubicBezTo>
                  <a:pt x="216" y="200"/>
                  <a:pt x="208" y="143"/>
                  <a:pt x="223" y="89"/>
                </a:cubicBezTo>
                <a:cubicBezTo>
                  <a:pt x="228" y="71"/>
                  <a:pt x="253" y="68"/>
                  <a:pt x="267" y="56"/>
                </a:cubicBezTo>
                <a:cubicBezTo>
                  <a:pt x="296" y="32"/>
                  <a:pt x="324" y="21"/>
                  <a:pt x="356" y="0"/>
                </a:cubicBezTo>
                <a:cubicBezTo>
                  <a:pt x="486" y="11"/>
                  <a:pt x="596" y="46"/>
                  <a:pt x="723" y="67"/>
                </a:cubicBezTo>
                <a:cubicBezTo>
                  <a:pt x="760" y="89"/>
                  <a:pt x="795" y="116"/>
                  <a:pt x="834" y="134"/>
                </a:cubicBezTo>
                <a:cubicBezTo>
                  <a:pt x="862" y="146"/>
                  <a:pt x="896" y="142"/>
                  <a:pt x="923" y="156"/>
                </a:cubicBezTo>
                <a:cubicBezTo>
                  <a:pt x="981" y="185"/>
                  <a:pt x="1034" y="244"/>
                  <a:pt x="1079" y="289"/>
                </a:cubicBezTo>
                <a:cubicBezTo>
                  <a:pt x="1108" y="468"/>
                  <a:pt x="1061" y="199"/>
                  <a:pt x="1134" y="489"/>
                </a:cubicBezTo>
                <a:cubicBezTo>
                  <a:pt x="1149" y="548"/>
                  <a:pt x="1179" y="667"/>
                  <a:pt x="1179" y="667"/>
                </a:cubicBezTo>
                <a:cubicBezTo>
                  <a:pt x="1185" y="760"/>
                  <a:pt x="1208" y="873"/>
                  <a:pt x="1190" y="967"/>
                </a:cubicBezTo>
                <a:cubicBezTo>
                  <a:pt x="1171" y="945"/>
                  <a:pt x="1147" y="926"/>
                  <a:pt x="1134" y="900"/>
                </a:cubicBezTo>
                <a:cubicBezTo>
                  <a:pt x="1117" y="866"/>
                  <a:pt x="1121" y="826"/>
                  <a:pt x="1112" y="789"/>
                </a:cubicBezTo>
                <a:cubicBezTo>
                  <a:pt x="1116" y="652"/>
                  <a:pt x="1117" y="515"/>
                  <a:pt x="1123" y="378"/>
                </a:cubicBezTo>
                <a:cubicBezTo>
                  <a:pt x="1124" y="355"/>
                  <a:pt x="1118" y="327"/>
                  <a:pt x="1134" y="311"/>
                </a:cubicBezTo>
                <a:cubicBezTo>
                  <a:pt x="1150" y="295"/>
                  <a:pt x="1179" y="303"/>
                  <a:pt x="1201" y="300"/>
                </a:cubicBezTo>
                <a:cubicBezTo>
                  <a:pt x="1388" y="274"/>
                  <a:pt x="1204" y="303"/>
                  <a:pt x="1356" y="278"/>
                </a:cubicBezTo>
                <a:cubicBezTo>
                  <a:pt x="1742" y="287"/>
                  <a:pt x="1745" y="270"/>
                  <a:pt x="2001" y="333"/>
                </a:cubicBezTo>
                <a:cubicBezTo>
                  <a:pt x="2037" y="370"/>
                  <a:pt x="2048" y="377"/>
                  <a:pt x="2068" y="445"/>
                </a:cubicBezTo>
                <a:cubicBezTo>
                  <a:pt x="2081" y="488"/>
                  <a:pt x="2090" y="578"/>
                  <a:pt x="2090" y="578"/>
                </a:cubicBezTo>
                <a:cubicBezTo>
                  <a:pt x="2094" y="648"/>
                  <a:pt x="2089" y="720"/>
                  <a:pt x="2101" y="789"/>
                </a:cubicBezTo>
                <a:cubicBezTo>
                  <a:pt x="2115" y="872"/>
                  <a:pt x="2273" y="880"/>
                  <a:pt x="2334" y="889"/>
                </a:cubicBezTo>
                <a:cubicBezTo>
                  <a:pt x="2367" y="1056"/>
                  <a:pt x="2305" y="799"/>
                  <a:pt x="2412" y="1011"/>
                </a:cubicBezTo>
                <a:cubicBezTo>
                  <a:pt x="2425" y="1038"/>
                  <a:pt x="2417" y="1071"/>
                  <a:pt x="2423" y="1100"/>
                </a:cubicBezTo>
                <a:cubicBezTo>
                  <a:pt x="2436" y="1161"/>
                  <a:pt x="2439" y="1159"/>
                  <a:pt x="2468" y="1200"/>
                </a:cubicBezTo>
                <a:cubicBezTo>
                  <a:pt x="2482" y="1241"/>
                  <a:pt x="2469" y="1227"/>
                  <a:pt x="2501" y="1245"/>
                </a:cubicBezTo>
              </a:path>
            </a:pathLst>
          </a:custGeom>
          <a:noFill/>
          <a:ln w="76200">
            <a:solidFill>
              <a:schemeClr val="tx1"/>
            </a:solidFill>
            <a:round/>
            <a:headEnd/>
            <a:tailEnd/>
          </a:ln>
        </p:spPr>
        <p:txBody>
          <a:bodyPr wrap="none" anchor="ctr"/>
          <a:lstStyle/>
          <a:p>
            <a:endParaRPr lang="ru-RU"/>
          </a:p>
        </p:txBody>
      </p:sp>
      <p:pic>
        <p:nvPicPr>
          <p:cNvPr id="16" name="Picture 15" descr="C:\24.08.11\Лаб. раб YES\Виртуальные лабораторные YES\Анимашки и картинки\Машины\ab25d5a33482c03b45e77b96a9613a8b.gif"/>
          <p:cNvPicPr>
            <a:picLocks noChangeAspect="1" noChangeArrowheads="1" noCrop="1"/>
          </p:cNvPicPr>
          <p:nvPr/>
        </p:nvPicPr>
        <p:blipFill>
          <a:blip r:embed="rId7" cstate="print"/>
          <a:srcRect/>
          <a:stretch>
            <a:fillRect/>
          </a:stretch>
        </p:blipFill>
        <p:spPr bwMode="auto">
          <a:xfrm>
            <a:off x="5673784" y="2794838"/>
            <a:ext cx="952500" cy="952500"/>
          </a:xfrm>
          <a:prstGeom prst="rect">
            <a:avLst/>
          </a:prstGeom>
          <a:noFill/>
        </p:spPr>
      </p:pic>
      <p:sp>
        <p:nvSpPr>
          <p:cNvPr id="17" name="Freeform 5"/>
          <p:cNvSpPr>
            <a:spLocks/>
          </p:cNvSpPr>
          <p:nvPr/>
        </p:nvSpPr>
        <p:spPr bwMode="auto">
          <a:xfrm>
            <a:off x="3770336" y="4476770"/>
            <a:ext cx="3690938" cy="773113"/>
          </a:xfrm>
          <a:custGeom>
            <a:avLst/>
            <a:gdLst>
              <a:gd name="T0" fmla="*/ 2147483647 w 2325"/>
              <a:gd name="T1" fmla="*/ 0 h 487"/>
              <a:gd name="T2" fmla="*/ 2147483647 w 2325"/>
              <a:gd name="T3" fmla="*/ 2147483647 h 487"/>
              <a:gd name="T4" fmla="*/ 2147483647 w 2325"/>
              <a:gd name="T5" fmla="*/ 2147483647 h 487"/>
              <a:gd name="T6" fmla="*/ 2147483647 w 2325"/>
              <a:gd name="T7" fmla="*/ 2147483647 h 487"/>
              <a:gd name="T8" fmla="*/ 2147483647 w 2325"/>
              <a:gd name="T9" fmla="*/ 2147483647 h 487"/>
              <a:gd name="T10" fmla="*/ 2147483647 w 2325"/>
              <a:gd name="T11" fmla="*/ 2147483647 h 487"/>
              <a:gd name="T12" fmla="*/ 2147483647 w 2325"/>
              <a:gd name="T13" fmla="*/ 2147483647 h 487"/>
              <a:gd name="T14" fmla="*/ 0 60000 65536"/>
              <a:gd name="T15" fmla="*/ 0 60000 65536"/>
              <a:gd name="T16" fmla="*/ 0 60000 65536"/>
              <a:gd name="T17" fmla="*/ 0 60000 65536"/>
              <a:gd name="T18" fmla="*/ 0 60000 65536"/>
              <a:gd name="T19" fmla="*/ 0 60000 65536"/>
              <a:gd name="T20" fmla="*/ 0 60000 65536"/>
              <a:gd name="T21" fmla="*/ 0 w 2325"/>
              <a:gd name="T22" fmla="*/ 0 h 487"/>
              <a:gd name="T23" fmla="*/ 2325 w 2325"/>
              <a:gd name="T24" fmla="*/ 487 h 4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5" h="487">
                <a:moveTo>
                  <a:pt x="2" y="0"/>
                </a:moveTo>
                <a:cubicBezTo>
                  <a:pt x="22" y="101"/>
                  <a:pt x="0" y="42"/>
                  <a:pt x="113" y="155"/>
                </a:cubicBezTo>
                <a:cubicBezTo>
                  <a:pt x="235" y="277"/>
                  <a:pt x="338" y="282"/>
                  <a:pt x="502" y="300"/>
                </a:cubicBezTo>
                <a:cubicBezTo>
                  <a:pt x="666" y="340"/>
                  <a:pt x="800" y="338"/>
                  <a:pt x="980" y="344"/>
                </a:cubicBezTo>
                <a:cubicBezTo>
                  <a:pt x="1222" y="363"/>
                  <a:pt x="1461" y="381"/>
                  <a:pt x="1702" y="411"/>
                </a:cubicBezTo>
                <a:cubicBezTo>
                  <a:pt x="1861" y="463"/>
                  <a:pt x="2065" y="440"/>
                  <a:pt x="2213" y="444"/>
                </a:cubicBezTo>
                <a:cubicBezTo>
                  <a:pt x="2257" y="487"/>
                  <a:pt x="2225" y="466"/>
                  <a:pt x="2325" y="466"/>
                </a:cubicBezTo>
              </a:path>
            </a:pathLst>
          </a:custGeom>
          <a:noFill/>
          <a:ln w="76200">
            <a:solidFill>
              <a:srgbClr val="FF0000"/>
            </a:solidFill>
            <a:prstDash val="dash"/>
            <a:round/>
            <a:headEnd/>
            <a:tailEnd/>
          </a:ln>
        </p:spPr>
        <p:txBody>
          <a:bodyPr wrap="none" anchor="ctr"/>
          <a:lstStyle/>
          <a:p>
            <a:endParaRPr lang="ru-RU"/>
          </a:p>
        </p:txBody>
      </p:sp>
      <p:pic>
        <p:nvPicPr>
          <p:cNvPr id="18" name="Picture 15" descr="C:\24.08.11\Лаб. раб YES\Виртуальные лабораторные YES\Анимашки и картинки\Машины\ab25d5a33482c03b45e77b96a9613a8b.gif"/>
          <p:cNvPicPr>
            <a:picLocks noChangeAspect="1" noChangeArrowheads="1" noCrop="1"/>
          </p:cNvPicPr>
          <p:nvPr/>
        </p:nvPicPr>
        <p:blipFill>
          <a:blip r:embed="rId7" cstate="print"/>
          <a:srcRect/>
          <a:stretch>
            <a:fillRect/>
          </a:stretch>
        </p:blipFill>
        <p:spPr bwMode="auto">
          <a:xfrm>
            <a:off x="5476105" y="4204201"/>
            <a:ext cx="952500" cy="952500"/>
          </a:xfrm>
          <a:prstGeom prst="rect">
            <a:avLst/>
          </a:prstGeom>
          <a:noFill/>
        </p:spPr>
      </p:pic>
      <p:sp>
        <p:nvSpPr>
          <p:cNvPr id="19" name="Text Box 6"/>
          <p:cNvSpPr txBox="1">
            <a:spLocks noChangeArrowheads="1"/>
          </p:cNvSpPr>
          <p:nvPr/>
        </p:nvSpPr>
        <p:spPr bwMode="auto">
          <a:xfrm>
            <a:off x="7461274" y="4009186"/>
            <a:ext cx="1443793" cy="437043"/>
          </a:xfrm>
          <a:prstGeom prst="rect">
            <a:avLst/>
          </a:prstGeom>
          <a:noFill/>
          <a:ln w="9525">
            <a:noFill/>
            <a:miter lim="800000"/>
            <a:headEnd/>
            <a:tailEnd/>
          </a:ln>
        </p:spPr>
        <p:txBody>
          <a:bodyPr wrap="none">
            <a:spAutoFit/>
          </a:bodyPr>
          <a:lstStyle/>
          <a:p>
            <a:pPr eaLnBrk="0" hangingPunct="0">
              <a:lnSpc>
                <a:spcPct val="80000"/>
              </a:lnSpc>
            </a:pPr>
            <a:r>
              <a:rPr lang="ru-RU" sz="2800" b="1" dirty="0">
                <a:ln>
                  <a:solidFill>
                    <a:sysClr val="windowText" lastClr="000000"/>
                  </a:solidFill>
                </a:ln>
                <a:solidFill>
                  <a:srgbClr val="0000FF"/>
                </a:solidFill>
                <a:latin typeface="Arial" pitchFamily="34" charset="0"/>
                <a:cs typeface="Arial" pitchFamily="34" charset="0"/>
              </a:rPr>
              <a:t>начало</a:t>
            </a:r>
            <a:endParaRPr lang="en-US" sz="2800" dirty="0">
              <a:ln>
                <a:solidFill>
                  <a:sysClr val="windowText" lastClr="000000"/>
                </a:solidFill>
              </a:ln>
              <a:solidFill>
                <a:srgbClr val="0000FF"/>
              </a:solidFill>
              <a:latin typeface="Arial" pitchFamily="34" charset="0"/>
              <a:cs typeface="Arial" pitchFamily="34" charset="0"/>
            </a:endParaRPr>
          </a:p>
        </p:txBody>
      </p:sp>
      <p:sp>
        <p:nvSpPr>
          <p:cNvPr id="20" name="Line 9"/>
          <p:cNvSpPr>
            <a:spLocks noChangeShapeType="1"/>
          </p:cNvSpPr>
          <p:nvPr/>
        </p:nvSpPr>
        <p:spPr bwMode="auto">
          <a:xfrm flipH="1">
            <a:off x="7461274" y="4476770"/>
            <a:ext cx="633792" cy="690857"/>
          </a:xfrm>
          <a:prstGeom prst="line">
            <a:avLst/>
          </a:prstGeom>
          <a:noFill/>
          <a:ln w="76200">
            <a:solidFill>
              <a:srgbClr val="C00000"/>
            </a:solidFill>
            <a:round/>
            <a:headEnd/>
            <a:tailEnd type="triangle" w="med" len="med"/>
          </a:ln>
        </p:spPr>
        <p:txBody>
          <a:bodyPr wrap="none" anchor="ctr"/>
          <a:lstStyle/>
          <a:p>
            <a:endParaRPr lang="ru-RU"/>
          </a:p>
        </p:txBody>
      </p:sp>
      <p:sp>
        <p:nvSpPr>
          <p:cNvPr id="21" name="Text Box 8"/>
          <p:cNvSpPr txBox="1">
            <a:spLocks noChangeArrowheads="1"/>
          </p:cNvSpPr>
          <p:nvPr/>
        </p:nvSpPr>
        <p:spPr bwMode="auto">
          <a:xfrm>
            <a:off x="1607595" y="4547919"/>
            <a:ext cx="1217064" cy="437043"/>
          </a:xfrm>
          <a:prstGeom prst="rect">
            <a:avLst/>
          </a:prstGeom>
          <a:noFill/>
          <a:ln w="9525">
            <a:noFill/>
            <a:miter lim="800000"/>
            <a:headEnd/>
            <a:tailEnd/>
          </a:ln>
        </p:spPr>
        <p:txBody>
          <a:bodyPr wrap="none">
            <a:spAutoFit/>
          </a:bodyPr>
          <a:lstStyle/>
          <a:p>
            <a:pPr eaLnBrk="0" hangingPunct="0">
              <a:lnSpc>
                <a:spcPct val="80000"/>
              </a:lnSpc>
            </a:pPr>
            <a:r>
              <a:rPr lang="ru-RU" sz="2800" b="1" dirty="0">
                <a:ln>
                  <a:solidFill>
                    <a:sysClr val="windowText" lastClr="000000"/>
                  </a:solidFill>
                </a:ln>
                <a:solidFill>
                  <a:srgbClr val="0000FF"/>
                </a:solidFill>
                <a:latin typeface="Arial" pitchFamily="34" charset="0"/>
                <a:cs typeface="Arial" pitchFamily="34" charset="0"/>
              </a:rPr>
              <a:t>конец</a:t>
            </a:r>
            <a:endParaRPr lang="en-US" sz="2800" b="1" dirty="0">
              <a:ln>
                <a:solidFill>
                  <a:sysClr val="windowText" lastClr="000000"/>
                </a:solidFill>
              </a:ln>
              <a:solidFill>
                <a:srgbClr val="0000FF"/>
              </a:solidFill>
              <a:latin typeface="Arial" pitchFamily="34" charset="0"/>
              <a:cs typeface="Arial" pitchFamily="34" charset="0"/>
            </a:endParaRPr>
          </a:p>
        </p:txBody>
      </p:sp>
      <p:sp>
        <p:nvSpPr>
          <p:cNvPr id="22" name="Line 7"/>
          <p:cNvSpPr>
            <a:spLocks noChangeShapeType="1"/>
          </p:cNvSpPr>
          <p:nvPr/>
        </p:nvSpPr>
        <p:spPr bwMode="auto">
          <a:xfrm flipV="1">
            <a:off x="2771800" y="4400548"/>
            <a:ext cx="904885" cy="294743"/>
          </a:xfrm>
          <a:prstGeom prst="line">
            <a:avLst/>
          </a:prstGeom>
          <a:noFill/>
          <a:ln w="76200">
            <a:solidFill>
              <a:srgbClr val="C00000"/>
            </a:solidFill>
            <a:round/>
            <a:headEnd/>
            <a:tailEnd type="triangle" w="med" len="med"/>
          </a:ln>
        </p:spPr>
        <p:txBody>
          <a:bodyPr wrap="none" anchor="ctr"/>
          <a:lstStyle/>
          <a:p>
            <a:endParaRPr lang="ru-RU"/>
          </a:p>
        </p:txBody>
      </p:sp>
      <p:pic>
        <p:nvPicPr>
          <p:cNvPr id="2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042323" y="5693809"/>
            <a:ext cx="304800" cy="304800"/>
          </a:xfrm>
          <a:prstGeom prst="rect">
            <a:avLst/>
          </a:prstGeom>
        </p:spPr>
      </p:pic>
    </p:spTree>
    <p:extLst>
      <p:ext uri="{BB962C8B-B14F-4D97-AF65-F5344CB8AC3E}">
        <p14:creationId xmlns:p14="http://schemas.microsoft.com/office/powerpoint/2010/main" val="76644463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ppt_x</p:attrName>
                                        </p:attrNameLst>
                                      </p:cBhvr>
                                      <p:tavLst>
                                        <p:tav tm="0">
                                          <p:val>
                                            <p:strVal val="#ppt_x-#ppt_w/2"/>
                                          </p:val>
                                        </p:tav>
                                        <p:tav tm="100000">
                                          <p:val>
                                            <p:strVal val="#ppt_x"/>
                                          </p:val>
                                        </p:tav>
                                      </p:tavLst>
                                    </p:anim>
                                    <p:anim calcmode="lin" valueType="num">
                                      <p:cBhvr>
                                        <p:cTn id="14" dur="500" fill="hold"/>
                                        <p:tgtEl>
                                          <p:spTgt spid="15"/>
                                        </p:tgtEl>
                                        <p:attrNameLst>
                                          <p:attrName>ppt_y</p:attrName>
                                        </p:attrNameLst>
                                      </p:cBhvr>
                                      <p:tavLst>
                                        <p:tav tm="0">
                                          <p:val>
                                            <p:strVal val="#ppt_y"/>
                                          </p:val>
                                        </p:tav>
                                        <p:tav tm="100000">
                                          <p:val>
                                            <p:strVal val="#ppt_y"/>
                                          </p:val>
                                        </p:tav>
                                      </p:tavLst>
                                    </p:anim>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strVal val="#ppt_h"/>
                                          </p:val>
                                        </p:tav>
                                        <p:tav tm="100000">
                                          <p:val>
                                            <p:strVal val="#ppt_h"/>
                                          </p:val>
                                        </p:tav>
                                      </p:tavLst>
                                    </p:anim>
                                  </p:childTnLst>
                                </p:cTn>
                              </p:par>
                            </p:childTnLst>
                          </p:cTn>
                        </p:par>
                        <p:par>
                          <p:cTn id="17" fill="hold">
                            <p:stCondLst>
                              <p:cond delay="1000"/>
                            </p:stCondLst>
                            <p:childTnLst>
                              <p:par>
                                <p:cTn id="18" presetID="53"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1500"/>
                            </p:stCondLst>
                            <p:childTnLst>
                              <p:par>
                                <p:cTn id="24" presetID="17" presetClass="entr" presetSubtype="8"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ppt_x</p:attrName>
                                        </p:attrNameLst>
                                      </p:cBhvr>
                                      <p:tavLst>
                                        <p:tav tm="0">
                                          <p:val>
                                            <p:strVal val="#ppt_x-#ppt_w/2"/>
                                          </p:val>
                                        </p:tav>
                                        <p:tav tm="100000">
                                          <p:val>
                                            <p:strVal val="#ppt_x"/>
                                          </p:val>
                                        </p:tav>
                                      </p:tavLst>
                                    </p:anim>
                                    <p:anim calcmode="lin" valueType="num">
                                      <p:cBhvr>
                                        <p:cTn id="27" dur="500" fill="hold"/>
                                        <p:tgtEl>
                                          <p:spTgt spid="17"/>
                                        </p:tgtEl>
                                        <p:attrNameLst>
                                          <p:attrName>ppt_y</p:attrName>
                                        </p:attrNameLst>
                                      </p:cBhvr>
                                      <p:tavLst>
                                        <p:tav tm="0">
                                          <p:val>
                                            <p:strVal val="#ppt_y"/>
                                          </p:val>
                                        </p:tav>
                                        <p:tav tm="100000">
                                          <p:val>
                                            <p:strVal val="#ppt_y"/>
                                          </p:val>
                                        </p:tav>
                                      </p:tavLst>
                                    </p:anim>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strVal val="#ppt_h"/>
                                          </p:val>
                                        </p:tav>
                                        <p:tav tm="100000">
                                          <p:val>
                                            <p:strVal val="#ppt_h"/>
                                          </p:val>
                                        </p:tav>
                                      </p:tavLst>
                                    </p:anim>
                                  </p:childTnLst>
                                </p:cTn>
                              </p:par>
                            </p:childTnLst>
                          </p:cTn>
                        </p:par>
                        <p:par>
                          <p:cTn id="30" fill="hold">
                            <p:stCondLst>
                              <p:cond delay="2000"/>
                            </p:stCondLst>
                            <p:childTnLst>
                              <p:par>
                                <p:cTn id="31" presetID="53"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par>
                          <p:cTn id="40" fill="hold">
                            <p:stCondLst>
                              <p:cond delay="3000"/>
                            </p:stCondLst>
                            <p:childTnLst>
                              <p:par>
                                <p:cTn id="41" presetID="22" presetClass="entr" presetSubtype="4"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par>
                          <p:cTn id="48" fill="hold">
                            <p:stCondLst>
                              <p:cond delay="4000"/>
                            </p:stCondLst>
                            <p:childTnLst>
                              <p:par>
                                <p:cTn id="49" presetID="22" presetClass="entr" presetSubtype="4"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par>
                          <p:cTn id="52" fill="hold">
                            <p:stCondLst>
                              <p:cond delay="4500"/>
                            </p:stCondLst>
                            <p:childTnLst>
                              <p:par>
                                <p:cTn id="53" presetID="1" presetClass="mediacall" presetSubtype="0" fill="hold" nodeType="afterEffect">
                                  <p:stCondLst>
                                    <p:cond delay="0"/>
                                  </p:stCondLst>
                                  <p:childTnLst>
                                    <p:cmd type="call" cmd="playFrom(0.0)">
                                      <p:cBhvr>
                                        <p:cTn id="54" dur="2400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5" fill="hold" display="0">
                  <p:stCondLst>
                    <p:cond delay="indefinite"/>
                  </p:stCondLst>
                  <p:endCondLst>
                    <p:cond evt="onNext" delay="0">
                      <p:tgtEl>
                        <p:sldTgt/>
                      </p:tgtEl>
                    </p:cond>
                    <p:cond evt="onPrev" delay="0">
                      <p:tgtEl>
                        <p:sldTgt/>
                      </p:tgtEl>
                    </p:cond>
                    <p:cond evt="onStopAudio" delay="0">
                      <p:tgtEl>
                        <p:sldTgt/>
                      </p:tgtEl>
                    </p:cond>
                  </p:endCondLst>
                </p:cTn>
                <p:tgtEl>
                  <p:spTgt spid="23"/>
                </p:tgtEl>
              </p:cMediaNode>
            </p:audio>
          </p:childTnLst>
        </p:cTn>
      </p:par>
    </p:tnLst>
    <p:bldLst>
      <p:bldP spid="15" grpId="0" animBg="1"/>
      <p:bldP spid="17" grpId="0" animBg="1"/>
      <p:bldP spid="19" grpId="0"/>
      <p:bldP spid="20" grpId="0" animBg="1"/>
      <p:bldP spid="21" grpId="0"/>
      <p:bldP spid="22"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5" cstate="print"/>
          <a:srcRect/>
          <a:stretch>
            <a:fillRect/>
          </a:stretch>
        </p:blipFill>
        <p:spPr bwMode="auto">
          <a:xfrm>
            <a:off x="8462991" y="4991120"/>
            <a:ext cx="649287" cy="1295400"/>
          </a:xfrm>
          <a:prstGeom prst="rect">
            <a:avLst/>
          </a:prstGeom>
          <a:noFill/>
          <a:ln w="9525">
            <a:noFill/>
            <a:miter lim="800000"/>
            <a:headEnd/>
            <a:tailEnd/>
          </a:ln>
        </p:spPr>
      </p:pic>
      <p:pic>
        <p:nvPicPr>
          <p:cNvPr id="9" name="Picture 8" descr="collis"/>
          <p:cNvPicPr>
            <a:picLocks noChangeAspect="1" noChangeArrowheads="1" noCrop="1"/>
          </p:cNvPicPr>
          <p:nvPr/>
        </p:nvPicPr>
        <p:blipFill>
          <a:blip r:embed="rId6" cstate="print"/>
          <a:srcRect/>
          <a:stretch>
            <a:fillRect/>
          </a:stretch>
        </p:blipFill>
        <p:spPr bwMode="auto">
          <a:xfrm>
            <a:off x="179512" y="5445224"/>
            <a:ext cx="1643063" cy="1239837"/>
          </a:xfrm>
          <a:prstGeom prst="rect">
            <a:avLst/>
          </a:prstGeom>
          <a:noFill/>
          <a:ln w="9525">
            <a:noFill/>
            <a:miter lim="800000"/>
            <a:headEnd/>
            <a:tailEnd/>
          </a:ln>
        </p:spPr>
      </p:pic>
      <p:sp>
        <p:nvSpPr>
          <p:cNvPr id="10" name="TextBox 3"/>
          <p:cNvSpPr txBox="1">
            <a:spLocks noChangeArrowheads="1"/>
          </p:cNvSpPr>
          <p:nvPr/>
        </p:nvSpPr>
        <p:spPr bwMode="auto">
          <a:xfrm>
            <a:off x="214337" y="188640"/>
            <a:ext cx="8750151" cy="4644348"/>
          </a:xfrm>
          <a:prstGeom prst="rect">
            <a:avLst/>
          </a:prstGeom>
          <a:noFill/>
          <a:ln w="9525">
            <a:noFill/>
            <a:miter lim="800000"/>
            <a:headEnd/>
            <a:tailEnd/>
          </a:ln>
        </p:spPr>
        <p:txBody>
          <a:bodyPr wrap="square">
            <a:spAutoFit/>
          </a:bodyPr>
          <a:lstStyle/>
          <a:p>
            <a:pPr indent="450000" algn="just">
              <a:lnSpc>
                <a:spcPct val="85000"/>
              </a:lnSpc>
            </a:pPr>
            <a:r>
              <a:rPr lang="ru-RU" sz="2900" b="1" dirty="0" smtClean="0">
                <a:ln>
                  <a:solidFill>
                    <a:sysClr val="windowText" lastClr="000000"/>
                  </a:solidFill>
                </a:ln>
                <a:solidFill>
                  <a:srgbClr val="C00000"/>
                </a:solidFill>
                <a:latin typeface="Arial Black" pitchFamily="34" charset="0"/>
                <a:cs typeface="Arial" pitchFamily="34" charset="0"/>
              </a:rPr>
              <a:t>Закон Гесса</a:t>
            </a:r>
            <a:r>
              <a:rPr lang="ru-RU" sz="2900" b="1" dirty="0" smtClean="0">
                <a:latin typeface="Arial" pitchFamily="34" charset="0"/>
                <a:cs typeface="Arial" pitchFamily="34" charset="0"/>
              </a:rPr>
              <a:t>, </a:t>
            </a:r>
            <a:r>
              <a:rPr lang="ru-RU" sz="2900" b="1" u="sng" dirty="0" smtClean="0">
                <a:latin typeface="Arial" pitchFamily="34" charset="0"/>
                <a:cs typeface="Arial" pitchFamily="34" charset="0"/>
              </a:rPr>
              <a:t>основной закон термохимии</a:t>
            </a:r>
            <a:r>
              <a:rPr lang="ru-RU" sz="2900" b="1" dirty="0" smtClean="0">
                <a:latin typeface="Arial" pitchFamily="34" charset="0"/>
                <a:cs typeface="Arial" pitchFamily="34" charset="0"/>
              </a:rPr>
              <a:t>, согласно которому </a:t>
            </a:r>
            <a:r>
              <a:rPr lang="ru-RU" sz="2900" b="1" dirty="0" smtClean="0">
                <a:ln>
                  <a:solidFill>
                    <a:sysClr val="windowText" lastClr="000000"/>
                  </a:solidFill>
                </a:ln>
                <a:latin typeface="Arial" pitchFamily="34" charset="0"/>
                <a:cs typeface="Arial" pitchFamily="34" charset="0"/>
              </a:rPr>
              <a:t>количество тепла</a:t>
            </a:r>
            <a:r>
              <a:rPr lang="ru-RU" sz="2900" b="1" dirty="0" smtClean="0">
                <a:latin typeface="Arial" pitchFamily="34" charset="0"/>
                <a:cs typeface="Arial" pitchFamily="34" charset="0"/>
              </a:rPr>
              <a:t>, выделяемого или поглощаемого в течении </a:t>
            </a:r>
            <a:r>
              <a:rPr lang="ru-RU" sz="2900" b="1" dirty="0" smtClean="0">
                <a:ln>
                  <a:solidFill>
                    <a:sysClr val="windowText" lastClr="000000"/>
                  </a:solidFill>
                </a:ln>
                <a:solidFill>
                  <a:srgbClr val="0000FF"/>
                </a:solidFill>
                <a:latin typeface="Arial" pitchFamily="34" charset="0"/>
                <a:cs typeface="Arial" pitchFamily="34" charset="0"/>
              </a:rPr>
              <a:t>химической реакций </a:t>
            </a:r>
            <a:r>
              <a:rPr lang="ru-RU" sz="2900" b="1" dirty="0" smtClean="0">
                <a:latin typeface="Arial" pitchFamily="34" charset="0"/>
                <a:cs typeface="Arial" pitchFamily="34" charset="0"/>
              </a:rPr>
              <a:t>при образовании любого химического соединения, </a:t>
            </a:r>
            <a:r>
              <a:rPr lang="ru-RU" sz="2900" b="1" dirty="0" smtClean="0">
                <a:ln>
                  <a:solidFill>
                    <a:sysClr val="windowText" lastClr="000000"/>
                  </a:solidFill>
                </a:ln>
                <a:latin typeface="Arial" pitchFamily="34" charset="0"/>
                <a:cs typeface="Arial" pitchFamily="34" charset="0"/>
              </a:rPr>
              <a:t>не зависит от </a:t>
            </a:r>
            <a:r>
              <a:rPr lang="ru-RU" sz="2900" b="1" dirty="0" smtClean="0">
                <a:latin typeface="Arial" pitchFamily="34" charset="0"/>
                <a:cs typeface="Arial" pitchFamily="34" charset="0"/>
              </a:rPr>
              <a:t>способа получения этого соединения.</a:t>
            </a:r>
          </a:p>
          <a:p>
            <a:pPr indent="450000" algn="just">
              <a:lnSpc>
                <a:spcPct val="85000"/>
              </a:lnSpc>
            </a:pPr>
            <a:r>
              <a:rPr lang="ru-RU" sz="2900" b="1" dirty="0" smtClean="0">
                <a:ln>
                  <a:solidFill>
                    <a:sysClr val="windowText" lastClr="000000"/>
                  </a:solidFill>
                </a:ln>
                <a:solidFill>
                  <a:srgbClr val="C00000"/>
                </a:solidFill>
                <a:latin typeface="Arial Black" pitchFamily="34" charset="0"/>
                <a:cs typeface="Arial" pitchFamily="34" charset="0"/>
              </a:rPr>
              <a:t>Закон </a:t>
            </a:r>
            <a:r>
              <a:rPr lang="ru-RU" sz="2900" b="1" dirty="0">
                <a:ln>
                  <a:solidFill>
                    <a:sysClr val="windowText" lastClr="000000"/>
                  </a:solidFill>
                </a:ln>
                <a:solidFill>
                  <a:srgbClr val="C00000"/>
                </a:solidFill>
                <a:latin typeface="Arial Black" pitchFamily="34" charset="0"/>
                <a:cs typeface="Arial" pitchFamily="34" charset="0"/>
              </a:rPr>
              <a:t>Гесса </a:t>
            </a:r>
            <a:r>
              <a:rPr lang="ru-RU" sz="2900" b="1" dirty="0">
                <a:ln>
                  <a:solidFill>
                    <a:sysClr val="windowText" lastClr="000000"/>
                  </a:solidFill>
                </a:ln>
                <a:latin typeface="Arial" pitchFamily="34" charset="0"/>
                <a:cs typeface="Arial" pitchFamily="34" charset="0"/>
              </a:rPr>
              <a:t>позволяет</a:t>
            </a:r>
            <a:r>
              <a:rPr lang="ru-RU" sz="2900" b="1" dirty="0">
                <a:latin typeface="Arial" pitchFamily="34" charset="0"/>
                <a:cs typeface="Arial" pitchFamily="34" charset="0"/>
              </a:rPr>
              <a:t> обращаться с термохимическими уравнения как с алгебраическими, т.е. складывать и вычитать их, если термодинамические функции относятся к одинаковым условиям. </a:t>
            </a:r>
          </a:p>
        </p:txBody>
      </p:sp>
      <p:pic>
        <p:nvPicPr>
          <p:cNvPr id="11"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613566" y="6364311"/>
            <a:ext cx="304800" cy="304800"/>
          </a:xfrm>
          <a:prstGeom prst="rect">
            <a:avLst/>
          </a:prstGeom>
        </p:spPr>
      </p:pic>
    </p:spTree>
    <p:extLst>
      <p:ext uri="{BB962C8B-B14F-4D97-AF65-F5344CB8AC3E}">
        <p14:creationId xmlns:p14="http://schemas.microsoft.com/office/powerpoint/2010/main" val="76644463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42844" y="44624"/>
            <a:ext cx="8858312" cy="6641818"/>
          </a:xfrm>
          <a:prstGeom prst="rect">
            <a:avLst/>
          </a:prstGeom>
        </p:spPr>
        <p:txBody>
          <a:bodyPr wrap="square">
            <a:spAutoFit/>
          </a:bodyPr>
          <a:lstStyle/>
          <a:p>
            <a:pPr lvl="0" indent="450000" algn="just" eaLnBrk="0" hangingPunct="0">
              <a:lnSpc>
                <a:spcPct val="80000"/>
              </a:lnSpc>
            </a:pPr>
            <a:r>
              <a:rPr kumimoji="0" lang="ru-RU" sz="2800" b="1" i="0" u="none" strike="noStrike" cap="none" normalizeH="0" baseline="0" dirty="0" smtClean="0">
                <a:ln>
                  <a:solidFill>
                    <a:sysClr val="windowText" lastClr="000000"/>
                  </a:solidFill>
                </a:ln>
                <a:solidFill>
                  <a:srgbClr val="C00000"/>
                </a:solidFill>
                <a:latin typeface="Arial Black" pitchFamily="34" charset="0"/>
                <a:ea typeface="Times New Roman" pitchFamily="18" charset="0"/>
                <a:cs typeface="Arial" pitchFamily="34" charset="0"/>
              </a:rPr>
              <a:t>Закон Гесса </a:t>
            </a:r>
            <a:r>
              <a:rPr kumimoji="0" lang="ru-RU" sz="2800" b="1" i="0" u="sng" strike="noStrike" cap="none" normalizeH="0" baseline="0" dirty="0" smtClean="0">
                <a:ln>
                  <a:solidFill>
                    <a:sysClr val="windowText" lastClr="000000"/>
                  </a:solidFill>
                </a:ln>
                <a:solidFill>
                  <a:srgbClr val="000000"/>
                </a:solidFill>
                <a:latin typeface="Arial" pitchFamily="34" charset="0"/>
                <a:ea typeface="Times New Roman" pitchFamily="18" charset="0"/>
                <a:cs typeface="Arial" pitchFamily="34" charset="0"/>
              </a:rPr>
              <a:t>позволяет</a:t>
            </a:r>
            <a:r>
              <a:rPr kumimoji="0" lang="ru-RU" sz="2800" b="1" i="0" u="none" strike="noStrike" cap="none" normalizeH="0" baseline="0" dirty="0" smtClean="0">
                <a:ln>
                  <a:noFill/>
                </a:ln>
                <a:solidFill>
                  <a:srgbClr val="000000"/>
                </a:solidFill>
                <a:latin typeface="Arial" pitchFamily="34" charset="0"/>
                <a:ea typeface="Times New Roman" pitchFamily="18" charset="0"/>
                <a:cs typeface="Arial" pitchFamily="34" charset="0"/>
              </a:rPr>
              <a:t> рассчитывать тепловые эффекты химических реакций. Обычное стехиометрическое химическое уравнение, в котором в конце написан тепловой эффект, называется </a:t>
            </a:r>
            <a:r>
              <a:rPr kumimoji="0" lang="ru-RU" sz="2800" b="1" u="none" strike="noStrike" cap="none" normalizeH="0" baseline="0" dirty="0" smtClean="0">
                <a:ln>
                  <a:solidFill>
                    <a:sysClr val="windowText" lastClr="000000"/>
                  </a:solidFill>
                </a:ln>
                <a:solidFill>
                  <a:srgbClr val="C00000"/>
                </a:solidFill>
                <a:latin typeface="Arial Black" pitchFamily="34" charset="0"/>
                <a:ea typeface="Times New Roman" pitchFamily="18" charset="0"/>
                <a:cs typeface="Arial" pitchFamily="34" charset="0"/>
              </a:rPr>
              <a:t>термохимическим</a:t>
            </a:r>
            <a:r>
              <a:rPr kumimoji="0" lang="ru-RU" sz="2800" b="1" i="0" u="none" strike="noStrike" cap="none" normalizeH="0" baseline="0" dirty="0" smtClean="0">
                <a:ln>
                  <a:noFill/>
                </a:ln>
                <a:solidFill>
                  <a:srgbClr val="000000"/>
                </a:solidFill>
                <a:latin typeface="Arial" pitchFamily="34" charset="0"/>
                <a:ea typeface="Times New Roman" pitchFamily="18" charset="0"/>
                <a:cs typeface="Arial" pitchFamily="34" charset="0"/>
              </a:rPr>
              <a:t>. Поскольку </a:t>
            </a:r>
            <a:r>
              <a:rPr kumimoji="0" lang="ru-RU" sz="2800" b="1" i="0" u="none" strike="noStrike" cap="none" normalizeH="0" baseline="0" dirty="0" smtClean="0">
                <a:ln>
                  <a:solidFill>
                    <a:sysClr val="windowText" lastClr="000000"/>
                  </a:solidFill>
                </a:ln>
                <a:solidFill>
                  <a:srgbClr val="0000FF"/>
                </a:solidFill>
                <a:latin typeface="Arial Black" pitchFamily="34" charset="0"/>
                <a:ea typeface="Times New Roman" pitchFamily="18" charset="0"/>
                <a:cs typeface="Arial" pitchFamily="34" charset="0"/>
              </a:rPr>
              <a:t>основным</a:t>
            </a:r>
            <a:r>
              <a:rPr kumimoji="0" lang="ru-RU" sz="2800" b="1" i="0" u="none" strike="noStrike" cap="none" normalizeH="0" baseline="0" dirty="0" smtClean="0">
                <a:ln>
                  <a:solidFill>
                    <a:sysClr val="windowText" lastClr="000000"/>
                  </a:solidFill>
                </a:ln>
                <a:solidFill>
                  <a:srgbClr val="000000"/>
                </a:solidFill>
                <a:latin typeface="Arial" pitchFamily="34" charset="0"/>
                <a:ea typeface="Times New Roman" pitchFamily="18" charset="0"/>
                <a:cs typeface="Arial" pitchFamily="34" charset="0"/>
              </a:rPr>
              <a:t> принят тепловой эффект при </a:t>
            </a:r>
            <a:r>
              <a:rPr kumimoji="0" lang="en-US" sz="2800" b="1" i="0" u="none" strike="noStrike" cap="none" normalizeH="0" baseline="0" dirty="0" smtClean="0">
                <a:ln>
                  <a:solidFill>
                    <a:sysClr val="windowText" lastClr="000000"/>
                  </a:solidFill>
                </a:ln>
                <a:solidFill>
                  <a:srgbClr val="0000FF"/>
                </a:solidFill>
                <a:latin typeface="Arial" pitchFamily="34" charset="0"/>
                <a:ea typeface="Times New Roman" pitchFamily="18" charset="0"/>
                <a:cs typeface="Arial" pitchFamily="34" charset="0"/>
              </a:rPr>
              <a:t>p</a:t>
            </a:r>
            <a:r>
              <a:rPr kumimoji="0" lang="ru-RU" sz="2800" b="1" i="0" u="none" strike="noStrike" cap="none" normalizeH="0" baseline="0" dirty="0" smtClean="0">
                <a:ln>
                  <a:solidFill>
                    <a:sysClr val="windowText" lastClr="000000"/>
                  </a:solidFill>
                </a:ln>
                <a:solidFill>
                  <a:srgbClr val="0000FF"/>
                </a:solidFill>
                <a:latin typeface="Arial" pitchFamily="34" charset="0"/>
                <a:ea typeface="Times New Roman" pitchFamily="18" charset="0"/>
                <a:cs typeface="Arial" pitchFamily="34" charset="0"/>
              </a:rPr>
              <a:t>=</a:t>
            </a:r>
            <a:r>
              <a:rPr kumimoji="0" lang="en-US" sz="2800" b="1" i="0" u="none" strike="noStrike" cap="none" normalizeH="0" baseline="0" dirty="0" smtClean="0">
                <a:ln>
                  <a:solidFill>
                    <a:sysClr val="windowText" lastClr="000000"/>
                  </a:solidFill>
                </a:ln>
                <a:solidFill>
                  <a:srgbClr val="0000FF"/>
                </a:solidFill>
                <a:latin typeface="Arial" pitchFamily="34" charset="0"/>
                <a:ea typeface="Times New Roman" pitchFamily="18" charset="0"/>
                <a:cs typeface="Arial" pitchFamily="34" charset="0"/>
              </a:rPr>
              <a:t>const</a:t>
            </a:r>
            <a:r>
              <a:rPr kumimoji="0" lang="ru-RU" sz="2800" b="1" i="0" u="none" strike="noStrike" cap="none" normalizeH="0" baseline="0" dirty="0" smtClean="0">
                <a:ln>
                  <a:noFill/>
                </a:ln>
                <a:solidFill>
                  <a:srgbClr val="000000"/>
                </a:solidFill>
                <a:latin typeface="Arial" pitchFamily="34" charset="0"/>
                <a:ea typeface="Times New Roman" pitchFamily="18" charset="0"/>
                <a:cs typeface="Arial" pitchFamily="34" charset="0"/>
              </a:rPr>
              <a:t>, то его записывают как изменение энтальпии (</a:t>
            </a:r>
            <a:r>
              <a:rPr kumimoji="0" lang="en-US"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a:t>
            </a:r>
            <a:r>
              <a:rPr kumimoji="0" lang="en-US" sz="2800" b="1" i="0" u="none" strike="noStrike" cap="none" normalizeH="0" baseline="0" dirty="0" smtClean="0">
                <a:ln>
                  <a:noFill/>
                </a:ln>
                <a:solidFill>
                  <a:srgbClr val="000000"/>
                </a:solidFill>
                <a:latin typeface="Arial" pitchFamily="34" charset="0"/>
                <a:ea typeface="Times New Roman" pitchFamily="18" charset="0"/>
                <a:cs typeface="Arial" pitchFamily="34" charset="0"/>
              </a:rPr>
              <a:t>H</a:t>
            </a:r>
            <a:r>
              <a:rPr kumimoji="0" lang="ru-RU"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 </a:t>
            </a:r>
            <a:endParaRPr kumimoji="0" lang="ru-RU" sz="2800" b="1" i="0" u="none" strike="noStrike" cap="none" normalizeH="0" baseline="0" dirty="0" smtClean="0">
              <a:ln>
                <a:noFill/>
              </a:ln>
              <a:solidFill>
                <a:schemeClr val="tx1"/>
              </a:solidFill>
              <a:latin typeface="Arial" pitchFamily="34" charset="0"/>
              <a:cs typeface="Arial" pitchFamily="34" charset="0"/>
              <a:sym typeface="Symbol" pitchFamily="18" charset="2"/>
            </a:endParaRPr>
          </a:p>
          <a:p>
            <a:pPr lvl="0" algn="ctr" eaLnBrk="0" hangingPunct="0">
              <a:lnSpc>
                <a:spcPct val="80000"/>
              </a:lnSpc>
            </a:pPr>
            <a:r>
              <a:rPr kumimoji="0" lang="en-US"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a:t>
            </a:r>
            <a:r>
              <a:rPr kumimoji="0" lang="en-US" sz="2800" b="1" i="0" u="none" strike="noStrike" cap="none" normalizeH="0" baseline="0" dirty="0" err="1" smtClean="0">
                <a:ln>
                  <a:noFill/>
                </a:ln>
                <a:solidFill>
                  <a:srgbClr val="000000"/>
                </a:solidFill>
                <a:latin typeface="Arial" pitchFamily="34" charset="0"/>
                <a:ea typeface="Times New Roman" pitchFamily="18" charset="0"/>
                <a:cs typeface="Arial" pitchFamily="34" charset="0"/>
              </a:rPr>
              <a:t>n</a:t>
            </a:r>
            <a:r>
              <a:rPr kumimoji="0" lang="en-US" sz="2800" b="1" i="0" u="none" strike="noStrike" cap="none" normalizeH="0" baseline="-30000" dirty="0" err="1" smtClean="0">
                <a:ln>
                  <a:solidFill>
                    <a:sysClr val="windowText" lastClr="000000"/>
                  </a:solidFill>
                </a:ln>
                <a:solidFill>
                  <a:srgbClr val="2A9646"/>
                </a:solidFill>
                <a:latin typeface="Arial" pitchFamily="34" charset="0"/>
                <a:ea typeface="Times New Roman" pitchFamily="18" charset="0"/>
                <a:cs typeface="Arial" pitchFamily="34" charset="0"/>
                <a:sym typeface="Symbol" pitchFamily="18" charset="2"/>
              </a:rPr>
              <a:t>i</a:t>
            </a:r>
            <a:r>
              <a:rPr kumimoji="0" lang="en-US" sz="2800" b="1" i="0" u="none" strike="noStrike" cap="none" normalizeH="0" baseline="0" dirty="0" err="1" smtClean="0">
                <a:ln>
                  <a:noFill/>
                </a:ln>
                <a:solidFill>
                  <a:srgbClr val="000000"/>
                </a:solidFill>
                <a:latin typeface="Arial" pitchFamily="34" charset="0"/>
                <a:ea typeface="Times New Roman" pitchFamily="18" charset="0"/>
                <a:cs typeface="Arial" pitchFamily="34" charset="0"/>
                <a:sym typeface="Symbol" pitchFamily="18" charset="2"/>
              </a:rPr>
              <a:t>A</a:t>
            </a:r>
            <a:r>
              <a:rPr kumimoji="0" lang="en-US" sz="2800" b="1" i="0" u="none" strike="noStrike" cap="none" normalizeH="0" baseline="-30000" dirty="0" err="1" smtClean="0">
                <a:ln>
                  <a:solidFill>
                    <a:sysClr val="windowText" lastClr="000000"/>
                  </a:solidFill>
                </a:ln>
                <a:solidFill>
                  <a:srgbClr val="2A9646"/>
                </a:solidFill>
                <a:latin typeface="Arial" pitchFamily="34" charset="0"/>
                <a:ea typeface="Times New Roman" pitchFamily="18" charset="0"/>
                <a:cs typeface="Arial" pitchFamily="34" charset="0"/>
                <a:sym typeface="Symbol" pitchFamily="18" charset="2"/>
              </a:rPr>
              <a:t>i</a:t>
            </a:r>
            <a:r>
              <a:rPr kumimoji="0" lang="en-US"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 = </a:t>
            </a:r>
            <a:r>
              <a:rPr kumimoji="0" lang="en-US" sz="2800" b="1" i="0" u="none" strike="noStrike" cap="none" normalizeH="0" baseline="0" dirty="0" err="1" smtClean="0">
                <a:ln>
                  <a:noFill/>
                </a:ln>
                <a:solidFill>
                  <a:srgbClr val="000000"/>
                </a:solidFill>
                <a:latin typeface="Arial" pitchFamily="34" charset="0"/>
                <a:ea typeface="Times New Roman" pitchFamily="18" charset="0"/>
                <a:cs typeface="Arial" pitchFamily="34" charset="0"/>
              </a:rPr>
              <a:t>n</a:t>
            </a:r>
            <a:r>
              <a:rPr kumimoji="0" lang="en-US" sz="2800" b="1" i="0" u="none" strike="noStrike" cap="none" normalizeH="0" baseline="-30000" dirty="0" err="1" smtClean="0">
                <a:ln>
                  <a:solidFill>
                    <a:sysClr val="windowText" lastClr="000000"/>
                  </a:solidFill>
                </a:ln>
                <a:solidFill>
                  <a:srgbClr val="800000"/>
                </a:solidFill>
                <a:latin typeface="Arial" pitchFamily="34" charset="0"/>
                <a:ea typeface="Times New Roman" pitchFamily="18" charset="0"/>
                <a:cs typeface="Arial" pitchFamily="34" charset="0"/>
                <a:sym typeface="Symbol" pitchFamily="18" charset="2"/>
              </a:rPr>
              <a:t>j</a:t>
            </a:r>
            <a:r>
              <a:rPr kumimoji="0" lang="en-US" sz="2800" b="1" i="0" u="none" strike="noStrike" cap="none" normalizeH="0" baseline="0" dirty="0" err="1" smtClean="0">
                <a:ln>
                  <a:noFill/>
                </a:ln>
                <a:solidFill>
                  <a:srgbClr val="000000"/>
                </a:solidFill>
                <a:latin typeface="Arial" pitchFamily="34" charset="0"/>
                <a:ea typeface="Times New Roman" pitchFamily="18" charset="0"/>
                <a:cs typeface="Arial" pitchFamily="34" charset="0"/>
                <a:sym typeface="Symbol" pitchFamily="18" charset="2"/>
              </a:rPr>
              <a:t>A</a:t>
            </a:r>
            <a:r>
              <a:rPr kumimoji="0" lang="en-US" sz="2800" b="1" i="0" u="none" strike="noStrike" cap="none" normalizeH="0" baseline="-30000" dirty="0" err="1" smtClean="0">
                <a:ln>
                  <a:solidFill>
                    <a:sysClr val="windowText" lastClr="000000"/>
                  </a:solidFill>
                </a:ln>
                <a:solidFill>
                  <a:srgbClr val="800000"/>
                </a:solidFill>
                <a:latin typeface="Arial" pitchFamily="34" charset="0"/>
                <a:ea typeface="Times New Roman" pitchFamily="18" charset="0"/>
                <a:cs typeface="Arial" pitchFamily="34" charset="0"/>
                <a:sym typeface="Symbol" pitchFamily="18" charset="2"/>
              </a:rPr>
              <a:t>j</a:t>
            </a:r>
            <a:r>
              <a:rPr kumimoji="0" lang="en-US"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 + </a:t>
            </a:r>
            <a:r>
              <a:rPr kumimoji="0" lang="en-US" sz="2800" b="1" i="0" u="none" strike="noStrike" cap="none" normalizeH="0" baseline="0" dirty="0" smtClean="0">
                <a:ln>
                  <a:noFill/>
                </a:ln>
                <a:solidFill>
                  <a:srgbClr val="000000"/>
                </a:solidFill>
                <a:latin typeface="Arial" pitchFamily="34" charset="0"/>
                <a:ea typeface="Times New Roman" pitchFamily="18" charset="0"/>
                <a:cs typeface="Arial" pitchFamily="34" charset="0"/>
              </a:rPr>
              <a:t>H,</a:t>
            </a:r>
            <a:r>
              <a:rPr kumimoji="0" lang="en-US"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 </a:t>
            </a:r>
            <a:r>
              <a:rPr kumimoji="0" lang="ru-RU"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                   </a:t>
            </a:r>
            <a:r>
              <a:rPr kumimoji="0" lang="ru-RU" sz="2800" b="1" i="0" strike="noStrike" cap="none" normalizeH="0" baseline="0" dirty="0" smtClean="0">
                <a:ln>
                  <a:solidFill>
                    <a:sysClr val="windowText" lastClr="000000"/>
                  </a:solidFill>
                </a:ln>
                <a:solidFill>
                  <a:srgbClr val="0000FF"/>
                </a:solidFill>
                <a:latin typeface="Arial" pitchFamily="34" charset="0"/>
                <a:ea typeface="Times New Roman" pitchFamily="18" charset="0"/>
                <a:cs typeface="Arial" pitchFamily="34" charset="0"/>
                <a:sym typeface="Symbol" pitchFamily="18" charset="2"/>
              </a:rPr>
              <a:t>(*)</a:t>
            </a:r>
            <a:r>
              <a:rPr kumimoji="0" lang="en-US" sz="2800" b="1" i="0" u="none" strike="noStrike" cap="none" normalizeH="0" baseline="0" dirty="0" smtClean="0">
                <a:ln>
                  <a:solidFill>
                    <a:sysClr val="windowText" lastClr="000000"/>
                  </a:solidFill>
                </a:ln>
                <a:solidFill>
                  <a:srgbClr val="0000FF"/>
                </a:solidFill>
                <a:latin typeface="Arial" pitchFamily="34" charset="0"/>
                <a:ea typeface="Times New Roman" pitchFamily="18" charset="0"/>
                <a:cs typeface="Arial" pitchFamily="34" charset="0"/>
                <a:sym typeface="Symbol" pitchFamily="18" charset="2"/>
              </a:rPr>
              <a:t>  </a:t>
            </a:r>
            <a:r>
              <a:rPr kumimoji="0" lang="en-US"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               </a:t>
            </a:r>
            <a:endParaRPr kumimoji="0" lang="ru-RU" sz="2800" b="1" i="0" u="none" strike="noStrike" cap="none" normalizeH="0" baseline="0" dirty="0" smtClean="0">
              <a:ln>
                <a:noFill/>
              </a:ln>
              <a:solidFill>
                <a:schemeClr val="tx1"/>
              </a:solidFill>
              <a:latin typeface="Arial" pitchFamily="34" charset="0"/>
              <a:cs typeface="Arial" pitchFamily="34" charset="0"/>
              <a:sym typeface="Symbol" pitchFamily="18" charset="2"/>
            </a:endParaRPr>
          </a:p>
          <a:p>
            <a:pPr marL="2057400" lvl="0" indent="-2057400" algn="just" eaLnBrk="0" hangingPunct="0">
              <a:lnSpc>
                <a:spcPct val="80000"/>
              </a:lnSpc>
            </a:pPr>
            <a:r>
              <a:rPr kumimoji="0" lang="ru-RU"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где </a:t>
            </a:r>
            <a:r>
              <a:rPr kumimoji="0" lang="en-US" sz="2800" b="1" i="0" u="none" strike="noStrike" cap="none" normalizeH="0" baseline="0" dirty="0" err="1" smtClean="0">
                <a:ln>
                  <a:noFill/>
                </a:ln>
                <a:solidFill>
                  <a:srgbClr val="000000"/>
                </a:solidFill>
                <a:latin typeface="Arial" pitchFamily="34" charset="0"/>
                <a:ea typeface="Times New Roman" pitchFamily="18" charset="0"/>
                <a:cs typeface="Arial" pitchFamily="34" charset="0"/>
                <a:sym typeface="Symbol" pitchFamily="18" charset="2"/>
              </a:rPr>
              <a:t>n</a:t>
            </a:r>
            <a:r>
              <a:rPr kumimoji="0" lang="en-US" sz="2800" b="1" i="0" u="none" strike="noStrike" cap="none" normalizeH="0" baseline="-30000" dirty="0" err="1" smtClean="0">
                <a:ln>
                  <a:solidFill>
                    <a:sysClr val="windowText" lastClr="000000"/>
                  </a:solidFill>
                </a:ln>
                <a:solidFill>
                  <a:srgbClr val="2A9646"/>
                </a:solidFill>
                <a:latin typeface="Arial" pitchFamily="34" charset="0"/>
                <a:ea typeface="Times New Roman" pitchFamily="18" charset="0"/>
                <a:cs typeface="Arial" pitchFamily="34" charset="0"/>
                <a:sym typeface="Symbol" pitchFamily="18" charset="2"/>
              </a:rPr>
              <a:t>i</a:t>
            </a:r>
            <a:r>
              <a:rPr kumimoji="0" lang="ru-RU"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 </a:t>
            </a:r>
            <a:r>
              <a:rPr kumimoji="0" lang="en-US" sz="2800" b="1" i="0" u="none" strike="noStrike" cap="none" normalizeH="0" baseline="0" dirty="0" err="1" smtClean="0">
                <a:ln>
                  <a:noFill/>
                </a:ln>
                <a:solidFill>
                  <a:srgbClr val="000000"/>
                </a:solidFill>
                <a:latin typeface="Arial" pitchFamily="34" charset="0"/>
                <a:ea typeface="Times New Roman" pitchFamily="18" charset="0"/>
                <a:cs typeface="Arial" pitchFamily="34" charset="0"/>
                <a:sym typeface="Symbol" pitchFamily="18" charset="2"/>
              </a:rPr>
              <a:t>n</a:t>
            </a:r>
            <a:r>
              <a:rPr kumimoji="0" lang="en-US" sz="2800" b="1" i="0" u="none" strike="noStrike" cap="none" normalizeH="0" baseline="-30000" dirty="0" err="1" smtClean="0">
                <a:ln>
                  <a:solidFill>
                    <a:sysClr val="windowText" lastClr="000000"/>
                  </a:solidFill>
                </a:ln>
                <a:solidFill>
                  <a:srgbClr val="800000"/>
                </a:solidFill>
                <a:latin typeface="Arial" pitchFamily="34" charset="0"/>
                <a:ea typeface="Times New Roman" pitchFamily="18" charset="0"/>
                <a:cs typeface="Arial" pitchFamily="34" charset="0"/>
                <a:sym typeface="Symbol" pitchFamily="18" charset="2"/>
              </a:rPr>
              <a:t>j</a:t>
            </a:r>
            <a:r>
              <a:rPr kumimoji="0" lang="en-US" sz="2800" b="1" i="0" u="none" strike="noStrike" cap="none" normalizeH="0" baseline="-30000" dirty="0" smtClean="0">
                <a:ln>
                  <a:noFill/>
                </a:ln>
                <a:solidFill>
                  <a:srgbClr val="000000"/>
                </a:solidFill>
                <a:latin typeface="Arial" pitchFamily="34" charset="0"/>
                <a:ea typeface="Times New Roman" pitchFamily="18" charset="0"/>
                <a:cs typeface="Arial" pitchFamily="34" charset="0"/>
                <a:sym typeface="Symbol" pitchFamily="18" charset="2"/>
              </a:rPr>
              <a:t> </a:t>
            </a:r>
            <a:r>
              <a:rPr kumimoji="0" lang="ru-RU"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 стехиометрические коэффициенты </a:t>
            </a:r>
            <a:r>
              <a:rPr kumimoji="0" lang="ru-RU" sz="2800" b="1" i="0" u="none" strike="noStrike" cap="none" normalizeH="0" baseline="0" dirty="0" smtClean="0">
                <a:ln>
                  <a:solidFill>
                    <a:sysClr val="windowText" lastClr="000000"/>
                  </a:solidFill>
                </a:ln>
                <a:solidFill>
                  <a:srgbClr val="2A9646"/>
                </a:solidFill>
                <a:latin typeface="Arial" pitchFamily="34" charset="0"/>
                <a:ea typeface="Times New Roman" pitchFamily="18" charset="0"/>
                <a:cs typeface="Arial" pitchFamily="34" charset="0"/>
                <a:sym typeface="Symbol" pitchFamily="18" charset="2"/>
              </a:rPr>
              <a:t>исходных</a:t>
            </a:r>
            <a:r>
              <a:rPr kumimoji="0" lang="ru-RU"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 веществ и </a:t>
            </a:r>
            <a:r>
              <a:rPr kumimoji="0" lang="ru-RU" sz="2800" b="1" i="0" u="none" strike="noStrike" cap="none" normalizeH="0" baseline="0" dirty="0" smtClean="0">
                <a:ln>
                  <a:solidFill>
                    <a:sysClr val="windowText" lastClr="000000"/>
                  </a:solidFill>
                </a:ln>
                <a:solidFill>
                  <a:srgbClr val="800000"/>
                </a:solidFill>
                <a:latin typeface="Arial" pitchFamily="34" charset="0"/>
                <a:ea typeface="Times New Roman" pitchFamily="18" charset="0"/>
                <a:cs typeface="Arial" pitchFamily="34" charset="0"/>
                <a:sym typeface="Symbol" pitchFamily="18" charset="2"/>
              </a:rPr>
              <a:t>продуктов </a:t>
            </a:r>
            <a:r>
              <a:rPr kumimoji="0" lang="ru-RU"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реакции;</a:t>
            </a:r>
            <a:endParaRPr kumimoji="0" lang="ru-RU" sz="2800" b="1" i="0" u="none" strike="noStrike" cap="none" normalizeH="0" baseline="0" dirty="0" smtClean="0">
              <a:ln>
                <a:noFill/>
              </a:ln>
              <a:solidFill>
                <a:schemeClr val="tx1"/>
              </a:solidFill>
              <a:latin typeface="Arial" pitchFamily="34" charset="0"/>
              <a:cs typeface="Arial" pitchFamily="34" charset="0"/>
              <a:sym typeface="Symbol" pitchFamily="18" charset="2"/>
            </a:endParaRPr>
          </a:p>
          <a:p>
            <a:pPr lvl="0" indent="450850" algn="just" eaLnBrk="0" hangingPunct="0">
              <a:lnSpc>
                <a:spcPct val="80000"/>
              </a:lnSpc>
            </a:pPr>
            <a:r>
              <a:rPr kumimoji="0" lang="en-US"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A</a:t>
            </a:r>
            <a:r>
              <a:rPr kumimoji="0" lang="en-US" sz="2800" b="1" i="0" u="none" strike="noStrike" cap="none" normalizeH="0" baseline="-30000" dirty="0" smtClean="0">
                <a:ln>
                  <a:noFill/>
                </a:ln>
                <a:solidFill>
                  <a:srgbClr val="000000"/>
                </a:solidFill>
                <a:latin typeface="Arial" pitchFamily="34" charset="0"/>
                <a:ea typeface="Times New Roman" pitchFamily="18" charset="0"/>
                <a:cs typeface="Arial" pitchFamily="34" charset="0"/>
                <a:sym typeface="Symbol" pitchFamily="18" charset="2"/>
              </a:rPr>
              <a:t>i</a:t>
            </a:r>
            <a:r>
              <a:rPr kumimoji="0" lang="ru-RU"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 </a:t>
            </a:r>
            <a:r>
              <a:rPr kumimoji="0" lang="en-US" sz="2800" b="1" i="0" u="none" strike="noStrike" cap="none" normalizeH="0" baseline="0" dirty="0" err="1" smtClean="0">
                <a:ln>
                  <a:noFill/>
                </a:ln>
                <a:solidFill>
                  <a:srgbClr val="000000"/>
                </a:solidFill>
                <a:latin typeface="Arial" pitchFamily="34" charset="0"/>
                <a:ea typeface="Times New Roman" pitchFamily="18" charset="0"/>
                <a:cs typeface="Arial" pitchFamily="34" charset="0"/>
                <a:sym typeface="Symbol" pitchFamily="18" charset="2"/>
              </a:rPr>
              <a:t>A</a:t>
            </a:r>
            <a:r>
              <a:rPr kumimoji="0" lang="en-US" sz="2800" b="1" i="0" u="none" strike="noStrike" cap="none" normalizeH="0" baseline="-30000" dirty="0" err="1" smtClean="0">
                <a:ln>
                  <a:noFill/>
                </a:ln>
                <a:solidFill>
                  <a:srgbClr val="000000"/>
                </a:solidFill>
                <a:latin typeface="Arial" pitchFamily="34" charset="0"/>
                <a:ea typeface="Times New Roman" pitchFamily="18" charset="0"/>
                <a:cs typeface="Arial" pitchFamily="34" charset="0"/>
                <a:sym typeface="Symbol" pitchFamily="18" charset="2"/>
              </a:rPr>
              <a:t>j</a:t>
            </a:r>
            <a:r>
              <a:rPr kumimoji="0" lang="ru-RU"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 – формулы исходных веществ и продуктов реакции.</a:t>
            </a:r>
            <a:endParaRPr kumimoji="0" lang="ru-RU" sz="2800" b="1" i="0" u="none" strike="noStrike" cap="none" normalizeH="0" baseline="0" dirty="0" smtClean="0">
              <a:ln>
                <a:noFill/>
              </a:ln>
              <a:solidFill>
                <a:schemeClr val="tx1"/>
              </a:solidFill>
              <a:latin typeface="Arial" pitchFamily="34" charset="0"/>
              <a:cs typeface="Arial" pitchFamily="34" charset="0"/>
              <a:sym typeface="Symbol" pitchFamily="18" charset="2"/>
            </a:endParaRPr>
          </a:p>
          <a:p>
            <a:pPr lvl="0" indent="450850" algn="just" eaLnBrk="0" hangingPunct="0">
              <a:lnSpc>
                <a:spcPct val="80000"/>
              </a:lnSpc>
            </a:pPr>
            <a:r>
              <a:rPr kumimoji="0" lang="ru-RU" sz="2800" b="1" i="0" u="sng" strike="noStrike" cap="none" normalizeH="0" baseline="0" dirty="0" smtClean="0">
                <a:ln>
                  <a:solidFill>
                    <a:sysClr val="windowText" lastClr="000000"/>
                  </a:solidFill>
                </a:ln>
                <a:solidFill>
                  <a:srgbClr val="000000"/>
                </a:solidFill>
                <a:latin typeface="Arial" pitchFamily="34" charset="0"/>
                <a:ea typeface="Times New Roman" pitchFamily="18" charset="0"/>
                <a:cs typeface="Arial" pitchFamily="34" charset="0"/>
                <a:sym typeface="Symbol" pitchFamily="18" charset="2"/>
              </a:rPr>
              <a:t>Из</a:t>
            </a:r>
            <a:r>
              <a:rPr kumimoji="0" lang="ru-RU" sz="2800" b="1" i="0" u="sng"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 определения </a:t>
            </a:r>
            <a:r>
              <a:rPr kumimoji="0" lang="ru-RU" sz="2800" b="1" i="0" u="sng" strike="noStrike" cap="none" normalizeH="0" baseline="0" dirty="0" smtClean="0">
                <a:ln>
                  <a:solidFill>
                    <a:sysClr val="windowText" lastClr="000000"/>
                  </a:solidFill>
                </a:ln>
                <a:solidFill>
                  <a:srgbClr val="C00000"/>
                </a:solidFill>
                <a:latin typeface="Arial" pitchFamily="34" charset="0"/>
                <a:ea typeface="Times New Roman" pitchFamily="18" charset="0"/>
                <a:cs typeface="Arial" pitchFamily="34" charset="0"/>
                <a:sym typeface="Symbol" pitchFamily="18" charset="2"/>
              </a:rPr>
              <a:t>закона Гесса </a:t>
            </a:r>
            <a:r>
              <a:rPr kumimoji="0" lang="ru-RU" sz="2800" b="1" i="0" u="sng" strike="noStrike" cap="none" normalizeH="0" baseline="0" dirty="0" smtClean="0">
                <a:ln>
                  <a:solidFill>
                    <a:sysClr val="windowText" lastClr="000000"/>
                  </a:solidFill>
                </a:ln>
                <a:solidFill>
                  <a:srgbClr val="000000"/>
                </a:solidFill>
                <a:latin typeface="Arial" pitchFamily="34" charset="0"/>
                <a:ea typeface="Times New Roman" pitchFamily="18" charset="0"/>
                <a:cs typeface="Arial" pitchFamily="34" charset="0"/>
                <a:sym typeface="Symbol" pitchFamily="18" charset="2"/>
              </a:rPr>
              <a:t>следует </a:t>
            </a:r>
            <a:r>
              <a:rPr kumimoji="0" lang="ru-RU" sz="2800" b="1" i="0" u="sng"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правило, что</a:t>
            </a:r>
            <a:r>
              <a:rPr kumimoji="0" lang="ru-RU" sz="2800" b="1" i="0"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 с термохимическими уравнениями </a:t>
            </a:r>
            <a:r>
              <a:rPr kumimoji="0" lang="ru-RU" sz="2800" b="1" i="0" strike="noStrike" cap="none" normalizeH="0" baseline="0" dirty="0" smtClean="0">
                <a:ln>
                  <a:solidFill>
                    <a:sysClr val="windowText" lastClr="000000"/>
                  </a:solidFill>
                </a:ln>
                <a:solidFill>
                  <a:srgbClr val="0000FF"/>
                </a:solidFill>
                <a:latin typeface="Arial" pitchFamily="34" charset="0"/>
                <a:ea typeface="Times New Roman" pitchFamily="18" charset="0"/>
                <a:cs typeface="Arial" pitchFamily="34" charset="0"/>
                <a:sym typeface="Symbol" pitchFamily="18" charset="2"/>
              </a:rPr>
              <a:t>(*) можно производить те же действия (сложение и вычитание), что с обычными стехиометрическими уравнениями.</a:t>
            </a:r>
          </a:p>
        </p:txBody>
      </p:sp>
      <p:pic>
        <p:nvPicPr>
          <p:cNvPr id="6"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7156474" y="6492610"/>
            <a:ext cx="304800" cy="304800"/>
          </a:xfrm>
          <a:prstGeom prst="rect">
            <a:avLst/>
          </a:prstGeom>
        </p:spPr>
      </p:pic>
      <p:sp>
        <p:nvSpPr>
          <p:cNvPr id="7" name="Управляющая кнопка: далее 6">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Box 3"/>
          <p:cNvSpPr txBox="1">
            <a:spLocks noChangeArrowheads="1"/>
          </p:cNvSpPr>
          <p:nvPr/>
        </p:nvSpPr>
        <p:spPr bwMode="auto">
          <a:xfrm>
            <a:off x="214282" y="116632"/>
            <a:ext cx="8643998" cy="4487382"/>
          </a:xfrm>
          <a:prstGeom prst="rect">
            <a:avLst/>
          </a:prstGeom>
          <a:noFill/>
          <a:ln w="9525">
            <a:noFill/>
            <a:miter lim="800000"/>
            <a:headEnd/>
            <a:tailEnd/>
          </a:ln>
        </p:spPr>
        <p:txBody>
          <a:bodyPr wrap="square">
            <a:spAutoFit/>
          </a:bodyPr>
          <a:lstStyle/>
          <a:p>
            <a:pPr indent="450000" algn="just">
              <a:lnSpc>
                <a:spcPct val="85000"/>
              </a:lnSpc>
            </a:pPr>
            <a:r>
              <a:rPr lang="ru-RU" sz="2800" b="1" u="sng" dirty="0">
                <a:latin typeface="Arial" pitchFamily="34" charset="0"/>
                <a:cs typeface="Arial" pitchFamily="34" charset="0"/>
              </a:rPr>
              <a:t>На рисунке</a:t>
            </a:r>
            <a:r>
              <a:rPr lang="ru-RU" sz="2800" b="1" dirty="0">
                <a:latin typeface="Arial" pitchFamily="34" charset="0"/>
                <a:cs typeface="Arial" pitchFamily="34" charset="0"/>
              </a:rPr>
              <a:t> приведено схематическое изображение некоторого </a:t>
            </a:r>
            <a:r>
              <a:rPr lang="ru-RU" sz="2800" b="1" dirty="0">
                <a:ln>
                  <a:solidFill>
                    <a:sysClr val="windowText" lastClr="000000"/>
                  </a:solidFill>
                </a:ln>
                <a:latin typeface="Arial" pitchFamily="34" charset="0"/>
                <a:cs typeface="Arial" pitchFamily="34" charset="0"/>
              </a:rPr>
              <a:t>обобщенного химического процесса</a:t>
            </a:r>
            <a:r>
              <a:rPr lang="ru-RU" sz="2800" b="1" dirty="0">
                <a:latin typeface="Arial" pitchFamily="34" charset="0"/>
                <a:cs typeface="Arial" pitchFamily="34" charset="0"/>
              </a:rPr>
              <a:t> превращения </a:t>
            </a:r>
            <a:r>
              <a:rPr lang="ru-RU" sz="2800" b="1" dirty="0">
                <a:ln>
                  <a:solidFill>
                    <a:sysClr val="windowText" lastClr="000000"/>
                  </a:solidFill>
                </a:ln>
                <a:solidFill>
                  <a:srgbClr val="0000FF"/>
                </a:solidFill>
                <a:latin typeface="Arial" pitchFamily="34" charset="0"/>
                <a:cs typeface="Arial" pitchFamily="34" charset="0"/>
              </a:rPr>
              <a:t>исходных веществ А</a:t>
            </a:r>
            <a:r>
              <a:rPr lang="ru-RU" sz="2800" b="1" baseline="-25000" dirty="0">
                <a:ln>
                  <a:solidFill>
                    <a:sysClr val="windowText" lastClr="000000"/>
                  </a:solidFill>
                </a:ln>
                <a:solidFill>
                  <a:srgbClr val="0000FF"/>
                </a:solidFill>
                <a:latin typeface="Arial" pitchFamily="34" charset="0"/>
                <a:cs typeface="Arial" pitchFamily="34" charset="0"/>
              </a:rPr>
              <a:t>1</a:t>
            </a:r>
            <a:r>
              <a:rPr lang="ru-RU" sz="2800" b="1" dirty="0">
                <a:ln>
                  <a:solidFill>
                    <a:sysClr val="windowText" lastClr="000000"/>
                  </a:solidFill>
                </a:ln>
                <a:solidFill>
                  <a:srgbClr val="0000FF"/>
                </a:solidFill>
                <a:latin typeface="Arial" pitchFamily="34" charset="0"/>
                <a:cs typeface="Arial" pitchFamily="34" charset="0"/>
              </a:rPr>
              <a:t>, А</a:t>
            </a:r>
            <a:r>
              <a:rPr lang="ru-RU" sz="2800" b="1" baseline="-25000" dirty="0">
                <a:ln>
                  <a:solidFill>
                    <a:sysClr val="windowText" lastClr="000000"/>
                  </a:solidFill>
                </a:ln>
                <a:solidFill>
                  <a:srgbClr val="0000FF"/>
                </a:solidFill>
                <a:latin typeface="Arial" pitchFamily="34" charset="0"/>
                <a:cs typeface="Arial" pitchFamily="34" charset="0"/>
              </a:rPr>
              <a:t>2</a:t>
            </a:r>
            <a:r>
              <a:rPr lang="ru-RU" sz="2800" b="1" dirty="0">
                <a:latin typeface="Arial" pitchFamily="34" charset="0"/>
                <a:cs typeface="Arial" pitchFamily="34" charset="0"/>
              </a:rPr>
              <a:t>… в </a:t>
            </a:r>
            <a:r>
              <a:rPr lang="ru-RU" sz="2800" b="1" dirty="0">
                <a:ln>
                  <a:solidFill>
                    <a:sysClr val="windowText" lastClr="000000"/>
                  </a:solidFill>
                </a:ln>
                <a:solidFill>
                  <a:srgbClr val="419D85"/>
                </a:solidFill>
                <a:latin typeface="Arial" pitchFamily="34" charset="0"/>
                <a:cs typeface="Arial" pitchFamily="34" charset="0"/>
              </a:rPr>
              <a:t>продукты реакции В</a:t>
            </a:r>
            <a:r>
              <a:rPr lang="ru-RU" sz="2800" b="1" baseline="-25000" dirty="0">
                <a:ln>
                  <a:solidFill>
                    <a:sysClr val="windowText" lastClr="000000"/>
                  </a:solidFill>
                </a:ln>
                <a:solidFill>
                  <a:srgbClr val="419D85"/>
                </a:solidFill>
                <a:latin typeface="Arial" pitchFamily="34" charset="0"/>
                <a:cs typeface="Arial" pitchFamily="34" charset="0"/>
              </a:rPr>
              <a:t>1</a:t>
            </a:r>
            <a:r>
              <a:rPr lang="ru-RU" sz="2800" b="1" dirty="0">
                <a:ln>
                  <a:solidFill>
                    <a:sysClr val="windowText" lastClr="000000"/>
                  </a:solidFill>
                </a:ln>
                <a:solidFill>
                  <a:srgbClr val="419D85"/>
                </a:solidFill>
                <a:latin typeface="Arial" pitchFamily="34" charset="0"/>
                <a:cs typeface="Arial" pitchFamily="34" charset="0"/>
              </a:rPr>
              <a:t>, В</a:t>
            </a:r>
            <a:r>
              <a:rPr lang="ru-RU" sz="2800" b="1" baseline="-25000" dirty="0">
                <a:ln>
                  <a:solidFill>
                    <a:sysClr val="windowText" lastClr="000000"/>
                  </a:solidFill>
                </a:ln>
                <a:solidFill>
                  <a:srgbClr val="419D85"/>
                </a:solidFill>
                <a:latin typeface="Arial" pitchFamily="34" charset="0"/>
                <a:cs typeface="Arial" pitchFamily="34" charset="0"/>
              </a:rPr>
              <a:t>2</a:t>
            </a:r>
            <a:r>
              <a:rPr lang="ru-RU" sz="2800" b="1" dirty="0">
                <a:latin typeface="Arial" pitchFamily="34" charset="0"/>
                <a:cs typeface="Arial" pitchFamily="34" charset="0"/>
              </a:rPr>
              <a:t>…, который может быть осуществлен различными путями в одну, две или три стадии, каждая из которых сопровождается тепловым эффектом </a:t>
            </a:r>
            <a:r>
              <a:rPr lang="ru-RU" sz="2800" b="1" dirty="0" err="1">
                <a:latin typeface="Arial" pitchFamily="34" charset="0"/>
                <a:cs typeface="Arial" pitchFamily="34" charset="0"/>
              </a:rPr>
              <a:t>ΔH</a:t>
            </a:r>
            <a:r>
              <a:rPr lang="ru-RU" sz="2800" b="1" baseline="-25000" dirty="0" err="1">
                <a:latin typeface="Arial" pitchFamily="34" charset="0"/>
                <a:cs typeface="Arial" pitchFamily="34" charset="0"/>
              </a:rPr>
              <a:t>i</a:t>
            </a:r>
            <a:r>
              <a:rPr lang="ru-RU" sz="2800" b="1" dirty="0">
                <a:latin typeface="Arial" pitchFamily="34" charset="0"/>
                <a:cs typeface="Arial" pitchFamily="34" charset="0"/>
              </a:rPr>
              <a:t>.</a:t>
            </a:r>
          </a:p>
          <a:p>
            <a:pPr indent="450000" algn="just">
              <a:lnSpc>
                <a:spcPct val="85000"/>
              </a:lnSpc>
            </a:pPr>
            <a:r>
              <a:rPr lang="ru-RU" sz="2800" b="1" dirty="0">
                <a:latin typeface="Arial" pitchFamily="34" charset="0"/>
                <a:cs typeface="Arial" pitchFamily="34" charset="0"/>
              </a:rPr>
              <a:t>Согласно закону Гесса, тепловые эффекты всех этих реакций связаны следующим соотношением:</a:t>
            </a:r>
          </a:p>
          <a:p>
            <a:pPr indent="450000" algn="ctr">
              <a:lnSpc>
                <a:spcPct val="85000"/>
              </a:lnSpc>
            </a:pPr>
            <a:r>
              <a:rPr lang="ru-RU" sz="2800" b="1" dirty="0">
                <a:latin typeface="Arial" pitchFamily="34" charset="0"/>
                <a:cs typeface="Arial" pitchFamily="34" charset="0"/>
              </a:rPr>
              <a:t>ΔH</a:t>
            </a:r>
            <a:r>
              <a:rPr lang="ru-RU" sz="2800" b="1" baseline="-25000" dirty="0">
                <a:latin typeface="Arial" pitchFamily="34" charset="0"/>
                <a:cs typeface="Arial" pitchFamily="34" charset="0"/>
              </a:rPr>
              <a:t>1</a:t>
            </a:r>
            <a:r>
              <a:rPr lang="ru-RU" sz="2800" b="1" dirty="0">
                <a:latin typeface="Arial" pitchFamily="34" charset="0"/>
                <a:cs typeface="Arial" pitchFamily="34" charset="0"/>
              </a:rPr>
              <a:t> = ΔH</a:t>
            </a:r>
            <a:r>
              <a:rPr lang="ru-RU" sz="2800" b="1" baseline="-25000" dirty="0">
                <a:latin typeface="Arial" pitchFamily="34" charset="0"/>
                <a:cs typeface="Arial" pitchFamily="34" charset="0"/>
              </a:rPr>
              <a:t>2</a:t>
            </a:r>
            <a:r>
              <a:rPr lang="ru-RU" sz="2800" b="1" dirty="0">
                <a:latin typeface="Arial" pitchFamily="34" charset="0"/>
                <a:cs typeface="Arial" pitchFamily="34" charset="0"/>
              </a:rPr>
              <a:t> + ΔH</a:t>
            </a:r>
            <a:r>
              <a:rPr lang="ru-RU" sz="2800" b="1" baseline="-25000" dirty="0">
                <a:latin typeface="Arial" pitchFamily="34" charset="0"/>
                <a:cs typeface="Arial" pitchFamily="34" charset="0"/>
              </a:rPr>
              <a:t>3</a:t>
            </a:r>
            <a:r>
              <a:rPr lang="ru-RU" sz="2800" b="1" dirty="0">
                <a:latin typeface="Arial" pitchFamily="34" charset="0"/>
                <a:cs typeface="Arial" pitchFamily="34" charset="0"/>
              </a:rPr>
              <a:t> = ΔH</a:t>
            </a:r>
            <a:r>
              <a:rPr lang="ru-RU" sz="2800" b="1" baseline="-25000" dirty="0">
                <a:latin typeface="Arial" pitchFamily="34" charset="0"/>
                <a:cs typeface="Arial" pitchFamily="34" charset="0"/>
              </a:rPr>
              <a:t>4</a:t>
            </a:r>
            <a:r>
              <a:rPr lang="ru-RU" sz="2800" b="1" dirty="0">
                <a:latin typeface="Arial" pitchFamily="34" charset="0"/>
                <a:cs typeface="Arial" pitchFamily="34" charset="0"/>
              </a:rPr>
              <a:t> + ΔH</a:t>
            </a:r>
            <a:r>
              <a:rPr lang="ru-RU" sz="2800" b="1" baseline="-25000" dirty="0">
                <a:latin typeface="Arial" pitchFamily="34" charset="0"/>
                <a:cs typeface="Arial" pitchFamily="34" charset="0"/>
              </a:rPr>
              <a:t>5</a:t>
            </a:r>
            <a:r>
              <a:rPr lang="ru-RU" sz="2800" b="1" dirty="0">
                <a:latin typeface="Arial" pitchFamily="34" charset="0"/>
                <a:cs typeface="Arial" pitchFamily="34" charset="0"/>
              </a:rPr>
              <a:t> + ΔH</a:t>
            </a:r>
            <a:r>
              <a:rPr lang="ru-RU" sz="2800" b="1" baseline="-25000" dirty="0">
                <a:latin typeface="Arial" pitchFamily="34" charset="0"/>
                <a:cs typeface="Arial" pitchFamily="34" charset="0"/>
              </a:rPr>
              <a:t>6</a:t>
            </a:r>
            <a:endParaRPr lang="ru-RU" sz="2800" b="1" dirty="0">
              <a:latin typeface="Arial" pitchFamily="34" charset="0"/>
              <a:cs typeface="Arial" pitchFamily="34" charset="0"/>
            </a:endParaRPr>
          </a:p>
        </p:txBody>
      </p:sp>
      <p:pic>
        <p:nvPicPr>
          <p:cNvPr id="100355" name="Picture 2" descr="C:\Documents and Settings\Maxim\Рабочий стол\презенты\240px-Hessov_zakon_01.jpg"/>
          <p:cNvPicPr>
            <a:picLocks noChangeAspect="1" noChangeArrowheads="1"/>
          </p:cNvPicPr>
          <p:nvPr/>
        </p:nvPicPr>
        <p:blipFill>
          <a:blip r:embed="rId4" cstate="print"/>
          <a:srcRect/>
          <a:stretch>
            <a:fillRect/>
          </a:stretch>
        </p:blipFill>
        <p:spPr bwMode="auto">
          <a:xfrm>
            <a:off x="1435557" y="4694135"/>
            <a:ext cx="4720619" cy="2202668"/>
          </a:xfrm>
          <a:prstGeom prst="rect">
            <a:avLst/>
          </a:prstGeom>
          <a:noFill/>
          <a:ln w="9525">
            <a:noFill/>
            <a:miter lim="800000"/>
            <a:headEnd/>
            <a:tailEnd/>
          </a:ln>
        </p:spPr>
      </p:pic>
      <p:pic>
        <p:nvPicPr>
          <p:cNvPr id="6" name="Picture 8" descr="collis"/>
          <p:cNvPicPr>
            <a:picLocks noChangeAspect="1" noChangeArrowheads="1" noCrop="1"/>
          </p:cNvPicPr>
          <p:nvPr/>
        </p:nvPicPr>
        <p:blipFill>
          <a:blip r:embed="rId5" cstate="print"/>
          <a:srcRect/>
          <a:stretch>
            <a:fillRect/>
          </a:stretch>
        </p:blipFill>
        <p:spPr bwMode="auto">
          <a:xfrm>
            <a:off x="6516216" y="4927261"/>
            <a:ext cx="1643062" cy="1239838"/>
          </a:xfrm>
          <a:prstGeom prst="rect">
            <a:avLst/>
          </a:prstGeom>
          <a:noFill/>
          <a:ln w="9525">
            <a:noFill/>
            <a:miter lim="800000"/>
            <a:headEnd/>
            <a:tailEnd/>
          </a:ln>
        </p:spPr>
      </p:pic>
      <p:pic>
        <p:nvPicPr>
          <p:cNvPr id="100357" name="Picture 7" descr="light"/>
          <p:cNvPicPr>
            <a:picLocks noChangeAspect="1" noChangeArrowheads="1" noCrop="1"/>
          </p:cNvPicPr>
          <p:nvPr/>
        </p:nvPicPr>
        <p:blipFill>
          <a:blip r:embed="rId6" cstate="print"/>
          <a:srcRect/>
          <a:stretch>
            <a:fillRect/>
          </a:stretch>
        </p:blipFill>
        <p:spPr bwMode="auto">
          <a:xfrm>
            <a:off x="0" y="5770563"/>
            <a:ext cx="928688" cy="1087437"/>
          </a:xfrm>
          <a:prstGeom prst="rect">
            <a:avLst/>
          </a:prstGeom>
          <a:noFill/>
          <a:ln w="9525">
            <a:noFill/>
            <a:miter lim="800000"/>
            <a:headEnd/>
            <a:tailEnd/>
          </a:ln>
        </p:spPr>
      </p:pic>
      <p:pic>
        <p:nvPicPr>
          <p:cNvPr id="8" name="Picture 13" descr="chemical_reaction_md_wht"/>
          <p:cNvPicPr>
            <a:picLocks noChangeAspect="1" noChangeArrowheads="1" noCrop="1"/>
          </p:cNvPicPr>
          <p:nvPr/>
        </p:nvPicPr>
        <p:blipFill>
          <a:blip r:embed="rId7" cstate="print"/>
          <a:srcRect/>
          <a:stretch>
            <a:fillRect/>
          </a:stretch>
        </p:blipFill>
        <p:spPr bwMode="auto">
          <a:xfrm>
            <a:off x="0" y="4214813"/>
            <a:ext cx="1000125" cy="1666875"/>
          </a:xfrm>
          <a:prstGeom prst="rect">
            <a:avLst/>
          </a:prstGeom>
          <a:noFill/>
          <a:ln w="9525">
            <a:noFill/>
            <a:miter lim="800000"/>
            <a:headEnd/>
            <a:tailEnd/>
          </a:ln>
        </p:spPr>
      </p:pic>
      <p:pic>
        <p:nvPicPr>
          <p:cNvPr id="1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6876256" y="6403995"/>
            <a:ext cx="304800" cy="304800"/>
          </a:xfrm>
          <a:prstGeom prst="rect">
            <a:avLst/>
          </a:prstGeom>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9"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12" descr="пишу 1"/>
          <p:cNvPicPr>
            <a:picLocks noChangeAspect="1" noChangeArrowheads="1" noCrop="1"/>
          </p:cNvPicPr>
          <p:nvPr/>
        </p:nvPicPr>
        <p:blipFill>
          <a:blip r:embed="rId10" cstate="print"/>
          <a:srcRect/>
          <a:stretch>
            <a:fillRect/>
          </a:stretch>
        </p:blipFill>
        <p:spPr bwMode="auto">
          <a:xfrm>
            <a:off x="8462991" y="4991120"/>
            <a:ext cx="649287" cy="1295400"/>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083722" y="-27384"/>
            <a:ext cx="7587333"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3600" b="1" spc="50" dirty="0">
                <a:ln w="11430"/>
                <a:solidFill>
                  <a:srgbClr val="C00000"/>
                </a:solidFill>
                <a:effectLst>
                  <a:outerShdw blurRad="76200" dist="50800" dir="5400000" algn="tl" rotWithShape="0">
                    <a:srgbClr val="000000">
                      <a:alpha val="65000"/>
                    </a:srgbClr>
                  </a:outerShdw>
                </a:effectLst>
                <a:latin typeface="Arial Black" pitchFamily="34" charset="0"/>
              </a:rPr>
              <a:t>Следствия из закона Гесса</a:t>
            </a:r>
          </a:p>
        </p:txBody>
      </p:sp>
      <p:sp>
        <p:nvSpPr>
          <p:cNvPr id="10" name="Прямоугольник 9"/>
          <p:cNvSpPr/>
          <p:nvPr/>
        </p:nvSpPr>
        <p:spPr>
          <a:xfrm>
            <a:off x="35496" y="764704"/>
            <a:ext cx="8858312" cy="5952399"/>
          </a:xfrm>
          <a:prstGeom prst="rect">
            <a:avLst/>
          </a:prstGeom>
        </p:spPr>
        <p:txBody>
          <a:bodyPr wrap="square">
            <a:spAutoFit/>
          </a:bodyPr>
          <a:lstStyle/>
          <a:p>
            <a:pPr marL="342900" lvl="0" indent="-342900" algn="just" eaLnBrk="0" hangingPunct="0">
              <a:lnSpc>
                <a:spcPct val="80000"/>
              </a:lnSpc>
              <a:buFont typeface="+mj-lt"/>
              <a:buAutoNum type="arabicParenR"/>
              <a:tabLst>
                <a:tab pos="228600" algn="l"/>
              </a:tabLst>
            </a:pPr>
            <a:r>
              <a:rPr kumimoji="0" lang="ru-RU" sz="2800" b="1" i="0" u="none" strike="noStrike" cap="none" normalizeH="0" baseline="0" dirty="0" smtClean="0">
                <a:ln>
                  <a:solidFill>
                    <a:sysClr val="windowText" lastClr="000000"/>
                  </a:solidFill>
                </a:ln>
                <a:solidFill>
                  <a:srgbClr val="C00000"/>
                </a:solidFill>
                <a:effectLst/>
                <a:latin typeface="Arial Black" pitchFamily="34" charset="0"/>
                <a:ea typeface="Times New Roman" pitchFamily="18" charset="0"/>
                <a:cs typeface="Arial" pitchFamily="34" charset="0"/>
              </a:rPr>
              <a:t>Тепловой эффект разложения </a:t>
            </a: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какого-либо соединения равен, но противоположен по знаку тепловому </a:t>
            </a:r>
            <a:r>
              <a:rPr kumimoji="0" lang="ru-RU" sz="2800" b="1" i="0" u="none" strike="noStrike" cap="none" normalizeH="0" baseline="0" dirty="0" smtClean="0">
                <a:ln>
                  <a:solidFill>
                    <a:sysClr val="windowText" lastClr="000000"/>
                  </a:solidFill>
                </a:ln>
                <a:solidFill>
                  <a:srgbClr val="0000FF"/>
                </a:solidFill>
                <a:effectLst/>
                <a:latin typeface="Arial Black" pitchFamily="34" charset="0"/>
                <a:ea typeface="Times New Roman" pitchFamily="18" charset="0"/>
                <a:cs typeface="Arial" pitchFamily="34" charset="0"/>
              </a:rPr>
              <a:t>эффекту образования </a:t>
            </a: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этого соединения:</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p>
            <a:pPr marL="342900" lvl="0" indent="-342900" algn="ctr" eaLnBrk="0" hangingPunct="0">
              <a:lnSpc>
                <a:spcPct val="80000"/>
              </a:lnSpc>
              <a:tabLst>
                <a:tab pos="228600" algn="l"/>
              </a:tabLst>
            </a:pP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sym typeface="Symbol" pitchFamily="18" charset="2"/>
              </a:rPr>
              <a:t></a:t>
            </a:r>
            <a:r>
              <a:rPr kumimoji="0" lang="ru-RU" sz="2800" b="1"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Н</a:t>
            </a:r>
            <a:r>
              <a:rPr kumimoji="0" lang="ru-RU" sz="2800" b="1" i="0" u="none" strike="noStrike" cap="none" normalizeH="0" baseline="-30000" dirty="0" err="1" smtClean="0">
                <a:ln>
                  <a:noFill/>
                </a:ln>
                <a:solidFill>
                  <a:srgbClr val="000000"/>
                </a:solidFill>
                <a:effectLst/>
                <a:latin typeface="Arial" pitchFamily="34" charset="0"/>
                <a:ea typeface="Times New Roman" pitchFamily="18" charset="0"/>
                <a:cs typeface="Arial" pitchFamily="34" charset="0"/>
                <a:sym typeface="Symbol" pitchFamily="18" charset="2"/>
              </a:rPr>
              <a:t>разл</a:t>
            </a:r>
            <a:r>
              <a:rPr kumimoji="0" lang="ru-RU" sz="2800" b="1" i="0" u="none" strike="noStrike" cap="none" normalizeH="0" baseline="-30000" dirty="0" smtClean="0">
                <a:ln>
                  <a:noFill/>
                </a:ln>
                <a:solidFill>
                  <a:srgbClr val="000000"/>
                </a:solidFill>
                <a:effectLst/>
                <a:latin typeface="Arial" pitchFamily="34" charset="0"/>
                <a:ea typeface="Times New Roman" pitchFamily="18" charset="0"/>
                <a:cs typeface="Arial" pitchFamily="34" charset="0"/>
                <a:sym typeface="Symbol" pitchFamily="18" charset="2"/>
              </a:rPr>
              <a:t>.</a:t>
            </a: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sym typeface="Symbol" pitchFamily="18" charset="2"/>
              </a:rPr>
              <a:t> = –</a:t>
            </a:r>
            <a:r>
              <a:rPr kumimoji="0" lang="ru-RU" sz="2800" b="1"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Н</a:t>
            </a:r>
            <a:r>
              <a:rPr kumimoji="0" lang="ru-RU" sz="2800" b="1" i="0" u="none" strike="noStrike" cap="none" normalizeH="0" baseline="-30000" dirty="0" err="1" smtClean="0">
                <a:ln>
                  <a:noFill/>
                </a:ln>
                <a:solidFill>
                  <a:srgbClr val="000000"/>
                </a:solidFill>
                <a:effectLst/>
                <a:latin typeface="Arial" pitchFamily="34" charset="0"/>
                <a:ea typeface="Times New Roman" pitchFamily="18" charset="0"/>
                <a:cs typeface="Arial" pitchFamily="34" charset="0"/>
                <a:sym typeface="Symbol" pitchFamily="18" charset="2"/>
              </a:rPr>
              <a:t>обр</a:t>
            </a:r>
            <a:r>
              <a:rPr kumimoji="0" lang="ru-RU" sz="2800" b="1" i="0" u="none" strike="noStrike" cap="none" normalizeH="0" baseline="-30000" dirty="0" smtClean="0">
                <a:ln>
                  <a:noFill/>
                </a:ln>
                <a:solidFill>
                  <a:srgbClr val="000000"/>
                </a:solidFill>
                <a:effectLst/>
                <a:latin typeface="Arial" pitchFamily="34" charset="0"/>
                <a:ea typeface="Times New Roman" pitchFamily="18" charset="0"/>
                <a:cs typeface="Arial" pitchFamily="34" charset="0"/>
                <a:sym typeface="Symbol" pitchFamily="18" charset="2"/>
              </a:rPr>
              <a:t>.</a:t>
            </a:r>
            <a:endParaRPr kumimoji="0" lang="ru-RU" sz="2800" b="1" i="0" u="none" strike="noStrike" cap="none" normalizeH="0" baseline="0" dirty="0" smtClean="0">
              <a:ln>
                <a:noFill/>
              </a:ln>
              <a:solidFill>
                <a:schemeClr val="tx1"/>
              </a:solidFill>
              <a:effectLst/>
              <a:latin typeface="Arial" pitchFamily="34" charset="0"/>
              <a:cs typeface="Arial" pitchFamily="34" charset="0"/>
              <a:sym typeface="Symbol" pitchFamily="18" charset="2"/>
            </a:endParaRPr>
          </a:p>
          <a:p>
            <a:pPr marL="457200" lvl="0" indent="-457200" algn="just" eaLnBrk="0" hangingPunct="0">
              <a:lnSpc>
                <a:spcPct val="80000"/>
              </a:lnSpc>
              <a:buFont typeface="+mj-lt"/>
              <a:buAutoNum type="arabicParenR" startAt="2"/>
              <a:tabLst>
                <a:tab pos="228600" algn="l"/>
              </a:tabLst>
            </a:pP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sym typeface="Symbol" pitchFamily="18" charset="2"/>
              </a:rPr>
              <a:t>Если 2 реакции имеют </a:t>
            </a:r>
            <a:r>
              <a:rPr kumimoji="0" lang="ru-RU" sz="2800" b="1" i="0" u="none" strike="noStrike" cap="none" normalizeH="0" baseline="0" dirty="0" smtClean="0">
                <a:ln>
                  <a:solidFill>
                    <a:sysClr val="windowText" lastClr="000000"/>
                  </a:solidFill>
                </a:ln>
                <a:solidFill>
                  <a:srgbClr val="0000FF"/>
                </a:solidFill>
                <a:effectLst/>
                <a:latin typeface="Arial" pitchFamily="34" charset="0"/>
                <a:ea typeface="Times New Roman" pitchFamily="18" charset="0"/>
                <a:cs typeface="Arial" pitchFamily="34" charset="0"/>
                <a:sym typeface="Symbol" pitchFamily="18" charset="2"/>
              </a:rPr>
              <a:t>одинаковые начальные состояния</a:t>
            </a:r>
            <a:r>
              <a:rPr kumimoji="0" lang="ru-RU" sz="2800" b="1" i="0" u="none" strike="noStrike" cap="none" normalizeH="0" baseline="0" dirty="0" smtClean="0">
                <a:ln>
                  <a:noFill/>
                </a:ln>
                <a:solidFill>
                  <a:srgbClr val="0000FF"/>
                </a:solidFill>
                <a:effectLst/>
                <a:latin typeface="Arial" pitchFamily="34" charset="0"/>
                <a:ea typeface="Times New Roman" pitchFamily="18" charset="0"/>
                <a:cs typeface="Arial" pitchFamily="34" charset="0"/>
                <a:sym typeface="Symbol" pitchFamily="18" charset="2"/>
              </a:rPr>
              <a:t> </a:t>
            </a: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sym typeface="Symbol" pitchFamily="18" charset="2"/>
              </a:rPr>
              <a:t>и различные конечные, то разность их тепловых эффектов равна тепловому эффекту перехода из одного конечного состояния в другое </a:t>
            </a:r>
            <a:endParaRPr kumimoji="0" lang="ru-RU" sz="2800" b="1" i="0" u="none" strike="noStrike" cap="none" normalizeH="0" baseline="0" dirty="0" smtClean="0">
              <a:ln>
                <a:noFill/>
              </a:ln>
              <a:solidFill>
                <a:schemeClr val="tx1"/>
              </a:solidFill>
              <a:effectLst/>
              <a:latin typeface="Arial" pitchFamily="34" charset="0"/>
              <a:cs typeface="Arial" pitchFamily="34" charset="0"/>
              <a:sym typeface="Symbol" pitchFamily="18" charset="2"/>
            </a:endParaRPr>
          </a:p>
          <a:p>
            <a:pPr marL="342900" lvl="0" indent="-342900" algn="ctr" eaLnBrk="0" hangingPunct="0">
              <a:lnSpc>
                <a:spcPct val="80000"/>
              </a:lnSpc>
              <a:tabLst>
                <a:tab pos="228600" algn="l"/>
              </a:tabLst>
            </a:pP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sym typeface="Symbol" pitchFamily="18" charset="2"/>
              </a:rPr>
              <a:t></a:t>
            </a: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Н</a:t>
            </a:r>
            <a:r>
              <a:rPr kumimoji="0" lang="ru-RU" sz="2800" b="1" i="0" u="none" strike="noStrike" cap="none" normalizeH="0" baseline="-30000" dirty="0" smtClean="0">
                <a:ln>
                  <a:noFill/>
                </a:ln>
                <a:solidFill>
                  <a:srgbClr val="000000"/>
                </a:solidFill>
                <a:effectLst/>
                <a:latin typeface="Arial" pitchFamily="34" charset="0"/>
                <a:ea typeface="Times New Roman" pitchFamily="18" charset="0"/>
                <a:cs typeface="Arial" pitchFamily="34" charset="0"/>
                <a:sym typeface="Symbol" pitchFamily="18" charset="2"/>
              </a:rPr>
              <a:t>2</a:t>
            </a: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sym typeface="Symbol" pitchFamily="18" charset="2"/>
              </a:rPr>
              <a:t> – </a:t>
            </a: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Н</a:t>
            </a:r>
            <a:r>
              <a:rPr kumimoji="0" lang="ru-RU" sz="2800" b="1" i="0" u="none" strike="noStrike" cap="none" normalizeH="0" baseline="-30000" dirty="0" smtClean="0">
                <a:ln>
                  <a:noFill/>
                </a:ln>
                <a:solidFill>
                  <a:srgbClr val="000000"/>
                </a:solidFill>
                <a:effectLst/>
                <a:latin typeface="Arial" pitchFamily="34" charset="0"/>
                <a:ea typeface="Times New Roman" pitchFamily="18" charset="0"/>
                <a:cs typeface="Arial" pitchFamily="34" charset="0"/>
                <a:sym typeface="Symbol" pitchFamily="18" charset="2"/>
              </a:rPr>
              <a:t>1</a:t>
            </a: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sym typeface="Symbol" pitchFamily="18" charset="2"/>
              </a:rPr>
              <a:t> = </a:t>
            </a: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Н</a:t>
            </a:r>
            <a:r>
              <a:rPr kumimoji="0" lang="ru-RU" sz="2800" b="1" i="0" u="none" strike="noStrike" cap="none" normalizeH="0" baseline="-30000" dirty="0" smtClean="0">
                <a:ln>
                  <a:noFill/>
                </a:ln>
                <a:solidFill>
                  <a:srgbClr val="000000"/>
                </a:solidFill>
                <a:effectLst/>
                <a:latin typeface="Arial" pitchFamily="34" charset="0"/>
                <a:ea typeface="Times New Roman" pitchFamily="18" charset="0"/>
                <a:cs typeface="Arial" pitchFamily="34" charset="0"/>
                <a:sym typeface="Symbol" pitchFamily="18" charset="2"/>
              </a:rPr>
              <a:t>21</a:t>
            </a:r>
            <a:endParaRPr kumimoji="0" lang="ru-RU" sz="2800" b="1" i="0" u="none" strike="noStrike" cap="none" normalizeH="0" baseline="0" dirty="0" smtClean="0">
              <a:ln>
                <a:noFill/>
              </a:ln>
              <a:solidFill>
                <a:schemeClr val="tx1"/>
              </a:solidFill>
              <a:effectLst/>
              <a:latin typeface="Arial" pitchFamily="34" charset="0"/>
              <a:cs typeface="Arial" pitchFamily="34" charset="0"/>
              <a:sym typeface="Symbol" pitchFamily="18" charset="2"/>
            </a:endParaRPr>
          </a:p>
          <a:p>
            <a:pPr marL="457200" lvl="0" indent="-457200" algn="just" eaLnBrk="0" hangingPunct="0">
              <a:lnSpc>
                <a:spcPct val="80000"/>
              </a:lnSpc>
              <a:buFont typeface="+mj-lt"/>
              <a:buAutoNum type="arabicParenR" startAt="3"/>
              <a:tabLst>
                <a:tab pos="228600" algn="l"/>
              </a:tabLst>
            </a:pP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sym typeface="Symbol" pitchFamily="18" charset="2"/>
              </a:rPr>
              <a:t>Если 2 реакции из </a:t>
            </a:r>
            <a:r>
              <a:rPr kumimoji="0" lang="ru-RU" sz="2800" b="1" i="0" u="none" strike="noStrike" cap="none" normalizeH="0" baseline="0" dirty="0" smtClean="0">
                <a:ln>
                  <a:solidFill>
                    <a:sysClr val="windowText" lastClr="000000"/>
                  </a:solidFill>
                </a:ln>
                <a:solidFill>
                  <a:srgbClr val="0000FF"/>
                </a:solidFill>
                <a:effectLst/>
                <a:latin typeface="Arial" pitchFamily="34" charset="0"/>
                <a:ea typeface="Times New Roman" pitchFamily="18" charset="0"/>
                <a:cs typeface="Arial" pitchFamily="34" charset="0"/>
                <a:sym typeface="Symbol" pitchFamily="18" charset="2"/>
              </a:rPr>
              <a:t>различных состояний </a:t>
            </a: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sym typeface="Symbol" pitchFamily="18" charset="2"/>
              </a:rPr>
              <a:t>приходят к одному конечному, то разность их тепловых эффектов равна тепловому эффекту перехода из одного начального состояния в другое </a:t>
            </a:r>
            <a:endParaRPr kumimoji="0" lang="ru-RU" sz="2800" b="1" i="0" u="none" strike="noStrike" cap="none" normalizeH="0" baseline="0" dirty="0" smtClean="0">
              <a:ln>
                <a:noFill/>
              </a:ln>
              <a:solidFill>
                <a:schemeClr val="tx1"/>
              </a:solidFill>
              <a:effectLst/>
              <a:latin typeface="Arial" pitchFamily="34" charset="0"/>
              <a:cs typeface="Arial" pitchFamily="34" charset="0"/>
              <a:sym typeface="Symbol" pitchFamily="18" charset="2"/>
            </a:endParaRPr>
          </a:p>
          <a:p>
            <a:pPr marL="342900" lvl="0" indent="-342900" algn="ctr" eaLnBrk="0" hangingPunct="0">
              <a:lnSpc>
                <a:spcPct val="80000"/>
              </a:lnSpc>
              <a:tabLst>
                <a:tab pos="228600" algn="l"/>
              </a:tabLst>
            </a:pP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sym typeface="Symbol" pitchFamily="18" charset="2"/>
              </a:rPr>
              <a:t></a:t>
            </a: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Н</a:t>
            </a:r>
            <a:r>
              <a:rPr kumimoji="0" lang="ru-RU" sz="2800" b="1" i="0" u="none" strike="noStrike" cap="none" normalizeH="0" baseline="-30000" dirty="0" smtClean="0">
                <a:ln>
                  <a:noFill/>
                </a:ln>
                <a:solidFill>
                  <a:srgbClr val="000000"/>
                </a:solidFill>
                <a:effectLst/>
                <a:latin typeface="Arial" pitchFamily="34" charset="0"/>
                <a:ea typeface="Times New Roman" pitchFamily="18" charset="0"/>
                <a:cs typeface="Arial" pitchFamily="34" charset="0"/>
                <a:sym typeface="Symbol" pitchFamily="18" charset="2"/>
              </a:rPr>
              <a:t>1</a:t>
            </a: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sym typeface="Symbol" pitchFamily="18" charset="2"/>
              </a:rPr>
              <a:t> – </a:t>
            </a: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Н</a:t>
            </a:r>
            <a:r>
              <a:rPr kumimoji="0" lang="ru-RU" sz="2800" b="1" i="0" u="none" strike="noStrike" cap="none" normalizeH="0" baseline="-30000" dirty="0" smtClean="0">
                <a:ln>
                  <a:noFill/>
                </a:ln>
                <a:solidFill>
                  <a:srgbClr val="000000"/>
                </a:solidFill>
                <a:effectLst/>
                <a:latin typeface="Arial" pitchFamily="34" charset="0"/>
                <a:ea typeface="Times New Roman" pitchFamily="18" charset="0"/>
                <a:cs typeface="Arial" pitchFamily="34" charset="0"/>
                <a:sym typeface="Symbol" pitchFamily="18" charset="2"/>
              </a:rPr>
              <a:t>2</a:t>
            </a: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sym typeface="Symbol" pitchFamily="18" charset="2"/>
              </a:rPr>
              <a:t> = </a:t>
            </a: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Н</a:t>
            </a:r>
            <a:r>
              <a:rPr kumimoji="0" lang="ru-RU" sz="2800" b="1" i="0" u="none" strike="noStrike" cap="none" normalizeH="0" baseline="-30000" dirty="0" smtClean="0">
                <a:ln>
                  <a:noFill/>
                </a:ln>
                <a:solidFill>
                  <a:srgbClr val="000000"/>
                </a:solidFill>
                <a:effectLst/>
                <a:latin typeface="Arial" pitchFamily="34" charset="0"/>
                <a:ea typeface="Times New Roman" pitchFamily="18" charset="0"/>
                <a:cs typeface="Arial" pitchFamily="34" charset="0"/>
                <a:sym typeface="Symbol" pitchFamily="18" charset="2"/>
              </a:rPr>
              <a:t>12</a:t>
            </a: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sym typeface="Symbol" pitchFamily="18" charset="2"/>
              </a:rPr>
              <a:t> </a:t>
            </a:r>
            <a:endParaRPr kumimoji="0" lang="ru-RU" sz="2800" b="1" i="0" u="none" strike="noStrike" cap="none" normalizeH="0" baseline="0" dirty="0" smtClean="0">
              <a:ln>
                <a:noFill/>
              </a:ln>
              <a:solidFill>
                <a:schemeClr val="tx1"/>
              </a:solidFill>
              <a:effectLst/>
              <a:latin typeface="Arial" pitchFamily="34" charset="0"/>
              <a:cs typeface="Arial" pitchFamily="34" charset="0"/>
              <a:sym typeface="Symbol" pitchFamily="18" charset="2"/>
            </a:endParaRPr>
          </a:p>
        </p:txBody>
      </p:sp>
      <p:pic>
        <p:nvPicPr>
          <p:cNvPr id="11"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876256" y="6317227"/>
            <a:ext cx="304800" cy="304800"/>
          </a:xfrm>
          <a:prstGeom prst="rect">
            <a:avLst/>
          </a:prstGeom>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6" cstate="print"/>
          <a:srcRect/>
          <a:stretch>
            <a:fillRect/>
          </a:stretch>
        </p:blipFill>
        <p:spPr bwMode="auto">
          <a:xfrm>
            <a:off x="8675241" y="4991120"/>
            <a:ext cx="649287" cy="1295400"/>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6177" name="Object 1"/>
          <p:cNvGraphicFramePr>
            <a:graphicFrameLocks noChangeAspect="1"/>
          </p:cNvGraphicFramePr>
          <p:nvPr>
            <p:extLst>
              <p:ext uri="{D42A27DB-BD31-4B8C-83A1-F6EECF244321}">
                <p14:modId xmlns:p14="http://schemas.microsoft.com/office/powerpoint/2010/main" val="8440106"/>
              </p:ext>
            </p:extLst>
          </p:nvPr>
        </p:nvGraphicFramePr>
        <p:xfrm>
          <a:off x="2714611" y="1772816"/>
          <a:ext cx="4292507" cy="607233"/>
        </p:xfrm>
        <a:graphic>
          <a:graphicData uri="http://schemas.openxmlformats.org/presentationml/2006/ole">
            <mc:AlternateContent xmlns:mc="http://schemas.openxmlformats.org/markup-compatibility/2006">
              <mc:Choice xmlns:v="urn:schemas-microsoft-com:vml" Requires="v">
                <p:oleObj spid="_x0000_s474734" name="Формула" r:id="rId5" imgW="1955800" imgH="279400" progId="">
                  <p:embed/>
                </p:oleObj>
              </mc:Choice>
              <mc:Fallback>
                <p:oleObj name="Формула" r:id="rId5" imgW="1955800" imgH="279400" progId="">
                  <p:embed/>
                  <p:pic>
                    <p:nvPicPr>
                      <p:cNvPr id="0" name="Picture 24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4611" y="1772816"/>
                        <a:ext cx="4292507" cy="6072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Прямоугольник 9"/>
          <p:cNvSpPr/>
          <p:nvPr/>
        </p:nvSpPr>
        <p:spPr>
          <a:xfrm>
            <a:off x="142844" y="188640"/>
            <a:ext cx="8858312" cy="1923604"/>
          </a:xfrm>
          <a:prstGeom prst="rect">
            <a:avLst/>
          </a:prstGeom>
        </p:spPr>
        <p:txBody>
          <a:bodyPr wrap="square">
            <a:spAutoFit/>
          </a:bodyPr>
          <a:lstStyle/>
          <a:p>
            <a:pPr marL="457200" lvl="0" indent="-457200" algn="just" eaLnBrk="0" hangingPunct="0">
              <a:lnSpc>
                <a:spcPct val="85000"/>
              </a:lnSpc>
              <a:buFont typeface="+mj-lt"/>
              <a:buAutoNum type="arabicParenR" startAt="4"/>
              <a:tabLst>
                <a:tab pos="228600" algn="l"/>
              </a:tabLst>
            </a:pPr>
            <a:r>
              <a:rPr kumimoji="0" lang="ru-RU" sz="2800" b="1" i="0" u="none" strike="noStrike" cap="none" normalizeH="0" baseline="0" dirty="0" smtClean="0">
                <a:ln>
                  <a:solidFill>
                    <a:sysClr val="windowText" lastClr="000000"/>
                  </a:solidFill>
                </a:ln>
                <a:solidFill>
                  <a:srgbClr val="0000FF"/>
                </a:solidFill>
                <a:latin typeface="Arial" pitchFamily="34" charset="0"/>
                <a:ea typeface="Times New Roman" pitchFamily="18" charset="0"/>
                <a:cs typeface="Arial" pitchFamily="34" charset="0"/>
                <a:sym typeface="Symbol" pitchFamily="18" charset="2"/>
              </a:rPr>
              <a:t>Тепловой эффект реакции </a:t>
            </a:r>
            <a:r>
              <a:rPr kumimoji="0" lang="ru-RU"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равен алгебраической сумме </a:t>
            </a:r>
            <a:r>
              <a:rPr kumimoji="0" lang="ru-RU" sz="2800" b="1" i="0" u="none" strike="noStrike" cap="none" normalizeH="0" baseline="0" dirty="0" err="1" smtClean="0">
                <a:ln>
                  <a:solidFill>
                    <a:sysClr val="windowText" lastClr="000000"/>
                  </a:solidFill>
                </a:ln>
                <a:solidFill>
                  <a:srgbClr val="FF0000"/>
                </a:solidFill>
                <a:latin typeface="Arial" pitchFamily="34" charset="0"/>
                <a:ea typeface="Times New Roman" pitchFamily="18" charset="0"/>
                <a:cs typeface="Arial" pitchFamily="34" charset="0"/>
                <a:sym typeface="Symbol" pitchFamily="18" charset="2"/>
              </a:rPr>
              <a:t>теплот</a:t>
            </a:r>
            <a:r>
              <a:rPr kumimoji="0" lang="ru-RU" sz="2800" b="1" i="0" u="none" strike="noStrike" cap="none" normalizeH="0" baseline="0" dirty="0" smtClean="0">
                <a:ln>
                  <a:solidFill>
                    <a:sysClr val="windowText" lastClr="000000"/>
                  </a:solidFill>
                </a:ln>
                <a:solidFill>
                  <a:srgbClr val="FF0000"/>
                </a:solidFill>
                <a:latin typeface="Arial" pitchFamily="34" charset="0"/>
                <a:ea typeface="Times New Roman" pitchFamily="18" charset="0"/>
                <a:cs typeface="Arial" pitchFamily="34" charset="0"/>
                <a:sym typeface="Symbol" pitchFamily="18" charset="2"/>
              </a:rPr>
              <a:t> образования </a:t>
            </a:r>
            <a:r>
              <a:rPr kumimoji="0" lang="ru-RU"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продуктов реакции минус алгебраическая сумма </a:t>
            </a:r>
            <a:r>
              <a:rPr kumimoji="0" lang="ru-RU" sz="2800" b="1" i="0" u="none" strike="noStrike" cap="none" normalizeH="0" baseline="0" dirty="0" err="1" smtClean="0">
                <a:ln>
                  <a:noFill/>
                </a:ln>
                <a:solidFill>
                  <a:srgbClr val="000000"/>
                </a:solidFill>
                <a:latin typeface="Arial" pitchFamily="34" charset="0"/>
                <a:ea typeface="Times New Roman" pitchFamily="18" charset="0"/>
                <a:cs typeface="Arial" pitchFamily="34" charset="0"/>
                <a:sym typeface="Symbol" pitchFamily="18" charset="2"/>
              </a:rPr>
              <a:t>теплот</a:t>
            </a:r>
            <a:r>
              <a:rPr kumimoji="0" lang="ru-RU"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 образования исходных веществ</a:t>
            </a:r>
            <a:endParaRPr kumimoji="0" lang="ru-RU" sz="2800" b="1" i="0" u="none" strike="noStrike" cap="none" normalizeH="0" baseline="0" dirty="0" smtClean="0">
              <a:ln>
                <a:noFill/>
              </a:ln>
              <a:solidFill>
                <a:schemeClr val="tx1"/>
              </a:solidFill>
              <a:latin typeface="Arial" pitchFamily="34" charset="0"/>
              <a:cs typeface="Arial" pitchFamily="34" charset="0"/>
              <a:sym typeface="Symbol" pitchFamily="18" charset="2"/>
            </a:endParaRPr>
          </a:p>
        </p:txBody>
      </p:sp>
      <p:sp>
        <p:nvSpPr>
          <p:cNvPr id="8" name="Прямоугольник 7"/>
          <p:cNvSpPr/>
          <p:nvPr/>
        </p:nvSpPr>
        <p:spPr>
          <a:xfrm>
            <a:off x="142844" y="2428868"/>
            <a:ext cx="8858312" cy="1255728"/>
          </a:xfrm>
          <a:prstGeom prst="rect">
            <a:avLst/>
          </a:prstGeom>
        </p:spPr>
        <p:txBody>
          <a:bodyPr wrap="square">
            <a:spAutoFit/>
          </a:bodyPr>
          <a:lstStyle/>
          <a:p>
            <a:pPr marL="457200" lvl="0" indent="-457200" algn="just" eaLnBrk="0" hangingPunct="0">
              <a:lnSpc>
                <a:spcPct val="90000"/>
              </a:lnSpc>
              <a:buFont typeface="+mj-lt"/>
              <a:buAutoNum type="arabicParenR" startAt="5"/>
              <a:tabLst>
                <a:tab pos="228600" algn="l"/>
              </a:tabLst>
            </a:pPr>
            <a:r>
              <a:rPr kumimoji="0" lang="ru-RU" sz="2800" b="1" i="0" u="none" strike="noStrike" cap="none" normalizeH="0" baseline="0" dirty="0" smtClean="0">
                <a:ln>
                  <a:solidFill>
                    <a:sysClr val="windowText" lastClr="000000"/>
                  </a:solidFill>
                </a:ln>
                <a:solidFill>
                  <a:srgbClr val="0000FF"/>
                </a:solidFill>
                <a:latin typeface="Arial" pitchFamily="34" charset="0"/>
                <a:ea typeface="Times New Roman" pitchFamily="18" charset="0"/>
                <a:cs typeface="Arial" pitchFamily="34" charset="0"/>
                <a:sym typeface="Symbol" pitchFamily="18" charset="2"/>
              </a:rPr>
              <a:t>Тепловой эффект реакции </a:t>
            </a:r>
            <a:r>
              <a:rPr kumimoji="0" lang="ru-RU"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равен </a:t>
            </a:r>
            <a:r>
              <a:rPr kumimoji="0" lang="ru-RU" sz="2800" b="1" i="0" u="none" strike="noStrike" cap="none" normalizeH="0" dirty="0" smtClean="0">
                <a:ln>
                  <a:noFill/>
                </a:ln>
                <a:solidFill>
                  <a:srgbClr val="000000"/>
                </a:solidFill>
                <a:latin typeface="Arial" pitchFamily="34" charset="0"/>
                <a:ea typeface="Times New Roman" pitchFamily="18" charset="0"/>
                <a:cs typeface="Arial" pitchFamily="34" charset="0"/>
              </a:rPr>
              <a:t>сумме </a:t>
            </a:r>
            <a:r>
              <a:rPr kumimoji="0" lang="ru-RU" sz="2800" b="1" i="0" u="none" strike="noStrike" cap="none" normalizeH="0" dirty="0" err="1" smtClean="0">
                <a:ln>
                  <a:solidFill>
                    <a:sysClr val="windowText" lastClr="000000"/>
                  </a:solidFill>
                </a:ln>
                <a:solidFill>
                  <a:srgbClr val="FF0000"/>
                </a:solidFill>
                <a:latin typeface="Arial" pitchFamily="34" charset="0"/>
                <a:ea typeface="Times New Roman" pitchFamily="18" charset="0"/>
                <a:cs typeface="Arial" pitchFamily="34" charset="0"/>
              </a:rPr>
              <a:t>теплот</a:t>
            </a:r>
            <a:r>
              <a:rPr kumimoji="0" lang="ru-RU" sz="2800" b="1" i="0" u="none" strike="noStrike" cap="none" normalizeH="0" dirty="0" smtClean="0">
                <a:ln>
                  <a:solidFill>
                    <a:sysClr val="windowText" lastClr="000000"/>
                  </a:solidFill>
                </a:ln>
                <a:solidFill>
                  <a:srgbClr val="FF0000"/>
                </a:solidFill>
                <a:latin typeface="Arial" pitchFamily="34" charset="0"/>
                <a:ea typeface="Times New Roman" pitchFamily="18" charset="0"/>
                <a:cs typeface="Arial" pitchFamily="34" charset="0"/>
              </a:rPr>
              <a:t> сгорания </a:t>
            </a:r>
            <a:r>
              <a:rPr kumimoji="0" lang="ru-RU" sz="2800" b="1" i="0" u="none" strike="noStrike" cap="none" normalizeH="0" dirty="0" smtClean="0">
                <a:ln>
                  <a:noFill/>
                </a:ln>
                <a:solidFill>
                  <a:srgbClr val="000000"/>
                </a:solidFill>
                <a:latin typeface="Arial" pitchFamily="34" charset="0"/>
                <a:ea typeface="Times New Roman" pitchFamily="18" charset="0"/>
                <a:cs typeface="Arial" pitchFamily="34" charset="0"/>
              </a:rPr>
              <a:t>исходных веществ минус сумма </a:t>
            </a:r>
            <a:r>
              <a:rPr kumimoji="0" lang="ru-RU" sz="2800" b="1" i="0" u="none" strike="noStrike" cap="none" normalizeH="0" dirty="0" err="1" smtClean="0">
                <a:ln>
                  <a:noFill/>
                </a:ln>
                <a:solidFill>
                  <a:srgbClr val="000000"/>
                </a:solidFill>
                <a:latin typeface="Arial" pitchFamily="34" charset="0"/>
                <a:ea typeface="Times New Roman" pitchFamily="18" charset="0"/>
                <a:cs typeface="Arial" pitchFamily="34" charset="0"/>
              </a:rPr>
              <a:t>теплот</a:t>
            </a:r>
            <a:r>
              <a:rPr kumimoji="0" lang="ru-RU" sz="2800" b="1" i="0" u="none" strike="noStrike" cap="none" normalizeH="0" dirty="0" smtClean="0">
                <a:ln>
                  <a:noFill/>
                </a:ln>
                <a:solidFill>
                  <a:srgbClr val="000000"/>
                </a:solidFill>
                <a:latin typeface="Arial" pitchFamily="34" charset="0"/>
                <a:ea typeface="Times New Roman" pitchFamily="18" charset="0"/>
                <a:cs typeface="Arial" pitchFamily="34" charset="0"/>
              </a:rPr>
              <a:t> сгорания продуктов реакции</a:t>
            </a:r>
            <a:endParaRPr kumimoji="0" lang="ru-RU" sz="2800" b="1" i="0" u="none" strike="noStrike" cap="none" normalizeH="0" baseline="0" dirty="0" smtClean="0">
              <a:ln>
                <a:noFill/>
              </a:ln>
              <a:solidFill>
                <a:schemeClr val="tx1"/>
              </a:solidFill>
              <a:latin typeface="Arial" pitchFamily="34" charset="0"/>
              <a:cs typeface="Arial" pitchFamily="34" charset="0"/>
              <a:sym typeface="Symbol" pitchFamily="18" charset="2"/>
            </a:endParaRPr>
          </a:p>
        </p:txBody>
      </p:sp>
      <p:graphicFrame>
        <p:nvGraphicFramePr>
          <p:cNvPr id="308227" name="Object 3"/>
          <p:cNvGraphicFramePr>
            <a:graphicFrameLocks noChangeAspect="1"/>
          </p:cNvGraphicFramePr>
          <p:nvPr>
            <p:extLst>
              <p:ext uri="{D42A27DB-BD31-4B8C-83A1-F6EECF244321}">
                <p14:modId xmlns:p14="http://schemas.microsoft.com/office/powerpoint/2010/main" val="4262838784"/>
              </p:ext>
            </p:extLst>
          </p:nvPr>
        </p:nvGraphicFramePr>
        <p:xfrm>
          <a:off x="3071801" y="3501008"/>
          <a:ext cx="4035909" cy="598515"/>
        </p:xfrm>
        <a:graphic>
          <a:graphicData uri="http://schemas.openxmlformats.org/presentationml/2006/ole">
            <mc:AlternateContent xmlns:mc="http://schemas.openxmlformats.org/markup-compatibility/2006">
              <mc:Choice xmlns:v="urn:schemas-microsoft-com:vml" Requires="v">
                <p:oleObj spid="_x0000_s474735" name="Формула" r:id="rId7" imgW="1955800" imgH="279400" progId="">
                  <p:embed/>
                </p:oleObj>
              </mc:Choice>
              <mc:Fallback>
                <p:oleObj name="Формула" r:id="rId7" imgW="1955800" imgH="279400" progId="">
                  <p:embed/>
                  <p:pic>
                    <p:nvPicPr>
                      <p:cNvPr id="0" name="Picture 24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1801" y="3501008"/>
                        <a:ext cx="4035909" cy="5985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229" name="Rectangle 5"/>
          <p:cNvSpPr>
            <a:spLocks noChangeArrowheads="1"/>
          </p:cNvSpPr>
          <p:nvPr/>
        </p:nvSpPr>
        <p:spPr bwMode="auto">
          <a:xfrm>
            <a:off x="35496" y="4099523"/>
            <a:ext cx="8786874" cy="24191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435100" marR="0" lvl="0" indent="-1435100" algn="just" defTabSz="914400" rtl="0" eaLnBrk="0" fontAlgn="base" latinLnBrk="0" hangingPunct="0">
              <a:lnSpc>
                <a:spcPct val="90000"/>
              </a:lnSpc>
              <a:spcBef>
                <a:spcPct val="0"/>
              </a:spcBef>
              <a:spcAft>
                <a:spcPct val="0"/>
              </a:spcAft>
              <a:buClrTx/>
              <a:buSzTx/>
              <a:buFontTx/>
              <a:buNone/>
              <a:tabLst/>
            </a:pPr>
            <a:r>
              <a:rPr kumimoji="0" lang="ru-RU" sz="2800" b="1" u="none" strike="noStrike" cap="none" normalizeH="0" baseline="0" dirty="0" smtClean="0">
                <a:ln>
                  <a:solidFill>
                    <a:sysClr val="windowText" lastClr="000000"/>
                  </a:solidFill>
                </a:ln>
                <a:solidFill>
                  <a:srgbClr val="C00000"/>
                </a:solidFill>
                <a:effectLst/>
                <a:latin typeface="Arial Black" pitchFamily="34" charset="0"/>
                <a:ea typeface="Times New Roman" pitchFamily="18" charset="0"/>
                <a:cs typeface="Arial" pitchFamily="34" charset="0"/>
              </a:rPr>
              <a:t>Теплотой образования </a:t>
            </a:r>
            <a:r>
              <a:rPr kumimoji="0" lang="ru-RU" sz="2800" b="1" i="0" u="none" strike="noStrike" cap="none" normalizeH="0" baseline="0" dirty="0" smtClean="0">
                <a:ln>
                  <a:noFill/>
                </a:ln>
                <a:effectLst/>
                <a:latin typeface="Arial" pitchFamily="34" charset="0"/>
                <a:ea typeface="Times New Roman" pitchFamily="18" charset="0"/>
                <a:cs typeface="Arial" pitchFamily="34" charset="0"/>
              </a:rPr>
              <a:t>химического соединения называют тепловой эффект реакции образования 1 моль этого соединения из простых веществ, например</a:t>
            </a:r>
            <a:endParaRPr kumimoji="0" lang="ru-RU" sz="2800" b="1"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90000"/>
              </a:lnSpc>
              <a:spcBef>
                <a:spcPct val="0"/>
              </a:spcBef>
              <a:spcAft>
                <a:spcPct val="0"/>
              </a:spcAft>
              <a:buClrTx/>
              <a:buSzTx/>
              <a:buFontTx/>
              <a:buNone/>
              <a:tabLst/>
            </a:pPr>
            <a:r>
              <a:rPr kumimoji="0" lang="ru-RU" sz="2800" b="1" i="0" u="none" strike="noStrike" cap="none" normalizeH="0" baseline="0" dirty="0" smtClean="0">
                <a:ln>
                  <a:noFill/>
                </a:ln>
                <a:effectLst/>
                <a:latin typeface="Arial" pitchFamily="34" charset="0"/>
                <a:ea typeface="Times New Roman" pitchFamily="18" charset="0"/>
                <a:cs typeface="Arial" pitchFamily="34" charset="0"/>
              </a:rPr>
              <a:t>6С</a:t>
            </a:r>
            <a:r>
              <a:rPr kumimoji="0" lang="ru-RU" sz="2800" b="1" i="0" u="none" strike="noStrike" cap="none" normalizeH="0" baseline="-30000" dirty="0" smtClean="0">
                <a:ln>
                  <a:noFill/>
                </a:ln>
                <a:effectLst/>
                <a:latin typeface="Arial" pitchFamily="34" charset="0"/>
                <a:ea typeface="Times New Roman" pitchFamily="18" charset="0"/>
                <a:cs typeface="Arial" pitchFamily="34" charset="0"/>
              </a:rPr>
              <a:t>(графит)</a:t>
            </a:r>
            <a:r>
              <a:rPr kumimoji="0" lang="ru-RU" sz="2800" b="1" i="0" u="none" strike="noStrike" cap="none" normalizeH="0" baseline="0" dirty="0" smtClean="0">
                <a:ln>
                  <a:noFill/>
                </a:ln>
                <a:effectLst/>
                <a:latin typeface="Arial" pitchFamily="34" charset="0"/>
                <a:ea typeface="Times New Roman" pitchFamily="18" charset="0"/>
                <a:cs typeface="Arial" pitchFamily="34" charset="0"/>
              </a:rPr>
              <a:t> + 3Н</a:t>
            </a:r>
            <a:r>
              <a:rPr kumimoji="0" lang="ru-RU" sz="2800" b="1" i="0" u="none" strike="noStrike" cap="none" normalizeH="0" baseline="-30000" dirty="0" smtClean="0">
                <a:ln>
                  <a:noFill/>
                </a:ln>
                <a:effectLst/>
                <a:latin typeface="Arial" pitchFamily="34" charset="0"/>
                <a:ea typeface="Times New Roman" pitchFamily="18" charset="0"/>
                <a:cs typeface="Arial" pitchFamily="34" charset="0"/>
              </a:rPr>
              <a:t>2(газ) </a:t>
            </a:r>
            <a:r>
              <a:rPr kumimoji="0" lang="ru-RU" sz="2800" b="1" i="0" u="none" strike="noStrike" cap="none" normalizeH="0" baseline="0" dirty="0" smtClean="0">
                <a:ln>
                  <a:noFill/>
                </a:ln>
                <a:effectLst/>
                <a:latin typeface="Arial" pitchFamily="34" charset="0"/>
                <a:ea typeface="Times New Roman" pitchFamily="18" charset="0"/>
                <a:cs typeface="Arial" pitchFamily="34" charset="0"/>
                <a:sym typeface="Symbol" pitchFamily="18" charset="2"/>
              </a:rPr>
              <a:t></a:t>
            </a:r>
            <a:r>
              <a:rPr kumimoji="0" lang="ru-RU" sz="2800" b="1" i="0" u="none" strike="noStrike" cap="none" normalizeH="0" baseline="0" dirty="0" smtClean="0">
                <a:ln>
                  <a:noFill/>
                </a:ln>
                <a:effectLst/>
                <a:latin typeface="Arial" pitchFamily="34" charset="0"/>
                <a:ea typeface="Times New Roman" pitchFamily="18" charset="0"/>
                <a:cs typeface="Arial" pitchFamily="34" charset="0"/>
              </a:rPr>
              <a:t> С</a:t>
            </a:r>
            <a:r>
              <a:rPr kumimoji="0" lang="ru-RU" sz="2800" b="1" i="0" u="none" strike="noStrike" cap="none" normalizeH="0" baseline="-30000" dirty="0" smtClean="0">
                <a:ln>
                  <a:noFill/>
                </a:ln>
                <a:effectLst/>
                <a:latin typeface="Arial" pitchFamily="34" charset="0"/>
                <a:ea typeface="Times New Roman" pitchFamily="18" charset="0"/>
                <a:cs typeface="Arial" pitchFamily="34" charset="0"/>
                <a:sym typeface="Symbol" pitchFamily="18" charset="2"/>
              </a:rPr>
              <a:t>6</a:t>
            </a:r>
            <a:r>
              <a:rPr kumimoji="0" lang="ru-RU" sz="2800" b="1" i="0" u="none" strike="noStrike" cap="none" normalizeH="0" baseline="0" dirty="0" smtClean="0">
                <a:ln>
                  <a:noFill/>
                </a:ln>
                <a:effectLst/>
                <a:latin typeface="Arial" pitchFamily="34" charset="0"/>
                <a:ea typeface="Times New Roman" pitchFamily="18" charset="0"/>
                <a:cs typeface="Arial" pitchFamily="34" charset="0"/>
                <a:sym typeface="Symbol" pitchFamily="18" charset="2"/>
              </a:rPr>
              <a:t>Н</a:t>
            </a:r>
            <a:r>
              <a:rPr kumimoji="0" lang="ru-RU" sz="2800" b="1" i="0" u="none" strike="noStrike" cap="none" normalizeH="0" baseline="-30000" dirty="0" smtClean="0">
                <a:ln>
                  <a:noFill/>
                </a:ln>
                <a:effectLst/>
                <a:latin typeface="Arial" pitchFamily="34" charset="0"/>
                <a:ea typeface="Times New Roman" pitchFamily="18" charset="0"/>
                <a:cs typeface="Arial" pitchFamily="34" charset="0"/>
                <a:sym typeface="Symbol" pitchFamily="18" charset="2"/>
              </a:rPr>
              <a:t>6(ж)</a:t>
            </a:r>
            <a:endParaRPr kumimoji="0" lang="ru-RU" sz="2800" b="1" i="0" u="none" strike="noStrike" cap="none" normalizeH="0" baseline="0" dirty="0" smtClean="0">
              <a:ln>
                <a:noFill/>
              </a:ln>
              <a:effectLst/>
              <a:latin typeface="Arial" pitchFamily="34" charset="0"/>
              <a:ea typeface="Times New Roman" pitchFamily="18" charset="0"/>
              <a:cs typeface="Arial" pitchFamily="34" charset="0"/>
              <a:sym typeface="Symbol" pitchFamily="18" charset="2"/>
            </a:endParaRPr>
          </a:p>
        </p:txBody>
      </p:sp>
      <p:pic>
        <p:nvPicPr>
          <p:cNvPr id="11"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cstate="print"/>
          <a:stretch>
            <a:fillRect/>
          </a:stretch>
        </p:blipFill>
        <p:spPr>
          <a:xfrm>
            <a:off x="7100664" y="6518647"/>
            <a:ext cx="304800" cy="304800"/>
          </a:xfrm>
          <a:prstGeom prst="rect">
            <a:avLst/>
          </a:prstGeom>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10"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12" descr="пишу 1"/>
          <p:cNvPicPr>
            <a:picLocks noChangeAspect="1" noChangeArrowheads="1" noCrop="1"/>
          </p:cNvPicPr>
          <p:nvPr/>
        </p:nvPicPr>
        <p:blipFill>
          <a:blip r:embed="rId11" cstate="print"/>
          <a:srcRect/>
          <a:stretch>
            <a:fillRect/>
          </a:stretch>
        </p:blipFill>
        <p:spPr bwMode="auto">
          <a:xfrm>
            <a:off x="8540774" y="5007062"/>
            <a:ext cx="649287" cy="1295400"/>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5" cstate="print"/>
          <a:srcRect/>
          <a:stretch>
            <a:fillRect/>
          </a:stretch>
        </p:blipFill>
        <p:spPr bwMode="auto">
          <a:xfrm>
            <a:off x="8462991" y="4991120"/>
            <a:ext cx="649287" cy="1295400"/>
          </a:xfrm>
          <a:prstGeom prst="rect">
            <a:avLst/>
          </a:prstGeom>
          <a:noFill/>
          <a:ln w="9525">
            <a:noFill/>
            <a:miter lim="800000"/>
            <a:headEnd/>
            <a:tailEnd/>
          </a:ln>
        </p:spPr>
      </p:pic>
      <p:pic>
        <p:nvPicPr>
          <p:cNvPr id="10" name="Picture 10" descr="C:\24.08.11\Лаб. раб YES\Виртуальные лабораторные YES\Физическая химия - лекции - презентации\Электрохимия\dis_01.gif"/>
          <p:cNvPicPr>
            <a:picLocks noChangeAspect="1" noChangeArrowheads="1" noCrop="1"/>
          </p:cNvPicPr>
          <p:nvPr/>
        </p:nvPicPr>
        <p:blipFill>
          <a:blip r:embed="rId6" cstate="print"/>
          <a:srcRect/>
          <a:stretch>
            <a:fillRect/>
          </a:stretch>
        </p:blipFill>
        <p:spPr bwMode="auto">
          <a:xfrm>
            <a:off x="-17100" y="4429140"/>
            <a:ext cx="2428860" cy="2428860"/>
          </a:xfrm>
          <a:prstGeom prst="rect">
            <a:avLst/>
          </a:prstGeom>
          <a:noFill/>
        </p:spPr>
      </p:pic>
      <p:pic>
        <p:nvPicPr>
          <p:cNvPr id="1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588224" y="6403995"/>
            <a:ext cx="304800" cy="304800"/>
          </a:xfrm>
          <a:prstGeom prst="rect">
            <a:avLst/>
          </a:prstGeom>
        </p:spPr>
      </p:pic>
      <p:sp>
        <p:nvSpPr>
          <p:cNvPr id="13" name="TextBox 3"/>
          <p:cNvSpPr txBox="1">
            <a:spLocks noChangeArrowheads="1"/>
          </p:cNvSpPr>
          <p:nvPr/>
        </p:nvSpPr>
        <p:spPr bwMode="auto">
          <a:xfrm>
            <a:off x="214282" y="142852"/>
            <a:ext cx="8715435" cy="4487382"/>
          </a:xfrm>
          <a:prstGeom prst="rect">
            <a:avLst/>
          </a:prstGeom>
          <a:noFill/>
          <a:ln w="9525">
            <a:noFill/>
            <a:miter lim="800000"/>
            <a:headEnd/>
            <a:tailEnd/>
          </a:ln>
        </p:spPr>
        <p:txBody>
          <a:bodyPr wrap="square">
            <a:spAutoFit/>
          </a:bodyPr>
          <a:lstStyle/>
          <a:p>
            <a:pPr indent="533400" algn="just">
              <a:lnSpc>
                <a:spcPct val="85000"/>
              </a:lnSpc>
            </a:pPr>
            <a:r>
              <a:rPr lang="ru-RU" sz="2800" b="1" dirty="0">
                <a:ln>
                  <a:solidFill>
                    <a:sysClr val="windowText" lastClr="000000"/>
                  </a:solidFill>
                </a:ln>
                <a:solidFill>
                  <a:srgbClr val="0000FF"/>
                </a:solidFill>
                <a:latin typeface="Arial Black" pitchFamily="34" charset="0"/>
                <a:cs typeface="Arial" pitchFamily="34" charset="0"/>
              </a:rPr>
              <a:t>Теплота растворения </a:t>
            </a:r>
            <a:r>
              <a:rPr lang="ru-RU" sz="2800" b="1" dirty="0">
                <a:latin typeface="Arial" pitchFamily="34" charset="0"/>
                <a:cs typeface="Arial" pitchFamily="34" charset="0"/>
              </a:rPr>
              <a:t>складывается из двух составляющих: </a:t>
            </a:r>
            <a:r>
              <a:rPr lang="ru-RU" sz="2800" b="1" u="sng" dirty="0">
                <a:latin typeface="Arial" pitchFamily="34" charset="0"/>
                <a:cs typeface="Arial" pitchFamily="34" charset="0"/>
              </a:rPr>
              <a:t>теплоты разрушения кристаллической решетки</a:t>
            </a:r>
            <a:r>
              <a:rPr lang="ru-RU" sz="2800" b="1" dirty="0">
                <a:latin typeface="Arial" pitchFamily="34" charset="0"/>
                <a:cs typeface="Arial" pitchFamily="34" charset="0"/>
              </a:rPr>
              <a:t> (для твердого вещества) и </a:t>
            </a:r>
            <a:r>
              <a:rPr lang="ru-RU" sz="2800" b="1" u="sng" dirty="0">
                <a:latin typeface="Arial" pitchFamily="34" charset="0"/>
                <a:cs typeface="Arial" pitchFamily="34" charset="0"/>
              </a:rPr>
              <a:t>теплоты сольватации</a:t>
            </a:r>
            <a:r>
              <a:rPr lang="ru-RU" sz="2800" b="1" dirty="0">
                <a:latin typeface="Arial" pitchFamily="34" charset="0"/>
                <a:cs typeface="Arial" pitchFamily="34" charset="0"/>
              </a:rPr>
              <a:t>:</a:t>
            </a:r>
          </a:p>
          <a:p>
            <a:pPr algn="ctr">
              <a:lnSpc>
                <a:spcPct val="85000"/>
              </a:lnSpc>
            </a:pPr>
            <a:r>
              <a:rPr lang="ru-RU" sz="2800" b="1" dirty="0" err="1" smtClean="0">
                <a:latin typeface="Arial" pitchFamily="34" charset="0"/>
                <a:cs typeface="Arial" pitchFamily="34" charset="0"/>
              </a:rPr>
              <a:t>ΔН</a:t>
            </a:r>
            <a:r>
              <a:rPr lang="ru-RU" sz="2800" b="1" baseline="-25000" dirty="0" err="1" smtClean="0">
                <a:latin typeface="Arial" pitchFamily="34" charset="0"/>
                <a:cs typeface="Arial" pitchFamily="34" charset="0"/>
              </a:rPr>
              <a:t>раств.</a:t>
            </a:r>
            <a:r>
              <a:rPr lang="ru-RU" sz="2800" b="1" dirty="0" smtClean="0">
                <a:latin typeface="Arial" pitchFamily="34" charset="0"/>
                <a:cs typeface="Arial" pitchFamily="34" charset="0"/>
              </a:rPr>
              <a:t> = </a:t>
            </a:r>
            <a:r>
              <a:rPr lang="ru-RU" sz="2800" b="1" dirty="0" err="1" smtClean="0">
                <a:latin typeface="Arial" pitchFamily="34" charset="0"/>
                <a:cs typeface="Arial" pitchFamily="34" charset="0"/>
              </a:rPr>
              <a:t>ΔН</a:t>
            </a:r>
            <a:r>
              <a:rPr lang="ru-RU" sz="2800" b="1" baseline="-25000" dirty="0" err="1" smtClean="0">
                <a:latin typeface="Arial" pitchFamily="34" charset="0"/>
                <a:cs typeface="Arial" pitchFamily="34" charset="0"/>
              </a:rPr>
              <a:t>кр.реш.</a:t>
            </a:r>
            <a:r>
              <a:rPr lang="ru-RU" sz="2800" b="1" baseline="-25000" dirty="0" smtClean="0">
                <a:latin typeface="Arial" pitchFamily="34" charset="0"/>
                <a:cs typeface="Arial" pitchFamily="34" charset="0"/>
              </a:rPr>
              <a:t> </a:t>
            </a:r>
            <a:r>
              <a:rPr lang="ru-RU" sz="2800" b="1" dirty="0" smtClean="0">
                <a:latin typeface="Arial" pitchFamily="34" charset="0"/>
                <a:cs typeface="Arial" pitchFamily="34" charset="0"/>
              </a:rPr>
              <a:t>+ </a:t>
            </a:r>
            <a:r>
              <a:rPr lang="ru-RU" sz="2800" b="1" dirty="0" err="1" smtClean="0">
                <a:latin typeface="Arial" pitchFamily="34" charset="0"/>
                <a:cs typeface="Arial" pitchFamily="34" charset="0"/>
              </a:rPr>
              <a:t>ΔН</a:t>
            </a:r>
            <a:r>
              <a:rPr lang="ru-RU" sz="2800" b="1" baseline="-25000" dirty="0" err="1" smtClean="0">
                <a:latin typeface="Arial" pitchFamily="34" charset="0"/>
                <a:cs typeface="Arial" pitchFamily="34" charset="0"/>
              </a:rPr>
              <a:t>сольв.</a:t>
            </a:r>
            <a:endParaRPr lang="ru-RU" sz="2800" b="1" dirty="0">
              <a:latin typeface="Arial" pitchFamily="34" charset="0"/>
              <a:cs typeface="Arial" pitchFamily="34" charset="0"/>
            </a:endParaRPr>
          </a:p>
          <a:p>
            <a:pPr indent="533400" algn="just">
              <a:lnSpc>
                <a:spcPct val="85000"/>
              </a:lnSpc>
            </a:pPr>
            <a:r>
              <a:rPr lang="ru-RU" sz="2800" b="1" dirty="0" smtClean="0">
                <a:latin typeface="Arial" pitchFamily="34" charset="0"/>
                <a:cs typeface="Arial" pitchFamily="34" charset="0"/>
              </a:rPr>
              <a:t>Поскольку </a:t>
            </a:r>
            <a:r>
              <a:rPr lang="ru-RU" sz="2800" b="1" dirty="0" err="1" smtClean="0">
                <a:latin typeface="Arial" pitchFamily="34" charset="0"/>
                <a:cs typeface="Arial" pitchFamily="34" charset="0"/>
              </a:rPr>
              <a:t>ΔН</a:t>
            </a:r>
            <a:r>
              <a:rPr lang="ru-RU" sz="2800" b="1" baseline="-25000" dirty="0" err="1" smtClean="0">
                <a:latin typeface="Arial" pitchFamily="34" charset="0"/>
                <a:cs typeface="Arial" pitchFamily="34" charset="0"/>
              </a:rPr>
              <a:t>кр</a:t>
            </a:r>
            <a:r>
              <a:rPr lang="ru-RU" sz="2800" b="1" baseline="-25000" dirty="0" smtClean="0">
                <a:latin typeface="Arial" pitchFamily="34" charset="0"/>
                <a:cs typeface="Arial" pitchFamily="34" charset="0"/>
              </a:rPr>
              <a:t>.</a:t>
            </a:r>
            <a:r>
              <a:rPr lang="ru-RU" sz="2800" b="1" baseline="-25000" dirty="0" err="1" smtClean="0">
                <a:latin typeface="Arial" pitchFamily="34" charset="0"/>
                <a:cs typeface="Arial" pitchFamily="34" charset="0"/>
              </a:rPr>
              <a:t>реш</a:t>
            </a:r>
            <a:r>
              <a:rPr lang="ru-RU" sz="2800" b="1" baseline="-25000" dirty="0" smtClean="0">
                <a:latin typeface="Arial" pitchFamily="34" charset="0"/>
                <a:cs typeface="Arial" pitchFamily="34" charset="0"/>
              </a:rPr>
              <a:t>.</a:t>
            </a:r>
            <a:r>
              <a:rPr lang="ru-RU" sz="2800" b="1" dirty="0">
                <a:latin typeface="Arial" pitchFamily="34" charset="0"/>
                <a:cs typeface="Arial" pitchFamily="34" charset="0"/>
              </a:rPr>
              <a:t> всегда положительно (на разрушение кристаллической решетки необходимо затратить энергию), а </a:t>
            </a:r>
            <a:r>
              <a:rPr lang="ru-RU" sz="2800" b="1" dirty="0" err="1" smtClean="0">
                <a:latin typeface="Arial" pitchFamily="34" charset="0"/>
                <a:cs typeface="Arial" pitchFamily="34" charset="0"/>
              </a:rPr>
              <a:t>ΔН</a:t>
            </a:r>
            <a:r>
              <a:rPr lang="ru-RU" sz="2800" b="1" baseline="-25000" dirty="0" err="1" smtClean="0">
                <a:latin typeface="Arial" pitchFamily="34" charset="0"/>
                <a:cs typeface="Arial" pitchFamily="34" charset="0"/>
              </a:rPr>
              <a:t>сольв</a:t>
            </a:r>
            <a:r>
              <a:rPr lang="ru-RU" sz="2800" b="1" baseline="-25000" dirty="0" smtClean="0">
                <a:latin typeface="Arial" pitchFamily="34" charset="0"/>
                <a:cs typeface="Arial" pitchFamily="34" charset="0"/>
              </a:rPr>
              <a:t>.</a:t>
            </a:r>
            <a:r>
              <a:rPr lang="ru-RU" sz="2800" b="1" dirty="0">
                <a:latin typeface="Arial" pitchFamily="34" charset="0"/>
                <a:cs typeface="Arial" pitchFamily="34" charset="0"/>
              </a:rPr>
              <a:t> всегда отрицательно, знак </a:t>
            </a:r>
            <a:r>
              <a:rPr lang="ru-RU" sz="2800" b="1" dirty="0" err="1" smtClean="0">
                <a:latin typeface="Arial" pitchFamily="34" charset="0"/>
                <a:cs typeface="Arial" pitchFamily="34" charset="0"/>
              </a:rPr>
              <a:t>ΔН</a:t>
            </a:r>
            <a:r>
              <a:rPr lang="ru-RU" sz="2800" b="1" baseline="-25000" dirty="0" err="1" smtClean="0">
                <a:latin typeface="Arial" pitchFamily="34" charset="0"/>
                <a:cs typeface="Arial" pitchFamily="34" charset="0"/>
              </a:rPr>
              <a:t>раств</a:t>
            </a:r>
            <a:r>
              <a:rPr lang="ru-RU" sz="2800" b="1" baseline="-25000" dirty="0" smtClean="0">
                <a:latin typeface="Arial" pitchFamily="34" charset="0"/>
                <a:cs typeface="Arial" pitchFamily="34" charset="0"/>
              </a:rPr>
              <a:t>.</a:t>
            </a:r>
            <a:r>
              <a:rPr lang="ru-RU" sz="2800" b="1" dirty="0">
                <a:latin typeface="Arial" pitchFamily="34" charset="0"/>
                <a:cs typeface="Arial" pitchFamily="34" charset="0"/>
              </a:rPr>
              <a:t>  определяется соотношением абсолютных величин </a:t>
            </a:r>
            <a:r>
              <a:rPr lang="ru-RU" sz="2800" b="1" dirty="0" err="1">
                <a:latin typeface="Arial" pitchFamily="34" charset="0"/>
                <a:cs typeface="Arial" pitchFamily="34" charset="0"/>
              </a:rPr>
              <a:t>ΔН</a:t>
            </a:r>
            <a:r>
              <a:rPr lang="ru-RU" sz="2800" b="1" baseline="-25000" dirty="0" err="1">
                <a:latin typeface="Arial" pitchFamily="34" charset="0"/>
                <a:cs typeface="Arial" pitchFamily="34" charset="0"/>
              </a:rPr>
              <a:t>кр</a:t>
            </a:r>
            <a:r>
              <a:rPr lang="ru-RU" sz="2800" b="1" baseline="-25000" dirty="0">
                <a:latin typeface="Arial" pitchFamily="34" charset="0"/>
                <a:cs typeface="Arial" pitchFamily="34" charset="0"/>
              </a:rPr>
              <a:t>.</a:t>
            </a:r>
            <a:r>
              <a:rPr lang="ru-RU" sz="2800" b="1" baseline="-25000" dirty="0" err="1">
                <a:latin typeface="Arial" pitchFamily="34" charset="0"/>
                <a:cs typeface="Arial" pitchFamily="34" charset="0"/>
              </a:rPr>
              <a:t>реш</a:t>
            </a:r>
            <a:r>
              <a:rPr lang="ru-RU" sz="2800" b="1" dirty="0">
                <a:latin typeface="Arial" pitchFamily="34" charset="0"/>
                <a:cs typeface="Arial" pitchFamily="34" charset="0"/>
              </a:rPr>
              <a:t> и </a:t>
            </a:r>
            <a:r>
              <a:rPr lang="ru-RU" sz="2800" b="1" dirty="0" err="1" smtClean="0">
                <a:latin typeface="Arial" pitchFamily="34" charset="0"/>
                <a:cs typeface="Arial" pitchFamily="34" charset="0"/>
              </a:rPr>
              <a:t>ΔН</a:t>
            </a:r>
            <a:r>
              <a:rPr lang="ru-RU" sz="2800" b="1" baseline="-25000" dirty="0" err="1" smtClean="0">
                <a:latin typeface="Arial" pitchFamily="34" charset="0"/>
                <a:cs typeface="Arial" pitchFamily="34" charset="0"/>
              </a:rPr>
              <a:t>сольв</a:t>
            </a:r>
            <a:r>
              <a:rPr lang="ru-RU" sz="2800" b="1" baseline="-25000" dirty="0" smtClean="0">
                <a:latin typeface="Arial" pitchFamily="34" charset="0"/>
                <a:cs typeface="Arial" pitchFamily="34" charset="0"/>
              </a:rPr>
              <a:t>.</a:t>
            </a:r>
            <a:r>
              <a:rPr lang="ru-RU" sz="2800" b="1" dirty="0" smtClean="0">
                <a:latin typeface="Arial" pitchFamily="34" charset="0"/>
                <a:cs typeface="Arial" pitchFamily="34" charset="0"/>
              </a:rPr>
              <a:t>:</a:t>
            </a:r>
          </a:p>
          <a:p>
            <a:pPr algn="ctr">
              <a:lnSpc>
                <a:spcPct val="85000"/>
              </a:lnSpc>
            </a:pPr>
            <a:r>
              <a:rPr lang="ru-RU" sz="2800" b="1" dirty="0" err="1" smtClean="0">
                <a:latin typeface="Arial" pitchFamily="34" charset="0"/>
                <a:cs typeface="Arial" pitchFamily="34" charset="0"/>
              </a:rPr>
              <a:t>ΔН</a:t>
            </a:r>
            <a:r>
              <a:rPr lang="ru-RU" sz="2800" b="1" baseline="-25000" dirty="0" err="1" smtClean="0">
                <a:latin typeface="Arial" pitchFamily="34" charset="0"/>
                <a:cs typeface="Arial" pitchFamily="34" charset="0"/>
              </a:rPr>
              <a:t>раств.</a:t>
            </a:r>
            <a:r>
              <a:rPr lang="ru-RU" sz="2800" b="1" dirty="0" smtClean="0">
                <a:latin typeface="Arial" pitchFamily="34" charset="0"/>
                <a:cs typeface="Arial" pitchFamily="34" charset="0"/>
              </a:rPr>
              <a:t> = </a:t>
            </a:r>
            <a:r>
              <a:rPr lang="en-US" sz="2800" b="1" dirty="0">
                <a:latin typeface="Arial" pitchFamily="34" charset="0"/>
                <a:cs typeface="Arial" pitchFamily="34" charset="0"/>
              </a:rPr>
              <a:t>|</a:t>
            </a:r>
            <a:r>
              <a:rPr lang="ru-RU" sz="2800" b="1" dirty="0" err="1" smtClean="0">
                <a:latin typeface="Arial" pitchFamily="34" charset="0"/>
                <a:cs typeface="Arial" pitchFamily="34" charset="0"/>
              </a:rPr>
              <a:t>ΔН</a:t>
            </a:r>
            <a:r>
              <a:rPr lang="ru-RU" sz="2800" b="1" baseline="-25000" dirty="0" err="1" smtClean="0">
                <a:latin typeface="Arial" pitchFamily="34" charset="0"/>
                <a:cs typeface="Arial" pitchFamily="34" charset="0"/>
              </a:rPr>
              <a:t>кр.реш.</a:t>
            </a:r>
            <a:r>
              <a:rPr lang="en-US" sz="2800" b="1" dirty="0" smtClean="0">
                <a:latin typeface="Arial" pitchFamily="34" charset="0"/>
                <a:cs typeface="Arial" pitchFamily="34" charset="0"/>
              </a:rPr>
              <a:t>|</a:t>
            </a:r>
            <a:r>
              <a:rPr lang="ru-RU" sz="2800" b="1" baseline="-25000" dirty="0" smtClean="0">
                <a:latin typeface="Arial" pitchFamily="34" charset="0"/>
                <a:cs typeface="Arial" pitchFamily="34" charset="0"/>
              </a:rPr>
              <a:t> </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a:t>
            </a:r>
            <a:r>
              <a:rPr lang="ru-RU" sz="2800" b="1" dirty="0" smtClean="0">
                <a:latin typeface="Arial" pitchFamily="34" charset="0"/>
                <a:cs typeface="Arial" pitchFamily="34" charset="0"/>
              </a:rPr>
              <a:t>Δ</a:t>
            </a:r>
            <a:r>
              <a:rPr lang="en-US" sz="2800" b="1" dirty="0">
                <a:latin typeface="Arial" pitchFamily="34" charset="0"/>
                <a:cs typeface="Arial" pitchFamily="34" charset="0"/>
              </a:rPr>
              <a:t>H</a:t>
            </a:r>
            <a:r>
              <a:rPr lang="ru-RU" sz="2800" b="1" baseline="-25000" dirty="0" err="1" smtClean="0">
                <a:latin typeface="Arial" pitchFamily="34" charset="0"/>
                <a:cs typeface="Arial" pitchFamily="34" charset="0"/>
              </a:rPr>
              <a:t>сольв</a:t>
            </a:r>
            <a:r>
              <a:rPr lang="ru-RU" sz="2800" b="1" baseline="-25000" dirty="0" smtClean="0">
                <a:latin typeface="Arial" pitchFamily="34" charset="0"/>
                <a:cs typeface="Arial" pitchFamily="34" charset="0"/>
              </a:rPr>
              <a:t>.</a:t>
            </a:r>
            <a:r>
              <a:rPr lang="en-US" sz="2800" b="1" dirty="0" smtClean="0">
                <a:latin typeface="Arial" pitchFamily="34" charset="0"/>
                <a:cs typeface="Arial" pitchFamily="34" charset="0"/>
              </a:rPr>
              <a:t>|</a:t>
            </a:r>
            <a:endParaRPr lang="ru-RU" sz="2800" dirty="0">
              <a:latin typeface="Arial" pitchFamily="34" charset="0"/>
              <a:cs typeface="Arial" pitchFamily="34" charset="0"/>
            </a:endParaRPr>
          </a:p>
        </p:txBody>
      </p:sp>
      <p:sp>
        <p:nvSpPr>
          <p:cNvPr id="2" name="Прямоугольник 1"/>
          <p:cNvSpPr/>
          <p:nvPr/>
        </p:nvSpPr>
        <p:spPr>
          <a:xfrm>
            <a:off x="2217713" y="4601740"/>
            <a:ext cx="6674767" cy="1923604"/>
          </a:xfrm>
          <a:prstGeom prst="rect">
            <a:avLst/>
          </a:prstGeom>
        </p:spPr>
        <p:txBody>
          <a:bodyPr wrap="square">
            <a:spAutoFit/>
          </a:bodyPr>
          <a:lstStyle/>
          <a:p>
            <a:pPr marL="1706563" indent="-1706563">
              <a:lnSpc>
                <a:spcPct val="85000"/>
              </a:lnSpc>
            </a:pPr>
            <a:r>
              <a:rPr lang="ru-RU" sz="2800" b="1" dirty="0" smtClean="0">
                <a:latin typeface="Arial" pitchFamily="34" charset="0"/>
                <a:cs typeface="Arial" pitchFamily="34" charset="0"/>
              </a:rPr>
              <a:t>Теплоты:</a:t>
            </a:r>
          </a:p>
          <a:p>
            <a:pPr marL="1706563" indent="-1706563">
              <a:lnSpc>
                <a:spcPct val="85000"/>
              </a:lnSpc>
            </a:pPr>
            <a:r>
              <a:rPr lang="ru-RU" sz="2800" b="1" dirty="0" err="1" smtClean="0">
                <a:latin typeface="Arial" pitchFamily="34" charset="0"/>
                <a:cs typeface="Arial" pitchFamily="34" charset="0"/>
              </a:rPr>
              <a:t>ΔН</a:t>
            </a:r>
            <a:r>
              <a:rPr lang="ru-RU" sz="2800" b="1" baseline="-25000" dirty="0" err="1" smtClean="0">
                <a:latin typeface="Arial" pitchFamily="34" charset="0"/>
                <a:cs typeface="Arial" pitchFamily="34" charset="0"/>
              </a:rPr>
              <a:t>раств</a:t>
            </a:r>
            <a:r>
              <a:rPr lang="ru-RU" sz="2800" b="1" baseline="-25000" dirty="0">
                <a:latin typeface="Arial" pitchFamily="34" charset="0"/>
                <a:cs typeface="Arial" pitchFamily="34" charset="0"/>
              </a:rPr>
              <a:t>.</a:t>
            </a:r>
            <a:r>
              <a:rPr lang="ru-RU" sz="2800" b="1" dirty="0">
                <a:latin typeface="Arial" pitchFamily="34" charset="0"/>
                <a:cs typeface="Arial" pitchFamily="34" charset="0"/>
              </a:rPr>
              <a:t> </a:t>
            </a:r>
            <a:r>
              <a:rPr lang="ru-RU" sz="2800" b="1" dirty="0" smtClean="0">
                <a:latin typeface="Arial" pitchFamily="34" charset="0"/>
                <a:cs typeface="Arial" pitchFamily="34" charset="0"/>
              </a:rPr>
              <a:t>– растворения,  </a:t>
            </a:r>
          </a:p>
          <a:p>
            <a:pPr marL="1706563" indent="-1706563">
              <a:lnSpc>
                <a:spcPct val="85000"/>
              </a:lnSpc>
            </a:pPr>
            <a:r>
              <a:rPr lang="ru-RU" sz="2800" b="1" dirty="0" err="1" smtClean="0">
                <a:latin typeface="Arial" pitchFamily="34" charset="0"/>
                <a:cs typeface="Arial" pitchFamily="34" charset="0"/>
              </a:rPr>
              <a:t>ΔН</a:t>
            </a:r>
            <a:r>
              <a:rPr lang="ru-RU" sz="2800" b="1" baseline="-25000" dirty="0" err="1" smtClean="0">
                <a:latin typeface="Arial" pitchFamily="34" charset="0"/>
                <a:cs typeface="Arial" pitchFamily="34" charset="0"/>
              </a:rPr>
              <a:t>кр.реш</a:t>
            </a:r>
            <a:r>
              <a:rPr lang="ru-RU" sz="2800" b="1" baseline="-25000" dirty="0">
                <a:latin typeface="Arial" pitchFamily="34" charset="0"/>
                <a:cs typeface="Arial" pitchFamily="34" charset="0"/>
              </a:rPr>
              <a:t>. </a:t>
            </a:r>
            <a:r>
              <a:rPr lang="ru-RU" sz="2800" b="1" dirty="0" smtClean="0">
                <a:latin typeface="Arial" pitchFamily="34" charset="0"/>
                <a:cs typeface="Arial" pitchFamily="34" charset="0"/>
              </a:rPr>
              <a:t>– разрушения </a:t>
            </a:r>
            <a:r>
              <a:rPr lang="ru-RU" sz="2800" b="1" dirty="0">
                <a:latin typeface="Arial" pitchFamily="34" charset="0"/>
                <a:cs typeface="Arial" pitchFamily="34" charset="0"/>
              </a:rPr>
              <a:t>кристаллической решетки</a:t>
            </a:r>
            <a:r>
              <a:rPr lang="ru-RU" sz="2800" b="1" dirty="0" smtClean="0">
                <a:latin typeface="Arial" pitchFamily="34" charset="0"/>
                <a:cs typeface="Arial" pitchFamily="34" charset="0"/>
              </a:rPr>
              <a:t>, </a:t>
            </a:r>
          </a:p>
          <a:p>
            <a:pPr marL="1706563" indent="-1706563">
              <a:lnSpc>
                <a:spcPct val="85000"/>
              </a:lnSpc>
            </a:pPr>
            <a:r>
              <a:rPr lang="ru-RU" sz="2800" b="1" dirty="0" err="1" smtClean="0">
                <a:latin typeface="Arial" pitchFamily="34" charset="0"/>
                <a:cs typeface="Arial" pitchFamily="34" charset="0"/>
              </a:rPr>
              <a:t>ΔН</a:t>
            </a:r>
            <a:r>
              <a:rPr lang="ru-RU" sz="2800" b="1" baseline="-25000" dirty="0" err="1" smtClean="0">
                <a:latin typeface="Arial" pitchFamily="34" charset="0"/>
                <a:cs typeface="Arial" pitchFamily="34" charset="0"/>
              </a:rPr>
              <a:t>сольв</a:t>
            </a:r>
            <a:r>
              <a:rPr lang="ru-RU" sz="2800" b="1" baseline="-25000" dirty="0" smtClean="0">
                <a:latin typeface="Arial" pitchFamily="34" charset="0"/>
                <a:cs typeface="Arial" pitchFamily="34" charset="0"/>
              </a:rPr>
              <a:t>.</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сольватации</a:t>
            </a:r>
          </a:p>
        </p:txBody>
      </p:sp>
    </p:spTree>
    <p:extLst>
      <p:ext uri="{BB962C8B-B14F-4D97-AF65-F5344CB8AC3E}">
        <p14:creationId xmlns:p14="http://schemas.microsoft.com/office/powerpoint/2010/main" val="76644463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5" cstate="print"/>
          <a:srcRect/>
          <a:stretch>
            <a:fillRect/>
          </a:stretch>
        </p:blipFill>
        <p:spPr bwMode="auto">
          <a:xfrm>
            <a:off x="8675241" y="4991120"/>
            <a:ext cx="649287" cy="1295400"/>
          </a:xfrm>
          <a:prstGeom prst="rect">
            <a:avLst/>
          </a:prstGeom>
          <a:noFill/>
          <a:ln w="9525">
            <a:noFill/>
            <a:miter lim="800000"/>
            <a:headEnd/>
            <a:tailEnd/>
          </a:ln>
        </p:spPr>
      </p:pic>
      <p:pic>
        <p:nvPicPr>
          <p:cNvPr id="10" name="Picture 7" descr="raznoe96"/>
          <p:cNvPicPr>
            <a:picLocks noChangeAspect="1" noChangeArrowheads="1" noCrop="1"/>
          </p:cNvPicPr>
          <p:nvPr/>
        </p:nvPicPr>
        <p:blipFill>
          <a:blip r:embed="rId6" cstate="print"/>
          <a:srcRect/>
          <a:stretch>
            <a:fillRect/>
          </a:stretch>
        </p:blipFill>
        <p:spPr bwMode="auto">
          <a:xfrm>
            <a:off x="0" y="5638820"/>
            <a:ext cx="771516" cy="1285860"/>
          </a:xfrm>
          <a:prstGeom prst="rect">
            <a:avLst/>
          </a:prstGeom>
          <a:noFill/>
          <a:ln w="9525">
            <a:noFill/>
            <a:miter lim="800000"/>
            <a:headEnd/>
            <a:tailEnd/>
          </a:ln>
        </p:spPr>
      </p:pic>
      <p:pic>
        <p:nvPicPr>
          <p:cNvPr id="11"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444208" y="6364311"/>
            <a:ext cx="304800" cy="304800"/>
          </a:xfrm>
          <a:prstGeom prst="rect">
            <a:avLst/>
          </a:prstGeom>
        </p:spPr>
      </p:pic>
      <p:sp>
        <p:nvSpPr>
          <p:cNvPr id="12" name="Rectangle 2"/>
          <p:cNvSpPr>
            <a:spLocks noChangeArrowheads="1"/>
          </p:cNvSpPr>
          <p:nvPr/>
        </p:nvSpPr>
        <p:spPr bwMode="auto">
          <a:xfrm>
            <a:off x="106177" y="67203"/>
            <a:ext cx="8858311" cy="6297108"/>
          </a:xfrm>
          <a:prstGeom prst="rect">
            <a:avLst/>
          </a:prstGeom>
          <a:noFill/>
          <a:ln w="9525">
            <a:noFill/>
            <a:miter lim="800000"/>
            <a:headEnd/>
            <a:tailEnd/>
          </a:ln>
        </p:spPr>
        <p:txBody>
          <a:bodyPr wrap="square" anchor="ctr">
            <a:spAutoFit/>
          </a:bodyPr>
          <a:lstStyle/>
          <a:p>
            <a:pPr indent="450000" algn="just">
              <a:lnSpc>
                <a:spcPct val="80000"/>
              </a:lnSpc>
            </a:pPr>
            <a:r>
              <a:rPr lang="ru-RU" sz="2800" b="1" dirty="0">
                <a:solidFill>
                  <a:srgbClr val="000000"/>
                </a:solidFill>
                <a:latin typeface="Arial" pitchFamily="34" charset="0"/>
                <a:cs typeface="Arial" pitchFamily="34" charset="0"/>
              </a:rPr>
              <a:t>В ходе химической </a:t>
            </a:r>
            <a:r>
              <a:rPr lang="ru-RU" sz="2800" b="1" dirty="0" smtClean="0">
                <a:solidFill>
                  <a:srgbClr val="000000"/>
                </a:solidFill>
                <a:latin typeface="Arial" pitchFamily="34" charset="0"/>
                <a:cs typeface="Arial" pitchFamily="34" charset="0"/>
              </a:rPr>
              <a:t>реакции энергия затрачивается</a:t>
            </a:r>
            <a:r>
              <a:rPr lang="ru-RU" sz="2800" b="1" dirty="0">
                <a:solidFill>
                  <a:srgbClr val="000000"/>
                </a:solidFill>
                <a:latin typeface="Arial" pitchFamily="34" charset="0"/>
                <a:cs typeface="Arial" pitchFamily="34" charset="0"/>
              </a:rPr>
              <a:t> на разрушение связей в исходных веществах (</a:t>
            </a:r>
            <a:r>
              <a:rPr lang="ru-RU" sz="2800" b="1" dirty="0" err="1">
                <a:solidFill>
                  <a:srgbClr val="000000"/>
                </a:solidFill>
                <a:latin typeface="Arial" pitchFamily="34" charset="0"/>
                <a:cs typeface="Arial" pitchFamily="34" charset="0"/>
              </a:rPr>
              <a:t>Σ</a:t>
            </a:r>
            <a:r>
              <a:rPr lang="ru-RU" sz="2800" b="1" i="1" dirty="0" err="1">
                <a:solidFill>
                  <a:srgbClr val="000000"/>
                </a:solidFill>
                <a:latin typeface="Arial" pitchFamily="34" charset="0"/>
                <a:cs typeface="Arial" pitchFamily="34" charset="0"/>
              </a:rPr>
              <a:t>E</a:t>
            </a:r>
            <a:r>
              <a:rPr lang="ru-RU" sz="2800" b="1" baseline="-30000" dirty="0" err="1">
                <a:solidFill>
                  <a:srgbClr val="000000"/>
                </a:solidFill>
                <a:latin typeface="Arial" pitchFamily="34" charset="0"/>
                <a:cs typeface="Arial" pitchFamily="34" charset="0"/>
              </a:rPr>
              <a:t>исх</a:t>
            </a:r>
            <a:r>
              <a:rPr lang="ru-RU" sz="2800" b="1" dirty="0">
                <a:solidFill>
                  <a:srgbClr val="000000"/>
                </a:solidFill>
                <a:latin typeface="Arial" pitchFamily="34" charset="0"/>
                <a:cs typeface="Arial" pitchFamily="34" charset="0"/>
              </a:rPr>
              <a:t>) и выделяется при </a:t>
            </a:r>
            <a:r>
              <a:rPr lang="ru-RU" sz="2800" b="1" dirty="0" smtClean="0">
                <a:solidFill>
                  <a:srgbClr val="000000"/>
                </a:solidFill>
                <a:latin typeface="Arial" pitchFamily="34" charset="0"/>
                <a:cs typeface="Arial" pitchFamily="34" charset="0"/>
              </a:rPr>
              <a:t>образовании продуктов реакции (–</a:t>
            </a:r>
            <a:r>
              <a:rPr lang="ru-RU" sz="2800" b="1" dirty="0" err="1">
                <a:solidFill>
                  <a:srgbClr val="000000"/>
                </a:solidFill>
                <a:latin typeface="Arial" pitchFamily="34" charset="0"/>
                <a:cs typeface="Arial" pitchFamily="34" charset="0"/>
              </a:rPr>
              <a:t>Σ</a:t>
            </a:r>
            <a:r>
              <a:rPr lang="ru-RU" sz="2800" b="1" i="1" dirty="0" err="1">
                <a:solidFill>
                  <a:srgbClr val="000000"/>
                </a:solidFill>
                <a:latin typeface="Arial" pitchFamily="34" charset="0"/>
                <a:cs typeface="Arial" pitchFamily="34" charset="0"/>
              </a:rPr>
              <a:t>E</a:t>
            </a:r>
            <a:r>
              <a:rPr lang="ru-RU" sz="2800" b="1" baseline="-30000" dirty="0" err="1">
                <a:solidFill>
                  <a:srgbClr val="000000"/>
                </a:solidFill>
                <a:latin typeface="Arial" pitchFamily="34" charset="0"/>
                <a:cs typeface="Arial" pitchFamily="34" charset="0"/>
              </a:rPr>
              <a:t>прод</a:t>
            </a:r>
            <a:r>
              <a:rPr lang="ru-RU" sz="2800" b="1" dirty="0">
                <a:solidFill>
                  <a:srgbClr val="000000"/>
                </a:solidFill>
                <a:latin typeface="Arial" pitchFamily="34" charset="0"/>
                <a:cs typeface="Arial" pitchFamily="34" charset="0"/>
              </a:rPr>
              <a:t>). Отсюда</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el-GR" sz="2800" b="1" dirty="0">
                <a:ln>
                  <a:solidFill>
                    <a:sysClr val="windowText" lastClr="000000"/>
                  </a:solidFill>
                </a:ln>
                <a:solidFill>
                  <a:srgbClr val="FF3300"/>
                </a:solidFill>
                <a:latin typeface="Arial" pitchFamily="34" charset="0"/>
                <a:cs typeface="Arial" pitchFamily="34" charset="0"/>
              </a:rPr>
              <a:t>Δ</a:t>
            </a:r>
            <a:r>
              <a:rPr lang="en-US" sz="2800" b="1" dirty="0">
                <a:ln>
                  <a:solidFill>
                    <a:sysClr val="windowText" lastClr="000000"/>
                  </a:solidFill>
                </a:ln>
                <a:solidFill>
                  <a:srgbClr val="FF3300"/>
                </a:solidFill>
                <a:latin typeface="Arial" pitchFamily="34" charset="0"/>
                <a:cs typeface="Arial" pitchFamily="34" charset="0"/>
              </a:rPr>
              <a:t>H</a:t>
            </a:r>
            <a:r>
              <a:rPr lang="en-US" sz="2800" b="1" baseline="30000" dirty="0">
                <a:ln>
                  <a:solidFill>
                    <a:sysClr val="windowText" lastClr="000000"/>
                  </a:solidFill>
                </a:ln>
                <a:solidFill>
                  <a:srgbClr val="FF3300"/>
                </a:solidFill>
                <a:latin typeface="Arial" pitchFamily="34" charset="0"/>
                <a:cs typeface="Arial" pitchFamily="34" charset="0"/>
              </a:rPr>
              <a:t>°</a:t>
            </a:r>
            <a:r>
              <a:rPr lang="en-US" sz="2800" b="1" dirty="0">
                <a:ln>
                  <a:solidFill>
                    <a:sysClr val="windowText" lastClr="000000"/>
                  </a:solidFill>
                </a:ln>
                <a:solidFill>
                  <a:srgbClr val="FF3300"/>
                </a:solidFill>
                <a:latin typeface="Arial" pitchFamily="34" charset="0"/>
                <a:cs typeface="Arial" pitchFamily="34" charset="0"/>
              </a:rPr>
              <a:t> = </a:t>
            </a:r>
            <a:r>
              <a:rPr lang="el-GR" sz="2800" b="1" dirty="0">
                <a:ln>
                  <a:solidFill>
                    <a:sysClr val="windowText" lastClr="000000"/>
                  </a:solidFill>
                </a:ln>
                <a:solidFill>
                  <a:srgbClr val="FF3300"/>
                </a:solidFill>
                <a:latin typeface="Arial" pitchFamily="34" charset="0"/>
                <a:cs typeface="Arial" pitchFamily="34" charset="0"/>
              </a:rPr>
              <a:t>Σ</a:t>
            </a:r>
            <a:r>
              <a:rPr lang="en-US" sz="2800" b="1" dirty="0">
                <a:ln>
                  <a:solidFill>
                    <a:sysClr val="windowText" lastClr="000000"/>
                  </a:solidFill>
                </a:ln>
                <a:solidFill>
                  <a:srgbClr val="FF3300"/>
                </a:solidFill>
                <a:latin typeface="Arial" pitchFamily="34" charset="0"/>
                <a:cs typeface="Arial" pitchFamily="34" charset="0"/>
              </a:rPr>
              <a:t>E</a:t>
            </a:r>
            <a:r>
              <a:rPr lang="ru-RU" sz="2800" b="1" baseline="-25000" dirty="0" err="1">
                <a:ln>
                  <a:solidFill>
                    <a:sysClr val="windowText" lastClr="000000"/>
                  </a:solidFill>
                </a:ln>
                <a:solidFill>
                  <a:srgbClr val="FF3300"/>
                </a:solidFill>
                <a:latin typeface="Arial" pitchFamily="34" charset="0"/>
                <a:cs typeface="Arial" pitchFamily="34" charset="0"/>
              </a:rPr>
              <a:t>исх</a:t>
            </a:r>
            <a:r>
              <a:rPr lang="ru-RU" sz="2800" b="1" dirty="0">
                <a:ln>
                  <a:solidFill>
                    <a:sysClr val="windowText" lastClr="000000"/>
                  </a:solidFill>
                </a:ln>
                <a:solidFill>
                  <a:srgbClr val="FF3300"/>
                </a:solidFill>
                <a:latin typeface="Arial" pitchFamily="34" charset="0"/>
                <a:cs typeface="Arial" pitchFamily="34" charset="0"/>
              </a:rPr>
              <a:t> – </a:t>
            </a:r>
            <a:r>
              <a:rPr lang="el-GR" sz="2800" b="1" dirty="0">
                <a:ln>
                  <a:solidFill>
                    <a:sysClr val="windowText" lastClr="000000"/>
                  </a:solidFill>
                </a:ln>
                <a:solidFill>
                  <a:srgbClr val="FF3300"/>
                </a:solidFill>
                <a:latin typeface="Arial" pitchFamily="34" charset="0"/>
                <a:cs typeface="Arial" pitchFamily="34" charset="0"/>
              </a:rPr>
              <a:t>Σ</a:t>
            </a:r>
            <a:r>
              <a:rPr lang="en-US" sz="2800" b="1" dirty="0">
                <a:ln>
                  <a:solidFill>
                    <a:sysClr val="windowText" lastClr="000000"/>
                  </a:solidFill>
                </a:ln>
                <a:solidFill>
                  <a:srgbClr val="FF3300"/>
                </a:solidFill>
                <a:latin typeface="Arial" pitchFamily="34" charset="0"/>
                <a:cs typeface="Arial" pitchFamily="34" charset="0"/>
              </a:rPr>
              <a:t>E</a:t>
            </a:r>
            <a:r>
              <a:rPr lang="ru-RU" sz="2800" b="1" baseline="-25000" dirty="0" err="1">
                <a:ln>
                  <a:solidFill>
                    <a:sysClr val="windowText" lastClr="000000"/>
                  </a:solidFill>
                </a:ln>
                <a:solidFill>
                  <a:srgbClr val="FF3300"/>
                </a:solidFill>
                <a:latin typeface="Arial" pitchFamily="34" charset="0"/>
                <a:cs typeface="Arial" pitchFamily="34" charset="0"/>
              </a:rPr>
              <a:t>прод</a:t>
            </a:r>
            <a:r>
              <a:rPr lang="ru-RU" sz="2800" b="1" baseline="-25000" dirty="0">
                <a:ln>
                  <a:solidFill>
                    <a:sysClr val="windowText" lastClr="000000"/>
                  </a:solidFill>
                </a:ln>
                <a:solidFill>
                  <a:srgbClr val="FF3300"/>
                </a:solidFill>
                <a:latin typeface="Arial" pitchFamily="34" charset="0"/>
                <a:cs typeface="Arial" pitchFamily="34" charset="0"/>
              </a:rPr>
              <a:t> </a:t>
            </a:r>
          </a:p>
          <a:p>
            <a:pPr indent="450000" algn="just">
              <a:lnSpc>
                <a:spcPct val="80000"/>
              </a:lnSpc>
            </a:pPr>
            <a:r>
              <a:rPr lang="ru-RU" sz="2800" b="1" dirty="0">
                <a:latin typeface="Arial" pitchFamily="34" charset="0"/>
                <a:cs typeface="Arial" pitchFamily="34" charset="0"/>
              </a:rPr>
              <a:t>Следовательно, </a:t>
            </a:r>
            <a:r>
              <a:rPr lang="ru-RU" sz="2800" b="1" dirty="0">
                <a:ln>
                  <a:solidFill>
                    <a:sysClr val="windowText" lastClr="000000"/>
                  </a:solidFill>
                </a:ln>
                <a:solidFill>
                  <a:srgbClr val="C00000"/>
                </a:solidFill>
                <a:latin typeface="Arial" pitchFamily="34" charset="0"/>
                <a:cs typeface="Arial" pitchFamily="34" charset="0"/>
              </a:rPr>
              <a:t>экзотермический эффект</a:t>
            </a:r>
            <a:r>
              <a:rPr lang="ru-RU" sz="2800" b="1" dirty="0">
                <a:ln>
                  <a:solidFill>
                    <a:sysClr val="windowText" lastClr="000000"/>
                  </a:solidFill>
                </a:ln>
                <a:latin typeface="Arial" pitchFamily="34" charset="0"/>
                <a:cs typeface="Arial" pitchFamily="34" charset="0"/>
              </a:rPr>
              <a:t> </a:t>
            </a:r>
            <a:r>
              <a:rPr lang="ru-RU" sz="2800" b="1" dirty="0">
                <a:latin typeface="Arial" pitchFamily="34" charset="0"/>
                <a:cs typeface="Arial" pitchFamily="34" charset="0"/>
              </a:rPr>
              <a:t>реакции свидетельствует о том, что </a:t>
            </a:r>
            <a:r>
              <a:rPr lang="ru-RU" sz="2800" b="1" u="sng" dirty="0">
                <a:latin typeface="Arial" pitchFamily="34" charset="0"/>
                <a:cs typeface="Arial" pitchFamily="34" charset="0"/>
              </a:rPr>
              <a:t>образуются соединения с более прочными связями, чем исходные</a:t>
            </a:r>
            <a:r>
              <a:rPr lang="ru-RU" sz="2800" b="1" dirty="0">
                <a:latin typeface="Arial" pitchFamily="34" charset="0"/>
                <a:cs typeface="Arial" pitchFamily="34" charset="0"/>
              </a:rPr>
              <a:t>. В случае </a:t>
            </a:r>
            <a:r>
              <a:rPr lang="ru-RU" sz="2800" b="1" dirty="0">
                <a:ln>
                  <a:solidFill>
                    <a:sysClr val="windowText" lastClr="000000"/>
                  </a:solidFill>
                </a:ln>
                <a:solidFill>
                  <a:srgbClr val="0000FF"/>
                </a:solidFill>
                <a:latin typeface="Arial" pitchFamily="34" charset="0"/>
                <a:cs typeface="Arial" pitchFamily="34" charset="0"/>
              </a:rPr>
              <a:t>эндотермической реакции</a:t>
            </a:r>
            <a:r>
              <a:rPr lang="ru-RU" sz="2800" b="1" dirty="0">
                <a:latin typeface="Arial" pitchFamily="34" charset="0"/>
                <a:cs typeface="Arial" pitchFamily="34" charset="0"/>
              </a:rPr>
              <a:t>, наоборот, </a:t>
            </a:r>
            <a:r>
              <a:rPr lang="ru-RU" sz="2800" b="1" u="sng" dirty="0">
                <a:latin typeface="Arial" pitchFamily="34" charset="0"/>
                <a:cs typeface="Arial" pitchFamily="34" charset="0"/>
              </a:rPr>
              <a:t>прочнее исходные вещества</a:t>
            </a:r>
            <a:r>
              <a:rPr lang="ru-RU" sz="2800" b="1" dirty="0">
                <a:latin typeface="Arial" pitchFamily="34" charset="0"/>
                <a:cs typeface="Arial" pitchFamily="34" charset="0"/>
              </a:rPr>
              <a:t>.</a:t>
            </a:r>
          </a:p>
          <a:p>
            <a:pPr indent="450000" algn="just">
              <a:lnSpc>
                <a:spcPct val="80000"/>
              </a:lnSpc>
            </a:pPr>
            <a:r>
              <a:rPr lang="ru-RU" sz="2800" b="1" dirty="0">
                <a:latin typeface="Arial" pitchFamily="34" charset="0"/>
                <a:cs typeface="Arial" pitchFamily="34" charset="0"/>
              </a:rPr>
              <a:t>При определении </a:t>
            </a:r>
            <a:r>
              <a:rPr lang="ru-RU" sz="2800" b="1" u="sng" dirty="0">
                <a:latin typeface="Arial" pitchFamily="34" charset="0"/>
                <a:cs typeface="Arial" pitchFamily="34" charset="0"/>
              </a:rPr>
              <a:t>энтальпии реакции по энергиям связей</a:t>
            </a:r>
            <a:r>
              <a:rPr lang="ru-RU" sz="2800" b="1" dirty="0">
                <a:latin typeface="Arial" pitchFamily="34" charset="0"/>
                <a:cs typeface="Arial" pitchFamily="34" charset="0"/>
              </a:rPr>
              <a:t> уравнение реакции пишут с помощью структурных формул для удобства определения числа и характера связей.</a:t>
            </a:r>
          </a:p>
          <a:p>
            <a:pPr indent="450000" algn="just">
              <a:lnSpc>
                <a:spcPct val="80000"/>
              </a:lnSpc>
            </a:pPr>
            <a:r>
              <a:rPr lang="ru-RU" sz="2800" b="1" dirty="0">
                <a:latin typeface="Arial" pitchFamily="34" charset="0"/>
                <a:cs typeface="Arial" pitchFamily="34" charset="0"/>
              </a:rPr>
              <a:t>Энтальпия реакции образования вещества равна энтальпии реакции разложения его до </a:t>
            </a:r>
            <a:r>
              <a:rPr lang="ru-RU" sz="2800" b="1" dirty="0">
                <a:solidFill>
                  <a:srgbClr val="FFFF00"/>
                </a:solidFill>
                <a:latin typeface="Arial" pitchFamily="34" charset="0"/>
                <a:cs typeface="Arial" pitchFamily="34" charset="0"/>
              </a:rPr>
              <a:t>исх</a:t>
            </a:r>
            <a:r>
              <a:rPr lang="ru-RU" sz="2800" b="1" dirty="0">
                <a:latin typeface="Arial" pitchFamily="34" charset="0"/>
                <a:cs typeface="Arial" pitchFamily="34" charset="0"/>
              </a:rPr>
              <a:t>одных веществ с обратным </a:t>
            </a:r>
            <a:r>
              <a:rPr lang="ru-RU" sz="2800" b="1" dirty="0" smtClean="0">
                <a:latin typeface="Arial" pitchFamily="34" charset="0"/>
                <a:cs typeface="Arial" pitchFamily="34" charset="0"/>
              </a:rPr>
              <a:t>знаком</a:t>
            </a:r>
          </a:p>
          <a:p>
            <a:pPr indent="450000" algn="just">
              <a:lnSpc>
                <a:spcPct val="80000"/>
              </a:lnSpc>
            </a:pPr>
            <a:r>
              <a:rPr lang="ru-RU" sz="2800" b="1" dirty="0" smtClean="0">
                <a:latin typeface="Arial" pitchFamily="34" charset="0"/>
                <a:cs typeface="Arial" pitchFamily="34" charset="0"/>
              </a:rPr>
              <a:t>.</a:t>
            </a:r>
            <a:r>
              <a:rPr lang="el-GR" sz="2800" b="1" dirty="0" smtClean="0">
                <a:latin typeface="Arial" pitchFamily="34" charset="0"/>
                <a:cs typeface="Arial" pitchFamily="34" charset="0"/>
              </a:rPr>
              <a:t> </a:t>
            </a:r>
            <a:r>
              <a:rPr lang="ru-RU" sz="2800" b="1" dirty="0" smtClean="0">
                <a:latin typeface="Arial" pitchFamily="34" charset="0"/>
                <a:cs typeface="Arial" pitchFamily="34" charset="0"/>
              </a:rPr>
              <a:t>  </a:t>
            </a:r>
            <a:r>
              <a:rPr lang="ru-RU" sz="2800" b="1" dirty="0" smtClean="0">
                <a:solidFill>
                  <a:srgbClr val="FF3300"/>
                </a:solidFill>
                <a:latin typeface="Arial" pitchFamily="34" charset="0"/>
                <a:cs typeface="Arial" pitchFamily="34" charset="0"/>
              </a:rPr>
              <a:t>                 </a:t>
            </a:r>
            <a:r>
              <a:rPr lang="el-GR" sz="2800" b="1" dirty="0">
                <a:ln>
                  <a:solidFill>
                    <a:sysClr val="windowText" lastClr="000000"/>
                  </a:solidFill>
                </a:ln>
                <a:solidFill>
                  <a:srgbClr val="FF3300"/>
                </a:solidFill>
                <a:latin typeface="Arial" pitchFamily="34" charset="0"/>
                <a:cs typeface="Arial" pitchFamily="34" charset="0"/>
              </a:rPr>
              <a:t>Δ</a:t>
            </a:r>
            <a:r>
              <a:rPr lang="en-US" sz="2800" b="1" i="1" dirty="0">
                <a:ln>
                  <a:solidFill>
                    <a:sysClr val="windowText" lastClr="000000"/>
                  </a:solidFill>
                </a:ln>
                <a:solidFill>
                  <a:srgbClr val="FF3300"/>
                </a:solidFill>
                <a:latin typeface="Arial" pitchFamily="34" charset="0"/>
                <a:cs typeface="Arial" pitchFamily="34" charset="0"/>
              </a:rPr>
              <a:t>H</a:t>
            </a:r>
            <a:r>
              <a:rPr lang="ru-RU" sz="2800" b="1" baseline="-25000" dirty="0" err="1">
                <a:ln>
                  <a:solidFill>
                    <a:sysClr val="windowText" lastClr="000000"/>
                  </a:solidFill>
                </a:ln>
                <a:solidFill>
                  <a:srgbClr val="FF3300"/>
                </a:solidFill>
                <a:latin typeface="Arial" pitchFamily="34" charset="0"/>
                <a:cs typeface="Arial" pitchFamily="34" charset="0"/>
              </a:rPr>
              <a:t>обр</a:t>
            </a:r>
            <a:r>
              <a:rPr lang="ru-RU" sz="2800" b="1" dirty="0">
                <a:ln>
                  <a:solidFill>
                    <a:sysClr val="windowText" lastClr="000000"/>
                  </a:solidFill>
                </a:ln>
                <a:solidFill>
                  <a:srgbClr val="FF3300"/>
                </a:solidFill>
                <a:latin typeface="Arial" pitchFamily="34" charset="0"/>
                <a:cs typeface="Arial" pitchFamily="34" charset="0"/>
              </a:rPr>
              <a:t> =  –</a:t>
            </a:r>
            <a:r>
              <a:rPr lang="el-GR" sz="2800" b="1" dirty="0">
                <a:ln>
                  <a:solidFill>
                    <a:sysClr val="windowText" lastClr="000000"/>
                  </a:solidFill>
                </a:ln>
                <a:solidFill>
                  <a:srgbClr val="FF3300"/>
                </a:solidFill>
                <a:latin typeface="Arial" pitchFamily="34" charset="0"/>
                <a:cs typeface="Arial" pitchFamily="34" charset="0"/>
              </a:rPr>
              <a:t>Δ</a:t>
            </a:r>
            <a:r>
              <a:rPr lang="en-US" sz="2800" b="1" i="1" dirty="0">
                <a:ln>
                  <a:solidFill>
                    <a:sysClr val="windowText" lastClr="000000"/>
                  </a:solidFill>
                </a:ln>
                <a:solidFill>
                  <a:srgbClr val="FF3300"/>
                </a:solidFill>
                <a:latin typeface="Arial" pitchFamily="34" charset="0"/>
                <a:cs typeface="Arial" pitchFamily="34" charset="0"/>
              </a:rPr>
              <a:t>H</a:t>
            </a:r>
            <a:r>
              <a:rPr lang="ru-RU" sz="2800" b="1" baseline="-25000" dirty="0" err="1">
                <a:ln>
                  <a:solidFill>
                    <a:sysClr val="windowText" lastClr="000000"/>
                  </a:solidFill>
                </a:ln>
                <a:solidFill>
                  <a:srgbClr val="FF3300"/>
                </a:solidFill>
                <a:latin typeface="Arial" pitchFamily="34" charset="0"/>
                <a:cs typeface="Arial" pitchFamily="34" charset="0"/>
              </a:rPr>
              <a:t>разл</a:t>
            </a:r>
            <a:endParaRPr lang="ru-RU" sz="2800" b="1" dirty="0">
              <a:ln>
                <a:solidFill>
                  <a:sysClr val="windowText" lastClr="000000"/>
                </a:solidFill>
              </a:ln>
              <a:solidFill>
                <a:srgbClr val="FF3300"/>
              </a:solidFill>
              <a:latin typeface="Arial" pitchFamily="34" charset="0"/>
              <a:cs typeface="Arial" pitchFamily="34" charset="0"/>
            </a:endParaRPr>
          </a:p>
        </p:txBody>
      </p:sp>
    </p:spTree>
    <p:extLst>
      <p:ext uri="{BB962C8B-B14F-4D97-AF65-F5344CB8AC3E}">
        <p14:creationId xmlns:p14="http://schemas.microsoft.com/office/powerpoint/2010/main" val="76644463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5" cstate="print"/>
          <a:srcRect/>
          <a:stretch>
            <a:fillRect/>
          </a:stretch>
        </p:blipFill>
        <p:spPr bwMode="auto">
          <a:xfrm>
            <a:off x="8462991" y="4991120"/>
            <a:ext cx="649287" cy="1295400"/>
          </a:xfrm>
          <a:prstGeom prst="rect">
            <a:avLst/>
          </a:prstGeom>
          <a:noFill/>
          <a:ln w="9525">
            <a:noFill/>
            <a:miter lim="800000"/>
            <a:headEnd/>
            <a:tailEnd/>
          </a:ln>
        </p:spPr>
      </p:pic>
      <p:sp>
        <p:nvSpPr>
          <p:cNvPr id="9" name="Rectangle 2"/>
          <p:cNvSpPr>
            <a:spLocks noChangeArrowheads="1"/>
          </p:cNvSpPr>
          <p:nvPr/>
        </p:nvSpPr>
        <p:spPr bwMode="auto">
          <a:xfrm>
            <a:off x="178184" y="44624"/>
            <a:ext cx="8858312" cy="4228850"/>
          </a:xfrm>
          <a:prstGeom prst="rect">
            <a:avLst/>
          </a:prstGeom>
          <a:noFill/>
          <a:ln w="9525">
            <a:noFill/>
            <a:miter lim="800000"/>
            <a:headEnd/>
            <a:tailEnd/>
          </a:ln>
        </p:spPr>
        <p:txBody>
          <a:bodyPr wrap="square" anchor="ctr">
            <a:spAutoFit/>
          </a:bodyPr>
          <a:lstStyle/>
          <a:p>
            <a:pPr indent="450000" algn="just">
              <a:lnSpc>
                <a:spcPct val="80000"/>
              </a:lnSpc>
            </a:pPr>
            <a:r>
              <a:rPr lang="ru-RU" sz="2800" b="1" dirty="0">
                <a:ln>
                  <a:solidFill>
                    <a:schemeClr val="tx1"/>
                  </a:solidFill>
                </a:ln>
                <a:solidFill>
                  <a:srgbClr val="0000FF"/>
                </a:solidFill>
                <a:latin typeface="Arial Black" pitchFamily="34" charset="0"/>
                <a:cs typeface="Arial" pitchFamily="34" charset="0"/>
              </a:rPr>
              <a:t>Энтальпия гидратации </a:t>
            </a:r>
            <a:r>
              <a:rPr lang="ru-RU" sz="2800" b="1" dirty="0">
                <a:latin typeface="Arial" pitchFamily="34" charset="0"/>
                <a:cs typeface="Arial" pitchFamily="34" charset="0"/>
              </a:rPr>
              <a:t>равна разности энтальпий растворения безводной соли (</a:t>
            </a:r>
            <a:r>
              <a:rPr lang="el-GR" sz="2800" b="1" dirty="0">
                <a:latin typeface="Arial" pitchFamily="34" charset="0"/>
                <a:cs typeface="Arial" pitchFamily="34" charset="0"/>
              </a:rPr>
              <a:t>Δ</a:t>
            </a:r>
            <a:r>
              <a:rPr lang="en-US" sz="2800" b="1" i="1" dirty="0">
                <a:latin typeface="Arial" pitchFamily="34" charset="0"/>
                <a:cs typeface="Arial" pitchFamily="34" charset="0"/>
              </a:rPr>
              <a:t>H</a:t>
            </a:r>
            <a:r>
              <a:rPr lang="en-US" sz="2800" b="1" baseline="30000" dirty="0">
                <a:latin typeface="Arial" pitchFamily="34" charset="0"/>
                <a:cs typeface="Arial" pitchFamily="34" charset="0"/>
              </a:rPr>
              <a:t>°</a:t>
            </a:r>
            <a:r>
              <a:rPr lang="ru-RU" sz="2800" b="1" baseline="-24000" dirty="0" err="1">
                <a:latin typeface="Arial" pitchFamily="34" charset="0"/>
                <a:cs typeface="Arial" pitchFamily="34" charset="0"/>
              </a:rPr>
              <a:t>раств.б</a:t>
            </a:r>
            <a:r>
              <a:rPr lang="ru-RU" sz="2800" b="1" baseline="-24000" dirty="0">
                <a:latin typeface="Arial" pitchFamily="34" charset="0"/>
                <a:cs typeface="Arial" pitchFamily="34" charset="0"/>
              </a:rPr>
              <a:t>/с</a:t>
            </a:r>
            <a:r>
              <a:rPr lang="ru-RU" sz="2800" b="1" dirty="0">
                <a:latin typeface="Arial" pitchFamily="34" charset="0"/>
                <a:cs typeface="Arial" pitchFamily="34" charset="0"/>
              </a:rPr>
              <a:t>) и кристаллогидрата (</a:t>
            </a:r>
            <a:r>
              <a:rPr lang="el-GR" sz="2800" b="1" dirty="0">
                <a:latin typeface="Arial" pitchFamily="34" charset="0"/>
                <a:cs typeface="Arial" pitchFamily="34" charset="0"/>
              </a:rPr>
              <a:t>Δ</a:t>
            </a:r>
            <a:r>
              <a:rPr lang="en-US" sz="2800" b="1" i="1" dirty="0">
                <a:latin typeface="Arial" pitchFamily="34" charset="0"/>
                <a:cs typeface="Arial" pitchFamily="34" charset="0"/>
              </a:rPr>
              <a:t>H</a:t>
            </a:r>
            <a:r>
              <a:rPr lang="en-US" sz="2800" b="1" baseline="30000" dirty="0">
                <a:latin typeface="Arial" pitchFamily="34" charset="0"/>
                <a:cs typeface="Arial" pitchFamily="34" charset="0"/>
              </a:rPr>
              <a:t>°</a:t>
            </a:r>
            <a:r>
              <a:rPr lang="ru-RU" sz="2800" b="1" baseline="-24000" dirty="0" err="1">
                <a:latin typeface="Arial" pitchFamily="34" charset="0"/>
                <a:cs typeface="Arial" pitchFamily="34" charset="0"/>
              </a:rPr>
              <a:t>раств.крист</a:t>
            </a:r>
            <a:r>
              <a:rPr lang="ru-RU" sz="2800" b="1" baseline="-24000" dirty="0">
                <a:latin typeface="Arial" pitchFamily="34" charset="0"/>
                <a:cs typeface="Arial" pitchFamily="34" charset="0"/>
              </a:rPr>
              <a:t>.</a:t>
            </a:r>
            <a:r>
              <a:rPr lang="ru-RU" sz="2800" b="1" dirty="0">
                <a:latin typeface="Arial" pitchFamily="34" charset="0"/>
                <a:cs typeface="Arial" pitchFamily="34" charset="0"/>
              </a:rPr>
              <a:t>). </a:t>
            </a:r>
          </a:p>
          <a:p>
            <a:pPr indent="450000" algn="just">
              <a:lnSpc>
                <a:spcPct val="80000"/>
              </a:lnSpc>
            </a:pPr>
            <a:r>
              <a:rPr lang="ru-RU" sz="2800" b="1" dirty="0">
                <a:latin typeface="Arial" pitchFamily="34" charset="0"/>
                <a:cs typeface="Arial" pitchFamily="34" charset="0"/>
              </a:rPr>
              <a:t>Из вышесказанного видно, что </a:t>
            </a:r>
            <a:r>
              <a:rPr lang="ru-RU" sz="2800" b="1" dirty="0">
                <a:ln>
                  <a:solidFill>
                    <a:schemeClr val="tx1"/>
                  </a:solidFill>
                </a:ln>
                <a:solidFill>
                  <a:srgbClr val="C00000"/>
                </a:solidFill>
                <a:latin typeface="Arial Black" pitchFamily="34" charset="0"/>
                <a:cs typeface="Arial" pitchFamily="34" charset="0"/>
              </a:rPr>
              <a:t>закон Гесса </a:t>
            </a:r>
            <a:r>
              <a:rPr lang="ru-RU" sz="2800" b="1" u="sng" dirty="0">
                <a:latin typeface="Arial" pitchFamily="34" charset="0"/>
                <a:cs typeface="Arial" pitchFamily="34" charset="0"/>
              </a:rPr>
              <a:t>позволяет</a:t>
            </a:r>
            <a:r>
              <a:rPr lang="ru-RU" sz="2800" b="1" dirty="0">
                <a:latin typeface="Arial" pitchFamily="34" charset="0"/>
                <a:cs typeface="Arial" pitchFamily="34" charset="0"/>
              </a:rPr>
              <a:t> обращаться с термохимическими уравнениями как с алгебраическими, т. е. складывать и вычитать их, если термодинамические функции относятся к одинаковым условиям.</a:t>
            </a:r>
          </a:p>
          <a:p>
            <a:pPr indent="450000" algn="just">
              <a:lnSpc>
                <a:spcPct val="80000"/>
              </a:lnSpc>
            </a:pPr>
            <a:r>
              <a:rPr lang="ru-RU" sz="2800" b="1" dirty="0">
                <a:latin typeface="Arial" pitchFamily="34" charset="0"/>
                <a:cs typeface="Arial" pitchFamily="34" charset="0"/>
              </a:rPr>
              <a:t>Например, диоксид углерода можно получить прямым синтезом из простых веществ (I) или в две стадии через промежуточный продукт (II):</a:t>
            </a:r>
          </a:p>
        </p:txBody>
      </p:sp>
      <p:pic>
        <p:nvPicPr>
          <p:cNvPr id="10" name="Picture 3" descr="C:\Documents and Settings\Maxim\Рабочий стол\презенты\scheme4.1.gif"/>
          <p:cNvPicPr>
            <a:picLocks noChangeAspect="1" noChangeArrowheads="1"/>
          </p:cNvPicPr>
          <p:nvPr/>
        </p:nvPicPr>
        <p:blipFill rotWithShape="1">
          <a:blip r:embed="rId6" cstate="print"/>
          <a:srcRect t="11146"/>
          <a:stretch/>
        </p:blipFill>
        <p:spPr bwMode="auto">
          <a:xfrm>
            <a:off x="43768" y="4273474"/>
            <a:ext cx="8632688" cy="1467739"/>
          </a:xfrm>
          <a:prstGeom prst="rect">
            <a:avLst/>
          </a:prstGeom>
          <a:noFill/>
          <a:ln w="9525">
            <a:noFill/>
            <a:miter lim="800000"/>
            <a:headEnd/>
            <a:tailEnd/>
          </a:ln>
        </p:spPr>
      </p:pic>
      <p:sp>
        <p:nvSpPr>
          <p:cNvPr id="11" name="Прямоугольник 4"/>
          <p:cNvSpPr>
            <a:spLocks noChangeArrowheads="1"/>
          </p:cNvSpPr>
          <p:nvPr/>
        </p:nvSpPr>
        <p:spPr bwMode="auto">
          <a:xfrm>
            <a:off x="178184" y="5758922"/>
            <a:ext cx="7283090" cy="1126462"/>
          </a:xfrm>
          <a:prstGeom prst="rect">
            <a:avLst/>
          </a:prstGeom>
          <a:noFill/>
          <a:ln w="9525">
            <a:noFill/>
            <a:miter lim="800000"/>
            <a:headEnd/>
            <a:tailEnd/>
          </a:ln>
        </p:spPr>
        <p:txBody>
          <a:bodyPr wrap="square">
            <a:spAutoFit/>
          </a:bodyPr>
          <a:lstStyle/>
          <a:p>
            <a:pPr indent="450850" algn="just">
              <a:lnSpc>
                <a:spcPct val="80000"/>
              </a:lnSpc>
            </a:pPr>
            <a:r>
              <a:rPr lang="ru-RU" sz="2800" b="1" u="sng" dirty="0">
                <a:solidFill>
                  <a:srgbClr val="800000"/>
                </a:solidFill>
                <a:latin typeface="Arial" pitchFamily="34" charset="0"/>
                <a:cs typeface="Arial" pitchFamily="34" charset="0"/>
              </a:rPr>
              <a:t>Энтальпия первого пути</a:t>
            </a:r>
            <a:r>
              <a:rPr lang="ru-RU" sz="2800" b="1" dirty="0">
                <a:solidFill>
                  <a:srgbClr val="800000"/>
                </a:solidFill>
                <a:latin typeface="Arial" pitchFamily="34" charset="0"/>
                <a:cs typeface="Arial" pitchFamily="34" charset="0"/>
              </a:rPr>
              <a:t> равна сумме энтальпий отдельных стадий второго пути</a:t>
            </a:r>
          </a:p>
        </p:txBody>
      </p:sp>
      <p:pic>
        <p:nvPicPr>
          <p:cNvPr id="1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444208" y="6553200"/>
            <a:ext cx="304800" cy="304800"/>
          </a:xfrm>
          <a:prstGeom prst="rect">
            <a:avLst/>
          </a:prstGeom>
        </p:spPr>
      </p:pic>
    </p:spTree>
    <p:extLst>
      <p:ext uri="{BB962C8B-B14F-4D97-AF65-F5344CB8AC3E}">
        <p14:creationId xmlns:p14="http://schemas.microsoft.com/office/powerpoint/2010/main" val="76644463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Text Box 11"/>
          <p:cNvSpPr txBox="1">
            <a:spLocks noChangeArrowheads="1"/>
          </p:cNvSpPr>
          <p:nvPr/>
        </p:nvSpPr>
        <p:spPr bwMode="auto">
          <a:xfrm>
            <a:off x="539552" y="1452031"/>
            <a:ext cx="8040514" cy="880369"/>
          </a:xfrm>
          <a:prstGeom prst="rect">
            <a:avLst/>
          </a:prstGeom>
          <a:noFill/>
          <a:ln w="9525">
            <a:noFill/>
            <a:miter lim="800000"/>
            <a:headEnd/>
            <a:tailEnd/>
          </a:ln>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5000"/>
              </a:lnSpc>
            </a:pPr>
            <a:r>
              <a:rPr lang="ru-RU"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Предмет и задачи химической </a:t>
            </a:r>
            <a:r>
              <a:rPr lang="ru-RU" sz="3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термодинамики</a:t>
            </a:r>
          </a:p>
        </p:txBody>
      </p:sp>
      <p:sp>
        <p:nvSpPr>
          <p:cNvPr id="3" name="Прямоугольник 2"/>
          <p:cNvSpPr/>
          <p:nvPr/>
        </p:nvSpPr>
        <p:spPr>
          <a:xfrm>
            <a:off x="539552" y="2494545"/>
            <a:ext cx="8136904" cy="3022687"/>
          </a:xfrm>
          <a:prstGeom prst="rect">
            <a:avLst/>
          </a:prstGeom>
        </p:spPr>
        <p:txBody>
          <a:bodyPr wrap="square">
            <a:spAutoFit/>
          </a:bodyPr>
          <a:lstStyle/>
          <a:p>
            <a:pPr indent="450000" algn="just">
              <a:lnSpc>
                <a:spcPct val="85000"/>
              </a:lnSpc>
              <a:spcBef>
                <a:spcPct val="20000"/>
              </a:spcBef>
              <a:buClr>
                <a:schemeClr val="tx1"/>
              </a:buClr>
              <a:buSzPct val="80000"/>
              <a:buFont typeface="Wingdings" pitchFamily="2" charset="2"/>
              <a:buNone/>
            </a:pPr>
            <a:r>
              <a:rPr lang="ru-RU" sz="2800" b="1" dirty="0" smtClean="0">
                <a:ln>
                  <a:solidFill>
                    <a:schemeClr val="tx1"/>
                  </a:solidFill>
                </a:ln>
                <a:solidFill>
                  <a:srgbClr val="FF0000"/>
                </a:solidFill>
                <a:latin typeface="Arial Black" pitchFamily="34" charset="0"/>
                <a:ea typeface="Constantia"/>
                <a:cs typeface="Arial" pitchFamily="34" charset="0"/>
                <a:sym typeface="Constantia"/>
              </a:rPr>
              <a:t>Термодинамика </a:t>
            </a:r>
            <a:r>
              <a:rPr lang="ru-RU" sz="2800" b="1" dirty="0" smtClean="0">
                <a:latin typeface="Arial" pitchFamily="34" charset="0"/>
                <a:ea typeface="Constantia"/>
                <a:cs typeface="Arial" pitchFamily="34" charset="0"/>
                <a:sym typeface="Constantia"/>
              </a:rPr>
              <a:t>– </a:t>
            </a:r>
            <a:r>
              <a:rPr lang="ru-RU" sz="2800" b="1" dirty="0">
                <a:latin typeface="Arial" pitchFamily="34" charset="0"/>
                <a:ea typeface="Constantia"/>
                <a:cs typeface="Arial" pitchFamily="34" charset="0"/>
                <a:sym typeface="Constantia"/>
              </a:rPr>
              <a:t>наука о превращениях различных видов энергии при тех взаимодействиях между телами, которые ограничиваются только тепловым обменом и работой, т.е. в термодинамике рассматриваются количественные соотношения между теплотой и различными формами энергии</a:t>
            </a:r>
            <a:r>
              <a:rPr lang="ru-RU" sz="2800" b="1" dirty="0" smtClean="0">
                <a:latin typeface="Arial" pitchFamily="34" charset="0"/>
                <a:ea typeface="Constantia"/>
                <a:cs typeface="Arial" pitchFamily="34" charset="0"/>
                <a:sym typeface="Constantia"/>
              </a:rPr>
              <a:t>.</a:t>
            </a:r>
            <a:endParaRPr lang="ru-RU" sz="2800" b="1" dirty="0" smtClean="0">
              <a:ln>
                <a:solidFill>
                  <a:sysClr val="windowText" lastClr="000000"/>
                </a:solidFill>
              </a:ln>
              <a:latin typeface="Arial Black" pitchFamily="34" charset="0"/>
              <a:cs typeface="Arial" pitchFamily="34" charset="0"/>
            </a:endParaRPr>
          </a:p>
        </p:txBody>
      </p:sp>
      <p:sp>
        <p:nvSpPr>
          <p:cNvPr id="10" name="Прямоугольник 9"/>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Tree>
    <p:extLst>
      <p:ext uri="{BB962C8B-B14F-4D97-AF65-F5344CB8AC3E}">
        <p14:creationId xmlns:p14="http://schemas.microsoft.com/office/powerpoint/2010/main" val="4081881238"/>
      </p:ext>
    </p:extLst>
  </p:cSld>
  <p:clrMapOvr>
    <a:masterClrMapping/>
  </p:clrMapOvr>
  <p:transition>
    <p:wheel spokes="1"/>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5" name="Picture 2" descr="C:\Documents and Settings\Maxim\Рабочий стол\презенты\scheme4.2.gif"/>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rcRect t="1323" r="1834" b="3668"/>
          <a:stretch/>
        </p:blipFill>
        <p:spPr bwMode="auto">
          <a:xfrm>
            <a:off x="12218" y="2549926"/>
            <a:ext cx="6632721" cy="4279636"/>
          </a:xfrm>
          <a:prstGeom prst="rect">
            <a:avLst/>
          </a:prstGeom>
          <a:noFill/>
          <a:ln w="9525">
            <a:noFill/>
            <a:miter lim="800000"/>
            <a:headEnd/>
            <a:tailEnd/>
          </a:ln>
        </p:spPr>
      </p:pic>
      <p:sp>
        <p:nvSpPr>
          <p:cNvPr id="110596" name="Прямоугольник 5"/>
          <p:cNvSpPr>
            <a:spLocks noChangeArrowheads="1"/>
          </p:cNvSpPr>
          <p:nvPr/>
        </p:nvSpPr>
        <p:spPr bwMode="auto">
          <a:xfrm>
            <a:off x="5724128" y="4188370"/>
            <a:ext cx="3729434" cy="781752"/>
          </a:xfrm>
          <a:prstGeom prst="rect">
            <a:avLst/>
          </a:prstGeom>
          <a:noFill/>
          <a:ln w="9525">
            <a:noFill/>
            <a:miter lim="800000"/>
            <a:headEnd/>
            <a:tailEnd/>
          </a:ln>
        </p:spPr>
        <p:txBody>
          <a:bodyPr wrap="square">
            <a:spAutoFit/>
          </a:bodyPr>
          <a:lstStyle/>
          <a:p>
            <a:pPr algn="ctr">
              <a:lnSpc>
                <a:spcPct val="80000"/>
              </a:lnSpc>
            </a:pPr>
            <a:r>
              <a:rPr lang="ru-RU" sz="2800" b="1" dirty="0" err="1">
                <a:latin typeface="Arial" pitchFamily="34" charset="0"/>
                <a:cs typeface="Arial" pitchFamily="34" charset="0"/>
              </a:rPr>
              <a:t>Энтальпийная</a:t>
            </a:r>
            <a:r>
              <a:rPr lang="ru-RU" sz="2800" b="1" dirty="0">
                <a:latin typeface="Arial" pitchFamily="34" charset="0"/>
                <a:cs typeface="Arial" pitchFamily="34" charset="0"/>
              </a:rPr>
              <a:t> диаграмма </a:t>
            </a:r>
            <a:r>
              <a:rPr lang="en-US" sz="2800" b="1" dirty="0">
                <a:latin typeface="Arial" pitchFamily="34" charset="0"/>
                <a:cs typeface="Arial" pitchFamily="34" charset="0"/>
              </a:rPr>
              <a:t>C + O</a:t>
            </a:r>
            <a:r>
              <a:rPr lang="en-US" sz="2800" b="1" baseline="-25000" dirty="0">
                <a:latin typeface="Arial" pitchFamily="34" charset="0"/>
                <a:cs typeface="Arial" pitchFamily="34" charset="0"/>
              </a:rPr>
              <a:t>2</a:t>
            </a:r>
            <a:endParaRPr lang="ru-RU" sz="2800" b="1" dirty="0">
              <a:latin typeface="Arial" pitchFamily="34" charset="0"/>
              <a:cs typeface="Arial" pitchFamily="34" charset="0"/>
            </a:endParaRPr>
          </a:p>
        </p:txBody>
      </p:sp>
      <p:pic>
        <p:nvPicPr>
          <p:cNvPr id="7" name="Picture 5" descr="31a"/>
          <p:cNvPicPr>
            <a:picLocks noChangeAspect="1" noChangeArrowheads="1" noCrop="1"/>
          </p:cNvPicPr>
          <p:nvPr/>
        </p:nvPicPr>
        <p:blipFill>
          <a:blip r:embed="rId6" cstate="print"/>
          <a:srcRect/>
          <a:stretch>
            <a:fillRect/>
          </a:stretch>
        </p:blipFill>
        <p:spPr bwMode="auto">
          <a:xfrm>
            <a:off x="7086600" y="2500313"/>
            <a:ext cx="2057400" cy="1285875"/>
          </a:xfrm>
          <a:prstGeom prst="rect">
            <a:avLst/>
          </a:prstGeom>
          <a:noFill/>
          <a:ln w="9525">
            <a:noFill/>
            <a:miter lim="800000"/>
            <a:headEnd/>
            <a:tailEnd/>
          </a:ln>
        </p:spPr>
      </p:pic>
      <p:pic>
        <p:nvPicPr>
          <p:cNvPr id="9"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934200" y="6310313"/>
            <a:ext cx="304800" cy="304800"/>
          </a:xfrm>
          <a:prstGeom prst="rect">
            <a:avLst/>
          </a:prstGeom>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9" cstate="print"/>
          <a:srcRect/>
          <a:stretch>
            <a:fillRect/>
          </a:stretch>
        </p:blipFill>
        <p:spPr bwMode="auto">
          <a:xfrm>
            <a:off x="8462991" y="4991120"/>
            <a:ext cx="649287" cy="1295400"/>
          </a:xfrm>
          <a:prstGeom prst="rect">
            <a:avLst/>
          </a:prstGeom>
          <a:noFill/>
          <a:ln w="9525">
            <a:noFill/>
            <a:miter lim="800000"/>
            <a:headEnd/>
            <a:tailEnd/>
          </a:ln>
        </p:spPr>
      </p:pic>
      <p:sp>
        <p:nvSpPr>
          <p:cNvPr id="17" name="Rectangle 2"/>
          <p:cNvSpPr>
            <a:spLocks noChangeArrowheads="1"/>
          </p:cNvSpPr>
          <p:nvPr/>
        </p:nvSpPr>
        <p:spPr bwMode="auto">
          <a:xfrm>
            <a:off x="107504" y="44624"/>
            <a:ext cx="8928991" cy="2505301"/>
          </a:xfrm>
          <a:prstGeom prst="rect">
            <a:avLst/>
          </a:prstGeom>
          <a:noFill/>
          <a:ln w="9525">
            <a:noFill/>
            <a:miter lim="800000"/>
            <a:headEnd/>
            <a:tailEnd/>
          </a:ln>
        </p:spPr>
        <p:txBody>
          <a:bodyPr wrap="square" anchor="ctr">
            <a:spAutoFit/>
          </a:bodyPr>
          <a:lstStyle/>
          <a:p>
            <a:pPr indent="450000" algn="just">
              <a:lnSpc>
                <a:spcPct val="80000"/>
              </a:lnSpc>
            </a:pPr>
            <a:r>
              <a:rPr lang="ru-RU" sz="2800" b="1" dirty="0">
                <a:latin typeface="Arial" pitchFamily="34" charset="0"/>
                <a:cs typeface="Arial" pitchFamily="34" charset="0"/>
              </a:rPr>
              <a:t>Эти термохимические реакции можно представить в виде </a:t>
            </a:r>
            <a:r>
              <a:rPr lang="ru-RU" sz="2800" b="1" dirty="0" err="1">
                <a:ln>
                  <a:solidFill>
                    <a:sysClr val="windowText" lastClr="000000"/>
                  </a:solidFill>
                </a:ln>
                <a:solidFill>
                  <a:srgbClr val="0000FF"/>
                </a:solidFill>
                <a:latin typeface="Arial" pitchFamily="34" charset="0"/>
                <a:cs typeface="Arial" pitchFamily="34" charset="0"/>
              </a:rPr>
              <a:t>энтальпийных</a:t>
            </a:r>
            <a:r>
              <a:rPr lang="ru-RU" sz="2800" b="1" dirty="0">
                <a:ln>
                  <a:solidFill>
                    <a:sysClr val="windowText" lastClr="000000"/>
                  </a:solidFill>
                </a:ln>
                <a:solidFill>
                  <a:srgbClr val="0000FF"/>
                </a:solidFill>
                <a:latin typeface="Arial" pitchFamily="34" charset="0"/>
                <a:cs typeface="Arial" pitchFamily="34" charset="0"/>
              </a:rPr>
              <a:t> диаграмм</a:t>
            </a:r>
            <a:r>
              <a:rPr lang="ru-RU" sz="2800" b="1" dirty="0">
                <a:latin typeface="Arial" pitchFamily="34" charset="0"/>
                <a:cs typeface="Arial" pitchFamily="34" charset="0"/>
              </a:rPr>
              <a:t>. Естественно, за начало следует принять стандартные состояния простых веществ, энтальпии которых равны нулю. Образование сложных веществ (CO и CO</a:t>
            </a:r>
            <a:r>
              <a:rPr lang="ru-RU" sz="2800" b="1" baseline="-25000" dirty="0">
                <a:latin typeface="Arial" pitchFamily="34" charset="0"/>
                <a:cs typeface="Arial" pitchFamily="34" charset="0"/>
              </a:rPr>
              <a:t>2</a:t>
            </a:r>
            <a:r>
              <a:rPr lang="ru-RU" sz="2800" b="1" dirty="0">
                <a:latin typeface="Arial" pitchFamily="34" charset="0"/>
                <a:cs typeface="Arial" pitchFamily="34" charset="0"/>
              </a:rPr>
              <a:t>) сопровождается понижением энтальпии системы.</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Documents and Settings\Maxim\Рабочий стол\презенты\scheme4.1.gif"/>
          <p:cNvPicPr>
            <a:picLocks noChangeAspect="1" noChangeArrowheads="1"/>
          </p:cNvPicPr>
          <p:nvPr/>
        </p:nvPicPr>
        <p:blipFill rotWithShape="1">
          <a:blip r:embed="rId2" cstate="print"/>
          <a:srcRect t="11146"/>
          <a:stretch/>
        </p:blipFill>
        <p:spPr bwMode="auto">
          <a:xfrm>
            <a:off x="35496" y="188640"/>
            <a:ext cx="9004773" cy="1800200"/>
          </a:xfrm>
          <a:prstGeom prst="rect">
            <a:avLst/>
          </a:prstGeom>
          <a:noFill/>
          <a:ln w="9525">
            <a:noFill/>
            <a:miter lim="800000"/>
            <a:headEnd/>
            <a:tailEnd/>
          </a:ln>
        </p:spPr>
      </p:pic>
      <p:pic>
        <p:nvPicPr>
          <p:cNvPr id="10" name="Picture 2" descr="C:\Documents and Settings\Maxim\Рабочий стол\презенты\scheme4.2.gif"/>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t="1323" r="1834" b="3668"/>
          <a:stretch/>
        </p:blipFill>
        <p:spPr bwMode="auto">
          <a:xfrm>
            <a:off x="12218" y="2023201"/>
            <a:ext cx="7449056" cy="4806361"/>
          </a:xfrm>
          <a:prstGeom prst="rect">
            <a:avLst/>
          </a:prstGeom>
          <a:noFill/>
          <a:ln w="9525">
            <a:noFill/>
            <a:miter lim="800000"/>
            <a:headEnd/>
            <a:tailEnd/>
          </a:ln>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12" descr="пишу 1"/>
          <p:cNvPicPr>
            <a:picLocks noChangeAspect="1" noChangeArrowheads="1" noCrop="1"/>
          </p:cNvPicPr>
          <p:nvPr/>
        </p:nvPicPr>
        <p:blipFill>
          <a:blip r:embed="rId6"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766444635"/>
      </p:ext>
    </p:extLst>
  </p:cSld>
  <p:clrMapOvr>
    <a:masterClrMapping/>
  </p:clrMapOvr>
  <p:transition>
    <p:wheel spokes="1"/>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Прямоугольник 4"/>
          <p:cNvSpPr>
            <a:spLocks noChangeArrowheads="1"/>
          </p:cNvSpPr>
          <p:nvPr/>
        </p:nvSpPr>
        <p:spPr bwMode="auto">
          <a:xfrm>
            <a:off x="142844" y="44624"/>
            <a:ext cx="8786874" cy="5262979"/>
          </a:xfrm>
          <a:prstGeom prst="rect">
            <a:avLst/>
          </a:prstGeom>
          <a:noFill/>
          <a:ln w="9525">
            <a:noFill/>
            <a:miter lim="800000"/>
            <a:headEnd/>
            <a:tailEnd/>
          </a:ln>
        </p:spPr>
        <p:txBody>
          <a:bodyPr wrap="square">
            <a:spAutoFit/>
          </a:bodyPr>
          <a:lstStyle/>
          <a:p>
            <a:pPr indent="450000" algn="just">
              <a:lnSpc>
                <a:spcPct val="80000"/>
              </a:lnSpc>
            </a:pPr>
            <a:r>
              <a:rPr lang="ru-RU" sz="2800" b="1" dirty="0">
                <a:latin typeface="Arial" pitchFamily="34" charset="0"/>
                <a:cs typeface="Arial" pitchFamily="34" charset="0"/>
              </a:rPr>
              <a:t>Таким образом, пользуясь табличными значениями </a:t>
            </a:r>
            <a:r>
              <a:rPr lang="ru-RU" sz="2800" b="1" dirty="0" err="1">
                <a:latin typeface="Arial" pitchFamily="34" charset="0"/>
                <a:cs typeface="Arial" pitchFamily="34" charset="0"/>
              </a:rPr>
              <a:t>теплот</a:t>
            </a:r>
            <a:r>
              <a:rPr lang="ru-RU" sz="2800" b="1" dirty="0">
                <a:latin typeface="Arial" pitchFamily="34" charset="0"/>
                <a:cs typeface="Arial" pitchFamily="34" charset="0"/>
              </a:rPr>
              <a:t> образования или сгорания веществ, </a:t>
            </a:r>
            <a:r>
              <a:rPr lang="ru-RU" sz="2800" b="1" u="sng" dirty="0">
                <a:latin typeface="Arial" pitchFamily="34" charset="0"/>
                <a:cs typeface="Arial" pitchFamily="34" charset="0"/>
              </a:rPr>
              <a:t>можно рассчитать</a:t>
            </a:r>
            <a:r>
              <a:rPr lang="ru-RU" sz="2800" b="1" dirty="0">
                <a:latin typeface="Arial" pitchFamily="34" charset="0"/>
                <a:cs typeface="Arial" pitchFamily="34" charset="0"/>
              </a:rPr>
              <a:t> </a:t>
            </a:r>
            <a:r>
              <a:rPr lang="ru-RU" sz="2800" b="1" dirty="0">
                <a:ln>
                  <a:solidFill>
                    <a:schemeClr val="tx1"/>
                  </a:solidFill>
                </a:ln>
                <a:solidFill>
                  <a:srgbClr val="FF0000"/>
                </a:solidFill>
                <a:latin typeface="Arial" pitchFamily="34" charset="0"/>
                <a:cs typeface="Arial" pitchFamily="34" charset="0"/>
              </a:rPr>
              <a:t>теплоту реакции</a:t>
            </a:r>
            <a:r>
              <a:rPr lang="ru-RU" sz="2800" b="1" dirty="0">
                <a:latin typeface="Arial" pitchFamily="34" charset="0"/>
                <a:cs typeface="Arial" pitchFamily="34" charset="0"/>
              </a:rPr>
              <a:t>, </a:t>
            </a:r>
            <a:r>
              <a:rPr lang="ru-RU" sz="2800" b="1" u="sng" dirty="0">
                <a:latin typeface="Arial" pitchFamily="34" charset="0"/>
                <a:cs typeface="Arial" pitchFamily="34" charset="0"/>
              </a:rPr>
              <a:t>не прибегая к эксперименту</a:t>
            </a:r>
            <a:r>
              <a:rPr lang="ru-RU" sz="2800" b="1" dirty="0">
                <a:latin typeface="Arial" pitchFamily="34" charset="0"/>
                <a:cs typeface="Arial" pitchFamily="34" charset="0"/>
              </a:rPr>
              <a:t>. Табличные величины </a:t>
            </a:r>
            <a:r>
              <a:rPr lang="ru-RU" sz="2800" b="1" dirty="0" err="1">
                <a:latin typeface="Arial" pitchFamily="34" charset="0"/>
                <a:cs typeface="Arial" pitchFamily="34" charset="0"/>
              </a:rPr>
              <a:t>теплот</a:t>
            </a:r>
            <a:r>
              <a:rPr lang="ru-RU" sz="2800" b="1" dirty="0">
                <a:latin typeface="Arial" pitchFamily="34" charset="0"/>
                <a:cs typeface="Arial" pitchFamily="34" charset="0"/>
              </a:rPr>
              <a:t> образования и сгорания веществ обычно относятся к </a:t>
            </a:r>
            <a:r>
              <a:rPr lang="ru-RU" sz="2800" b="1" dirty="0" smtClean="0">
                <a:latin typeface="Arial" pitchFamily="34" charset="0"/>
                <a:cs typeface="Arial" pitchFamily="34" charset="0"/>
              </a:rPr>
              <a:t>так называемым стандартным </a:t>
            </a:r>
            <a:r>
              <a:rPr lang="ru-RU" sz="2800" b="1" dirty="0">
                <a:latin typeface="Arial" pitchFamily="34" charset="0"/>
                <a:cs typeface="Arial" pitchFamily="34" charset="0"/>
              </a:rPr>
              <a:t>условиям. Для расчёта теплоты процесса, протекающего при иных условиях, необходимо использовать и другие законы термохимии, например, </a:t>
            </a:r>
            <a:r>
              <a:rPr lang="ru-RU" sz="2800" b="1" dirty="0">
                <a:ln>
                  <a:solidFill>
                    <a:schemeClr val="tx1"/>
                  </a:solidFill>
                </a:ln>
                <a:solidFill>
                  <a:srgbClr val="0000FF"/>
                </a:solidFill>
                <a:latin typeface="Arial" pitchFamily="34" charset="0"/>
                <a:cs typeface="Arial" pitchFamily="34" charset="0"/>
                <a:hlinkClick r:id="rId4" action="ppaction://hlinksldjump"/>
              </a:rPr>
              <a:t>закон Кирхгофа</a:t>
            </a:r>
            <a:r>
              <a:rPr lang="ru-RU" sz="2800" b="1" dirty="0">
                <a:latin typeface="Arial" pitchFamily="34" charset="0"/>
                <a:cs typeface="Arial" pitchFamily="34" charset="0"/>
              </a:rPr>
              <a:t>, описывающий зависимость теплового эффекта реакции от температуры.</a:t>
            </a:r>
          </a:p>
          <a:p>
            <a:pPr indent="450000" algn="just">
              <a:lnSpc>
                <a:spcPct val="80000"/>
              </a:lnSpc>
            </a:pPr>
            <a:r>
              <a:rPr lang="ru-RU" sz="2800" b="1" dirty="0">
                <a:latin typeface="Arial" pitchFamily="34" charset="0"/>
                <a:cs typeface="Arial" pitchFamily="34" charset="0"/>
              </a:rPr>
              <a:t>Если </a:t>
            </a:r>
            <a:r>
              <a:rPr lang="ru-RU" sz="2800" b="1" dirty="0">
                <a:ln>
                  <a:solidFill>
                    <a:schemeClr val="tx1"/>
                  </a:solidFill>
                </a:ln>
                <a:latin typeface="Arial" pitchFamily="34" charset="0"/>
                <a:cs typeface="Arial" pitchFamily="34" charset="0"/>
              </a:rPr>
              <a:t>начальное</a:t>
            </a:r>
            <a:r>
              <a:rPr lang="ru-RU" sz="2800" b="1" dirty="0">
                <a:latin typeface="Arial" pitchFamily="34" charset="0"/>
                <a:cs typeface="Arial" pitchFamily="34" charset="0"/>
              </a:rPr>
              <a:t> и </a:t>
            </a:r>
            <a:r>
              <a:rPr lang="ru-RU" sz="2800" b="1" dirty="0">
                <a:ln>
                  <a:solidFill>
                    <a:schemeClr val="tx1"/>
                  </a:solidFill>
                </a:ln>
                <a:latin typeface="Arial" pitchFamily="34" charset="0"/>
                <a:cs typeface="Arial" pitchFamily="34" charset="0"/>
              </a:rPr>
              <a:t>конечное</a:t>
            </a:r>
            <a:r>
              <a:rPr lang="ru-RU" sz="2800" b="1" dirty="0">
                <a:latin typeface="Arial" pitchFamily="34" charset="0"/>
                <a:cs typeface="Arial" pitchFamily="34" charset="0"/>
              </a:rPr>
              <a:t> состояния химической реакции (реакций) </a:t>
            </a:r>
            <a:r>
              <a:rPr lang="ru-RU" sz="2800" b="1" dirty="0">
                <a:ln>
                  <a:solidFill>
                    <a:schemeClr val="tx1"/>
                  </a:solidFill>
                </a:ln>
                <a:latin typeface="Arial" pitchFamily="34" charset="0"/>
                <a:cs typeface="Arial" pitchFamily="34" charset="0"/>
              </a:rPr>
              <a:t>совпадают</a:t>
            </a:r>
            <a:r>
              <a:rPr lang="ru-RU" sz="2800" b="1" dirty="0">
                <a:latin typeface="Arial" pitchFamily="34" charset="0"/>
                <a:cs typeface="Arial" pitchFamily="34" charset="0"/>
              </a:rPr>
              <a:t>, то ее (их) </a:t>
            </a:r>
            <a:r>
              <a:rPr lang="ru-RU" sz="2800" b="1" dirty="0">
                <a:ln>
                  <a:solidFill>
                    <a:schemeClr val="tx1"/>
                  </a:solidFill>
                </a:ln>
                <a:latin typeface="Arial" pitchFamily="34" charset="0"/>
                <a:cs typeface="Arial" pitchFamily="34" charset="0"/>
              </a:rPr>
              <a:t>тепловой эффект равен нулю</a:t>
            </a:r>
            <a:r>
              <a:rPr lang="ru-RU" sz="2800" b="1" dirty="0">
                <a:latin typeface="Arial" pitchFamily="34" charset="0"/>
                <a:cs typeface="Arial" pitchFamily="34" charset="0"/>
              </a:rPr>
              <a:t>.</a:t>
            </a:r>
          </a:p>
        </p:txBody>
      </p:sp>
      <p:pic>
        <p:nvPicPr>
          <p:cNvPr id="7" name="Picture 41" descr="raznoe50"/>
          <p:cNvPicPr>
            <a:picLocks noChangeAspect="1" noChangeArrowheads="1" noCrop="1"/>
          </p:cNvPicPr>
          <p:nvPr/>
        </p:nvPicPr>
        <p:blipFill>
          <a:blip r:embed="rId5" cstate="print"/>
          <a:srcRect/>
          <a:stretch>
            <a:fillRect/>
          </a:stretch>
        </p:blipFill>
        <p:spPr bwMode="auto">
          <a:xfrm>
            <a:off x="0" y="5191125"/>
            <a:ext cx="1000125" cy="1666875"/>
          </a:xfrm>
          <a:prstGeom prst="rect">
            <a:avLst/>
          </a:prstGeom>
          <a:noFill/>
          <a:ln w="9525">
            <a:noFill/>
            <a:miter lim="800000"/>
            <a:headEnd/>
            <a:tailEnd/>
          </a:ln>
        </p:spPr>
      </p:pic>
      <p:pic>
        <p:nvPicPr>
          <p:cNvPr id="8"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6300192" y="6246836"/>
            <a:ext cx="304800" cy="304800"/>
          </a:xfrm>
          <a:prstGeom prst="rect">
            <a:avLst/>
          </a:prstGeom>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8"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254788123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Прямоугольник 4"/>
          <p:cNvSpPr>
            <a:spLocks noChangeArrowheads="1"/>
          </p:cNvSpPr>
          <p:nvPr/>
        </p:nvSpPr>
        <p:spPr bwMode="auto">
          <a:xfrm>
            <a:off x="107504" y="116632"/>
            <a:ext cx="8822184" cy="2289858"/>
          </a:xfrm>
          <a:prstGeom prst="rect">
            <a:avLst/>
          </a:prstGeom>
          <a:noFill/>
          <a:ln w="9525">
            <a:noFill/>
            <a:miter lim="800000"/>
            <a:headEnd/>
            <a:tailEnd/>
          </a:ln>
        </p:spPr>
        <p:txBody>
          <a:bodyPr wrap="square">
            <a:spAutoFit/>
          </a:bodyPr>
          <a:lstStyle/>
          <a:p>
            <a:pPr indent="450000" algn="just">
              <a:lnSpc>
                <a:spcPct val="85000"/>
              </a:lnSpc>
            </a:pPr>
            <a:r>
              <a:rPr lang="ru-RU" sz="2800" b="1" dirty="0">
                <a:ln>
                  <a:solidFill>
                    <a:sysClr val="windowText" lastClr="000000"/>
                  </a:solidFill>
                </a:ln>
                <a:solidFill>
                  <a:srgbClr val="C00000"/>
                </a:solidFill>
                <a:latin typeface="Arial Black" pitchFamily="34" charset="0"/>
                <a:cs typeface="Arial" pitchFamily="34" charset="0"/>
              </a:rPr>
              <a:t>Тепловые эффекты химических реакций</a:t>
            </a:r>
            <a:r>
              <a:rPr lang="ru-RU" sz="2800" b="1" dirty="0">
                <a:solidFill>
                  <a:srgbClr val="C00000"/>
                </a:solidFill>
                <a:latin typeface="Arial" pitchFamily="34" charset="0"/>
                <a:cs typeface="Arial" pitchFamily="34" charset="0"/>
              </a:rPr>
              <a:t> </a:t>
            </a:r>
            <a:r>
              <a:rPr lang="ru-RU" sz="2800" b="1" u="sng" dirty="0">
                <a:latin typeface="Arial" pitchFamily="34" charset="0"/>
                <a:cs typeface="Arial" pitchFamily="34" charset="0"/>
              </a:rPr>
              <a:t>нужны для</a:t>
            </a:r>
            <a:r>
              <a:rPr lang="ru-RU" sz="2800" b="1" dirty="0">
                <a:latin typeface="Arial" pitchFamily="34" charset="0"/>
                <a:cs typeface="Arial" pitchFamily="34" charset="0"/>
              </a:rPr>
              <a:t> многих технических расчетов. Представьте себя на минуту конструктором мощной ракеты, способной выводить на орбиту космические корабли и другие полезные грузы.</a:t>
            </a:r>
            <a:endParaRPr lang="ru-RU" sz="2600" b="1" dirty="0">
              <a:latin typeface="Arial" pitchFamily="34" charset="0"/>
              <a:cs typeface="Arial" pitchFamily="34" charset="0"/>
            </a:endParaRPr>
          </a:p>
        </p:txBody>
      </p:sp>
      <p:pic>
        <p:nvPicPr>
          <p:cNvPr id="112643" name="Picture 8" descr="c6i1"/>
          <p:cNvPicPr>
            <a:picLocks noChangeAspect="1" noChangeArrowheads="1"/>
          </p:cNvPicPr>
          <p:nvPr/>
        </p:nvPicPr>
        <p:blipFill>
          <a:blip r:embed="rId4" cstate="print"/>
          <a:srcRect/>
          <a:stretch>
            <a:fillRect/>
          </a:stretch>
        </p:blipFill>
        <p:spPr bwMode="auto">
          <a:xfrm>
            <a:off x="1142976" y="2743200"/>
            <a:ext cx="5349875" cy="4114800"/>
          </a:xfrm>
          <a:prstGeom prst="rect">
            <a:avLst/>
          </a:prstGeom>
          <a:noFill/>
          <a:ln w="9525">
            <a:noFill/>
            <a:miter lim="800000"/>
            <a:headEnd/>
            <a:tailEnd/>
          </a:ln>
        </p:spPr>
      </p:pic>
      <p:pic>
        <p:nvPicPr>
          <p:cNvPr id="6" name="Picture 6" descr="an1_raketalet"/>
          <p:cNvPicPr>
            <a:picLocks noChangeAspect="1" noChangeArrowheads="1" noCrop="1"/>
          </p:cNvPicPr>
          <p:nvPr/>
        </p:nvPicPr>
        <p:blipFill>
          <a:blip r:embed="rId5" cstate="print"/>
          <a:srcRect/>
          <a:stretch>
            <a:fillRect/>
          </a:stretch>
        </p:blipFill>
        <p:spPr bwMode="auto">
          <a:xfrm>
            <a:off x="2714625" y="2428875"/>
            <a:ext cx="1266825" cy="333375"/>
          </a:xfrm>
          <a:prstGeom prst="rect">
            <a:avLst/>
          </a:prstGeom>
          <a:noFill/>
          <a:ln w="9525">
            <a:noFill/>
            <a:miter lim="800000"/>
            <a:headEnd/>
            <a:tailEnd/>
          </a:ln>
        </p:spPr>
      </p:pic>
      <p:pic>
        <p:nvPicPr>
          <p:cNvPr id="8"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6804248" y="6286520"/>
            <a:ext cx="304800" cy="304800"/>
          </a:xfrm>
          <a:prstGeom prst="rect">
            <a:avLst/>
          </a:prstGeom>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8"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62475800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63" presetClass="path" presetSubtype="0" accel="50000" decel="50000" fill="hold" nodeType="afterEffect">
                                  <p:stCondLst>
                                    <p:cond delay="0"/>
                                  </p:stCondLst>
                                  <p:childTnLst>
                                    <p:animMotion origin="layout" path="M -3.33333E-6 2.77556E-17 L 0.56059 -0.00324 " pathEditMode="relative" rAng="0" ptsTypes="AA">
                                      <p:cBhvr>
                                        <p:cTn id="12" dur="2000" fill="hold"/>
                                        <p:tgtEl>
                                          <p:spTgt spid="6"/>
                                        </p:tgtEl>
                                        <p:attrNameLst>
                                          <p:attrName>ppt_x</p:attrName>
                                          <p:attrName>ppt_y</p:attrName>
                                        </p:attrNameLst>
                                      </p:cBhvr>
                                      <p:rCtr x="28000" y="-200"/>
                                    </p:animMotion>
                                  </p:childTnLst>
                                </p:cTn>
                              </p:par>
                            </p:childTnLst>
                          </p:cTn>
                        </p:par>
                        <p:par>
                          <p:cTn id="13" fill="hold">
                            <p:stCondLst>
                              <p:cond delay="2500"/>
                            </p:stCondLst>
                            <p:childTnLst>
                              <p:par>
                                <p:cTn id="14" presetID="1" presetClass="mediacall" presetSubtype="0" fill="hold" nodeType="afterEffect">
                                  <p:stCondLst>
                                    <p:cond delay="0"/>
                                  </p:stCondLst>
                                  <p:childTnLst>
                                    <p:cmd type="call" cmd="playFrom(0.0)">
                                      <p:cBhvr>
                                        <p:cTn id="15" dur="14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Прямоугольник 4"/>
          <p:cNvSpPr>
            <a:spLocks noChangeArrowheads="1"/>
          </p:cNvSpPr>
          <p:nvPr/>
        </p:nvSpPr>
        <p:spPr bwMode="auto">
          <a:xfrm>
            <a:off x="35340" y="620688"/>
            <a:ext cx="9001156" cy="6075509"/>
          </a:xfrm>
          <a:prstGeom prst="rect">
            <a:avLst/>
          </a:prstGeom>
          <a:noFill/>
          <a:ln w="9525">
            <a:noFill/>
            <a:miter lim="800000"/>
            <a:headEnd/>
            <a:tailEnd/>
          </a:ln>
        </p:spPr>
        <p:txBody>
          <a:bodyPr wrap="square">
            <a:spAutoFit/>
          </a:bodyPr>
          <a:lstStyle/>
          <a:p>
            <a:pPr indent="450000" algn="just">
              <a:lnSpc>
                <a:spcPct val="80000"/>
              </a:lnSpc>
            </a:pPr>
            <a:r>
              <a:rPr lang="ru-RU" sz="2700" b="1" dirty="0">
                <a:latin typeface="Arial" pitchFamily="34" charset="0"/>
                <a:cs typeface="Arial" pitchFamily="34" charset="0"/>
              </a:rPr>
              <a:t>Допустим, вам известна работа (в кДж), которую придется затратить для доставки ракеты с грузом с поверхности Земли до орбиты, известна </a:t>
            </a:r>
            <a:r>
              <a:rPr lang="ru-RU" sz="2700" b="1" dirty="0" smtClean="0">
                <a:latin typeface="Arial" pitchFamily="34" charset="0"/>
                <a:cs typeface="Arial" pitchFamily="34" charset="0"/>
              </a:rPr>
              <a:t>также работа </a:t>
            </a:r>
            <a:r>
              <a:rPr lang="ru-RU" sz="2700" b="1" dirty="0">
                <a:latin typeface="Arial" pitchFamily="34" charset="0"/>
                <a:cs typeface="Arial" pitchFamily="34" charset="0"/>
              </a:rPr>
              <a:t>по преодолению сопротивления воздуха и другие затраты энергии во время полета. Как рассчитать необходимый запас водорода и кислорода, которые (в сжиженном состоянии) используются в этой ракете в качестве топлива и окислителя?</a:t>
            </a:r>
          </a:p>
          <a:p>
            <a:pPr indent="450000" algn="just">
              <a:lnSpc>
                <a:spcPct val="80000"/>
              </a:lnSpc>
            </a:pPr>
            <a:r>
              <a:rPr lang="ru-RU" sz="2700" b="1" dirty="0">
                <a:latin typeface="Arial" pitchFamily="34" charset="0"/>
                <a:cs typeface="Arial" pitchFamily="34" charset="0"/>
              </a:rPr>
              <a:t>Без помощи теплового эффекта реакции образования воды из водорода и кислорода сделать это затруднительно. Ведь тепловой </a:t>
            </a:r>
            <a:r>
              <a:rPr lang="ru-RU" sz="2700" b="1" dirty="0" smtClean="0">
                <a:latin typeface="Arial" pitchFamily="34" charset="0"/>
                <a:cs typeface="Arial" pitchFamily="34" charset="0"/>
              </a:rPr>
              <a:t>эффект – это </a:t>
            </a:r>
            <a:r>
              <a:rPr lang="ru-RU" sz="2700" b="1" dirty="0">
                <a:latin typeface="Arial" pitchFamily="34" charset="0"/>
                <a:cs typeface="Arial" pitchFamily="34" charset="0"/>
              </a:rPr>
              <a:t>и есть та самая энергия, которая должна вывести ракету на орбиту. В камерах сгорания ракеты эта теплота превращается в кинетическую энергию молекул раскаленного газа (пара), который вырывается из сопел и создает реактивную тягу.</a:t>
            </a:r>
          </a:p>
        </p:txBody>
      </p:sp>
      <p:pic>
        <p:nvPicPr>
          <p:cNvPr id="11" name="Picture 6" descr="an1_raketalet"/>
          <p:cNvPicPr>
            <a:picLocks noChangeAspect="1" noChangeArrowheads="1" noCrop="1"/>
          </p:cNvPicPr>
          <p:nvPr/>
        </p:nvPicPr>
        <p:blipFill>
          <a:blip r:embed="rId4" cstate="print"/>
          <a:srcRect/>
          <a:stretch>
            <a:fillRect/>
          </a:stretch>
        </p:blipFill>
        <p:spPr bwMode="auto">
          <a:xfrm>
            <a:off x="214283" y="70274"/>
            <a:ext cx="1117358" cy="478406"/>
          </a:xfrm>
          <a:prstGeom prst="rect">
            <a:avLst/>
          </a:prstGeom>
          <a:noFill/>
          <a:ln w="9525">
            <a:noFill/>
            <a:miter lim="800000"/>
            <a:headEnd/>
            <a:tailEnd/>
          </a:ln>
        </p:spPr>
      </p:pic>
      <p:pic>
        <p:nvPicPr>
          <p:cNvPr id="9"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300192" y="6364311"/>
            <a:ext cx="304800" cy="304800"/>
          </a:xfrm>
          <a:prstGeom prst="rect">
            <a:avLst/>
          </a:prstGeom>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37239589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63" presetClass="path" presetSubtype="0" accel="50000" decel="50000" fill="hold" nodeType="afterEffect">
                                  <p:stCondLst>
                                    <p:cond delay="0"/>
                                  </p:stCondLst>
                                  <p:childTnLst>
                                    <p:animMotion origin="layout" path="M -1.11111E-6 -1.85185E-6 L 0.85052 -0.00324 " pathEditMode="relative" rAng="0" ptsTypes="AA">
                                      <p:cBhvr>
                                        <p:cTn id="12" dur="2000" fill="hold"/>
                                        <p:tgtEl>
                                          <p:spTgt spid="11"/>
                                        </p:tgtEl>
                                        <p:attrNameLst>
                                          <p:attrName>ppt_x</p:attrName>
                                          <p:attrName>ppt_y</p:attrName>
                                        </p:attrNameLst>
                                      </p:cBhvr>
                                      <p:rCtr x="42500" y="-200"/>
                                    </p:animMotion>
                                  </p:childTnLst>
                                </p:cTn>
                              </p:par>
                            </p:childTnLst>
                          </p:cTn>
                        </p:par>
                        <p:par>
                          <p:cTn id="13" fill="hold">
                            <p:stCondLst>
                              <p:cond delay="2500"/>
                            </p:stCondLst>
                            <p:childTnLst>
                              <p:par>
                                <p:cTn id="14" presetID="1" presetClass="mediacall" presetSubtype="0" fill="hold" nodeType="afterEffect">
                                  <p:stCondLst>
                                    <p:cond delay="0"/>
                                  </p:stCondLst>
                                  <p:childTnLst>
                                    <p:cmd type="call" cmd="playFrom(0.0)">
                                      <p:cBhvr>
                                        <p:cTn id="15" dur="42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Прямоугольник 4"/>
          <p:cNvSpPr>
            <a:spLocks noChangeArrowheads="1"/>
          </p:cNvSpPr>
          <p:nvPr/>
        </p:nvSpPr>
        <p:spPr bwMode="auto">
          <a:xfrm>
            <a:off x="0" y="189444"/>
            <a:ext cx="9112278" cy="6407908"/>
          </a:xfrm>
          <a:prstGeom prst="rect">
            <a:avLst/>
          </a:prstGeom>
          <a:noFill/>
          <a:ln w="9525">
            <a:noFill/>
            <a:miter lim="800000"/>
            <a:headEnd/>
            <a:tailEnd/>
          </a:ln>
        </p:spPr>
        <p:txBody>
          <a:bodyPr wrap="square">
            <a:spAutoFit/>
          </a:bodyPr>
          <a:lstStyle/>
          <a:p>
            <a:pPr indent="450000" algn="just">
              <a:lnSpc>
                <a:spcPct val="80000"/>
              </a:lnSpc>
            </a:pPr>
            <a:r>
              <a:rPr lang="ru-RU" sz="2700" b="1" u="sng" dirty="0">
                <a:latin typeface="Arial" pitchFamily="34" charset="0"/>
                <a:cs typeface="Arial" pitchFamily="34" charset="0"/>
              </a:rPr>
              <a:t>В химической промышленности</a:t>
            </a:r>
            <a:r>
              <a:rPr lang="ru-RU" sz="2700" b="1" dirty="0">
                <a:latin typeface="Arial" pitchFamily="34" charset="0"/>
                <a:cs typeface="Arial" pitchFamily="34" charset="0"/>
              </a:rPr>
              <a:t> тепловые эффекты нужны для </a:t>
            </a:r>
            <a:r>
              <a:rPr lang="ru-RU" sz="2700" b="1" dirty="0">
                <a:ln>
                  <a:solidFill>
                    <a:schemeClr val="tx1"/>
                  </a:solidFill>
                </a:ln>
                <a:solidFill>
                  <a:srgbClr val="0000FF"/>
                </a:solidFill>
                <a:latin typeface="Arial" pitchFamily="34" charset="0"/>
                <a:cs typeface="Arial" pitchFamily="34" charset="0"/>
              </a:rPr>
              <a:t>расчета количества теплоты </a:t>
            </a:r>
            <a:r>
              <a:rPr lang="ru-RU" sz="2700" b="1" dirty="0">
                <a:latin typeface="Arial" pitchFamily="34" charset="0"/>
                <a:cs typeface="Arial" pitchFamily="34" charset="0"/>
              </a:rPr>
              <a:t>для нагревания реакторов, в которых идут эндотермические реакции. </a:t>
            </a:r>
            <a:r>
              <a:rPr lang="ru-RU" sz="2700" b="1" u="sng" dirty="0">
                <a:latin typeface="Arial" pitchFamily="34" charset="0"/>
                <a:cs typeface="Arial" pitchFamily="34" charset="0"/>
              </a:rPr>
              <a:t>В энергетике</a:t>
            </a:r>
            <a:r>
              <a:rPr lang="ru-RU" sz="2700" b="1" dirty="0">
                <a:latin typeface="Arial" pitchFamily="34" charset="0"/>
                <a:cs typeface="Arial" pitchFamily="34" charset="0"/>
              </a:rPr>
              <a:t> с помощью </a:t>
            </a:r>
            <a:r>
              <a:rPr lang="ru-RU" sz="2700" b="1" dirty="0" err="1">
                <a:latin typeface="Arial" pitchFamily="34" charset="0"/>
                <a:cs typeface="Arial" pitchFamily="34" charset="0"/>
              </a:rPr>
              <a:t>теплот</a:t>
            </a:r>
            <a:r>
              <a:rPr lang="ru-RU" sz="2700" b="1" dirty="0">
                <a:latin typeface="Arial" pitchFamily="34" charset="0"/>
                <a:cs typeface="Arial" pitchFamily="34" charset="0"/>
              </a:rPr>
              <a:t> сгорания топлива рассчитывают</a:t>
            </a:r>
            <a:r>
              <a:rPr lang="ru-RU" sz="2700" b="1" dirty="0">
                <a:solidFill>
                  <a:srgbClr val="800000"/>
                </a:solidFill>
                <a:latin typeface="Arial" pitchFamily="34" charset="0"/>
                <a:cs typeface="Arial" pitchFamily="34" charset="0"/>
              </a:rPr>
              <a:t> </a:t>
            </a:r>
            <a:r>
              <a:rPr lang="ru-RU" sz="2700" b="1" dirty="0">
                <a:ln>
                  <a:solidFill>
                    <a:schemeClr val="tx1"/>
                  </a:solidFill>
                </a:ln>
                <a:solidFill>
                  <a:srgbClr val="0000FF"/>
                </a:solidFill>
                <a:latin typeface="Arial" pitchFamily="34" charset="0"/>
                <a:cs typeface="Arial" pitchFamily="34" charset="0"/>
              </a:rPr>
              <a:t>выработку тепловой энергии</a:t>
            </a:r>
            <a:r>
              <a:rPr lang="ru-RU" sz="2700" b="1" dirty="0">
                <a:solidFill>
                  <a:srgbClr val="800000"/>
                </a:solidFill>
                <a:latin typeface="Arial" pitchFamily="34" charset="0"/>
                <a:cs typeface="Arial" pitchFamily="34" charset="0"/>
              </a:rPr>
              <a:t>. </a:t>
            </a:r>
            <a:r>
              <a:rPr lang="ru-RU" sz="2700" b="1" u="sng" dirty="0">
                <a:latin typeface="Arial" pitchFamily="34" charset="0"/>
                <a:cs typeface="Arial" pitchFamily="34" charset="0"/>
              </a:rPr>
              <a:t>Врачи-диетологи</a:t>
            </a:r>
            <a:r>
              <a:rPr lang="ru-RU" sz="2700" b="1" dirty="0">
                <a:latin typeface="Arial" pitchFamily="34" charset="0"/>
                <a:cs typeface="Arial" pitchFamily="34" charset="0"/>
              </a:rPr>
              <a:t> используют тепловые эффекты окисления пищевых продуктов в организме для составления правильных рационов питания не только для больных, но и для здоровых людей </a:t>
            </a:r>
            <a:r>
              <a:rPr lang="ru-RU" sz="2700" b="1" dirty="0" smtClean="0">
                <a:latin typeface="Arial" pitchFamily="34" charset="0"/>
                <a:cs typeface="Arial" pitchFamily="34" charset="0"/>
              </a:rPr>
              <a:t>– спортсменов</a:t>
            </a:r>
            <a:r>
              <a:rPr lang="ru-RU" sz="2700" b="1" dirty="0">
                <a:latin typeface="Arial" pitchFamily="34" charset="0"/>
                <a:cs typeface="Arial" pitchFamily="34" charset="0"/>
              </a:rPr>
              <a:t>, работников различных профессий. По традиции для расчетов здесь используют не джоули, а другие энергетические единицы </a:t>
            </a:r>
            <a:r>
              <a:rPr lang="ru-RU" sz="2700" b="1" dirty="0" smtClean="0">
                <a:latin typeface="Arial" pitchFamily="34" charset="0"/>
                <a:cs typeface="Arial" pitchFamily="34" charset="0"/>
              </a:rPr>
              <a:t>– калории </a:t>
            </a:r>
            <a:r>
              <a:rPr lang="ru-RU" sz="2700" b="1" dirty="0">
                <a:latin typeface="Arial" pitchFamily="34" charset="0"/>
                <a:cs typeface="Arial" pitchFamily="34" charset="0"/>
              </a:rPr>
              <a:t>(1 кал = </a:t>
            </a:r>
            <a:r>
              <a:rPr lang="ru-RU" sz="2700" b="1" dirty="0" smtClean="0">
                <a:latin typeface="Arial" pitchFamily="34" charset="0"/>
                <a:cs typeface="Arial" pitchFamily="34" charset="0"/>
              </a:rPr>
              <a:t>4,2 </a:t>
            </a:r>
            <a:r>
              <a:rPr lang="ru-RU" sz="2700" b="1" dirty="0">
                <a:latin typeface="Arial" pitchFamily="34" charset="0"/>
                <a:cs typeface="Arial" pitchFamily="34" charset="0"/>
              </a:rPr>
              <a:t>Дж). Энергетическое содержание пищи относят к какой-нибудь массе пищевых продуктов: к 1 г, к 100 г или даже к стандартной упаковке продукта.   </a:t>
            </a:r>
          </a:p>
          <a:p>
            <a:pPr indent="450000" algn="just">
              <a:lnSpc>
                <a:spcPct val="80000"/>
              </a:lnSpc>
            </a:pPr>
            <a:r>
              <a:rPr lang="ru-RU" sz="2700" b="1" dirty="0" smtClean="0">
                <a:latin typeface="Arial" pitchFamily="34" charset="0"/>
                <a:cs typeface="Arial" pitchFamily="34" charset="0"/>
              </a:rPr>
              <a:t>Например</a:t>
            </a:r>
            <a:r>
              <a:rPr lang="ru-RU" sz="2700" b="1" dirty="0">
                <a:latin typeface="Arial" pitchFamily="34" charset="0"/>
                <a:cs typeface="Arial" pitchFamily="34" charset="0"/>
              </a:rPr>
              <a:t>, на этикетке баночки со сгущенным молоком  </a:t>
            </a:r>
            <a:r>
              <a:rPr lang="ru-RU" sz="2700" b="1" dirty="0" smtClean="0">
                <a:latin typeface="Arial" pitchFamily="34" charset="0"/>
                <a:cs typeface="Arial" pitchFamily="34" charset="0"/>
              </a:rPr>
              <a:t>можно </a:t>
            </a:r>
            <a:r>
              <a:rPr lang="ru-RU" sz="2700" b="1" dirty="0">
                <a:latin typeface="Arial" pitchFamily="34" charset="0"/>
                <a:cs typeface="Arial" pitchFamily="34" charset="0"/>
              </a:rPr>
              <a:t>прочитать такую надпись: </a:t>
            </a:r>
            <a:r>
              <a:rPr lang="ru-RU" sz="2700" b="1" dirty="0" smtClean="0">
                <a:latin typeface="Arial" pitchFamily="34" charset="0"/>
                <a:cs typeface="Arial" pitchFamily="34" charset="0"/>
              </a:rPr>
              <a:t>«калорийность </a:t>
            </a:r>
            <a:r>
              <a:rPr lang="ru-RU" sz="2700" b="1" dirty="0">
                <a:latin typeface="Arial" pitchFamily="34" charset="0"/>
                <a:cs typeface="Arial" pitchFamily="34" charset="0"/>
              </a:rPr>
              <a:t>320 ккал/100 </a:t>
            </a:r>
            <a:r>
              <a:rPr lang="ru-RU" sz="2700" b="1" dirty="0" smtClean="0">
                <a:latin typeface="Arial" pitchFamily="34" charset="0"/>
                <a:cs typeface="Arial" pitchFamily="34" charset="0"/>
              </a:rPr>
              <a:t>г».</a:t>
            </a:r>
            <a:endParaRPr lang="ru-RU" sz="2700" b="1" dirty="0">
              <a:latin typeface="Arial" pitchFamily="34" charset="0"/>
              <a:cs typeface="Arial" pitchFamily="34" charset="0"/>
            </a:endParaRPr>
          </a:p>
        </p:txBody>
      </p:sp>
      <p:pic>
        <p:nvPicPr>
          <p:cNvPr id="10"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516216" y="6393665"/>
            <a:ext cx="304800" cy="304800"/>
          </a:xfrm>
          <a:prstGeom prst="rect">
            <a:avLst/>
          </a:prstGeom>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86137139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7504" y="188640"/>
            <a:ext cx="8856983" cy="3884140"/>
          </a:xfrm>
          <a:prstGeom prst="rect">
            <a:avLst/>
          </a:prstGeom>
        </p:spPr>
        <p:txBody>
          <a:bodyPr wrap="square">
            <a:spAutoFit/>
          </a:bodyPr>
          <a:lstStyle/>
          <a:p>
            <a:pPr indent="450000" algn="just" fontAlgn="auto">
              <a:lnSpc>
                <a:spcPct val="80000"/>
              </a:lnSpc>
              <a:spcBef>
                <a:spcPts val="0"/>
              </a:spcBef>
              <a:spcAft>
                <a:spcPts val="0"/>
              </a:spcAft>
              <a:defRPr/>
            </a:pPr>
            <a:r>
              <a:rPr lang="ru-RU" sz="2800" b="1" dirty="0">
                <a:latin typeface="Arial" pitchFamily="34" charset="0"/>
                <a:cs typeface="Arial" pitchFamily="34" charset="0"/>
              </a:rPr>
              <a:t>Уравнения химических реакций, в которых вместе с реагентами и продуктами записан и тепловой эффект реакции, называются </a:t>
            </a:r>
            <a:r>
              <a:rPr lang="ru-RU" sz="2800" b="1" dirty="0">
                <a:ln>
                  <a:solidFill>
                    <a:schemeClr val="tx1"/>
                  </a:solidFill>
                </a:ln>
                <a:solidFill>
                  <a:srgbClr val="FF0000"/>
                </a:solidFill>
                <a:latin typeface="Arial" pitchFamily="34" charset="0"/>
                <a:cs typeface="Arial" pitchFamily="34" charset="0"/>
              </a:rPr>
              <a:t>термохимическими уравнениями</a:t>
            </a:r>
            <a:r>
              <a:rPr lang="ru-RU" sz="2800" b="1" i="1" dirty="0">
                <a:solidFill>
                  <a:schemeClr val="accent1">
                    <a:lumMod val="75000"/>
                  </a:schemeClr>
                </a:solidFill>
                <a:latin typeface="Arial" pitchFamily="34" charset="0"/>
                <a:cs typeface="Arial" pitchFamily="34" charset="0"/>
              </a:rPr>
              <a:t>.</a:t>
            </a:r>
          </a:p>
          <a:p>
            <a:pPr indent="450000" algn="just" fontAlgn="auto">
              <a:lnSpc>
                <a:spcPct val="80000"/>
              </a:lnSpc>
              <a:spcBef>
                <a:spcPts val="0"/>
              </a:spcBef>
              <a:spcAft>
                <a:spcPts val="0"/>
              </a:spcAft>
              <a:defRPr/>
            </a:pPr>
            <a:r>
              <a:rPr lang="ru-RU" sz="2800" b="1" u="sng" dirty="0">
                <a:latin typeface="Arial" pitchFamily="34" charset="0"/>
                <a:cs typeface="Arial" pitchFamily="34" charset="0"/>
              </a:rPr>
              <a:t>Особенность</a:t>
            </a:r>
            <a:r>
              <a:rPr lang="ru-RU" sz="2800" b="1" dirty="0">
                <a:latin typeface="Arial" pitchFamily="34" charset="0"/>
                <a:cs typeface="Arial" pitchFamily="34" charset="0"/>
              </a:rPr>
              <a:t> </a:t>
            </a:r>
            <a:r>
              <a:rPr lang="ru-RU" sz="2800" b="1" dirty="0">
                <a:ln>
                  <a:solidFill>
                    <a:schemeClr val="tx1"/>
                  </a:solidFill>
                </a:ln>
                <a:solidFill>
                  <a:srgbClr val="FF0000"/>
                </a:solidFill>
                <a:latin typeface="Arial" pitchFamily="34" charset="0"/>
                <a:cs typeface="Arial" pitchFamily="34" charset="0"/>
              </a:rPr>
              <a:t>термохимических уравнений </a:t>
            </a:r>
            <a:r>
              <a:rPr lang="ru-RU" sz="2800" b="1" u="sng" dirty="0">
                <a:latin typeface="Arial" pitchFamily="34" charset="0"/>
                <a:cs typeface="Arial" pitchFamily="34" charset="0"/>
              </a:rPr>
              <a:t>заключается в том, что</a:t>
            </a:r>
            <a:r>
              <a:rPr lang="ru-RU" sz="2800" b="1" dirty="0">
                <a:latin typeface="Arial" pitchFamily="34" charset="0"/>
                <a:cs typeface="Arial" pitchFamily="34" charset="0"/>
              </a:rPr>
              <a:t> при работе с ними можно переносить формулы веществ и величины тепловых эффектов из одной части уравнения в другую. С обычными уравнениями химических реакций так поступать, как правило, нельзя.</a:t>
            </a:r>
          </a:p>
        </p:txBody>
      </p:sp>
      <p:pic>
        <p:nvPicPr>
          <p:cNvPr id="9"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5796136" y="6414685"/>
            <a:ext cx="304800" cy="304800"/>
          </a:xfrm>
          <a:prstGeom prst="rect">
            <a:avLst/>
          </a:prstGeom>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7" name="Picture 12" descr="пишу 1"/>
          <p:cNvPicPr>
            <a:picLocks noChangeAspect="1" noChangeArrowheads="1" noCrop="1"/>
          </p:cNvPicPr>
          <p:nvPr/>
        </p:nvPicPr>
        <p:blipFill>
          <a:blip r:embed="rId6" cstate="print"/>
          <a:srcRect/>
          <a:stretch>
            <a:fillRect/>
          </a:stretch>
        </p:blipFill>
        <p:spPr bwMode="auto">
          <a:xfrm>
            <a:off x="8462991" y="4991120"/>
            <a:ext cx="649287" cy="1295400"/>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7504" y="260648"/>
            <a:ext cx="8822184" cy="2054409"/>
          </a:xfrm>
          <a:prstGeom prst="rect">
            <a:avLst/>
          </a:prstGeom>
        </p:spPr>
        <p:txBody>
          <a:bodyPr wrap="square">
            <a:spAutoFit/>
          </a:bodyPr>
          <a:lstStyle/>
          <a:p>
            <a:pPr indent="450000" algn="just" fontAlgn="auto">
              <a:lnSpc>
                <a:spcPct val="85000"/>
              </a:lnSpc>
              <a:spcBef>
                <a:spcPts val="0"/>
              </a:spcBef>
              <a:spcAft>
                <a:spcPts val="0"/>
              </a:spcAft>
              <a:defRPr/>
            </a:pPr>
            <a:r>
              <a:rPr lang="ru-RU" sz="3000" b="1" dirty="0">
                <a:latin typeface="Arial" pitchFamily="34" charset="0"/>
                <a:cs typeface="Arial" pitchFamily="34" charset="0"/>
              </a:rPr>
              <a:t>Допускается также </a:t>
            </a:r>
            <a:r>
              <a:rPr lang="ru-RU" sz="3000" b="1" dirty="0" err="1">
                <a:ln>
                  <a:solidFill>
                    <a:sysClr val="windowText" lastClr="000000"/>
                  </a:solidFill>
                </a:ln>
                <a:solidFill>
                  <a:srgbClr val="FF0066"/>
                </a:solidFill>
                <a:latin typeface="Arial" pitchFamily="34" charset="0"/>
                <a:cs typeface="Arial" pitchFamily="34" charset="0"/>
              </a:rPr>
              <a:t>почленное</a:t>
            </a:r>
            <a:r>
              <a:rPr lang="ru-RU" sz="3000" b="1" dirty="0">
                <a:ln>
                  <a:solidFill>
                    <a:sysClr val="windowText" lastClr="000000"/>
                  </a:solidFill>
                </a:ln>
                <a:solidFill>
                  <a:srgbClr val="FF0066"/>
                </a:solidFill>
                <a:latin typeface="Arial" pitchFamily="34" charset="0"/>
                <a:cs typeface="Arial" pitchFamily="34" charset="0"/>
              </a:rPr>
              <a:t> сложение и вычитание термохимических уравнений</a:t>
            </a:r>
            <a:r>
              <a:rPr lang="ru-RU" sz="3000" b="1" dirty="0">
                <a:latin typeface="Arial" pitchFamily="34" charset="0"/>
                <a:cs typeface="Arial" pitchFamily="34" charset="0"/>
              </a:rPr>
              <a:t>. Это бывает нужно </a:t>
            </a:r>
            <a:r>
              <a:rPr lang="ru-RU" sz="3000" b="1" dirty="0">
                <a:ln>
                  <a:solidFill>
                    <a:sysClr val="windowText" lastClr="000000"/>
                  </a:solidFill>
                </a:ln>
                <a:solidFill>
                  <a:srgbClr val="0000FF"/>
                </a:solidFill>
                <a:latin typeface="Arial" pitchFamily="34" charset="0"/>
                <a:cs typeface="Arial" pitchFamily="34" charset="0"/>
              </a:rPr>
              <a:t>для определения тепловых эффектов реакций, которые трудно или невозможно измерить в опыте</a:t>
            </a:r>
            <a:r>
              <a:rPr lang="ru-RU" sz="3000" b="1" dirty="0">
                <a:latin typeface="Arial" pitchFamily="34" charset="0"/>
                <a:cs typeface="Arial" pitchFamily="34" charset="0"/>
              </a:rPr>
              <a:t>.</a:t>
            </a:r>
          </a:p>
        </p:txBody>
      </p:sp>
      <p:pic>
        <p:nvPicPr>
          <p:cNvPr id="7"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5796136" y="6094436"/>
            <a:ext cx="304800" cy="304800"/>
          </a:xfrm>
          <a:prstGeom prst="rect">
            <a:avLst/>
          </a:prstGeom>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12" descr="пишу 1"/>
          <p:cNvPicPr>
            <a:picLocks noChangeAspect="1" noChangeArrowheads="1" noCrop="1"/>
          </p:cNvPicPr>
          <p:nvPr/>
        </p:nvPicPr>
        <p:blipFill>
          <a:blip r:embed="rId6" cstate="print"/>
          <a:srcRect/>
          <a:stretch>
            <a:fillRect/>
          </a:stretch>
        </p:blipFill>
        <p:spPr bwMode="auto">
          <a:xfrm>
            <a:off x="8462991" y="4991120"/>
            <a:ext cx="649287" cy="1295400"/>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467544" y="1556792"/>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Text Box 11"/>
          <p:cNvSpPr txBox="1">
            <a:spLocks noChangeArrowheads="1"/>
          </p:cNvSpPr>
          <p:nvPr/>
        </p:nvSpPr>
        <p:spPr bwMode="auto">
          <a:xfrm>
            <a:off x="1335563" y="1589267"/>
            <a:ext cx="6461690" cy="510909"/>
          </a:xfrm>
          <a:prstGeom prst="rect">
            <a:avLst/>
          </a:prstGeom>
          <a:noFill/>
          <a:ln w="9525">
            <a:noFill/>
            <a:miter lim="800000"/>
            <a:headEnd/>
            <a:tailEnd/>
          </a:ln>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5000"/>
              </a:lnSpc>
            </a:pP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Закон Гесса</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10" name="TextBox 9"/>
          <p:cNvSpPr txBox="1"/>
          <p:nvPr/>
        </p:nvSpPr>
        <p:spPr>
          <a:xfrm>
            <a:off x="603520" y="2380769"/>
            <a:ext cx="7826132" cy="1191095"/>
          </a:xfrm>
          <a:prstGeom prst="rect">
            <a:avLst/>
          </a:prstGeom>
          <a:noFill/>
        </p:spPr>
        <p:txBody>
          <a:bodyPr wrap="square">
            <a:spAutoFit/>
          </a:bodyPr>
          <a:lstStyle/>
          <a:p>
            <a:pPr indent="533400" algn="just">
              <a:lnSpc>
                <a:spcPct val="85000"/>
              </a:lnSpc>
              <a:defRPr/>
            </a:pPr>
            <a:r>
              <a:rPr lang="ru-RU" sz="2800" b="1" dirty="0">
                <a:ln>
                  <a:solidFill>
                    <a:sysClr val="windowText" lastClr="000000"/>
                  </a:solidFill>
                </a:ln>
                <a:solidFill>
                  <a:srgbClr val="FF0000"/>
                </a:solidFill>
                <a:latin typeface="Arial Black" pitchFamily="34" charset="0"/>
                <a:cs typeface="Arial" pitchFamily="34" charset="0"/>
              </a:rPr>
              <a:t>Закон Гесса</a:t>
            </a:r>
            <a:r>
              <a:rPr lang="ru-RU" sz="2800" b="1" dirty="0">
                <a:solidFill>
                  <a:srgbClr val="C00000"/>
                </a:solidFill>
                <a:latin typeface="Arial" pitchFamily="34" charset="0"/>
                <a:cs typeface="Arial" pitchFamily="34" charset="0"/>
              </a:rPr>
              <a:t> </a:t>
            </a:r>
            <a:r>
              <a:rPr lang="ru-RU" sz="2800" b="1" u="sng" dirty="0" smtClean="0">
                <a:ln>
                  <a:solidFill>
                    <a:sysClr val="windowText" lastClr="000000"/>
                  </a:solidFill>
                </a:ln>
                <a:latin typeface="Arial" pitchFamily="34" charset="0"/>
                <a:cs typeface="Arial" pitchFamily="34" charset="0"/>
              </a:rPr>
              <a:t>является </a:t>
            </a:r>
            <a:r>
              <a:rPr lang="ru-RU" sz="2800" b="1" u="sng" dirty="0">
                <a:ln>
                  <a:solidFill>
                    <a:sysClr val="windowText" lastClr="000000"/>
                  </a:solidFill>
                </a:ln>
                <a:latin typeface="Arial" pitchFamily="34" charset="0"/>
                <a:cs typeface="Arial" pitchFamily="34" charset="0"/>
              </a:rPr>
              <a:t>частным случаем</a:t>
            </a:r>
            <a:r>
              <a:rPr lang="ru-RU" sz="2800" b="1" dirty="0">
                <a:latin typeface="Arial" pitchFamily="34" charset="0"/>
                <a:cs typeface="Arial" pitchFamily="34" charset="0"/>
              </a:rPr>
              <a:t> </a:t>
            </a:r>
            <a:r>
              <a:rPr lang="ru-RU" sz="2800" b="1" dirty="0">
                <a:ln>
                  <a:solidFill>
                    <a:sysClr val="windowText" lastClr="000000"/>
                  </a:solidFill>
                </a:ln>
                <a:solidFill>
                  <a:srgbClr val="FF3300"/>
                </a:solidFill>
                <a:latin typeface="Arial" pitchFamily="34" charset="0"/>
                <a:cs typeface="Arial" pitchFamily="34" charset="0"/>
              </a:rPr>
              <a:t>первого начала термодинамики</a:t>
            </a:r>
            <a:r>
              <a:rPr lang="ru-RU" sz="2800" b="1" dirty="0">
                <a:ln>
                  <a:solidFill>
                    <a:sysClr val="windowText" lastClr="000000"/>
                  </a:solidFill>
                </a:ln>
                <a:latin typeface="Arial" pitchFamily="34" charset="0"/>
                <a:cs typeface="Arial" pitchFamily="34" charset="0"/>
              </a:rPr>
              <a:t> </a:t>
            </a:r>
            <a:r>
              <a:rPr lang="ru-RU" sz="2800" b="1" u="sng" dirty="0">
                <a:latin typeface="Arial" pitchFamily="34" charset="0"/>
                <a:cs typeface="Arial" pitchFamily="34" charset="0"/>
              </a:rPr>
              <a:t>применительно к химическим реакциям</a:t>
            </a:r>
            <a:r>
              <a:rPr lang="ru-RU" sz="2800" b="1" dirty="0">
                <a:latin typeface="Arial" pitchFamily="34" charset="0"/>
                <a:cs typeface="Arial" pitchFamily="34" charset="0"/>
              </a:rPr>
              <a:t>. </a:t>
            </a:r>
          </a:p>
        </p:txBody>
      </p:sp>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Прямоугольник 8"/>
          <p:cNvSpPr/>
          <p:nvPr/>
        </p:nvSpPr>
        <p:spPr>
          <a:xfrm>
            <a:off x="562292" y="1340768"/>
            <a:ext cx="8067270" cy="1923604"/>
          </a:xfrm>
          <a:prstGeom prst="rect">
            <a:avLst/>
          </a:prstGeom>
        </p:spPr>
        <p:txBody>
          <a:bodyPr wrap="square">
            <a:spAutoFit/>
          </a:bodyPr>
          <a:lstStyle/>
          <a:p>
            <a:pPr indent="450000" algn="just">
              <a:lnSpc>
                <a:spcPct val="85000"/>
              </a:lnSpc>
            </a:pPr>
            <a:r>
              <a:rPr lang="ru-RU" sz="2800" b="1" dirty="0" smtClean="0">
                <a:ln>
                  <a:solidFill>
                    <a:sysClr val="windowText" lastClr="000000"/>
                  </a:solidFill>
                </a:ln>
                <a:solidFill>
                  <a:srgbClr val="FF0000"/>
                </a:solidFill>
                <a:effectLst>
                  <a:outerShdw blurRad="38100" dist="38100" dir="2700000" algn="tl">
                    <a:srgbClr val="C0C0C0"/>
                  </a:outerShdw>
                </a:effectLst>
                <a:latin typeface="Arial Black" pitchFamily="34" charset="0"/>
                <a:cs typeface="Arial" pitchFamily="34" charset="0"/>
              </a:rPr>
              <a:t>Закон Гесса: </a:t>
            </a:r>
            <a:r>
              <a:rPr lang="ru-RU" sz="2800" b="1" dirty="0" smtClean="0">
                <a:ln>
                  <a:solidFill>
                    <a:sysClr val="windowText" lastClr="000000"/>
                  </a:solidFill>
                </a:ln>
                <a:solidFill>
                  <a:schemeClr val="accent2">
                    <a:lumMod val="75000"/>
                  </a:schemeClr>
                </a:solidFill>
                <a:latin typeface="Arial" pitchFamily="34" charset="0"/>
                <a:cs typeface="Arial" pitchFamily="34" charset="0"/>
              </a:rPr>
              <a:t>тепловой эффект химической реакции не зависит от пути реакции (промежуточных стадий), а зависит только от термодинамического состояния исходных веществ и продуктов реакции.</a:t>
            </a:r>
            <a:r>
              <a:rPr lang="ru-RU" sz="2800" b="1" dirty="0" smtClean="0">
                <a:solidFill>
                  <a:schemeClr val="accent2">
                    <a:lumMod val="75000"/>
                  </a:schemeClr>
                </a:solidFill>
                <a:latin typeface="Arial" pitchFamily="34" charset="0"/>
                <a:cs typeface="Arial" pitchFamily="34" charset="0"/>
              </a:rPr>
              <a:t> </a:t>
            </a:r>
          </a:p>
        </p:txBody>
      </p:sp>
      <p:pic>
        <p:nvPicPr>
          <p:cNvPr id="10" name="Picture 2" descr="C:\Documents and Settings\Maxim\Рабочий стол\презенты\240px-Hessov_zakon_01.jp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Lst>
          </a:blip>
          <a:srcRect/>
          <a:stretch>
            <a:fillRect/>
          </a:stretch>
        </p:blipFill>
        <p:spPr bwMode="auto">
          <a:xfrm>
            <a:off x="2546988" y="3212976"/>
            <a:ext cx="3422945" cy="1597166"/>
          </a:xfrm>
          <a:prstGeom prst="rect">
            <a:avLst/>
          </a:prstGeom>
          <a:noFill/>
          <a:ln w="9525">
            <a:noFill/>
            <a:miter lim="800000"/>
            <a:headEnd/>
            <a:tailEnd/>
          </a:ln>
        </p:spPr>
      </p:pic>
      <p:sp>
        <p:nvSpPr>
          <p:cNvPr id="11" name="TextBox 3"/>
          <p:cNvSpPr txBox="1">
            <a:spLocks noChangeArrowheads="1"/>
          </p:cNvSpPr>
          <p:nvPr/>
        </p:nvSpPr>
        <p:spPr bwMode="auto">
          <a:xfrm>
            <a:off x="720089" y="4663717"/>
            <a:ext cx="7858155" cy="1557349"/>
          </a:xfrm>
          <a:prstGeom prst="rect">
            <a:avLst/>
          </a:prstGeom>
          <a:noFill/>
          <a:ln w="9525">
            <a:noFill/>
            <a:miter lim="800000"/>
            <a:headEnd/>
            <a:tailEnd/>
          </a:ln>
        </p:spPr>
        <p:txBody>
          <a:bodyPr wrap="square">
            <a:spAutoFit/>
          </a:bodyPr>
          <a:lstStyle/>
          <a:p>
            <a:pPr indent="450000" algn="just">
              <a:lnSpc>
                <a:spcPct val="85000"/>
              </a:lnSpc>
            </a:pPr>
            <a:r>
              <a:rPr lang="ru-RU" sz="2800" b="1" dirty="0" smtClean="0">
                <a:latin typeface="Arial" pitchFamily="34" charset="0"/>
                <a:cs typeface="Arial" pitchFamily="34" charset="0"/>
              </a:rPr>
              <a:t>Согласно </a:t>
            </a:r>
            <a:r>
              <a:rPr lang="ru-RU" sz="2800" b="1" dirty="0">
                <a:latin typeface="Arial" pitchFamily="34" charset="0"/>
                <a:cs typeface="Arial" pitchFamily="34" charset="0"/>
              </a:rPr>
              <a:t>закону Гесса, тепловые эффекты всех этих реакций связаны следующим соотношением:</a:t>
            </a:r>
          </a:p>
          <a:p>
            <a:pPr indent="450000" algn="ctr">
              <a:lnSpc>
                <a:spcPct val="85000"/>
              </a:lnSpc>
            </a:pPr>
            <a:r>
              <a:rPr lang="ru-RU" sz="2800" b="1" dirty="0">
                <a:latin typeface="Arial" pitchFamily="34" charset="0"/>
                <a:cs typeface="Arial" pitchFamily="34" charset="0"/>
              </a:rPr>
              <a:t>ΔH</a:t>
            </a:r>
            <a:r>
              <a:rPr lang="ru-RU" sz="2800" b="1" baseline="-25000" dirty="0">
                <a:latin typeface="Arial" pitchFamily="34" charset="0"/>
                <a:cs typeface="Arial" pitchFamily="34" charset="0"/>
              </a:rPr>
              <a:t>1</a:t>
            </a:r>
            <a:r>
              <a:rPr lang="ru-RU" sz="2800" b="1" dirty="0">
                <a:latin typeface="Arial" pitchFamily="34" charset="0"/>
                <a:cs typeface="Arial" pitchFamily="34" charset="0"/>
              </a:rPr>
              <a:t> = ΔH</a:t>
            </a:r>
            <a:r>
              <a:rPr lang="ru-RU" sz="2800" b="1" baseline="-25000" dirty="0">
                <a:latin typeface="Arial" pitchFamily="34" charset="0"/>
                <a:cs typeface="Arial" pitchFamily="34" charset="0"/>
              </a:rPr>
              <a:t>2</a:t>
            </a:r>
            <a:r>
              <a:rPr lang="ru-RU" sz="2800" b="1" dirty="0">
                <a:latin typeface="Arial" pitchFamily="34" charset="0"/>
                <a:cs typeface="Arial" pitchFamily="34" charset="0"/>
              </a:rPr>
              <a:t> + ΔH</a:t>
            </a:r>
            <a:r>
              <a:rPr lang="ru-RU" sz="2800" b="1" baseline="-25000" dirty="0">
                <a:latin typeface="Arial" pitchFamily="34" charset="0"/>
                <a:cs typeface="Arial" pitchFamily="34" charset="0"/>
              </a:rPr>
              <a:t>3</a:t>
            </a:r>
            <a:r>
              <a:rPr lang="ru-RU" sz="2800" b="1" dirty="0">
                <a:latin typeface="Arial" pitchFamily="34" charset="0"/>
                <a:cs typeface="Arial" pitchFamily="34" charset="0"/>
              </a:rPr>
              <a:t> = ΔH</a:t>
            </a:r>
            <a:r>
              <a:rPr lang="ru-RU" sz="2800" b="1" baseline="-25000" dirty="0">
                <a:latin typeface="Arial" pitchFamily="34" charset="0"/>
                <a:cs typeface="Arial" pitchFamily="34" charset="0"/>
              </a:rPr>
              <a:t>4</a:t>
            </a:r>
            <a:r>
              <a:rPr lang="ru-RU" sz="2800" b="1" dirty="0">
                <a:latin typeface="Arial" pitchFamily="34" charset="0"/>
                <a:cs typeface="Arial" pitchFamily="34" charset="0"/>
              </a:rPr>
              <a:t> + ΔH</a:t>
            </a:r>
            <a:r>
              <a:rPr lang="ru-RU" sz="2800" b="1" baseline="-25000" dirty="0">
                <a:latin typeface="Arial" pitchFamily="34" charset="0"/>
                <a:cs typeface="Arial" pitchFamily="34" charset="0"/>
              </a:rPr>
              <a:t>5</a:t>
            </a:r>
            <a:r>
              <a:rPr lang="ru-RU" sz="2800" b="1" dirty="0">
                <a:latin typeface="Arial" pitchFamily="34" charset="0"/>
                <a:cs typeface="Arial" pitchFamily="34" charset="0"/>
              </a:rPr>
              <a:t> + ΔH</a:t>
            </a:r>
            <a:r>
              <a:rPr lang="ru-RU" sz="2800" b="1" baseline="-25000" dirty="0">
                <a:latin typeface="Arial" pitchFamily="34" charset="0"/>
                <a:cs typeface="Arial" pitchFamily="34" charset="0"/>
              </a:rPr>
              <a:t>6</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 name="Прямоугольник 2"/>
          <p:cNvSpPr/>
          <p:nvPr/>
        </p:nvSpPr>
        <p:spPr>
          <a:xfrm>
            <a:off x="539552" y="1628800"/>
            <a:ext cx="8136904" cy="2656112"/>
          </a:xfrm>
          <a:prstGeom prst="rect">
            <a:avLst/>
          </a:prstGeom>
        </p:spPr>
        <p:txBody>
          <a:bodyPr wrap="square">
            <a:spAutoFit/>
          </a:bodyPr>
          <a:lstStyle/>
          <a:p>
            <a:pPr indent="450000" algn="just">
              <a:lnSpc>
                <a:spcPct val="85000"/>
              </a:lnSpc>
              <a:spcBef>
                <a:spcPct val="20000"/>
              </a:spcBef>
              <a:buClr>
                <a:schemeClr val="tx1"/>
              </a:buClr>
              <a:buSzPct val="80000"/>
              <a:buFont typeface="Wingdings" pitchFamily="2" charset="2"/>
              <a:buNone/>
            </a:pPr>
            <a:r>
              <a:rPr lang="ru-RU" sz="2800" b="1" dirty="0" smtClean="0">
                <a:ln>
                  <a:solidFill>
                    <a:sysClr val="windowText" lastClr="000000"/>
                  </a:solidFill>
                </a:ln>
                <a:latin typeface="Arial Black" pitchFamily="34" charset="0"/>
                <a:cs typeface="Arial" pitchFamily="34" charset="0"/>
              </a:rPr>
              <a:t>В </a:t>
            </a:r>
            <a:r>
              <a:rPr lang="ru-RU" sz="2800" b="1" dirty="0">
                <a:ln>
                  <a:solidFill>
                    <a:sysClr val="windowText" lastClr="000000"/>
                  </a:solidFill>
                </a:ln>
                <a:latin typeface="Arial Black" pitchFamily="34" charset="0"/>
                <a:cs typeface="Arial" pitchFamily="34" charset="0"/>
              </a:rPr>
              <a:t>настоящее время </a:t>
            </a:r>
            <a:r>
              <a:rPr lang="ru-RU" sz="2800" b="1" dirty="0">
                <a:ln>
                  <a:solidFill>
                    <a:sysClr val="windowText" lastClr="000000"/>
                  </a:solidFill>
                </a:ln>
                <a:solidFill>
                  <a:srgbClr val="2A9646"/>
                </a:solidFill>
                <a:latin typeface="Arial" pitchFamily="34" charset="0"/>
                <a:cs typeface="Arial" pitchFamily="34" charset="0"/>
              </a:rPr>
              <a:t>главной проблемой</a:t>
            </a:r>
            <a:r>
              <a:rPr lang="ru-RU" sz="2800" b="1" dirty="0">
                <a:latin typeface="Arial" pitchFamily="34" charset="0"/>
                <a:cs typeface="Arial" pitchFamily="34" charset="0"/>
              </a:rPr>
              <a:t> в </a:t>
            </a:r>
            <a:r>
              <a:rPr lang="ru-RU" sz="2800" b="1" dirty="0">
                <a:ln>
                  <a:solidFill>
                    <a:sysClr val="windowText" lastClr="000000"/>
                  </a:solidFill>
                </a:ln>
                <a:solidFill>
                  <a:srgbClr val="FF0000"/>
                </a:solidFill>
                <a:latin typeface="Arial" pitchFamily="34" charset="0"/>
                <a:cs typeface="Arial" pitchFamily="34" charset="0"/>
              </a:rPr>
              <a:t>термодинамике</a:t>
            </a:r>
            <a:r>
              <a:rPr lang="ru-RU" sz="2800" b="1" dirty="0">
                <a:latin typeface="Arial" pitchFamily="34" charset="0"/>
                <a:cs typeface="Arial" pitchFamily="34" charset="0"/>
              </a:rPr>
              <a:t> является ее </a:t>
            </a:r>
            <a:r>
              <a:rPr lang="ru-RU" sz="2800" b="1" u="sng" dirty="0">
                <a:latin typeface="Arial" pitchFamily="34" charset="0"/>
                <a:cs typeface="Arial" pitchFamily="34" charset="0"/>
              </a:rPr>
              <a:t>применение к</a:t>
            </a:r>
            <a:r>
              <a:rPr lang="ru-RU" sz="2800" b="1" dirty="0">
                <a:latin typeface="Arial" pitchFamily="34" charset="0"/>
                <a:cs typeface="Arial" pitchFamily="34" charset="0"/>
              </a:rPr>
              <a:t> </a:t>
            </a:r>
            <a:r>
              <a:rPr lang="ru-RU" sz="2800" b="1" dirty="0">
                <a:ln>
                  <a:solidFill>
                    <a:sysClr val="windowText" lastClr="000000"/>
                  </a:solidFill>
                </a:ln>
                <a:solidFill>
                  <a:srgbClr val="0000FF"/>
                </a:solidFill>
                <a:latin typeface="Arial" pitchFamily="34" charset="0"/>
                <a:cs typeface="Arial" pitchFamily="34" charset="0"/>
              </a:rPr>
              <a:t>необратимым процессам</a:t>
            </a:r>
            <a:r>
              <a:rPr lang="ru-RU" sz="2800" b="1" dirty="0">
                <a:latin typeface="Arial" pitchFamily="34" charset="0"/>
                <a:cs typeface="Arial" pitchFamily="34" charset="0"/>
              </a:rPr>
              <a:t>, и уже достигнуты большие успехи в построении теории, по широте охвата сравнимой с термодинамикой </a:t>
            </a:r>
            <a:r>
              <a:rPr lang="ru-RU" sz="2800" b="1" dirty="0">
                <a:ln>
                  <a:solidFill>
                    <a:sysClr val="windowText" lastClr="000000"/>
                  </a:solidFill>
                </a:ln>
                <a:solidFill>
                  <a:srgbClr val="0000FF"/>
                </a:solidFill>
                <a:latin typeface="Arial" pitchFamily="34" charset="0"/>
                <a:cs typeface="Arial" pitchFamily="34" charset="0"/>
              </a:rPr>
              <a:t>обратимых процессов</a:t>
            </a:r>
            <a:r>
              <a:rPr lang="ru-RU" sz="2800" b="1" dirty="0">
                <a:latin typeface="Arial" pitchFamily="34" charset="0"/>
                <a:cs typeface="Arial" pitchFamily="34" charset="0"/>
              </a:rPr>
              <a:t>. </a:t>
            </a:r>
            <a:endParaRPr lang="ru-RU" sz="2800" b="1" dirty="0" smtClean="0">
              <a:latin typeface="Arial" pitchFamily="34" charset="0"/>
              <a:cs typeface="Arial" pitchFamily="34" charset="0"/>
            </a:endParaRPr>
          </a:p>
        </p:txBody>
      </p:sp>
      <p:sp>
        <p:nvSpPr>
          <p:cNvPr id="9" name="Прямоугольник 8"/>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Tree>
    <p:extLst>
      <p:ext uri="{BB962C8B-B14F-4D97-AF65-F5344CB8AC3E}">
        <p14:creationId xmlns:p14="http://schemas.microsoft.com/office/powerpoint/2010/main" val="573480790"/>
      </p:ext>
    </p:extLst>
  </p:cSld>
  <p:clrMapOvr>
    <a:masterClrMapping/>
  </p:clrMapOvr>
  <p:transition>
    <p:wheel spokes="1"/>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3" name="Прямоугольник 2"/>
          <p:cNvSpPr/>
          <p:nvPr/>
        </p:nvSpPr>
        <p:spPr>
          <a:xfrm>
            <a:off x="675234" y="1585940"/>
            <a:ext cx="7857206" cy="2806922"/>
          </a:xfrm>
          <a:prstGeom prst="rect">
            <a:avLst/>
          </a:prstGeom>
        </p:spPr>
        <p:txBody>
          <a:bodyPr wrap="square">
            <a:spAutoFit/>
          </a:bodyPr>
          <a:lstStyle/>
          <a:p>
            <a:pPr marL="804863" lvl="0" indent="-804863" algn="just" eaLnBrk="0" hangingPunct="0">
              <a:lnSpc>
                <a:spcPct val="90000"/>
              </a:lnSpc>
            </a:pPr>
            <a:r>
              <a:rPr lang="ru-RU" sz="2800" b="1" dirty="0">
                <a:ln>
                  <a:solidFill>
                    <a:sysClr val="windowText" lastClr="000000"/>
                  </a:solidFill>
                </a:ln>
                <a:solidFill>
                  <a:srgbClr val="FF0000"/>
                </a:solidFill>
                <a:latin typeface="Arial Black" pitchFamily="34" charset="0"/>
              </a:rPr>
              <a:t>Теплотой </a:t>
            </a:r>
            <a:r>
              <a:rPr lang="ru-RU" sz="2800" b="1" dirty="0" smtClean="0">
                <a:ln>
                  <a:solidFill>
                    <a:sysClr val="windowText" lastClr="000000"/>
                  </a:solidFill>
                </a:ln>
                <a:solidFill>
                  <a:srgbClr val="FF0000"/>
                </a:solidFill>
                <a:latin typeface="Arial Black" pitchFamily="34" charset="0"/>
              </a:rPr>
              <a:t>образования </a:t>
            </a:r>
            <a:r>
              <a:rPr lang="ru-RU" sz="2800" b="1" dirty="0">
                <a:ln>
                  <a:solidFill>
                    <a:sysClr val="windowText" lastClr="000000"/>
                  </a:solidFill>
                </a:ln>
                <a:solidFill>
                  <a:srgbClr val="FF0000"/>
                </a:solidFill>
                <a:latin typeface="Arial" pitchFamily="34" charset="0"/>
                <a:cs typeface="Arial" pitchFamily="34" charset="0"/>
              </a:rPr>
              <a:t>(</a:t>
            </a:r>
            <a:r>
              <a:rPr lang="en-US" sz="2800" b="1" dirty="0">
                <a:ln>
                  <a:solidFill>
                    <a:sysClr val="windowText" lastClr="000000"/>
                  </a:solidFill>
                </a:ln>
                <a:solidFill>
                  <a:srgbClr val="FF0000"/>
                </a:solidFill>
                <a:latin typeface="Arial" pitchFamily="34" charset="0"/>
                <a:cs typeface="Arial" pitchFamily="34" charset="0"/>
              </a:rPr>
              <a:t>f</a:t>
            </a:r>
            <a:r>
              <a:rPr lang="en-US" sz="2800" b="1" dirty="0">
                <a:ln>
                  <a:solidFill>
                    <a:sysClr val="windowText" lastClr="000000"/>
                  </a:solidFill>
                </a:ln>
                <a:solidFill>
                  <a:srgbClr val="0000FF"/>
                </a:solidFill>
                <a:latin typeface="Arial" pitchFamily="34" charset="0"/>
                <a:cs typeface="Arial" pitchFamily="34" charset="0"/>
              </a:rPr>
              <a:t>ormation</a:t>
            </a:r>
            <a:r>
              <a:rPr lang="ru-RU" sz="2800" b="1" dirty="0">
                <a:ln>
                  <a:solidFill>
                    <a:sysClr val="windowText" lastClr="000000"/>
                  </a:solidFill>
                </a:ln>
                <a:solidFill>
                  <a:srgbClr val="FF0000"/>
                </a:solidFill>
                <a:latin typeface="Arial" pitchFamily="34" charset="0"/>
                <a:cs typeface="Arial" pitchFamily="34" charset="0"/>
              </a:rPr>
              <a:t>)</a:t>
            </a:r>
            <a:r>
              <a:rPr lang="ru-RU" sz="2800" b="1" dirty="0" smtClean="0">
                <a:ln>
                  <a:solidFill>
                    <a:sysClr val="windowText" lastClr="000000"/>
                  </a:solidFill>
                </a:ln>
                <a:solidFill>
                  <a:srgbClr val="FF0000"/>
                </a:solidFill>
                <a:latin typeface="Arial Black" pitchFamily="34" charset="0"/>
              </a:rPr>
              <a:t> </a:t>
            </a:r>
            <a:r>
              <a:rPr lang="ru-RU" sz="2800" b="1" dirty="0"/>
              <a:t>(</a:t>
            </a:r>
            <a:r>
              <a:rPr lang="ru-RU" sz="2800" b="1" dirty="0">
                <a:ln>
                  <a:solidFill>
                    <a:sysClr val="windowText" lastClr="000000"/>
                  </a:solidFill>
                </a:ln>
                <a:solidFill>
                  <a:srgbClr val="FF0000"/>
                </a:solidFill>
                <a:sym typeface="Symbol"/>
              </a:rPr>
              <a:t></a:t>
            </a:r>
            <a:r>
              <a:rPr lang="ru-RU" sz="2800" b="1" dirty="0">
                <a:ln>
                  <a:solidFill>
                    <a:sysClr val="windowText" lastClr="000000"/>
                  </a:solidFill>
                </a:ln>
                <a:solidFill>
                  <a:srgbClr val="FF0000"/>
                </a:solidFill>
              </a:rPr>
              <a:t>Н</a:t>
            </a:r>
            <a:r>
              <a:rPr lang="ru-RU" sz="2800" b="1" baseline="30000" dirty="0">
                <a:ln>
                  <a:solidFill>
                    <a:sysClr val="windowText" lastClr="000000"/>
                  </a:solidFill>
                </a:ln>
                <a:solidFill>
                  <a:srgbClr val="FF0000"/>
                </a:solidFill>
              </a:rPr>
              <a:t>0</a:t>
            </a:r>
            <a:r>
              <a:rPr lang="en-US" sz="2800" b="1" baseline="-25000" dirty="0">
                <a:ln>
                  <a:solidFill>
                    <a:sysClr val="windowText" lastClr="000000"/>
                  </a:solidFill>
                </a:ln>
                <a:solidFill>
                  <a:srgbClr val="FF0000"/>
                </a:solidFill>
              </a:rPr>
              <a:t>f</a:t>
            </a:r>
            <a:r>
              <a:rPr lang="ru-RU" sz="2800" b="1" baseline="-25000" dirty="0">
                <a:ln>
                  <a:solidFill>
                    <a:sysClr val="windowText" lastClr="000000"/>
                  </a:solidFill>
                </a:ln>
                <a:solidFill>
                  <a:srgbClr val="FF0000"/>
                </a:solidFill>
              </a:rPr>
              <a:t>,298</a:t>
            </a:r>
            <a:r>
              <a:rPr lang="ru-RU" sz="2800" b="1" dirty="0"/>
              <a:t>) называется тепловой эффект реакции образования  </a:t>
            </a:r>
            <a:r>
              <a:rPr lang="ru-RU" sz="2800" b="1" u="sng" dirty="0"/>
              <a:t>одного моля</a:t>
            </a:r>
            <a:r>
              <a:rPr lang="ru-RU" sz="2800" b="1" dirty="0"/>
              <a:t> данного соединения (сложного вещества) из простых </a:t>
            </a:r>
            <a:r>
              <a:rPr lang="ru-RU" sz="2800" b="1" dirty="0" smtClean="0"/>
              <a:t>веществ</a:t>
            </a:r>
            <a:r>
              <a:rPr lang="ru-RU" sz="2800" b="1" dirty="0">
                <a:latin typeface="Arial" pitchFamily="34" charset="0"/>
                <a:ea typeface="Times New Roman" pitchFamily="18" charset="0"/>
                <a:cs typeface="Arial" pitchFamily="34" charset="0"/>
              </a:rPr>
              <a:t>, например</a:t>
            </a:r>
            <a:endParaRPr lang="ru-RU" sz="2800" b="1" dirty="0">
              <a:latin typeface="Arial" pitchFamily="34" charset="0"/>
              <a:cs typeface="Arial" pitchFamily="34" charset="0"/>
            </a:endParaRPr>
          </a:p>
          <a:p>
            <a:pPr lvl="0" algn="ctr" eaLnBrk="0" hangingPunct="0">
              <a:lnSpc>
                <a:spcPct val="90000"/>
              </a:lnSpc>
            </a:pPr>
            <a:r>
              <a:rPr lang="ru-RU" sz="2800" b="1" dirty="0">
                <a:latin typeface="Arial" pitchFamily="34" charset="0"/>
                <a:ea typeface="Times New Roman" pitchFamily="18" charset="0"/>
                <a:cs typeface="Arial" pitchFamily="34" charset="0"/>
              </a:rPr>
              <a:t>6С</a:t>
            </a:r>
            <a:r>
              <a:rPr lang="ru-RU" sz="2800" b="1" baseline="-30000" dirty="0">
                <a:latin typeface="Arial" pitchFamily="34" charset="0"/>
                <a:ea typeface="Times New Roman" pitchFamily="18" charset="0"/>
                <a:cs typeface="Arial" pitchFamily="34" charset="0"/>
              </a:rPr>
              <a:t>(графит)</a:t>
            </a:r>
            <a:r>
              <a:rPr lang="ru-RU" sz="2800" b="1" dirty="0">
                <a:latin typeface="Arial" pitchFamily="34" charset="0"/>
                <a:ea typeface="Times New Roman" pitchFamily="18" charset="0"/>
                <a:cs typeface="Arial" pitchFamily="34" charset="0"/>
              </a:rPr>
              <a:t> + 3Н</a:t>
            </a:r>
            <a:r>
              <a:rPr lang="ru-RU" sz="2800" b="1" baseline="-30000" dirty="0">
                <a:latin typeface="Arial" pitchFamily="34" charset="0"/>
                <a:ea typeface="Times New Roman" pitchFamily="18" charset="0"/>
                <a:cs typeface="Arial" pitchFamily="34" charset="0"/>
              </a:rPr>
              <a:t>2(газ) </a:t>
            </a:r>
            <a:r>
              <a:rPr lang="ru-RU" sz="2800" b="1" dirty="0">
                <a:latin typeface="Arial" pitchFamily="34" charset="0"/>
                <a:ea typeface="Times New Roman" pitchFamily="18" charset="0"/>
                <a:cs typeface="Arial" pitchFamily="34" charset="0"/>
                <a:sym typeface="Symbol" pitchFamily="18" charset="2"/>
              </a:rPr>
              <a:t></a:t>
            </a:r>
            <a:r>
              <a:rPr lang="ru-RU" sz="2800" b="1" dirty="0">
                <a:latin typeface="Arial" pitchFamily="34" charset="0"/>
                <a:ea typeface="Times New Roman" pitchFamily="18" charset="0"/>
                <a:cs typeface="Arial" pitchFamily="34" charset="0"/>
              </a:rPr>
              <a:t> С</a:t>
            </a:r>
            <a:r>
              <a:rPr lang="ru-RU" sz="2800" b="1" baseline="-30000" dirty="0">
                <a:latin typeface="Arial" pitchFamily="34" charset="0"/>
                <a:ea typeface="Times New Roman" pitchFamily="18" charset="0"/>
                <a:cs typeface="Arial" pitchFamily="34" charset="0"/>
                <a:sym typeface="Symbol" pitchFamily="18" charset="2"/>
              </a:rPr>
              <a:t>6</a:t>
            </a:r>
            <a:r>
              <a:rPr lang="ru-RU" sz="2800" b="1" dirty="0">
                <a:latin typeface="Arial" pitchFamily="34" charset="0"/>
                <a:ea typeface="Times New Roman" pitchFamily="18" charset="0"/>
                <a:cs typeface="Arial" pitchFamily="34" charset="0"/>
                <a:sym typeface="Symbol" pitchFamily="18" charset="2"/>
              </a:rPr>
              <a:t>Н</a:t>
            </a:r>
            <a:r>
              <a:rPr lang="ru-RU" sz="2800" b="1" baseline="-30000" dirty="0">
                <a:latin typeface="Arial" pitchFamily="34" charset="0"/>
                <a:ea typeface="Times New Roman" pitchFamily="18" charset="0"/>
                <a:cs typeface="Arial" pitchFamily="34" charset="0"/>
                <a:sym typeface="Symbol" pitchFamily="18" charset="2"/>
              </a:rPr>
              <a:t>6(ж</a:t>
            </a:r>
            <a:r>
              <a:rPr lang="ru-RU" sz="2800" b="1" baseline="-30000" dirty="0" smtClean="0">
                <a:latin typeface="Arial" pitchFamily="34" charset="0"/>
                <a:ea typeface="Times New Roman" pitchFamily="18" charset="0"/>
                <a:cs typeface="Arial" pitchFamily="34" charset="0"/>
                <a:sym typeface="Symbol" pitchFamily="18" charset="2"/>
              </a:rPr>
              <a:t>)</a:t>
            </a:r>
            <a:r>
              <a:rPr lang="ru-RU" sz="2800" b="1" dirty="0" smtClean="0"/>
              <a:t> </a:t>
            </a:r>
            <a:endParaRPr lang="ru-RU" sz="2800" b="1" dirty="0"/>
          </a:p>
        </p:txBody>
      </p:sp>
    </p:spTree>
    <p:extLst>
      <p:ext uri="{BB962C8B-B14F-4D97-AF65-F5344CB8AC3E}">
        <p14:creationId xmlns:p14="http://schemas.microsoft.com/office/powerpoint/2010/main" val="2325385263"/>
      </p:ext>
    </p:extLst>
  </p:cSld>
  <p:clrMapOvr>
    <a:masterClrMapping/>
  </p:clrMapOvr>
  <p:transition>
    <p:wheel spokes="1"/>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Прямоугольник 8"/>
          <p:cNvSpPr/>
          <p:nvPr/>
        </p:nvSpPr>
        <p:spPr>
          <a:xfrm>
            <a:off x="1617545" y="1412776"/>
            <a:ext cx="6383479" cy="55399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3000" b="1" spc="50" dirty="0">
                <a:ln w="11430"/>
                <a:solidFill>
                  <a:srgbClr val="C00000"/>
                </a:solidFill>
                <a:effectLst>
                  <a:outerShdw blurRad="76200" dist="50800" dir="5400000" algn="tl" rotWithShape="0">
                    <a:srgbClr val="000000">
                      <a:alpha val="65000"/>
                    </a:srgbClr>
                  </a:outerShdw>
                </a:effectLst>
                <a:latin typeface="Arial Black" pitchFamily="34" charset="0"/>
              </a:rPr>
              <a:t>Следствия из закона Гесса</a:t>
            </a:r>
          </a:p>
        </p:txBody>
      </p:sp>
      <p:sp>
        <p:nvSpPr>
          <p:cNvPr id="10" name="Прямоугольник 9"/>
          <p:cNvSpPr/>
          <p:nvPr/>
        </p:nvSpPr>
        <p:spPr>
          <a:xfrm>
            <a:off x="553976" y="2348880"/>
            <a:ext cx="8050472" cy="2160591"/>
          </a:xfrm>
          <a:prstGeom prst="rect">
            <a:avLst/>
          </a:prstGeom>
        </p:spPr>
        <p:txBody>
          <a:bodyPr wrap="square">
            <a:spAutoFit/>
          </a:bodyPr>
          <a:lstStyle/>
          <a:p>
            <a:pPr marL="342900" lvl="0" indent="-342900" algn="just" eaLnBrk="0" hangingPunct="0">
              <a:lnSpc>
                <a:spcPct val="80000"/>
              </a:lnSpc>
              <a:buFont typeface="+mj-lt"/>
              <a:buAutoNum type="arabicParenR"/>
              <a:tabLst>
                <a:tab pos="228600" algn="l"/>
              </a:tabLst>
            </a:pPr>
            <a:r>
              <a:rPr kumimoji="0" lang="ru-RU" sz="2800" b="1" i="0" u="none" strike="noStrike" cap="none" normalizeH="0" baseline="0" dirty="0" smtClean="0">
                <a:ln>
                  <a:solidFill>
                    <a:sysClr val="windowText" lastClr="000000"/>
                  </a:solidFill>
                </a:ln>
                <a:solidFill>
                  <a:srgbClr val="C00000"/>
                </a:solidFill>
                <a:effectLst/>
                <a:latin typeface="Arial Black" pitchFamily="34" charset="0"/>
                <a:ea typeface="Times New Roman" pitchFamily="18" charset="0"/>
                <a:cs typeface="Arial" pitchFamily="34" charset="0"/>
              </a:rPr>
              <a:t>Тепловой эффект разложения </a:t>
            </a: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какого-либо соединения равен, но противоположен по знаку тепловому </a:t>
            </a:r>
            <a:r>
              <a:rPr kumimoji="0" lang="ru-RU" sz="2800" b="1" i="0" u="none" strike="noStrike" cap="none" normalizeH="0" baseline="0" dirty="0" smtClean="0">
                <a:ln>
                  <a:solidFill>
                    <a:sysClr val="windowText" lastClr="000000"/>
                  </a:solidFill>
                </a:ln>
                <a:solidFill>
                  <a:srgbClr val="0000FF"/>
                </a:solidFill>
                <a:effectLst/>
                <a:latin typeface="Arial Black" pitchFamily="34" charset="0"/>
                <a:ea typeface="Times New Roman" pitchFamily="18" charset="0"/>
                <a:cs typeface="Arial" pitchFamily="34" charset="0"/>
              </a:rPr>
              <a:t>эффекту образования </a:t>
            </a: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этого соединения:</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p>
            <a:pPr marL="342900" lvl="0" indent="-342900" algn="ctr" eaLnBrk="0" hangingPunct="0">
              <a:lnSpc>
                <a:spcPct val="80000"/>
              </a:lnSpc>
              <a:tabLst>
                <a:tab pos="228600" algn="l"/>
              </a:tabLst>
            </a:pPr>
            <a:r>
              <a:rPr kumimoji="0" lang="ru-RU" sz="2800" b="1" i="0" u="none" strike="noStrike" cap="none" normalizeH="0" baseline="0" dirty="0" smtClean="0">
                <a:ln>
                  <a:solidFill>
                    <a:sysClr val="windowText" lastClr="000000"/>
                  </a:solidFill>
                </a:ln>
                <a:solidFill>
                  <a:srgbClr val="C00000"/>
                </a:solidFill>
                <a:effectLst/>
                <a:latin typeface="Arial" pitchFamily="34" charset="0"/>
                <a:ea typeface="Times New Roman" pitchFamily="18" charset="0"/>
                <a:cs typeface="Arial" pitchFamily="34" charset="0"/>
                <a:sym typeface="Symbol" pitchFamily="18" charset="2"/>
              </a:rPr>
              <a:t></a:t>
            </a:r>
            <a:r>
              <a:rPr kumimoji="0" lang="ru-RU" sz="2800" b="1" i="0" u="none" strike="noStrike" cap="none" normalizeH="0" baseline="0" dirty="0" err="1" smtClean="0">
                <a:ln>
                  <a:solidFill>
                    <a:sysClr val="windowText" lastClr="000000"/>
                  </a:solidFill>
                </a:ln>
                <a:solidFill>
                  <a:srgbClr val="C00000"/>
                </a:solidFill>
                <a:effectLst/>
                <a:latin typeface="Arial" pitchFamily="34" charset="0"/>
                <a:ea typeface="Times New Roman" pitchFamily="18" charset="0"/>
                <a:cs typeface="Arial" pitchFamily="34" charset="0"/>
              </a:rPr>
              <a:t>Н</a:t>
            </a:r>
            <a:r>
              <a:rPr kumimoji="0" lang="ru-RU" sz="2800" b="1" i="0" u="none" strike="noStrike" cap="none" normalizeH="0" baseline="-30000" dirty="0" err="1" smtClean="0">
                <a:ln>
                  <a:solidFill>
                    <a:sysClr val="windowText" lastClr="000000"/>
                  </a:solidFill>
                </a:ln>
                <a:solidFill>
                  <a:srgbClr val="C00000"/>
                </a:solidFill>
                <a:effectLst/>
                <a:latin typeface="Arial" pitchFamily="34" charset="0"/>
                <a:ea typeface="Times New Roman" pitchFamily="18" charset="0"/>
                <a:cs typeface="Arial" pitchFamily="34" charset="0"/>
                <a:sym typeface="Symbol" pitchFamily="18" charset="2"/>
              </a:rPr>
              <a:t>разл</a:t>
            </a:r>
            <a:r>
              <a:rPr kumimoji="0" lang="ru-RU" sz="2800" b="1" i="0" u="none" strike="noStrike" cap="none" normalizeH="0" baseline="-30000" dirty="0" smtClean="0">
                <a:ln>
                  <a:solidFill>
                    <a:sysClr val="windowText" lastClr="000000"/>
                  </a:solidFill>
                </a:ln>
                <a:solidFill>
                  <a:srgbClr val="C00000"/>
                </a:solidFill>
                <a:effectLst/>
                <a:latin typeface="Arial" pitchFamily="34" charset="0"/>
                <a:ea typeface="Times New Roman" pitchFamily="18" charset="0"/>
                <a:cs typeface="Arial" pitchFamily="34" charset="0"/>
                <a:sym typeface="Symbol" pitchFamily="18" charset="2"/>
              </a:rPr>
              <a:t>.</a:t>
            </a:r>
            <a:r>
              <a:rPr kumimoji="0" lang="ru-RU" sz="2800" b="1" i="0" u="none" strike="noStrike" cap="none" normalizeH="0" baseline="0" dirty="0" smtClean="0">
                <a:ln>
                  <a:solidFill>
                    <a:sysClr val="windowText" lastClr="000000"/>
                  </a:solidFill>
                </a:ln>
                <a:solidFill>
                  <a:srgbClr val="C00000"/>
                </a:solidFill>
                <a:effectLst/>
                <a:latin typeface="Arial" pitchFamily="34" charset="0"/>
                <a:ea typeface="Times New Roman" pitchFamily="18" charset="0"/>
                <a:cs typeface="Arial" pitchFamily="34" charset="0"/>
                <a:sym typeface="Symbol" pitchFamily="18" charset="2"/>
              </a:rPr>
              <a:t> = –</a:t>
            </a:r>
            <a:r>
              <a:rPr kumimoji="0" lang="ru-RU" sz="2800" b="1" i="0" u="none" strike="noStrike" cap="none" normalizeH="0" baseline="0" dirty="0" err="1" smtClean="0">
                <a:ln>
                  <a:solidFill>
                    <a:sysClr val="windowText" lastClr="000000"/>
                  </a:solidFill>
                </a:ln>
                <a:solidFill>
                  <a:srgbClr val="C00000"/>
                </a:solidFill>
                <a:effectLst/>
                <a:latin typeface="Arial" pitchFamily="34" charset="0"/>
                <a:ea typeface="Times New Roman" pitchFamily="18" charset="0"/>
                <a:cs typeface="Arial" pitchFamily="34" charset="0"/>
              </a:rPr>
              <a:t>Н</a:t>
            </a:r>
            <a:r>
              <a:rPr kumimoji="0" lang="ru-RU" sz="2800" b="1" i="0" u="none" strike="noStrike" cap="none" normalizeH="0" baseline="-30000" dirty="0" err="1" smtClean="0">
                <a:ln>
                  <a:solidFill>
                    <a:sysClr val="windowText" lastClr="000000"/>
                  </a:solidFill>
                </a:ln>
                <a:solidFill>
                  <a:srgbClr val="C00000"/>
                </a:solidFill>
                <a:effectLst/>
                <a:latin typeface="Arial" pitchFamily="34" charset="0"/>
                <a:ea typeface="Times New Roman" pitchFamily="18" charset="0"/>
                <a:cs typeface="Arial" pitchFamily="34" charset="0"/>
                <a:sym typeface="Symbol" pitchFamily="18" charset="2"/>
              </a:rPr>
              <a:t>обр</a:t>
            </a:r>
            <a:r>
              <a:rPr kumimoji="0" lang="ru-RU" sz="2800" b="1" i="0" u="none" strike="noStrike" cap="none" normalizeH="0" baseline="-30000" dirty="0" smtClean="0">
                <a:ln>
                  <a:solidFill>
                    <a:sysClr val="windowText" lastClr="000000"/>
                  </a:solidFill>
                </a:ln>
                <a:solidFill>
                  <a:srgbClr val="C00000"/>
                </a:solidFill>
                <a:effectLst/>
                <a:latin typeface="Arial" pitchFamily="34" charset="0"/>
                <a:ea typeface="Times New Roman" pitchFamily="18" charset="0"/>
                <a:cs typeface="Arial" pitchFamily="34" charset="0"/>
                <a:sym typeface="Symbol" pitchFamily="18" charset="2"/>
              </a:rPr>
              <a:t>.</a:t>
            </a:r>
            <a:endParaRPr kumimoji="0" lang="ru-RU" sz="2800" b="1" i="0" u="none" strike="noStrike" cap="none" normalizeH="0" baseline="0" dirty="0" smtClean="0">
              <a:ln>
                <a:solidFill>
                  <a:sysClr val="windowText" lastClr="000000"/>
                </a:solidFill>
              </a:ln>
              <a:solidFill>
                <a:srgbClr val="C00000"/>
              </a:solidFill>
              <a:effectLst/>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10" name="Прямоугольник 9"/>
          <p:cNvSpPr/>
          <p:nvPr/>
        </p:nvSpPr>
        <p:spPr>
          <a:xfrm>
            <a:off x="539553" y="1502260"/>
            <a:ext cx="8032976" cy="4573560"/>
          </a:xfrm>
          <a:prstGeom prst="rect">
            <a:avLst/>
          </a:prstGeom>
        </p:spPr>
        <p:txBody>
          <a:bodyPr wrap="square">
            <a:spAutoFit/>
          </a:bodyPr>
          <a:lstStyle/>
          <a:p>
            <a:pPr marL="457200" lvl="0" indent="-457200" algn="just" eaLnBrk="0" hangingPunct="0">
              <a:lnSpc>
                <a:spcPct val="80000"/>
              </a:lnSpc>
              <a:buFont typeface="+mj-lt"/>
              <a:buAutoNum type="arabicParenR" startAt="2"/>
              <a:tabLst>
                <a:tab pos="228600" algn="l"/>
              </a:tabLst>
            </a:pP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sym typeface="Symbol" pitchFamily="18" charset="2"/>
              </a:rPr>
              <a:t>Если 2 реакции имеют </a:t>
            </a:r>
            <a:r>
              <a:rPr kumimoji="0" lang="ru-RU" sz="2800" b="1" i="0" u="none" strike="noStrike" cap="none" normalizeH="0" baseline="0" dirty="0" smtClean="0">
                <a:ln>
                  <a:solidFill>
                    <a:sysClr val="windowText" lastClr="000000"/>
                  </a:solidFill>
                </a:ln>
                <a:solidFill>
                  <a:srgbClr val="0000FF"/>
                </a:solidFill>
                <a:effectLst/>
                <a:latin typeface="Arial" pitchFamily="34" charset="0"/>
                <a:ea typeface="Times New Roman" pitchFamily="18" charset="0"/>
                <a:cs typeface="Arial" pitchFamily="34" charset="0"/>
                <a:sym typeface="Symbol" pitchFamily="18" charset="2"/>
              </a:rPr>
              <a:t>одинаковые начальные состояния</a:t>
            </a:r>
            <a:r>
              <a:rPr kumimoji="0" lang="ru-RU" sz="2800" b="1" i="0" u="none" strike="noStrike" cap="none" normalizeH="0" baseline="0" dirty="0" smtClean="0">
                <a:ln>
                  <a:noFill/>
                </a:ln>
                <a:solidFill>
                  <a:srgbClr val="0000FF"/>
                </a:solidFill>
                <a:effectLst/>
                <a:latin typeface="Arial" pitchFamily="34" charset="0"/>
                <a:ea typeface="Times New Roman" pitchFamily="18" charset="0"/>
                <a:cs typeface="Arial" pitchFamily="34" charset="0"/>
                <a:sym typeface="Symbol" pitchFamily="18" charset="2"/>
              </a:rPr>
              <a:t> </a:t>
            </a: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sym typeface="Symbol" pitchFamily="18" charset="2"/>
              </a:rPr>
              <a:t>и различные конечные, то разность их тепловых эффектов равна тепловому эффекту перехода из одного конечного состояния в другое </a:t>
            </a:r>
            <a:endParaRPr kumimoji="0" lang="ru-RU" sz="2800" b="1" i="0" u="none" strike="noStrike" cap="none" normalizeH="0" baseline="0" dirty="0" smtClean="0">
              <a:ln>
                <a:noFill/>
              </a:ln>
              <a:solidFill>
                <a:schemeClr val="tx1"/>
              </a:solidFill>
              <a:effectLst/>
              <a:latin typeface="Arial" pitchFamily="34" charset="0"/>
              <a:cs typeface="Arial" pitchFamily="34" charset="0"/>
              <a:sym typeface="Symbol" pitchFamily="18" charset="2"/>
            </a:endParaRPr>
          </a:p>
          <a:p>
            <a:pPr marL="342900" lvl="0" indent="-342900" algn="ctr" eaLnBrk="0" hangingPunct="0">
              <a:lnSpc>
                <a:spcPct val="80000"/>
              </a:lnSpc>
              <a:tabLst>
                <a:tab pos="228600" algn="l"/>
              </a:tabLst>
            </a:pPr>
            <a:r>
              <a:rPr kumimoji="0" lang="ru-RU" sz="2800" b="1" i="0" u="none" strike="noStrike" cap="none" normalizeH="0" baseline="0" dirty="0" smtClean="0">
                <a:ln>
                  <a:solidFill>
                    <a:sysClr val="windowText" lastClr="000000"/>
                  </a:solidFill>
                </a:ln>
                <a:solidFill>
                  <a:srgbClr val="C00000"/>
                </a:solidFill>
                <a:effectLst/>
                <a:latin typeface="Arial" pitchFamily="34" charset="0"/>
                <a:ea typeface="Times New Roman" pitchFamily="18" charset="0"/>
                <a:cs typeface="Arial" pitchFamily="34" charset="0"/>
                <a:sym typeface="Symbol" pitchFamily="18" charset="2"/>
              </a:rPr>
              <a:t></a:t>
            </a:r>
            <a:r>
              <a:rPr kumimoji="0" lang="ru-RU" sz="2800" b="1" i="0" u="none" strike="noStrike" cap="none" normalizeH="0" baseline="0" dirty="0" smtClean="0">
                <a:ln>
                  <a:solidFill>
                    <a:sysClr val="windowText" lastClr="000000"/>
                  </a:solidFill>
                </a:ln>
                <a:solidFill>
                  <a:srgbClr val="C00000"/>
                </a:solidFill>
                <a:effectLst/>
                <a:latin typeface="Arial" pitchFamily="34" charset="0"/>
                <a:ea typeface="Times New Roman" pitchFamily="18" charset="0"/>
                <a:cs typeface="Arial" pitchFamily="34" charset="0"/>
              </a:rPr>
              <a:t>Н</a:t>
            </a:r>
            <a:r>
              <a:rPr kumimoji="0" lang="ru-RU" sz="2800" b="1" i="0" u="none" strike="noStrike" cap="none" normalizeH="0" baseline="-30000" dirty="0" smtClean="0">
                <a:ln>
                  <a:solidFill>
                    <a:sysClr val="windowText" lastClr="000000"/>
                  </a:solidFill>
                </a:ln>
                <a:solidFill>
                  <a:srgbClr val="C00000"/>
                </a:solidFill>
                <a:effectLst/>
                <a:latin typeface="Arial" pitchFamily="34" charset="0"/>
                <a:ea typeface="Times New Roman" pitchFamily="18" charset="0"/>
                <a:cs typeface="Arial" pitchFamily="34" charset="0"/>
                <a:sym typeface="Symbol" pitchFamily="18" charset="2"/>
              </a:rPr>
              <a:t>2</a:t>
            </a:r>
            <a:r>
              <a:rPr kumimoji="0" lang="ru-RU" sz="2800" b="1" i="0" u="none" strike="noStrike" cap="none" normalizeH="0" baseline="0" dirty="0" smtClean="0">
                <a:ln>
                  <a:solidFill>
                    <a:sysClr val="windowText" lastClr="000000"/>
                  </a:solidFill>
                </a:ln>
                <a:solidFill>
                  <a:srgbClr val="C00000"/>
                </a:solidFill>
                <a:effectLst/>
                <a:latin typeface="Arial" pitchFamily="34" charset="0"/>
                <a:ea typeface="Times New Roman" pitchFamily="18" charset="0"/>
                <a:cs typeface="Arial" pitchFamily="34" charset="0"/>
                <a:sym typeface="Symbol" pitchFamily="18" charset="2"/>
              </a:rPr>
              <a:t> – </a:t>
            </a:r>
            <a:r>
              <a:rPr kumimoji="0" lang="ru-RU" sz="2800" b="1" i="0" u="none" strike="noStrike" cap="none" normalizeH="0" baseline="0" dirty="0" smtClean="0">
                <a:ln>
                  <a:solidFill>
                    <a:sysClr val="windowText" lastClr="000000"/>
                  </a:solidFill>
                </a:ln>
                <a:solidFill>
                  <a:srgbClr val="C00000"/>
                </a:solidFill>
                <a:effectLst/>
                <a:latin typeface="Arial" pitchFamily="34" charset="0"/>
                <a:ea typeface="Times New Roman" pitchFamily="18" charset="0"/>
                <a:cs typeface="Arial" pitchFamily="34" charset="0"/>
              </a:rPr>
              <a:t>Н</a:t>
            </a:r>
            <a:r>
              <a:rPr kumimoji="0" lang="ru-RU" sz="2800" b="1" i="0" u="none" strike="noStrike" cap="none" normalizeH="0" baseline="-30000" dirty="0" smtClean="0">
                <a:ln>
                  <a:solidFill>
                    <a:sysClr val="windowText" lastClr="000000"/>
                  </a:solidFill>
                </a:ln>
                <a:solidFill>
                  <a:srgbClr val="C00000"/>
                </a:solidFill>
                <a:effectLst/>
                <a:latin typeface="Arial" pitchFamily="34" charset="0"/>
                <a:ea typeface="Times New Roman" pitchFamily="18" charset="0"/>
                <a:cs typeface="Arial" pitchFamily="34" charset="0"/>
                <a:sym typeface="Symbol" pitchFamily="18" charset="2"/>
              </a:rPr>
              <a:t>1</a:t>
            </a:r>
            <a:r>
              <a:rPr kumimoji="0" lang="ru-RU" sz="2800" b="1" i="0" u="none" strike="noStrike" cap="none" normalizeH="0" baseline="0" dirty="0" smtClean="0">
                <a:ln>
                  <a:solidFill>
                    <a:sysClr val="windowText" lastClr="000000"/>
                  </a:solidFill>
                </a:ln>
                <a:solidFill>
                  <a:srgbClr val="C00000"/>
                </a:solidFill>
                <a:effectLst/>
                <a:latin typeface="Arial" pitchFamily="34" charset="0"/>
                <a:ea typeface="Times New Roman" pitchFamily="18" charset="0"/>
                <a:cs typeface="Arial" pitchFamily="34" charset="0"/>
                <a:sym typeface="Symbol" pitchFamily="18" charset="2"/>
              </a:rPr>
              <a:t> = </a:t>
            </a:r>
            <a:r>
              <a:rPr kumimoji="0" lang="ru-RU" sz="2800" b="1" i="0" u="none" strike="noStrike" cap="none" normalizeH="0" baseline="0" dirty="0" smtClean="0">
                <a:ln>
                  <a:solidFill>
                    <a:sysClr val="windowText" lastClr="000000"/>
                  </a:solidFill>
                </a:ln>
                <a:solidFill>
                  <a:srgbClr val="C00000"/>
                </a:solidFill>
                <a:effectLst/>
                <a:latin typeface="Arial" pitchFamily="34" charset="0"/>
                <a:ea typeface="Times New Roman" pitchFamily="18" charset="0"/>
                <a:cs typeface="Arial" pitchFamily="34" charset="0"/>
              </a:rPr>
              <a:t>Н</a:t>
            </a:r>
            <a:r>
              <a:rPr kumimoji="0" lang="ru-RU" sz="2800" b="1" i="0" u="none" strike="noStrike" cap="none" normalizeH="0" baseline="-30000" dirty="0" smtClean="0">
                <a:ln>
                  <a:solidFill>
                    <a:sysClr val="windowText" lastClr="000000"/>
                  </a:solidFill>
                </a:ln>
                <a:solidFill>
                  <a:srgbClr val="C00000"/>
                </a:solidFill>
                <a:effectLst/>
                <a:latin typeface="Arial" pitchFamily="34" charset="0"/>
                <a:ea typeface="Times New Roman" pitchFamily="18" charset="0"/>
                <a:cs typeface="Arial" pitchFamily="34" charset="0"/>
                <a:sym typeface="Symbol" pitchFamily="18" charset="2"/>
              </a:rPr>
              <a:t>21</a:t>
            </a:r>
            <a:endParaRPr kumimoji="0" lang="ru-RU" sz="2800" b="1" i="0" u="none" strike="noStrike" cap="none" normalizeH="0" baseline="0" dirty="0" smtClean="0">
              <a:ln>
                <a:solidFill>
                  <a:sysClr val="windowText" lastClr="000000"/>
                </a:solidFill>
              </a:ln>
              <a:solidFill>
                <a:srgbClr val="C00000"/>
              </a:solidFill>
              <a:effectLst/>
              <a:latin typeface="Arial" pitchFamily="34" charset="0"/>
              <a:cs typeface="Arial" pitchFamily="34" charset="0"/>
              <a:sym typeface="Symbol" pitchFamily="18" charset="2"/>
            </a:endParaRPr>
          </a:p>
          <a:p>
            <a:pPr marL="457200" lvl="0" indent="-457200" algn="just" eaLnBrk="0" hangingPunct="0">
              <a:lnSpc>
                <a:spcPct val="80000"/>
              </a:lnSpc>
              <a:buFont typeface="+mj-lt"/>
              <a:buAutoNum type="arabicParenR" startAt="3"/>
              <a:tabLst>
                <a:tab pos="228600" algn="l"/>
              </a:tabLst>
            </a:pP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sym typeface="Symbol" pitchFamily="18" charset="2"/>
              </a:rPr>
              <a:t>Если 2 реакции из </a:t>
            </a:r>
            <a:r>
              <a:rPr kumimoji="0" lang="ru-RU" sz="2800" b="1" i="0" u="none" strike="noStrike" cap="none" normalizeH="0" baseline="0" dirty="0" smtClean="0">
                <a:ln>
                  <a:solidFill>
                    <a:sysClr val="windowText" lastClr="000000"/>
                  </a:solidFill>
                </a:ln>
                <a:solidFill>
                  <a:srgbClr val="0000FF"/>
                </a:solidFill>
                <a:effectLst/>
                <a:latin typeface="Arial" pitchFamily="34" charset="0"/>
                <a:ea typeface="Times New Roman" pitchFamily="18" charset="0"/>
                <a:cs typeface="Arial" pitchFamily="34" charset="0"/>
                <a:sym typeface="Symbol" pitchFamily="18" charset="2"/>
              </a:rPr>
              <a:t>различных состояний </a:t>
            </a:r>
            <a:r>
              <a:rPr kumimoji="0" lang="ru-RU" sz="2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sym typeface="Symbol" pitchFamily="18" charset="2"/>
              </a:rPr>
              <a:t>приходят к одному конечному, то разность их тепловых эффектов равна тепловому эффекту перехода из одного начального состояния в другое </a:t>
            </a:r>
            <a:endParaRPr kumimoji="0" lang="ru-RU" sz="2800" b="1" i="0" u="none" strike="noStrike" cap="none" normalizeH="0" baseline="0" dirty="0" smtClean="0">
              <a:ln>
                <a:noFill/>
              </a:ln>
              <a:solidFill>
                <a:schemeClr val="tx1"/>
              </a:solidFill>
              <a:effectLst/>
              <a:latin typeface="Arial" pitchFamily="34" charset="0"/>
              <a:cs typeface="Arial" pitchFamily="34" charset="0"/>
              <a:sym typeface="Symbol" pitchFamily="18" charset="2"/>
            </a:endParaRPr>
          </a:p>
          <a:p>
            <a:pPr marL="342900" lvl="0" indent="-342900" algn="ctr" eaLnBrk="0" hangingPunct="0">
              <a:lnSpc>
                <a:spcPct val="80000"/>
              </a:lnSpc>
              <a:tabLst>
                <a:tab pos="228600" algn="l"/>
              </a:tabLst>
            </a:pPr>
            <a:r>
              <a:rPr kumimoji="0" lang="ru-RU" sz="2800" b="1" i="0" u="none" strike="noStrike" cap="none" normalizeH="0" baseline="0" dirty="0" smtClean="0">
                <a:ln>
                  <a:solidFill>
                    <a:sysClr val="windowText" lastClr="000000"/>
                  </a:solidFill>
                </a:ln>
                <a:solidFill>
                  <a:srgbClr val="C00000"/>
                </a:solidFill>
                <a:effectLst/>
                <a:latin typeface="Arial" pitchFamily="34" charset="0"/>
                <a:ea typeface="Times New Roman" pitchFamily="18" charset="0"/>
                <a:cs typeface="Arial" pitchFamily="34" charset="0"/>
                <a:sym typeface="Symbol" pitchFamily="18" charset="2"/>
              </a:rPr>
              <a:t></a:t>
            </a:r>
            <a:r>
              <a:rPr kumimoji="0" lang="ru-RU" sz="2800" b="1" i="0" u="none" strike="noStrike" cap="none" normalizeH="0" baseline="0" dirty="0" smtClean="0">
                <a:ln>
                  <a:solidFill>
                    <a:sysClr val="windowText" lastClr="000000"/>
                  </a:solidFill>
                </a:ln>
                <a:solidFill>
                  <a:srgbClr val="C00000"/>
                </a:solidFill>
                <a:effectLst/>
                <a:latin typeface="Arial" pitchFamily="34" charset="0"/>
                <a:ea typeface="Times New Roman" pitchFamily="18" charset="0"/>
                <a:cs typeface="Arial" pitchFamily="34" charset="0"/>
              </a:rPr>
              <a:t>Н</a:t>
            </a:r>
            <a:r>
              <a:rPr kumimoji="0" lang="ru-RU" sz="2800" b="1" i="0" u="none" strike="noStrike" cap="none" normalizeH="0" baseline="-30000" dirty="0" smtClean="0">
                <a:ln>
                  <a:solidFill>
                    <a:sysClr val="windowText" lastClr="000000"/>
                  </a:solidFill>
                </a:ln>
                <a:solidFill>
                  <a:srgbClr val="C00000"/>
                </a:solidFill>
                <a:effectLst/>
                <a:latin typeface="Arial" pitchFamily="34" charset="0"/>
                <a:ea typeface="Times New Roman" pitchFamily="18" charset="0"/>
                <a:cs typeface="Arial" pitchFamily="34" charset="0"/>
                <a:sym typeface="Symbol" pitchFamily="18" charset="2"/>
              </a:rPr>
              <a:t>1</a:t>
            </a:r>
            <a:r>
              <a:rPr kumimoji="0" lang="ru-RU" sz="2800" b="1" i="0" u="none" strike="noStrike" cap="none" normalizeH="0" baseline="0" dirty="0" smtClean="0">
                <a:ln>
                  <a:solidFill>
                    <a:sysClr val="windowText" lastClr="000000"/>
                  </a:solidFill>
                </a:ln>
                <a:solidFill>
                  <a:srgbClr val="C00000"/>
                </a:solidFill>
                <a:effectLst/>
                <a:latin typeface="Arial" pitchFamily="34" charset="0"/>
                <a:ea typeface="Times New Roman" pitchFamily="18" charset="0"/>
                <a:cs typeface="Arial" pitchFamily="34" charset="0"/>
                <a:sym typeface="Symbol" pitchFamily="18" charset="2"/>
              </a:rPr>
              <a:t> – </a:t>
            </a:r>
            <a:r>
              <a:rPr kumimoji="0" lang="ru-RU" sz="2800" b="1" i="0" u="none" strike="noStrike" cap="none" normalizeH="0" baseline="0" dirty="0" smtClean="0">
                <a:ln>
                  <a:solidFill>
                    <a:sysClr val="windowText" lastClr="000000"/>
                  </a:solidFill>
                </a:ln>
                <a:solidFill>
                  <a:srgbClr val="C00000"/>
                </a:solidFill>
                <a:effectLst/>
                <a:latin typeface="Arial" pitchFamily="34" charset="0"/>
                <a:ea typeface="Times New Roman" pitchFamily="18" charset="0"/>
                <a:cs typeface="Arial" pitchFamily="34" charset="0"/>
              </a:rPr>
              <a:t>Н</a:t>
            </a:r>
            <a:r>
              <a:rPr kumimoji="0" lang="ru-RU" sz="2800" b="1" i="0" u="none" strike="noStrike" cap="none" normalizeH="0" baseline="-30000" dirty="0" smtClean="0">
                <a:ln>
                  <a:solidFill>
                    <a:sysClr val="windowText" lastClr="000000"/>
                  </a:solidFill>
                </a:ln>
                <a:solidFill>
                  <a:srgbClr val="C00000"/>
                </a:solidFill>
                <a:effectLst/>
                <a:latin typeface="Arial" pitchFamily="34" charset="0"/>
                <a:ea typeface="Times New Roman" pitchFamily="18" charset="0"/>
                <a:cs typeface="Arial" pitchFamily="34" charset="0"/>
                <a:sym typeface="Symbol" pitchFamily="18" charset="2"/>
              </a:rPr>
              <a:t>2</a:t>
            </a:r>
            <a:r>
              <a:rPr kumimoji="0" lang="ru-RU" sz="2800" b="1" i="0" u="none" strike="noStrike" cap="none" normalizeH="0" baseline="0" dirty="0" smtClean="0">
                <a:ln>
                  <a:solidFill>
                    <a:sysClr val="windowText" lastClr="000000"/>
                  </a:solidFill>
                </a:ln>
                <a:solidFill>
                  <a:srgbClr val="C00000"/>
                </a:solidFill>
                <a:effectLst/>
                <a:latin typeface="Arial" pitchFamily="34" charset="0"/>
                <a:ea typeface="Times New Roman" pitchFamily="18" charset="0"/>
                <a:cs typeface="Arial" pitchFamily="34" charset="0"/>
                <a:sym typeface="Symbol" pitchFamily="18" charset="2"/>
              </a:rPr>
              <a:t> = </a:t>
            </a:r>
            <a:r>
              <a:rPr kumimoji="0" lang="ru-RU" sz="2800" b="1" i="0" u="none" strike="noStrike" cap="none" normalizeH="0" baseline="0" dirty="0" smtClean="0">
                <a:ln>
                  <a:solidFill>
                    <a:sysClr val="windowText" lastClr="000000"/>
                  </a:solidFill>
                </a:ln>
                <a:solidFill>
                  <a:srgbClr val="C00000"/>
                </a:solidFill>
                <a:effectLst/>
                <a:latin typeface="Arial" pitchFamily="34" charset="0"/>
                <a:ea typeface="Times New Roman" pitchFamily="18" charset="0"/>
                <a:cs typeface="Arial" pitchFamily="34" charset="0"/>
              </a:rPr>
              <a:t>Н</a:t>
            </a:r>
            <a:r>
              <a:rPr kumimoji="0" lang="ru-RU" sz="2800" b="1" i="0" u="none" strike="noStrike" cap="none" normalizeH="0" baseline="-30000" dirty="0" smtClean="0">
                <a:ln>
                  <a:solidFill>
                    <a:sysClr val="windowText" lastClr="000000"/>
                  </a:solidFill>
                </a:ln>
                <a:solidFill>
                  <a:srgbClr val="C00000"/>
                </a:solidFill>
                <a:effectLst/>
                <a:latin typeface="Arial" pitchFamily="34" charset="0"/>
                <a:ea typeface="Times New Roman" pitchFamily="18" charset="0"/>
                <a:cs typeface="Arial" pitchFamily="34" charset="0"/>
                <a:sym typeface="Symbol" pitchFamily="18" charset="2"/>
              </a:rPr>
              <a:t>12</a:t>
            </a:r>
            <a:r>
              <a:rPr kumimoji="0" lang="ru-RU" sz="2800" b="1" i="0" u="none" strike="noStrike" cap="none" normalizeH="0" baseline="0" dirty="0" smtClean="0">
                <a:ln>
                  <a:solidFill>
                    <a:sysClr val="windowText" lastClr="000000"/>
                  </a:solidFill>
                </a:ln>
                <a:solidFill>
                  <a:srgbClr val="C00000"/>
                </a:solidFill>
                <a:effectLst/>
                <a:latin typeface="Arial" pitchFamily="34" charset="0"/>
                <a:ea typeface="Times New Roman" pitchFamily="18" charset="0"/>
                <a:cs typeface="Arial" pitchFamily="34" charset="0"/>
                <a:sym typeface="Symbol" pitchFamily="18" charset="2"/>
              </a:rPr>
              <a:t> </a:t>
            </a:r>
            <a:endParaRPr kumimoji="0" lang="ru-RU" sz="2800" b="1" i="0" u="none" strike="noStrike" cap="none" normalizeH="0" baseline="0" dirty="0" smtClean="0">
              <a:ln>
                <a:solidFill>
                  <a:sysClr val="windowText" lastClr="000000"/>
                </a:solidFill>
              </a:ln>
              <a:solidFill>
                <a:srgbClr val="C00000"/>
              </a:solidFill>
              <a:effectLst/>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2646608319"/>
      </p:ext>
    </p:extLst>
  </p:cSld>
  <p:clrMapOvr>
    <a:masterClrMapping/>
  </p:clrMapOvr>
  <p:transition>
    <p:wheel spokes="1"/>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pic>
        <p:nvPicPr>
          <p:cNvPr id="376908" name="Picture 76"/>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b="60337"/>
          <a:stretch/>
        </p:blipFill>
        <p:spPr bwMode="auto">
          <a:xfrm>
            <a:off x="2425644" y="3293811"/>
            <a:ext cx="5674748" cy="795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6909" name="Picture 7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t="64642"/>
          <a:stretch/>
        </p:blipFill>
        <p:spPr bwMode="auto">
          <a:xfrm>
            <a:off x="2510180" y="5373216"/>
            <a:ext cx="5933381" cy="74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516102" y="4089729"/>
            <a:ext cx="8088346" cy="1643527"/>
          </a:xfrm>
          <a:prstGeom prst="rect">
            <a:avLst/>
          </a:prstGeom>
        </p:spPr>
        <p:txBody>
          <a:bodyPr wrap="square">
            <a:spAutoFit/>
          </a:bodyPr>
          <a:lstStyle/>
          <a:p>
            <a:pPr marL="457200" lvl="0" indent="-457200" algn="just" eaLnBrk="0" hangingPunct="0">
              <a:lnSpc>
                <a:spcPct val="90000"/>
              </a:lnSpc>
              <a:buFont typeface="+mj-lt"/>
              <a:buAutoNum type="arabicParenR" startAt="5"/>
              <a:tabLst>
                <a:tab pos="228600" algn="l"/>
              </a:tabLst>
            </a:pPr>
            <a:r>
              <a:rPr kumimoji="0" lang="ru-RU" sz="2800" b="1" i="0" u="none" strike="noStrike" cap="none" normalizeH="0" baseline="0" dirty="0" smtClean="0">
                <a:ln>
                  <a:solidFill>
                    <a:sysClr val="windowText" lastClr="000000"/>
                  </a:solidFill>
                </a:ln>
                <a:solidFill>
                  <a:srgbClr val="0000FF"/>
                </a:solidFill>
                <a:latin typeface="Arial" pitchFamily="34" charset="0"/>
                <a:ea typeface="Times New Roman" pitchFamily="18" charset="0"/>
                <a:cs typeface="Arial" pitchFamily="34" charset="0"/>
                <a:sym typeface="Symbol" pitchFamily="18" charset="2"/>
              </a:rPr>
              <a:t>Тепловой эффект реакции </a:t>
            </a:r>
            <a:r>
              <a:rPr kumimoji="0" lang="ru-RU"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равен </a:t>
            </a:r>
            <a:r>
              <a:rPr kumimoji="0" lang="ru-RU" sz="2800" b="1" i="0" u="none" strike="noStrike" cap="none" normalizeH="0" dirty="0" smtClean="0">
                <a:ln>
                  <a:noFill/>
                </a:ln>
                <a:solidFill>
                  <a:srgbClr val="000000"/>
                </a:solidFill>
                <a:latin typeface="Arial" pitchFamily="34" charset="0"/>
                <a:ea typeface="Times New Roman" pitchFamily="18" charset="0"/>
                <a:cs typeface="Arial" pitchFamily="34" charset="0"/>
              </a:rPr>
              <a:t>сумме </a:t>
            </a:r>
            <a:r>
              <a:rPr kumimoji="0" lang="ru-RU" sz="2800" b="1" i="0" u="none" strike="noStrike" cap="none" normalizeH="0" dirty="0" err="1" smtClean="0">
                <a:ln>
                  <a:solidFill>
                    <a:sysClr val="windowText" lastClr="000000"/>
                  </a:solidFill>
                </a:ln>
                <a:solidFill>
                  <a:srgbClr val="FF0000"/>
                </a:solidFill>
                <a:latin typeface="Arial" pitchFamily="34" charset="0"/>
                <a:ea typeface="Times New Roman" pitchFamily="18" charset="0"/>
                <a:cs typeface="Arial" pitchFamily="34" charset="0"/>
              </a:rPr>
              <a:t>теплот</a:t>
            </a:r>
            <a:r>
              <a:rPr kumimoji="0" lang="ru-RU" sz="2800" b="1" i="0" u="none" strike="noStrike" cap="none" normalizeH="0" dirty="0" smtClean="0">
                <a:ln>
                  <a:solidFill>
                    <a:sysClr val="windowText" lastClr="000000"/>
                  </a:solidFill>
                </a:ln>
                <a:solidFill>
                  <a:srgbClr val="FF0000"/>
                </a:solidFill>
                <a:latin typeface="Arial" pitchFamily="34" charset="0"/>
                <a:ea typeface="Times New Roman" pitchFamily="18" charset="0"/>
                <a:cs typeface="Arial" pitchFamily="34" charset="0"/>
              </a:rPr>
              <a:t> сгорания </a:t>
            </a:r>
            <a:r>
              <a:rPr kumimoji="0" lang="ru-RU" sz="2800" b="1" i="0" u="none" strike="noStrike" cap="none" normalizeH="0" dirty="0" smtClean="0">
                <a:ln>
                  <a:noFill/>
                </a:ln>
                <a:solidFill>
                  <a:srgbClr val="000000"/>
                </a:solidFill>
                <a:latin typeface="Arial" pitchFamily="34" charset="0"/>
                <a:ea typeface="Times New Roman" pitchFamily="18" charset="0"/>
                <a:cs typeface="Arial" pitchFamily="34" charset="0"/>
              </a:rPr>
              <a:t>исходных веществ минус сумма </a:t>
            </a:r>
            <a:r>
              <a:rPr kumimoji="0" lang="ru-RU" sz="2800" b="1" i="0" u="none" strike="noStrike" cap="none" normalizeH="0" dirty="0" err="1" smtClean="0">
                <a:ln>
                  <a:noFill/>
                </a:ln>
                <a:solidFill>
                  <a:srgbClr val="000000"/>
                </a:solidFill>
                <a:latin typeface="Arial" pitchFamily="34" charset="0"/>
                <a:ea typeface="Times New Roman" pitchFamily="18" charset="0"/>
                <a:cs typeface="Arial" pitchFamily="34" charset="0"/>
              </a:rPr>
              <a:t>теплот</a:t>
            </a:r>
            <a:r>
              <a:rPr kumimoji="0" lang="ru-RU" sz="2800" b="1" i="0" u="none" strike="noStrike" cap="none" normalizeH="0" dirty="0" smtClean="0">
                <a:ln>
                  <a:noFill/>
                </a:ln>
                <a:solidFill>
                  <a:srgbClr val="000000"/>
                </a:solidFill>
                <a:latin typeface="Arial" pitchFamily="34" charset="0"/>
                <a:ea typeface="Times New Roman" pitchFamily="18" charset="0"/>
                <a:cs typeface="Arial" pitchFamily="34" charset="0"/>
              </a:rPr>
              <a:t> сгорания продуктов реакции</a:t>
            </a:r>
            <a:endParaRPr kumimoji="0" lang="ru-RU" sz="2800" b="1" i="0" u="none" strike="noStrike" cap="none" normalizeH="0" baseline="0" dirty="0" smtClean="0">
              <a:ln>
                <a:noFill/>
              </a:ln>
              <a:solidFill>
                <a:schemeClr val="tx1"/>
              </a:solidFill>
              <a:latin typeface="Arial" pitchFamily="34" charset="0"/>
              <a:cs typeface="Arial" pitchFamily="34" charset="0"/>
              <a:sym typeface="Symbol" pitchFamily="18" charset="2"/>
            </a:endParaRPr>
          </a:p>
        </p:txBody>
      </p:sp>
      <p:sp>
        <p:nvSpPr>
          <p:cNvPr id="15" name="Прямоугольник 14"/>
          <p:cNvSpPr/>
          <p:nvPr/>
        </p:nvSpPr>
        <p:spPr>
          <a:xfrm>
            <a:off x="539552" y="1412776"/>
            <a:ext cx="8032976" cy="1923604"/>
          </a:xfrm>
          <a:prstGeom prst="rect">
            <a:avLst/>
          </a:prstGeom>
        </p:spPr>
        <p:txBody>
          <a:bodyPr wrap="square">
            <a:spAutoFit/>
          </a:bodyPr>
          <a:lstStyle/>
          <a:p>
            <a:pPr marL="457200" lvl="0" indent="-457200" algn="just" eaLnBrk="0" hangingPunct="0">
              <a:lnSpc>
                <a:spcPct val="85000"/>
              </a:lnSpc>
              <a:buFont typeface="+mj-lt"/>
              <a:buAutoNum type="arabicParenR" startAt="4"/>
              <a:tabLst>
                <a:tab pos="228600" algn="l"/>
              </a:tabLst>
            </a:pPr>
            <a:r>
              <a:rPr kumimoji="0" lang="ru-RU" sz="2800" b="1" i="0" u="none" strike="noStrike" cap="none" normalizeH="0" baseline="0" dirty="0" smtClean="0">
                <a:ln>
                  <a:solidFill>
                    <a:sysClr val="windowText" lastClr="000000"/>
                  </a:solidFill>
                </a:ln>
                <a:solidFill>
                  <a:srgbClr val="0000FF"/>
                </a:solidFill>
                <a:latin typeface="Arial" pitchFamily="34" charset="0"/>
                <a:ea typeface="Times New Roman" pitchFamily="18" charset="0"/>
                <a:cs typeface="Arial" pitchFamily="34" charset="0"/>
                <a:sym typeface="Symbol" pitchFamily="18" charset="2"/>
              </a:rPr>
              <a:t>Тепловой эффект реакции </a:t>
            </a:r>
            <a:r>
              <a:rPr kumimoji="0" lang="ru-RU"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равен алгебраической сумме </a:t>
            </a:r>
            <a:r>
              <a:rPr kumimoji="0" lang="ru-RU" sz="2800" b="1" i="0" u="none" strike="noStrike" cap="none" normalizeH="0" baseline="0" dirty="0" err="1" smtClean="0">
                <a:ln>
                  <a:solidFill>
                    <a:sysClr val="windowText" lastClr="000000"/>
                  </a:solidFill>
                </a:ln>
                <a:solidFill>
                  <a:srgbClr val="FF0000"/>
                </a:solidFill>
                <a:latin typeface="Arial" pitchFamily="34" charset="0"/>
                <a:ea typeface="Times New Roman" pitchFamily="18" charset="0"/>
                <a:cs typeface="Arial" pitchFamily="34" charset="0"/>
                <a:sym typeface="Symbol" pitchFamily="18" charset="2"/>
              </a:rPr>
              <a:t>теплот</a:t>
            </a:r>
            <a:r>
              <a:rPr kumimoji="0" lang="ru-RU" sz="2800" b="1" i="0" u="none" strike="noStrike" cap="none" normalizeH="0" baseline="0" dirty="0" smtClean="0">
                <a:ln>
                  <a:solidFill>
                    <a:sysClr val="windowText" lastClr="000000"/>
                  </a:solidFill>
                </a:ln>
                <a:solidFill>
                  <a:srgbClr val="FF0000"/>
                </a:solidFill>
                <a:latin typeface="Arial" pitchFamily="34" charset="0"/>
                <a:ea typeface="Times New Roman" pitchFamily="18" charset="0"/>
                <a:cs typeface="Arial" pitchFamily="34" charset="0"/>
                <a:sym typeface="Symbol" pitchFamily="18" charset="2"/>
              </a:rPr>
              <a:t> образования </a:t>
            </a:r>
            <a:r>
              <a:rPr kumimoji="0" lang="ru-RU"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продуктов реакции минус алгебраическая сумма </a:t>
            </a:r>
            <a:r>
              <a:rPr kumimoji="0" lang="ru-RU" sz="2800" b="1" i="0" u="none" strike="noStrike" cap="none" normalizeH="0" baseline="0" dirty="0" err="1" smtClean="0">
                <a:ln>
                  <a:noFill/>
                </a:ln>
                <a:solidFill>
                  <a:srgbClr val="000000"/>
                </a:solidFill>
                <a:latin typeface="Arial" pitchFamily="34" charset="0"/>
                <a:ea typeface="Times New Roman" pitchFamily="18" charset="0"/>
                <a:cs typeface="Arial" pitchFamily="34" charset="0"/>
                <a:sym typeface="Symbol" pitchFamily="18" charset="2"/>
              </a:rPr>
              <a:t>теплот</a:t>
            </a:r>
            <a:r>
              <a:rPr kumimoji="0" lang="ru-RU" sz="2800" b="1" i="0" u="none" strike="noStrike" cap="none" normalizeH="0" baseline="0" dirty="0" smtClean="0">
                <a:ln>
                  <a:noFill/>
                </a:ln>
                <a:solidFill>
                  <a:srgbClr val="000000"/>
                </a:solidFill>
                <a:latin typeface="Arial" pitchFamily="34" charset="0"/>
                <a:ea typeface="Times New Roman" pitchFamily="18" charset="0"/>
                <a:cs typeface="Arial" pitchFamily="34" charset="0"/>
                <a:sym typeface="Symbol" pitchFamily="18" charset="2"/>
              </a:rPr>
              <a:t> образования исходных веществ</a:t>
            </a:r>
            <a:endParaRPr kumimoji="0" lang="ru-RU" sz="2800" b="1" i="0" u="none" strike="noStrike" cap="none" normalizeH="0" baseline="0" dirty="0" smtClean="0">
              <a:ln>
                <a:noFill/>
              </a:ln>
              <a:solidFill>
                <a:schemeClr val="tx1"/>
              </a:solidFill>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10" name="TextBox 3"/>
          <p:cNvSpPr txBox="1">
            <a:spLocks noChangeArrowheads="1"/>
          </p:cNvSpPr>
          <p:nvPr/>
        </p:nvSpPr>
        <p:spPr bwMode="auto">
          <a:xfrm>
            <a:off x="539552" y="1484784"/>
            <a:ext cx="8138137" cy="4487382"/>
          </a:xfrm>
          <a:prstGeom prst="rect">
            <a:avLst/>
          </a:prstGeom>
          <a:noFill/>
          <a:ln w="9525">
            <a:noFill/>
            <a:miter lim="800000"/>
            <a:headEnd/>
            <a:tailEnd/>
          </a:ln>
        </p:spPr>
        <p:txBody>
          <a:bodyPr wrap="square">
            <a:spAutoFit/>
          </a:bodyPr>
          <a:lstStyle/>
          <a:p>
            <a:pPr indent="533400" algn="just">
              <a:lnSpc>
                <a:spcPct val="85000"/>
              </a:lnSpc>
            </a:pPr>
            <a:r>
              <a:rPr lang="ru-RU" sz="2800" b="1" dirty="0">
                <a:ln>
                  <a:solidFill>
                    <a:sysClr val="windowText" lastClr="000000"/>
                  </a:solidFill>
                </a:ln>
                <a:solidFill>
                  <a:srgbClr val="0000FF"/>
                </a:solidFill>
                <a:latin typeface="Arial Black" pitchFamily="34" charset="0"/>
                <a:cs typeface="Arial" pitchFamily="34" charset="0"/>
              </a:rPr>
              <a:t>Теплота растворения </a:t>
            </a:r>
            <a:r>
              <a:rPr lang="ru-RU" sz="2800" b="1" dirty="0">
                <a:latin typeface="Arial" pitchFamily="34" charset="0"/>
                <a:cs typeface="Arial" pitchFamily="34" charset="0"/>
              </a:rPr>
              <a:t>складывается из двух составляющих: </a:t>
            </a:r>
            <a:r>
              <a:rPr lang="ru-RU" sz="2800" b="1" u="sng" dirty="0">
                <a:latin typeface="Arial" pitchFamily="34" charset="0"/>
                <a:cs typeface="Arial" pitchFamily="34" charset="0"/>
              </a:rPr>
              <a:t>теплоты разрушения кристаллической решетки</a:t>
            </a:r>
            <a:r>
              <a:rPr lang="ru-RU" sz="2800" b="1" dirty="0">
                <a:latin typeface="Arial" pitchFamily="34" charset="0"/>
                <a:cs typeface="Arial" pitchFamily="34" charset="0"/>
              </a:rPr>
              <a:t> (для твердого вещества) и </a:t>
            </a:r>
            <a:r>
              <a:rPr lang="ru-RU" sz="2800" b="1" u="sng" dirty="0">
                <a:latin typeface="Arial" pitchFamily="34" charset="0"/>
                <a:cs typeface="Arial" pitchFamily="34" charset="0"/>
              </a:rPr>
              <a:t>теплоты сольватации</a:t>
            </a:r>
            <a:r>
              <a:rPr lang="ru-RU" sz="2800" b="1" dirty="0">
                <a:latin typeface="Arial" pitchFamily="34" charset="0"/>
                <a:cs typeface="Arial" pitchFamily="34" charset="0"/>
              </a:rPr>
              <a:t>:</a:t>
            </a:r>
          </a:p>
          <a:p>
            <a:pPr algn="ctr">
              <a:lnSpc>
                <a:spcPct val="85000"/>
              </a:lnSpc>
            </a:pPr>
            <a:r>
              <a:rPr lang="ru-RU" sz="2800" b="1" dirty="0" err="1" smtClean="0">
                <a:ln>
                  <a:solidFill>
                    <a:sysClr val="windowText" lastClr="000000"/>
                  </a:solidFill>
                </a:ln>
                <a:solidFill>
                  <a:srgbClr val="C00000"/>
                </a:solidFill>
                <a:latin typeface="Arial" pitchFamily="34" charset="0"/>
                <a:cs typeface="Arial" pitchFamily="34" charset="0"/>
              </a:rPr>
              <a:t>ΔН</a:t>
            </a:r>
            <a:r>
              <a:rPr lang="ru-RU" sz="2800" b="1" baseline="-25000" dirty="0" err="1" smtClean="0">
                <a:ln>
                  <a:solidFill>
                    <a:sysClr val="windowText" lastClr="000000"/>
                  </a:solidFill>
                </a:ln>
                <a:solidFill>
                  <a:srgbClr val="C00000"/>
                </a:solidFill>
                <a:latin typeface="Arial" pitchFamily="34" charset="0"/>
                <a:cs typeface="Arial" pitchFamily="34" charset="0"/>
              </a:rPr>
              <a:t>раств.</a:t>
            </a:r>
            <a:r>
              <a:rPr lang="ru-RU" sz="2800" b="1" dirty="0" smtClean="0">
                <a:ln>
                  <a:solidFill>
                    <a:sysClr val="windowText" lastClr="000000"/>
                  </a:solidFill>
                </a:ln>
                <a:solidFill>
                  <a:srgbClr val="C00000"/>
                </a:solidFill>
                <a:latin typeface="Arial" pitchFamily="34" charset="0"/>
                <a:cs typeface="Arial" pitchFamily="34" charset="0"/>
              </a:rPr>
              <a:t> = </a:t>
            </a:r>
            <a:r>
              <a:rPr lang="ru-RU" sz="2800" b="1" dirty="0" err="1" smtClean="0">
                <a:ln>
                  <a:solidFill>
                    <a:sysClr val="windowText" lastClr="000000"/>
                  </a:solidFill>
                </a:ln>
                <a:solidFill>
                  <a:srgbClr val="C00000"/>
                </a:solidFill>
                <a:latin typeface="Arial" pitchFamily="34" charset="0"/>
                <a:cs typeface="Arial" pitchFamily="34" charset="0"/>
              </a:rPr>
              <a:t>ΔН</a:t>
            </a:r>
            <a:r>
              <a:rPr lang="ru-RU" sz="2800" b="1" baseline="-25000" dirty="0" err="1" smtClean="0">
                <a:ln>
                  <a:solidFill>
                    <a:sysClr val="windowText" lastClr="000000"/>
                  </a:solidFill>
                </a:ln>
                <a:solidFill>
                  <a:srgbClr val="C00000"/>
                </a:solidFill>
                <a:latin typeface="Arial" pitchFamily="34" charset="0"/>
                <a:cs typeface="Arial" pitchFamily="34" charset="0"/>
              </a:rPr>
              <a:t>кр.реш.</a:t>
            </a:r>
            <a:r>
              <a:rPr lang="ru-RU" sz="2800" b="1" baseline="-25000" dirty="0" smtClean="0">
                <a:ln>
                  <a:solidFill>
                    <a:sysClr val="windowText" lastClr="000000"/>
                  </a:solidFill>
                </a:ln>
                <a:solidFill>
                  <a:srgbClr val="C00000"/>
                </a:solidFill>
                <a:latin typeface="Arial" pitchFamily="34" charset="0"/>
                <a:cs typeface="Arial" pitchFamily="34" charset="0"/>
              </a:rPr>
              <a:t> </a:t>
            </a:r>
            <a:r>
              <a:rPr lang="ru-RU" sz="2800" b="1" dirty="0" smtClean="0">
                <a:ln>
                  <a:solidFill>
                    <a:sysClr val="windowText" lastClr="000000"/>
                  </a:solidFill>
                </a:ln>
                <a:solidFill>
                  <a:srgbClr val="C00000"/>
                </a:solidFill>
                <a:latin typeface="Arial" pitchFamily="34" charset="0"/>
                <a:cs typeface="Arial" pitchFamily="34" charset="0"/>
              </a:rPr>
              <a:t>+ </a:t>
            </a:r>
            <a:r>
              <a:rPr lang="ru-RU" sz="2800" b="1" dirty="0" err="1" smtClean="0">
                <a:ln>
                  <a:solidFill>
                    <a:sysClr val="windowText" lastClr="000000"/>
                  </a:solidFill>
                </a:ln>
                <a:solidFill>
                  <a:srgbClr val="C00000"/>
                </a:solidFill>
                <a:latin typeface="Arial" pitchFamily="34" charset="0"/>
                <a:cs typeface="Arial" pitchFamily="34" charset="0"/>
              </a:rPr>
              <a:t>ΔН</a:t>
            </a:r>
            <a:r>
              <a:rPr lang="ru-RU" sz="2800" b="1" baseline="-25000" dirty="0" err="1" smtClean="0">
                <a:ln>
                  <a:solidFill>
                    <a:sysClr val="windowText" lastClr="000000"/>
                  </a:solidFill>
                </a:ln>
                <a:solidFill>
                  <a:srgbClr val="C00000"/>
                </a:solidFill>
                <a:latin typeface="Arial" pitchFamily="34" charset="0"/>
                <a:cs typeface="Arial" pitchFamily="34" charset="0"/>
              </a:rPr>
              <a:t>сольв.</a:t>
            </a:r>
            <a:endParaRPr lang="ru-RU" sz="2800" b="1" dirty="0">
              <a:ln>
                <a:solidFill>
                  <a:sysClr val="windowText" lastClr="000000"/>
                </a:solidFill>
              </a:ln>
              <a:solidFill>
                <a:srgbClr val="C00000"/>
              </a:solidFill>
              <a:latin typeface="Arial" pitchFamily="34" charset="0"/>
              <a:cs typeface="Arial" pitchFamily="34" charset="0"/>
            </a:endParaRPr>
          </a:p>
          <a:p>
            <a:pPr indent="533400" algn="just">
              <a:lnSpc>
                <a:spcPct val="85000"/>
              </a:lnSpc>
            </a:pPr>
            <a:r>
              <a:rPr lang="ru-RU" sz="2800" b="1" dirty="0" smtClean="0">
                <a:latin typeface="Arial" pitchFamily="34" charset="0"/>
                <a:cs typeface="Arial" pitchFamily="34" charset="0"/>
              </a:rPr>
              <a:t>Поскольку </a:t>
            </a:r>
            <a:r>
              <a:rPr lang="ru-RU" sz="2800" b="1" dirty="0" err="1" smtClean="0">
                <a:ln>
                  <a:solidFill>
                    <a:sysClr val="windowText" lastClr="000000"/>
                  </a:solidFill>
                </a:ln>
                <a:solidFill>
                  <a:srgbClr val="C00000"/>
                </a:solidFill>
                <a:latin typeface="Arial" pitchFamily="34" charset="0"/>
                <a:cs typeface="Arial" pitchFamily="34" charset="0"/>
              </a:rPr>
              <a:t>ΔН</a:t>
            </a:r>
            <a:r>
              <a:rPr lang="ru-RU" sz="2800" b="1" baseline="-25000" dirty="0" err="1" smtClean="0">
                <a:ln>
                  <a:solidFill>
                    <a:sysClr val="windowText" lastClr="000000"/>
                  </a:solidFill>
                </a:ln>
                <a:solidFill>
                  <a:srgbClr val="C00000"/>
                </a:solidFill>
                <a:latin typeface="Arial" pitchFamily="34" charset="0"/>
                <a:cs typeface="Arial" pitchFamily="34" charset="0"/>
              </a:rPr>
              <a:t>кр</a:t>
            </a:r>
            <a:r>
              <a:rPr lang="ru-RU" sz="2800" b="1" baseline="-25000" dirty="0" smtClean="0">
                <a:ln>
                  <a:solidFill>
                    <a:sysClr val="windowText" lastClr="000000"/>
                  </a:solidFill>
                </a:ln>
                <a:solidFill>
                  <a:srgbClr val="C00000"/>
                </a:solidFill>
                <a:latin typeface="Arial" pitchFamily="34" charset="0"/>
                <a:cs typeface="Arial" pitchFamily="34" charset="0"/>
              </a:rPr>
              <a:t>.</a:t>
            </a:r>
            <a:r>
              <a:rPr lang="ru-RU" sz="2800" b="1" baseline="-25000" dirty="0" err="1" smtClean="0">
                <a:ln>
                  <a:solidFill>
                    <a:sysClr val="windowText" lastClr="000000"/>
                  </a:solidFill>
                </a:ln>
                <a:solidFill>
                  <a:srgbClr val="C00000"/>
                </a:solidFill>
                <a:latin typeface="Arial" pitchFamily="34" charset="0"/>
                <a:cs typeface="Arial" pitchFamily="34" charset="0"/>
              </a:rPr>
              <a:t>реш</a:t>
            </a:r>
            <a:r>
              <a:rPr lang="ru-RU" sz="2800" b="1" baseline="-25000" dirty="0" smtClean="0">
                <a:ln>
                  <a:solidFill>
                    <a:sysClr val="windowText" lastClr="000000"/>
                  </a:solidFill>
                </a:ln>
                <a:solidFill>
                  <a:srgbClr val="C00000"/>
                </a:solidFill>
                <a:latin typeface="Arial" pitchFamily="34" charset="0"/>
                <a:cs typeface="Arial" pitchFamily="34" charset="0"/>
              </a:rPr>
              <a:t>.</a:t>
            </a:r>
            <a:r>
              <a:rPr lang="ru-RU" sz="2800" b="1" dirty="0">
                <a:latin typeface="Arial" pitchFamily="34" charset="0"/>
                <a:cs typeface="Arial" pitchFamily="34" charset="0"/>
              </a:rPr>
              <a:t> всегда положительно (на разрушение кристаллической решетки необходимо затратить энергию), а </a:t>
            </a:r>
            <a:r>
              <a:rPr lang="ru-RU" sz="2800" b="1" dirty="0" err="1" smtClean="0">
                <a:ln>
                  <a:solidFill>
                    <a:sysClr val="windowText" lastClr="000000"/>
                  </a:solidFill>
                </a:ln>
                <a:solidFill>
                  <a:srgbClr val="C00000"/>
                </a:solidFill>
                <a:latin typeface="Arial" pitchFamily="34" charset="0"/>
                <a:cs typeface="Arial" pitchFamily="34" charset="0"/>
              </a:rPr>
              <a:t>ΔН</a:t>
            </a:r>
            <a:r>
              <a:rPr lang="ru-RU" sz="2800" b="1" baseline="-25000" dirty="0" err="1" smtClean="0">
                <a:ln>
                  <a:solidFill>
                    <a:sysClr val="windowText" lastClr="000000"/>
                  </a:solidFill>
                </a:ln>
                <a:solidFill>
                  <a:srgbClr val="C00000"/>
                </a:solidFill>
                <a:latin typeface="Arial" pitchFamily="34" charset="0"/>
                <a:cs typeface="Arial" pitchFamily="34" charset="0"/>
              </a:rPr>
              <a:t>сольв</a:t>
            </a:r>
            <a:r>
              <a:rPr lang="ru-RU" sz="2800" b="1" baseline="-25000" dirty="0" smtClean="0">
                <a:ln>
                  <a:solidFill>
                    <a:sysClr val="windowText" lastClr="000000"/>
                  </a:solidFill>
                </a:ln>
                <a:solidFill>
                  <a:srgbClr val="C00000"/>
                </a:solidFill>
                <a:latin typeface="Arial" pitchFamily="34" charset="0"/>
                <a:cs typeface="Arial" pitchFamily="34" charset="0"/>
              </a:rPr>
              <a:t>.</a:t>
            </a:r>
            <a:r>
              <a:rPr lang="ru-RU" sz="2800" b="1" dirty="0">
                <a:latin typeface="Arial" pitchFamily="34" charset="0"/>
                <a:cs typeface="Arial" pitchFamily="34" charset="0"/>
              </a:rPr>
              <a:t> всегда отрицательно, знак </a:t>
            </a:r>
            <a:r>
              <a:rPr lang="ru-RU" sz="2800" b="1" dirty="0" err="1" smtClean="0">
                <a:ln>
                  <a:solidFill>
                    <a:sysClr val="windowText" lastClr="000000"/>
                  </a:solidFill>
                </a:ln>
                <a:solidFill>
                  <a:srgbClr val="C00000"/>
                </a:solidFill>
                <a:latin typeface="Arial" pitchFamily="34" charset="0"/>
                <a:cs typeface="Arial" pitchFamily="34" charset="0"/>
              </a:rPr>
              <a:t>ΔН</a:t>
            </a:r>
            <a:r>
              <a:rPr lang="ru-RU" sz="2800" b="1" baseline="-25000" dirty="0" err="1" smtClean="0">
                <a:ln>
                  <a:solidFill>
                    <a:sysClr val="windowText" lastClr="000000"/>
                  </a:solidFill>
                </a:ln>
                <a:solidFill>
                  <a:srgbClr val="C00000"/>
                </a:solidFill>
                <a:latin typeface="Arial" pitchFamily="34" charset="0"/>
                <a:cs typeface="Arial" pitchFamily="34" charset="0"/>
              </a:rPr>
              <a:t>раств</a:t>
            </a:r>
            <a:r>
              <a:rPr lang="ru-RU" sz="2800" b="1" baseline="-25000" dirty="0" smtClean="0">
                <a:ln>
                  <a:solidFill>
                    <a:sysClr val="windowText" lastClr="000000"/>
                  </a:solidFill>
                </a:ln>
                <a:solidFill>
                  <a:srgbClr val="C00000"/>
                </a:solidFill>
                <a:latin typeface="Arial" pitchFamily="34" charset="0"/>
                <a:cs typeface="Arial" pitchFamily="34" charset="0"/>
              </a:rPr>
              <a:t>.</a:t>
            </a:r>
            <a:r>
              <a:rPr lang="ru-RU" sz="2800" b="1" dirty="0">
                <a:latin typeface="Arial" pitchFamily="34" charset="0"/>
                <a:cs typeface="Arial" pitchFamily="34" charset="0"/>
              </a:rPr>
              <a:t>  определяется соотношением абсолютных величин </a:t>
            </a:r>
            <a:r>
              <a:rPr lang="ru-RU" sz="2800" b="1" dirty="0" err="1">
                <a:ln>
                  <a:solidFill>
                    <a:sysClr val="windowText" lastClr="000000"/>
                  </a:solidFill>
                </a:ln>
                <a:solidFill>
                  <a:srgbClr val="C00000"/>
                </a:solidFill>
                <a:latin typeface="Arial" pitchFamily="34" charset="0"/>
                <a:cs typeface="Arial" pitchFamily="34" charset="0"/>
              </a:rPr>
              <a:t>ΔН</a:t>
            </a:r>
            <a:r>
              <a:rPr lang="ru-RU" sz="2800" b="1" baseline="-25000" dirty="0" err="1">
                <a:ln>
                  <a:solidFill>
                    <a:sysClr val="windowText" lastClr="000000"/>
                  </a:solidFill>
                </a:ln>
                <a:solidFill>
                  <a:srgbClr val="C00000"/>
                </a:solidFill>
                <a:latin typeface="Arial" pitchFamily="34" charset="0"/>
                <a:cs typeface="Arial" pitchFamily="34" charset="0"/>
              </a:rPr>
              <a:t>кр</a:t>
            </a:r>
            <a:r>
              <a:rPr lang="ru-RU" sz="2800" b="1" baseline="-25000" dirty="0">
                <a:ln>
                  <a:solidFill>
                    <a:sysClr val="windowText" lastClr="000000"/>
                  </a:solidFill>
                </a:ln>
                <a:solidFill>
                  <a:srgbClr val="C00000"/>
                </a:solidFill>
                <a:latin typeface="Arial" pitchFamily="34" charset="0"/>
                <a:cs typeface="Arial" pitchFamily="34" charset="0"/>
              </a:rPr>
              <a:t>.</a:t>
            </a:r>
            <a:r>
              <a:rPr lang="ru-RU" sz="2800" b="1" baseline="-25000" dirty="0" err="1">
                <a:ln>
                  <a:solidFill>
                    <a:sysClr val="windowText" lastClr="000000"/>
                  </a:solidFill>
                </a:ln>
                <a:solidFill>
                  <a:srgbClr val="C00000"/>
                </a:solidFill>
                <a:latin typeface="Arial" pitchFamily="34" charset="0"/>
                <a:cs typeface="Arial" pitchFamily="34" charset="0"/>
              </a:rPr>
              <a:t>реш</a:t>
            </a:r>
            <a:r>
              <a:rPr lang="ru-RU" sz="2800" b="1" dirty="0">
                <a:latin typeface="Arial" pitchFamily="34" charset="0"/>
                <a:cs typeface="Arial" pitchFamily="34" charset="0"/>
              </a:rPr>
              <a:t> и </a:t>
            </a:r>
            <a:r>
              <a:rPr lang="ru-RU" sz="2800" b="1" dirty="0" err="1" smtClean="0">
                <a:ln>
                  <a:solidFill>
                    <a:sysClr val="windowText" lastClr="000000"/>
                  </a:solidFill>
                </a:ln>
                <a:solidFill>
                  <a:srgbClr val="C00000"/>
                </a:solidFill>
                <a:latin typeface="Arial" pitchFamily="34" charset="0"/>
                <a:cs typeface="Arial" pitchFamily="34" charset="0"/>
              </a:rPr>
              <a:t>ΔН</a:t>
            </a:r>
            <a:r>
              <a:rPr lang="ru-RU" sz="2800" b="1" baseline="-25000" dirty="0" err="1" smtClean="0">
                <a:ln>
                  <a:solidFill>
                    <a:sysClr val="windowText" lastClr="000000"/>
                  </a:solidFill>
                </a:ln>
                <a:solidFill>
                  <a:srgbClr val="C00000"/>
                </a:solidFill>
                <a:latin typeface="Arial" pitchFamily="34" charset="0"/>
                <a:cs typeface="Arial" pitchFamily="34" charset="0"/>
              </a:rPr>
              <a:t>сольв</a:t>
            </a:r>
            <a:r>
              <a:rPr lang="ru-RU" sz="2800" b="1" baseline="-25000" dirty="0" smtClean="0">
                <a:ln>
                  <a:solidFill>
                    <a:sysClr val="windowText" lastClr="000000"/>
                  </a:solidFill>
                </a:ln>
                <a:solidFill>
                  <a:srgbClr val="C00000"/>
                </a:solidFill>
                <a:latin typeface="Arial" pitchFamily="34" charset="0"/>
                <a:cs typeface="Arial" pitchFamily="34" charset="0"/>
              </a:rPr>
              <a:t>.</a:t>
            </a:r>
            <a:r>
              <a:rPr lang="ru-RU" sz="2800" b="1" dirty="0" smtClean="0">
                <a:latin typeface="Arial" pitchFamily="34" charset="0"/>
                <a:cs typeface="Arial" pitchFamily="34" charset="0"/>
              </a:rPr>
              <a:t>:</a:t>
            </a:r>
          </a:p>
          <a:p>
            <a:pPr algn="ctr">
              <a:lnSpc>
                <a:spcPct val="85000"/>
              </a:lnSpc>
            </a:pPr>
            <a:r>
              <a:rPr lang="ru-RU" sz="2800" b="1" dirty="0" err="1" smtClean="0">
                <a:ln>
                  <a:solidFill>
                    <a:sysClr val="windowText" lastClr="000000"/>
                  </a:solidFill>
                </a:ln>
                <a:solidFill>
                  <a:srgbClr val="C00000"/>
                </a:solidFill>
                <a:latin typeface="Arial" pitchFamily="34" charset="0"/>
                <a:cs typeface="Arial" pitchFamily="34" charset="0"/>
              </a:rPr>
              <a:t>ΔН</a:t>
            </a:r>
            <a:r>
              <a:rPr lang="ru-RU" sz="2800" b="1" baseline="-25000" dirty="0" err="1" smtClean="0">
                <a:ln>
                  <a:solidFill>
                    <a:sysClr val="windowText" lastClr="000000"/>
                  </a:solidFill>
                </a:ln>
                <a:solidFill>
                  <a:srgbClr val="C00000"/>
                </a:solidFill>
                <a:latin typeface="Arial" pitchFamily="34" charset="0"/>
                <a:cs typeface="Arial" pitchFamily="34" charset="0"/>
              </a:rPr>
              <a:t>раств.</a:t>
            </a:r>
            <a:r>
              <a:rPr lang="ru-RU" sz="2800" b="1" dirty="0" smtClean="0">
                <a:ln>
                  <a:solidFill>
                    <a:sysClr val="windowText" lastClr="000000"/>
                  </a:solidFill>
                </a:ln>
                <a:solidFill>
                  <a:srgbClr val="C00000"/>
                </a:solidFill>
                <a:latin typeface="Arial" pitchFamily="34" charset="0"/>
                <a:cs typeface="Arial" pitchFamily="34" charset="0"/>
              </a:rPr>
              <a:t> = </a:t>
            </a:r>
            <a:r>
              <a:rPr lang="en-US" sz="2800" b="1" dirty="0">
                <a:ln>
                  <a:solidFill>
                    <a:sysClr val="windowText" lastClr="000000"/>
                  </a:solidFill>
                </a:ln>
                <a:solidFill>
                  <a:srgbClr val="C00000"/>
                </a:solidFill>
                <a:latin typeface="Arial" pitchFamily="34" charset="0"/>
                <a:cs typeface="Arial" pitchFamily="34" charset="0"/>
              </a:rPr>
              <a:t>|</a:t>
            </a:r>
            <a:r>
              <a:rPr lang="ru-RU" sz="2800" b="1" dirty="0" err="1" smtClean="0">
                <a:ln>
                  <a:solidFill>
                    <a:sysClr val="windowText" lastClr="000000"/>
                  </a:solidFill>
                </a:ln>
                <a:solidFill>
                  <a:srgbClr val="C00000"/>
                </a:solidFill>
                <a:latin typeface="Arial" pitchFamily="34" charset="0"/>
                <a:cs typeface="Arial" pitchFamily="34" charset="0"/>
              </a:rPr>
              <a:t>ΔН</a:t>
            </a:r>
            <a:r>
              <a:rPr lang="ru-RU" sz="2800" b="1" baseline="-25000" dirty="0" err="1" smtClean="0">
                <a:ln>
                  <a:solidFill>
                    <a:sysClr val="windowText" lastClr="000000"/>
                  </a:solidFill>
                </a:ln>
                <a:solidFill>
                  <a:srgbClr val="C00000"/>
                </a:solidFill>
                <a:latin typeface="Arial" pitchFamily="34" charset="0"/>
                <a:cs typeface="Arial" pitchFamily="34" charset="0"/>
              </a:rPr>
              <a:t>кр.реш.</a:t>
            </a:r>
            <a:r>
              <a:rPr lang="en-US" sz="2800" b="1" dirty="0" smtClean="0">
                <a:ln>
                  <a:solidFill>
                    <a:sysClr val="windowText" lastClr="000000"/>
                  </a:solidFill>
                </a:ln>
                <a:solidFill>
                  <a:srgbClr val="C00000"/>
                </a:solidFill>
                <a:latin typeface="Arial" pitchFamily="34" charset="0"/>
                <a:cs typeface="Arial" pitchFamily="34" charset="0"/>
              </a:rPr>
              <a:t>|</a:t>
            </a:r>
            <a:r>
              <a:rPr lang="ru-RU" sz="2800" b="1" baseline="-25000" dirty="0" smtClean="0">
                <a:ln>
                  <a:solidFill>
                    <a:sysClr val="windowText" lastClr="000000"/>
                  </a:solidFill>
                </a:ln>
                <a:solidFill>
                  <a:srgbClr val="C00000"/>
                </a:solidFill>
                <a:latin typeface="Arial" pitchFamily="34" charset="0"/>
                <a:cs typeface="Arial" pitchFamily="34" charset="0"/>
              </a:rPr>
              <a:t> </a:t>
            </a:r>
            <a:r>
              <a:rPr lang="ru-RU" sz="2800" b="1" dirty="0" smtClean="0">
                <a:ln>
                  <a:solidFill>
                    <a:sysClr val="windowText" lastClr="000000"/>
                  </a:solidFill>
                </a:ln>
                <a:solidFill>
                  <a:srgbClr val="C00000"/>
                </a:solidFill>
                <a:latin typeface="Arial" pitchFamily="34" charset="0"/>
                <a:cs typeface="Arial" pitchFamily="34" charset="0"/>
              </a:rPr>
              <a:t>– </a:t>
            </a:r>
            <a:r>
              <a:rPr lang="en-US" sz="2800" b="1" dirty="0" smtClean="0">
                <a:ln>
                  <a:solidFill>
                    <a:sysClr val="windowText" lastClr="000000"/>
                  </a:solidFill>
                </a:ln>
                <a:solidFill>
                  <a:srgbClr val="C00000"/>
                </a:solidFill>
                <a:latin typeface="Arial" pitchFamily="34" charset="0"/>
                <a:cs typeface="Arial" pitchFamily="34" charset="0"/>
              </a:rPr>
              <a:t>|</a:t>
            </a:r>
            <a:r>
              <a:rPr lang="ru-RU" sz="2800" b="1" dirty="0" smtClean="0">
                <a:ln>
                  <a:solidFill>
                    <a:sysClr val="windowText" lastClr="000000"/>
                  </a:solidFill>
                </a:ln>
                <a:solidFill>
                  <a:srgbClr val="C00000"/>
                </a:solidFill>
                <a:latin typeface="Arial" pitchFamily="34" charset="0"/>
                <a:cs typeface="Arial" pitchFamily="34" charset="0"/>
              </a:rPr>
              <a:t>Δ</a:t>
            </a:r>
            <a:r>
              <a:rPr lang="en-US" sz="2800" b="1" dirty="0">
                <a:ln>
                  <a:solidFill>
                    <a:sysClr val="windowText" lastClr="000000"/>
                  </a:solidFill>
                </a:ln>
                <a:solidFill>
                  <a:srgbClr val="C00000"/>
                </a:solidFill>
                <a:latin typeface="Arial" pitchFamily="34" charset="0"/>
                <a:cs typeface="Arial" pitchFamily="34" charset="0"/>
              </a:rPr>
              <a:t>H</a:t>
            </a:r>
            <a:r>
              <a:rPr lang="ru-RU" sz="2800" b="1" baseline="-25000" dirty="0" err="1" smtClean="0">
                <a:ln>
                  <a:solidFill>
                    <a:sysClr val="windowText" lastClr="000000"/>
                  </a:solidFill>
                </a:ln>
                <a:solidFill>
                  <a:srgbClr val="C00000"/>
                </a:solidFill>
                <a:latin typeface="Arial" pitchFamily="34" charset="0"/>
                <a:cs typeface="Arial" pitchFamily="34" charset="0"/>
              </a:rPr>
              <a:t>сольв</a:t>
            </a:r>
            <a:r>
              <a:rPr lang="ru-RU" sz="2800" b="1" baseline="-25000" dirty="0" smtClean="0">
                <a:ln>
                  <a:solidFill>
                    <a:sysClr val="windowText" lastClr="000000"/>
                  </a:solidFill>
                </a:ln>
                <a:solidFill>
                  <a:srgbClr val="C00000"/>
                </a:solidFill>
                <a:latin typeface="Arial" pitchFamily="34" charset="0"/>
                <a:cs typeface="Arial" pitchFamily="34" charset="0"/>
              </a:rPr>
              <a:t>.</a:t>
            </a:r>
            <a:r>
              <a:rPr lang="en-US" sz="2800" b="1" dirty="0" smtClean="0">
                <a:ln>
                  <a:solidFill>
                    <a:sysClr val="windowText" lastClr="000000"/>
                  </a:solidFill>
                </a:ln>
                <a:solidFill>
                  <a:srgbClr val="C00000"/>
                </a:solidFill>
                <a:latin typeface="Arial" pitchFamily="34" charset="0"/>
                <a:cs typeface="Arial" pitchFamily="34" charset="0"/>
              </a:rPr>
              <a:t>|</a:t>
            </a:r>
            <a:endParaRPr lang="ru-RU" sz="2800" dirty="0">
              <a:ln>
                <a:solidFill>
                  <a:sysClr val="windowText" lastClr="000000"/>
                </a:solidFill>
              </a:ln>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855452041"/>
      </p:ext>
    </p:extLst>
  </p:cSld>
  <p:clrMapOvr>
    <a:masterClrMapping/>
  </p:clrMapOvr>
  <p:transition>
    <p:wheel spokes="1"/>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Прямоугольник 8"/>
          <p:cNvSpPr/>
          <p:nvPr/>
        </p:nvSpPr>
        <p:spPr>
          <a:xfrm>
            <a:off x="766750" y="1650704"/>
            <a:ext cx="7662902" cy="1923604"/>
          </a:xfrm>
          <a:prstGeom prst="rect">
            <a:avLst/>
          </a:prstGeom>
        </p:spPr>
        <p:txBody>
          <a:bodyPr wrap="square">
            <a:spAutoFit/>
          </a:bodyPr>
          <a:lstStyle/>
          <a:p>
            <a:pPr marL="1706563" indent="-1706563">
              <a:lnSpc>
                <a:spcPct val="85000"/>
              </a:lnSpc>
            </a:pPr>
            <a:r>
              <a:rPr lang="ru-RU" sz="2800" b="1" dirty="0" smtClean="0">
                <a:latin typeface="Arial" pitchFamily="34" charset="0"/>
                <a:cs typeface="Arial" pitchFamily="34" charset="0"/>
              </a:rPr>
              <a:t>Теплоты:</a:t>
            </a:r>
          </a:p>
          <a:p>
            <a:pPr marL="1706563" indent="-1706563">
              <a:lnSpc>
                <a:spcPct val="85000"/>
              </a:lnSpc>
            </a:pPr>
            <a:r>
              <a:rPr lang="ru-RU" sz="2800" b="1" dirty="0" err="1" smtClean="0">
                <a:ln>
                  <a:solidFill>
                    <a:sysClr val="windowText" lastClr="000000"/>
                  </a:solidFill>
                </a:ln>
                <a:solidFill>
                  <a:srgbClr val="C00000"/>
                </a:solidFill>
                <a:latin typeface="Arial" pitchFamily="34" charset="0"/>
                <a:cs typeface="Arial" pitchFamily="34" charset="0"/>
              </a:rPr>
              <a:t>ΔН</a:t>
            </a:r>
            <a:r>
              <a:rPr lang="ru-RU" sz="2800" b="1" baseline="-25000" dirty="0" err="1" smtClean="0">
                <a:ln>
                  <a:solidFill>
                    <a:sysClr val="windowText" lastClr="000000"/>
                  </a:solidFill>
                </a:ln>
                <a:solidFill>
                  <a:srgbClr val="C00000"/>
                </a:solidFill>
                <a:latin typeface="Arial" pitchFamily="34" charset="0"/>
                <a:cs typeface="Arial" pitchFamily="34" charset="0"/>
              </a:rPr>
              <a:t>раств</a:t>
            </a:r>
            <a:r>
              <a:rPr lang="ru-RU" sz="2800" b="1" baseline="-25000" dirty="0">
                <a:ln>
                  <a:solidFill>
                    <a:sysClr val="windowText" lastClr="000000"/>
                  </a:solidFill>
                </a:ln>
                <a:solidFill>
                  <a:srgbClr val="C00000"/>
                </a:solidFill>
                <a:latin typeface="Arial" pitchFamily="34" charset="0"/>
                <a:cs typeface="Arial" pitchFamily="34" charset="0"/>
              </a:rPr>
              <a:t>.</a:t>
            </a:r>
            <a:r>
              <a:rPr lang="ru-RU" sz="2800" b="1" dirty="0">
                <a:ln>
                  <a:solidFill>
                    <a:sysClr val="windowText" lastClr="000000"/>
                  </a:solidFill>
                </a:ln>
                <a:solidFill>
                  <a:srgbClr val="C00000"/>
                </a:solidFill>
                <a:latin typeface="Arial" pitchFamily="34" charset="0"/>
                <a:cs typeface="Arial" pitchFamily="34" charset="0"/>
              </a:rPr>
              <a:t> </a:t>
            </a:r>
            <a:r>
              <a:rPr lang="ru-RU" sz="2800" b="1" dirty="0" smtClean="0">
                <a:latin typeface="Arial" pitchFamily="34" charset="0"/>
                <a:cs typeface="Arial" pitchFamily="34" charset="0"/>
              </a:rPr>
              <a:t>– растворения,  </a:t>
            </a:r>
          </a:p>
          <a:p>
            <a:pPr marL="1706563" indent="-1706563">
              <a:lnSpc>
                <a:spcPct val="85000"/>
              </a:lnSpc>
            </a:pPr>
            <a:r>
              <a:rPr lang="ru-RU" sz="2800" b="1" dirty="0" err="1" smtClean="0">
                <a:ln>
                  <a:solidFill>
                    <a:sysClr val="windowText" lastClr="000000"/>
                  </a:solidFill>
                </a:ln>
                <a:solidFill>
                  <a:srgbClr val="C00000"/>
                </a:solidFill>
                <a:latin typeface="Arial" pitchFamily="34" charset="0"/>
                <a:cs typeface="Arial" pitchFamily="34" charset="0"/>
              </a:rPr>
              <a:t>ΔН</a:t>
            </a:r>
            <a:r>
              <a:rPr lang="ru-RU" sz="2800" b="1" baseline="-25000" dirty="0" err="1" smtClean="0">
                <a:ln>
                  <a:solidFill>
                    <a:sysClr val="windowText" lastClr="000000"/>
                  </a:solidFill>
                </a:ln>
                <a:solidFill>
                  <a:srgbClr val="C00000"/>
                </a:solidFill>
                <a:latin typeface="Arial" pitchFamily="34" charset="0"/>
                <a:cs typeface="Arial" pitchFamily="34" charset="0"/>
              </a:rPr>
              <a:t>кр.реш</a:t>
            </a:r>
            <a:r>
              <a:rPr lang="ru-RU" sz="2800" b="1" baseline="-25000" dirty="0">
                <a:ln>
                  <a:solidFill>
                    <a:sysClr val="windowText" lastClr="000000"/>
                  </a:solidFill>
                </a:ln>
                <a:solidFill>
                  <a:srgbClr val="C00000"/>
                </a:solidFill>
                <a:latin typeface="Arial" pitchFamily="34" charset="0"/>
                <a:cs typeface="Arial" pitchFamily="34" charset="0"/>
              </a:rPr>
              <a:t>.</a:t>
            </a:r>
            <a:r>
              <a:rPr lang="ru-RU" sz="2800" b="1" baseline="-25000" dirty="0">
                <a:latin typeface="Arial" pitchFamily="34" charset="0"/>
                <a:cs typeface="Arial" pitchFamily="34" charset="0"/>
              </a:rPr>
              <a:t> </a:t>
            </a:r>
            <a:r>
              <a:rPr lang="ru-RU" sz="2800" b="1" dirty="0" smtClean="0">
                <a:latin typeface="Arial" pitchFamily="34" charset="0"/>
                <a:cs typeface="Arial" pitchFamily="34" charset="0"/>
              </a:rPr>
              <a:t>– разрушения </a:t>
            </a:r>
            <a:r>
              <a:rPr lang="ru-RU" sz="2800" b="1" dirty="0">
                <a:latin typeface="Arial" pitchFamily="34" charset="0"/>
                <a:cs typeface="Arial" pitchFamily="34" charset="0"/>
              </a:rPr>
              <a:t>кристаллической решетки</a:t>
            </a:r>
            <a:r>
              <a:rPr lang="ru-RU" sz="2800" b="1" dirty="0" smtClean="0">
                <a:latin typeface="Arial" pitchFamily="34" charset="0"/>
                <a:cs typeface="Arial" pitchFamily="34" charset="0"/>
              </a:rPr>
              <a:t>, </a:t>
            </a:r>
          </a:p>
          <a:p>
            <a:pPr marL="1706563" indent="-1706563">
              <a:lnSpc>
                <a:spcPct val="85000"/>
              </a:lnSpc>
            </a:pPr>
            <a:r>
              <a:rPr lang="ru-RU" sz="2800" b="1" dirty="0" err="1" smtClean="0">
                <a:ln>
                  <a:solidFill>
                    <a:sysClr val="windowText" lastClr="000000"/>
                  </a:solidFill>
                </a:ln>
                <a:solidFill>
                  <a:srgbClr val="C00000"/>
                </a:solidFill>
                <a:latin typeface="Arial" pitchFamily="34" charset="0"/>
                <a:cs typeface="Arial" pitchFamily="34" charset="0"/>
              </a:rPr>
              <a:t>ΔН</a:t>
            </a:r>
            <a:r>
              <a:rPr lang="ru-RU" sz="2800" b="1" baseline="-25000" dirty="0" err="1" smtClean="0">
                <a:ln>
                  <a:solidFill>
                    <a:sysClr val="windowText" lastClr="000000"/>
                  </a:solidFill>
                </a:ln>
                <a:solidFill>
                  <a:srgbClr val="C00000"/>
                </a:solidFill>
                <a:latin typeface="Arial" pitchFamily="34" charset="0"/>
                <a:cs typeface="Arial" pitchFamily="34" charset="0"/>
              </a:rPr>
              <a:t>сольв</a:t>
            </a:r>
            <a:r>
              <a:rPr lang="ru-RU" sz="2800" b="1" baseline="-25000" dirty="0" smtClean="0">
                <a:ln>
                  <a:solidFill>
                    <a:sysClr val="windowText" lastClr="000000"/>
                  </a:solidFill>
                </a:ln>
                <a:solidFill>
                  <a:srgbClr val="C00000"/>
                </a:solidFill>
                <a:latin typeface="Arial" pitchFamily="34" charset="0"/>
                <a:cs typeface="Arial" pitchFamily="34" charset="0"/>
              </a:rPr>
              <a:t>.</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сольватации</a:t>
            </a:r>
          </a:p>
        </p:txBody>
      </p:sp>
    </p:spTree>
    <p:extLst>
      <p:ext uri="{BB962C8B-B14F-4D97-AF65-F5344CB8AC3E}">
        <p14:creationId xmlns:p14="http://schemas.microsoft.com/office/powerpoint/2010/main" val="446683550"/>
      </p:ext>
    </p:extLst>
  </p:cSld>
  <p:clrMapOvr>
    <a:masterClrMapping/>
  </p:clrMapOvr>
  <p:transition>
    <p:wheel spokes="1"/>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Rectangle 2"/>
          <p:cNvSpPr>
            <a:spLocks noChangeArrowheads="1"/>
          </p:cNvSpPr>
          <p:nvPr/>
        </p:nvSpPr>
        <p:spPr bwMode="auto">
          <a:xfrm>
            <a:off x="586197" y="1412776"/>
            <a:ext cx="8090259" cy="4745915"/>
          </a:xfrm>
          <a:prstGeom prst="rect">
            <a:avLst/>
          </a:prstGeom>
          <a:noFill/>
          <a:ln w="9525">
            <a:noFill/>
            <a:miter lim="800000"/>
            <a:headEnd/>
            <a:tailEnd/>
          </a:ln>
        </p:spPr>
        <p:txBody>
          <a:bodyPr wrap="square" anchor="ctr">
            <a:spAutoFit/>
          </a:bodyPr>
          <a:lstStyle/>
          <a:p>
            <a:pPr indent="450000" algn="just">
              <a:lnSpc>
                <a:spcPct val="90000"/>
              </a:lnSpc>
            </a:pPr>
            <a:r>
              <a:rPr lang="ru-RU" sz="2800" b="1" dirty="0">
                <a:solidFill>
                  <a:srgbClr val="000000"/>
                </a:solidFill>
                <a:latin typeface="Arial" pitchFamily="34" charset="0"/>
                <a:cs typeface="Arial" pitchFamily="34" charset="0"/>
              </a:rPr>
              <a:t>В ходе химической </a:t>
            </a:r>
            <a:r>
              <a:rPr lang="ru-RU" sz="2800" b="1" dirty="0" smtClean="0">
                <a:solidFill>
                  <a:srgbClr val="000000"/>
                </a:solidFill>
                <a:latin typeface="Arial" pitchFamily="34" charset="0"/>
                <a:cs typeface="Arial" pitchFamily="34" charset="0"/>
              </a:rPr>
              <a:t>реакции </a:t>
            </a:r>
            <a:r>
              <a:rPr lang="ru-RU" sz="2800" b="1" dirty="0" smtClean="0">
                <a:ln>
                  <a:solidFill>
                    <a:sysClr val="windowText" lastClr="000000"/>
                  </a:solidFill>
                </a:ln>
                <a:solidFill>
                  <a:srgbClr val="000000"/>
                </a:solidFill>
                <a:latin typeface="Arial" pitchFamily="34" charset="0"/>
                <a:cs typeface="Arial" pitchFamily="34" charset="0"/>
              </a:rPr>
              <a:t>энергия затрачивается</a:t>
            </a:r>
            <a:r>
              <a:rPr lang="ru-RU" sz="2800" b="1" dirty="0">
                <a:ln>
                  <a:solidFill>
                    <a:sysClr val="windowText" lastClr="000000"/>
                  </a:solidFill>
                </a:ln>
                <a:solidFill>
                  <a:srgbClr val="000000"/>
                </a:solidFill>
                <a:latin typeface="Arial" pitchFamily="34" charset="0"/>
                <a:cs typeface="Arial" pitchFamily="34" charset="0"/>
              </a:rPr>
              <a:t> на </a:t>
            </a:r>
            <a:r>
              <a:rPr lang="ru-RU" sz="2800" b="1" dirty="0">
                <a:ln>
                  <a:solidFill>
                    <a:sysClr val="windowText" lastClr="000000"/>
                  </a:solidFill>
                </a:ln>
                <a:solidFill>
                  <a:srgbClr val="FF0066"/>
                </a:solidFill>
                <a:latin typeface="Arial" pitchFamily="34" charset="0"/>
                <a:cs typeface="Arial" pitchFamily="34" charset="0"/>
              </a:rPr>
              <a:t>разрушение связей</a:t>
            </a:r>
            <a:r>
              <a:rPr lang="ru-RU" sz="2800" b="1" dirty="0">
                <a:ln>
                  <a:solidFill>
                    <a:sysClr val="windowText" lastClr="000000"/>
                  </a:solidFill>
                </a:ln>
                <a:solidFill>
                  <a:srgbClr val="000000"/>
                </a:solidFill>
                <a:latin typeface="Arial" pitchFamily="34" charset="0"/>
                <a:cs typeface="Arial" pitchFamily="34" charset="0"/>
              </a:rPr>
              <a:t> </a:t>
            </a:r>
            <a:r>
              <a:rPr lang="ru-RU" sz="2800" b="1" dirty="0">
                <a:solidFill>
                  <a:srgbClr val="000000"/>
                </a:solidFill>
                <a:latin typeface="Arial" pitchFamily="34" charset="0"/>
                <a:cs typeface="Arial" pitchFamily="34" charset="0"/>
              </a:rPr>
              <a:t>в </a:t>
            </a:r>
            <a:r>
              <a:rPr lang="ru-RU" sz="2800" b="1" dirty="0">
                <a:ln>
                  <a:solidFill>
                    <a:sysClr val="windowText" lastClr="000000"/>
                  </a:solidFill>
                </a:ln>
                <a:solidFill>
                  <a:srgbClr val="FF0066"/>
                </a:solidFill>
                <a:latin typeface="Arial" pitchFamily="34" charset="0"/>
                <a:cs typeface="Arial" pitchFamily="34" charset="0"/>
              </a:rPr>
              <a:t>исходных</a:t>
            </a:r>
            <a:r>
              <a:rPr lang="ru-RU" sz="2800" b="1" dirty="0">
                <a:solidFill>
                  <a:srgbClr val="000000"/>
                </a:solidFill>
                <a:latin typeface="Arial" pitchFamily="34" charset="0"/>
                <a:cs typeface="Arial" pitchFamily="34" charset="0"/>
              </a:rPr>
              <a:t> веществах (</a:t>
            </a:r>
            <a:r>
              <a:rPr lang="ru-RU" sz="2800" b="1" dirty="0" err="1">
                <a:ln>
                  <a:solidFill>
                    <a:sysClr val="windowText" lastClr="000000"/>
                  </a:solidFill>
                </a:ln>
                <a:solidFill>
                  <a:srgbClr val="FF0066"/>
                </a:solidFill>
                <a:latin typeface="Arial" pitchFamily="34" charset="0"/>
                <a:cs typeface="Arial" pitchFamily="34" charset="0"/>
              </a:rPr>
              <a:t>Σ</a:t>
            </a:r>
            <a:r>
              <a:rPr lang="ru-RU" sz="2800" b="1" i="1" dirty="0" err="1">
                <a:ln>
                  <a:solidFill>
                    <a:sysClr val="windowText" lastClr="000000"/>
                  </a:solidFill>
                </a:ln>
                <a:solidFill>
                  <a:srgbClr val="FF0066"/>
                </a:solidFill>
                <a:latin typeface="Arial" pitchFamily="34" charset="0"/>
                <a:cs typeface="Arial" pitchFamily="34" charset="0"/>
              </a:rPr>
              <a:t>E</a:t>
            </a:r>
            <a:r>
              <a:rPr lang="ru-RU" sz="2800" b="1" baseline="-30000" dirty="0" err="1">
                <a:ln>
                  <a:solidFill>
                    <a:sysClr val="windowText" lastClr="000000"/>
                  </a:solidFill>
                </a:ln>
                <a:solidFill>
                  <a:srgbClr val="FF0066"/>
                </a:solidFill>
                <a:latin typeface="Arial" pitchFamily="34" charset="0"/>
                <a:cs typeface="Arial" pitchFamily="34" charset="0"/>
              </a:rPr>
              <a:t>исх</a:t>
            </a:r>
            <a:r>
              <a:rPr lang="ru-RU" sz="2800" b="1" dirty="0">
                <a:solidFill>
                  <a:srgbClr val="000000"/>
                </a:solidFill>
                <a:latin typeface="Arial" pitchFamily="34" charset="0"/>
                <a:cs typeface="Arial" pitchFamily="34" charset="0"/>
              </a:rPr>
              <a:t>) и </a:t>
            </a:r>
            <a:r>
              <a:rPr lang="ru-RU" sz="2800" b="1" dirty="0">
                <a:ln>
                  <a:solidFill>
                    <a:sysClr val="windowText" lastClr="000000"/>
                  </a:solidFill>
                </a:ln>
                <a:solidFill>
                  <a:srgbClr val="0000FF"/>
                </a:solidFill>
                <a:latin typeface="Arial" pitchFamily="34" charset="0"/>
                <a:cs typeface="Arial" pitchFamily="34" charset="0"/>
              </a:rPr>
              <a:t>выделяется</a:t>
            </a:r>
            <a:r>
              <a:rPr lang="ru-RU" sz="2800" b="1" dirty="0">
                <a:solidFill>
                  <a:srgbClr val="000000"/>
                </a:solidFill>
                <a:latin typeface="Arial" pitchFamily="34" charset="0"/>
                <a:cs typeface="Arial" pitchFamily="34" charset="0"/>
              </a:rPr>
              <a:t> при </a:t>
            </a:r>
            <a:r>
              <a:rPr lang="ru-RU" sz="2800" b="1" dirty="0" smtClean="0">
                <a:ln>
                  <a:solidFill>
                    <a:sysClr val="windowText" lastClr="000000"/>
                  </a:solidFill>
                </a:ln>
                <a:solidFill>
                  <a:srgbClr val="000000"/>
                </a:solidFill>
                <a:latin typeface="Arial" pitchFamily="34" charset="0"/>
                <a:cs typeface="Arial" pitchFamily="34" charset="0"/>
              </a:rPr>
              <a:t>образовании продуктов реакции </a:t>
            </a:r>
            <a:r>
              <a:rPr lang="en-US" sz="2800" b="1" dirty="0" smtClean="0">
                <a:solidFill>
                  <a:srgbClr val="000000"/>
                </a:solidFill>
                <a:latin typeface="Arial" pitchFamily="34" charset="0"/>
                <a:cs typeface="Arial" pitchFamily="34" charset="0"/>
              </a:rPr>
              <a:t>                       </a:t>
            </a:r>
            <a:r>
              <a:rPr lang="ru-RU" sz="2800" b="1" dirty="0" smtClean="0">
                <a:solidFill>
                  <a:srgbClr val="000000"/>
                </a:solidFill>
                <a:latin typeface="Arial" pitchFamily="34" charset="0"/>
                <a:cs typeface="Arial" pitchFamily="34" charset="0"/>
              </a:rPr>
              <a:t>(</a:t>
            </a:r>
            <a:r>
              <a:rPr lang="ru-RU" sz="2800" b="1" dirty="0" smtClean="0">
                <a:ln>
                  <a:solidFill>
                    <a:sysClr val="windowText" lastClr="000000"/>
                  </a:solidFill>
                </a:ln>
                <a:solidFill>
                  <a:srgbClr val="0000FF"/>
                </a:solidFill>
                <a:latin typeface="Arial" pitchFamily="34" charset="0"/>
                <a:cs typeface="Arial" pitchFamily="34" charset="0"/>
              </a:rPr>
              <a:t>–</a:t>
            </a:r>
            <a:r>
              <a:rPr lang="ru-RU" sz="2800" b="1" dirty="0" err="1">
                <a:ln>
                  <a:solidFill>
                    <a:sysClr val="windowText" lastClr="000000"/>
                  </a:solidFill>
                </a:ln>
                <a:solidFill>
                  <a:srgbClr val="0000FF"/>
                </a:solidFill>
                <a:latin typeface="Arial" pitchFamily="34" charset="0"/>
                <a:cs typeface="Arial" pitchFamily="34" charset="0"/>
              </a:rPr>
              <a:t>Σ</a:t>
            </a:r>
            <a:r>
              <a:rPr lang="ru-RU" sz="2800" b="1" i="1" dirty="0" err="1">
                <a:ln>
                  <a:solidFill>
                    <a:sysClr val="windowText" lastClr="000000"/>
                  </a:solidFill>
                </a:ln>
                <a:solidFill>
                  <a:srgbClr val="0000FF"/>
                </a:solidFill>
                <a:latin typeface="Arial" pitchFamily="34" charset="0"/>
                <a:cs typeface="Arial" pitchFamily="34" charset="0"/>
              </a:rPr>
              <a:t>E</a:t>
            </a:r>
            <a:r>
              <a:rPr lang="ru-RU" sz="2800" b="1" baseline="-30000" dirty="0" err="1">
                <a:ln>
                  <a:solidFill>
                    <a:sysClr val="windowText" lastClr="000000"/>
                  </a:solidFill>
                </a:ln>
                <a:solidFill>
                  <a:srgbClr val="0000FF"/>
                </a:solidFill>
                <a:latin typeface="Arial" pitchFamily="34" charset="0"/>
                <a:cs typeface="Arial" pitchFamily="34" charset="0"/>
              </a:rPr>
              <a:t>прод</a:t>
            </a:r>
            <a:r>
              <a:rPr lang="ru-RU" sz="2800" b="1" dirty="0">
                <a:solidFill>
                  <a:srgbClr val="000000"/>
                </a:solidFill>
                <a:latin typeface="Arial" pitchFamily="34" charset="0"/>
                <a:cs typeface="Arial" pitchFamily="34" charset="0"/>
              </a:rPr>
              <a:t>). Отсюда</a:t>
            </a:r>
            <a:r>
              <a:rPr lang="ru-RU" sz="2800" b="1" dirty="0" smtClean="0">
                <a:latin typeface="Arial" pitchFamily="34" charset="0"/>
                <a:cs typeface="Arial" pitchFamily="34" charset="0"/>
              </a:rPr>
              <a:t>:</a:t>
            </a:r>
            <a:endParaRPr lang="en-US" sz="2800" b="1" dirty="0" smtClean="0">
              <a:latin typeface="Arial" pitchFamily="34" charset="0"/>
              <a:cs typeface="Arial" pitchFamily="34" charset="0"/>
            </a:endParaRPr>
          </a:p>
          <a:p>
            <a:pPr algn="ctr">
              <a:lnSpc>
                <a:spcPct val="90000"/>
              </a:lnSpc>
            </a:pPr>
            <a:r>
              <a:rPr lang="el-GR" sz="3000" b="1" dirty="0" smtClean="0">
                <a:ln>
                  <a:solidFill>
                    <a:sysClr val="windowText" lastClr="000000"/>
                  </a:solidFill>
                </a:ln>
                <a:solidFill>
                  <a:srgbClr val="FF3300"/>
                </a:solidFill>
                <a:latin typeface="Arial" pitchFamily="34" charset="0"/>
                <a:cs typeface="Arial" pitchFamily="34" charset="0"/>
              </a:rPr>
              <a:t>Δ</a:t>
            </a:r>
            <a:r>
              <a:rPr lang="en-US" sz="3000" b="1" dirty="0">
                <a:ln>
                  <a:solidFill>
                    <a:sysClr val="windowText" lastClr="000000"/>
                  </a:solidFill>
                </a:ln>
                <a:solidFill>
                  <a:srgbClr val="FF3300"/>
                </a:solidFill>
                <a:latin typeface="Arial" pitchFamily="34" charset="0"/>
                <a:cs typeface="Arial" pitchFamily="34" charset="0"/>
              </a:rPr>
              <a:t>H</a:t>
            </a:r>
            <a:r>
              <a:rPr lang="en-US" sz="3000" b="1" baseline="30000" dirty="0">
                <a:ln>
                  <a:solidFill>
                    <a:sysClr val="windowText" lastClr="000000"/>
                  </a:solidFill>
                </a:ln>
                <a:solidFill>
                  <a:srgbClr val="FF3300"/>
                </a:solidFill>
                <a:latin typeface="Arial" pitchFamily="34" charset="0"/>
                <a:cs typeface="Arial" pitchFamily="34" charset="0"/>
              </a:rPr>
              <a:t>°</a:t>
            </a:r>
            <a:r>
              <a:rPr lang="en-US" sz="3000" b="1" dirty="0">
                <a:ln>
                  <a:solidFill>
                    <a:sysClr val="windowText" lastClr="000000"/>
                  </a:solidFill>
                </a:ln>
                <a:solidFill>
                  <a:srgbClr val="FF3300"/>
                </a:solidFill>
                <a:latin typeface="Arial" pitchFamily="34" charset="0"/>
                <a:cs typeface="Arial" pitchFamily="34" charset="0"/>
              </a:rPr>
              <a:t> = </a:t>
            </a:r>
            <a:r>
              <a:rPr lang="el-GR" sz="3000" b="1" dirty="0">
                <a:ln>
                  <a:solidFill>
                    <a:sysClr val="windowText" lastClr="000000"/>
                  </a:solidFill>
                </a:ln>
                <a:solidFill>
                  <a:srgbClr val="FF3300"/>
                </a:solidFill>
                <a:latin typeface="Arial" pitchFamily="34" charset="0"/>
                <a:cs typeface="Arial" pitchFamily="34" charset="0"/>
              </a:rPr>
              <a:t>Σ</a:t>
            </a:r>
            <a:r>
              <a:rPr lang="en-US" sz="3000" b="1" dirty="0">
                <a:ln>
                  <a:solidFill>
                    <a:sysClr val="windowText" lastClr="000000"/>
                  </a:solidFill>
                </a:ln>
                <a:solidFill>
                  <a:srgbClr val="FF3300"/>
                </a:solidFill>
                <a:latin typeface="Arial" pitchFamily="34" charset="0"/>
                <a:cs typeface="Arial" pitchFamily="34" charset="0"/>
              </a:rPr>
              <a:t>E</a:t>
            </a:r>
            <a:r>
              <a:rPr lang="ru-RU" sz="3000" b="1" baseline="-25000" dirty="0" err="1">
                <a:ln>
                  <a:solidFill>
                    <a:sysClr val="windowText" lastClr="000000"/>
                  </a:solidFill>
                </a:ln>
                <a:solidFill>
                  <a:srgbClr val="FF3300"/>
                </a:solidFill>
                <a:latin typeface="Arial" pitchFamily="34" charset="0"/>
                <a:cs typeface="Arial" pitchFamily="34" charset="0"/>
              </a:rPr>
              <a:t>исх</a:t>
            </a:r>
            <a:r>
              <a:rPr lang="ru-RU" sz="3000" b="1" dirty="0">
                <a:ln>
                  <a:solidFill>
                    <a:sysClr val="windowText" lastClr="000000"/>
                  </a:solidFill>
                </a:ln>
                <a:solidFill>
                  <a:srgbClr val="FF3300"/>
                </a:solidFill>
                <a:latin typeface="Arial" pitchFamily="34" charset="0"/>
                <a:cs typeface="Arial" pitchFamily="34" charset="0"/>
              </a:rPr>
              <a:t> – </a:t>
            </a:r>
            <a:r>
              <a:rPr lang="el-GR" sz="3000" b="1" dirty="0">
                <a:ln>
                  <a:solidFill>
                    <a:sysClr val="windowText" lastClr="000000"/>
                  </a:solidFill>
                </a:ln>
                <a:solidFill>
                  <a:srgbClr val="FF3300"/>
                </a:solidFill>
                <a:latin typeface="Arial" pitchFamily="34" charset="0"/>
                <a:cs typeface="Arial" pitchFamily="34" charset="0"/>
              </a:rPr>
              <a:t>Σ</a:t>
            </a:r>
            <a:r>
              <a:rPr lang="en-US" sz="3000" b="1" dirty="0">
                <a:ln>
                  <a:solidFill>
                    <a:sysClr val="windowText" lastClr="000000"/>
                  </a:solidFill>
                </a:ln>
                <a:solidFill>
                  <a:srgbClr val="FF3300"/>
                </a:solidFill>
                <a:latin typeface="Arial" pitchFamily="34" charset="0"/>
                <a:cs typeface="Arial" pitchFamily="34" charset="0"/>
              </a:rPr>
              <a:t>E</a:t>
            </a:r>
            <a:r>
              <a:rPr lang="ru-RU" sz="3000" b="1" baseline="-25000" dirty="0" err="1">
                <a:ln>
                  <a:solidFill>
                    <a:sysClr val="windowText" lastClr="000000"/>
                  </a:solidFill>
                </a:ln>
                <a:solidFill>
                  <a:srgbClr val="FF3300"/>
                </a:solidFill>
                <a:latin typeface="Arial" pitchFamily="34" charset="0"/>
                <a:cs typeface="Arial" pitchFamily="34" charset="0"/>
              </a:rPr>
              <a:t>прод</a:t>
            </a:r>
            <a:r>
              <a:rPr lang="ru-RU" sz="3000" b="1" baseline="-25000" dirty="0">
                <a:ln>
                  <a:solidFill>
                    <a:sysClr val="windowText" lastClr="000000"/>
                  </a:solidFill>
                </a:ln>
                <a:solidFill>
                  <a:srgbClr val="FF3300"/>
                </a:solidFill>
                <a:latin typeface="Arial" pitchFamily="34" charset="0"/>
                <a:cs typeface="Arial" pitchFamily="34" charset="0"/>
              </a:rPr>
              <a:t> </a:t>
            </a:r>
          </a:p>
          <a:p>
            <a:pPr indent="450000" algn="just">
              <a:lnSpc>
                <a:spcPct val="90000"/>
              </a:lnSpc>
            </a:pPr>
            <a:r>
              <a:rPr lang="ru-RU" sz="2800" b="1" dirty="0">
                <a:latin typeface="Arial" pitchFamily="34" charset="0"/>
                <a:cs typeface="Arial" pitchFamily="34" charset="0"/>
              </a:rPr>
              <a:t>Следовательно, </a:t>
            </a:r>
            <a:r>
              <a:rPr lang="ru-RU" sz="2800" b="1" dirty="0">
                <a:ln>
                  <a:solidFill>
                    <a:sysClr val="windowText" lastClr="000000"/>
                  </a:solidFill>
                </a:ln>
                <a:solidFill>
                  <a:srgbClr val="C00000"/>
                </a:solidFill>
                <a:latin typeface="Arial" pitchFamily="34" charset="0"/>
                <a:cs typeface="Arial" pitchFamily="34" charset="0"/>
              </a:rPr>
              <a:t>экзотермический эффект</a:t>
            </a:r>
            <a:r>
              <a:rPr lang="ru-RU" sz="2800" b="1" dirty="0">
                <a:ln>
                  <a:solidFill>
                    <a:sysClr val="windowText" lastClr="000000"/>
                  </a:solidFill>
                </a:ln>
                <a:latin typeface="Arial" pitchFamily="34" charset="0"/>
                <a:cs typeface="Arial" pitchFamily="34" charset="0"/>
              </a:rPr>
              <a:t> </a:t>
            </a:r>
            <a:r>
              <a:rPr lang="ru-RU" sz="2800" b="1" dirty="0">
                <a:latin typeface="Arial" pitchFamily="34" charset="0"/>
                <a:cs typeface="Arial" pitchFamily="34" charset="0"/>
              </a:rPr>
              <a:t>реакции свидетельствует о том, что </a:t>
            </a:r>
            <a:r>
              <a:rPr lang="ru-RU" sz="2800" b="1" u="sng" dirty="0">
                <a:latin typeface="Arial" pitchFamily="34" charset="0"/>
                <a:cs typeface="Arial" pitchFamily="34" charset="0"/>
              </a:rPr>
              <a:t>образуются соединения с более прочными связями, чем исходные</a:t>
            </a:r>
            <a:r>
              <a:rPr lang="ru-RU" sz="2800" b="1" dirty="0">
                <a:latin typeface="Arial" pitchFamily="34" charset="0"/>
                <a:cs typeface="Arial" pitchFamily="34" charset="0"/>
              </a:rPr>
              <a:t>. В случае </a:t>
            </a:r>
            <a:r>
              <a:rPr lang="ru-RU" sz="2800" b="1" dirty="0">
                <a:ln>
                  <a:solidFill>
                    <a:sysClr val="windowText" lastClr="000000"/>
                  </a:solidFill>
                </a:ln>
                <a:solidFill>
                  <a:srgbClr val="0000FF"/>
                </a:solidFill>
                <a:latin typeface="Arial" pitchFamily="34" charset="0"/>
                <a:cs typeface="Arial" pitchFamily="34" charset="0"/>
              </a:rPr>
              <a:t>эндотермической реакции</a:t>
            </a:r>
            <a:r>
              <a:rPr lang="ru-RU" sz="2800" b="1" dirty="0">
                <a:latin typeface="Arial" pitchFamily="34" charset="0"/>
                <a:cs typeface="Arial" pitchFamily="34" charset="0"/>
              </a:rPr>
              <a:t>, наоборот, </a:t>
            </a:r>
            <a:r>
              <a:rPr lang="ru-RU" sz="2800" b="1" u="sng" dirty="0">
                <a:latin typeface="Arial" pitchFamily="34" charset="0"/>
                <a:cs typeface="Arial" pitchFamily="34" charset="0"/>
              </a:rPr>
              <a:t>прочнее исходные вещества</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446683550"/>
      </p:ext>
    </p:extLst>
  </p:cSld>
  <p:clrMapOvr>
    <a:masterClrMapping/>
  </p:clrMapOvr>
  <p:transition>
    <p:wheel spokes="1"/>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10" name="Прямоугольник 9"/>
          <p:cNvSpPr/>
          <p:nvPr/>
        </p:nvSpPr>
        <p:spPr>
          <a:xfrm>
            <a:off x="703489" y="1772816"/>
            <a:ext cx="7868521" cy="2446824"/>
          </a:xfrm>
          <a:prstGeom prst="rect">
            <a:avLst/>
          </a:prstGeom>
        </p:spPr>
        <p:txBody>
          <a:bodyPr wrap="square">
            <a:spAutoFit/>
          </a:bodyPr>
          <a:lstStyle/>
          <a:p>
            <a:pPr indent="450000" algn="just" fontAlgn="auto">
              <a:lnSpc>
                <a:spcPct val="85000"/>
              </a:lnSpc>
              <a:spcBef>
                <a:spcPts val="0"/>
              </a:spcBef>
              <a:spcAft>
                <a:spcPts val="0"/>
              </a:spcAft>
              <a:defRPr/>
            </a:pPr>
            <a:r>
              <a:rPr lang="ru-RU" sz="3000" b="1" dirty="0" smtClean="0">
                <a:latin typeface="Arial" pitchFamily="34" charset="0"/>
                <a:cs typeface="Arial" pitchFamily="34" charset="0"/>
              </a:rPr>
              <a:t>Допускается </a:t>
            </a:r>
            <a:r>
              <a:rPr lang="ru-RU" sz="3000" b="1" dirty="0" err="1" smtClean="0">
                <a:ln>
                  <a:solidFill>
                    <a:sysClr val="windowText" lastClr="000000"/>
                  </a:solidFill>
                </a:ln>
                <a:solidFill>
                  <a:srgbClr val="FF0066"/>
                </a:solidFill>
                <a:latin typeface="Arial" pitchFamily="34" charset="0"/>
                <a:cs typeface="Arial" pitchFamily="34" charset="0"/>
              </a:rPr>
              <a:t>почленное</a:t>
            </a:r>
            <a:r>
              <a:rPr lang="ru-RU" sz="3000" b="1" dirty="0" smtClean="0">
                <a:ln>
                  <a:solidFill>
                    <a:sysClr val="windowText" lastClr="000000"/>
                  </a:solidFill>
                </a:ln>
                <a:solidFill>
                  <a:srgbClr val="FF0066"/>
                </a:solidFill>
                <a:latin typeface="Arial" pitchFamily="34" charset="0"/>
                <a:cs typeface="Arial" pitchFamily="34" charset="0"/>
              </a:rPr>
              <a:t> </a:t>
            </a:r>
            <a:r>
              <a:rPr lang="ru-RU" sz="3000" b="1" dirty="0">
                <a:ln>
                  <a:solidFill>
                    <a:sysClr val="windowText" lastClr="000000"/>
                  </a:solidFill>
                </a:ln>
                <a:solidFill>
                  <a:srgbClr val="FF0066"/>
                </a:solidFill>
                <a:latin typeface="Arial" pitchFamily="34" charset="0"/>
                <a:cs typeface="Arial" pitchFamily="34" charset="0"/>
              </a:rPr>
              <a:t>сложение и вычитание термохимических уравнений</a:t>
            </a:r>
            <a:r>
              <a:rPr lang="ru-RU" sz="3000" b="1" dirty="0">
                <a:latin typeface="Arial" pitchFamily="34" charset="0"/>
                <a:cs typeface="Arial" pitchFamily="34" charset="0"/>
              </a:rPr>
              <a:t>. Это бывает нужно </a:t>
            </a:r>
            <a:r>
              <a:rPr lang="ru-RU" sz="3000" b="1" dirty="0">
                <a:ln>
                  <a:solidFill>
                    <a:sysClr val="windowText" lastClr="000000"/>
                  </a:solidFill>
                </a:ln>
                <a:solidFill>
                  <a:srgbClr val="0000FF"/>
                </a:solidFill>
                <a:latin typeface="Arial" pitchFamily="34" charset="0"/>
                <a:cs typeface="Arial" pitchFamily="34" charset="0"/>
              </a:rPr>
              <a:t>для определения тепловых эффектов реакций, которые трудно или невозможно измерить в опыте</a:t>
            </a:r>
            <a:r>
              <a:rPr lang="ru-RU" sz="3000" b="1" dirty="0">
                <a:latin typeface="Arial" pitchFamily="34" charset="0"/>
                <a:cs typeface="Arial" pitchFamily="34" charset="0"/>
              </a:rPr>
              <a:t>.</a:t>
            </a:r>
          </a:p>
        </p:txBody>
      </p:sp>
    </p:spTree>
    <p:extLst>
      <p:ext uri="{BB962C8B-B14F-4D97-AF65-F5344CB8AC3E}">
        <p14:creationId xmlns:p14="http://schemas.microsoft.com/office/powerpoint/2010/main" val="1694561415"/>
      </p:ext>
    </p:extLst>
  </p:cSld>
  <p:clrMapOvr>
    <a:masterClrMapping/>
  </p:clrMapOvr>
  <p:transition>
    <p:wheel spokes="1"/>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 name="Picture 2" descr="https://cf2.ppt-online.org/files2/slide/d/DaYUcdRoLmEeXuB29vA6KjgVP8OT1y0in7N4zx/slide-2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590" t="16942" r="2124" b="10282"/>
          <a:stretch/>
        </p:blipFill>
        <p:spPr bwMode="auto">
          <a:xfrm>
            <a:off x="0" y="8625"/>
            <a:ext cx="2661313" cy="53167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11"/>
          <p:cNvSpPr txBox="1">
            <a:spLocks noChangeArrowheads="1"/>
          </p:cNvSpPr>
          <p:nvPr/>
        </p:nvSpPr>
        <p:spPr bwMode="auto">
          <a:xfrm>
            <a:off x="2987824" y="4294400"/>
            <a:ext cx="5715129" cy="1510863"/>
          </a:xfrm>
          <a:prstGeom prst="rect">
            <a:avLst/>
          </a:prstGeom>
          <a:noFill/>
          <a:ln w="9525">
            <a:noFill/>
            <a:miter lim="800000"/>
            <a:headEnd/>
            <a:tailEnd/>
          </a:ln>
          <a:effectLst/>
        </p:spPr>
        <p:txBody>
          <a:bodyPr wrap="square">
            <a:spAutoFit/>
          </a:bodyPr>
          <a:lstStyle/>
          <a:p>
            <a:pPr algn="ctr">
              <a:lnSpc>
                <a:spcPct val="85000"/>
              </a:lnSpc>
            </a:pPr>
            <a:r>
              <a:rPr lang="ru-RU" sz="5400" b="1" dirty="0" smtClean="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Arial Black" pitchFamily="34" charset="0"/>
              </a:rPr>
              <a:t>Закон Кирхгоффа</a:t>
            </a:r>
            <a:endParaRPr lang="ru-RU" sz="5400"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Arial Black" pitchFamily="34" charset="0"/>
            </a:endParaRPr>
          </a:p>
        </p:txBody>
      </p:sp>
      <p:pic>
        <p:nvPicPr>
          <p:cNvPr id="380931"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32292" y="349621"/>
            <a:ext cx="6010111" cy="351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599644636"/>
      </p:ext>
    </p:extLst>
  </p:cSld>
  <p:clrMapOvr>
    <a:masterClrMapping/>
  </p:clrMapOvr>
  <p:transition>
    <p:wheel spokes="1"/>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3" cstate="print"/>
          <a:srcRect/>
          <a:stretch>
            <a:fillRect/>
          </a:stretch>
        </p:blipFill>
        <p:spPr bwMode="auto">
          <a:xfrm>
            <a:off x="8462991" y="4991120"/>
            <a:ext cx="649287" cy="1295400"/>
          </a:xfrm>
          <a:prstGeom prst="rect">
            <a:avLst/>
          </a:prstGeom>
          <a:noFill/>
          <a:ln w="9525">
            <a:noFill/>
            <a:miter lim="800000"/>
            <a:headEnd/>
            <a:tailEnd/>
          </a:ln>
        </p:spPr>
      </p:pic>
      <p:pic>
        <p:nvPicPr>
          <p:cNvPr id="13" name="Picture 2" descr="https://cf2.ppt-online.org/files2/slide/d/DaYUcdRoLmEeXuB29vA6KjgVP8OT1y0in7N4zx/slide-2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40755" t="72580" r="39095" b="15070"/>
          <a:stretch/>
        </p:blipFill>
        <p:spPr bwMode="auto">
          <a:xfrm>
            <a:off x="2930767" y="4733372"/>
            <a:ext cx="1965277" cy="9022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cf2.ppt-online.org/files2/slide/d/DaYUcdRoLmEeXuB29vA6KjgVP8OT1y0in7N4zx/slide-2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40755" t="60231" r="39095" b="27420"/>
          <a:stretch/>
        </p:blipFill>
        <p:spPr bwMode="auto">
          <a:xfrm>
            <a:off x="2894755" y="3474794"/>
            <a:ext cx="1965277" cy="902222"/>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179511" y="44624"/>
            <a:ext cx="8784977" cy="6370975"/>
          </a:xfrm>
          <a:prstGeom prst="rect">
            <a:avLst/>
          </a:prstGeom>
        </p:spPr>
        <p:txBody>
          <a:bodyPr wrap="square">
            <a:spAutoFit/>
          </a:bodyPr>
          <a:lstStyle/>
          <a:p>
            <a:pPr indent="450850" algn="just">
              <a:lnSpc>
                <a:spcPct val="80000"/>
              </a:lnSpc>
            </a:pPr>
            <a:r>
              <a:rPr lang="ru-RU" sz="2800" b="1" dirty="0">
                <a:ln>
                  <a:solidFill>
                    <a:sysClr val="windowText" lastClr="000000"/>
                  </a:solidFill>
                </a:ln>
                <a:solidFill>
                  <a:srgbClr val="FF0000"/>
                </a:solidFill>
                <a:latin typeface="Arial Black" pitchFamily="34" charset="0"/>
              </a:rPr>
              <a:t>Закон </a:t>
            </a:r>
            <a:r>
              <a:rPr lang="ru-RU" sz="2800" b="1" dirty="0" smtClean="0">
                <a:ln>
                  <a:solidFill>
                    <a:sysClr val="windowText" lastClr="000000"/>
                  </a:solidFill>
                </a:ln>
                <a:solidFill>
                  <a:srgbClr val="FF0000"/>
                </a:solidFill>
                <a:latin typeface="Arial Black" pitchFamily="34" charset="0"/>
              </a:rPr>
              <a:t>Кирхгофа:</a:t>
            </a:r>
            <a:r>
              <a:rPr lang="ru-RU" sz="2800" b="1" dirty="0"/>
              <a:t> </a:t>
            </a:r>
            <a:r>
              <a:rPr lang="ru-RU" sz="2800" b="1" dirty="0" smtClean="0"/>
              <a:t>температурный </a:t>
            </a:r>
            <a:r>
              <a:rPr lang="ru-RU" sz="2800" b="1" dirty="0"/>
              <a:t>коэффициент теплового эффекта химической реакции равен изменению </a:t>
            </a:r>
            <a:r>
              <a:rPr lang="ru-RU" sz="2800" b="1" dirty="0">
                <a:ln>
                  <a:solidFill>
                    <a:sysClr val="windowText" lastClr="000000"/>
                  </a:solidFill>
                </a:ln>
                <a:solidFill>
                  <a:srgbClr val="0000FF"/>
                </a:solidFill>
                <a:latin typeface="Arial Black" pitchFamily="34" charset="0"/>
              </a:rPr>
              <a:t>теплоёмкости </a:t>
            </a:r>
            <a:r>
              <a:rPr lang="ru-RU" sz="2800" b="1" dirty="0"/>
              <a:t>системы в ходе реакции. </a:t>
            </a:r>
            <a:endParaRPr lang="ru-RU" sz="2800" b="1" dirty="0" smtClean="0"/>
          </a:p>
          <a:p>
            <a:pPr indent="450850" algn="just">
              <a:lnSpc>
                <a:spcPct val="80000"/>
              </a:lnSpc>
            </a:pPr>
            <a:r>
              <a:rPr lang="ru-RU" sz="2800" b="1" dirty="0" smtClean="0">
                <a:ln>
                  <a:solidFill>
                    <a:sysClr val="windowText" lastClr="000000"/>
                  </a:solidFill>
                </a:ln>
                <a:solidFill>
                  <a:srgbClr val="FF0000"/>
                </a:solidFill>
                <a:latin typeface="Arial Black" pitchFamily="34" charset="0"/>
              </a:rPr>
              <a:t>Уравнение </a:t>
            </a:r>
            <a:r>
              <a:rPr lang="ru-RU" sz="2800" b="1" dirty="0">
                <a:ln>
                  <a:solidFill>
                    <a:sysClr val="windowText" lastClr="000000"/>
                  </a:solidFill>
                </a:ln>
                <a:solidFill>
                  <a:srgbClr val="FF0000"/>
                </a:solidFill>
                <a:latin typeface="Arial Black" pitchFamily="34" charset="0"/>
              </a:rPr>
              <a:t>Кирхгофа</a:t>
            </a:r>
            <a:r>
              <a:rPr lang="ru-RU" sz="2800" b="1" dirty="0"/>
              <a:t>, являющееся следствием этого закона, используется для расчёта тепловых эффектов при разных температурах.</a:t>
            </a:r>
          </a:p>
          <a:p>
            <a:pPr indent="450850" algn="just">
              <a:lnSpc>
                <a:spcPct val="80000"/>
              </a:lnSpc>
            </a:pPr>
            <a:r>
              <a:rPr lang="ru-RU" sz="2800" b="1" dirty="0"/>
              <a:t>Дифференциальная форма закона</a:t>
            </a:r>
            <a:r>
              <a:rPr lang="ru-RU" sz="2800" b="1" dirty="0" smtClean="0"/>
              <a:t>:</a:t>
            </a:r>
          </a:p>
          <a:p>
            <a:pPr marL="457200" indent="-457200">
              <a:lnSpc>
                <a:spcPct val="80000"/>
              </a:lnSpc>
              <a:buClr>
                <a:srgbClr val="C00000"/>
              </a:buClr>
              <a:buFont typeface="Wingdings" pitchFamily="2" charset="2"/>
              <a:buChar char="Ø"/>
            </a:pPr>
            <a:r>
              <a:rPr lang="ru-RU" sz="2800" b="1" dirty="0" smtClean="0">
                <a:ln>
                  <a:solidFill>
                    <a:sysClr val="windowText" lastClr="000000"/>
                  </a:solidFill>
                </a:ln>
                <a:solidFill>
                  <a:srgbClr val="0000FF"/>
                </a:solidFill>
                <a:sym typeface="Symbol"/>
              </a:rPr>
              <a:t>изобарный процесс</a:t>
            </a:r>
            <a:r>
              <a:rPr lang="ru-RU" sz="2800" b="1" dirty="0" smtClean="0">
                <a:sym typeface="Symbol"/>
              </a:rPr>
              <a:t> (</a:t>
            </a:r>
            <a:r>
              <a:rPr lang="en-US" sz="2800" b="1" dirty="0" smtClean="0">
                <a:ln>
                  <a:solidFill>
                    <a:sysClr val="windowText" lastClr="000000"/>
                  </a:solidFill>
                </a:ln>
                <a:solidFill>
                  <a:srgbClr val="0000FF"/>
                </a:solidFill>
                <a:sym typeface="Symbol"/>
              </a:rPr>
              <a:t>p=</a:t>
            </a:r>
            <a:r>
              <a:rPr lang="en-US" sz="2800" b="1" dirty="0" err="1" smtClean="0">
                <a:ln>
                  <a:solidFill>
                    <a:sysClr val="windowText" lastClr="000000"/>
                  </a:solidFill>
                </a:ln>
                <a:solidFill>
                  <a:srgbClr val="0000FF"/>
                </a:solidFill>
                <a:sym typeface="Symbol"/>
              </a:rPr>
              <a:t>const</a:t>
            </a:r>
            <a:r>
              <a:rPr lang="ru-RU" sz="2800" b="1" dirty="0" smtClean="0">
                <a:sym typeface="Symbol"/>
              </a:rPr>
              <a:t>) </a:t>
            </a:r>
          </a:p>
          <a:p>
            <a:pPr marL="457200" indent="-457200">
              <a:lnSpc>
                <a:spcPct val="80000"/>
              </a:lnSpc>
              <a:buClr>
                <a:srgbClr val="C00000"/>
              </a:buClr>
              <a:buFont typeface="Wingdings" pitchFamily="2" charset="2"/>
              <a:buChar char="Ø"/>
            </a:pPr>
            <a:endParaRPr lang="ru-RU" sz="2800" b="1" dirty="0" smtClean="0">
              <a:sym typeface="Symbol"/>
            </a:endParaRPr>
          </a:p>
          <a:p>
            <a:pPr marL="457200" indent="-457200">
              <a:lnSpc>
                <a:spcPct val="80000"/>
              </a:lnSpc>
              <a:buClr>
                <a:srgbClr val="C00000"/>
              </a:buClr>
              <a:buFont typeface="Wingdings" pitchFamily="2" charset="2"/>
              <a:buChar char="Ø"/>
            </a:pPr>
            <a:endParaRPr lang="ru-RU" sz="2800" b="1" dirty="0" smtClean="0">
              <a:sym typeface="Symbol"/>
            </a:endParaRPr>
          </a:p>
          <a:p>
            <a:pPr marL="285750" indent="-285750">
              <a:lnSpc>
                <a:spcPct val="80000"/>
              </a:lnSpc>
              <a:buClr>
                <a:srgbClr val="C00000"/>
              </a:buClr>
              <a:buFont typeface="Wingdings" pitchFamily="2" charset="2"/>
              <a:buChar char="Ø"/>
            </a:pPr>
            <a:endParaRPr lang="ru-RU" sz="1600" b="1" dirty="0">
              <a:sym typeface="Symbol"/>
            </a:endParaRPr>
          </a:p>
          <a:p>
            <a:pPr marL="457200" indent="-457200">
              <a:lnSpc>
                <a:spcPct val="80000"/>
              </a:lnSpc>
              <a:buClr>
                <a:srgbClr val="C00000"/>
              </a:buClr>
              <a:buFont typeface="Wingdings" pitchFamily="2" charset="2"/>
              <a:buChar char="Ø"/>
            </a:pPr>
            <a:r>
              <a:rPr lang="ru-RU" sz="2800" b="1" dirty="0" smtClean="0">
                <a:ln>
                  <a:solidFill>
                    <a:sysClr val="windowText" lastClr="000000"/>
                  </a:solidFill>
                </a:ln>
                <a:solidFill>
                  <a:srgbClr val="FF0066"/>
                </a:solidFill>
                <a:sym typeface="Symbol"/>
              </a:rPr>
              <a:t>изохорный</a:t>
            </a:r>
            <a:r>
              <a:rPr lang="ru-RU" sz="2800" b="1" dirty="0" smtClean="0">
                <a:ln>
                  <a:solidFill>
                    <a:sysClr val="windowText" lastClr="000000"/>
                  </a:solidFill>
                </a:ln>
                <a:solidFill>
                  <a:srgbClr val="0000FF"/>
                </a:solidFill>
                <a:sym typeface="Symbol"/>
              </a:rPr>
              <a:t> </a:t>
            </a:r>
            <a:r>
              <a:rPr lang="ru-RU" sz="2800" b="1" dirty="0">
                <a:ln>
                  <a:solidFill>
                    <a:sysClr val="windowText" lastClr="000000"/>
                  </a:solidFill>
                </a:ln>
                <a:solidFill>
                  <a:srgbClr val="0000FF"/>
                </a:solidFill>
                <a:sym typeface="Symbol"/>
              </a:rPr>
              <a:t>процесс</a:t>
            </a:r>
            <a:r>
              <a:rPr lang="ru-RU" sz="2800" b="1" dirty="0">
                <a:sym typeface="Symbol"/>
              </a:rPr>
              <a:t> </a:t>
            </a:r>
            <a:r>
              <a:rPr lang="ru-RU" sz="2800" b="1" dirty="0" smtClean="0">
                <a:sym typeface="Symbol"/>
              </a:rPr>
              <a:t>(</a:t>
            </a:r>
            <a:r>
              <a:rPr lang="en-US" sz="2800" b="1" dirty="0" smtClean="0">
                <a:ln>
                  <a:solidFill>
                    <a:sysClr val="windowText" lastClr="000000"/>
                  </a:solidFill>
                </a:ln>
                <a:solidFill>
                  <a:srgbClr val="FF0066"/>
                </a:solidFill>
                <a:sym typeface="Symbol"/>
              </a:rPr>
              <a:t>V=</a:t>
            </a:r>
            <a:r>
              <a:rPr lang="en-US" sz="2800" b="1" dirty="0" err="1" smtClean="0">
                <a:ln>
                  <a:solidFill>
                    <a:sysClr val="windowText" lastClr="000000"/>
                  </a:solidFill>
                </a:ln>
                <a:solidFill>
                  <a:srgbClr val="FF0066"/>
                </a:solidFill>
                <a:sym typeface="Symbol"/>
              </a:rPr>
              <a:t>const</a:t>
            </a:r>
            <a:r>
              <a:rPr lang="ru-RU" sz="2800" b="1" dirty="0">
                <a:sym typeface="Symbol"/>
              </a:rPr>
              <a:t>)</a:t>
            </a:r>
          </a:p>
          <a:p>
            <a:pPr>
              <a:lnSpc>
                <a:spcPct val="80000"/>
              </a:lnSpc>
            </a:pPr>
            <a:r>
              <a:rPr lang="ru-RU" sz="2800" b="1" dirty="0" smtClean="0">
                <a:sym typeface="Symbol"/>
              </a:rPr>
              <a:t> </a:t>
            </a:r>
          </a:p>
          <a:p>
            <a:pPr>
              <a:lnSpc>
                <a:spcPct val="80000"/>
              </a:lnSpc>
            </a:pPr>
            <a:endParaRPr lang="ru-RU" sz="2800" dirty="0" smtClean="0"/>
          </a:p>
          <a:p>
            <a:pPr>
              <a:lnSpc>
                <a:spcPct val="80000"/>
              </a:lnSpc>
            </a:pPr>
            <a:endParaRPr lang="ru-RU" dirty="0"/>
          </a:p>
          <a:p>
            <a:pPr>
              <a:lnSpc>
                <a:spcPct val="80000"/>
              </a:lnSpc>
            </a:pPr>
            <a:r>
              <a:rPr lang="ru-RU" sz="2800" b="1" dirty="0"/>
              <a:t>где </a:t>
            </a:r>
            <a:r>
              <a:rPr lang="ru-RU" sz="2800" b="1" dirty="0">
                <a:ln>
                  <a:solidFill>
                    <a:sysClr val="windowText" lastClr="000000"/>
                  </a:solidFill>
                </a:ln>
                <a:solidFill>
                  <a:srgbClr val="0000FF"/>
                </a:solidFill>
                <a:sym typeface="Symbol"/>
              </a:rPr>
              <a:t></a:t>
            </a:r>
            <a:r>
              <a:rPr lang="en-US" sz="2800" b="1" dirty="0" err="1">
                <a:ln>
                  <a:solidFill>
                    <a:sysClr val="windowText" lastClr="000000"/>
                  </a:solidFill>
                </a:ln>
                <a:solidFill>
                  <a:srgbClr val="0000FF"/>
                </a:solidFill>
                <a:sym typeface="Symbol"/>
              </a:rPr>
              <a:t>C</a:t>
            </a:r>
            <a:r>
              <a:rPr lang="en-US" sz="2800" b="1" baseline="-25000" dirty="0" err="1">
                <a:ln>
                  <a:solidFill>
                    <a:sysClr val="windowText" lastClr="000000"/>
                  </a:solidFill>
                </a:ln>
                <a:solidFill>
                  <a:srgbClr val="0000FF"/>
                </a:solidFill>
                <a:sym typeface="Symbol"/>
              </a:rPr>
              <a:t>p</a:t>
            </a:r>
            <a:r>
              <a:rPr lang="ru-RU" sz="2800" b="1" dirty="0">
                <a:ln>
                  <a:solidFill>
                    <a:sysClr val="windowText" lastClr="000000"/>
                  </a:solidFill>
                </a:ln>
                <a:solidFill>
                  <a:srgbClr val="0000FF"/>
                </a:solidFill>
                <a:sym typeface="Symbol"/>
              </a:rPr>
              <a:t> –</a:t>
            </a:r>
            <a:r>
              <a:rPr lang="en-US" sz="2800" b="1" dirty="0">
                <a:ln>
                  <a:solidFill>
                    <a:sysClr val="windowText" lastClr="000000"/>
                  </a:solidFill>
                </a:ln>
                <a:solidFill>
                  <a:srgbClr val="0000FF"/>
                </a:solidFill>
                <a:sym typeface="Symbol"/>
              </a:rPr>
              <a:t>  </a:t>
            </a:r>
            <a:r>
              <a:rPr lang="ru-RU" sz="2800" b="1" dirty="0">
                <a:ln>
                  <a:solidFill>
                    <a:sysClr val="windowText" lastClr="000000"/>
                  </a:solidFill>
                </a:ln>
                <a:solidFill>
                  <a:srgbClr val="0000FF"/>
                </a:solidFill>
                <a:sym typeface="Symbol"/>
              </a:rPr>
              <a:t>изобарная </a:t>
            </a:r>
            <a:r>
              <a:rPr lang="ru-RU" sz="2800" b="1" dirty="0">
                <a:sym typeface="Symbol"/>
              </a:rPr>
              <a:t>молярная теплоёмкость,</a:t>
            </a:r>
          </a:p>
          <a:p>
            <a:pPr marL="627063">
              <a:lnSpc>
                <a:spcPct val="80000"/>
              </a:lnSpc>
            </a:pPr>
            <a:r>
              <a:rPr lang="ru-RU" sz="2800" b="1" dirty="0">
                <a:ln>
                  <a:solidFill>
                    <a:sysClr val="windowText" lastClr="000000"/>
                  </a:solidFill>
                </a:ln>
                <a:solidFill>
                  <a:srgbClr val="FF0066"/>
                </a:solidFill>
                <a:sym typeface="Symbol"/>
              </a:rPr>
              <a:t></a:t>
            </a:r>
            <a:r>
              <a:rPr lang="en-US" sz="2800" b="1" dirty="0" err="1">
                <a:ln>
                  <a:solidFill>
                    <a:sysClr val="windowText" lastClr="000000"/>
                  </a:solidFill>
                </a:ln>
                <a:solidFill>
                  <a:srgbClr val="FF0066"/>
                </a:solidFill>
                <a:sym typeface="Symbol"/>
              </a:rPr>
              <a:t>C</a:t>
            </a:r>
            <a:r>
              <a:rPr lang="en-US" sz="2800" b="1" baseline="-25000" dirty="0" err="1">
                <a:ln>
                  <a:solidFill>
                    <a:sysClr val="windowText" lastClr="000000"/>
                  </a:solidFill>
                </a:ln>
                <a:solidFill>
                  <a:srgbClr val="FF0066"/>
                </a:solidFill>
                <a:sym typeface="Symbol"/>
              </a:rPr>
              <a:t>v</a:t>
            </a:r>
            <a:r>
              <a:rPr lang="en-US" sz="2800" b="1" dirty="0">
                <a:ln>
                  <a:solidFill>
                    <a:sysClr val="windowText" lastClr="000000"/>
                  </a:solidFill>
                </a:ln>
                <a:solidFill>
                  <a:srgbClr val="FF0066"/>
                </a:solidFill>
                <a:sym typeface="Symbol"/>
              </a:rPr>
              <a:t> </a:t>
            </a:r>
            <a:r>
              <a:rPr lang="ru-RU" sz="2800" b="1" dirty="0">
                <a:ln>
                  <a:solidFill>
                    <a:sysClr val="windowText" lastClr="000000"/>
                  </a:solidFill>
                </a:ln>
                <a:solidFill>
                  <a:srgbClr val="FF0066"/>
                </a:solidFill>
                <a:sym typeface="Symbol"/>
              </a:rPr>
              <a:t>– изохорная </a:t>
            </a:r>
            <a:r>
              <a:rPr lang="ru-RU" sz="2800" b="1" dirty="0">
                <a:sym typeface="Symbol"/>
              </a:rPr>
              <a:t>молярная теплоёмкость </a:t>
            </a:r>
            <a:endParaRPr lang="ru-RU" sz="2800" b="1" dirty="0"/>
          </a:p>
        </p:txBody>
      </p:sp>
    </p:spTree>
    <p:extLst>
      <p:ext uri="{BB962C8B-B14F-4D97-AF65-F5344CB8AC3E}">
        <p14:creationId xmlns:p14="http://schemas.microsoft.com/office/powerpoint/2010/main" val="3158847508"/>
      </p:ext>
    </p:extLst>
  </p:cSld>
  <p:clrMapOvr>
    <a:masterClrMapping/>
  </p:clrMapOvr>
  <p:transition>
    <p:wheel spokes="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 name="Прямоугольник 2"/>
          <p:cNvSpPr/>
          <p:nvPr/>
        </p:nvSpPr>
        <p:spPr>
          <a:xfrm>
            <a:off x="539552" y="1425057"/>
            <a:ext cx="8136904" cy="3754874"/>
          </a:xfrm>
          <a:prstGeom prst="rect">
            <a:avLst/>
          </a:prstGeom>
        </p:spPr>
        <p:txBody>
          <a:bodyPr wrap="square">
            <a:spAutoFit/>
          </a:bodyPr>
          <a:lstStyle/>
          <a:p>
            <a:pPr indent="450000" algn="just">
              <a:lnSpc>
                <a:spcPct val="85000"/>
              </a:lnSpc>
              <a:spcBef>
                <a:spcPct val="20000"/>
              </a:spcBef>
              <a:buClr>
                <a:schemeClr val="tx1"/>
              </a:buClr>
              <a:buSzPct val="80000"/>
              <a:buFont typeface="Wingdings" pitchFamily="2" charset="2"/>
              <a:buNone/>
            </a:pPr>
            <a:r>
              <a:rPr lang="ru-RU" sz="2800" b="1" dirty="0" smtClean="0">
                <a:ln>
                  <a:solidFill>
                    <a:sysClr val="windowText" lastClr="000000"/>
                  </a:solidFill>
                </a:ln>
                <a:solidFill>
                  <a:srgbClr val="FF0000"/>
                </a:solidFill>
                <a:latin typeface="Arial Black" pitchFamily="34" charset="0"/>
                <a:cs typeface="Arial" pitchFamily="34" charset="0"/>
              </a:rPr>
              <a:t>Термодинамика</a:t>
            </a:r>
            <a:r>
              <a:rPr lang="ru-RU" sz="2800" b="1" dirty="0" smtClean="0">
                <a:latin typeface="Arial" pitchFamily="34" charset="0"/>
                <a:cs typeface="Arial" pitchFamily="34" charset="0"/>
              </a:rPr>
              <a:t> </a:t>
            </a:r>
            <a:r>
              <a:rPr lang="ru-RU" sz="2800" b="1" u="sng" dirty="0">
                <a:latin typeface="Arial" pitchFamily="34" charset="0"/>
                <a:cs typeface="Arial" pitchFamily="34" charset="0"/>
              </a:rPr>
              <a:t>находит широкое применение</a:t>
            </a:r>
            <a:r>
              <a:rPr lang="ru-RU" sz="2800" b="1" dirty="0">
                <a:latin typeface="Arial" pitchFamily="34" charset="0"/>
                <a:cs typeface="Arial" pitchFamily="34" charset="0"/>
              </a:rPr>
              <a:t> в физической химии и химической физике при анализе физических и химических процессов, в современной физиологии и биологии, в двигателестроении, теплотехнике, авиационной и </a:t>
            </a:r>
            <a:r>
              <a:rPr lang="ru-RU" sz="2800" b="1" dirty="0" err="1">
                <a:latin typeface="Arial" pitchFamily="34" charset="0"/>
                <a:cs typeface="Arial" pitchFamily="34" charset="0"/>
              </a:rPr>
              <a:t>ракетнокосмической</a:t>
            </a:r>
            <a:r>
              <a:rPr lang="ru-RU" sz="2800" b="1" dirty="0">
                <a:latin typeface="Arial" pitchFamily="34" charset="0"/>
                <a:cs typeface="Arial" pitchFamily="34" charset="0"/>
              </a:rPr>
              <a:t> технике, </a:t>
            </a:r>
            <a:r>
              <a:rPr lang="ru-RU" sz="2800" b="1" dirty="0">
                <a:ln>
                  <a:solidFill>
                    <a:sysClr val="windowText" lastClr="000000"/>
                  </a:solidFill>
                </a:ln>
                <a:solidFill>
                  <a:srgbClr val="0000FF"/>
                </a:solidFill>
              </a:rPr>
              <a:t>при производстве тугоплавких неметаллических и силикатных материалов и изделий</a:t>
            </a:r>
            <a:r>
              <a:rPr lang="ru-RU" sz="2800" b="1" dirty="0">
                <a:latin typeface="Arial" pitchFamily="34" charset="0"/>
                <a:cs typeface="Arial" pitchFamily="34" charset="0"/>
              </a:rPr>
              <a:t>.</a:t>
            </a:r>
          </a:p>
        </p:txBody>
      </p:sp>
      <p:sp>
        <p:nvSpPr>
          <p:cNvPr id="10" name="Прямоугольник 9"/>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Tree>
    <p:extLst>
      <p:ext uri="{BB962C8B-B14F-4D97-AF65-F5344CB8AC3E}">
        <p14:creationId xmlns:p14="http://schemas.microsoft.com/office/powerpoint/2010/main" val="3731196162"/>
      </p:ext>
    </p:extLst>
  </p:cSld>
  <p:clrMapOvr>
    <a:masterClrMapping/>
  </p:clrMapOvr>
  <p:transition>
    <p:wheel spokes="1"/>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3" cstate="print"/>
          <a:srcRect/>
          <a:stretch>
            <a:fillRect/>
          </a:stretch>
        </p:blipFill>
        <p:spPr bwMode="auto">
          <a:xfrm>
            <a:off x="8462991" y="4991120"/>
            <a:ext cx="649287" cy="1295400"/>
          </a:xfrm>
          <a:prstGeom prst="rect">
            <a:avLst/>
          </a:prstGeom>
          <a:noFill/>
          <a:ln w="9525">
            <a:noFill/>
            <a:miter lim="800000"/>
            <a:headEnd/>
            <a:tailEnd/>
          </a:ln>
        </p:spPr>
      </p:pic>
      <p:sp>
        <p:nvSpPr>
          <p:cNvPr id="2" name="AutoShape 2"/>
          <p:cNvSpPr>
            <a:spLocks noChangeAspect="1" noChangeArrowheads="1"/>
          </p:cNvSpPr>
          <p:nvPr/>
        </p:nvSpPr>
        <p:spPr bwMode="auto">
          <a:xfrm>
            <a:off x="0" y="457200"/>
            <a:ext cx="371475" cy="200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1"/>
          <p:cNvSpPr>
            <a:spLocks noChangeAspect="1" noChangeArrowheads="1"/>
          </p:cNvSpPr>
          <p:nvPr/>
        </p:nvSpPr>
        <p:spPr bwMode="auto">
          <a:xfrm>
            <a:off x="0" y="657225"/>
            <a:ext cx="381000" cy="200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Rectangle 3"/>
          <p:cNvSpPr>
            <a:spLocks noChangeArrowheads="1"/>
          </p:cNvSpPr>
          <p:nvPr/>
        </p:nvSpPr>
        <p:spPr bwMode="auto">
          <a:xfrm>
            <a:off x="74492" y="1250122"/>
            <a:ext cx="8926541" cy="485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450850" algn="just" defTabSz="914400" rtl="0" eaLnBrk="1" fontAlgn="base" latinLnBrk="0" hangingPunct="1">
              <a:lnSpc>
                <a:spcPct val="85000"/>
              </a:lnSpc>
              <a:spcBef>
                <a:spcPct val="0"/>
              </a:spcBef>
              <a:spcAft>
                <a:spcPct val="0"/>
              </a:spcAft>
              <a:buClrTx/>
              <a:buSzTx/>
              <a:buFontTx/>
              <a:buNone/>
              <a:tabLst/>
            </a:pPr>
            <a:r>
              <a:rPr kumimoji="0" lang="ru-RU" sz="2800" b="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Эти термодинамические соотношения определяют температурную зависимость теплового эффекта химических реакций и являются </a:t>
            </a:r>
            <a:r>
              <a:rPr kumimoji="0" lang="ru-RU" sz="2800" b="1" u="none" strike="noStrike" cap="none" normalizeH="0" baseline="0" dirty="0" smtClean="0">
                <a:ln>
                  <a:solidFill>
                    <a:sysClr val="windowText" lastClr="000000"/>
                  </a:solidFill>
                </a:ln>
                <a:solidFill>
                  <a:srgbClr val="FF0066"/>
                </a:solidFill>
                <a:effectLst/>
                <a:latin typeface="Arial" pitchFamily="34" charset="0"/>
                <a:ea typeface="Times New Roman" pitchFamily="18" charset="0"/>
                <a:cs typeface="Arial" pitchFamily="34" charset="0"/>
              </a:rPr>
              <a:t>дифференциальными выражением </a:t>
            </a:r>
            <a:r>
              <a:rPr kumimoji="0" lang="ru-RU" sz="2800" b="1" u="none" strike="noStrike" cap="none" normalizeH="0" baseline="0" dirty="0" smtClean="0">
                <a:ln>
                  <a:solidFill>
                    <a:sysClr val="windowText" lastClr="000000"/>
                  </a:solidFill>
                </a:ln>
                <a:solidFill>
                  <a:srgbClr val="FF0066"/>
                </a:solidFill>
                <a:effectLst/>
                <a:latin typeface="Arial Black" pitchFamily="34" charset="0"/>
                <a:ea typeface="Times New Roman" pitchFamily="18" charset="0"/>
                <a:cs typeface="Arial" pitchFamily="34" charset="0"/>
              </a:rPr>
              <a:t>закона Кирхгофа</a:t>
            </a:r>
            <a:r>
              <a:rPr kumimoji="0" lang="ru-RU" sz="2800" b="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одна из формулировок которого гласит:</a:t>
            </a:r>
            <a:endParaRPr kumimoji="0" lang="ru-RU" sz="2800" b="1"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indent="450850" algn="just" defTabSz="914400" rtl="0" eaLnBrk="0" fontAlgn="base" latinLnBrk="0" hangingPunct="0">
              <a:lnSpc>
                <a:spcPct val="85000"/>
              </a:lnSpc>
              <a:spcBef>
                <a:spcPct val="0"/>
              </a:spcBef>
              <a:spcAft>
                <a:spcPct val="0"/>
              </a:spcAft>
              <a:buClrTx/>
              <a:buSzTx/>
              <a:buFontTx/>
              <a:buNone/>
              <a:tabLst/>
            </a:pPr>
            <a:r>
              <a:rPr kumimoji="0" lang="ru-RU" sz="2800" b="1" u="none" strike="noStrike" cap="none" normalizeH="0" baseline="0" dirty="0" smtClean="0">
                <a:ln>
                  <a:solidFill>
                    <a:sysClr val="windowText" lastClr="000000"/>
                  </a:solidFill>
                </a:ln>
                <a:solidFill>
                  <a:srgbClr val="FF0066"/>
                </a:solidFill>
                <a:effectLst/>
                <a:latin typeface="Arial Black" pitchFamily="34" charset="0"/>
                <a:ea typeface="Times New Roman" pitchFamily="18" charset="0"/>
                <a:cs typeface="Arial" pitchFamily="34" charset="0"/>
              </a:rPr>
              <a:t>Температурный коэффициент</a:t>
            </a:r>
            <a:r>
              <a:rPr kumimoji="0" lang="ru-RU" sz="2800" b="1" u="none" strike="noStrike" cap="none" normalizeH="0" baseline="0" dirty="0" smtClean="0">
                <a:ln>
                  <a:solidFill>
                    <a:sysClr val="windowText" lastClr="000000"/>
                  </a:solidFill>
                </a:ln>
                <a:solidFill>
                  <a:srgbClr val="0000FF"/>
                </a:solidFill>
                <a:effectLst/>
                <a:latin typeface="Arial" pitchFamily="34" charset="0"/>
                <a:ea typeface="Times New Roman" pitchFamily="18" charset="0"/>
                <a:cs typeface="Arial" pitchFamily="34" charset="0"/>
              </a:rPr>
              <a:t> теплового эффекта равен изменению теплоемкости системы (или разности сумм теплоемкостей продуктов реакции и исходных веществ), происходящему в результате процесса при изменении температуры на 1 К.</a:t>
            </a:r>
          </a:p>
          <a:p>
            <a:pPr marR="0" lvl="0" indent="450850" algn="just" defTabSz="914400" rtl="0" eaLnBrk="0" fontAlgn="base" latinLnBrk="0" hangingPunct="0">
              <a:lnSpc>
                <a:spcPct val="85000"/>
              </a:lnSpc>
              <a:spcBef>
                <a:spcPct val="0"/>
              </a:spcBef>
              <a:spcAft>
                <a:spcPct val="0"/>
              </a:spcAft>
              <a:buClrTx/>
              <a:buSzTx/>
              <a:buFontTx/>
              <a:buNone/>
              <a:tabLst/>
            </a:pPr>
            <a:r>
              <a:rPr kumimoji="0" lang="ru-RU" sz="2800" b="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ru-RU" sz="2800" b="1" u="none" strike="noStrike" cap="none" normalizeH="0" baseline="0" dirty="0" smtClean="0">
              <a:ln>
                <a:noFill/>
              </a:ln>
              <a:solidFill>
                <a:schemeClr val="tx1"/>
              </a:solidFill>
              <a:effectLst/>
              <a:latin typeface="Arial" pitchFamily="34" charset="0"/>
              <a:cs typeface="Arial" pitchFamily="34" charset="0"/>
            </a:endParaRPr>
          </a:p>
        </p:txBody>
      </p:sp>
      <p:pic>
        <p:nvPicPr>
          <p:cNvPr id="40448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0" y="57149"/>
            <a:ext cx="446722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6500427"/>
      </p:ext>
    </p:extLst>
  </p:cSld>
  <p:clrMapOvr>
    <a:masterClrMapping/>
  </p:clrMapOvr>
  <p:transition>
    <p:wheel spokes="1"/>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spect="1" noChangeArrowheads="1"/>
          </p:cNvSpPr>
          <p:nvPr/>
        </p:nvSpPr>
        <p:spPr bwMode="auto">
          <a:xfrm>
            <a:off x="0" y="457200"/>
            <a:ext cx="371475" cy="200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1"/>
          <p:cNvSpPr>
            <a:spLocks noChangeAspect="1" noChangeArrowheads="1"/>
          </p:cNvSpPr>
          <p:nvPr/>
        </p:nvSpPr>
        <p:spPr bwMode="auto">
          <a:xfrm>
            <a:off x="0" y="657225"/>
            <a:ext cx="381000" cy="200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Rectangle 3"/>
          <p:cNvSpPr>
            <a:spLocks noChangeArrowheads="1"/>
          </p:cNvSpPr>
          <p:nvPr/>
        </p:nvSpPr>
        <p:spPr bwMode="auto">
          <a:xfrm>
            <a:off x="185737" y="61677"/>
            <a:ext cx="8926541" cy="119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450850" algn="just" defTabSz="914400" rtl="0" eaLnBrk="0" fontAlgn="base" latinLnBrk="0" hangingPunct="0">
              <a:lnSpc>
                <a:spcPct val="85000"/>
              </a:lnSpc>
              <a:spcBef>
                <a:spcPct val="0"/>
              </a:spcBef>
              <a:spcAft>
                <a:spcPct val="0"/>
              </a:spcAft>
              <a:buClrTx/>
              <a:buSzTx/>
              <a:buFontTx/>
              <a:buNone/>
              <a:tabLst/>
            </a:pPr>
            <a:r>
              <a:rPr kumimoji="0" lang="ru-RU" sz="2800" b="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Согласно представленным уравнениям, влияние температуры на тепловой эффект обуславливается знаками величин </a:t>
            </a:r>
            <a:endParaRPr kumimoji="0" lang="ru-RU" sz="2800" b="1" u="none" strike="noStrike" cap="none" normalizeH="0" baseline="0" dirty="0" smtClean="0">
              <a:ln>
                <a:noFill/>
              </a:ln>
              <a:solidFill>
                <a:schemeClr val="tx1"/>
              </a:solidFill>
              <a:effectLst/>
              <a:latin typeface="Arial" pitchFamily="34" charset="0"/>
              <a:cs typeface="Arial" pitchFamily="34" charset="0"/>
            </a:endParaRPr>
          </a:p>
        </p:txBody>
      </p:sp>
      <p:pic>
        <p:nvPicPr>
          <p:cNvPr id="1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1880"/>
          <a:stretch/>
        </p:blipFill>
        <p:spPr bwMode="auto">
          <a:xfrm>
            <a:off x="107504" y="2811438"/>
            <a:ext cx="8948763" cy="326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5">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12" descr="пишу 1"/>
          <p:cNvPicPr>
            <a:picLocks noChangeAspect="1" noChangeArrowheads="1" noCrop="1"/>
          </p:cNvPicPr>
          <p:nvPr/>
        </p:nvPicPr>
        <p:blipFill>
          <a:blip r:embed="rId4" cstate="print"/>
          <a:srcRect/>
          <a:stretch>
            <a:fillRect/>
          </a:stretch>
        </p:blipFill>
        <p:spPr bwMode="auto">
          <a:xfrm>
            <a:off x="8532440" y="5157936"/>
            <a:ext cx="649287" cy="1295400"/>
          </a:xfrm>
          <a:prstGeom prst="rect">
            <a:avLst/>
          </a:prstGeom>
          <a:noFill/>
          <a:ln w="9525">
            <a:noFill/>
            <a:miter lim="800000"/>
            <a:headEnd/>
            <a:tailEnd/>
          </a:ln>
        </p:spPr>
      </p:pic>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48991" y="1276747"/>
            <a:ext cx="446722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9828369"/>
      </p:ext>
    </p:extLst>
  </p:cSld>
  <p:clrMapOvr>
    <a:masterClrMapping/>
  </p:clrMapOvr>
  <p:transition>
    <p:wheel spokes="1"/>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3" cstate="print"/>
          <a:srcRect/>
          <a:stretch>
            <a:fillRect/>
          </a:stretch>
        </p:blipFill>
        <p:spPr bwMode="auto">
          <a:xfrm>
            <a:off x="8462991" y="4991120"/>
            <a:ext cx="649287" cy="1295400"/>
          </a:xfrm>
          <a:prstGeom prst="rect">
            <a:avLst/>
          </a:prstGeom>
          <a:noFill/>
          <a:ln w="9525">
            <a:noFill/>
            <a:miter lim="800000"/>
            <a:headEnd/>
            <a:tailEnd/>
          </a:ln>
        </p:spPr>
      </p:pic>
      <p:sp>
        <p:nvSpPr>
          <p:cNvPr id="7" name="AutoShape 7"/>
          <p:cNvSpPr>
            <a:spLocks noChangeAspect="1" noChangeArrowheads="1"/>
          </p:cNvSpPr>
          <p:nvPr/>
        </p:nvSpPr>
        <p:spPr bwMode="auto">
          <a:xfrm>
            <a:off x="0" y="457200"/>
            <a:ext cx="1019175" cy="371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Rectangle 8"/>
          <p:cNvSpPr>
            <a:spLocks noChangeArrowheads="1"/>
          </p:cNvSpPr>
          <p:nvPr/>
        </p:nvSpPr>
        <p:spPr bwMode="auto">
          <a:xfrm>
            <a:off x="0" y="59323"/>
            <a:ext cx="2423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Прямоугольник 15"/>
          <p:cNvSpPr/>
          <p:nvPr/>
        </p:nvSpPr>
        <p:spPr>
          <a:xfrm>
            <a:off x="134192" y="233241"/>
            <a:ext cx="8928703" cy="3022366"/>
          </a:xfrm>
          <a:prstGeom prst="rect">
            <a:avLst/>
          </a:prstGeom>
        </p:spPr>
        <p:txBody>
          <a:bodyPr wrap="square">
            <a:spAutoFit/>
          </a:bodyPr>
          <a:lstStyle/>
          <a:p>
            <a:pPr indent="450850" algn="just">
              <a:lnSpc>
                <a:spcPct val="85000"/>
              </a:lnSpc>
            </a:pPr>
            <a:r>
              <a:rPr lang="ru-RU" sz="2800" b="1" dirty="0">
                <a:solidFill>
                  <a:srgbClr val="000000"/>
                </a:solidFill>
                <a:latin typeface="Arial" pitchFamily="34" charset="0"/>
                <a:ea typeface="Times New Roman" pitchFamily="18" charset="0"/>
                <a:cs typeface="Arial" pitchFamily="34" charset="0"/>
              </a:rPr>
              <a:t>Интегрируя </a:t>
            </a:r>
            <a:r>
              <a:rPr lang="ru-RU" sz="2800" b="1" dirty="0" smtClean="0">
                <a:solidFill>
                  <a:srgbClr val="000000"/>
                </a:solidFill>
                <a:latin typeface="Arial" pitchFamily="34" charset="0"/>
                <a:ea typeface="Times New Roman" pitchFamily="18" charset="0"/>
                <a:cs typeface="Arial" pitchFamily="34" charset="0"/>
              </a:rPr>
              <a:t>уравнение Кирхгофа </a:t>
            </a:r>
          </a:p>
          <a:p>
            <a:pPr algn="just">
              <a:lnSpc>
                <a:spcPct val="85000"/>
              </a:lnSpc>
            </a:pPr>
            <a:endParaRPr lang="ru-RU" sz="2800" b="1" dirty="0" smtClean="0">
              <a:solidFill>
                <a:srgbClr val="000000"/>
              </a:solidFill>
              <a:latin typeface="Arial" pitchFamily="34" charset="0"/>
              <a:ea typeface="Times New Roman" pitchFamily="18" charset="0"/>
              <a:cs typeface="Arial" pitchFamily="34" charset="0"/>
            </a:endParaRPr>
          </a:p>
          <a:p>
            <a:pPr algn="just">
              <a:lnSpc>
                <a:spcPct val="85000"/>
              </a:lnSpc>
            </a:pPr>
            <a:endParaRPr lang="ru-RU" sz="2800" b="1" dirty="0">
              <a:solidFill>
                <a:srgbClr val="000000"/>
              </a:solidFill>
              <a:latin typeface="Arial" pitchFamily="34" charset="0"/>
              <a:ea typeface="Times New Roman" pitchFamily="18" charset="0"/>
              <a:cs typeface="Arial" pitchFamily="34" charset="0"/>
            </a:endParaRPr>
          </a:p>
          <a:p>
            <a:pPr algn="just">
              <a:lnSpc>
                <a:spcPct val="85000"/>
              </a:lnSpc>
            </a:pPr>
            <a:endParaRPr lang="ru-RU" sz="2800" b="1" dirty="0" smtClean="0">
              <a:solidFill>
                <a:srgbClr val="000000"/>
              </a:solidFill>
              <a:latin typeface="Arial" pitchFamily="34" charset="0"/>
              <a:ea typeface="Times New Roman" pitchFamily="18" charset="0"/>
              <a:cs typeface="Arial" pitchFamily="34" charset="0"/>
            </a:endParaRPr>
          </a:p>
          <a:p>
            <a:pPr algn="just">
              <a:lnSpc>
                <a:spcPct val="85000"/>
              </a:lnSpc>
            </a:pPr>
            <a:endParaRPr lang="ru-RU" sz="2800" b="1" dirty="0">
              <a:solidFill>
                <a:srgbClr val="000000"/>
              </a:solidFill>
              <a:latin typeface="Arial" pitchFamily="34" charset="0"/>
              <a:ea typeface="Times New Roman" pitchFamily="18" charset="0"/>
              <a:cs typeface="Arial" pitchFamily="34" charset="0"/>
            </a:endParaRPr>
          </a:p>
          <a:p>
            <a:pPr algn="just">
              <a:lnSpc>
                <a:spcPct val="85000"/>
              </a:lnSpc>
            </a:pPr>
            <a:r>
              <a:rPr lang="ru-RU" sz="2800" b="1" dirty="0" smtClean="0">
                <a:solidFill>
                  <a:srgbClr val="000000"/>
                </a:solidFill>
                <a:latin typeface="Arial" pitchFamily="34" charset="0"/>
                <a:ea typeface="Times New Roman" pitchFamily="18" charset="0"/>
                <a:cs typeface="Arial" pitchFamily="34" charset="0"/>
              </a:rPr>
              <a:t>получим </a:t>
            </a:r>
            <a:r>
              <a:rPr lang="ru-RU" sz="2800" b="1" dirty="0">
                <a:solidFill>
                  <a:srgbClr val="000000"/>
                </a:solidFill>
                <a:latin typeface="Arial" pitchFamily="34" charset="0"/>
                <a:ea typeface="Times New Roman" pitchFamily="18" charset="0"/>
                <a:cs typeface="Arial" pitchFamily="34" charset="0"/>
              </a:rPr>
              <a:t>выражения для расчета тепловых эффектов реакций при произвольных температурах</a:t>
            </a:r>
            <a:endParaRPr lang="ru-RU" sz="2800" b="1" dirty="0"/>
          </a:p>
        </p:txBody>
      </p:sp>
      <p:pic>
        <p:nvPicPr>
          <p:cNvPr id="20" name="Picture 2" descr="D:\диск D\25.12.20-домашние документы\Виртуальные лекции-14.01.20\Физ. химия\Термодинамика 1\Закон Кирхгофа\image-17.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0900" t="49165" r="18403" b="28314"/>
          <a:stretch/>
        </p:blipFill>
        <p:spPr bwMode="auto">
          <a:xfrm>
            <a:off x="2102987" y="3322160"/>
            <a:ext cx="4162567" cy="11583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диск D\25.12.20-домашние документы\Виртуальные лекции-14.01.20\Физ. химия\Термодинамика 1\Закон Кирхгофа\image-17.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9579" t="26645" r="31814" b="50835"/>
          <a:stretch/>
        </p:blipFill>
        <p:spPr bwMode="auto">
          <a:xfrm>
            <a:off x="2860438" y="764704"/>
            <a:ext cx="2647666" cy="1158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375543"/>
      </p:ext>
    </p:extLst>
  </p:cSld>
  <p:clrMapOvr>
    <a:masterClrMapping/>
  </p:clrMapOvr>
  <p:transition>
    <p:wheel spokes="1"/>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194296"/>
            <a:ext cx="8856984" cy="6318653"/>
          </a:xfrm>
          <a:prstGeom prst="rect">
            <a:avLst/>
          </a:prstGeom>
        </p:spPr>
        <p:txBody>
          <a:bodyPr wrap="square">
            <a:spAutoFit/>
          </a:bodyPr>
          <a:lstStyle/>
          <a:p>
            <a:pPr indent="450850" algn="just">
              <a:lnSpc>
                <a:spcPct val="85000"/>
              </a:lnSpc>
            </a:pPr>
            <a:r>
              <a:rPr lang="ru-RU" sz="2800" b="1" dirty="0"/>
              <a:t>Как правило, аналитическая форма функциональной зависимости </a:t>
            </a:r>
            <a:r>
              <a:rPr lang="ru-RU" sz="2800" b="1" dirty="0">
                <a:ln>
                  <a:solidFill>
                    <a:sysClr val="windowText" lastClr="000000"/>
                  </a:solidFill>
                </a:ln>
                <a:solidFill>
                  <a:srgbClr val="FF0066"/>
                </a:solidFill>
              </a:rPr>
              <a:t>C</a:t>
            </a:r>
            <a:r>
              <a:rPr lang="ru-RU" sz="2800" b="1" dirty="0"/>
              <a:t> = f(T) неизвестна</a:t>
            </a:r>
            <a:r>
              <a:rPr lang="ru-RU" sz="2800" b="1" dirty="0" smtClean="0"/>
              <a:t>. В </a:t>
            </a:r>
            <a:r>
              <a:rPr lang="ru-RU" sz="2800" b="1" dirty="0"/>
              <a:t>этом случае обычно используют эмпирические соотношения в виде степенных рядов для отдельных компонентов </a:t>
            </a:r>
            <a:r>
              <a:rPr lang="ru-RU" sz="2800" b="1" dirty="0" smtClean="0"/>
              <a:t>реакции: </a:t>
            </a:r>
          </a:p>
          <a:p>
            <a:pPr marL="457200" indent="-457200">
              <a:lnSpc>
                <a:spcPct val="85000"/>
              </a:lnSpc>
              <a:buClr>
                <a:srgbClr val="C00000"/>
              </a:buClr>
              <a:buFont typeface="Wingdings" pitchFamily="2" charset="2"/>
              <a:buChar char="Ø"/>
            </a:pPr>
            <a:r>
              <a:rPr lang="ru-RU" sz="2800" b="1" dirty="0">
                <a:latin typeface="Arial" pitchFamily="34" charset="0"/>
                <a:cs typeface="Arial" pitchFamily="34" charset="0"/>
                <a:sym typeface="Symbol" pitchFamily="18" charset="2"/>
              </a:rPr>
              <a:t>для </a:t>
            </a:r>
            <a:r>
              <a:rPr lang="ru-RU" sz="2800" b="1" dirty="0">
                <a:ln>
                  <a:solidFill>
                    <a:sysClr val="windowText" lastClr="000000"/>
                  </a:solidFill>
                </a:ln>
                <a:solidFill>
                  <a:srgbClr val="0000FF"/>
                </a:solidFill>
                <a:latin typeface="Arial" pitchFamily="34" charset="0"/>
                <a:cs typeface="Arial" pitchFamily="34" charset="0"/>
                <a:sym typeface="Symbol" pitchFamily="18" charset="2"/>
              </a:rPr>
              <a:t>органических</a:t>
            </a:r>
            <a:r>
              <a:rPr lang="ru-RU" sz="2800" b="1" dirty="0">
                <a:latin typeface="Arial" pitchFamily="34" charset="0"/>
                <a:cs typeface="Arial" pitchFamily="34" charset="0"/>
                <a:sym typeface="Symbol" pitchFamily="18" charset="2"/>
              </a:rPr>
              <a:t> веществ</a:t>
            </a:r>
            <a:r>
              <a:rPr lang="ru-RU" sz="2800" b="1" dirty="0" smtClean="0">
                <a:latin typeface="Arial" pitchFamily="34" charset="0"/>
                <a:cs typeface="Arial" pitchFamily="34" charset="0"/>
                <a:sym typeface="Symbol" pitchFamily="18" charset="2"/>
              </a:rPr>
              <a:t>: </a:t>
            </a:r>
          </a:p>
          <a:p>
            <a:pPr algn="ctr">
              <a:lnSpc>
                <a:spcPct val="85000"/>
              </a:lnSpc>
              <a:buClr>
                <a:srgbClr val="C00000"/>
              </a:buClr>
            </a:pPr>
            <a:r>
              <a:rPr lang="ru-RU" sz="2800" b="1" dirty="0" smtClean="0">
                <a:ln>
                  <a:solidFill>
                    <a:sysClr val="windowText" lastClr="000000"/>
                  </a:solidFill>
                </a:ln>
                <a:solidFill>
                  <a:srgbClr val="FF0066"/>
                </a:solidFill>
                <a:latin typeface="Arial" pitchFamily="34" charset="0"/>
                <a:cs typeface="Arial" pitchFamily="34" charset="0"/>
              </a:rPr>
              <a:t>С</a:t>
            </a:r>
            <a:r>
              <a:rPr lang="en-US" sz="2800" b="1" baseline="-25000" dirty="0" smtClean="0">
                <a:ln>
                  <a:solidFill>
                    <a:sysClr val="windowText" lastClr="000000"/>
                  </a:solidFill>
                </a:ln>
                <a:solidFill>
                  <a:srgbClr val="FF0066"/>
                </a:solidFill>
                <a:latin typeface="Arial" pitchFamily="34" charset="0"/>
                <a:cs typeface="Arial" pitchFamily="34" charset="0"/>
              </a:rPr>
              <a:t>p</a:t>
            </a:r>
            <a:r>
              <a:rPr lang="ru-RU" sz="2800" b="1" dirty="0" smtClean="0">
                <a:ln>
                  <a:solidFill>
                    <a:sysClr val="windowText" lastClr="000000"/>
                  </a:solidFill>
                </a:ln>
                <a:solidFill>
                  <a:srgbClr val="FF0066"/>
                </a:solidFill>
                <a:latin typeface="Arial" pitchFamily="34" charset="0"/>
                <a:cs typeface="Arial" pitchFamily="34" charset="0"/>
              </a:rPr>
              <a:t> </a:t>
            </a:r>
            <a:r>
              <a:rPr lang="ru-RU" sz="2800" b="1" dirty="0">
                <a:latin typeface="Arial" pitchFamily="34" charset="0"/>
                <a:cs typeface="Arial" pitchFamily="34" charset="0"/>
              </a:rPr>
              <a:t>= </a:t>
            </a:r>
            <a:r>
              <a:rPr lang="en-US" sz="2800" b="1" dirty="0" smtClean="0">
                <a:latin typeface="Arial" pitchFamily="34" charset="0"/>
                <a:cs typeface="Arial" pitchFamily="34" charset="0"/>
                <a:sym typeface="Symbol"/>
              </a:rPr>
              <a:t>a</a:t>
            </a:r>
            <a:r>
              <a:rPr lang="ru-RU" sz="2800" b="1" dirty="0" smtClean="0">
                <a:latin typeface="Arial" pitchFamily="34" charset="0"/>
                <a:cs typeface="Arial" pitchFamily="34" charset="0"/>
              </a:rPr>
              <a:t> </a:t>
            </a:r>
            <a:r>
              <a:rPr lang="ru-RU" sz="2800" b="1" dirty="0">
                <a:latin typeface="Arial" pitchFamily="34" charset="0"/>
                <a:cs typeface="Arial" pitchFamily="34" charset="0"/>
              </a:rPr>
              <a:t>+ </a:t>
            </a:r>
            <a:r>
              <a:rPr lang="en-US" sz="2800" b="1" dirty="0" smtClean="0">
                <a:latin typeface="Arial" pitchFamily="34" charset="0"/>
                <a:cs typeface="Arial" pitchFamily="34" charset="0"/>
                <a:sym typeface="Symbol"/>
              </a:rPr>
              <a:t>b</a:t>
            </a:r>
            <a:r>
              <a:rPr lang="ru-RU" sz="2800" b="1" dirty="0" smtClean="0">
                <a:latin typeface="Arial" pitchFamily="34" charset="0"/>
                <a:cs typeface="Arial" pitchFamily="34" charset="0"/>
              </a:rPr>
              <a:t>Т </a:t>
            </a:r>
            <a:r>
              <a:rPr lang="ru-RU" sz="2800" b="1" dirty="0">
                <a:latin typeface="Arial" pitchFamily="34" charset="0"/>
                <a:cs typeface="Arial" pitchFamily="34" charset="0"/>
              </a:rPr>
              <a:t>+ </a:t>
            </a:r>
            <a:r>
              <a:rPr lang="en-US" sz="2800" b="1" dirty="0" smtClean="0">
                <a:latin typeface="Arial" pitchFamily="34" charset="0"/>
                <a:cs typeface="Arial" pitchFamily="34" charset="0"/>
                <a:sym typeface="Symbol"/>
              </a:rPr>
              <a:t>c</a:t>
            </a:r>
            <a:r>
              <a:rPr lang="ru-RU" sz="2800" b="1" dirty="0" smtClean="0">
                <a:latin typeface="Arial" pitchFamily="34" charset="0"/>
                <a:cs typeface="Arial" pitchFamily="34" charset="0"/>
              </a:rPr>
              <a:t>Т</a:t>
            </a:r>
            <a:r>
              <a:rPr lang="en-US" sz="2800" b="1" baseline="30000" dirty="0" smtClean="0">
                <a:latin typeface="Arial" pitchFamily="34" charset="0"/>
                <a:cs typeface="Arial" pitchFamily="34" charset="0"/>
              </a:rPr>
              <a:t>2 </a:t>
            </a:r>
            <a:r>
              <a:rPr lang="ru-RU" sz="2800" b="1" dirty="0">
                <a:latin typeface="Arial" pitchFamily="34" charset="0"/>
                <a:cs typeface="Arial" pitchFamily="34" charset="0"/>
                <a:sym typeface="Symbol"/>
              </a:rPr>
              <a:t>–</a:t>
            </a:r>
            <a:r>
              <a:rPr lang="ru-RU" sz="2800" b="1" dirty="0" smtClean="0">
                <a:latin typeface="Arial" pitchFamily="34" charset="0"/>
                <a:cs typeface="Arial" pitchFamily="34" charset="0"/>
              </a:rPr>
              <a:t> </a:t>
            </a:r>
            <a:r>
              <a:rPr lang="en-US" sz="2800" b="1" dirty="0" smtClean="0">
                <a:latin typeface="Arial" pitchFamily="34" charset="0"/>
                <a:cs typeface="Arial" pitchFamily="34" charset="0"/>
                <a:sym typeface="Symbol"/>
              </a:rPr>
              <a:t>d</a:t>
            </a:r>
            <a:r>
              <a:rPr lang="ru-RU" sz="2800" b="1" dirty="0" smtClean="0">
                <a:latin typeface="Arial" pitchFamily="34" charset="0"/>
                <a:cs typeface="Arial" pitchFamily="34" charset="0"/>
              </a:rPr>
              <a:t>Т</a:t>
            </a:r>
            <a:r>
              <a:rPr lang="en-US" sz="2800" b="1" baseline="30000" dirty="0" smtClean="0">
                <a:latin typeface="Arial" pitchFamily="34" charset="0"/>
                <a:cs typeface="Arial" pitchFamily="34" charset="0"/>
              </a:rPr>
              <a:t>3</a:t>
            </a:r>
          </a:p>
          <a:p>
            <a:pPr marL="457200" indent="-457200">
              <a:lnSpc>
                <a:spcPct val="85000"/>
              </a:lnSpc>
              <a:buClr>
                <a:srgbClr val="C00000"/>
              </a:buClr>
              <a:buFont typeface="Wingdings" pitchFamily="2" charset="2"/>
              <a:buChar char="Ø"/>
            </a:pPr>
            <a:r>
              <a:rPr lang="ru-RU" sz="2800" b="1" dirty="0" smtClean="0">
                <a:latin typeface="Arial" pitchFamily="34" charset="0"/>
                <a:cs typeface="Arial" pitchFamily="34" charset="0"/>
                <a:sym typeface="Symbol" pitchFamily="18" charset="2"/>
              </a:rPr>
              <a:t>для </a:t>
            </a:r>
            <a:r>
              <a:rPr lang="ru-RU" sz="2800" b="1" u="sng" dirty="0">
                <a:ln>
                  <a:solidFill>
                    <a:sysClr val="windowText" lastClr="000000"/>
                  </a:solidFill>
                </a:ln>
                <a:solidFill>
                  <a:srgbClr val="FF0000"/>
                </a:solidFill>
                <a:latin typeface="Arial" pitchFamily="34" charset="0"/>
                <a:cs typeface="Arial" pitchFamily="34" charset="0"/>
                <a:sym typeface="Symbol" pitchFamily="18" charset="2"/>
              </a:rPr>
              <a:t>не</a:t>
            </a:r>
            <a:r>
              <a:rPr lang="ru-RU" sz="2800" b="1" dirty="0">
                <a:ln>
                  <a:solidFill>
                    <a:sysClr val="windowText" lastClr="000000"/>
                  </a:solidFill>
                </a:ln>
                <a:solidFill>
                  <a:srgbClr val="0000FF"/>
                </a:solidFill>
                <a:latin typeface="Arial" pitchFamily="34" charset="0"/>
                <a:cs typeface="Arial" pitchFamily="34" charset="0"/>
                <a:sym typeface="Symbol" pitchFamily="18" charset="2"/>
              </a:rPr>
              <a:t>органических</a:t>
            </a:r>
            <a:r>
              <a:rPr lang="ru-RU" sz="2800" b="1" dirty="0">
                <a:latin typeface="Arial" pitchFamily="34" charset="0"/>
                <a:cs typeface="Arial" pitchFamily="34" charset="0"/>
                <a:sym typeface="Symbol" pitchFamily="18" charset="2"/>
              </a:rPr>
              <a:t> веществ:</a:t>
            </a:r>
          </a:p>
          <a:p>
            <a:pPr algn="ctr">
              <a:lnSpc>
                <a:spcPct val="85000"/>
              </a:lnSpc>
              <a:buClr>
                <a:srgbClr val="C00000"/>
              </a:buClr>
            </a:pPr>
            <a:r>
              <a:rPr lang="ru-RU" sz="2800" b="1" dirty="0" smtClean="0">
                <a:ln>
                  <a:solidFill>
                    <a:sysClr val="windowText" lastClr="000000"/>
                  </a:solidFill>
                </a:ln>
                <a:solidFill>
                  <a:srgbClr val="FF0066"/>
                </a:solidFill>
                <a:latin typeface="Arial" pitchFamily="34" charset="0"/>
                <a:cs typeface="Arial" pitchFamily="34" charset="0"/>
              </a:rPr>
              <a:t>С</a:t>
            </a:r>
            <a:r>
              <a:rPr lang="ru-RU" sz="2800" b="1" baseline="-25000" dirty="0" smtClean="0">
                <a:ln>
                  <a:solidFill>
                    <a:sysClr val="windowText" lastClr="000000"/>
                  </a:solidFill>
                </a:ln>
                <a:solidFill>
                  <a:srgbClr val="FF0066"/>
                </a:solidFill>
                <a:latin typeface="Arial" pitchFamily="34" charset="0"/>
                <a:cs typeface="Arial" pitchFamily="34" charset="0"/>
              </a:rPr>
              <a:t>р</a:t>
            </a:r>
            <a:r>
              <a:rPr lang="en-US" sz="2800" b="1" dirty="0" smtClean="0">
                <a:ln>
                  <a:solidFill>
                    <a:sysClr val="windowText" lastClr="000000"/>
                  </a:solidFill>
                </a:ln>
                <a:solidFill>
                  <a:srgbClr val="FF0066"/>
                </a:solidFill>
                <a:latin typeface="Arial" pitchFamily="34" charset="0"/>
                <a:cs typeface="Arial" pitchFamily="34" charset="0"/>
              </a:rPr>
              <a:t> </a:t>
            </a:r>
            <a:r>
              <a:rPr lang="en-US" sz="2800" b="1" dirty="0">
                <a:latin typeface="Arial" pitchFamily="34" charset="0"/>
                <a:cs typeface="Arial" pitchFamily="34" charset="0"/>
              </a:rPr>
              <a:t>= </a:t>
            </a:r>
            <a:r>
              <a:rPr lang="en-US" sz="2800" b="1" dirty="0" smtClean="0">
                <a:latin typeface="Arial" pitchFamily="34" charset="0"/>
                <a:cs typeface="Arial" pitchFamily="34" charset="0"/>
              </a:rPr>
              <a:t>a </a:t>
            </a:r>
            <a:r>
              <a:rPr lang="en-US" sz="2800" b="1" dirty="0">
                <a:latin typeface="Arial" pitchFamily="34" charset="0"/>
                <a:cs typeface="Arial" pitchFamily="34" charset="0"/>
              </a:rPr>
              <a:t>+ </a:t>
            </a:r>
            <a:r>
              <a:rPr lang="en-US" sz="2800" b="1" dirty="0" smtClean="0">
                <a:latin typeface="Arial" pitchFamily="34" charset="0"/>
                <a:cs typeface="Arial" pitchFamily="34" charset="0"/>
              </a:rPr>
              <a:t>b</a:t>
            </a:r>
            <a:r>
              <a:rPr lang="ru-RU" sz="2800" b="1" dirty="0">
                <a:latin typeface="Arial" pitchFamily="34" charset="0"/>
                <a:cs typeface="Arial" pitchFamily="34" charset="0"/>
              </a:rPr>
              <a:t>Т</a:t>
            </a:r>
            <a:r>
              <a:rPr lang="en-US" sz="2800" b="1" dirty="0">
                <a:latin typeface="Arial" pitchFamily="34" charset="0"/>
                <a:cs typeface="Arial" pitchFamily="34" charset="0"/>
              </a:rPr>
              <a:t> + </a:t>
            </a:r>
            <a:r>
              <a:rPr lang="ru-RU" sz="2800" b="1" dirty="0" err="1" smtClean="0">
                <a:latin typeface="Arial" pitchFamily="34" charset="0"/>
                <a:cs typeface="Arial" pitchFamily="34" charset="0"/>
              </a:rPr>
              <a:t>сТ</a:t>
            </a:r>
            <a:r>
              <a:rPr lang="en-US" sz="2800" b="1" baseline="30000" dirty="0">
                <a:latin typeface="Arial" pitchFamily="34" charset="0"/>
                <a:cs typeface="Arial" pitchFamily="34" charset="0"/>
              </a:rPr>
              <a:t>2</a:t>
            </a:r>
            <a:r>
              <a:rPr lang="en-US" sz="2800" b="1" dirty="0">
                <a:latin typeface="Arial" pitchFamily="34" charset="0"/>
                <a:cs typeface="Arial" pitchFamily="34" charset="0"/>
              </a:rPr>
              <a:t> + </a:t>
            </a:r>
            <a:r>
              <a:rPr lang="ru-RU" sz="2800" b="1" dirty="0" smtClean="0">
                <a:latin typeface="Arial" pitchFamily="34" charset="0"/>
                <a:cs typeface="Arial" pitchFamily="34" charset="0"/>
              </a:rPr>
              <a:t>с</a:t>
            </a:r>
            <a:r>
              <a:rPr lang="en-US" sz="2800" b="1" dirty="0" smtClean="0">
                <a:latin typeface="Arial" pitchFamily="34" charset="0"/>
                <a:cs typeface="Arial" pitchFamily="34" charset="0"/>
              </a:rPr>
              <a:t>'T</a:t>
            </a:r>
            <a:r>
              <a:rPr lang="en-US" sz="2800" b="1" baseline="30000" dirty="0" smtClean="0">
                <a:latin typeface="Arial" pitchFamily="34" charset="0"/>
                <a:cs typeface="Arial" pitchFamily="34" charset="0"/>
              </a:rPr>
              <a:t>–2</a:t>
            </a:r>
            <a:r>
              <a:rPr lang="ru-RU" sz="2800" b="1" dirty="0">
                <a:latin typeface="Arial" pitchFamily="34" charset="0"/>
                <a:cs typeface="Arial" pitchFamily="34" charset="0"/>
              </a:rPr>
              <a:t>,</a:t>
            </a:r>
            <a:endParaRPr lang="ru-RU" sz="2800" dirty="0">
              <a:latin typeface="Arial" pitchFamily="34" charset="0"/>
              <a:cs typeface="Arial" pitchFamily="34" charset="0"/>
            </a:endParaRPr>
          </a:p>
          <a:p>
            <a:pPr algn="just">
              <a:lnSpc>
                <a:spcPct val="85000"/>
              </a:lnSpc>
            </a:pPr>
            <a:r>
              <a:rPr lang="ru-RU" sz="2800" b="1" dirty="0" smtClean="0"/>
              <a:t>а </a:t>
            </a:r>
            <a:r>
              <a:rPr lang="ru-RU" sz="2800" b="1" dirty="0"/>
              <a:t>затем уже рассчитывается температурная зависимость теплоемкости химической реакции. </a:t>
            </a:r>
            <a:r>
              <a:rPr lang="ru-RU" sz="2800" b="1" dirty="0" smtClean="0"/>
              <a:t>Для </a:t>
            </a:r>
            <a:r>
              <a:rPr lang="ru-RU" sz="2800" b="1" u="sng" dirty="0" smtClean="0">
                <a:ln>
                  <a:solidFill>
                    <a:sysClr val="windowText" lastClr="000000"/>
                  </a:solidFill>
                </a:ln>
                <a:solidFill>
                  <a:srgbClr val="9D3535"/>
                </a:solidFill>
              </a:rPr>
              <a:t>твердых</a:t>
            </a:r>
            <a:r>
              <a:rPr lang="ru-RU" sz="2800" b="1" dirty="0" smtClean="0">
                <a:ln>
                  <a:solidFill>
                    <a:sysClr val="windowText" lastClr="000000"/>
                  </a:solidFill>
                </a:ln>
                <a:solidFill>
                  <a:srgbClr val="9D3535"/>
                </a:solidFill>
              </a:rPr>
              <a:t> веществ</a:t>
            </a:r>
            <a:r>
              <a:rPr lang="ru-RU" sz="2800" b="1" dirty="0" smtClean="0"/>
              <a:t> </a:t>
            </a:r>
            <a:r>
              <a:rPr lang="ru-RU" sz="2800" b="1" dirty="0" smtClean="0">
                <a:ln>
                  <a:solidFill>
                    <a:sysClr val="windowText" lastClr="000000"/>
                  </a:solidFill>
                </a:ln>
                <a:solidFill>
                  <a:srgbClr val="FF0000"/>
                </a:solidFill>
              </a:rPr>
              <a:t>с=0</a:t>
            </a:r>
            <a:r>
              <a:rPr lang="ru-RU" sz="2800" b="1" dirty="0" smtClean="0"/>
              <a:t>, для </a:t>
            </a:r>
            <a:r>
              <a:rPr lang="ru-RU" sz="2800" b="1" u="sng" dirty="0" smtClean="0">
                <a:ln>
                  <a:solidFill>
                    <a:sysClr val="windowText" lastClr="000000"/>
                  </a:solidFill>
                </a:ln>
                <a:solidFill>
                  <a:srgbClr val="0000FF"/>
                </a:solidFill>
              </a:rPr>
              <a:t>газов</a:t>
            </a:r>
            <a:r>
              <a:rPr lang="ru-RU" sz="2800" b="1" dirty="0" smtClean="0"/>
              <a:t> </a:t>
            </a:r>
            <a:r>
              <a:rPr lang="en-US" sz="2800" b="1" dirty="0" smtClean="0">
                <a:ln>
                  <a:solidFill>
                    <a:sysClr val="windowText" lastClr="000000"/>
                  </a:solidFill>
                </a:ln>
                <a:solidFill>
                  <a:srgbClr val="0000FF"/>
                </a:solidFill>
                <a:sym typeface="Symbol"/>
              </a:rPr>
              <a:t>d</a:t>
            </a:r>
            <a:r>
              <a:rPr lang="ru-RU" sz="2800" b="1" dirty="0" smtClean="0">
                <a:ln>
                  <a:solidFill>
                    <a:sysClr val="windowText" lastClr="000000"/>
                  </a:solidFill>
                </a:ln>
                <a:solidFill>
                  <a:srgbClr val="0000FF"/>
                </a:solidFill>
                <a:sym typeface="Symbol"/>
              </a:rPr>
              <a:t>=0</a:t>
            </a:r>
            <a:r>
              <a:rPr lang="ru-RU" sz="2800" b="1" dirty="0" smtClean="0">
                <a:sym typeface="Symbol"/>
              </a:rPr>
              <a:t>. </a:t>
            </a:r>
          </a:p>
          <a:p>
            <a:pPr algn="just">
              <a:lnSpc>
                <a:spcPct val="85000"/>
              </a:lnSpc>
            </a:pPr>
            <a:endParaRPr lang="ru-RU" sz="2800" b="1" dirty="0" smtClean="0">
              <a:sym typeface="Symbol"/>
            </a:endParaRPr>
          </a:p>
          <a:p>
            <a:pPr algn="just">
              <a:lnSpc>
                <a:spcPct val="85000"/>
              </a:lnSpc>
            </a:pPr>
            <a:endParaRPr lang="ru-RU" sz="2800" b="1" dirty="0">
              <a:sym typeface="Symbol"/>
            </a:endParaRPr>
          </a:p>
          <a:p>
            <a:pPr algn="just">
              <a:lnSpc>
                <a:spcPct val="85000"/>
              </a:lnSpc>
            </a:pPr>
            <a:r>
              <a:rPr lang="ru-RU" sz="2800" b="1" dirty="0" smtClean="0"/>
              <a:t>Тогда</a:t>
            </a:r>
            <a:r>
              <a:rPr lang="ru-RU" sz="2800" b="1" dirty="0"/>
              <a:t>, зависимость теплоемкости от температуры приводится к виду</a:t>
            </a:r>
            <a:endParaRPr lang="ru-RU" sz="2800" dirty="0"/>
          </a:p>
        </p:txBody>
      </p:sp>
      <p:pic>
        <p:nvPicPr>
          <p:cNvPr id="7" name="Picture 2" descr="D:\диск D\25.12.20-домашние документы\Виртуальные лекции-14.01.20\Физ. химия\Термодинамика 1\Закон Кирхгофа\img29.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0582" t="15365" r="15448" b="72933"/>
          <a:stretch/>
        </p:blipFill>
        <p:spPr bwMode="auto">
          <a:xfrm>
            <a:off x="1112311" y="4725144"/>
            <a:ext cx="7519488" cy="892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699860"/>
      </p:ext>
    </p:extLst>
  </p:cSld>
  <p:clrMapOvr>
    <a:masterClrMapping/>
  </p:clrMapOvr>
  <p:transition>
    <p:wheel spokes="1"/>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79512" y="116632"/>
            <a:ext cx="8856984" cy="824841"/>
          </a:xfrm>
          <a:prstGeom prst="rect">
            <a:avLst/>
          </a:prstGeom>
        </p:spPr>
        <p:txBody>
          <a:bodyPr wrap="square">
            <a:spAutoFit/>
          </a:bodyPr>
          <a:lstStyle/>
          <a:p>
            <a:pPr indent="450850" algn="just">
              <a:lnSpc>
                <a:spcPct val="85000"/>
              </a:lnSpc>
            </a:pPr>
            <a:r>
              <a:rPr lang="ru-RU" sz="2800" b="1" dirty="0" smtClean="0"/>
              <a:t>Тогда</a:t>
            </a:r>
            <a:r>
              <a:rPr lang="ru-RU" sz="2800" b="1" dirty="0"/>
              <a:t>, зависимость теплоемкости от температуры приводится к виду</a:t>
            </a:r>
            <a:endParaRPr lang="ru-RU" sz="2800" dirty="0"/>
          </a:p>
        </p:txBody>
      </p:sp>
      <p:pic>
        <p:nvPicPr>
          <p:cNvPr id="8"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7722" y="1052736"/>
            <a:ext cx="9040782" cy="543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5"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234970739"/>
      </p:ext>
    </p:extLst>
  </p:cSld>
  <p:clrMapOvr>
    <a:masterClrMapping/>
  </p:clrMapOvr>
  <p:transition>
    <p:wheel spokes="1"/>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38" y="332656"/>
            <a:ext cx="9075737" cy="597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4"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4256007858"/>
      </p:ext>
    </p:extLst>
  </p:cSld>
  <p:clrMapOvr>
    <a:masterClrMapping/>
  </p:clrMapOvr>
  <p:transition>
    <p:wheel spokes="1"/>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Прямоугольник 8"/>
          <p:cNvSpPr/>
          <p:nvPr/>
        </p:nvSpPr>
        <p:spPr>
          <a:xfrm>
            <a:off x="2135292" y="1196752"/>
            <a:ext cx="4812972" cy="510909"/>
          </a:xfrm>
          <a:prstGeom prst="rect">
            <a:avLst/>
          </a:prstGeom>
          <a:solidFill>
            <a:schemeClr val="bg1"/>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5000"/>
              </a:lnSpc>
            </a:pPr>
            <a:r>
              <a:rPr lang="ru-RU" sz="3200" b="1" spc="50" dirty="0">
                <a:ln w="11430"/>
                <a:solidFill>
                  <a:srgbClr val="C00000"/>
                </a:solidFill>
                <a:effectLst>
                  <a:outerShdw blurRad="76200" dist="50800" dir="5400000" algn="tl" rotWithShape="0">
                    <a:srgbClr val="000000">
                      <a:alpha val="65000"/>
                    </a:srgbClr>
                  </a:outerShdw>
                </a:effectLst>
                <a:latin typeface="Arial Black" pitchFamily="34" charset="0"/>
              </a:rPr>
              <a:t>Закон </a:t>
            </a:r>
            <a:r>
              <a:rPr lang="ru-RU" sz="3200" b="1" spc="50" dirty="0" smtClean="0">
                <a:ln w="11430"/>
                <a:solidFill>
                  <a:srgbClr val="C00000"/>
                </a:solidFill>
                <a:effectLst>
                  <a:outerShdw blurRad="76200" dist="50800" dir="5400000" algn="tl" rotWithShape="0">
                    <a:srgbClr val="000000">
                      <a:alpha val="65000"/>
                    </a:srgbClr>
                  </a:outerShdw>
                </a:effectLst>
                <a:latin typeface="Arial Black" pitchFamily="34" charset="0"/>
              </a:rPr>
              <a:t>Кирхгоффа</a:t>
            </a:r>
            <a:endParaRPr lang="ru-RU" sz="3200" b="1"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539551" y="1751788"/>
            <a:ext cx="8302851" cy="4413516"/>
          </a:xfrm>
          <a:prstGeom prst="rect">
            <a:avLst/>
          </a:prstGeom>
        </p:spPr>
        <p:txBody>
          <a:bodyPr wrap="square">
            <a:spAutoFit/>
          </a:bodyPr>
          <a:lstStyle/>
          <a:p>
            <a:pPr indent="450850" algn="just">
              <a:lnSpc>
                <a:spcPct val="80000"/>
              </a:lnSpc>
            </a:pPr>
            <a:r>
              <a:rPr lang="ru-RU" sz="2700" b="1" dirty="0">
                <a:ln>
                  <a:solidFill>
                    <a:sysClr val="windowText" lastClr="000000"/>
                  </a:solidFill>
                </a:ln>
                <a:solidFill>
                  <a:srgbClr val="FF0000"/>
                </a:solidFill>
                <a:latin typeface="Arial Black" pitchFamily="34" charset="0"/>
              </a:rPr>
              <a:t>Закон </a:t>
            </a:r>
            <a:r>
              <a:rPr lang="ru-RU" sz="2700" b="1" dirty="0" smtClean="0">
                <a:ln>
                  <a:solidFill>
                    <a:sysClr val="windowText" lastClr="000000"/>
                  </a:solidFill>
                </a:ln>
                <a:solidFill>
                  <a:srgbClr val="FF0000"/>
                </a:solidFill>
                <a:latin typeface="Arial Black" pitchFamily="34" charset="0"/>
              </a:rPr>
              <a:t>Кирхгофа:</a:t>
            </a:r>
            <a:r>
              <a:rPr lang="ru-RU" sz="2700" b="1" dirty="0"/>
              <a:t> </a:t>
            </a:r>
            <a:r>
              <a:rPr lang="ru-RU" sz="2700" b="1" dirty="0" smtClean="0">
                <a:ln>
                  <a:solidFill>
                    <a:sysClr val="windowText" lastClr="000000"/>
                  </a:solidFill>
                </a:ln>
                <a:solidFill>
                  <a:srgbClr val="FF0066"/>
                </a:solidFill>
              </a:rPr>
              <a:t>температурный </a:t>
            </a:r>
            <a:r>
              <a:rPr lang="ru-RU" sz="2700" b="1" dirty="0">
                <a:ln>
                  <a:solidFill>
                    <a:sysClr val="windowText" lastClr="000000"/>
                  </a:solidFill>
                </a:ln>
                <a:solidFill>
                  <a:srgbClr val="FF0066"/>
                </a:solidFill>
              </a:rPr>
              <a:t>коэффициент </a:t>
            </a:r>
            <a:r>
              <a:rPr lang="ru-RU" sz="2700" b="1" dirty="0"/>
              <a:t>теплового эффекта химической реакции равен изменению </a:t>
            </a:r>
            <a:r>
              <a:rPr lang="ru-RU" sz="2700" b="1" dirty="0">
                <a:ln>
                  <a:solidFill>
                    <a:sysClr val="windowText" lastClr="000000"/>
                  </a:solidFill>
                </a:ln>
                <a:solidFill>
                  <a:srgbClr val="0000FF"/>
                </a:solidFill>
                <a:latin typeface="Arial Black" pitchFamily="34" charset="0"/>
              </a:rPr>
              <a:t>теплоёмкости </a:t>
            </a:r>
            <a:r>
              <a:rPr lang="ru-RU" sz="2700" b="1" dirty="0"/>
              <a:t>системы в ходе реакции. </a:t>
            </a:r>
            <a:endParaRPr lang="ru-RU" sz="2700" b="1" dirty="0" smtClean="0"/>
          </a:p>
          <a:p>
            <a:pPr indent="450850" algn="just">
              <a:lnSpc>
                <a:spcPct val="80000"/>
              </a:lnSpc>
            </a:pPr>
            <a:r>
              <a:rPr lang="ru-RU" sz="2700" b="1" dirty="0" smtClean="0"/>
              <a:t>Дифференциальная </a:t>
            </a:r>
            <a:r>
              <a:rPr lang="ru-RU" sz="2700" b="1" dirty="0"/>
              <a:t>форма закона</a:t>
            </a:r>
            <a:r>
              <a:rPr lang="ru-RU" sz="2700" b="1" dirty="0" smtClean="0"/>
              <a:t>:</a:t>
            </a:r>
          </a:p>
          <a:p>
            <a:pPr marL="457200" indent="-457200">
              <a:lnSpc>
                <a:spcPct val="80000"/>
              </a:lnSpc>
              <a:buClr>
                <a:srgbClr val="C00000"/>
              </a:buClr>
              <a:buFont typeface="Wingdings" pitchFamily="2" charset="2"/>
              <a:buChar char="Ø"/>
            </a:pPr>
            <a:r>
              <a:rPr lang="ru-RU" sz="2700" b="1" dirty="0" smtClean="0">
                <a:ln>
                  <a:solidFill>
                    <a:sysClr val="windowText" lastClr="000000"/>
                  </a:solidFill>
                </a:ln>
                <a:solidFill>
                  <a:srgbClr val="0000FF"/>
                </a:solidFill>
                <a:sym typeface="Symbol"/>
              </a:rPr>
              <a:t>изобарный процесс</a:t>
            </a:r>
            <a:r>
              <a:rPr lang="ru-RU" sz="2700" b="1" dirty="0" smtClean="0">
                <a:sym typeface="Symbol"/>
              </a:rPr>
              <a:t> (</a:t>
            </a:r>
            <a:r>
              <a:rPr lang="en-US" sz="2700" b="1" dirty="0" smtClean="0">
                <a:ln>
                  <a:solidFill>
                    <a:sysClr val="windowText" lastClr="000000"/>
                  </a:solidFill>
                </a:ln>
                <a:solidFill>
                  <a:srgbClr val="0000FF"/>
                </a:solidFill>
                <a:sym typeface="Symbol"/>
              </a:rPr>
              <a:t>p=</a:t>
            </a:r>
            <a:r>
              <a:rPr lang="en-US" sz="2700" b="1" dirty="0" err="1" smtClean="0">
                <a:ln>
                  <a:solidFill>
                    <a:sysClr val="windowText" lastClr="000000"/>
                  </a:solidFill>
                </a:ln>
                <a:solidFill>
                  <a:srgbClr val="0000FF"/>
                </a:solidFill>
                <a:sym typeface="Symbol"/>
              </a:rPr>
              <a:t>const</a:t>
            </a:r>
            <a:r>
              <a:rPr lang="ru-RU" sz="2700" b="1" dirty="0" smtClean="0">
                <a:sym typeface="Symbol"/>
              </a:rPr>
              <a:t>) </a:t>
            </a:r>
          </a:p>
          <a:p>
            <a:pPr marL="457200" indent="-457200">
              <a:lnSpc>
                <a:spcPct val="80000"/>
              </a:lnSpc>
              <a:buClr>
                <a:srgbClr val="C00000"/>
              </a:buClr>
              <a:buFont typeface="Wingdings" pitchFamily="2" charset="2"/>
              <a:buChar char="Ø"/>
            </a:pPr>
            <a:endParaRPr lang="ru-RU" sz="2700" b="1" dirty="0" smtClean="0">
              <a:sym typeface="Symbol"/>
            </a:endParaRPr>
          </a:p>
          <a:p>
            <a:pPr marL="457200" indent="-457200">
              <a:lnSpc>
                <a:spcPct val="80000"/>
              </a:lnSpc>
              <a:buClr>
                <a:srgbClr val="C00000"/>
              </a:buClr>
              <a:buFont typeface="Wingdings" pitchFamily="2" charset="2"/>
              <a:buChar char="Ø"/>
            </a:pPr>
            <a:endParaRPr lang="ru-RU" sz="2700" b="1" dirty="0" smtClean="0">
              <a:sym typeface="Symbol"/>
            </a:endParaRPr>
          </a:p>
          <a:p>
            <a:pPr marL="457200" indent="-457200">
              <a:lnSpc>
                <a:spcPct val="80000"/>
              </a:lnSpc>
              <a:buClr>
                <a:srgbClr val="C00000"/>
              </a:buClr>
              <a:buFont typeface="Wingdings" pitchFamily="2" charset="2"/>
              <a:buChar char="Ø"/>
            </a:pPr>
            <a:r>
              <a:rPr lang="ru-RU" sz="2700" b="1" dirty="0" smtClean="0">
                <a:ln>
                  <a:solidFill>
                    <a:sysClr val="windowText" lastClr="000000"/>
                  </a:solidFill>
                </a:ln>
                <a:solidFill>
                  <a:srgbClr val="FF0066"/>
                </a:solidFill>
                <a:sym typeface="Symbol"/>
              </a:rPr>
              <a:t>изохорный</a:t>
            </a:r>
            <a:r>
              <a:rPr lang="ru-RU" sz="2700" b="1" dirty="0" smtClean="0">
                <a:ln>
                  <a:solidFill>
                    <a:sysClr val="windowText" lastClr="000000"/>
                  </a:solidFill>
                </a:ln>
                <a:solidFill>
                  <a:srgbClr val="0000FF"/>
                </a:solidFill>
                <a:sym typeface="Symbol"/>
              </a:rPr>
              <a:t> </a:t>
            </a:r>
            <a:r>
              <a:rPr lang="ru-RU" sz="2700" b="1" dirty="0">
                <a:ln>
                  <a:solidFill>
                    <a:sysClr val="windowText" lastClr="000000"/>
                  </a:solidFill>
                </a:ln>
                <a:solidFill>
                  <a:srgbClr val="0000FF"/>
                </a:solidFill>
                <a:sym typeface="Symbol"/>
              </a:rPr>
              <a:t>процесс</a:t>
            </a:r>
            <a:r>
              <a:rPr lang="ru-RU" sz="2700" b="1" dirty="0">
                <a:sym typeface="Symbol"/>
              </a:rPr>
              <a:t> </a:t>
            </a:r>
            <a:r>
              <a:rPr lang="ru-RU" sz="2700" b="1" dirty="0" smtClean="0">
                <a:sym typeface="Symbol"/>
              </a:rPr>
              <a:t>(</a:t>
            </a:r>
            <a:r>
              <a:rPr lang="en-US" sz="2700" b="1" dirty="0" smtClean="0">
                <a:ln>
                  <a:solidFill>
                    <a:sysClr val="windowText" lastClr="000000"/>
                  </a:solidFill>
                </a:ln>
                <a:solidFill>
                  <a:srgbClr val="FF0066"/>
                </a:solidFill>
                <a:sym typeface="Symbol"/>
              </a:rPr>
              <a:t>V=</a:t>
            </a:r>
            <a:r>
              <a:rPr lang="en-US" sz="2700" b="1" dirty="0" err="1" smtClean="0">
                <a:ln>
                  <a:solidFill>
                    <a:sysClr val="windowText" lastClr="000000"/>
                  </a:solidFill>
                </a:ln>
                <a:solidFill>
                  <a:srgbClr val="FF0066"/>
                </a:solidFill>
                <a:sym typeface="Symbol"/>
              </a:rPr>
              <a:t>const</a:t>
            </a:r>
            <a:r>
              <a:rPr lang="ru-RU" sz="2700" b="1" dirty="0">
                <a:sym typeface="Symbol"/>
              </a:rPr>
              <a:t>)</a:t>
            </a:r>
          </a:p>
          <a:p>
            <a:pPr>
              <a:lnSpc>
                <a:spcPct val="80000"/>
              </a:lnSpc>
            </a:pPr>
            <a:r>
              <a:rPr lang="ru-RU" sz="2700" b="1" dirty="0" smtClean="0">
                <a:sym typeface="Symbol"/>
              </a:rPr>
              <a:t> </a:t>
            </a:r>
            <a:endParaRPr lang="ru-RU" sz="2700" b="1" dirty="0" smtClean="0"/>
          </a:p>
          <a:p>
            <a:pPr>
              <a:lnSpc>
                <a:spcPct val="80000"/>
              </a:lnSpc>
            </a:pPr>
            <a:endParaRPr lang="ru-RU" sz="2700" b="1" dirty="0"/>
          </a:p>
          <a:p>
            <a:pPr>
              <a:lnSpc>
                <a:spcPct val="80000"/>
              </a:lnSpc>
            </a:pPr>
            <a:r>
              <a:rPr lang="ru-RU" sz="2700" b="1" dirty="0"/>
              <a:t>где </a:t>
            </a:r>
            <a:r>
              <a:rPr lang="ru-RU" sz="2700" b="1" dirty="0">
                <a:ln>
                  <a:solidFill>
                    <a:sysClr val="windowText" lastClr="000000"/>
                  </a:solidFill>
                </a:ln>
                <a:solidFill>
                  <a:srgbClr val="0000FF"/>
                </a:solidFill>
                <a:sym typeface="Symbol"/>
              </a:rPr>
              <a:t></a:t>
            </a:r>
            <a:r>
              <a:rPr lang="en-US" sz="2700" b="1" dirty="0" err="1">
                <a:ln>
                  <a:solidFill>
                    <a:sysClr val="windowText" lastClr="000000"/>
                  </a:solidFill>
                </a:ln>
                <a:solidFill>
                  <a:srgbClr val="0000FF"/>
                </a:solidFill>
                <a:sym typeface="Symbol"/>
              </a:rPr>
              <a:t>C</a:t>
            </a:r>
            <a:r>
              <a:rPr lang="en-US" sz="2700" b="1" baseline="-25000" dirty="0" err="1">
                <a:ln>
                  <a:solidFill>
                    <a:sysClr val="windowText" lastClr="000000"/>
                  </a:solidFill>
                </a:ln>
                <a:solidFill>
                  <a:srgbClr val="0000FF"/>
                </a:solidFill>
                <a:sym typeface="Symbol"/>
              </a:rPr>
              <a:t>p</a:t>
            </a:r>
            <a:r>
              <a:rPr lang="ru-RU" sz="2700" b="1" dirty="0">
                <a:ln>
                  <a:solidFill>
                    <a:sysClr val="windowText" lastClr="000000"/>
                  </a:solidFill>
                </a:ln>
                <a:solidFill>
                  <a:srgbClr val="0000FF"/>
                </a:solidFill>
                <a:sym typeface="Symbol"/>
              </a:rPr>
              <a:t> –</a:t>
            </a:r>
            <a:r>
              <a:rPr lang="en-US" sz="2700" b="1" dirty="0">
                <a:ln>
                  <a:solidFill>
                    <a:sysClr val="windowText" lastClr="000000"/>
                  </a:solidFill>
                </a:ln>
                <a:solidFill>
                  <a:srgbClr val="0000FF"/>
                </a:solidFill>
                <a:sym typeface="Symbol"/>
              </a:rPr>
              <a:t>  </a:t>
            </a:r>
            <a:r>
              <a:rPr lang="ru-RU" sz="2700" b="1" dirty="0">
                <a:ln>
                  <a:solidFill>
                    <a:sysClr val="windowText" lastClr="000000"/>
                  </a:solidFill>
                </a:ln>
                <a:solidFill>
                  <a:srgbClr val="0000FF"/>
                </a:solidFill>
                <a:sym typeface="Symbol"/>
              </a:rPr>
              <a:t>изобарная </a:t>
            </a:r>
            <a:r>
              <a:rPr lang="ru-RU" sz="2700" b="1" dirty="0">
                <a:sym typeface="Symbol"/>
              </a:rPr>
              <a:t>молярная теплоёмкость,</a:t>
            </a:r>
          </a:p>
          <a:p>
            <a:pPr marL="627063">
              <a:lnSpc>
                <a:spcPct val="80000"/>
              </a:lnSpc>
            </a:pPr>
            <a:r>
              <a:rPr lang="ru-RU" sz="2700" b="1" dirty="0">
                <a:ln>
                  <a:solidFill>
                    <a:sysClr val="windowText" lastClr="000000"/>
                  </a:solidFill>
                </a:ln>
                <a:solidFill>
                  <a:srgbClr val="FF0066"/>
                </a:solidFill>
                <a:sym typeface="Symbol"/>
              </a:rPr>
              <a:t></a:t>
            </a:r>
            <a:r>
              <a:rPr lang="en-US" sz="2700" b="1" dirty="0" err="1">
                <a:ln>
                  <a:solidFill>
                    <a:sysClr val="windowText" lastClr="000000"/>
                  </a:solidFill>
                </a:ln>
                <a:solidFill>
                  <a:srgbClr val="FF0066"/>
                </a:solidFill>
                <a:sym typeface="Symbol"/>
              </a:rPr>
              <a:t>C</a:t>
            </a:r>
            <a:r>
              <a:rPr lang="en-US" sz="2700" b="1" baseline="-25000" dirty="0" err="1">
                <a:ln>
                  <a:solidFill>
                    <a:sysClr val="windowText" lastClr="000000"/>
                  </a:solidFill>
                </a:ln>
                <a:solidFill>
                  <a:srgbClr val="FF0066"/>
                </a:solidFill>
                <a:sym typeface="Symbol"/>
              </a:rPr>
              <a:t>v</a:t>
            </a:r>
            <a:r>
              <a:rPr lang="en-US" sz="2700" b="1" dirty="0">
                <a:ln>
                  <a:solidFill>
                    <a:sysClr val="windowText" lastClr="000000"/>
                  </a:solidFill>
                </a:ln>
                <a:solidFill>
                  <a:srgbClr val="FF0066"/>
                </a:solidFill>
                <a:sym typeface="Symbol"/>
              </a:rPr>
              <a:t> </a:t>
            </a:r>
            <a:r>
              <a:rPr lang="ru-RU" sz="2700" b="1" dirty="0">
                <a:ln>
                  <a:solidFill>
                    <a:sysClr val="windowText" lastClr="000000"/>
                  </a:solidFill>
                </a:ln>
                <a:solidFill>
                  <a:srgbClr val="FF0066"/>
                </a:solidFill>
                <a:sym typeface="Symbol"/>
              </a:rPr>
              <a:t>– изохорная </a:t>
            </a:r>
            <a:r>
              <a:rPr lang="ru-RU" sz="2700" b="1" dirty="0">
                <a:sym typeface="Symbol"/>
              </a:rPr>
              <a:t>молярная теплоёмкость </a:t>
            </a:r>
            <a:endParaRPr lang="ru-RU" sz="2700" b="1" dirty="0"/>
          </a:p>
        </p:txBody>
      </p:sp>
      <p:pic>
        <p:nvPicPr>
          <p:cNvPr id="14" name="Picture 2" descr="https://cf2.ppt-online.org/files2/slide/d/DaYUcdRoLmEeXuB29vA6KjgVP8OT1y0in7N4zx/slide-21.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40755" t="60231" r="39095" b="27420"/>
          <a:stretch/>
        </p:blipFill>
        <p:spPr bwMode="auto">
          <a:xfrm>
            <a:off x="6296419" y="3462300"/>
            <a:ext cx="1943264" cy="8921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cf2.ppt-online.org/files2/slide/d/DaYUcdRoLmEeXuB29vA6KjgVP8OT1y0in7N4zx/slide-21.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40755" t="72580" r="39095" b="15070"/>
          <a:stretch/>
        </p:blipFill>
        <p:spPr bwMode="auto">
          <a:xfrm>
            <a:off x="6390013" y="4380051"/>
            <a:ext cx="1849670" cy="849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197794"/>
      </p:ext>
    </p:extLst>
  </p:cSld>
  <p:clrMapOvr>
    <a:masterClrMapping/>
  </p:clrMapOvr>
  <p:transition>
    <p:wheel spokes="1"/>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8964" y="1454422"/>
            <a:ext cx="3995244" cy="894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3"/>
          <p:cNvSpPr>
            <a:spLocks noChangeArrowheads="1"/>
          </p:cNvSpPr>
          <p:nvPr/>
        </p:nvSpPr>
        <p:spPr bwMode="auto">
          <a:xfrm>
            <a:off x="614242" y="2460984"/>
            <a:ext cx="7926532" cy="265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450850" algn="just" defTabSz="914400" rtl="0" eaLnBrk="0" fontAlgn="base" latinLnBrk="0" hangingPunct="0">
              <a:lnSpc>
                <a:spcPct val="85000"/>
              </a:lnSpc>
              <a:spcBef>
                <a:spcPct val="0"/>
              </a:spcBef>
              <a:spcAft>
                <a:spcPct val="0"/>
              </a:spcAft>
              <a:buClrTx/>
              <a:buSzTx/>
              <a:buFontTx/>
              <a:buNone/>
              <a:tabLst/>
            </a:pPr>
            <a:r>
              <a:rPr kumimoji="0" lang="ru-RU" sz="2800" b="1" u="none" strike="noStrike" cap="none" normalizeH="0" baseline="0" dirty="0" smtClean="0">
                <a:ln>
                  <a:solidFill>
                    <a:sysClr val="windowText" lastClr="000000"/>
                  </a:solidFill>
                </a:ln>
                <a:solidFill>
                  <a:srgbClr val="FF0066"/>
                </a:solidFill>
                <a:effectLst/>
                <a:latin typeface="Arial Black" pitchFamily="34" charset="0"/>
                <a:ea typeface="Times New Roman" pitchFamily="18" charset="0"/>
                <a:cs typeface="Arial" pitchFamily="34" charset="0"/>
              </a:rPr>
              <a:t>Температурный коэффициент</a:t>
            </a:r>
            <a:r>
              <a:rPr kumimoji="0" lang="ru-RU" sz="2800" b="1" u="none" strike="noStrike" cap="none" normalizeH="0" baseline="0" dirty="0" smtClean="0">
                <a:ln>
                  <a:solidFill>
                    <a:sysClr val="windowText" lastClr="000000"/>
                  </a:solidFill>
                </a:ln>
                <a:solidFill>
                  <a:srgbClr val="0000FF"/>
                </a:solidFill>
                <a:effectLst/>
                <a:latin typeface="Arial" pitchFamily="34" charset="0"/>
                <a:ea typeface="Times New Roman" pitchFamily="18" charset="0"/>
                <a:cs typeface="Arial" pitchFamily="34" charset="0"/>
              </a:rPr>
              <a:t> теплового эффекта равен </a:t>
            </a:r>
            <a:r>
              <a:rPr kumimoji="0" lang="ru-RU" sz="2800" b="1" u="sng" strike="noStrike" cap="none" normalizeH="0" baseline="0" dirty="0" smtClean="0">
                <a:ln>
                  <a:solidFill>
                    <a:sysClr val="windowText" lastClr="000000"/>
                  </a:solidFill>
                </a:ln>
                <a:solidFill>
                  <a:srgbClr val="0000FF"/>
                </a:solidFill>
                <a:effectLst/>
                <a:latin typeface="Arial" pitchFamily="34" charset="0"/>
                <a:ea typeface="Times New Roman" pitchFamily="18" charset="0"/>
                <a:cs typeface="Arial" pitchFamily="34" charset="0"/>
              </a:rPr>
              <a:t>изменению теплоемкости системы</a:t>
            </a:r>
            <a:r>
              <a:rPr kumimoji="0" lang="ru-RU" sz="2800" b="1" u="none" strike="noStrike" cap="none" normalizeH="0" baseline="0" dirty="0" smtClean="0">
                <a:ln>
                  <a:solidFill>
                    <a:sysClr val="windowText" lastClr="000000"/>
                  </a:solidFill>
                </a:ln>
                <a:solidFill>
                  <a:srgbClr val="0000FF"/>
                </a:solidFill>
                <a:effectLst/>
                <a:latin typeface="Arial" pitchFamily="34" charset="0"/>
                <a:ea typeface="Times New Roman" pitchFamily="18" charset="0"/>
                <a:cs typeface="Arial" pitchFamily="34" charset="0"/>
              </a:rPr>
              <a:t> (или разности сумм теплоемкостей продуктов реакции и исходных веществ), происходящему в результате процесса </a:t>
            </a:r>
            <a:r>
              <a:rPr kumimoji="0" lang="ru-RU" sz="2800" b="1" u="none" strike="noStrike" cap="none" normalizeH="0" baseline="0" dirty="0" smtClean="0">
                <a:ln>
                  <a:solidFill>
                    <a:sysClr val="windowText" lastClr="000000"/>
                  </a:solidFill>
                </a:ln>
                <a:solidFill>
                  <a:srgbClr val="FF0066"/>
                </a:solidFill>
                <a:effectLst/>
                <a:latin typeface="Arial" pitchFamily="34" charset="0"/>
                <a:ea typeface="Times New Roman" pitchFamily="18" charset="0"/>
                <a:cs typeface="Arial" pitchFamily="34" charset="0"/>
              </a:rPr>
              <a:t>при изменении температуры на 1 К</a:t>
            </a:r>
            <a:r>
              <a:rPr kumimoji="0" lang="ru-RU" sz="2800" b="1" u="none" strike="noStrike" cap="none" normalizeH="0" baseline="0" dirty="0" smtClean="0">
                <a:ln>
                  <a:solidFill>
                    <a:sysClr val="windowText" lastClr="000000"/>
                  </a:solidFill>
                </a:ln>
                <a:solidFill>
                  <a:srgbClr val="0000FF"/>
                </a:solidFill>
                <a:effectLst/>
                <a:latin typeface="Arial" pitchFamily="34" charset="0"/>
                <a:ea typeface="Times New Roman" pitchFamily="18" charset="0"/>
                <a:cs typeface="Arial" pitchFamily="34" charset="0"/>
              </a:rPr>
              <a:t>.</a:t>
            </a:r>
            <a:r>
              <a:rPr kumimoji="0" lang="ru-RU" sz="2800" b="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ru-RU" sz="2800" b="1"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36544165"/>
      </p:ext>
    </p:extLst>
  </p:cSld>
  <p:clrMapOvr>
    <a:masterClrMapping/>
  </p:clrMapOvr>
  <p:transition>
    <p:wheel spokes="1"/>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1880"/>
          <a:stretch/>
        </p:blipFill>
        <p:spPr bwMode="auto">
          <a:xfrm>
            <a:off x="742141" y="1772816"/>
            <a:ext cx="7830387" cy="326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6544165"/>
      </p:ext>
    </p:extLst>
  </p:cSld>
  <p:clrMapOvr>
    <a:masterClrMapping/>
  </p:clrMapOvr>
  <p:transition>
    <p:wheel spokes="1"/>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Прямоугольник 8"/>
          <p:cNvSpPr/>
          <p:nvPr/>
        </p:nvSpPr>
        <p:spPr>
          <a:xfrm>
            <a:off x="673942" y="1628800"/>
            <a:ext cx="7866832" cy="1191095"/>
          </a:xfrm>
          <a:prstGeom prst="rect">
            <a:avLst/>
          </a:prstGeom>
        </p:spPr>
        <p:txBody>
          <a:bodyPr wrap="square">
            <a:spAutoFit/>
          </a:bodyPr>
          <a:lstStyle/>
          <a:p>
            <a:pPr indent="450850" algn="just">
              <a:lnSpc>
                <a:spcPct val="85000"/>
              </a:lnSpc>
            </a:pPr>
            <a:r>
              <a:rPr lang="ru-RU" sz="2800" b="1" dirty="0" smtClean="0">
                <a:solidFill>
                  <a:srgbClr val="000000"/>
                </a:solidFill>
                <a:latin typeface="Arial" pitchFamily="34" charset="0"/>
                <a:ea typeface="Times New Roman" pitchFamily="18" charset="0"/>
                <a:cs typeface="Arial" pitchFamily="34" charset="0"/>
              </a:rPr>
              <a:t>Интегральное уравнение </a:t>
            </a:r>
            <a:r>
              <a:rPr lang="ru-RU" sz="2800" b="1" dirty="0">
                <a:solidFill>
                  <a:srgbClr val="000000"/>
                </a:solidFill>
                <a:latin typeface="Arial" pitchFamily="34" charset="0"/>
                <a:ea typeface="Times New Roman" pitchFamily="18" charset="0"/>
                <a:cs typeface="Arial" pitchFamily="34" charset="0"/>
              </a:rPr>
              <a:t>Кирхгофа </a:t>
            </a:r>
            <a:r>
              <a:rPr lang="ru-RU" sz="2800" b="1" dirty="0" smtClean="0">
                <a:solidFill>
                  <a:srgbClr val="000000"/>
                </a:solidFill>
                <a:latin typeface="Arial" pitchFamily="34" charset="0"/>
                <a:ea typeface="Times New Roman" pitchFamily="18" charset="0"/>
                <a:cs typeface="Arial" pitchFamily="34" charset="0"/>
              </a:rPr>
              <a:t>для </a:t>
            </a:r>
            <a:r>
              <a:rPr lang="ru-RU" sz="2800" b="1" dirty="0">
                <a:solidFill>
                  <a:srgbClr val="000000"/>
                </a:solidFill>
                <a:latin typeface="Arial" pitchFamily="34" charset="0"/>
                <a:ea typeface="Times New Roman" pitchFamily="18" charset="0"/>
                <a:cs typeface="Arial" pitchFamily="34" charset="0"/>
              </a:rPr>
              <a:t>расчета тепловых эффектов реакций при произвольных температурах</a:t>
            </a:r>
            <a:endParaRPr lang="ru-RU" sz="2800" b="1" dirty="0"/>
          </a:p>
        </p:txBody>
      </p:sp>
      <p:pic>
        <p:nvPicPr>
          <p:cNvPr id="12" name="Picture 2" descr="D:\диск D\25.12.20-домашние документы\Виртуальные лекции-14.01.20\Физ. химия\Термодинамика 1\Закон Кирхгофа\image-17.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20900" t="49165" r="18403" b="28314"/>
          <a:stretch/>
        </p:blipFill>
        <p:spPr bwMode="auto">
          <a:xfrm>
            <a:off x="2267744" y="2819895"/>
            <a:ext cx="4162567" cy="1158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544165"/>
      </p:ext>
    </p:extLst>
  </p:cSld>
  <p:clrMapOvr>
    <a:masterClrMapping/>
  </p:clrMapOvr>
  <p:transition>
    <p:wheel spokes="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02" name="Picture 30" descr="ДВС"/>
          <p:cNvPicPr>
            <a:picLocks noChangeAspect="1" noChangeArrowheads="1" noCrop="1"/>
          </p:cNvPicPr>
          <p:nvPr/>
        </p:nvPicPr>
        <p:blipFill>
          <a:blip r:embed="rId2" cstate="print"/>
          <a:srcRect/>
          <a:stretch>
            <a:fillRect/>
          </a:stretch>
        </p:blipFill>
        <p:spPr bwMode="auto">
          <a:xfrm>
            <a:off x="0" y="0"/>
            <a:ext cx="1760538" cy="3816350"/>
          </a:xfrm>
          <a:prstGeom prst="rect">
            <a:avLst/>
          </a:prstGeom>
          <a:noFill/>
          <a:ln w="9525">
            <a:noFill/>
            <a:miter lim="800000"/>
            <a:headEnd/>
            <a:tailEnd/>
          </a:ln>
        </p:spPr>
      </p:pic>
      <p:pic>
        <p:nvPicPr>
          <p:cNvPr id="3104" name="Picture 32" descr="радиальный двигатель"/>
          <p:cNvPicPr>
            <a:picLocks noChangeAspect="1" noChangeArrowheads="1" noCrop="1"/>
          </p:cNvPicPr>
          <p:nvPr/>
        </p:nvPicPr>
        <p:blipFill>
          <a:blip r:embed="rId3" cstate="print"/>
          <a:srcRect/>
          <a:stretch>
            <a:fillRect/>
          </a:stretch>
        </p:blipFill>
        <p:spPr bwMode="auto">
          <a:xfrm>
            <a:off x="604411" y="4089060"/>
            <a:ext cx="1928813" cy="2219325"/>
          </a:xfrm>
          <a:prstGeom prst="rect">
            <a:avLst/>
          </a:prstGeom>
          <a:noFill/>
          <a:ln w="9525">
            <a:noFill/>
            <a:miter lim="800000"/>
            <a:headEnd/>
            <a:tailEnd/>
          </a:ln>
        </p:spPr>
      </p:pic>
      <p:pic>
        <p:nvPicPr>
          <p:cNvPr id="3106" name="Picture 34" descr="атом 3"/>
          <p:cNvPicPr>
            <a:picLocks noChangeAspect="1" noChangeArrowheads="1" noCrop="1"/>
          </p:cNvPicPr>
          <p:nvPr/>
        </p:nvPicPr>
        <p:blipFill>
          <a:blip r:embed="rId4" cstate="print"/>
          <a:srcRect/>
          <a:stretch>
            <a:fillRect/>
          </a:stretch>
        </p:blipFill>
        <p:spPr bwMode="auto">
          <a:xfrm>
            <a:off x="8134350" y="0"/>
            <a:ext cx="1009650" cy="866775"/>
          </a:xfrm>
          <a:prstGeom prst="rect">
            <a:avLst/>
          </a:prstGeom>
          <a:noFill/>
          <a:ln w="9525">
            <a:noFill/>
            <a:miter lim="800000"/>
            <a:headEnd/>
            <a:tailEnd/>
          </a:ln>
        </p:spPr>
      </p:pic>
      <p:pic>
        <p:nvPicPr>
          <p:cNvPr id="3107" name="Picture 35" descr="raznoe101"/>
          <p:cNvPicPr>
            <a:picLocks noChangeAspect="1" noChangeArrowheads="1" noCrop="1"/>
          </p:cNvPicPr>
          <p:nvPr/>
        </p:nvPicPr>
        <p:blipFill>
          <a:blip r:embed="rId5" cstate="print"/>
          <a:srcRect/>
          <a:stretch>
            <a:fillRect/>
          </a:stretch>
        </p:blipFill>
        <p:spPr bwMode="auto">
          <a:xfrm>
            <a:off x="8067842" y="1116032"/>
            <a:ext cx="1152525" cy="947738"/>
          </a:xfrm>
          <a:prstGeom prst="rect">
            <a:avLst/>
          </a:prstGeom>
          <a:noFill/>
          <a:ln w="9525">
            <a:noFill/>
            <a:miter lim="800000"/>
            <a:headEnd/>
            <a:tailEnd/>
          </a:ln>
        </p:spPr>
      </p:pic>
      <p:pic>
        <p:nvPicPr>
          <p:cNvPr id="361474" name="Picture 2" descr="D:\диск D\25.12.20-домашние документы\Виртуальные лекции-14.01.20\Физ. химия\Термодинамика 1\анимашки-термод. и др\image_5ec40f421a5c6.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3968" y="2095500"/>
            <a:ext cx="2114550" cy="4762500"/>
          </a:xfrm>
          <a:prstGeom prst="rect">
            <a:avLst/>
          </a:prstGeom>
          <a:noFill/>
          <a:extLst>
            <a:ext uri="{909E8E84-426E-40DD-AFC4-6F175D3DCCD1}">
              <a14:hiddenFill xmlns:a14="http://schemas.microsoft.com/office/drawing/2010/main">
                <a:solidFill>
                  <a:srgbClr val="FFFFFF"/>
                </a:solidFill>
              </a14:hiddenFill>
            </a:ext>
          </a:extLst>
        </p:spPr>
      </p:pic>
      <p:sp>
        <p:nvSpPr>
          <p:cNvPr id="13" name="Управляющая кнопка: далее 12">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Text Box 11"/>
          <p:cNvSpPr txBox="1">
            <a:spLocks noChangeArrowheads="1"/>
          </p:cNvSpPr>
          <p:nvPr/>
        </p:nvSpPr>
        <p:spPr bwMode="auto">
          <a:xfrm>
            <a:off x="1907704" y="433386"/>
            <a:ext cx="7056438" cy="2086725"/>
          </a:xfrm>
          <a:prstGeom prst="rect">
            <a:avLst/>
          </a:prstGeom>
          <a:noFill/>
          <a:ln w="9525">
            <a:noFill/>
            <a:miter lim="800000"/>
            <a:headEnd/>
            <a:tailEnd/>
          </a:ln>
          <a:effectLst/>
        </p:spPr>
        <p:txBody>
          <a:bodyPr>
            <a:spAutoFit/>
          </a:bodyPr>
          <a:lstStyle/>
          <a:p>
            <a:pPr algn="ctr">
              <a:lnSpc>
                <a:spcPct val="80000"/>
              </a:lnSpc>
            </a:pPr>
            <a:r>
              <a:rPr lang="ru-RU" sz="5400"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Arial Black" pitchFamily="34" charset="0"/>
              </a:rPr>
              <a:t>Основные понятия и определения</a:t>
            </a:r>
          </a:p>
        </p:txBody>
      </p:sp>
    </p:spTree>
    <p:extLst>
      <p:ext uri="{BB962C8B-B14F-4D97-AF65-F5344CB8AC3E}">
        <p14:creationId xmlns:p14="http://schemas.microsoft.com/office/powerpoint/2010/main" val="2274945681"/>
      </p:ext>
    </p:extLst>
  </p:cSld>
  <p:clrMapOvr>
    <a:masterClrMapping/>
  </p:clrMapOvr>
  <p:transition>
    <p:wheel spokes="1"/>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Прямоугольник 8"/>
          <p:cNvSpPr/>
          <p:nvPr/>
        </p:nvSpPr>
        <p:spPr>
          <a:xfrm>
            <a:off x="571472" y="1391051"/>
            <a:ext cx="8032976" cy="4918269"/>
          </a:xfrm>
          <a:prstGeom prst="rect">
            <a:avLst/>
          </a:prstGeom>
        </p:spPr>
        <p:txBody>
          <a:bodyPr wrap="square">
            <a:spAutoFit/>
          </a:bodyPr>
          <a:lstStyle/>
          <a:p>
            <a:pPr indent="450850" algn="just">
              <a:lnSpc>
                <a:spcPct val="80000"/>
              </a:lnSpc>
            </a:pPr>
            <a:r>
              <a:rPr lang="ru-RU" sz="2800" b="1" dirty="0"/>
              <a:t>Как правило, аналитическая форма функциональной зависимости </a:t>
            </a:r>
            <a:r>
              <a:rPr lang="ru-RU" sz="2800" b="1" dirty="0">
                <a:ln>
                  <a:solidFill>
                    <a:sysClr val="windowText" lastClr="000000"/>
                  </a:solidFill>
                </a:ln>
                <a:solidFill>
                  <a:srgbClr val="FF0066"/>
                </a:solidFill>
              </a:rPr>
              <a:t>C</a:t>
            </a:r>
            <a:r>
              <a:rPr lang="ru-RU" sz="2800" b="1" dirty="0"/>
              <a:t> = f(T) неизвестна</a:t>
            </a:r>
            <a:r>
              <a:rPr lang="ru-RU" sz="2800" b="1" dirty="0" smtClean="0"/>
              <a:t>. В </a:t>
            </a:r>
            <a:r>
              <a:rPr lang="ru-RU" sz="2800" b="1" dirty="0"/>
              <a:t>этом случае обычно используют эмпирические соотношения в виде степенных рядов для отдельных компонентов </a:t>
            </a:r>
            <a:r>
              <a:rPr lang="ru-RU" sz="2800" b="1" dirty="0" smtClean="0"/>
              <a:t>реакции: </a:t>
            </a:r>
          </a:p>
          <a:p>
            <a:pPr marL="457200" indent="-457200">
              <a:lnSpc>
                <a:spcPct val="80000"/>
              </a:lnSpc>
              <a:buClr>
                <a:srgbClr val="C00000"/>
              </a:buClr>
              <a:buFont typeface="Wingdings" pitchFamily="2" charset="2"/>
              <a:buChar char="Ø"/>
            </a:pPr>
            <a:r>
              <a:rPr lang="ru-RU" sz="2800" b="1" dirty="0">
                <a:latin typeface="Arial" pitchFamily="34" charset="0"/>
                <a:cs typeface="Arial" pitchFamily="34" charset="0"/>
                <a:sym typeface="Symbol" pitchFamily="18" charset="2"/>
              </a:rPr>
              <a:t>для </a:t>
            </a:r>
            <a:r>
              <a:rPr lang="ru-RU" sz="2800" b="1" dirty="0">
                <a:ln>
                  <a:solidFill>
                    <a:sysClr val="windowText" lastClr="000000"/>
                  </a:solidFill>
                </a:ln>
                <a:solidFill>
                  <a:srgbClr val="0000FF"/>
                </a:solidFill>
                <a:latin typeface="Arial" pitchFamily="34" charset="0"/>
                <a:cs typeface="Arial" pitchFamily="34" charset="0"/>
                <a:sym typeface="Symbol" pitchFamily="18" charset="2"/>
              </a:rPr>
              <a:t>органических</a:t>
            </a:r>
            <a:r>
              <a:rPr lang="ru-RU" sz="2800" b="1" dirty="0">
                <a:latin typeface="Arial" pitchFamily="34" charset="0"/>
                <a:cs typeface="Arial" pitchFamily="34" charset="0"/>
                <a:sym typeface="Symbol" pitchFamily="18" charset="2"/>
              </a:rPr>
              <a:t> веществ</a:t>
            </a:r>
            <a:r>
              <a:rPr lang="ru-RU" sz="2800" b="1" dirty="0" smtClean="0">
                <a:latin typeface="Arial" pitchFamily="34" charset="0"/>
                <a:cs typeface="Arial" pitchFamily="34" charset="0"/>
                <a:sym typeface="Symbol" pitchFamily="18" charset="2"/>
              </a:rPr>
              <a:t>: </a:t>
            </a:r>
          </a:p>
          <a:p>
            <a:pPr algn="ctr">
              <a:lnSpc>
                <a:spcPct val="80000"/>
              </a:lnSpc>
              <a:buClr>
                <a:srgbClr val="C00000"/>
              </a:buClr>
            </a:pPr>
            <a:r>
              <a:rPr lang="ru-RU" sz="2800" b="1" dirty="0" smtClean="0">
                <a:ln>
                  <a:solidFill>
                    <a:sysClr val="windowText" lastClr="000000"/>
                  </a:solidFill>
                </a:ln>
                <a:solidFill>
                  <a:srgbClr val="FF0066"/>
                </a:solidFill>
                <a:latin typeface="Arial" pitchFamily="34" charset="0"/>
                <a:cs typeface="Arial" pitchFamily="34" charset="0"/>
              </a:rPr>
              <a:t>С</a:t>
            </a:r>
            <a:r>
              <a:rPr lang="en-US" sz="2800" b="1" baseline="-25000" dirty="0" smtClean="0">
                <a:ln>
                  <a:solidFill>
                    <a:sysClr val="windowText" lastClr="000000"/>
                  </a:solidFill>
                </a:ln>
                <a:solidFill>
                  <a:srgbClr val="FF0066"/>
                </a:solidFill>
                <a:latin typeface="Arial" pitchFamily="34" charset="0"/>
                <a:cs typeface="Arial" pitchFamily="34" charset="0"/>
              </a:rPr>
              <a:t>p</a:t>
            </a:r>
            <a:r>
              <a:rPr lang="ru-RU" sz="2800" b="1" dirty="0" smtClean="0">
                <a:ln>
                  <a:solidFill>
                    <a:sysClr val="windowText" lastClr="000000"/>
                  </a:solidFill>
                </a:ln>
                <a:solidFill>
                  <a:srgbClr val="FF0066"/>
                </a:solidFill>
                <a:latin typeface="Arial" pitchFamily="34" charset="0"/>
                <a:cs typeface="Arial" pitchFamily="34" charset="0"/>
              </a:rPr>
              <a:t> </a:t>
            </a:r>
            <a:r>
              <a:rPr lang="ru-RU" sz="2800" b="1" dirty="0">
                <a:latin typeface="Arial" pitchFamily="34" charset="0"/>
                <a:cs typeface="Arial" pitchFamily="34" charset="0"/>
              </a:rPr>
              <a:t>= </a:t>
            </a:r>
            <a:r>
              <a:rPr lang="en-US" sz="2800" b="1" dirty="0" smtClean="0">
                <a:latin typeface="Arial" pitchFamily="34" charset="0"/>
                <a:cs typeface="Arial" pitchFamily="34" charset="0"/>
                <a:sym typeface="Symbol"/>
              </a:rPr>
              <a:t>a</a:t>
            </a:r>
            <a:r>
              <a:rPr lang="ru-RU" sz="2800" b="1" dirty="0" smtClean="0">
                <a:latin typeface="Arial" pitchFamily="34" charset="0"/>
                <a:cs typeface="Arial" pitchFamily="34" charset="0"/>
              </a:rPr>
              <a:t> </a:t>
            </a:r>
            <a:r>
              <a:rPr lang="ru-RU" sz="2800" b="1" dirty="0">
                <a:latin typeface="Arial" pitchFamily="34" charset="0"/>
                <a:cs typeface="Arial" pitchFamily="34" charset="0"/>
              </a:rPr>
              <a:t>+ </a:t>
            </a:r>
            <a:r>
              <a:rPr lang="en-US" sz="2800" b="1" dirty="0" smtClean="0">
                <a:latin typeface="Arial" pitchFamily="34" charset="0"/>
                <a:cs typeface="Arial" pitchFamily="34" charset="0"/>
                <a:sym typeface="Symbol"/>
              </a:rPr>
              <a:t>b</a:t>
            </a:r>
            <a:r>
              <a:rPr lang="ru-RU" sz="2800" b="1" dirty="0" smtClean="0">
                <a:latin typeface="Arial" pitchFamily="34" charset="0"/>
                <a:cs typeface="Arial" pitchFamily="34" charset="0"/>
              </a:rPr>
              <a:t>Т </a:t>
            </a:r>
            <a:r>
              <a:rPr lang="ru-RU" sz="2800" b="1" dirty="0">
                <a:latin typeface="Arial" pitchFamily="34" charset="0"/>
                <a:cs typeface="Arial" pitchFamily="34" charset="0"/>
              </a:rPr>
              <a:t>+ </a:t>
            </a:r>
            <a:r>
              <a:rPr lang="en-US" sz="2800" b="1" dirty="0" smtClean="0">
                <a:latin typeface="Arial" pitchFamily="34" charset="0"/>
                <a:cs typeface="Arial" pitchFamily="34" charset="0"/>
                <a:sym typeface="Symbol"/>
              </a:rPr>
              <a:t>c</a:t>
            </a:r>
            <a:r>
              <a:rPr lang="ru-RU" sz="2800" b="1" dirty="0" smtClean="0">
                <a:latin typeface="Arial" pitchFamily="34" charset="0"/>
                <a:cs typeface="Arial" pitchFamily="34" charset="0"/>
              </a:rPr>
              <a:t>Т</a:t>
            </a:r>
            <a:r>
              <a:rPr lang="en-US" sz="2800" b="1" baseline="30000" dirty="0" smtClean="0">
                <a:latin typeface="Arial" pitchFamily="34" charset="0"/>
                <a:cs typeface="Arial" pitchFamily="34" charset="0"/>
              </a:rPr>
              <a:t>2 </a:t>
            </a:r>
            <a:r>
              <a:rPr lang="ru-RU" sz="2800" b="1" dirty="0">
                <a:latin typeface="Arial" pitchFamily="34" charset="0"/>
                <a:cs typeface="Arial" pitchFamily="34" charset="0"/>
                <a:sym typeface="Symbol"/>
              </a:rPr>
              <a:t>–</a:t>
            </a:r>
            <a:r>
              <a:rPr lang="ru-RU" sz="2800" b="1" dirty="0" smtClean="0">
                <a:latin typeface="Arial" pitchFamily="34" charset="0"/>
                <a:cs typeface="Arial" pitchFamily="34" charset="0"/>
              </a:rPr>
              <a:t> </a:t>
            </a:r>
            <a:r>
              <a:rPr lang="en-US" sz="2800" b="1" dirty="0" smtClean="0">
                <a:latin typeface="Arial" pitchFamily="34" charset="0"/>
                <a:cs typeface="Arial" pitchFamily="34" charset="0"/>
                <a:sym typeface="Symbol"/>
              </a:rPr>
              <a:t>d</a:t>
            </a:r>
            <a:r>
              <a:rPr lang="ru-RU" sz="2800" b="1" dirty="0" smtClean="0">
                <a:latin typeface="Arial" pitchFamily="34" charset="0"/>
                <a:cs typeface="Arial" pitchFamily="34" charset="0"/>
              </a:rPr>
              <a:t>Т</a:t>
            </a:r>
            <a:r>
              <a:rPr lang="en-US" sz="2800" b="1" baseline="30000" dirty="0" smtClean="0">
                <a:latin typeface="Arial" pitchFamily="34" charset="0"/>
                <a:cs typeface="Arial" pitchFamily="34" charset="0"/>
              </a:rPr>
              <a:t>3</a:t>
            </a:r>
          </a:p>
          <a:p>
            <a:pPr marL="457200" indent="-457200">
              <a:lnSpc>
                <a:spcPct val="80000"/>
              </a:lnSpc>
              <a:buClr>
                <a:srgbClr val="C00000"/>
              </a:buClr>
              <a:buFont typeface="Wingdings" pitchFamily="2" charset="2"/>
              <a:buChar char="Ø"/>
            </a:pPr>
            <a:r>
              <a:rPr lang="ru-RU" sz="2800" b="1" dirty="0" smtClean="0">
                <a:latin typeface="Arial" pitchFamily="34" charset="0"/>
                <a:cs typeface="Arial" pitchFamily="34" charset="0"/>
                <a:sym typeface="Symbol" pitchFamily="18" charset="2"/>
              </a:rPr>
              <a:t>для </a:t>
            </a:r>
            <a:r>
              <a:rPr lang="ru-RU" sz="2800" b="1" u="sng" dirty="0">
                <a:ln>
                  <a:solidFill>
                    <a:sysClr val="windowText" lastClr="000000"/>
                  </a:solidFill>
                </a:ln>
                <a:solidFill>
                  <a:srgbClr val="FF0000"/>
                </a:solidFill>
                <a:latin typeface="Arial" pitchFamily="34" charset="0"/>
                <a:cs typeface="Arial" pitchFamily="34" charset="0"/>
                <a:sym typeface="Symbol" pitchFamily="18" charset="2"/>
              </a:rPr>
              <a:t>не</a:t>
            </a:r>
            <a:r>
              <a:rPr lang="ru-RU" sz="2800" b="1" dirty="0">
                <a:ln>
                  <a:solidFill>
                    <a:sysClr val="windowText" lastClr="000000"/>
                  </a:solidFill>
                </a:ln>
                <a:solidFill>
                  <a:srgbClr val="0000FF"/>
                </a:solidFill>
                <a:latin typeface="Arial" pitchFamily="34" charset="0"/>
                <a:cs typeface="Arial" pitchFamily="34" charset="0"/>
                <a:sym typeface="Symbol" pitchFamily="18" charset="2"/>
              </a:rPr>
              <a:t>органических</a:t>
            </a:r>
            <a:r>
              <a:rPr lang="ru-RU" sz="2800" b="1" dirty="0">
                <a:latin typeface="Arial" pitchFamily="34" charset="0"/>
                <a:cs typeface="Arial" pitchFamily="34" charset="0"/>
                <a:sym typeface="Symbol" pitchFamily="18" charset="2"/>
              </a:rPr>
              <a:t> веществ:</a:t>
            </a:r>
          </a:p>
          <a:p>
            <a:pPr algn="ctr">
              <a:lnSpc>
                <a:spcPct val="80000"/>
              </a:lnSpc>
              <a:buClr>
                <a:srgbClr val="C00000"/>
              </a:buClr>
            </a:pPr>
            <a:r>
              <a:rPr lang="ru-RU" sz="2800" b="1" dirty="0" smtClean="0">
                <a:ln>
                  <a:solidFill>
                    <a:sysClr val="windowText" lastClr="000000"/>
                  </a:solidFill>
                </a:ln>
                <a:solidFill>
                  <a:srgbClr val="FF0066"/>
                </a:solidFill>
                <a:latin typeface="Arial" pitchFamily="34" charset="0"/>
                <a:cs typeface="Arial" pitchFamily="34" charset="0"/>
              </a:rPr>
              <a:t>С</a:t>
            </a:r>
            <a:r>
              <a:rPr lang="ru-RU" sz="2800" b="1" baseline="-25000" dirty="0" smtClean="0">
                <a:ln>
                  <a:solidFill>
                    <a:sysClr val="windowText" lastClr="000000"/>
                  </a:solidFill>
                </a:ln>
                <a:solidFill>
                  <a:srgbClr val="FF0066"/>
                </a:solidFill>
                <a:latin typeface="Arial" pitchFamily="34" charset="0"/>
                <a:cs typeface="Arial" pitchFamily="34" charset="0"/>
              </a:rPr>
              <a:t>р</a:t>
            </a:r>
            <a:r>
              <a:rPr lang="en-US" sz="2800" b="1" dirty="0" smtClean="0">
                <a:ln>
                  <a:solidFill>
                    <a:sysClr val="windowText" lastClr="000000"/>
                  </a:solidFill>
                </a:ln>
                <a:solidFill>
                  <a:srgbClr val="FF0066"/>
                </a:solidFill>
                <a:latin typeface="Arial" pitchFamily="34" charset="0"/>
                <a:cs typeface="Arial" pitchFamily="34" charset="0"/>
              </a:rPr>
              <a:t> </a:t>
            </a:r>
            <a:r>
              <a:rPr lang="en-US" sz="2800" b="1" dirty="0">
                <a:latin typeface="Arial" pitchFamily="34" charset="0"/>
                <a:cs typeface="Arial" pitchFamily="34" charset="0"/>
              </a:rPr>
              <a:t>= </a:t>
            </a:r>
            <a:r>
              <a:rPr lang="en-US" sz="2800" b="1" dirty="0" smtClean="0">
                <a:latin typeface="Arial" pitchFamily="34" charset="0"/>
                <a:cs typeface="Arial" pitchFamily="34" charset="0"/>
              </a:rPr>
              <a:t>a </a:t>
            </a:r>
            <a:r>
              <a:rPr lang="en-US" sz="2800" b="1" dirty="0">
                <a:latin typeface="Arial" pitchFamily="34" charset="0"/>
                <a:cs typeface="Arial" pitchFamily="34" charset="0"/>
              </a:rPr>
              <a:t>+ </a:t>
            </a:r>
            <a:r>
              <a:rPr lang="en-US" sz="2800" b="1" dirty="0" smtClean="0">
                <a:latin typeface="Arial" pitchFamily="34" charset="0"/>
                <a:cs typeface="Arial" pitchFamily="34" charset="0"/>
              </a:rPr>
              <a:t>b</a:t>
            </a:r>
            <a:r>
              <a:rPr lang="ru-RU" sz="2800" b="1" dirty="0">
                <a:latin typeface="Arial" pitchFamily="34" charset="0"/>
                <a:cs typeface="Arial" pitchFamily="34" charset="0"/>
              </a:rPr>
              <a:t>Т</a:t>
            </a:r>
            <a:r>
              <a:rPr lang="en-US" sz="2800" b="1" dirty="0">
                <a:latin typeface="Arial" pitchFamily="34" charset="0"/>
                <a:cs typeface="Arial" pitchFamily="34" charset="0"/>
              </a:rPr>
              <a:t> + </a:t>
            </a:r>
            <a:r>
              <a:rPr lang="ru-RU" sz="2800" b="1" dirty="0" err="1" smtClean="0">
                <a:latin typeface="Arial" pitchFamily="34" charset="0"/>
                <a:cs typeface="Arial" pitchFamily="34" charset="0"/>
              </a:rPr>
              <a:t>сТ</a:t>
            </a:r>
            <a:r>
              <a:rPr lang="en-US" sz="2800" b="1" baseline="30000" dirty="0">
                <a:latin typeface="Arial" pitchFamily="34" charset="0"/>
                <a:cs typeface="Arial" pitchFamily="34" charset="0"/>
              </a:rPr>
              <a:t>2</a:t>
            </a:r>
            <a:r>
              <a:rPr lang="en-US" sz="2800" b="1" dirty="0">
                <a:latin typeface="Arial" pitchFamily="34" charset="0"/>
                <a:cs typeface="Arial" pitchFamily="34" charset="0"/>
              </a:rPr>
              <a:t> + </a:t>
            </a:r>
            <a:r>
              <a:rPr lang="ru-RU" sz="2800" b="1" dirty="0" smtClean="0">
                <a:latin typeface="Arial" pitchFamily="34" charset="0"/>
                <a:cs typeface="Arial" pitchFamily="34" charset="0"/>
              </a:rPr>
              <a:t>с</a:t>
            </a:r>
            <a:r>
              <a:rPr lang="en-US" sz="2800" b="1" dirty="0" smtClean="0">
                <a:latin typeface="Arial" pitchFamily="34" charset="0"/>
                <a:cs typeface="Arial" pitchFamily="34" charset="0"/>
              </a:rPr>
              <a:t>'T</a:t>
            </a:r>
            <a:r>
              <a:rPr lang="en-US" sz="2800" b="1" baseline="30000" dirty="0" smtClean="0">
                <a:latin typeface="Arial" pitchFamily="34" charset="0"/>
                <a:cs typeface="Arial" pitchFamily="34" charset="0"/>
              </a:rPr>
              <a:t>–2</a:t>
            </a:r>
            <a:r>
              <a:rPr lang="ru-RU" sz="2800" b="1" dirty="0">
                <a:latin typeface="Arial" pitchFamily="34" charset="0"/>
                <a:cs typeface="Arial" pitchFamily="34" charset="0"/>
              </a:rPr>
              <a:t>,</a:t>
            </a:r>
            <a:endParaRPr lang="ru-RU" sz="2800" dirty="0">
              <a:latin typeface="Arial" pitchFamily="34" charset="0"/>
              <a:cs typeface="Arial" pitchFamily="34" charset="0"/>
            </a:endParaRPr>
          </a:p>
          <a:p>
            <a:pPr algn="just">
              <a:lnSpc>
                <a:spcPct val="80000"/>
              </a:lnSpc>
            </a:pPr>
            <a:r>
              <a:rPr lang="ru-RU" sz="2800" b="1" dirty="0" smtClean="0"/>
              <a:t>а </a:t>
            </a:r>
            <a:r>
              <a:rPr lang="ru-RU" sz="2800" b="1" dirty="0"/>
              <a:t>затем уже рассчитывается температурная зависимость теплоемкости химической реакции. </a:t>
            </a:r>
            <a:r>
              <a:rPr lang="ru-RU" sz="2800" b="1" dirty="0" smtClean="0"/>
              <a:t>Для </a:t>
            </a:r>
            <a:r>
              <a:rPr lang="ru-RU" sz="2800" b="1" u="sng" dirty="0" smtClean="0">
                <a:ln>
                  <a:solidFill>
                    <a:sysClr val="windowText" lastClr="000000"/>
                  </a:solidFill>
                </a:ln>
                <a:solidFill>
                  <a:srgbClr val="9D3535"/>
                </a:solidFill>
              </a:rPr>
              <a:t>твердых</a:t>
            </a:r>
            <a:r>
              <a:rPr lang="ru-RU" sz="2800" b="1" dirty="0" smtClean="0">
                <a:ln>
                  <a:solidFill>
                    <a:sysClr val="windowText" lastClr="000000"/>
                  </a:solidFill>
                </a:ln>
                <a:solidFill>
                  <a:srgbClr val="9D3535"/>
                </a:solidFill>
              </a:rPr>
              <a:t> веществ</a:t>
            </a:r>
            <a:r>
              <a:rPr lang="ru-RU" sz="2800" b="1" dirty="0" smtClean="0"/>
              <a:t> </a:t>
            </a:r>
            <a:r>
              <a:rPr lang="ru-RU" sz="2800" b="1" dirty="0" smtClean="0">
                <a:ln>
                  <a:solidFill>
                    <a:sysClr val="windowText" lastClr="000000"/>
                  </a:solidFill>
                </a:ln>
                <a:solidFill>
                  <a:srgbClr val="FF0000"/>
                </a:solidFill>
              </a:rPr>
              <a:t>с=0</a:t>
            </a:r>
            <a:r>
              <a:rPr lang="ru-RU" sz="2800" b="1" dirty="0" smtClean="0"/>
              <a:t>, для </a:t>
            </a:r>
            <a:r>
              <a:rPr lang="ru-RU" sz="2800" b="1" u="sng" dirty="0" smtClean="0">
                <a:ln>
                  <a:solidFill>
                    <a:sysClr val="windowText" lastClr="000000"/>
                  </a:solidFill>
                </a:ln>
                <a:solidFill>
                  <a:srgbClr val="0000FF"/>
                </a:solidFill>
              </a:rPr>
              <a:t>газов</a:t>
            </a:r>
            <a:r>
              <a:rPr lang="ru-RU" sz="2800" b="1" dirty="0" smtClean="0"/>
              <a:t> </a:t>
            </a:r>
            <a:r>
              <a:rPr lang="en-US" sz="2800" b="1" dirty="0" smtClean="0">
                <a:ln>
                  <a:solidFill>
                    <a:sysClr val="windowText" lastClr="000000"/>
                  </a:solidFill>
                </a:ln>
                <a:solidFill>
                  <a:srgbClr val="0000FF"/>
                </a:solidFill>
                <a:sym typeface="Symbol"/>
              </a:rPr>
              <a:t>d</a:t>
            </a:r>
            <a:r>
              <a:rPr lang="ru-RU" sz="2800" b="1" dirty="0" smtClean="0">
                <a:ln>
                  <a:solidFill>
                    <a:sysClr val="windowText" lastClr="000000"/>
                  </a:solidFill>
                </a:ln>
                <a:solidFill>
                  <a:srgbClr val="0000FF"/>
                </a:solidFill>
                <a:sym typeface="Symbol"/>
              </a:rPr>
              <a:t>=0</a:t>
            </a:r>
            <a:r>
              <a:rPr lang="ru-RU" sz="2800" b="1" dirty="0" smtClean="0">
                <a:sym typeface="Symbol"/>
              </a:rPr>
              <a:t>. </a:t>
            </a:r>
          </a:p>
        </p:txBody>
      </p:sp>
    </p:spTree>
    <p:extLst>
      <p:ext uri="{BB962C8B-B14F-4D97-AF65-F5344CB8AC3E}">
        <p14:creationId xmlns:p14="http://schemas.microsoft.com/office/powerpoint/2010/main" val="1036544165"/>
      </p:ext>
    </p:extLst>
  </p:cSld>
  <p:clrMapOvr>
    <a:masterClrMapping/>
  </p:clrMapOvr>
  <p:transition>
    <p:wheel spokes="1"/>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234" y="1369061"/>
            <a:ext cx="7929214" cy="501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Управляющая кнопка: далее 15">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036544165"/>
      </p:ext>
    </p:extLst>
  </p:cSld>
  <p:clrMapOvr>
    <a:masterClrMapping/>
  </p:clrMapOvr>
  <p:transition>
    <p:wheel spokes="1"/>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23528" y="345154"/>
            <a:ext cx="8662891" cy="667875"/>
          </a:xfrm>
          <a:prstGeom prst="rect">
            <a:avLst/>
          </a:prstGeom>
        </p:spPr>
        <p:txBody>
          <a:bodyPr wrap="square">
            <a:spAutoFit/>
          </a:bodyPr>
          <a:lstStyle/>
          <a:p>
            <a:pPr algn="ctr">
              <a:lnSpc>
                <a:spcPct val="85000"/>
              </a:lnSpc>
            </a:pPr>
            <a:r>
              <a:rPr lang="ru-RU" sz="4400" b="1" spc="50" dirty="0" smtClean="0">
                <a:ln w="13500">
                  <a:solidFill>
                    <a:sysClr val="windowText" lastClr="000000">
                      <a:alpha val="6500"/>
                    </a:sysClr>
                  </a:solidFill>
                  <a:prstDash val="solid"/>
                </a:ln>
                <a:solidFill>
                  <a:srgbClr val="FF0000">
                    <a:alpha val="95000"/>
                  </a:srgbClr>
                </a:solidFill>
                <a:effectLst>
                  <a:innerShdw blurRad="50900" dist="38500" dir="13500000">
                    <a:srgbClr val="000000">
                      <a:alpha val="60000"/>
                    </a:srgbClr>
                  </a:innerShdw>
                </a:effectLst>
                <a:latin typeface="Arial Black" pitchFamily="34" charset="0"/>
              </a:rPr>
              <a:t>Закон Лавуазье-Лапласа</a:t>
            </a:r>
            <a:endParaRPr lang="ru-RU" sz="4400" b="1" spc="50" dirty="0">
              <a:ln w="13500">
                <a:solidFill>
                  <a:sysClr val="windowText" lastClr="000000">
                    <a:alpha val="6500"/>
                  </a:sysClr>
                </a:solidFill>
                <a:prstDash val="solid"/>
              </a:ln>
              <a:solidFill>
                <a:srgbClr val="FF0000">
                  <a:alpha val="95000"/>
                </a:srgbClr>
              </a:solidFill>
              <a:effectLst>
                <a:innerShdw blurRad="50900" dist="38500" dir="13500000">
                  <a:srgbClr val="000000">
                    <a:alpha val="60000"/>
                  </a:srgbClr>
                </a:innerShdw>
              </a:effectLst>
              <a:latin typeface="Arial Black" pitchFamily="34" charset="0"/>
            </a:endParaRPr>
          </a:p>
        </p:txBody>
      </p:sp>
      <p:pic>
        <p:nvPicPr>
          <p:cNvPr id="355330" name="Picture 2" descr="D:\диск D\25.12.20-домашние документы\Виртуальные лекции-14.01.20\Физ. химия\Термодинамика 1\Закон Лавуазье-Лапласа\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435" y="1013029"/>
            <a:ext cx="7389464" cy="5542098"/>
          </a:xfrm>
          <a:prstGeom prst="rect">
            <a:avLst/>
          </a:prstGeom>
          <a:noFill/>
          <a:extLst>
            <a:ext uri="{909E8E84-426E-40DD-AFC4-6F175D3DCCD1}">
              <a14:hiddenFill xmlns:a14="http://schemas.microsoft.com/office/drawing/2010/main">
                <a:solidFill>
                  <a:srgbClr val="FFFFFF"/>
                </a:solidFill>
              </a14:hiddenFill>
            </a:ext>
          </a:extLst>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214971847"/>
      </p:ext>
    </p:extLst>
  </p:cSld>
  <p:clrMapOvr>
    <a:masterClrMapping/>
  </p:clrMapOvr>
  <p:transition>
    <p:wheel spokes="1"/>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5618" y="116632"/>
            <a:ext cx="8784976" cy="2062103"/>
          </a:xfrm>
          <a:prstGeom prst="rect">
            <a:avLst/>
          </a:prstGeom>
        </p:spPr>
        <p:txBody>
          <a:bodyPr wrap="square">
            <a:spAutoFit/>
          </a:bodyPr>
          <a:lstStyle/>
          <a:p>
            <a:pPr indent="450850" algn="just">
              <a:lnSpc>
                <a:spcPct val="80000"/>
              </a:lnSpc>
            </a:pPr>
            <a:r>
              <a:rPr lang="ru-RU" sz="3200" b="1" dirty="0" smtClean="0"/>
              <a:t>В 1780 году </a:t>
            </a:r>
            <a:r>
              <a:rPr lang="ru-RU" sz="3200" b="1" dirty="0" smtClean="0">
                <a:ln>
                  <a:solidFill>
                    <a:sysClr val="windowText" lastClr="000000"/>
                  </a:solidFill>
                </a:ln>
                <a:solidFill>
                  <a:srgbClr val="0000FF"/>
                </a:solidFill>
              </a:rPr>
              <a:t>Лавуазье</a:t>
            </a:r>
            <a:r>
              <a:rPr lang="ru-RU" sz="3200" b="1" dirty="0" smtClean="0"/>
              <a:t> </a:t>
            </a:r>
            <a:r>
              <a:rPr lang="ru-RU" sz="3200" b="1" dirty="0"/>
              <a:t>и </a:t>
            </a:r>
            <a:r>
              <a:rPr lang="ru-RU" sz="3200" b="1" dirty="0">
                <a:ln>
                  <a:solidFill>
                    <a:sysClr val="windowText" lastClr="000000"/>
                  </a:solidFill>
                </a:ln>
                <a:solidFill>
                  <a:srgbClr val="0000FF"/>
                </a:solidFill>
              </a:rPr>
              <a:t>Лаплас</a:t>
            </a:r>
            <a:r>
              <a:rPr lang="ru-RU" sz="3200" b="1" dirty="0"/>
              <a:t> </a:t>
            </a:r>
            <a:r>
              <a:rPr lang="ru-RU" sz="3200" b="1" dirty="0" smtClean="0"/>
              <a:t>сформулировали </a:t>
            </a:r>
            <a:r>
              <a:rPr lang="ru-RU" sz="3200" b="1" dirty="0" smtClean="0">
                <a:ln>
                  <a:solidFill>
                    <a:sysClr val="windowText" lastClr="000000"/>
                  </a:solidFill>
                </a:ln>
                <a:solidFill>
                  <a:srgbClr val="0000FF"/>
                </a:solidFill>
              </a:rPr>
              <a:t>закон</a:t>
            </a:r>
            <a:r>
              <a:rPr lang="ru-RU" sz="3200" b="1" dirty="0" smtClean="0"/>
              <a:t>, </a:t>
            </a:r>
            <a:r>
              <a:rPr lang="ru-RU" sz="3200" b="1" dirty="0"/>
              <a:t>в котором говорится, что </a:t>
            </a:r>
            <a:r>
              <a:rPr lang="ru-RU" sz="3200" b="1" dirty="0" smtClean="0"/>
              <a:t>«</a:t>
            </a:r>
            <a:r>
              <a:rPr lang="ru-RU" sz="3200" b="1" dirty="0" smtClean="0">
                <a:ln>
                  <a:solidFill>
                    <a:sysClr val="windowText" lastClr="000000"/>
                  </a:solidFill>
                </a:ln>
                <a:solidFill>
                  <a:srgbClr val="FF0066"/>
                </a:solidFill>
              </a:rPr>
              <a:t>энтальпия </a:t>
            </a:r>
            <a:r>
              <a:rPr lang="ru-RU" sz="3200" b="1" dirty="0">
                <a:ln>
                  <a:solidFill>
                    <a:sysClr val="windowText" lastClr="000000"/>
                  </a:solidFill>
                </a:ln>
                <a:solidFill>
                  <a:srgbClr val="FF0066"/>
                </a:solidFill>
              </a:rPr>
              <a:t>реакции точно равна, но противоречива по знаку для обратной </a:t>
            </a:r>
            <a:r>
              <a:rPr lang="ru-RU" sz="3200" b="1" dirty="0" smtClean="0">
                <a:ln>
                  <a:solidFill>
                    <a:sysClr val="windowText" lastClr="000000"/>
                  </a:solidFill>
                </a:ln>
                <a:solidFill>
                  <a:srgbClr val="FF0066"/>
                </a:solidFill>
              </a:rPr>
              <a:t>реакции</a:t>
            </a:r>
            <a:r>
              <a:rPr lang="ru-RU" sz="3200" b="1" dirty="0" smtClean="0"/>
              <a:t>».</a:t>
            </a:r>
            <a:r>
              <a:rPr lang="ru-RU" sz="3200" b="1" dirty="0"/>
              <a:t> </a:t>
            </a:r>
          </a:p>
        </p:txBody>
      </p:sp>
      <p:sp>
        <p:nvSpPr>
          <p:cNvPr id="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омой 4">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63522" name="Picture 2" descr="https://sun9-60.userapi.com/impg/S1r-9DDH9tT-5LZshC3QoTZO9MVbh6UpCs-giA/xRCSTGEutYA.jpg?size=600x406&amp;quality=96&amp;sign=f7e1c04cd7f47e8a73f48c1297b0e99e&amp;type=alb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2275663"/>
            <a:ext cx="5999063" cy="405936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23528" y="6362164"/>
            <a:ext cx="7200048" cy="523220"/>
          </a:xfrm>
          <a:prstGeom prst="rect">
            <a:avLst/>
          </a:prstGeom>
        </p:spPr>
        <p:txBody>
          <a:bodyPr wrap="none">
            <a:spAutoFit/>
          </a:bodyPr>
          <a:lstStyle/>
          <a:p>
            <a:r>
              <a:rPr lang="ru-RU" sz="2800" b="1" dirty="0">
                <a:ln>
                  <a:solidFill>
                    <a:sysClr val="windowText" lastClr="000000"/>
                  </a:solidFill>
                </a:ln>
                <a:solidFill>
                  <a:srgbClr val="9D3535"/>
                </a:solidFill>
              </a:rPr>
              <a:t>Лавуазье Антуан Лоран </a:t>
            </a:r>
            <a:r>
              <a:rPr lang="ru-RU" sz="2800" b="1" dirty="0" smtClean="0">
                <a:ln>
                  <a:solidFill>
                    <a:sysClr val="windowText" lastClr="000000"/>
                  </a:solidFill>
                </a:ln>
                <a:solidFill>
                  <a:srgbClr val="9D3535"/>
                </a:solidFill>
              </a:rPr>
              <a:t>в лаборатории</a:t>
            </a:r>
            <a:endParaRPr lang="ru-RU" sz="2800" b="1" dirty="0">
              <a:ln>
                <a:solidFill>
                  <a:sysClr val="windowText" lastClr="000000"/>
                </a:solidFill>
              </a:ln>
              <a:solidFill>
                <a:srgbClr val="9D3535"/>
              </a:solidFill>
            </a:endParaRPr>
          </a:p>
        </p:txBody>
      </p:sp>
      <p:pic>
        <p:nvPicPr>
          <p:cNvPr id="8" name="Picture 12" descr="пишу 1"/>
          <p:cNvPicPr>
            <a:picLocks noChangeAspect="1" noChangeArrowheads="1" noCrop="1"/>
          </p:cNvPicPr>
          <p:nvPr/>
        </p:nvPicPr>
        <p:blipFill>
          <a:blip r:embed="rId4"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2131605402"/>
      </p:ext>
    </p:extLst>
  </p:cSld>
  <p:clrMapOvr>
    <a:masterClrMapping/>
  </p:clrMapOvr>
  <p:transition>
    <p:wheel spokes="1"/>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4" name="Прямоугольник 3"/>
          <p:cNvSpPr/>
          <p:nvPr/>
        </p:nvSpPr>
        <p:spPr>
          <a:xfrm>
            <a:off x="240712" y="1124744"/>
            <a:ext cx="8723776" cy="4356577"/>
          </a:xfrm>
          <a:prstGeom prst="rect">
            <a:avLst/>
          </a:prstGeom>
        </p:spPr>
        <p:txBody>
          <a:bodyPr wrap="square">
            <a:spAutoFit/>
          </a:bodyPr>
          <a:lstStyle/>
          <a:p>
            <a:pPr indent="450850" algn="just">
              <a:lnSpc>
                <a:spcPct val="85000"/>
              </a:lnSpc>
            </a:pPr>
            <a:r>
              <a:rPr lang="ru-RU" sz="2800" b="1" dirty="0">
                <a:ln>
                  <a:solidFill>
                    <a:sysClr val="windowText" lastClr="000000"/>
                  </a:solidFill>
                </a:ln>
                <a:solidFill>
                  <a:srgbClr val="FF0000"/>
                </a:solidFill>
                <a:latin typeface="Arial Black" pitchFamily="34" charset="0"/>
              </a:rPr>
              <a:t>Стандартным тепловым эффектом реакции </a:t>
            </a:r>
            <a:r>
              <a:rPr lang="ru-RU" sz="2800" b="1" dirty="0" smtClean="0">
                <a:ln>
                  <a:solidFill>
                    <a:sysClr val="windowText" lastClr="000000"/>
                  </a:solidFill>
                </a:ln>
                <a:solidFill>
                  <a:srgbClr val="FF0000"/>
                </a:solidFill>
                <a:latin typeface="Arial Black" pitchFamily="34" charset="0"/>
                <a:sym typeface="Symbol"/>
              </a:rPr>
              <a:t></a:t>
            </a:r>
            <a:r>
              <a:rPr lang="ru-RU" sz="2800" b="1" dirty="0" smtClean="0">
                <a:ln>
                  <a:solidFill>
                    <a:sysClr val="windowText" lastClr="000000"/>
                  </a:solidFill>
                </a:ln>
                <a:solidFill>
                  <a:srgbClr val="FF0000"/>
                </a:solidFill>
                <a:latin typeface="Arial Black" pitchFamily="34" charset="0"/>
              </a:rPr>
              <a:t>Н</a:t>
            </a:r>
            <a:r>
              <a:rPr lang="ru-RU" sz="2800" b="1" baseline="30000" dirty="0" smtClean="0">
                <a:ln>
                  <a:solidFill>
                    <a:sysClr val="windowText" lastClr="000000"/>
                  </a:solidFill>
                </a:ln>
                <a:solidFill>
                  <a:srgbClr val="FF0000"/>
                </a:solidFill>
                <a:latin typeface="Arial Black" pitchFamily="34" charset="0"/>
              </a:rPr>
              <a:t>О</a:t>
            </a:r>
            <a:r>
              <a:rPr lang="ru-RU" sz="2800" b="1" dirty="0" smtClean="0">
                <a:ln>
                  <a:solidFill>
                    <a:sysClr val="windowText" lastClr="000000"/>
                  </a:solidFill>
                </a:ln>
                <a:solidFill>
                  <a:srgbClr val="FF0000"/>
                </a:solidFill>
                <a:latin typeface="Arial Black" pitchFamily="34" charset="0"/>
              </a:rPr>
              <a:t> </a:t>
            </a:r>
            <a:r>
              <a:rPr lang="ru-RU" sz="2800" b="1" dirty="0"/>
              <a:t>называется такой эффект, который возникает в </a:t>
            </a:r>
            <a:r>
              <a:rPr lang="ru-RU" sz="2800" b="1" dirty="0">
                <a:ln>
                  <a:solidFill>
                    <a:sysClr val="windowText" lastClr="000000"/>
                  </a:solidFill>
                </a:ln>
                <a:solidFill>
                  <a:srgbClr val="FF0000"/>
                </a:solidFill>
              </a:rPr>
              <a:t>стандартных </a:t>
            </a:r>
            <a:r>
              <a:rPr lang="ru-RU" sz="2800" b="1" dirty="0" smtClean="0">
                <a:ln>
                  <a:solidFill>
                    <a:sysClr val="windowText" lastClr="000000"/>
                  </a:solidFill>
                </a:ln>
                <a:solidFill>
                  <a:srgbClr val="FF0000"/>
                </a:solidFill>
              </a:rPr>
              <a:t>условиях:</a:t>
            </a:r>
          </a:p>
          <a:p>
            <a:pPr algn="ctr">
              <a:lnSpc>
                <a:spcPct val="85000"/>
              </a:lnSpc>
            </a:pPr>
            <a:r>
              <a:rPr lang="ru-RU" sz="2800" b="1" dirty="0" smtClean="0"/>
              <a:t> </a:t>
            </a:r>
            <a:r>
              <a:rPr lang="ru-RU" sz="2800" b="1" dirty="0" smtClean="0">
                <a:ln>
                  <a:solidFill>
                    <a:sysClr val="windowText" lastClr="000000"/>
                  </a:solidFill>
                </a:ln>
                <a:solidFill>
                  <a:srgbClr val="0000FF"/>
                </a:solidFill>
              </a:rPr>
              <a:t>р = 1,013</a:t>
            </a:r>
            <a:r>
              <a:rPr lang="ru-RU" sz="2800" b="1" baseline="30000" dirty="0" smtClean="0">
                <a:ln>
                  <a:solidFill>
                    <a:sysClr val="windowText" lastClr="000000"/>
                  </a:solidFill>
                </a:ln>
                <a:solidFill>
                  <a:srgbClr val="0000FF"/>
                </a:solidFill>
              </a:rPr>
              <a:t>.</a:t>
            </a:r>
            <a:r>
              <a:rPr lang="ru-RU" sz="2800" b="1" dirty="0" smtClean="0">
                <a:ln>
                  <a:solidFill>
                    <a:sysClr val="windowText" lastClr="000000"/>
                  </a:solidFill>
                </a:ln>
                <a:solidFill>
                  <a:srgbClr val="0000FF"/>
                </a:solidFill>
              </a:rPr>
              <a:t>10</a:t>
            </a:r>
            <a:r>
              <a:rPr lang="ru-RU" sz="2800" b="1" baseline="30000" dirty="0" smtClean="0">
                <a:ln>
                  <a:solidFill>
                    <a:sysClr val="windowText" lastClr="000000"/>
                  </a:solidFill>
                </a:ln>
                <a:solidFill>
                  <a:srgbClr val="0000FF"/>
                </a:solidFill>
              </a:rPr>
              <a:t>5</a:t>
            </a:r>
            <a:r>
              <a:rPr lang="ru-RU" sz="2800" b="1" dirty="0" smtClean="0">
                <a:ln>
                  <a:solidFill>
                    <a:sysClr val="windowText" lastClr="000000"/>
                  </a:solidFill>
                </a:ln>
                <a:solidFill>
                  <a:srgbClr val="0000FF"/>
                </a:solidFill>
              </a:rPr>
              <a:t> Па (1 атм.), Т = 298 (25 </a:t>
            </a:r>
            <a:r>
              <a:rPr lang="ru-RU" sz="2800" b="1" baseline="30000" dirty="0" err="1" smtClean="0">
                <a:ln>
                  <a:solidFill>
                    <a:sysClr val="windowText" lastClr="000000"/>
                  </a:solidFill>
                </a:ln>
                <a:solidFill>
                  <a:srgbClr val="0000FF"/>
                </a:solidFill>
              </a:rPr>
              <a:t>о</a:t>
            </a:r>
            <a:r>
              <a:rPr lang="ru-RU" sz="2800" b="1" dirty="0" err="1" smtClean="0">
                <a:ln>
                  <a:solidFill>
                    <a:sysClr val="windowText" lastClr="000000"/>
                  </a:solidFill>
                </a:ln>
                <a:solidFill>
                  <a:srgbClr val="0000FF"/>
                </a:solidFill>
              </a:rPr>
              <a:t>С</a:t>
            </a:r>
            <a:r>
              <a:rPr lang="ru-RU" sz="2800" b="1" dirty="0" smtClean="0">
                <a:ln>
                  <a:solidFill>
                    <a:sysClr val="windowText" lastClr="000000"/>
                  </a:solidFill>
                </a:ln>
                <a:solidFill>
                  <a:srgbClr val="0000FF"/>
                </a:solidFill>
              </a:rPr>
              <a:t>) К</a:t>
            </a:r>
            <a:r>
              <a:rPr lang="ru-RU" sz="2800" b="1" dirty="0" smtClean="0"/>
              <a:t>.</a:t>
            </a:r>
            <a:r>
              <a:rPr lang="ru-RU" sz="2800" b="1" dirty="0" smtClean="0">
                <a:solidFill>
                  <a:srgbClr val="00CC00"/>
                </a:solidFill>
              </a:rPr>
              <a:t> </a:t>
            </a:r>
          </a:p>
          <a:p>
            <a:pPr indent="450850" algn="just">
              <a:lnSpc>
                <a:spcPct val="85000"/>
              </a:lnSpc>
            </a:pPr>
            <a:endParaRPr lang="ru-RU" sz="1400" b="1" dirty="0" smtClean="0">
              <a:ln>
                <a:solidFill>
                  <a:sysClr val="windowText" lastClr="000000"/>
                </a:solidFill>
              </a:ln>
              <a:solidFill>
                <a:srgbClr val="FF0000"/>
              </a:solidFill>
              <a:latin typeface="Arial Black" pitchFamily="34" charset="0"/>
            </a:endParaRPr>
          </a:p>
          <a:p>
            <a:pPr indent="450850" algn="just">
              <a:lnSpc>
                <a:spcPct val="85000"/>
              </a:lnSpc>
            </a:pPr>
            <a:r>
              <a:rPr lang="ru-RU" sz="2800" b="1" dirty="0" smtClean="0">
                <a:ln>
                  <a:solidFill>
                    <a:sysClr val="windowText" lastClr="000000"/>
                  </a:solidFill>
                </a:ln>
                <a:solidFill>
                  <a:srgbClr val="FF0000"/>
                </a:solidFill>
                <a:latin typeface="Arial Black" pitchFamily="34" charset="0"/>
              </a:rPr>
              <a:t>Теплотой </a:t>
            </a:r>
            <a:r>
              <a:rPr lang="ru-RU" sz="2800" b="1" dirty="0">
                <a:ln>
                  <a:solidFill>
                    <a:sysClr val="windowText" lastClr="000000"/>
                  </a:solidFill>
                </a:ln>
                <a:solidFill>
                  <a:srgbClr val="FF0000"/>
                </a:solidFill>
                <a:latin typeface="Arial Black" pitchFamily="34" charset="0"/>
              </a:rPr>
              <a:t>(энтальпией) </a:t>
            </a:r>
            <a:r>
              <a:rPr lang="ru-RU" sz="2800" b="1" dirty="0" smtClean="0">
                <a:ln>
                  <a:solidFill>
                    <a:sysClr val="windowText" lastClr="000000"/>
                  </a:solidFill>
                </a:ln>
                <a:solidFill>
                  <a:srgbClr val="FF0000"/>
                </a:solidFill>
                <a:latin typeface="Arial Black" pitchFamily="34" charset="0"/>
              </a:rPr>
              <a:t>образования </a:t>
            </a:r>
            <a:r>
              <a:rPr lang="ru-RU" sz="2800" b="1" dirty="0" smtClean="0">
                <a:ln>
                  <a:solidFill>
                    <a:sysClr val="windowText" lastClr="000000"/>
                  </a:solidFill>
                </a:ln>
                <a:solidFill>
                  <a:srgbClr val="FF0000"/>
                </a:solidFill>
                <a:latin typeface="Arial" pitchFamily="34" charset="0"/>
                <a:cs typeface="Arial" pitchFamily="34" charset="0"/>
              </a:rPr>
              <a:t>(</a:t>
            </a:r>
            <a:r>
              <a:rPr lang="en-US" sz="2800" b="1" dirty="0" smtClean="0">
                <a:ln>
                  <a:solidFill>
                    <a:sysClr val="windowText" lastClr="000000"/>
                  </a:solidFill>
                </a:ln>
                <a:solidFill>
                  <a:srgbClr val="FF0000"/>
                </a:solidFill>
                <a:latin typeface="Arial" pitchFamily="34" charset="0"/>
                <a:cs typeface="Arial" pitchFamily="34" charset="0"/>
              </a:rPr>
              <a:t>f</a:t>
            </a:r>
            <a:r>
              <a:rPr lang="en-US" sz="2800" b="1" dirty="0" smtClean="0">
                <a:ln>
                  <a:solidFill>
                    <a:sysClr val="windowText" lastClr="000000"/>
                  </a:solidFill>
                </a:ln>
                <a:solidFill>
                  <a:srgbClr val="0000FF"/>
                </a:solidFill>
                <a:latin typeface="Arial" pitchFamily="34" charset="0"/>
                <a:cs typeface="Arial" pitchFamily="34" charset="0"/>
              </a:rPr>
              <a:t>ormation</a:t>
            </a:r>
            <a:r>
              <a:rPr lang="ru-RU" sz="2800" b="1" dirty="0" smtClean="0">
                <a:ln>
                  <a:solidFill>
                    <a:sysClr val="windowText" lastClr="000000"/>
                  </a:solidFill>
                </a:ln>
                <a:solidFill>
                  <a:srgbClr val="FF0000"/>
                </a:solidFill>
                <a:latin typeface="Arial" pitchFamily="34" charset="0"/>
                <a:cs typeface="Arial" pitchFamily="34" charset="0"/>
              </a:rPr>
              <a:t>)</a:t>
            </a:r>
            <a:r>
              <a:rPr lang="ru-RU" sz="2800" b="1" dirty="0" smtClean="0">
                <a:ln>
                  <a:solidFill>
                    <a:sysClr val="windowText" lastClr="000000"/>
                  </a:solidFill>
                </a:ln>
                <a:solidFill>
                  <a:srgbClr val="FF0000"/>
                </a:solidFill>
                <a:latin typeface="Arial Black" pitchFamily="34" charset="0"/>
              </a:rPr>
              <a:t> сложного</a:t>
            </a:r>
            <a:r>
              <a:rPr lang="en-US" sz="2800" b="1" dirty="0" smtClean="0">
                <a:ln>
                  <a:solidFill>
                    <a:sysClr val="windowText" lastClr="000000"/>
                  </a:solidFill>
                </a:ln>
                <a:solidFill>
                  <a:srgbClr val="FF0000"/>
                </a:solidFill>
                <a:latin typeface="Arial Black" pitchFamily="34" charset="0"/>
              </a:rPr>
              <a:t> </a:t>
            </a:r>
            <a:r>
              <a:rPr lang="ru-RU" sz="2800" b="1" dirty="0" smtClean="0">
                <a:ln>
                  <a:solidFill>
                    <a:sysClr val="windowText" lastClr="000000"/>
                  </a:solidFill>
                </a:ln>
                <a:solidFill>
                  <a:srgbClr val="FF0000"/>
                </a:solidFill>
                <a:latin typeface="Arial Black" pitchFamily="34" charset="0"/>
              </a:rPr>
              <a:t>вещества</a:t>
            </a:r>
            <a:r>
              <a:rPr lang="ru-RU" sz="2800" b="1" dirty="0" smtClean="0"/>
              <a:t> </a:t>
            </a:r>
            <a:r>
              <a:rPr lang="ru-RU" sz="2800" b="1" dirty="0"/>
              <a:t>(</a:t>
            </a:r>
            <a:r>
              <a:rPr lang="ru-RU" sz="2800" b="1" dirty="0">
                <a:ln>
                  <a:solidFill>
                    <a:sysClr val="windowText" lastClr="000000"/>
                  </a:solidFill>
                </a:ln>
                <a:solidFill>
                  <a:srgbClr val="FF0000"/>
                </a:solidFill>
                <a:sym typeface="Symbol"/>
              </a:rPr>
              <a:t></a:t>
            </a:r>
            <a:r>
              <a:rPr lang="ru-RU" sz="2800" b="1" dirty="0">
                <a:ln>
                  <a:solidFill>
                    <a:sysClr val="windowText" lastClr="000000"/>
                  </a:solidFill>
                </a:ln>
                <a:solidFill>
                  <a:srgbClr val="FF0000"/>
                </a:solidFill>
              </a:rPr>
              <a:t>Н</a:t>
            </a:r>
            <a:r>
              <a:rPr lang="ru-RU" sz="2800" b="1" baseline="30000" dirty="0">
                <a:ln>
                  <a:solidFill>
                    <a:sysClr val="windowText" lastClr="000000"/>
                  </a:solidFill>
                </a:ln>
                <a:solidFill>
                  <a:srgbClr val="FF0000"/>
                </a:solidFill>
              </a:rPr>
              <a:t>0</a:t>
            </a:r>
            <a:r>
              <a:rPr lang="en-US" sz="2800" b="1" baseline="-25000" dirty="0">
                <a:ln>
                  <a:solidFill>
                    <a:sysClr val="windowText" lastClr="000000"/>
                  </a:solidFill>
                </a:ln>
                <a:solidFill>
                  <a:srgbClr val="FF0000"/>
                </a:solidFill>
              </a:rPr>
              <a:t>f</a:t>
            </a:r>
            <a:r>
              <a:rPr lang="ru-RU" sz="2800" b="1" baseline="-25000" dirty="0">
                <a:ln>
                  <a:solidFill>
                    <a:sysClr val="windowText" lastClr="000000"/>
                  </a:solidFill>
                </a:ln>
                <a:solidFill>
                  <a:srgbClr val="FF0000"/>
                </a:solidFill>
              </a:rPr>
              <a:t>,298</a:t>
            </a:r>
            <a:r>
              <a:rPr lang="ru-RU" sz="2800" b="1" dirty="0"/>
              <a:t>) </a:t>
            </a:r>
            <a:r>
              <a:rPr lang="ru-RU" sz="2800" b="1" dirty="0" smtClean="0"/>
              <a:t>является </a:t>
            </a:r>
            <a:r>
              <a:rPr lang="ru-RU" sz="2800" b="1" dirty="0"/>
              <a:t>тепловой эффект реакции образования одного моля сложного вещества из простых, устойчивых в данных условиях веществ:</a:t>
            </a:r>
            <a:br>
              <a:rPr lang="ru-RU" sz="2800" b="1" dirty="0"/>
            </a:br>
            <a:r>
              <a:rPr lang="ru-RU" sz="2800" b="1" dirty="0">
                <a:ln>
                  <a:solidFill>
                    <a:sysClr val="windowText" lastClr="000000"/>
                  </a:solidFill>
                </a:ln>
              </a:rPr>
              <a:t>                    </a:t>
            </a:r>
            <a:r>
              <a:rPr lang="ru-RU" sz="3200" b="1" dirty="0">
                <a:ln>
                  <a:solidFill>
                    <a:sysClr val="windowText" lastClr="000000"/>
                  </a:solidFill>
                </a:ln>
                <a:solidFill>
                  <a:srgbClr val="0000FF"/>
                </a:solidFill>
              </a:rPr>
              <a:t>Н</a:t>
            </a:r>
            <a:r>
              <a:rPr lang="ru-RU" sz="3200" b="1" baseline="-25000" dirty="0">
                <a:ln>
                  <a:solidFill>
                    <a:sysClr val="windowText" lastClr="000000"/>
                  </a:solidFill>
                </a:ln>
                <a:solidFill>
                  <a:srgbClr val="0000FF"/>
                </a:solidFill>
              </a:rPr>
              <a:t>2г</a:t>
            </a:r>
            <a:r>
              <a:rPr lang="ru-RU" sz="3200" b="1" dirty="0">
                <a:ln>
                  <a:solidFill>
                    <a:sysClr val="windowText" lastClr="000000"/>
                  </a:solidFill>
                </a:ln>
                <a:solidFill>
                  <a:srgbClr val="0000FF"/>
                </a:solidFill>
              </a:rPr>
              <a:t> + ½ О</a:t>
            </a:r>
            <a:r>
              <a:rPr lang="ru-RU" sz="3200" b="1" baseline="-25000" dirty="0">
                <a:ln>
                  <a:solidFill>
                    <a:sysClr val="windowText" lastClr="000000"/>
                  </a:solidFill>
                </a:ln>
                <a:solidFill>
                  <a:srgbClr val="0000FF"/>
                </a:solidFill>
              </a:rPr>
              <a:t>2г</a:t>
            </a:r>
            <a:r>
              <a:rPr lang="ru-RU" sz="3200" b="1" dirty="0">
                <a:ln>
                  <a:solidFill>
                    <a:sysClr val="windowText" lastClr="000000"/>
                  </a:solidFill>
                </a:ln>
                <a:solidFill>
                  <a:srgbClr val="0000FF"/>
                </a:solidFill>
              </a:rPr>
              <a:t>= Н</a:t>
            </a:r>
            <a:r>
              <a:rPr lang="ru-RU" sz="3200" b="1" baseline="-25000" dirty="0">
                <a:ln>
                  <a:solidFill>
                    <a:sysClr val="windowText" lastClr="000000"/>
                  </a:solidFill>
                </a:ln>
                <a:solidFill>
                  <a:srgbClr val="0000FF"/>
                </a:solidFill>
              </a:rPr>
              <a:t>2</a:t>
            </a:r>
            <a:r>
              <a:rPr lang="ru-RU" sz="3200" b="1" dirty="0">
                <a:ln>
                  <a:solidFill>
                    <a:sysClr val="windowText" lastClr="000000"/>
                  </a:solidFill>
                </a:ln>
                <a:solidFill>
                  <a:srgbClr val="0000FF"/>
                </a:solidFill>
              </a:rPr>
              <a:t>О</a:t>
            </a:r>
            <a:r>
              <a:rPr lang="ru-RU" sz="3200" b="1" baseline="-25000" dirty="0">
                <a:ln>
                  <a:solidFill>
                    <a:sysClr val="windowText" lastClr="000000"/>
                  </a:solidFill>
                </a:ln>
                <a:solidFill>
                  <a:srgbClr val="0000FF"/>
                </a:solidFill>
              </a:rPr>
              <a:t>ж</a:t>
            </a:r>
            <a:endParaRPr lang="ru-RU" sz="3200" b="1" dirty="0">
              <a:ln>
                <a:solidFill>
                  <a:sysClr val="windowText" lastClr="000000"/>
                </a:solidFill>
              </a:ln>
              <a:solidFill>
                <a:srgbClr val="0000FF"/>
              </a:solidFill>
            </a:endParaRPr>
          </a:p>
        </p:txBody>
      </p:sp>
      <p:sp>
        <p:nvSpPr>
          <p:cNvPr id="3" name="Прямоугольник 2"/>
          <p:cNvSpPr/>
          <p:nvPr/>
        </p:nvSpPr>
        <p:spPr>
          <a:xfrm>
            <a:off x="179512" y="188640"/>
            <a:ext cx="3057247" cy="646331"/>
          </a:xfrm>
          <a:prstGeom prst="rect">
            <a:avLst/>
          </a:prstGeom>
        </p:spPr>
        <p:txBody>
          <a:bodyPr wrap="none">
            <a:spAutoFit/>
          </a:bodyPr>
          <a:lstStyle/>
          <a:p>
            <a:r>
              <a:rPr lang="ru-RU" sz="3600" b="1" dirty="0" smtClean="0">
                <a:ln>
                  <a:solidFill>
                    <a:sysClr val="windowText" lastClr="000000"/>
                  </a:solidFill>
                </a:ln>
                <a:solidFill>
                  <a:srgbClr val="FF0000"/>
                </a:solidFill>
                <a:latin typeface="Arial Black" pitchFamily="34" charset="0"/>
              </a:rPr>
              <a:t>Вспомним:</a:t>
            </a:r>
            <a:endParaRPr lang="ru-RU" sz="3600" dirty="0"/>
          </a:p>
        </p:txBody>
      </p:sp>
    </p:spTree>
    <p:extLst>
      <p:ext uri="{BB962C8B-B14F-4D97-AF65-F5344CB8AC3E}">
        <p14:creationId xmlns:p14="http://schemas.microsoft.com/office/powerpoint/2010/main" val="199961148"/>
      </p:ext>
    </p:extLst>
  </p:cSld>
  <p:clrMapOvr>
    <a:masterClrMapping/>
  </p:clrMapOvr>
  <p:transition>
    <p:wheel spokes="1"/>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5618" y="188640"/>
            <a:ext cx="8784976" cy="4250394"/>
          </a:xfrm>
          <a:prstGeom prst="rect">
            <a:avLst/>
          </a:prstGeom>
        </p:spPr>
        <p:txBody>
          <a:bodyPr wrap="square">
            <a:spAutoFit/>
          </a:bodyPr>
          <a:lstStyle/>
          <a:p>
            <a:pPr indent="450850" algn="just">
              <a:lnSpc>
                <a:spcPct val="80000"/>
              </a:lnSpc>
            </a:pPr>
            <a:r>
              <a:rPr lang="ru-RU" sz="2800" b="1" dirty="0" smtClean="0"/>
              <a:t>Например, </a:t>
            </a:r>
            <a:r>
              <a:rPr lang="ru-RU" sz="2800" b="1" dirty="0"/>
              <a:t>энтальпия структуры соединения численно </a:t>
            </a:r>
            <a:r>
              <a:rPr lang="ru-RU" sz="2800" b="1" dirty="0" smtClean="0"/>
              <a:t>равна, </a:t>
            </a:r>
            <a:r>
              <a:rPr lang="ru-RU" sz="2800" b="1" dirty="0"/>
              <a:t>но обратная по знаку энтальпии разложения соединения.</a:t>
            </a:r>
          </a:p>
          <a:p>
            <a:pPr algn="just">
              <a:lnSpc>
                <a:spcPct val="85000"/>
              </a:lnSpc>
            </a:pPr>
            <a:endParaRPr lang="ru-RU" sz="1000" b="1" dirty="0" smtClean="0"/>
          </a:p>
          <a:p>
            <a:pPr algn="just">
              <a:lnSpc>
                <a:spcPct val="85000"/>
              </a:lnSpc>
            </a:pPr>
            <a:r>
              <a:rPr lang="en-US" sz="2800" b="1" dirty="0" smtClean="0"/>
              <a:t>S(</a:t>
            </a:r>
            <a:r>
              <a:rPr lang="ru-RU" sz="2800" b="1" dirty="0" smtClean="0"/>
              <a:t>т</a:t>
            </a:r>
            <a:r>
              <a:rPr lang="en-US" sz="2800" b="1" dirty="0" smtClean="0"/>
              <a:t>) </a:t>
            </a:r>
            <a:r>
              <a:rPr lang="en-US" sz="2800" b="1" dirty="0"/>
              <a:t>+ O</a:t>
            </a:r>
            <a:r>
              <a:rPr lang="en-US" sz="2800" b="1" baseline="-25000" dirty="0"/>
              <a:t>2</a:t>
            </a:r>
            <a:r>
              <a:rPr lang="en-US" sz="2800" b="1" dirty="0"/>
              <a:t> </a:t>
            </a:r>
            <a:r>
              <a:rPr lang="en-US" sz="2800" b="1" dirty="0" smtClean="0"/>
              <a:t>(</a:t>
            </a:r>
            <a:r>
              <a:rPr lang="ru-RU" sz="2800" b="1" dirty="0" smtClean="0"/>
              <a:t>г</a:t>
            </a:r>
            <a:r>
              <a:rPr lang="en-US" sz="2800" b="1" dirty="0" smtClean="0"/>
              <a:t>) </a:t>
            </a:r>
            <a:r>
              <a:rPr lang="en-US" sz="2800" b="1" dirty="0"/>
              <a:t>→  SO</a:t>
            </a:r>
            <a:r>
              <a:rPr lang="en-US" sz="2800" b="1" baseline="-25000" dirty="0"/>
              <a:t>2</a:t>
            </a:r>
            <a:r>
              <a:rPr lang="en-US" sz="2800" b="1" dirty="0"/>
              <a:t>(</a:t>
            </a:r>
            <a:r>
              <a:rPr lang="ru-RU" sz="2800" b="1" dirty="0"/>
              <a:t>г</a:t>
            </a:r>
            <a:r>
              <a:rPr lang="en-US" sz="2800" b="1" dirty="0" smtClean="0"/>
              <a:t>)</a:t>
            </a:r>
            <a:r>
              <a:rPr lang="ru-RU" sz="2800" b="1" dirty="0" smtClean="0">
                <a:solidFill>
                  <a:srgbClr val="0000FF"/>
                </a:solidFill>
              </a:rPr>
              <a:t>      </a:t>
            </a:r>
            <a:r>
              <a:rPr lang="ru-RU" sz="2800" b="1" dirty="0">
                <a:ln>
                  <a:solidFill>
                    <a:sysClr val="windowText" lastClr="000000"/>
                  </a:solidFill>
                </a:ln>
                <a:solidFill>
                  <a:srgbClr val="0000FF"/>
                </a:solidFill>
                <a:sym typeface="Symbol"/>
              </a:rPr>
              <a:t></a:t>
            </a:r>
            <a:r>
              <a:rPr lang="ru-RU" sz="2800" b="1" dirty="0">
                <a:ln>
                  <a:solidFill>
                    <a:sysClr val="windowText" lastClr="000000"/>
                  </a:solidFill>
                </a:ln>
                <a:solidFill>
                  <a:srgbClr val="0000FF"/>
                </a:solidFill>
              </a:rPr>
              <a:t>Н</a:t>
            </a:r>
            <a:r>
              <a:rPr lang="ru-RU" sz="2800" b="1" baseline="30000" dirty="0">
                <a:ln>
                  <a:solidFill>
                    <a:sysClr val="windowText" lastClr="000000"/>
                  </a:solidFill>
                </a:ln>
                <a:solidFill>
                  <a:srgbClr val="0000FF"/>
                </a:solidFill>
              </a:rPr>
              <a:t>0</a:t>
            </a:r>
            <a:r>
              <a:rPr lang="en-US" sz="2800" b="1" baseline="-25000" dirty="0">
                <a:ln>
                  <a:solidFill>
                    <a:sysClr val="windowText" lastClr="000000"/>
                  </a:solidFill>
                </a:ln>
                <a:solidFill>
                  <a:srgbClr val="0000FF"/>
                </a:solidFill>
              </a:rPr>
              <a:t>f </a:t>
            </a:r>
            <a:r>
              <a:rPr lang="en-US" sz="2800" b="1" dirty="0" smtClean="0">
                <a:solidFill>
                  <a:srgbClr val="0000FF"/>
                </a:solidFill>
              </a:rPr>
              <a:t> </a:t>
            </a:r>
            <a:r>
              <a:rPr lang="en-US" sz="2800" b="1" dirty="0"/>
              <a:t>= </a:t>
            </a:r>
            <a:r>
              <a:rPr lang="ru-RU" sz="2800" b="1" dirty="0"/>
              <a:t>– </a:t>
            </a:r>
            <a:r>
              <a:rPr lang="en-US" sz="2800" b="1" dirty="0" smtClean="0"/>
              <a:t>296,9 </a:t>
            </a:r>
            <a:r>
              <a:rPr lang="ru-RU" sz="2800" b="1" dirty="0" smtClean="0"/>
              <a:t>кДж/</a:t>
            </a:r>
            <a:r>
              <a:rPr lang="ru-RU" sz="2800" b="1" dirty="0"/>
              <a:t>моль</a:t>
            </a:r>
          </a:p>
          <a:p>
            <a:pPr algn="just">
              <a:lnSpc>
                <a:spcPct val="85000"/>
              </a:lnSpc>
            </a:pPr>
            <a:r>
              <a:rPr lang="en-US" sz="2800" b="1" dirty="0" smtClean="0"/>
              <a:t>SO</a:t>
            </a:r>
            <a:r>
              <a:rPr lang="en-US" sz="2800" b="1" baseline="-25000" dirty="0" smtClean="0"/>
              <a:t>2</a:t>
            </a:r>
            <a:r>
              <a:rPr lang="en-US" sz="2800" b="1" dirty="0" smtClean="0"/>
              <a:t>(</a:t>
            </a:r>
            <a:r>
              <a:rPr lang="ru-RU" sz="2800" b="1" dirty="0" smtClean="0"/>
              <a:t>г</a:t>
            </a:r>
            <a:r>
              <a:rPr lang="en-US" sz="2800" b="1" dirty="0" smtClean="0"/>
              <a:t>) </a:t>
            </a:r>
            <a:r>
              <a:rPr lang="en-US" sz="2800" b="1" dirty="0"/>
              <a:t>→ S </a:t>
            </a:r>
            <a:r>
              <a:rPr lang="en-US" sz="2800" b="1" dirty="0" smtClean="0"/>
              <a:t>(</a:t>
            </a:r>
            <a:r>
              <a:rPr lang="ru-RU" sz="2800" b="1" dirty="0" smtClean="0"/>
              <a:t>т</a:t>
            </a:r>
            <a:r>
              <a:rPr lang="en-US" sz="2800" b="1" dirty="0" smtClean="0"/>
              <a:t>) </a:t>
            </a:r>
            <a:r>
              <a:rPr lang="en-US" sz="2800" b="1" dirty="0"/>
              <a:t>+ O</a:t>
            </a:r>
            <a:r>
              <a:rPr lang="en-US" sz="2800" b="1" baseline="-25000" dirty="0"/>
              <a:t>2</a:t>
            </a:r>
            <a:r>
              <a:rPr lang="en-US" sz="2800" b="1" dirty="0"/>
              <a:t> </a:t>
            </a:r>
            <a:r>
              <a:rPr lang="en-US" sz="2800" b="1" dirty="0" smtClean="0"/>
              <a:t>(</a:t>
            </a:r>
            <a:r>
              <a:rPr lang="ru-RU" sz="2800" b="1" dirty="0" smtClean="0"/>
              <a:t>г</a:t>
            </a:r>
            <a:r>
              <a:rPr lang="en-US" sz="2800" b="1" dirty="0" smtClean="0"/>
              <a:t>) </a:t>
            </a:r>
            <a:r>
              <a:rPr lang="ru-RU" sz="2800" b="1" dirty="0" smtClean="0"/>
              <a:t>     </a:t>
            </a:r>
            <a:r>
              <a:rPr lang="ru-RU" sz="2800" b="1" dirty="0" smtClean="0">
                <a:ln>
                  <a:solidFill>
                    <a:sysClr val="windowText" lastClr="000000"/>
                  </a:solidFill>
                </a:ln>
                <a:solidFill>
                  <a:srgbClr val="0000FF"/>
                </a:solidFill>
                <a:sym typeface="Symbol"/>
              </a:rPr>
              <a:t></a:t>
            </a:r>
            <a:r>
              <a:rPr lang="ru-RU" sz="2800" b="1" dirty="0">
                <a:ln>
                  <a:solidFill>
                    <a:sysClr val="windowText" lastClr="000000"/>
                  </a:solidFill>
                </a:ln>
                <a:solidFill>
                  <a:srgbClr val="0000FF"/>
                </a:solidFill>
              </a:rPr>
              <a:t>Н</a:t>
            </a:r>
            <a:r>
              <a:rPr lang="ru-RU" sz="2800" b="1" baseline="30000" dirty="0">
                <a:ln>
                  <a:solidFill>
                    <a:sysClr val="windowText" lastClr="000000"/>
                  </a:solidFill>
                </a:ln>
                <a:solidFill>
                  <a:srgbClr val="0000FF"/>
                </a:solidFill>
              </a:rPr>
              <a:t>0</a:t>
            </a:r>
            <a:r>
              <a:rPr lang="en-US" sz="2800" b="1" baseline="-25000" dirty="0">
                <a:ln>
                  <a:solidFill>
                    <a:sysClr val="windowText" lastClr="000000"/>
                  </a:solidFill>
                </a:ln>
                <a:solidFill>
                  <a:srgbClr val="0000FF"/>
                </a:solidFill>
              </a:rPr>
              <a:t>f</a:t>
            </a:r>
            <a:r>
              <a:rPr lang="en-US" sz="2800" b="1" dirty="0" smtClean="0"/>
              <a:t> </a:t>
            </a:r>
            <a:r>
              <a:rPr lang="en-US" sz="2800" b="1" dirty="0"/>
              <a:t>= </a:t>
            </a:r>
            <a:r>
              <a:rPr lang="en-US" sz="2800" b="1" dirty="0" smtClean="0"/>
              <a:t>+</a:t>
            </a:r>
            <a:r>
              <a:rPr lang="ru-RU" sz="2800" b="1" dirty="0" smtClean="0"/>
              <a:t> </a:t>
            </a:r>
            <a:r>
              <a:rPr lang="en-US" sz="2800" b="1" dirty="0" smtClean="0"/>
              <a:t>296,9 </a:t>
            </a:r>
            <a:r>
              <a:rPr lang="ru-RU" sz="2800" b="1" dirty="0"/>
              <a:t>кДж/моль</a:t>
            </a:r>
          </a:p>
          <a:p>
            <a:pPr algn="just">
              <a:lnSpc>
                <a:spcPct val="85000"/>
              </a:lnSpc>
            </a:pPr>
            <a:endParaRPr lang="ru-RU" sz="1000" b="1" dirty="0" smtClean="0"/>
          </a:p>
          <a:p>
            <a:pPr algn="just">
              <a:lnSpc>
                <a:spcPct val="85000"/>
              </a:lnSpc>
            </a:pPr>
            <a:r>
              <a:rPr lang="ru-RU" sz="2600" b="1" dirty="0" smtClean="0"/>
              <a:t>CH</a:t>
            </a:r>
            <a:r>
              <a:rPr lang="ru-RU" sz="2600" b="1" baseline="-25000" dirty="0" smtClean="0"/>
              <a:t>4</a:t>
            </a:r>
            <a:r>
              <a:rPr lang="ru-RU" sz="2600" b="1" dirty="0" smtClean="0"/>
              <a:t>(г)+2O</a:t>
            </a:r>
            <a:r>
              <a:rPr lang="ru-RU" sz="2600" b="1" baseline="-25000" dirty="0" smtClean="0"/>
              <a:t>2</a:t>
            </a:r>
            <a:r>
              <a:rPr lang="ru-RU" sz="2600" b="1" dirty="0" smtClean="0"/>
              <a:t>(г)→CO</a:t>
            </a:r>
            <a:r>
              <a:rPr lang="ru-RU" sz="2600" b="1" baseline="-25000" dirty="0" smtClean="0"/>
              <a:t>2</a:t>
            </a:r>
            <a:r>
              <a:rPr lang="ru-RU" sz="2600" b="1" dirty="0" smtClean="0"/>
              <a:t>(г)+2H</a:t>
            </a:r>
            <a:r>
              <a:rPr lang="ru-RU" sz="2600" b="1" baseline="-25000" dirty="0" smtClean="0"/>
              <a:t>2</a:t>
            </a:r>
            <a:r>
              <a:rPr lang="ru-RU" sz="2600" b="1" dirty="0" smtClean="0"/>
              <a:t>O(г) </a:t>
            </a:r>
            <a:r>
              <a:rPr lang="ru-RU" sz="2600" b="1" dirty="0">
                <a:ln>
                  <a:solidFill>
                    <a:sysClr val="windowText" lastClr="000000"/>
                  </a:solidFill>
                </a:ln>
                <a:solidFill>
                  <a:srgbClr val="0000FF"/>
                </a:solidFill>
                <a:sym typeface="Symbol"/>
              </a:rPr>
              <a:t></a:t>
            </a:r>
            <a:r>
              <a:rPr lang="ru-RU" sz="2600" b="1" dirty="0">
                <a:ln>
                  <a:solidFill>
                    <a:sysClr val="windowText" lastClr="000000"/>
                  </a:solidFill>
                </a:ln>
                <a:solidFill>
                  <a:srgbClr val="0000FF"/>
                </a:solidFill>
              </a:rPr>
              <a:t>Н</a:t>
            </a:r>
            <a:r>
              <a:rPr lang="ru-RU" sz="2600" b="1" baseline="30000" dirty="0">
                <a:ln>
                  <a:solidFill>
                    <a:sysClr val="windowText" lastClr="000000"/>
                  </a:solidFill>
                </a:ln>
                <a:solidFill>
                  <a:srgbClr val="0000FF"/>
                </a:solidFill>
              </a:rPr>
              <a:t>0</a:t>
            </a:r>
            <a:r>
              <a:rPr lang="en-US" sz="2600" b="1" baseline="-25000" dirty="0">
                <a:ln>
                  <a:solidFill>
                    <a:sysClr val="windowText" lastClr="000000"/>
                  </a:solidFill>
                </a:ln>
                <a:solidFill>
                  <a:srgbClr val="0000FF"/>
                </a:solidFill>
              </a:rPr>
              <a:t>f</a:t>
            </a:r>
            <a:r>
              <a:rPr lang="en-US" sz="2600" b="1" dirty="0" smtClean="0"/>
              <a:t> </a:t>
            </a:r>
            <a:r>
              <a:rPr lang="en-US" sz="2600" b="1" dirty="0"/>
              <a:t>= </a:t>
            </a:r>
            <a:r>
              <a:rPr lang="ru-RU" sz="2600" b="1" dirty="0"/>
              <a:t>–</a:t>
            </a:r>
            <a:r>
              <a:rPr lang="ru-RU" sz="2600" b="1" dirty="0" smtClean="0"/>
              <a:t> 890,3 </a:t>
            </a:r>
            <a:r>
              <a:rPr lang="ru-RU" sz="2600" b="1" dirty="0"/>
              <a:t>кДж/моль</a:t>
            </a:r>
          </a:p>
          <a:p>
            <a:pPr algn="just">
              <a:lnSpc>
                <a:spcPct val="85000"/>
              </a:lnSpc>
            </a:pPr>
            <a:r>
              <a:rPr lang="ru-RU" sz="2600" b="1" dirty="0"/>
              <a:t>CO</a:t>
            </a:r>
            <a:r>
              <a:rPr lang="ru-RU" sz="2600" b="1" baseline="-25000" dirty="0"/>
              <a:t>2</a:t>
            </a:r>
            <a:r>
              <a:rPr lang="ru-RU" sz="2600" b="1" dirty="0"/>
              <a:t>(г)+2H</a:t>
            </a:r>
            <a:r>
              <a:rPr lang="ru-RU" sz="2600" b="1" baseline="-25000" dirty="0"/>
              <a:t>2</a:t>
            </a:r>
            <a:r>
              <a:rPr lang="ru-RU" sz="2600" b="1" dirty="0"/>
              <a:t>O(г</a:t>
            </a:r>
            <a:r>
              <a:rPr lang="ru-RU" sz="2600" b="1" dirty="0" smtClean="0"/>
              <a:t>)→CH</a:t>
            </a:r>
            <a:r>
              <a:rPr lang="ru-RU" sz="2600" b="1" baseline="-25000" dirty="0" smtClean="0"/>
              <a:t>4</a:t>
            </a:r>
            <a:r>
              <a:rPr lang="ru-RU" sz="2600" b="1" dirty="0" smtClean="0"/>
              <a:t>(г</a:t>
            </a:r>
            <a:r>
              <a:rPr lang="ru-RU" sz="2600" b="1" dirty="0"/>
              <a:t>)+2O</a:t>
            </a:r>
            <a:r>
              <a:rPr lang="ru-RU" sz="2600" b="1" baseline="-25000" dirty="0"/>
              <a:t>2</a:t>
            </a:r>
            <a:r>
              <a:rPr lang="ru-RU" sz="2600" b="1" dirty="0"/>
              <a:t>(г</a:t>
            </a:r>
            <a:r>
              <a:rPr lang="ru-RU" sz="2600" b="1" dirty="0" smtClean="0"/>
              <a:t>) </a:t>
            </a:r>
            <a:r>
              <a:rPr lang="ru-RU" sz="2600" b="1" dirty="0" smtClean="0">
                <a:ln>
                  <a:solidFill>
                    <a:sysClr val="windowText" lastClr="000000"/>
                  </a:solidFill>
                </a:ln>
                <a:solidFill>
                  <a:srgbClr val="0000FF"/>
                </a:solidFill>
                <a:sym typeface="Symbol"/>
              </a:rPr>
              <a:t></a:t>
            </a:r>
            <a:r>
              <a:rPr lang="ru-RU" sz="2600" b="1" dirty="0">
                <a:ln>
                  <a:solidFill>
                    <a:sysClr val="windowText" lastClr="000000"/>
                  </a:solidFill>
                </a:ln>
                <a:solidFill>
                  <a:srgbClr val="0000FF"/>
                </a:solidFill>
              </a:rPr>
              <a:t>Н</a:t>
            </a:r>
            <a:r>
              <a:rPr lang="ru-RU" sz="2600" b="1" baseline="30000" dirty="0">
                <a:ln>
                  <a:solidFill>
                    <a:sysClr val="windowText" lastClr="000000"/>
                  </a:solidFill>
                </a:ln>
                <a:solidFill>
                  <a:srgbClr val="0000FF"/>
                </a:solidFill>
              </a:rPr>
              <a:t>0</a:t>
            </a:r>
            <a:r>
              <a:rPr lang="en-US" sz="2600" b="1" baseline="-25000" dirty="0">
                <a:ln>
                  <a:solidFill>
                    <a:sysClr val="windowText" lastClr="000000"/>
                  </a:solidFill>
                </a:ln>
                <a:solidFill>
                  <a:srgbClr val="0000FF"/>
                </a:solidFill>
              </a:rPr>
              <a:t>f</a:t>
            </a:r>
            <a:r>
              <a:rPr lang="en-US" sz="2600" b="1" dirty="0" smtClean="0"/>
              <a:t> </a:t>
            </a:r>
            <a:r>
              <a:rPr lang="en-US" sz="2600" b="1" dirty="0"/>
              <a:t>= </a:t>
            </a:r>
            <a:r>
              <a:rPr lang="en-US" sz="2600" b="1" dirty="0" smtClean="0"/>
              <a:t>+</a:t>
            </a:r>
            <a:r>
              <a:rPr lang="ru-RU" sz="2600" b="1" dirty="0" smtClean="0"/>
              <a:t>890,3 </a:t>
            </a:r>
            <a:r>
              <a:rPr lang="ru-RU" sz="2600" b="1" dirty="0"/>
              <a:t>кДж/моль</a:t>
            </a:r>
          </a:p>
          <a:p>
            <a:pPr algn="just">
              <a:lnSpc>
                <a:spcPct val="85000"/>
              </a:lnSpc>
            </a:pPr>
            <a:endParaRPr lang="ru-RU" sz="2800" b="1" dirty="0" smtClean="0"/>
          </a:p>
          <a:p>
            <a:pPr indent="450850" algn="just">
              <a:lnSpc>
                <a:spcPct val="80000"/>
              </a:lnSpc>
            </a:pPr>
            <a:r>
              <a:rPr lang="ru-RU" sz="2800" b="1" dirty="0" smtClean="0"/>
              <a:t>Таким </a:t>
            </a:r>
            <a:r>
              <a:rPr lang="ru-RU" sz="2800" b="1" dirty="0"/>
              <a:t>образом, можно сделать вывод, </a:t>
            </a:r>
            <a:r>
              <a:rPr lang="ru-RU" sz="2800" b="1" dirty="0" smtClean="0"/>
              <a:t>что</a:t>
            </a:r>
          </a:p>
          <a:p>
            <a:pPr algn="ctr">
              <a:lnSpc>
                <a:spcPct val="80000"/>
              </a:lnSpc>
            </a:pPr>
            <a:r>
              <a:rPr lang="ru-RU" sz="2800" b="1" dirty="0" smtClean="0"/>
              <a:t> </a:t>
            </a:r>
            <a:r>
              <a:rPr lang="ru-RU" sz="3200" b="1" dirty="0">
                <a:ln>
                  <a:solidFill>
                    <a:sysClr val="windowText" lastClr="000000"/>
                  </a:solidFill>
                </a:ln>
                <a:solidFill>
                  <a:srgbClr val="0000FF"/>
                </a:solidFill>
              </a:rPr>
              <a:t>∆</a:t>
            </a:r>
            <a:r>
              <a:rPr lang="ru-RU" sz="3200" b="1" dirty="0" err="1" smtClean="0">
                <a:ln>
                  <a:solidFill>
                    <a:sysClr val="windowText" lastClr="000000"/>
                  </a:solidFill>
                </a:ln>
                <a:solidFill>
                  <a:srgbClr val="0000FF"/>
                </a:solidFill>
              </a:rPr>
              <a:t>H</a:t>
            </a:r>
            <a:r>
              <a:rPr lang="ru-RU" sz="3200" b="1" baseline="-25000" dirty="0" err="1" smtClean="0">
                <a:ln>
                  <a:solidFill>
                    <a:sysClr val="windowText" lastClr="000000"/>
                  </a:solidFill>
                </a:ln>
                <a:solidFill>
                  <a:srgbClr val="0000FF"/>
                </a:solidFill>
              </a:rPr>
              <a:t>прямой</a:t>
            </a:r>
            <a:r>
              <a:rPr lang="ru-RU" sz="3200" b="1" baseline="-25000" dirty="0" smtClean="0">
                <a:ln>
                  <a:solidFill>
                    <a:sysClr val="windowText" lastClr="000000"/>
                  </a:solidFill>
                </a:ln>
                <a:solidFill>
                  <a:srgbClr val="0000FF"/>
                </a:solidFill>
              </a:rPr>
              <a:t> реакции</a:t>
            </a:r>
            <a:r>
              <a:rPr lang="ru-RU" sz="3200" b="1" dirty="0">
                <a:ln>
                  <a:solidFill>
                    <a:sysClr val="windowText" lastClr="000000"/>
                  </a:solidFill>
                </a:ln>
                <a:solidFill>
                  <a:srgbClr val="0000FF"/>
                </a:solidFill>
              </a:rPr>
              <a:t> = </a:t>
            </a:r>
            <a:r>
              <a:rPr lang="ru-RU" sz="3200" b="1" dirty="0" smtClean="0">
                <a:ln>
                  <a:solidFill>
                    <a:sysClr val="windowText" lastClr="000000"/>
                  </a:solidFill>
                </a:ln>
                <a:solidFill>
                  <a:srgbClr val="0000FF"/>
                </a:solidFill>
              </a:rPr>
              <a:t>–∆</a:t>
            </a:r>
            <a:r>
              <a:rPr lang="ru-RU" sz="3200" b="1" dirty="0" err="1" smtClean="0">
                <a:ln>
                  <a:solidFill>
                    <a:sysClr val="windowText" lastClr="000000"/>
                  </a:solidFill>
                </a:ln>
                <a:solidFill>
                  <a:srgbClr val="0000FF"/>
                </a:solidFill>
              </a:rPr>
              <a:t>H</a:t>
            </a:r>
            <a:r>
              <a:rPr lang="ru-RU" sz="3200" b="1" baseline="-25000" dirty="0" err="1" smtClean="0">
                <a:ln>
                  <a:solidFill>
                    <a:sysClr val="windowText" lastClr="000000"/>
                  </a:solidFill>
                </a:ln>
                <a:solidFill>
                  <a:srgbClr val="0000FF"/>
                </a:solidFill>
              </a:rPr>
              <a:t>обратной</a:t>
            </a:r>
            <a:r>
              <a:rPr lang="ru-RU" sz="3200" b="1" dirty="0">
                <a:ln>
                  <a:solidFill>
                    <a:sysClr val="windowText" lastClr="000000"/>
                  </a:solidFill>
                </a:ln>
                <a:solidFill>
                  <a:srgbClr val="0000FF"/>
                </a:solidFill>
              </a:rPr>
              <a:t> </a:t>
            </a:r>
            <a:r>
              <a:rPr lang="ru-RU" sz="3200" b="1" baseline="-25000" dirty="0" smtClean="0">
                <a:ln>
                  <a:solidFill>
                    <a:sysClr val="windowText" lastClr="000000"/>
                  </a:solidFill>
                </a:ln>
                <a:solidFill>
                  <a:srgbClr val="0000FF"/>
                </a:solidFill>
              </a:rPr>
              <a:t>реакции</a:t>
            </a:r>
            <a:endParaRPr lang="ru-RU" sz="3200" b="1" baseline="-25000" dirty="0">
              <a:ln>
                <a:solidFill>
                  <a:sysClr val="windowText" lastClr="000000"/>
                </a:solidFill>
              </a:ln>
              <a:solidFill>
                <a:srgbClr val="0000FF"/>
              </a:solidFill>
            </a:endParaRPr>
          </a:p>
          <a:p>
            <a:pPr indent="450850" algn="just">
              <a:lnSpc>
                <a:spcPct val="80000"/>
              </a:lnSpc>
            </a:pPr>
            <a:endParaRPr lang="ru-RU" sz="2800" b="1" dirty="0"/>
          </a:p>
        </p:txBody>
      </p:sp>
      <p:sp>
        <p:nvSpPr>
          <p:cNvPr id="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омой 4">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 name="Picture 12" descr="пишу 1"/>
          <p:cNvPicPr>
            <a:picLocks noChangeAspect="1" noChangeArrowheads="1" noCrop="1"/>
          </p:cNvPicPr>
          <p:nvPr/>
        </p:nvPicPr>
        <p:blipFill>
          <a:blip r:embed="rId3"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1427293722"/>
      </p:ext>
    </p:extLst>
  </p:cSld>
  <p:clrMapOvr>
    <a:masterClrMapping/>
  </p:clrMapOvr>
  <p:transition>
    <p:wheel spokes="1"/>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3" name="Прямоугольник 2"/>
          <p:cNvSpPr/>
          <p:nvPr/>
        </p:nvSpPr>
        <p:spPr>
          <a:xfrm>
            <a:off x="622172" y="2096724"/>
            <a:ext cx="7950356" cy="2342180"/>
          </a:xfrm>
          <a:prstGeom prst="rect">
            <a:avLst/>
          </a:prstGeom>
        </p:spPr>
        <p:txBody>
          <a:bodyPr wrap="square">
            <a:spAutoFit/>
          </a:bodyPr>
          <a:lstStyle/>
          <a:p>
            <a:pPr indent="450850" algn="just">
              <a:lnSpc>
                <a:spcPct val="85000"/>
              </a:lnSpc>
            </a:pPr>
            <a:r>
              <a:rPr lang="ru-RU" sz="2800" b="1" dirty="0"/>
              <a:t>В 1780 году </a:t>
            </a:r>
            <a:r>
              <a:rPr lang="ru-RU" sz="2800" b="1" dirty="0">
                <a:ln>
                  <a:solidFill>
                    <a:sysClr val="windowText" lastClr="000000"/>
                  </a:solidFill>
                </a:ln>
                <a:solidFill>
                  <a:srgbClr val="0000FF"/>
                </a:solidFill>
              </a:rPr>
              <a:t>Лавуазье</a:t>
            </a:r>
            <a:r>
              <a:rPr lang="ru-RU" sz="2800" b="1" dirty="0"/>
              <a:t> и </a:t>
            </a:r>
            <a:r>
              <a:rPr lang="ru-RU" sz="2800" b="1" dirty="0">
                <a:ln>
                  <a:solidFill>
                    <a:sysClr val="windowText" lastClr="000000"/>
                  </a:solidFill>
                </a:ln>
                <a:solidFill>
                  <a:srgbClr val="0000FF"/>
                </a:solidFill>
              </a:rPr>
              <a:t>Лаплас</a:t>
            </a:r>
            <a:r>
              <a:rPr lang="ru-RU" sz="2800" b="1" dirty="0"/>
              <a:t> сформулировали </a:t>
            </a:r>
            <a:r>
              <a:rPr lang="ru-RU" sz="2800" b="1" dirty="0">
                <a:ln>
                  <a:solidFill>
                    <a:sysClr val="windowText" lastClr="000000"/>
                  </a:solidFill>
                </a:ln>
                <a:solidFill>
                  <a:srgbClr val="0000FF"/>
                </a:solidFill>
              </a:rPr>
              <a:t>закон</a:t>
            </a:r>
            <a:r>
              <a:rPr lang="ru-RU" sz="2800" b="1" dirty="0"/>
              <a:t>, в котором говорится, что «</a:t>
            </a:r>
            <a:r>
              <a:rPr lang="ru-RU" sz="2800" b="1" dirty="0">
                <a:ln>
                  <a:solidFill>
                    <a:sysClr val="windowText" lastClr="000000"/>
                  </a:solidFill>
                </a:ln>
                <a:solidFill>
                  <a:srgbClr val="FF0066"/>
                </a:solidFill>
              </a:rPr>
              <a:t>энтальпия реакции точно равна, но противоречива по знаку для обратной реакции</a:t>
            </a:r>
            <a:r>
              <a:rPr lang="ru-RU" sz="2800" b="1" dirty="0" smtClean="0"/>
              <a:t>».</a:t>
            </a:r>
          </a:p>
          <a:p>
            <a:pPr algn="ctr">
              <a:lnSpc>
                <a:spcPct val="85000"/>
              </a:lnSpc>
            </a:pPr>
            <a:r>
              <a:rPr lang="ru-RU" sz="3200" b="1" dirty="0">
                <a:ln>
                  <a:solidFill>
                    <a:sysClr val="windowText" lastClr="000000"/>
                  </a:solidFill>
                </a:ln>
                <a:solidFill>
                  <a:srgbClr val="0000FF"/>
                </a:solidFill>
              </a:rPr>
              <a:t>∆</a:t>
            </a:r>
            <a:r>
              <a:rPr lang="ru-RU" sz="3200" b="1" dirty="0" err="1">
                <a:ln>
                  <a:solidFill>
                    <a:sysClr val="windowText" lastClr="000000"/>
                  </a:solidFill>
                </a:ln>
                <a:solidFill>
                  <a:srgbClr val="0000FF"/>
                </a:solidFill>
              </a:rPr>
              <a:t>H</a:t>
            </a:r>
            <a:r>
              <a:rPr lang="ru-RU" sz="3200" b="1" baseline="-25000" dirty="0" err="1">
                <a:ln>
                  <a:solidFill>
                    <a:sysClr val="windowText" lastClr="000000"/>
                  </a:solidFill>
                </a:ln>
                <a:solidFill>
                  <a:srgbClr val="0000FF"/>
                </a:solidFill>
              </a:rPr>
              <a:t>прямой</a:t>
            </a:r>
            <a:r>
              <a:rPr lang="ru-RU" sz="3200" b="1" baseline="-25000" dirty="0">
                <a:ln>
                  <a:solidFill>
                    <a:sysClr val="windowText" lastClr="000000"/>
                  </a:solidFill>
                </a:ln>
                <a:solidFill>
                  <a:srgbClr val="0000FF"/>
                </a:solidFill>
              </a:rPr>
              <a:t> реакции</a:t>
            </a:r>
            <a:r>
              <a:rPr lang="ru-RU" sz="3200" b="1" dirty="0">
                <a:ln>
                  <a:solidFill>
                    <a:sysClr val="windowText" lastClr="000000"/>
                  </a:solidFill>
                </a:ln>
                <a:solidFill>
                  <a:srgbClr val="0000FF"/>
                </a:solidFill>
              </a:rPr>
              <a:t> = –∆</a:t>
            </a:r>
            <a:r>
              <a:rPr lang="ru-RU" sz="3200" b="1" dirty="0" err="1">
                <a:ln>
                  <a:solidFill>
                    <a:sysClr val="windowText" lastClr="000000"/>
                  </a:solidFill>
                </a:ln>
                <a:solidFill>
                  <a:srgbClr val="0000FF"/>
                </a:solidFill>
              </a:rPr>
              <a:t>H</a:t>
            </a:r>
            <a:r>
              <a:rPr lang="ru-RU" sz="3200" b="1" baseline="-25000" dirty="0" err="1">
                <a:ln>
                  <a:solidFill>
                    <a:sysClr val="windowText" lastClr="000000"/>
                  </a:solidFill>
                </a:ln>
                <a:solidFill>
                  <a:srgbClr val="0000FF"/>
                </a:solidFill>
              </a:rPr>
              <a:t>обратной</a:t>
            </a:r>
            <a:r>
              <a:rPr lang="ru-RU" sz="3200" b="1" dirty="0">
                <a:ln>
                  <a:solidFill>
                    <a:sysClr val="windowText" lastClr="000000"/>
                  </a:solidFill>
                </a:ln>
                <a:solidFill>
                  <a:srgbClr val="0000FF"/>
                </a:solidFill>
              </a:rPr>
              <a:t> </a:t>
            </a:r>
            <a:r>
              <a:rPr lang="ru-RU" sz="3200" b="1" baseline="-25000" dirty="0">
                <a:ln>
                  <a:solidFill>
                    <a:sysClr val="windowText" lastClr="000000"/>
                  </a:solidFill>
                </a:ln>
                <a:solidFill>
                  <a:srgbClr val="0000FF"/>
                </a:solidFill>
              </a:rPr>
              <a:t>реакции</a:t>
            </a:r>
            <a:endParaRPr lang="ru-RU" sz="3200" dirty="0"/>
          </a:p>
        </p:txBody>
      </p:sp>
      <p:sp>
        <p:nvSpPr>
          <p:cNvPr id="9" name="Прямоугольник 8"/>
          <p:cNvSpPr/>
          <p:nvPr/>
        </p:nvSpPr>
        <p:spPr>
          <a:xfrm>
            <a:off x="179512" y="1556792"/>
            <a:ext cx="8662891" cy="51090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5000"/>
              </a:lnSpc>
            </a:pP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Закон Лавуазье-Лапласа</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124" y="4653136"/>
            <a:ext cx="7988324" cy="115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02" name="Picture 2" descr="D:\диск D\25.12.20-домашние документы\Виртуальные лекции-14.01.20\Физ. химия\Термодинамика 1\анимашки-термод. и др\c290e7814889168c7e03b3894ea26fa1.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530" y="1077115"/>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Text Box 11"/>
          <p:cNvSpPr txBox="1">
            <a:spLocks noChangeArrowheads="1"/>
          </p:cNvSpPr>
          <p:nvPr/>
        </p:nvSpPr>
        <p:spPr bwMode="auto">
          <a:xfrm>
            <a:off x="2057898" y="-8512"/>
            <a:ext cx="6461690" cy="1438151"/>
          </a:xfrm>
          <a:prstGeom prst="rect">
            <a:avLst/>
          </a:prstGeom>
          <a:noFill/>
          <a:ln w="9525">
            <a:noFill/>
            <a:miter lim="800000"/>
            <a:headEnd/>
            <a:tailEnd/>
          </a:ln>
          <a:effectLst/>
        </p:spPr>
        <p:txBody>
          <a:bodyPr wrap="square">
            <a:spAutoFit/>
          </a:bodyPr>
          <a:lstStyle/>
          <a:p>
            <a:pPr algn="ctr">
              <a:lnSpc>
                <a:spcPct val="80000"/>
              </a:lnSpc>
            </a:pPr>
            <a:r>
              <a:rPr lang="ru-RU" sz="5200" b="1" dirty="0" smtClean="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Arial Black" pitchFamily="34" charset="0"/>
              </a:rPr>
              <a:t>Второе </a:t>
            </a:r>
            <a:r>
              <a:rPr lang="ru-RU" sz="5200"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Arial Black" pitchFamily="34" charset="0"/>
              </a:rPr>
              <a:t>начало термодинамики</a:t>
            </a:r>
          </a:p>
        </p:txBody>
      </p:sp>
    </p:spTree>
    <p:extLst>
      <p:ext uri="{BB962C8B-B14F-4D97-AF65-F5344CB8AC3E}">
        <p14:creationId xmlns:p14="http://schemas.microsoft.com/office/powerpoint/2010/main" val="981639732"/>
      </p:ext>
    </p:extLst>
  </p:cSld>
  <p:clrMapOvr>
    <a:masterClrMapping/>
  </p:clrMapOvr>
  <p:transition>
    <p:wheel spokes="1"/>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660232" y="6403995"/>
            <a:ext cx="304800" cy="304800"/>
          </a:xfrm>
          <a:prstGeom prst="rect">
            <a:avLst/>
          </a:prstGeom>
        </p:spPr>
      </p:pic>
      <p:pic>
        <p:nvPicPr>
          <p:cNvPr id="12" name="Picture 11" descr="под действием магнитного поля в углеродной жидкости снижаются силы"/>
          <p:cNvPicPr>
            <a:picLocks noChangeAspect="1" noChangeArrowheads="1" noCrop="1"/>
          </p:cNvPicPr>
          <p:nvPr/>
        </p:nvPicPr>
        <p:blipFill>
          <a:blip r:embed="rId5" cstate="print"/>
          <a:srcRect/>
          <a:stretch>
            <a:fillRect/>
          </a:stretch>
        </p:blipFill>
        <p:spPr bwMode="auto">
          <a:xfrm>
            <a:off x="1036" y="5625083"/>
            <a:ext cx="4238625" cy="1143000"/>
          </a:xfrm>
          <a:prstGeom prst="rect">
            <a:avLst/>
          </a:prstGeom>
          <a:noFill/>
          <a:ln w="9525">
            <a:noFill/>
            <a:miter lim="800000"/>
            <a:headEnd/>
            <a:tailEnd/>
          </a:ln>
        </p:spPr>
      </p:pic>
      <p:pic>
        <p:nvPicPr>
          <p:cNvPr id="10"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355975" y="4442309"/>
            <a:ext cx="4514280" cy="1844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Управляющая кнопка: далее 12">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Rectangle 4"/>
          <p:cNvSpPr>
            <a:spLocks noChangeArrowheads="1"/>
          </p:cNvSpPr>
          <p:nvPr/>
        </p:nvSpPr>
        <p:spPr bwMode="auto">
          <a:xfrm>
            <a:off x="198406" y="44624"/>
            <a:ext cx="8766082" cy="4745915"/>
          </a:xfrm>
          <a:prstGeom prst="rect">
            <a:avLst/>
          </a:prstGeom>
          <a:noFill/>
          <a:ln w="9525">
            <a:noFill/>
            <a:miter lim="800000"/>
            <a:headEnd/>
            <a:tailEnd/>
          </a:ln>
        </p:spPr>
        <p:txBody>
          <a:bodyPr wrap="square" anchor="ctr">
            <a:spAutoFit/>
          </a:bodyPr>
          <a:lstStyle/>
          <a:p>
            <a:pPr indent="533400" algn="just" eaLnBrk="0" hangingPunct="0">
              <a:lnSpc>
                <a:spcPct val="90000"/>
              </a:lnSpc>
            </a:pPr>
            <a:r>
              <a:rPr lang="ru-RU" sz="2800" b="1" dirty="0">
                <a:ln>
                  <a:solidFill>
                    <a:sysClr val="windowText" lastClr="000000"/>
                  </a:solidFill>
                </a:ln>
                <a:solidFill>
                  <a:srgbClr val="FF3300"/>
                </a:solidFill>
                <a:latin typeface="Arial Black" pitchFamily="34" charset="0"/>
                <a:cs typeface="Arial" pitchFamily="34" charset="0"/>
              </a:rPr>
              <a:t>Второй закон</a:t>
            </a:r>
            <a:r>
              <a:rPr lang="ru-RU" sz="2800" b="1" dirty="0">
                <a:ln>
                  <a:solidFill>
                    <a:sysClr val="windowText" lastClr="000000"/>
                  </a:solidFill>
                </a:ln>
                <a:latin typeface="Arial Black" pitchFamily="34" charset="0"/>
                <a:cs typeface="Arial" pitchFamily="34" charset="0"/>
              </a:rPr>
              <a:t> </a:t>
            </a:r>
            <a:r>
              <a:rPr lang="ru-RU" sz="2800" b="1" dirty="0">
                <a:ln>
                  <a:solidFill>
                    <a:sysClr val="windowText" lastClr="000000"/>
                  </a:solidFill>
                </a:ln>
                <a:latin typeface="Arial" pitchFamily="34" charset="0"/>
                <a:cs typeface="Arial" pitchFamily="34" charset="0"/>
              </a:rPr>
              <a:t>термодинамики</a:t>
            </a:r>
            <a:r>
              <a:rPr lang="ru-RU" sz="2800" b="1" dirty="0">
                <a:latin typeface="Arial" pitchFamily="34" charset="0"/>
                <a:cs typeface="Arial" pitchFamily="34" charset="0"/>
              </a:rPr>
              <a:t> – </a:t>
            </a:r>
            <a:r>
              <a:rPr lang="ru-RU" sz="2800" b="1" dirty="0">
                <a:ln>
                  <a:solidFill>
                    <a:sysClr val="windowText" lastClr="000000"/>
                  </a:solidFill>
                </a:ln>
                <a:solidFill>
                  <a:srgbClr val="0000FF"/>
                </a:solidFill>
                <a:latin typeface="Arial" pitchFamily="34" charset="0"/>
                <a:cs typeface="Arial" pitchFamily="34" charset="0"/>
              </a:rPr>
              <a:t>закон о возможности протекания самопроизвольных процессов</a:t>
            </a:r>
            <a:r>
              <a:rPr lang="ru-RU" sz="2800" b="1" dirty="0">
                <a:latin typeface="Arial" pitchFamily="34" charset="0"/>
                <a:cs typeface="Arial" pitchFamily="34" charset="0"/>
              </a:rPr>
              <a:t>. На основании второго закона термодинамики </a:t>
            </a:r>
            <a:r>
              <a:rPr lang="ru-RU" sz="2800" b="1" u="sng" dirty="0">
                <a:latin typeface="Arial" pitchFamily="34" charset="0"/>
                <a:cs typeface="Arial" pitchFamily="34" charset="0"/>
              </a:rPr>
              <a:t>можно предсказать</a:t>
            </a:r>
            <a:r>
              <a:rPr lang="ru-RU" sz="2800" b="1" dirty="0">
                <a:latin typeface="Arial" pitchFamily="34" charset="0"/>
                <a:cs typeface="Arial" pitchFamily="34" charset="0"/>
              </a:rPr>
              <a:t>, при каких внешних условиях возможен процесс, и в каком направлении он будет протекать. Вопрос о возможности протекания того или иного процесса представляет не только теоретический, но и большой практический интерес. Рассмотрим, например, реакцию синтеза уксусной кислоты из метана </a:t>
            </a:r>
            <a:r>
              <a:rPr lang="ru-RU" sz="2800" b="1" dirty="0" smtClean="0">
                <a:latin typeface="Arial" pitchFamily="34" charset="0"/>
                <a:cs typeface="Arial" pitchFamily="34" charset="0"/>
              </a:rPr>
              <a:t>и </a:t>
            </a:r>
            <a:r>
              <a:rPr lang="ru-RU" sz="2800" b="1" dirty="0">
                <a:latin typeface="Arial" pitchFamily="34" charset="0"/>
                <a:cs typeface="Arial" pitchFamily="34" charset="0"/>
              </a:rPr>
              <a:t>диоксида углерода.</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860759" cy="1708160"/>
          </a:xfrm>
          <a:prstGeom prst="rect">
            <a:avLst/>
          </a:prstGeom>
        </p:spPr>
        <p:txBody>
          <a:bodyPr wrap="square">
            <a:spAutoFit/>
          </a:bodyPr>
          <a:lstStyle/>
          <a:p>
            <a:pPr indent="531813" algn="just">
              <a:lnSpc>
                <a:spcPct val="75000"/>
              </a:lnSpc>
            </a:pPr>
            <a:r>
              <a:rPr lang="ru-RU" sz="2800" kern="10" dirty="0">
                <a:ln w="9525">
                  <a:solidFill>
                    <a:sysClr val="windowText" lastClr="000000"/>
                  </a:solidFill>
                  <a:round/>
                  <a:headEnd/>
                  <a:tailEnd/>
                </a:ln>
                <a:latin typeface="Arial"/>
                <a:cs typeface="Arial"/>
              </a:rPr>
              <a:t>В науку </a:t>
            </a:r>
            <a:r>
              <a:rPr lang="ru-RU" sz="2800" kern="10" dirty="0">
                <a:ln w="9525">
                  <a:solidFill>
                    <a:sysClr val="windowText" lastClr="000000"/>
                  </a:solidFill>
                  <a:round/>
                  <a:headEnd/>
                  <a:tailEnd/>
                </a:ln>
                <a:solidFill>
                  <a:srgbClr val="0000FF"/>
                </a:solidFill>
                <a:latin typeface="Arial Black" pitchFamily="34" charset="0"/>
                <a:cs typeface="Arial"/>
              </a:rPr>
              <a:t>второй закон </a:t>
            </a:r>
            <a:r>
              <a:rPr lang="ru-RU" sz="2800" kern="10" dirty="0">
                <a:ln w="9525">
                  <a:solidFill>
                    <a:sysClr val="windowText" lastClr="000000"/>
                  </a:solidFill>
                  <a:round/>
                  <a:headEnd/>
                  <a:tailEnd/>
                </a:ln>
                <a:latin typeface="Arial"/>
                <a:cs typeface="Arial"/>
              </a:rPr>
              <a:t>вошел </a:t>
            </a:r>
            <a:r>
              <a:rPr lang="ru-RU" sz="2800" kern="10" dirty="0" smtClean="0">
                <a:ln w="9525">
                  <a:solidFill>
                    <a:sysClr val="windowText" lastClr="000000"/>
                  </a:solidFill>
                  <a:round/>
                  <a:headEnd/>
                  <a:tailEnd/>
                </a:ln>
                <a:latin typeface="Arial"/>
                <a:cs typeface="Arial"/>
              </a:rPr>
              <a:t>в </a:t>
            </a:r>
            <a:r>
              <a:rPr lang="ru-RU" sz="2800" kern="10" dirty="0">
                <a:ln w="9525">
                  <a:solidFill>
                    <a:sysClr val="windowText" lastClr="000000"/>
                  </a:solidFill>
                  <a:round/>
                  <a:headEnd/>
                  <a:tailEnd/>
                </a:ln>
                <a:latin typeface="Arial"/>
                <a:cs typeface="Arial"/>
              </a:rPr>
              <a:t>виде нескольких </a:t>
            </a:r>
            <a:r>
              <a:rPr lang="ru-RU" sz="2800" kern="10" dirty="0">
                <a:ln w="9525">
                  <a:solidFill>
                    <a:sysClr val="windowText" lastClr="000000"/>
                  </a:solidFill>
                  <a:round/>
                  <a:headEnd/>
                  <a:tailEnd/>
                </a:ln>
                <a:solidFill>
                  <a:srgbClr val="0000FF"/>
                </a:solidFill>
                <a:latin typeface="Arial Black" pitchFamily="34" charset="0"/>
                <a:cs typeface="Arial"/>
              </a:rPr>
              <a:t>постулатов</a:t>
            </a:r>
            <a:r>
              <a:rPr lang="ru-RU" sz="2800" kern="10" dirty="0" smtClean="0">
                <a:ln w="9525">
                  <a:solidFill>
                    <a:sysClr val="windowText" lastClr="000000"/>
                  </a:solidFill>
                  <a:round/>
                  <a:headEnd/>
                  <a:tailEnd/>
                </a:ln>
                <a:solidFill>
                  <a:srgbClr val="0000FF"/>
                </a:solidFill>
                <a:latin typeface="Arial"/>
                <a:cs typeface="Arial"/>
              </a:rPr>
              <a:t>:</a:t>
            </a:r>
          </a:p>
          <a:p>
            <a:pPr marL="450850" indent="-450850" algn="just">
              <a:lnSpc>
                <a:spcPct val="75000"/>
              </a:lnSpc>
              <a:buFont typeface="Wingdings" pitchFamily="2" charset="2"/>
              <a:buChar char="Ø"/>
              <a:defRPr/>
            </a:pPr>
            <a:r>
              <a:rPr lang="ru-RU" sz="2800" b="1" dirty="0">
                <a:ln>
                  <a:solidFill>
                    <a:sysClr val="windowText" lastClr="000000"/>
                  </a:solidFill>
                </a:ln>
                <a:solidFill>
                  <a:srgbClr val="FF0000"/>
                </a:solidFill>
                <a:latin typeface="Arial Black" pitchFamily="34" charset="0"/>
                <a:cs typeface="Arial" pitchFamily="34" charset="0"/>
              </a:rPr>
              <a:t>Постулат </a:t>
            </a:r>
            <a:r>
              <a:rPr lang="ru-RU" sz="2800" b="1" dirty="0" err="1">
                <a:ln>
                  <a:solidFill>
                    <a:sysClr val="windowText" lastClr="000000"/>
                  </a:solidFill>
                </a:ln>
                <a:solidFill>
                  <a:srgbClr val="FF0000"/>
                </a:solidFill>
                <a:latin typeface="Arial Black" pitchFamily="34" charset="0"/>
                <a:cs typeface="Arial" pitchFamily="34" charset="0"/>
              </a:rPr>
              <a:t>Клаузиуса</a:t>
            </a:r>
            <a:r>
              <a:rPr lang="ru-RU" sz="2800" b="1" dirty="0">
                <a:latin typeface="Arial Black" pitchFamily="34" charset="0"/>
                <a:cs typeface="Arial" pitchFamily="34" charset="0"/>
              </a:rPr>
              <a:t> </a:t>
            </a:r>
            <a:r>
              <a:rPr lang="ru-RU" sz="2800" b="1" dirty="0">
                <a:latin typeface="Arial" pitchFamily="34" charset="0"/>
                <a:cs typeface="Arial" pitchFamily="34" charset="0"/>
              </a:rPr>
              <a:t>(1850г.): теплота не может самопроизвольно переходить от менее нагретого тела к более нагретому</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Picture 2" descr="Clausiu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2132856"/>
            <a:ext cx="2619375" cy="3105150"/>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323528" y="5365300"/>
            <a:ext cx="5508104" cy="1191095"/>
          </a:xfrm>
          <a:prstGeom prst="rect">
            <a:avLst/>
          </a:prstGeom>
        </p:spPr>
        <p:txBody>
          <a:bodyPr wrap="square">
            <a:spAutoFit/>
          </a:bodyPr>
          <a:lstStyle/>
          <a:p>
            <a:pPr algn="ctr">
              <a:lnSpc>
                <a:spcPct val="85000"/>
              </a:lnSpc>
            </a:pPr>
            <a:r>
              <a:rPr lang="vi-VN" sz="2800" b="1" dirty="0" smtClean="0"/>
              <a:t>Рудольф Юлиус Эмануэль </a:t>
            </a:r>
            <a:r>
              <a:rPr lang="ru-RU" sz="2800" b="1" dirty="0" smtClean="0">
                <a:ln>
                  <a:solidFill>
                    <a:sysClr val="windowText" lastClr="000000"/>
                  </a:solidFill>
                </a:ln>
                <a:solidFill>
                  <a:srgbClr val="FF0000"/>
                </a:solidFill>
                <a:latin typeface="Arial Black" pitchFamily="34" charset="0"/>
                <a:cs typeface="Arial" pitchFamily="34" charset="0"/>
              </a:rPr>
              <a:t>Кл</a:t>
            </a:r>
            <a:r>
              <a:rPr lang="en-US" sz="2800" b="1" dirty="0" smtClean="0">
                <a:ln>
                  <a:solidFill>
                    <a:sysClr val="windowText" lastClr="000000"/>
                  </a:solidFill>
                </a:ln>
                <a:solidFill>
                  <a:srgbClr val="FF0000"/>
                </a:solidFill>
                <a:latin typeface="Arial Black" pitchFamily="34" charset="0"/>
                <a:cs typeface="Arial" pitchFamily="34" charset="0"/>
              </a:rPr>
              <a:t>á</a:t>
            </a:r>
            <a:r>
              <a:rPr lang="ru-RU" sz="2800" b="1" dirty="0" err="1" smtClean="0">
                <a:ln>
                  <a:solidFill>
                    <a:sysClr val="windowText" lastClr="000000"/>
                  </a:solidFill>
                </a:ln>
                <a:solidFill>
                  <a:srgbClr val="FF0000"/>
                </a:solidFill>
                <a:latin typeface="Arial Black" pitchFamily="34" charset="0"/>
                <a:cs typeface="Arial" pitchFamily="34" charset="0"/>
              </a:rPr>
              <a:t>узиус</a:t>
            </a:r>
            <a:r>
              <a:rPr lang="ru-RU" sz="2800" b="1" dirty="0" smtClean="0"/>
              <a:t> (1822–1888) знаменитый </a:t>
            </a:r>
            <a:r>
              <a:rPr lang="ru-RU" sz="2800" b="1" dirty="0" smtClean="0">
                <a:ln>
                  <a:solidFill>
                    <a:sysClr val="windowText" lastClr="000000"/>
                  </a:solidFill>
                </a:ln>
                <a:solidFill>
                  <a:srgbClr val="0000FF"/>
                </a:solidFill>
              </a:rPr>
              <a:t>немецкий физик</a:t>
            </a:r>
            <a:endParaRPr lang="ru-RU" sz="2800" b="1" dirty="0">
              <a:ln>
                <a:solidFill>
                  <a:sysClr val="windowText" lastClr="000000"/>
                </a:solidFill>
              </a:ln>
              <a:solidFill>
                <a:srgbClr val="0000FF"/>
              </a:solidFill>
            </a:endParaRPr>
          </a:p>
        </p:txBody>
      </p:sp>
      <p:pic>
        <p:nvPicPr>
          <p:cNvPr id="8" name="Picture 2" descr="https://i.makeagif.com/media/9-06-2019/clVx9Y.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2775" y="2564904"/>
            <a:ext cx="457200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372104"/>
      </p:ext>
    </p:extLst>
  </p:cSld>
  <p:clrMapOvr>
    <a:masterClrMapping/>
  </p:clrMapOvr>
  <p:transition>
    <p:wheel spokes="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D:\23.05.13-домашние документы\Мое фото 2.png"/>
          <p:cNvPicPr>
            <a:picLocks noChangeAspect="1" noChangeArrowheads="1"/>
          </p:cNvPicPr>
          <p:nvPr/>
        </p:nvPicPr>
        <p:blipFill>
          <a:blip r:embed="rId2" cstate="print"/>
          <a:srcRect/>
          <a:stretch>
            <a:fillRect/>
          </a:stretch>
        </p:blipFill>
        <p:spPr bwMode="auto">
          <a:xfrm>
            <a:off x="186261" y="214290"/>
            <a:ext cx="1956847" cy="2876550"/>
          </a:xfrm>
          <a:prstGeom prst="rect">
            <a:avLst/>
          </a:prstGeom>
          <a:noFill/>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Rectangle 3"/>
          <p:cNvSpPr>
            <a:spLocks noChangeArrowheads="1"/>
          </p:cNvSpPr>
          <p:nvPr/>
        </p:nvSpPr>
        <p:spPr bwMode="auto">
          <a:xfrm>
            <a:off x="2285984" y="283862"/>
            <a:ext cx="6657975" cy="4278094"/>
          </a:xfrm>
          <a:prstGeom prst="rect">
            <a:avLst/>
          </a:prstGeom>
          <a:noFill/>
          <a:ln w="9525">
            <a:noFill/>
            <a:miter lim="800000"/>
            <a:headEnd/>
            <a:tailEnd/>
          </a:ln>
          <a:effectLst/>
        </p:spPr>
        <p:txBody>
          <a:bodyPr>
            <a:spAutoFit/>
          </a:bodyPr>
          <a:lstStyle/>
          <a:p>
            <a:pPr indent="450000" algn="just">
              <a:lnSpc>
                <a:spcPct val="85000"/>
              </a:lnSpc>
            </a:pPr>
            <a:r>
              <a:rPr lang="ru-RU" sz="3200" b="1" dirty="0">
                <a:solidFill>
                  <a:schemeClr val="accent6">
                    <a:lumMod val="50000"/>
                  </a:schemeClr>
                </a:solidFill>
                <a:latin typeface="Arial" pitchFamily="34" charset="0"/>
                <a:cs typeface="Arial" pitchFamily="34" charset="0"/>
              </a:rPr>
              <a:t>Я, Кузьмина Ирина Викторовна, кандидат технических наук с большим опытом преподавания в высшей школе </a:t>
            </a:r>
            <a:r>
              <a:rPr lang="ru-RU" sz="3200" b="1" dirty="0" smtClean="0">
                <a:solidFill>
                  <a:schemeClr val="accent6">
                    <a:lumMod val="50000"/>
                  </a:schemeClr>
                </a:solidFill>
                <a:latin typeface="Arial" pitchFamily="34" charset="0"/>
                <a:cs typeface="Arial" pitchFamily="34" charset="0"/>
              </a:rPr>
              <a:t>и НКСЭ. </a:t>
            </a:r>
            <a:r>
              <a:rPr lang="ru-RU" sz="3200" b="1" dirty="0">
                <a:solidFill>
                  <a:schemeClr val="accent6">
                    <a:lumMod val="50000"/>
                  </a:schemeClr>
                </a:solidFill>
                <a:latin typeface="Arial" pitchFamily="34" charset="0"/>
                <a:cs typeface="Arial" pitchFamily="34" charset="0"/>
              </a:rPr>
              <a:t>Много знаю, люблю свой предмет, обобщила полезную для Вас информацию </a:t>
            </a:r>
            <a:r>
              <a:rPr lang="ru-RU" sz="3200" b="1" dirty="0" smtClean="0">
                <a:solidFill>
                  <a:schemeClr val="accent6">
                    <a:lumMod val="50000"/>
                  </a:schemeClr>
                </a:solidFill>
                <a:latin typeface="Arial" pitchFamily="34" charset="0"/>
                <a:cs typeface="Arial" pitchFamily="34" charset="0"/>
              </a:rPr>
              <a:t>по дисциплине </a:t>
            </a: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«Физическая и коллоидная химия»</a:t>
            </a:r>
            <a:endParaRPr lang="ru-RU" sz="3200" b="1" kern="10"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887001769"/>
      </p:ext>
    </p:extLst>
  </p:cSld>
  <p:clrMapOvr>
    <a:masterClrMapping/>
  </p:clrMapOvr>
  <p:transition>
    <p:wheel spokes="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6" name="Shape 126"/>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20</a:t>
            </a:fld>
            <a:endParaRPr/>
          </a:p>
        </p:txBody>
      </p: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532440" y="4991120"/>
            <a:ext cx="649287" cy="1295400"/>
          </a:xfrm>
          <a:prstGeom prst="rect">
            <a:avLst/>
          </a:prstGeom>
          <a:noFill/>
          <a:ln w="9525">
            <a:noFill/>
            <a:miter lim="800000"/>
            <a:headEnd/>
            <a:tailEnd/>
          </a:ln>
        </p:spPr>
      </p:pic>
      <p:sp>
        <p:nvSpPr>
          <p:cNvPr id="4" name="Прямоугольник 3"/>
          <p:cNvSpPr/>
          <p:nvPr/>
        </p:nvSpPr>
        <p:spPr>
          <a:xfrm>
            <a:off x="35496" y="383015"/>
            <a:ext cx="8856984" cy="5710281"/>
          </a:xfrm>
          <a:prstGeom prst="rect">
            <a:avLst/>
          </a:prstGeom>
        </p:spPr>
        <p:txBody>
          <a:bodyPr wrap="square">
            <a:spAutoFit/>
          </a:bodyPr>
          <a:lstStyle/>
          <a:p>
            <a:pPr marL="457200" lvl="0" indent="-457200" algn="just">
              <a:lnSpc>
                <a:spcPct val="80000"/>
              </a:lnSpc>
              <a:spcBef>
                <a:spcPts val="440"/>
              </a:spcBef>
              <a:spcAft>
                <a:spcPts val="0"/>
              </a:spcAft>
              <a:buClr>
                <a:srgbClr val="C00000"/>
              </a:buClr>
              <a:buSzPts val="2090"/>
              <a:buFont typeface="Wingdings" pitchFamily="2" charset="2"/>
              <a:buChar char="Ø"/>
            </a:pPr>
            <a:r>
              <a:rPr lang="ru-RU" sz="2800" b="1" dirty="0">
                <a:ln>
                  <a:solidFill>
                    <a:schemeClr val="tx1"/>
                  </a:solidFill>
                </a:ln>
                <a:solidFill>
                  <a:srgbClr val="0000FF"/>
                </a:solidFill>
                <a:latin typeface="Arial" pitchFamily="34" charset="0"/>
                <a:ea typeface="Constantia"/>
                <a:cs typeface="Arial" pitchFamily="34" charset="0"/>
                <a:sym typeface="Constantia"/>
              </a:rPr>
              <a:t>В широком смысле </a:t>
            </a:r>
            <a:r>
              <a:rPr lang="ru-RU" sz="2800" b="1" dirty="0">
                <a:ln>
                  <a:solidFill>
                    <a:schemeClr val="tx1"/>
                  </a:solidFill>
                </a:ln>
                <a:solidFill>
                  <a:srgbClr val="FF0000"/>
                </a:solidFill>
                <a:latin typeface="Arial Black" pitchFamily="34" charset="0"/>
                <a:ea typeface="Constantia"/>
                <a:cs typeface="Arial" pitchFamily="34" charset="0"/>
                <a:sym typeface="Constantia"/>
              </a:rPr>
              <a:t>термодинамика</a:t>
            </a:r>
            <a:r>
              <a:rPr lang="ru-RU" sz="2800" b="1" dirty="0">
                <a:solidFill>
                  <a:schemeClr val="lt1"/>
                </a:solidFill>
                <a:latin typeface="Arial" pitchFamily="34" charset="0"/>
                <a:ea typeface="Constantia"/>
                <a:cs typeface="Arial" pitchFamily="34" charset="0"/>
                <a:sym typeface="Constantia"/>
              </a:rPr>
              <a:t> </a:t>
            </a:r>
            <a:r>
              <a:rPr lang="ru-RU" sz="2800" b="1" dirty="0">
                <a:latin typeface="Arial" pitchFamily="34" charset="0"/>
                <a:ea typeface="Constantia"/>
                <a:cs typeface="Arial" pitchFamily="34" charset="0"/>
                <a:sym typeface="Constantia"/>
              </a:rPr>
              <a:t>– наука о превращениях различных видов энергии при тех взаимодействиях между телами, которые ограничиваются только тепловым обменом </a:t>
            </a:r>
            <a:r>
              <a:rPr lang="ru-RU" sz="2800" b="1" dirty="0" smtClean="0">
                <a:latin typeface="Arial" pitchFamily="34" charset="0"/>
                <a:ea typeface="Constantia"/>
                <a:cs typeface="Arial" pitchFamily="34" charset="0"/>
                <a:sym typeface="Constantia"/>
              </a:rPr>
              <a:t>и работой</a:t>
            </a:r>
            <a:r>
              <a:rPr lang="ru-RU" sz="2800" b="1" dirty="0">
                <a:latin typeface="Arial" pitchFamily="34" charset="0"/>
                <a:ea typeface="Constantia"/>
                <a:cs typeface="Arial" pitchFamily="34" charset="0"/>
                <a:sym typeface="Constantia"/>
              </a:rPr>
              <a:t>, т.е. в термодинамике рассматриваются </a:t>
            </a:r>
            <a:r>
              <a:rPr lang="ru-RU" sz="2800" b="1" dirty="0" smtClean="0">
                <a:latin typeface="Arial" pitchFamily="34" charset="0"/>
                <a:ea typeface="Constantia"/>
                <a:cs typeface="Arial" pitchFamily="34" charset="0"/>
                <a:sym typeface="Constantia"/>
              </a:rPr>
              <a:t>количественные соотношения между </a:t>
            </a:r>
            <a:r>
              <a:rPr lang="ru-RU" sz="2800" b="1" dirty="0">
                <a:latin typeface="Arial" pitchFamily="34" charset="0"/>
                <a:ea typeface="Constantia"/>
                <a:cs typeface="Arial" pitchFamily="34" charset="0"/>
                <a:sym typeface="Constantia"/>
              </a:rPr>
              <a:t>теплотой и различными формами </a:t>
            </a:r>
            <a:r>
              <a:rPr lang="ru-RU" sz="2800" b="1" dirty="0" smtClean="0">
                <a:latin typeface="Arial" pitchFamily="34" charset="0"/>
                <a:ea typeface="Constantia"/>
                <a:cs typeface="Arial" pitchFamily="34" charset="0"/>
                <a:sym typeface="Constantia"/>
              </a:rPr>
              <a:t>энергии.</a:t>
            </a:r>
          </a:p>
          <a:p>
            <a:pPr marL="457200" lvl="0" indent="-457200" algn="just">
              <a:lnSpc>
                <a:spcPct val="80000"/>
              </a:lnSpc>
              <a:spcBef>
                <a:spcPts val="440"/>
              </a:spcBef>
              <a:spcAft>
                <a:spcPts val="0"/>
              </a:spcAft>
              <a:buClr>
                <a:srgbClr val="C00000"/>
              </a:buClr>
              <a:buSzPts val="2090"/>
              <a:buFont typeface="Wingdings" pitchFamily="2" charset="2"/>
              <a:buChar char="Ø"/>
            </a:pPr>
            <a:r>
              <a:rPr lang="ru-RU" sz="2800" b="1" dirty="0" smtClean="0">
                <a:ln>
                  <a:solidFill>
                    <a:schemeClr val="tx1"/>
                  </a:solidFill>
                </a:ln>
                <a:solidFill>
                  <a:srgbClr val="0000FF"/>
                </a:solidFill>
                <a:latin typeface="Arial" pitchFamily="34" charset="0"/>
                <a:ea typeface="Constantia"/>
                <a:cs typeface="Arial" pitchFamily="34" charset="0"/>
                <a:sym typeface="Constantia"/>
              </a:rPr>
              <a:t>В </a:t>
            </a:r>
            <a:r>
              <a:rPr lang="ru-RU" sz="2800" b="1" dirty="0">
                <a:ln>
                  <a:solidFill>
                    <a:schemeClr val="tx1"/>
                  </a:solidFill>
                </a:ln>
                <a:solidFill>
                  <a:srgbClr val="0000FF"/>
                </a:solidFill>
                <a:latin typeface="Arial" pitchFamily="34" charset="0"/>
                <a:ea typeface="Constantia"/>
                <a:cs typeface="Arial" pitchFamily="34" charset="0"/>
                <a:sym typeface="Constantia"/>
              </a:rPr>
              <a:t>более узком понимании </a:t>
            </a:r>
            <a:r>
              <a:rPr lang="ru-RU" sz="2800" b="1" dirty="0">
                <a:ln>
                  <a:solidFill>
                    <a:schemeClr val="tx1"/>
                  </a:solidFill>
                </a:ln>
                <a:solidFill>
                  <a:srgbClr val="FF0000"/>
                </a:solidFill>
                <a:latin typeface="Arial Black" pitchFamily="34" charset="0"/>
                <a:ea typeface="Constantia"/>
                <a:cs typeface="Arial" pitchFamily="34" charset="0"/>
                <a:sym typeface="Constantia"/>
              </a:rPr>
              <a:t>термодинамика</a:t>
            </a:r>
            <a:r>
              <a:rPr lang="ru-RU" sz="2800" b="1" dirty="0">
                <a:latin typeface="Arial Black" pitchFamily="34" charset="0"/>
                <a:ea typeface="Constantia"/>
                <a:cs typeface="Arial" pitchFamily="34" charset="0"/>
                <a:sym typeface="Constantia"/>
              </a:rPr>
              <a:t> </a:t>
            </a:r>
            <a:r>
              <a:rPr lang="ru-RU" sz="2800" b="1" dirty="0">
                <a:latin typeface="Arial" pitchFamily="34" charset="0"/>
                <a:ea typeface="Constantia"/>
                <a:cs typeface="Arial" pitchFamily="34" charset="0"/>
                <a:sym typeface="Constantia"/>
              </a:rPr>
              <a:t>изучает общие термические свойства веществ при равновесии и закономерности, характеризующие процесс приближения к </a:t>
            </a:r>
            <a:r>
              <a:rPr lang="ru-RU" sz="2800" b="1" dirty="0" smtClean="0">
                <a:latin typeface="Arial" pitchFamily="34" charset="0"/>
                <a:ea typeface="Constantia"/>
                <a:cs typeface="Arial" pitchFamily="34" charset="0"/>
                <a:sym typeface="Constantia"/>
              </a:rPr>
              <a:t>равновесию.</a:t>
            </a:r>
          </a:p>
          <a:p>
            <a:pPr marL="457200" lvl="0" indent="-457200" algn="just">
              <a:lnSpc>
                <a:spcPct val="80000"/>
              </a:lnSpc>
              <a:spcBef>
                <a:spcPts val="440"/>
              </a:spcBef>
              <a:spcAft>
                <a:spcPts val="0"/>
              </a:spcAft>
              <a:buClr>
                <a:srgbClr val="C00000"/>
              </a:buClr>
              <a:buSzPts val="2090"/>
              <a:buFont typeface="Wingdings" pitchFamily="2" charset="2"/>
              <a:buChar char="Ø"/>
            </a:pPr>
            <a:r>
              <a:rPr lang="ru-RU" sz="2800" b="1" dirty="0" smtClean="0">
                <a:ln>
                  <a:solidFill>
                    <a:schemeClr val="tx1"/>
                  </a:solidFill>
                </a:ln>
                <a:solidFill>
                  <a:srgbClr val="FF0000"/>
                </a:solidFill>
                <a:latin typeface="Arial" pitchFamily="34" charset="0"/>
                <a:ea typeface="Constantia"/>
                <a:cs typeface="Arial" pitchFamily="34" charset="0"/>
                <a:sym typeface="Constantia"/>
              </a:rPr>
              <a:t>Химическая </a:t>
            </a:r>
            <a:r>
              <a:rPr lang="ru-RU" sz="2800" b="1" dirty="0">
                <a:ln>
                  <a:solidFill>
                    <a:schemeClr val="tx1"/>
                  </a:solidFill>
                </a:ln>
                <a:solidFill>
                  <a:srgbClr val="FF0000"/>
                </a:solidFill>
                <a:latin typeface="Arial Black" pitchFamily="34" charset="0"/>
                <a:ea typeface="Constantia"/>
                <a:cs typeface="Arial" pitchFamily="34" charset="0"/>
                <a:sym typeface="Constantia"/>
              </a:rPr>
              <a:t>термодинамика</a:t>
            </a:r>
            <a:r>
              <a:rPr lang="ru-RU" sz="2800" b="1" dirty="0">
                <a:ln>
                  <a:solidFill>
                    <a:schemeClr val="tx1"/>
                  </a:solidFill>
                </a:ln>
                <a:solidFill>
                  <a:srgbClr val="FF0000"/>
                </a:solidFill>
                <a:latin typeface="Arial" pitchFamily="34" charset="0"/>
                <a:ea typeface="Constantia"/>
                <a:cs typeface="Arial" pitchFamily="34" charset="0"/>
                <a:sym typeface="Constantia"/>
              </a:rPr>
              <a:t> </a:t>
            </a:r>
            <a:r>
              <a:rPr lang="ru-RU" sz="2800" b="1" dirty="0">
                <a:latin typeface="Arial" pitchFamily="34" charset="0"/>
                <a:ea typeface="Constantia"/>
                <a:cs typeface="Arial" pitchFamily="34" charset="0"/>
                <a:sym typeface="Constantia"/>
              </a:rPr>
              <a:t>изучает закономерности общей термодинамики применительно к  химическим процессам</a:t>
            </a:r>
            <a:r>
              <a:rPr lang="ru-RU" sz="2800" b="1" dirty="0" smtClean="0">
                <a:latin typeface="Arial" pitchFamily="34" charset="0"/>
                <a:ea typeface="Constantia"/>
                <a:cs typeface="Arial" pitchFamily="34" charset="0"/>
                <a:sym typeface="Constantia"/>
              </a:rPr>
              <a:t>.</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3480981648"/>
      </p:ext>
    </p:extLst>
  </p:cSld>
  <p:clrMapOvr>
    <a:masterClrMapping/>
  </p:clrMapOvr>
  <p:transition>
    <p:wheel spokes="1"/>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860759" cy="2354491"/>
          </a:xfrm>
          <a:prstGeom prst="rect">
            <a:avLst/>
          </a:prstGeom>
        </p:spPr>
        <p:txBody>
          <a:bodyPr wrap="square">
            <a:spAutoFit/>
          </a:bodyPr>
          <a:lstStyle/>
          <a:p>
            <a:pPr marL="450850" indent="-450850" algn="just">
              <a:lnSpc>
                <a:spcPct val="75000"/>
              </a:lnSpc>
              <a:buFont typeface="Wingdings" pitchFamily="2" charset="2"/>
              <a:buChar char="Ø"/>
              <a:defRPr/>
            </a:pPr>
            <a:r>
              <a:rPr lang="ru-RU" sz="2800" b="1" dirty="0" smtClean="0">
                <a:ln>
                  <a:solidFill>
                    <a:sysClr val="windowText" lastClr="000000"/>
                  </a:solidFill>
                </a:ln>
                <a:solidFill>
                  <a:srgbClr val="FF0000"/>
                </a:solidFill>
                <a:latin typeface="Arial Black" pitchFamily="34" charset="0"/>
                <a:cs typeface="Arial" pitchFamily="34" charset="0"/>
              </a:rPr>
              <a:t>Постулат </a:t>
            </a:r>
            <a:r>
              <a:rPr lang="ru-RU" sz="2800" b="1" dirty="0">
                <a:ln>
                  <a:solidFill>
                    <a:sysClr val="windowText" lastClr="000000"/>
                  </a:solidFill>
                </a:ln>
                <a:solidFill>
                  <a:srgbClr val="FF0000"/>
                </a:solidFill>
                <a:latin typeface="Arial Black" pitchFamily="34" charset="0"/>
                <a:cs typeface="Arial" pitchFamily="34" charset="0"/>
              </a:rPr>
              <a:t>Кельвина</a:t>
            </a:r>
            <a:r>
              <a:rPr lang="ru-RU" sz="2800" b="1" dirty="0">
                <a:latin typeface="Arial" pitchFamily="34" charset="0"/>
                <a:cs typeface="Arial" pitchFamily="34" charset="0"/>
              </a:rPr>
              <a:t>: невозможен термодинамический процесс, единственным результатом которого является превращение теплоты в работу.</a:t>
            </a:r>
          </a:p>
          <a:p>
            <a:pPr marL="450850" indent="-450850" algn="just">
              <a:lnSpc>
                <a:spcPct val="75000"/>
              </a:lnSpc>
              <a:buFont typeface="Wingdings" pitchFamily="2" charset="2"/>
              <a:buChar char="Ø"/>
              <a:defRPr/>
            </a:pPr>
            <a:r>
              <a:rPr lang="ru-RU" sz="2800" b="1" dirty="0">
                <a:ln>
                  <a:solidFill>
                    <a:sysClr val="windowText" lastClr="000000"/>
                  </a:solidFill>
                </a:ln>
                <a:solidFill>
                  <a:srgbClr val="FF0000"/>
                </a:solidFill>
                <a:latin typeface="Arial Black" pitchFamily="34" charset="0"/>
                <a:cs typeface="Arial" pitchFamily="34" charset="0"/>
              </a:rPr>
              <a:t>Постулат Томсона</a:t>
            </a:r>
            <a:r>
              <a:rPr lang="ru-RU" sz="2800" b="1" dirty="0">
                <a:latin typeface="Arial" pitchFamily="34" charset="0"/>
                <a:cs typeface="Arial" pitchFamily="34" charset="0"/>
              </a:rPr>
              <a:t>: теплота наиболее холодного из участвующих в процессе тел не может служить источником работы</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Picture 12" descr="https://upload.wikimedia.org/wikipedia/commons/9/97/Lord_Kelvin_%28Sir_William_Thomson%29_%281824_-_1907%29_Wellcome_V001794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66" b="18988"/>
          <a:stretch/>
        </p:blipFill>
        <p:spPr bwMode="auto">
          <a:xfrm>
            <a:off x="395536" y="2459405"/>
            <a:ext cx="3742498" cy="4096990"/>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4270403" y="2539738"/>
            <a:ext cx="4572000" cy="3754874"/>
          </a:xfrm>
          <a:prstGeom prst="rect">
            <a:avLst/>
          </a:prstGeom>
        </p:spPr>
        <p:txBody>
          <a:bodyPr>
            <a:spAutoFit/>
          </a:bodyPr>
          <a:lstStyle/>
          <a:p>
            <a:pPr algn="ctr">
              <a:lnSpc>
                <a:spcPct val="85000"/>
              </a:lnSpc>
            </a:pPr>
            <a:r>
              <a:rPr lang="ru-RU" sz="2800" b="1" dirty="0" err="1"/>
              <a:t>Виллиам</a:t>
            </a:r>
            <a:r>
              <a:rPr lang="ru-RU" sz="2800" b="1" dirty="0"/>
              <a:t> </a:t>
            </a:r>
            <a:r>
              <a:rPr lang="ru-RU" sz="2800" b="1" dirty="0">
                <a:ln>
                  <a:solidFill>
                    <a:sysClr val="windowText" lastClr="000000"/>
                  </a:solidFill>
                </a:ln>
                <a:solidFill>
                  <a:srgbClr val="FF0000"/>
                </a:solidFill>
                <a:latin typeface="Arial Black" pitchFamily="34" charset="0"/>
                <a:cs typeface="Arial" pitchFamily="34" charset="0"/>
              </a:rPr>
              <a:t>Томсон</a:t>
            </a:r>
            <a:r>
              <a:rPr lang="ru-RU" sz="2800" b="1" dirty="0" smtClean="0"/>
              <a:t> (</a:t>
            </a:r>
            <a:r>
              <a:rPr lang="ru-RU" sz="2800" b="1" dirty="0">
                <a:ln>
                  <a:solidFill>
                    <a:sysClr val="windowText" lastClr="000000"/>
                  </a:solidFill>
                </a:ln>
                <a:solidFill>
                  <a:srgbClr val="FF0000"/>
                </a:solidFill>
                <a:latin typeface="Arial Black" pitchFamily="34" charset="0"/>
                <a:cs typeface="Arial" pitchFamily="34" charset="0"/>
              </a:rPr>
              <a:t>Кельвин</a:t>
            </a:r>
            <a:r>
              <a:rPr lang="ru-RU" sz="2800" b="1" dirty="0" smtClean="0"/>
              <a:t>) </a:t>
            </a:r>
            <a:r>
              <a:rPr lang="ru-RU" sz="2800" b="1" dirty="0"/>
              <a:t>(1824–1907). Томсон являлся </a:t>
            </a:r>
            <a:r>
              <a:rPr lang="ru-RU" sz="2800" b="1" u="sng" dirty="0">
                <a:ln>
                  <a:solidFill>
                    <a:sysClr val="windowText" lastClr="000000"/>
                  </a:solidFill>
                </a:ln>
                <a:solidFill>
                  <a:srgbClr val="0000FF"/>
                </a:solidFill>
              </a:rPr>
              <a:t>величайшим физиком </a:t>
            </a:r>
            <a:r>
              <a:rPr lang="ru-RU" sz="2800" b="1" u="sng" dirty="0"/>
              <a:t>второй половины </a:t>
            </a:r>
            <a:r>
              <a:rPr lang="en-US" sz="2800" b="1" u="sng" dirty="0"/>
              <a:t>XIX</a:t>
            </a:r>
            <a:r>
              <a:rPr lang="ru-RU" sz="2800" b="1" dirty="0"/>
              <a:t> </a:t>
            </a:r>
            <a:r>
              <a:rPr lang="ru-RU" sz="2800" b="1" dirty="0" smtClean="0"/>
              <a:t>столетия. </a:t>
            </a:r>
            <a:r>
              <a:rPr lang="ru-RU" sz="2800" b="1" dirty="0"/>
              <a:t>В 1892 г. </a:t>
            </a:r>
            <a:r>
              <a:rPr lang="ru-RU" sz="2800" b="1" dirty="0">
                <a:ln>
                  <a:solidFill>
                    <a:sysClr val="windowText" lastClr="000000"/>
                  </a:solidFill>
                </a:ln>
                <a:solidFill>
                  <a:srgbClr val="FF0000"/>
                </a:solidFill>
              </a:rPr>
              <a:t>Томсон</a:t>
            </a:r>
            <a:r>
              <a:rPr lang="ru-RU" sz="2800" b="1" dirty="0"/>
              <a:t> </a:t>
            </a:r>
            <a:r>
              <a:rPr lang="ru-RU" sz="2800" b="1" u="sng" dirty="0"/>
              <a:t>за его огромные научные заслуги получил титул лорда</a:t>
            </a:r>
            <a:r>
              <a:rPr lang="ru-RU" sz="2800" b="1" dirty="0"/>
              <a:t> </a:t>
            </a:r>
            <a:r>
              <a:rPr lang="ru-RU" sz="2800" b="1" dirty="0">
                <a:ln>
                  <a:solidFill>
                    <a:sysClr val="windowText" lastClr="000000"/>
                  </a:solidFill>
                </a:ln>
                <a:solidFill>
                  <a:srgbClr val="FF0000"/>
                </a:solidFill>
              </a:rPr>
              <a:t>Кельвина</a:t>
            </a:r>
            <a:r>
              <a:rPr lang="ru-RU" sz="2800" b="1" dirty="0"/>
              <a:t> </a:t>
            </a:r>
          </a:p>
        </p:txBody>
      </p:sp>
    </p:spTree>
    <p:extLst>
      <p:ext uri="{BB962C8B-B14F-4D97-AF65-F5344CB8AC3E}">
        <p14:creationId xmlns:p14="http://schemas.microsoft.com/office/powerpoint/2010/main" val="1892466288"/>
      </p:ext>
    </p:extLst>
  </p:cSld>
  <p:clrMapOvr>
    <a:masterClrMapping/>
  </p:clrMapOvr>
  <p:transition>
    <p:wheel spokes="1"/>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860759" cy="3000821"/>
          </a:xfrm>
          <a:prstGeom prst="rect">
            <a:avLst/>
          </a:prstGeom>
        </p:spPr>
        <p:txBody>
          <a:bodyPr wrap="square">
            <a:spAutoFit/>
          </a:bodyPr>
          <a:lstStyle/>
          <a:p>
            <a:pPr marL="450850" indent="-450850" algn="just">
              <a:lnSpc>
                <a:spcPct val="75000"/>
              </a:lnSpc>
              <a:buFont typeface="Wingdings" pitchFamily="2" charset="2"/>
              <a:buChar char="Ø"/>
              <a:defRPr/>
            </a:pPr>
            <a:r>
              <a:rPr lang="ru-RU" sz="2800" b="1" dirty="0" smtClean="0">
                <a:ln>
                  <a:solidFill>
                    <a:sysClr val="windowText" lastClr="000000"/>
                  </a:solidFill>
                </a:ln>
                <a:solidFill>
                  <a:srgbClr val="FF0000"/>
                </a:solidFill>
                <a:latin typeface="Arial Black" pitchFamily="34" charset="0"/>
                <a:cs typeface="Arial" pitchFamily="34" charset="0"/>
              </a:rPr>
              <a:t>Постулат </a:t>
            </a:r>
            <a:r>
              <a:rPr lang="ru-RU" sz="2800" b="1" dirty="0" err="1">
                <a:ln>
                  <a:solidFill>
                    <a:sysClr val="windowText" lastClr="000000"/>
                  </a:solidFill>
                </a:ln>
                <a:solidFill>
                  <a:srgbClr val="FF0000"/>
                </a:solidFill>
                <a:latin typeface="Arial Black" pitchFamily="34" charset="0"/>
                <a:cs typeface="Arial" pitchFamily="34" charset="0"/>
              </a:rPr>
              <a:t>Оствальда</a:t>
            </a:r>
            <a:r>
              <a:rPr lang="ru-RU" sz="2800" b="1" dirty="0">
                <a:latin typeface="Arial" pitchFamily="34" charset="0"/>
                <a:cs typeface="Arial" pitchFamily="34" charset="0"/>
              </a:rPr>
              <a:t>: невозможно осуществление вечного двигателя второго рода, т.е. двигателя, который полностью превращал бы теплоту в работу (без передачи ее части холодильнику). Невозможен и вечный двигатель второго рода, который бы в качестве источника работы использовал теплоту менее нагретого тела</a:t>
            </a:r>
            <a:r>
              <a:rPr lang="ru-RU" sz="2800" b="1" dirty="0" smtClean="0">
                <a:latin typeface="Arial" pitchFamily="34" charset="0"/>
                <a:cs typeface="Arial" pitchFamily="34" charset="0"/>
              </a:rPr>
              <a:t>.</a:t>
            </a:r>
            <a:endParaRPr lang="ru-RU" sz="2800" kern="10" dirty="0">
              <a:ln w="9525">
                <a:solidFill>
                  <a:sysClr val="windowText" lastClr="000000"/>
                </a:solidFill>
                <a:round/>
                <a:headEnd/>
                <a:tailEnd/>
              </a:ln>
              <a:solidFill>
                <a:srgbClr val="0000FF"/>
              </a:solidFill>
              <a:latin typeface="Arial"/>
              <a:cs typeface="Arial"/>
            </a:endParaRP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Picture 6" descr="https://www.eduspb.com/public/img/biography/o/wilhelm_ostwald_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216"/>
          <a:stretch/>
        </p:blipFill>
        <p:spPr bwMode="auto">
          <a:xfrm>
            <a:off x="179512" y="3108253"/>
            <a:ext cx="2550771" cy="3698614"/>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2918036" y="4178885"/>
            <a:ext cx="4813113" cy="1557349"/>
          </a:xfrm>
          <a:prstGeom prst="rect">
            <a:avLst/>
          </a:prstGeom>
        </p:spPr>
        <p:txBody>
          <a:bodyPr wrap="square">
            <a:spAutoFit/>
          </a:bodyPr>
          <a:lstStyle/>
          <a:p>
            <a:pPr algn="ctr">
              <a:lnSpc>
                <a:spcPct val="85000"/>
              </a:lnSpc>
            </a:pPr>
            <a:r>
              <a:rPr lang="ru-RU" sz="2800" b="1" dirty="0"/>
              <a:t>Вильгельм Фридрих </a:t>
            </a:r>
            <a:r>
              <a:rPr lang="ru-RU" sz="2800" b="1" dirty="0" err="1">
                <a:ln>
                  <a:solidFill>
                    <a:sysClr val="windowText" lastClr="000000"/>
                  </a:solidFill>
                </a:ln>
                <a:solidFill>
                  <a:srgbClr val="FF0000"/>
                </a:solidFill>
                <a:latin typeface="Arial Black" pitchFamily="34" charset="0"/>
              </a:rPr>
              <a:t>Оствальд</a:t>
            </a:r>
            <a:r>
              <a:rPr lang="ru-RU" sz="2800" b="1" dirty="0"/>
              <a:t> (1853–1932). Вильгельм Фридрих </a:t>
            </a:r>
            <a:r>
              <a:rPr lang="ru-RU" sz="2800" b="1" dirty="0" smtClean="0">
                <a:ln>
                  <a:solidFill>
                    <a:sysClr val="windowText" lastClr="000000"/>
                  </a:solidFill>
                </a:ln>
                <a:solidFill>
                  <a:srgbClr val="0000FF"/>
                </a:solidFill>
              </a:rPr>
              <a:t>естествоиспыта­тель</a:t>
            </a:r>
            <a:endParaRPr lang="ru-RU" sz="2800" b="1" dirty="0">
              <a:ln>
                <a:solidFill>
                  <a:sysClr val="windowText" lastClr="000000"/>
                </a:solidFill>
              </a:ln>
              <a:solidFill>
                <a:srgbClr val="0000FF"/>
              </a:solidFill>
            </a:endParaRPr>
          </a:p>
        </p:txBody>
      </p:sp>
    </p:spTree>
    <p:extLst>
      <p:ext uri="{BB962C8B-B14F-4D97-AF65-F5344CB8AC3E}">
        <p14:creationId xmlns:p14="http://schemas.microsoft.com/office/powerpoint/2010/main" val="1892466288"/>
      </p:ext>
    </p:extLst>
  </p:cSld>
  <p:clrMapOvr>
    <a:masterClrMapping/>
  </p:clrMapOvr>
  <p:transition>
    <p:wheel spokes="1"/>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5" name="Picture 5"/>
          <p:cNvPicPr>
            <a:picLocks noChangeAspect="1" noChangeArrowheads="1"/>
          </p:cNvPicPr>
          <p:nvPr/>
        </p:nvPicPr>
        <p:blipFill>
          <a:blip r:embed="rId4" cstate="print"/>
          <a:srcRect/>
          <a:stretch>
            <a:fillRect/>
          </a:stretch>
        </p:blipFill>
        <p:spPr bwMode="auto">
          <a:xfrm>
            <a:off x="250825" y="1844675"/>
            <a:ext cx="2771775" cy="3324225"/>
          </a:xfrm>
          <a:prstGeom prst="rect">
            <a:avLst/>
          </a:prstGeom>
          <a:noFill/>
          <a:ln w="9525">
            <a:noFill/>
            <a:miter lim="800000"/>
            <a:headEnd/>
            <a:tailEnd/>
          </a:ln>
        </p:spPr>
      </p:pic>
      <p:sp>
        <p:nvSpPr>
          <p:cNvPr id="409607" name="Rectangle 7"/>
          <p:cNvSpPr>
            <a:spLocks noChangeArrowheads="1"/>
          </p:cNvSpPr>
          <p:nvPr/>
        </p:nvSpPr>
        <p:spPr bwMode="auto">
          <a:xfrm>
            <a:off x="3022600" y="1575989"/>
            <a:ext cx="6089678" cy="3970318"/>
          </a:xfrm>
          <a:prstGeom prst="rect">
            <a:avLst/>
          </a:prstGeom>
          <a:noFill/>
          <a:ln w="9525">
            <a:noFill/>
            <a:miter lim="800000"/>
            <a:headEnd/>
            <a:tailEnd/>
          </a:ln>
        </p:spPr>
        <p:txBody>
          <a:bodyPr wrap="square" anchor="ctr">
            <a:spAutoFit/>
          </a:bodyPr>
          <a:lstStyle/>
          <a:p>
            <a:pPr indent="444500" algn="just" eaLnBrk="0" hangingPunct="0">
              <a:lnSpc>
                <a:spcPct val="90000"/>
              </a:lnSpc>
            </a:pPr>
            <a:r>
              <a:rPr lang="ru-RU" sz="2800" b="1" dirty="0">
                <a:latin typeface="Arial" pitchFamily="34" charset="0"/>
                <a:cs typeface="Arial" pitchFamily="34" charset="0"/>
              </a:rPr>
              <a:t>Если нагреть одну часть системы, а затем выключить нагрев, самопроизвольный </a:t>
            </a:r>
            <a:r>
              <a:rPr lang="ru-RU" sz="2800" b="1" dirty="0">
                <a:ln>
                  <a:solidFill>
                    <a:sysClr val="windowText" lastClr="000000"/>
                  </a:solidFill>
                </a:ln>
                <a:solidFill>
                  <a:srgbClr val="FF0066"/>
                </a:solidFill>
                <a:latin typeface="Arial" pitchFamily="34" charset="0"/>
                <a:cs typeface="Arial" pitchFamily="34" charset="0"/>
              </a:rPr>
              <a:t>процесс теплопередачи будет происходить от более нагретой части к более холодной</a:t>
            </a:r>
            <a:r>
              <a:rPr lang="ru-RU" sz="2800" b="1" dirty="0">
                <a:latin typeface="Arial" pitchFamily="34" charset="0"/>
                <a:cs typeface="Arial" pitchFamily="34" charset="0"/>
              </a:rPr>
              <a:t>. При этом энтропия будет возрастать. </a:t>
            </a:r>
          </a:p>
          <a:p>
            <a:pPr indent="444500" algn="just" eaLnBrk="0" hangingPunct="0">
              <a:lnSpc>
                <a:spcPct val="90000"/>
              </a:lnSpc>
            </a:pPr>
            <a:r>
              <a:rPr lang="ru-RU" sz="2800" b="1" dirty="0">
                <a:ln>
                  <a:solidFill>
                    <a:sysClr val="windowText" lastClr="000000"/>
                  </a:solidFill>
                </a:ln>
                <a:solidFill>
                  <a:srgbClr val="C00000"/>
                </a:solidFill>
                <a:latin typeface="Arial" pitchFamily="34" charset="0"/>
                <a:cs typeface="Arial" pitchFamily="34" charset="0"/>
              </a:rPr>
              <a:t>Обратный </a:t>
            </a:r>
            <a:r>
              <a:rPr lang="ru-RU" sz="2800" b="1" dirty="0">
                <a:latin typeface="Arial" pitchFamily="34" charset="0"/>
                <a:cs typeface="Arial" pitchFamily="34" charset="0"/>
              </a:rPr>
              <a:t>самопроизвольный </a:t>
            </a:r>
            <a:r>
              <a:rPr lang="ru-RU" sz="2800" b="1" dirty="0">
                <a:ln>
                  <a:solidFill>
                    <a:sysClr val="windowText" lastClr="000000"/>
                  </a:solidFill>
                </a:ln>
                <a:solidFill>
                  <a:srgbClr val="C00000"/>
                </a:solidFill>
                <a:latin typeface="Arial" pitchFamily="34" charset="0"/>
                <a:cs typeface="Arial" pitchFamily="34" charset="0"/>
              </a:rPr>
              <a:t>процесс</a:t>
            </a:r>
            <a:r>
              <a:rPr lang="ru-RU" sz="2800" b="1" dirty="0">
                <a:latin typeface="Arial" pitchFamily="34" charset="0"/>
                <a:cs typeface="Arial" pitchFamily="34" charset="0"/>
              </a:rPr>
              <a:t> для изолированной системы </a:t>
            </a:r>
            <a:r>
              <a:rPr lang="ru-RU" sz="2800" b="1" u="sng" dirty="0">
                <a:latin typeface="Arial" pitchFamily="34" charset="0"/>
                <a:cs typeface="Arial" pitchFamily="34" charset="0"/>
              </a:rPr>
              <a:t>невозможен</a:t>
            </a:r>
            <a:r>
              <a:rPr lang="ru-RU" sz="2800" b="1" dirty="0">
                <a:latin typeface="Arial" pitchFamily="34" charset="0"/>
                <a:cs typeface="Arial" pitchFamily="34" charset="0"/>
              </a:rPr>
              <a:t>.</a:t>
            </a:r>
            <a:r>
              <a:rPr lang="ru-RU" sz="2800" dirty="0">
                <a:latin typeface="Arial" pitchFamily="34" charset="0"/>
                <a:cs typeface="Arial" pitchFamily="34" charset="0"/>
              </a:rPr>
              <a:t> </a:t>
            </a:r>
          </a:p>
        </p:txBody>
      </p:sp>
      <p:pic>
        <p:nvPicPr>
          <p:cNvPr id="9"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660232" y="6251595"/>
            <a:ext cx="304800" cy="304800"/>
          </a:xfrm>
          <a:prstGeom prst="rect">
            <a:avLst/>
          </a:prstGeom>
        </p:spPr>
      </p:pic>
      <p:sp>
        <p:nvSpPr>
          <p:cNvPr id="7" name="Прямоугольник 6"/>
          <p:cNvSpPr/>
          <p:nvPr/>
        </p:nvSpPr>
        <p:spPr>
          <a:xfrm>
            <a:off x="1693117" y="332655"/>
            <a:ext cx="5044073" cy="646331"/>
          </a:xfrm>
          <a:prstGeom prst="rect">
            <a:avLst/>
          </a:prstGeom>
        </p:spPr>
        <p:txBody>
          <a:bodyPr wrap="none">
            <a:spAutoFit/>
          </a:bodyPr>
          <a:lstStyle/>
          <a:p>
            <a:pPr algn="ctr"/>
            <a:r>
              <a:rPr lang="ru-RU" sz="3600" kern="10" dirty="0">
                <a:ln w="25400">
                  <a:solidFill>
                    <a:srgbClr val="800000"/>
                  </a:solidFill>
                  <a:round/>
                  <a:headEnd/>
                  <a:tailEnd/>
                </a:ln>
                <a:solidFill>
                  <a:srgbClr val="C00000"/>
                </a:solidFill>
                <a:latin typeface="Arial" pitchFamily="34" charset="0"/>
                <a:cs typeface="Arial" pitchFamily="34" charset="0"/>
              </a:rPr>
              <a:t>Необратимый процесс</a:t>
            </a:r>
          </a:p>
        </p:txBody>
      </p:sp>
      <p:sp>
        <p:nvSpPr>
          <p:cNvPr id="8" name="Управляющая кнопка: далее 7">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7" cstate="print"/>
          <a:srcRect/>
          <a:stretch>
            <a:fillRect/>
          </a:stretch>
        </p:blipFill>
        <p:spPr bwMode="auto">
          <a:xfrm>
            <a:off x="8462991" y="5143046"/>
            <a:ext cx="649287" cy="1295400"/>
          </a:xfrm>
          <a:prstGeom prst="rect">
            <a:avLst/>
          </a:prstGeom>
          <a:noFill/>
          <a:ln w="9525">
            <a:noFill/>
            <a:miter lim="800000"/>
            <a:headEnd/>
            <a:tailEnd/>
          </a:ln>
        </p:spPr>
      </p:pic>
      <p:pic>
        <p:nvPicPr>
          <p:cNvPr id="13" name="Picture 10" descr="light"/>
          <p:cNvPicPr>
            <a:picLocks noChangeAspect="1" noChangeArrowheads="1" noCrop="1"/>
          </p:cNvPicPr>
          <p:nvPr/>
        </p:nvPicPr>
        <p:blipFill>
          <a:blip r:embed="rId8" cstate="print"/>
          <a:srcRect/>
          <a:stretch>
            <a:fillRect/>
          </a:stretch>
        </p:blipFill>
        <p:spPr bwMode="auto">
          <a:xfrm>
            <a:off x="829470" y="4005064"/>
            <a:ext cx="358154" cy="720080"/>
          </a:xfrm>
          <a:prstGeom prst="rect">
            <a:avLst/>
          </a:prstGeom>
          <a:noFill/>
          <a:ln w="9525">
            <a:noFill/>
            <a:miter lim="800000"/>
            <a:headEnd/>
            <a:tailEnd/>
          </a:ln>
        </p:spPr>
      </p:pic>
    </p:spTree>
    <p:extLst>
      <p:ext uri="{BB962C8B-B14F-4D97-AF65-F5344CB8AC3E}">
        <p14:creationId xmlns:p14="http://schemas.microsoft.com/office/powerpoint/2010/main" val="392533515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86" name="Rectangle 10"/>
          <p:cNvSpPr>
            <a:spLocks noChangeArrowheads="1"/>
          </p:cNvSpPr>
          <p:nvPr/>
        </p:nvSpPr>
        <p:spPr bwMode="auto">
          <a:xfrm>
            <a:off x="178070" y="655821"/>
            <a:ext cx="8858426" cy="3022366"/>
          </a:xfrm>
          <a:prstGeom prst="rect">
            <a:avLst/>
          </a:prstGeom>
          <a:noFill/>
          <a:ln w="9525">
            <a:noFill/>
            <a:miter lim="800000"/>
            <a:headEnd/>
            <a:tailEnd/>
          </a:ln>
        </p:spPr>
        <p:txBody>
          <a:bodyPr wrap="square" anchor="ctr">
            <a:spAutoFit/>
          </a:bodyPr>
          <a:lstStyle/>
          <a:p>
            <a:pPr indent="450000" algn="just" eaLnBrk="0" hangingPunct="0">
              <a:lnSpc>
                <a:spcPct val="85000"/>
              </a:lnSpc>
            </a:pPr>
            <a:r>
              <a:rPr lang="ru-RU" sz="2800" b="1" dirty="0">
                <a:ln>
                  <a:solidFill>
                    <a:sysClr val="windowText" lastClr="000000"/>
                  </a:solidFill>
                </a:ln>
                <a:solidFill>
                  <a:srgbClr val="FF3300"/>
                </a:solidFill>
                <a:latin typeface="Arial Black" pitchFamily="34" charset="0"/>
                <a:cs typeface="Arial" pitchFamily="34" charset="0"/>
              </a:rPr>
              <a:t>Диффузия</a:t>
            </a:r>
            <a:r>
              <a:rPr lang="ru-RU" sz="2800" b="1" dirty="0">
                <a:latin typeface="Arial" pitchFamily="34" charset="0"/>
                <a:cs typeface="Arial" pitchFamily="34" charset="0"/>
              </a:rPr>
              <a:t> – </a:t>
            </a:r>
            <a:r>
              <a:rPr lang="ru-RU" sz="2800" b="1" dirty="0">
                <a:solidFill>
                  <a:srgbClr val="800000"/>
                </a:solidFill>
                <a:latin typeface="Arial" pitchFamily="34" charset="0"/>
                <a:cs typeface="Arial" pitchFamily="34" charset="0"/>
              </a:rPr>
              <a:t>необратимый процесс</a:t>
            </a:r>
            <a:r>
              <a:rPr lang="ru-RU" sz="2800" b="1" dirty="0">
                <a:latin typeface="Arial" pitchFamily="34" charset="0"/>
                <a:cs typeface="Arial" pitchFamily="34" charset="0"/>
              </a:rPr>
              <a:t>, который может проходить самопроизвольно только в одном направлении, в результате которого энтропия возрастает. </a:t>
            </a:r>
          </a:p>
          <a:p>
            <a:pPr indent="450000" algn="just" eaLnBrk="0" hangingPunct="0">
              <a:lnSpc>
                <a:spcPct val="85000"/>
              </a:lnSpc>
            </a:pPr>
            <a:r>
              <a:rPr lang="ru-RU" sz="2800" b="1" dirty="0">
                <a:latin typeface="Arial" pitchFamily="34" charset="0"/>
                <a:cs typeface="Arial" pitchFamily="34" charset="0"/>
              </a:rPr>
              <a:t>Например, капля красителя окрашивает весь раствор.</a:t>
            </a:r>
          </a:p>
          <a:p>
            <a:pPr indent="450000" algn="just" eaLnBrk="0" hangingPunct="0">
              <a:lnSpc>
                <a:spcPct val="85000"/>
              </a:lnSpc>
            </a:pPr>
            <a:r>
              <a:rPr lang="ru-RU" sz="2800" b="1" u="sng" dirty="0">
                <a:latin typeface="Arial" pitchFamily="34" charset="0"/>
                <a:cs typeface="Arial" pitchFamily="34" charset="0"/>
              </a:rPr>
              <a:t>Самопроизвольный обратный процесс для изолированной системы невозможен</a:t>
            </a:r>
            <a:r>
              <a:rPr lang="ru-RU" sz="2800" b="1" dirty="0">
                <a:latin typeface="Arial" pitchFamily="34" charset="0"/>
                <a:cs typeface="Arial" pitchFamily="34" charset="0"/>
              </a:rPr>
              <a:t>. </a:t>
            </a:r>
          </a:p>
        </p:txBody>
      </p:sp>
      <p:pic>
        <p:nvPicPr>
          <p:cNvPr id="1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876256" y="6286520"/>
            <a:ext cx="304800" cy="304800"/>
          </a:xfrm>
          <a:prstGeom prst="rect">
            <a:avLst/>
          </a:prstGeom>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6" cstate="print"/>
          <a:srcRect/>
          <a:stretch>
            <a:fillRect/>
          </a:stretch>
        </p:blipFill>
        <p:spPr bwMode="auto">
          <a:xfrm>
            <a:off x="8462991" y="5143046"/>
            <a:ext cx="649287" cy="1295400"/>
          </a:xfrm>
          <a:prstGeom prst="rect">
            <a:avLst/>
          </a:prstGeom>
          <a:noFill/>
          <a:ln w="9525">
            <a:noFill/>
            <a:miter lim="800000"/>
            <a:headEnd/>
            <a:tailEnd/>
          </a:ln>
        </p:spPr>
      </p:pic>
      <p:pic>
        <p:nvPicPr>
          <p:cNvPr id="509955" name="Picture 3" descr="D:\диск D\25.12.20-домашние документы\Лаб. раб YES-14.01.20\Виртуальные лабораторные YES\Анимашки и картинки\Вода, жидкости,\Капающая  вода\пипетка.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99256" y="4121506"/>
            <a:ext cx="196403" cy="1803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диск D\25.12.20-домашние документы\Виртуальные лекции-14.01.20\Физ. химия\анимашки-разное 1\диффузия, движение молекул\original_f94b6ba2e067e436f9166778a47a6aba.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825" y="5023175"/>
            <a:ext cx="30480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02098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2" descr="D:\диск D\25.12.20-домашние документы\Виртуальные лекции-14.01.20\Физ. химия\Термодинамика 2\2-2-65-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669" t="16785" r="6430" b="8855"/>
          <a:stretch/>
        </p:blipFill>
        <p:spPr bwMode="auto">
          <a:xfrm>
            <a:off x="35496" y="199189"/>
            <a:ext cx="9102174" cy="5909552"/>
          </a:xfrm>
          <a:prstGeom prst="rect">
            <a:avLst/>
          </a:prstGeom>
          <a:noFill/>
          <a:extLst>
            <a:ext uri="{909E8E84-426E-40DD-AFC4-6F175D3DCCD1}">
              <a14:hiddenFill xmlns:a14="http://schemas.microsoft.com/office/drawing/2010/main">
                <a:solidFill>
                  <a:srgbClr val="FFFFFF"/>
                </a:solidFill>
              </a14:hiddenFill>
            </a:ext>
          </a:ex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4" cstate="print"/>
          <a:srcRect/>
          <a:stretch>
            <a:fillRect/>
          </a:stretch>
        </p:blipFill>
        <p:spPr bwMode="auto">
          <a:xfrm>
            <a:off x="8462991" y="5143046"/>
            <a:ext cx="649287" cy="1295400"/>
          </a:xfrm>
          <a:prstGeom prst="rect">
            <a:avLst/>
          </a:prstGeom>
          <a:noFill/>
          <a:ln w="9525">
            <a:noFill/>
            <a:miter lim="800000"/>
            <a:headEnd/>
            <a:tailEnd/>
          </a:ln>
        </p:spPr>
      </p:pic>
    </p:spTree>
    <p:extLst>
      <p:ext uri="{BB962C8B-B14F-4D97-AF65-F5344CB8AC3E}">
        <p14:creationId xmlns:p14="http://schemas.microsoft.com/office/powerpoint/2010/main" val="1293438537"/>
      </p:ext>
    </p:extLst>
  </p:cSld>
  <p:clrMapOvr>
    <a:masterClrMapping/>
  </p:clrMapOvr>
  <p:transition>
    <p:wheel spokes="1"/>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2" descr="паровая машина двойного действия"/>
          <p:cNvPicPr>
            <a:picLocks noChangeAspect="1" noChangeArrowheads="1" noCrop="1"/>
          </p:cNvPicPr>
          <p:nvPr/>
        </p:nvPicPr>
        <p:blipFill>
          <a:blip r:embed="rId4" cstate="print"/>
          <a:srcRect/>
          <a:stretch>
            <a:fillRect/>
          </a:stretch>
        </p:blipFill>
        <p:spPr bwMode="auto">
          <a:xfrm>
            <a:off x="34925" y="5205432"/>
            <a:ext cx="2700338" cy="1620838"/>
          </a:xfrm>
          <a:prstGeom prst="rect">
            <a:avLst/>
          </a:prstGeom>
          <a:noFill/>
          <a:ln w="9525">
            <a:noFill/>
            <a:miter lim="800000"/>
            <a:headEnd/>
            <a:tailEnd/>
          </a:ln>
        </p:spPr>
      </p:pic>
      <p:pic>
        <p:nvPicPr>
          <p:cNvPr id="377863" name="Picture 7" descr="под действием некомпенсированных ударов поршень"/>
          <p:cNvPicPr>
            <a:picLocks noChangeAspect="1" noChangeArrowheads="1" noCrop="1"/>
          </p:cNvPicPr>
          <p:nvPr/>
        </p:nvPicPr>
        <p:blipFill>
          <a:blip r:embed="rId5" cstate="print"/>
          <a:srcRect/>
          <a:stretch>
            <a:fillRect/>
          </a:stretch>
        </p:blipFill>
        <p:spPr bwMode="auto">
          <a:xfrm>
            <a:off x="7707498" y="4810589"/>
            <a:ext cx="952500" cy="714375"/>
          </a:xfrm>
          <a:prstGeom prst="rect">
            <a:avLst/>
          </a:prstGeom>
          <a:noFill/>
          <a:ln w="9525">
            <a:noFill/>
            <a:miter lim="800000"/>
            <a:headEnd/>
            <a:tailEnd/>
          </a:ln>
        </p:spPr>
      </p:pic>
      <p:pic>
        <p:nvPicPr>
          <p:cNvPr id="11"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7156474" y="6403995"/>
            <a:ext cx="304800" cy="304800"/>
          </a:xfrm>
          <a:prstGeom prst="rect">
            <a:avLst/>
          </a:prstGeom>
        </p:spPr>
      </p:pic>
      <p:sp>
        <p:nvSpPr>
          <p:cNvPr id="15" name="Управляющая кнопка: далее 14">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44749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1880" y="4492009"/>
            <a:ext cx="2880320" cy="2321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0"/>
          <p:cNvSpPr>
            <a:spLocks noChangeArrowheads="1"/>
          </p:cNvSpPr>
          <p:nvPr/>
        </p:nvSpPr>
        <p:spPr bwMode="auto">
          <a:xfrm>
            <a:off x="107504" y="116632"/>
            <a:ext cx="8935797" cy="4853636"/>
          </a:xfrm>
          <a:prstGeom prst="rect">
            <a:avLst/>
          </a:prstGeom>
          <a:noFill/>
          <a:ln w="9525">
            <a:noFill/>
            <a:miter lim="800000"/>
            <a:headEnd/>
            <a:tailEnd/>
          </a:ln>
        </p:spPr>
        <p:txBody>
          <a:bodyPr wrap="square">
            <a:spAutoFit/>
          </a:bodyPr>
          <a:lstStyle/>
          <a:p>
            <a:pPr indent="450850" algn="just">
              <a:lnSpc>
                <a:spcPct val="85000"/>
              </a:lnSpc>
            </a:pPr>
            <a:r>
              <a:rPr lang="ru-RU" sz="2800" b="1" dirty="0">
                <a:ln>
                  <a:solidFill>
                    <a:sysClr val="windowText" lastClr="000000"/>
                  </a:solidFill>
                </a:ln>
                <a:solidFill>
                  <a:srgbClr val="0000FF"/>
                </a:solidFill>
                <a:latin typeface="Arial" pitchFamily="34" charset="0"/>
                <a:cs typeface="Arial" pitchFamily="34" charset="0"/>
              </a:rPr>
              <a:t>Все постулаты </a:t>
            </a:r>
            <a:r>
              <a:rPr lang="ru-RU" sz="2800" b="1" u="sng" dirty="0">
                <a:latin typeface="Arial" pitchFamily="34" charset="0"/>
                <a:cs typeface="Arial" pitchFamily="34" charset="0"/>
              </a:rPr>
              <a:t>являются</a:t>
            </a:r>
            <a:r>
              <a:rPr lang="ru-RU" sz="2800" b="1" dirty="0">
                <a:latin typeface="Arial" pitchFamily="34" charset="0"/>
                <a:cs typeface="Arial" pitchFamily="34" charset="0"/>
              </a:rPr>
              <a:t> </a:t>
            </a:r>
            <a:r>
              <a:rPr lang="ru-RU" sz="2800" b="1" dirty="0">
                <a:ln>
                  <a:solidFill>
                    <a:sysClr val="windowText" lastClr="000000"/>
                  </a:solidFill>
                </a:ln>
                <a:solidFill>
                  <a:srgbClr val="0000FF"/>
                </a:solidFill>
                <a:latin typeface="Arial" pitchFamily="34" charset="0"/>
                <a:cs typeface="Arial" pitchFamily="34" charset="0"/>
              </a:rPr>
              <a:t>формулировками второго закона термодинамики</a:t>
            </a:r>
            <a:r>
              <a:rPr lang="ru-RU" sz="2800" b="1" dirty="0">
                <a:latin typeface="Arial" pitchFamily="34" charset="0"/>
                <a:cs typeface="Arial" pitchFamily="34" charset="0"/>
              </a:rPr>
              <a:t>, т. е. </a:t>
            </a:r>
            <a:r>
              <a:rPr lang="ru-RU" sz="2800" b="1" u="sng" dirty="0">
                <a:latin typeface="Arial" pitchFamily="34" charset="0"/>
                <a:cs typeface="Arial" pitchFamily="34" charset="0"/>
              </a:rPr>
              <a:t>каждый может быть доказан на основе другого</a:t>
            </a:r>
            <a:r>
              <a:rPr lang="ru-RU" sz="2800" b="1" dirty="0">
                <a:latin typeface="Arial" pitchFamily="34" charset="0"/>
                <a:cs typeface="Arial" pitchFamily="34" charset="0"/>
              </a:rPr>
              <a:t>. Предположим, что постулат Томсона не выполняется. Тогда получается, что можно построить тепловую машину, работающую таким образом, что рабочее тело периодически возвращалось бы в исходное состояние и давало бы работу за счет отнятия теплоты от менее нагретого тела. Нарушение первого закона не наблюдается (работа совершалась бы за счет теплоты), но это противоречит постулату </a:t>
            </a:r>
            <a:r>
              <a:rPr lang="ru-RU" sz="2800" b="1" dirty="0" err="1">
                <a:latin typeface="Arial" pitchFamily="34" charset="0"/>
                <a:cs typeface="Arial" pitchFamily="34" charset="0"/>
              </a:rPr>
              <a:t>Клаузиуса</a:t>
            </a:r>
            <a:r>
              <a:rPr lang="ru-RU" sz="2800" b="1" dirty="0">
                <a:latin typeface="Arial" pitchFamily="34" charset="0"/>
                <a:cs typeface="Arial" pitchFamily="34" charset="0"/>
              </a:rPr>
              <a:t>.</a:t>
            </a:r>
          </a:p>
        </p:txBody>
      </p:sp>
    </p:spTree>
    <p:extLst>
      <p:ext uri="{BB962C8B-B14F-4D97-AF65-F5344CB8AC3E}">
        <p14:creationId xmlns:p14="http://schemas.microsoft.com/office/powerpoint/2010/main" val="349167509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5" name="Rectangle 3"/>
          <p:cNvSpPr>
            <a:spLocks noChangeArrowheads="1"/>
          </p:cNvSpPr>
          <p:nvPr/>
        </p:nvSpPr>
        <p:spPr bwMode="auto">
          <a:xfrm>
            <a:off x="179512" y="116632"/>
            <a:ext cx="8784975" cy="1923604"/>
          </a:xfrm>
          <a:prstGeom prst="rect">
            <a:avLst/>
          </a:prstGeom>
          <a:noFill/>
          <a:ln w="9525">
            <a:noFill/>
            <a:miter lim="800000"/>
            <a:headEnd/>
            <a:tailEnd/>
          </a:ln>
        </p:spPr>
        <p:txBody>
          <a:bodyPr wrap="square">
            <a:spAutoFit/>
          </a:bodyPr>
          <a:lstStyle/>
          <a:p>
            <a:pPr indent="450000" algn="just">
              <a:lnSpc>
                <a:spcPct val="85000"/>
              </a:lnSpc>
            </a:pPr>
            <a:r>
              <a:rPr lang="ru-RU" sz="2800" b="1" dirty="0">
                <a:ln>
                  <a:solidFill>
                    <a:sysClr val="windowText" lastClr="000000"/>
                  </a:solidFill>
                </a:ln>
                <a:solidFill>
                  <a:srgbClr val="990000"/>
                </a:solidFill>
                <a:latin typeface="Arial" pitchFamily="34" charset="0"/>
                <a:cs typeface="Arial" pitchFamily="34" charset="0"/>
              </a:rPr>
              <a:t>Математическая формулировка </a:t>
            </a:r>
            <a:r>
              <a:rPr lang="ru-RU" sz="2800" b="1" dirty="0">
                <a:ln>
                  <a:solidFill>
                    <a:sysClr val="windowText" lastClr="000000"/>
                  </a:solidFill>
                </a:ln>
                <a:solidFill>
                  <a:srgbClr val="0000FF"/>
                </a:solidFill>
                <a:latin typeface="Arial" pitchFamily="34" charset="0"/>
                <a:cs typeface="Arial" pitchFamily="34" charset="0"/>
              </a:rPr>
              <a:t>второго закона термодинамики </a:t>
            </a:r>
            <a:r>
              <a:rPr lang="ru-RU" sz="2800" b="1" dirty="0">
                <a:latin typeface="Arial" pitchFamily="34" charset="0"/>
                <a:cs typeface="Arial" pitchFamily="34" charset="0"/>
              </a:rPr>
              <a:t>следует из рассмотрения равновесного и обратимого (квазистатического) </a:t>
            </a:r>
            <a:r>
              <a:rPr lang="ru-RU" sz="2800" b="1" dirty="0">
                <a:ln>
                  <a:solidFill>
                    <a:sysClr val="windowText" lastClr="000000"/>
                  </a:solidFill>
                </a:ln>
                <a:solidFill>
                  <a:srgbClr val="FF3300"/>
                </a:solidFill>
                <a:latin typeface="Arial Black" pitchFamily="34" charset="0"/>
                <a:cs typeface="Arial" pitchFamily="34" charset="0"/>
              </a:rPr>
              <a:t>цикла Карно</a:t>
            </a:r>
            <a:r>
              <a:rPr lang="ru-RU" sz="2800" b="1" dirty="0">
                <a:ln>
                  <a:solidFill>
                    <a:sysClr val="windowText" lastClr="000000"/>
                  </a:solidFill>
                </a:ln>
                <a:latin typeface="Arial Black" pitchFamily="34" charset="0"/>
                <a:cs typeface="Arial" pitchFamily="34" charset="0"/>
              </a:rPr>
              <a:t> </a:t>
            </a:r>
            <a:r>
              <a:rPr lang="ru-RU" sz="2800" b="1" dirty="0">
                <a:latin typeface="Arial" pitchFamily="34" charset="0"/>
                <a:cs typeface="Arial" pitchFamily="34" charset="0"/>
              </a:rPr>
              <a:t>в идеальной  тепловой </a:t>
            </a:r>
            <a:r>
              <a:rPr lang="ru-RU" sz="2800" b="1" dirty="0" smtClean="0">
                <a:latin typeface="Arial" pitchFamily="34" charset="0"/>
                <a:cs typeface="Arial" pitchFamily="34" charset="0"/>
              </a:rPr>
              <a:t>машине.</a:t>
            </a:r>
            <a:endParaRPr lang="ru-RU" sz="2800" b="1" dirty="0">
              <a:latin typeface="Arial" pitchFamily="34" charset="0"/>
              <a:cs typeface="Arial" pitchFamily="34" charset="0"/>
            </a:endParaRPr>
          </a:p>
        </p:txBody>
      </p:sp>
      <p:pic>
        <p:nvPicPr>
          <p:cNvPr id="366601" name="Picture 9"/>
          <p:cNvPicPr>
            <a:picLocks noChangeAspect="1" noChangeArrowheads="1"/>
          </p:cNvPicPr>
          <p:nvPr/>
        </p:nvPicPr>
        <p:blipFill>
          <a:blip r:embed="rId4" cstate="print"/>
          <a:srcRect/>
          <a:stretch>
            <a:fillRect/>
          </a:stretch>
        </p:blipFill>
        <p:spPr bwMode="auto">
          <a:xfrm>
            <a:off x="6141426" y="1682598"/>
            <a:ext cx="2700977" cy="2012394"/>
          </a:xfrm>
          <a:prstGeom prst="rect">
            <a:avLst/>
          </a:prstGeom>
          <a:noFill/>
          <a:ln w="9525">
            <a:noFill/>
            <a:miter lim="800000"/>
            <a:headEnd/>
            <a:tailEnd/>
          </a:ln>
        </p:spPr>
      </p:pic>
      <p:pic>
        <p:nvPicPr>
          <p:cNvPr id="16" name="Picture 2" descr="D:\диск D\25.12.20-домашние документы\Виртуальные лекции-14.01.20\Физ. химия\Термодинамика 1\анимашки-термод. и др\Abis.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3694992"/>
            <a:ext cx="4286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adi Carnot.jpeg"/>
          <p:cNvPicPr>
            <a:picLocks noChangeAspect="1" noChangeArrowheads="1"/>
          </p:cNvPicPr>
          <p:nvPr/>
        </p:nvPicPr>
        <p:blipFill>
          <a:blip r:embed="rId6" cstate="print"/>
          <a:srcRect/>
          <a:stretch>
            <a:fillRect/>
          </a:stretch>
        </p:blipFill>
        <p:spPr bwMode="auto">
          <a:xfrm>
            <a:off x="1491126" y="2040235"/>
            <a:ext cx="2286016" cy="2800371"/>
          </a:xfrm>
          <a:prstGeom prst="rect">
            <a:avLst/>
          </a:prstGeom>
          <a:noFill/>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807478" y="5828133"/>
            <a:ext cx="304800" cy="304800"/>
          </a:xfrm>
          <a:prstGeom prst="rect">
            <a:avLst/>
          </a:prstGeom>
        </p:spPr>
      </p:pic>
      <p:sp>
        <p:nvSpPr>
          <p:cNvPr id="21" name="Rectangle 5"/>
          <p:cNvSpPr>
            <a:spLocks noChangeArrowheads="1"/>
          </p:cNvSpPr>
          <p:nvPr/>
        </p:nvSpPr>
        <p:spPr bwMode="auto">
          <a:xfrm>
            <a:off x="3563888" y="6290882"/>
            <a:ext cx="3725635" cy="523220"/>
          </a:xfrm>
          <a:prstGeom prst="rect">
            <a:avLst/>
          </a:prstGeom>
          <a:noFill/>
          <a:ln w="9525">
            <a:noFill/>
            <a:miter lim="800000"/>
            <a:headEnd/>
            <a:tailEnd/>
          </a:ln>
        </p:spPr>
        <p:txBody>
          <a:bodyPr wrap="none" anchor="ctr">
            <a:spAutoFit/>
          </a:bodyPr>
          <a:lstStyle/>
          <a:p>
            <a:pPr eaLnBrk="0" hangingPunct="0"/>
            <a:r>
              <a:rPr lang="ru-RU" sz="2800" b="1" dirty="0" smtClean="0">
                <a:latin typeface="Arial" pitchFamily="34" charset="0"/>
                <a:cs typeface="Arial" pitchFamily="34" charset="0"/>
              </a:rPr>
              <a:t>Схема </a:t>
            </a:r>
            <a:r>
              <a:rPr lang="ru-RU" sz="2800" b="1" dirty="0">
                <a:latin typeface="Arial" pitchFamily="34" charset="0"/>
                <a:cs typeface="Arial" pitchFamily="34" charset="0"/>
              </a:rPr>
              <a:t>цикла Карно</a:t>
            </a:r>
            <a:r>
              <a:rPr lang="ru-RU" sz="2800" dirty="0">
                <a:latin typeface="Arial" pitchFamily="34" charset="0"/>
                <a:cs typeface="Arial" pitchFamily="34" charset="0"/>
              </a:rPr>
              <a:t> </a:t>
            </a:r>
          </a:p>
        </p:txBody>
      </p:sp>
      <p:sp>
        <p:nvSpPr>
          <p:cNvPr id="2" name="Прямоугольник 1"/>
          <p:cNvSpPr/>
          <p:nvPr/>
        </p:nvSpPr>
        <p:spPr>
          <a:xfrm>
            <a:off x="-4288" y="4840607"/>
            <a:ext cx="4792312" cy="732508"/>
          </a:xfrm>
          <a:prstGeom prst="rect">
            <a:avLst/>
          </a:prstGeom>
        </p:spPr>
        <p:txBody>
          <a:bodyPr wrap="square">
            <a:spAutoFit/>
          </a:bodyPr>
          <a:lstStyle/>
          <a:p>
            <a:pPr algn="ctr">
              <a:lnSpc>
                <a:spcPct val="80000"/>
              </a:lnSpc>
            </a:pPr>
            <a:r>
              <a:rPr lang="ru-RU" sz="2600" b="1" dirty="0"/>
              <a:t>Николай Леонард Сади </a:t>
            </a:r>
            <a:r>
              <a:rPr lang="ru-RU" sz="2600" b="1" dirty="0">
                <a:ln>
                  <a:solidFill>
                    <a:sysClr val="windowText" lastClr="000000"/>
                  </a:solidFill>
                </a:ln>
                <a:solidFill>
                  <a:srgbClr val="FF0000"/>
                </a:solidFill>
              </a:rPr>
              <a:t>Карно</a:t>
            </a:r>
            <a:r>
              <a:rPr lang="ru-RU" sz="2600" b="1" dirty="0"/>
              <a:t> (1796–1832)</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22" y="35486"/>
            <a:ext cx="9033955" cy="6170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12" descr="пишу 1"/>
          <p:cNvPicPr>
            <a:picLocks noChangeAspect="1" noChangeArrowheads="1" noCrop="1"/>
          </p:cNvPicPr>
          <p:nvPr/>
        </p:nvPicPr>
        <p:blipFill>
          <a:blip r:embed="rId4" cstate="print"/>
          <a:srcRect/>
          <a:stretch>
            <a:fillRect/>
          </a:stretch>
        </p:blipFill>
        <p:spPr bwMode="auto">
          <a:xfrm>
            <a:off x="8462991" y="4991120"/>
            <a:ext cx="649287" cy="1295400"/>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300192" y="6209489"/>
            <a:ext cx="304800" cy="304800"/>
          </a:xfrm>
          <a:prstGeom prst="rect">
            <a:avLst/>
          </a:prstGeom>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12" descr="пишу 1"/>
          <p:cNvPicPr>
            <a:picLocks noChangeAspect="1" noChangeArrowheads="1" noCrop="1"/>
          </p:cNvPicPr>
          <p:nvPr/>
        </p:nvPicPr>
        <p:blipFill>
          <a:blip r:embed="rId6" cstate="print"/>
          <a:srcRect/>
          <a:stretch>
            <a:fillRect/>
          </a:stretch>
        </p:blipFill>
        <p:spPr bwMode="auto">
          <a:xfrm>
            <a:off x="8462991" y="4991120"/>
            <a:ext cx="649287" cy="1295400"/>
          </a:xfrm>
          <a:prstGeom prst="rect">
            <a:avLst/>
          </a:prstGeom>
          <a:noFill/>
          <a:ln w="9525">
            <a:noFill/>
            <a:miter lim="800000"/>
            <a:headEnd/>
            <a:tailEnd/>
          </a:ln>
        </p:spPr>
      </p:pic>
      <p:pic>
        <p:nvPicPr>
          <p:cNvPr id="16" name="Picture 2" descr="D:\диск D\25.12.20-домашние документы\Виртуальные лекции-14.01.20\Физ. химия\Термодинамика 1\анимашки-термод. и др\Abis.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96" y="4027884"/>
            <a:ext cx="4286250" cy="28575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8"/>
          <p:cNvSpPr>
            <a:spLocks noChangeArrowheads="1"/>
          </p:cNvSpPr>
          <p:nvPr/>
        </p:nvSpPr>
        <p:spPr bwMode="auto">
          <a:xfrm>
            <a:off x="214282" y="109048"/>
            <a:ext cx="8715436" cy="3977243"/>
          </a:xfrm>
          <a:prstGeom prst="rect">
            <a:avLst/>
          </a:prstGeom>
          <a:noFill/>
          <a:ln w="9525">
            <a:noFill/>
            <a:miter lim="800000"/>
            <a:headEnd/>
            <a:tailEnd/>
          </a:ln>
        </p:spPr>
        <p:txBody>
          <a:bodyPr wrap="square">
            <a:spAutoFit/>
          </a:bodyPr>
          <a:lstStyle/>
          <a:p>
            <a:pPr indent="450000" algn="just">
              <a:lnSpc>
                <a:spcPct val="85000"/>
              </a:lnSpc>
            </a:pPr>
            <a:r>
              <a:rPr lang="ru-RU" sz="2700" b="1" dirty="0">
                <a:latin typeface="Arial" pitchFamily="34" charset="0"/>
                <a:cs typeface="Arial" pitchFamily="34" charset="0"/>
              </a:rPr>
              <a:t>В качестве </a:t>
            </a:r>
            <a:r>
              <a:rPr lang="ru-RU" sz="2700" b="1" u="sng" dirty="0">
                <a:ln>
                  <a:solidFill>
                    <a:sysClr val="windowText" lastClr="000000"/>
                  </a:solidFill>
                </a:ln>
                <a:solidFill>
                  <a:srgbClr val="0000FF"/>
                </a:solidFill>
                <a:latin typeface="Arial" pitchFamily="34" charset="0"/>
                <a:cs typeface="Arial" pitchFamily="34" charset="0"/>
              </a:rPr>
              <a:t>рабочего вещества</a:t>
            </a:r>
            <a:r>
              <a:rPr lang="ru-RU" sz="2700" b="1" dirty="0">
                <a:ln>
                  <a:solidFill>
                    <a:sysClr val="windowText" lastClr="000000"/>
                  </a:solidFill>
                </a:ln>
                <a:solidFill>
                  <a:srgbClr val="0000FF"/>
                </a:solidFill>
                <a:latin typeface="Arial" pitchFamily="34" charset="0"/>
                <a:cs typeface="Arial" pitchFamily="34" charset="0"/>
              </a:rPr>
              <a:t> </a:t>
            </a:r>
            <a:r>
              <a:rPr lang="ru-RU" sz="2700" b="1" dirty="0">
                <a:latin typeface="Arial" pitchFamily="34" charset="0"/>
                <a:cs typeface="Arial" pitchFamily="34" charset="0"/>
              </a:rPr>
              <a:t>применяется </a:t>
            </a:r>
            <a:r>
              <a:rPr lang="ru-RU" sz="2700" b="1" dirty="0">
                <a:ln>
                  <a:solidFill>
                    <a:sysClr val="windowText" lastClr="000000"/>
                  </a:solidFill>
                </a:ln>
                <a:solidFill>
                  <a:srgbClr val="0000FF"/>
                </a:solidFill>
                <a:latin typeface="Arial" pitchFamily="34" charset="0"/>
                <a:cs typeface="Arial" pitchFamily="34" charset="0"/>
              </a:rPr>
              <a:t>идеальный газ</a:t>
            </a:r>
            <a:r>
              <a:rPr lang="ru-RU" sz="2700" b="1" dirty="0">
                <a:latin typeface="Arial" pitchFamily="34" charset="0"/>
                <a:cs typeface="Arial" pitchFamily="34" charset="0"/>
              </a:rPr>
              <a:t>. За счет теплоты, поглощаемой от нагревателя, изменяется состояние газа и совершается работа. </a:t>
            </a:r>
            <a:r>
              <a:rPr lang="ru-RU" sz="2700" b="1" u="sng" dirty="0">
                <a:latin typeface="Arial" pitchFamily="34" charset="0"/>
                <a:cs typeface="Arial" pitchFamily="34" charset="0"/>
              </a:rPr>
              <a:t>Цикл объединяет следующие </a:t>
            </a:r>
            <a:r>
              <a:rPr lang="ru-RU" sz="2700" b="1" u="sng" dirty="0">
                <a:ln>
                  <a:solidFill>
                    <a:sysClr val="windowText" lastClr="000000"/>
                  </a:solidFill>
                </a:ln>
                <a:solidFill>
                  <a:srgbClr val="0000FF"/>
                </a:solidFill>
                <a:latin typeface="Arial" pitchFamily="34" charset="0"/>
                <a:cs typeface="Arial" pitchFamily="34" charset="0"/>
              </a:rPr>
              <a:t>последовательные процессы</a:t>
            </a:r>
            <a:r>
              <a:rPr lang="ru-RU" sz="2700" b="1" dirty="0">
                <a:latin typeface="Arial" pitchFamily="34" charset="0"/>
                <a:cs typeface="Arial" pitchFamily="34" charset="0"/>
              </a:rPr>
              <a:t>: самопроизвольные переходы теплоты </a:t>
            </a:r>
            <a:r>
              <a:rPr lang="en-US" sz="2700" b="1" dirty="0">
                <a:ln>
                  <a:solidFill>
                    <a:sysClr val="windowText" lastClr="000000"/>
                  </a:solidFill>
                </a:ln>
                <a:solidFill>
                  <a:srgbClr val="FF0066"/>
                </a:solidFill>
                <a:latin typeface="Arial" pitchFamily="34" charset="0"/>
                <a:cs typeface="Arial" pitchFamily="34" charset="0"/>
              </a:rPr>
              <a:t>Q</a:t>
            </a:r>
            <a:r>
              <a:rPr lang="ru-RU" sz="2700" b="1" baseline="-25000" dirty="0">
                <a:ln>
                  <a:solidFill>
                    <a:sysClr val="windowText" lastClr="000000"/>
                  </a:solidFill>
                </a:ln>
                <a:solidFill>
                  <a:srgbClr val="FF0066"/>
                </a:solidFill>
                <a:latin typeface="Arial" pitchFamily="34" charset="0"/>
                <a:cs typeface="Arial" pitchFamily="34" charset="0"/>
              </a:rPr>
              <a:t>1</a:t>
            </a:r>
            <a:r>
              <a:rPr lang="ru-RU" sz="2700" b="1" dirty="0">
                <a:latin typeface="Arial" pitchFamily="34" charset="0"/>
                <a:cs typeface="Arial" pitchFamily="34" charset="0"/>
              </a:rPr>
              <a:t> </a:t>
            </a:r>
            <a:r>
              <a:rPr lang="ru-RU" sz="2700" b="1" dirty="0">
                <a:ln>
                  <a:solidFill>
                    <a:sysClr val="windowText" lastClr="000000"/>
                  </a:solidFill>
                </a:ln>
                <a:solidFill>
                  <a:srgbClr val="FF0066"/>
                </a:solidFill>
                <a:latin typeface="Arial" pitchFamily="34" charset="0"/>
                <a:cs typeface="Arial" pitchFamily="34" charset="0"/>
              </a:rPr>
              <a:t>от более нагретого нагревателя к менее нагретому рабочему </a:t>
            </a:r>
            <a:r>
              <a:rPr lang="ru-RU" sz="2700" b="1" dirty="0" smtClean="0">
                <a:ln>
                  <a:solidFill>
                    <a:sysClr val="windowText" lastClr="000000"/>
                  </a:solidFill>
                </a:ln>
                <a:solidFill>
                  <a:srgbClr val="FF0066"/>
                </a:solidFill>
                <a:latin typeface="Arial" pitchFamily="34" charset="0"/>
                <a:cs typeface="Arial" pitchFamily="34" charset="0"/>
              </a:rPr>
              <a:t>телу </a:t>
            </a:r>
            <a:r>
              <a:rPr lang="ru-RU" sz="2700" b="1" dirty="0">
                <a:latin typeface="Arial" pitchFamily="34" charset="0"/>
                <a:cs typeface="Arial" pitchFamily="34" charset="0"/>
              </a:rPr>
              <a:t>и от более нагретого рабочего тела к менее нагретому холодильнику </a:t>
            </a:r>
            <a:r>
              <a:rPr lang="en-US" sz="2700" b="1" dirty="0">
                <a:ln>
                  <a:solidFill>
                    <a:sysClr val="windowText" lastClr="000000"/>
                  </a:solidFill>
                </a:ln>
                <a:solidFill>
                  <a:srgbClr val="FF0066"/>
                </a:solidFill>
                <a:latin typeface="Arial" pitchFamily="34" charset="0"/>
                <a:cs typeface="Arial" pitchFamily="34" charset="0"/>
              </a:rPr>
              <a:t>Q</a:t>
            </a:r>
            <a:r>
              <a:rPr lang="ru-RU" sz="2700" b="1" baseline="-25000" dirty="0">
                <a:ln>
                  <a:solidFill>
                    <a:sysClr val="windowText" lastClr="000000"/>
                  </a:solidFill>
                </a:ln>
                <a:solidFill>
                  <a:srgbClr val="FF0066"/>
                </a:solidFill>
                <a:latin typeface="Arial" pitchFamily="34" charset="0"/>
                <a:cs typeface="Arial" pitchFamily="34" charset="0"/>
              </a:rPr>
              <a:t>2</a:t>
            </a:r>
            <a:r>
              <a:rPr lang="ru-RU" sz="2700" b="1" dirty="0">
                <a:latin typeface="Arial" pitchFamily="34" charset="0"/>
                <a:cs typeface="Arial" pitchFamily="34" charset="0"/>
              </a:rPr>
              <a:t>, а затем </a:t>
            </a:r>
            <a:r>
              <a:rPr lang="ru-RU" sz="2700" b="1" dirty="0" err="1">
                <a:latin typeface="Arial" pitchFamily="34" charset="0"/>
                <a:cs typeface="Arial" pitchFamily="34" charset="0"/>
              </a:rPr>
              <a:t>несамопрозвольный</a:t>
            </a:r>
            <a:r>
              <a:rPr lang="ru-RU" sz="2700" b="1" dirty="0">
                <a:latin typeface="Arial" pitchFamily="34" charset="0"/>
                <a:cs typeface="Arial" pitchFamily="34" charset="0"/>
              </a:rPr>
              <a:t> процесс перехода части теплоты (</a:t>
            </a:r>
            <a:r>
              <a:rPr lang="en-US" sz="2700" b="1" dirty="0">
                <a:latin typeface="Arial" pitchFamily="34" charset="0"/>
                <a:cs typeface="Arial" pitchFamily="34" charset="0"/>
              </a:rPr>
              <a:t>Q</a:t>
            </a:r>
            <a:r>
              <a:rPr lang="ru-RU" sz="2700" b="1" baseline="-25000" dirty="0">
                <a:latin typeface="Arial" pitchFamily="34" charset="0"/>
                <a:cs typeface="Arial" pitchFamily="34" charset="0"/>
              </a:rPr>
              <a:t>1</a:t>
            </a:r>
            <a:r>
              <a:rPr lang="ru-RU" sz="2700" b="1" dirty="0">
                <a:latin typeface="Arial" pitchFamily="34" charset="0"/>
                <a:cs typeface="Arial" pitchFamily="34" charset="0"/>
              </a:rPr>
              <a:t> – </a:t>
            </a:r>
            <a:r>
              <a:rPr lang="en-US" sz="2700" b="1" dirty="0">
                <a:latin typeface="Arial" pitchFamily="34" charset="0"/>
                <a:cs typeface="Arial" pitchFamily="34" charset="0"/>
              </a:rPr>
              <a:t>Q</a:t>
            </a:r>
            <a:r>
              <a:rPr lang="ru-RU" sz="2700" b="1" baseline="-25000" dirty="0">
                <a:latin typeface="Arial" pitchFamily="34" charset="0"/>
                <a:cs typeface="Arial" pitchFamily="34" charset="0"/>
              </a:rPr>
              <a:t>2</a:t>
            </a:r>
            <a:r>
              <a:rPr lang="ru-RU" sz="2700" b="1" dirty="0">
                <a:latin typeface="Arial" pitchFamily="34" charset="0"/>
                <a:cs typeface="Arial" pitchFamily="34" charset="0"/>
              </a:rPr>
              <a:t>) в работу.</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3" name="Picture 5"/>
          <p:cNvPicPr>
            <a:picLocks noChangeAspect="1" noChangeArrowheads="1"/>
          </p:cNvPicPr>
          <p:nvPr/>
        </p:nvPicPr>
        <p:blipFill>
          <a:blip r:embed="rId4" cstate="print"/>
          <a:srcRect/>
          <a:stretch>
            <a:fillRect/>
          </a:stretch>
        </p:blipFill>
        <p:spPr bwMode="auto">
          <a:xfrm>
            <a:off x="5794399" y="4311347"/>
            <a:ext cx="3333750" cy="2066925"/>
          </a:xfrm>
          <a:prstGeom prst="rect">
            <a:avLst/>
          </a:prstGeom>
          <a:noFill/>
          <a:ln w="9525">
            <a:noFill/>
            <a:miter lim="800000"/>
            <a:headEnd/>
            <a:tailEnd/>
          </a:ln>
        </p:spPr>
      </p:pic>
      <p:sp>
        <p:nvSpPr>
          <p:cNvPr id="176134" name="Rectangle 12"/>
          <p:cNvSpPr>
            <a:spLocks noChangeArrowheads="1"/>
          </p:cNvSpPr>
          <p:nvPr/>
        </p:nvSpPr>
        <p:spPr bwMode="auto">
          <a:xfrm>
            <a:off x="0" y="3214688"/>
            <a:ext cx="9144000" cy="0"/>
          </a:xfrm>
          <a:prstGeom prst="rect">
            <a:avLst/>
          </a:prstGeom>
          <a:noFill/>
          <a:ln w="9525">
            <a:noFill/>
            <a:miter lim="800000"/>
            <a:headEnd/>
            <a:tailEnd/>
          </a:ln>
        </p:spPr>
        <p:txBody>
          <a:bodyPr wrap="none" anchor="ctr">
            <a:spAutoFit/>
          </a:bodyPr>
          <a:lstStyle/>
          <a:p>
            <a:endParaRPr lang="ru-RU"/>
          </a:p>
        </p:txBody>
      </p:sp>
      <p:pic>
        <p:nvPicPr>
          <p:cNvPr id="9"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065550" y="6403995"/>
            <a:ext cx="304800" cy="304800"/>
          </a:xfrm>
          <a:prstGeom prst="rect">
            <a:avLst/>
          </a:prstGeom>
        </p:spPr>
      </p:pic>
      <p:pic>
        <p:nvPicPr>
          <p:cNvPr id="17" name="Picture 2" descr="D:\диск D\25.12.20-домашние документы\Виртуальные лекции-14.01.20\Физ. химия\Термодинамика 1\анимашки-термод. и др\Abis.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6" y="4027884"/>
            <a:ext cx="4286250" cy="2857500"/>
          </a:xfrm>
          <a:prstGeom prst="rect">
            <a:avLst/>
          </a:prstGeom>
          <a:noFill/>
          <a:extLst>
            <a:ext uri="{909E8E84-426E-40DD-AFC4-6F175D3DCCD1}">
              <a14:hiddenFill xmlns:a14="http://schemas.microsoft.com/office/drawing/2010/main">
                <a:solidFill>
                  <a:srgbClr val="FFFFFF"/>
                </a:solidFill>
              </a14:hiddenFill>
            </a:ext>
          </a:extLst>
        </p:spPr>
      </p:pic>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1" name="Picture 6"/>
          <p:cNvPicPr>
            <a:picLocks noChangeAspect="1" noChangeArrowheads="1"/>
          </p:cNvPicPr>
          <p:nvPr/>
        </p:nvPicPr>
        <p:blipFill>
          <a:blip r:embed="rId8" cstate="print"/>
          <a:srcRect/>
          <a:stretch>
            <a:fillRect/>
          </a:stretch>
        </p:blipFill>
        <p:spPr bwMode="auto">
          <a:xfrm>
            <a:off x="3995936" y="3839815"/>
            <a:ext cx="2011804" cy="1498600"/>
          </a:xfrm>
          <a:prstGeom prst="rect">
            <a:avLst/>
          </a:prstGeom>
          <a:noFill/>
          <a:ln w="9525">
            <a:noFill/>
            <a:miter lim="800000"/>
            <a:headEnd/>
            <a:tailEnd/>
          </a:ln>
        </p:spPr>
      </p:pic>
      <p:sp>
        <p:nvSpPr>
          <p:cNvPr id="22" name="Rectangle 10"/>
          <p:cNvSpPr>
            <a:spLocks noChangeArrowheads="1"/>
          </p:cNvSpPr>
          <p:nvPr/>
        </p:nvSpPr>
        <p:spPr bwMode="auto">
          <a:xfrm>
            <a:off x="178563" y="116632"/>
            <a:ext cx="8786874" cy="3754874"/>
          </a:xfrm>
          <a:prstGeom prst="rect">
            <a:avLst/>
          </a:prstGeom>
          <a:noFill/>
          <a:ln w="9525">
            <a:noFill/>
            <a:miter lim="800000"/>
            <a:headEnd/>
            <a:tailEnd/>
          </a:ln>
        </p:spPr>
        <p:txBody>
          <a:bodyPr wrap="square">
            <a:spAutoFit/>
          </a:bodyPr>
          <a:lstStyle/>
          <a:p>
            <a:pPr indent="450000" algn="just">
              <a:lnSpc>
                <a:spcPct val="85000"/>
              </a:lnSpc>
            </a:pPr>
            <a:r>
              <a:rPr lang="ru-RU" sz="2800" b="1" dirty="0">
                <a:ln>
                  <a:solidFill>
                    <a:schemeClr val="tx1"/>
                  </a:solidFill>
                </a:ln>
                <a:solidFill>
                  <a:srgbClr val="FF3300"/>
                </a:solidFill>
                <a:latin typeface="Arial Black" pitchFamily="34" charset="0"/>
                <a:cs typeface="Arial" pitchFamily="34" charset="0"/>
              </a:rPr>
              <a:t>Изотермическое расширение.</a:t>
            </a:r>
            <a:r>
              <a:rPr lang="ru-RU" sz="2800" b="1" dirty="0">
                <a:ln>
                  <a:solidFill>
                    <a:schemeClr val="tx1"/>
                  </a:solidFill>
                </a:ln>
                <a:latin typeface="Arial Black" pitchFamily="34" charset="0"/>
                <a:cs typeface="Arial" pitchFamily="34" charset="0"/>
              </a:rPr>
              <a:t> </a:t>
            </a:r>
            <a:r>
              <a:rPr lang="ru-RU" sz="2800" b="1" dirty="0">
                <a:latin typeface="Arial" pitchFamily="34" charset="0"/>
                <a:cs typeface="Arial" pitchFamily="34" charset="0"/>
              </a:rPr>
              <a:t>Предположим, что газ заключен в цилиндр с поршнем и приведен в соприкосновение с нагревателем, имеющим температуру Т</a:t>
            </a:r>
            <a:r>
              <a:rPr lang="ru-RU" sz="2800" b="1" baseline="-25000" dirty="0">
                <a:latin typeface="Arial" pitchFamily="34" charset="0"/>
                <a:cs typeface="Arial" pitchFamily="34" charset="0"/>
              </a:rPr>
              <a:t>1</a:t>
            </a:r>
            <a:r>
              <a:rPr lang="ru-RU" sz="2800" b="1" dirty="0">
                <a:latin typeface="Arial" pitchFamily="34" charset="0"/>
                <a:cs typeface="Arial" pitchFamily="34" charset="0"/>
              </a:rPr>
              <a:t>. предоставим газу возможность </a:t>
            </a:r>
            <a:r>
              <a:rPr lang="ru-RU" sz="2800" b="1" dirty="0">
                <a:ln>
                  <a:solidFill>
                    <a:sysClr val="windowText" lastClr="000000"/>
                  </a:solidFill>
                </a:ln>
                <a:solidFill>
                  <a:srgbClr val="0000FF"/>
                </a:solidFill>
                <a:latin typeface="Arial" pitchFamily="34" charset="0"/>
                <a:cs typeface="Arial" pitchFamily="34" charset="0"/>
              </a:rPr>
              <a:t>расширяться до объема </a:t>
            </a:r>
            <a:r>
              <a:rPr lang="en-US" sz="2800" b="1" dirty="0">
                <a:ln>
                  <a:solidFill>
                    <a:sysClr val="windowText" lastClr="000000"/>
                  </a:solidFill>
                </a:ln>
                <a:solidFill>
                  <a:srgbClr val="0000FF"/>
                </a:solidFill>
                <a:latin typeface="Arial" pitchFamily="34" charset="0"/>
                <a:cs typeface="Arial" pitchFamily="34" charset="0"/>
              </a:rPr>
              <a:t>V</a:t>
            </a:r>
            <a:r>
              <a:rPr lang="ru-RU" sz="2800" b="1" baseline="-25000" dirty="0">
                <a:ln>
                  <a:solidFill>
                    <a:sysClr val="windowText" lastClr="000000"/>
                  </a:solidFill>
                </a:ln>
                <a:solidFill>
                  <a:srgbClr val="0000FF"/>
                </a:solidFill>
                <a:latin typeface="Arial" pitchFamily="34" charset="0"/>
                <a:cs typeface="Arial" pitchFamily="34" charset="0"/>
              </a:rPr>
              <a:t>2</a:t>
            </a:r>
            <a:r>
              <a:rPr lang="ru-RU" sz="2800" b="1" dirty="0">
                <a:latin typeface="Arial" pitchFamily="34" charset="0"/>
                <a:cs typeface="Arial" pitchFamily="34" charset="0"/>
              </a:rPr>
              <a:t>. </a:t>
            </a:r>
            <a:r>
              <a:rPr lang="ru-RU" sz="2800" b="1" dirty="0" smtClean="0">
                <a:latin typeface="Arial" pitchFamily="34" charset="0"/>
                <a:cs typeface="Arial" pitchFamily="34" charset="0"/>
              </a:rPr>
              <a:t>Вследствие </a:t>
            </a:r>
            <a:r>
              <a:rPr lang="ru-RU" sz="2800" b="1" dirty="0">
                <a:latin typeface="Arial" pitchFamily="34" charset="0"/>
                <a:cs typeface="Arial" pitchFamily="34" charset="0"/>
              </a:rPr>
              <a:t>расширения газ будет охлаждаться, но как только температура начнет падать, теплота от нагревателя перейдет через идеально проводящее тепло дно цилиндра, и температура </a:t>
            </a:r>
            <a:r>
              <a:rPr lang="ru-RU" sz="2800" b="1" dirty="0" smtClean="0">
                <a:latin typeface="Arial" pitchFamily="34" charset="0"/>
                <a:cs typeface="Arial" pitchFamily="34" charset="0"/>
              </a:rPr>
              <a:t>повысится </a:t>
            </a:r>
            <a:r>
              <a:rPr lang="ru-RU" sz="2800" b="1" dirty="0">
                <a:latin typeface="Arial" pitchFamily="34" charset="0"/>
                <a:cs typeface="Arial" pitchFamily="34" charset="0"/>
              </a:rPr>
              <a:t>снова до Т</a:t>
            </a:r>
            <a:r>
              <a:rPr lang="ru-RU" sz="2800" b="1" baseline="-25000" dirty="0">
                <a:latin typeface="Arial" pitchFamily="34" charset="0"/>
                <a:cs typeface="Arial" pitchFamily="34" charset="0"/>
              </a:rPr>
              <a:t>1</a:t>
            </a:r>
            <a:r>
              <a:rPr lang="ru-RU" sz="2800" b="1" dirty="0">
                <a:latin typeface="Arial" pitchFamily="34" charset="0"/>
                <a:cs typeface="Arial" pitchFamily="34" charset="0"/>
              </a:rPr>
              <a:t>. </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354491" y="2492896"/>
            <a:ext cx="6355819" cy="394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35496" y="118972"/>
            <a:ext cx="8993810" cy="2505301"/>
          </a:xfrm>
          <a:prstGeom prst="rect">
            <a:avLst/>
          </a:prstGeom>
        </p:spPr>
        <p:txBody>
          <a:bodyPr wrap="square">
            <a:spAutoFit/>
          </a:bodyPr>
          <a:lstStyle/>
          <a:p>
            <a:pPr marL="285750" lvl="0" indent="-285750" algn="just">
              <a:lnSpc>
                <a:spcPct val="80000"/>
              </a:lnSpc>
              <a:spcBef>
                <a:spcPts val="0"/>
              </a:spcBef>
              <a:spcAft>
                <a:spcPts val="0"/>
              </a:spcAft>
              <a:buClr>
                <a:srgbClr val="C00000"/>
              </a:buClr>
              <a:buSzPts val="2280"/>
              <a:buFont typeface="Wingdings" pitchFamily="2" charset="2"/>
              <a:buChar char="Ø"/>
            </a:pPr>
            <a:r>
              <a:rPr lang="ru-RU" sz="2800" b="1" dirty="0">
                <a:ln>
                  <a:solidFill>
                    <a:sysClr val="windowText" lastClr="000000"/>
                  </a:solidFill>
                </a:ln>
                <a:solidFill>
                  <a:srgbClr val="FF0000"/>
                </a:solidFill>
                <a:latin typeface="Arial Black" pitchFamily="34" charset="0"/>
                <a:ea typeface="Constantia"/>
                <a:cs typeface="Arial" pitchFamily="34" charset="0"/>
                <a:sym typeface="Constantia"/>
              </a:rPr>
              <a:t>Термодинамическая система</a:t>
            </a:r>
            <a:r>
              <a:rPr lang="ru-RU" sz="2800" b="1" dirty="0">
                <a:solidFill>
                  <a:schemeClr val="lt1"/>
                </a:solidFill>
                <a:latin typeface="Arial Black" pitchFamily="34" charset="0"/>
                <a:ea typeface="Constantia"/>
                <a:cs typeface="Arial" pitchFamily="34" charset="0"/>
                <a:sym typeface="Constantia"/>
              </a:rPr>
              <a:t> </a:t>
            </a:r>
            <a:r>
              <a:rPr lang="ru-RU" sz="2800" b="1" dirty="0">
                <a:latin typeface="Arial" pitchFamily="34" charset="0"/>
                <a:ea typeface="Constantia"/>
                <a:cs typeface="Arial" pitchFamily="34" charset="0"/>
                <a:sym typeface="Constantia"/>
              </a:rPr>
              <a:t>– это тело или группа тел, находящихся во взаимодействии, мысленно или реально обособленные от окружающей среды</a:t>
            </a:r>
            <a:r>
              <a:rPr lang="ru-RU" sz="2800" b="1" dirty="0" smtClean="0">
                <a:latin typeface="Arial" pitchFamily="34" charset="0"/>
                <a:ea typeface="Constantia"/>
                <a:cs typeface="Arial" pitchFamily="34" charset="0"/>
                <a:sym typeface="Constantia"/>
              </a:rPr>
              <a:t>.</a:t>
            </a:r>
          </a:p>
          <a:p>
            <a:pPr marL="285750" lvl="0" indent="-285750" algn="just">
              <a:lnSpc>
                <a:spcPct val="80000"/>
              </a:lnSpc>
              <a:spcBef>
                <a:spcPts val="0"/>
              </a:spcBef>
              <a:spcAft>
                <a:spcPts val="0"/>
              </a:spcAft>
              <a:buClr>
                <a:srgbClr val="C00000"/>
              </a:buClr>
              <a:buSzPts val="2280"/>
              <a:buFont typeface="Wingdings" pitchFamily="2" charset="2"/>
              <a:buChar char="Ø"/>
            </a:pPr>
            <a:r>
              <a:rPr lang="ru-RU" sz="2800" b="1" dirty="0" smtClean="0">
                <a:ln>
                  <a:solidFill>
                    <a:sysClr val="windowText" lastClr="000000"/>
                  </a:solidFill>
                </a:ln>
                <a:solidFill>
                  <a:srgbClr val="2A9646"/>
                </a:solidFill>
                <a:latin typeface="Arial Black" pitchFamily="34" charset="0"/>
                <a:ea typeface="Constantia"/>
                <a:cs typeface="Arial" pitchFamily="34" charset="0"/>
                <a:sym typeface="Constantia"/>
              </a:rPr>
              <a:t>Окружающая среда</a:t>
            </a:r>
            <a:r>
              <a:rPr lang="ru-RU" sz="2800" b="1" dirty="0" smtClean="0">
                <a:latin typeface="Arial" pitchFamily="34" charset="0"/>
                <a:ea typeface="Constantia"/>
                <a:cs typeface="Arial" pitchFamily="34" charset="0"/>
                <a:sym typeface="Constantia"/>
              </a:rPr>
              <a:t> (обычно большого размера)</a:t>
            </a:r>
            <a:r>
              <a:rPr lang="ru-RU" sz="2800" b="1" dirty="0" smtClean="0">
                <a:solidFill>
                  <a:schemeClr val="lt1"/>
                </a:solidFill>
                <a:latin typeface="Arial Black" pitchFamily="34" charset="0"/>
                <a:ea typeface="Constantia"/>
                <a:cs typeface="Arial" pitchFamily="34" charset="0"/>
                <a:sym typeface="Constantia"/>
              </a:rPr>
              <a:t> </a:t>
            </a:r>
            <a:r>
              <a:rPr lang="ru-RU" sz="2800" b="1" dirty="0">
                <a:latin typeface="Arial" pitchFamily="34" charset="0"/>
                <a:ea typeface="Constantia"/>
                <a:cs typeface="Arial" pitchFamily="34" charset="0"/>
                <a:sym typeface="Constantia"/>
              </a:rPr>
              <a:t>– </a:t>
            </a:r>
            <a:r>
              <a:rPr lang="ru-RU" sz="2800" b="1" dirty="0" smtClean="0">
                <a:latin typeface="Arial" pitchFamily="34" charset="0"/>
                <a:ea typeface="Constantia"/>
                <a:cs typeface="Arial" pitchFamily="34" charset="0"/>
                <a:sym typeface="Constantia"/>
              </a:rPr>
              <a:t>всё, что находится в прямом или косвенном контакте с системой.</a:t>
            </a:r>
            <a:endParaRPr lang="ru-RU" sz="2800" b="1" dirty="0">
              <a:latin typeface="Arial" pitchFamily="34" charset="0"/>
              <a:cs typeface="Arial" pitchFamily="34" charset="0"/>
            </a:endParaRPr>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Прямоугольник 14"/>
          <p:cNvSpPr/>
          <p:nvPr/>
        </p:nvSpPr>
        <p:spPr>
          <a:xfrm>
            <a:off x="-108520" y="6460652"/>
            <a:ext cx="7776864" cy="424732"/>
          </a:xfrm>
          <a:prstGeom prst="rect">
            <a:avLst/>
          </a:prstGeom>
        </p:spPr>
        <p:txBody>
          <a:bodyPr wrap="square">
            <a:spAutoFit/>
          </a:bodyPr>
          <a:lstStyle/>
          <a:p>
            <a:pPr lvl="0" algn="ctr">
              <a:lnSpc>
                <a:spcPct val="80000"/>
              </a:lnSpc>
              <a:spcBef>
                <a:spcPts val="0"/>
              </a:spcBef>
              <a:spcAft>
                <a:spcPts val="0"/>
              </a:spcAft>
              <a:buClr>
                <a:srgbClr val="C00000"/>
              </a:buClr>
              <a:buSzPts val="2280"/>
            </a:pPr>
            <a:r>
              <a:rPr lang="ru-RU" sz="2700" b="1" dirty="0" smtClean="0">
                <a:ln>
                  <a:solidFill>
                    <a:sysClr val="windowText" lastClr="000000"/>
                  </a:solidFill>
                </a:ln>
                <a:solidFill>
                  <a:srgbClr val="FF0000"/>
                </a:solidFill>
                <a:latin typeface="Arial Black" pitchFamily="34" charset="0"/>
                <a:ea typeface="Constantia"/>
                <a:cs typeface="Arial" pitchFamily="34" charset="0"/>
                <a:sym typeface="Constantia"/>
              </a:rPr>
              <a:t>Пример термодинамической системы</a:t>
            </a:r>
            <a:endParaRPr lang="ru-RU" sz="2700" b="1" dirty="0">
              <a:latin typeface="Arial" pitchFamily="34" charset="0"/>
              <a:cs typeface="Arial" pitchFamily="34" charset="0"/>
            </a:endParaRPr>
          </a:p>
        </p:txBody>
      </p:sp>
    </p:spTree>
    <p:extLst>
      <p:ext uri="{BB962C8B-B14F-4D97-AF65-F5344CB8AC3E}">
        <p14:creationId xmlns:p14="http://schemas.microsoft.com/office/powerpoint/2010/main" val="3171871446"/>
      </p:ext>
    </p:extLst>
  </p:cSld>
  <p:clrMapOvr>
    <a:masterClrMapping/>
  </p:clrMapOvr>
  <p:transition>
    <p:wheel spokes="1"/>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8" name="Rectangle 10"/>
          <p:cNvSpPr>
            <a:spLocks noChangeArrowheads="1"/>
          </p:cNvSpPr>
          <p:nvPr/>
        </p:nvSpPr>
        <p:spPr bwMode="auto">
          <a:xfrm>
            <a:off x="126966" y="116632"/>
            <a:ext cx="8837521" cy="3194721"/>
          </a:xfrm>
          <a:prstGeom prst="rect">
            <a:avLst/>
          </a:prstGeom>
          <a:noFill/>
          <a:ln w="9525">
            <a:noFill/>
            <a:miter lim="800000"/>
            <a:headEnd/>
            <a:tailEnd/>
          </a:ln>
        </p:spPr>
        <p:txBody>
          <a:bodyPr wrap="square">
            <a:spAutoFit/>
          </a:bodyPr>
          <a:lstStyle/>
          <a:p>
            <a:pPr indent="444500" algn="just">
              <a:lnSpc>
                <a:spcPct val="80000"/>
              </a:lnSpc>
            </a:pPr>
            <a:r>
              <a:rPr lang="ru-RU" sz="2800" b="1" dirty="0">
                <a:latin typeface="Arial" pitchFamily="34" charset="0"/>
                <a:cs typeface="Arial" pitchFamily="34" charset="0"/>
              </a:rPr>
              <a:t>При этом предполагается, что нагреватель настолько велик, что при таком переходе теплоты </a:t>
            </a:r>
            <a:r>
              <a:rPr lang="ru-RU" sz="2800" b="1" dirty="0">
                <a:ln>
                  <a:solidFill>
                    <a:sysClr val="windowText" lastClr="000000"/>
                  </a:solidFill>
                </a:ln>
                <a:solidFill>
                  <a:srgbClr val="FF0000"/>
                </a:solidFill>
                <a:latin typeface="Arial Black" pitchFamily="34" charset="0"/>
                <a:cs typeface="Arial" pitchFamily="34" charset="0"/>
              </a:rPr>
              <a:t>температура</a:t>
            </a:r>
            <a:r>
              <a:rPr lang="ru-RU" sz="2800" b="1" dirty="0">
                <a:ln>
                  <a:solidFill>
                    <a:sysClr val="windowText" lastClr="000000"/>
                  </a:solidFill>
                </a:ln>
                <a:solidFill>
                  <a:srgbClr val="FF0000"/>
                </a:solidFill>
                <a:latin typeface="Arial" pitchFamily="34" charset="0"/>
                <a:cs typeface="Arial" pitchFamily="34" charset="0"/>
              </a:rPr>
              <a:t> </a:t>
            </a:r>
            <a:r>
              <a:rPr lang="ru-RU" sz="2800" b="1" dirty="0">
                <a:ln>
                  <a:solidFill>
                    <a:sysClr val="windowText" lastClr="000000"/>
                  </a:solidFill>
                </a:ln>
                <a:latin typeface="Arial" pitchFamily="34" charset="0"/>
                <a:cs typeface="Arial" pitchFamily="34" charset="0"/>
              </a:rPr>
              <a:t>его</a:t>
            </a:r>
            <a:r>
              <a:rPr lang="ru-RU" sz="2800" b="1" dirty="0">
                <a:ln>
                  <a:solidFill>
                    <a:sysClr val="windowText" lastClr="000000"/>
                  </a:solidFill>
                </a:ln>
                <a:solidFill>
                  <a:srgbClr val="FF0000"/>
                </a:solidFill>
                <a:latin typeface="Arial" pitchFamily="34" charset="0"/>
                <a:cs typeface="Arial" pitchFamily="34" charset="0"/>
              </a:rPr>
              <a:t> остается постоянной</a:t>
            </a:r>
            <a:r>
              <a:rPr lang="ru-RU" sz="2800" b="1" dirty="0">
                <a:latin typeface="Arial" pitchFamily="34" charset="0"/>
                <a:cs typeface="Arial" pitchFamily="34" charset="0"/>
              </a:rPr>
              <a:t>. Т. к. внутренняя энергия идеального газа зависит только от температуры, которая в данном процессе остается постоянной, то </a:t>
            </a:r>
            <a:r>
              <a:rPr lang="ru-RU" sz="2800" b="1" dirty="0">
                <a:ln>
                  <a:solidFill>
                    <a:sysClr val="windowText" lastClr="000000"/>
                  </a:solidFill>
                </a:ln>
                <a:solidFill>
                  <a:srgbClr val="0000FF"/>
                </a:solidFill>
                <a:latin typeface="Arial" pitchFamily="34" charset="0"/>
                <a:cs typeface="Arial" pitchFamily="34" charset="0"/>
              </a:rPr>
              <a:t>газ</a:t>
            </a:r>
            <a:r>
              <a:rPr lang="ru-RU" sz="2800" b="1" dirty="0">
                <a:ln>
                  <a:solidFill>
                    <a:sysClr val="windowText" lastClr="000000"/>
                  </a:solidFill>
                </a:ln>
                <a:latin typeface="Arial" pitchFamily="34" charset="0"/>
                <a:cs typeface="Arial" pitchFamily="34" charset="0"/>
              </a:rPr>
              <a:t> совершает работу расширения</a:t>
            </a:r>
            <a:r>
              <a:rPr lang="ru-RU" sz="2800" b="1" dirty="0">
                <a:latin typeface="Arial" pitchFamily="34" charset="0"/>
                <a:cs typeface="Arial" pitchFamily="34" charset="0"/>
              </a:rPr>
              <a:t> целиком за счет </a:t>
            </a:r>
            <a:r>
              <a:rPr lang="ru-RU" sz="2800" b="1" dirty="0">
                <a:ln>
                  <a:solidFill>
                    <a:sysClr val="windowText" lastClr="000000"/>
                  </a:solidFill>
                </a:ln>
                <a:latin typeface="Arial" pitchFamily="34" charset="0"/>
                <a:cs typeface="Arial" pitchFamily="34" charset="0"/>
              </a:rPr>
              <a:t>поглощения теплоты </a:t>
            </a:r>
            <a:r>
              <a:rPr lang="en-US" sz="2800" b="1" dirty="0">
                <a:ln>
                  <a:solidFill>
                    <a:sysClr val="windowText" lastClr="000000"/>
                  </a:solidFill>
                </a:ln>
                <a:latin typeface="Arial" pitchFamily="34" charset="0"/>
                <a:cs typeface="Arial" pitchFamily="34" charset="0"/>
              </a:rPr>
              <a:t>Q</a:t>
            </a:r>
            <a:r>
              <a:rPr lang="ru-RU" sz="2800" b="1" baseline="-25000" dirty="0">
                <a:ln>
                  <a:solidFill>
                    <a:sysClr val="windowText" lastClr="000000"/>
                  </a:solidFill>
                </a:ln>
                <a:latin typeface="Arial" pitchFamily="34" charset="0"/>
                <a:cs typeface="Arial" pitchFamily="34" charset="0"/>
              </a:rPr>
              <a:t>1</a:t>
            </a:r>
            <a:r>
              <a:rPr lang="ru-RU" sz="2800" b="1" dirty="0">
                <a:latin typeface="Arial" pitchFamily="34" charset="0"/>
                <a:cs typeface="Arial" pitchFamily="34" charset="0"/>
              </a:rPr>
              <a:t> и следовательно:</a:t>
            </a:r>
          </a:p>
        </p:txBody>
      </p:sp>
      <p:sp>
        <p:nvSpPr>
          <p:cNvPr id="16391" name="Rectangle 12"/>
          <p:cNvSpPr>
            <a:spLocks noChangeArrowheads="1"/>
          </p:cNvSpPr>
          <p:nvPr/>
        </p:nvSpPr>
        <p:spPr bwMode="auto">
          <a:xfrm>
            <a:off x="0" y="3214688"/>
            <a:ext cx="9144000" cy="0"/>
          </a:xfrm>
          <a:prstGeom prst="rect">
            <a:avLst/>
          </a:prstGeom>
          <a:noFill/>
          <a:ln w="9525">
            <a:noFill/>
            <a:miter lim="800000"/>
            <a:headEnd/>
            <a:tailEnd/>
          </a:ln>
        </p:spPr>
        <p:txBody>
          <a:bodyPr wrap="none" anchor="ctr">
            <a:spAutoFit/>
          </a:bodyPr>
          <a:lstStyle/>
          <a:p>
            <a:endParaRPr lang="ru-RU"/>
          </a:p>
        </p:txBody>
      </p:sp>
      <p:graphicFrame>
        <p:nvGraphicFramePr>
          <p:cNvPr id="370699" name="Object 2"/>
          <p:cNvGraphicFramePr>
            <a:graphicFrameLocks noChangeAspect="1"/>
          </p:cNvGraphicFramePr>
          <p:nvPr>
            <p:extLst>
              <p:ext uri="{D42A27DB-BD31-4B8C-83A1-F6EECF244321}">
                <p14:modId xmlns:p14="http://schemas.microsoft.com/office/powerpoint/2010/main" val="2150444197"/>
              </p:ext>
            </p:extLst>
          </p:nvPr>
        </p:nvGraphicFramePr>
        <p:xfrm>
          <a:off x="2699792" y="3214688"/>
          <a:ext cx="2357446" cy="857253"/>
        </p:xfrm>
        <a:graphic>
          <a:graphicData uri="http://schemas.openxmlformats.org/presentationml/2006/ole">
            <mc:AlternateContent xmlns:mc="http://schemas.openxmlformats.org/markup-compatibility/2006">
              <mc:Choice xmlns:v="urn:schemas-microsoft-com:vml" Requires="v">
                <p:oleObj spid="_x0000_s475447" name="Формула" r:id="rId5" imgW="1180588" imgH="431613" progId="">
                  <p:embed/>
                </p:oleObj>
              </mc:Choice>
              <mc:Fallback>
                <p:oleObj name="Формула" r:id="rId5" imgW="1180588" imgH="431613" progId="">
                  <p:embed/>
                  <p:pic>
                    <p:nvPicPr>
                      <p:cNvPr id="0" name="Picture 12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792" y="3214688"/>
                        <a:ext cx="2357446" cy="8572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0701" name="Rectangle 13"/>
          <p:cNvSpPr>
            <a:spLocks noChangeArrowheads="1"/>
          </p:cNvSpPr>
          <p:nvPr/>
        </p:nvSpPr>
        <p:spPr bwMode="auto">
          <a:xfrm>
            <a:off x="5535917" y="3179719"/>
            <a:ext cx="574675" cy="427038"/>
          </a:xfrm>
          <a:prstGeom prst="rect">
            <a:avLst/>
          </a:prstGeom>
          <a:noFill/>
          <a:ln w="9525">
            <a:noFill/>
            <a:miter lim="800000"/>
            <a:headEnd/>
            <a:tailEnd/>
          </a:ln>
        </p:spPr>
        <p:txBody>
          <a:bodyPr wrap="none" anchor="ctr">
            <a:spAutoFit/>
          </a:bodyPr>
          <a:lstStyle/>
          <a:p>
            <a:pPr eaLnBrk="0" hangingPunct="0"/>
            <a:r>
              <a:rPr lang="ru-RU" sz="2200" b="1" dirty="0">
                <a:latin typeface="Times New Roman" pitchFamily="18" charset="0"/>
              </a:rPr>
              <a:t>(1)</a:t>
            </a:r>
            <a:r>
              <a:rPr lang="ru-RU" dirty="0"/>
              <a:t> </a:t>
            </a:r>
          </a:p>
        </p:txBody>
      </p:sp>
      <p:pic>
        <p:nvPicPr>
          <p:cNvPr id="12"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6896677" y="6497160"/>
            <a:ext cx="304800" cy="304800"/>
          </a:xfrm>
          <a:prstGeom prst="rect">
            <a:avLst/>
          </a:prstGeom>
        </p:spPr>
      </p:pic>
      <p:pic>
        <p:nvPicPr>
          <p:cNvPr id="20" name="Picture 2" descr="D:\диск D\25.12.20-домашние документы\Виртуальные лекции-14.01.20\Физ. химия\Термодинамика 1\анимашки-термод. и др\Abis.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96" y="4027884"/>
            <a:ext cx="4286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p:cNvPicPr>
            <a:picLocks noChangeAspect="1" noChangeArrowheads="1"/>
          </p:cNvPicPr>
          <p:nvPr/>
        </p:nvPicPr>
        <p:blipFill>
          <a:blip r:embed="rId9" cstate="print"/>
          <a:srcRect/>
          <a:stretch>
            <a:fillRect/>
          </a:stretch>
        </p:blipFill>
        <p:spPr bwMode="auto">
          <a:xfrm>
            <a:off x="5242003" y="3789040"/>
            <a:ext cx="3600400" cy="2232248"/>
          </a:xfrm>
          <a:prstGeom prst="rect">
            <a:avLst/>
          </a:prstGeom>
          <a:noFill/>
          <a:ln w="9525">
            <a:noFill/>
            <a:miter lim="800000"/>
            <a:headEnd/>
            <a:tailEnd/>
          </a:ln>
        </p:spPr>
      </p:pic>
      <p:sp>
        <p:nvSpPr>
          <p:cNvPr id="2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домой 24">
            <a:hlinkClick r:id="rId10"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6724650" y="6403995"/>
            <a:ext cx="304800" cy="304800"/>
          </a:xfrm>
          <a:prstGeom prst="rect">
            <a:avLst/>
          </a:prstGeom>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9" name="Picture 2" descr="D:\диск D\25.12.20-домашние документы\Виртуальные лекции-14.01.20\Физ. химия\Термодинамика 1\анимашки-термод. и др\Abis.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96" y="4027884"/>
            <a:ext cx="4286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8" cstate="print"/>
          <a:srcRect/>
          <a:stretch>
            <a:fillRect/>
          </a:stretch>
        </p:blipFill>
        <p:spPr bwMode="auto">
          <a:xfrm>
            <a:off x="7231347" y="3736682"/>
            <a:ext cx="1847850" cy="2533650"/>
          </a:xfrm>
          <a:prstGeom prst="rect">
            <a:avLst/>
          </a:prstGeom>
          <a:noFill/>
          <a:ln w="9525">
            <a:noFill/>
            <a:miter lim="800000"/>
            <a:headEnd/>
            <a:tailEnd/>
          </a:ln>
        </p:spPr>
      </p:pic>
      <p:pic>
        <p:nvPicPr>
          <p:cNvPr id="21" name="Picture 7"/>
          <p:cNvPicPr>
            <a:picLocks noChangeAspect="1" noChangeArrowheads="1"/>
          </p:cNvPicPr>
          <p:nvPr/>
        </p:nvPicPr>
        <p:blipFill>
          <a:blip r:embed="rId9" cstate="print"/>
          <a:srcRect/>
          <a:stretch>
            <a:fillRect/>
          </a:stretch>
        </p:blipFill>
        <p:spPr bwMode="auto">
          <a:xfrm>
            <a:off x="4499992" y="4269298"/>
            <a:ext cx="2685307" cy="2001034"/>
          </a:xfrm>
          <a:prstGeom prst="rect">
            <a:avLst/>
          </a:prstGeom>
          <a:noFill/>
          <a:ln w="9525">
            <a:noFill/>
            <a:miter lim="800000"/>
            <a:headEnd/>
            <a:tailEnd/>
          </a:ln>
        </p:spPr>
      </p:pic>
      <p:sp>
        <p:nvSpPr>
          <p:cNvPr id="22" name="Rectangle 18"/>
          <p:cNvSpPr>
            <a:spLocks noChangeArrowheads="1"/>
          </p:cNvSpPr>
          <p:nvPr/>
        </p:nvSpPr>
        <p:spPr bwMode="auto">
          <a:xfrm>
            <a:off x="5958836" y="3631518"/>
            <a:ext cx="574675" cy="427038"/>
          </a:xfrm>
          <a:prstGeom prst="rect">
            <a:avLst/>
          </a:prstGeom>
          <a:noFill/>
          <a:ln w="9525">
            <a:noFill/>
            <a:miter lim="800000"/>
            <a:headEnd/>
            <a:tailEnd/>
          </a:ln>
        </p:spPr>
        <p:txBody>
          <a:bodyPr wrap="none" anchor="ctr">
            <a:spAutoFit/>
          </a:bodyPr>
          <a:lstStyle/>
          <a:p>
            <a:pPr eaLnBrk="0" hangingPunct="0"/>
            <a:r>
              <a:rPr lang="ru-RU" sz="2200" b="1" dirty="0">
                <a:latin typeface="Times New Roman" pitchFamily="18" charset="0"/>
              </a:rPr>
              <a:t>(2)</a:t>
            </a:r>
            <a:r>
              <a:rPr lang="ru-RU" dirty="0"/>
              <a:t> </a:t>
            </a:r>
          </a:p>
        </p:txBody>
      </p:sp>
      <p:graphicFrame>
        <p:nvGraphicFramePr>
          <p:cNvPr id="2" name="Объект 1"/>
          <p:cNvGraphicFramePr>
            <a:graphicFrameLocks noChangeAspect="1"/>
          </p:cNvGraphicFramePr>
          <p:nvPr>
            <p:extLst>
              <p:ext uri="{D42A27DB-BD31-4B8C-83A1-F6EECF244321}">
                <p14:modId xmlns:p14="http://schemas.microsoft.com/office/powerpoint/2010/main" val="1114377941"/>
              </p:ext>
            </p:extLst>
          </p:nvPr>
        </p:nvGraphicFramePr>
        <p:xfrm>
          <a:off x="3205733" y="3632225"/>
          <a:ext cx="2232025" cy="477837"/>
        </p:xfrm>
        <a:graphic>
          <a:graphicData uri="http://schemas.openxmlformats.org/presentationml/2006/ole">
            <mc:AlternateContent xmlns:mc="http://schemas.openxmlformats.org/markup-compatibility/2006">
              <mc:Choice xmlns:v="urn:schemas-microsoft-com:vml" Requires="v">
                <p:oleObj spid="_x0000_s471353" name="Формула" r:id="rId10" imgW="1117600" imgH="241300" progId="">
                  <p:embed/>
                </p:oleObj>
              </mc:Choice>
              <mc:Fallback>
                <p:oleObj name="Формула" r:id="rId10" imgW="1117600" imgH="241300" progId="">
                  <p:embed/>
                  <p:pic>
                    <p:nvPicPr>
                      <p:cNvPr id="0" name="Picture 12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5733" y="3632225"/>
                        <a:ext cx="2232025" cy="477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16"/>
          <p:cNvSpPr>
            <a:spLocks noChangeArrowheads="1"/>
          </p:cNvSpPr>
          <p:nvPr/>
        </p:nvSpPr>
        <p:spPr bwMode="auto">
          <a:xfrm>
            <a:off x="55586" y="76646"/>
            <a:ext cx="8980909" cy="3539430"/>
          </a:xfrm>
          <a:prstGeom prst="rect">
            <a:avLst/>
          </a:prstGeom>
          <a:noFill/>
          <a:ln w="9525">
            <a:noFill/>
            <a:miter lim="800000"/>
            <a:headEnd/>
            <a:tailEnd/>
          </a:ln>
        </p:spPr>
        <p:txBody>
          <a:bodyPr wrap="square">
            <a:spAutoFit/>
          </a:bodyPr>
          <a:lstStyle/>
          <a:p>
            <a:pPr indent="450000" algn="just">
              <a:lnSpc>
                <a:spcPct val="80000"/>
              </a:lnSpc>
            </a:pPr>
            <a:r>
              <a:rPr lang="ru-RU" sz="2800" b="1" dirty="0">
                <a:ln>
                  <a:solidFill>
                    <a:schemeClr val="tx1"/>
                  </a:solidFill>
                </a:ln>
                <a:solidFill>
                  <a:srgbClr val="FF3300"/>
                </a:solidFill>
                <a:latin typeface="Arial Black" pitchFamily="34" charset="0"/>
                <a:cs typeface="Arial" pitchFamily="34" charset="0"/>
              </a:rPr>
              <a:t>Адиабатическое расширение.</a:t>
            </a:r>
            <a:r>
              <a:rPr lang="ru-RU" sz="2800" b="1" dirty="0">
                <a:ln>
                  <a:solidFill>
                    <a:schemeClr val="tx1"/>
                  </a:solidFill>
                </a:ln>
                <a:latin typeface="Arial" pitchFamily="34" charset="0"/>
                <a:cs typeface="Arial" pitchFamily="34" charset="0"/>
              </a:rPr>
              <a:t> </a:t>
            </a:r>
            <a:r>
              <a:rPr lang="ru-RU" sz="2800" b="1" dirty="0">
                <a:latin typeface="Arial" pitchFamily="34" charset="0"/>
                <a:cs typeface="Arial" pitchFamily="34" charset="0"/>
              </a:rPr>
              <a:t>Перенесем цилиндр с нагревателем на подставку, полностью изолировав его от теплообмена с окружающей средой. Предоставим </a:t>
            </a:r>
            <a:r>
              <a:rPr lang="ru-RU" sz="2800" b="1" dirty="0">
                <a:ln>
                  <a:solidFill>
                    <a:sysClr val="windowText" lastClr="000000"/>
                  </a:solidFill>
                </a:ln>
                <a:solidFill>
                  <a:srgbClr val="0000FF"/>
                </a:solidFill>
                <a:latin typeface="Arial" pitchFamily="34" charset="0"/>
                <a:cs typeface="Arial" pitchFamily="34" charset="0"/>
              </a:rPr>
              <a:t>газу</a:t>
            </a:r>
            <a:r>
              <a:rPr lang="ru-RU" sz="2800" b="1" dirty="0">
                <a:latin typeface="Arial" pitchFamily="34" charset="0"/>
                <a:cs typeface="Arial" pitchFamily="34" charset="0"/>
              </a:rPr>
              <a:t> возможность в этих условиях </a:t>
            </a:r>
            <a:r>
              <a:rPr lang="ru-RU" sz="2800" b="1" dirty="0">
                <a:ln>
                  <a:solidFill>
                    <a:sysClr val="windowText" lastClr="000000"/>
                  </a:solidFill>
                </a:ln>
                <a:solidFill>
                  <a:srgbClr val="0000FF"/>
                </a:solidFill>
                <a:latin typeface="Arial" pitchFamily="34" charset="0"/>
                <a:cs typeface="Arial" pitchFamily="34" charset="0"/>
              </a:rPr>
              <a:t>обратимо расширяться</a:t>
            </a:r>
            <a:r>
              <a:rPr lang="ru-RU" sz="2800" b="1" dirty="0">
                <a:latin typeface="Arial" pitchFamily="34" charset="0"/>
                <a:cs typeface="Arial" pitchFamily="34" charset="0"/>
              </a:rPr>
              <a:t>. Работа </a:t>
            </a:r>
            <a:r>
              <a:rPr lang="ru-RU" sz="2800" b="1" dirty="0">
                <a:solidFill>
                  <a:srgbClr val="000000"/>
                </a:solidFill>
                <a:latin typeface="Arial" pitchFamily="34" charset="0"/>
                <a:cs typeface="Arial" pitchFamily="34" charset="0"/>
              </a:rPr>
              <a:t>А</a:t>
            </a:r>
            <a:r>
              <a:rPr lang="ru-RU" sz="2800" b="1" baseline="-25000" dirty="0">
                <a:solidFill>
                  <a:srgbClr val="000000"/>
                </a:solidFill>
                <a:latin typeface="Arial" pitchFamily="34" charset="0"/>
                <a:cs typeface="Arial" pitchFamily="34" charset="0"/>
              </a:rPr>
              <a:t>2</a:t>
            </a:r>
            <a:r>
              <a:rPr lang="ru-RU" sz="2800" b="1" dirty="0">
                <a:solidFill>
                  <a:srgbClr val="000000"/>
                </a:solidFill>
                <a:latin typeface="Arial" pitchFamily="34" charset="0"/>
                <a:cs typeface="Arial" pitchFamily="34" charset="0"/>
              </a:rPr>
              <a:t> совершается газом за счет уменьшения его внутренней энергии. </a:t>
            </a:r>
            <a:r>
              <a:rPr lang="ru-RU" sz="2800" b="1" dirty="0">
                <a:ln>
                  <a:solidFill>
                    <a:sysClr val="windowText" lastClr="000000"/>
                  </a:solidFill>
                </a:ln>
                <a:solidFill>
                  <a:srgbClr val="FF0000"/>
                </a:solidFill>
                <a:latin typeface="Arial" pitchFamily="34" charset="0"/>
                <a:cs typeface="Arial" pitchFamily="34" charset="0"/>
              </a:rPr>
              <a:t>Температура</a:t>
            </a:r>
            <a:r>
              <a:rPr lang="ru-RU" sz="2800" b="1" dirty="0">
                <a:solidFill>
                  <a:srgbClr val="000000"/>
                </a:solidFill>
                <a:latin typeface="Arial" pitchFamily="34" charset="0"/>
                <a:cs typeface="Arial" pitchFamily="34" charset="0"/>
              </a:rPr>
              <a:t> при этом </a:t>
            </a:r>
            <a:r>
              <a:rPr lang="ru-RU" sz="2800" b="1" dirty="0">
                <a:ln>
                  <a:solidFill>
                    <a:sysClr val="windowText" lastClr="000000"/>
                  </a:solidFill>
                </a:ln>
                <a:solidFill>
                  <a:srgbClr val="0000FF"/>
                </a:solidFill>
                <a:latin typeface="Arial" pitchFamily="34" charset="0"/>
                <a:cs typeface="Arial" pitchFamily="34" charset="0"/>
              </a:rPr>
              <a:t>понижается до Т</a:t>
            </a:r>
            <a:r>
              <a:rPr lang="ru-RU" sz="2800" b="1" baseline="-25000" dirty="0">
                <a:ln>
                  <a:solidFill>
                    <a:sysClr val="windowText" lastClr="000000"/>
                  </a:solidFill>
                </a:ln>
                <a:solidFill>
                  <a:srgbClr val="0000FF"/>
                </a:solidFill>
                <a:latin typeface="Arial" pitchFamily="34" charset="0"/>
                <a:cs typeface="Arial" pitchFamily="34" charset="0"/>
              </a:rPr>
              <a:t>2</a:t>
            </a:r>
            <a:r>
              <a:rPr lang="ru-RU" sz="2800" b="1" dirty="0">
                <a:solidFill>
                  <a:srgbClr val="000000"/>
                </a:solidFill>
                <a:latin typeface="Arial" pitchFamily="34" charset="0"/>
                <a:cs typeface="Arial" pitchFamily="34" charset="0"/>
              </a:rPr>
              <a:t>. Объем газа в конце процесса обозначим через </a:t>
            </a:r>
            <a:r>
              <a:rPr lang="en-US" sz="2800" b="1" dirty="0">
                <a:solidFill>
                  <a:srgbClr val="000000"/>
                </a:solidFill>
                <a:latin typeface="Arial" pitchFamily="34" charset="0"/>
                <a:cs typeface="Arial" pitchFamily="34" charset="0"/>
              </a:rPr>
              <a:t>V</a:t>
            </a:r>
            <a:r>
              <a:rPr lang="ru-RU" sz="2800" b="1" baseline="-25000" dirty="0">
                <a:solidFill>
                  <a:srgbClr val="000000"/>
                </a:solidFill>
                <a:latin typeface="Arial" pitchFamily="34" charset="0"/>
                <a:cs typeface="Arial" pitchFamily="34" charset="0"/>
              </a:rPr>
              <a:t>3</a:t>
            </a:r>
            <a:r>
              <a:rPr lang="ru-RU" sz="2800" b="1" dirty="0">
                <a:solidFill>
                  <a:srgbClr val="000000"/>
                </a:solidFill>
                <a:latin typeface="Arial" pitchFamily="34" charset="0"/>
                <a:cs typeface="Arial" pitchFamily="34" charset="0"/>
              </a:rPr>
              <a:t>. Работа адиабатического расширения:</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4"/>
          <p:cNvSpPr>
            <a:spLocks noChangeArrowheads="1"/>
          </p:cNvSpPr>
          <p:nvPr/>
        </p:nvSpPr>
        <p:spPr bwMode="auto">
          <a:xfrm>
            <a:off x="-4610100" y="3744913"/>
            <a:ext cx="1930400" cy="457200"/>
          </a:xfrm>
          <a:prstGeom prst="rect">
            <a:avLst/>
          </a:prstGeom>
          <a:noFill/>
          <a:ln w="9525">
            <a:noFill/>
            <a:miter lim="800000"/>
            <a:headEnd/>
            <a:tailEnd/>
          </a:ln>
        </p:spPr>
        <p:txBody>
          <a:bodyPr wrap="none" anchor="ctr">
            <a:spAutoFit/>
          </a:bodyPr>
          <a:lstStyle/>
          <a:p>
            <a:pPr eaLnBrk="0" hangingPunct="0"/>
            <a:endParaRPr lang="ru-RU" sz="1200">
              <a:solidFill>
                <a:srgbClr val="000000"/>
              </a:solidFill>
              <a:cs typeface="Times New Roman" pitchFamily="18" charset="0"/>
            </a:endParaRPr>
          </a:p>
          <a:p>
            <a:pPr eaLnBrk="0" hangingPunct="0"/>
            <a:r>
              <a:rPr lang="ru-RU" sz="1200">
                <a:solidFill>
                  <a:srgbClr val="000000"/>
                </a:solidFill>
                <a:cs typeface="Times New Roman" pitchFamily="18" charset="0"/>
              </a:rPr>
              <a:t>                                        </a:t>
            </a:r>
            <a:r>
              <a:rPr lang="ru-RU" sz="900"/>
              <a:t> </a:t>
            </a:r>
            <a:endParaRPr lang="ru-RU"/>
          </a:p>
        </p:txBody>
      </p:sp>
      <p:pic>
        <p:nvPicPr>
          <p:cNvPr id="364551" name="Picture 7"/>
          <p:cNvPicPr>
            <a:picLocks noChangeAspect="1" noChangeArrowheads="1"/>
          </p:cNvPicPr>
          <p:nvPr/>
        </p:nvPicPr>
        <p:blipFill>
          <a:blip r:embed="rId4" cstate="print"/>
          <a:srcRect/>
          <a:stretch>
            <a:fillRect/>
          </a:stretch>
        </p:blipFill>
        <p:spPr bwMode="auto">
          <a:xfrm>
            <a:off x="6593295" y="4478357"/>
            <a:ext cx="2555875" cy="1808163"/>
          </a:xfrm>
          <a:prstGeom prst="rect">
            <a:avLst/>
          </a:prstGeom>
          <a:noFill/>
          <a:ln w="9525">
            <a:noFill/>
            <a:miter lim="800000"/>
            <a:headEnd/>
            <a:tailEnd/>
          </a:ln>
        </p:spPr>
      </p:pic>
      <p:pic>
        <p:nvPicPr>
          <p:cNvPr id="10"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156474" y="6371040"/>
            <a:ext cx="304800" cy="304800"/>
          </a:xfrm>
          <a:prstGeom prst="rect">
            <a:avLst/>
          </a:prstGeom>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2" descr="D:\диск D\25.12.20-домашние документы\Виртуальные лекции-14.01.20\Физ. химия\Термодинамика 1\анимашки-термод. и др\Abis.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96" y="4027884"/>
            <a:ext cx="4286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p:cNvPicPr>
            <a:picLocks noChangeAspect="1" noChangeArrowheads="1"/>
          </p:cNvPicPr>
          <p:nvPr/>
        </p:nvPicPr>
        <p:blipFill>
          <a:blip r:embed="rId8" cstate="print"/>
          <a:srcRect/>
          <a:stretch>
            <a:fillRect/>
          </a:stretch>
        </p:blipFill>
        <p:spPr bwMode="auto">
          <a:xfrm>
            <a:off x="4078340" y="3523632"/>
            <a:ext cx="2623869" cy="1953438"/>
          </a:xfrm>
          <a:prstGeom prst="rect">
            <a:avLst/>
          </a:prstGeom>
          <a:noFill/>
          <a:ln w="9525">
            <a:noFill/>
            <a:miter lim="800000"/>
            <a:headEnd/>
            <a:tailEnd/>
          </a:ln>
        </p:spPr>
      </p:pic>
      <p:sp>
        <p:nvSpPr>
          <p:cNvPr id="15" name="Rectangle 8"/>
          <p:cNvSpPr>
            <a:spLocks noChangeArrowheads="1"/>
          </p:cNvSpPr>
          <p:nvPr/>
        </p:nvSpPr>
        <p:spPr bwMode="auto">
          <a:xfrm>
            <a:off x="177614" y="44624"/>
            <a:ext cx="8786874" cy="3884140"/>
          </a:xfrm>
          <a:prstGeom prst="rect">
            <a:avLst/>
          </a:prstGeom>
          <a:noFill/>
          <a:ln w="9525">
            <a:noFill/>
            <a:miter lim="800000"/>
            <a:headEnd/>
            <a:tailEnd/>
          </a:ln>
        </p:spPr>
        <p:txBody>
          <a:bodyPr wrap="square">
            <a:spAutoFit/>
          </a:bodyPr>
          <a:lstStyle/>
          <a:p>
            <a:pPr indent="450000" algn="just" eaLnBrk="0" hangingPunct="0">
              <a:lnSpc>
                <a:spcPct val="80000"/>
              </a:lnSpc>
            </a:pPr>
            <a:r>
              <a:rPr lang="ru-RU" sz="2800" b="1" dirty="0">
                <a:ln>
                  <a:solidFill>
                    <a:schemeClr val="tx1"/>
                  </a:solidFill>
                </a:ln>
                <a:solidFill>
                  <a:srgbClr val="FF3300"/>
                </a:solidFill>
                <a:latin typeface="Arial Black" pitchFamily="34" charset="0"/>
                <a:cs typeface="Arial" pitchFamily="34" charset="0"/>
              </a:rPr>
              <a:t>Изотермическое сжатие.</a:t>
            </a:r>
            <a:r>
              <a:rPr lang="ru-RU" sz="2800" b="1" dirty="0">
                <a:ln>
                  <a:solidFill>
                    <a:schemeClr val="tx1"/>
                  </a:solidFill>
                </a:ln>
                <a:latin typeface="Arial Black" pitchFamily="34" charset="0"/>
                <a:cs typeface="Arial" pitchFamily="34" charset="0"/>
              </a:rPr>
              <a:t> </a:t>
            </a:r>
            <a:r>
              <a:rPr lang="ru-RU" sz="2800" b="1" dirty="0">
                <a:latin typeface="Arial" pitchFamily="34" charset="0"/>
                <a:cs typeface="Arial" pitchFamily="34" charset="0"/>
              </a:rPr>
              <a:t>Поместим цилиндр на холодильник, температура которого равна Т</a:t>
            </a:r>
            <a:r>
              <a:rPr lang="ru-RU" sz="2800" b="1" baseline="-25000" dirty="0">
                <a:latin typeface="Arial" pitchFamily="34" charset="0"/>
                <a:cs typeface="Arial" pitchFamily="34" charset="0"/>
              </a:rPr>
              <a:t>2</a:t>
            </a:r>
            <a:r>
              <a:rPr lang="ru-RU" sz="2800" b="1" dirty="0">
                <a:latin typeface="Arial" pitchFamily="34" charset="0"/>
                <a:cs typeface="Arial" pitchFamily="34" charset="0"/>
              </a:rPr>
              <a:t>, и будем </a:t>
            </a:r>
            <a:r>
              <a:rPr lang="ru-RU" sz="2800" b="1" dirty="0">
                <a:ln>
                  <a:solidFill>
                    <a:sysClr val="windowText" lastClr="000000"/>
                  </a:solidFill>
                </a:ln>
                <a:solidFill>
                  <a:srgbClr val="0000FF"/>
                </a:solidFill>
                <a:latin typeface="Arial" pitchFamily="34" charset="0"/>
                <a:cs typeface="Arial" pitchFamily="34" charset="0"/>
              </a:rPr>
              <a:t>сжимать газ </a:t>
            </a:r>
            <a:r>
              <a:rPr lang="ru-RU" sz="2800" b="1" dirty="0">
                <a:latin typeface="Arial" pitchFamily="34" charset="0"/>
                <a:cs typeface="Arial" pitchFamily="34" charset="0"/>
              </a:rPr>
              <a:t>до объема </a:t>
            </a:r>
            <a:r>
              <a:rPr lang="en-US" sz="2800" b="1" dirty="0">
                <a:solidFill>
                  <a:srgbClr val="000000"/>
                </a:solidFill>
                <a:latin typeface="Arial" pitchFamily="34" charset="0"/>
                <a:cs typeface="Arial" pitchFamily="34" charset="0"/>
              </a:rPr>
              <a:t>V</a:t>
            </a:r>
            <a:r>
              <a:rPr lang="ru-RU" sz="2800" b="1" baseline="-25000" dirty="0">
                <a:solidFill>
                  <a:srgbClr val="000000"/>
                </a:solidFill>
                <a:latin typeface="Arial" pitchFamily="34" charset="0"/>
                <a:cs typeface="Arial" pitchFamily="34" charset="0"/>
              </a:rPr>
              <a:t>4</a:t>
            </a:r>
            <a:r>
              <a:rPr lang="ru-RU" sz="2800" b="1" dirty="0">
                <a:solidFill>
                  <a:srgbClr val="000000"/>
                </a:solidFill>
                <a:latin typeface="Arial" pitchFamily="34" charset="0"/>
                <a:cs typeface="Arial" pitchFamily="34" charset="0"/>
              </a:rPr>
              <a:t>. Этот объем должен быть таким, чтобы при последующем адиабатическом сжатии газ достиг точно температуры </a:t>
            </a:r>
            <a:r>
              <a:rPr lang="ru-RU" sz="2800" b="1" dirty="0">
                <a:latin typeface="Arial" pitchFamily="34" charset="0"/>
                <a:cs typeface="Arial" pitchFamily="34" charset="0"/>
              </a:rPr>
              <a:t>Т</a:t>
            </a:r>
            <a:r>
              <a:rPr lang="ru-RU" sz="2800" b="1" baseline="-25000" dirty="0">
                <a:latin typeface="Arial" pitchFamily="34" charset="0"/>
                <a:cs typeface="Arial" pitchFamily="34" charset="0"/>
              </a:rPr>
              <a:t>1</a:t>
            </a:r>
            <a:r>
              <a:rPr lang="ru-RU" sz="2800" b="1" dirty="0">
                <a:latin typeface="Arial" pitchFamily="34" charset="0"/>
                <a:cs typeface="Arial" pitchFamily="34" charset="0"/>
              </a:rPr>
              <a:t>. Выделяющееся при сжатии газа </a:t>
            </a:r>
            <a:r>
              <a:rPr lang="ru-RU" sz="2800" b="1" dirty="0">
                <a:ln>
                  <a:solidFill>
                    <a:sysClr val="windowText" lastClr="000000"/>
                  </a:solidFill>
                </a:ln>
                <a:solidFill>
                  <a:srgbClr val="C00000"/>
                </a:solidFill>
                <a:latin typeface="Arial" pitchFamily="34" charset="0"/>
                <a:cs typeface="Arial" pitchFamily="34" charset="0"/>
              </a:rPr>
              <a:t>тепло тотчас отводится к холодильнику</a:t>
            </a:r>
            <a:r>
              <a:rPr lang="ru-RU" sz="2800" b="1" dirty="0">
                <a:latin typeface="Arial" pitchFamily="34" charset="0"/>
                <a:cs typeface="Arial" pitchFamily="34" charset="0"/>
              </a:rPr>
              <a:t>. Предполагается, что холодильник настолько большой, что температура его от перехода к нему тепла не повышается.</a:t>
            </a:r>
            <a:endParaRPr lang="ru-RU" sz="2800" b="1" dirty="0">
              <a:solidFill>
                <a:srgbClr val="000000"/>
              </a:solidFill>
              <a:latin typeface="Arial" pitchFamily="34" charset="0"/>
              <a:cs typeface="Arial"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p:cNvSpPr>
            <a:spLocks noChangeArrowheads="1"/>
          </p:cNvSpPr>
          <p:nvPr/>
        </p:nvSpPr>
        <p:spPr bwMode="auto">
          <a:xfrm>
            <a:off x="-4610100" y="3744913"/>
            <a:ext cx="1930400" cy="457200"/>
          </a:xfrm>
          <a:prstGeom prst="rect">
            <a:avLst/>
          </a:prstGeom>
          <a:noFill/>
          <a:ln w="9525">
            <a:noFill/>
            <a:miter lim="800000"/>
            <a:headEnd/>
            <a:tailEnd/>
          </a:ln>
        </p:spPr>
        <p:txBody>
          <a:bodyPr wrap="none" anchor="ctr">
            <a:spAutoFit/>
          </a:bodyPr>
          <a:lstStyle/>
          <a:p>
            <a:pPr eaLnBrk="0" hangingPunct="0"/>
            <a:endParaRPr lang="ru-RU" sz="1200">
              <a:solidFill>
                <a:srgbClr val="000000"/>
              </a:solidFill>
              <a:cs typeface="Times New Roman" pitchFamily="18" charset="0"/>
            </a:endParaRPr>
          </a:p>
          <a:p>
            <a:pPr eaLnBrk="0" hangingPunct="0"/>
            <a:r>
              <a:rPr lang="ru-RU" sz="1200">
                <a:solidFill>
                  <a:srgbClr val="000000"/>
                </a:solidFill>
                <a:cs typeface="Times New Roman" pitchFamily="18" charset="0"/>
              </a:rPr>
              <a:t>                                        </a:t>
            </a:r>
            <a:r>
              <a:rPr lang="ru-RU" sz="900"/>
              <a:t> </a:t>
            </a:r>
            <a:endParaRPr lang="ru-RU"/>
          </a:p>
        </p:txBody>
      </p:sp>
      <p:pic>
        <p:nvPicPr>
          <p:cNvPr id="364551" name="Picture 7"/>
          <p:cNvPicPr>
            <a:picLocks noChangeAspect="1" noChangeArrowheads="1"/>
          </p:cNvPicPr>
          <p:nvPr/>
        </p:nvPicPr>
        <p:blipFill>
          <a:blip r:embed="rId5" cstate="print"/>
          <a:srcRect/>
          <a:stretch>
            <a:fillRect/>
          </a:stretch>
        </p:blipFill>
        <p:spPr bwMode="auto">
          <a:xfrm>
            <a:off x="0" y="0"/>
            <a:ext cx="2555875" cy="1808163"/>
          </a:xfrm>
          <a:prstGeom prst="rect">
            <a:avLst/>
          </a:prstGeom>
          <a:noFill/>
          <a:ln w="9525">
            <a:noFill/>
            <a:miter lim="800000"/>
            <a:headEnd/>
            <a:tailEnd/>
          </a:ln>
        </p:spPr>
      </p:pic>
      <p:sp>
        <p:nvSpPr>
          <p:cNvPr id="364552" name="Rectangle 8"/>
          <p:cNvSpPr>
            <a:spLocks noChangeArrowheads="1"/>
          </p:cNvSpPr>
          <p:nvPr/>
        </p:nvSpPr>
        <p:spPr bwMode="auto">
          <a:xfrm>
            <a:off x="125189" y="1965325"/>
            <a:ext cx="8911307" cy="1923604"/>
          </a:xfrm>
          <a:prstGeom prst="rect">
            <a:avLst/>
          </a:prstGeom>
          <a:noFill/>
          <a:ln w="9525">
            <a:noFill/>
            <a:miter lim="800000"/>
            <a:headEnd/>
            <a:tailEnd/>
          </a:ln>
        </p:spPr>
        <p:txBody>
          <a:bodyPr wrap="square">
            <a:spAutoFit/>
          </a:bodyPr>
          <a:lstStyle/>
          <a:p>
            <a:pPr indent="450850" algn="just" eaLnBrk="0" hangingPunct="0">
              <a:lnSpc>
                <a:spcPct val="85000"/>
              </a:lnSpc>
            </a:pPr>
            <a:r>
              <a:rPr lang="ru-RU" sz="2800" b="1" dirty="0">
                <a:latin typeface="Arial" pitchFamily="34" charset="0"/>
                <a:cs typeface="Arial" pitchFamily="34" charset="0"/>
              </a:rPr>
              <a:t>Внутренняя энергия газа при его изотермическом сжатии не изменяется. Вся </a:t>
            </a:r>
            <a:r>
              <a:rPr lang="ru-RU" sz="2800" b="1" dirty="0">
                <a:ln>
                  <a:solidFill>
                    <a:sysClr val="windowText" lastClr="000000"/>
                  </a:solidFill>
                </a:ln>
                <a:solidFill>
                  <a:srgbClr val="0000FF"/>
                </a:solidFill>
                <a:latin typeface="Arial" pitchFamily="34" charset="0"/>
                <a:cs typeface="Arial" pitchFamily="34" charset="0"/>
              </a:rPr>
              <a:t>работа А</a:t>
            </a:r>
            <a:r>
              <a:rPr lang="ru-RU" sz="2800" b="1" baseline="-25000" dirty="0">
                <a:ln>
                  <a:solidFill>
                    <a:sysClr val="windowText" lastClr="000000"/>
                  </a:solidFill>
                </a:ln>
                <a:solidFill>
                  <a:srgbClr val="0000FF"/>
                </a:solidFill>
                <a:latin typeface="Arial" pitchFamily="34" charset="0"/>
                <a:cs typeface="Arial" pitchFamily="34" charset="0"/>
              </a:rPr>
              <a:t>3</a:t>
            </a:r>
            <a:r>
              <a:rPr lang="ru-RU" sz="2800" b="1" dirty="0">
                <a:ln>
                  <a:solidFill>
                    <a:sysClr val="windowText" lastClr="000000"/>
                  </a:solidFill>
                </a:ln>
                <a:solidFill>
                  <a:srgbClr val="0000FF"/>
                </a:solidFill>
                <a:latin typeface="Arial" pitchFamily="34" charset="0"/>
                <a:cs typeface="Arial" pitchFamily="34" charset="0"/>
              </a:rPr>
              <a:t> затрачивается на сжатие, переходит в теплоту </a:t>
            </a:r>
            <a:r>
              <a:rPr lang="en-US" sz="2800" b="1" dirty="0">
                <a:ln>
                  <a:solidFill>
                    <a:sysClr val="windowText" lastClr="000000"/>
                  </a:solidFill>
                </a:ln>
                <a:solidFill>
                  <a:srgbClr val="0000FF"/>
                </a:solidFill>
                <a:latin typeface="Arial" pitchFamily="34" charset="0"/>
                <a:cs typeface="Arial" pitchFamily="34" charset="0"/>
              </a:rPr>
              <a:t>Q</a:t>
            </a:r>
            <a:r>
              <a:rPr lang="ru-RU" sz="2800" b="1" baseline="-25000" dirty="0">
                <a:ln>
                  <a:solidFill>
                    <a:sysClr val="windowText" lastClr="000000"/>
                  </a:solidFill>
                </a:ln>
                <a:solidFill>
                  <a:srgbClr val="0000FF"/>
                </a:solidFill>
                <a:latin typeface="Arial" pitchFamily="34" charset="0"/>
                <a:cs typeface="Arial" pitchFamily="34" charset="0"/>
              </a:rPr>
              <a:t>2</a:t>
            </a:r>
            <a:r>
              <a:rPr lang="ru-RU" sz="2800" b="1" dirty="0">
                <a:solidFill>
                  <a:srgbClr val="000000"/>
                </a:solidFill>
                <a:latin typeface="Arial" pitchFamily="34" charset="0"/>
                <a:cs typeface="Arial" pitchFamily="34" charset="0"/>
              </a:rPr>
              <a:t>, поглощаемую холодильником, и, следовательно,</a:t>
            </a:r>
          </a:p>
        </p:txBody>
      </p:sp>
      <p:pic>
        <p:nvPicPr>
          <p:cNvPr id="364554" name="Picture 10"/>
          <p:cNvPicPr>
            <a:picLocks noChangeAspect="1" noChangeArrowheads="1"/>
          </p:cNvPicPr>
          <p:nvPr/>
        </p:nvPicPr>
        <p:blipFill>
          <a:blip r:embed="rId6" cstate="print"/>
          <a:srcRect/>
          <a:stretch>
            <a:fillRect/>
          </a:stretch>
        </p:blipFill>
        <p:spPr bwMode="auto">
          <a:xfrm>
            <a:off x="6429375" y="142875"/>
            <a:ext cx="2447925" cy="1822450"/>
          </a:xfrm>
          <a:prstGeom prst="rect">
            <a:avLst/>
          </a:prstGeom>
          <a:noFill/>
          <a:ln w="9525">
            <a:noFill/>
            <a:miter lim="800000"/>
            <a:headEnd/>
            <a:tailEnd/>
          </a:ln>
        </p:spPr>
      </p:pic>
      <p:sp>
        <p:nvSpPr>
          <p:cNvPr id="364555" name="Rectangle 11"/>
          <p:cNvSpPr>
            <a:spLocks noChangeArrowheads="1"/>
          </p:cNvSpPr>
          <p:nvPr/>
        </p:nvSpPr>
        <p:spPr bwMode="auto">
          <a:xfrm>
            <a:off x="7876682" y="3902085"/>
            <a:ext cx="724878" cy="523220"/>
          </a:xfrm>
          <a:prstGeom prst="rect">
            <a:avLst/>
          </a:prstGeom>
          <a:noFill/>
          <a:ln w="9525">
            <a:noFill/>
            <a:miter lim="800000"/>
            <a:headEnd/>
            <a:tailEnd/>
          </a:ln>
        </p:spPr>
        <p:txBody>
          <a:bodyPr wrap="none" anchor="ctr">
            <a:spAutoFit/>
          </a:bodyPr>
          <a:lstStyle/>
          <a:p>
            <a:pPr eaLnBrk="0" hangingPunct="0"/>
            <a:r>
              <a:rPr lang="ru-RU" sz="2800" b="1" dirty="0">
                <a:latin typeface="Arial" pitchFamily="34" charset="0"/>
                <a:cs typeface="Arial" pitchFamily="34" charset="0"/>
              </a:rPr>
              <a:t>(3) </a:t>
            </a:r>
          </a:p>
        </p:txBody>
      </p:sp>
      <p:pic>
        <p:nvPicPr>
          <p:cNvPr id="11"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6699250" y="6403995"/>
            <a:ext cx="304800" cy="304800"/>
          </a:xfrm>
          <a:prstGeom prst="rect">
            <a:avLst/>
          </a:prstGeom>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12" descr="пишу 1"/>
          <p:cNvPicPr>
            <a:picLocks noChangeAspect="1" noChangeArrowheads="1" noCrop="1"/>
          </p:cNvPicPr>
          <p:nvPr/>
        </p:nvPicPr>
        <p:blipFill>
          <a:blip r:embed="rId9" cstate="print"/>
          <a:srcRect/>
          <a:stretch>
            <a:fillRect/>
          </a:stretch>
        </p:blipFill>
        <p:spPr bwMode="auto">
          <a:xfrm>
            <a:off x="8462991" y="4991120"/>
            <a:ext cx="649287" cy="1295400"/>
          </a:xfrm>
          <a:prstGeom prst="rect">
            <a:avLst/>
          </a:prstGeom>
          <a:noFill/>
          <a:ln w="9525">
            <a:noFill/>
            <a:miter lim="800000"/>
            <a:headEnd/>
            <a:tailEnd/>
          </a:ln>
        </p:spPr>
      </p:pic>
      <p:pic>
        <p:nvPicPr>
          <p:cNvPr id="19" name="Picture 2" descr="D:\диск D\25.12.20-домашние документы\Виртуальные лекции-14.01.20\Физ. химия\Термодинамика 1\анимашки-термод. и др\Abis.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496" y="4027884"/>
            <a:ext cx="4286250" cy="2857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Объект 1"/>
          <p:cNvGraphicFramePr>
            <a:graphicFrameLocks noChangeAspect="1"/>
          </p:cNvGraphicFramePr>
          <p:nvPr>
            <p:extLst>
              <p:ext uri="{D42A27DB-BD31-4B8C-83A1-F6EECF244321}">
                <p14:modId xmlns:p14="http://schemas.microsoft.com/office/powerpoint/2010/main" val="3601353997"/>
              </p:ext>
            </p:extLst>
          </p:nvPr>
        </p:nvGraphicFramePr>
        <p:xfrm>
          <a:off x="3635895" y="3611165"/>
          <a:ext cx="3623723" cy="1174354"/>
        </p:xfrm>
        <a:graphic>
          <a:graphicData uri="http://schemas.openxmlformats.org/presentationml/2006/ole">
            <mc:AlternateContent xmlns:mc="http://schemas.openxmlformats.org/markup-compatibility/2006">
              <mc:Choice xmlns:v="urn:schemas-microsoft-com:vml" Requires="v">
                <p:oleObj spid="_x0000_s472377" name="Формула" r:id="rId11" imgW="1384300" imgH="444500" progId="">
                  <p:embed/>
                </p:oleObj>
              </mc:Choice>
              <mc:Fallback>
                <p:oleObj name="Формула" r:id="rId11" imgW="1384300" imgH="444500" progId="">
                  <p:embed/>
                  <p:pic>
                    <p:nvPicPr>
                      <p:cNvPr id="0" name="Picture 12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35895" y="3611165"/>
                        <a:ext cx="3623723" cy="11743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3522" name="Object 2"/>
          <p:cNvGraphicFramePr>
            <a:graphicFrameLocks noChangeAspect="1"/>
          </p:cNvGraphicFramePr>
          <p:nvPr>
            <p:extLst>
              <p:ext uri="{D42A27DB-BD31-4B8C-83A1-F6EECF244321}">
                <p14:modId xmlns:p14="http://schemas.microsoft.com/office/powerpoint/2010/main" val="1234497616"/>
              </p:ext>
            </p:extLst>
          </p:nvPr>
        </p:nvGraphicFramePr>
        <p:xfrm>
          <a:off x="2557035" y="3096446"/>
          <a:ext cx="2610407" cy="530103"/>
        </p:xfrm>
        <a:graphic>
          <a:graphicData uri="http://schemas.openxmlformats.org/presentationml/2006/ole">
            <mc:AlternateContent xmlns:mc="http://schemas.openxmlformats.org/markup-compatibility/2006">
              <mc:Choice xmlns:v="urn:schemas-microsoft-com:vml" Requires="v">
                <p:oleObj spid="_x0000_s476471" name="Формула" r:id="rId5" imgW="1168400" imgH="241300" progId="">
                  <p:embed/>
                </p:oleObj>
              </mc:Choice>
              <mc:Fallback>
                <p:oleObj name="Формула" r:id="rId5" imgW="1168400" imgH="241300" progId="">
                  <p:embed/>
                  <p:pic>
                    <p:nvPicPr>
                      <p:cNvPr id="0" name="Picture 12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035" y="3096446"/>
                        <a:ext cx="2610407" cy="5301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3525" name="Rectangle 5"/>
          <p:cNvSpPr>
            <a:spLocks noChangeArrowheads="1"/>
          </p:cNvSpPr>
          <p:nvPr/>
        </p:nvSpPr>
        <p:spPr bwMode="auto">
          <a:xfrm>
            <a:off x="176240" y="100013"/>
            <a:ext cx="8788247" cy="3388620"/>
          </a:xfrm>
          <a:prstGeom prst="rect">
            <a:avLst/>
          </a:prstGeom>
          <a:noFill/>
          <a:ln w="9525">
            <a:noFill/>
            <a:miter lim="800000"/>
            <a:headEnd/>
            <a:tailEnd/>
          </a:ln>
        </p:spPr>
        <p:txBody>
          <a:bodyPr wrap="square">
            <a:spAutoFit/>
          </a:bodyPr>
          <a:lstStyle/>
          <a:p>
            <a:pPr indent="450850" algn="just" eaLnBrk="0" hangingPunct="0">
              <a:lnSpc>
                <a:spcPct val="85000"/>
              </a:lnSpc>
            </a:pPr>
            <a:r>
              <a:rPr lang="ru-RU" sz="2800" b="1" dirty="0">
                <a:ln>
                  <a:solidFill>
                    <a:sysClr val="windowText" lastClr="000000"/>
                  </a:solidFill>
                </a:ln>
                <a:solidFill>
                  <a:srgbClr val="FF3300"/>
                </a:solidFill>
                <a:latin typeface="Arial Black" pitchFamily="34" charset="0"/>
                <a:cs typeface="Arial" pitchFamily="34" charset="0"/>
              </a:rPr>
              <a:t>Адиабатическое сжатие.</a:t>
            </a:r>
            <a:r>
              <a:rPr lang="ru-RU" sz="2800" b="1" dirty="0">
                <a:ln>
                  <a:solidFill>
                    <a:sysClr val="windowText" lastClr="000000"/>
                  </a:solidFill>
                </a:ln>
                <a:latin typeface="Arial Black" pitchFamily="34" charset="0"/>
                <a:cs typeface="Arial" pitchFamily="34" charset="0"/>
              </a:rPr>
              <a:t> </a:t>
            </a:r>
            <a:r>
              <a:rPr lang="ru-RU" sz="2800" b="1" dirty="0">
                <a:latin typeface="Arial" pitchFamily="34" charset="0"/>
                <a:cs typeface="Arial" pitchFamily="34" charset="0"/>
              </a:rPr>
              <a:t>Отделим цилиндр с газом от теплоприемника и перенесем его на подставку, </a:t>
            </a:r>
            <a:r>
              <a:rPr lang="ru-RU" sz="2800" b="1" dirty="0">
                <a:ln>
                  <a:solidFill>
                    <a:sysClr val="windowText" lastClr="000000"/>
                  </a:solidFill>
                </a:ln>
                <a:solidFill>
                  <a:srgbClr val="0000FF"/>
                </a:solidFill>
                <a:latin typeface="Arial" pitchFamily="34" charset="0"/>
                <a:cs typeface="Arial" pitchFamily="34" charset="0"/>
              </a:rPr>
              <a:t>изолировав полностью от теплообмена с окружающей средой</a:t>
            </a:r>
            <a:r>
              <a:rPr lang="ru-RU" sz="2800" b="1" dirty="0">
                <a:latin typeface="Arial" pitchFamily="34" charset="0"/>
                <a:cs typeface="Arial" pitchFamily="34" charset="0"/>
              </a:rPr>
              <a:t>. Подвергнем газ сжатию до исходного объема </a:t>
            </a:r>
            <a:r>
              <a:rPr lang="en-US" sz="2800" b="1" dirty="0">
                <a:latin typeface="Arial" pitchFamily="34" charset="0"/>
                <a:cs typeface="Arial" pitchFamily="34" charset="0"/>
              </a:rPr>
              <a:t>V</a:t>
            </a:r>
            <a:r>
              <a:rPr lang="ru-RU" sz="2800" b="1" baseline="-25000" dirty="0">
                <a:latin typeface="Arial" pitchFamily="34" charset="0"/>
                <a:cs typeface="Arial" pitchFamily="34" charset="0"/>
              </a:rPr>
              <a:t>1</a:t>
            </a:r>
            <a:r>
              <a:rPr lang="ru-RU" sz="2800" b="1" dirty="0">
                <a:latin typeface="Arial" pitchFamily="34" charset="0"/>
                <a:cs typeface="Arial" pitchFamily="34" charset="0"/>
              </a:rPr>
              <a:t>. В этом процессе внутренняя энергия газа возрастает на величину, равную работе сжатия, а работа А</a:t>
            </a:r>
            <a:r>
              <a:rPr lang="ru-RU" sz="2800" b="1" baseline="-25000" dirty="0">
                <a:latin typeface="Arial" pitchFamily="34" charset="0"/>
                <a:cs typeface="Arial" pitchFamily="34" charset="0"/>
              </a:rPr>
              <a:t>4</a:t>
            </a:r>
            <a:r>
              <a:rPr lang="ru-RU" sz="2800" b="1" dirty="0">
                <a:latin typeface="Arial" pitchFamily="34" charset="0"/>
                <a:cs typeface="Arial" pitchFamily="34" charset="0"/>
              </a:rPr>
              <a:t>, совершенная над системой</a:t>
            </a:r>
          </a:p>
        </p:txBody>
      </p:sp>
      <p:pic>
        <p:nvPicPr>
          <p:cNvPr id="363527" name="Picture 7"/>
          <p:cNvPicPr>
            <a:picLocks noChangeAspect="1" noChangeArrowheads="1"/>
          </p:cNvPicPr>
          <p:nvPr/>
        </p:nvPicPr>
        <p:blipFill>
          <a:blip r:embed="rId7" cstate="print"/>
          <a:srcRect/>
          <a:stretch>
            <a:fillRect/>
          </a:stretch>
        </p:blipFill>
        <p:spPr bwMode="auto">
          <a:xfrm>
            <a:off x="4210667" y="4991120"/>
            <a:ext cx="2314575" cy="1819275"/>
          </a:xfrm>
          <a:prstGeom prst="rect">
            <a:avLst/>
          </a:prstGeom>
          <a:noFill/>
          <a:ln w="9525">
            <a:noFill/>
            <a:miter lim="800000"/>
            <a:headEnd/>
            <a:tailEnd/>
          </a:ln>
        </p:spPr>
      </p:pic>
      <p:pic>
        <p:nvPicPr>
          <p:cNvPr id="363530" name="Picture 10"/>
          <p:cNvPicPr>
            <a:picLocks noChangeAspect="1" noChangeArrowheads="1"/>
          </p:cNvPicPr>
          <p:nvPr/>
        </p:nvPicPr>
        <p:blipFill>
          <a:blip r:embed="rId8" cstate="print"/>
          <a:srcRect/>
          <a:stretch>
            <a:fillRect/>
          </a:stretch>
        </p:blipFill>
        <p:spPr bwMode="auto">
          <a:xfrm>
            <a:off x="6359655" y="4437112"/>
            <a:ext cx="2181526" cy="1625215"/>
          </a:xfrm>
          <a:prstGeom prst="rect">
            <a:avLst/>
          </a:prstGeom>
          <a:noFill/>
          <a:ln w="9525">
            <a:noFill/>
            <a:miter lim="800000"/>
            <a:headEnd/>
            <a:tailEnd/>
          </a:ln>
        </p:spPr>
      </p:pic>
      <p:sp>
        <p:nvSpPr>
          <p:cNvPr id="363531" name="Rectangle 11"/>
          <p:cNvSpPr>
            <a:spLocks noChangeArrowheads="1"/>
          </p:cNvSpPr>
          <p:nvPr/>
        </p:nvSpPr>
        <p:spPr bwMode="auto">
          <a:xfrm>
            <a:off x="6156176" y="3164884"/>
            <a:ext cx="724878" cy="523220"/>
          </a:xfrm>
          <a:prstGeom prst="rect">
            <a:avLst/>
          </a:prstGeom>
          <a:noFill/>
          <a:ln w="9525">
            <a:noFill/>
            <a:miter lim="800000"/>
            <a:headEnd/>
            <a:tailEnd/>
          </a:ln>
        </p:spPr>
        <p:txBody>
          <a:bodyPr wrap="none" anchor="ctr">
            <a:spAutoFit/>
          </a:bodyPr>
          <a:lstStyle/>
          <a:p>
            <a:pPr eaLnBrk="0" hangingPunct="0"/>
            <a:r>
              <a:rPr lang="ru-RU" sz="2800" b="1" dirty="0">
                <a:latin typeface="Arial" pitchFamily="34" charset="0"/>
                <a:cs typeface="Arial" pitchFamily="34" charset="0"/>
              </a:rPr>
              <a:t>(4)</a:t>
            </a:r>
            <a:r>
              <a:rPr lang="ru-RU" sz="2800" dirty="0">
                <a:latin typeface="Arial" pitchFamily="34" charset="0"/>
                <a:cs typeface="Arial" pitchFamily="34" charset="0"/>
              </a:rPr>
              <a:t> </a:t>
            </a:r>
          </a:p>
        </p:txBody>
      </p:sp>
      <p:pic>
        <p:nvPicPr>
          <p:cNvPr id="12"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cstate="print"/>
          <a:stretch>
            <a:fillRect/>
          </a:stretch>
        </p:blipFill>
        <p:spPr>
          <a:xfrm>
            <a:off x="7020272" y="6426243"/>
            <a:ext cx="304800" cy="304800"/>
          </a:xfrm>
          <a:prstGeom prst="rect">
            <a:avLst/>
          </a:prstGeom>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10"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9" name="Picture 12" descr="пишу 1"/>
          <p:cNvPicPr>
            <a:picLocks noChangeAspect="1" noChangeArrowheads="1" noCrop="1"/>
          </p:cNvPicPr>
          <p:nvPr/>
        </p:nvPicPr>
        <p:blipFill>
          <a:blip r:embed="rId11" cstate="print"/>
          <a:srcRect/>
          <a:stretch>
            <a:fillRect/>
          </a:stretch>
        </p:blipFill>
        <p:spPr bwMode="auto">
          <a:xfrm>
            <a:off x="8462991" y="4991120"/>
            <a:ext cx="649287" cy="1295400"/>
          </a:xfrm>
          <a:prstGeom prst="rect">
            <a:avLst/>
          </a:prstGeom>
          <a:noFill/>
          <a:ln w="9525">
            <a:noFill/>
            <a:miter lim="800000"/>
            <a:headEnd/>
            <a:tailEnd/>
          </a:ln>
        </p:spPr>
      </p:pic>
      <p:pic>
        <p:nvPicPr>
          <p:cNvPr id="20" name="Picture 2" descr="D:\диск D\25.12.20-домашние документы\Виртуальные лекции-14.01.20\Физ. химия\Термодинамика 1\анимашки-термод. и др\Abis.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208" y="4000500"/>
            <a:ext cx="4286250" cy="28575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4"/>
          <p:cNvSpPr>
            <a:spLocks noChangeArrowheads="1"/>
          </p:cNvSpPr>
          <p:nvPr/>
        </p:nvSpPr>
        <p:spPr bwMode="auto">
          <a:xfrm>
            <a:off x="0" y="3688104"/>
            <a:ext cx="7704137" cy="1255728"/>
          </a:xfrm>
          <a:prstGeom prst="rect">
            <a:avLst/>
          </a:prstGeom>
          <a:noFill/>
          <a:ln w="9525">
            <a:noFill/>
            <a:miter lim="800000"/>
            <a:headEnd/>
            <a:tailEnd/>
          </a:ln>
        </p:spPr>
        <p:txBody>
          <a:bodyPr anchor="ctr">
            <a:spAutoFit/>
          </a:bodyPr>
          <a:lstStyle/>
          <a:p>
            <a:pPr eaLnBrk="0" hangingPunct="0">
              <a:lnSpc>
                <a:spcPct val="90000"/>
              </a:lnSpc>
            </a:pPr>
            <a:r>
              <a:rPr lang="ru-RU" sz="2800" b="1" dirty="0">
                <a:latin typeface="Arial" pitchFamily="34" charset="0"/>
                <a:cs typeface="Arial" pitchFamily="34" charset="0"/>
              </a:rPr>
              <a:t>В адиабатических процессах</a:t>
            </a:r>
            <a:endParaRPr lang="en-US" sz="2800" b="1" dirty="0">
              <a:solidFill>
                <a:srgbClr val="000000"/>
              </a:solidFill>
              <a:latin typeface="Arial" pitchFamily="34" charset="0"/>
              <a:cs typeface="Arial" pitchFamily="34" charset="0"/>
            </a:endParaRPr>
          </a:p>
          <a:p>
            <a:pPr eaLnBrk="0" hangingPunct="0">
              <a:lnSpc>
                <a:spcPct val="90000"/>
              </a:lnSpc>
            </a:pPr>
            <a:r>
              <a:rPr lang="ru-RU" sz="2800" b="1" dirty="0">
                <a:solidFill>
                  <a:srgbClr val="000000"/>
                </a:solidFill>
                <a:latin typeface="Arial" pitchFamily="34" charset="0"/>
                <a:cs typeface="Arial" pitchFamily="34" charset="0"/>
              </a:rPr>
              <a:t>                                         </a:t>
            </a:r>
            <a:r>
              <a:rPr lang="en-US" sz="2800" b="1" dirty="0">
                <a:solidFill>
                  <a:srgbClr val="000000"/>
                </a:solidFill>
                <a:latin typeface="Arial" pitchFamily="34" charset="0"/>
                <a:cs typeface="Arial" pitchFamily="34" charset="0"/>
              </a:rPr>
              <a:t>A</a:t>
            </a:r>
            <a:r>
              <a:rPr lang="ru-RU" sz="2800" b="1" baseline="-30000" dirty="0">
                <a:solidFill>
                  <a:srgbClr val="000000"/>
                </a:solidFill>
                <a:latin typeface="Arial" pitchFamily="34" charset="0"/>
                <a:cs typeface="Arial" pitchFamily="34" charset="0"/>
              </a:rPr>
              <a:t>2 </a:t>
            </a:r>
            <a:r>
              <a:rPr lang="ru-RU" sz="2800" b="1" dirty="0">
                <a:solidFill>
                  <a:srgbClr val="000000"/>
                </a:solidFill>
                <a:latin typeface="Arial" pitchFamily="34" charset="0"/>
                <a:cs typeface="Arial" pitchFamily="34" charset="0"/>
              </a:rPr>
              <a:t>= – А</a:t>
            </a:r>
            <a:r>
              <a:rPr lang="ru-RU" sz="2800" b="1" baseline="-30000" dirty="0">
                <a:solidFill>
                  <a:srgbClr val="000000"/>
                </a:solidFill>
                <a:latin typeface="Arial" pitchFamily="34" charset="0"/>
                <a:cs typeface="Arial" pitchFamily="34" charset="0"/>
              </a:rPr>
              <a:t>4 </a:t>
            </a:r>
            <a:r>
              <a:rPr lang="ru-RU" sz="2800" b="1" dirty="0" smtClean="0">
                <a:solidFill>
                  <a:srgbClr val="000000"/>
                </a:solidFill>
                <a:latin typeface="Arial" pitchFamily="34" charset="0"/>
                <a:cs typeface="Arial" pitchFamily="34" charset="0"/>
              </a:rPr>
              <a:t>      </a:t>
            </a:r>
            <a:r>
              <a:rPr lang="ru-RU" sz="2800" b="1" baseline="-30000" dirty="0" smtClean="0">
                <a:solidFill>
                  <a:srgbClr val="000000"/>
                </a:solidFill>
                <a:latin typeface="Arial" pitchFamily="34" charset="0"/>
                <a:cs typeface="Arial" pitchFamily="34" charset="0"/>
              </a:rPr>
              <a:t>  </a:t>
            </a:r>
            <a:r>
              <a:rPr lang="ru-RU" sz="2800" b="1" dirty="0">
                <a:latin typeface="Arial" pitchFamily="34" charset="0"/>
                <a:cs typeface="Arial" pitchFamily="34" charset="0"/>
              </a:rPr>
              <a:t>(5) </a:t>
            </a:r>
          </a:p>
          <a:p>
            <a:pPr eaLnBrk="0" hangingPunct="0">
              <a:lnSpc>
                <a:spcPct val="90000"/>
              </a:lnSpc>
            </a:pPr>
            <a:r>
              <a:rPr lang="ru-RU" sz="2800" b="1" dirty="0" smtClean="0">
                <a:solidFill>
                  <a:srgbClr val="000000"/>
                </a:solidFill>
                <a:latin typeface="Arial" pitchFamily="34" charset="0"/>
                <a:cs typeface="Arial" pitchFamily="34" charset="0"/>
              </a:rPr>
              <a:t>                                           </a:t>
            </a:r>
            <a:r>
              <a:rPr lang="ru-RU" sz="2800" b="1" dirty="0" smtClean="0">
                <a:latin typeface="Arial" pitchFamily="34" charset="0"/>
                <a:cs typeface="Arial" pitchFamily="34" charset="0"/>
              </a:rPr>
              <a:t> </a:t>
            </a:r>
            <a:endParaRPr lang="ru-RU" sz="2800" b="1" dirty="0">
              <a:latin typeface="Arial" pitchFamily="34" charset="0"/>
              <a:cs typeface="Arial"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5" name="Picture 7"/>
          <p:cNvPicPr>
            <a:picLocks noChangeAspect="1" noChangeArrowheads="1"/>
          </p:cNvPicPr>
          <p:nvPr/>
        </p:nvPicPr>
        <p:blipFill>
          <a:blip r:embed="rId5" cstate="print"/>
          <a:srcRect/>
          <a:stretch>
            <a:fillRect/>
          </a:stretch>
        </p:blipFill>
        <p:spPr bwMode="auto">
          <a:xfrm>
            <a:off x="107950" y="60325"/>
            <a:ext cx="3168650" cy="2360613"/>
          </a:xfrm>
          <a:prstGeom prst="rect">
            <a:avLst/>
          </a:prstGeom>
          <a:noFill/>
          <a:ln w="9525">
            <a:noFill/>
            <a:miter lim="800000"/>
            <a:headEnd/>
            <a:tailEnd/>
          </a:ln>
        </p:spPr>
      </p:pic>
      <p:sp>
        <p:nvSpPr>
          <p:cNvPr id="20489" name="Rectangle 10"/>
          <p:cNvSpPr>
            <a:spLocks noChangeArrowheads="1"/>
          </p:cNvSpPr>
          <p:nvPr/>
        </p:nvSpPr>
        <p:spPr bwMode="auto">
          <a:xfrm>
            <a:off x="0" y="3205163"/>
            <a:ext cx="9144000" cy="0"/>
          </a:xfrm>
          <a:prstGeom prst="rect">
            <a:avLst/>
          </a:prstGeom>
          <a:noFill/>
          <a:ln w="9525">
            <a:noFill/>
            <a:miter lim="800000"/>
            <a:headEnd/>
            <a:tailEnd/>
          </a:ln>
        </p:spPr>
        <p:txBody>
          <a:bodyPr wrap="none" anchor="ctr">
            <a:spAutoFit/>
          </a:bodyPr>
          <a:lstStyle/>
          <a:p>
            <a:endParaRPr lang="ru-RU"/>
          </a:p>
        </p:txBody>
      </p:sp>
      <p:graphicFrame>
        <p:nvGraphicFramePr>
          <p:cNvPr id="380937" name="Object 2"/>
          <p:cNvGraphicFramePr>
            <a:graphicFrameLocks noChangeAspect="1"/>
          </p:cNvGraphicFramePr>
          <p:nvPr>
            <p:extLst>
              <p:ext uri="{D42A27DB-BD31-4B8C-83A1-F6EECF244321}">
                <p14:modId xmlns:p14="http://schemas.microsoft.com/office/powerpoint/2010/main" val="2375327944"/>
              </p:ext>
            </p:extLst>
          </p:nvPr>
        </p:nvGraphicFramePr>
        <p:xfrm>
          <a:off x="3059832" y="1419331"/>
          <a:ext cx="5359105" cy="872209"/>
        </p:xfrm>
        <a:graphic>
          <a:graphicData uri="http://schemas.openxmlformats.org/presentationml/2006/ole">
            <mc:AlternateContent xmlns:mc="http://schemas.openxmlformats.org/markup-compatibility/2006">
              <mc:Choice xmlns:v="urn:schemas-microsoft-com:vml" Requires="v">
                <p:oleObj spid="_x0000_s566365" name="Формула" r:id="rId6" imgW="2832100" imgH="444500" progId="">
                  <p:embed/>
                </p:oleObj>
              </mc:Choice>
              <mc:Fallback>
                <p:oleObj name="Формула" r:id="rId6" imgW="2832100" imgH="444500" progId="">
                  <p:embed/>
                  <p:pic>
                    <p:nvPicPr>
                      <p:cNvPr id="0" name="Picture 57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832" y="1419331"/>
                        <a:ext cx="5359105" cy="8722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0940" name="Rectangle 12"/>
          <p:cNvSpPr>
            <a:spLocks noChangeArrowheads="1"/>
          </p:cNvSpPr>
          <p:nvPr/>
        </p:nvSpPr>
        <p:spPr bwMode="auto">
          <a:xfrm>
            <a:off x="3203575" y="260350"/>
            <a:ext cx="5583238" cy="1191095"/>
          </a:xfrm>
          <a:prstGeom prst="rect">
            <a:avLst/>
          </a:prstGeom>
          <a:noFill/>
          <a:ln w="9525">
            <a:noFill/>
            <a:miter lim="800000"/>
            <a:headEnd/>
            <a:tailEnd/>
          </a:ln>
        </p:spPr>
        <p:txBody>
          <a:bodyPr>
            <a:spAutoFit/>
          </a:bodyPr>
          <a:lstStyle/>
          <a:p>
            <a:pPr indent="450000" algn="just">
              <a:lnSpc>
                <a:spcPct val="85000"/>
              </a:lnSpc>
            </a:pPr>
            <a:r>
              <a:rPr lang="ru-RU" sz="2800" b="1" dirty="0">
                <a:ln>
                  <a:solidFill>
                    <a:sysClr val="windowText" lastClr="000000"/>
                  </a:solidFill>
                </a:ln>
                <a:solidFill>
                  <a:srgbClr val="FF3300"/>
                </a:solidFill>
                <a:latin typeface="Arial" pitchFamily="34" charset="0"/>
                <a:cs typeface="Arial" pitchFamily="34" charset="0"/>
              </a:rPr>
              <a:t>Работа газа в цикле</a:t>
            </a:r>
            <a:r>
              <a:rPr lang="ru-RU" sz="2800" b="1" dirty="0">
                <a:ln>
                  <a:solidFill>
                    <a:sysClr val="windowText" lastClr="000000"/>
                  </a:solidFill>
                </a:ln>
                <a:latin typeface="Arial" pitchFamily="34" charset="0"/>
                <a:cs typeface="Arial" pitchFamily="34" charset="0"/>
              </a:rPr>
              <a:t> </a:t>
            </a:r>
            <a:r>
              <a:rPr lang="ru-RU" sz="2800" b="1" dirty="0">
                <a:latin typeface="Arial" pitchFamily="34" charset="0"/>
                <a:cs typeface="Arial" pitchFamily="34" charset="0"/>
              </a:rPr>
              <a:t>равна сумме всех работ 4-х процессов:</a:t>
            </a:r>
          </a:p>
        </p:txBody>
      </p:sp>
      <p:sp>
        <p:nvSpPr>
          <p:cNvPr id="380941" name="Rectangle 13"/>
          <p:cNvSpPr>
            <a:spLocks noChangeArrowheads="1"/>
          </p:cNvSpPr>
          <p:nvPr/>
        </p:nvSpPr>
        <p:spPr bwMode="auto">
          <a:xfrm>
            <a:off x="107950" y="2420888"/>
            <a:ext cx="9004328" cy="1191095"/>
          </a:xfrm>
          <a:prstGeom prst="rect">
            <a:avLst/>
          </a:prstGeom>
          <a:noFill/>
          <a:ln w="9525">
            <a:noFill/>
            <a:miter lim="800000"/>
            <a:headEnd/>
            <a:tailEnd/>
          </a:ln>
        </p:spPr>
        <p:txBody>
          <a:bodyPr wrap="square" anchor="ctr">
            <a:spAutoFit/>
          </a:bodyPr>
          <a:lstStyle/>
          <a:p>
            <a:pPr indent="444500" algn="just" eaLnBrk="0" hangingPunct="0">
              <a:lnSpc>
                <a:spcPct val="85000"/>
              </a:lnSpc>
            </a:pPr>
            <a:r>
              <a:rPr lang="ru-RU" sz="2800" b="1" u="sng" dirty="0">
                <a:latin typeface="Arial" pitchFamily="34" charset="0"/>
                <a:cs typeface="Arial" pitchFamily="34" charset="0"/>
              </a:rPr>
              <a:t>В случае</a:t>
            </a:r>
            <a:r>
              <a:rPr lang="ru-RU" sz="2800" b="1" dirty="0">
                <a:latin typeface="Arial" pitchFamily="34" charset="0"/>
                <a:cs typeface="Arial" pitchFamily="34" charset="0"/>
              </a:rPr>
              <a:t> </a:t>
            </a:r>
            <a:r>
              <a:rPr lang="ru-RU" sz="2800" b="1" dirty="0">
                <a:ln>
                  <a:solidFill>
                    <a:sysClr val="windowText" lastClr="000000"/>
                  </a:solidFill>
                </a:ln>
                <a:solidFill>
                  <a:srgbClr val="FF3300"/>
                </a:solidFill>
                <a:latin typeface="Arial" pitchFamily="34" charset="0"/>
                <a:cs typeface="Arial" pitchFamily="34" charset="0"/>
              </a:rPr>
              <a:t>адиабатического процесса</a:t>
            </a:r>
            <a:r>
              <a:rPr lang="ru-RU" sz="2800" b="1" dirty="0">
                <a:ln>
                  <a:solidFill>
                    <a:sysClr val="windowText" lastClr="000000"/>
                  </a:solidFill>
                </a:ln>
                <a:latin typeface="Arial" pitchFamily="34" charset="0"/>
                <a:cs typeface="Arial" pitchFamily="34" charset="0"/>
              </a:rPr>
              <a:t> </a:t>
            </a:r>
            <a:r>
              <a:rPr lang="ru-RU" sz="2800" b="1" dirty="0">
                <a:latin typeface="Arial" pitchFamily="34" charset="0"/>
                <a:cs typeface="Arial" pitchFamily="34" charset="0"/>
              </a:rPr>
              <a:t>(</a:t>
            </a:r>
            <a:r>
              <a:rPr lang="ru-RU" sz="2800" b="1" dirty="0">
                <a:latin typeface="Arial" pitchFamily="34" charset="0"/>
                <a:cs typeface="Arial" pitchFamily="34" charset="0"/>
                <a:sym typeface="Symbol" pitchFamily="18" charset="2"/>
              </a:rPr>
              <a:t></a:t>
            </a:r>
            <a:r>
              <a:rPr lang="en-US" sz="2800" b="1" dirty="0">
                <a:latin typeface="Arial" pitchFamily="34" charset="0"/>
                <a:cs typeface="Arial" pitchFamily="34" charset="0"/>
              </a:rPr>
              <a:t>Q</a:t>
            </a:r>
            <a:r>
              <a:rPr lang="ru-RU" sz="2800" b="1" dirty="0">
                <a:latin typeface="Arial" pitchFamily="34" charset="0"/>
                <a:cs typeface="Arial" pitchFamily="34" charset="0"/>
                <a:sym typeface="Symbol" pitchFamily="18" charset="2"/>
              </a:rPr>
              <a:t> = 0) уравнение  </a:t>
            </a:r>
            <a:r>
              <a:rPr lang="ru-RU" sz="2800" b="1" u="sng" dirty="0">
                <a:latin typeface="Arial" pitchFamily="34" charset="0"/>
                <a:cs typeface="Arial" pitchFamily="34" charset="0"/>
                <a:sym typeface="Symbol" pitchFamily="18" charset="2"/>
              </a:rPr>
              <a:t>первого закона термодинамики</a:t>
            </a:r>
            <a:r>
              <a:rPr lang="ru-RU" sz="2800" b="1" dirty="0">
                <a:latin typeface="Arial" pitchFamily="34" charset="0"/>
                <a:cs typeface="Arial" pitchFamily="34" charset="0"/>
                <a:sym typeface="Symbol" pitchFamily="18" charset="2"/>
              </a:rPr>
              <a:t> запишется так: </a:t>
            </a:r>
            <a:r>
              <a:rPr lang="ru-RU" sz="2800" b="1" dirty="0" smtClean="0">
                <a:ln>
                  <a:solidFill>
                    <a:sysClr val="windowText" lastClr="000000"/>
                  </a:solidFill>
                </a:ln>
                <a:solidFill>
                  <a:srgbClr val="FF0066"/>
                </a:solidFill>
                <a:latin typeface="Arial" pitchFamily="34" charset="0"/>
                <a:cs typeface="Arial" pitchFamily="34" charset="0"/>
                <a:sym typeface="Symbol" pitchFamily="18" charset="2"/>
              </a:rPr>
              <a:t>С</a:t>
            </a:r>
            <a:r>
              <a:rPr lang="en-US" sz="2800" b="1" baseline="-25000" dirty="0" err="1" smtClean="0">
                <a:ln>
                  <a:solidFill>
                    <a:sysClr val="windowText" lastClr="000000"/>
                  </a:solidFill>
                </a:ln>
                <a:solidFill>
                  <a:srgbClr val="FF0066"/>
                </a:solidFill>
                <a:latin typeface="Arial" pitchFamily="34" charset="0"/>
                <a:cs typeface="Arial" pitchFamily="34" charset="0"/>
                <a:sym typeface="Symbol" pitchFamily="18" charset="2"/>
              </a:rPr>
              <a:t>V</a:t>
            </a:r>
            <a:r>
              <a:rPr lang="en-US" sz="2800" b="1" dirty="0" err="1" smtClean="0">
                <a:ln>
                  <a:solidFill>
                    <a:sysClr val="windowText" lastClr="000000"/>
                  </a:solidFill>
                </a:ln>
              </a:rPr>
              <a:t>dT</a:t>
            </a:r>
            <a:r>
              <a:rPr lang="en-US" sz="2800" b="1" dirty="0" smtClean="0">
                <a:ln>
                  <a:solidFill>
                    <a:sysClr val="windowText" lastClr="000000"/>
                  </a:solidFill>
                </a:ln>
              </a:rPr>
              <a:t> </a:t>
            </a:r>
            <a:r>
              <a:rPr lang="ru-RU" sz="2800" b="1" dirty="0" smtClean="0">
                <a:ln>
                  <a:solidFill>
                    <a:sysClr val="windowText" lastClr="000000"/>
                  </a:solidFill>
                </a:ln>
              </a:rPr>
              <a:t>=</a:t>
            </a:r>
            <a:r>
              <a:rPr lang="en-US" sz="2800" b="1" dirty="0" smtClean="0">
                <a:ln>
                  <a:solidFill>
                    <a:sysClr val="windowText" lastClr="000000"/>
                  </a:solidFill>
                </a:ln>
              </a:rPr>
              <a:t> </a:t>
            </a:r>
            <a:r>
              <a:rPr lang="ru-RU" sz="2800" b="1" dirty="0" smtClean="0">
                <a:ln>
                  <a:solidFill>
                    <a:sysClr val="windowText" lastClr="000000"/>
                  </a:solidFill>
                </a:ln>
              </a:rPr>
              <a:t>–</a:t>
            </a:r>
            <a:r>
              <a:rPr lang="en-US" sz="2800" b="1" dirty="0" err="1" smtClean="0">
                <a:ln>
                  <a:solidFill>
                    <a:sysClr val="windowText" lastClr="000000"/>
                  </a:solidFill>
                </a:ln>
              </a:rPr>
              <a:t>PdV</a:t>
            </a:r>
            <a:endParaRPr lang="ru-RU" sz="2800" b="1" dirty="0">
              <a:latin typeface="Arial" pitchFamily="34" charset="0"/>
              <a:cs typeface="Arial" pitchFamily="34" charset="0"/>
              <a:sym typeface="Symbol" pitchFamily="18" charset="2"/>
            </a:endParaRPr>
          </a:p>
        </p:txBody>
      </p:sp>
      <p:sp>
        <p:nvSpPr>
          <p:cNvPr id="20492" name="Rectangle 15"/>
          <p:cNvSpPr>
            <a:spLocks noChangeArrowheads="1"/>
          </p:cNvSpPr>
          <p:nvPr/>
        </p:nvSpPr>
        <p:spPr bwMode="auto">
          <a:xfrm>
            <a:off x="0" y="3314700"/>
            <a:ext cx="9144000" cy="0"/>
          </a:xfrm>
          <a:prstGeom prst="rect">
            <a:avLst/>
          </a:prstGeom>
          <a:noFill/>
          <a:ln w="9525">
            <a:noFill/>
            <a:miter lim="800000"/>
            <a:headEnd/>
            <a:tailEnd/>
          </a:ln>
        </p:spPr>
        <p:txBody>
          <a:bodyPr wrap="none" anchor="ctr">
            <a:spAutoFit/>
          </a:bodyPr>
          <a:lstStyle/>
          <a:p>
            <a:endParaRPr lang="ru-RU"/>
          </a:p>
        </p:txBody>
      </p:sp>
      <p:sp>
        <p:nvSpPr>
          <p:cNvPr id="380944" name="Rectangle 16"/>
          <p:cNvSpPr>
            <a:spLocks noChangeArrowheads="1"/>
          </p:cNvSpPr>
          <p:nvPr/>
        </p:nvSpPr>
        <p:spPr bwMode="auto">
          <a:xfrm>
            <a:off x="323850" y="3835048"/>
            <a:ext cx="3680046" cy="480131"/>
          </a:xfrm>
          <a:prstGeom prst="rect">
            <a:avLst/>
          </a:prstGeom>
          <a:noFill/>
          <a:ln w="9525">
            <a:noFill/>
            <a:miter lim="800000"/>
            <a:headEnd/>
            <a:tailEnd/>
          </a:ln>
        </p:spPr>
        <p:txBody>
          <a:bodyPr wrap="none" anchor="ctr">
            <a:spAutoFit/>
          </a:bodyPr>
          <a:lstStyle/>
          <a:p>
            <a:pPr eaLnBrk="0" hangingPunct="0">
              <a:lnSpc>
                <a:spcPct val="90000"/>
              </a:lnSpc>
            </a:pPr>
            <a:r>
              <a:rPr lang="ru-RU" sz="2800" b="1" dirty="0">
                <a:latin typeface="Arial" pitchFamily="34" charset="0"/>
                <a:cs typeface="Arial" pitchFamily="34" charset="0"/>
              </a:rPr>
              <a:t>Но, т. к.</a:t>
            </a:r>
            <a:r>
              <a:rPr lang="ru-RU" sz="2800" dirty="0">
                <a:latin typeface="Arial" pitchFamily="34" charset="0"/>
                <a:cs typeface="Arial" pitchFamily="34" charset="0"/>
              </a:rPr>
              <a:t>  </a:t>
            </a:r>
            <a:r>
              <a:rPr lang="en-US" sz="2800" b="1" dirty="0" err="1">
                <a:latin typeface="Arial" pitchFamily="34" charset="0"/>
                <a:cs typeface="Arial" pitchFamily="34" charset="0"/>
              </a:rPr>
              <a:t>pV</a:t>
            </a:r>
            <a:r>
              <a:rPr lang="ru-RU" sz="2800" b="1" dirty="0">
                <a:latin typeface="Arial" pitchFamily="34" charset="0"/>
                <a:cs typeface="Arial" pitchFamily="34" charset="0"/>
              </a:rPr>
              <a:t> = </a:t>
            </a:r>
            <a:r>
              <a:rPr lang="en-US" sz="2800" b="1" dirty="0">
                <a:latin typeface="Arial" pitchFamily="34" charset="0"/>
                <a:cs typeface="Arial" pitchFamily="34" charset="0"/>
              </a:rPr>
              <a:t>RT</a:t>
            </a:r>
            <a:r>
              <a:rPr lang="ru-RU" sz="2800" b="1" dirty="0">
                <a:latin typeface="Arial" pitchFamily="34" charset="0"/>
                <a:cs typeface="Arial" pitchFamily="34" charset="0"/>
              </a:rPr>
              <a:t>, то</a:t>
            </a:r>
            <a:r>
              <a:rPr lang="ru-RU" sz="2800" dirty="0">
                <a:latin typeface="Arial" pitchFamily="34" charset="0"/>
                <a:cs typeface="Arial" pitchFamily="34" charset="0"/>
              </a:rPr>
              <a:t> </a:t>
            </a:r>
          </a:p>
        </p:txBody>
      </p:sp>
      <p:sp>
        <p:nvSpPr>
          <p:cNvPr id="20494" name="Rectangle 19"/>
          <p:cNvSpPr>
            <a:spLocks noChangeArrowheads="1"/>
          </p:cNvSpPr>
          <p:nvPr/>
        </p:nvSpPr>
        <p:spPr bwMode="auto">
          <a:xfrm>
            <a:off x="0" y="3224213"/>
            <a:ext cx="9144000" cy="0"/>
          </a:xfrm>
          <a:prstGeom prst="rect">
            <a:avLst/>
          </a:prstGeom>
          <a:noFill/>
          <a:ln w="9525">
            <a:noFill/>
            <a:miter lim="800000"/>
            <a:headEnd/>
            <a:tailEnd/>
          </a:ln>
        </p:spPr>
        <p:txBody>
          <a:bodyPr wrap="none" anchor="ctr">
            <a:spAutoFit/>
          </a:bodyPr>
          <a:lstStyle/>
          <a:p>
            <a:endParaRPr lang="ru-RU"/>
          </a:p>
        </p:txBody>
      </p:sp>
      <p:graphicFrame>
        <p:nvGraphicFramePr>
          <p:cNvPr id="380946" name="Object 4"/>
          <p:cNvGraphicFramePr>
            <a:graphicFrameLocks noChangeAspect="1"/>
          </p:cNvGraphicFramePr>
          <p:nvPr>
            <p:extLst>
              <p:ext uri="{D42A27DB-BD31-4B8C-83A1-F6EECF244321}">
                <p14:modId xmlns:p14="http://schemas.microsoft.com/office/powerpoint/2010/main" val="3749067234"/>
              </p:ext>
            </p:extLst>
          </p:nvPr>
        </p:nvGraphicFramePr>
        <p:xfrm>
          <a:off x="4610114" y="3532727"/>
          <a:ext cx="1906102" cy="844431"/>
        </p:xfrm>
        <a:graphic>
          <a:graphicData uri="http://schemas.openxmlformats.org/presentationml/2006/ole">
            <mc:AlternateContent xmlns:mc="http://schemas.openxmlformats.org/markup-compatibility/2006">
              <mc:Choice xmlns:v="urn:schemas-microsoft-com:vml" Requires="v">
                <p:oleObj spid="_x0000_s566366" name="Формула" r:id="rId8" imgW="926698" imgH="406224" progId="">
                  <p:embed/>
                </p:oleObj>
              </mc:Choice>
              <mc:Fallback>
                <p:oleObj name="Формула" r:id="rId8" imgW="926698" imgH="406224" progId="">
                  <p:embed/>
                  <p:pic>
                    <p:nvPicPr>
                      <p:cNvPr id="0" name="Picture 57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0114" y="3532727"/>
                        <a:ext cx="1906102" cy="8444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0948" name="Rectangle 20"/>
          <p:cNvSpPr>
            <a:spLocks noChangeArrowheads="1"/>
          </p:cNvSpPr>
          <p:nvPr/>
        </p:nvSpPr>
        <p:spPr bwMode="auto">
          <a:xfrm>
            <a:off x="374650" y="4558948"/>
            <a:ext cx="1784591" cy="480131"/>
          </a:xfrm>
          <a:prstGeom prst="rect">
            <a:avLst/>
          </a:prstGeom>
          <a:noFill/>
          <a:ln w="9525">
            <a:noFill/>
            <a:miter lim="800000"/>
            <a:headEnd/>
            <a:tailEnd/>
          </a:ln>
        </p:spPr>
        <p:txBody>
          <a:bodyPr wrap="none" anchor="ctr">
            <a:spAutoFit/>
          </a:bodyPr>
          <a:lstStyle/>
          <a:p>
            <a:pPr eaLnBrk="0" hangingPunct="0">
              <a:lnSpc>
                <a:spcPct val="90000"/>
              </a:lnSpc>
            </a:pPr>
            <a:r>
              <a:rPr lang="ru-RU" sz="2800" b="1" dirty="0">
                <a:latin typeface="Arial" pitchFamily="34" charset="0"/>
                <a:cs typeface="Arial" pitchFamily="34" charset="0"/>
              </a:rPr>
              <a:t>Отсюда: </a:t>
            </a:r>
          </a:p>
        </p:txBody>
      </p:sp>
      <p:sp>
        <p:nvSpPr>
          <p:cNvPr id="20496" name="Rectangle 22"/>
          <p:cNvSpPr>
            <a:spLocks noChangeArrowheads="1"/>
          </p:cNvSpPr>
          <p:nvPr/>
        </p:nvSpPr>
        <p:spPr bwMode="auto">
          <a:xfrm>
            <a:off x="0" y="3224213"/>
            <a:ext cx="9144000" cy="0"/>
          </a:xfrm>
          <a:prstGeom prst="rect">
            <a:avLst/>
          </a:prstGeom>
          <a:noFill/>
          <a:ln w="9525">
            <a:noFill/>
            <a:miter lim="800000"/>
            <a:headEnd/>
            <a:tailEnd/>
          </a:ln>
        </p:spPr>
        <p:txBody>
          <a:bodyPr wrap="none" anchor="ctr">
            <a:spAutoFit/>
          </a:bodyPr>
          <a:lstStyle/>
          <a:p>
            <a:endParaRPr lang="ru-RU"/>
          </a:p>
        </p:txBody>
      </p:sp>
      <p:graphicFrame>
        <p:nvGraphicFramePr>
          <p:cNvPr id="380949" name="Object 5"/>
          <p:cNvGraphicFramePr>
            <a:graphicFrameLocks noChangeAspect="1"/>
          </p:cNvGraphicFramePr>
          <p:nvPr>
            <p:extLst>
              <p:ext uri="{D42A27DB-BD31-4B8C-83A1-F6EECF244321}">
                <p14:modId xmlns:p14="http://schemas.microsoft.com/office/powerpoint/2010/main" val="2145889416"/>
              </p:ext>
            </p:extLst>
          </p:nvPr>
        </p:nvGraphicFramePr>
        <p:xfrm>
          <a:off x="4140199" y="4269793"/>
          <a:ext cx="2149475" cy="854657"/>
        </p:xfrm>
        <a:graphic>
          <a:graphicData uri="http://schemas.openxmlformats.org/presentationml/2006/ole">
            <mc:AlternateContent xmlns:mc="http://schemas.openxmlformats.org/markup-compatibility/2006">
              <mc:Choice xmlns:v="urn:schemas-microsoft-com:vml" Requires="v">
                <p:oleObj spid="_x0000_s566367" name="Формула" r:id="rId10" imgW="1028254" imgH="406224" progId="">
                  <p:embed/>
                </p:oleObj>
              </mc:Choice>
              <mc:Fallback>
                <p:oleObj name="Формула" r:id="rId10" imgW="1028254" imgH="406224" progId="">
                  <p:embed/>
                  <p:pic>
                    <p:nvPicPr>
                      <p:cNvPr id="0" name="Picture 57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40199" y="4269793"/>
                        <a:ext cx="2149475" cy="8546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0951" name="Rectangle 23"/>
          <p:cNvSpPr>
            <a:spLocks noChangeArrowheads="1"/>
          </p:cNvSpPr>
          <p:nvPr/>
        </p:nvSpPr>
        <p:spPr bwMode="auto">
          <a:xfrm>
            <a:off x="8599650" y="1556792"/>
            <a:ext cx="724878" cy="523220"/>
          </a:xfrm>
          <a:prstGeom prst="rect">
            <a:avLst/>
          </a:prstGeom>
          <a:noFill/>
          <a:ln w="9525">
            <a:noFill/>
            <a:miter lim="800000"/>
            <a:headEnd/>
            <a:tailEnd/>
          </a:ln>
        </p:spPr>
        <p:txBody>
          <a:bodyPr wrap="none" anchor="ctr">
            <a:spAutoFit/>
          </a:bodyPr>
          <a:lstStyle/>
          <a:p>
            <a:pPr eaLnBrk="0" hangingPunct="0"/>
            <a:r>
              <a:rPr lang="ru-RU" sz="2800" b="1" dirty="0">
                <a:latin typeface="Arial" pitchFamily="34" charset="0"/>
                <a:cs typeface="Arial" pitchFamily="34" charset="0"/>
              </a:rPr>
              <a:t>(6) </a:t>
            </a:r>
          </a:p>
        </p:txBody>
      </p:sp>
      <p:sp>
        <p:nvSpPr>
          <p:cNvPr id="380952" name="Rectangle 24"/>
          <p:cNvSpPr>
            <a:spLocks noChangeArrowheads="1"/>
          </p:cNvSpPr>
          <p:nvPr/>
        </p:nvSpPr>
        <p:spPr bwMode="auto">
          <a:xfrm>
            <a:off x="7215206" y="4523917"/>
            <a:ext cx="724878" cy="523220"/>
          </a:xfrm>
          <a:prstGeom prst="rect">
            <a:avLst/>
          </a:prstGeom>
          <a:noFill/>
          <a:ln w="9525">
            <a:noFill/>
            <a:miter lim="800000"/>
            <a:headEnd/>
            <a:tailEnd/>
          </a:ln>
        </p:spPr>
        <p:txBody>
          <a:bodyPr wrap="none" anchor="ctr">
            <a:spAutoFit/>
          </a:bodyPr>
          <a:lstStyle/>
          <a:p>
            <a:pPr eaLnBrk="0" hangingPunct="0"/>
            <a:r>
              <a:rPr lang="ru-RU" sz="2800" b="1" dirty="0">
                <a:latin typeface="Arial" pitchFamily="34" charset="0"/>
                <a:cs typeface="Arial" pitchFamily="34" charset="0"/>
              </a:rPr>
              <a:t>(7) </a:t>
            </a:r>
          </a:p>
        </p:txBody>
      </p:sp>
      <p:sp>
        <p:nvSpPr>
          <p:cNvPr id="380953" name="Rectangle 25"/>
          <p:cNvSpPr>
            <a:spLocks noChangeArrowheads="1"/>
          </p:cNvSpPr>
          <p:nvPr/>
        </p:nvSpPr>
        <p:spPr bwMode="auto">
          <a:xfrm>
            <a:off x="6660232" y="6166972"/>
            <a:ext cx="724878" cy="523220"/>
          </a:xfrm>
          <a:prstGeom prst="rect">
            <a:avLst/>
          </a:prstGeom>
          <a:noFill/>
          <a:ln w="9525">
            <a:noFill/>
            <a:miter lim="800000"/>
            <a:headEnd/>
            <a:tailEnd/>
          </a:ln>
        </p:spPr>
        <p:txBody>
          <a:bodyPr wrap="none" anchor="ctr">
            <a:spAutoFit/>
          </a:bodyPr>
          <a:lstStyle/>
          <a:p>
            <a:pPr eaLnBrk="0" hangingPunct="0"/>
            <a:r>
              <a:rPr lang="ru-RU" sz="2800" b="1" dirty="0">
                <a:latin typeface="Arial" pitchFamily="34" charset="0"/>
                <a:cs typeface="Arial" pitchFamily="34" charset="0"/>
              </a:rPr>
              <a:t>(8)</a:t>
            </a:r>
            <a:r>
              <a:rPr lang="ru-RU" sz="2800" dirty="0">
                <a:latin typeface="Arial" pitchFamily="34" charset="0"/>
                <a:cs typeface="Arial" pitchFamily="34" charset="0"/>
              </a:rPr>
              <a:t> </a:t>
            </a:r>
          </a:p>
        </p:txBody>
      </p:sp>
      <p:sp>
        <p:nvSpPr>
          <p:cNvPr id="380955" name="Rectangle 27"/>
          <p:cNvSpPr>
            <a:spLocks noChangeArrowheads="1"/>
          </p:cNvSpPr>
          <p:nvPr/>
        </p:nvSpPr>
        <p:spPr bwMode="auto">
          <a:xfrm>
            <a:off x="4140200" y="5114573"/>
            <a:ext cx="2111475" cy="480131"/>
          </a:xfrm>
          <a:prstGeom prst="rect">
            <a:avLst/>
          </a:prstGeom>
          <a:noFill/>
          <a:ln w="9525">
            <a:noFill/>
            <a:miter lim="800000"/>
            <a:headEnd/>
            <a:tailEnd/>
          </a:ln>
        </p:spPr>
        <p:txBody>
          <a:bodyPr wrap="none" anchor="ctr">
            <a:spAutoFit/>
          </a:bodyPr>
          <a:lstStyle/>
          <a:p>
            <a:pPr eaLnBrk="0" hangingPunct="0">
              <a:lnSpc>
                <a:spcPct val="90000"/>
              </a:lnSpc>
            </a:pPr>
            <a:r>
              <a:rPr lang="en-US" sz="2800" b="1" dirty="0">
                <a:latin typeface="Arial" pitchFamily="34" charset="0"/>
                <a:cs typeface="Arial" pitchFamily="34" charset="0"/>
              </a:rPr>
              <a:t>TV </a:t>
            </a:r>
            <a:r>
              <a:rPr lang="ru-RU" sz="2800" b="1" dirty="0">
                <a:latin typeface="Arial" pitchFamily="34" charset="0"/>
                <a:cs typeface="Arial" pitchFamily="34" charset="0"/>
              </a:rPr>
              <a:t>= </a:t>
            </a:r>
            <a:r>
              <a:rPr lang="en-US" sz="2800" b="1" dirty="0" err="1">
                <a:latin typeface="Arial" pitchFamily="34" charset="0"/>
                <a:cs typeface="Arial" pitchFamily="34" charset="0"/>
              </a:rPr>
              <a:t>const</a:t>
            </a:r>
            <a:r>
              <a:rPr lang="ru-RU" sz="2800" dirty="0">
                <a:latin typeface="Arial" pitchFamily="34" charset="0"/>
                <a:cs typeface="Arial" pitchFamily="34" charset="0"/>
              </a:rPr>
              <a:t> </a:t>
            </a:r>
          </a:p>
        </p:txBody>
      </p:sp>
      <p:sp>
        <p:nvSpPr>
          <p:cNvPr id="380956" name="Rectangle 28"/>
          <p:cNvSpPr>
            <a:spLocks noChangeArrowheads="1"/>
          </p:cNvSpPr>
          <p:nvPr/>
        </p:nvSpPr>
        <p:spPr bwMode="auto">
          <a:xfrm>
            <a:off x="250825" y="5533673"/>
            <a:ext cx="5554854" cy="480131"/>
          </a:xfrm>
          <a:prstGeom prst="rect">
            <a:avLst/>
          </a:prstGeom>
          <a:noFill/>
          <a:ln w="9525">
            <a:noFill/>
            <a:miter lim="800000"/>
            <a:headEnd/>
            <a:tailEnd/>
          </a:ln>
        </p:spPr>
        <p:txBody>
          <a:bodyPr wrap="none" anchor="ctr">
            <a:spAutoFit/>
          </a:bodyPr>
          <a:lstStyle/>
          <a:p>
            <a:pPr eaLnBrk="0" hangingPunct="0">
              <a:lnSpc>
                <a:spcPct val="90000"/>
              </a:lnSpc>
            </a:pPr>
            <a:r>
              <a:rPr lang="ru-RU" sz="2800" b="1" dirty="0">
                <a:latin typeface="Arial" pitchFamily="34" charset="0"/>
                <a:cs typeface="Arial" pitchFamily="34" charset="0"/>
              </a:rPr>
              <a:t>Из уравнения (6) следует, что</a:t>
            </a:r>
            <a:r>
              <a:rPr lang="ru-RU" sz="2800" dirty="0">
                <a:latin typeface="Arial" pitchFamily="34" charset="0"/>
                <a:cs typeface="Arial" pitchFamily="34" charset="0"/>
              </a:rPr>
              <a:t> </a:t>
            </a:r>
          </a:p>
        </p:txBody>
      </p:sp>
      <p:sp>
        <p:nvSpPr>
          <p:cNvPr id="20502" name="Rectangle 3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380957" name="Object 6"/>
          <p:cNvGraphicFramePr>
            <a:graphicFrameLocks noChangeAspect="1"/>
          </p:cNvGraphicFramePr>
          <p:nvPr/>
        </p:nvGraphicFramePr>
        <p:xfrm>
          <a:off x="4356100" y="5953125"/>
          <a:ext cx="1081088" cy="860425"/>
        </p:xfrm>
        <a:graphic>
          <a:graphicData uri="http://schemas.openxmlformats.org/presentationml/2006/ole">
            <mc:AlternateContent xmlns:mc="http://schemas.openxmlformats.org/markup-compatibility/2006">
              <mc:Choice xmlns:v="urn:schemas-microsoft-com:vml" Requires="v">
                <p:oleObj spid="_x0000_s566368" name="Формула" r:id="rId12" imgW="558558" imgH="444307" progId="">
                  <p:embed/>
                </p:oleObj>
              </mc:Choice>
              <mc:Fallback>
                <p:oleObj name="Формула" r:id="rId12" imgW="558558" imgH="444307" progId="">
                  <p:embed/>
                  <p:pic>
                    <p:nvPicPr>
                      <p:cNvPr id="0" name="Picture 573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56100" y="5953125"/>
                        <a:ext cx="1081088" cy="860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5"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8205933" y="5861404"/>
            <a:ext cx="304800" cy="304800"/>
          </a:xfrm>
          <a:prstGeom prst="rect">
            <a:avLst/>
          </a:prstGeom>
        </p:spPr>
      </p:pic>
      <p:sp>
        <p:nvSpPr>
          <p:cNvPr id="2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9" name="Управляющая кнопка: домой 28">
            <a:hlinkClick r:id="rId1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2" name="Picture 12" descr="пишу 1"/>
          <p:cNvPicPr>
            <a:picLocks noChangeAspect="1" noChangeArrowheads="1" noCrop="1"/>
          </p:cNvPicPr>
          <p:nvPr/>
        </p:nvPicPr>
        <p:blipFill>
          <a:blip r:embed="rId16" cstate="print"/>
          <a:srcRect/>
          <a:stretch>
            <a:fillRect/>
          </a:stretch>
        </p:blipFill>
        <p:spPr bwMode="auto">
          <a:xfrm>
            <a:off x="8462991" y="4991120"/>
            <a:ext cx="649287" cy="1295400"/>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5"/>
                </p:tgtEl>
              </p:cMediaNode>
            </p:audio>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9" name="Picture 3"/>
          <p:cNvPicPr>
            <a:picLocks noChangeAspect="1" noChangeArrowheads="1"/>
          </p:cNvPicPr>
          <p:nvPr/>
        </p:nvPicPr>
        <p:blipFill>
          <a:blip r:embed="rId5" cstate="print"/>
          <a:srcRect/>
          <a:stretch>
            <a:fillRect/>
          </a:stretch>
        </p:blipFill>
        <p:spPr bwMode="auto">
          <a:xfrm>
            <a:off x="107950" y="60326"/>
            <a:ext cx="2879874" cy="2145478"/>
          </a:xfrm>
          <a:prstGeom prst="rect">
            <a:avLst/>
          </a:prstGeom>
          <a:noFill/>
          <a:ln w="9525">
            <a:noFill/>
            <a:miter lim="800000"/>
            <a:headEnd/>
            <a:tailEnd/>
          </a:ln>
        </p:spPr>
      </p:pic>
      <p:sp>
        <p:nvSpPr>
          <p:cNvPr id="21509" name="Rectangle 4"/>
          <p:cNvSpPr>
            <a:spLocks noChangeArrowheads="1"/>
          </p:cNvSpPr>
          <p:nvPr/>
        </p:nvSpPr>
        <p:spPr bwMode="auto">
          <a:xfrm>
            <a:off x="0" y="3205163"/>
            <a:ext cx="9144000" cy="0"/>
          </a:xfrm>
          <a:prstGeom prst="rect">
            <a:avLst/>
          </a:prstGeom>
          <a:noFill/>
          <a:ln w="9525">
            <a:noFill/>
            <a:miter lim="800000"/>
            <a:headEnd/>
            <a:tailEnd/>
          </a:ln>
        </p:spPr>
        <p:txBody>
          <a:bodyPr wrap="none" anchor="ctr">
            <a:spAutoFit/>
          </a:bodyPr>
          <a:lstStyle/>
          <a:p>
            <a:endParaRPr lang="ru-RU"/>
          </a:p>
        </p:txBody>
      </p:sp>
      <p:sp>
        <p:nvSpPr>
          <p:cNvPr id="21510" name="Rectangle 8"/>
          <p:cNvSpPr>
            <a:spLocks noChangeArrowheads="1"/>
          </p:cNvSpPr>
          <p:nvPr/>
        </p:nvSpPr>
        <p:spPr bwMode="auto">
          <a:xfrm>
            <a:off x="0" y="3314700"/>
            <a:ext cx="9144000" cy="0"/>
          </a:xfrm>
          <a:prstGeom prst="rect">
            <a:avLst/>
          </a:prstGeom>
          <a:noFill/>
          <a:ln w="9525">
            <a:noFill/>
            <a:miter lim="800000"/>
            <a:headEnd/>
            <a:tailEnd/>
          </a:ln>
        </p:spPr>
        <p:txBody>
          <a:bodyPr wrap="none" anchor="ctr">
            <a:spAutoFit/>
          </a:bodyPr>
          <a:lstStyle/>
          <a:p>
            <a:endParaRPr lang="ru-RU"/>
          </a:p>
        </p:txBody>
      </p:sp>
      <p:sp>
        <p:nvSpPr>
          <p:cNvPr id="21511" name="Rectangle 11"/>
          <p:cNvSpPr>
            <a:spLocks noChangeArrowheads="1"/>
          </p:cNvSpPr>
          <p:nvPr/>
        </p:nvSpPr>
        <p:spPr bwMode="auto">
          <a:xfrm>
            <a:off x="0" y="3224213"/>
            <a:ext cx="9144000" cy="0"/>
          </a:xfrm>
          <a:prstGeom prst="rect">
            <a:avLst/>
          </a:prstGeom>
          <a:noFill/>
          <a:ln w="9525">
            <a:noFill/>
            <a:miter lim="800000"/>
            <a:headEnd/>
            <a:tailEnd/>
          </a:ln>
        </p:spPr>
        <p:txBody>
          <a:bodyPr wrap="none" anchor="ctr">
            <a:spAutoFit/>
          </a:bodyPr>
          <a:lstStyle/>
          <a:p>
            <a:endParaRPr lang="ru-RU"/>
          </a:p>
        </p:txBody>
      </p:sp>
      <p:sp>
        <p:nvSpPr>
          <p:cNvPr id="21512" name="Rectangle 14"/>
          <p:cNvSpPr>
            <a:spLocks noChangeArrowheads="1"/>
          </p:cNvSpPr>
          <p:nvPr/>
        </p:nvSpPr>
        <p:spPr bwMode="auto">
          <a:xfrm>
            <a:off x="0" y="3224213"/>
            <a:ext cx="9144000" cy="0"/>
          </a:xfrm>
          <a:prstGeom prst="rect">
            <a:avLst/>
          </a:prstGeom>
          <a:noFill/>
          <a:ln w="9525">
            <a:noFill/>
            <a:miter lim="800000"/>
            <a:headEnd/>
            <a:tailEnd/>
          </a:ln>
        </p:spPr>
        <p:txBody>
          <a:bodyPr wrap="none" anchor="ctr">
            <a:spAutoFit/>
          </a:bodyPr>
          <a:lstStyle/>
          <a:p>
            <a:endParaRPr lang="ru-RU"/>
          </a:p>
        </p:txBody>
      </p:sp>
      <p:sp>
        <p:nvSpPr>
          <p:cNvPr id="382992" name="Rectangle 16"/>
          <p:cNvSpPr>
            <a:spLocks noChangeArrowheads="1"/>
          </p:cNvSpPr>
          <p:nvPr/>
        </p:nvSpPr>
        <p:spPr bwMode="auto">
          <a:xfrm>
            <a:off x="8245475" y="1369547"/>
            <a:ext cx="724878" cy="523220"/>
          </a:xfrm>
          <a:prstGeom prst="rect">
            <a:avLst/>
          </a:prstGeom>
          <a:noFill/>
          <a:ln w="9525">
            <a:noFill/>
            <a:miter lim="800000"/>
            <a:headEnd/>
            <a:tailEnd/>
          </a:ln>
        </p:spPr>
        <p:txBody>
          <a:bodyPr wrap="none" anchor="ctr">
            <a:spAutoFit/>
          </a:bodyPr>
          <a:lstStyle/>
          <a:p>
            <a:pPr eaLnBrk="0" hangingPunct="0"/>
            <a:r>
              <a:rPr lang="ru-RU" sz="2800" b="1" dirty="0">
                <a:latin typeface="Arial" pitchFamily="34" charset="0"/>
                <a:cs typeface="Arial" pitchFamily="34" charset="0"/>
              </a:rPr>
              <a:t>(9)</a:t>
            </a:r>
            <a:r>
              <a:rPr lang="ru-RU" sz="2800" dirty="0">
                <a:latin typeface="Arial" pitchFamily="34" charset="0"/>
                <a:cs typeface="Arial" pitchFamily="34" charset="0"/>
              </a:rPr>
              <a:t> </a:t>
            </a:r>
          </a:p>
        </p:txBody>
      </p:sp>
      <p:sp>
        <p:nvSpPr>
          <p:cNvPr id="21514" name="Rectangle 2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sp>
        <p:nvSpPr>
          <p:cNvPr id="382999" name="Rectangle 23"/>
          <p:cNvSpPr>
            <a:spLocks noChangeArrowheads="1"/>
          </p:cNvSpPr>
          <p:nvPr/>
        </p:nvSpPr>
        <p:spPr bwMode="auto">
          <a:xfrm>
            <a:off x="3348038" y="302636"/>
            <a:ext cx="5295900" cy="867930"/>
          </a:xfrm>
          <a:prstGeom prst="rect">
            <a:avLst/>
          </a:prstGeom>
          <a:noFill/>
          <a:ln w="9525">
            <a:noFill/>
            <a:miter lim="800000"/>
            <a:headEnd/>
            <a:tailEnd/>
          </a:ln>
        </p:spPr>
        <p:txBody>
          <a:bodyPr anchor="ctr">
            <a:spAutoFit/>
          </a:bodyPr>
          <a:lstStyle/>
          <a:p>
            <a:pPr indent="444500" algn="just" eaLnBrk="0" hangingPunct="0">
              <a:lnSpc>
                <a:spcPct val="90000"/>
              </a:lnSpc>
            </a:pPr>
            <a:r>
              <a:rPr lang="ru-RU" sz="2800" b="1" dirty="0">
                <a:latin typeface="Arial" pitchFamily="34" charset="0"/>
                <a:cs typeface="Arial" pitchFamily="34" charset="0"/>
              </a:rPr>
              <a:t>Учитывая выражения (5) и (8), можно записать:</a:t>
            </a:r>
            <a:r>
              <a:rPr lang="ru-RU" sz="2800" dirty="0">
                <a:latin typeface="Arial" pitchFamily="34" charset="0"/>
                <a:cs typeface="Arial" pitchFamily="34" charset="0"/>
              </a:rPr>
              <a:t> </a:t>
            </a:r>
          </a:p>
        </p:txBody>
      </p:sp>
      <p:sp>
        <p:nvSpPr>
          <p:cNvPr id="21516" name="Rectangle 25"/>
          <p:cNvSpPr>
            <a:spLocks noChangeArrowheads="1"/>
          </p:cNvSpPr>
          <p:nvPr/>
        </p:nvSpPr>
        <p:spPr bwMode="auto">
          <a:xfrm>
            <a:off x="0" y="3205163"/>
            <a:ext cx="9144000" cy="0"/>
          </a:xfrm>
          <a:prstGeom prst="rect">
            <a:avLst/>
          </a:prstGeom>
          <a:noFill/>
          <a:ln w="9525">
            <a:noFill/>
            <a:miter lim="800000"/>
            <a:headEnd/>
            <a:tailEnd/>
          </a:ln>
        </p:spPr>
        <p:txBody>
          <a:bodyPr wrap="none" anchor="ctr">
            <a:spAutoFit/>
          </a:bodyPr>
          <a:lstStyle/>
          <a:p>
            <a:endParaRPr lang="ru-RU"/>
          </a:p>
        </p:txBody>
      </p:sp>
      <p:graphicFrame>
        <p:nvGraphicFramePr>
          <p:cNvPr id="383000" name="Object 2"/>
          <p:cNvGraphicFramePr>
            <a:graphicFrameLocks noChangeAspect="1"/>
          </p:cNvGraphicFramePr>
          <p:nvPr>
            <p:extLst>
              <p:ext uri="{D42A27DB-BD31-4B8C-83A1-F6EECF244321}">
                <p14:modId xmlns:p14="http://schemas.microsoft.com/office/powerpoint/2010/main" val="3165658443"/>
              </p:ext>
            </p:extLst>
          </p:nvPr>
        </p:nvGraphicFramePr>
        <p:xfrm>
          <a:off x="4211638" y="1210907"/>
          <a:ext cx="2592610" cy="922693"/>
        </p:xfrm>
        <a:graphic>
          <a:graphicData uri="http://schemas.openxmlformats.org/presentationml/2006/ole">
            <mc:AlternateContent xmlns:mc="http://schemas.openxmlformats.org/markup-compatibility/2006">
              <mc:Choice xmlns:v="urn:schemas-microsoft-com:vml" Requires="v">
                <p:oleObj spid="_x0000_s473712" name="Формула" r:id="rId6" imgW="1256755" imgH="444307" progId="">
                  <p:embed/>
                </p:oleObj>
              </mc:Choice>
              <mc:Fallback>
                <p:oleObj name="Формула" r:id="rId6" imgW="1256755" imgH="444307" progId="">
                  <p:embed/>
                  <p:pic>
                    <p:nvPicPr>
                      <p:cNvPr id="0" name="Picture 24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638" y="1210907"/>
                        <a:ext cx="2592610" cy="9226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3002" name="Rectangle 26"/>
          <p:cNvSpPr>
            <a:spLocks noChangeArrowheads="1"/>
          </p:cNvSpPr>
          <p:nvPr/>
        </p:nvSpPr>
        <p:spPr bwMode="auto">
          <a:xfrm>
            <a:off x="24437" y="2204864"/>
            <a:ext cx="8945916" cy="1028102"/>
          </a:xfrm>
          <a:prstGeom prst="rect">
            <a:avLst/>
          </a:prstGeom>
          <a:noFill/>
          <a:ln w="9525">
            <a:noFill/>
            <a:miter lim="800000"/>
            <a:headEnd/>
            <a:tailEnd/>
          </a:ln>
        </p:spPr>
        <p:txBody>
          <a:bodyPr wrap="square" anchor="ctr">
            <a:spAutoFit/>
          </a:bodyPr>
          <a:lstStyle/>
          <a:p>
            <a:pPr indent="444500" algn="just" eaLnBrk="0" hangingPunct="0">
              <a:lnSpc>
                <a:spcPct val="75000"/>
              </a:lnSpc>
            </a:pPr>
            <a:r>
              <a:rPr lang="ru-RU" sz="2700" b="1" dirty="0">
                <a:latin typeface="Arial" pitchFamily="34" charset="0"/>
                <a:cs typeface="Arial" pitchFamily="34" charset="0"/>
              </a:rPr>
              <a:t>Исходя из вышеизложенного, коэффициент полезного действия тепловой машины, работающей по циклу Карно, равен: </a:t>
            </a:r>
          </a:p>
        </p:txBody>
      </p:sp>
      <p:sp>
        <p:nvSpPr>
          <p:cNvPr id="21518" name="Rectangle 28"/>
          <p:cNvSpPr>
            <a:spLocks noChangeArrowheads="1"/>
          </p:cNvSpPr>
          <p:nvPr/>
        </p:nvSpPr>
        <p:spPr bwMode="auto">
          <a:xfrm>
            <a:off x="0" y="3205163"/>
            <a:ext cx="9144000" cy="0"/>
          </a:xfrm>
          <a:prstGeom prst="rect">
            <a:avLst/>
          </a:prstGeom>
          <a:noFill/>
          <a:ln w="9525">
            <a:noFill/>
            <a:miter lim="800000"/>
            <a:headEnd/>
            <a:tailEnd/>
          </a:ln>
        </p:spPr>
        <p:txBody>
          <a:bodyPr wrap="none" anchor="ctr">
            <a:spAutoFit/>
          </a:bodyPr>
          <a:lstStyle/>
          <a:p>
            <a:endParaRPr lang="ru-RU"/>
          </a:p>
        </p:txBody>
      </p:sp>
      <p:graphicFrame>
        <p:nvGraphicFramePr>
          <p:cNvPr id="383003" name="Object 3"/>
          <p:cNvGraphicFramePr>
            <a:graphicFrameLocks noChangeAspect="1"/>
          </p:cNvGraphicFramePr>
          <p:nvPr>
            <p:extLst>
              <p:ext uri="{D42A27DB-BD31-4B8C-83A1-F6EECF244321}">
                <p14:modId xmlns:p14="http://schemas.microsoft.com/office/powerpoint/2010/main" val="3370283473"/>
              </p:ext>
            </p:extLst>
          </p:nvPr>
        </p:nvGraphicFramePr>
        <p:xfrm>
          <a:off x="3586940" y="3175000"/>
          <a:ext cx="2858310" cy="860373"/>
        </p:xfrm>
        <a:graphic>
          <a:graphicData uri="http://schemas.openxmlformats.org/presentationml/2006/ole">
            <mc:AlternateContent xmlns:mc="http://schemas.openxmlformats.org/markup-compatibility/2006">
              <mc:Choice xmlns:v="urn:schemas-microsoft-com:vml" Requires="v">
                <p:oleObj spid="_x0000_s473713" name="Формула" r:id="rId8" imgW="1485255" imgH="444307" progId="">
                  <p:embed/>
                </p:oleObj>
              </mc:Choice>
              <mc:Fallback>
                <p:oleObj name="Формула" r:id="rId8" imgW="1485255" imgH="444307" progId="">
                  <p:embed/>
                  <p:pic>
                    <p:nvPicPr>
                      <p:cNvPr id="0" name="Picture 24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6940" y="3175000"/>
                        <a:ext cx="2858310" cy="8603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3005" name="Rectangle 29"/>
          <p:cNvSpPr>
            <a:spLocks noChangeArrowheads="1"/>
          </p:cNvSpPr>
          <p:nvPr/>
        </p:nvSpPr>
        <p:spPr bwMode="auto">
          <a:xfrm>
            <a:off x="8250238" y="3241210"/>
            <a:ext cx="925253" cy="523220"/>
          </a:xfrm>
          <a:prstGeom prst="rect">
            <a:avLst/>
          </a:prstGeom>
          <a:noFill/>
          <a:ln w="9525">
            <a:noFill/>
            <a:miter lim="800000"/>
            <a:headEnd/>
            <a:tailEnd/>
          </a:ln>
        </p:spPr>
        <p:txBody>
          <a:bodyPr wrap="none" anchor="ctr">
            <a:spAutoFit/>
          </a:bodyPr>
          <a:lstStyle/>
          <a:p>
            <a:pPr eaLnBrk="0" hangingPunct="0"/>
            <a:r>
              <a:rPr lang="ru-RU" sz="2800" b="1" dirty="0">
                <a:latin typeface="Arial" pitchFamily="34" charset="0"/>
                <a:cs typeface="Arial" pitchFamily="34" charset="0"/>
              </a:rPr>
              <a:t>(10) </a:t>
            </a:r>
          </a:p>
        </p:txBody>
      </p:sp>
      <p:sp>
        <p:nvSpPr>
          <p:cNvPr id="2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7" name="Управляющая кнопка: домой 26">
            <a:hlinkClick r:id="rId10"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Rectangle 30"/>
          <p:cNvSpPr>
            <a:spLocks noChangeArrowheads="1"/>
          </p:cNvSpPr>
          <p:nvPr/>
        </p:nvSpPr>
        <p:spPr bwMode="auto">
          <a:xfrm>
            <a:off x="35496" y="4035373"/>
            <a:ext cx="8607425" cy="2850011"/>
          </a:xfrm>
          <a:prstGeom prst="rect">
            <a:avLst/>
          </a:prstGeom>
          <a:noFill/>
          <a:ln w="9525">
            <a:noFill/>
            <a:miter lim="800000"/>
            <a:headEnd/>
            <a:tailEnd/>
          </a:ln>
        </p:spPr>
        <p:txBody>
          <a:bodyPr wrap="square" anchor="ctr">
            <a:spAutoFit/>
          </a:bodyPr>
          <a:lstStyle/>
          <a:p>
            <a:pPr indent="444500" algn="just" eaLnBrk="0" hangingPunct="0">
              <a:lnSpc>
                <a:spcPct val="80000"/>
              </a:lnSpc>
            </a:pPr>
            <a:r>
              <a:rPr lang="ru-RU" sz="2700" b="1" dirty="0">
                <a:ln>
                  <a:solidFill>
                    <a:sysClr val="windowText" lastClr="000000"/>
                  </a:solidFill>
                </a:ln>
                <a:solidFill>
                  <a:srgbClr val="FF3300"/>
                </a:solidFill>
                <a:latin typeface="Arial" pitchFamily="34" charset="0"/>
                <a:cs typeface="Arial" pitchFamily="34" charset="0"/>
              </a:rPr>
              <a:t>Уравнение (10)</a:t>
            </a:r>
            <a:r>
              <a:rPr lang="ru-RU" sz="2700" b="1" dirty="0">
                <a:ln>
                  <a:solidFill>
                    <a:sysClr val="windowText" lastClr="000000"/>
                  </a:solidFill>
                </a:ln>
                <a:latin typeface="Arial" pitchFamily="34" charset="0"/>
                <a:cs typeface="Arial" pitchFamily="34" charset="0"/>
              </a:rPr>
              <a:t> </a:t>
            </a:r>
            <a:r>
              <a:rPr lang="ru-RU" sz="2700" b="1" dirty="0">
                <a:latin typeface="Arial" pitchFamily="34" charset="0"/>
                <a:cs typeface="Arial" pitchFamily="34" charset="0"/>
              </a:rPr>
              <a:t>является </a:t>
            </a:r>
            <a:r>
              <a:rPr lang="ru-RU" sz="2700" b="1" dirty="0">
                <a:ln>
                  <a:solidFill>
                    <a:sysClr val="windowText" lastClr="000000"/>
                  </a:solidFill>
                </a:ln>
                <a:solidFill>
                  <a:srgbClr val="FF3300"/>
                </a:solidFill>
                <a:latin typeface="Arial" pitchFamily="34" charset="0"/>
                <a:cs typeface="Arial" pitchFamily="34" charset="0"/>
              </a:rPr>
              <a:t>математическим выражением </a:t>
            </a:r>
            <a:r>
              <a:rPr lang="ru-RU" sz="2700" b="1" dirty="0">
                <a:ln>
                  <a:solidFill>
                    <a:sysClr val="windowText" lastClr="000000"/>
                  </a:solidFill>
                </a:ln>
                <a:solidFill>
                  <a:srgbClr val="FF3300"/>
                </a:solidFill>
                <a:latin typeface="Arial Black" pitchFamily="34" charset="0"/>
                <a:cs typeface="Arial" pitchFamily="34" charset="0"/>
              </a:rPr>
              <a:t>теоремы Карно</a:t>
            </a:r>
            <a:r>
              <a:rPr lang="ru-RU" sz="2700" b="1" dirty="0">
                <a:latin typeface="Arial" pitchFamily="34" charset="0"/>
                <a:cs typeface="Arial" pitchFamily="34" charset="0"/>
              </a:rPr>
              <a:t>, сформулировать которую можно следующим образом: </a:t>
            </a:r>
            <a:r>
              <a:rPr lang="ru-RU" sz="2700" b="1" dirty="0">
                <a:ln>
                  <a:solidFill>
                    <a:sysClr val="windowText" lastClr="000000"/>
                  </a:solidFill>
                </a:ln>
                <a:solidFill>
                  <a:srgbClr val="0000FF"/>
                </a:solidFill>
                <a:latin typeface="Arial" pitchFamily="34" charset="0"/>
                <a:cs typeface="Arial" pitchFamily="34" charset="0"/>
              </a:rPr>
              <a:t>коэффициент полезного действия тепловой машины, работающей по обратимому и равновесному циклу Карно, не зависит от природы рабочего тела, а зависит только от температуры нагревателя и холодильника</a:t>
            </a:r>
            <a:r>
              <a:rPr lang="ru-RU" sz="2700" b="1" dirty="0">
                <a:latin typeface="Arial" pitchFamily="34" charset="0"/>
                <a:cs typeface="Arial" pitchFamily="34" charset="0"/>
              </a:rPr>
              <a:t>. </a:t>
            </a:r>
          </a:p>
        </p:txBody>
      </p:sp>
      <p:pic>
        <p:nvPicPr>
          <p:cNvPr id="25"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cstate="print"/>
          <a:stretch>
            <a:fillRect/>
          </a:stretch>
        </p:blipFill>
        <p:spPr>
          <a:xfrm>
            <a:off x="8839200" y="5805264"/>
            <a:ext cx="304800" cy="304800"/>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00"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5"/>
                </p:tgtEl>
              </p:cMediaNode>
            </p:audio>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7" name="Picture 5"/>
          <p:cNvPicPr>
            <a:picLocks noChangeAspect="1" noChangeArrowheads="1"/>
          </p:cNvPicPr>
          <p:nvPr/>
        </p:nvPicPr>
        <p:blipFill>
          <a:blip r:embed="rId5" cstate="print"/>
          <a:srcRect/>
          <a:stretch>
            <a:fillRect/>
          </a:stretch>
        </p:blipFill>
        <p:spPr bwMode="auto">
          <a:xfrm>
            <a:off x="46831" y="-1"/>
            <a:ext cx="1630363" cy="2016125"/>
          </a:xfrm>
          <a:prstGeom prst="rect">
            <a:avLst/>
          </a:prstGeom>
          <a:noFill/>
          <a:ln w="9525">
            <a:noFill/>
            <a:miter lim="800000"/>
            <a:headEnd/>
            <a:tailEnd/>
          </a:ln>
        </p:spPr>
      </p:pic>
      <p:sp>
        <p:nvSpPr>
          <p:cNvPr id="23557" name="Rectangle 9"/>
          <p:cNvSpPr>
            <a:spLocks noChangeArrowheads="1"/>
          </p:cNvSpPr>
          <p:nvPr/>
        </p:nvSpPr>
        <p:spPr bwMode="auto">
          <a:xfrm>
            <a:off x="0" y="3205163"/>
            <a:ext cx="9144000" cy="0"/>
          </a:xfrm>
          <a:prstGeom prst="rect">
            <a:avLst/>
          </a:prstGeom>
          <a:noFill/>
          <a:ln w="9525">
            <a:noFill/>
            <a:miter lim="800000"/>
            <a:headEnd/>
            <a:tailEnd/>
          </a:ln>
        </p:spPr>
        <p:txBody>
          <a:bodyPr wrap="none" anchor="ctr">
            <a:spAutoFit/>
          </a:bodyPr>
          <a:lstStyle/>
          <a:p>
            <a:endParaRPr lang="ru-RU"/>
          </a:p>
        </p:txBody>
      </p:sp>
      <p:sp>
        <p:nvSpPr>
          <p:cNvPr id="23558" name="Rectangle 13"/>
          <p:cNvSpPr>
            <a:spLocks noChangeArrowheads="1"/>
          </p:cNvSpPr>
          <p:nvPr/>
        </p:nvSpPr>
        <p:spPr bwMode="auto">
          <a:xfrm>
            <a:off x="0" y="3205163"/>
            <a:ext cx="9144000" cy="0"/>
          </a:xfrm>
          <a:prstGeom prst="rect">
            <a:avLst/>
          </a:prstGeom>
          <a:noFill/>
          <a:ln w="9525">
            <a:noFill/>
            <a:miter lim="800000"/>
            <a:headEnd/>
            <a:tailEnd/>
          </a:ln>
        </p:spPr>
        <p:txBody>
          <a:bodyPr wrap="none" anchor="ctr">
            <a:spAutoFit/>
          </a:bodyPr>
          <a:lstStyle/>
          <a:p>
            <a:endParaRPr lang="ru-RU"/>
          </a:p>
        </p:txBody>
      </p:sp>
      <p:sp>
        <p:nvSpPr>
          <p:cNvPr id="23559" name="Rectangle 16"/>
          <p:cNvSpPr>
            <a:spLocks noChangeArrowheads="1"/>
          </p:cNvSpPr>
          <p:nvPr/>
        </p:nvSpPr>
        <p:spPr bwMode="auto">
          <a:xfrm>
            <a:off x="0" y="3214688"/>
            <a:ext cx="9144000" cy="0"/>
          </a:xfrm>
          <a:prstGeom prst="rect">
            <a:avLst/>
          </a:prstGeom>
          <a:noFill/>
          <a:ln w="9525">
            <a:noFill/>
            <a:miter lim="800000"/>
            <a:headEnd/>
            <a:tailEnd/>
          </a:ln>
        </p:spPr>
        <p:txBody>
          <a:bodyPr wrap="none" anchor="ctr">
            <a:spAutoFit/>
          </a:bodyPr>
          <a:lstStyle/>
          <a:p>
            <a:endParaRPr lang="ru-RU"/>
          </a:p>
        </p:txBody>
      </p:sp>
      <p:sp>
        <p:nvSpPr>
          <p:cNvPr id="371731" name="Rectangle 19"/>
          <p:cNvSpPr>
            <a:spLocks noChangeArrowheads="1"/>
          </p:cNvSpPr>
          <p:nvPr/>
        </p:nvSpPr>
        <p:spPr bwMode="auto">
          <a:xfrm>
            <a:off x="1703782" y="116632"/>
            <a:ext cx="7103269" cy="1062791"/>
          </a:xfrm>
          <a:prstGeom prst="rect">
            <a:avLst/>
          </a:prstGeom>
          <a:noFill/>
          <a:ln w="9525">
            <a:noFill/>
            <a:miter lim="800000"/>
            <a:headEnd/>
            <a:tailEnd/>
          </a:ln>
        </p:spPr>
        <p:txBody>
          <a:bodyPr wrap="square">
            <a:spAutoFit/>
          </a:bodyPr>
          <a:lstStyle/>
          <a:p>
            <a:pPr indent="450850" algn="just">
              <a:lnSpc>
                <a:spcPct val="75000"/>
              </a:lnSpc>
            </a:pPr>
            <a:r>
              <a:rPr lang="ru-RU" sz="2800" b="1" dirty="0">
                <a:ln>
                  <a:solidFill>
                    <a:sysClr val="windowText" lastClr="000000"/>
                  </a:solidFill>
                </a:ln>
                <a:solidFill>
                  <a:srgbClr val="0000FF"/>
                </a:solidFill>
                <a:latin typeface="Arial" pitchFamily="34" charset="0"/>
                <a:cs typeface="Arial" pitchFamily="34" charset="0"/>
              </a:rPr>
              <a:t>Экономический коэффициент </a:t>
            </a:r>
            <a:r>
              <a:rPr lang="ru-RU" sz="2800" b="1" dirty="0">
                <a:ln>
                  <a:solidFill>
                    <a:sysClr val="windowText" lastClr="000000"/>
                  </a:solidFill>
                </a:ln>
                <a:solidFill>
                  <a:srgbClr val="FF3300"/>
                </a:solidFill>
                <a:latin typeface="Arial" pitchFamily="34" charset="0"/>
                <a:cs typeface="Arial" pitchFamily="34" charset="0"/>
              </a:rPr>
              <a:t>цикла Карно</a:t>
            </a:r>
            <a:r>
              <a:rPr lang="ru-RU" sz="2800" b="1" dirty="0">
                <a:latin typeface="Arial" pitchFamily="34" charset="0"/>
                <a:cs typeface="Arial" pitchFamily="34" charset="0"/>
              </a:rPr>
              <a:t> (</a:t>
            </a:r>
            <a:r>
              <a:rPr lang="ru-RU" sz="2800" b="1" dirty="0">
                <a:ln>
                  <a:solidFill>
                    <a:sysClr val="windowText" lastClr="000000"/>
                  </a:solidFill>
                </a:ln>
                <a:solidFill>
                  <a:srgbClr val="FF0000"/>
                </a:solidFill>
                <a:latin typeface="Arial" pitchFamily="34" charset="0"/>
                <a:cs typeface="Arial" pitchFamily="34" charset="0"/>
              </a:rPr>
              <a:t>к. п. д</a:t>
            </a:r>
            <a:r>
              <a:rPr lang="ru-RU" sz="2800" b="1" dirty="0" smtClean="0">
                <a:ln>
                  <a:solidFill>
                    <a:sysClr val="windowText" lastClr="000000"/>
                  </a:solidFill>
                </a:ln>
                <a:solidFill>
                  <a:srgbClr val="FF0000"/>
                </a:solidFill>
                <a:latin typeface="Arial" pitchFamily="34" charset="0"/>
                <a:cs typeface="Arial" pitchFamily="34" charset="0"/>
              </a:rPr>
              <a:t>.</a:t>
            </a:r>
            <a:r>
              <a:rPr lang="ru-RU" sz="2800" b="1" dirty="0" smtClean="0">
                <a:latin typeface="Arial" pitchFamily="34" charset="0"/>
                <a:cs typeface="Arial" pitchFamily="34" charset="0"/>
              </a:rPr>
              <a:t> – </a:t>
            </a:r>
            <a:r>
              <a:rPr lang="ru-RU" sz="2800" b="1" dirty="0" smtClean="0">
                <a:ln>
                  <a:solidFill>
                    <a:sysClr val="windowText" lastClr="000000"/>
                  </a:solidFill>
                </a:ln>
                <a:solidFill>
                  <a:srgbClr val="FF0000"/>
                </a:solidFill>
                <a:latin typeface="Arial" pitchFamily="34" charset="0"/>
                <a:cs typeface="Arial" pitchFamily="34" charset="0"/>
              </a:rPr>
              <a:t>к</a:t>
            </a:r>
            <a:r>
              <a:rPr lang="ru-RU" sz="2800" b="1" dirty="0" smtClean="0">
                <a:latin typeface="Arial" pitchFamily="34" charset="0"/>
                <a:cs typeface="Arial" pitchFamily="34" charset="0"/>
              </a:rPr>
              <a:t>оэффициент </a:t>
            </a:r>
            <a:r>
              <a:rPr lang="ru-RU" sz="2800" b="1" dirty="0" smtClean="0">
                <a:ln>
                  <a:solidFill>
                    <a:sysClr val="windowText" lastClr="000000"/>
                  </a:solidFill>
                </a:ln>
                <a:solidFill>
                  <a:srgbClr val="FF0000"/>
                </a:solidFill>
                <a:latin typeface="Arial" pitchFamily="34" charset="0"/>
                <a:cs typeface="Arial" pitchFamily="34" charset="0"/>
              </a:rPr>
              <a:t>п</a:t>
            </a:r>
            <a:r>
              <a:rPr lang="ru-RU" sz="2800" b="1" dirty="0" smtClean="0">
                <a:latin typeface="Arial" pitchFamily="34" charset="0"/>
                <a:cs typeface="Arial" pitchFamily="34" charset="0"/>
              </a:rPr>
              <a:t>олезного </a:t>
            </a:r>
            <a:r>
              <a:rPr lang="ru-RU" sz="2800" b="1" dirty="0" smtClean="0">
                <a:ln>
                  <a:solidFill>
                    <a:sysClr val="windowText" lastClr="000000"/>
                  </a:solidFill>
                </a:ln>
                <a:solidFill>
                  <a:srgbClr val="FF0000"/>
                </a:solidFill>
                <a:latin typeface="Arial" pitchFamily="34" charset="0"/>
                <a:cs typeface="Arial" pitchFamily="34" charset="0"/>
              </a:rPr>
              <a:t>д</a:t>
            </a:r>
            <a:r>
              <a:rPr lang="ru-RU" sz="2800" b="1" dirty="0" smtClean="0">
                <a:latin typeface="Arial" pitchFamily="34" charset="0"/>
                <a:cs typeface="Arial" pitchFamily="34" charset="0"/>
              </a:rPr>
              <a:t>ействия </a:t>
            </a:r>
            <a:r>
              <a:rPr lang="ru-RU" sz="2800" b="1" dirty="0" smtClean="0">
                <a:ln>
                  <a:solidFill>
                    <a:sysClr val="windowText" lastClr="000000"/>
                  </a:solidFill>
                </a:ln>
                <a:solidFill>
                  <a:srgbClr val="0000FF"/>
                </a:solidFill>
                <a:latin typeface="Arial" pitchFamily="34" charset="0"/>
                <a:cs typeface="Arial" pitchFamily="34" charset="0"/>
                <a:sym typeface="Symbol"/>
              </a:rPr>
              <a:t></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sp>
        <p:nvSpPr>
          <p:cNvPr id="23561" name="Rectangle 21"/>
          <p:cNvSpPr>
            <a:spLocks noChangeArrowheads="1"/>
          </p:cNvSpPr>
          <p:nvPr/>
        </p:nvSpPr>
        <p:spPr bwMode="auto">
          <a:xfrm>
            <a:off x="0" y="3205163"/>
            <a:ext cx="9144000" cy="0"/>
          </a:xfrm>
          <a:prstGeom prst="rect">
            <a:avLst/>
          </a:prstGeom>
          <a:noFill/>
          <a:ln w="9525">
            <a:noFill/>
            <a:miter lim="800000"/>
            <a:headEnd/>
            <a:tailEnd/>
          </a:ln>
        </p:spPr>
        <p:txBody>
          <a:bodyPr wrap="none" anchor="ctr">
            <a:spAutoFit/>
          </a:bodyPr>
          <a:lstStyle/>
          <a:p>
            <a:endParaRPr lang="ru-RU"/>
          </a:p>
        </p:txBody>
      </p:sp>
      <p:graphicFrame>
        <p:nvGraphicFramePr>
          <p:cNvPr id="371732" name="Object 5"/>
          <p:cNvGraphicFramePr>
            <a:graphicFrameLocks noChangeAspect="1"/>
          </p:cNvGraphicFramePr>
          <p:nvPr>
            <p:extLst>
              <p:ext uri="{D42A27DB-BD31-4B8C-83A1-F6EECF244321}">
                <p14:modId xmlns:p14="http://schemas.microsoft.com/office/powerpoint/2010/main" val="50291753"/>
              </p:ext>
            </p:extLst>
          </p:nvPr>
        </p:nvGraphicFramePr>
        <p:xfrm>
          <a:off x="2267744" y="1314551"/>
          <a:ext cx="3919302" cy="1017755"/>
        </p:xfrm>
        <a:graphic>
          <a:graphicData uri="http://schemas.openxmlformats.org/presentationml/2006/ole">
            <mc:AlternateContent xmlns:mc="http://schemas.openxmlformats.org/markup-compatibility/2006">
              <mc:Choice xmlns:v="urn:schemas-microsoft-com:vml" Requires="v">
                <p:oleObj spid="_x0000_s470330" name="Формула" r:id="rId6" imgW="1726451" imgH="444307" progId="">
                  <p:embed/>
                </p:oleObj>
              </mc:Choice>
              <mc:Fallback>
                <p:oleObj name="Формула" r:id="rId6" imgW="1726451" imgH="444307" progId="">
                  <p:embed/>
                  <p:pic>
                    <p:nvPicPr>
                      <p:cNvPr id="0" name="Picture 12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7744" y="1314551"/>
                        <a:ext cx="3919302" cy="10177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1734" name="Rectangle 22"/>
          <p:cNvSpPr>
            <a:spLocks noChangeArrowheads="1"/>
          </p:cNvSpPr>
          <p:nvPr/>
        </p:nvSpPr>
        <p:spPr bwMode="auto">
          <a:xfrm>
            <a:off x="78682" y="2713212"/>
            <a:ext cx="8785256" cy="3884140"/>
          </a:xfrm>
          <a:prstGeom prst="rect">
            <a:avLst/>
          </a:prstGeom>
          <a:noFill/>
          <a:ln w="9525">
            <a:noFill/>
            <a:miter lim="800000"/>
            <a:headEnd/>
            <a:tailEnd/>
          </a:ln>
        </p:spPr>
        <p:txBody>
          <a:bodyPr wrap="square" anchor="ctr">
            <a:spAutoFit/>
          </a:bodyPr>
          <a:lstStyle/>
          <a:p>
            <a:pPr algn="just" eaLnBrk="0" hangingPunct="0">
              <a:lnSpc>
                <a:spcPct val="80000"/>
              </a:lnSpc>
            </a:pPr>
            <a:r>
              <a:rPr lang="ru-RU" sz="2800" b="1" i="1" dirty="0">
                <a:ln>
                  <a:solidFill>
                    <a:sysClr val="windowText" lastClr="000000"/>
                  </a:solidFill>
                </a:ln>
                <a:latin typeface="Arial" pitchFamily="34" charset="0"/>
                <a:cs typeface="Arial" pitchFamily="34" charset="0"/>
              </a:rPr>
              <a:t>показывает</a:t>
            </a:r>
            <a:r>
              <a:rPr lang="ru-RU" sz="2800" b="1" dirty="0">
                <a:latin typeface="Arial" pitchFamily="34" charset="0"/>
                <a:cs typeface="Arial" pitchFamily="34" charset="0"/>
              </a:rPr>
              <a:t>, какая доля тепла, взятого от нагревателя, может быть превращена в работу при данной разности температур нагревателя и холодильника. Если Т</a:t>
            </a:r>
            <a:r>
              <a:rPr lang="ru-RU" sz="2800" b="1" baseline="-25000" dirty="0">
                <a:latin typeface="Arial" pitchFamily="34" charset="0"/>
                <a:cs typeface="Arial" pitchFamily="34" charset="0"/>
              </a:rPr>
              <a:t>1</a:t>
            </a:r>
            <a:r>
              <a:rPr lang="ru-RU" sz="2800" b="1" dirty="0">
                <a:latin typeface="Arial" pitchFamily="34" charset="0"/>
                <a:cs typeface="Arial" pitchFamily="34" charset="0"/>
              </a:rPr>
              <a:t> = Т</a:t>
            </a:r>
            <a:r>
              <a:rPr lang="ru-RU" sz="2800" b="1" baseline="-25000" dirty="0">
                <a:latin typeface="Arial" pitchFamily="34" charset="0"/>
                <a:cs typeface="Arial" pitchFamily="34" charset="0"/>
              </a:rPr>
              <a:t>2</a:t>
            </a:r>
            <a:r>
              <a:rPr lang="ru-RU" sz="2800" b="1" dirty="0">
                <a:latin typeface="Arial" pitchFamily="34" charset="0"/>
                <a:cs typeface="Arial" pitchFamily="34" charset="0"/>
              </a:rPr>
              <a:t>, то </a:t>
            </a:r>
            <a:r>
              <a:rPr lang="ru-RU" sz="2800" b="1" dirty="0">
                <a:latin typeface="Arial" pitchFamily="34" charset="0"/>
                <a:cs typeface="Arial" pitchFamily="34" charset="0"/>
                <a:sym typeface="Symbol" pitchFamily="18" charset="2"/>
              </a:rPr>
              <a:t></a:t>
            </a:r>
            <a:r>
              <a:rPr lang="ru-RU" sz="2800" b="1" dirty="0">
                <a:latin typeface="Arial" pitchFamily="34" charset="0"/>
                <a:cs typeface="Arial" pitchFamily="34" charset="0"/>
              </a:rPr>
              <a:t> = 0. Это означает, что </a:t>
            </a:r>
            <a:r>
              <a:rPr lang="ru-RU" sz="2800" b="1" dirty="0">
                <a:ln>
                  <a:solidFill>
                    <a:sysClr val="windowText" lastClr="000000"/>
                  </a:solidFill>
                </a:ln>
                <a:solidFill>
                  <a:srgbClr val="0000FF"/>
                </a:solidFill>
                <a:latin typeface="Arial" pitchFamily="34" charset="0"/>
                <a:cs typeface="Arial" pitchFamily="34" charset="0"/>
                <a:sym typeface="Symbol" pitchFamily="18" charset="2"/>
              </a:rPr>
              <a:t>теплота не может быть источником работы в отсутствии разности температур</a:t>
            </a:r>
            <a:r>
              <a:rPr lang="ru-RU" sz="2800" b="1" dirty="0">
                <a:latin typeface="Arial" pitchFamily="34" charset="0"/>
                <a:cs typeface="Arial" pitchFamily="34" charset="0"/>
                <a:sym typeface="Symbol" pitchFamily="18" charset="2"/>
              </a:rPr>
              <a:t>. Только в определенном, нереализуемом случае, когда температура теплоприемника равна абсолютному 0 (Т</a:t>
            </a:r>
            <a:r>
              <a:rPr lang="ru-RU" sz="2800" b="1" baseline="-25000" dirty="0">
                <a:latin typeface="Arial" pitchFamily="34" charset="0"/>
                <a:cs typeface="Arial" pitchFamily="34" charset="0"/>
                <a:sym typeface="Symbol" pitchFamily="18" charset="2"/>
              </a:rPr>
              <a:t>2</a:t>
            </a:r>
            <a:r>
              <a:rPr lang="ru-RU" sz="2800" b="1" dirty="0">
                <a:latin typeface="Arial" pitchFamily="34" charset="0"/>
                <a:cs typeface="Arial" pitchFamily="34" charset="0"/>
                <a:sym typeface="Symbol" pitchFamily="18" charset="2"/>
              </a:rPr>
              <a:t> = 0 К), </a:t>
            </a:r>
            <a:r>
              <a:rPr lang="ru-RU" sz="2800" b="1" dirty="0">
                <a:latin typeface="Arial" pitchFamily="34" charset="0"/>
                <a:cs typeface="Arial" pitchFamily="34" charset="0"/>
              </a:rPr>
              <a:t> = 1. К. п. д. этого цикла не изменяется, если взять любое другое рабочее вещество.</a:t>
            </a:r>
            <a:r>
              <a:rPr lang="ru-RU" sz="2800" b="1" dirty="0">
                <a:latin typeface="Arial" pitchFamily="34" charset="0"/>
                <a:cs typeface="Arial" pitchFamily="34" charset="0"/>
                <a:sym typeface="Symbol" pitchFamily="18" charset="2"/>
              </a:rPr>
              <a:t> </a:t>
            </a:r>
          </a:p>
        </p:txBody>
      </p:sp>
      <p:pic>
        <p:nvPicPr>
          <p:cNvPr id="18"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cstate="print"/>
          <a:stretch>
            <a:fillRect/>
          </a:stretch>
        </p:blipFill>
        <p:spPr>
          <a:xfrm>
            <a:off x="6732240" y="6417220"/>
            <a:ext cx="304800" cy="304800"/>
          </a:xfrm>
          <a:prstGeom prst="rect">
            <a:avLst/>
          </a:prstGeom>
        </p:spPr>
      </p:pic>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домой 21">
            <a:hlinkClick r:id="rId9"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3" name="Picture 12" descr="пишу 1"/>
          <p:cNvPicPr>
            <a:picLocks noChangeAspect="1" noChangeArrowheads="1" noCrop="1"/>
          </p:cNvPicPr>
          <p:nvPr/>
        </p:nvPicPr>
        <p:blipFill>
          <a:blip r:embed="rId10" cstate="print"/>
          <a:srcRect/>
          <a:stretch>
            <a:fillRect/>
          </a:stretch>
        </p:blipFill>
        <p:spPr bwMode="auto">
          <a:xfrm>
            <a:off x="8603233" y="5373960"/>
            <a:ext cx="649287" cy="1295400"/>
          </a:xfrm>
          <a:prstGeom prst="rect">
            <a:avLst/>
          </a:prstGeom>
          <a:noFill/>
          <a:ln w="9525">
            <a:noFill/>
            <a:miter lim="800000"/>
            <a:headEnd/>
            <a:tailEnd/>
          </a:ln>
        </p:spPr>
      </p:pic>
      <p:pic>
        <p:nvPicPr>
          <p:cNvPr id="2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94963" y="871675"/>
            <a:ext cx="2368975" cy="1909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ChangeArrowheads="1"/>
          </p:cNvSpPr>
          <p:nvPr/>
        </p:nvSpPr>
        <p:spPr bwMode="auto">
          <a:xfrm>
            <a:off x="1785938" y="144801"/>
            <a:ext cx="6950075" cy="2031325"/>
          </a:xfrm>
          <a:prstGeom prst="rect">
            <a:avLst/>
          </a:prstGeom>
          <a:noFill/>
          <a:ln w="9525">
            <a:noFill/>
            <a:miter lim="800000"/>
            <a:headEnd/>
            <a:tailEnd/>
          </a:ln>
        </p:spPr>
        <p:txBody>
          <a:bodyPr anchor="ctr">
            <a:spAutoFit/>
          </a:bodyPr>
          <a:lstStyle/>
          <a:p>
            <a:pPr indent="444500" algn="just" eaLnBrk="0" hangingPunct="0">
              <a:lnSpc>
                <a:spcPct val="90000"/>
              </a:lnSpc>
            </a:pPr>
            <a:r>
              <a:rPr lang="ru-RU" sz="2800" b="1" dirty="0">
                <a:ln>
                  <a:solidFill>
                    <a:sysClr val="windowText" lastClr="000000"/>
                  </a:solidFill>
                </a:ln>
                <a:solidFill>
                  <a:srgbClr val="FF0000"/>
                </a:solidFill>
                <a:latin typeface="Arial" pitchFamily="34" charset="0"/>
                <a:cs typeface="Arial" pitchFamily="34" charset="0"/>
              </a:rPr>
              <a:t>Любой цикл </a:t>
            </a:r>
            <a:r>
              <a:rPr lang="ru-RU" sz="2800" b="1" u="sng" dirty="0">
                <a:latin typeface="Arial" pitchFamily="34" charset="0"/>
                <a:cs typeface="Arial" pitchFamily="34" charset="0"/>
              </a:rPr>
              <a:t>можно представить как</a:t>
            </a:r>
            <a:r>
              <a:rPr lang="ru-RU" sz="2800" b="1" dirty="0">
                <a:latin typeface="Arial" pitchFamily="34" charset="0"/>
                <a:cs typeface="Arial" pitchFamily="34" charset="0"/>
              </a:rPr>
              <a:t> </a:t>
            </a:r>
            <a:r>
              <a:rPr lang="ru-RU" sz="2800" b="1" dirty="0">
                <a:ln>
                  <a:solidFill>
                    <a:sysClr val="windowText" lastClr="000000"/>
                  </a:solidFill>
                </a:ln>
                <a:solidFill>
                  <a:srgbClr val="0000FF"/>
                </a:solidFill>
                <a:latin typeface="Arial" pitchFamily="34" charset="0"/>
                <a:cs typeface="Arial" pitchFamily="34" charset="0"/>
              </a:rPr>
              <a:t>сумму бесконечно малых циклов Карно</a:t>
            </a:r>
            <a:r>
              <a:rPr lang="ru-RU" sz="2800" b="1" dirty="0">
                <a:latin typeface="Arial" pitchFamily="34" charset="0"/>
                <a:cs typeface="Arial" pitchFamily="34" charset="0"/>
              </a:rPr>
              <a:t>, ограниченных бесконечно малыми изотермами и конечными отрезками </a:t>
            </a:r>
            <a:r>
              <a:rPr lang="ru-RU" sz="2800" b="1" dirty="0" smtClean="0">
                <a:latin typeface="Arial" pitchFamily="34" charset="0"/>
                <a:cs typeface="Arial" pitchFamily="34" charset="0"/>
              </a:rPr>
              <a:t>адиабат. </a:t>
            </a:r>
            <a:endParaRPr lang="ru-RU" sz="2800" b="1" dirty="0">
              <a:latin typeface="Arial" pitchFamily="34" charset="0"/>
              <a:cs typeface="Arial" pitchFamily="34" charset="0"/>
            </a:endParaRPr>
          </a:p>
        </p:txBody>
      </p:sp>
      <p:pic>
        <p:nvPicPr>
          <p:cNvPr id="381956" name="Picture 4"/>
          <p:cNvPicPr>
            <a:picLocks noChangeAspect="1" noChangeArrowheads="1"/>
          </p:cNvPicPr>
          <p:nvPr/>
        </p:nvPicPr>
        <p:blipFill>
          <a:blip r:embed="rId4" cstate="print"/>
          <a:srcRect/>
          <a:stretch>
            <a:fillRect/>
          </a:stretch>
        </p:blipFill>
        <p:spPr bwMode="auto">
          <a:xfrm>
            <a:off x="34925" y="44450"/>
            <a:ext cx="1630363" cy="2016125"/>
          </a:xfrm>
          <a:prstGeom prst="rect">
            <a:avLst/>
          </a:prstGeom>
          <a:noFill/>
          <a:ln w="9525">
            <a:noFill/>
            <a:miter lim="800000"/>
            <a:headEnd/>
            <a:tailEnd/>
          </a:ln>
        </p:spPr>
      </p:pic>
      <p:pic>
        <p:nvPicPr>
          <p:cNvPr id="381957" name="Picture 5"/>
          <p:cNvPicPr>
            <a:picLocks noChangeAspect="1" noChangeArrowheads="1"/>
          </p:cNvPicPr>
          <p:nvPr/>
        </p:nvPicPr>
        <p:blipFill>
          <a:blip r:embed="rId5" cstate="print"/>
          <a:srcRect/>
          <a:stretch>
            <a:fillRect/>
          </a:stretch>
        </p:blipFill>
        <p:spPr bwMode="auto">
          <a:xfrm>
            <a:off x="2488943" y="2560354"/>
            <a:ext cx="3371850" cy="2733675"/>
          </a:xfrm>
          <a:prstGeom prst="rect">
            <a:avLst/>
          </a:prstGeom>
          <a:noFill/>
          <a:ln w="9525">
            <a:noFill/>
            <a:miter lim="800000"/>
            <a:headEnd/>
            <a:tailEnd/>
          </a:ln>
        </p:spPr>
      </p:pic>
      <p:sp>
        <p:nvSpPr>
          <p:cNvPr id="381958" name="Rectangle 6"/>
          <p:cNvSpPr>
            <a:spLocks noChangeArrowheads="1"/>
          </p:cNvSpPr>
          <p:nvPr/>
        </p:nvSpPr>
        <p:spPr bwMode="auto">
          <a:xfrm>
            <a:off x="70387" y="5301208"/>
            <a:ext cx="8208962" cy="781752"/>
          </a:xfrm>
          <a:prstGeom prst="rect">
            <a:avLst/>
          </a:prstGeom>
          <a:noFill/>
          <a:ln w="9525">
            <a:noFill/>
            <a:miter lim="800000"/>
            <a:headEnd/>
            <a:tailEnd/>
          </a:ln>
        </p:spPr>
        <p:txBody>
          <a:bodyPr anchor="ctr">
            <a:spAutoFit/>
          </a:bodyPr>
          <a:lstStyle/>
          <a:p>
            <a:pPr algn="ctr" eaLnBrk="0" hangingPunct="0">
              <a:lnSpc>
                <a:spcPct val="80000"/>
              </a:lnSpc>
            </a:pPr>
            <a:r>
              <a:rPr lang="ru-RU" sz="2800" b="1" dirty="0" smtClean="0">
                <a:latin typeface="Arial" pitchFamily="34" charset="0"/>
                <a:cs typeface="Arial" pitchFamily="34" charset="0"/>
              </a:rPr>
              <a:t>Схема </a:t>
            </a:r>
            <a:r>
              <a:rPr lang="ru-RU" sz="2800" b="1" dirty="0">
                <a:latin typeface="Arial" pitchFamily="34" charset="0"/>
                <a:cs typeface="Arial" pitchFamily="34" charset="0"/>
              </a:rPr>
              <a:t>представления производного цикла в виде нескольких циклов Карно </a:t>
            </a:r>
          </a:p>
        </p:txBody>
      </p:sp>
      <p:pic>
        <p:nvPicPr>
          <p:cNvPr id="9"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6588224" y="6403995"/>
            <a:ext cx="304800" cy="304800"/>
          </a:xfrm>
          <a:prstGeom prst="rect">
            <a:avLst/>
          </a:prstGeom>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8" cstate="print"/>
          <a:srcRect/>
          <a:stretch>
            <a:fillRect/>
          </a:stretch>
        </p:blipFill>
        <p:spPr bwMode="auto">
          <a:xfrm>
            <a:off x="8462991" y="4991120"/>
            <a:ext cx="649287" cy="1295400"/>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4" name="Picture 4"/>
          <p:cNvPicPr>
            <a:picLocks noChangeAspect="1" noChangeArrowheads="1"/>
          </p:cNvPicPr>
          <p:nvPr/>
        </p:nvPicPr>
        <p:blipFill>
          <a:blip r:embed="rId5" cstate="print"/>
          <a:srcRect/>
          <a:stretch>
            <a:fillRect/>
          </a:stretch>
        </p:blipFill>
        <p:spPr bwMode="auto">
          <a:xfrm>
            <a:off x="107950" y="115888"/>
            <a:ext cx="2160588" cy="1751012"/>
          </a:xfrm>
          <a:prstGeom prst="rect">
            <a:avLst/>
          </a:prstGeom>
          <a:noFill/>
          <a:ln w="9525">
            <a:noFill/>
            <a:miter lim="800000"/>
            <a:headEnd/>
            <a:tailEnd/>
          </a:ln>
        </p:spPr>
      </p:pic>
      <p:sp>
        <p:nvSpPr>
          <p:cNvPr id="384006" name="Rectangle 6"/>
          <p:cNvSpPr>
            <a:spLocks noChangeArrowheads="1"/>
          </p:cNvSpPr>
          <p:nvPr/>
        </p:nvSpPr>
        <p:spPr bwMode="auto">
          <a:xfrm>
            <a:off x="1872680" y="-27384"/>
            <a:ext cx="7451848" cy="452432"/>
          </a:xfrm>
          <a:prstGeom prst="rect">
            <a:avLst/>
          </a:prstGeom>
          <a:noFill/>
          <a:ln w="9525">
            <a:noFill/>
            <a:miter lim="800000"/>
            <a:headEnd/>
            <a:tailEnd/>
          </a:ln>
        </p:spPr>
        <p:txBody>
          <a:bodyPr wrap="none" anchor="ctr">
            <a:spAutoFit/>
          </a:bodyPr>
          <a:lstStyle/>
          <a:p>
            <a:pPr eaLnBrk="0" hangingPunct="0">
              <a:lnSpc>
                <a:spcPct val="90000"/>
              </a:lnSpc>
            </a:pPr>
            <a:r>
              <a:rPr lang="ru-RU" sz="2600" b="1" dirty="0">
                <a:latin typeface="Arial" pitchFamily="34" charset="0"/>
                <a:cs typeface="Arial" pitchFamily="34" charset="0"/>
              </a:rPr>
              <a:t>Для каждого такого цикла можно записать: </a:t>
            </a:r>
          </a:p>
        </p:txBody>
      </p:sp>
      <p:sp>
        <p:nvSpPr>
          <p:cNvPr id="24584" name="Rectangle 8"/>
          <p:cNvSpPr>
            <a:spLocks noChangeArrowheads="1"/>
          </p:cNvSpPr>
          <p:nvPr/>
        </p:nvSpPr>
        <p:spPr bwMode="auto">
          <a:xfrm>
            <a:off x="0" y="3205163"/>
            <a:ext cx="9144000" cy="0"/>
          </a:xfrm>
          <a:prstGeom prst="rect">
            <a:avLst/>
          </a:prstGeom>
          <a:noFill/>
          <a:ln w="9525">
            <a:noFill/>
            <a:miter lim="800000"/>
            <a:headEnd/>
            <a:tailEnd/>
          </a:ln>
        </p:spPr>
        <p:txBody>
          <a:bodyPr wrap="none" anchor="ctr">
            <a:spAutoFit/>
          </a:bodyPr>
          <a:lstStyle/>
          <a:p>
            <a:endParaRPr lang="ru-RU"/>
          </a:p>
        </p:txBody>
      </p:sp>
      <p:graphicFrame>
        <p:nvGraphicFramePr>
          <p:cNvPr id="384007" name="Object 2"/>
          <p:cNvGraphicFramePr>
            <a:graphicFrameLocks noChangeAspect="1"/>
          </p:cNvGraphicFramePr>
          <p:nvPr>
            <p:extLst>
              <p:ext uri="{D42A27DB-BD31-4B8C-83A1-F6EECF244321}">
                <p14:modId xmlns:p14="http://schemas.microsoft.com/office/powerpoint/2010/main" val="3859418003"/>
              </p:ext>
            </p:extLst>
          </p:nvPr>
        </p:nvGraphicFramePr>
        <p:xfrm>
          <a:off x="4085123" y="365564"/>
          <a:ext cx="1830055" cy="860827"/>
        </p:xfrm>
        <a:graphic>
          <a:graphicData uri="http://schemas.openxmlformats.org/presentationml/2006/ole">
            <mc:AlternateContent xmlns:mc="http://schemas.openxmlformats.org/markup-compatibility/2006">
              <mc:Choice xmlns:v="urn:schemas-microsoft-com:vml" Requires="v">
                <p:oleObj spid="_x0000_s562390" name="Формула" r:id="rId6" imgW="952087" imgH="444307" progId="">
                  <p:embed/>
                </p:oleObj>
              </mc:Choice>
              <mc:Fallback>
                <p:oleObj name="Формула" r:id="rId6" imgW="952087" imgH="444307" progId="">
                  <p:embed/>
                  <p:pic>
                    <p:nvPicPr>
                      <p:cNvPr id="0" name="Picture 48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5123" y="365564"/>
                        <a:ext cx="1830055" cy="8608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4009" name="Rectangle 9"/>
          <p:cNvSpPr>
            <a:spLocks noChangeArrowheads="1"/>
          </p:cNvSpPr>
          <p:nvPr/>
        </p:nvSpPr>
        <p:spPr bwMode="auto">
          <a:xfrm>
            <a:off x="2268538" y="1090511"/>
            <a:ext cx="3359318" cy="466281"/>
          </a:xfrm>
          <a:prstGeom prst="rect">
            <a:avLst/>
          </a:prstGeom>
          <a:noFill/>
          <a:ln w="9525">
            <a:noFill/>
            <a:miter lim="800000"/>
            <a:headEnd/>
            <a:tailEnd/>
          </a:ln>
        </p:spPr>
        <p:txBody>
          <a:bodyPr wrap="none" anchor="ctr">
            <a:spAutoFit/>
          </a:bodyPr>
          <a:lstStyle/>
          <a:p>
            <a:pPr eaLnBrk="0" hangingPunct="0">
              <a:lnSpc>
                <a:spcPct val="90000"/>
              </a:lnSpc>
            </a:pPr>
            <a:r>
              <a:rPr lang="ru-RU" sz="2700" b="1" dirty="0">
                <a:latin typeface="Arial" pitchFamily="34" charset="0"/>
                <a:cs typeface="Arial" pitchFamily="34" charset="0"/>
              </a:rPr>
              <a:t>а для всего цикла</a:t>
            </a:r>
            <a:r>
              <a:rPr lang="ru-RU" sz="2700" dirty="0">
                <a:latin typeface="Arial" pitchFamily="34" charset="0"/>
                <a:cs typeface="Arial" pitchFamily="34" charset="0"/>
              </a:rPr>
              <a:t> </a:t>
            </a:r>
          </a:p>
        </p:txBody>
      </p:sp>
      <p:sp>
        <p:nvSpPr>
          <p:cNvPr id="24586" name="Rectangle 11"/>
          <p:cNvSpPr>
            <a:spLocks noChangeArrowheads="1"/>
          </p:cNvSpPr>
          <p:nvPr/>
        </p:nvSpPr>
        <p:spPr bwMode="auto">
          <a:xfrm>
            <a:off x="0" y="3214688"/>
            <a:ext cx="9144000" cy="0"/>
          </a:xfrm>
          <a:prstGeom prst="rect">
            <a:avLst/>
          </a:prstGeom>
          <a:noFill/>
          <a:ln w="9525">
            <a:noFill/>
            <a:miter lim="800000"/>
            <a:headEnd/>
            <a:tailEnd/>
          </a:ln>
        </p:spPr>
        <p:txBody>
          <a:bodyPr wrap="none" anchor="ctr">
            <a:spAutoFit/>
          </a:bodyPr>
          <a:lstStyle/>
          <a:p>
            <a:endParaRPr lang="ru-RU"/>
          </a:p>
        </p:txBody>
      </p:sp>
      <p:graphicFrame>
        <p:nvGraphicFramePr>
          <p:cNvPr id="384010" name="Object 3"/>
          <p:cNvGraphicFramePr>
            <a:graphicFrameLocks noChangeAspect="1"/>
          </p:cNvGraphicFramePr>
          <p:nvPr>
            <p:extLst>
              <p:ext uri="{D42A27DB-BD31-4B8C-83A1-F6EECF244321}">
                <p14:modId xmlns:p14="http://schemas.microsoft.com/office/powerpoint/2010/main" val="713326574"/>
              </p:ext>
            </p:extLst>
          </p:nvPr>
        </p:nvGraphicFramePr>
        <p:xfrm>
          <a:off x="6349999" y="779892"/>
          <a:ext cx="1365251" cy="1006200"/>
        </p:xfrm>
        <a:graphic>
          <a:graphicData uri="http://schemas.openxmlformats.org/presentationml/2006/ole">
            <mc:AlternateContent xmlns:mc="http://schemas.openxmlformats.org/markup-compatibility/2006">
              <mc:Choice xmlns:v="urn:schemas-microsoft-com:vml" Requires="v">
                <p:oleObj spid="_x0000_s562391" name="Формула" r:id="rId8" imgW="583947" imgH="431613" progId="">
                  <p:embed/>
                </p:oleObj>
              </mc:Choice>
              <mc:Fallback>
                <p:oleObj name="Формула" r:id="rId8" imgW="583947" imgH="431613" progId="">
                  <p:embed/>
                  <p:pic>
                    <p:nvPicPr>
                      <p:cNvPr id="0" name="Picture 48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49999" y="779892"/>
                        <a:ext cx="1365251" cy="100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4013" name="Rectangle 13"/>
          <p:cNvSpPr>
            <a:spLocks noChangeArrowheads="1"/>
          </p:cNvSpPr>
          <p:nvPr/>
        </p:nvSpPr>
        <p:spPr bwMode="auto">
          <a:xfrm>
            <a:off x="93596" y="1807774"/>
            <a:ext cx="8942900" cy="757130"/>
          </a:xfrm>
          <a:prstGeom prst="rect">
            <a:avLst/>
          </a:prstGeom>
          <a:noFill/>
          <a:ln w="9525">
            <a:noFill/>
            <a:miter lim="800000"/>
            <a:headEnd/>
            <a:tailEnd/>
          </a:ln>
        </p:spPr>
        <p:txBody>
          <a:bodyPr wrap="square" anchor="ctr">
            <a:spAutoFit/>
          </a:bodyPr>
          <a:lstStyle/>
          <a:p>
            <a:pPr indent="444500" algn="just" eaLnBrk="0" hangingPunct="0">
              <a:lnSpc>
                <a:spcPct val="80000"/>
              </a:lnSpc>
            </a:pPr>
            <a:r>
              <a:rPr lang="ru-RU" sz="2700" b="1" dirty="0">
                <a:latin typeface="Arial" pitchFamily="34" charset="0"/>
                <a:cs typeface="Arial" pitchFamily="34" charset="0"/>
              </a:rPr>
              <a:t>Сумма может быть заменена интегралом по замкнутому контуру:</a:t>
            </a:r>
            <a:r>
              <a:rPr lang="ru-RU" sz="2700" dirty="0">
                <a:latin typeface="Arial" pitchFamily="34" charset="0"/>
                <a:cs typeface="Arial" pitchFamily="34" charset="0"/>
              </a:rPr>
              <a:t> </a:t>
            </a:r>
          </a:p>
        </p:txBody>
      </p:sp>
      <p:sp>
        <p:nvSpPr>
          <p:cNvPr id="24589" name="Rectangle 15"/>
          <p:cNvSpPr>
            <a:spLocks noChangeArrowheads="1"/>
          </p:cNvSpPr>
          <p:nvPr/>
        </p:nvSpPr>
        <p:spPr bwMode="auto">
          <a:xfrm>
            <a:off x="0" y="3219450"/>
            <a:ext cx="9144000" cy="0"/>
          </a:xfrm>
          <a:prstGeom prst="rect">
            <a:avLst/>
          </a:prstGeom>
          <a:noFill/>
          <a:ln w="9525">
            <a:noFill/>
            <a:miter lim="800000"/>
            <a:headEnd/>
            <a:tailEnd/>
          </a:ln>
        </p:spPr>
        <p:txBody>
          <a:bodyPr wrap="none" anchor="ctr">
            <a:spAutoFit/>
          </a:bodyPr>
          <a:lstStyle/>
          <a:p>
            <a:endParaRPr lang="ru-RU"/>
          </a:p>
        </p:txBody>
      </p:sp>
      <p:graphicFrame>
        <p:nvGraphicFramePr>
          <p:cNvPr id="384014" name="Object 4"/>
          <p:cNvGraphicFramePr>
            <a:graphicFrameLocks noChangeAspect="1"/>
          </p:cNvGraphicFramePr>
          <p:nvPr>
            <p:extLst>
              <p:ext uri="{D42A27DB-BD31-4B8C-83A1-F6EECF244321}">
                <p14:modId xmlns:p14="http://schemas.microsoft.com/office/powerpoint/2010/main" val="3788385287"/>
              </p:ext>
            </p:extLst>
          </p:nvPr>
        </p:nvGraphicFramePr>
        <p:xfrm>
          <a:off x="4453932" y="2132856"/>
          <a:ext cx="1558228" cy="922387"/>
        </p:xfrm>
        <a:graphic>
          <a:graphicData uri="http://schemas.openxmlformats.org/presentationml/2006/ole">
            <mc:AlternateContent xmlns:mc="http://schemas.openxmlformats.org/markup-compatibility/2006">
              <mc:Choice xmlns:v="urn:schemas-microsoft-com:vml" Requires="v">
                <p:oleObj spid="_x0000_s562392" name="Формула" r:id="rId10" imgW="710891" imgH="418918" progId="">
                  <p:embed/>
                </p:oleObj>
              </mc:Choice>
              <mc:Fallback>
                <p:oleObj name="Формула" r:id="rId10" imgW="710891" imgH="418918" progId="">
                  <p:embed/>
                  <p:pic>
                    <p:nvPicPr>
                      <p:cNvPr id="0" name="Picture 482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53932" y="2132856"/>
                        <a:ext cx="1558228" cy="922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4017" name="Rectangle 17"/>
          <p:cNvSpPr>
            <a:spLocks noChangeArrowheads="1"/>
          </p:cNvSpPr>
          <p:nvPr/>
        </p:nvSpPr>
        <p:spPr bwMode="auto">
          <a:xfrm>
            <a:off x="107504" y="2979092"/>
            <a:ext cx="8928992" cy="1962076"/>
          </a:xfrm>
          <a:prstGeom prst="rect">
            <a:avLst/>
          </a:prstGeom>
          <a:noFill/>
          <a:ln w="9525">
            <a:noFill/>
            <a:miter lim="800000"/>
            <a:headEnd/>
            <a:tailEnd/>
          </a:ln>
        </p:spPr>
        <p:txBody>
          <a:bodyPr wrap="square" anchor="ctr">
            <a:spAutoFit/>
          </a:bodyPr>
          <a:lstStyle/>
          <a:p>
            <a:pPr indent="444500" algn="just" eaLnBrk="0" hangingPunct="0">
              <a:lnSpc>
                <a:spcPct val="90000"/>
              </a:lnSpc>
            </a:pPr>
            <a:r>
              <a:rPr lang="ru-RU" sz="2700" b="1" dirty="0">
                <a:latin typeface="Arial" pitchFamily="34" charset="0"/>
                <a:cs typeface="Arial" pitchFamily="34" charset="0"/>
              </a:rPr>
              <a:t>Из математики известно, что </a:t>
            </a:r>
            <a:r>
              <a:rPr lang="ru-RU" sz="2700" b="1" u="sng" dirty="0">
                <a:latin typeface="Arial" pitchFamily="34" charset="0"/>
                <a:cs typeface="Arial" pitchFamily="34" charset="0"/>
              </a:rPr>
              <a:t>если интеграл по замкнутому контуру равен нулю</a:t>
            </a:r>
            <a:r>
              <a:rPr lang="ru-RU" sz="2700" b="1" dirty="0">
                <a:latin typeface="Arial" pitchFamily="34" charset="0"/>
                <a:cs typeface="Arial" pitchFamily="34" charset="0"/>
              </a:rPr>
              <a:t>, то существует функция, полный дифференциал которой (</a:t>
            </a:r>
            <a:r>
              <a:rPr lang="ru-RU" sz="2700" b="1" u="sng" dirty="0">
                <a:latin typeface="Arial" pitchFamily="34" charset="0"/>
                <a:cs typeface="Arial" pitchFamily="34" charset="0"/>
              </a:rPr>
              <a:t>функция состояния</a:t>
            </a:r>
            <a:r>
              <a:rPr lang="ru-RU" sz="2700" b="1" dirty="0">
                <a:latin typeface="Arial" pitchFamily="34" charset="0"/>
                <a:cs typeface="Arial" pitchFamily="34" charset="0"/>
              </a:rPr>
              <a:t>, обозначаемая </a:t>
            </a:r>
            <a:r>
              <a:rPr lang="en-US" sz="2700" b="1" dirty="0">
                <a:ln>
                  <a:solidFill>
                    <a:sysClr val="windowText" lastClr="000000"/>
                  </a:solidFill>
                </a:ln>
                <a:solidFill>
                  <a:srgbClr val="FF0000"/>
                </a:solidFill>
                <a:latin typeface="Arial Black" pitchFamily="34" charset="0"/>
                <a:cs typeface="Arial" pitchFamily="34" charset="0"/>
              </a:rPr>
              <a:t>S</a:t>
            </a:r>
            <a:r>
              <a:rPr lang="ru-RU" sz="2700" b="1" dirty="0">
                <a:latin typeface="Arial" pitchFamily="34" charset="0"/>
                <a:cs typeface="Arial" pitchFamily="34" charset="0"/>
              </a:rPr>
              <a:t>) равен подынтегральному выражению: </a:t>
            </a:r>
          </a:p>
        </p:txBody>
      </p:sp>
      <p:sp>
        <p:nvSpPr>
          <p:cNvPr id="24592" name="Rectangle 19"/>
          <p:cNvSpPr>
            <a:spLocks noChangeArrowheads="1"/>
          </p:cNvSpPr>
          <p:nvPr/>
        </p:nvSpPr>
        <p:spPr bwMode="auto">
          <a:xfrm>
            <a:off x="0" y="3219450"/>
            <a:ext cx="9144000" cy="0"/>
          </a:xfrm>
          <a:prstGeom prst="rect">
            <a:avLst/>
          </a:prstGeom>
          <a:noFill/>
          <a:ln w="9525">
            <a:noFill/>
            <a:miter lim="800000"/>
            <a:headEnd/>
            <a:tailEnd/>
          </a:ln>
        </p:spPr>
        <p:txBody>
          <a:bodyPr wrap="none" anchor="ctr">
            <a:spAutoFit/>
          </a:bodyPr>
          <a:lstStyle/>
          <a:p>
            <a:endParaRPr lang="ru-RU"/>
          </a:p>
        </p:txBody>
      </p:sp>
      <p:graphicFrame>
        <p:nvGraphicFramePr>
          <p:cNvPr id="384018" name="Object 5"/>
          <p:cNvGraphicFramePr>
            <a:graphicFrameLocks noChangeAspect="1"/>
          </p:cNvGraphicFramePr>
          <p:nvPr>
            <p:extLst>
              <p:ext uri="{D42A27DB-BD31-4B8C-83A1-F6EECF244321}">
                <p14:modId xmlns:p14="http://schemas.microsoft.com/office/powerpoint/2010/main" val="207570458"/>
              </p:ext>
            </p:extLst>
          </p:nvPr>
        </p:nvGraphicFramePr>
        <p:xfrm>
          <a:off x="5997242" y="4437112"/>
          <a:ext cx="1464032" cy="836878"/>
        </p:xfrm>
        <a:graphic>
          <a:graphicData uri="http://schemas.openxmlformats.org/presentationml/2006/ole">
            <mc:AlternateContent xmlns:mc="http://schemas.openxmlformats.org/markup-compatibility/2006">
              <mc:Choice xmlns:v="urn:schemas-microsoft-com:vml" Requires="v">
                <p:oleObj spid="_x0000_s562393" name="Формула" r:id="rId12" imgW="736600" imgH="419100" progId="">
                  <p:embed/>
                </p:oleObj>
              </mc:Choice>
              <mc:Fallback>
                <p:oleObj name="Формула" r:id="rId12" imgW="736600" imgH="419100" progId="">
                  <p:embed/>
                  <p:pic>
                    <p:nvPicPr>
                      <p:cNvPr id="0" name="Picture 482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97242" y="4437112"/>
                        <a:ext cx="1464032" cy="8368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домой 24">
            <a:hlinkClick r:id="rId1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6" name="Rectangle 21"/>
          <p:cNvSpPr>
            <a:spLocks noChangeArrowheads="1"/>
          </p:cNvSpPr>
          <p:nvPr/>
        </p:nvSpPr>
        <p:spPr bwMode="auto">
          <a:xfrm>
            <a:off x="214282" y="5301208"/>
            <a:ext cx="8715436" cy="1421928"/>
          </a:xfrm>
          <a:prstGeom prst="rect">
            <a:avLst/>
          </a:prstGeom>
          <a:noFill/>
          <a:ln w="9525">
            <a:noFill/>
            <a:miter lim="800000"/>
            <a:headEnd/>
            <a:tailEnd/>
          </a:ln>
        </p:spPr>
        <p:txBody>
          <a:bodyPr wrap="square" anchor="ctr">
            <a:spAutoFit/>
          </a:bodyPr>
          <a:lstStyle/>
          <a:p>
            <a:pPr indent="444500" algn="just" eaLnBrk="0" hangingPunct="0">
              <a:lnSpc>
                <a:spcPct val="80000"/>
              </a:lnSpc>
            </a:pPr>
            <a:r>
              <a:rPr lang="ru-RU" sz="2700" b="1" dirty="0">
                <a:latin typeface="Arial" pitchFamily="34" charset="0"/>
                <a:cs typeface="Arial" pitchFamily="34" charset="0"/>
              </a:rPr>
              <a:t>Эту функцию </a:t>
            </a:r>
            <a:r>
              <a:rPr lang="ru-RU" sz="2700" b="1" dirty="0" err="1">
                <a:ln>
                  <a:solidFill>
                    <a:sysClr val="windowText" lastClr="000000"/>
                  </a:solidFill>
                </a:ln>
                <a:solidFill>
                  <a:srgbClr val="0000FF"/>
                </a:solidFill>
                <a:latin typeface="Arial" pitchFamily="34" charset="0"/>
                <a:cs typeface="Arial" pitchFamily="34" charset="0"/>
              </a:rPr>
              <a:t>Клаузиус</a:t>
            </a:r>
            <a:r>
              <a:rPr lang="ru-RU" sz="2700" b="1" dirty="0">
                <a:latin typeface="Arial" pitchFamily="34" charset="0"/>
                <a:cs typeface="Arial" pitchFamily="34" charset="0"/>
              </a:rPr>
              <a:t> (1865) назвал </a:t>
            </a:r>
            <a:r>
              <a:rPr lang="ru-RU" sz="2700" b="1" dirty="0">
                <a:ln>
                  <a:solidFill>
                    <a:sysClr val="windowText" lastClr="000000"/>
                  </a:solidFill>
                </a:ln>
                <a:solidFill>
                  <a:srgbClr val="FF3300"/>
                </a:solidFill>
                <a:latin typeface="Arial Black" pitchFamily="34" charset="0"/>
                <a:cs typeface="Arial" pitchFamily="34" charset="0"/>
              </a:rPr>
              <a:t>энтропией</a:t>
            </a:r>
            <a:r>
              <a:rPr lang="ru-RU" sz="2700" b="1" dirty="0">
                <a:latin typeface="Arial" pitchFamily="34" charset="0"/>
                <a:cs typeface="Arial" pitchFamily="34" charset="0"/>
              </a:rPr>
              <a:t>. Слово </a:t>
            </a:r>
            <a:r>
              <a:rPr lang="ru-RU" sz="2700" b="1" dirty="0">
                <a:ln>
                  <a:solidFill>
                    <a:sysClr val="windowText" lastClr="000000"/>
                  </a:solidFill>
                </a:ln>
                <a:solidFill>
                  <a:srgbClr val="FF3300"/>
                </a:solidFill>
                <a:latin typeface="Arial" pitchFamily="34" charset="0"/>
                <a:cs typeface="Arial" pitchFamily="34" charset="0"/>
              </a:rPr>
              <a:t>энтропия</a:t>
            </a:r>
            <a:r>
              <a:rPr lang="ru-RU" sz="2700" b="1" dirty="0">
                <a:latin typeface="Arial" pitchFamily="34" charset="0"/>
                <a:cs typeface="Arial" pitchFamily="34" charset="0"/>
              </a:rPr>
              <a:t> он образовал из греческих слов </a:t>
            </a:r>
            <a:r>
              <a:rPr lang="ru-RU" sz="2700" b="1" dirty="0" err="1">
                <a:ln>
                  <a:solidFill>
                    <a:sysClr val="windowText" lastClr="000000"/>
                  </a:solidFill>
                </a:ln>
                <a:solidFill>
                  <a:srgbClr val="FF3300"/>
                </a:solidFill>
                <a:latin typeface="Arial" pitchFamily="34" charset="0"/>
                <a:cs typeface="Arial" pitchFamily="34" charset="0"/>
              </a:rPr>
              <a:t>эн</a:t>
            </a:r>
            <a:r>
              <a:rPr lang="ru-RU" sz="2700" b="1" dirty="0">
                <a:latin typeface="Arial" pitchFamily="34" charset="0"/>
                <a:cs typeface="Arial" pitchFamily="34" charset="0"/>
              </a:rPr>
              <a:t> – </a:t>
            </a:r>
            <a:r>
              <a:rPr lang="ru-RU" sz="2700" b="1" u="sng" dirty="0">
                <a:latin typeface="Arial" pitchFamily="34" charset="0"/>
                <a:cs typeface="Arial" pitchFamily="34" charset="0"/>
              </a:rPr>
              <a:t>энергия</a:t>
            </a:r>
            <a:r>
              <a:rPr lang="ru-RU" sz="2700" b="1" dirty="0">
                <a:latin typeface="Arial" pitchFamily="34" charset="0"/>
                <a:cs typeface="Arial" pitchFamily="34" charset="0"/>
              </a:rPr>
              <a:t>, </a:t>
            </a:r>
            <a:r>
              <a:rPr lang="ru-RU" sz="2700" b="1" dirty="0">
                <a:ln>
                  <a:solidFill>
                    <a:sysClr val="windowText" lastClr="000000"/>
                  </a:solidFill>
                </a:ln>
                <a:solidFill>
                  <a:srgbClr val="FF3300"/>
                </a:solidFill>
                <a:latin typeface="Arial" pitchFamily="34" charset="0"/>
                <a:cs typeface="Arial" pitchFamily="34" charset="0"/>
              </a:rPr>
              <a:t>тропе</a:t>
            </a:r>
            <a:r>
              <a:rPr lang="ru-RU" sz="2700" b="1" dirty="0">
                <a:latin typeface="Arial" pitchFamily="34" charset="0"/>
                <a:cs typeface="Arial" pitchFamily="34" charset="0"/>
              </a:rPr>
              <a:t> – </a:t>
            </a:r>
            <a:r>
              <a:rPr lang="ru-RU" sz="2700" b="1" u="sng" dirty="0">
                <a:latin typeface="Arial" pitchFamily="34" charset="0"/>
                <a:cs typeface="Arial" pitchFamily="34" charset="0"/>
              </a:rPr>
              <a:t>превращение</a:t>
            </a:r>
            <a:r>
              <a:rPr lang="ru-RU" sz="2700" b="1" dirty="0">
                <a:latin typeface="Arial" pitchFamily="34" charset="0"/>
                <a:cs typeface="Arial" pitchFamily="34" charset="0"/>
              </a:rPr>
              <a:t>. </a:t>
            </a:r>
          </a:p>
        </p:txBody>
      </p:sp>
      <p:pic>
        <p:nvPicPr>
          <p:cNvPr id="27"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6948264" y="6508576"/>
            <a:ext cx="304800" cy="304800"/>
          </a:xfrm>
          <a:prstGeom prst="rect">
            <a:avLst/>
          </a:prstGeom>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3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4762" y="1855780"/>
            <a:ext cx="2166739" cy="3276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9384" y="2348880"/>
            <a:ext cx="4139531" cy="2289858"/>
          </a:xfrm>
          <a:prstGeom prst="rect">
            <a:avLst/>
          </a:prstGeom>
        </p:spPr>
        <p:txBody>
          <a:bodyPr wrap="none">
            <a:spAutoFit/>
          </a:bodyPr>
          <a:lstStyle/>
          <a:p>
            <a:pPr>
              <a:lnSpc>
                <a:spcPct val="85000"/>
              </a:lnSpc>
            </a:pPr>
            <a:r>
              <a:rPr lang="ru-RU" sz="2800" b="1" dirty="0" smtClean="0">
                <a:latin typeface="Arial" pitchFamily="34" charset="0"/>
                <a:ea typeface="Constantia"/>
                <a:cs typeface="Arial" pitchFamily="34" charset="0"/>
                <a:sym typeface="Constantia"/>
              </a:rPr>
              <a:t>1 – Впускной клапан </a:t>
            </a:r>
          </a:p>
          <a:p>
            <a:pPr>
              <a:lnSpc>
                <a:spcPct val="85000"/>
              </a:lnSpc>
            </a:pPr>
            <a:r>
              <a:rPr lang="ru-RU" sz="2800" b="1" dirty="0" smtClean="0">
                <a:latin typeface="Arial" pitchFamily="34" charset="0"/>
                <a:ea typeface="Constantia"/>
                <a:cs typeface="Arial" pitchFamily="34" charset="0"/>
                <a:sym typeface="Constantia"/>
              </a:rPr>
              <a:t>2</a:t>
            </a:r>
            <a:r>
              <a:rPr lang="ru-RU" sz="2800" b="1" dirty="0">
                <a:latin typeface="Arial" pitchFamily="34" charset="0"/>
                <a:ea typeface="Constantia"/>
                <a:cs typeface="Arial" pitchFamily="34" charset="0"/>
                <a:sym typeface="Constantia"/>
              </a:rPr>
              <a:t> – </a:t>
            </a:r>
            <a:r>
              <a:rPr lang="ru-RU" sz="2800" b="1" dirty="0" smtClean="0">
                <a:latin typeface="Arial" pitchFamily="34" charset="0"/>
                <a:ea typeface="Constantia"/>
                <a:cs typeface="Arial" pitchFamily="34" charset="0"/>
                <a:sym typeface="Constantia"/>
              </a:rPr>
              <a:t>Выпускной клапан</a:t>
            </a:r>
          </a:p>
          <a:p>
            <a:pPr>
              <a:lnSpc>
                <a:spcPct val="85000"/>
              </a:lnSpc>
            </a:pPr>
            <a:r>
              <a:rPr lang="ru-RU" sz="2800" b="1" dirty="0" smtClean="0">
                <a:latin typeface="Arial" pitchFamily="34" charset="0"/>
                <a:ea typeface="Constantia"/>
                <a:cs typeface="Arial" pitchFamily="34" charset="0"/>
                <a:sym typeface="Constantia"/>
              </a:rPr>
              <a:t>3</a:t>
            </a:r>
            <a:r>
              <a:rPr lang="ru-RU" sz="2800" b="1" dirty="0">
                <a:latin typeface="Arial" pitchFamily="34" charset="0"/>
                <a:ea typeface="Constantia"/>
                <a:cs typeface="Arial" pitchFamily="34" charset="0"/>
                <a:sym typeface="Constantia"/>
              </a:rPr>
              <a:t> – </a:t>
            </a:r>
            <a:r>
              <a:rPr lang="ru-RU" sz="2800" b="1" dirty="0" smtClean="0">
                <a:latin typeface="Arial" pitchFamily="34" charset="0"/>
                <a:ea typeface="Constantia"/>
                <a:cs typeface="Arial" pitchFamily="34" charset="0"/>
                <a:sym typeface="Constantia"/>
              </a:rPr>
              <a:t>Поршень </a:t>
            </a:r>
          </a:p>
          <a:p>
            <a:pPr>
              <a:lnSpc>
                <a:spcPct val="85000"/>
              </a:lnSpc>
            </a:pPr>
            <a:r>
              <a:rPr lang="ru-RU" sz="2800" b="1" dirty="0" smtClean="0">
                <a:latin typeface="Arial" pitchFamily="34" charset="0"/>
                <a:ea typeface="Constantia"/>
                <a:cs typeface="Arial" pitchFamily="34" charset="0"/>
                <a:sym typeface="Constantia"/>
              </a:rPr>
              <a:t>4</a:t>
            </a:r>
            <a:r>
              <a:rPr lang="ru-RU" sz="2800" b="1" dirty="0">
                <a:latin typeface="Arial" pitchFamily="34" charset="0"/>
                <a:ea typeface="Constantia"/>
                <a:cs typeface="Arial" pitchFamily="34" charset="0"/>
                <a:sym typeface="Constantia"/>
              </a:rPr>
              <a:t> – </a:t>
            </a:r>
            <a:r>
              <a:rPr lang="ru-RU" sz="2800" b="1" dirty="0" smtClean="0">
                <a:latin typeface="Arial" pitchFamily="34" charset="0"/>
                <a:ea typeface="Constantia"/>
                <a:cs typeface="Arial" pitchFamily="34" charset="0"/>
                <a:sym typeface="Constantia"/>
              </a:rPr>
              <a:t>Шатун</a:t>
            </a:r>
          </a:p>
          <a:p>
            <a:pPr>
              <a:lnSpc>
                <a:spcPct val="85000"/>
              </a:lnSpc>
            </a:pPr>
            <a:r>
              <a:rPr lang="ru-RU" sz="2800" b="1" dirty="0" smtClean="0">
                <a:latin typeface="Arial" pitchFamily="34" charset="0"/>
                <a:ea typeface="Constantia"/>
                <a:cs typeface="Arial" pitchFamily="34" charset="0"/>
                <a:sym typeface="Constantia"/>
              </a:rPr>
              <a:t>5</a:t>
            </a:r>
            <a:r>
              <a:rPr lang="ru-RU" sz="2800" b="1" dirty="0">
                <a:latin typeface="Arial" pitchFamily="34" charset="0"/>
                <a:ea typeface="Constantia"/>
                <a:cs typeface="Arial" pitchFamily="34" charset="0"/>
                <a:sym typeface="Constantia"/>
              </a:rPr>
              <a:t> – </a:t>
            </a:r>
            <a:r>
              <a:rPr lang="ru-RU" sz="2800" b="1" dirty="0" smtClean="0">
                <a:latin typeface="Arial" pitchFamily="34" charset="0"/>
                <a:ea typeface="Constantia"/>
                <a:cs typeface="Arial" pitchFamily="34" charset="0"/>
                <a:sym typeface="Constantia"/>
              </a:rPr>
              <a:t>Коленчатый вал</a:t>
            </a:r>
          </a:p>
          <a:p>
            <a:pPr>
              <a:lnSpc>
                <a:spcPct val="85000"/>
              </a:lnSpc>
            </a:pPr>
            <a:r>
              <a:rPr lang="ru-RU" sz="2800" b="1" dirty="0" smtClean="0">
                <a:latin typeface="Arial" pitchFamily="34" charset="0"/>
                <a:ea typeface="Constantia"/>
                <a:cs typeface="Arial" pitchFamily="34" charset="0"/>
                <a:sym typeface="Constantia"/>
              </a:rPr>
              <a:t>6</a:t>
            </a:r>
            <a:r>
              <a:rPr lang="ru-RU" sz="2800" b="1" dirty="0">
                <a:latin typeface="Arial" pitchFamily="34" charset="0"/>
                <a:ea typeface="Constantia"/>
                <a:cs typeface="Arial" pitchFamily="34" charset="0"/>
                <a:sym typeface="Constantia"/>
              </a:rPr>
              <a:t> – </a:t>
            </a:r>
            <a:r>
              <a:rPr lang="ru-RU" sz="2800" b="1" dirty="0" smtClean="0">
                <a:latin typeface="Arial" pitchFamily="34" charset="0"/>
                <a:ea typeface="Constantia"/>
                <a:cs typeface="Arial" pitchFamily="34" charset="0"/>
                <a:sym typeface="Constantia"/>
              </a:rPr>
              <a:t>Свеча  </a:t>
            </a:r>
            <a:endParaRPr lang="ru-RU" sz="2800" dirty="0"/>
          </a:p>
        </p:txBody>
      </p:sp>
      <p:pic>
        <p:nvPicPr>
          <p:cNvPr id="311302" name="Picture 6" descr="https://i.gifer.com/87XR.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1502" y="100845"/>
            <a:ext cx="2828925" cy="5486400"/>
          </a:xfrm>
          <a:prstGeom prst="rect">
            <a:avLst/>
          </a:prstGeom>
          <a:noFill/>
          <a:extLst>
            <a:ext uri="{909E8E84-426E-40DD-AFC4-6F175D3DCCD1}">
              <a14:hiddenFill xmlns:a14="http://schemas.microsoft.com/office/drawing/2010/main">
                <a:solidFill>
                  <a:srgbClr val="FFFFFF"/>
                </a:solidFill>
              </a14:hiddenFill>
            </a:ext>
          </a:extLst>
        </p:spPr>
      </p:pic>
      <p:sp>
        <p:nvSpPr>
          <p:cNvPr id="1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2" name="Picture 12" descr="пишу 1"/>
          <p:cNvPicPr>
            <a:picLocks noChangeAspect="1" noChangeArrowheads="1" noCrop="1"/>
          </p:cNvPicPr>
          <p:nvPr/>
        </p:nvPicPr>
        <p:blipFill>
          <a:blip r:embed="rId5" cstate="print"/>
          <a:srcRect/>
          <a:stretch>
            <a:fillRect/>
          </a:stretch>
        </p:blipFill>
        <p:spPr bwMode="auto">
          <a:xfrm>
            <a:off x="8462991" y="4991120"/>
            <a:ext cx="649287" cy="1295400"/>
          </a:xfrm>
          <a:prstGeom prst="rect">
            <a:avLst/>
          </a:prstGeom>
          <a:noFill/>
          <a:ln w="9525">
            <a:noFill/>
            <a:miter lim="800000"/>
            <a:headEnd/>
            <a:tailEnd/>
          </a:ln>
        </p:spPr>
      </p:pic>
      <p:sp>
        <p:nvSpPr>
          <p:cNvPr id="23" name="Прямоугольник 22"/>
          <p:cNvSpPr/>
          <p:nvPr/>
        </p:nvSpPr>
        <p:spPr>
          <a:xfrm>
            <a:off x="34690" y="5587245"/>
            <a:ext cx="7417630" cy="824841"/>
          </a:xfrm>
          <a:prstGeom prst="rect">
            <a:avLst/>
          </a:prstGeom>
        </p:spPr>
        <p:txBody>
          <a:bodyPr wrap="square">
            <a:spAutoFit/>
          </a:bodyPr>
          <a:lstStyle/>
          <a:p>
            <a:pPr algn="ctr">
              <a:lnSpc>
                <a:spcPct val="85000"/>
              </a:lnSpc>
            </a:pPr>
            <a:r>
              <a:rPr lang="ru-RU" sz="2800" b="1" dirty="0" smtClean="0">
                <a:ln>
                  <a:solidFill>
                    <a:sysClr val="windowText" lastClr="000000"/>
                  </a:solidFill>
                </a:ln>
                <a:solidFill>
                  <a:srgbClr val="FF0000"/>
                </a:solidFill>
                <a:latin typeface="Arial" pitchFamily="34" charset="0"/>
                <a:ea typeface="Constantia"/>
                <a:cs typeface="Arial" pitchFamily="34" charset="0"/>
                <a:sym typeface="Constantia"/>
              </a:rPr>
              <a:t>Пример термодинамической системы </a:t>
            </a:r>
            <a:r>
              <a:rPr lang="ru-RU" sz="2800" b="1" dirty="0" smtClean="0">
                <a:ln>
                  <a:solidFill>
                    <a:sysClr val="windowText" lastClr="000000"/>
                  </a:solidFill>
                </a:ln>
                <a:solidFill>
                  <a:srgbClr val="800000"/>
                </a:solidFill>
                <a:latin typeface="Arial" pitchFamily="34" charset="0"/>
                <a:ea typeface="Constantia"/>
                <a:cs typeface="Arial" pitchFamily="34" charset="0"/>
                <a:sym typeface="Constantia"/>
              </a:rPr>
              <a:t>(двигатель внутреннего сгорания )</a:t>
            </a:r>
            <a:r>
              <a:rPr lang="ru-RU" sz="2800" b="1" dirty="0" smtClean="0">
                <a:solidFill>
                  <a:srgbClr val="800000"/>
                </a:solidFill>
                <a:latin typeface="Arial" pitchFamily="34" charset="0"/>
                <a:ea typeface="Constantia"/>
                <a:cs typeface="Arial" pitchFamily="34" charset="0"/>
                <a:sym typeface="Constantia"/>
              </a:rPr>
              <a:t> </a:t>
            </a:r>
            <a:endParaRPr lang="ru-RU" sz="2800" dirty="0">
              <a:solidFill>
                <a:srgbClr val="800000"/>
              </a:solidFill>
            </a:endParaRPr>
          </a:p>
        </p:txBody>
      </p:sp>
    </p:spTree>
    <p:extLst>
      <p:ext uri="{BB962C8B-B14F-4D97-AF65-F5344CB8AC3E}">
        <p14:creationId xmlns:p14="http://schemas.microsoft.com/office/powerpoint/2010/main" val="1001813305"/>
      </p:ext>
    </p:extLst>
  </p:cSld>
  <p:clrMapOvr>
    <a:masterClrMapping/>
  </p:clrMapOvr>
  <p:transition>
    <p:wheel spokes="1"/>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467544" y="1484784"/>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Rectangle 4"/>
          <p:cNvSpPr>
            <a:spLocks noChangeArrowheads="1"/>
          </p:cNvSpPr>
          <p:nvPr/>
        </p:nvSpPr>
        <p:spPr bwMode="auto">
          <a:xfrm>
            <a:off x="653808" y="2492896"/>
            <a:ext cx="7713190" cy="3194721"/>
          </a:xfrm>
          <a:prstGeom prst="rect">
            <a:avLst/>
          </a:prstGeom>
          <a:noFill/>
          <a:ln w="9525">
            <a:noFill/>
            <a:miter lim="800000"/>
            <a:headEnd/>
            <a:tailEnd/>
          </a:ln>
        </p:spPr>
        <p:txBody>
          <a:bodyPr wrap="square" anchor="ctr">
            <a:spAutoFit/>
          </a:bodyPr>
          <a:lstStyle/>
          <a:p>
            <a:pPr indent="533400" algn="just" eaLnBrk="0" hangingPunct="0">
              <a:lnSpc>
                <a:spcPct val="90000"/>
              </a:lnSpc>
            </a:pPr>
            <a:r>
              <a:rPr lang="ru-RU" sz="2800" b="1" dirty="0">
                <a:ln>
                  <a:solidFill>
                    <a:sysClr val="windowText" lastClr="000000"/>
                  </a:solidFill>
                </a:ln>
                <a:solidFill>
                  <a:srgbClr val="FF3300"/>
                </a:solidFill>
                <a:latin typeface="Arial Black" pitchFamily="34" charset="0"/>
                <a:cs typeface="Arial" pitchFamily="34" charset="0"/>
              </a:rPr>
              <a:t>Второй закон</a:t>
            </a:r>
            <a:r>
              <a:rPr lang="ru-RU" sz="2800" b="1" dirty="0">
                <a:ln>
                  <a:solidFill>
                    <a:sysClr val="windowText" lastClr="000000"/>
                  </a:solidFill>
                </a:ln>
                <a:latin typeface="Arial Black" pitchFamily="34" charset="0"/>
                <a:cs typeface="Arial" pitchFamily="34" charset="0"/>
              </a:rPr>
              <a:t> </a:t>
            </a:r>
            <a:r>
              <a:rPr lang="ru-RU" sz="2800" b="1" dirty="0">
                <a:ln>
                  <a:solidFill>
                    <a:sysClr val="windowText" lastClr="000000"/>
                  </a:solidFill>
                </a:ln>
                <a:latin typeface="Arial" pitchFamily="34" charset="0"/>
                <a:cs typeface="Arial" pitchFamily="34" charset="0"/>
              </a:rPr>
              <a:t>термодинамики</a:t>
            </a:r>
            <a:r>
              <a:rPr lang="ru-RU" sz="2800" b="1" dirty="0">
                <a:latin typeface="Arial" pitchFamily="34" charset="0"/>
                <a:cs typeface="Arial" pitchFamily="34" charset="0"/>
              </a:rPr>
              <a:t> – </a:t>
            </a:r>
            <a:r>
              <a:rPr lang="ru-RU" sz="2800" b="1" dirty="0">
                <a:ln>
                  <a:solidFill>
                    <a:sysClr val="windowText" lastClr="000000"/>
                  </a:solidFill>
                </a:ln>
                <a:solidFill>
                  <a:srgbClr val="0000FF"/>
                </a:solidFill>
                <a:latin typeface="Arial" pitchFamily="34" charset="0"/>
                <a:cs typeface="Arial" pitchFamily="34" charset="0"/>
              </a:rPr>
              <a:t>закон о возможности протекания самопроизвольных процессов</a:t>
            </a:r>
            <a:r>
              <a:rPr lang="ru-RU" sz="2800" b="1" dirty="0">
                <a:latin typeface="Arial" pitchFamily="34" charset="0"/>
                <a:cs typeface="Arial" pitchFamily="34" charset="0"/>
              </a:rPr>
              <a:t>. На основании второго закона термодинамики </a:t>
            </a:r>
            <a:r>
              <a:rPr lang="ru-RU" sz="2800" b="1" u="sng" dirty="0">
                <a:latin typeface="Arial" pitchFamily="34" charset="0"/>
                <a:cs typeface="Arial" pitchFamily="34" charset="0"/>
              </a:rPr>
              <a:t>можно предсказать</a:t>
            </a:r>
            <a:r>
              <a:rPr lang="ru-RU" sz="2800" b="1" dirty="0">
                <a:latin typeface="Arial" pitchFamily="34" charset="0"/>
                <a:cs typeface="Arial" pitchFamily="34" charset="0"/>
              </a:rPr>
              <a:t>, при каких внешних условиях возможен процесс, и в каком направлении он будет протекать. </a:t>
            </a:r>
          </a:p>
        </p:txBody>
      </p:sp>
      <p:sp>
        <p:nvSpPr>
          <p:cNvPr id="10" name="Text Box 11"/>
          <p:cNvSpPr txBox="1">
            <a:spLocks noChangeArrowheads="1"/>
          </p:cNvSpPr>
          <p:nvPr/>
        </p:nvSpPr>
        <p:spPr bwMode="auto">
          <a:xfrm>
            <a:off x="611560" y="1676981"/>
            <a:ext cx="7888960" cy="486287"/>
          </a:xfrm>
          <a:prstGeom prst="rect">
            <a:avLst/>
          </a:prstGeom>
          <a:noFill/>
          <a:ln w="9525">
            <a:noFill/>
            <a:miter lim="800000"/>
            <a:headEnd/>
            <a:tailEnd/>
          </a:ln>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0000"/>
              </a:lnSpc>
            </a:pP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Второе </a:t>
            </a:r>
            <a:r>
              <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начало термодинамики</a:t>
            </a:r>
          </a:p>
        </p:txBody>
      </p:sp>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Прямоугольник 8"/>
          <p:cNvSpPr/>
          <p:nvPr/>
        </p:nvSpPr>
        <p:spPr>
          <a:xfrm>
            <a:off x="539553" y="1581862"/>
            <a:ext cx="8001222" cy="4121128"/>
          </a:xfrm>
          <a:prstGeom prst="rect">
            <a:avLst/>
          </a:prstGeom>
        </p:spPr>
        <p:txBody>
          <a:bodyPr wrap="square">
            <a:spAutoFit/>
          </a:bodyPr>
          <a:lstStyle/>
          <a:p>
            <a:pPr indent="531813" algn="just">
              <a:lnSpc>
                <a:spcPct val="85000"/>
              </a:lnSpc>
            </a:pPr>
            <a:r>
              <a:rPr lang="ru-RU" sz="2800" kern="10" dirty="0">
                <a:ln w="9525">
                  <a:solidFill>
                    <a:sysClr val="windowText" lastClr="000000"/>
                  </a:solidFill>
                  <a:round/>
                  <a:headEnd/>
                  <a:tailEnd/>
                </a:ln>
                <a:latin typeface="Arial"/>
                <a:cs typeface="Arial"/>
              </a:rPr>
              <a:t>В науку </a:t>
            </a:r>
            <a:r>
              <a:rPr lang="ru-RU" sz="2800" kern="10" dirty="0">
                <a:ln w="9525">
                  <a:solidFill>
                    <a:sysClr val="windowText" lastClr="000000"/>
                  </a:solidFill>
                  <a:round/>
                  <a:headEnd/>
                  <a:tailEnd/>
                </a:ln>
                <a:solidFill>
                  <a:srgbClr val="0000FF"/>
                </a:solidFill>
                <a:latin typeface="Arial Black" pitchFamily="34" charset="0"/>
                <a:cs typeface="Arial"/>
              </a:rPr>
              <a:t>второй закон </a:t>
            </a:r>
            <a:r>
              <a:rPr lang="ru-RU" sz="2800" kern="10" dirty="0">
                <a:ln w="9525">
                  <a:solidFill>
                    <a:sysClr val="windowText" lastClr="000000"/>
                  </a:solidFill>
                  <a:round/>
                  <a:headEnd/>
                  <a:tailEnd/>
                </a:ln>
                <a:latin typeface="Arial"/>
                <a:cs typeface="Arial"/>
              </a:rPr>
              <a:t>вошел </a:t>
            </a:r>
            <a:r>
              <a:rPr lang="ru-RU" sz="2800" kern="10" dirty="0" smtClean="0">
                <a:ln w="9525">
                  <a:solidFill>
                    <a:sysClr val="windowText" lastClr="000000"/>
                  </a:solidFill>
                  <a:round/>
                  <a:headEnd/>
                  <a:tailEnd/>
                </a:ln>
                <a:latin typeface="Arial"/>
                <a:cs typeface="Arial"/>
              </a:rPr>
              <a:t>в </a:t>
            </a:r>
            <a:r>
              <a:rPr lang="ru-RU" sz="2800" kern="10" dirty="0">
                <a:ln w="9525">
                  <a:solidFill>
                    <a:sysClr val="windowText" lastClr="000000"/>
                  </a:solidFill>
                  <a:round/>
                  <a:headEnd/>
                  <a:tailEnd/>
                </a:ln>
                <a:latin typeface="Arial"/>
                <a:cs typeface="Arial"/>
              </a:rPr>
              <a:t>виде нескольких </a:t>
            </a:r>
            <a:r>
              <a:rPr lang="ru-RU" sz="2800" kern="10" dirty="0">
                <a:ln w="9525">
                  <a:solidFill>
                    <a:sysClr val="windowText" lastClr="000000"/>
                  </a:solidFill>
                  <a:round/>
                  <a:headEnd/>
                  <a:tailEnd/>
                </a:ln>
                <a:solidFill>
                  <a:srgbClr val="0000FF"/>
                </a:solidFill>
                <a:latin typeface="Arial Black" pitchFamily="34" charset="0"/>
                <a:cs typeface="Arial"/>
              </a:rPr>
              <a:t>постулатов</a:t>
            </a:r>
            <a:r>
              <a:rPr lang="ru-RU" sz="2800" kern="10" dirty="0" smtClean="0">
                <a:ln w="9525">
                  <a:solidFill>
                    <a:sysClr val="windowText" lastClr="000000"/>
                  </a:solidFill>
                  <a:round/>
                  <a:headEnd/>
                  <a:tailEnd/>
                </a:ln>
                <a:solidFill>
                  <a:srgbClr val="0000FF"/>
                </a:solidFill>
                <a:latin typeface="Arial"/>
                <a:cs typeface="Arial"/>
              </a:rPr>
              <a:t>:</a:t>
            </a:r>
          </a:p>
          <a:p>
            <a:pPr marL="450850" indent="-450850" algn="just">
              <a:lnSpc>
                <a:spcPct val="85000"/>
              </a:lnSpc>
              <a:buFont typeface="Wingdings" pitchFamily="2" charset="2"/>
              <a:buChar char="Ø"/>
              <a:defRPr/>
            </a:pPr>
            <a:r>
              <a:rPr lang="ru-RU" sz="2800" b="1" dirty="0">
                <a:ln>
                  <a:solidFill>
                    <a:sysClr val="windowText" lastClr="000000"/>
                  </a:solidFill>
                </a:ln>
                <a:solidFill>
                  <a:srgbClr val="FF0000"/>
                </a:solidFill>
                <a:latin typeface="Arial Black" pitchFamily="34" charset="0"/>
                <a:cs typeface="Arial" pitchFamily="34" charset="0"/>
              </a:rPr>
              <a:t>Постулат </a:t>
            </a:r>
            <a:r>
              <a:rPr lang="ru-RU" sz="2800" b="1" dirty="0" err="1">
                <a:ln>
                  <a:solidFill>
                    <a:sysClr val="windowText" lastClr="000000"/>
                  </a:solidFill>
                </a:ln>
                <a:solidFill>
                  <a:srgbClr val="FF0000"/>
                </a:solidFill>
                <a:latin typeface="Arial Black" pitchFamily="34" charset="0"/>
                <a:cs typeface="Arial" pitchFamily="34" charset="0"/>
              </a:rPr>
              <a:t>Клаузиуса</a:t>
            </a:r>
            <a:r>
              <a:rPr lang="ru-RU" sz="2800" b="1" dirty="0">
                <a:latin typeface="Arial Black" pitchFamily="34" charset="0"/>
                <a:cs typeface="Arial" pitchFamily="34" charset="0"/>
              </a:rPr>
              <a:t> </a:t>
            </a:r>
            <a:r>
              <a:rPr lang="ru-RU" sz="2800" b="1" dirty="0">
                <a:latin typeface="Arial" pitchFamily="34" charset="0"/>
                <a:cs typeface="Arial" pitchFamily="34" charset="0"/>
              </a:rPr>
              <a:t>(1850г.): теплота не может самопроизвольно переходить от менее нагретого тела к более нагретому.</a:t>
            </a:r>
          </a:p>
          <a:p>
            <a:pPr marL="450850" indent="-450850" algn="just">
              <a:lnSpc>
                <a:spcPct val="85000"/>
              </a:lnSpc>
              <a:buFont typeface="Wingdings" pitchFamily="2" charset="2"/>
              <a:buChar char="Ø"/>
              <a:defRPr/>
            </a:pPr>
            <a:r>
              <a:rPr lang="ru-RU" sz="2800" b="1" dirty="0">
                <a:ln>
                  <a:solidFill>
                    <a:sysClr val="windowText" lastClr="000000"/>
                  </a:solidFill>
                </a:ln>
                <a:solidFill>
                  <a:srgbClr val="FF0000"/>
                </a:solidFill>
                <a:latin typeface="Arial Black" pitchFamily="34" charset="0"/>
                <a:cs typeface="Arial" pitchFamily="34" charset="0"/>
              </a:rPr>
              <a:t>Постулат Кельвина</a:t>
            </a:r>
            <a:r>
              <a:rPr lang="ru-RU" sz="2800" b="1" dirty="0">
                <a:latin typeface="Arial" pitchFamily="34" charset="0"/>
                <a:cs typeface="Arial" pitchFamily="34" charset="0"/>
              </a:rPr>
              <a:t>: невозможен термодинамический процесс, единственным результатом которого является превращение теплоты в работу</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Прямоугольник 8"/>
          <p:cNvSpPr/>
          <p:nvPr/>
        </p:nvSpPr>
        <p:spPr>
          <a:xfrm>
            <a:off x="519277" y="1412776"/>
            <a:ext cx="8053251" cy="4853636"/>
          </a:xfrm>
          <a:prstGeom prst="rect">
            <a:avLst/>
          </a:prstGeom>
        </p:spPr>
        <p:txBody>
          <a:bodyPr wrap="square">
            <a:spAutoFit/>
          </a:bodyPr>
          <a:lstStyle/>
          <a:p>
            <a:pPr marL="450850" indent="-450850" algn="just">
              <a:lnSpc>
                <a:spcPct val="85000"/>
              </a:lnSpc>
              <a:buFont typeface="Wingdings" pitchFamily="2" charset="2"/>
              <a:buChar char="Ø"/>
              <a:defRPr/>
            </a:pPr>
            <a:r>
              <a:rPr lang="ru-RU" sz="2800" b="1" dirty="0" smtClean="0">
                <a:ln>
                  <a:solidFill>
                    <a:sysClr val="windowText" lastClr="000000"/>
                  </a:solidFill>
                </a:ln>
                <a:solidFill>
                  <a:srgbClr val="FF0000"/>
                </a:solidFill>
                <a:latin typeface="Arial Black" pitchFamily="34" charset="0"/>
                <a:cs typeface="Arial" pitchFamily="34" charset="0"/>
              </a:rPr>
              <a:t>Постулат </a:t>
            </a:r>
            <a:r>
              <a:rPr lang="ru-RU" sz="2800" b="1" dirty="0">
                <a:ln>
                  <a:solidFill>
                    <a:sysClr val="windowText" lastClr="000000"/>
                  </a:solidFill>
                </a:ln>
                <a:solidFill>
                  <a:srgbClr val="FF0000"/>
                </a:solidFill>
                <a:latin typeface="Arial Black" pitchFamily="34" charset="0"/>
                <a:cs typeface="Arial" pitchFamily="34" charset="0"/>
              </a:rPr>
              <a:t>Томсона</a:t>
            </a:r>
            <a:r>
              <a:rPr lang="ru-RU" sz="2800" b="1" dirty="0">
                <a:latin typeface="Arial" pitchFamily="34" charset="0"/>
                <a:cs typeface="Arial" pitchFamily="34" charset="0"/>
              </a:rPr>
              <a:t>: теплота наиболее холодного из участвующих в процессе тел не может служить источником работы.</a:t>
            </a:r>
          </a:p>
          <a:p>
            <a:pPr marL="450850" indent="-450850" algn="just">
              <a:lnSpc>
                <a:spcPct val="85000"/>
              </a:lnSpc>
              <a:buFont typeface="Wingdings" pitchFamily="2" charset="2"/>
              <a:buChar char="Ø"/>
              <a:defRPr/>
            </a:pPr>
            <a:r>
              <a:rPr lang="ru-RU" sz="2800" b="1" dirty="0">
                <a:ln>
                  <a:solidFill>
                    <a:sysClr val="windowText" lastClr="000000"/>
                  </a:solidFill>
                </a:ln>
                <a:solidFill>
                  <a:srgbClr val="FF0000"/>
                </a:solidFill>
                <a:latin typeface="Arial Black" pitchFamily="34" charset="0"/>
                <a:cs typeface="Arial" pitchFamily="34" charset="0"/>
              </a:rPr>
              <a:t>Постулат </a:t>
            </a:r>
            <a:r>
              <a:rPr lang="ru-RU" sz="2800" b="1" dirty="0" err="1">
                <a:ln>
                  <a:solidFill>
                    <a:sysClr val="windowText" lastClr="000000"/>
                  </a:solidFill>
                </a:ln>
                <a:solidFill>
                  <a:srgbClr val="FF0000"/>
                </a:solidFill>
                <a:latin typeface="Arial Black" pitchFamily="34" charset="0"/>
                <a:cs typeface="Arial" pitchFamily="34" charset="0"/>
              </a:rPr>
              <a:t>Оствальда</a:t>
            </a:r>
            <a:r>
              <a:rPr lang="ru-RU" sz="2800" b="1" dirty="0">
                <a:latin typeface="Arial" pitchFamily="34" charset="0"/>
                <a:cs typeface="Arial" pitchFamily="34" charset="0"/>
              </a:rPr>
              <a:t>: невозможно осуществление вечного двигателя второго рода, т.е. двигателя, который полностью превращал бы теплоту в работу (без передачи ее части холодильнику). Невозможен и вечный двигатель второго рода, который бы в качестве источника работы использовал теплоту менее нагретого тела</a:t>
            </a:r>
            <a:r>
              <a:rPr lang="ru-RU" sz="2800" b="1" dirty="0" smtClean="0">
                <a:latin typeface="Arial" pitchFamily="34" charset="0"/>
                <a:cs typeface="Arial" pitchFamily="34" charset="0"/>
              </a:rPr>
              <a:t>.</a:t>
            </a:r>
            <a:endParaRPr lang="ru-RU" sz="2800" kern="10" dirty="0">
              <a:ln w="9525">
                <a:solidFill>
                  <a:sysClr val="windowText" lastClr="000000"/>
                </a:solidFill>
                <a:round/>
                <a:headEnd/>
                <a:tailEnd/>
              </a:ln>
              <a:solidFill>
                <a:srgbClr val="0000FF"/>
              </a:solidFill>
              <a:latin typeface="Arial"/>
              <a:cs typeface="Arial"/>
            </a:endParaRPr>
          </a:p>
        </p:txBody>
      </p:sp>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pic>
        <p:nvPicPr>
          <p:cNvPr id="10"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67808" y="2014538"/>
            <a:ext cx="7692624" cy="3142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8330945"/>
      </p:ext>
    </p:extLst>
  </p:cSld>
  <p:clrMapOvr>
    <a:masterClrMapping/>
  </p:clrMapOvr>
  <p:transition>
    <p:wheel spokes="1"/>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pic>
        <p:nvPicPr>
          <p:cNvPr id="9" name="Picture 2" descr="D:\диск D\25.12.20-домашние документы\Виртуальные лекции-14.01.20\Физ. химия\Термодинамика 2\2-2-65-l.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3058" t="46925" r="6430" b="14701"/>
          <a:stretch/>
        </p:blipFill>
        <p:spPr bwMode="auto">
          <a:xfrm>
            <a:off x="1353281" y="1514901"/>
            <a:ext cx="6377868" cy="453105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единительная линия 3"/>
          <p:cNvCxnSpPr/>
          <p:nvPr/>
        </p:nvCxnSpPr>
        <p:spPr>
          <a:xfrm>
            <a:off x="1619672" y="1844824"/>
            <a:ext cx="33123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330945"/>
      </p:ext>
    </p:extLst>
  </p:cSld>
  <p:clrMapOvr>
    <a:masterClrMapping/>
  </p:clrMapOvr>
  <p:transition>
    <p:wheel spokes="1"/>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Rectangle 3"/>
          <p:cNvSpPr>
            <a:spLocks noChangeArrowheads="1"/>
          </p:cNvSpPr>
          <p:nvPr/>
        </p:nvSpPr>
        <p:spPr bwMode="auto">
          <a:xfrm>
            <a:off x="677964" y="1484784"/>
            <a:ext cx="7862810" cy="1923604"/>
          </a:xfrm>
          <a:prstGeom prst="rect">
            <a:avLst/>
          </a:prstGeom>
          <a:noFill/>
          <a:ln w="9525">
            <a:noFill/>
            <a:miter lim="800000"/>
            <a:headEnd/>
            <a:tailEnd/>
          </a:ln>
        </p:spPr>
        <p:txBody>
          <a:bodyPr wrap="square">
            <a:spAutoFit/>
          </a:bodyPr>
          <a:lstStyle/>
          <a:p>
            <a:pPr indent="450000" algn="just">
              <a:lnSpc>
                <a:spcPct val="85000"/>
              </a:lnSpc>
            </a:pPr>
            <a:r>
              <a:rPr lang="ru-RU" sz="2800" b="1" dirty="0">
                <a:ln>
                  <a:solidFill>
                    <a:sysClr val="windowText" lastClr="000000"/>
                  </a:solidFill>
                </a:ln>
                <a:solidFill>
                  <a:srgbClr val="990000"/>
                </a:solidFill>
                <a:latin typeface="Arial" pitchFamily="34" charset="0"/>
                <a:cs typeface="Arial" pitchFamily="34" charset="0"/>
              </a:rPr>
              <a:t>Математическая формулировка </a:t>
            </a:r>
            <a:r>
              <a:rPr lang="ru-RU" sz="2800" b="1" dirty="0">
                <a:ln>
                  <a:solidFill>
                    <a:sysClr val="windowText" lastClr="000000"/>
                  </a:solidFill>
                </a:ln>
                <a:solidFill>
                  <a:srgbClr val="0000FF"/>
                </a:solidFill>
                <a:latin typeface="Arial" pitchFamily="34" charset="0"/>
                <a:cs typeface="Arial" pitchFamily="34" charset="0"/>
              </a:rPr>
              <a:t>второго закона термодинамики </a:t>
            </a:r>
            <a:r>
              <a:rPr lang="ru-RU" sz="2800" b="1" dirty="0">
                <a:latin typeface="Arial" pitchFamily="34" charset="0"/>
                <a:cs typeface="Arial" pitchFamily="34" charset="0"/>
              </a:rPr>
              <a:t>следует из рассмотрения равновесного и обратимого (квазистатического) </a:t>
            </a:r>
            <a:r>
              <a:rPr lang="ru-RU" sz="2800" b="1" dirty="0">
                <a:ln>
                  <a:solidFill>
                    <a:sysClr val="windowText" lastClr="000000"/>
                  </a:solidFill>
                </a:ln>
                <a:solidFill>
                  <a:srgbClr val="FF3300"/>
                </a:solidFill>
                <a:latin typeface="Arial Black" pitchFamily="34" charset="0"/>
                <a:cs typeface="Arial" pitchFamily="34" charset="0"/>
              </a:rPr>
              <a:t>цикла Карно</a:t>
            </a:r>
            <a:r>
              <a:rPr lang="ru-RU" sz="2800" b="1" dirty="0">
                <a:ln>
                  <a:solidFill>
                    <a:sysClr val="windowText" lastClr="000000"/>
                  </a:solidFill>
                </a:ln>
                <a:latin typeface="Arial Black" pitchFamily="34" charset="0"/>
                <a:cs typeface="Arial" pitchFamily="34" charset="0"/>
              </a:rPr>
              <a:t> </a:t>
            </a:r>
            <a:r>
              <a:rPr lang="ru-RU" sz="2800" b="1" dirty="0">
                <a:latin typeface="Arial" pitchFamily="34" charset="0"/>
                <a:cs typeface="Arial" pitchFamily="34" charset="0"/>
              </a:rPr>
              <a:t>в идеальной  тепловой </a:t>
            </a:r>
            <a:r>
              <a:rPr lang="ru-RU" sz="2800" b="1" dirty="0" smtClean="0">
                <a:latin typeface="Arial" pitchFamily="34" charset="0"/>
                <a:cs typeface="Arial" pitchFamily="34" charset="0"/>
              </a:rPr>
              <a:t>машине.</a:t>
            </a:r>
            <a:endParaRPr lang="ru-RU" sz="2800" b="1" dirty="0">
              <a:latin typeface="Arial" pitchFamily="34" charset="0"/>
              <a:cs typeface="Arial" pitchFamily="34" charset="0"/>
            </a:endParaRPr>
          </a:p>
        </p:txBody>
      </p:sp>
      <p:pic>
        <p:nvPicPr>
          <p:cNvPr id="10" name="Picture 9"/>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Lst>
          </a:blip>
          <a:srcRect/>
          <a:stretch>
            <a:fillRect/>
          </a:stretch>
        </p:blipFill>
        <p:spPr bwMode="auto">
          <a:xfrm>
            <a:off x="2195736" y="3408388"/>
            <a:ext cx="3862945" cy="2878132"/>
          </a:xfrm>
          <a:prstGeom prst="rect">
            <a:avLst/>
          </a:prstGeom>
          <a:noFill/>
          <a:ln w="9525">
            <a:noFill/>
            <a:miter lim="800000"/>
            <a:headEnd/>
            <a:tailEnd/>
          </a:ln>
        </p:spPr>
      </p:pic>
    </p:spTree>
    <p:extLst>
      <p:ext uri="{BB962C8B-B14F-4D97-AF65-F5344CB8AC3E}">
        <p14:creationId xmlns:p14="http://schemas.microsoft.com/office/powerpoint/2010/main" val="3638330945"/>
      </p:ext>
    </p:extLst>
  </p:cSld>
  <p:clrMapOvr>
    <a:masterClrMapping/>
  </p:clrMapOvr>
  <p:transition>
    <p:wheel spokes="1"/>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10" name="Управляющая кнопка: далее 9">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7098" y="1387588"/>
            <a:ext cx="6995010" cy="4777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8330945"/>
      </p:ext>
    </p:extLst>
  </p:cSld>
  <p:clrMapOvr>
    <a:masterClrMapping/>
  </p:clrMapOvr>
  <p:transition>
    <p:wheel spokes="1"/>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3" name="Прямоугольник 2"/>
          <p:cNvSpPr/>
          <p:nvPr/>
        </p:nvSpPr>
        <p:spPr>
          <a:xfrm>
            <a:off x="683568" y="1340768"/>
            <a:ext cx="7857206" cy="3022366"/>
          </a:xfrm>
          <a:prstGeom prst="rect">
            <a:avLst/>
          </a:prstGeom>
        </p:spPr>
        <p:txBody>
          <a:bodyPr wrap="square">
            <a:spAutoFit/>
          </a:bodyPr>
          <a:lstStyle/>
          <a:p>
            <a:pPr indent="450850" algn="just">
              <a:lnSpc>
                <a:spcPct val="85000"/>
              </a:lnSpc>
              <a:buNone/>
            </a:pPr>
            <a:r>
              <a:rPr lang="ru-RU" sz="2800" b="1" dirty="0"/>
              <a:t>Если обозначить </a:t>
            </a:r>
            <a:r>
              <a:rPr lang="en-US" sz="2800" b="1" dirty="0"/>
              <a:t>Q</a:t>
            </a:r>
            <a:r>
              <a:rPr lang="ru-RU" sz="2800" b="1" baseline="-25000" dirty="0"/>
              <a:t>1</a:t>
            </a:r>
            <a:r>
              <a:rPr lang="ru-RU" sz="2800" b="1" dirty="0"/>
              <a:t> – количество тепла, полученного системой от нагревателя, а </a:t>
            </a:r>
            <a:r>
              <a:rPr lang="en-US" sz="2800" b="1" dirty="0"/>
              <a:t>Q</a:t>
            </a:r>
            <a:r>
              <a:rPr lang="ru-RU" sz="2800" b="1" baseline="-25000" dirty="0"/>
              <a:t>2</a:t>
            </a:r>
            <a:r>
              <a:rPr lang="ru-RU" sz="2800" b="1" dirty="0"/>
              <a:t> – количество тепла, переданного системой более холодному телу, то </a:t>
            </a:r>
            <a:r>
              <a:rPr lang="en-US" sz="2800" b="1" dirty="0"/>
              <a:t>Q</a:t>
            </a:r>
            <a:r>
              <a:rPr lang="ru-RU" sz="2800" b="1" baseline="-25000" dirty="0"/>
              <a:t>1</a:t>
            </a:r>
            <a:r>
              <a:rPr lang="ru-RU" sz="2800" b="1" dirty="0"/>
              <a:t> – </a:t>
            </a:r>
            <a:r>
              <a:rPr lang="en-US" sz="2800" b="1" dirty="0"/>
              <a:t>Q</a:t>
            </a:r>
            <a:r>
              <a:rPr lang="ru-RU" sz="2800" b="1" baseline="-25000" dirty="0"/>
              <a:t>2</a:t>
            </a:r>
            <a:r>
              <a:rPr lang="ru-RU" sz="2800" b="1" dirty="0"/>
              <a:t> – количество тепла, превращенное в работу. </a:t>
            </a:r>
            <a:r>
              <a:rPr lang="ru-RU" sz="2800" b="1" dirty="0">
                <a:solidFill>
                  <a:srgbClr val="0000FF"/>
                </a:solidFill>
              </a:rPr>
              <a:t>Отношение  является </a:t>
            </a:r>
            <a:r>
              <a:rPr lang="ru-RU" sz="2800" b="1" dirty="0">
                <a:ln>
                  <a:solidFill>
                    <a:sysClr val="windowText" lastClr="000000"/>
                  </a:solidFill>
                </a:ln>
                <a:solidFill>
                  <a:srgbClr val="FF0000"/>
                </a:solidFill>
              </a:rPr>
              <a:t>к</a:t>
            </a:r>
            <a:r>
              <a:rPr lang="ru-RU" sz="2800" b="1" dirty="0">
                <a:ln>
                  <a:solidFill>
                    <a:sysClr val="windowText" lastClr="000000"/>
                  </a:solidFill>
                </a:ln>
                <a:solidFill>
                  <a:schemeClr val="accent6">
                    <a:lumMod val="50000"/>
                  </a:schemeClr>
                </a:solidFill>
              </a:rPr>
              <a:t>оэффициентом</a:t>
            </a:r>
            <a:r>
              <a:rPr lang="ru-RU" sz="2800" b="1" dirty="0">
                <a:ln>
                  <a:solidFill>
                    <a:sysClr val="windowText" lastClr="000000"/>
                  </a:solidFill>
                </a:ln>
                <a:solidFill>
                  <a:srgbClr val="FF0000"/>
                </a:solidFill>
              </a:rPr>
              <a:t> п</a:t>
            </a:r>
            <a:r>
              <a:rPr lang="ru-RU" sz="2800" b="1" dirty="0">
                <a:ln>
                  <a:solidFill>
                    <a:sysClr val="windowText" lastClr="000000"/>
                  </a:solidFill>
                </a:ln>
                <a:solidFill>
                  <a:schemeClr val="accent6">
                    <a:lumMod val="50000"/>
                  </a:schemeClr>
                </a:solidFill>
              </a:rPr>
              <a:t>олезного</a:t>
            </a:r>
            <a:r>
              <a:rPr lang="ru-RU" sz="2800" b="1" dirty="0">
                <a:ln>
                  <a:solidFill>
                    <a:sysClr val="windowText" lastClr="000000"/>
                  </a:solidFill>
                </a:ln>
                <a:solidFill>
                  <a:srgbClr val="FF0000"/>
                </a:solidFill>
              </a:rPr>
              <a:t> </a:t>
            </a:r>
            <a:r>
              <a:rPr lang="ru-RU" sz="2800" b="1" dirty="0" smtClean="0">
                <a:ln>
                  <a:solidFill>
                    <a:sysClr val="windowText" lastClr="000000"/>
                  </a:solidFill>
                </a:ln>
                <a:solidFill>
                  <a:srgbClr val="FF0000"/>
                </a:solidFill>
              </a:rPr>
              <a:t>д</a:t>
            </a:r>
            <a:r>
              <a:rPr lang="ru-RU" sz="2800" b="1" dirty="0" smtClean="0">
                <a:ln>
                  <a:solidFill>
                    <a:sysClr val="windowText" lastClr="000000"/>
                  </a:solidFill>
                </a:ln>
                <a:solidFill>
                  <a:schemeClr val="accent6">
                    <a:lumMod val="50000"/>
                  </a:schemeClr>
                </a:solidFill>
              </a:rPr>
              <a:t>ействи</a:t>
            </a:r>
            <a:r>
              <a:rPr lang="ru-RU" sz="2800" b="1" dirty="0" smtClean="0">
                <a:ln>
                  <a:solidFill>
                    <a:sysClr val="windowText" lastClr="000000"/>
                  </a:solidFill>
                </a:ln>
                <a:solidFill>
                  <a:srgbClr val="FF0000"/>
                </a:solidFill>
              </a:rPr>
              <a:t>я (</a:t>
            </a:r>
            <a:r>
              <a:rPr lang="ru-RU" sz="2800" b="1" dirty="0" err="1" smtClean="0">
                <a:ln>
                  <a:solidFill>
                    <a:sysClr val="windowText" lastClr="000000"/>
                  </a:solidFill>
                </a:ln>
                <a:solidFill>
                  <a:srgbClr val="FF0000"/>
                </a:solidFill>
              </a:rPr>
              <a:t>к.п.д</a:t>
            </a:r>
            <a:r>
              <a:rPr lang="ru-RU" sz="2800" b="1" dirty="0" smtClean="0">
                <a:ln>
                  <a:solidFill>
                    <a:sysClr val="windowText" lastClr="000000"/>
                  </a:solidFill>
                </a:ln>
                <a:solidFill>
                  <a:srgbClr val="FF0000"/>
                </a:solidFill>
              </a:rPr>
              <a:t>.) </a:t>
            </a:r>
            <a:r>
              <a:rPr lang="ru-RU" sz="2800" b="1" dirty="0">
                <a:ln>
                  <a:solidFill>
                    <a:sysClr val="windowText" lastClr="000000"/>
                  </a:solidFill>
                </a:ln>
                <a:solidFill>
                  <a:srgbClr val="0000FF"/>
                </a:solidFill>
                <a:latin typeface="Arial" pitchFamily="34" charset="0"/>
                <a:cs typeface="Arial" pitchFamily="34" charset="0"/>
                <a:sym typeface="Symbol"/>
              </a:rPr>
              <a:t></a:t>
            </a:r>
            <a:r>
              <a:rPr lang="ru-RU" sz="2800" b="1" dirty="0" smtClean="0">
                <a:solidFill>
                  <a:srgbClr val="0000FF"/>
                </a:solidFill>
              </a:rPr>
              <a:t>.</a:t>
            </a:r>
            <a:endParaRPr lang="uk-UA" sz="2800" dirty="0">
              <a:solidFill>
                <a:srgbClr val="0000FF"/>
              </a:solidFill>
            </a:endParaRP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6403" y="3994042"/>
            <a:ext cx="2952328" cy="237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Управляющая кнопка: далее 9">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Rectangle 19"/>
          <p:cNvSpPr>
            <a:spLocks noChangeArrowheads="1"/>
          </p:cNvSpPr>
          <p:nvPr/>
        </p:nvSpPr>
        <p:spPr bwMode="auto">
          <a:xfrm>
            <a:off x="642563" y="1445787"/>
            <a:ext cx="7898211" cy="1062791"/>
          </a:xfrm>
          <a:prstGeom prst="rect">
            <a:avLst/>
          </a:prstGeom>
          <a:noFill/>
          <a:ln w="9525">
            <a:noFill/>
            <a:miter lim="800000"/>
            <a:headEnd/>
            <a:tailEnd/>
          </a:ln>
        </p:spPr>
        <p:txBody>
          <a:bodyPr wrap="square">
            <a:spAutoFit/>
          </a:bodyPr>
          <a:lstStyle/>
          <a:p>
            <a:pPr indent="450850" algn="just">
              <a:lnSpc>
                <a:spcPct val="75000"/>
              </a:lnSpc>
            </a:pPr>
            <a:r>
              <a:rPr lang="ru-RU" sz="2800" b="1" dirty="0">
                <a:ln>
                  <a:solidFill>
                    <a:sysClr val="windowText" lastClr="000000"/>
                  </a:solidFill>
                </a:ln>
                <a:solidFill>
                  <a:srgbClr val="0000FF"/>
                </a:solidFill>
                <a:latin typeface="Arial" pitchFamily="34" charset="0"/>
                <a:cs typeface="Arial" pitchFamily="34" charset="0"/>
              </a:rPr>
              <a:t>Экономический коэффициент </a:t>
            </a:r>
            <a:r>
              <a:rPr lang="ru-RU" sz="2800" b="1" dirty="0">
                <a:ln>
                  <a:solidFill>
                    <a:sysClr val="windowText" lastClr="000000"/>
                  </a:solidFill>
                </a:ln>
                <a:solidFill>
                  <a:srgbClr val="FF3300"/>
                </a:solidFill>
                <a:latin typeface="Arial" pitchFamily="34" charset="0"/>
                <a:cs typeface="Arial" pitchFamily="34" charset="0"/>
              </a:rPr>
              <a:t>цикла Карно</a:t>
            </a:r>
            <a:r>
              <a:rPr lang="ru-RU" sz="2800" b="1" dirty="0">
                <a:latin typeface="Arial" pitchFamily="34" charset="0"/>
                <a:cs typeface="Arial" pitchFamily="34" charset="0"/>
              </a:rPr>
              <a:t> (</a:t>
            </a:r>
            <a:r>
              <a:rPr lang="ru-RU" sz="2800" b="1" dirty="0">
                <a:ln>
                  <a:solidFill>
                    <a:sysClr val="windowText" lastClr="000000"/>
                  </a:solidFill>
                </a:ln>
                <a:solidFill>
                  <a:srgbClr val="FF0000"/>
                </a:solidFill>
                <a:latin typeface="Arial" pitchFamily="34" charset="0"/>
                <a:cs typeface="Arial" pitchFamily="34" charset="0"/>
              </a:rPr>
              <a:t>к. п. д</a:t>
            </a:r>
            <a:r>
              <a:rPr lang="ru-RU" sz="2800" b="1" dirty="0" smtClean="0">
                <a:ln>
                  <a:solidFill>
                    <a:sysClr val="windowText" lastClr="000000"/>
                  </a:solidFill>
                </a:ln>
                <a:solidFill>
                  <a:srgbClr val="FF0000"/>
                </a:solidFill>
                <a:latin typeface="Arial" pitchFamily="34" charset="0"/>
                <a:cs typeface="Arial" pitchFamily="34" charset="0"/>
              </a:rPr>
              <a:t>.</a:t>
            </a:r>
            <a:r>
              <a:rPr lang="ru-RU" sz="2800" b="1" dirty="0" smtClean="0">
                <a:latin typeface="Arial" pitchFamily="34" charset="0"/>
                <a:cs typeface="Arial" pitchFamily="34" charset="0"/>
              </a:rPr>
              <a:t> – </a:t>
            </a:r>
            <a:r>
              <a:rPr lang="ru-RU" sz="2800" b="1" dirty="0" smtClean="0">
                <a:ln>
                  <a:solidFill>
                    <a:sysClr val="windowText" lastClr="000000"/>
                  </a:solidFill>
                </a:ln>
                <a:solidFill>
                  <a:srgbClr val="FF0000"/>
                </a:solidFill>
                <a:latin typeface="Arial" pitchFamily="34" charset="0"/>
                <a:cs typeface="Arial" pitchFamily="34" charset="0"/>
              </a:rPr>
              <a:t>к</a:t>
            </a:r>
            <a:r>
              <a:rPr lang="ru-RU" sz="2800" b="1" dirty="0" smtClean="0">
                <a:latin typeface="Arial" pitchFamily="34" charset="0"/>
                <a:cs typeface="Arial" pitchFamily="34" charset="0"/>
              </a:rPr>
              <a:t>оэффициент </a:t>
            </a:r>
            <a:r>
              <a:rPr lang="ru-RU" sz="2800" b="1" dirty="0" smtClean="0">
                <a:ln>
                  <a:solidFill>
                    <a:sysClr val="windowText" lastClr="000000"/>
                  </a:solidFill>
                </a:ln>
                <a:solidFill>
                  <a:srgbClr val="FF0000"/>
                </a:solidFill>
                <a:latin typeface="Arial" pitchFamily="34" charset="0"/>
                <a:cs typeface="Arial" pitchFamily="34" charset="0"/>
              </a:rPr>
              <a:t>п</a:t>
            </a:r>
            <a:r>
              <a:rPr lang="ru-RU" sz="2800" b="1" dirty="0" smtClean="0">
                <a:latin typeface="Arial" pitchFamily="34" charset="0"/>
                <a:cs typeface="Arial" pitchFamily="34" charset="0"/>
              </a:rPr>
              <a:t>олезного </a:t>
            </a:r>
            <a:r>
              <a:rPr lang="ru-RU" sz="2800" b="1" dirty="0" smtClean="0">
                <a:ln>
                  <a:solidFill>
                    <a:sysClr val="windowText" lastClr="000000"/>
                  </a:solidFill>
                </a:ln>
                <a:solidFill>
                  <a:srgbClr val="FF0000"/>
                </a:solidFill>
                <a:latin typeface="Arial" pitchFamily="34" charset="0"/>
                <a:cs typeface="Arial" pitchFamily="34" charset="0"/>
              </a:rPr>
              <a:t>д</a:t>
            </a:r>
            <a:r>
              <a:rPr lang="ru-RU" sz="2800" b="1" dirty="0" smtClean="0">
                <a:latin typeface="Arial" pitchFamily="34" charset="0"/>
                <a:cs typeface="Arial" pitchFamily="34" charset="0"/>
              </a:rPr>
              <a:t>ействия </a:t>
            </a:r>
            <a:r>
              <a:rPr lang="ru-RU" sz="2800" b="1" dirty="0" smtClean="0">
                <a:ln>
                  <a:solidFill>
                    <a:sysClr val="windowText" lastClr="000000"/>
                  </a:solidFill>
                </a:ln>
                <a:solidFill>
                  <a:srgbClr val="0000FF"/>
                </a:solidFill>
                <a:latin typeface="Arial" pitchFamily="34" charset="0"/>
                <a:cs typeface="Arial" pitchFamily="34" charset="0"/>
                <a:sym typeface="Symbol"/>
              </a:rPr>
              <a:t></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graphicFrame>
        <p:nvGraphicFramePr>
          <p:cNvPr id="3" name="Объект 2"/>
          <p:cNvGraphicFramePr>
            <a:graphicFrameLocks noChangeAspect="1"/>
          </p:cNvGraphicFramePr>
          <p:nvPr>
            <p:extLst>
              <p:ext uri="{D42A27DB-BD31-4B8C-83A1-F6EECF244321}">
                <p14:modId xmlns:p14="http://schemas.microsoft.com/office/powerpoint/2010/main" val="545077620"/>
              </p:ext>
            </p:extLst>
          </p:nvPr>
        </p:nvGraphicFramePr>
        <p:xfrm>
          <a:off x="2411760" y="2739119"/>
          <a:ext cx="3917950" cy="1017588"/>
        </p:xfrm>
        <a:graphic>
          <a:graphicData uri="http://schemas.openxmlformats.org/presentationml/2006/ole">
            <mc:AlternateContent xmlns:mc="http://schemas.openxmlformats.org/markup-compatibility/2006">
              <mc:Choice xmlns:v="urn:schemas-microsoft-com:vml" Requires="v">
                <p:oleObj spid="_x0000_s453017" name="Формула" r:id="rId7" imgW="1726451" imgH="444307" progId="">
                  <p:embed/>
                </p:oleObj>
              </mc:Choice>
              <mc:Fallback>
                <p:oleObj name="Формула" r:id="rId7" imgW="1726451" imgH="444307" progId="">
                  <p:embed/>
                  <p:pic>
                    <p:nvPicPr>
                      <p:cNvPr id="0" name="Picture 28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1760" y="2739119"/>
                        <a:ext cx="3917950" cy="1017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1261872"/>
      </p:ext>
    </p:extLst>
  </p:cSld>
  <p:clrMapOvr>
    <a:masterClrMapping/>
  </p:clrMapOvr>
  <p:transition>
    <p:wheel spokes="1"/>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Rectangle 30"/>
          <p:cNvSpPr>
            <a:spLocks noChangeArrowheads="1"/>
          </p:cNvSpPr>
          <p:nvPr/>
        </p:nvSpPr>
        <p:spPr bwMode="auto">
          <a:xfrm>
            <a:off x="552683" y="2625874"/>
            <a:ext cx="8019846" cy="3539430"/>
          </a:xfrm>
          <a:prstGeom prst="rect">
            <a:avLst/>
          </a:prstGeom>
          <a:noFill/>
          <a:ln w="9525">
            <a:noFill/>
            <a:miter lim="800000"/>
            <a:headEnd/>
            <a:tailEnd/>
          </a:ln>
        </p:spPr>
        <p:txBody>
          <a:bodyPr wrap="square" anchor="ctr">
            <a:spAutoFit/>
          </a:bodyPr>
          <a:lstStyle/>
          <a:p>
            <a:pPr indent="444500" algn="just" eaLnBrk="0" hangingPunct="0">
              <a:lnSpc>
                <a:spcPct val="80000"/>
              </a:lnSpc>
            </a:pPr>
            <a:r>
              <a:rPr lang="ru-RU" sz="2800" b="1" dirty="0" smtClean="0">
                <a:latin typeface="Arial" pitchFamily="34" charset="0"/>
                <a:cs typeface="Arial" pitchFamily="34" charset="0"/>
              </a:rPr>
              <a:t>Это </a:t>
            </a:r>
            <a:r>
              <a:rPr lang="ru-RU" sz="2800" b="1" dirty="0" smtClean="0">
                <a:ln>
                  <a:solidFill>
                    <a:sysClr val="windowText" lastClr="000000"/>
                  </a:solidFill>
                </a:ln>
                <a:latin typeface="Arial" pitchFamily="34" charset="0"/>
                <a:cs typeface="Arial" pitchFamily="34" charset="0"/>
              </a:rPr>
              <a:t>уравнение</a:t>
            </a:r>
            <a:r>
              <a:rPr lang="ru-RU" sz="2800" b="1" dirty="0" smtClean="0">
                <a:ln>
                  <a:solidFill>
                    <a:sysClr val="windowText" lastClr="000000"/>
                  </a:solidFill>
                </a:ln>
                <a:solidFill>
                  <a:srgbClr val="FF3300"/>
                </a:solidFill>
                <a:latin typeface="Arial" pitchFamily="34" charset="0"/>
                <a:cs typeface="Arial" pitchFamily="34" charset="0"/>
              </a:rPr>
              <a:t> </a:t>
            </a:r>
            <a:r>
              <a:rPr lang="ru-RU" sz="2800" b="1" dirty="0" smtClean="0">
                <a:latin typeface="Arial" pitchFamily="34" charset="0"/>
                <a:cs typeface="Arial" pitchFamily="34" charset="0"/>
              </a:rPr>
              <a:t>является </a:t>
            </a:r>
            <a:r>
              <a:rPr lang="ru-RU" sz="2800" b="1" u="sng" dirty="0">
                <a:ln>
                  <a:solidFill>
                    <a:sysClr val="windowText" lastClr="000000"/>
                  </a:solidFill>
                </a:ln>
                <a:solidFill>
                  <a:srgbClr val="FF3300"/>
                </a:solidFill>
                <a:latin typeface="Arial" pitchFamily="34" charset="0"/>
                <a:cs typeface="Arial" pitchFamily="34" charset="0"/>
              </a:rPr>
              <a:t>математическим выражением</a:t>
            </a:r>
            <a:r>
              <a:rPr lang="ru-RU" sz="2800" b="1" dirty="0">
                <a:ln>
                  <a:solidFill>
                    <a:sysClr val="windowText" lastClr="000000"/>
                  </a:solidFill>
                </a:ln>
                <a:solidFill>
                  <a:srgbClr val="FF3300"/>
                </a:solidFill>
                <a:latin typeface="Arial" pitchFamily="34" charset="0"/>
                <a:cs typeface="Arial" pitchFamily="34" charset="0"/>
              </a:rPr>
              <a:t> </a:t>
            </a:r>
            <a:r>
              <a:rPr lang="ru-RU" sz="2800" b="1" dirty="0">
                <a:ln>
                  <a:solidFill>
                    <a:sysClr val="windowText" lastClr="000000"/>
                  </a:solidFill>
                </a:ln>
                <a:solidFill>
                  <a:srgbClr val="FF3300"/>
                </a:solidFill>
                <a:latin typeface="Arial Black" pitchFamily="34" charset="0"/>
                <a:cs typeface="Arial" pitchFamily="34" charset="0"/>
              </a:rPr>
              <a:t>теоремы Карно</a:t>
            </a:r>
            <a:r>
              <a:rPr lang="ru-RU" sz="2800" b="1" dirty="0">
                <a:latin typeface="Arial" pitchFamily="34" charset="0"/>
                <a:cs typeface="Arial" pitchFamily="34" charset="0"/>
              </a:rPr>
              <a:t>, сформулировать которую можно следующим образом: </a:t>
            </a:r>
            <a:r>
              <a:rPr lang="ru-RU" sz="2800" b="1" u="sng" dirty="0">
                <a:ln>
                  <a:solidFill>
                    <a:sysClr val="windowText" lastClr="000000"/>
                  </a:solidFill>
                </a:ln>
                <a:solidFill>
                  <a:srgbClr val="FF0000"/>
                </a:solidFill>
                <a:latin typeface="Arial" pitchFamily="34" charset="0"/>
                <a:cs typeface="Arial" pitchFamily="34" charset="0"/>
              </a:rPr>
              <a:t>к</a:t>
            </a:r>
            <a:r>
              <a:rPr lang="ru-RU" sz="2800" b="1" u="sng" dirty="0">
                <a:ln>
                  <a:solidFill>
                    <a:sysClr val="windowText" lastClr="000000"/>
                  </a:solidFill>
                </a:ln>
                <a:latin typeface="Arial" pitchFamily="34" charset="0"/>
                <a:cs typeface="Arial" pitchFamily="34" charset="0"/>
              </a:rPr>
              <a:t>оэффициент </a:t>
            </a:r>
            <a:r>
              <a:rPr lang="ru-RU" sz="2800" b="1" u="sng" dirty="0">
                <a:ln>
                  <a:solidFill>
                    <a:sysClr val="windowText" lastClr="000000"/>
                  </a:solidFill>
                </a:ln>
                <a:solidFill>
                  <a:srgbClr val="FF0000"/>
                </a:solidFill>
                <a:latin typeface="Arial" pitchFamily="34" charset="0"/>
                <a:cs typeface="Arial" pitchFamily="34" charset="0"/>
              </a:rPr>
              <a:t>п</a:t>
            </a:r>
            <a:r>
              <a:rPr lang="ru-RU" sz="2800" b="1" u="sng" dirty="0">
                <a:ln>
                  <a:solidFill>
                    <a:sysClr val="windowText" lastClr="000000"/>
                  </a:solidFill>
                </a:ln>
                <a:latin typeface="Arial" pitchFamily="34" charset="0"/>
                <a:cs typeface="Arial" pitchFamily="34" charset="0"/>
              </a:rPr>
              <a:t>олезного</a:t>
            </a:r>
            <a:r>
              <a:rPr lang="ru-RU" sz="2800" b="1" u="sng" dirty="0">
                <a:ln>
                  <a:solidFill>
                    <a:sysClr val="windowText" lastClr="000000"/>
                  </a:solidFill>
                </a:ln>
                <a:solidFill>
                  <a:srgbClr val="FF0000"/>
                </a:solidFill>
                <a:latin typeface="Arial" pitchFamily="34" charset="0"/>
                <a:cs typeface="Arial" pitchFamily="34" charset="0"/>
              </a:rPr>
              <a:t> д</a:t>
            </a:r>
            <a:r>
              <a:rPr lang="ru-RU" sz="2800" b="1" u="sng" dirty="0">
                <a:ln>
                  <a:solidFill>
                    <a:sysClr val="windowText" lastClr="000000"/>
                  </a:solidFill>
                </a:ln>
                <a:latin typeface="Arial" pitchFamily="34" charset="0"/>
                <a:cs typeface="Arial" pitchFamily="34" charset="0"/>
              </a:rPr>
              <a:t>ействия</a:t>
            </a:r>
            <a:r>
              <a:rPr lang="ru-RU" sz="2800" b="1" dirty="0">
                <a:ln>
                  <a:solidFill>
                    <a:sysClr val="windowText" lastClr="000000"/>
                  </a:solidFill>
                </a:ln>
                <a:solidFill>
                  <a:srgbClr val="FF0000"/>
                </a:solidFill>
                <a:latin typeface="Arial" pitchFamily="34" charset="0"/>
                <a:cs typeface="Arial" pitchFamily="34" charset="0"/>
              </a:rPr>
              <a:t> </a:t>
            </a:r>
            <a:r>
              <a:rPr lang="ru-RU" sz="2800" b="1" dirty="0">
                <a:ln>
                  <a:solidFill>
                    <a:sysClr val="windowText" lastClr="000000"/>
                  </a:solidFill>
                </a:ln>
                <a:solidFill>
                  <a:srgbClr val="0000FF"/>
                </a:solidFill>
                <a:latin typeface="Arial" pitchFamily="34" charset="0"/>
                <a:cs typeface="Arial" pitchFamily="34" charset="0"/>
              </a:rPr>
              <a:t>тепловой машины, работающей по обратимому и равновесному циклу Карно, </a:t>
            </a:r>
            <a:r>
              <a:rPr lang="ru-RU" sz="2800" b="1" u="sng" dirty="0">
                <a:ln>
                  <a:solidFill>
                    <a:sysClr val="windowText" lastClr="000000"/>
                  </a:solidFill>
                </a:ln>
                <a:solidFill>
                  <a:srgbClr val="FF0000"/>
                </a:solidFill>
                <a:latin typeface="Arial" pitchFamily="34" charset="0"/>
                <a:cs typeface="Arial" pitchFamily="34" charset="0"/>
              </a:rPr>
              <a:t>не</a:t>
            </a:r>
            <a:r>
              <a:rPr lang="ru-RU" sz="2800" b="1" u="sng" dirty="0">
                <a:ln>
                  <a:solidFill>
                    <a:sysClr val="windowText" lastClr="000000"/>
                  </a:solidFill>
                </a:ln>
                <a:solidFill>
                  <a:srgbClr val="0000FF"/>
                </a:solidFill>
                <a:latin typeface="Arial" pitchFamily="34" charset="0"/>
                <a:cs typeface="Arial" pitchFamily="34" charset="0"/>
              </a:rPr>
              <a:t> зависит</a:t>
            </a:r>
            <a:r>
              <a:rPr lang="ru-RU" sz="2800" b="1" dirty="0">
                <a:ln>
                  <a:solidFill>
                    <a:sysClr val="windowText" lastClr="000000"/>
                  </a:solidFill>
                </a:ln>
                <a:solidFill>
                  <a:srgbClr val="0000FF"/>
                </a:solidFill>
                <a:latin typeface="Arial" pitchFamily="34" charset="0"/>
                <a:cs typeface="Arial" pitchFamily="34" charset="0"/>
              </a:rPr>
              <a:t> от природы рабочего тела, а </a:t>
            </a:r>
            <a:r>
              <a:rPr lang="ru-RU" sz="2800" b="1" u="sng" dirty="0">
                <a:ln>
                  <a:solidFill>
                    <a:sysClr val="windowText" lastClr="000000"/>
                  </a:solidFill>
                </a:ln>
                <a:solidFill>
                  <a:srgbClr val="0000FF"/>
                </a:solidFill>
                <a:latin typeface="Arial" pitchFamily="34" charset="0"/>
                <a:cs typeface="Arial" pitchFamily="34" charset="0"/>
              </a:rPr>
              <a:t>зависит</a:t>
            </a:r>
            <a:r>
              <a:rPr lang="ru-RU" sz="2800" b="1" dirty="0">
                <a:ln>
                  <a:solidFill>
                    <a:sysClr val="windowText" lastClr="000000"/>
                  </a:solidFill>
                </a:ln>
                <a:solidFill>
                  <a:srgbClr val="0000FF"/>
                </a:solidFill>
                <a:latin typeface="Arial" pitchFamily="34" charset="0"/>
                <a:cs typeface="Arial" pitchFamily="34" charset="0"/>
              </a:rPr>
              <a:t> только от температуры нагревателя и холодильника</a:t>
            </a:r>
            <a:r>
              <a:rPr lang="ru-RU" sz="2800" b="1" dirty="0">
                <a:latin typeface="Arial" pitchFamily="34" charset="0"/>
                <a:cs typeface="Arial" pitchFamily="34" charset="0"/>
              </a:rPr>
              <a:t>. </a:t>
            </a:r>
          </a:p>
        </p:txBody>
      </p:sp>
      <p:graphicFrame>
        <p:nvGraphicFramePr>
          <p:cNvPr id="3" name="Объект 2"/>
          <p:cNvGraphicFramePr>
            <a:graphicFrameLocks noChangeAspect="1"/>
          </p:cNvGraphicFramePr>
          <p:nvPr>
            <p:extLst>
              <p:ext uri="{D42A27DB-BD31-4B8C-83A1-F6EECF244321}">
                <p14:modId xmlns:p14="http://schemas.microsoft.com/office/powerpoint/2010/main" val="1580050937"/>
              </p:ext>
            </p:extLst>
          </p:nvPr>
        </p:nvGraphicFramePr>
        <p:xfrm>
          <a:off x="2411761" y="1517579"/>
          <a:ext cx="4032448" cy="1047325"/>
        </p:xfrm>
        <a:graphic>
          <a:graphicData uri="http://schemas.openxmlformats.org/presentationml/2006/ole">
            <mc:AlternateContent xmlns:mc="http://schemas.openxmlformats.org/markup-compatibility/2006">
              <mc:Choice xmlns:v="urn:schemas-microsoft-com:vml" Requires="v">
                <p:oleObj spid="_x0000_s454037" name="Формула" r:id="rId7" imgW="1726451" imgH="444307" progId="">
                  <p:embed/>
                </p:oleObj>
              </mc:Choice>
              <mc:Fallback>
                <p:oleObj name="Формула" r:id="rId7" imgW="1726451" imgH="444307" progId="">
                  <p:embed/>
                  <p:pic>
                    <p:nvPicPr>
                      <p:cNvPr id="0" name="Picture 2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1761" y="1517579"/>
                        <a:ext cx="4032448" cy="10473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48905849"/>
      </p:ext>
    </p:extLst>
  </p:cSld>
  <p:clrMapOvr>
    <a:masterClrMapping/>
  </p:clrMapOvr>
  <p:transition>
    <p:wheel spokes="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7443" y="116632"/>
            <a:ext cx="8993810" cy="3322961"/>
          </a:xfrm>
          <a:prstGeom prst="rect">
            <a:avLst/>
          </a:prstGeom>
        </p:spPr>
        <p:txBody>
          <a:bodyPr wrap="square">
            <a:spAutoFit/>
          </a:bodyPr>
          <a:lstStyle/>
          <a:p>
            <a:pPr marL="285750" indent="-285750" algn="just">
              <a:lnSpc>
                <a:spcPct val="80000"/>
              </a:lnSpc>
              <a:spcBef>
                <a:spcPts val="480"/>
              </a:spcBef>
              <a:spcAft>
                <a:spcPts val="0"/>
              </a:spcAft>
              <a:buClr>
                <a:srgbClr val="C00000"/>
              </a:buClr>
              <a:buSzPts val="2280"/>
              <a:buFont typeface="Wingdings" pitchFamily="2" charset="2"/>
              <a:buChar char="Ø"/>
            </a:pPr>
            <a:r>
              <a:rPr lang="ru-RU" sz="2800" b="1" dirty="0">
                <a:ln>
                  <a:solidFill>
                    <a:sysClr val="windowText" lastClr="000000"/>
                  </a:solidFill>
                </a:ln>
                <a:solidFill>
                  <a:srgbClr val="FF0000"/>
                </a:solidFill>
                <a:latin typeface="Arial Black" pitchFamily="34" charset="0"/>
                <a:ea typeface="Constantia"/>
                <a:cs typeface="Arial" pitchFamily="34" charset="0"/>
                <a:sym typeface="Constantia"/>
              </a:rPr>
              <a:t>Открытая система</a:t>
            </a:r>
            <a:r>
              <a:rPr lang="ru-RU" sz="2800" b="1" dirty="0">
                <a:ln>
                  <a:solidFill>
                    <a:sysClr val="windowText" lastClr="000000"/>
                  </a:solidFill>
                </a:ln>
                <a:solidFill>
                  <a:srgbClr val="FF0000"/>
                </a:solidFill>
                <a:latin typeface="Arial" pitchFamily="34" charset="0"/>
                <a:ea typeface="Constantia"/>
                <a:cs typeface="Arial" pitchFamily="34" charset="0"/>
                <a:sym typeface="Constantia"/>
              </a:rPr>
              <a:t> </a:t>
            </a:r>
            <a:r>
              <a:rPr lang="ru-RU" sz="2800" b="1" dirty="0">
                <a:latin typeface="Arial" pitchFamily="34" charset="0"/>
                <a:ea typeface="Constantia"/>
                <a:cs typeface="Arial" pitchFamily="34" charset="0"/>
                <a:sym typeface="Constantia"/>
              </a:rPr>
              <a:t>– это система, которая обменивается с окружающей средой и веществом, и энергией.</a:t>
            </a:r>
            <a:endParaRPr lang="ru-RU" sz="2800" b="1" dirty="0">
              <a:latin typeface="Arial" pitchFamily="34" charset="0"/>
              <a:cs typeface="Arial" pitchFamily="34" charset="0"/>
            </a:endParaRPr>
          </a:p>
          <a:p>
            <a:pPr marL="285750" indent="-285750" algn="just">
              <a:lnSpc>
                <a:spcPct val="80000"/>
              </a:lnSpc>
              <a:spcBef>
                <a:spcPts val="480"/>
              </a:spcBef>
              <a:spcAft>
                <a:spcPts val="0"/>
              </a:spcAft>
              <a:buClr>
                <a:srgbClr val="C00000"/>
              </a:buClr>
              <a:buSzPts val="2280"/>
              <a:buFont typeface="Wingdings" pitchFamily="2" charset="2"/>
              <a:buChar char="Ø"/>
            </a:pPr>
            <a:r>
              <a:rPr lang="ru-RU" sz="2800" b="1" dirty="0">
                <a:ln>
                  <a:solidFill>
                    <a:sysClr val="windowText" lastClr="000000"/>
                  </a:solidFill>
                </a:ln>
                <a:solidFill>
                  <a:srgbClr val="FF0000"/>
                </a:solidFill>
                <a:latin typeface="Arial Black" pitchFamily="34" charset="0"/>
                <a:ea typeface="Constantia"/>
                <a:cs typeface="Arial" pitchFamily="34" charset="0"/>
                <a:sym typeface="Constantia"/>
              </a:rPr>
              <a:t>Закрытая система </a:t>
            </a:r>
            <a:r>
              <a:rPr lang="ru-RU" sz="2800" b="1" dirty="0">
                <a:latin typeface="Arial" pitchFamily="34" charset="0"/>
                <a:ea typeface="Constantia"/>
                <a:cs typeface="Arial" pitchFamily="34" charset="0"/>
                <a:sym typeface="Constantia"/>
              </a:rPr>
              <a:t>– это система, которая обменивается с окружающей средой энергией, но не обменивается веществом.</a:t>
            </a:r>
          </a:p>
          <a:p>
            <a:pPr marL="285750" lvl="0" indent="-285750" algn="just">
              <a:lnSpc>
                <a:spcPct val="80000"/>
              </a:lnSpc>
              <a:spcBef>
                <a:spcPts val="480"/>
              </a:spcBef>
              <a:spcAft>
                <a:spcPts val="0"/>
              </a:spcAft>
              <a:buClr>
                <a:srgbClr val="C00000"/>
              </a:buClr>
              <a:buSzPts val="2280"/>
              <a:buFont typeface="Wingdings" pitchFamily="2" charset="2"/>
              <a:buChar char="Ø"/>
            </a:pPr>
            <a:r>
              <a:rPr lang="ru-RU" sz="2800" b="1" dirty="0" smtClean="0">
                <a:ln>
                  <a:solidFill>
                    <a:sysClr val="windowText" lastClr="000000"/>
                  </a:solidFill>
                </a:ln>
                <a:solidFill>
                  <a:srgbClr val="FF0000"/>
                </a:solidFill>
                <a:latin typeface="Arial Black" pitchFamily="34" charset="0"/>
                <a:ea typeface="Constantia"/>
                <a:cs typeface="Arial" pitchFamily="34" charset="0"/>
                <a:sym typeface="Constantia"/>
              </a:rPr>
              <a:t>Изолированная </a:t>
            </a:r>
            <a:r>
              <a:rPr lang="ru-RU" sz="2800" b="1" dirty="0">
                <a:ln>
                  <a:solidFill>
                    <a:sysClr val="windowText" lastClr="000000"/>
                  </a:solidFill>
                </a:ln>
                <a:solidFill>
                  <a:srgbClr val="FF0000"/>
                </a:solidFill>
                <a:latin typeface="Arial Black" pitchFamily="34" charset="0"/>
                <a:ea typeface="Constantia"/>
                <a:cs typeface="Arial" pitchFamily="34" charset="0"/>
                <a:sym typeface="Constantia"/>
              </a:rPr>
              <a:t>система</a:t>
            </a:r>
            <a:r>
              <a:rPr lang="ru-RU" sz="2800" b="1" dirty="0">
                <a:solidFill>
                  <a:schemeClr val="lt1"/>
                </a:solidFill>
                <a:latin typeface="Arial Black" pitchFamily="34" charset="0"/>
                <a:ea typeface="Constantia"/>
                <a:cs typeface="Arial" pitchFamily="34" charset="0"/>
                <a:sym typeface="Constantia"/>
              </a:rPr>
              <a:t> </a:t>
            </a:r>
            <a:r>
              <a:rPr lang="ru-RU" sz="2800" b="1" dirty="0">
                <a:latin typeface="Arial" pitchFamily="34" charset="0"/>
                <a:ea typeface="Constantia"/>
                <a:cs typeface="Arial" pitchFamily="34" charset="0"/>
                <a:sym typeface="Constantia"/>
              </a:rPr>
              <a:t>– это система, которая не обменивается с окружающей средой ни веществом, ни энергией. </a:t>
            </a:r>
            <a:endParaRPr lang="ru-RU" sz="2800" b="1" dirty="0">
              <a:latin typeface="Arial" pitchFamily="34" charset="0"/>
              <a:cs typeface="Arial" pitchFamily="34" charset="0"/>
            </a:endParaRPr>
          </a:p>
        </p:txBody>
      </p:sp>
      <p:pic>
        <p:nvPicPr>
          <p:cNvPr id="310275" name="Picture 3" descr="D:\диск D\25.12.20-домашние документы\Лаб. раб YES-14.01.20\Виртуальные лабораторные YES\Анимашки и картинки\Огонь\light.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7001" y="5013176"/>
            <a:ext cx="166687" cy="390525"/>
          </a:xfrm>
          <a:prstGeom prst="rect">
            <a:avLst/>
          </a:prstGeom>
          <a:noFill/>
          <a:extLst>
            <a:ext uri="{909E8E84-426E-40DD-AFC4-6F175D3DCCD1}">
              <a14:hiddenFill xmlns:a14="http://schemas.microsoft.com/office/drawing/2010/main">
                <a:solidFill>
                  <a:srgbClr val="FFFFFF"/>
                </a:solidFill>
              </a14:hiddenFill>
            </a:ext>
          </a:extLst>
        </p:spPr>
      </p:pic>
      <p:pic>
        <p:nvPicPr>
          <p:cNvPr id="310277" name="Picture 5" descr="https://i.gifer.com/BCsE.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463" y="3429000"/>
            <a:ext cx="2505075" cy="30003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121" b="16648"/>
          <a:stretch/>
        </p:blipFill>
        <p:spPr bwMode="auto">
          <a:xfrm>
            <a:off x="2987824" y="3573016"/>
            <a:ext cx="5459104" cy="241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descr="D:\диск D\25.12.20-домашние документы\Лаб. раб YES-14.01.20\Виртуальные лабораторные YES\Анимашки и картинки\Огонь\light.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4941168"/>
            <a:ext cx="166687" cy="390525"/>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397326" y="6021288"/>
            <a:ext cx="8063106" cy="507831"/>
          </a:xfrm>
          <a:prstGeom prst="rect">
            <a:avLst/>
          </a:prstGeom>
          <a:solidFill>
            <a:schemeClr val="bg1"/>
          </a:solidFill>
        </p:spPr>
        <p:txBody>
          <a:bodyPr wrap="square">
            <a:spAutoFit/>
          </a:bodyPr>
          <a:lstStyle/>
          <a:p>
            <a:r>
              <a:rPr lang="ru-RU" sz="2700" b="1" dirty="0" smtClean="0">
                <a:ln>
                  <a:solidFill>
                    <a:sysClr val="windowText" lastClr="000000"/>
                  </a:solidFill>
                </a:ln>
                <a:solidFill>
                  <a:srgbClr val="FF0000"/>
                </a:solidFill>
                <a:latin typeface="Arial" pitchFamily="34" charset="0"/>
                <a:ea typeface="Constantia"/>
                <a:cs typeface="Arial" pitchFamily="34" charset="0"/>
                <a:sym typeface="Constantia"/>
              </a:rPr>
              <a:t>Открытая       Закрытая   Изолированная</a:t>
            </a:r>
            <a:endParaRPr lang="ru-RU" sz="2700" dirty="0"/>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415814260"/>
      </p:ext>
    </p:extLst>
  </p:cSld>
  <p:clrMapOvr>
    <a:masterClrMapping/>
  </p:clrMapOvr>
  <p:transition>
    <p:wheel spokes="1"/>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Rectangle 22"/>
          <p:cNvSpPr>
            <a:spLocks noChangeArrowheads="1"/>
          </p:cNvSpPr>
          <p:nvPr/>
        </p:nvSpPr>
        <p:spPr bwMode="auto">
          <a:xfrm>
            <a:off x="683568" y="1502260"/>
            <a:ext cx="7857206" cy="4573560"/>
          </a:xfrm>
          <a:prstGeom prst="rect">
            <a:avLst/>
          </a:prstGeom>
          <a:noFill/>
          <a:ln w="9525">
            <a:noFill/>
            <a:miter lim="800000"/>
            <a:headEnd/>
            <a:tailEnd/>
          </a:ln>
        </p:spPr>
        <p:txBody>
          <a:bodyPr wrap="square" anchor="ctr">
            <a:spAutoFit/>
          </a:bodyPr>
          <a:lstStyle/>
          <a:p>
            <a:pPr indent="450850" algn="just" eaLnBrk="0" hangingPunct="0">
              <a:lnSpc>
                <a:spcPct val="80000"/>
              </a:lnSpc>
            </a:pPr>
            <a:r>
              <a:rPr lang="ru-RU" sz="2800" b="1" dirty="0">
                <a:ln>
                  <a:solidFill>
                    <a:sysClr val="windowText" lastClr="000000"/>
                  </a:solidFill>
                </a:ln>
                <a:solidFill>
                  <a:srgbClr val="FF0000"/>
                </a:solidFill>
                <a:latin typeface="Arial" pitchFamily="34" charset="0"/>
                <a:cs typeface="Arial" pitchFamily="34" charset="0"/>
                <a:sym typeface="Symbol"/>
              </a:rPr>
              <a:t></a:t>
            </a:r>
            <a:r>
              <a:rPr lang="ru-RU" sz="2800" b="1" dirty="0">
                <a:ln>
                  <a:solidFill>
                    <a:sysClr val="windowText" lastClr="000000"/>
                  </a:solidFill>
                </a:ln>
                <a:solidFill>
                  <a:srgbClr val="0000FF"/>
                </a:solidFill>
                <a:latin typeface="Arial" pitchFamily="34" charset="0"/>
                <a:cs typeface="Arial" pitchFamily="34" charset="0"/>
                <a:sym typeface="Symbol"/>
              </a:rPr>
              <a:t> </a:t>
            </a:r>
            <a:r>
              <a:rPr lang="ru-RU" sz="2800" b="1" i="1" dirty="0" smtClean="0">
                <a:ln>
                  <a:solidFill>
                    <a:sysClr val="windowText" lastClr="000000"/>
                  </a:solidFill>
                </a:ln>
                <a:latin typeface="Arial" pitchFamily="34" charset="0"/>
                <a:cs typeface="Arial" pitchFamily="34" charset="0"/>
              </a:rPr>
              <a:t>показывает</a:t>
            </a:r>
            <a:r>
              <a:rPr lang="ru-RU" sz="2800" b="1" dirty="0">
                <a:latin typeface="Arial" pitchFamily="34" charset="0"/>
                <a:cs typeface="Arial" pitchFamily="34" charset="0"/>
              </a:rPr>
              <a:t>, какая доля тепла, взятого от нагревателя, может быть превращена в работу при данной разности температур нагревателя и холодильника. Если Т</a:t>
            </a:r>
            <a:r>
              <a:rPr lang="ru-RU" sz="2800" b="1" baseline="-25000" dirty="0">
                <a:latin typeface="Arial" pitchFamily="34" charset="0"/>
                <a:cs typeface="Arial" pitchFamily="34" charset="0"/>
              </a:rPr>
              <a:t>1</a:t>
            </a:r>
            <a:r>
              <a:rPr lang="ru-RU" sz="2800" b="1" dirty="0">
                <a:latin typeface="Arial" pitchFamily="34" charset="0"/>
                <a:cs typeface="Arial" pitchFamily="34" charset="0"/>
              </a:rPr>
              <a:t> = Т</a:t>
            </a:r>
            <a:r>
              <a:rPr lang="ru-RU" sz="2800" b="1" baseline="-25000" dirty="0">
                <a:latin typeface="Arial" pitchFamily="34" charset="0"/>
                <a:cs typeface="Arial" pitchFamily="34" charset="0"/>
              </a:rPr>
              <a:t>2</a:t>
            </a:r>
            <a:r>
              <a:rPr lang="ru-RU" sz="2800" b="1" dirty="0">
                <a:latin typeface="Arial" pitchFamily="34" charset="0"/>
                <a:cs typeface="Arial" pitchFamily="34" charset="0"/>
              </a:rPr>
              <a:t>, то </a:t>
            </a:r>
            <a:r>
              <a:rPr lang="ru-RU" sz="2800" b="1" dirty="0">
                <a:latin typeface="Arial" pitchFamily="34" charset="0"/>
                <a:cs typeface="Arial" pitchFamily="34" charset="0"/>
                <a:sym typeface="Symbol" pitchFamily="18" charset="2"/>
              </a:rPr>
              <a:t></a:t>
            </a:r>
            <a:r>
              <a:rPr lang="ru-RU" sz="2800" b="1" dirty="0">
                <a:latin typeface="Arial" pitchFamily="34" charset="0"/>
                <a:cs typeface="Arial" pitchFamily="34" charset="0"/>
              </a:rPr>
              <a:t> = 0. Это означает, что </a:t>
            </a:r>
            <a:r>
              <a:rPr lang="ru-RU" sz="2800" b="1" dirty="0">
                <a:ln>
                  <a:solidFill>
                    <a:sysClr val="windowText" lastClr="000000"/>
                  </a:solidFill>
                </a:ln>
                <a:solidFill>
                  <a:srgbClr val="0000FF"/>
                </a:solidFill>
                <a:latin typeface="Arial" pitchFamily="34" charset="0"/>
                <a:cs typeface="Arial" pitchFamily="34" charset="0"/>
                <a:sym typeface="Symbol" pitchFamily="18" charset="2"/>
              </a:rPr>
              <a:t>теплота не может быть источником работы в отсутствии разности температур</a:t>
            </a:r>
            <a:r>
              <a:rPr lang="ru-RU" sz="2800" b="1" dirty="0">
                <a:latin typeface="Arial" pitchFamily="34" charset="0"/>
                <a:cs typeface="Arial" pitchFamily="34" charset="0"/>
                <a:sym typeface="Symbol" pitchFamily="18" charset="2"/>
              </a:rPr>
              <a:t>. Только в определенном, нереализуемом случае, когда температура теплоприемника равна </a:t>
            </a:r>
            <a:r>
              <a:rPr lang="ru-RU" sz="2800" b="1" dirty="0">
                <a:ln>
                  <a:solidFill>
                    <a:sysClr val="windowText" lastClr="000000"/>
                  </a:solidFill>
                </a:ln>
                <a:solidFill>
                  <a:srgbClr val="0000FF"/>
                </a:solidFill>
                <a:latin typeface="Arial" pitchFamily="34" charset="0"/>
                <a:cs typeface="Arial" pitchFamily="34" charset="0"/>
                <a:sym typeface="Symbol" pitchFamily="18" charset="2"/>
              </a:rPr>
              <a:t>абсолютному 0 </a:t>
            </a:r>
            <a:r>
              <a:rPr lang="ru-RU" sz="2800" b="1" dirty="0">
                <a:latin typeface="Arial" pitchFamily="34" charset="0"/>
                <a:cs typeface="Arial" pitchFamily="34" charset="0"/>
                <a:sym typeface="Symbol" pitchFamily="18" charset="2"/>
              </a:rPr>
              <a:t>(</a:t>
            </a:r>
            <a:r>
              <a:rPr lang="ru-RU" sz="2800" b="1" dirty="0" smtClean="0">
                <a:ln>
                  <a:solidFill>
                    <a:sysClr val="windowText" lastClr="000000"/>
                  </a:solidFill>
                </a:ln>
                <a:solidFill>
                  <a:srgbClr val="0000FF"/>
                </a:solidFill>
                <a:latin typeface="Arial" pitchFamily="34" charset="0"/>
                <a:cs typeface="Arial" pitchFamily="34" charset="0"/>
                <a:sym typeface="Symbol" pitchFamily="18" charset="2"/>
              </a:rPr>
              <a:t>Т</a:t>
            </a:r>
            <a:r>
              <a:rPr lang="ru-RU" sz="2800" b="1" baseline="-25000" dirty="0" smtClean="0">
                <a:ln>
                  <a:solidFill>
                    <a:sysClr val="windowText" lastClr="000000"/>
                  </a:solidFill>
                </a:ln>
                <a:solidFill>
                  <a:srgbClr val="0000FF"/>
                </a:solidFill>
                <a:latin typeface="Arial" pitchFamily="34" charset="0"/>
                <a:cs typeface="Arial" pitchFamily="34" charset="0"/>
                <a:sym typeface="Symbol" pitchFamily="18" charset="2"/>
              </a:rPr>
              <a:t>2</a:t>
            </a:r>
            <a:r>
              <a:rPr lang="ru-RU" sz="2800" b="1" dirty="0" smtClean="0">
                <a:ln>
                  <a:solidFill>
                    <a:sysClr val="windowText" lastClr="000000"/>
                  </a:solidFill>
                </a:ln>
                <a:solidFill>
                  <a:srgbClr val="0000FF"/>
                </a:solidFill>
                <a:latin typeface="Arial" pitchFamily="34" charset="0"/>
                <a:cs typeface="Arial" pitchFamily="34" charset="0"/>
                <a:sym typeface="Symbol" pitchFamily="18" charset="2"/>
              </a:rPr>
              <a:t>=0 </a:t>
            </a:r>
            <a:r>
              <a:rPr lang="ru-RU" sz="2800" b="1" dirty="0">
                <a:ln>
                  <a:solidFill>
                    <a:sysClr val="windowText" lastClr="000000"/>
                  </a:solidFill>
                </a:ln>
                <a:solidFill>
                  <a:srgbClr val="0000FF"/>
                </a:solidFill>
                <a:latin typeface="Arial" pitchFamily="34" charset="0"/>
                <a:cs typeface="Arial" pitchFamily="34" charset="0"/>
                <a:sym typeface="Symbol" pitchFamily="18" charset="2"/>
              </a:rPr>
              <a:t>К</a:t>
            </a:r>
            <a:r>
              <a:rPr lang="ru-RU" sz="2800" b="1" dirty="0">
                <a:latin typeface="Arial" pitchFamily="34" charset="0"/>
                <a:cs typeface="Arial" pitchFamily="34" charset="0"/>
                <a:sym typeface="Symbol" pitchFamily="18" charset="2"/>
              </a:rPr>
              <a:t>), </a:t>
            </a:r>
            <a:r>
              <a:rPr lang="ru-RU" sz="2800" b="1" dirty="0">
                <a:latin typeface="Arial" pitchFamily="34" charset="0"/>
                <a:cs typeface="Arial" pitchFamily="34" charset="0"/>
              </a:rPr>
              <a:t> = 1. </a:t>
            </a:r>
            <a:r>
              <a:rPr lang="ru-RU" sz="2800" b="1" dirty="0">
                <a:ln>
                  <a:solidFill>
                    <a:sysClr val="windowText" lastClr="000000"/>
                  </a:solidFill>
                </a:ln>
                <a:solidFill>
                  <a:srgbClr val="FF0000"/>
                </a:solidFill>
                <a:latin typeface="Arial" pitchFamily="34" charset="0"/>
                <a:cs typeface="Arial" pitchFamily="34" charset="0"/>
              </a:rPr>
              <a:t>К. п. д. </a:t>
            </a:r>
            <a:r>
              <a:rPr lang="ru-RU" sz="2800" b="1" dirty="0">
                <a:latin typeface="Arial" pitchFamily="34" charset="0"/>
                <a:cs typeface="Arial" pitchFamily="34" charset="0"/>
              </a:rPr>
              <a:t>этого цикла не изменяется, если взять любое другое рабочее вещество.</a:t>
            </a:r>
            <a:r>
              <a:rPr lang="ru-RU" sz="2800" b="1" dirty="0">
                <a:latin typeface="Arial" pitchFamily="34" charset="0"/>
                <a:cs typeface="Arial" pitchFamily="34" charset="0"/>
                <a:sym typeface="Symbol" pitchFamily="18" charset="2"/>
              </a:rPr>
              <a:t> </a:t>
            </a:r>
          </a:p>
        </p:txBody>
      </p:sp>
    </p:spTree>
    <p:extLst>
      <p:ext uri="{BB962C8B-B14F-4D97-AF65-F5344CB8AC3E}">
        <p14:creationId xmlns:p14="http://schemas.microsoft.com/office/powerpoint/2010/main" val="4248905849"/>
      </p:ext>
    </p:extLst>
  </p:cSld>
  <p:clrMapOvr>
    <a:masterClrMapping/>
  </p:clrMapOvr>
  <p:transition>
    <p:wheel spokes="1"/>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Rectangle 2"/>
          <p:cNvSpPr>
            <a:spLocks noChangeArrowheads="1"/>
          </p:cNvSpPr>
          <p:nvPr/>
        </p:nvSpPr>
        <p:spPr bwMode="auto">
          <a:xfrm>
            <a:off x="614140" y="1412776"/>
            <a:ext cx="7990308" cy="2031325"/>
          </a:xfrm>
          <a:prstGeom prst="rect">
            <a:avLst/>
          </a:prstGeom>
          <a:noFill/>
          <a:ln w="9525">
            <a:noFill/>
            <a:miter lim="800000"/>
            <a:headEnd/>
            <a:tailEnd/>
          </a:ln>
        </p:spPr>
        <p:txBody>
          <a:bodyPr wrap="square" anchor="ctr">
            <a:spAutoFit/>
          </a:bodyPr>
          <a:lstStyle/>
          <a:p>
            <a:pPr indent="444500" algn="just" eaLnBrk="0" hangingPunct="0">
              <a:lnSpc>
                <a:spcPct val="90000"/>
              </a:lnSpc>
            </a:pPr>
            <a:r>
              <a:rPr lang="ru-RU" sz="2800" b="1" dirty="0">
                <a:ln>
                  <a:solidFill>
                    <a:sysClr val="windowText" lastClr="000000"/>
                  </a:solidFill>
                </a:ln>
                <a:solidFill>
                  <a:srgbClr val="FF0000"/>
                </a:solidFill>
                <a:latin typeface="Arial" pitchFamily="34" charset="0"/>
                <a:cs typeface="Arial" pitchFamily="34" charset="0"/>
              </a:rPr>
              <a:t>Любой цикл </a:t>
            </a:r>
            <a:r>
              <a:rPr lang="ru-RU" sz="2800" b="1" u="sng" dirty="0">
                <a:latin typeface="Arial" pitchFamily="34" charset="0"/>
                <a:cs typeface="Arial" pitchFamily="34" charset="0"/>
              </a:rPr>
              <a:t>можно представить как</a:t>
            </a:r>
            <a:r>
              <a:rPr lang="ru-RU" sz="2800" b="1" dirty="0">
                <a:latin typeface="Arial" pitchFamily="34" charset="0"/>
                <a:cs typeface="Arial" pitchFamily="34" charset="0"/>
              </a:rPr>
              <a:t> </a:t>
            </a:r>
            <a:r>
              <a:rPr lang="ru-RU" sz="2800" b="1" dirty="0">
                <a:ln>
                  <a:solidFill>
                    <a:sysClr val="windowText" lastClr="000000"/>
                  </a:solidFill>
                </a:ln>
                <a:solidFill>
                  <a:srgbClr val="0000FF"/>
                </a:solidFill>
                <a:latin typeface="Arial" pitchFamily="34" charset="0"/>
                <a:cs typeface="Arial" pitchFamily="34" charset="0"/>
              </a:rPr>
              <a:t>сумму бесконечно малых циклов Карно</a:t>
            </a:r>
            <a:r>
              <a:rPr lang="ru-RU" sz="2800" b="1" dirty="0">
                <a:latin typeface="Arial" pitchFamily="34" charset="0"/>
                <a:cs typeface="Arial" pitchFamily="34" charset="0"/>
              </a:rPr>
              <a:t>, ограниченных бесконечно малыми изотермами и конечными отрезками </a:t>
            </a:r>
            <a:r>
              <a:rPr lang="ru-RU" sz="2800" b="1" dirty="0" smtClean="0">
                <a:latin typeface="Arial" pitchFamily="34" charset="0"/>
                <a:cs typeface="Arial" pitchFamily="34" charset="0"/>
              </a:rPr>
              <a:t>адиабат. </a:t>
            </a:r>
            <a:endParaRPr lang="ru-RU" sz="2800" b="1" dirty="0">
              <a:latin typeface="Arial" pitchFamily="34" charset="0"/>
              <a:cs typeface="Arial" pitchFamily="34" charset="0"/>
            </a:endParaRPr>
          </a:p>
        </p:txBody>
      </p:sp>
      <p:pic>
        <p:nvPicPr>
          <p:cNvPr id="11" name="Picture 5"/>
          <p:cNvPicPr>
            <a:picLocks noChangeAspect="1" noChangeArrowheads="1"/>
          </p:cNvPicPr>
          <p:nvPr/>
        </p:nvPicPr>
        <p:blipFill>
          <a:blip r:embed="rId6" cstate="print"/>
          <a:srcRect/>
          <a:stretch>
            <a:fillRect/>
          </a:stretch>
        </p:blipFill>
        <p:spPr bwMode="auto">
          <a:xfrm>
            <a:off x="3152973" y="2996952"/>
            <a:ext cx="2838053" cy="2300907"/>
          </a:xfrm>
          <a:prstGeom prst="rect">
            <a:avLst/>
          </a:prstGeom>
          <a:noFill/>
          <a:ln w="9525">
            <a:noFill/>
            <a:miter lim="800000"/>
            <a:headEnd/>
            <a:tailEnd/>
          </a:ln>
        </p:spPr>
      </p:pic>
      <p:sp>
        <p:nvSpPr>
          <p:cNvPr id="13" name="Rectangle 6"/>
          <p:cNvSpPr>
            <a:spLocks noChangeArrowheads="1"/>
          </p:cNvSpPr>
          <p:nvPr/>
        </p:nvSpPr>
        <p:spPr bwMode="auto">
          <a:xfrm>
            <a:off x="539502" y="5301208"/>
            <a:ext cx="8208962" cy="781752"/>
          </a:xfrm>
          <a:prstGeom prst="rect">
            <a:avLst/>
          </a:prstGeom>
          <a:noFill/>
          <a:ln w="9525">
            <a:noFill/>
            <a:miter lim="800000"/>
            <a:headEnd/>
            <a:tailEnd/>
          </a:ln>
        </p:spPr>
        <p:txBody>
          <a:bodyPr anchor="ctr">
            <a:spAutoFit/>
          </a:bodyPr>
          <a:lstStyle/>
          <a:p>
            <a:pPr algn="ctr" eaLnBrk="0" hangingPunct="0">
              <a:lnSpc>
                <a:spcPct val="80000"/>
              </a:lnSpc>
            </a:pPr>
            <a:r>
              <a:rPr lang="ru-RU" sz="2800" b="1" dirty="0" smtClean="0">
                <a:latin typeface="Arial" pitchFamily="34" charset="0"/>
                <a:cs typeface="Arial" pitchFamily="34" charset="0"/>
              </a:rPr>
              <a:t>Схема </a:t>
            </a:r>
            <a:r>
              <a:rPr lang="ru-RU" sz="2800" b="1" dirty="0">
                <a:latin typeface="Arial" pitchFamily="34" charset="0"/>
                <a:cs typeface="Arial" pitchFamily="34" charset="0"/>
              </a:rPr>
              <a:t>представления производного цикла в виде нескольких циклов Карно </a:t>
            </a:r>
          </a:p>
        </p:txBody>
      </p:sp>
    </p:spTree>
    <p:extLst>
      <p:ext uri="{BB962C8B-B14F-4D97-AF65-F5344CB8AC3E}">
        <p14:creationId xmlns:p14="http://schemas.microsoft.com/office/powerpoint/2010/main" val="4248905849"/>
      </p:ext>
    </p:extLst>
  </p:cSld>
  <p:clrMapOvr>
    <a:masterClrMapping/>
  </p:clrMapOvr>
  <p:transition>
    <p:wheel spokes="1"/>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180373"/>
            <a:ext cx="7905750" cy="454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Text Box 11"/>
          <p:cNvSpPr txBox="1">
            <a:spLocks noChangeArrowheads="1"/>
          </p:cNvSpPr>
          <p:nvPr/>
        </p:nvSpPr>
        <p:spPr bwMode="auto">
          <a:xfrm>
            <a:off x="95274" y="19783"/>
            <a:ext cx="8984903" cy="2160591"/>
          </a:xfrm>
          <a:prstGeom prst="rect">
            <a:avLst/>
          </a:prstGeom>
          <a:noFill/>
          <a:ln w="9525">
            <a:noFill/>
            <a:miter lim="800000"/>
            <a:headEnd/>
            <a:tailEnd/>
          </a:ln>
          <a:effectLst/>
        </p:spPr>
        <p:txBody>
          <a:bodyPr wrap="square">
            <a:spAutoFit/>
          </a:bodyPr>
          <a:lstStyle/>
          <a:p>
            <a:pPr algn="ctr">
              <a:lnSpc>
                <a:spcPct val="80000"/>
              </a:lnSpc>
            </a:pPr>
            <a:r>
              <a:rPr lang="ru-RU" sz="4200"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rPr>
              <a:t>Энтропия как критерий самопроизвольного  протекания процесса в изолированной </a:t>
            </a:r>
            <a:r>
              <a:rPr lang="ru-RU" sz="4200" b="1" dirty="0" smtClean="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rPr>
              <a:t>системе</a:t>
            </a:r>
            <a:endParaRPr lang="ru-RU" sz="4200"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endParaRPr>
          </a:p>
        </p:txBody>
      </p:sp>
      <p:pic>
        <p:nvPicPr>
          <p:cNvPr id="1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599" r="71714" b="24988"/>
          <a:stretch/>
        </p:blipFill>
        <p:spPr bwMode="auto">
          <a:xfrm>
            <a:off x="6745913" y="1628800"/>
            <a:ext cx="2334264" cy="1624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0099235"/>
      </p:ext>
    </p:extLst>
  </p:cSld>
  <p:clrMapOvr>
    <a:masterClrMapping/>
  </p:clrMapOvr>
  <p:transition>
    <p:wheel spokes="1"/>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26.06.22\slide-3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89" t="24466" r="2509" b="11380"/>
          <a:stretch/>
        </p:blipFill>
        <p:spPr bwMode="auto">
          <a:xfrm>
            <a:off x="154681" y="476672"/>
            <a:ext cx="8928993" cy="4464496"/>
          </a:xfrm>
          <a:prstGeom prst="rect">
            <a:avLst/>
          </a:prstGeom>
          <a:noFill/>
          <a:extLst>
            <a:ext uri="{909E8E84-426E-40DD-AFC4-6F175D3DCCD1}">
              <a14:hiddenFill xmlns:a14="http://schemas.microsoft.com/office/drawing/2010/main">
                <a:solidFill>
                  <a:srgbClr val="FFFFFF"/>
                </a:solidFill>
              </a14:hiddenFill>
            </a:ext>
          </a:extLst>
        </p:spPr>
      </p:pic>
      <p:sp>
        <p:nvSpPr>
          <p:cNvPr id="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4" name="Управляющая кнопка: назад 3">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омой 4">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 name="Picture 12" descr="пишу 1"/>
          <p:cNvPicPr>
            <a:picLocks noChangeAspect="1" noChangeArrowheads="1" noCrop="1"/>
          </p:cNvPicPr>
          <p:nvPr/>
        </p:nvPicPr>
        <p:blipFill>
          <a:blip r:embed="rId4" cstate="print"/>
          <a:srcRect/>
          <a:stretch>
            <a:fillRect/>
          </a:stretch>
        </p:blipFill>
        <p:spPr bwMode="auto">
          <a:xfrm>
            <a:off x="8462991" y="4991120"/>
            <a:ext cx="649287" cy="1295400"/>
          </a:xfrm>
          <a:prstGeom prst="rect">
            <a:avLst/>
          </a:prstGeom>
          <a:noFill/>
          <a:ln w="9525">
            <a:noFill/>
            <a:miter lim="800000"/>
            <a:headEnd/>
            <a:tailEnd/>
          </a:ln>
        </p:spPr>
      </p:pic>
      <p:sp>
        <p:nvSpPr>
          <p:cNvPr id="2" name="Прямоугольник 1"/>
          <p:cNvSpPr/>
          <p:nvPr/>
        </p:nvSpPr>
        <p:spPr>
          <a:xfrm>
            <a:off x="251520" y="5397570"/>
            <a:ext cx="4572000" cy="523220"/>
          </a:xfrm>
          <a:prstGeom prst="rect">
            <a:avLst/>
          </a:prstGeom>
        </p:spPr>
        <p:txBody>
          <a:bodyPr>
            <a:spAutoFit/>
          </a:bodyPr>
          <a:lstStyle/>
          <a:p>
            <a:r>
              <a:rPr lang="en-US" sz="2800" b="1" dirty="0" smtClean="0">
                <a:ln>
                  <a:solidFill>
                    <a:sysClr val="windowText" lastClr="000000"/>
                  </a:solidFill>
                </a:ln>
                <a:solidFill>
                  <a:srgbClr val="0000FF"/>
                </a:solidFill>
                <a:latin typeface="Times New Roman" pitchFamily="18" charset="0"/>
                <a:cs typeface="Times New Roman" pitchFamily="18" charset="0"/>
              </a:rPr>
              <a:t>W</a:t>
            </a:r>
            <a:r>
              <a:rPr lang="ru-RU" sz="2800" b="1" dirty="0" smtClean="0">
                <a:ln>
                  <a:solidFill>
                    <a:sysClr val="windowText" lastClr="000000"/>
                  </a:solidFill>
                </a:ln>
                <a:solidFill>
                  <a:srgbClr val="0000FF"/>
                </a:solidFill>
                <a:latin typeface="Times New Roman" pitchFamily="18" charset="0"/>
                <a:cs typeface="Times New Roman" pitchFamily="18" charset="0"/>
              </a:rPr>
              <a:t>  или А</a:t>
            </a:r>
            <a:r>
              <a:rPr lang="en-US" sz="2800" b="1" dirty="0" smtClean="0">
                <a:ln>
                  <a:solidFill>
                    <a:sysClr val="windowText" lastClr="000000"/>
                  </a:solidFill>
                </a:ln>
                <a:solidFill>
                  <a:srgbClr val="0000FF"/>
                </a:solidFill>
                <a:latin typeface="Times New Roman" pitchFamily="18" charset="0"/>
                <a:cs typeface="Times New Roman" pitchFamily="18" charset="0"/>
              </a:rPr>
              <a:t> </a:t>
            </a:r>
            <a:r>
              <a:rPr lang="ru-RU" sz="2800" b="1" dirty="0" smtClean="0">
                <a:ln>
                  <a:solidFill>
                    <a:sysClr val="windowText" lastClr="000000"/>
                  </a:solidFill>
                </a:ln>
                <a:solidFill>
                  <a:srgbClr val="0000FF"/>
                </a:solidFill>
                <a:latin typeface="Times New Roman" pitchFamily="18" charset="0"/>
                <a:cs typeface="Times New Roman" pitchFamily="18" charset="0"/>
              </a:rPr>
              <a:t>– работа </a:t>
            </a:r>
            <a:endParaRPr lang="ru-RU" sz="2800" dirty="0">
              <a:ln>
                <a:solidFill>
                  <a:sysClr val="windowText" lastClr="000000"/>
                </a:solidFill>
              </a:ln>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598235180"/>
      </p:ext>
    </p:extLst>
  </p:cSld>
  <p:clrMapOvr>
    <a:masterClrMapping/>
  </p:clrMapOvr>
  <p:transition>
    <p:wheel spokes="1"/>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AutoShape 2"/>
          <p:cNvSpPr>
            <a:spLocks noChangeArrowheads="1"/>
          </p:cNvSpPr>
          <p:nvPr/>
        </p:nvSpPr>
        <p:spPr bwMode="auto">
          <a:xfrm rot="10800000">
            <a:off x="3347864" y="1773238"/>
            <a:ext cx="5580236" cy="4464074"/>
          </a:xfrm>
          <a:prstGeom prst="verticalScroll">
            <a:avLst>
              <a:gd name="adj" fmla="val 7551"/>
            </a:avLst>
          </a:prstGeom>
          <a:solidFill>
            <a:srgbClr val="FFCC99"/>
          </a:solidFill>
          <a:ln w="9525">
            <a:solidFill>
              <a:schemeClr val="tx1"/>
            </a:solidFill>
            <a:round/>
            <a:headEnd/>
            <a:tailEnd/>
          </a:ln>
        </p:spPr>
        <p:txBody>
          <a:bodyPr wrap="none" anchor="ctr"/>
          <a:lstStyle/>
          <a:p>
            <a:endParaRPr lang="ru-RU"/>
          </a:p>
        </p:txBody>
      </p:sp>
      <p:sp>
        <p:nvSpPr>
          <p:cNvPr id="4" name="Прямоугольник 3"/>
          <p:cNvSpPr/>
          <p:nvPr/>
        </p:nvSpPr>
        <p:spPr>
          <a:xfrm>
            <a:off x="251520" y="293689"/>
            <a:ext cx="8676579" cy="1191095"/>
          </a:xfrm>
          <a:prstGeom prst="rect">
            <a:avLst/>
          </a:prstGeom>
        </p:spPr>
        <p:txBody>
          <a:bodyPr wrap="square">
            <a:spAutoFit/>
          </a:bodyPr>
          <a:lstStyle/>
          <a:p>
            <a:pPr indent="450850" algn="just" eaLnBrk="1" hangingPunct="1">
              <a:lnSpc>
                <a:spcPct val="85000"/>
              </a:lnSpc>
              <a:buFontTx/>
              <a:buNone/>
            </a:pPr>
            <a:r>
              <a:rPr lang="ru-RU" sz="2800" b="1" u="sng" dirty="0"/>
              <a:t>В результате</a:t>
            </a:r>
            <a:r>
              <a:rPr lang="ru-RU" sz="2800" b="1" dirty="0"/>
              <a:t> </a:t>
            </a:r>
            <a:r>
              <a:rPr lang="ru-RU" sz="2800" b="1" dirty="0">
                <a:ln>
                  <a:solidFill>
                    <a:sysClr val="windowText" lastClr="000000"/>
                  </a:solidFill>
                </a:ln>
                <a:solidFill>
                  <a:srgbClr val="0000FF"/>
                </a:solidFill>
              </a:rPr>
              <a:t>физического</a:t>
            </a:r>
            <a:r>
              <a:rPr lang="ru-RU" sz="2800" b="1" dirty="0"/>
              <a:t> или </a:t>
            </a:r>
            <a:r>
              <a:rPr lang="ru-RU" sz="2800" b="1" dirty="0">
                <a:ln>
                  <a:solidFill>
                    <a:sysClr val="windowText" lastClr="000000"/>
                  </a:solidFill>
                </a:ln>
                <a:solidFill>
                  <a:srgbClr val="0000FF"/>
                </a:solidFill>
              </a:rPr>
              <a:t>химического</a:t>
            </a:r>
            <a:r>
              <a:rPr lang="ru-RU" sz="2800" b="1" dirty="0"/>
              <a:t> </a:t>
            </a:r>
            <a:r>
              <a:rPr lang="ru-RU" sz="2800" b="1" dirty="0">
                <a:ln>
                  <a:solidFill>
                    <a:sysClr val="windowText" lastClr="000000"/>
                  </a:solidFill>
                </a:ln>
              </a:rPr>
              <a:t>процесса</a:t>
            </a:r>
            <a:r>
              <a:rPr lang="ru-RU" sz="2800" b="1" dirty="0"/>
              <a:t> всегда происходит </a:t>
            </a:r>
            <a:r>
              <a:rPr lang="ru-RU" sz="2800" b="1" dirty="0">
                <a:ln>
                  <a:solidFill>
                    <a:sysClr val="windowText" lastClr="000000"/>
                  </a:solidFill>
                </a:ln>
              </a:rPr>
              <a:t>изменение</a:t>
            </a:r>
            <a:r>
              <a:rPr lang="ru-RU" sz="2800" b="1" dirty="0"/>
              <a:t> </a:t>
            </a:r>
            <a:r>
              <a:rPr lang="ru-RU" sz="2800" b="1" dirty="0">
                <a:ln>
                  <a:solidFill>
                    <a:sysClr val="windowText" lastClr="000000"/>
                  </a:solidFill>
                </a:ln>
                <a:solidFill>
                  <a:srgbClr val="FF0000"/>
                </a:solidFill>
                <a:latin typeface="Arial Black" pitchFamily="34" charset="0"/>
              </a:rPr>
              <a:t>энтропии</a:t>
            </a:r>
            <a:r>
              <a:rPr lang="ru-RU" sz="2800" b="1" dirty="0"/>
              <a:t>. </a:t>
            </a:r>
            <a:endParaRPr lang="en-US" sz="2800" b="1" dirty="0"/>
          </a:p>
        </p:txBody>
      </p:sp>
      <p:sp>
        <p:nvSpPr>
          <p:cNvPr id="6" name="Прямоугольник 5"/>
          <p:cNvSpPr/>
          <p:nvPr/>
        </p:nvSpPr>
        <p:spPr>
          <a:xfrm>
            <a:off x="3779912" y="1988840"/>
            <a:ext cx="4752528" cy="3582519"/>
          </a:xfrm>
          <a:prstGeom prst="rect">
            <a:avLst/>
          </a:prstGeom>
        </p:spPr>
        <p:txBody>
          <a:bodyPr wrap="square">
            <a:spAutoFit/>
          </a:bodyPr>
          <a:lstStyle/>
          <a:p>
            <a:pPr indent="450850" algn="just" eaLnBrk="1" hangingPunct="1">
              <a:lnSpc>
                <a:spcPct val="90000"/>
              </a:lnSpc>
              <a:buFontTx/>
              <a:buNone/>
            </a:pPr>
            <a:r>
              <a:rPr lang="ru-RU" sz="2800" b="1" u="sng" dirty="0"/>
              <a:t>Изменение</a:t>
            </a:r>
            <a:r>
              <a:rPr lang="ru-RU" sz="2800" b="1" dirty="0"/>
              <a:t> </a:t>
            </a:r>
            <a:r>
              <a:rPr lang="ru-RU" sz="2800" b="1" dirty="0">
                <a:ln>
                  <a:solidFill>
                    <a:sysClr val="windowText" lastClr="000000"/>
                  </a:solidFill>
                </a:ln>
                <a:solidFill>
                  <a:srgbClr val="0000FF"/>
                </a:solidFill>
              </a:rPr>
              <a:t>энтропии</a:t>
            </a:r>
            <a:r>
              <a:rPr lang="ru-RU" sz="2800" b="1" dirty="0"/>
              <a:t> </a:t>
            </a:r>
            <a:r>
              <a:rPr lang="ru-RU" sz="2800" b="1" u="sng" dirty="0"/>
              <a:t>показывает</a:t>
            </a:r>
            <a:r>
              <a:rPr lang="ru-RU" sz="2800" b="1" dirty="0"/>
              <a:t> какое количество энергии беспорядочно рассеивается в окружающую среду в виде теплоты (при определенной температуре). </a:t>
            </a:r>
            <a:endParaRPr lang="en-US" sz="2800" b="1" dirty="0"/>
          </a:p>
        </p:txBody>
      </p: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852936"/>
            <a:ext cx="2438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назад 22">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домой 23">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286713686"/>
      </p:ext>
    </p:extLst>
  </p:cSld>
  <p:clrMapOvr>
    <a:masterClrMapping/>
  </p:clrMapOvr>
  <p:transition>
    <p:wheel spokes="1"/>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1979712" y="680268"/>
            <a:ext cx="4319711" cy="732508"/>
          </a:xfrm>
          <a:prstGeom prst="rect">
            <a:avLst/>
          </a:prstGeom>
          <a:noFill/>
          <a:ln w="9525">
            <a:noFill/>
            <a:miter lim="800000"/>
            <a:headEnd/>
            <a:tailEnd/>
          </a:ln>
        </p:spPr>
        <p:txBody>
          <a:bodyPr wrap="square" lIns="0" tIns="0" rIns="0" bIns="0" anchor="ctr">
            <a:spAutoFit/>
          </a:bodyPr>
          <a:lstStyle/>
          <a:p>
            <a:pPr algn="ctr" eaLnBrk="0" hangingPunct="0">
              <a:lnSpc>
                <a:spcPct val="85000"/>
              </a:lnSpc>
            </a:pPr>
            <a:r>
              <a:rPr lang="ru-RU" sz="2800" b="1" dirty="0">
                <a:latin typeface="Arial" pitchFamily="34" charset="0"/>
                <a:cs typeface="Arial" pitchFamily="34" charset="0"/>
              </a:rPr>
              <a:t>Рудольф </a:t>
            </a:r>
            <a:r>
              <a:rPr lang="ru-RU" sz="2800" b="1" dirty="0" err="1">
                <a:latin typeface="Arial" pitchFamily="34" charset="0"/>
                <a:cs typeface="Arial" pitchFamily="34" charset="0"/>
              </a:rPr>
              <a:t>Юлиус</a:t>
            </a:r>
            <a:r>
              <a:rPr lang="ru-RU" sz="2800" b="1" dirty="0">
                <a:latin typeface="Arial" pitchFamily="34" charset="0"/>
                <a:cs typeface="Arial" pitchFamily="34" charset="0"/>
              </a:rPr>
              <a:t> </a:t>
            </a:r>
            <a:r>
              <a:rPr lang="ru-RU" sz="2800" b="1" dirty="0" err="1">
                <a:latin typeface="Arial" pitchFamily="34" charset="0"/>
                <a:cs typeface="Arial" pitchFamily="34" charset="0"/>
              </a:rPr>
              <a:t>Иммануил</a:t>
            </a:r>
            <a:r>
              <a:rPr lang="ru-RU" sz="2800" b="1" dirty="0">
                <a:latin typeface="Arial" pitchFamily="34" charset="0"/>
                <a:cs typeface="Arial" pitchFamily="34" charset="0"/>
              </a:rPr>
              <a:t> </a:t>
            </a:r>
            <a:r>
              <a:rPr lang="ru-RU" sz="2800" b="1" dirty="0" err="1" smtClean="0">
                <a:ln>
                  <a:solidFill>
                    <a:sysClr val="windowText" lastClr="000000"/>
                  </a:solidFill>
                </a:ln>
                <a:solidFill>
                  <a:srgbClr val="FF0000"/>
                </a:solidFill>
                <a:latin typeface="Arial Black" pitchFamily="34" charset="0"/>
                <a:cs typeface="Arial" pitchFamily="34" charset="0"/>
              </a:rPr>
              <a:t>Клаузиус</a:t>
            </a:r>
            <a:r>
              <a:rPr lang="ru-RU" sz="2800" b="1" dirty="0" smtClean="0">
                <a:latin typeface="Arial" pitchFamily="34" charset="0"/>
                <a:cs typeface="Arial" pitchFamily="34" charset="0"/>
              </a:rPr>
              <a:t> </a:t>
            </a:r>
            <a:endParaRPr lang="ru-RU" sz="2800" b="1" dirty="0">
              <a:latin typeface="Arial" pitchFamily="34" charset="0"/>
              <a:cs typeface="Arial" pitchFamily="34" charset="0"/>
            </a:endParaRPr>
          </a:p>
        </p:txBody>
      </p:sp>
      <p:pic>
        <p:nvPicPr>
          <p:cNvPr id="7" name="Picture 10" descr="http://im3-tub.yandex.net/i?id=168080186-70-72"/>
          <p:cNvPicPr>
            <a:picLocks noChangeAspect="1" noChangeArrowheads="1"/>
          </p:cNvPicPr>
          <p:nvPr/>
        </p:nvPicPr>
        <p:blipFill>
          <a:blip r:embed="rId2" cstate="print"/>
          <a:srcRect/>
          <a:stretch>
            <a:fillRect/>
          </a:stretch>
        </p:blipFill>
        <p:spPr bwMode="auto">
          <a:xfrm>
            <a:off x="0" y="0"/>
            <a:ext cx="1701800" cy="2282825"/>
          </a:xfrm>
          <a:prstGeom prst="rect">
            <a:avLst/>
          </a:prstGeom>
          <a:noFill/>
          <a:ln w="9525">
            <a:noFill/>
            <a:miter lim="800000"/>
            <a:headEnd/>
            <a:tailEnd/>
          </a:ln>
        </p:spPr>
      </p:pic>
      <p:sp>
        <p:nvSpPr>
          <p:cNvPr id="2" name="Прямоугольник 1"/>
          <p:cNvSpPr/>
          <p:nvPr/>
        </p:nvSpPr>
        <p:spPr>
          <a:xfrm>
            <a:off x="75276" y="2873455"/>
            <a:ext cx="8974608" cy="2289858"/>
          </a:xfrm>
          <a:prstGeom prst="rect">
            <a:avLst/>
          </a:prstGeom>
        </p:spPr>
        <p:txBody>
          <a:bodyPr wrap="square">
            <a:spAutoFit/>
          </a:bodyPr>
          <a:lstStyle/>
          <a:p>
            <a:pPr indent="450850" algn="just">
              <a:lnSpc>
                <a:spcPct val="85000"/>
              </a:lnSpc>
            </a:pPr>
            <a:r>
              <a:rPr lang="ru-RU" sz="2800" dirty="0">
                <a:latin typeface="Arial" pitchFamily="34" charset="0"/>
                <a:cs typeface="Arial" pitchFamily="34" charset="0"/>
              </a:rPr>
              <a:t> </a:t>
            </a:r>
            <a:r>
              <a:rPr lang="ru-RU" sz="2800" b="1" dirty="0">
                <a:latin typeface="Arial" pitchFamily="34" charset="0"/>
                <a:cs typeface="Arial" pitchFamily="34" charset="0"/>
              </a:rPr>
              <a:t>В термодинамике понятие «</a:t>
            </a:r>
            <a:r>
              <a:rPr lang="ru-RU" sz="2800" b="1" dirty="0">
                <a:ln>
                  <a:solidFill>
                    <a:sysClr val="windowText" lastClr="000000"/>
                  </a:solidFill>
                </a:ln>
                <a:solidFill>
                  <a:srgbClr val="C00000"/>
                </a:solidFill>
                <a:latin typeface="Arial Black" pitchFamily="34" charset="0"/>
                <a:cs typeface="Arial" pitchFamily="34" charset="0"/>
              </a:rPr>
              <a:t>энтропия</a:t>
            </a:r>
            <a:r>
              <a:rPr lang="ru-RU" sz="2800" b="1" dirty="0">
                <a:latin typeface="Arial" pitchFamily="34" charset="0"/>
                <a:cs typeface="Arial" pitchFamily="34" charset="0"/>
              </a:rPr>
              <a:t>» было введено немецким физиком </a:t>
            </a:r>
            <a:r>
              <a:rPr lang="ru-RU" sz="2800" b="1" dirty="0" smtClean="0">
                <a:latin typeface="Arial" pitchFamily="34" charset="0"/>
                <a:cs typeface="Arial" pitchFamily="34" charset="0"/>
              </a:rPr>
              <a:t>Рудольфом </a:t>
            </a:r>
            <a:r>
              <a:rPr lang="ru-RU" sz="2800" b="1" dirty="0" err="1">
                <a:latin typeface="Arial" pitchFamily="34" charset="0"/>
                <a:cs typeface="Arial" pitchFamily="34" charset="0"/>
              </a:rPr>
              <a:t>Клаузиусом</a:t>
            </a:r>
            <a:r>
              <a:rPr lang="ru-RU" sz="2800" b="1" dirty="0">
                <a:latin typeface="Arial" pitchFamily="34" charset="0"/>
                <a:cs typeface="Arial" pitchFamily="34" charset="0"/>
              </a:rPr>
              <a:t> (1865), который показал, что процесс превращения теплоты в работу подчиняется определенной физической закономерности – второму началу термодинамики</a:t>
            </a:r>
            <a:r>
              <a:rPr lang="ru-RU" sz="2800" b="1" dirty="0" smtClean="0">
                <a:latin typeface="Arial" pitchFamily="34" charset="0"/>
                <a:cs typeface="Arial" pitchFamily="34" charset="0"/>
              </a:rPr>
              <a:t>.</a:t>
            </a:r>
          </a:p>
        </p:txBody>
      </p:sp>
      <p:sp>
        <p:nvSpPr>
          <p:cNvPr id="8" name="Shape 145"/>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235</a:t>
            </a:fld>
            <a:endParaRPr/>
          </a:p>
        </p:txBody>
      </p:sp>
      <p:sp>
        <p:nvSpPr>
          <p:cNvPr id="9" name="Управляющая кнопка: далее 8">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4"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2405359240"/>
      </p:ext>
    </p:extLst>
  </p:cSld>
  <p:clrMapOvr>
    <a:masterClrMapping/>
  </p:clrMapOvr>
  <p:transition>
    <p:wheel spokes="1"/>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6"/>
          <p:cNvSpPr>
            <a:spLocks noChangeArrowheads="1"/>
          </p:cNvSpPr>
          <p:nvPr/>
        </p:nvSpPr>
        <p:spPr bwMode="auto">
          <a:xfrm>
            <a:off x="-917575" y="2620963"/>
            <a:ext cx="2166938" cy="0"/>
          </a:xfrm>
          <a:prstGeom prst="rect">
            <a:avLst/>
          </a:prstGeom>
          <a:noFill/>
          <a:ln w="9525">
            <a:noFill/>
            <a:miter lim="800000"/>
            <a:headEnd/>
            <a:tailEnd/>
          </a:ln>
        </p:spPr>
        <p:txBody>
          <a:bodyPr wrap="none">
            <a:spAutoFit/>
          </a:bodyPr>
          <a:lstStyle/>
          <a:p>
            <a:endParaRPr lang="ru-RU"/>
          </a:p>
        </p:txBody>
      </p:sp>
      <p:graphicFrame>
        <p:nvGraphicFramePr>
          <p:cNvPr id="386051" name="Object 2"/>
          <p:cNvGraphicFramePr>
            <a:graphicFrameLocks noChangeAspect="1"/>
          </p:cNvGraphicFramePr>
          <p:nvPr/>
        </p:nvGraphicFramePr>
        <p:xfrm>
          <a:off x="4932363" y="4437063"/>
          <a:ext cx="1547812" cy="660400"/>
        </p:xfrm>
        <a:graphic>
          <a:graphicData uri="http://schemas.openxmlformats.org/presentationml/2006/ole">
            <mc:AlternateContent xmlns:mc="http://schemas.openxmlformats.org/markup-compatibility/2006">
              <mc:Choice xmlns:v="urn:schemas-microsoft-com:vml" Requires="v">
                <p:oleObj spid="_x0000_s567312" name="Формула" r:id="rId5" imgW="914400" imgH="393700" progId="">
                  <p:embed/>
                </p:oleObj>
              </mc:Choice>
              <mc:Fallback>
                <p:oleObj name="Формула" r:id="rId5" imgW="914400" imgH="393700" progId="">
                  <p:embed/>
                  <p:pic>
                    <p:nvPicPr>
                      <p:cNvPr id="0" name="Picture 9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4437063"/>
                        <a:ext cx="1547812"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6116" name="Group 68"/>
          <p:cNvGraphicFramePr>
            <a:graphicFrameLocks noGrp="1"/>
          </p:cNvGraphicFramePr>
          <p:nvPr>
            <p:extLst>
              <p:ext uri="{D42A27DB-BD31-4B8C-83A1-F6EECF244321}">
                <p14:modId xmlns:p14="http://schemas.microsoft.com/office/powerpoint/2010/main" val="2814637273"/>
              </p:ext>
            </p:extLst>
          </p:nvPr>
        </p:nvGraphicFramePr>
        <p:xfrm>
          <a:off x="2532856" y="4365104"/>
          <a:ext cx="4343400" cy="2346568"/>
        </p:xfrm>
        <a:graphic>
          <a:graphicData uri="http://schemas.openxmlformats.org/drawingml/2006/table">
            <a:tbl>
              <a:tblPr/>
              <a:tblGrid>
                <a:gridCol w="2176463">
                  <a:extLst>
                    <a:ext uri="{9D8B030D-6E8A-4147-A177-3AD203B41FA5}">
                      <a16:colId xmlns:a16="http://schemas.microsoft.com/office/drawing/2014/main" val="20000"/>
                    </a:ext>
                  </a:extLst>
                </a:gridCol>
                <a:gridCol w="2166937">
                  <a:extLst>
                    <a:ext uri="{9D8B030D-6E8A-4147-A177-3AD203B41FA5}">
                      <a16:colId xmlns:a16="http://schemas.microsoft.com/office/drawing/2014/main" val="20001"/>
                    </a:ext>
                  </a:extLst>
                </a:gridCol>
              </a:tblGrid>
              <a:tr h="7920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Вещество</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89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Н</a:t>
                      </a:r>
                      <a:r>
                        <a:rPr kumimoji="0" lang="ru-RU" sz="2800" b="1" i="0" u="none" strike="noStrike" cap="none" normalizeH="0" baseline="-30000" dirty="0" smtClean="0">
                          <a:ln>
                            <a:noFill/>
                          </a:ln>
                          <a:solidFill>
                            <a:schemeClr val="tx1"/>
                          </a:solidFill>
                          <a:effectLst/>
                          <a:latin typeface="Arial" pitchFamily="34" charset="0"/>
                          <a:cs typeface="Arial" pitchFamily="34" charset="0"/>
                        </a:rPr>
                        <a:t>2</a:t>
                      </a:r>
                      <a:r>
                        <a:rPr kumimoji="0" lang="ru-RU" sz="2800" b="1" i="0" u="none" strike="noStrike" cap="none" normalizeH="0" baseline="0" dirty="0" smtClean="0">
                          <a:ln>
                            <a:noFill/>
                          </a:ln>
                          <a:solidFill>
                            <a:schemeClr val="tx1"/>
                          </a:solidFill>
                          <a:effectLst/>
                          <a:latin typeface="Arial" pitchFamily="34" charset="0"/>
                          <a:cs typeface="Arial" pitchFamily="34" charset="0"/>
                        </a:rPr>
                        <a:t>О</a:t>
                      </a:r>
                      <a:r>
                        <a:rPr kumimoji="0" lang="ru-RU" sz="2800" b="1" i="0" u="none" strike="noStrike" cap="none" normalizeH="0" baseline="-30000" dirty="0" smtClean="0">
                          <a:ln>
                            <a:noFill/>
                          </a:ln>
                          <a:solidFill>
                            <a:schemeClr val="tx1"/>
                          </a:solidFill>
                          <a:effectLst/>
                          <a:latin typeface="Arial" pitchFamily="34" charset="0"/>
                          <a:cs typeface="Arial" pitchFamily="34" charset="0"/>
                        </a:rPr>
                        <a:t>(</a:t>
                      </a:r>
                      <a:r>
                        <a:rPr kumimoji="0" lang="ru-RU" sz="2800" b="1" i="0" u="none" strike="noStrike" cap="none" normalizeH="0" baseline="-30000" dirty="0" err="1" smtClean="0">
                          <a:ln>
                            <a:noFill/>
                          </a:ln>
                          <a:solidFill>
                            <a:schemeClr val="tx1"/>
                          </a:solidFill>
                          <a:effectLst/>
                          <a:latin typeface="Arial" pitchFamily="34" charset="0"/>
                          <a:cs typeface="Arial" pitchFamily="34" charset="0"/>
                        </a:rPr>
                        <a:t>кр</a:t>
                      </a:r>
                      <a:r>
                        <a:rPr kumimoji="0" lang="ru-RU" sz="2800" b="1" i="0" u="none" strike="noStrike" cap="none" normalizeH="0" baseline="-30000" dirty="0" smtClean="0">
                          <a:ln>
                            <a:noFill/>
                          </a:ln>
                          <a:solidFill>
                            <a:schemeClr val="tx1"/>
                          </a:solidFill>
                          <a:effectLst/>
                          <a:latin typeface="Arial" pitchFamily="34" charset="0"/>
                          <a:cs typeface="Arial" pitchFamily="34" charset="0"/>
                        </a:rPr>
                        <a:t>.)</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smtClean="0">
                          <a:ln>
                            <a:noFill/>
                          </a:ln>
                          <a:solidFill>
                            <a:schemeClr val="tx1"/>
                          </a:solidFill>
                          <a:effectLst/>
                          <a:latin typeface="Arial" pitchFamily="34" charset="0"/>
                          <a:cs typeface="Arial" pitchFamily="34" charset="0"/>
                        </a:rPr>
                        <a:t>39,3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89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Н</a:t>
                      </a:r>
                      <a:r>
                        <a:rPr kumimoji="0" lang="ru-RU" sz="2800" b="1" i="0" u="none" strike="noStrike" cap="none" normalizeH="0" baseline="-30000" dirty="0" smtClean="0">
                          <a:ln>
                            <a:noFill/>
                          </a:ln>
                          <a:solidFill>
                            <a:schemeClr val="tx1"/>
                          </a:solidFill>
                          <a:effectLst/>
                          <a:latin typeface="Arial" pitchFamily="34" charset="0"/>
                          <a:cs typeface="Arial" pitchFamily="34" charset="0"/>
                        </a:rPr>
                        <a:t>2</a:t>
                      </a:r>
                      <a:r>
                        <a:rPr kumimoji="0" lang="ru-RU" sz="2800" b="1" i="0" u="none" strike="noStrike" cap="none" normalizeH="0" baseline="0" dirty="0" smtClean="0">
                          <a:ln>
                            <a:noFill/>
                          </a:ln>
                          <a:solidFill>
                            <a:schemeClr val="tx1"/>
                          </a:solidFill>
                          <a:effectLst/>
                          <a:latin typeface="Arial" pitchFamily="34" charset="0"/>
                          <a:cs typeface="Arial" pitchFamily="34" charset="0"/>
                        </a:rPr>
                        <a:t>О</a:t>
                      </a:r>
                      <a:r>
                        <a:rPr kumimoji="0" lang="ru-RU" sz="2800" b="1" i="0" u="none" strike="noStrike" cap="none" normalizeH="0" baseline="-30000" dirty="0" smtClean="0">
                          <a:ln>
                            <a:noFill/>
                          </a:ln>
                          <a:solidFill>
                            <a:schemeClr val="tx1"/>
                          </a:solidFill>
                          <a:effectLst/>
                          <a:latin typeface="Arial" pitchFamily="34" charset="0"/>
                          <a:cs typeface="Arial" pitchFamily="34" charset="0"/>
                        </a:rPr>
                        <a:t>(ж)</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70,0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89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smtClean="0">
                          <a:ln>
                            <a:noFill/>
                          </a:ln>
                          <a:solidFill>
                            <a:schemeClr val="tx1"/>
                          </a:solidFill>
                          <a:effectLst/>
                          <a:latin typeface="Arial" pitchFamily="34" charset="0"/>
                          <a:cs typeface="Arial" pitchFamily="34" charset="0"/>
                        </a:rPr>
                        <a:t>Н</a:t>
                      </a:r>
                      <a:r>
                        <a:rPr kumimoji="0" lang="ru-RU" sz="2800" b="1" i="0" u="none" strike="noStrike" cap="none" normalizeH="0" baseline="-30000" smtClean="0">
                          <a:ln>
                            <a:noFill/>
                          </a:ln>
                          <a:solidFill>
                            <a:schemeClr val="tx1"/>
                          </a:solidFill>
                          <a:effectLst/>
                          <a:latin typeface="Arial" pitchFamily="34" charset="0"/>
                          <a:cs typeface="Arial" pitchFamily="34" charset="0"/>
                        </a:rPr>
                        <a:t>2</a:t>
                      </a:r>
                      <a:r>
                        <a:rPr kumimoji="0" lang="ru-RU" sz="2800" b="1" i="0" u="none" strike="noStrike" cap="none" normalizeH="0" baseline="0" smtClean="0">
                          <a:ln>
                            <a:noFill/>
                          </a:ln>
                          <a:solidFill>
                            <a:schemeClr val="tx1"/>
                          </a:solidFill>
                          <a:effectLst/>
                          <a:latin typeface="Arial" pitchFamily="34" charset="0"/>
                          <a:cs typeface="Arial" pitchFamily="34" charset="0"/>
                        </a:rPr>
                        <a:t>О</a:t>
                      </a:r>
                      <a:r>
                        <a:rPr kumimoji="0" lang="ru-RU" sz="2800" b="1" i="0" u="none" strike="noStrike" cap="none" normalizeH="0" baseline="-30000" smtClean="0">
                          <a:ln>
                            <a:noFill/>
                          </a:ln>
                          <a:solidFill>
                            <a:schemeClr val="tx1"/>
                          </a:solidFill>
                          <a:effectLst/>
                          <a:latin typeface="Arial" pitchFamily="34" charset="0"/>
                          <a:cs typeface="Arial" pitchFamily="34" charset="0"/>
                        </a:rPr>
                        <a:t>(газ)</a:t>
                      </a:r>
                      <a:endParaRPr kumimoji="0" lang="ru-RU" sz="2800" b="1"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188,7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386118" name="Picture 70" descr="120"/>
          <p:cNvPicPr>
            <a:picLocks noChangeAspect="1" noChangeArrowheads="1" noCrop="1"/>
          </p:cNvPicPr>
          <p:nvPr/>
        </p:nvPicPr>
        <p:blipFill>
          <a:blip r:embed="rId7" cstate="print"/>
          <a:srcRect/>
          <a:stretch>
            <a:fillRect/>
          </a:stretch>
        </p:blipFill>
        <p:spPr bwMode="auto">
          <a:xfrm>
            <a:off x="1547813" y="5508079"/>
            <a:ext cx="857250" cy="657225"/>
          </a:xfrm>
          <a:prstGeom prst="rect">
            <a:avLst/>
          </a:prstGeom>
          <a:noFill/>
          <a:ln w="9525">
            <a:noFill/>
            <a:miter lim="800000"/>
            <a:headEnd/>
            <a:tailEnd/>
          </a:ln>
        </p:spPr>
      </p:pic>
      <p:pic>
        <p:nvPicPr>
          <p:cNvPr id="386119" name="Picture 71" descr="снег 10"/>
          <p:cNvPicPr>
            <a:picLocks noChangeAspect="1" noChangeArrowheads="1"/>
          </p:cNvPicPr>
          <p:nvPr/>
        </p:nvPicPr>
        <p:blipFill>
          <a:blip r:embed="rId8" cstate="print"/>
          <a:srcRect/>
          <a:stretch>
            <a:fillRect/>
          </a:stretch>
        </p:blipFill>
        <p:spPr bwMode="auto">
          <a:xfrm>
            <a:off x="1769393" y="5090889"/>
            <a:ext cx="714375" cy="714375"/>
          </a:xfrm>
          <a:prstGeom prst="rect">
            <a:avLst/>
          </a:prstGeom>
          <a:noFill/>
          <a:ln w="9525">
            <a:noFill/>
            <a:miter lim="800000"/>
            <a:headEnd/>
            <a:tailEnd/>
          </a:ln>
        </p:spPr>
      </p:pic>
      <p:pic>
        <p:nvPicPr>
          <p:cNvPr id="386120" name="Picture 72" descr="чайник"/>
          <p:cNvPicPr>
            <a:picLocks noChangeAspect="1" noChangeArrowheads="1" noCrop="1"/>
          </p:cNvPicPr>
          <p:nvPr/>
        </p:nvPicPr>
        <p:blipFill>
          <a:blip r:embed="rId9" cstate="print"/>
          <a:srcRect/>
          <a:stretch>
            <a:fillRect/>
          </a:stretch>
        </p:blipFill>
        <p:spPr bwMode="auto">
          <a:xfrm>
            <a:off x="1835150" y="6159202"/>
            <a:ext cx="466725" cy="438150"/>
          </a:xfrm>
          <a:prstGeom prst="rect">
            <a:avLst/>
          </a:prstGeom>
          <a:noFill/>
          <a:ln w="9525">
            <a:noFill/>
            <a:miter lim="800000"/>
            <a:headEnd/>
            <a:tailEnd/>
          </a:ln>
        </p:spPr>
      </p:pic>
      <p:pic>
        <p:nvPicPr>
          <p:cNvPr id="14"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cstate="print"/>
          <a:stretch>
            <a:fillRect/>
          </a:stretch>
        </p:blipFill>
        <p:spPr>
          <a:xfrm>
            <a:off x="7020272" y="6451600"/>
            <a:ext cx="304800" cy="304800"/>
          </a:xfrm>
          <a:prstGeom prst="rect">
            <a:avLst/>
          </a:prstGeom>
        </p:spPr>
      </p:pic>
      <p:sp>
        <p:nvSpPr>
          <p:cNvPr id="11" name="Shape 145"/>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236</a:t>
            </a:fld>
            <a:endParaRPr/>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11"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12" cstate="print"/>
          <a:srcRect/>
          <a:stretch>
            <a:fillRect/>
          </a:stretch>
        </p:blipFill>
        <p:spPr bwMode="auto">
          <a:xfrm>
            <a:off x="8462991" y="4991120"/>
            <a:ext cx="649287" cy="1295400"/>
          </a:xfrm>
          <a:prstGeom prst="rect">
            <a:avLst/>
          </a:prstGeom>
          <a:noFill/>
          <a:ln w="9525">
            <a:noFill/>
            <a:miter lim="800000"/>
            <a:headEnd/>
            <a:tailEnd/>
          </a:ln>
        </p:spPr>
      </p:pic>
      <p:sp>
        <p:nvSpPr>
          <p:cNvPr id="17" name="Rectangle 2"/>
          <p:cNvSpPr>
            <a:spLocks noChangeArrowheads="1"/>
          </p:cNvSpPr>
          <p:nvPr/>
        </p:nvSpPr>
        <p:spPr bwMode="auto">
          <a:xfrm>
            <a:off x="165894" y="136042"/>
            <a:ext cx="8870602" cy="4413516"/>
          </a:xfrm>
          <a:prstGeom prst="rect">
            <a:avLst/>
          </a:prstGeom>
          <a:noFill/>
          <a:ln w="9525">
            <a:noFill/>
            <a:miter lim="800000"/>
            <a:headEnd/>
            <a:tailEnd/>
          </a:ln>
        </p:spPr>
        <p:txBody>
          <a:bodyPr wrap="square" anchor="ctr">
            <a:spAutoFit/>
          </a:bodyPr>
          <a:lstStyle/>
          <a:p>
            <a:pPr marL="723900" indent="-723900" algn="just">
              <a:lnSpc>
                <a:spcPct val="80000"/>
              </a:lnSpc>
            </a:pPr>
            <a:r>
              <a:rPr lang="ru-RU" sz="2700" b="1" dirty="0">
                <a:ln>
                  <a:solidFill>
                    <a:schemeClr val="tx1"/>
                  </a:solidFill>
                </a:ln>
                <a:solidFill>
                  <a:srgbClr val="FF3300"/>
                </a:solidFill>
                <a:latin typeface="Arial Black" pitchFamily="34" charset="0"/>
                <a:cs typeface="Arial" pitchFamily="34" charset="0"/>
              </a:rPr>
              <a:t>Энтропия</a:t>
            </a:r>
            <a:r>
              <a:rPr lang="ru-RU" sz="2700" b="1" i="1" dirty="0">
                <a:latin typeface="Arial" pitchFamily="34" charset="0"/>
                <a:cs typeface="Arial" pitchFamily="34" charset="0"/>
              </a:rPr>
              <a:t> </a:t>
            </a:r>
            <a:r>
              <a:rPr lang="ru-RU" sz="2700" b="1" dirty="0">
                <a:latin typeface="Arial" pitchFamily="34" charset="0"/>
                <a:cs typeface="Arial" pitchFamily="34" charset="0"/>
              </a:rPr>
              <a:t>– величина </a:t>
            </a:r>
            <a:r>
              <a:rPr lang="ru-RU" sz="2700" b="1" dirty="0">
                <a:ln>
                  <a:solidFill>
                    <a:schemeClr val="tx1"/>
                  </a:solidFill>
                </a:ln>
                <a:solidFill>
                  <a:srgbClr val="0000FF"/>
                </a:solidFill>
                <a:latin typeface="Arial" pitchFamily="34" charset="0"/>
                <a:cs typeface="Arial" pitchFamily="34" charset="0"/>
              </a:rPr>
              <a:t>экстенсивная</a:t>
            </a:r>
            <a:r>
              <a:rPr lang="ru-RU" sz="2700" b="1" dirty="0">
                <a:latin typeface="Arial" pitchFamily="34" charset="0"/>
                <a:cs typeface="Arial" pitchFamily="34" charset="0"/>
              </a:rPr>
              <a:t>; она </a:t>
            </a:r>
            <a:r>
              <a:rPr lang="ru-RU" sz="2700" b="1" u="sng" dirty="0">
                <a:ln>
                  <a:solidFill>
                    <a:schemeClr val="tx1"/>
                  </a:solidFill>
                </a:ln>
                <a:solidFill>
                  <a:srgbClr val="FF0000"/>
                </a:solidFill>
                <a:latin typeface="Arial" pitchFamily="34" charset="0"/>
                <a:cs typeface="Arial" pitchFamily="34" charset="0"/>
              </a:rPr>
              <a:t>зависит</a:t>
            </a:r>
            <a:r>
              <a:rPr lang="ru-RU" sz="2700" b="1" dirty="0">
                <a:ln>
                  <a:solidFill>
                    <a:schemeClr val="tx1"/>
                  </a:solidFill>
                </a:ln>
                <a:solidFill>
                  <a:srgbClr val="0000FF"/>
                </a:solidFill>
                <a:latin typeface="Arial" pitchFamily="34" charset="0"/>
                <a:cs typeface="Arial" pitchFamily="34" charset="0"/>
              </a:rPr>
              <a:t> от количества вещества</a:t>
            </a:r>
            <a:r>
              <a:rPr lang="ru-RU" sz="2700" b="1" dirty="0">
                <a:latin typeface="Arial" pitchFamily="34" charset="0"/>
                <a:cs typeface="Arial" pitchFamily="34" charset="0"/>
              </a:rPr>
              <a:t> в системе.</a:t>
            </a:r>
          </a:p>
          <a:p>
            <a:pPr marL="723900" indent="-723900" algn="just">
              <a:lnSpc>
                <a:spcPct val="80000"/>
              </a:lnSpc>
            </a:pPr>
            <a:r>
              <a:rPr lang="ru-RU" sz="2700" b="1" i="1" dirty="0">
                <a:ln>
                  <a:solidFill>
                    <a:schemeClr val="tx1"/>
                  </a:solidFill>
                </a:ln>
                <a:solidFill>
                  <a:srgbClr val="0000FF"/>
                </a:solidFill>
                <a:latin typeface="Arial" pitchFamily="34" charset="0"/>
                <a:cs typeface="Arial" pitchFamily="34" charset="0"/>
              </a:rPr>
              <a:t>Экстенсивный</a:t>
            </a:r>
            <a:r>
              <a:rPr lang="ru-RU" sz="2700" b="1" i="1" dirty="0">
                <a:latin typeface="Arial" pitchFamily="34" charset="0"/>
                <a:cs typeface="Arial" pitchFamily="34" charset="0"/>
              </a:rPr>
              <a:t> </a:t>
            </a:r>
            <a:r>
              <a:rPr lang="ru-RU" sz="2700" b="1" dirty="0">
                <a:latin typeface="Arial" pitchFamily="34" charset="0"/>
                <a:cs typeface="Arial" pitchFamily="34" charset="0"/>
              </a:rPr>
              <a:t>– от лат. </a:t>
            </a:r>
            <a:r>
              <a:rPr lang="en-US" sz="2700" b="1" i="1" dirty="0" err="1">
                <a:latin typeface="Arial" pitchFamily="34" charset="0"/>
                <a:cs typeface="Arial" pitchFamily="34" charset="0"/>
              </a:rPr>
              <a:t>extensivus</a:t>
            </a:r>
            <a:r>
              <a:rPr lang="ru-RU" sz="2700" b="1" dirty="0">
                <a:latin typeface="Arial" pitchFamily="34" charset="0"/>
                <a:cs typeface="Arial" pitchFamily="34" charset="0"/>
              </a:rPr>
              <a:t> расширяющий, удлиняющий – </a:t>
            </a:r>
            <a:r>
              <a:rPr lang="ru-RU" sz="2700" b="1" dirty="0">
                <a:ln>
                  <a:solidFill>
                    <a:schemeClr val="tx1"/>
                  </a:solidFill>
                </a:ln>
                <a:solidFill>
                  <a:srgbClr val="0000FF"/>
                </a:solidFill>
                <a:latin typeface="Arial" pitchFamily="34" charset="0"/>
                <a:cs typeface="Arial" pitchFamily="34" charset="0"/>
              </a:rPr>
              <a:t>связанный с количественным </a:t>
            </a:r>
            <a:r>
              <a:rPr lang="ru-RU" sz="2700" b="1" dirty="0">
                <a:latin typeface="Arial" pitchFamily="34" charset="0"/>
                <a:cs typeface="Arial" pitchFamily="34" charset="0"/>
              </a:rPr>
              <a:t>(а не качественным)  </a:t>
            </a:r>
            <a:r>
              <a:rPr lang="ru-RU" sz="2700" b="1" dirty="0">
                <a:ln>
                  <a:solidFill>
                    <a:schemeClr val="tx1"/>
                  </a:solidFill>
                </a:ln>
                <a:solidFill>
                  <a:srgbClr val="0000FF"/>
                </a:solidFill>
                <a:latin typeface="Arial" pitchFamily="34" charset="0"/>
                <a:cs typeface="Arial" pitchFamily="34" charset="0"/>
              </a:rPr>
              <a:t>изменением</a:t>
            </a:r>
            <a:r>
              <a:rPr lang="ru-RU" sz="2700" b="1" dirty="0">
                <a:latin typeface="Arial" pitchFamily="34" charset="0"/>
                <a:cs typeface="Arial" pitchFamily="34" charset="0"/>
              </a:rPr>
              <a:t>.</a:t>
            </a:r>
          </a:p>
          <a:p>
            <a:pPr marL="723900" indent="-723900" algn="just">
              <a:lnSpc>
                <a:spcPct val="80000"/>
              </a:lnSpc>
            </a:pPr>
            <a:r>
              <a:rPr lang="ru-RU" sz="2700" b="1" i="1" dirty="0">
                <a:ln>
                  <a:solidFill>
                    <a:sysClr val="windowText" lastClr="000000"/>
                  </a:solidFill>
                </a:ln>
                <a:solidFill>
                  <a:srgbClr val="800000"/>
                </a:solidFill>
                <a:latin typeface="Arial" pitchFamily="34" charset="0"/>
                <a:cs typeface="Arial" pitchFamily="34" charset="0"/>
              </a:rPr>
              <a:t>Интенсивный</a:t>
            </a:r>
            <a:r>
              <a:rPr lang="ru-RU" sz="2700" b="1" i="1" dirty="0">
                <a:ln>
                  <a:solidFill>
                    <a:sysClr val="windowText" lastClr="000000"/>
                  </a:solidFill>
                </a:ln>
                <a:latin typeface="Arial" pitchFamily="34" charset="0"/>
                <a:cs typeface="Arial" pitchFamily="34" charset="0"/>
              </a:rPr>
              <a:t> </a:t>
            </a:r>
            <a:r>
              <a:rPr lang="ru-RU" sz="2700" b="1" dirty="0">
                <a:latin typeface="Arial" pitchFamily="34" charset="0"/>
                <a:cs typeface="Arial" pitchFamily="34" charset="0"/>
              </a:rPr>
              <a:t>– от франц. </a:t>
            </a:r>
            <a:r>
              <a:rPr lang="en-US" sz="2700" b="1" i="1" dirty="0" err="1">
                <a:latin typeface="Arial" pitchFamily="34" charset="0"/>
                <a:cs typeface="Arial" pitchFamily="34" charset="0"/>
              </a:rPr>
              <a:t>intensif</a:t>
            </a:r>
            <a:r>
              <a:rPr lang="en-US" sz="2700" b="1" i="1" dirty="0">
                <a:latin typeface="Arial" pitchFamily="34" charset="0"/>
                <a:cs typeface="Arial" pitchFamily="34" charset="0"/>
              </a:rPr>
              <a:t> </a:t>
            </a:r>
            <a:r>
              <a:rPr lang="ru-RU" sz="2700" b="1" dirty="0">
                <a:latin typeface="Arial" pitchFamily="34" charset="0"/>
                <a:cs typeface="Arial" pitchFamily="34" charset="0"/>
              </a:rPr>
              <a:t> и лат. </a:t>
            </a:r>
            <a:r>
              <a:rPr lang="en-US" sz="2700" b="1" i="1" dirty="0" err="1">
                <a:latin typeface="Arial" pitchFamily="34" charset="0"/>
                <a:cs typeface="Arial" pitchFamily="34" charset="0"/>
              </a:rPr>
              <a:t>Intensio</a:t>
            </a:r>
            <a:r>
              <a:rPr lang="ru-RU" sz="2700" b="1" dirty="0">
                <a:latin typeface="Arial" pitchFamily="34" charset="0"/>
                <a:cs typeface="Arial" pitchFamily="34" charset="0"/>
              </a:rPr>
              <a:t> напряжение усиление – усиленный, напряженный; дающий наибольшую производительность</a:t>
            </a:r>
            <a:r>
              <a:rPr lang="ru-RU" sz="2700" b="1" dirty="0" smtClean="0">
                <a:latin typeface="Arial" pitchFamily="34" charset="0"/>
                <a:cs typeface="Arial" pitchFamily="34" charset="0"/>
              </a:rPr>
              <a:t>.</a:t>
            </a:r>
          </a:p>
          <a:p>
            <a:pPr indent="450850" algn="just">
              <a:lnSpc>
                <a:spcPct val="80000"/>
              </a:lnSpc>
            </a:pPr>
            <a:r>
              <a:rPr lang="ru-RU" sz="2700" b="1" dirty="0">
                <a:solidFill>
                  <a:srgbClr val="000000"/>
                </a:solidFill>
                <a:latin typeface="Arial" pitchFamily="34" charset="0"/>
                <a:cs typeface="Arial" pitchFamily="34" charset="0"/>
              </a:rPr>
              <a:t>Иногда </a:t>
            </a:r>
            <a:r>
              <a:rPr lang="ru-RU" sz="2700" b="1" dirty="0">
                <a:ln>
                  <a:solidFill>
                    <a:schemeClr val="tx1"/>
                  </a:solidFill>
                </a:ln>
                <a:solidFill>
                  <a:srgbClr val="FF3300"/>
                </a:solidFill>
                <a:latin typeface="Arial" pitchFamily="34" charset="0"/>
                <a:cs typeface="Arial" pitchFamily="34" charset="0"/>
              </a:rPr>
              <a:t>энтропию</a:t>
            </a:r>
            <a:r>
              <a:rPr lang="ru-RU" sz="2700" b="1" dirty="0">
                <a:solidFill>
                  <a:srgbClr val="000000"/>
                </a:solidFill>
                <a:latin typeface="Arial" pitchFamily="34" charset="0"/>
                <a:cs typeface="Arial" pitchFamily="34" charset="0"/>
              </a:rPr>
              <a:t> называют </a:t>
            </a:r>
            <a:r>
              <a:rPr lang="ru-RU" sz="2700" b="1" u="sng" dirty="0">
                <a:ln>
                  <a:solidFill>
                    <a:schemeClr val="tx1"/>
                  </a:solidFill>
                </a:ln>
                <a:solidFill>
                  <a:srgbClr val="0000FF"/>
                </a:solidFill>
                <a:latin typeface="Arial" pitchFamily="34" charset="0"/>
                <a:cs typeface="Arial" pitchFamily="34" charset="0"/>
              </a:rPr>
              <a:t>мерой беспорядка</a:t>
            </a:r>
            <a:r>
              <a:rPr lang="ru-RU" sz="2700" b="1" dirty="0">
                <a:solidFill>
                  <a:srgbClr val="000000"/>
                </a:solidFill>
                <a:latin typeface="Arial" pitchFamily="34" charset="0"/>
                <a:cs typeface="Arial" pitchFamily="34" charset="0"/>
              </a:rPr>
              <a:t>: чем менее упорядочено вещество, тем больше его энтропия. Например, для 1 моля при стандартных </a:t>
            </a:r>
            <a:r>
              <a:rPr lang="ru-RU" sz="2700" b="1" dirty="0" smtClean="0">
                <a:solidFill>
                  <a:srgbClr val="000000"/>
                </a:solidFill>
                <a:latin typeface="Arial" pitchFamily="34" charset="0"/>
                <a:cs typeface="Arial" pitchFamily="34" charset="0"/>
              </a:rPr>
              <a:t>условиях</a:t>
            </a:r>
            <a:endParaRPr lang="ru-RU" sz="2700" b="1" dirty="0">
              <a:latin typeface="Times New Roman" pitchFamily="18" charset="0"/>
            </a:endParaRPr>
          </a:p>
        </p:txBody>
      </p:sp>
    </p:spTree>
    <p:extLst>
      <p:ext uri="{BB962C8B-B14F-4D97-AF65-F5344CB8AC3E}">
        <p14:creationId xmlns:p14="http://schemas.microsoft.com/office/powerpoint/2010/main" val="341469495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2" name="Rectangle 6"/>
          <p:cNvSpPr>
            <a:spLocks noChangeArrowheads="1"/>
          </p:cNvSpPr>
          <p:nvPr/>
        </p:nvSpPr>
        <p:spPr bwMode="auto">
          <a:xfrm>
            <a:off x="107504" y="-3119"/>
            <a:ext cx="8715435" cy="5952399"/>
          </a:xfrm>
          <a:prstGeom prst="rect">
            <a:avLst/>
          </a:prstGeom>
          <a:noFill/>
          <a:ln w="9525">
            <a:noFill/>
            <a:miter lim="800000"/>
            <a:headEnd/>
            <a:tailEnd/>
          </a:ln>
        </p:spPr>
        <p:txBody>
          <a:bodyPr wrap="square" anchor="ctr">
            <a:spAutoFit/>
          </a:bodyPr>
          <a:lstStyle/>
          <a:p>
            <a:pPr indent="450850" algn="just" eaLnBrk="0" hangingPunct="0">
              <a:lnSpc>
                <a:spcPct val="85000"/>
              </a:lnSpc>
            </a:pPr>
            <a:r>
              <a:rPr lang="ru-RU" sz="2800" b="1" dirty="0">
                <a:latin typeface="Arial" pitchFamily="34" charset="0"/>
                <a:cs typeface="Arial" pitchFamily="34" charset="0"/>
              </a:rPr>
              <a:t>Слово </a:t>
            </a:r>
            <a:r>
              <a:rPr lang="ru-RU" sz="2800" b="1" dirty="0">
                <a:ln>
                  <a:solidFill>
                    <a:sysClr val="windowText" lastClr="000000"/>
                  </a:solidFill>
                </a:ln>
                <a:solidFill>
                  <a:srgbClr val="FF3300"/>
                </a:solidFill>
                <a:latin typeface="Arial Black" pitchFamily="34" charset="0"/>
                <a:cs typeface="Arial" pitchFamily="34" charset="0"/>
              </a:rPr>
              <a:t>энтропия</a:t>
            </a:r>
            <a:r>
              <a:rPr lang="ru-RU" sz="2800" b="1" dirty="0">
                <a:latin typeface="Arial" pitchFamily="34" charset="0"/>
                <a:cs typeface="Arial" pitchFamily="34" charset="0"/>
              </a:rPr>
              <a:t> </a:t>
            </a:r>
            <a:r>
              <a:rPr lang="ru-RU" sz="2800" b="1" dirty="0" smtClean="0">
                <a:latin typeface="Arial" pitchFamily="34" charset="0"/>
                <a:cs typeface="Arial" pitchFamily="34" charset="0"/>
              </a:rPr>
              <a:t>образуется </a:t>
            </a:r>
            <a:r>
              <a:rPr lang="ru-RU" sz="2800" b="1" dirty="0">
                <a:latin typeface="Arial" pitchFamily="34" charset="0"/>
                <a:cs typeface="Arial" pitchFamily="34" charset="0"/>
              </a:rPr>
              <a:t>из греческих слов </a:t>
            </a:r>
            <a:r>
              <a:rPr lang="ru-RU" sz="2800" b="1" i="1" dirty="0">
                <a:ln>
                  <a:solidFill>
                    <a:sysClr val="windowText" lastClr="000000"/>
                  </a:solidFill>
                </a:ln>
                <a:solidFill>
                  <a:srgbClr val="FF3300"/>
                </a:solidFill>
                <a:latin typeface="Arial" pitchFamily="34" charset="0"/>
                <a:cs typeface="Arial" pitchFamily="34" charset="0"/>
              </a:rPr>
              <a:t>эн</a:t>
            </a:r>
            <a:r>
              <a:rPr lang="ru-RU" sz="2800" b="1" dirty="0">
                <a:latin typeface="Arial" pitchFamily="34" charset="0"/>
                <a:cs typeface="Arial" pitchFamily="34" charset="0"/>
              </a:rPr>
              <a:t> – </a:t>
            </a:r>
            <a:r>
              <a:rPr lang="ru-RU" sz="2800" b="1" u="sng" dirty="0">
                <a:latin typeface="Arial" pitchFamily="34" charset="0"/>
                <a:cs typeface="Arial" pitchFamily="34" charset="0"/>
              </a:rPr>
              <a:t>энергия</a:t>
            </a:r>
            <a:r>
              <a:rPr lang="ru-RU" sz="2800" b="1" dirty="0">
                <a:latin typeface="Arial" pitchFamily="34" charset="0"/>
                <a:cs typeface="Arial" pitchFamily="34" charset="0"/>
              </a:rPr>
              <a:t>, </a:t>
            </a:r>
            <a:r>
              <a:rPr lang="ru-RU" sz="2800" b="1" i="1" dirty="0">
                <a:ln>
                  <a:solidFill>
                    <a:sysClr val="windowText" lastClr="000000"/>
                  </a:solidFill>
                </a:ln>
                <a:solidFill>
                  <a:srgbClr val="FF3300"/>
                </a:solidFill>
                <a:latin typeface="Arial" pitchFamily="34" charset="0"/>
                <a:cs typeface="Arial" pitchFamily="34" charset="0"/>
              </a:rPr>
              <a:t>тропе</a:t>
            </a:r>
            <a:r>
              <a:rPr lang="ru-RU" sz="2800" b="1" dirty="0">
                <a:latin typeface="Arial" pitchFamily="34" charset="0"/>
                <a:cs typeface="Arial" pitchFamily="34" charset="0"/>
              </a:rPr>
              <a:t> – </a:t>
            </a:r>
            <a:r>
              <a:rPr lang="ru-RU" sz="2800" b="1" u="sng" dirty="0">
                <a:latin typeface="Arial" pitchFamily="34" charset="0"/>
                <a:cs typeface="Arial" pitchFamily="34" charset="0"/>
              </a:rPr>
              <a:t>превращение</a:t>
            </a:r>
            <a:r>
              <a:rPr lang="ru-RU" sz="2800" b="1" dirty="0">
                <a:latin typeface="Arial" pitchFamily="34" charset="0"/>
                <a:cs typeface="Arial" pitchFamily="34" charset="0"/>
              </a:rPr>
              <a:t>. </a:t>
            </a:r>
          </a:p>
          <a:p>
            <a:pPr indent="450850" algn="just" eaLnBrk="0" hangingPunct="0">
              <a:lnSpc>
                <a:spcPct val="85000"/>
              </a:lnSpc>
            </a:pPr>
            <a:endParaRPr lang="ru-RU" sz="1200" b="1" u="sng" dirty="0" smtClean="0">
              <a:latin typeface="Arial" pitchFamily="34" charset="0"/>
              <a:cs typeface="Arial" pitchFamily="34" charset="0"/>
            </a:endParaRPr>
          </a:p>
          <a:p>
            <a:pPr indent="450850" algn="just" eaLnBrk="0" hangingPunct="0">
              <a:lnSpc>
                <a:spcPct val="85000"/>
              </a:lnSpc>
            </a:pPr>
            <a:r>
              <a:rPr lang="ru-RU" sz="2800" b="1" u="sng" dirty="0" smtClean="0">
                <a:latin typeface="Arial" pitchFamily="34" charset="0"/>
                <a:cs typeface="Arial" pitchFamily="34" charset="0"/>
              </a:rPr>
              <a:t>По </a:t>
            </a:r>
            <a:r>
              <a:rPr lang="ru-RU" sz="2800" b="1" u="sng" dirty="0">
                <a:latin typeface="Arial" pitchFamily="34" charset="0"/>
                <a:cs typeface="Arial" pitchFamily="34" charset="0"/>
              </a:rPr>
              <a:t>величине</a:t>
            </a:r>
            <a:r>
              <a:rPr lang="ru-RU" sz="2800" b="1" dirty="0">
                <a:latin typeface="Arial" pitchFamily="34" charset="0"/>
                <a:cs typeface="Arial" pitchFamily="34" charset="0"/>
              </a:rPr>
              <a:t> </a:t>
            </a:r>
            <a:r>
              <a:rPr lang="ru-RU" sz="2800" b="1" dirty="0">
                <a:ln>
                  <a:solidFill>
                    <a:sysClr val="windowText" lastClr="000000"/>
                  </a:solidFill>
                </a:ln>
                <a:solidFill>
                  <a:srgbClr val="FF0000"/>
                </a:solidFill>
                <a:latin typeface="Arial" pitchFamily="34" charset="0"/>
                <a:cs typeface="Arial" pitchFamily="34" charset="0"/>
              </a:rPr>
              <a:t>энтропии </a:t>
            </a:r>
            <a:r>
              <a:rPr lang="en-US" sz="2800" b="1" dirty="0">
                <a:ln>
                  <a:solidFill>
                    <a:sysClr val="windowText" lastClr="000000"/>
                  </a:solidFill>
                </a:ln>
                <a:solidFill>
                  <a:srgbClr val="FF0000"/>
                </a:solidFill>
                <a:latin typeface="Arial" pitchFamily="34" charset="0"/>
                <a:cs typeface="Arial" pitchFamily="34" charset="0"/>
              </a:rPr>
              <a:t>S</a:t>
            </a:r>
            <a:r>
              <a:rPr lang="en-US" sz="2800" b="1" dirty="0">
                <a:latin typeface="Arial" pitchFamily="34" charset="0"/>
                <a:cs typeface="Arial" pitchFamily="34" charset="0"/>
              </a:rPr>
              <a:t> </a:t>
            </a:r>
            <a:r>
              <a:rPr lang="ru-RU" sz="2800" b="1" u="sng" dirty="0">
                <a:latin typeface="Arial" pitchFamily="34" charset="0"/>
                <a:cs typeface="Arial" pitchFamily="34" charset="0"/>
              </a:rPr>
              <a:t>можно судить</a:t>
            </a:r>
            <a:r>
              <a:rPr lang="ru-RU" sz="2800" b="1" dirty="0">
                <a:latin typeface="Arial" pitchFamily="34" charset="0"/>
                <a:cs typeface="Arial" pitchFamily="34" charset="0"/>
              </a:rPr>
              <a:t> о направлении протекании процесса, при чем наиболее удобно, если </a:t>
            </a:r>
            <a:r>
              <a:rPr lang="ru-RU" sz="2800" b="1" dirty="0">
                <a:ln>
                  <a:solidFill>
                    <a:sysClr val="windowText" lastClr="000000"/>
                  </a:solidFill>
                </a:ln>
                <a:solidFill>
                  <a:srgbClr val="0000FF"/>
                </a:solidFill>
                <a:latin typeface="Arial" pitchFamily="34" charset="0"/>
                <a:cs typeface="Arial" pitchFamily="34" charset="0"/>
              </a:rPr>
              <a:t>система изолирована</a:t>
            </a:r>
            <a:r>
              <a:rPr lang="ru-RU" sz="2800" b="1" dirty="0">
                <a:latin typeface="Arial" pitchFamily="34" charset="0"/>
                <a:cs typeface="Arial" pitchFamily="34" charset="0"/>
              </a:rPr>
              <a:t>. Если </a:t>
            </a:r>
            <a:r>
              <a:rPr lang="ru-RU" sz="2800" b="1" dirty="0">
                <a:ln>
                  <a:solidFill>
                    <a:sysClr val="windowText" lastClr="000000"/>
                  </a:solidFill>
                </a:ln>
                <a:solidFill>
                  <a:srgbClr val="0000FF"/>
                </a:solidFill>
                <a:latin typeface="Arial" pitchFamily="34" charset="0"/>
                <a:cs typeface="Arial" pitchFamily="34" charset="0"/>
              </a:rPr>
              <a:t>система</a:t>
            </a:r>
            <a:r>
              <a:rPr lang="ru-RU" sz="2800" b="1" dirty="0">
                <a:ln>
                  <a:solidFill>
                    <a:sysClr val="windowText" lastClr="000000"/>
                  </a:solidFill>
                </a:ln>
                <a:solidFill>
                  <a:srgbClr val="FF3399"/>
                </a:solidFill>
                <a:latin typeface="Arial" pitchFamily="34" charset="0"/>
                <a:cs typeface="Arial" pitchFamily="34" charset="0"/>
              </a:rPr>
              <a:t> </a:t>
            </a:r>
            <a:r>
              <a:rPr lang="ru-RU" sz="2800" b="1" u="sng" dirty="0">
                <a:ln>
                  <a:solidFill>
                    <a:sysClr val="windowText" lastClr="000000"/>
                  </a:solidFill>
                </a:ln>
                <a:solidFill>
                  <a:srgbClr val="FF3399"/>
                </a:solidFill>
                <a:latin typeface="Arial Black" pitchFamily="34" charset="0"/>
                <a:cs typeface="Arial" pitchFamily="34" charset="0"/>
              </a:rPr>
              <a:t>не</a:t>
            </a:r>
            <a:r>
              <a:rPr lang="ru-RU" sz="2800" b="1" dirty="0">
                <a:ln>
                  <a:solidFill>
                    <a:sysClr val="windowText" lastClr="000000"/>
                  </a:solidFill>
                </a:ln>
                <a:solidFill>
                  <a:srgbClr val="FF3399"/>
                </a:solidFill>
                <a:latin typeface="Arial" pitchFamily="34" charset="0"/>
                <a:cs typeface="Arial" pitchFamily="34" charset="0"/>
              </a:rPr>
              <a:t> </a:t>
            </a:r>
            <a:r>
              <a:rPr lang="ru-RU" sz="2800" b="1" dirty="0">
                <a:ln>
                  <a:solidFill>
                    <a:sysClr val="windowText" lastClr="000000"/>
                  </a:solidFill>
                </a:ln>
                <a:solidFill>
                  <a:srgbClr val="0000FF"/>
                </a:solidFill>
                <a:latin typeface="Arial" pitchFamily="34" charset="0"/>
                <a:cs typeface="Arial" pitchFamily="34" charset="0"/>
              </a:rPr>
              <a:t>изолирована</a:t>
            </a:r>
            <a:r>
              <a:rPr lang="ru-RU" sz="2800" b="1" dirty="0">
                <a:latin typeface="Arial" pitchFamily="34" charset="0"/>
                <a:cs typeface="Arial" pitchFamily="34" charset="0"/>
              </a:rPr>
              <a:t>, то следует пользоваться термодинамическими потенциалами: </a:t>
            </a:r>
            <a:r>
              <a:rPr lang="ru-RU" sz="2800" b="1" u="sng" dirty="0">
                <a:latin typeface="Arial" pitchFamily="34" charset="0"/>
                <a:cs typeface="Arial" pitchFamily="34" charset="0"/>
              </a:rPr>
              <a:t>энергией </a:t>
            </a:r>
            <a:r>
              <a:rPr lang="ru-RU" sz="2800" b="1" u="sng" dirty="0">
                <a:ln>
                  <a:solidFill>
                    <a:sysClr val="windowText" lastClr="000000"/>
                  </a:solidFill>
                </a:ln>
                <a:solidFill>
                  <a:srgbClr val="FF0066"/>
                </a:solidFill>
                <a:latin typeface="Arial" pitchFamily="34" charset="0"/>
                <a:cs typeface="Arial" pitchFamily="34" charset="0"/>
              </a:rPr>
              <a:t>Гельмгольца</a:t>
            </a:r>
            <a:r>
              <a:rPr lang="ru-RU" sz="2800" b="1" dirty="0">
                <a:latin typeface="Arial" pitchFamily="34" charset="0"/>
                <a:cs typeface="Arial" pitchFamily="34" charset="0"/>
              </a:rPr>
              <a:t> </a:t>
            </a:r>
            <a:r>
              <a:rPr lang="en-US" sz="2800" b="1" dirty="0">
                <a:ln>
                  <a:solidFill>
                    <a:sysClr val="windowText" lastClr="000000"/>
                  </a:solidFill>
                </a:ln>
                <a:solidFill>
                  <a:srgbClr val="FF3399"/>
                </a:solidFill>
                <a:latin typeface="Arial" pitchFamily="34" charset="0"/>
                <a:cs typeface="Arial" pitchFamily="34" charset="0"/>
              </a:rPr>
              <a:t>F</a:t>
            </a:r>
            <a:r>
              <a:rPr lang="ru-RU" sz="2800" b="1" dirty="0">
                <a:ln>
                  <a:solidFill>
                    <a:sysClr val="windowText" lastClr="000000"/>
                  </a:solidFill>
                </a:ln>
                <a:latin typeface="Arial" pitchFamily="34" charset="0"/>
                <a:cs typeface="Arial" pitchFamily="34" charset="0"/>
              </a:rPr>
              <a:t> </a:t>
            </a:r>
            <a:r>
              <a:rPr lang="ru-RU" sz="2800" b="1" dirty="0">
                <a:latin typeface="Arial" pitchFamily="34" charset="0"/>
                <a:cs typeface="Arial" pitchFamily="34" charset="0"/>
              </a:rPr>
              <a:t>(изохорно-изотермический потенциал) и </a:t>
            </a:r>
            <a:r>
              <a:rPr lang="ru-RU" sz="2800" b="1" u="sng" dirty="0">
                <a:latin typeface="Arial" pitchFamily="34" charset="0"/>
                <a:cs typeface="Arial" pitchFamily="34" charset="0"/>
              </a:rPr>
              <a:t>энергией</a:t>
            </a:r>
            <a:r>
              <a:rPr lang="ru-RU" sz="2800" b="1" dirty="0">
                <a:latin typeface="Arial" pitchFamily="34" charset="0"/>
                <a:cs typeface="Arial" pitchFamily="34" charset="0"/>
              </a:rPr>
              <a:t> </a:t>
            </a:r>
            <a:r>
              <a:rPr lang="ru-RU" sz="2800" b="1" u="sng" dirty="0">
                <a:ln>
                  <a:solidFill>
                    <a:sysClr val="windowText" lastClr="000000"/>
                  </a:solidFill>
                </a:ln>
                <a:solidFill>
                  <a:srgbClr val="F08010"/>
                </a:solidFill>
                <a:latin typeface="Arial" pitchFamily="34" charset="0"/>
                <a:cs typeface="Arial" pitchFamily="34" charset="0"/>
              </a:rPr>
              <a:t>Гиббса</a:t>
            </a:r>
            <a:r>
              <a:rPr lang="ru-RU" sz="2800" b="1" dirty="0">
                <a:solidFill>
                  <a:srgbClr val="F08010"/>
                </a:solidFill>
                <a:latin typeface="Arial" pitchFamily="34" charset="0"/>
                <a:cs typeface="Arial" pitchFamily="34" charset="0"/>
              </a:rPr>
              <a:t> </a:t>
            </a:r>
            <a:r>
              <a:rPr lang="en-US" sz="2800" b="1" dirty="0">
                <a:ln>
                  <a:solidFill>
                    <a:sysClr val="windowText" lastClr="000000"/>
                  </a:solidFill>
                </a:ln>
                <a:solidFill>
                  <a:srgbClr val="F08010"/>
                </a:solidFill>
                <a:latin typeface="Arial" pitchFamily="34" charset="0"/>
                <a:cs typeface="Arial" pitchFamily="34" charset="0"/>
              </a:rPr>
              <a:t>G</a:t>
            </a:r>
            <a:r>
              <a:rPr lang="ru-RU" sz="2800" b="1" dirty="0">
                <a:latin typeface="Arial" pitchFamily="34" charset="0"/>
                <a:cs typeface="Arial" pitchFamily="34" charset="0"/>
              </a:rPr>
              <a:t> (изобарно-изотермический потенциал), но при наложении следующих ограничений: </a:t>
            </a:r>
            <a:r>
              <a:rPr lang="ru-RU" sz="2800" b="1" u="sng" dirty="0">
                <a:latin typeface="Arial" pitchFamily="34" charset="0"/>
                <a:cs typeface="Arial" pitchFamily="34" charset="0"/>
              </a:rPr>
              <a:t>для энергии </a:t>
            </a:r>
            <a:r>
              <a:rPr lang="ru-RU" sz="2800" b="1" u="sng" dirty="0">
                <a:ln>
                  <a:solidFill>
                    <a:sysClr val="windowText" lastClr="000000"/>
                  </a:solidFill>
                </a:ln>
                <a:solidFill>
                  <a:srgbClr val="FF0066"/>
                </a:solidFill>
                <a:latin typeface="Arial" pitchFamily="34" charset="0"/>
                <a:cs typeface="Arial" pitchFamily="34" charset="0"/>
              </a:rPr>
              <a:t>Гельмгольца</a:t>
            </a:r>
            <a:r>
              <a:rPr lang="ru-RU" sz="2800" b="1" u="sng" dirty="0">
                <a:latin typeface="Arial" pitchFamily="34" charset="0"/>
                <a:cs typeface="Arial" pitchFamily="34" charset="0"/>
              </a:rPr>
              <a:t> должны быть постоянными </a:t>
            </a:r>
            <a:r>
              <a:rPr lang="ru-RU" sz="2800" b="1" i="1" u="sng" dirty="0">
                <a:ln>
                  <a:solidFill>
                    <a:sysClr val="windowText" lastClr="000000"/>
                  </a:solidFill>
                </a:ln>
                <a:solidFill>
                  <a:srgbClr val="FF0066"/>
                </a:solidFill>
                <a:latin typeface="Arial" pitchFamily="34" charset="0"/>
                <a:cs typeface="Arial" pitchFamily="34" charset="0"/>
              </a:rPr>
              <a:t>объем</a:t>
            </a:r>
            <a:r>
              <a:rPr lang="ru-RU" sz="2800" b="1" u="sng" dirty="0">
                <a:latin typeface="Arial" pitchFamily="34" charset="0"/>
                <a:cs typeface="Arial" pitchFamily="34" charset="0"/>
              </a:rPr>
              <a:t> и </a:t>
            </a:r>
            <a:r>
              <a:rPr lang="ru-RU" sz="2800" b="1" i="1" u="sng" dirty="0">
                <a:latin typeface="Arial" pitchFamily="34" charset="0"/>
                <a:cs typeface="Arial" pitchFamily="34" charset="0"/>
              </a:rPr>
              <a:t>температура</a:t>
            </a:r>
            <a:r>
              <a:rPr lang="ru-RU" sz="2800" b="1" dirty="0">
                <a:latin typeface="Arial" pitchFamily="34" charset="0"/>
                <a:cs typeface="Arial" pitchFamily="34" charset="0"/>
              </a:rPr>
              <a:t>, а </a:t>
            </a:r>
            <a:r>
              <a:rPr lang="ru-RU" sz="2800" b="1" u="sng" dirty="0">
                <a:latin typeface="Arial" pitchFamily="34" charset="0"/>
                <a:cs typeface="Arial" pitchFamily="34" charset="0"/>
              </a:rPr>
              <a:t>для энергии </a:t>
            </a:r>
            <a:r>
              <a:rPr lang="ru-RU" sz="2800" b="1" u="sng" dirty="0">
                <a:ln>
                  <a:solidFill>
                    <a:sysClr val="windowText" lastClr="000000"/>
                  </a:solidFill>
                </a:ln>
                <a:solidFill>
                  <a:srgbClr val="F08010"/>
                </a:solidFill>
                <a:latin typeface="Arial" pitchFamily="34" charset="0"/>
                <a:cs typeface="Arial" pitchFamily="34" charset="0"/>
              </a:rPr>
              <a:t>Гиббса</a:t>
            </a:r>
            <a:r>
              <a:rPr lang="ru-RU" sz="2800" b="1" u="sng" dirty="0">
                <a:latin typeface="Arial" pitchFamily="34" charset="0"/>
                <a:cs typeface="Arial" pitchFamily="34" charset="0"/>
              </a:rPr>
              <a:t> – </a:t>
            </a:r>
            <a:r>
              <a:rPr lang="ru-RU" sz="2800" b="1" i="1" u="sng" dirty="0">
                <a:ln>
                  <a:solidFill>
                    <a:sysClr val="windowText" lastClr="000000"/>
                  </a:solidFill>
                </a:ln>
                <a:solidFill>
                  <a:srgbClr val="F08010"/>
                </a:solidFill>
                <a:latin typeface="Arial" pitchFamily="34" charset="0"/>
                <a:cs typeface="Arial" pitchFamily="34" charset="0"/>
              </a:rPr>
              <a:t>давление</a:t>
            </a:r>
            <a:r>
              <a:rPr lang="ru-RU" sz="2800" b="1" u="sng" dirty="0">
                <a:latin typeface="Arial" pitchFamily="34" charset="0"/>
                <a:cs typeface="Arial" pitchFamily="34" charset="0"/>
              </a:rPr>
              <a:t> и </a:t>
            </a:r>
            <a:r>
              <a:rPr lang="ru-RU" sz="2800" b="1" i="1" u="sng" dirty="0">
                <a:latin typeface="Arial" pitchFamily="34" charset="0"/>
                <a:cs typeface="Arial" pitchFamily="34" charset="0"/>
              </a:rPr>
              <a:t>температура</a:t>
            </a:r>
            <a:r>
              <a:rPr lang="ru-RU" sz="2800" b="1" dirty="0">
                <a:latin typeface="Arial" pitchFamily="34" charset="0"/>
                <a:cs typeface="Arial" pitchFamily="34" charset="0"/>
              </a:rPr>
              <a:t>.</a:t>
            </a:r>
            <a:r>
              <a:rPr lang="ru-RU" sz="2800" dirty="0">
                <a:latin typeface="Arial" pitchFamily="34" charset="0"/>
                <a:cs typeface="Arial" pitchFamily="34" charset="0"/>
              </a:rPr>
              <a:t> </a:t>
            </a:r>
          </a:p>
        </p:txBody>
      </p:sp>
      <p:pic>
        <p:nvPicPr>
          <p:cNvPr id="7"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732240" y="6352843"/>
            <a:ext cx="304800" cy="304800"/>
          </a:xfrm>
          <a:prstGeom prst="rect">
            <a:avLst/>
          </a:prstGeom>
        </p:spPr>
      </p:pic>
      <p:sp>
        <p:nvSpPr>
          <p:cNvPr id="4" name="Shape 145"/>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237</a:t>
            </a:fld>
            <a:endParaRPr/>
          </a:p>
        </p:txBody>
      </p:sp>
      <p:sp>
        <p:nvSpPr>
          <p:cNvPr id="5" name="Управляющая кнопка: далее 4">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6" cstate="print"/>
          <a:srcRect/>
          <a:stretch>
            <a:fillRect/>
          </a:stretch>
        </p:blipFill>
        <p:spPr bwMode="auto">
          <a:xfrm>
            <a:off x="8603233"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160717345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5"/>
          <p:cNvSpPr>
            <a:spLocks noChangeArrowheads="1"/>
          </p:cNvSpPr>
          <p:nvPr/>
        </p:nvSpPr>
        <p:spPr bwMode="auto">
          <a:xfrm>
            <a:off x="-1608138" y="2347913"/>
            <a:ext cx="9144001" cy="0"/>
          </a:xfrm>
          <a:prstGeom prst="rect">
            <a:avLst/>
          </a:prstGeom>
          <a:noFill/>
          <a:ln w="9525">
            <a:noFill/>
            <a:miter lim="800000"/>
            <a:headEnd/>
            <a:tailEnd/>
          </a:ln>
        </p:spPr>
        <p:txBody>
          <a:bodyPr wrap="none" anchor="ctr">
            <a:spAutoFit/>
          </a:bodyPr>
          <a:lstStyle/>
          <a:p>
            <a:endParaRPr lang="ru-RU"/>
          </a:p>
        </p:txBody>
      </p:sp>
      <p:sp>
        <p:nvSpPr>
          <p:cNvPr id="351239" name="Rectangle 7"/>
          <p:cNvSpPr>
            <a:spLocks noChangeArrowheads="1"/>
          </p:cNvSpPr>
          <p:nvPr/>
        </p:nvSpPr>
        <p:spPr bwMode="auto">
          <a:xfrm>
            <a:off x="395288" y="4987609"/>
            <a:ext cx="8353425" cy="1191095"/>
          </a:xfrm>
          <a:prstGeom prst="rect">
            <a:avLst/>
          </a:prstGeom>
          <a:noFill/>
          <a:ln w="9525">
            <a:noFill/>
            <a:miter lim="800000"/>
            <a:headEnd/>
            <a:tailEnd/>
          </a:ln>
        </p:spPr>
        <p:txBody>
          <a:bodyPr>
            <a:spAutoFit/>
          </a:bodyPr>
          <a:lstStyle/>
          <a:p>
            <a:pPr algn="ctr" eaLnBrk="0" hangingPunct="0">
              <a:lnSpc>
                <a:spcPct val="85000"/>
              </a:lnSpc>
            </a:pPr>
            <a:r>
              <a:rPr lang="ru-RU" sz="2800" b="1" dirty="0" smtClean="0">
                <a:latin typeface="Arial" pitchFamily="34" charset="0"/>
                <a:cs typeface="Arial" pitchFamily="34" charset="0"/>
              </a:rPr>
              <a:t>Классификация </a:t>
            </a:r>
            <a:r>
              <a:rPr lang="ru-RU" sz="2800" b="1" dirty="0">
                <a:latin typeface="Arial" pitchFamily="34" charset="0"/>
                <a:cs typeface="Arial" pitchFamily="34" charset="0"/>
              </a:rPr>
              <a:t>термодинамических систем по характеру обмена со </a:t>
            </a:r>
            <a:r>
              <a:rPr lang="ru-RU" sz="2800" b="1" dirty="0" smtClean="0">
                <a:latin typeface="Arial" pitchFamily="34" charset="0"/>
                <a:cs typeface="Arial" pitchFamily="34" charset="0"/>
              </a:rPr>
              <a:t>средой, </a:t>
            </a:r>
            <a:r>
              <a:rPr lang="ru-RU" sz="2800" b="1" dirty="0">
                <a:latin typeface="Arial" pitchFamily="34" charset="0"/>
                <a:cs typeface="Arial" pitchFamily="34" charset="0"/>
              </a:rPr>
              <a:t>веществом и энергией </a:t>
            </a:r>
          </a:p>
        </p:txBody>
      </p:sp>
      <p:pic>
        <p:nvPicPr>
          <p:cNvPr id="10"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588224" y="6299907"/>
            <a:ext cx="304800" cy="304800"/>
          </a:xfrm>
          <a:prstGeom prst="rect">
            <a:avLst/>
          </a:prstGeom>
        </p:spPr>
      </p:pic>
      <p:sp>
        <p:nvSpPr>
          <p:cNvPr id="14" name="Shape 145"/>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238</a:t>
            </a:fld>
            <a:endParaRPr/>
          </a:p>
        </p:txBody>
      </p:sp>
      <p:sp>
        <p:nvSpPr>
          <p:cNvPr id="15" name="Управляющая кнопка: далее 14">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12" descr="пишу 1"/>
          <p:cNvPicPr>
            <a:picLocks noChangeAspect="1" noChangeArrowheads="1" noCrop="1"/>
          </p:cNvPicPr>
          <p:nvPr/>
        </p:nvPicPr>
        <p:blipFill>
          <a:blip r:embed="rId6" cstate="print"/>
          <a:srcRect/>
          <a:stretch>
            <a:fillRect/>
          </a:stretch>
        </p:blipFill>
        <p:spPr bwMode="auto">
          <a:xfrm>
            <a:off x="8462991" y="4991120"/>
            <a:ext cx="649287" cy="1295400"/>
          </a:xfrm>
          <a:prstGeom prst="rect">
            <a:avLst/>
          </a:prstGeom>
          <a:noFill/>
          <a:ln w="9525">
            <a:noFill/>
            <a:miter lim="800000"/>
            <a:headEnd/>
            <a:tailEnd/>
          </a:ln>
        </p:spPr>
      </p:pic>
      <p:pic>
        <p:nvPicPr>
          <p:cNvPr id="2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288" y="2112244"/>
            <a:ext cx="8252233" cy="2878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3"/>
          <p:cNvSpPr>
            <a:spLocks noChangeArrowheads="1"/>
          </p:cNvSpPr>
          <p:nvPr/>
        </p:nvSpPr>
        <p:spPr bwMode="auto">
          <a:xfrm>
            <a:off x="107504" y="188640"/>
            <a:ext cx="8856983" cy="1923604"/>
          </a:xfrm>
          <a:prstGeom prst="rect">
            <a:avLst/>
          </a:prstGeom>
          <a:noFill/>
          <a:ln w="9525">
            <a:noFill/>
            <a:miter lim="800000"/>
            <a:headEnd/>
            <a:tailEnd/>
          </a:ln>
        </p:spPr>
        <p:txBody>
          <a:bodyPr wrap="square">
            <a:spAutoFit/>
          </a:bodyPr>
          <a:lstStyle/>
          <a:p>
            <a:pPr indent="450000" algn="just">
              <a:lnSpc>
                <a:spcPct val="85000"/>
              </a:lnSpc>
            </a:pPr>
            <a:r>
              <a:rPr lang="ru-RU" sz="2800" b="1" dirty="0" smtClean="0">
                <a:ln>
                  <a:solidFill>
                    <a:sysClr val="windowText" lastClr="000000"/>
                  </a:solidFill>
                </a:ln>
                <a:solidFill>
                  <a:srgbClr val="FF3300"/>
                </a:solidFill>
                <a:latin typeface="Arial Black" pitchFamily="34" charset="0"/>
                <a:cs typeface="Arial" pitchFamily="34" charset="0"/>
              </a:rPr>
              <a:t>Вспомним:</a:t>
            </a:r>
            <a:r>
              <a:rPr lang="ru-RU" sz="2800" b="1" dirty="0" smtClean="0">
                <a:solidFill>
                  <a:srgbClr val="FF3300"/>
                </a:solidFill>
                <a:latin typeface="Arial Black" pitchFamily="34" charset="0"/>
                <a:cs typeface="Arial" pitchFamily="34" charset="0"/>
              </a:rPr>
              <a:t> </a:t>
            </a:r>
            <a:r>
              <a:rPr lang="ru-RU" sz="2800" b="1" dirty="0" smtClean="0">
                <a:ln>
                  <a:solidFill>
                    <a:sysClr val="windowText" lastClr="000000"/>
                  </a:solidFill>
                </a:ln>
                <a:solidFill>
                  <a:srgbClr val="FF3300"/>
                </a:solidFill>
                <a:latin typeface="Arial" pitchFamily="34" charset="0"/>
                <a:cs typeface="Arial" pitchFamily="34" charset="0"/>
              </a:rPr>
              <a:t>системы</a:t>
            </a:r>
            <a:r>
              <a:rPr lang="ru-RU" sz="2800" b="1" dirty="0" smtClean="0">
                <a:latin typeface="Arial" pitchFamily="34" charset="0"/>
                <a:cs typeface="Arial" pitchFamily="34" charset="0"/>
              </a:rPr>
              <a:t> </a:t>
            </a:r>
            <a:r>
              <a:rPr lang="ru-RU" sz="2800" b="1" u="sng" dirty="0">
                <a:latin typeface="Arial" pitchFamily="34" charset="0"/>
                <a:cs typeface="Arial" pitchFamily="34" charset="0"/>
              </a:rPr>
              <a:t>по характеру обмена веществом и энергией</a:t>
            </a:r>
            <a:r>
              <a:rPr lang="ru-RU" sz="2800" b="1" dirty="0">
                <a:latin typeface="Arial" pitchFamily="34" charset="0"/>
                <a:cs typeface="Arial" pitchFamily="34" charset="0"/>
              </a:rPr>
              <a:t> с окружающей средой (внешними объектами природы) </a:t>
            </a:r>
            <a:r>
              <a:rPr lang="ru-RU" sz="2800" b="1" u="sng" dirty="0" smtClean="0">
                <a:latin typeface="Arial" pitchFamily="34" charset="0"/>
                <a:cs typeface="Arial" pitchFamily="34" charset="0"/>
              </a:rPr>
              <a:t>подразделяют на</a:t>
            </a:r>
            <a:r>
              <a:rPr lang="ru-RU" sz="2800" b="1" dirty="0" smtClean="0">
                <a:latin typeface="Arial" pitchFamily="34" charset="0"/>
                <a:cs typeface="Arial" pitchFamily="34" charset="0"/>
              </a:rPr>
              <a:t> </a:t>
            </a:r>
            <a:r>
              <a:rPr lang="ru-RU" sz="2800" b="1" dirty="0">
                <a:latin typeface="Arial" pitchFamily="34" charset="0"/>
                <a:cs typeface="Arial" pitchFamily="34" charset="0"/>
              </a:rPr>
              <a:t>три типа: </a:t>
            </a:r>
            <a:r>
              <a:rPr lang="ru-RU" sz="2800" b="1" dirty="0" smtClean="0">
                <a:ln>
                  <a:solidFill>
                    <a:sysClr val="windowText" lastClr="000000"/>
                  </a:solidFill>
                </a:ln>
                <a:solidFill>
                  <a:srgbClr val="9D3535"/>
                </a:solidFill>
                <a:latin typeface="Arial Black" pitchFamily="34" charset="0"/>
                <a:cs typeface="Arial" pitchFamily="34" charset="0"/>
              </a:rPr>
              <a:t>изолированные</a:t>
            </a:r>
            <a:r>
              <a:rPr lang="ru-RU" sz="2800" b="1" dirty="0" smtClean="0">
                <a:latin typeface="Arial" pitchFamily="34" charset="0"/>
                <a:cs typeface="Arial" pitchFamily="34" charset="0"/>
              </a:rPr>
              <a:t>, </a:t>
            </a:r>
            <a:r>
              <a:rPr lang="ru-RU" sz="2800" b="1" dirty="0">
                <a:ln>
                  <a:solidFill>
                    <a:sysClr val="windowText" lastClr="000000"/>
                  </a:solidFill>
                </a:ln>
                <a:solidFill>
                  <a:srgbClr val="009900"/>
                </a:solidFill>
                <a:latin typeface="Arial Black" pitchFamily="34" charset="0"/>
                <a:cs typeface="Arial" pitchFamily="34" charset="0"/>
              </a:rPr>
              <a:t>закрытые</a:t>
            </a:r>
            <a:r>
              <a:rPr lang="ru-RU" sz="2800" b="1" dirty="0">
                <a:latin typeface="Arial" pitchFamily="34" charset="0"/>
                <a:cs typeface="Arial" pitchFamily="34" charset="0"/>
              </a:rPr>
              <a:t> </a:t>
            </a:r>
            <a:r>
              <a:rPr lang="ru-RU" sz="2800" b="1" dirty="0" smtClean="0">
                <a:latin typeface="Arial" pitchFamily="34" charset="0"/>
                <a:cs typeface="Arial" pitchFamily="34" charset="0"/>
              </a:rPr>
              <a:t>и </a:t>
            </a:r>
            <a:r>
              <a:rPr lang="ru-RU" sz="2800" b="1" dirty="0" smtClean="0">
                <a:ln>
                  <a:solidFill>
                    <a:sysClr val="windowText" lastClr="000000"/>
                  </a:solidFill>
                </a:ln>
                <a:solidFill>
                  <a:srgbClr val="FF3399"/>
                </a:solidFill>
                <a:latin typeface="Arial Black" pitchFamily="34" charset="0"/>
                <a:cs typeface="Arial" pitchFamily="34" charset="0"/>
              </a:rPr>
              <a:t>открытые</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374917501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ChangeArrowheads="1"/>
          </p:cNvSpPr>
          <p:nvPr/>
        </p:nvSpPr>
        <p:spPr bwMode="auto">
          <a:xfrm>
            <a:off x="154027" y="116632"/>
            <a:ext cx="8858312" cy="5586145"/>
          </a:xfrm>
          <a:prstGeom prst="rect">
            <a:avLst/>
          </a:prstGeom>
          <a:noFill/>
          <a:ln w="9525">
            <a:noFill/>
            <a:miter lim="800000"/>
            <a:headEnd/>
            <a:tailEnd/>
          </a:ln>
        </p:spPr>
        <p:txBody>
          <a:bodyPr wrap="square">
            <a:spAutoFit/>
          </a:bodyPr>
          <a:lstStyle/>
          <a:p>
            <a:pPr indent="450000" algn="just">
              <a:lnSpc>
                <a:spcPct val="85000"/>
              </a:lnSpc>
            </a:pPr>
            <a:r>
              <a:rPr lang="ru-RU" sz="2800" b="1" dirty="0">
                <a:ln>
                  <a:solidFill>
                    <a:sysClr val="windowText" lastClr="000000"/>
                  </a:solidFill>
                </a:ln>
                <a:solidFill>
                  <a:srgbClr val="9D3535"/>
                </a:solidFill>
                <a:latin typeface="Arial Black" pitchFamily="34" charset="0"/>
                <a:cs typeface="Arial" pitchFamily="34" charset="0"/>
              </a:rPr>
              <a:t>Изолированной</a:t>
            </a:r>
            <a:r>
              <a:rPr lang="ru-RU" sz="2800" b="1" dirty="0">
                <a:latin typeface="Arial" pitchFamily="34" charset="0"/>
                <a:cs typeface="Arial" pitchFamily="34" charset="0"/>
              </a:rPr>
              <a:t> </a:t>
            </a:r>
            <a:r>
              <a:rPr lang="ru-RU" sz="2800" b="1" dirty="0">
                <a:ln>
                  <a:solidFill>
                    <a:sysClr val="windowText" lastClr="000000"/>
                  </a:solidFill>
                </a:ln>
                <a:latin typeface="Arial" pitchFamily="34" charset="0"/>
                <a:cs typeface="Arial" pitchFamily="34" charset="0"/>
              </a:rPr>
              <a:t>системой</a:t>
            </a:r>
            <a:r>
              <a:rPr lang="ru-RU" sz="2800" b="1" dirty="0">
                <a:latin typeface="Arial" pitchFamily="34" charset="0"/>
                <a:cs typeface="Arial" pitchFamily="34" charset="0"/>
              </a:rPr>
              <a:t> называется такая система, которая не обменивается со средой ни веществом, ни энергией (</a:t>
            </a:r>
            <a:r>
              <a:rPr lang="ru-RU" sz="2800" b="1" dirty="0">
                <a:latin typeface="Arial" pitchFamily="34" charset="0"/>
                <a:cs typeface="Arial" pitchFamily="34" charset="0"/>
                <a:sym typeface="Symbol" pitchFamily="18" charset="2"/>
              </a:rPr>
              <a:t></a:t>
            </a:r>
            <a:r>
              <a:rPr lang="en-US" sz="2800" b="1" dirty="0">
                <a:latin typeface="Arial" pitchFamily="34" charset="0"/>
                <a:cs typeface="Arial" pitchFamily="34" charset="0"/>
              </a:rPr>
              <a:t>m</a:t>
            </a:r>
            <a:r>
              <a:rPr lang="ru-RU" sz="2800" b="1" dirty="0">
                <a:latin typeface="Arial" pitchFamily="34" charset="0"/>
                <a:cs typeface="Arial" pitchFamily="34" charset="0"/>
                <a:sym typeface="Symbol" pitchFamily="18" charset="2"/>
              </a:rPr>
              <a:t> = 0, </a:t>
            </a:r>
            <a:r>
              <a:rPr lang="ru-RU" sz="2800" b="1" dirty="0">
                <a:latin typeface="Arial" pitchFamily="34" charset="0"/>
                <a:cs typeface="Arial" pitchFamily="34" charset="0"/>
              </a:rPr>
              <a:t>Е = 0). </a:t>
            </a:r>
          </a:p>
          <a:p>
            <a:pPr indent="450000" algn="just">
              <a:lnSpc>
                <a:spcPct val="85000"/>
              </a:lnSpc>
            </a:pPr>
            <a:r>
              <a:rPr lang="ru-RU" sz="2800" b="1" u="sng" dirty="0">
                <a:latin typeface="Arial" pitchFamily="34" charset="0"/>
                <a:cs typeface="Arial" pitchFamily="34" charset="0"/>
              </a:rPr>
              <a:t>Об </a:t>
            </a:r>
            <a:r>
              <a:rPr lang="ru-RU" sz="2800" b="1" u="sng" dirty="0">
                <a:ln>
                  <a:solidFill>
                    <a:sysClr val="windowText" lastClr="000000"/>
                  </a:solidFill>
                </a:ln>
                <a:solidFill>
                  <a:srgbClr val="9D3535"/>
                </a:solidFill>
                <a:latin typeface="Arial Black" pitchFamily="34" charset="0"/>
                <a:cs typeface="Arial" pitchFamily="34" charset="0"/>
              </a:rPr>
              <a:t>изолированных</a:t>
            </a:r>
            <a:r>
              <a:rPr lang="ru-RU" sz="2800" b="1" u="sng" dirty="0">
                <a:ln>
                  <a:solidFill>
                    <a:sysClr val="windowText" lastClr="000000"/>
                  </a:solidFill>
                </a:ln>
                <a:latin typeface="Arial" pitchFamily="34" charset="0"/>
                <a:cs typeface="Arial" pitchFamily="34" charset="0"/>
              </a:rPr>
              <a:t> системах</a:t>
            </a:r>
            <a:r>
              <a:rPr lang="ru-RU" sz="2800" b="1" dirty="0">
                <a:ln>
                  <a:solidFill>
                    <a:sysClr val="windowText" lastClr="000000"/>
                  </a:solidFill>
                </a:ln>
                <a:latin typeface="Arial" pitchFamily="34" charset="0"/>
                <a:cs typeface="Arial" pitchFamily="34" charset="0"/>
              </a:rPr>
              <a:t> </a:t>
            </a:r>
            <a:r>
              <a:rPr lang="ru-RU" sz="2800" b="1" u="sng" dirty="0">
                <a:ln>
                  <a:solidFill>
                    <a:sysClr val="windowText" lastClr="000000"/>
                  </a:solidFill>
                </a:ln>
                <a:solidFill>
                  <a:srgbClr val="0000FF"/>
                </a:solidFill>
                <a:latin typeface="Arial" pitchFamily="34" charset="0"/>
                <a:cs typeface="Arial" pitchFamily="34" charset="0"/>
              </a:rPr>
              <a:t>можно говорить только условно</a:t>
            </a:r>
            <a:r>
              <a:rPr lang="ru-RU" sz="2800" b="1" dirty="0">
                <a:latin typeface="Arial" pitchFamily="34" charset="0"/>
                <a:cs typeface="Arial" pitchFamily="34" charset="0"/>
              </a:rPr>
              <a:t>, если пренебрегать </a:t>
            </a:r>
            <a:r>
              <a:rPr lang="ru-RU" sz="2800" b="1" dirty="0" smtClean="0">
                <a:solidFill>
                  <a:srgbClr val="FF3300"/>
                </a:solidFill>
                <a:latin typeface="Arial" pitchFamily="34" charset="0"/>
                <a:cs typeface="Arial" pitchFamily="34" charset="0"/>
              </a:rPr>
              <a:t>ВЭИ </a:t>
            </a:r>
            <a:r>
              <a:rPr lang="ru-RU" sz="2800" b="1" dirty="0" smtClean="0">
                <a:latin typeface="Arial" pitchFamily="34" charset="0"/>
                <a:cs typeface="Arial" pitchFamily="34" charset="0"/>
              </a:rPr>
              <a:t>(</a:t>
            </a:r>
            <a:r>
              <a:rPr lang="ru-RU" sz="2800" b="1" u="sng" dirty="0" smtClean="0">
                <a:solidFill>
                  <a:srgbClr val="FF0000"/>
                </a:solidFill>
                <a:latin typeface="Arial" pitchFamily="34" charset="0"/>
                <a:cs typeface="Arial" pitchFamily="34" charset="0"/>
              </a:rPr>
              <a:t>в</a:t>
            </a:r>
            <a:r>
              <a:rPr lang="ru-RU" sz="2800" b="1" u="sng" dirty="0" smtClean="0">
                <a:latin typeface="Arial" pitchFamily="34" charset="0"/>
                <a:cs typeface="Arial" pitchFamily="34" charset="0"/>
              </a:rPr>
              <a:t>еществом</a:t>
            </a:r>
            <a:r>
              <a:rPr lang="ru-RU" sz="2800" b="1" dirty="0" smtClean="0">
                <a:latin typeface="Arial" pitchFamily="34" charset="0"/>
                <a:cs typeface="Arial" pitchFamily="34" charset="0"/>
              </a:rPr>
              <a:t>, </a:t>
            </a:r>
            <a:r>
              <a:rPr lang="ru-RU" sz="2800" b="1" u="sng" dirty="0">
                <a:solidFill>
                  <a:srgbClr val="FF0000"/>
                </a:solidFill>
                <a:latin typeface="Arial" pitchFamily="34" charset="0"/>
                <a:cs typeface="Arial" pitchFamily="34" charset="0"/>
              </a:rPr>
              <a:t>э</a:t>
            </a:r>
            <a:r>
              <a:rPr lang="ru-RU" sz="2800" b="1" u="sng" dirty="0">
                <a:latin typeface="Arial" pitchFamily="34" charset="0"/>
                <a:cs typeface="Arial" pitchFamily="34" charset="0"/>
              </a:rPr>
              <a:t>нергией</a:t>
            </a:r>
            <a:r>
              <a:rPr lang="ru-RU" sz="2800" b="1" dirty="0">
                <a:latin typeface="Arial" pitchFamily="34" charset="0"/>
                <a:cs typeface="Arial" pitchFamily="34" charset="0"/>
              </a:rPr>
              <a:t> </a:t>
            </a:r>
            <a:r>
              <a:rPr lang="ru-RU" sz="2800" b="1" dirty="0" smtClean="0">
                <a:latin typeface="Arial" pitchFamily="34" charset="0"/>
                <a:cs typeface="Arial" pitchFamily="34" charset="0"/>
              </a:rPr>
              <a:t>и </a:t>
            </a:r>
            <a:r>
              <a:rPr lang="ru-RU" sz="2800" b="1" u="sng" dirty="0" smtClean="0">
                <a:solidFill>
                  <a:srgbClr val="FF0000"/>
                </a:solidFill>
                <a:latin typeface="Arial" pitchFamily="34" charset="0"/>
                <a:cs typeface="Arial" pitchFamily="34" charset="0"/>
              </a:rPr>
              <a:t>и</a:t>
            </a:r>
            <a:r>
              <a:rPr lang="ru-RU" sz="2800" b="1" u="sng" dirty="0" smtClean="0">
                <a:latin typeface="Arial" pitchFamily="34" charset="0"/>
                <a:cs typeface="Arial" pitchFamily="34" charset="0"/>
              </a:rPr>
              <a:t>нформацией</a:t>
            </a:r>
            <a:r>
              <a:rPr lang="ru-RU" sz="2800" b="1" dirty="0" smtClean="0">
                <a:latin typeface="Arial" pitchFamily="34" charset="0"/>
                <a:cs typeface="Arial" pitchFamily="34" charset="0"/>
              </a:rPr>
              <a:t>) </a:t>
            </a:r>
            <a:r>
              <a:rPr lang="ru-RU" sz="2800" b="1" dirty="0">
                <a:latin typeface="Arial" pitchFamily="34" charset="0"/>
                <a:cs typeface="Arial" pitchFamily="34" charset="0"/>
              </a:rPr>
              <a:t>потоками через границу или рассматривать их в течение достаточно короткого времени, до тех пор, пока изменения не достигнут существенных значений. </a:t>
            </a:r>
            <a:r>
              <a:rPr lang="ru-RU" sz="2800" b="1" dirty="0">
                <a:ln>
                  <a:solidFill>
                    <a:sysClr val="windowText" lastClr="000000"/>
                  </a:solidFill>
                </a:ln>
                <a:solidFill>
                  <a:srgbClr val="9D3535"/>
                </a:solidFill>
                <a:latin typeface="Arial Black" pitchFamily="34" charset="0"/>
                <a:cs typeface="Arial" pitchFamily="34" charset="0"/>
              </a:rPr>
              <a:t>Изолированная</a:t>
            </a:r>
            <a:r>
              <a:rPr lang="ru-RU" sz="2800" b="1" dirty="0">
                <a:latin typeface="Arial" pitchFamily="34" charset="0"/>
                <a:cs typeface="Arial" pitchFamily="34" charset="0"/>
              </a:rPr>
              <a:t> или </a:t>
            </a:r>
            <a:r>
              <a:rPr lang="ru-RU" sz="2800" b="1" dirty="0">
                <a:ln>
                  <a:solidFill>
                    <a:sysClr val="windowText" lastClr="000000"/>
                  </a:solidFill>
                </a:ln>
                <a:solidFill>
                  <a:srgbClr val="009900"/>
                </a:solidFill>
                <a:latin typeface="Arial Black" pitchFamily="34" charset="0"/>
                <a:cs typeface="Arial" pitchFamily="34" charset="0"/>
              </a:rPr>
              <a:t>закрытая</a:t>
            </a:r>
            <a:r>
              <a:rPr lang="ru-RU" sz="2800" b="1" dirty="0">
                <a:latin typeface="Arial" pitchFamily="34" charset="0"/>
                <a:cs typeface="Arial" pitchFamily="34" charset="0"/>
              </a:rPr>
              <a:t> </a:t>
            </a:r>
            <a:r>
              <a:rPr lang="ru-RU" sz="2800" b="1" dirty="0">
                <a:ln>
                  <a:solidFill>
                    <a:sysClr val="windowText" lastClr="000000"/>
                  </a:solidFill>
                </a:ln>
                <a:latin typeface="Arial" pitchFamily="34" charset="0"/>
                <a:cs typeface="Arial" pitchFamily="34" charset="0"/>
              </a:rPr>
              <a:t>система</a:t>
            </a:r>
            <a:r>
              <a:rPr lang="ru-RU" sz="2800" b="1" dirty="0">
                <a:latin typeface="Arial" pitchFamily="34" charset="0"/>
                <a:cs typeface="Arial" pitchFamily="34" charset="0"/>
              </a:rPr>
              <a:t> </a:t>
            </a:r>
            <a:r>
              <a:rPr lang="ru-RU" sz="2800" b="1" u="sng" dirty="0">
                <a:ln>
                  <a:solidFill>
                    <a:sysClr val="windowText" lastClr="000000"/>
                  </a:solidFill>
                </a:ln>
                <a:solidFill>
                  <a:srgbClr val="0000FF"/>
                </a:solidFill>
                <a:latin typeface="Arial" pitchFamily="34" charset="0"/>
                <a:cs typeface="Arial" pitchFamily="34" charset="0"/>
              </a:rPr>
              <a:t>может существовать только временно</a:t>
            </a:r>
            <a:r>
              <a:rPr lang="ru-RU" sz="2800" b="1" dirty="0">
                <a:latin typeface="Arial" pitchFamily="34" charset="0"/>
                <a:cs typeface="Arial" pitchFamily="34" charset="0"/>
              </a:rPr>
              <a:t>, пока не израсходуется запас вещества и энергии, далее начнется разрушение и ассимиляция соседними системами. </a:t>
            </a:r>
          </a:p>
        </p:txBody>
      </p:sp>
      <p:pic>
        <p:nvPicPr>
          <p:cNvPr id="8"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876256" y="6386512"/>
            <a:ext cx="304800" cy="304800"/>
          </a:xfrm>
          <a:prstGeom prst="rect">
            <a:avLst/>
          </a:prstGeom>
        </p:spPr>
      </p:pic>
      <p:sp>
        <p:nvSpPr>
          <p:cNvPr id="6" name="Shape 145"/>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239</a:t>
            </a:fld>
            <a:endParaRPr/>
          </a:p>
        </p:txBody>
      </p:sp>
      <p:sp>
        <p:nvSpPr>
          <p:cNvPr id="7" name="Управляющая кнопка: далее 6">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12" descr="пишу 1"/>
          <p:cNvPicPr>
            <a:picLocks noChangeAspect="1" noChangeArrowheads="1" noCrop="1"/>
          </p:cNvPicPr>
          <p:nvPr/>
        </p:nvPicPr>
        <p:blipFill>
          <a:blip r:embed="rId6" cstate="print"/>
          <a:srcRect/>
          <a:stretch>
            <a:fillRect/>
          </a:stretch>
        </p:blipFill>
        <p:spPr bwMode="auto">
          <a:xfrm>
            <a:off x="8600182" y="5200582"/>
            <a:ext cx="649287" cy="1295400"/>
          </a:xfrm>
          <a:prstGeom prst="rect">
            <a:avLst/>
          </a:prstGeom>
          <a:noFill/>
          <a:ln w="9525">
            <a:noFill/>
            <a:miter lim="800000"/>
            <a:headEnd/>
            <a:tailEnd/>
          </a:ln>
        </p:spPr>
      </p:pic>
    </p:spTree>
    <p:extLst>
      <p:ext uri="{BB962C8B-B14F-4D97-AF65-F5344CB8AC3E}">
        <p14:creationId xmlns:p14="http://schemas.microsoft.com/office/powerpoint/2010/main" val="67169844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6" name="Shape 126"/>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24</a:t>
            </a:fld>
            <a:endParaRPr/>
          </a:p>
        </p:txBody>
      </p: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12324" name="Picture 4" descr="https://upload.wikimedia.org/wikipedia/commons/3/39/Picasion-1-.com_1d10242beef239b0a60c03f68d429289.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76" y="116632"/>
            <a:ext cx="3810000" cy="51530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9872" y="116631"/>
            <a:ext cx="5688632" cy="5153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пишу 1"/>
          <p:cNvPicPr>
            <a:picLocks noChangeAspect="1" noChangeArrowheads="1" noCrop="1"/>
          </p:cNvPicPr>
          <p:nvPr/>
        </p:nvPicPr>
        <p:blipFill>
          <a:blip r:embed="rId6" cstate="print"/>
          <a:srcRect/>
          <a:stretch>
            <a:fillRect/>
          </a:stretch>
        </p:blipFill>
        <p:spPr bwMode="auto">
          <a:xfrm>
            <a:off x="8462991" y="4991120"/>
            <a:ext cx="649287" cy="1295400"/>
          </a:xfrm>
          <a:prstGeom prst="rect">
            <a:avLst/>
          </a:prstGeom>
          <a:noFill/>
          <a:ln w="9525">
            <a:noFill/>
            <a:miter lim="800000"/>
            <a:headEnd/>
            <a:tailEnd/>
          </a:ln>
        </p:spPr>
      </p:pic>
      <p:pic>
        <p:nvPicPr>
          <p:cNvPr id="9" name="Picture 2" descr="D:\диск D\25.12.20-домашние документы\Виртуальные лекции-14.01.20\Физ. химия\28.06.22\оборудование для силикатных материалов\Автоклав для пропаривания сил. кирп..pn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6368" y="5211415"/>
            <a:ext cx="3323504" cy="154253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652550" y="5649739"/>
            <a:ext cx="3871778" cy="830997"/>
          </a:xfrm>
          <a:prstGeom prst="rect">
            <a:avLst/>
          </a:prstGeom>
        </p:spPr>
        <p:txBody>
          <a:bodyPr wrap="square">
            <a:spAutoFit/>
          </a:bodyPr>
          <a:lstStyle/>
          <a:p>
            <a:pPr algn="ctr"/>
            <a:r>
              <a:rPr lang="ru-RU" sz="2400" b="1" dirty="0">
                <a:ln>
                  <a:solidFill>
                    <a:sysClr val="windowText" lastClr="000000"/>
                  </a:solidFill>
                </a:ln>
                <a:solidFill>
                  <a:srgbClr val="FF0000"/>
                </a:solidFill>
                <a:latin typeface="Arial" pitchFamily="34" charset="0"/>
                <a:ea typeface="Constantia"/>
                <a:cs typeface="Arial" pitchFamily="34" charset="0"/>
                <a:sym typeface="Constantia"/>
              </a:rPr>
              <a:t>Изолированная </a:t>
            </a:r>
            <a:r>
              <a:rPr lang="ru-RU" sz="2400" b="1" dirty="0" smtClean="0">
                <a:ln>
                  <a:solidFill>
                    <a:sysClr val="windowText" lastClr="000000"/>
                  </a:solidFill>
                </a:ln>
                <a:solidFill>
                  <a:srgbClr val="FF0000"/>
                </a:solidFill>
                <a:latin typeface="Arial" pitchFamily="34" charset="0"/>
                <a:ea typeface="Constantia"/>
                <a:cs typeface="Arial" pitchFamily="34" charset="0"/>
                <a:sym typeface="Constantia"/>
              </a:rPr>
              <a:t>система </a:t>
            </a:r>
            <a:r>
              <a:rPr lang="ru-RU" sz="2400" b="1" dirty="0" smtClean="0">
                <a:ln>
                  <a:solidFill>
                    <a:sysClr val="windowText" lastClr="000000"/>
                  </a:solidFill>
                </a:ln>
                <a:latin typeface="Arial" pitchFamily="34" charset="0"/>
                <a:ea typeface="Constantia"/>
                <a:cs typeface="Arial" pitchFamily="34" charset="0"/>
                <a:sym typeface="Constantia"/>
              </a:rPr>
              <a:t>(автоклав)</a:t>
            </a:r>
            <a:endParaRPr lang="ru-RU" sz="2400" dirty="0">
              <a:latin typeface="Arial" pitchFamily="34" charset="0"/>
              <a:cs typeface="Arial" pitchFamily="34" charset="0"/>
            </a:endParaRPr>
          </a:p>
        </p:txBody>
      </p:sp>
      <p:cxnSp>
        <p:nvCxnSpPr>
          <p:cNvPr id="4" name="Прямая со стрелкой 3"/>
          <p:cNvCxnSpPr/>
          <p:nvPr/>
        </p:nvCxnSpPr>
        <p:spPr>
          <a:xfrm>
            <a:off x="3419872" y="6096978"/>
            <a:ext cx="4041402" cy="0"/>
          </a:xfrm>
          <a:prstGeom prst="straightConnector1">
            <a:avLst/>
          </a:prstGeom>
          <a:ln w="5715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480586"/>
      </p:ext>
    </p:extLst>
  </p:cSld>
  <p:clrMapOvr>
    <a:masterClrMapping/>
  </p:clrMapOvr>
  <p:transition>
    <p:wheel spokes="1"/>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 y="476671"/>
            <a:ext cx="9111379" cy="516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4"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153791909"/>
      </p:ext>
    </p:extLst>
  </p:cSld>
  <p:clrMapOvr>
    <a:masterClrMapping/>
  </p:clrMapOvr>
  <p:transition>
    <p:wheel spokes="1"/>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888" y="44624"/>
            <a:ext cx="8974608" cy="2160591"/>
          </a:xfrm>
          <a:prstGeom prst="rect">
            <a:avLst/>
          </a:prstGeom>
        </p:spPr>
        <p:txBody>
          <a:bodyPr wrap="square">
            <a:spAutoFit/>
          </a:bodyPr>
          <a:lstStyle/>
          <a:p>
            <a:pPr lvl="0" indent="450850" algn="just">
              <a:lnSpc>
                <a:spcPct val="80000"/>
              </a:lnSpc>
            </a:pPr>
            <a:r>
              <a:rPr lang="ru-RU" sz="2800" b="1" dirty="0" smtClean="0">
                <a:solidFill>
                  <a:srgbClr val="000000"/>
                </a:solidFill>
                <a:latin typeface="Arial" pitchFamily="34" charset="0"/>
                <a:cs typeface="Arial" pitchFamily="34" charset="0"/>
              </a:rPr>
              <a:t>Возможность </a:t>
            </a:r>
            <a:r>
              <a:rPr lang="ru-RU" sz="2800" b="1" dirty="0">
                <a:solidFill>
                  <a:srgbClr val="000000"/>
                </a:solidFill>
                <a:latin typeface="Arial" pitchFamily="34" charset="0"/>
                <a:cs typeface="Arial" pitchFamily="34" charset="0"/>
              </a:rPr>
              <a:t>протекания эндотермических процессов обусловлена изменением энтропии, </a:t>
            </a:r>
            <a:r>
              <a:rPr lang="ru-RU" sz="2800" b="1" dirty="0" smtClean="0">
                <a:solidFill>
                  <a:srgbClr val="000000"/>
                </a:solidFill>
                <a:latin typeface="Arial" pitchFamily="34" charset="0"/>
                <a:cs typeface="Arial" pitchFamily="34" charset="0"/>
              </a:rPr>
              <a:t>так как </a:t>
            </a:r>
            <a:r>
              <a:rPr lang="ru-RU" sz="2800" b="1" dirty="0">
                <a:solidFill>
                  <a:srgbClr val="000000"/>
                </a:solidFill>
                <a:latin typeface="Arial" pitchFamily="34" charset="0"/>
                <a:cs typeface="Arial" pitchFamily="34" charset="0"/>
              </a:rPr>
              <a:t>в изолированных системах </a:t>
            </a:r>
            <a:r>
              <a:rPr lang="ru-RU" sz="2800" b="1" dirty="0">
                <a:ln>
                  <a:solidFill>
                    <a:sysClr val="windowText" lastClr="000000"/>
                  </a:solidFill>
                </a:ln>
                <a:solidFill>
                  <a:srgbClr val="FF0000"/>
                </a:solidFill>
                <a:latin typeface="Arial" pitchFamily="34" charset="0"/>
                <a:cs typeface="Arial" pitchFamily="34" charset="0"/>
              </a:rPr>
              <a:t>энтропия</a:t>
            </a:r>
            <a:r>
              <a:rPr lang="ru-RU" sz="2800" b="1" dirty="0">
                <a:ln>
                  <a:solidFill>
                    <a:sysClr val="windowText" lastClr="000000"/>
                  </a:solidFill>
                </a:ln>
                <a:solidFill>
                  <a:srgbClr val="0000FF"/>
                </a:solidFill>
                <a:latin typeface="Arial" pitchFamily="34" charset="0"/>
                <a:cs typeface="Arial" pitchFamily="34" charset="0"/>
              </a:rPr>
              <a:t> самопроизвольно протекающего процесса увеличивается </a:t>
            </a:r>
            <a:r>
              <a:rPr lang="ru-RU" sz="2800" b="1" dirty="0">
                <a:ln>
                  <a:solidFill>
                    <a:sysClr val="windowText" lastClr="000000"/>
                  </a:solidFill>
                </a:ln>
                <a:solidFill>
                  <a:srgbClr val="FF0000"/>
                </a:solidFill>
                <a:latin typeface="Arial" pitchFamily="34" charset="0"/>
                <a:cs typeface="Arial" pitchFamily="34" charset="0"/>
              </a:rPr>
              <a:t>ΔS &gt; 0</a:t>
            </a:r>
            <a:r>
              <a:rPr lang="ru-RU" sz="2800" b="1" dirty="0">
                <a:ln>
                  <a:solidFill>
                    <a:sysClr val="windowText" lastClr="000000"/>
                  </a:solidFill>
                </a:ln>
                <a:solidFill>
                  <a:srgbClr val="0000FF"/>
                </a:solidFill>
                <a:latin typeface="Arial" pitchFamily="34" charset="0"/>
                <a:cs typeface="Arial" pitchFamily="34" charset="0"/>
              </a:rPr>
              <a:t> </a:t>
            </a:r>
            <a:r>
              <a:rPr lang="ru-RU" sz="2800" b="1" dirty="0">
                <a:solidFill>
                  <a:srgbClr val="000000"/>
                </a:solidFill>
                <a:latin typeface="Arial" pitchFamily="34" charset="0"/>
                <a:cs typeface="Arial" pitchFamily="34" charset="0"/>
              </a:rPr>
              <a:t>(второй закон термодинамики).</a:t>
            </a:r>
            <a:r>
              <a:rPr lang="ru-RU" sz="2800" b="1" dirty="0">
                <a:latin typeface="Arial" pitchFamily="34" charset="0"/>
                <a:cs typeface="Arial" pitchFamily="34" charset="0"/>
              </a:rPr>
              <a:t> </a:t>
            </a:r>
            <a:endParaRPr lang="ru-RU" sz="2800" dirty="0">
              <a:latin typeface="Arial" pitchFamily="34" charset="0"/>
              <a:cs typeface="Arial" pitchFamily="34" charset="0"/>
            </a:endParaRPr>
          </a:p>
        </p:txBody>
      </p:sp>
      <p:pic>
        <p:nvPicPr>
          <p:cNvPr id="1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82845"/>
            <a:ext cx="7905750" cy="454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Shape 145"/>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241</a:t>
            </a:fld>
            <a:endParaRPr/>
          </a:p>
        </p:txBody>
      </p:sp>
      <p:sp>
        <p:nvSpPr>
          <p:cNvPr id="15" name="Управляющая кнопка: далее 14">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12" descr="пишу 1"/>
          <p:cNvPicPr>
            <a:picLocks noChangeAspect="1" noChangeArrowheads="1" noCrop="1"/>
          </p:cNvPicPr>
          <p:nvPr/>
        </p:nvPicPr>
        <p:blipFill>
          <a:blip r:embed="rId4"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400960077"/>
      </p:ext>
    </p:extLst>
  </p:cSld>
  <p:clrMapOvr>
    <a:masterClrMapping/>
  </p:clrMapOvr>
  <p:transition>
    <p:wheel spokes="1"/>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26.06.22\slide-3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49" t="45258" r="4174" b="8102"/>
          <a:stretch/>
        </p:blipFill>
        <p:spPr bwMode="auto">
          <a:xfrm>
            <a:off x="141931" y="98960"/>
            <a:ext cx="8970347" cy="3762088"/>
          </a:xfrm>
          <a:prstGeom prst="rect">
            <a:avLst/>
          </a:prstGeom>
          <a:noFill/>
          <a:extLst>
            <a:ext uri="{909E8E84-426E-40DD-AFC4-6F175D3DCCD1}">
              <a14:hiddenFill xmlns:a14="http://schemas.microsoft.com/office/drawing/2010/main">
                <a:solidFill>
                  <a:srgbClr val="FFFFFF"/>
                </a:solidFill>
              </a14:hiddenFill>
            </a:ext>
          </a:extLst>
        </p:spPr>
      </p:pic>
      <p:sp>
        <p:nvSpPr>
          <p:cNvPr id="6" name="Shape 145"/>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242</a:t>
            </a:fld>
            <a:endParaRPr/>
          </a:p>
        </p:txBody>
      </p:sp>
      <p:sp>
        <p:nvSpPr>
          <p:cNvPr id="7" name="Управляющая кнопка: далее 6">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12" descr="пишу 1"/>
          <p:cNvPicPr>
            <a:picLocks noChangeAspect="1" noChangeArrowheads="1" noCrop="1"/>
          </p:cNvPicPr>
          <p:nvPr/>
        </p:nvPicPr>
        <p:blipFill>
          <a:blip r:embed="rId4" cstate="print"/>
          <a:srcRect/>
          <a:stretch>
            <a:fillRect/>
          </a:stretch>
        </p:blipFill>
        <p:spPr bwMode="auto">
          <a:xfrm>
            <a:off x="8462991" y="4991120"/>
            <a:ext cx="649287" cy="1295400"/>
          </a:xfrm>
          <a:prstGeom prst="rect">
            <a:avLst/>
          </a:prstGeom>
          <a:noFill/>
          <a:ln w="9525">
            <a:noFill/>
            <a:miter lim="800000"/>
            <a:headEnd/>
            <a:tailEnd/>
          </a:ln>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9712" y="4005064"/>
            <a:ext cx="4902126" cy="2817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013148"/>
      </p:ext>
    </p:extLst>
  </p:cSld>
  <p:clrMapOvr>
    <a:masterClrMapping/>
  </p:clrMapOvr>
  <p:transition>
    <p:wheel spokes="1"/>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5" name="Rectangle 3"/>
          <p:cNvSpPr>
            <a:spLocks noChangeArrowheads="1"/>
          </p:cNvSpPr>
          <p:nvPr/>
        </p:nvSpPr>
        <p:spPr bwMode="auto">
          <a:xfrm>
            <a:off x="107504" y="116632"/>
            <a:ext cx="9004774" cy="4872103"/>
          </a:xfrm>
          <a:prstGeom prst="rect">
            <a:avLst/>
          </a:prstGeom>
          <a:noFill/>
          <a:ln w="9525">
            <a:noFill/>
            <a:miter lim="800000"/>
            <a:headEnd/>
            <a:tailEnd/>
          </a:ln>
        </p:spPr>
        <p:txBody>
          <a:bodyPr wrap="square">
            <a:spAutoFit/>
          </a:bodyPr>
          <a:lstStyle/>
          <a:p>
            <a:pPr indent="450000" algn="just">
              <a:lnSpc>
                <a:spcPct val="85000"/>
              </a:lnSpc>
            </a:pPr>
            <a:r>
              <a:rPr lang="ru-RU" sz="2800" b="1" dirty="0" smtClean="0">
                <a:latin typeface="Arial" pitchFamily="34" charset="0"/>
                <a:cs typeface="Arial" pitchFamily="34" charset="0"/>
              </a:rPr>
              <a:t>Как отмечалось выше, для </a:t>
            </a:r>
            <a:r>
              <a:rPr lang="ru-RU" sz="2800" b="1" dirty="0">
                <a:ln>
                  <a:solidFill>
                    <a:sysClr val="windowText" lastClr="000000"/>
                  </a:solidFill>
                </a:ln>
                <a:solidFill>
                  <a:srgbClr val="FF3300"/>
                </a:solidFill>
                <a:latin typeface="Arial" pitchFamily="34" charset="0"/>
                <a:cs typeface="Arial" pitchFamily="34" charset="0"/>
              </a:rPr>
              <a:t>обратимых процессов</a:t>
            </a:r>
            <a:r>
              <a:rPr lang="ru-RU" sz="2800" b="1" dirty="0">
                <a:latin typeface="Arial" pitchFamily="34" charset="0"/>
                <a:cs typeface="Arial" pitchFamily="34" charset="0"/>
              </a:rPr>
              <a:t> 2-е начало термодинамики выступает как закон о существовании и сохранении энтропии. </a:t>
            </a:r>
            <a:r>
              <a:rPr lang="ru-RU" sz="2800" b="1" u="sng" dirty="0">
                <a:latin typeface="Arial" pitchFamily="34" charset="0"/>
                <a:cs typeface="Arial" pitchFamily="34" charset="0"/>
              </a:rPr>
              <a:t>При </a:t>
            </a:r>
            <a:r>
              <a:rPr lang="ru-RU" sz="2800" b="1" u="sng" dirty="0">
                <a:ln>
                  <a:solidFill>
                    <a:sysClr val="windowText" lastClr="000000"/>
                  </a:solidFill>
                </a:ln>
                <a:solidFill>
                  <a:srgbClr val="379A2A"/>
                </a:solidFill>
                <a:latin typeface="Arial" pitchFamily="34" charset="0"/>
                <a:cs typeface="Arial" pitchFamily="34" charset="0"/>
              </a:rPr>
              <a:t>обратимых</a:t>
            </a:r>
            <a:r>
              <a:rPr lang="ru-RU" sz="2800" b="1" u="sng" dirty="0">
                <a:latin typeface="Arial" pitchFamily="34" charset="0"/>
                <a:cs typeface="Arial" pitchFamily="34" charset="0"/>
              </a:rPr>
              <a:t> процессах</a:t>
            </a:r>
            <a:r>
              <a:rPr lang="ru-RU" sz="2800" b="1" dirty="0">
                <a:latin typeface="Arial" pitchFamily="34" charset="0"/>
                <a:cs typeface="Arial" pitchFamily="34" charset="0"/>
              </a:rPr>
              <a:t> </a:t>
            </a:r>
            <a:r>
              <a:rPr lang="ru-RU" sz="2800" b="1" u="sng" dirty="0">
                <a:latin typeface="Arial" pitchFamily="34" charset="0"/>
                <a:cs typeface="Arial" pitchFamily="34" charset="0"/>
              </a:rPr>
              <a:t>в </a:t>
            </a:r>
            <a:r>
              <a:rPr lang="ru-RU" sz="2800" b="1" u="sng" dirty="0">
                <a:ln>
                  <a:solidFill>
                    <a:sysClr val="windowText" lastClr="000000"/>
                  </a:solidFill>
                </a:ln>
                <a:solidFill>
                  <a:srgbClr val="0000FF"/>
                </a:solidFill>
                <a:latin typeface="Arial" pitchFamily="34" charset="0"/>
                <a:cs typeface="Arial" pitchFamily="34" charset="0"/>
              </a:rPr>
              <a:t>изолированной системе</a:t>
            </a:r>
            <a:r>
              <a:rPr lang="ru-RU" sz="2800" b="1" dirty="0">
                <a:solidFill>
                  <a:srgbClr val="0000FF"/>
                </a:solidFill>
                <a:latin typeface="Arial" pitchFamily="34" charset="0"/>
                <a:cs typeface="Arial" pitchFamily="34" charset="0"/>
              </a:rPr>
              <a:t> </a:t>
            </a:r>
            <a:r>
              <a:rPr lang="ru-RU" sz="2800" b="1" dirty="0">
                <a:ln>
                  <a:solidFill>
                    <a:sysClr val="windowText" lastClr="000000"/>
                  </a:solidFill>
                </a:ln>
                <a:solidFill>
                  <a:srgbClr val="FF0066"/>
                </a:solidFill>
                <a:latin typeface="Arial Black" pitchFamily="34" charset="0"/>
                <a:cs typeface="Arial" pitchFamily="34" charset="0"/>
              </a:rPr>
              <a:t>энтропия</a:t>
            </a:r>
            <a:r>
              <a:rPr lang="ru-RU" sz="2800" b="1" dirty="0">
                <a:latin typeface="Arial" pitchFamily="34" charset="0"/>
                <a:cs typeface="Arial" pitchFamily="34" charset="0"/>
              </a:rPr>
              <a:t> остается постоянной. Если же </a:t>
            </a:r>
            <a:r>
              <a:rPr lang="ru-RU" sz="2800" b="1" u="sng" dirty="0">
                <a:ln>
                  <a:solidFill>
                    <a:sysClr val="windowText" lastClr="000000"/>
                  </a:solidFill>
                </a:ln>
                <a:solidFill>
                  <a:srgbClr val="379A2A"/>
                </a:solidFill>
                <a:latin typeface="Arial" pitchFamily="34" charset="0"/>
                <a:cs typeface="Arial" pitchFamily="34" charset="0"/>
              </a:rPr>
              <a:t>обратимый</a:t>
            </a:r>
            <a:r>
              <a:rPr lang="ru-RU" sz="2800" b="1" u="sng" dirty="0">
                <a:latin typeface="Arial" pitchFamily="34" charset="0"/>
                <a:cs typeface="Arial" pitchFamily="34" charset="0"/>
              </a:rPr>
              <a:t> процесс</a:t>
            </a:r>
            <a:r>
              <a:rPr lang="ru-RU" sz="2800" b="1" dirty="0">
                <a:latin typeface="Arial" pitchFamily="34" charset="0"/>
                <a:cs typeface="Arial" pitchFamily="34" charset="0"/>
              </a:rPr>
              <a:t> происходит в </a:t>
            </a:r>
            <a:r>
              <a:rPr lang="ru-RU" sz="2800" b="1" u="sng" dirty="0">
                <a:ln>
                  <a:solidFill>
                    <a:sysClr val="windowText" lastClr="000000"/>
                  </a:solidFill>
                </a:ln>
                <a:solidFill>
                  <a:srgbClr val="FF0000"/>
                </a:solidFill>
                <a:latin typeface="Arial" pitchFamily="34" charset="0"/>
                <a:cs typeface="Arial" pitchFamily="34" charset="0"/>
              </a:rPr>
              <a:t>не</a:t>
            </a:r>
            <a:r>
              <a:rPr lang="ru-RU" sz="2800" b="1" u="sng" dirty="0">
                <a:ln>
                  <a:solidFill>
                    <a:sysClr val="windowText" lastClr="000000"/>
                  </a:solidFill>
                </a:ln>
                <a:solidFill>
                  <a:srgbClr val="0000FF"/>
                </a:solidFill>
                <a:latin typeface="Arial" pitchFamily="34" charset="0"/>
                <a:cs typeface="Arial" pitchFamily="34" charset="0"/>
              </a:rPr>
              <a:t>изолированной системе</a:t>
            </a:r>
            <a:r>
              <a:rPr lang="ru-RU" sz="2800" b="1" dirty="0">
                <a:latin typeface="Arial" pitchFamily="34" charset="0"/>
                <a:cs typeface="Arial" pitchFamily="34" charset="0"/>
              </a:rPr>
              <a:t>, то ее энергия может меняться, но тогда изменяется энтропия окружающей среды; при этом суммарная энтропия всех тел, участвующих в обратимом процессе, остается постоянной</a:t>
            </a:r>
            <a:r>
              <a:rPr lang="ru-RU" sz="2800" b="1" dirty="0" smtClean="0">
                <a:latin typeface="Arial" pitchFamily="34" charset="0"/>
                <a:cs typeface="Arial" pitchFamily="34" charset="0"/>
              </a:rPr>
              <a:t>.</a:t>
            </a:r>
          </a:p>
          <a:p>
            <a:pPr indent="450000" algn="just">
              <a:lnSpc>
                <a:spcPct val="85000"/>
              </a:lnSpc>
            </a:pPr>
            <a:r>
              <a:rPr lang="ru-RU" sz="2800" b="1" dirty="0">
                <a:solidFill>
                  <a:srgbClr val="000000"/>
                </a:solidFill>
                <a:latin typeface="Arial" pitchFamily="34" charset="0"/>
                <a:cs typeface="Arial" pitchFamily="34" charset="0"/>
              </a:rPr>
              <a:t>В случае </a:t>
            </a:r>
            <a:r>
              <a:rPr lang="ru-RU" sz="2800" b="1" u="sng" dirty="0">
                <a:ln>
                  <a:solidFill>
                    <a:sysClr val="windowText" lastClr="000000"/>
                  </a:solidFill>
                </a:ln>
                <a:solidFill>
                  <a:srgbClr val="FF0000"/>
                </a:solidFill>
                <a:latin typeface="Arial" pitchFamily="34" charset="0"/>
                <a:cs typeface="Arial" pitchFamily="34" charset="0"/>
              </a:rPr>
              <a:t>не</a:t>
            </a:r>
            <a:r>
              <a:rPr lang="ru-RU" sz="2800" b="1" dirty="0">
                <a:ln>
                  <a:solidFill>
                    <a:sysClr val="windowText" lastClr="000000"/>
                  </a:solidFill>
                </a:ln>
                <a:solidFill>
                  <a:srgbClr val="379A2A"/>
                </a:solidFill>
                <a:latin typeface="Arial" pitchFamily="34" charset="0"/>
                <a:cs typeface="Arial" pitchFamily="34" charset="0"/>
              </a:rPr>
              <a:t>обратимого</a:t>
            </a:r>
            <a:r>
              <a:rPr lang="ru-RU" sz="2800" b="1" dirty="0">
                <a:solidFill>
                  <a:srgbClr val="000000"/>
                </a:solidFill>
                <a:latin typeface="Arial" pitchFamily="34" charset="0"/>
                <a:cs typeface="Arial" pitchFamily="34" charset="0"/>
              </a:rPr>
              <a:t> (реального) </a:t>
            </a:r>
            <a:r>
              <a:rPr lang="ru-RU" sz="2800" b="1" dirty="0" smtClean="0">
                <a:solidFill>
                  <a:srgbClr val="000000"/>
                </a:solidFill>
                <a:latin typeface="Arial" pitchFamily="34" charset="0"/>
                <a:cs typeface="Arial" pitchFamily="34" charset="0"/>
              </a:rPr>
              <a:t>процесса:</a:t>
            </a:r>
            <a:endParaRPr lang="ru-RU" sz="2800" b="1" dirty="0">
              <a:solidFill>
                <a:srgbClr val="000000"/>
              </a:solidFill>
              <a:latin typeface="Arial" pitchFamily="34" charset="0"/>
              <a:cs typeface="Arial" pitchFamily="34" charset="0"/>
            </a:endParaRPr>
          </a:p>
          <a:p>
            <a:pPr indent="450000" algn="just">
              <a:lnSpc>
                <a:spcPct val="85000"/>
              </a:lnSpc>
            </a:pPr>
            <a:endParaRPr lang="ru-RU" sz="2800" b="1" dirty="0">
              <a:latin typeface="Arial" pitchFamily="34" charset="0"/>
              <a:cs typeface="Arial" pitchFamily="34" charset="0"/>
            </a:endParaRPr>
          </a:p>
        </p:txBody>
      </p:sp>
      <p:graphicFrame>
        <p:nvGraphicFramePr>
          <p:cNvPr id="361477" name="Object 2"/>
          <p:cNvGraphicFramePr>
            <a:graphicFrameLocks noChangeAspect="1"/>
          </p:cNvGraphicFramePr>
          <p:nvPr>
            <p:extLst>
              <p:ext uri="{D42A27DB-BD31-4B8C-83A1-F6EECF244321}">
                <p14:modId xmlns:p14="http://schemas.microsoft.com/office/powerpoint/2010/main" val="2902255134"/>
              </p:ext>
            </p:extLst>
          </p:nvPr>
        </p:nvGraphicFramePr>
        <p:xfrm>
          <a:off x="3601828" y="4579957"/>
          <a:ext cx="2596054" cy="1058863"/>
        </p:xfrm>
        <a:graphic>
          <a:graphicData uri="http://schemas.openxmlformats.org/presentationml/2006/ole">
            <mc:AlternateContent xmlns:mc="http://schemas.openxmlformats.org/markup-compatibility/2006">
              <mc:Choice xmlns:v="urn:schemas-microsoft-com:vml" Requires="v">
                <p:oleObj spid="_x0000_s548014" name="Формула" r:id="rId5" imgW="1066800" imgH="431800" progId="">
                  <p:embed/>
                </p:oleObj>
              </mc:Choice>
              <mc:Fallback>
                <p:oleObj name="Формула" r:id="rId5" imgW="1066800" imgH="431800" progId="">
                  <p:embed/>
                  <p:pic>
                    <p:nvPicPr>
                      <p:cNvPr id="0" name="Picture 9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1828" y="4579957"/>
                        <a:ext cx="2596054" cy="1058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3"/>
          <p:cNvGraphicFramePr>
            <a:graphicFrameLocks noChangeAspect="1"/>
          </p:cNvGraphicFramePr>
          <p:nvPr>
            <p:extLst>
              <p:ext uri="{D42A27DB-BD31-4B8C-83A1-F6EECF244321}">
                <p14:modId xmlns:p14="http://schemas.microsoft.com/office/powerpoint/2010/main" val="3095256348"/>
              </p:ext>
            </p:extLst>
          </p:nvPr>
        </p:nvGraphicFramePr>
        <p:xfrm>
          <a:off x="4283967" y="5643563"/>
          <a:ext cx="2071768" cy="1065232"/>
        </p:xfrm>
        <a:graphic>
          <a:graphicData uri="http://schemas.openxmlformats.org/presentationml/2006/ole">
            <mc:AlternateContent xmlns:mc="http://schemas.openxmlformats.org/markup-compatibility/2006">
              <mc:Choice xmlns:v="urn:schemas-microsoft-com:vml" Requires="v">
                <p:oleObj spid="_x0000_s548015" name="Формула" r:id="rId7" imgW="812447" imgH="418918" progId="">
                  <p:embed/>
                </p:oleObj>
              </mc:Choice>
              <mc:Fallback>
                <p:oleObj name="Формула" r:id="rId7" imgW="812447" imgH="418918" progId="">
                  <p:embed/>
                  <p:pic>
                    <p:nvPicPr>
                      <p:cNvPr id="0" name="Picture 94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3967" y="5643563"/>
                        <a:ext cx="2071768" cy="10652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77" name="Rectangle 7"/>
          <p:cNvSpPr>
            <a:spLocks noChangeArrowheads="1"/>
          </p:cNvSpPr>
          <p:nvPr/>
        </p:nvSpPr>
        <p:spPr bwMode="auto">
          <a:xfrm>
            <a:off x="149939" y="5589240"/>
            <a:ext cx="3341941" cy="523220"/>
          </a:xfrm>
          <a:prstGeom prst="rect">
            <a:avLst/>
          </a:prstGeom>
          <a:noFill/>
          <a:ln w="9525">
            <a:noFill/>
            <a:miter lim="800000"/>
            <a:headEnd/>
            <a:tailEnd/>
          </a:ln>
        </p:spPr>
        <p:txBody>
          <a:bodyPr wrap="none" anchor="ctr">
            <a:spAutoFit/>
          </a:bodyPr>
          <a:lstStyle/>
          <a:p>
            <a:pPr algn="just" eaLnBrk="0" hangingPunct="0"/>
            <a:r>
              <a:rPr lang="ru-RU" sz="2800" b="1" dirty="0">
                <a:solidFill>
                  <a:srgbClr val="000000"/>
                </a:solidFill>
                <a:latin typeface="Arial" pitchFamily="34" charset="0"/>
                <a:cs typeface="Arial" pitchFamily="34" charset="0"/>
              </a:rPr>
              <a:t>и соответственно</a:t>
            </a:r>
            <a:endParaRPr lang="ru-RU" sz="2800" b="1" dirty="0">
              <a:latin typeface="Arial" pitchFamily="34" charset="0"/>
              <a:cs typeface="Arial" pitchFamily="34" charset="0"/>
            </a:endParaRPr>
          </a:p>
        </p:txBody>
      </p:sp>
      <p:pic>
        <p:nvPicPr>
          <p:cNvPr id="12"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cstate="print"/>
          <a:stretch>
            <a:fillRect/>
          </a:stretch>
        </p:blipFill>
        <p:spPr>
          <a:xfrm>
            <a:off x="7020173" y="6403995"/>
            <a:ext cx="304800" cy="304800"/>
          </a:xfrm>
          <a:prstGeom prst="rect">
            <a:avLst/>
          </a:prstGeom>
        </p:spPr>
      </p:pic>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10"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9" name="Picture 12" descr="пишу 1"/>
          <p:cNvPicPr>
            <a:picLocks noChangeAspect="1" noChangeArrowheads="1" noCrop="1"/>
          </p:cNvPicPr>
          <p:nvPr/>
        </p:nvPicPr>
        <p:blipFill>
          <a:blip r:embed="rId11"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246734942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71333"/>
            <a:ext cx="9044547" cy="5271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12" descr="пишу 1"/>
          <p:cNvPicPr>
            <a:picLocks noChangeAspect="1" noChangeArrowheads="1" noCrop="1"/>
          </p:cNvPicPr>
          <p:nvPr/>
        </p:nvPicPr>
        <p:blipFill>
          <a:blip r:embed="rId4" cstate="print"/>
          <a:srcRect/>
          <a:stretch>
            <a:fillRect/>
          </a:stretch>
        </p:blipFill>
        <p:spPr bwMode="auto">
          <a:xfrm>
            <a:off x="8572528" y="5527386"/>
            <a:ext cx="649287" cy="1295400"/>
          </a:xfrm>
          <a:prstGeom prst="rect">
            <a:avLst/>
          </a:prstGeom>
          <a:noFill/>
          <a:ln w="9525">
            <a:noFill/>
            <a:miter lim="800000"/>
            <a:headEnd/>
            <a:tailEnd/>
          </a:ln>
        </p:spPr>
      </p:pic>
      <p:sp>
        <p:nvSpPr>
          <p:cNvPr id="2" name="Прямоугольник 1"/>
          <p:cNvSpPr/>
          <p:nvPr/>
        </p:nvSpPr>
        <p:spPr>
          <a:xfrm>
            <a:off x="323528" y="116632"/>
            <a:ext cx="2282997" cy="523220"/>
          </a:xfrm>
          <a:prstGeom prst="rect">
            <a:avLst/>
          </a:prstGeom>
        </p:spPr>
        <p:txBody>
          <a:bodyPr wrap="none">
            <a:spAutoFit/>
          </a:bodyPr>
          <a:lstStyle/>
          <a:p>
            <a:r>
              <a:rPr lang="ru-RU" sz="2800" b="1" dirty="0" smtClean="0">
                <a:ln>
                  <a:solidFill>
                    <a:sysClr val="windowText" lastClr="000000"/>
                  </a:solidFill>
                </a:ln>
                <a:solidFill>
                  <a:srgbClr val="FF0000"/>
                </a:solidFill>
                <a:latin typeface="Arial Black" pitchFamily="34" charset="0"/>
              </a:rPr>
              <a:t>Повторим:</a:t>
            </a:r>
            <a:endParaRPr lang="ru-RU" sz="2800" dirty="0">
              <a:ln>
                <a:solidFill>
                  <a:sysClr val="windowText" lastClr="000000"/>
                </a:solidFill>
              </a:ln>
              <a:solidFill>
                <a:srgbClr val="FF0000"/>
              </a:solidFill>
              <a:latin typeface="Arial Black" pitchFamily="34" charset="0"/>
            </a:endParaRPr>
          </a:p>
        </p:txBody>
      </p:sp>
      <p:pic>
        <p:nvPicPr>
          <p:cNvPr id="12"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8599" r="71714" b="24988"/>
          <a:stretch/>
        </p:blipFill>
        <p:spPr bwMode="auto">
          <a:xfrm>
            <a:off x="179512" y="3920283"/>
            <a:ext cx="1891602" cy="13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9290507"/>
      </p:ext>
    </p:extLst>
  </p:cSld>
  <p:clrMapOvr>
    <a:masterClrMapping/>
  </p:clrMapOvr>
  <p:transition>
    <p:wheel spokes="1"/>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ChangeArrowheads="1"/>
          </p:cNvSpPr>
          <p:nvPr/>
        </p:nvSpPr>
        <p:spPr bwMode="auto">
          <a:xfrm>
            <a:off x="107503" y="83879"/>
            <a:ext cx="8857109" cy="824841"/>
          </a:xfrm>
          <a:prstGeom prst="rect">
            <a:avLst/>
          </a:prstGeom>
          <a:noFill/>
          <a:ln w="9525">
            <a:noFill/>
            <a:miter lim="800000"/>
            <a:headEnd/>
            <a:tailEnd/>
          </a:ln>
        </p:spPr>
        <p:txBody>
          <a:bodyPr wrap="square" anchor="ctr">
            <a:spAutoFit/>
          </a:bodyPr>
          <a:lstStyle/>
          <a:p>
            <a:pPr indent="450000" algn="just" eaLnBrk="0" hangingPunct="0">
              <a:lnSpc>
                <a:spcPct val="85000"/>
              </a:lnSpc>
            </a:pPr>
            <a:r>
              <a:rPr lang="ru-RU" sz="2800" b="1" dirty="0">
                <a:latin typeface="Arial" pitchFamily="34" charset="0"/>
                <a:cs typeface="Arial" pitchFamily="34" charset="0"/>
              </a:rPr>
              <a:t>Весь </a:t>
            </a:r>
            <a:r>
              <a:rPr lang="ru-RU" sz="2800" b="1" dirty="0">
                <a:ln>
                  <a:solidFill>
                    <a:sysClr val="windowText" lastClr="000000"/>
                  </a:solidFill>
                </a:ln>
                <a:solidFill>
                  <a:srgbClr val="0000FF"/>
                </a:solidFill>
                <a:latin typeface="Arial" pitchFamily="34" charset="0"/>
                <a:cs typeface="Arial" pitchFamily="34" charset="0"/>
              </a:rPr>
              <a:t>процесс</a:t>
            </a:r>
            <a:r>
              <a:rPr lang="ru-RU" sz="2800" b="1" dirty="0">
                <a:ln>
                  <a:solidFill>
                    <a:sysClr val="windowText" lastClr="000000"/>
                  </a:solidFill>
                </a:ln>
                <a:solidFill>
                  <a:srgbClr val="379A2A"/>
                </a:solidFill>
                <a:latin typeface="Arial" pitchFamily="34" charset="0"/>
                <a:cs typeface="Arial" pitchFamily="34" charset="0"/>
              </a:rPr>
              <a:t> </a:t>
            </a:r>
            <a:r>
              <a:rPr lang="ru-RU" sz="2800" b="1" u="sng" dirty="0">
                <a:ln>
                  <a:solidFill>
                    <a:sysClr val="windowText" lastClr="000000"/>
                  </a:solidFill>
                </a:ln>
                <a:solidFill>
                  <a:srgbClr val="FF0000"/>
                </a:solidFill>
                <a:latin typeface="Arial" pitchFamily="34" charset="0"/>
                <a:cs typeface="Arial" pitchFamily="34" charset="0"/>
              </a:rPr>
              <a:t>не</a:t>
            </a:r>
            <a:r>
              <a:rPr lang="ru-RU" sz="2800" b="1" dirty="0">
                <a:ln>
                  <a:solidFill>
                    <a:sysClr val="windowText" lastClr="000000"/>
                  </a:solidFill>
                </a:ln>
                <a:solidFill>
                  <a:srgbClr val="379A2A"/>
                </a:solidFill>
                <a:latin typeface="Arial" pitchFamily="34" charset="0"/>
                <a:cs typeface="Arial" pitchFamily="34" charset="0"/>
              </a:rPr>
              <a:t>обратим</a:t>
            </a:r>
            <a:r>
              <a:rPr lang="ru-RU" sz="2800" b="1" dirty="0">
                <a:latin typeface="Arial" pitchFamily="34" charset="0"/>
                <a:cs typeface="Arial" pitchFamily="34" charset="0"/>
              </a:rPr>
              <a:t>,</a:t>
            </a:r>
            <a:r>
              <a:rPr lang="ru-RU" sz="2800" b="1" i="1" dirty="0">
                <a:latin typeface="Arial" pitchFamily="34" charset="0"/>
                <a:cs typeface="Arial" pitchFamily="34" charset="0"/>
              </a:rPr>
              <a:t> </a:t>
            </a:r>
            <a:r>
              <a:rPr lang="ru-RU" sz="2800" b="1" dirty="0">
                <a:latin typeface="Arial" pitchFamily="34" charset="0"/>
                <a:cs typeface="Arial" pitchFamily="34" charset="0"/>
              </a:rPr>
              <a:t>если хотя бы одна его </a:t>
            </a:r>
            <a:r>
              <a:rPr lang="ru-RU" sz="2800" b="1" dirty="0">
                <a:ln>
                  <a:solidFill>
                    <a:sysClr val="windowText" lastClr="000000"/>
                  </a:solidFill>
                </a:ln>
                <a:solidFill>
                  <a:srgbClr val="FF0066"/>
                </a:solidFill>
                <a:latin typeface="Arial" pitchFamily="34" charset="0"/>
                <a:cs typeface="Arial" pitchFamily="34" charset="0"/>
              </a:rPr>
              <a:t>стадия</a:t>
            </a:r>
            <a:r>
              <a:rPr lang="ru-RU" sz="2800" b="1" dirty="0">
                <a:ln>
                  <a:solidFill>
                    <a:sysClr val="windowText" lastClr="000000"/>
                  </a:solidFill>
                </a:ln>
                <a:solidFill>
                  <a:srgbClr val="379A2A"/>
                </a:solidFill>
                <a:latin typeface="Arial" pitchFamily="34" charset="0"/>
                <a:cs typeface="Arial" pitchFamily="34" charset="0"/>
              </a:rPr>
              <a:t> </a:t>
            </a:r>
            <a:r>
              <a:rPr lang="ru-RU" sz="2800" b="1" u="sng" dirty="0">
                <a:ln>
                  <a:solidFill>
                    <a:sysClr val="windowText" lastClr="000000"/>
                  </a:solidFill>
                </a:ln>
                <a:solidFill>
                  <a:srgbClr val="FF0000"/>
                </a:solidFill>
                <a:latin typeface="Arial" pitchFamily="34" charset="0"/>
                <a:cs typeface="Arial" pitchFamily="34" charset="0"/>
              </a:rPr>
              <a:t>не</a:t>
            </a:r>
            <a:r>
              <a:rPr lang="ru-RU" sz="2800" b="1" dirty="0">
                <a:ln>
                  <a:solidFill>
                    <a:sysClr val="windowText" lastClr="000000"/>
                  </a:solidFill>
                </a:ln>
                <a:solidFill>
                  <a:srgbClr val="379A2A"/>
                </a:solidFill>
                <a:latin typeface="Arial" pitchFamily="34" charset="0"/>
                <a:cs typeface="Arial" pitchFamily="34" charset="0"/>
              </a:rPr>
              <a:t>обратима</a:t>
            </a:r>
            <a:r>
              <a:rPr lang="ru-RU" sz="2800" b="1" dirty="0">
                <a:latin typeface="Arial" pitchFamily="34" charset="0"/>
                <a:cs typeface="Arial" pitchFamily="34" charset="0"/>
              </a:rPr>
              <a:t>. Рассмотрим процесс: </a:t>
            </a:r>
          </a:p>
        </p:txBody>
      </p:sp>
      <p:sp>
        <p:nvSpPr>
          <p:cNvPr id="29704" name="Rectangle 4"/>
          <p:cNvSpPr>
            <a:spLocks noChangeArrowheads="1"/>
          </p:cNvSpPr>
          <p:nvPr/>
        </p:nvSpPr>
        <p:spPr bwMode="auto">
          <a:xfrm>
            <a:off x="0" y="2900363"/>
            <a:ext cx="9144000" cy="0"/>
          </a:xfrm>
          <a:prstGeom prst="rect">
            <a:avLst/>
          </a:prstGeom>
          <a:noFill/>
          <a:ln w="9525">
            <a:noFill/>
            <a:miter lim="800000"/>
            <a:headEnd/>
            <a:tailEnd/>
          </a:ln>
        </p:spPr>
        <p:txBody>
          <a:bodyPr wrap="none" anchor="ctr">
            <a:spAutoFit/>
          </a:bodyPr>
          <a:lstStyle/>
          <a:p>
            <a:endParaRPr lang="ru-RU"/>
          </a:p>
        </p:txBody>
      </p:sp>
      <p:sp>
        <p:nvSpPr>
          <p:cNvPr id="360453" name="Rectangle 5"/>
          <p:cNvSpPr>
            <a:spLocks noChangeArrowheads="1"/>
          </p:cNvSpPr>
          <p:nvPr/>
        </p:nvSpPr>
        <p:spPr bwMode="auto">
          <a:xfrm>
            <a:off x="1116013" y="2132856"/>
            <a:ext cx="7023846" cy="523220"/>
          </a:xfrm>
          <a:prstGeom prst="rect">
            <a:avLst/>
          </a:prstGeom>
          <a:noFill/>
          <a:ln w="9525">
            <a:noFill/>
            <a:miter lim="800000"/>
            <a:headEnd/>
            <a:tailEnd/>
          </a:ln>
        </p:spPr>
        <p:txBody>
          <a:bodyPr wrap="none" anchor="ctr">
            <a:spAutoFit/>
          </a:bodyPr>
          <a:lstStyle/>
          <a:p>
            <a:pPr eaLnBrk="0" hangingPunct="0"/>
            <a:r>
              <a:rPr lang="ru-RU" sz="2800" b="1" dirty="0" smtClean="0">
                <a:latin typeface="Arial" pitchFamily="34" charset="0"/>
                <a:cs typeface="Arial" pitchFamily="34" charset="0"/>
              </a:rPr>
              <a:t>Схема </a:t>
            </a:r>
            <a:r>
              <a:rPr lang="ru-RU" sz="2800" b="1" dirty="0">
                <a:latin typeface="Arial" pitchFamily="34" charset="0"/>
                <a:cs typeface="Arial" pitchFamily="34" charset="0"/>
              </a:rPr>
              <a:t>необратимого кругового цикла </a:t>
            </a:r>
          </a:p>
        </p:txBody>
      </p:sp>
      <p:graphicFrame>
        <p:nvGraphicFramePr>
          <p:cNvPr id="360457" name="Object 3"/>
          <p:cNvGraphicFramePr>
            <a:graphicFrameLocks noChangeAspect="1"/>
          </p:cNvGraphicFramePr>
          <p:nvPr>
            <p:extLst>
              <p:ext uri="{D42A27DB-BD31-4B8C-83A1-F6EECF244321}">
                <p14:modId xmlns:p14="http://schemas.microsoft.com/office/powerpoint/2010/main" val="3984538945"/>
              </p:ext>
            </p:extLst>
          </p:nvPr>
        </p:nvGraphicFramePr>
        <p:xfrm>
          <a:off x="3059113" y="2656076"/>
          <a:ext cx="3056856" cy="1012637"/>
        </p:xfrm>
        <a:graphic>
          <a:graphicData uri="http://schemas.openxmlformats.org/presentationml/2006/ole">
            <mc:AlternateContent xmlns:mc="http://schemas.openxmlformats.org/markup-compatibility/2006">
              <mc:Choice xmlns:v="urn:schemas-microsoft-com:vml" Requires="v">
                <p:oleObj spid="_x0000_s522791" name="Формула" r:id="rId5" imgW="1447172" imgH="482391" progId="">
                  <p:embed/>
                </p:oleObj>
              </mc:Choice>
              <mc:Fallback>
                <p:oleObj name="Формула" r:id="rId5" imgW="1447172" imgH="482391" progId="">
                  <p:embed/>
                  <p:pic>
                    <p:nvPicPr>
                      <p:cNvPr id="0" name="Picture 209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2656076"/>
                        <a:ext cx="3056856" cy="1012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456" name="Object 4"/>
          <p:cNvGraphicFramePr>
            <a:graphicFrameLocks noChangeAspect="1"/>
          </p:cNvGraphicFramePr>
          <p:nvPr>
            <p:extLst>
              <p:ext uri="{D42A27DB-BD31-4B8C-83A1-F6EECF244321}">
                <p14:modId xmlns:p14="http://schemas.microsoft.com/office/powerpoint/2010/main" val="3491273977"/>
              </p:ext>
            </p:extLst>
          </p:nvPr>
        </p:nvGraphicFramePr>
        <p:xfrm>
          <a:off x="2771800" y="3789040"/>
          <a:ext cx="3105664" cy="1029331"/>
        </p:xfrm>
        <a:graphic>
          <a:graphicData uri="http://schemas.openxmlformats.org/presentationml/2006/ole">
            <mc:AlternateContent xmlns:mc="http://schemas.openxmlformats.org/markup-compatibility/2006">
              <mc:Choice xmlns:v="urn:schemas-microsoft-com:vml" Requires="v">
                <p:oleObj spid="_x0000_s522792" name="Формула" r:id="rId7" imgW="1409700" imgH="469900" progId="">
                  <p:embed/>
                </p:oleObj>
              </mc:Choice>
              <mc:Fallback>
                <p:oleObj name="Формула" r:id="rId7" imgW="1409700" imgH="469900" progId="">
                  <p:embed/>
                  <p:pic>
                    <p:nvPicPr>
                      <p:cNvPr id="0" name="Picture 209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1800" y="3789040"/>
                        <a:ext cx="3105664" cy="10293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455" name="Object 5"/>
          <p:cNvGraphicFramePr>
            <a:graphicFrameLocks noChangeAspect="1"/>
          </p:cNvGraphicFramePr>
          <p:nvPr>
            <p:extLst>
              <p:ext uri="{D42A27DB-BD31-4B8C-83A1-F6EECF244321}">
                <p14:modId xmlns:p14="http://schemas.microsoft.com/office/powerpoint/2010/main" val="1495481207"/>
              </p:ext>
            </p:extLst>
          </p:nvPr>
        </p:nvGraphicFramePr>
        <p:xfrm>
          <a:off x="2915816" y="4869160"/>
          <a:ext cx="3257582" cy="1062709"/>
        </p:xfrm>
        <a:graphic>
          <a:graphicData uri="http://schemas.openxmlformats.org/presentationml/2006/ole">
            <mc:AlternateContent xmlns:mc="http://schemas.openxmlformats.org/markup-compatibility/2006">
              <mc:Choice xmlns:v="urn:schemas-microsoft-com:vml" Requires="v">
                <p:oleObj spid="_x0000_s522793" name="Формула" r:id="rId9" imgW="1447800" imgH="469900" progId="">
                  <p:embed/>
                </p:oleObj>
              </mc:Choice>
              <mc:Fallback>
                <p:oleObj name="Формула" r:id="rId9" imgW="1447800" imgH="469900" progId="">
                  <p:embed/>
                  <p:pic>
                    <p:nvPicPr>
                      <p:cNvPr id="0" name="Picture 209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15816" y="4869160"/>
                        <a:ext cx="3257582" cy="10627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454" name="Object 6"/>
          <p:cNvGraphicFramePr>
            <a:graphicFrameLocks noChangeAspect="1"/>
          </p:cNvGraphicFramePr>
          <p:nvPr>
            <p:extLst>
              <p:ext uri="{D42A27DB-BD31-4B8C-83A1-F6EECF244321}">
                <p14:modId xmlns:p14="http://schemas.microsoft.com/office/powerpoint/2010/main" val="2163273782"/>
              </p:ext>
            </p:extLst>
          </p:nvPr>
        </p:nvGraphicFramePr>
        <p:xfrm>
          <a:off x="3131839" y="5824461"/>
          <a:ext cx="2290203" cy="1033539"/>
        </p:xfrm>
        <a:graphic>
          <a:graphicData uri="http://schemas.openxmlformats.org/presentationml/2006/ole">
            <mc:AlternateContent xmlns:mc="http://schemas.openxmlformats.org/markup-compatibility/2006">
              <mc:Choice xmlns:v="urn:schemas-microsoft-com:vml" Requires="v">
                <p:oleObj spid="_x0000_s522794" name="Формула" r:id="rId11" imgW="1040948" imgH="469696" progId="">
                  <p:embed/>
                </p:oleObj>
              </mc:Choice>
              <mc:Fallback>
                <p:oleObj name="Формула" r:id="rId11" imgW="1040948" imgH="469696" progId="">
                  <p:embed/>
                  <p:pic>
                    <p:nvPicPr>
                      <p:cNvPr id="0" name="Picture 209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31839" y="5824461"/>
                        <a:ext cx="2290203" cy="10335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706" name="Rectangle 10"/>
          <p:cNvSpPr>
            <a:spLocks noChangeArrowheads="1"/>
          </p:cNvSpPr>
          <p:nvPr/>
        </p:nvSpPr>
        <p:spPr bwMode="auto">
          <a:xfrm>
            <a:off x="0" y="1497013"/>
            <a:ext cx="9144000" cy="0"/>
          </a:xfrm>
          <a:prstGeom prst="rect">
            <a:avLst/>
          </a:prstGeom>
          <a:solidFill>
            <a:srgbClr val="FFFFFF"/>
          </a:solidFill>
          <a:ln w="9525">
            <a:noFill/>
            <a:miter lim="800000"/>
            <a:headEnd/>
            <a:tailEnd/>
          </a:ln>
        </p:spPr>
        <p:txBody>
          <a:bodyPr wrap="none" anchor="ctr">
            <a:spAutoFit/>
          </a:bodyPr>
          <a:lstStyle/>
          <a:p>
            <a:endParaRPr lang="ru-RU"/>
          </a:p>
        </p:txBody>
      </p:sp>
      <p:sp>
        <p:nvSpPr>
          <p:cNvPr id="29707" name="Rectangle 12"/>
          <p:cNvSpPr>
            <a:spLocks noChangeArrowheads="1"/>
          </p:cNvSpPr>
          <p:nvPr/>
        </p:nvSpPr>
        <p:spPr bwMode="auto">
          <a:xfrm>
            <a:off x="0" y="3276600"/>
            <a:ext cx="9144000" cy="0"/>
          </a:xfrm>
          <a:prstGeom prst="rect">
            <a:avLst/>
          </a:prstGeom>
          <a:noFill/>
          <a:ln w="9525">
            <a:noFill/>
            <a:miter lim="800000"/>
            <a:headEnd/>
            <a:tailEnd/>
          </a:ln>
        </p:spPr>
        <p:txBody>
          <a:bodyPr wrap="none" anchor="ctr">
            <a:spAutoFit/>
          </a:bodyPr>
          <a:lstStyle/>
          <a:p>
            <a:endParaRPr lang="ru-RU"/>
          </a:p>
        </p:txBody>
      </p:sp>
      <p:sp>
        <p:nvSpPr>
          <p:cNvPr id="360463" name="Rectangle 15"/>
          <p:cNvSpPr>
            <a:spLocks noChangeArrowheads="1"/>
          </p:cNvSpPr>
          <p:nvPr/>
        </p:nvSpPr>
        <p:spPr bwMode="auto">
          <a:xfrm>
            <a:off x="539552" y="5824461"/>
            <a:ext cx="854721" cy="523220"/>
          </a:xfrm>
          <a:prstGeom prst="rect">
            <a:avLst/>
          </a:prstGeom>
          <a:noFill/>
          <a:ln w="9525">
            <a:noFill/>
            <a:miter lim="800000"/>
            <a:headEnd/>
            <a:tailEnd/>
          </a:ln>
        </p:spPr>
        <p:txBody>
          <a:bodyPr wrap="none">
            <a:spAutoFit/>
          </a:bodyPr>
          <a:lstStyle/>
          <a:p>
            <a:r>
              <a:rPr lang="ru-RU" sz="2800" b="1" dirty="0">
                <a:solidFill>
                  <a:srgbClr val="000000"/>
                </a:solidFill>
                <a:latin typeface="Arial" pitchFamily="34" charset="0"/>
                <a:cs typeface="Arial" pitchFamily="34" charset="0"/>
              </a:rPr>
              <a:t>или</a:t>
            </a:r>
          </a:p>
        </p:txBody>
      </p:sp>
      <p:pic>
        <p:nvPicPr>
          <p:cNvPr id="17"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cstate="print"/>
          <a:stretch>
            <a:fillRect/>
          </a:stretch>
        </p:blipFill>
        <p:spPr>
          <a:xfrm>
            <a:off x="7670109" y="5824461"/>
            <a:ext cx="304800" cy="304800"/>
          </a:xfrm>
          <a:prstGeom prst="rect">
            <a:avLst/>
          </a:prstGeom>
        </p:spPr>
      </p:pic>
      <p:sp>
        <p:nvSpPr>
          <p:cNvPr id="2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домой 22">
            <a:hlinkClick r:id="rId1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4" name="Picture 12" descr="пишу 1"/>
          <p:cNvPicPr>
            <a:picLocks noChangeAspect="1" noChangeArrowheads="1" noCrop="1"/>
          </p:cNvPicPr>
          <p:nvPr/>
        </p:nvPicPr>
        <p:blipFill>
          <a:blip r:embed="rId15" cstate="print"/>
          <a:srcRect/>
          <a:stretch>
            <a:fillRect/>
          </a:stretch>
        </p:blipFill>
        <p:spPr bwMode="auto">
          <a:xfrm>
            <a:off x="8462991" y="4991120"/>
            <a:ext cx="649287" cy="1295400"/>
          </a:xfrm>
          <a:prstGeom prst="rect">
            <a:avLst/>
          </a:prstGeom>
          <a:noFill/>
          <a:ln w="9525">
            <a:noFill/>
            <a:miter lim="800000"/>
            <a:headEnd/>
            <a:tailEnd/>
          </a:ln>
        </p:spPr>
      </p:pic>
      <p:pic>
        <p:nvPicPr>
          <p:cNvPr id="456718" name="Picture 103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391093" y="874974"/>
            <a:ext cx="2117011" cy="1385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507061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9" name="Rectangle 5"/>
          <p:cNvSpPr>
            <a:spLocks noChangeArrowheads="1"/>
          </p:cNvSpPr>
          <p:nvPr/>
        </p:nvSpPr>
        <p:spPr bwMode="auto">
          <a:xfrm>
            <a:off x="92402" y="57047"/>
            <a:ext cx="8872086" cy="3083921"/>
          </a:xfrm>
          <a:prstGeom prst="rect">
            <a:avLst/>
          </a:prstGeom>
          <a:noFill/>
          <a:ln w="9525">
            <a:noFill/>
            <a:miter lim="800000"/>
            <a:headEnd/>
            <a:tailEnd/>
          </a:ln>
        </p:spPr>
        <p:txBody>
          <a:bodyPr wrap="square" anchor="ctr">
            <a:spAutoFit/>
          </a:bodyPr>
          <a:lstStyle/>
          <a:p>
            <a:pPr indent="444500" algn="just" eaLnBrk="0" hangingPunct="0">
              <a:lnSpc>
                <a:spcPct val="80000"/>
              </a:lnSpc>
            </a:pPr>
            <a:r>
              <a:rPr lang="ru-RU" sz="2700" b="1" dirty="0">
                <a:latin typeface="Arial" pitchFamily="34" charset="0"/>
                <a:cs typeface="Arial" pitchFamily="34" charset="0"/>
              </a:rPr>
              <a:t>Таким образом, </a:t>
            </a:r>
            <a:r>
              <a:rPr lang="ru-RU" sz="2700" b="1" u="sng" dirty="0">
                <a:latin typeface="Arial" pitchFamily="34" charset="0"/>
                <a:cs typeface="Arial" pitchFamily="34" charset="0"/>
              </a:rPr>
              <a:t>разность между приращением энтропии и суммой приведенных </a:t>
            </a:r>
            <a:r>
              <a:rPr lang="ru-RU" sz="2700" b="1" u="sng" dirty="0" err="1">
                <a:latin typeface="Arial" pitchFamily="34" charset="0"/>
                <a:cs typeface="Arial" pitchFamily="34" charset="0"/>
              </a:rPr>
              <a:t>теплот</a:t>
            </a:r>
            <a:r>
              <a:rPr lang="ru-RU" sz="2700" b="1" dirty="0">
                <a:latin typeface="Arial" pitchFamily="34" charset="0"/>
                <a:cs typeface="Arial" pitchFamily="34" charset="0"/>
              </a:rPr>
              <a:t> является </a:t>
            </a:r>
            <a:r>
              <a:rPr lang="ru-RU" sz="2700" b="1" dirty="0">
                <a:ln>
                  <a:solidFill>
                    <a:sysClr val="windowText" lastClr="000000"/>
                  </a:solidFill>
                </a:ln>
                <a:solidFill>
                  <a:srgbClr val="FF3399"/>
                </a:solidFill>
                <a:latin typeface="Arial" pitchFamily="34" charset="0"/>
                <a:cs typeface="Arial" pitchFamily="34" charset="0"/>
              </a:rPr>
              <a:t>степенью необратимого  процесса</a:t>
            </a:r>
            <a:r>
              <a:rPr lang="ru-RU" sz="2700" b="1" dirty="0">
                <a:latin typeface="Arial" pitchFamily="34" charset="0"/>
                <a:cs typeface="Arial" pitchFamily="34" charset="0"/>
              </a:rPr>
              <a:t>.</a:t>
            </a:r>
            <a:endParaRPr lang="ru-RU" sz="2700" b="1" i="1" dirty="0" smtClean="0">
              <a:latin typeface="Arial" pitchFamily="34" charset="0"/>
              <a:cs typeface="Arial" pitchFamily="34" charset="0"/>
            </a:endParaRPr>
          </a:p>
          <a:p>
            <a:pPr indent="444500" algn="just" eaLnBrk="0" hangingPunct="0">
              <a:lnSpc>
                <a:spcPct val="80000"/>
              </a:lnSpc>
            </a:pPr>
            <a:r>
              <a:rPr lang="ru-RU" sz="2700" b="1" dirty="0" smtClean="0">
                <a:latin typeface="Arial" pitchFamily="34" charset="0"/>
                <a:cs typeface="Arial" pitchFamily="34" charset="0"/>
              </a:rPr>
              <a:t>При </a:t>
            </a:r>
            <a:r>
              <a:rPr lang="ru-RU" sz="2700" b="1" dirty="0">
                <a:ln>
                  <a:solidFill>
                    <a:sysClr val="windowText" lastClr="000000"/>
                  </a:solidFill>
                </a:ln>
                <a:solidFill>
                  <a:srgbClr val="0000FF"/>
                </a:solidFill>
                <a:latin typeface="Arial" pitchFamily="34" charset="0"/>
                <a:cs typeface="Arial" pitchFamily="34" charset="0"/>
              </a:rPr>
              <a:t>фазовых</a:t>
            </a:r>
            <a:r>
              <a:rPr lang="ru-RU" sz="2700" b="1" dirty="0">
                <a:ln>
                  <a:solidFill>
                    <a:sysClr val="windowText" lastClr="000000"/>
                  </a:solidFill>
                </a:ln>
                <a:solidFill>
                  <a:srgbClr val="FF3300"/>
                </a:solidFill>
                <a:latin typeface="Arial" pitchFamily="34" charset="0"/>
                <a:cs typeface="Arial" pitchFamily="34" charset="0"/>
              </a:rPr>
              <a:t> обратимых изобарно-изотермических </a:t>
            </a:r>
            <a:r>
              <a:rPr lang="ru-RU" sz="2700" b="1" dirty="0">
                <a:ln>
                  <a:solidFill>
                    <a:sysClr val="windowText" lastClr="000000"/>
                  </a:solidFill>
                </a:ln>
                <a:solidFill>
                  <a:srgbClr val="0000FF"/>
                </a:solidFill>
                <a:latin typeface="Arial" pitchFamily="34" charset="0"/>
                <a:cs typeface="Arial" pitchFamily="34" charset="0"/>
              </a:rPr>
              <a:t>превращениях</a:t>
            </a:r>
            <a:r>
              <a:rPr lang="ru-RU" sz="2700" b="1" dirty="0">
                <a:ln>
                  <a:solidFill>
                    <a:sysClr val="windowText" lastClr="000000"/>
                  </a:solidFill>
                </a:ln>
                <a:latin typeface="Arial" pitchFamily="34" charset="0"/>
                <a:cs typeface="Arial" pitchFamily="34" charset="0"/>
              </a:rPr>
              <a:t> </a:t>
            </a:r>
            <a:r>
              <a:rPr lang="ru-RU" sz="2700" b="1" u="sng" dirty="0">
                <a:latin typeface="Arial" pitchFamily="34" charset="0"/>
                <a:cs typeface="Arial" pitchFamily="34" charset="0"/>
              </a:rPr>
              <a:t>плавление </a:t>
            </a:r>
            <a:r>
              <a:rPr lang="ru-RU" sz="2700" b="1" u="sng" dirty="0">
                <a:latin typeface="Arial" pitchFamily="34" charset="0"/>
                <a:cs typeface="Arial" pitchFamily="34" charset="0"/>
                <a:sym typeface="Symbol" pitchFamily="18" charset="2"/>
              </a:rPr>
              <a:t></a:t>
            </a:r>
            <a:r>
              <a:rPr lang="ru-RU" sz="2700" b="1" u="sng" dirty="0">
                <a:latin typeface="Arial" pitchFamily="34" charset="0"/>
                <a:cs typeface="Arial" pitchFamily="34" charset="0"/>
              </a:rPr>
              <a:t> кристаллизация</a:t>
            </a:r>
            <a:r>
              <a:rPr lang="ru-RU" sz="2700" b="1" dirty="0">
                <a:latin typeface="Arial" pitchFamily="34" charset="0"/>
                <a:cs typeface="Arial" pitchFamily="34" charset="0"/>
                <a:sym typeface="Symbol" pitchFamily="18" charset="2"/>
              </a:rPr>
              <a:t>, </a:t>
            </a:r>
            <a:r>
              <a:rPr lang="ru-RU" sz="2700" b="1" u="sng" dirty="0">
                <a:latin typeface="Arial" pitchFamily="34" charset="0"/>
                <a:cs typeface="Arial" pitchFamily="34" charset="0"/>
                <a:sym typeface="Symbol" pitchFamily="18" charset="2"/>
              </a:rPr>
              <a:t>испарение </a:t>
            </a:r>
            <a:r>
              <a:rPr lang="ru-RU" sz="2700" b="1" u="sng" dirty="0">
                <a:latin typeface="Arial" pitchFamily="34" charset="0"/>
                <a:cs typeface="Arial" pitchFamily="34" charset="0"/>
              </a:rPr>
              <a:t> конденсация</a:t>
            </a:r>
            <a:r>
              <a:rPr lang="ru-RU" sz="2700" b="1" dirty="0">
                <a:latin typeface="Arial" pitchFamily="34" charset="0"/>
                <a:cs typeface="Arial" pitchFamily="34" charset="0"/>
                <a:sym typeface="Symbol" pitchFamily="18" charset="2"/>
              </a:rPr>
              <a:t>, полиморф­ных превращениях </a:t>
            </a:r>
            <a:r>
              <a:rPr lang="ru-RU" sz="2700" b="1" u="sng" dirty="0">
                <a:latin typeface="Arial" pitchFamily="34" charset="0"/>
                <a:cs typeface="Arial" pitchFamily="34" charset="0"/>
                <a:sym typeface="Symbol" pitchFamily="18" charset="2"/>
              </a:rPr>
              <a:t>твердое </a:t>
            </a:r>
            <a:r>
              <a:rPr lang="ru-RU" sz="2700" b="1" u="sng" dirty="0">
                <a:latin typeface="Arial" pitchFamily="34" charset="0"/>
                <a:cs typeface="Arial" pitchFamily="34" charset="0"/>
              </a:rPr>
              <a:t> </a:t>
            </a:r>
            <a:r>
              <a:rPr lang="ru-RU" sz="2700" b="1" u="sng" dirty="0">
                <a:latin typeface="Arial" pitchFamily="34" charset="0"/>
                <a:cs typeface="Arial" pitchFamily="34" charset="0"/>
                <a:sym typeface="Symbol" pitchFamily="18" charset="2"/>
              </a:rPr>
              <a:t></a:t>
            </a:r>
            <a:r>
              <a:rPr lang="ru-RU" sz="2700" b="1" u="sng" dirty="0">
                <a:latin typeface="Arial" pitchFamily="34" charset="0"/>
                <a:cs typeface="Arial" pitchFamily="34" charset="0"/>
              </a:rPr>
              <a:t> твердое </a:t>
            </a:r>
            <a:r>
              <a:rPr lang="ru-RU" sz="2700" b="1" u="sng" dirty="0">
                <a:latin typeface="Arial" pitchFamily="34" charset="0"/>
                <a:cs typeface="Arial" pitchFamily="34" charset="0"/>
                <a:sym typeface="Symbol" pitchFamily="18" charset="2"/>
              </a:rPr>
              <a:t></a:t>
            </a:r>
            <a:r>
              <a:rPr lang="ru-RU" sz="2700" b="1" dirty="0">
                <a:latin typeface="Arial" pitchFamily="34" charset="0"/>
                <a:cs typeface="Arial" pitchFamily="34" charset="0"/>
              </a:rPr>
              <a:t> изменение энтропии определяется уравнением:</a:t>
            </a:r>
            <a:r>
              <a:rPr lang="ru-RU" sz="2700" b="1" dirty="0">
                <a:latin typeface="Arial" pitchFamily="34" charset="0"/>
                <a:cs typeface="Arial" pitchFamily="34" charset="0"/>
                <a:sym typeface="Symbol" pitchFamily="18" charset="2"/>
              </a:rPr>
              <a:t> </a:t>
            </a:r>
          </a:p>
        </p:txBody>
      </p:sp>
      <p:sp>
        <p:nvSpPr>
          <p:cNvPr id="30727" name="Rectangle 7"/>
          <p:cNvSpPr>
            <a:spLocks noChangeArrowheads="1"/>
          </p:cNvSpPr>
          <p:nvPr/>
        </p:nvSpPr>
        <p:spPr bwMode="auto">
          <a:xfrm>
            <a:off x="0" y="3181350"/>
            <a:ext cx="9144000" cy="0"/>
          </a:xfrm>
          <a:prstGeom prst="rect">
            <a:avLst/>
          </a:prstGeom>
          <a:noFill/>
          <a:ln w="9525">
            <a:noFill/>
            <a:miter lim="800000"/>
            <a:headEnd/>
            <a:tailEnd/>
          </a:ln>
        </p:spPr>
        <p:txBody>
          <a:bodyPr wrap="none" anchor="ctr">
            <a:spAutoFit/>
          </a:bodyPr>
          <a:lstStyle/>
          <a:p>
            <a:endParaRPr lang="ru-RU"/>
          </a:p>
        </p:txBody>
      </p:sp>
      <p:graphicFrame>
        <p:nvGraphicFramePr>
          <p:cNvPr id="359430" name="Object 2"/>
          <p:cNvGraphicFramePr>
            <a:graphicFrameLocks noChangeAspect="1"/>
          </p:cNvGraphicFramePr>
          <p:nvPr>
            <p:extLst>
              <p:ext uri="{D42A27DB-BD31-4B8C-83A1-F6EECF244321}">
                <p14:modId xmlns:p14="http://schemas.microsoft.com/office/powerpoint/2010/main" val="4067840391"/>
              </p:ext>
            </p:extLst>
          </p:nvPr>
        </p:nvGraphicFramePr>
        <p:xfrm>
          <a:off x="2627784" y="2852936"/>
          <a:ext cx="4686419" cy="999268"/>
        </p:xfrm>
        <a:graphic>
          <a:graphicData uri="http://schemas.openxmlformats.org/presentationml/2006/ole">
            <mc:AlternateContent xmlns:mc="http://schemas.openxmlformats.org/markup-compatibility/2006">
              <mc:Choice xmlns:v="urn:schemas-microsoft-com:vml" Requires="v">
                <p:oleObj spid="_x0000_s549032" name="Формула" r:id="rId5" imgW="2324100" imgH="495300" progId="">
                  <p:embed/>
                </p:oleObj>
              </mc:Choice>
              <mc:Fallback>
                <p:oleObj name="Формула" r:id="rId5" imgW="2324100" imgH="495300" progId="">
                  <p:embed/>
                  <p:pic>
                    <p:nvPicPr>
                      <p:cNvPr id="0" name="Picture 9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2852936"/>
                        <a:ext cx="4686419" cy="9992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9432" name="Rectangle 8"/>
          <p:cNvSpPr>
            <a:spLocks noChangeArrowheads="1"/>
          </p:cNvSpPr>
          <p:nvPr/>
        </p:nvSpPr>
        <p:spPr bwMode="auto">
          <a:xfrm>
            <a:off x="92402" y="3818188"/>
            <a:ext cx="9019876" cy="2419124"/>
          </a:xfrm>
          <a:prstGeom prst="rect">
            <a:avLst/>
          </a:prstGeom>
          <a:noFill/>
          <a:ln w="9525">
            <a:noFill/>
            <a:miter lim="800000"/>
            <a:headEnd/>
            <a:tailEnd/>
          </a:ln>
        </p:spPr>
        <p:txBody>
          <a:bodyPr wrap="square" anchor="ctr">
            <a:spAutoFit/>
          </a:bodyPr>
          <a:lstStyle/>
          <a:p>
            <a:pPr algn="just">
              <a:lnSpc>
                <a:spcPct val="80000"/>
              </a:lnSpc>
            </a:pPr>
            <a:r>
              <a:rPr lang="ru-RU" sz="2700" b="1" dirty="0">
                <a:latin typeface="Arial" pitchFamily="34" charset="0"/>
                <a:cs typeface="Arial" pitchFamily="34" charset="0"/>
              </a:rPr>
              <a:t>где </a:t>
            </a:r>
            <a:r>
              <a:rPr lang="ru-RU" sz="2700" b="1" dirty="0">
                <a:ln>
                  <a:solidFill>
                    <a:sysClr val="windowText" lastClr="000000"/>
                  </a:solidFill>
                </a:ln>
                <a:solidFill>
                  <a:srgbClr val="0000FF"/>
                </a:solidFill>
                <a:latin typeface="Arial" pitchFamily="34" charset="0"/>
                <a:cs typeface="Arial" pitchFamily="34" charset="0"/>
                <a:sym typeface="Symbol" pitchFamily="18" charset="2"/>
              </a:rPr>
              <a:t></a:t>
            </a:r>
            <a:r>
              <a:rPr lang="en-US" sz="2700" b="1" dirty="0">
                <a:ln>
                  <a:solidFill>
                    <a:sysClr val="windowText" lastClr="000000"/>
                  </a:solidFill>
                </a:ln>
                <a:solidFill>
                  <a:srgbClr val="0000FF"/>
                </a:solidFill>
                <a:latin typeface="Arial" pitchFamily="34" charset="0"/>
                <a:cs typeface="Arial" pitchFamily="34" charset="0"/>
              </a:rPr>
              <a:t>S</a:t>
            </a:r>
            <a:r>
              <a:rPr lang="ru-RU" sz="2700" b="1" baseline="-25000" dirty="0" err="1">
                <a:ln>
                  <a:solidFill>
                    <a:sysClr val="windowText" lastClr="000000"/>
                  </a:solidFill>
                </a:ln>
                <a:solidFill>
                  <a:srgbClr val="0000FF"/>
                </a:solidFill>
                <a:latin typeface="Arial" pitchFamily="34" charset="0"/>
                <a:cs typeface="Arial" pitchFamily="34" charset="0"/>
                <a:sym typeface="Symbol" pitchFamily="18" charset="2"/>
              </a:rPr>
              <a:t>фп</a:t>
            </a:r>
            <a:r>
              <a:rPr lang="ru-RU" sz="2700" b="1" dirty="0">
                <a:ln>
                  <a:solidFill>
                    <a:sysClr val="windowText" lastClr="000000"/>
                  </a:solidFill>
                </a:ln>
                <a:solidFill>
                  <a:srgbClr val="0000FF"/>
                </a:solidFill>
                <a:latin typeface="Arial" pitchFamily="34" charset="0"/>
                <a:cs typeface="Arial" pitchFamily="34" charset="0"/>
                <a:sym typeface="Symbol" pitchFamily="18" charset="2"/>
              </a:rPr>
              <a:t>, </a:t>
            </a:r>
            <a:r>
              <a:rPr lang="en-US" sz="2700" b="1" dirty="0">
                <a:ln>
                  <a:solidFill>
                    <a:sysClr val="windowText" lastClr="000000"/>
                  </a:solidFill>
                </a:ln>
                <a:solidFill>
                  <a:srgbClr val="0000FF"/>
                </a:solidFill>
                <a:latin typeface="Arial" pitchFamily="34" charset="0"/>
                <a:cs typeface="Arial" pitchFamily="34" charset="0"/>
              </a:rPr>
              <a:t>H</a:t>
            </a:r>
            <a:r>
              <a:rPr lang="ru-RU" sz="2700" b="1" baseline="-25000" dirty="0" err="1">
                <a:ln>
                  <a:solidFill>
                    <a:sysClr val="windowText" lastClr="000000"/>
                  </a:solidFill>
                </a:ln>
                <a:solidFill>
                  <a:srgbClr val="0000FF"/>
                </a:solidFill>
                <a:latin typeface="Arial" pitchFamily="34" charset="0"/>
                <a:cs typeface="Arial" pitchFamily="34" charset="0"/>
                <a:sym typeface="Symbol" pitchFamily="18" charset="2"/>
              </a:rPr>
              <a:t>фп</a:t>
            </a:r>
            <a:r>
              <a:rPr lang="ru-RU" sz="2700" b="1" dirty="0">
                <a:ln>
                  <a:solidFill>
                    <a:sysClr val="windowText" lastClr="000000"/>
                  </a:solidFill>
                </a:ln>
                <a:solidFill>
                  <a:srgbClr val="0000FF"/>
                </a:solidFill>
                <a:latin typeface="Arial" pitchFamily="34" charset="0"/>
                <a:cs typeface="Arial" pitchFamily="34" charset="0"/>
                <a:sym typeface="Symbol" pitchFamily="18" charset="2"/>
              </a:rPr>
              <a:t>, </a:t>
            </a:r>
            <a:r>
              <a:rPr lang="en-US" sz="2700" b="1" dirty="0">
                <a:ln>
                  <a:solidFill>
                    <a:sysClr val="windowText" lastClr="000000"/>
                  </a:solidFill>
                </a:ln>
                <a:solidFill>
                  <a:srgbClr val="0000FF"/>
                </a:solidFill>
                <a:latin typeface="Arial" pitchFamily="34" charset="0"/>
                <a:cs typeface="Arial" pitchFamily="34" charset="0"/>
              </a:rPr>
              <a:t>T</a:t>
            </a:r>
            <a:r>
              <a:rPr lang="ru-RU" sz="2700" b="1" baseline="-25000" dirty="0" err="1">
                <a:ln>
                  <a:solidFill>
                    <a:sysClr val="windowText" lastClr="000000"/>
                  </a:solidFill>
                </a:ln>
                <a:solidFill>
                  <a:srgbClr val="0000FF"/>
                </a:solidFill>
                <a:latin typeface="Arial" pitchFamily="34" charset="0"/>
                <a:cs typeface="Arial" pitchFamily="34" charset="0"/>
                <a:sym typeface="Symbol" pitchFamily="18" charset="2"/>
              </a:rPr>
              <a:t>фп</a:t>
            </a:r>
            <a:r>
              <a:rPr lang="ru-RU" sz="2700" b="1" dirty="0">
                <a:ln>
                  <a:solidFill>
                    <a:sysClr val="windowText" lastClr="000000"/>
                  </a:solidFill>
                </a:ln>
                <a:solidFill>
                  <a:srgbClr val="0000FF"/>
                </a:solidFill>
                <a:latin typeface="Arial" pitchFamily="34" charset="0"/>
                <a:cs typeface="Arial" pitchFamily="34" charset="0"/>
                <a:sym typeface="Symbol" pitchFamily="18" charset="2"/>
              </a:rPr>
              <a:t> </a:t>
            </a:r>
            <a:r>
              <a:rPr lang="ru-RU" sz="2700" b="1" dirty="0">
                <a:latin typeface="Arial" pitchFamily="34" charset="0"/>
                <a:cs typeface="Arial" pitchFamily="34" charset="0"/>
                <a:sym typeface="Symbol" pitchFamily="18" charset="2"/>
              </a:rPr>
              <a:t>– энтропия, энтальпия и температура </a:t>
            </a:r>
            <a:r>
              <a:rPr lang="ru-RU" sz="2700" b="1" dirty="0">
                <a:ln>
                  <a:solidFill>
                    <a:sysClr val="windowText" lastClr="000000"/>
                  </a:solidFill>
                </a:ln>
                <a:solidFill>
                  <a:srgbClr val="0000FF"/>
                </a:solidFill>
                <a:latin typeface="Arial" pitchFamily="34" charset="0"/>
                <a:cs typeface="Arial" pitchFamily="34" charset="0"/>
                <a:sym typeface="Symbol" pitchFamily="18" charset="2"/>
              </a:rPr>
              <a:t>фазового перехода</a:t>
            </a:r>
            <a:r>
              <a:rPr lang="ru-RU" sz="2700" b="1" dirty="0">
                <a:latin typeface="Arial" pitchFamily="34" charset="0"/>
                <a:cs typeface="Arial" pitchFamily="34" charset="0"/>
                <a:sym typeface="Symbol" pitchFamily="18" charset="2"/>
              </a:rPr>
              <a:t>.</a:t>
            </a:r>
            <a:endParaRPr lang="ru-RU" sz="2700" b="1" i="1" dirty="0">
              <a:latin typeface="Arial" pitchFamily="34" charset="0"/>
              <a:cs typeface="Arial" pitchFamily="34" charset="0"/>
              <a:sym typeface="Symbol" pitchFamily="18" charset="2"/>
            </a:endParaRPr>
          </a:p>
          <a:p>
            <a:pPr algn="just">
              <a:lnSpc>
                <a:spcPct val="80000"/>
              </a:lnSpc>
            </a:pPr>
            <a:r>
              <a:rPr lang="ru-RU" sz="2700" b="1" i="1" dirty="0">
                <a:latin typeface="Arial" pitchFamily="34" charset="0"/>
                <a:cs typeface="Arial" pitchFamily="34" charset="0"/>
                <a:sym typeface="Symbol" pitchFamily="18" charset="2"/>
              </a:rPr>
              <a:t>     </a:t>
            </a:r>
            <a:r>
              <a:rPr lang="ru-RU" sz="2700" b="1" dirty="0">
                <a:ln>
                  <a:solidFill>
                    <a:sysClr val="windowText" lastClr="000000"/>
                  </a:solidFill>
                </a:ln>
                <a:solidFill>
                  <a:srgbClr val="FF3300"/>
                </a:solidFill>
                <a:latin typeface="Arial" pitchFamily="34" charset="0"/>
                <a:cs typeface="Arial" pitchFamily="34" charset="0"/>
                <a:sym typeface="Symbol" pitchFamily="18" charset="2"/>
              </a:rPr>
              <a:t>При нагревании</a:t>
            </a:r>
            <a:r>
              <a:rPr lang="ru-RU" sz="2700" b="1" dirty="0">
                <a:ln>
                  <a:solidFill>
                    <a:sysClr val="windowText" lastClr="000000"/>
                  </a:solidFill>
                </a:ln>
                <a:latin typeface="Arial" pitchFamily="34" charset="0"/>
                <a:cs typeface="Arial" pitchFamily="34" charset="0"/>
                <a:sym typeface="Symbol" pitchFamily="18" charset="2"/>
              </a:rPr>
              <a:t> </a:t>
            </a:r>
            <a:r>
              <a:rPr lang="ru-RU" sz="2700" b="1" dirty="0">
                <a:latin typeface="Arial" pitchFamily="34" charset="0"/>
                <a:cs typeface="Arial" pitchFamily="34" charset="0"/>
                <a:sym typeface="Symbol" pitchFamily="18" charset="2"/>
              </a:rPr>
              <a:t>любого вещества </a:t>
            </a:r>
            <a:r>
              <a:rPr lang="ru-RU" sz="2700" b="1" dirty="0">
                <a:ln>
                  <a:solidFill>
                    <a:sysClr val="windowText" lastClr="000000"/>
                  </a:solidFill>
                </a:ln>
                <a:solidFill>
                  <a:srgbClr val="FF3300"/>
                </a:solidFill>
                <a:latin typeface="Arial" pitchFamily="34" charset="0"/>
                <a:cs typeface="Arial" pitchFamily="34" charset="0"/>
                <a:sym typeface="Symbol" pitchFamily="18" charset="2"/>
              </a:rPr>
              <a:t>от температуры Т</a:t>
            </a:r>
            <a:r>
              <a:rPr lang="ru-RU" sz="2700" b="1" baseline="-25000" dirty="0">
                <a:ln>
                  <a:solidFill>
                    <a:sysClr val="windowText" lastClr="000000"/>
                  </a:solidFill>
                </a:ln>
                <a:solidFill>
                  <a:srgbClr val="FF3300"/>
                </a:solidFill>
                <a:latin typeface="Arial" pitchFamily="34" charset="0"/>
                <a:cs typeface="Arial" pitchFamily="34" charset="0"/>
                <a:sym typeface="Symbol" pitchFamily="18" charset="2"/>
              </a:rPr>
              <a:t>1</a:t>
            </a:r>
            <a:r>
              <a:rPr lang="ru-RU" sz="2700" b="1" dirty="0">
                <a:ln>
                  <a:solidFill>
                    <a:sysClr val="windowText" lastClr="000000"/>
                  </a:solidFill>
                </a:ln>
                <a:solidFill>
                  <a:srgbClr val="FF3300"/>
                </a:solidFill>
                <a:latin typeface="Arial" pitchFamily="34" charset="0"/>
                <a:cs typeface="Arial" pitchFamily="34" charset="0"/>
                <a:sym typeface="Symbol" pitchFamily="18" charset="2"/>
              </a:rPr>
              <a:t> до Т</a:t>
            </a:r>
            <a:r>
              <a:rPr lang="ru-RU" sz="2700" b="1" baseline="-25000" dirty="0">
                <a:ln>
                  <a:solidFill>
                    <a:sysClr val="windowText" lastClr="000000"/>
                  </a:solidFill>
                </a:ln>
                <a:solidFill>
                  <a:srgbClr val="FF3300"/>
                </a:solidFill>
                <a:latin typeface="Arial" pitchFamily="34" charset="0"/>
                <a:cs typeface="Arial" pitchFamily="34" charset="0"/>
                <a:sym typeface="Symbol" pitchFamily="18" charset="2"/>
              </a:rPr>
              <a:t>2</a:t>
            </a:r>
            <a:r>
              <a:rPr lang="ru-RU" sz="2700" b="1" dirty="0">
                <a:ln>
                  <a:solidFill>
                    <a:sysClr val="windowText" lastClr="000000"/>
                  </a:solidFill>
                </a:ln>
                <a:latin typeface="Arial" pitchFamily="34" charset="0"/>
                <a:cs typeface="Arial" pitchFamily="34" charset="0"/>
                <a:sym typeface="Symbol" pitchFamily="18" charset="2"/>
              </a:rPr>
              <a:t> </a:t>
            </a:r>
            <a:r>
              <a:rPr lang="ru-RU" sz="2700" b="1" dirty="0">
                <a:latin typeface="Arial" pitchFamily="34" charset="0"/>
                <a:cs typeface="Arial" pitchFamily="34" charset="0"/>
                <a:sym typeface="Symbol" pitchFamily="18" charset="2"/>
              </a:rPr>
              <a:t>при постоянном объеме теплота процесса приобретает свойства функции состояния и при подстановке значения </a:t>
            </a:r>
            <a:r>
              <a:rPr lang="en-US" sz="2700" b="1" dirty="0">
                <a:latin typeface="Arial" pitchFamily="34" charset="0"/>
                <a:cs typeface="Arial" pitchFamily="34" charset="0"/>
              </a:rPr>
              <a:t>Q</a:t>
            </a:r>
            <a:r>
              <a:rPr lang="en-US" sz="2700" b="1" baseline="-25000" dirty="0">
                <a:latin typeface="Arial" pitchFamily="34" charset="0"/>
                <a:cs typeface="Arial" pitchFamily="34" charset="0"/>
                <a:sym typeface="Symbol" pitchFamily="18" charset="2"/>
              </a:rPr>
              <a:t>v</a:t>
            </a:r>
            <a:r>
              <a:rPr lang="ru-RU" sz="2700" b="1" dirty="0">
                <a:latin typeface="Arial" pitchFamily="34" charset="0"/>
                <a:cs typeface="Arial" pitchFamily="34" charset="0"/>
                <a:sym typeface="Symbol" pitchFamily="18" charset="2"/>
              </a:rPr>
              <a:t>=</a:t>
            </a:r>
            <a:r>
              <a:rPr lang="en-US" sz="2700" b="1" dirty="0" err="1">
                <a:latin typeface="Arial" pitchFamily="34" charset="0"/>
                <a:cs typeface="Arial" pitchFamily="34" charset="0"/>
                <a:sym typeface="Symbol" pitchFamily="18" charset="2"/>
              </a:rPr>
              <a:t>C</a:t>
            </a:r>
            <a:r>
              <a:rPr lang="en-US" sz="2700" b="1" baseline="-25000" dirty="0" err="1">
                <a:latin typeface="Arial" pitchFamily="34" charset="0"/>
                <a:cs typeface="Arial" pitchFamily="34" charset="0"/>
                <a:sym typeface="Symbol" pitchFamily="18" charset="2"/>
              </a:rPr>
              <a:t>v</a:t>
            </a:r>
            <a:r>
              <a:rPr lang="en-US" sz="2700" b="1" dirty="0" err="1">
                <a:latin typeface="Arial" pitchFamily="34" charset="0"/>
                <a:cs typeface="Arial" pitchFamily="34" charset="0"/>
                <a:sym typeface="Symbol" pitchFamily="18" charset="2"/>
              </a:rPr>
              <a:t>dT</a:t>
            </a:r>
            <a:r>
              <a:rPr lang="ru-RU" sz="2700" b="1" dirty="0">
                <a:latin typeface="Arial" pitchFamily="34" charset="0"/>
                <a:cs typeface="Arial" pitchFamily="34" charset="0"/>
                <a:sym typeface="Symbol" pitchFamily="18" charset="2"/>
              </a:rPr>
              <a:t> получим: </a:t>
            </a:r>
          </a:p>
        </p:txBody>
      </p:sp>
      <p:sp>
        <p:nvSpPr>
          <p:cNvPr id="30729" name="Rectangle 10"/>
          <p:cNvSpPr>
            <a:spLocks noChangeArrowheads="1"/>
          </p:cNvSpPr>
          <p:nvPr/>
        </p:nvSpPr>
        <p:spPr bwMode="auto">
          <a:xfrm>
            <a:off x="0" y="3181350"/>
            <a:ext cx="9144000" cy="0"/>
          </a:xfrm>
          <a:prstGeom prst="rect">
            <a:avLst/>
          </a:prstGeom>
          <a:noFill/>
          <a:ln w="9525">
            <a:noFill/>
            <a:miter lim="800000"/>
            <a:headEnd/>
            <a:tailEnd/>
          </a:ln>
        </p:spPr>
        <p:txBody>
          <a:bodyPr wrap="none" anchor="ctr">
            <a:spAutoFit/>
          </a:bodyPr>
          <a:lstStyle/>
          <a:p>
            <a:endParaRPr lang="ru-RU"/>
          </a:p>
        </p:txBody>
      </p:sp>
      <p:graphicFrame>
        <p:nvGraphicFramePr>
          <p:cNvPr id="359433" name="Object 3"/>
          <p:cNvGraphicFramePr>
            <a:graphicFrameLocks noChangeAspect="1"/>
          </p:cNvGraphicFramePr>
          <p:nvPr>
            <p:extLst>
              <p:ext uri="{D42A27DB-BD31-4B8C-83A1-F6EECF244321}">
                <p14:modId xmlns:p14="http://schemas.microsoft.com/office/powerpoint/2010/main" val="3487630129"/>
              </p:ext>
            </p:extLst>
          </p:nvPr>
        </p:nvGraphicFramePr>
        <p:xfrm>
          <a:off x="2786062" y="5811485"/>
          <a:ext cx="2073969" cy="1046515"/>
        </p:xfrm>
        <a:graphic>
          <a:graphicData uri="http://schemas.openxmlformats.org/presentationml/2006/ole">
            <mc:AlternateContent xmlns:mc="http://schemas.openxmlformats.org/markup-compatibility/2006">
              <mc:Choice xmlns:v="urn:schemas-microsoft-com:vml" Requires="v">
                <p:oleObj spid="_x0000_s549033" name="Формула" r:id="rId7" imgW="977476" imgH="495085" progId="">
                  <p:embed/>
                </p:oleObj>
              </mc:Choice>
              <mc:Fallback>
                <p:oleObj name="Формула" r:id="rId7" imgW="977476" imgH="495085" progId="">
                  <p:embed/>
                  <p:pic>
                    <p:nvPicPr>
                      <p:cNvPr id="0" name="Picture 9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6062" y="5811485"/>
                        <a:ext cx="2073969" cy="10465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cstate="print"/>
          <a:stretch>
            <a:fillRect/>
          </a:stretch>
        </p:blipFill>
        <p:spPr>
          <a:xfrm>
            <a:off x="6948264" y="6405562"/>
            <a:ext cx="304800" cy="304800"/>
          </a:xfrm>
          <a:prstGeom prst="rect">
            <a:avLst/>
          </a:prstGeom>
        </p:spPr>
      </p:pic>
      <p:sp>
        <p:nvSpPr>
          <p:cNvPr id="1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10"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14299064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47" name="Object 2"/>
          <p:cNvGraphicFramePr>
            <a:graphicFrameLocks noChangeAspect="1"/>
          </p:cNvGraphicFramePr>
          <p:nvPr>
            <p:extLst>
              <p:ext uri="{D42A27DB-BD31-4B8C-83A1-F6EECF244321}">
                <p14:modId xmlns:p14="http://schemas.microsoft.com/office/powerpoint/2010/main" val="3982129613"/>
              </p:ext>
            </p:extLst>
          </p:nvPr>
        </p:nvGraphicFramePr>
        <p:xfrm>
          <a:off x="3644562" y="347866"/>
          <a:ext cx="1343199" cy="569842"/>
        </p:xfrm>
        <a:graphic>
          <a:graphicData uri="http://schemas.openxmlformats.org/presentationml/2006/ole">
            <mc:AlternateContent xmlns:mc="http://schemas.openxmlformats.org/markup-compatibility/2006">
              <mc:Choice xmlns:v="urn:schemas-microsoft-com:vml" Requires="v">
                <p:oleObj spid="_x0000_s550388" name="Формула" r:id="rId5" imgW="558558" imgH="241195" progId="">
                  <p:embed/>
                </p:oleObj>
              </mc:Choice>
              <mc:Fallback>
                <p:oleObj name="Формула" r:id="rId5" imgW="558558" imgH="241195" progId="">
                  <p:embed/>
                  <p:pic>
                    <p:nvPicPr>
                      <p:cNvPr id="0" name="Picture 28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4562" y="347866"/>
                        <a:ext cx="1343199" cy="5698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6" name="Object 3"/>
          <p:cNvGraphicFramePr>
            <a:graphicFrameLocks noChangeAspect="1"/>
          </p:cNvGraphicFramePr>
          <p:nvPr>
            <p:extLst>
              <p:ext uri="{D42A27DB-BD31-4B8C-83A1-F6EECF244321}">
                <p14:modId xmlns:p14="http://schemas.microsoft.com/office/powerpoint/2010/main" val="202476649"/>
              </p:ext>
            </p:extLst>
          </p:nvPr>
        </p:nvGraphicFramePr>
        <p:xfrm>
          <a:off x="6228184" y="187739"/>
          <a:ext cx="2234807" cy="1009013"/>
        </p:xfrm>
        <a:graphic>
          <a:graphicData uri="http://schemas.openxmlformats.org/presentationml/2006/ole">
            <mc:AlternateContent xmlns:mc="http://schemas.openxmlformats.org/markup-compatibility/2006">
              <mc:Choice xmlns:v="urn:schemas-microsoft-com:vml" Requires="v">
                <p:oleObj spid="_x0000_s550389" name="Формула" r:id="rId7" imgW="990170" imgH="444307" progId="">
                  <p:embed/>
                </p:oleObj>
              </mc:Choice>
              <mc:Fallback>
                <p:oleObj name="Формула" r:id="rId7" imgW="990170" imgH="444307" progId="">
                  <p:embed/>
                  <p:pic>
                    <p:nvPicPr>
                      <p:cNvPr id="0" name="Picture 28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8184" y="187739"/>
                        <a:ext cx="2234807" cy="100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5" name="Object 4"/>
          <p:cNvGraphicFramePr>
            <a:graphicFrameLocks noChangeAspect="1"/>
          </p:cNvGraphicFramePr>
          <p:nvPr>
            <p:extLst>
              <p:ext uri="{D42A27DB-BD31-4B8C-83A1-F6EECF244321}">
                <p14:modId xmlns:p14="http://schemas.microsoft.com/office/powerpoint/2010/main" val="2875947808"/>
              </p:ext>
            </p:extLst>
          </p:nvPr>
        </p:nvGraphicFramePr>
        <p:xfrm>
          <a:off x="3270152" y="1566706"/>
          <a:ext cx="2309959" cy="1164238"/>
        </p:xfrm>
        <a:graphic>
          <a:graphicData uri="http://schemas.openxmlformats.org/presentationml/2006/ole">
            <mc:AlternateContent xmlns:mc="http://schemas.openxmlformats.org/markup-compatibility/2006">
              <mc:Choice xmlns:v="urn:schemas-microsoft-com:vml" Requires="v">
                <p:oleObj spid="_x0000_s550390" name="Формула" r:id="rId9" imgW="977476" imgH="495085" progId="">
                  <p:embed/>
                </p:oleObj>
              </mc:Choice>
              <mc:Fallback>
                <p:oleObj name="Формула" r:id="rId9" imgW="977476" imgH="495085" progId="">
                  <p:embed/>
                  <p:pic>
                    <p:nvPicPr>
                      <p:cNvPr id="0" name="Picture 28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0152" y="1566706"/>
                        <a:ext cx="2309959" cy="1164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4" name="Object 5"/>
          <p:cNvGraphicFramePr>
            <a:graphicFrameLocks noChangeAspect="1"/>
          </p:cNvGraphicFramePr>
          <p:nvPr>
            <p:extLst>
              <p:ext uri="{D42A27DB-BD31-4B8C-83A1-F6EECF244321}">
                <p14:modId xmlns:p14="http://schemas.microsoft.com/office/powerpoint/2010/main" val="3670014302"/>
              </p:ext>
            </p:extLst>
          </p:nvPr>
        </p:nvGraphicFramePr>
        <p:xfrm>
          <a:off x="1582315" y="2930394"/>
          <a:ext cx="1385146" cy="634768"/>
        </p:xfrm>
        <a:graphic>
          <a:graphicData uri="http://schemas.openxmlformats.org/presentationml/2006/ole">
            <mc:AlternateContent xmlns:mc="http://schemas.openxmlformats.org/markup-compatibility/2006">
              <mc:Choice xmlns:v="urn:schemas-microsoft-com:vml" Requires="v">
                <p:oleObj spid="_x0000_s550391" name="Формула" r:id="rId11" imgW="558558" imgH="253890" progId="">
                  <p:embed/>
                </p:oleObj>
              </mc:Choice>
              <mc:Fallback>
                <p:oleObj name="Формула" r:id="rId11" imgW="558558" imgH="253890" progId="">
                  <p:embed/>
                  <p:pic>
                    <p:nvPicPr>
                      <p:cNvPr id="0" name="Picture 28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2315" y="2930394"/>
                        <a:ext cx="1385146" cy="6347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3" name="Object 6"/>
          <p:cNvGraphicFramePr>
            <a:graphicFrameLocks noChangeAspect="1"/>
          </p:cNvGraphicFramePr>
          <p:nvPr>
            <p:extLst>
              <p:ext uri="{D42A27DB-BD31-4B8C-83A1-F6EECF244321}">
                <p14:modId xmlns:p14="http://schemas.microsoft.com/office/powerpoint/2010/main" val="4252989713"/>
              </p:ext>
            </p:extLst>
          </p:nvPr>
        </p:nvGraphicFramePr>
        <p:xfrm>
          <a:off x="4536503" y="2696515"/>
          <a:ext cx="2444673" cy="1115690"/>
        </p:xfrm>
        <a:graphic>
          <a:graphicData uri="http://schemas.openxmlformats.org/presentationml/2006/ole">
            <mc:AlternateContent xmlns:mc="http://schemas.openxmlformats.org/markup-compatibility/2006">
              <mc:Choice xmlns:v="urn:schemas-microsoft-com:vml" Requires="v">
                <p:oleObj spid="_x0000_s550392" name="Формула" r:id="rId13" imgW="977476" imgH="444307" progId="">
                  <p:embed/>
                </p:oleObj>
              </mc:Choice>
              <mc:Fallback>
                <p:oleObj name="Формула" r:id="rId13" imgW="977476" imgH="444307" progId="">
                  <p:embed/>
                  <p:pic>
                    <p:nvPicPr>
                      <p:cNvPr id="0" name="Picture 28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36503" y="2696515"/>
                        <a:ext cx="2444673" cy="11156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2" name="Object 7"/>
          <p:cNvGraphicFramePr>
            <a:graphicFrameLocks noChangeAspect="1"/>
          </p:cNvGraphicFramePr>
          <p:nvPr>
            <p:extLst>
              <p:ext uri="{D42A27DB-BD31-4B8C-83A1-F6EECF244321}">
                <p14:modId xmlns:p14="http://schemas.microsoft.com/office/powerpoint/2010/main" val="1445922320"/>
              </p:ext>
            </p:extLst>
          </p:nvPr>
        </p:nvGraphicFramePr>
        <p:xfrm>
          <a:off x="2897057" y="5604867"/>
          <a:ext cx="2014910" cy="1127975"/>
        </p:xfrm>
        <a:graphic>
          <a:graphicData uri="http://schemas.openxmlformats.org/presentationml/2006/ole">
            <mc:AlternateContent xmlns:mc="http://schemas.openxmlformats.org/markup-compatibility/2006">
              <mc:Choice xmlns:v="urn:schemas-microsoft-com:vml" Requires="v">
                <p:oleObj spid="_x0000_s550393" name="Формула" r:id="rId15" imgW="799753" imgH="444307" progId="">
                  <p:embed/>
                </p:oleObj>
              </mc:Choice>
              <mc:Fallback>
                <p:oleObj name="Формула" r:id="rId15" imgW="799753" imgH="444307" progId="">
                  <p:embed/>
                  <p:pic>
                    <p:nvPicPr>
                      <p:cNvPr id="0" name="Picture 28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97057" y="5604867"/>
                        <a:ext cx="2014910" cy="112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2" name="Rectangle 14"/>
          <p:cNvSpPr>
            <a:spLocks noChangeArrowheads="1"/>
          </p:cNvSpPr>
          <p:nvPr/>
        </p:nvSpPr>
        <p:spPr bwMode="auto">
          <a:xfrm>
            <a:off x="-717550" y="5932488"/>
            <a:ext cx="2992438" cy="488950"/>
          </a:xfrm>
          <a:prstGeom prst="rect">
            <a:avLst/>
          </a:prstGeom>
          <a:noFill/>
          <a:ln w="9525">
            <a:noFill/>
            <a:miter lim="800000"/>
            <a:headEnd/>
            <a:tailEnd/>
          </a:ln>
        </p:spPr>
        <p:txBody>
          <a:bodyPr wrap="none" anchor="ctr">
            <a:spAutoFit/>
          </a:bodyPr>
          <a:lstStyle/>
          <a:p>
            <a:pPr eaLnBrk="0" hangingPunct="0"/>
            <a:endParaRPr lang="ru-RU" sz="1300">
              <a:cs typeface="Times New Roman" pitchFamily="18" charset="0"/>
            </a:endParaRPr>
          </a:p>
          <a:p>
            <a:pPr eaLnBrk="0" hangingPunct="0"/>
            <a:r>
              <a:rPr lang="ru-RU" sz="1300">
                <a:cs typeface="Times New Roman" pitchFamily="18" charset="0"/>
              </a:rPr>
              <a:t>                                                             </a:t>
            </a:r>
            <a:endParaRPr lang="ru-RU"/>
          </a:p>
        </p:txBody>
      </p:sp>
      <p:sp>
        <p:nvSpPr>
          <p:cNvPr id="368655" name="Rectangle 15"/>
          <p:cNvSpPr>
            <a:spLocks noChangeArrowheads="1"/>
          </p:cNvSpPr>
          <p:nvPr/>
        </p:nvSpPr>
        <p:spPr bwMode="auto">
          <a:xfrm>
            <a:off x="4884818" y="377498"/>
            <a:ext cx="874022" cy="523220"/>
          </a:xfrm>
          <a:prstGeom prst="rect">
            <a:avLst/>
          </a:prstGeom>
          <a:noFill/>
          <a:ln w="9525">
            <a:noFill/>
            <a:miter lim="800000"/>
            <a:headEnd/>
            <a:tailEnd/>
          </a:ln>
        </p:spPr>
        <p:txBody>
          <a:bodyPr wrap="none">
            <a:spAutoFit/>
          </a:bodyPr>
          <a:lstStyle/>
          <a:p>
            <a:r>
              <a:rPr lang="ru-RU" sz="2800" b="1" dirty="0">
                <a:solidFill>
                  <a:srgbClr val="000000"/>
                </a:solidFill>
                <a:latin typeface="Arial" pitchFamily="34" charset="0"/>
                <a:cs typeface="Arial" pitchFamily="34" charset="0"/>
              </a:rPr>
              <a:t>,  то</a:t>
            </a:r>
          </a:p>
        </p:txBody>
      </p:sp>
      <p:sp>
        <p:nvSpPr>
          <p:cNvPr id="368656" name="Rectangle 16"/>
          <p:cNvSpPr>
            <a:spLocks noChangeArrowheads="1"/>
          </p:cNvSpPr>
          <p:nvPr/>
        </p:nvSpPr>
        <p:spPr bwMode="auto">
          <a:xfrm>
            <a:off x="157163" y="332656"/>
            <a:ext cx="3451651" cy="523220"/>
          </a:xfrm>
          <a:prstGeom prst="rect">
            <a:avLst/>
          </a:prstGeom>
          <a:noFill/>
          <a:ln w="9525">
            <a:noFill/>
            <a:miter lim="800000"/>
            <a:headEnd/>
            <a:tailEnd/>
          </a:ln>
        </p:spPr>
        <p:txBody>
          <a:bodyPr wrap="none">
            <a:spAutoFit/>
          </a:bodyPr>
          <a:lstStyle/>
          <a:p>
            <a:r>
              <a:rPr lang="ru-RU" sz="2800" b="1" dirty="0">
                <a:solidFill>
                  <a:srgbClr val="000000"/>
                </a:solidFill>
                <a:latin typeface="Arial" pitchFamily="34" charset="0"/>
                <a:cs typeface="Arial" pitchFamily="34" charset="0"/>
              </a:rPr>
              <a:t>Если принять, </a:t>
            </a:r>
            <a:r>
              <a:rPr lang="ru-RU" sz="2800" b="1" dirty="0" smtClean="0">
                <a:solidFill>
                  <a:srgbClr val="000000"/>
                </a:solidFill>
                <a:latin typeface="Arial" pitchFamily="34" charset="0"/>
                <a:cs typeface="Arial" pitchFamily="34" charset="0"/>
              </a:rPr>
              <a:t>что</a:t>
            </a:r>
            <a:endParaRPr lang="ru-RU" sz="2800" b="1" dirty="0">
              <a:solidFill>
                <a:srgbClr val="000000"/>
              </a:solidFill>
              <a:latin typeface="Arial" pitchFamily="34" charset="0"/>
              <a:cs typeface="Arial" pitchFamily="34" charset="0"/>
            </a:endParaRPr>
          </a:p>
        </p:txBody>
      </p:sp>
      <p:sp>
        <p:nvSpPr>
          <p:cNvPr id="368657" name="Rectangle 17"/>
          <p:cNvSpPr>
            <a:spLocks noChangeArrowheads="1"/>
          </p:cNvSpPr>
          <p:nvPr/>
        </p:nvSpPr>
        <p:spPr bwMode="auto">
          <a:xfrm>
            <a:off x="250825" y="1076661"/>
            <a:ext cx="5071004" cy="480131"/>
          </a:xfrm>
          <a:prstGeom prst="rect">
            <a:avLst/>
          </a:prstGeom>
          <a:noFill/>
          <a:ln w="9525">
            <a:noFill/>
            <a:miter lim="800000"/>
            <a:headEnd/>
            <a:tailEnd/>
          </a:ln>
        </p:spPr>
        <p:txBody>
          <a:bodyPr wrap="none">
            <a:spAutoFit/>
          </a:bodyPr>
          <a:lstStyle/>
          <a:p>
            <a:pPr eaLnBrk="0" hangingPunct="0">
              <a:lnSpc>
                <a:spcPct val="90000"/>
              </a:lnSpc>
            </a:pPr>
            <a:r>
              <a:rPr lang="ru-RU" sz="2800" b="1" dirty="0">
                <a:solidFill>
                  <a:srgbClr val="000000"/>
                </a:solidFill>
                <a:latin typeface="Arial" pitchFamily="34" charset="0"/>
                <a:cs typeface="Arial" pitchFamily="34" charset="0"/>
              </a:rPr>
              <a:t>При постоянном давлении:</a:t>
            </a:r>
          </a:p>
        </p:txBody>
      </p:sp>
      <p:sp>
        <p:nvSpPr>
          <p:cNvPr id="368658" name="Rectangle 18"/>
          <p:cNvSpPr>
            <a:spLocks noChangeArrowheads="1"/>
          </p:cNvSpPr>
          <p:nvPr/>
        </p:nvSpPr>
        <p:spPr bwMode="auto">
          <a:xfrm>
            <a:off x="395536" y="2980963"/>
            <a:ext cx="1072730" cy="523220"/>
          </a:xfrm>
          <a:prstGeom prst="rect">
            <a:avLst/>
          </a:prstGeom>
          <a:noFill/>
          <a:ln w="9525">
            <a:noFill/>
            <a:miter lim="800000"/>
            <a:headEnd/>
            <a:tailEnd/>
          </a:ln>
        </p:spPr>
        <p:txBody>
          <a:bodyPr wrap="none">
            <a:spAutoFit/>
          </a:bodyPr>
          <a:lstStyle/>
          <a:p>
            <a:r>
              <a:rPr lang="ru-RU" sz="2800" b="1" dirty="0">
                <a:solidFill>
                  <a:srgbClr val="000000"/>
                </a:solidFill>
                <a:latin typeface="Arial" pitchFamily="34" charset="0"/>
                <a:cs typeface="Arial" pitchFamily="34" charset="0"/>
              </a:rPr>
              <a:t>Если</a:t>
            </a:r>
          </a:p>
        </p:txBody>
      </p:sp>
      <p:sp>
        <p:nvSpPr>
          <p:cNvPr id="368659" name="Rectangle 19"/>
          <p:cNvSpPr>
            <a:spLocks noChangeArrowheads="1"/>
          </p:cNvSpPr>
          <p:nvPr/>
        </p:nvSpPr>
        <p:spPr bwMode="auto">
          <a:xfrm>
            <a:off x="2811010" y="2992750"/>
            <a:ext cx="874022" cy="523220"/>
          </a:xfrm>
          <a:prstGeom prst="rect">
            <a:avLst/>
          </a:prstGeom>
          <a:noFill/>
          <a:ln w="9525">
            <a:noFill/>
            <a:miter lim="800000"/>
            <a:headEnd/>
            <a:tailEnd/>
          </a:ln>
        </p:spPr>
        <p:txBody>
          <a:bodyPr wrap="none">
            <a:spAutoFit/>
          </a:bodyPr>
          <a:lstStyle/>
          <a:p>
            <a:r>
              <a:rPr lang="ru-RU" sz="2800" b="1" dirty="0">
                <a:solidFill>
                  <a:srgbClr val="000000"/>
                </a:solidFill>
                <a:latin typeface="Arial" pitchFamily="34" charset="0"/>
                <a:cs typeface="Arial" pitchFamily="34" charset="0"/>
              </a:rPr>
              <a:t>,  то</a:t>
            </a:r>
          </a:p>
        </p:txBody>
      </p:sp>
      <p:sp>
        <p:nvSpPr>
          <p:cNvPr id="368660" name="Rectangle 20"/>
          <p:cNvSpPr>
            <a:spLocks noChangeArrowheads="1"/>
          </p:cNvSpPr>
          <p:nvPr/>
        </p:nvSpPr>
        <p:spPr bwMode="auto">
          <a:xfrm>
            <a:off x="176240" y="3789040"/>
            <a:ext cx="8788248" cy="1923604"/>
          </a:xfrm>
          <a:prstGeom prst="rect">
            <a:avLst/>
          </a:prstGeom>
          <a:noFill/>
          <a:ln w="9525">
            <a:noFill/>
            <a:miter lim="800000"/>
            <a:headEnd/>
            <a:tailEnd/>
          </a:ln>
        </p:spPr>
        <p:txBody>
          <a:bodyPr wrap="square">
            <a:spAutoFit/>
          </a:bodyPr>
          <a:lstStyle/>
          <a:p>
            <a:pPr indent="450000" algn="just">
              <a:lnSpc>
                <a:spcPct val="85000"/>
              </a:lnSpc>
            </a:pPr>
            <a:r>
              <a:rPr lang="ru-RU" sz="2800" b="1" dirty="0">
                <a:solidFill>
                  <a:srgbClr val="000000"/>
                </a:solidFill>
                <a:latin typeface="Arial" pitchFamily="34" charset="0"/>
                <a:cs typeface="Arial" pitchFamily="34" charset="0"/>
              </a:rPr>
              <a:t>При</a:t>
            </a:r>
            <a:r>
              <a:rPr lang="ru-RU" sz="2800" b="1" i="1" dirty="0">
                <a:solidFill>
                  <a:srgbClr val="000000"/>
                </a:solidFill>
                <a:latin typeface="Arial" pitchFamily="34" charset="0"/>
                <a:cs typeface="Arial" pitchFamily="34" charset="0"/>
              </a:rPr>
              <a:t> </a:t>
            </a:r>
            <a:r>
              <a:rPr lang="ru-RU" sz="2800" b="1" i="1" dirty="0">
                <a:ln>
                  <a:solidFill>
                    <a:sysClr val="windowText" lastClr="000000"/>
                  </a:solidFill>
                </a:ln>
                <a:solidFill>
                  <a:srgbClr val="000000"/>
                </a:solidFill>
                <a:latin typeface="Arial" pitchFamily="34" charset="0"/>
                <a:cs typeface="Arial" pitchFamily="34" charset="0"/>
              </a:rPr>
              <a:t>изотермическом расширении</a:t>
            </a:r>
            <a:r>
              <a:rPr lang="ru-RU" sz="2800" b="1" dirty="0">
                <a:ln>
                  <a:solidFill>
                    <a:sysClr val="windowText" lastClr="000000"/>
                  </a:solidFill>
                </a:ln>
                <a:solidFill>
                  <a:srgbClr val="000000"/>
                </a:solidFill>
                <a:latin typeface="Arial" pitchFamily="34" charset="0"/>
                <a:cs typeface="Arial" pitchFamily="34" charset="0"/>
              </a:rPr>
              <a:t> </a:t>
            </a:r>
            <a:r>
              <a:rPr lang="ru-RU" sz="2800" b="1" dirty="0">
                <a:ln>
                  <a:solidFill>
                    <a:sysClr val="windowText" lastClr="000000"/>
                  </a:solidFill>
                </a:ln>
                <a:solidFill>
                  <a:srgbClr val="0000FF"/>
                </a:solidFill>
                <a:latin typeface="Arial" pitchFamily="34" charset="0"/>
                <a:cs typeface="Arial" pitchFamily="34" charset="0"/>
              </a:rPr>
              <a:t>идеального газа</a:t>
            </a:r>
            <a:r>
              <a:rPr lang="ru-RU" sz="2800" b="1" dirty="0">
                <a:solidFill>
                  <a:srgbClr val="0000FF"/>
                </a:solidFill>
                <a:latin typeface="Arial" pitchFamily="34" charset="0"/>
                <a:cs typeface="Arial" pitchFamily="34" charset="0"/>
              </a:rPr>
              <a:t> </a:t>
            </a:r>
            <a:r>
              <a:rPr lang="ru-RU" sz="2800" b="1" dirty="0">
                <a:solidFill>
                  <a:srgbClr val="000000"/>
                </a:solidFill>
                <a:latin typeface="Arial" pitchFamily="34" charset="0"/>
                <a:cs typeface="Arial" pitchFamily="34" charset="0"/>
              </a:rPr>
              <a:t>в соответствии с объединенным уравнением </a:t>
            </a:r>
            <a:r>
              <a:rPr lang="en-US" sz="2800" b="1" dirty="0">
                <a:solidFill>
                  <a:srgbClr val="000000"/>
                </a:solidFill>
                <a:latin typeface="Arial" pitchFamily="34" charset="0"/>
                <a:cs typeface="Arial" pitchFamily="34" charset="0"/>
              </a:rPr>
              <a:t>I</a:t>
            </a:r>
            <a:r>
              <a:rPr lang="ru-RU" sz="2800" b="1" dirty="0">
                <a:solidFill>
                  <a:srgbClr val="000000"/>
                </a:solidFill>
                <a:latin typeface="Arial" pitchFamily="34" charset="0"/>
                <a:cs typeface="Arial" pitchFamily="34" charset="0"/>
              </a:rPr>
              <a:t> и </a:t>
            </a:r>
            <a:r>
              <a:rPr lang="en-US" sz="2800" b="1" dirty="0">
                <a:solidFill>
                  <a:srgbClr val="000000"/>
                </a:solidFill>
                <a:latin typeface="Arial" pitchFamily="34" charset="0"/>
                <a:cs typeface="Arial" pitchFamily="34" charset="0"/>
              </a:rPr>
              <a:t>II</a:t>
            </a:r>
            <a:r>
              <a:rPr lang="ru-RU" sz="2800" b="1" dirty="0">
                <a:solidFill>
                  <a:srgbClr val="000000"/>
                </a:solidFill>
                <a:latin typeface="Arial" pitchFamily="34" charset="0"/>
                <a:cs typeface="Arial" pitchFamily="34" charset="0"/>
              </a:rPr>
              <a:t> законов термодинамики будем иметь: </a:t>
            </a:r>
            <a:endParaRPr lang="ru-RU" sz="2800" b="1" dirty="0">
              <a:latin typeface="Arial" pitchFamily="34" charset="0"/>
              <a:cs typeface="Arial" pitchFamily="34" charset="0"/>
            </a:endParaRPr>
          </a:p>
          <a:p>
            <a:pPr algn="ctr">
              <a:lnSpc>
                <a:spcPct val="85000"/>
              </a:lnSpc>
            </a:pPr>
            <a:r>
              <a:rPr lang="en-US" sz="2800" b="1" dirty="0" err="1" smtClean="0">
                <a:solidFill>
                  <a:srgbClr val="000000"/>
                </a:solidFill>
                <a:latin typeface="Arial" pitchFamily="34" charset="0"/>
                <a:cs typeface="Arial" pitchFamily="34" charset="0"/>
              </a:rPr>
              <a:t>dU</a:t>
            </a:r>
            <a:r>
              <a:rPr lang="ru-RU" sz="2800" b="1" dirty="0" smtClean="0">
                <a:solidFill>
                  <a:srgbClr val="000000"/>
                </a:solidFill>
                <a:latin typeface="Arial" pitchFamily="34" charset="0"/>
                <a:cs typeface="Arial" pitchFamily="34" charset="0"/>
              </a:rPr>
              <a:t> </a:t>
            </a:r>
            <a:r>
              <a:rPr lang="ru-RU"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TdS</a:t>
            </a:r>
            <a:r>
              <a:rPr lang="ru-RU" sz="2800" b="1" dirty="0">
                <a:solidFill>
                  <a:srgbClr val="000000"/>
                </a:solidFill>
                <a:latin typeface="Arial" pitchFamily="34" charset="0"/>
                <a:cs typeface="Arial" pitchFamily="34" charset="0"/>
              </a:rPr>
              <a:t> – </a:t>
            </a:r>
            <a:r>
              <a:rPr lang="en-US" sz="2800" b="1" dirty="0" err="1">
                <a:solidFill>
                  <a:srgbClr val="000000"/>
                </a:solidFill>
                <a:latin typeface="Arial" pitchFamily="34" charset="0"/>
                <a:cs typeface="Arial" pitchFamily="34" charset="0"/>
              </a:rPr>
              <a:t>pdV</a:t>
            </a:r>
            <a:r>
              <a:rPr lang="ru-RU" sz="2800" b="1" dirty="0">
                <a:solidFill>
                  <a:srgbClr val="000000"/>
                </a:solidFill>
                <a:latin typeface="Arial" pitchFamily="34" charset="0"/>
                <a:cs typeface="Arial" pitchFamily="34" charset="0"/>
              </a:rPr>
              <a:t>;</a:t>
            </a:r>
          </a:p>
        </p:txBody>
      </p:sp>
      <p:pic>
        <p:nvPicPr>
          <p:cNvPr id="19"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8118499" y="5780088"/>
            <a:ext cx="304800" cy="304800"/>
          </a:xfrm>
          <a:prstGeom prst="rect">
            <a:avLst/>
          </a:prstGeom>
        </p:spPr>
      </p:pic>
      <p:sp>
        <p:nvSpPr>
          <p:cNvPr id="2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домой 24">
            <a:hlinkClick r:id="rId1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6" name="Picture 12" descr="пишу 1"/>
          <p:cNvPicPr>
            <a:picLocks noChangeAspect="1" noChangeArrowheads="1" noCrop="1"/>
          </p:cNvPicPr>
          <p:nvPr/>
        </p:nvPicPr>
        <p:blipFill>
          <a:blip r:embed="rId19"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284925254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3"/>
          <p:cNvGraphicFramePr>
            <a:graphicFrameLocks noGrp="1" noChangeAspect="1"/>
          </p:cNvGraphicFramePr>
          <p:nvPr>
            <p:ph sz="quarter" idx="1"/>
          </p:nvPr>
        </p:nvGraphicFramePr>
        <p:xfrm>
          <a:off x="179388" y="1773238"/>
          <a:ext cx="3167062" cy="900112"/>
        </p:xfrm>
        <a:graphic>
          <a:graphicData uri="http://schemas.openxmlformats.org/presentationml/2006/ole">
            <mc:AlternateContent xmlns:mc="http://schemas.openxmlformats.org/markup-compatibility/2006">
              <mc:Choice xmlns:v="urn:schemas-microsoft-com:vml" Requires="v">
                <p:oleObj spid="_x0000_s563440" name="Equation" r:id="rId3" imgW="1384300" imgH="393700" progId="">
                  <p:embed/>
                </p:oleObj>
              </mc:Choice>
              <mc:Fallback>
                <p:oleObj name="Equation" r:id="rId3" imgW="1384300" imgH="393700" progId="">
                  <p:embed/>
                  <p:pic>
                    <p:nvPicPr>
                      <p:cNvPr id="0" name="Picture 152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773238"/>
                        <a:ext cx="3167062" cy="900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7" name="Object 4"/>
          <p:cNvGraphicFramePr>
            <a:graphicFrameLocks noGrp="1" noChangeAspect="1"/>
          </p:cNvGraphicFramePr>
          <p:nvPr>
            <p:ph sz="quarter" idx="2"/>
          </p:nvPr>
        </p:nvGraphicFramePr>
        <p:xfrm>
          <a:off x="4572000" y="1700213"/>
          <a:ext cx="3744913" cy="1082675"/>
        </p:xfrm>
        <a:graphic>
          <a:graphicData uri="http://schemas.openxmlformats.org/presentationml/2006/ole">
            <mc:AlternateContent xmlns:mc="http://schemas.openxmlformats.org/markup-compatibility/2006">
              <mc:Choice xmlns:v="urn:schemas-microsoft-com:vml" Requires="v">
                <p:oleObj spid="_x0000_s563441" name="Equation" r:id="rId5" imgW="1625600" imgH="469900" progId="">
                  <p:embed/>
                </p:oleObj>
              </mc:Choice>
              <mc:Fallback>
                <p:oleObj name="Equation" r:id="rId5" imgW="1625600" imgH="469900" progId="">
                  <p:embed/>
                  <p:pic>
                    <p:nvPicPr>
                      <p:cNvPr id="0" name="Picture 1527"/>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700213"/>
                        <a:ext cx="3744913"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5"/>
          <p:cNvGraphicFramePr>
            <a:graphicFrameLocks noGrp="1" noChangeAspect="1"/>
          </p:cNvGraphicFramePr>
          <p:nvPr>
            <p:ph sz="quarter" idx="3"/>
          </p:nvPr>
        </p:nvGraphicFramePr>
        <p:xfrm>
          <a:off x="4356100" y="3357563"/>
          <a:ext cx="3816350" cy="1047750"/>
        </p:xfrm>
        <a:graphic>
          <a:graphicData uri="http://schemas.openxmlformats.org/presentationml/2006/ole">
            <mc:AlternateContent xmlns:mc="http://schemas.openxmlformats.org/markup-compatibility/2006">
              <mc:Choice xmlns:v="urn:schemas-microsoft-com:vml" Requires="v">
                <p:oleObj spid="_x0000_s563442" name="Equation" r:id="rId7" imgW="1574800" imgH="431800" progId="">
                  <p:embed/>
                </p:oleObj>
              </mc:Choice>
              <mc:Fallback>
                <p:oleObj name="Equation" r:id="rId7" imgW="1574800" imgH="431800" progId="">
                  <p:embed/>
                  <p:pic>
                    <p:nvPicPr>
                      <p:cNvPr id="0" name="Picture 1528"/>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6100" y="3357563"/>
                        <a:ext cx="3816350" cy="1047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9" name="Object 6"/>
          <p:cNvGraphicFramePr>
            <a:graphicFrameLocks noChangeAspect="1"/>
          </p:cNvGraphicFramePr>
          <p:nvPr/>
        </p:nvGraphicFramePr>
        <p:xfrm>
          <a:off x="468313" y="4400550"/>
          <a:ext cx="1727200" cy="517525"/>
        </p:xfrm>
        <a:graphic>
          <a:graphicData uri="http://schemas.openxmlformats.org/presentationml/2006/ole">
            <mc:AlternateContent xmlns:mc="http://schemas.openxmlformats.org/markup-compatibility/2006">
              <mc:Choice xmlns:v="urn:schemas-microsoft-com:vml" Requires="v">
                <p:oleObj spid="_x0000_s563443" name="Equation" r:id="rId9" imgW="761669" imgH="228501" progId="">
                  <p:embed/>
                </p:oleObj>
              </mc:Choice>
              <mc:Fallback>
                <p:oleObj name="Equation" r:id="rId9" imgW="761669" imgH="228501" progId="">
                  <p:embed/>
                  <p:pic>
                    <p:nvPicPr>
                      <p:cNvPr id="0" name="Picture 15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13" y="4400550"/>
                        <a:ext cx="1727200" cy="51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7"/>
          <p:cNvGraphicFramePr>
            <a:graphicFrameLocks noChangeAspect="1"/>
          </p:cNvGraphicFramePr>
          <p:nvPr/>
        </p:nvGraphicFramePr>
        <p:xfrm>
          <a:off x="468313" y="5119688"/>
          <a:ext cx="1511300" cy="1046162"/>
        </p:xfrm>
        <a:graphic>
          <a:graphicData uri="http://schemas.openxmlformats.org/presentationml/2006/ole">
            <mc:AlternateContent xmlns:mc="http://schemas.openxmlformats.org/markup-compatibility/2006">
              <mc:Choice xmlns:v="urn:schemas-microsoft-com:vml" Requires="v">
                <p:oleObj spid="_x0000_s563444" name="Equation" r:id="rId11" imgW="622030" imgH="431613" progId="">
                  <p:embed/>
                </p:oleObj>
              </mc:Choice>
              <mc:Fallback>
                <p:oleObj name="Equation" r:id="rId11" imgW="622030" imgH="431613" progId="">
                  <p:embed/>
                  <p:pic>
                    <p:nvPicPr>
                      <p:cNvPr id="0" name="Picture 153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8313" y="5119688"/>
                        <a:ext cx="1511300" cy="1046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5" name="Rectangle 9"/>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graphicFrame>
        <p:nvGraphicFramePr>
          <p:cNvPr id="6151" name="Object 10"/>
          <p:cNvGraphicFramePr>
            <a:graphicFrameLocks noGrp="1" noChangeAspect="1"/>
          </p:cNvGraphicFramePr>
          <p:nvPr>
            <p:ph sz="quarter" idx="4"/>
          </p:nvPr>
        </p:nvGraphicFramePr>
        <p:xfrm>
          <a:off x="4356100" y="4868863"/>
          <a:ext cx="3816350" cy="1046162"/>
        </p:xfrm>
        <a:graphic>
          <a:graphicData uri="http://schemas.openxmlformats.org/presentationml/2006/ole">
            <mc:AlternateContent xmlns:mc="http://schemas.openxmlformats.org/markup-compatibility/2006">
              <mc:Choice xmlns:v="urn:schemas-microsoft-com:vml" Requires="v">
                <p:oleObj spid="_x0000_s563445" name="Equation" r:id="rId13" imgW="1574800" imgH="431800" progId="">
                  <p:embed/>
                </p:oleObj>
              </mc:Choice>
              <mc:Fallback>
                <p:oleObj name="Equation" r:id="rId13" imgW="1574800" imgH="431800" progId="">
                  <p:embed/>
                  <p:pic>
                    <p:nvPicPr>
                      <p:cNvPr id="0" name="Picture 1531"/>
                      <p:cNvPicPr>
                        <a:picLocks noGrp="1"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56100" y="4868863"/>
                        <a:ext cx="3816350" cy="1046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6" name="AutoShape 11"/>
          <p:cNvSpPr>
            <a:spLocks/>
          </p:cNvSpPr>
          <p:nvPr/>
        </p:nvSpPr>
        <p:spPr bwMode="auto">
          <a:xfrm>
            <a:off x="2339975" y="4543425"/>
            <a:ext cx="215900" cy="1584325"/>
          </a:xfrm>
          <a:prstGeom prst="rightBrace">
            <a:avLst>
              <a:gd name="adj1" fmla="val 6115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157" name="AutoShape 12"/>
          <p:cNvSpPr>
            <a:spLocks noChangeArrowheads="1"/>
          </p:cNvSpPr>
          <p:nvPr/>
        </p:nvSpPr>
        <p:spPr bwMode="auto">
          <a:xfrm>
            <a:off x="2843213" y="4941888"/>
            <a:ext cx="865187" cy="720725"/>
          </a:xfrm>
          <a:prstGeom prst="rightArrow">
            <a:avLst>
              <a:gd name="adj1" fmla="val 50000"/>
              <a:gd name="adj2" fmla="val 30011"/>
            </a:avLst>
          </a:prstGeom>
          <a:solidFill>
            <a:schemeClr val="accent1"/>
          </a:solidFill>
          <a:ln w="9525">
            <a:solidFill>
              <a:schemeClr val="tx1"/>
            </a:solidFill>
            <a:miter lim="800000"/>
            <a:headEnd/>
            <a:tailEnd/>
          </a:ln>
        </p:spPr>
        <p:txBody>
          <a:bodyPr wrap="none" anchor="ctr"/>
          <a:lstStyle/>
          <a:p>
            <a:endParaRPr lang="ru-RU"/>
          </a:p>
        </p:txBody>
      </p:sp>
      <p:sp>
        <p:nvSpPr>
          <p:cNvPr id="6158" name="AutoShape 13"/>
          <p:cNvSpPr>
            <a:spLocks noChangeArrowheads="1"/>
          </p:cNvSpPr>
          <p:nvPr/>
        </p:nvSpPr>
        <p:spPr bwMode="auto">
          <a:xfrm>
            <a:off x="3492500" y="1844675"/>
            <a:ext cx="792163" cy="647700"/>
          </a:xfrm>
          <a:prstGeom prst="rightArrow">
            <a:avLst>
              <a:gd name="adj1" fmla="val 50000"/>
              <a:gd name="adj2" fmla="val 30576"/>
            </a:avLst>
          </a:prstGeom>
          <a:solidFill>
            <a:schemeClr val="accent1"/>
          </a:solidFill>
          <a:ln w="9525">
            <a:solidFill>
              <a:schemeClr val="tx1"/>
            </a:solidFill>
            <a:miter lim="800000"/>
            <a:headEnd/>
            <a:tailEnd/>
          </a:ln>
        </p:spPr>
        <p:txBody>
          <a:bodyPr wrap="none" anchor="ctr"/>
          <a:lstStyle/>
          <a:p>
            <a:endParaRPr lang="ru-RU"/>
          </a:p>
        </p:txBody>
      </p:sp>
      <p:sp>
        <p:nvSpPr>
          <p:cNvPr id="6159" name="AutoShape 14"/>
          <p:cNvSpPr>
            <a:spLocks noChangeArrowheads="1"/>
          </p:cNvSpPr>
          <p:nvPr/>
        </p:nvSpPr>
        <p:spPr bwMode="auto">
          <a:xfrm>
            <a:off x="8675688" y="2133600"/>
            <a:ext cx="288925" cy="2159000"/>
          </a:xfrm>
          <a:prstGeom prst="curvedLeftArrow">
            <a:avLst>
              <a:gd name="adj1" fmla="val 149451"/>
              <a:gd name="adj2" fmla="val 298901"/>
              <a:gd name="adj3" fmla="val 33333"/>
            </a:avLst>
          </a:prstGeom>
          <a:solidFill>
            <a:schemeClr val="accent1"/>
          </a:solidFill>
          <a:ln w="9525">
            <a:solidFill>
              <a:schemeClr val="tx1"/>
            </a:solidFill>
            <a:miter lim="800000"/>
            <a:headEnd/>
            <a:tailEnd/>
          </a:ln>
        </p:spPr>
        <p:txBody>
          <a:bodyPr wrap="none" anchor="ctr"/>
          <a:lstStyle/>
          <a:p>
            <a:endParaRPr lang="ru-RU"/>
          </a:p>
        </p:txBody>
      </p:sp>
      <p:sp>
        <p:nvSpPr>
          <p:cNvPr id="6160" name="Rectangle 15"/>
          <p:cNvSpPr>
            <a:spLocks noChangeArrowheads="1"/>
          </p:cNvSpPr>
          <p:nvPr/>
        </p:nvSpPr>
        <p:spPr bwMode="auto">
          <a:xfrm>
            <a:off x="4067175" y="3213100"/>
            <a:ext cx="4392613"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161" name="Rectangle 16"/>
          <p:cNvSpPr>
            <a:spLocks noChangeArrowheads="1"/>
          </p:cNvSpPr>
          <p:nvPr/>
        </p:nvSpPr>
        <p:spPr bwMode="auto">
          <a:xfrm>
            <a:off x="4067175" y="4724400"/>
            <a:ext cx="4392613"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 name="Прямоугольник 1"/>
          <p:cNvSpPr/>
          <p:nvPr/>
        </p:nvSpPr>
        <p:spPr>
          <a:xfrm>
            <a:off x="251520" y="188640"/>
            <a:ext cx="8713093" cy="824841"/>
          </a:xfrm>
          <a:prstGeom prst="rect">
            <a:avLst/>
          </a:prstGeom>
        </p:spPr>
        <p:txBody>
          <a:bodyPr wrap="square">
            <a:spAutoFit/>
          </a:bodyPr>
          <a:lstStyle/>
          <a:p>
            <a:pPr indent="450850" algn="just">
              <a:lnSpc>
                <a:spcPct val="85000"/>
              </a:lnSpc>
            </a:pPr>
            <a:r>
              <a:rPr lang="ru-RU" sz="2800" b="1" dirty="0" smtClean="0">
                <a:ln>
                  <a:solidFill>
                    <a:sysClr val="windowText" lastClr="000000"/>
                  </a:solidFill>
                </a:ln>
                <a:solidFill>
                  <a:srgbClr val="FF0000"/>
                </a:solidFill>
                <a:latin typeface="Arial Black" pitchFamily="34" charset="0"/>
              </a:rPr>
              <a:t>Повторим:</a:t>
            </a:r>
            <a:r>
              <a:rPr lang="ru-RU" sz="2800" b="1" dirty="0" smtClean="0"/>
              <a:t> изменение </a:t>
            </a:r>
            <a:r>
              <a:rPr lang="ru-RU" sz="2800" b="1" dirty="0">
                <a:ln>
                  <a:solidFill>
                    <a:sysClr val="windowText" lastClr="000000"/>
                  </a:solidFill>
                </a:ln>
                <a:solidFill>
                  <a:srgbClr val="FF0066"/>
                </a:solidFill>
                <a:latin typeface="Arial Black" pitchFamily="34" charset="0"/>
              </a:rPr>
              <a:t>энтропии</a:t>
            </a:r>
            <a:r>
              <a:rPr lang="ru-RU" sz="2800" b="1" dirty="0"/>
              <a:t> в различных процессах с </a:t>
            </a:r>
            <a:r>
              <a:rPr lang="ru-RU" sz="2800" b="1" dirty="0">
                <a:ln>
                  <a:solidFill>
                    <a:sysClr val="windowText" lastClr="000000"/>
                  </a:solidFill>
                </a:ln>
                <a:solidFill>
                  <a:srgbClr val="0000FF"/>
                </a:solidFill>
              </a:rPr>
              <a:t>идеальным </a:t>
            </a:r>
            <a:r>
              <a:rPr lang="ru-RU" sz="2800" b="1" dirty="0" smtClean="0">
                <a:ln>
                  <a:solidFill>
                    <a:sysClr val="windowText" lastClr="000000"/>
                  </a:solidFill>
                </a:ln>
                <a:solidFill>
                  <a:srgbClr val="0000FF"/>
                </a:solidFill>
              </a:rPr>
              <a:t>газом</a:t>
            </a:r>
            <a:r>
              <a:rPr lang="ru-RU" sz="2800" b="1" dirty="0" smtClean="0"/>
              <a:t>:</a:t>
            </a:r>
            <a:endParaRPr lang="ru-RU" sz="2800" b="1" dirty="0">
              <a:ln>
                <a:solidFill>
                  <a:sysClr val="windowText" lastClr="000000"/>
                </a:solidFill>
              </a:ln>
              <a:solidFill>
                <a:srgbClr val="0000FF"/>
              </a:solidFill>
            </a:endParaRPr>
          </a:p>
        </p:txBody>
      </p:sp>
      <p:sp>
        <p:nvSpPr>
          <p:cNvPr id="1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1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649723616"/>
      </p:ext>
    </p:extLst>
  </p:cSld>
  <p:clrMapOvr>
    <a:masterClrMapping/>
  </p:clrMapOvr>
  <p:transition>
    <p:wheel spokes="1"/>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2"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graphicFrame>
        <p:nvGraphicFramePr>
          <p:cNvPr id="13314" name="Object 4"/>
          <p:cNvGraphicFramePr>
            <a:graphicFrameLocks noChangeAspect="1"/>
          </p:cNvGraphicFramePr>
          <p:nvPr/>
        </p:nvGraphicFramePr>
        <p:xfrm>
          <a:off x="2643188" y="5373688"/>
          <a:ext cx="3787775" cy="1114425"/>
        </p:xfrm>
        <a:graphic>
          <a:graphicData uri="http://schemas.openxmlformats.org/presentationml/2006/ole">
            <mc:AlternateContent xmlns:mc="http://schemas.openxmlformats.org/markup-compatibility/2006">
              <mc:Choice xmlns:v="urn:schemas-microsoft-com:vml" Requires="v">
                <p:oleObj spid="_x0000_s564452" name="Equation" r:id="rId3" imgW="1651000" imgH="482600" progId="">
                  <p:embed/>
                </p:oleObj>
              </mc:Choice>
              <mc:Fallback>
                <p:oleObj name="Equation" r:id="rId3" imgW="1651000" imgH="482600" progId="">
                  <p:embed/>
                  <p:pic>
                    <p:nvPicPr>
                      <p:cNvPr id="0" name="Picture 15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3188" y="5373688"/>
                        <a:ext cx="3787775" cy="1114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23" name="Rectangle 5"/>
          <p:cNvSpPr>
            <a:spLocks noChangeArrowheads="1"/>
          </p:cNvSpPr>
          <p:nvPr/>
        </p:nvSpPr>
        <p:spPr bwMode="auto">
          <a:xfrm>
            <a:off x="0" y="3309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13324" name="Rectangle 6"/>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graphicFrame>
        <p:nvGraphicFramePr>
          <p:cNvPr id="13315" name="Object 7"/>
          <p:cNvGraphicFramePr>
            <a:graphicFrameLocks noChangeAspect="1"/>
          </p:cNvGraphicFramePr>
          <p:nvPr/>
        </p:nvGraphicFramePr>
        <p:xfrm>
          <a:off x="2727325" y="4019550"/>
          <a:ext cx="3544888" cy="1166813"/>
        </p:xfrm>
        <a:graphic>
          <a:graphicData uri="http://schemas.openxmlformats.org/presentationml/2006/ole">
            <mc:AlternateContent xmlns:mc="http://schemas.openxmlformats.org/markup-compatibility/2006">
              <mc:Choice xmlns:v="urn:schemas-microsoft-com:vml" Requires="v">
                <p:oleObj spid="_x0000_s564453" name="Equation" r:id="rId5" imgW="1497950" imgH="495085" progId="">
                  <p:embed/>
                </p:oleObj>
              </mc:Choice>
              <mc:Fallback>
                <p:oleObj name="Equation" r:id="rId5" imgW="1497950" imgH="495085" progId="">
                  <p:embed/>
                  <p:pic>
                    <p:nvPicPr>
                      <p:cNvPr id="0" name="Picture 15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7325" y="4019550"/>
                        <a:ext cx="3544888" cy="1166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25" name="Rectangle 8"/>
          <p:cNvSpPr>
            <a:spLocks noChangeArrowheads="1"/>
          </p:cNvSpPr>
          <p:nvPr/>
        </p:nvSpPr>
        <p:spPr bwMode="auto">
          <a:xfrm>
            <a:off x="395288" y="4292600"/>
            <a:ext cx="2419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ru-RU" sz="2400"/>
              <a:t>если</a:t>
            </a:r>
            <a:r>
              <a:rPr lang="en-US" sz="2400"/>
              <a:t> C</a:t>
            </a:r>
            <a:r>
              <a:rPr lang="en-US" sz="2400" baseline="-25000"/>
              <a:t>v</a:t>
            </a:r>
            <a:r>
              <a:rPr lang="en-US" sz="2400"/>
              <a:t> = const:</a:t>
            </a:r>
            <a:endParaRPr lang="ru-RU" sz="2400"/>
          </a:p>
        </p:txBody>
      </p:sp>
      <p:sp>
        <p:nvSpPr>
          <p:cNvPr id="13326" name="Rectangle 9"/>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graphicFrame>
        <p:nvGraphicFramePr>
          <p:cNvPr id="13316" name="Object 10"/>
          <p:cNvGraphicFramePr>
            <a:graphicFrameLocks noChangeAspect="1"/>
          </p:cNvGraphicFramePr>
          <p:nvPr/>
        </p:nvGraphicFramePr>
        <p:xfrm>
          <a:off x="4005263" y="2508250"/>
          <a:ext cx="3652837" cy="1206500"/>
        </p:xfrm>
        <a:graphic>
          <a:graphicData uri="http://schemas.openxmlformats.org/presentationml/2006/ole">
            <mc:AlternateContent xmlns:mc="http://schemas.openxmlformats.org/markup-compatibility/2006">
              <mc:Choice xmlns:v="urn:schemas-microsoft-com:vml" Requires="v">
                <p:oleObj spid="_x0000_s564454" name="Equation" r:id="rId7" imgW="1485255" imgH="495085" progId="">
                  <p:embed/>
                </p:oleObj>
              </mc:Choice>
              <mc:Fallback>
                <p:oleObj name="Equation" r:id="rId7" imgW="1485255" imgH="495085" progId="">
                  <p:embed/>
                  <p:pic>
                    <p:nvPicPr>
                      <p:cNvPr id="0" name="Picture 15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5263" y="2508250"/>
                        <a:ext cx="3652837" cy="1206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27" name="Rectangle 11"/>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graphicFrame>
        <p:nvGraphicFramePr>
          <p:cNvPr id="13317" name="Object 12"/>
          <p:cNvGraphicFramePr>
            <a:graphicFrameLocks noChangeAspect="1"/>
          </p:cNvGraphicFramePr>
          <p:nvPr/>
        </p:nvGraphicFramePr>
        <p:xfrm>
          <a:off x="277813" y="2508250"/>
          <a:ext cx="2613025" cy="1216025"/>
        </p:xfrm>
        <a:graphic>
          <a:graphicData uri="http://schemas.openxmlformats.org/presentationml/2006/ole">
            <mc:AlternateContent xmlns:mc="http://schemas.openxmlformats.org/markup-compatibility/2006">
              <mc:Choice xmlns:v="urn:schemas-microsoft-com:vml" Requires="v">
                <p:oleObj spid="_x0000_s564455" name="Equation" r:id="rId9" imgW="1054100" imgH="495300" progId="">
                  <p:embed/>
                </p:oleObj>
              </mc:Choice>
              <mc:Fallback>
                <p:oleObj name="Equation" r:id="rId9" imgW="1054100" imgH="495300" progId="">
                  <p:embed/>
                  <p:pic>
                    <p:nvPicPr>
                      <p:cNvPr id="0" name="Picture 15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813" y="2508250"/>
                        <a:ext cx="2613025" cy="1216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28" name="Rectangle 13"/>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graphicFrame>
        <p:nvGraphicFramePr>
          <p:cNvPr id="13318" name="Object 14"/>
          <p:cNvGraphicFramePr>
            <a:graphicFrameLocks noChangeAspect="1"/>
          </p:cNvGraphicFramePr>
          <p:nvPr/>
        </p:nvGraphicFramePr>
        <p:xfrm>
          <a:off x="3276600" y="1557338"/>
          <a:ext cx="2592388" cy="539750"/>
        </p:xfrm>
        <a:graphic>
          <a:graphicData uri="http://schemas.openxmlformats.org/presentationml/2006/ole">
            <mc:AlternateContent xmlns:mc="http://schemas.openxmlformats.org/markup-compatibility/2006">
              <mc:Choice xmlns:v="urn:schemas-microsoft-com:vml" Requires="v">
                <p:oleObj spid="_x0000_s564456" name="Equation" r:id="rId11" imgW="1091726" imgH="228501" progId="">
                  <p:embed/>
                </p:oleObj>
              </mc:Choice>
              <mc:Fallback>
                <p:oleObj name="Equation" r:id="rId11" imgW="1091726" imgH="228501" progId="">
                  <p:embed/>
                  <p:pic>
                    <p:nvPicPr>
                      <p:cNvPr id="0" name="Picture 15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6600" y="1557338"/>
                        <a:ext cx="2592388"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29" name="Rectangle 15"/>
          <p:cNvSpPr>
            <a:spLocks noChangeArrowheads="1"/>
          </p:cNvSpPr>
          <p:nvPr/>
        </p:nvSpPr>
        <p:spPr bwMode="auto">
          <a:xfrm>
            <a:off x="6588125" y="1052513"/>
            <a:ext cx="2292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3600" i="1"/>
              <a:t>V = const:</a:t>
            </a:r>
            <a:r>
              <a:rPr lang="ru-RU"/>
              <a:t> </a:t>
            </a:r>
          </a:p>
        </p:txBody>
      </p:sp>
      <p:graphicFrame>
        <p:nvGraphicFramePr>
          <p:cNvPr id="13319" name="Object 16"/>
          <p:cNvGraphicFramePr>
            <a:graphicFrameLocks noGrp="1" noChangeAspect="1"/>
          </p:cNvGraphicFramePr>
          <p:nvPr>
            <p:ph idx="1"/>
          </p:nvPr>
        </p:nvGraphicFramePr>
        <p:xfrm>
          <a:off x="395288" y="1293813"/>
          <a:ext cx="1512887" cy="996950"/>
        </p:xfrm>
        <a:graphic>
          <a:graphicData uri="http://schemas.openxmlformats.org/presentationml/2006/ole">
            <mc:AlternateContent xmlns:mc="http://schemas.openxmlformats.org/markup-compatibility/2006">
              <mc:Choice xmlns:v="urn:schemas-microsoft-com:vml" Requires="v">
                <p:oleObj spid="_x0000_s564457" name="Equation" r:id="rId13" imgW="596641" imgH="393529" progId="">
                  <p:embed/>
                </p:oleObj>
              </mc:Choice>
              <mc:Fallback>
                <p:oleObj name="Equation" r:id="rId13" imgW="596641" imgH="393529" progId="">
                  <p:embed/>
                  <p:pic>
                    <p:nvPicPr>
                      <p:cNvPr id="0" name="Picture 1519"/>
                      <p:cNvPicPr>
                        <a:picLocks noGrp="1"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5288" y="1293813"/>
                        <a:ext cx="1512887"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30" name="Rectangle 17"/>
          <p:cNvSpPr>
            <a:spLocks noChangeArrowheads="1"/>
          </p:cNvSpPr>
          <p:nvPr/>
        </p:nvSpPr>
        <p:spPr bwMode="auto">
          <a:xfrm>
            <a:off x="365125" y="4540250"/>
            <a:ext cx="24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a:t> </a:t>
            </a:r>
          </a:p>
        </p:txBody>
      </p:sp>
      <p:sp>
        <p:nvSpPr>
          <p:cNvPr id="13331" name="AutoShape 18"/>
          <p:cNvSpPr>
            <a:spLocks noChangeArrowheads="1"/>
          </p:cNvSpPr>
          <p:nvPr/>
        </p:nvSpPr>
        <p:spPr bwMode="auto">
          <a:xfrm>
            <a:off x="2987675" y="2852738"/>
            <a:ext cx="792163" cy="504825"/>
          </a:xfrm>
          <a:prstGeom prst="rightArrow">
            <a:avLst>
              <a:gd name="adj1" fmla="val 50000"/>
              <a:gd name="adj2" fmla="val 39230"/>
            </a:avLst>
          </a:prstGeom>
          <a:solidFill>
            <a:schemeClr val="accent1"/>
          </a:solidFill>
          <a:ln w="9525">
            <a:solidFill>
              <a:schemeClr val="tx1"/>
            </a:solidFill>
            <a:miter lim="800000"/>
            <a:headEnd/>
            <a:tailEnd/>
          </a:ln>
        </p:spPr>
        <p:txBody>
          <a:bodyPr wrap="none" anchor="ctr"/>
          <a:lstStyle/>
          <a:p>
            <a:endParaRPr lang="ru-RU"/>
          </a:p>
        </p:txBody>
      </p:sp>
      <p:sp>
        <p:nvSpPr>
          <p:cNvPr id="13332" name="AutoShape 19"/>
          <p:cNvSpPr>
            <a:spLocks noChangeArrowheads="1"/>
          </p:cNvSpPr>
          <p:nvPr/>
        </p:nvSpPr>
        <p:spPr bwMode="auto">
          <a:xfrm>
            <a:off x="6588125" y="4365625"/>
            <a:ext cx="576263" cy="2016125"/>
          </a:xfrm>
          <a:prstGeom prst="curvedLeftArrow">
            <a:avLst>
              <a:gd name="adj1" fmla="val 69972"/>
              <a:gd name="adj2" fmla="val 139945"/>
              <a:gd name="adj3" fmla="val 33333"/>
            </a:avLst>
          </a:prstGeom>
          <a:solidFill>
            <a:schemeClr val="accent1"/>
          </a:solidFill>
          <a:ln w="9525">
            <a:solidFill>
              <a:schemeClr val="tx1"/>
            </a:solidFill>
            <a:miter lim="800000"/>
            <a:headEnd/>
            <a:tailEnd/>
          </a:ln>
        </p:spPr>
        <p:txBody>
          <a:bodyPr wrap="none" anchor="ctr"/>
          <a:lstStyle/>
          <a:p>
            <a:endParaRPr lang="ru-RU"/>
          </a:p>
        </p:txBody>
      </p:sp>
      <p:sp>
        <p:nvSpPr>
          <p:cNvPr id="13333" name="Rectangle 20"/>
          <p:cNvSpPr>
            <a:spLocks noChangeArrowheads="1"/>
          </p:cNvSpPr>
          <p:nvPr/>
        </p:nvSpPr>
        <p:spPr bwMode="auto">
          <a:xfrm>
            <a:off x="3851275" y="2420938"/>
            <a:ext cx="3889375" cy="1368425"/>
          </a:xfrm>
          <a:prstGeom prst="rect">
            <a:avLst/>
          </a:prstGeom>
          <a:solidFill>
            <a:schemeClr val="bg1">
              <a:alpha val="0"/>
            </a:schemeClr>
          </a:solidFill>
          <a:ln w="9525">
            <a:solidFill>
              <a:schemeClr val="tx1"/>
            </a:solidFill>
            <a:miter lim="800000"/>
            <a:headEnd/>
            <a:tailEnd/>
          </a:ln>
        </p:spPr>
        <p:txBody>
          <a:bodyPr wrap="none" anchor="ctr"/>
          <a:lstStyle/>
          <a:p>
            <a:endParaRPr lang="ru-RU"/>
          </a:p>
        </p:txBody>
      </p:sp>
      <p:sp>
        <p:nvSpPr>
          <p:cNvPr id="2" name="Прямоугольник 1"/>
          <p:cNvSpPr/>
          <p:nvPr/>
        </p:nvSpPr>
        <p:spPr>
          <a:xfrm>
            <a:off x="107504" y="0"/>
            <a:ext cx="8683083" cy="584775"/>
          </a:xfrm>
          <a:prstGeom prst="rect">
            <a:avLst/>
          </a:prstGeom>
        </p:spPr>
        <p:txBody>
          <a:bodyPr wrap="none">
            <a:spAutoFit/>
          </a:bodyPr>
          <a:lstStyle/>
          <a:p>
            <a:r>
              <a:rPr lang="ru-RU" sz="3200" b="1" dirty="0"/>
              <a:t>Зависимость </a:t>
            </a:r>
            <a:r>
              <a:rPr lang="ru-RU" sz="3200" b="1" dirty="0">
                <a:ln>
                  <a:solidFill>
                    <a:sysClr val="windowText" lastClr="000000"/>
                  </a:solidFill>
                </a:ln>
                <a:solidFill>
                  <a:srgbClr val="FF0066"/>
                </a:solidFill>
                <a:latin typeface="Arial Black" pitchFamily="34" charset="0"/>
              </a:rPr>
              <a:t>энтропии</a:t>
            </a:r>
            <a:r>
              <a:rPr lang="ru-RU" sz="3200" b="1" dirty="0"/>
              <a:t> </a:t>
            </a:r>
            <a:r>
              <a:rPr lang="ru-RU" sz="3200" b="1" dirty="0">
                <a:ln>
                  <a:solidFill>
                    <a:sysClr val="windowText" lastClr="000000"/>
                  </a:solidFill>
                </a:ln>
              </a:rPr>
              <a:t>от </a:t>
            </a:r>
            <a:r>
              <a:rPr lang="ru-RU" sz="3200" b="1" dirty="0" smtClean="0">
                <a:ln>
                  <a:solidFill>
                    <a:sysClr val="windowText" lastClr="000000"/>
                  </a:solidFill>
                </a:ln>
              </a:rPr>
              <a:t>температуры</a:t>
            </a:r>
            <a:r>
              <a:rPr lang="ru-RU" sz="3200" b="1" dirty="0" smtClean="0"/>
              <a:t>:</a:t>
            </a:r>
            <a:endParaRPr lang="ru-RU" sz="3200" b="1" dirty="0"/>
          </a:p>
        </p:txBody>
      </p:sp>
      <p:sp>
        <p:nvSpPr>
          <p:cNvPr id="2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8" name="Управляющая кнопка: домой 27">
            <a:hlinkClick r:id="rId1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220618854"/>
      </p:ext>
    </p:extLst>
  </p:cSld>
  <p:clrMapOvr>
    <a:masterClrMapping/>
  </p:clrMapOvr>
  <p:transition>
    <p:wheel spokes="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6" name="Shape 126"/>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25</a:t>
            </a:fld>
            <a:endParaRPr/>
          </a:p>
        </p:txBody>
      </p: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4" cstate="print"/>
          <a:srcRect/>
          <a:stretch>
            <a:fillRect/>
          </a:stretch>
        </p:blipFill>
        <p:spPr bwMode="auto">
          <a:xfrm>
            <a:off x="8462991" y="4991120"/>
            <a:ext cx="649287" cy="1295400"/>
          </a:xfrm>
          <a:prstGeom prst="rect">
            <a:avLst/>
          </a:prstGeom>
          <a:noFill/>
          <a:ln w="9525">
            <a:noFill/>
            <a:miter lim="800000"/>
            <a:headEnd/>
            <a:tailEnd/>
          </a:ln>
        </p:spPr>
      </p:pic>
      <p:sp>
        <p:nvSpPr>
          <p:cNvPr id="10" name="Прямоугольник 9"/>
          <p:cNvSpPr/>
          <p:nvPr/>
        </p:nvSpPr>
        <p:spPr>
          <a:xfrm>
            <a:off x="251520" y="260648"/>
            <a:ext cx="4572000" cy="327782"/>
          </a:xfrm>
          <a:prstGeom prst="rect">
            <a:avLst/>
          </a:prstGeom>
        </p:spPr>
        <p:txBody>
          <a:bodyPr>
            <a:spAutoFit/>
          </a:bodyPr>
          <a:lstStyle/>
          <a:p>
            <a:pPr indent="450000" algn="just">
              <a:lnSpc>
                <a:spcPct val="85000"/>
              </a:lnSpc>
            </a:pPr>
            <a:r>
              <a:rPr lang="ru-RU" b="1" dirty="0"/>
              <a:t> </a:t>
            </a:r>
          </a:p>
        </p:txBody>
      </p:sp>
      <p:sp>
        <p:nvSpPr>
          <p:cNvPr id="15" name="Прямоугольник 14"/>
          <p:cNvSpPr/>
          <p:nvPr/>
        </p:nvSpPr>
        <p:spPr>
          <a:xfrm>
            <a:off x="107504" y="-27384"/>
            <a:ext cx="8928992" cy="2289858"/>
          </a:xfrm>
          <a:prstGeom prst="rect">
            <a:avLst/>
          </a:prstGeom>
        </p:spPr>
        <p:txBody>
          <a:bodyPr wrap="square">
            <a:spAutoFit/>
          </a:bodyPr>
          <a:lstStyle/>
          <a:p>
            <a:pPr indent="450000" algn="just">
              <a:lnSpc>
                <a:spcPct val="85000"/>
              </a:lnSpc>
            </a:pPr>
            <a:r>
              <a:rPr lang="ru-RU" sz="2800" b="1" dirty="0" err="1">
                <a:ln>
                  <a:solidFill>
                    <a:sysClr val="windowText" lastClr="000000"/>
                  </a:solidFill>
                </a:ln>
                <a:solidFill>
                  <a:srgbClr val="FF0000"/>
                </a:solidFill>
                <a:latin typeface="Arial Black" pitchFamily="34" charset="0"/>
              </a:rPr>
              <a:t>Автокла́в</a:t>
            </a:r>
            <a:r>
              <a:rPr lang="ru-RU" sz="2800" b="1" dirty="0"/>
              <a:t> (греч. </a:t>
            </a:r>
            <a:r>
              <a:rPr lang="ru-RU" sz="2800" b="1" i="1" dirty="0"/>
              <a:t>авто</a:t>
            </a:r>
            <a:r>
              <a:rPr lang="ru-RU" sz="2800" b="1" dirty="0"/>
              <a:t> – сам + лат. </a:t>
            </a:r>
            <a:r>
              <a:rPr lang="ru-RU" sz="2800" b="1" i="1" dirty="0" err="1"/>
              <a:t>clavis</a:t>
            </a:r>
            <a:r>
              <a:rPr lang="ru-RU" sz="2800" b="1" dirty="0"/>
              <a:t>  – запор, задвижка) – </a:t>
            </a:r>
            <a:r>
              <a:rPr lang="ru-RU" sz="2800" b="1" dirty="0">
                <a:ln>
                  <a:solidFill>
                    <a:sysClr val="windowText" lastClr="000000"/>
                  </a:solidFill>
                </a:ln>
                <a:solidFill>
                  <a:srgbClr val="0000FF"/>
                </a:solidFill>
              </a:rPr>
              <a:t>герметичный аппарат </a:t>
            </a:r>
            <a:r>
              <a:rPr lang="ru-RU" sz="2800" b="1" dirty="0"/>
              <a:t>для различных операций, требующих </a:t>
            </a:r>
            <a:r>
              <a:rPr lang="ru-RU" sz="2800" b="1" dirty="0">
                <a:ln>
                  <a:solidFill>
                    <a:sysClr val="windowText" lastClr="000000"/>
                  </a:solidFill>
                </a:ln>
                <a:solidFill>
                  <a:srgbClr val="0000FF"/>
                </a:solidFill>
              </a:rPr>
              <a:t>нагрева под давлением выше атмосферного</a:t>
            </a:r>
            <a:r>
              <a:rPr lang="ru-RU" sz="2800" b="1" dirty="0"/>
              <a:t>. В этих условиях достигается ускорение реакции и увеличение выхода продукта.</a:t>
            </a:r>
            <a:endParaRPr lang="ru-RU" sz="2800" dirty="0"/>
          </a:p>
        </p:txBody>
      </p:sp>
      <p:pic>
        <p:nvPicPr>
          <p:cNvPr id="19" name="Picture 2" descr="D:\диск D\25.12.20-домашние документы\Виртуальные лекции-14.01.20\Физ. химия\28.06.22\оборудование для силикатных материалов\Автоклав для пропаривания сил. кирп..pn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61296" y="2276872"/>
            <a:ext cx="4342752" cy="2015592"/>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p:cNvSpPr/>
          <p:nvPr/>
        </p:nvSpPr>
        <p:spPr>
          <a:xfrm>
            <a:off x="35496" y="4336414"/>
            <a:ext cx="8964488" cy="2332946"/>
          </a:xfrm>
          <a:prstGeom prst="rect">
            <a:avLst/>
          </a:prstGeom>
        </p:spPr>
        <p:txBody>
          <a:bodyPr wrap="square">
            <a:spAutoFit/>
          </a:bodyPr>
          <a:lstStyle/>
          <a:p>
            <a:pPr algn="ctr">
              <a:lnSpc>
                <a:spcPct val="80000"/>
              </a:lnSpc>
            </a:pPr>
            <a:r>
              <a:rPr lang="ru-RU" dirty="0"/>
              <a:t>. </a:t>
            </a:r>
            <a:r>
              <a:rPr lang="ru-RU" sz="2600" b="1" dirty="0">
                <a:ln>
                  <a:solidFill>
                    <a:sysClr val="windowText" lastClr="000000"/>
                  </a:solidFill>
                </a:ln>
                <a:solidFill>
                  <a:srgbClr val="FF0000"/>
                </a:solidFill>
                <a:latin typeface="Arial Black" pitchFamily="34" charset="0"/>
                <a:cs typeface="Arial" pitchFamily="34" charset="0"/>
              </a:rPr>
              <a:t>Автоклав </a:t>
            </a:r>
            <a:r>
              <a:rPr lang="ru-RU" sz="2600" b="1" dirty="0">
                <a:ln>
                  <a:solidFill>
                    <a:sysClr val="windowText" lastClr="000000"/>
                  </a:solidFill>
                </a:ln>
                <a:solidFill>
                  <a:srgbClr val="0000FF"/>
                </a:solidFill>
                <a:latin typeface="Arial" pitchFamily="34" charset="0"/>
                <a:cs typeface="Arial" pitchFamily="34" charset="0"/>
              </a:rPr>
              <a:t>для пропаривания силикатного </a:t>
            </a:r>
            <a:r>
              <a:rPr lang="ru-RU" sz="2600" b="1" dirty="0" smtClean="0">
                <a:ln>
                  <a:solidFill>
                    <a:sysClr val="windowText" lastClr="000000"/>
                  </a:solidFill>
                </a:ln>
                <a:solidFill>
                  <a:srgbClr val="0000FF"/>
                </a:solidFill>
                <a:latin typeface="Arial" pitchFamily="34" charset="0"/>
                <a:cs typeface="Arial" pitchFamily="34" charset="0"/>
              </a:rPr>
              <a:t>кирпича</a:t>
            </a:r>
            <a:r>
              <a:rPr lang="ru-RU" sz="2600" b="1" dirty="0" smtClean="0">
                <a:latin typeface="Arial" pitchFamily="34" charset="0"/>
                <a:cs typeface="Arial" pitchFamily="34" charset="0"/>
              </a:rPr>
              <a:t>:</a:t>
            </a:r>
          </a:p>
          <a:p>
            <a:pPr algn="ctr">
              <a:lnSpc>
                <a:spcPct val="80000"/>
              </a:lnSpc>
            </a:pPr>
            <a:r>
              <a:rPr lang="ru-RU" sz="2600" b="1" dirty="0" smtClean="0">
                <a:latin typeface="Arial" pitchFamily="34" charset="0"/>
                <a:cs typeface="Arial" pitchFamily="34" charset="0"/>
              </a:rPr>
              <a:t> 1 – гидроцилиндры</a:t>
            </a:r>
            <a:r>
              <a:rPr lang="ru-RU" sz="2600" b="1" dirty="0">
                <a:latin typeface="Arial" pitchFamily="34" charset="0"/>
                <a:cs typeface="Arial" pitchFamily="34" charset="0"/>
              </a:rPr>
              <a:t>  для открывания и закрывания </a:t>
            </a:r>
            <a:r>
              <a:rPr lang="ru-RU" sz="2600" b="1" dirty="0" smtClean="0">
                <a:latin typeface="Arial" pitchFamily="34" charset="0"/>
                <a:cs typeface="Arial" pitchFamily="34" charset="0"/>
              </a:rPr>
              <a:t>крышек, 2 </a:t>
            </a:r>
            <a:r>
              <a:rPr lang="ru-RU" sz="2600" b="1" dirty="0">
                <a:latin typeface="Arial" pitchFamily="34" charset="0"/>
                <a:cs typeface="Arial" pitchFamily="34" charset="0"/>
              </a:rPr>
              <a:t>– </a:t>
            </a:r>
            <a:r>
              <a:rPr lang="ru-RU" sz="2600" b="1" dirty="0" smtClean="0">
                <a:latin typeface="Arial" pitchFamily="34" charset="0"/>
                <a:cs typeface="Arial" pitchFamily="34" charset="0"/>
              </a:rPr>
              <a:t>две крышки,</a:t>
            </a:r>
            <a:r>
              <a:rPr lang="ru-RU" sz="2600" b="1" dirty="0">
                <a:latin typeface="Arial" pitchFamily="34" charset="0"/>
                <a:cs typeface="Arial" pitchFamily="34" charset="0"/>
              </a:rPr>
              <a:t> </a:t>
            </a:r>
            <a:endParaRPr lang="ru-RU" sz="2600" b="1" dirty="0" smtClean="0">
              <a:latin typeface="Arial" pitchFamily="34" charset="0"/>
              <a:cs typeface="Arial" pitchFamily="34" charset="0"/>
            </a:endParaRPr>
          </a:p>
          <a:p>
            <a:pPr algn="ctr">
              <a:lnSpc>
                <a:spcPct val="80000"/>
              </a:lnSpc>
            </a:pPr>
            <a:r>
              <a:rPr lang="ru-RU" sz="2600" b="1" dirty="0" smtClean="0">
                <a:latin typeface="Arial" pitchFamily="34" charset="0"/>
                <a:cs typeface="Arial" pitchFamily="34" charset="0"/>
              </a:rPr>
              <a:t>3 – гидроцилиндры</a:t>
            </a:r>
            <a:r>
              <a:rPr lang="ru-RU" sz="2600" b="1" dirty="0">
                <a:latin typeface="Arial" pitchFamily="34" charset="0"/>
                <a:cs typeface="Arial" pitchFamily="34" charset="0"/>
              </a:rPr>
              <a:t>  для поворота </a:t>
            </a:r>
            <a:r>
              <a:rPr lang="ru-RU" sz="2600" b="1" dirty="0" err="1">
                <a:latin typeface="Arial" pitchFamily="34" charset="0"/>
                <a:cs typeface="Arial" pitchFamily="34" charset="0"/>
              </a:rPr>
              <a:t>байонетного</a:t>
            </a:r>
            <a:r>
              <a:rPr lang="ru-RU" sz="2600" b="1" dirty="0">
                <a:latin typeface="Arial" pitchFamily="34" charset="0"/>
                <a:cs typeface="Arial" pitchFamily="34" charset="0"/>
              </a:rPr>
              <a:t> кольца, </a:t>
            </a:r>
            <a:r>
              <a:rPr lang="ru-RU" sz="2600" b="1" dirty="0" smtClean="0">
                <a:latin typeface="Arial" pitchFamily="34" charset="0"/>
                <a:cs typeface="Arial" pitchFamily="34" charset="0"/>
              </a:rPr>
              <a:t>4</a:t>
            </a:r>
            <a:r>
              <a:rPr lang="ru-RU" sz="2600" b="1" dirty="0">
                <a:latin typeface="Arial" pitchFamily="34" charset="0"/>
                <a:cs typeface="Arial" pitchFamily="34" charset="0"/>
              </a:rPr>
              <a:t> </a:t>
            </a:r>
            <a:r>
              <a:rPr lang="ru-RU" sz="2600" b="1" dirty="0" smtClean="0">
                <a:latin typeface="Arial" pitchFamily="34" charset="0"/>
                <a:cs typeface="Arial" pitchFamily="34" charset="0"/>
              </a:rPr>
              <a:t>– два </a:t>
            </a:r>
            <a:r>
              <a:rPr lang="ru-RU" sz="2600" b="1" dirty="0" err="1">
                <a:latin typeface="Arial" pitchFamily="34" charset="0"/>
                <a:cs typeface="Arial" pitchFamily="34" charset="0"/>
              </a:rPr>
              <a:t>байонетных</a:t>
            </a:r>
            <a:r>
              <a:rPr lang="ru-RU" sz="2600" b="1" dirty="0">
                <a:latin typeface="Arial" pitchFamily="34" charset="0"/>
                <a:cs typeface="Arial" pitchFamily="34" charset="0"/>
              </a:rPr>
              <a:t> </a:t>
            </a:r>
            <a:r>
              <a:rPr lang="ru-RU" sz="2600" b="1" dirty="0" smtClean="0">
                <a:latin typeface="Arial" pitchFamily="34" charset="0"/>
                <a:cs typeface="Arial" pitchFamily="34" charset="0"/>
              </a:rPr>
              <a:t>кольца, </a:t>
            </a:r>
          </a:p>
          <a:p>
            <a:pPr algn="ctr">
              <a:lnSpc>
                <a:spcPct val="80000"/>
              </a:lnSpc>
            </a:pPr>
            <a:r>
              <a:rPr lang="ru-RU" sz="2600" b="1" dirty="0" smtClean="0">
                <a:latin typeface="Arial" pitchFamily="34" charset="0"/>
                <a:cs typeface="Arial" pitchFamily="34" charset="0"/>
              </a:rPr>
              <a:t>5 </a:t>
            </a:r>
            <a:r>
              <a:rPr lang="ru-RU" sz="2600" b="1" dirty="0">
                <a:latin typeface="Arial" pitchFamily="34" charset="0"/>
                <a:cs typeface="Arial" pitchFamily="34" charset="0"/>
              </a:rPr>
              <a:t>– </a:t>
            </a:r>
            <a:r>
              <a:rPr lang="ru-RU" sz="2600" b="1" dirty="0" smtClean="0">
                <a:latin typeface="Arial" pitchFamily="34" charset="0"/>
                <a:cs typeface="Arial" pitchFamily="34" charset="0"/>
              </a:rPr>
              <a:t>подвижные опоры, 6 </a:t>
            </a:r>
            <a:r>
              <a:rPr lang="ru-RU" sz="2600" b="1" dirty="0">
                <a:latin typeface="Arial" pitchFamily="34" charset="0"/>
                <a:cs typeface="Arial" pitchFamily="34" charset="0"/>
              </a:rPr>
              <a:t>– </a:t>
            </a:r>
            <a:r>
              <a:rPr lang="ru-RU" sz="2600" b="1" dirty="0" smtClean="0">
                <a:latin typeface="Arial" pitchFamily="34" charset="0"/>
                <a:cs typeface="Arial" pitchFamily="34" charset="0"/>
              </a:rPr>
              <a:t>неподвижная опора,</a:t>
            </a:r>
            <a:r>
              <a:rPr lang="ru-RU" sz="2600" b="1" dirty="0">
                <a:latin typeface="Arial" pitchFamily="34" charset="0"/>
                <a:cs typeface="Arial" pitchFamily="34" charset="0"/>
              </a:rPr>
              <a:t> </a:t>
            </a:r>
            <a:endParaRPr lang="ru-RU" sz="2600" b="1" dirty="0" smtClean="0">
              <a:latin typeface="Arial" pitchFamily="34" charset="0"/>
              <a:cs typeface="Arial" pitchFamily="34" charset="0"/>
            </a:endParaRPr>
          </a:p>
          <a:p>
            <a:pPr algn="ctr">
              <a:lnSpc>
                <a:spcPct val="80000"/>
              </a:lnSpc>
            </a:pPr>
            <a:r>
              <a:rPr lang="ru-RU" sz="2600" b="1" dirty="0" smtClean="0">
                <a:latin typeface="Arial" pitchFamily="34" charset="0"/>
                <a:cs typeface="Arial" pitchFamily="34" charset="0"/>
              </a:rPr>
              <a:t>7 </a:t>
            </a:r>
            <a:r>
              <a:rPr lang="ru-RU" sz="2600" b="1" dirty="0">
                <a:latin typeface="Arial" pitchFamily="34" charset="0"/>
                <a:cs typeface="Arial" pitchFamily="34" charset="0"/>
              </a:rPr>
              <a:t>– </a:t>
            </a:r>
            <a:r>
              <a:rPr lang="ru-RU" sz="2600" b="1" dirty="0" smtClean="0">
                <a:latin typeface="Arial" pitchFamily="34" charset="0"/>
                <a:cs typeface="Arial" pitchFamily="34" charset="0"/>
              </a:rPr>
              <a:t>корпус</a:t>
            </a:r>
            <a:endParaRPr lang="ru-RU" sz="2600" dirty="0">
              <a:latin typeface="Arial" pitchFamily="34" charset="0"/>
              <a:cs typeface="Arial" pitchFamily="34" charset="0"/>
            </a:endParaRPr>
          </a:p>
        </p:txBody>
      </p:sp>
      <p:pic>
        <p:nvPicPr>
          <p:cNvPr id="342019" name="Picture 3" descr="D:\диск D\25.12.20-домашние документы\Виртуальные лекции-14.01.20\Физ. химия\28.06.22\оборудование для силикатных материалов\автоклав строительных мат-лов.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25396" y="2276872"/>
            <a:ext cx="3263028" cy="20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505213"/>
      </p:ext>
    </p:extLst>
  </p:cSld>
  <p:clrMapOvr>
    <a:masterClrMapping/>
  </p:clrMapOvr>
  <p:transition>
    <p:wheel spokes="1"/>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A3D7B50B-14C7-4670-8F05-4355E42A04B7}" type="slidenum">
              <a:rPr lang="en-US" smtClean="0"/>
              <a:pPr/>
              <a:t>250</a:t>
            </a:fld>
            <a:endParaRPr lang="en-US"/>
          </a:p>
        </p:txBody>
      </p:sp>
      <p:sp>
        <p:nvSpPr>
          <p:cNvPr id="11674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uk-UA"/>
          </a:p>
        </p:txBody>
      </p:sp>
      <p:graphicFrame>
        <p:nvGraphicFramePr>
          <p:cNvPr id="116740" name="Object 4"/>
          <p:cNvGraphicFramePr>
            <a:graphicFrameLocks noChangeAspect="1"/>
          </p:cNvGraphicFramePr>
          <p:nvPr>
            <p:extLst>
              <p:ext uri="{D42A27DB-BD31-4B8C-83A1-F6EECF244321}">
                <p14:modId xmlns:p14="http://schemas.microsoft.com/office/powerpoint/2010/main" val="913464405"/>
              </p:ext>
            </p:extLst>
          </p:nvPr>
        </p:nvGraphicFramePr>
        <p:xfrm>
          <a:off x="2771800" y="3928764"/>
          <a:ext cx="3970982" cy="2748653"/>
        </p:xfrm>
        <a:graphic>
          <a:graphicData uri="http://schemas.openxmlformats.org/presentationml/2006/ole">
            <mc:AlternateContent xmlns:mc="http://schemas.openxmlformats.org/markup-compatibility/2006">
              <mc:Choice xmlns:v="urn:schemas-microsoft-com:vml" Requires="v">
                <p:oleObj spid="_x0000_s462504" name="CS ChemDraw Drawing" r:id="rId3" imgW="2625480" imgH="1827000" progId="">
                  <p:embed/>
                </p:oleObj>
              </mc:Choice>
              <mc:Fallback>
                <p:oleObj name="CS ChemDraw Drawing" r:id="rId3" imgW="2625480" imgH="1827000" progId="">
                  <p:embed/>
                  <p:pic>
                    <p:nvPicPr>
                      <p:cNvPr id="0" name="Picture 4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3928764"/>
                        <a:ext cx="3970982" cy="2748653"/>
                      </a:xfrm>
                      <a:prstGeom prst="rect">
                        <a:avLst/>
                      </a:prstGeom>
                      <a:solidFill>
                        <a:srgbClr val="CCFFCC"/>
                      </a:solidFill>
                    </p:spPr>
                  </p:pic>
                </p:oleObj>
              </mc:Fallback>
            </mc:AlternateContent>
          </a:graphicData>
        </a:graphic>
      </p:graphicFrame>
      <p:sp>
        <p:nvSpPr>
          <p:cNvPr id="10" name="Shape 145"/>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250</a:t>
            </a:fld>
            <a:endParaRPr/>
          </a:p>
        </p:txBody>
      </p:sp>
      <p:sp>
        <p:nvSpPr>
          <p:cNvPr id="11" name="Управляющая кнопка: далее 10">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179511" y="44624"/>
            <a:ext cx="8784977" cy="3884140"/>
          </a:xfrm>
          <a:prstGeom prst="rect">
            <a:avLst/>
          </a:prstGeom>
        </p:spPr>
        <p:txBody>
          <a:bodyPr wrap="square">
            <a:spAutoFit/>
          </a:bodyPr>
          <a:lstStyle/>
          <a:p>
            <a:pPr indent="450850" algn="just">
              <a:lnSpc>
                <a:spcPct val="80000"/>
              </a:lnSpc>
              <a:buNone/>
            </a:pPr>
            <a:r>
              <a:rPr lang="ru-RU" sz="2800" b="1" dirty="0"/>
              <a:t>Из выражения </a:t>
            </a:r>
            <a:r>
              <a:rPr lang="ru-RU" sz="2800" b="1" dirty="0">
                <a:ln>
                  <a:solidFill>
                    <a:sysClr val="windowText" lastClr="000000"/>
                  </a:solidFill>
                </a:ln>
                <a:solidFill>
                  <a:srgbClr val="C00000"/>
                </a:solidFill>
                <a:latin typeface="Arial Black" pitchFamily="34" charset="0"/>
              </a:rPr>
              <a:t>второго начала термодинамики</a:t>
            </a:r>
            <a:r>
              <a:rPr lang="ru-RU" sz="2800" b="1" dirty="0"/>
              <a:t> в интегральном виде следует, что изменение </a:t>
            </a:r>
            <a:r>
              <a:rPr lang="ru-RU" sz="2800" b="1" dirty="0">
                <a:ln>
                  <a:solidFill>
                    <a:sysClr val="windowText" lastClr="000000"/>
                  </a:solidFill>
                </a:ln>
                <a:solidFill>
                  <a:srgbClr val="FF0000"/>
                </a:solidFill>
                <a:latin typeface="Arial Black" pitchFamily="34" charset="0"/>
              </a:rPr>
              <a:t>энтропии</a:t>
            </a:r>
            <a:r>
              <a:rPr lang="ru-RU" sz="2800" b="1" dirty="0"/>
              <a:t> может служить </a:t>
            </a:r>
            <a:r>
              <a:rPr lang="ru-RU" sz="2800" b="1" dirty="0">
                <a:ln>
                  <a:solidFill>
                    <a:sysClr val="windowText" lastClr="000000"/>
                  </a:solidFill>
                </a:ln>
              </a:rPr>
              <a:t>критерием направления процесса</a:t>
            </a:r>
            <a:r>
              <a:rPr lang="ru-RU" sz="2800" b="1" dirty="0"/>
              <a:t>: </a:t>
            </a:r>
            <a:endParaRPr lang="uk-UA" sz="2800" b="1" dirty="0"/>
          </a:p>
          <a:p>
            <a:pPr marL="457200" indent="-457200" algn="just">
              <a:lnSpc>
                <a:spcPct val="80000"/>
              </a:lnSpc>
              <a:buFont typeface="Wingdings" pitchFamily="2" charset="2"/>
              <a:buChar char="Ø"/>
            </a:pPr>
            <a:r>
              <a:rPr lang="ru-RU" sz="2800" b="1" dirty="0"/>
              <a:t>если</a:t>
            </a:r>
            <a:r>
              <a:rPr lang="ru-RU" sz="2800" b="1" dirty="0">
                <a:solidFill>
                  <a:srgbClr val="0000FF"/>
                </a:solidFill>
              </a:rPr>
              <a:t> </a:t>
            </a:r>
            <a:r>
              <a:rPr lang="ru-RU" sz="2800" b="1" dirty="0">
                <a:ln>
                  <a:solidFill>
                    <a:sysClr val="windowText" lastClr="000000"/>
                  </a:solidFill>
                </a:ln>
                <a:solidFill>
                  <a:srgbClr val="0000FF"/>
                </a:solidFill>
                <a:sym typeface="Symbol"/>
              </a:rPr>
              <a:t></a:t>
            </a:r>
            <a:r>
              <a:rPr lang="en-US" sz="2800" b="1" dirty="0">
                <a:ln>
                  <a:solidFill>
                    <a:sysClr val="windowText" lastClr="000000"/>
                  </a:solidFill>
                </a:ln>
                <a:solidFill>
                  <a:srgbClr val="0000FF"/>
                </a:solidFill>
              </a:rPr>
              <a:t>S</a:t>
            </a:r>
            <a:r>
              <a:rPr lang="ru-RU" sz="2800" b="1" dirty="0">
                <a:ln>
                  <a:solidFill>
                    <a:sysClr val="windowText" lastClr="000000"/>
                  </a:solidFill>
                </a:ln>
                <a:solidFill>
                  <a:srgbClr val="0000FF"/>
                </a:solidFill>
              </a:rPr>
              <a:t>&gt; </a:t>
            </a:r>
            <a:r>
              <a:rPr lang="en-US" sz="2800" b="1" dirty="0">
                <a:ln>
                  <a:solidFill>
                    <a:sysClr val="windowText" lastClr="000000"/>
                  </a:solidFill>
                </a:ln>
                <a:solidFill>
                  <a:srgbClr val="0000FF"/>
                </a:solidFill>
              </a:rPr>
              <a:t>ʃ</a:t>
            </a:r>
            <a:r>
              <a:rPr lang="el-GR" sz="2800" b="1" dirty="0">
                <a:ln>
                  <a:solidFill>
                    <a:sysClr val="windowText" lastClr="000000"/>
                  </a:solidFill>
                </a:ln>
                <a:solidFill>
                  <a:srgbClr val="0000FF"/>
                </a:solidFill>
              </a:rPr>
              <a:t>δ</a:t>
            </a:r>
            <a:r>
              <a:rPr lang="en-US" sz="2800" b="1" dirty="0" smtClean="0">
                <a:ln>
                  <a:solidFill>
                    <a:sysClr val="windowText" lastClr="000000"/>
                  </a:solidFill>
                </a:ln>
                <a:solidFill>
                  <a:srgbClr val="0000FF"/>
                </a:solidFill>
              </a:rPr>
              <a:t>Q/T</a:t>
            </a:r>
            <a:r>
              <a:rPr lang="ru-RU" sz="2800" b="1" dirty="0" smtClean="0"/>
              <a:t>, </a:t>
            </a:r>
            <a:r>
              <a:rPr lang="ru-RU" sz="2800" b="1" dirty="0"/>
              <a:t>то процесс является </a:t>
            </a:r>
            <a:r>
              <a:rPr lang="ru-RU" sz="2800" b="1" u="sng" dirty="0">
                <a:ln>
                  <a:solidFill>
                    <a:sysClr val="windowText" lastClr="000000"/>
                  </a:solidFill>
                </a:ln>
                <a:solidFill>
                  <a:srgbClr val="FF0000"/>
                </a:solidFill>
              </a:rPr>
              <a:t>не</a:t>
            </a:r>
            <a:r>
              <a:rPr lang="ru-RU" sz="2800" b="1" dirty="0">
                <a:ln>
                  <a:solidFill>
                    <a:sysClr val="windowText" lastClr="000000"/>
                  </a:solidFill>
                </a:ln>
                <a:solidFill>
                  <a:srgbClr val="0000FF"/>
                </a:solidFill>
              </a:rPr>
              <a:t>обратимым</a:t>
            </a:r>
            <a:r>
              <a:rPr lang="ru-RU" sz="2800" b="1" dirty="0">
                <a:solidFill>
                  <a:srgbClr val="0000FF"/>
                </a:solidFill>
              </a:rPr>
              <a:t>, </a:t>
            </a:r>
            <a:r>
              <a:rPr lang="ru-RU" sz="2800" b="1" dirty="0"/>
              <a:t>т.е.</a:t>
            </a:r>
            <a:r>
              <a:rPr lang="ru-RU" sz="2800" b="1" dirty="0">
                <a:solidFill>
                  <a:srgbClr val="0000FF"/>
                </a:solidFill>
              </a:rPr>
              <a:t> </a:t>
            </a:r>
            <a:r>
              <a:rPr lang="ru-RU" sz="2800" b="1" dirty="0">
                <a:ln>
                  <a:solidFill>
                    <a:sysClr val="windowText" lastClr="000000"/>
                  </a:solidFill>
                </a:ln>
                <a:solidFill>
                  <a:srgbClr val="0000FF"/>
                </a:solidFill>
              </a:rPr>
              <a:t>может протекать </a:t>
            </a:r>
            <a:r>
              <a:rPr lang="ru-RU" sz="2800" b="1" dirty="0" smtClean="0">
                <a:ln>
                  <a:solidFill>
                    <a:sysClr val="windowText" lastClr="000000"/>
                  </a:solidFill>
                </a:ln>
                <a:solidFill>
                  <a:srgbClr val="0000FF"/>
                </a:solidFill>
              </a:rPr>
              <a:t>самопроизвольно</a:t>
            </a:r>
            <a:r>
              <a:rPr lang="ru-RU" sz="2800" b="1" dirty="0" smtClean="0"/>
              <a:t>;</a:t>
            </a:r>
            <a:r>
              <a:rPr lang="ru-RU" sz="2800" b="1" dirty="0" smtClean="0">
                <a:solidFill>
                  <a:srgbClr val="0000FF"/>
                </a:solidFill>
              </a:rPr>
              <a:t> </a:t>
            </a:r>
            <a:endParaRPr lang="uk-UA" sz="2800" b="1" dirty="0">
              <a:solidFill>
                <a:srgbClr val="0000FF"/>
              </a:solidFill>
            </a:endParaRPr>
          </a:p>
          <a:p>
            <a:pPr marL="457200" indent="-457200" algn="just">
              <a:lnSpc>
                <a:spcPct val="80000"/>
              </a:lnSpc>
              <a:buFont typeface="Wingdings" pitchFamily="2" charset="2"/>
              <a:buChar char="Ø"/>
            </a:pPr>
            <a:r>
              <a:rPr lang="ru-RU" sz="2800" b="1" dirty="0"/>
              <a:t>если же </a:t>
            </a:r>
            <a:r>
              <a:rPr lang="ru-RU" sz="2800" b="1" dirty="0">
                <a:ln>
                  <a:solidFill>
                    <a:sysClr val="windowText" lastClr="000000"/>
                  </a:solidFill>
                </a:ln>
                <a:solidFill>
                  <a:srgbClr val="FF0000"/>
                </a:solidFill>
                <a:sym typeface="Symbol"/>
              </a:rPr>
              <a:t></a:t>
            </a:r>
            <a:r>
              <a:rPr lang="en-US" sz="2800" b="1" dirty="0">
                <a:ln>
                  <a:solidFill>
                    <a:sysClr val="windowText" lastClr="000000"/>
                  </a:solidFill>
                </a:ln>
                <a:solidFill>
                  <a:srgbClr val="FF0000"/>
                </a:solidFill>
              </a:rPr>
              <a:t>S</a:t>
            </a:r>
            <a:r>
              <a:rPr lang="ru-RU" sz="2800" b="1" dirty="0">
                <a:ln>
                  <a:solidFill>
                    <a:sysClr val="windowText" lastClr="000000"/>
                  </a:solidFill>
                </a:ln>
                <a:solidFill>
                  <a:srgbClr val="FF0000"/>
                </a:solidFill>
              </a:rPr>
              <a:t>&lt;</a:t>
            </a:r>
            <a:r>
              <a:rPr lang="en-US" sz="2800" b="1" dirty="0">
                <a:ln>
                  <a:solidFill>
                    <a:sysClr val="windowText" lastClr="000000"/>
                  </a:solidFill>
                </a:ln>
                <a:solidFill>
                  <a:srgbClr val="FF0000"/>
                </a:solidFill>
              </a:rPr>
              <a:t> ʃ</a:t>
            </a:r>
            <a:r>
              <a:rPr lang="el-GR" sz="2800" b="1" dirty="0">
                <a:ln>
                  <a:solidFill>
                    <a:sysClr val="windowText" lastClr="000000"/>
                  </a:solidFill>
                </a:ln>
                <a:solidFill>
                  <a:srgbClr val="FF0000"/>
                </a:solidFill>
              </a:rPr>
              <a:t>δ</a:t>
            </a:r>
            <a:r>
              <a:rPr lang="en-US" sz="2800" b="1" dirty="0" smtClean="0">
                <a:ln>
                  <a:solidFill>
                    <a:sysClr val="windowText" lastClr="000000"/>
                  </a:solidFill>
                </a:ln>
                <a:solidFill>
                  <a:srgbClr val="FF0000"/>
                </a:solidFill>
              </a:rPr>
              <a:t>Q/T</a:t>
            </a:r>
            <a:r>
              <a:rPr lang="ru-RU" sz="2800" b="1" dirty="0" smtClean="0"/>
              <a:t>, </a:t>
            </a:r>
            <a:r>
              <a:rPr lang="ru-RU" sz="2800" b="1" dirty="0"/>
              <a:t>то </a:t>
            </a:r>
            <a:r>
              <a:rPr lang="ru-RU" sz="2800" b="1" dirty="0">
                <a:ln>
                  <a:solidFill>
                    <a:sysClr val="windowText" lastClr="000000"/>
                  </a:solidFill>
                </a:ln>
                <a:solidFill>
                  <a:srgbClr val="0000FF"/>
                </a:solidFill>
              </a:rPr>
              <a:t>процесс в данном направлении </a:t>
            </a:r>
            <a:r>
              <a:rPr lang="ru-RU" sz="2800" b="1" u="sng" dirty="0">
                <a:ln>
                  <a:solidFill>
                    <a:sysClr val="windowText" lastClr="000000"/>
                  </a:solidFill>
                </a:ln>
                <a:solidFill>
                  <a:srgbClr val="FF0000"/>
                </a:solidFill>
              </a:rPr>
              <a:t>не</a:t>
            </a:r>
            <a:r>
              <a:rPr lang="ru-RU" sz="2800" b="1" dirty="0">
                <a:ln>
                  <a:solidFill>
                    <a:sysClr val="windowText" lastClr="000000"/>
                  </a:solidFill>
                </a:ln>
                <a:solidFill>
                  <a:srgbClr val="0000FF"/>
                </a:solidFill>
              </a:rPr>
              <a:t>возможен</a:t>
            </a:r>
            <a:r>
              <a:rPr lang="ru-RU" sz="2800" b="1" dirty="0"/>
              <a:t>; </a:t>
            </a:r>
          </a:p>
          <a:p>
            <a:pPr marL="457200" indent="-457200" algn="just">
              <a:lnSpc>
                <a:spcPct val="80000"/>
              </a:lnSpc>
              <a:buFont typeface="Wingdings" pitchFamily="2" charset="2"/>
              <a:buChar char="Ø"/>
            </a:pPr>
            <a:r>
              <a:rPr lang="ru-RU" sz="2800" b="1" dirty="0"/>
              <a:t>если</a:t>
            </a:r>
            <a:r>
              <a:rPr lang="ru-RU" sz="2800" b="1" dirty="0">
                <a:solidFill>
                  <a:schemeClr val="accent1">
                    <a:lumMod val="50000"/>
                  </a:schemeClr>
                </a:solidFill>
              </a:rPr>
              <a:t> </a:t>
            </a:r>
            <a:r>
              <a:rPr lang="ru-RU" sz="2800" b="1" dirty="0">
                <a:ln>
                  <a:solidFill>
                    <a:sysClr val="windowText" lastClr="000000"/>
                  </a:solidFill>
                </a:ln>
                <a:solidFill>
                  <a:schemeClr val="accent1">
                    <a:lumMod val="50000"/>
                  </a:schemeClr>
                </a:solidFill>
                <a:sym typeface="Symbol"/>
              </a:rPr>
              <a:t></a:t>
            </a:r>
            <a:r>
              <a:rPr lang="en-US" sz="2800" b="1" dirty="0">
                <a:ln>
                  <a:solidFill>
                    <a:sysClr val="windowText" lastClr="000000"/>
                  </a:solidFill>
                </a:ln>
                <a:solidFill>
                  <a:schemeClr val="accent1">
                    <a:lumMod val="50000"/>
                  </a:schemeClr>
                </a:solidFill>
              </a:rPr>
              <a:t>S</a:t>
            </a:r>
            <a:r>
              <a:rPr lang="ru-RU" sz="2800" b="1" dirty="0">
                <a:ln>
                  <a:solidFill>
                    <a:sysClr val="windowText" lastClr="000000"/>
                  </a:solidFill>
                </a:ln>
                <a:solidFill>
                  <a:schemeClr val="accent1">
                    <a:lumMod val="50000"/>
                  </a:schemeClr>
                </a:solidFill>
              </a:rPr>
              <a:t>=</a:t>
            </a:r>
            <a:r>
              <a:rPr lang="en-US" sz="2800" b="1" dirty="0">
                <a:ln>
                  <a:solidFill>
                    <a:sysClr val="windowText" lastClr="000000"/>
                  </a:solidFill>
                </a:ln>
                <a:solidFill>
                  <a:schemeClr val="accent1">
                    <a:lumMod val="50000"/>
                  </a:schemeClr>
                </a:solidFill>
              </a:rPr>
              <a:t> ʃ</a:t>
            </a:r>
            <a:r>
              <a:rPr lang="el-GR" sz="2800" b="1" dirty="0">
                <a:ln>
                  <a:solidFill>
                    <a:sysClr val="windowText" lastClr="000000"/>
                  </a:solidFill>
                </a:ln>
                <a:solidFill>
                  <a:schemeClr val="accent1">
                    <a:lumMod val="50000"/>
                  </a:schemeClr>
                </a:solidFill>
              </a:rPr>
              <a:t>δ</a:t>
            </a:r>
            <a:r>
              <a:rPr lang="en-US" sz="2800" b="1" dirty="0" smtClean="0">
                <a:ln>
                  <a:solidFill>
                    <a:sysClr val="windowText" lastClr="000000"/>
                  </a:solidFill>
                </a:ln>
                <a:solidFill>
                  <a:schemeClr val="accent1">
                    <a:lumMod val="50000"/>
                  </a:schemeClr>
                </a:solidFill>
              </a:rPr>
              <a:t>Q/T</a:t>
            </a:r>
            <a:r>
              <a:rPr lang="ru-RU" sz="2800" b="1" dirty="0" smtClean="0"/>
              <a:t>, </a:t>
            </a:r>
            <a:r>
              <a:rPr lang="ru-RU" sz="2800" b="1" dirty="0"/>
              <a:t>то система находится </a:t>
            </a:r>
            <a:r>
              <a:rPr lang="ru-RU" sz="2800" b="1" dirty="0">
                <a:ln>
                  <a:solidFill>
                    <a:sysClr val="windowText" lastClr="000000"/>
                  </a:solidFill>
                </a:ln>
                <a:solidFill>
                  <a:schemeClr val="accent1">
                    <a:lumMod val="50000"/>
                  </a:schemeClr>
                </a:solidFill>
              </a:rPr>
              <a:t>в состоянии равновесия</a:t>
            </a:r>
            <a:r>
              <a:rPr lang="ru-RU" sz="2800" b="1" dirty="0">
                <a:solidFill>
                  <a:schemeClr val="accent1">
                    <a:lumMod val="50000"/>
                  </a:schemeClr>
                </a:solidFill>
              </a:rPr>
              <a:t>.</a:t>
            </a:r>
            <a:endParaRPr lang="uk-UA" sz="2800" b="1" dirty="0">
              <a:solidFill>
                <a:schemeClr val="accent1">
                  <a:lumMod val="50000"/>
                </a:schemeClr>
              </a:solidFill>
            </a:endParaRPr>
          </a:p>
        </p:txBody>
      </p:sp>
      <p:graphicFrame>
        <p:nvGraphicFramePr>
          <p:cNvPr id="8" name="Объект 7"/>
          <p:cNvGraphicFramePr>
            <a:graphicFrameLocks noChangeAspect="1"/>
          </p:cNvGraphicFramePr>
          <p:nvPr>
            <p:extLst>
              <p:ext uri="{D42A27DB-BD31-4B8C-83A1-F6EECF244321}">
                <p14:modId xmlns:p14="http://schemas.microsoft.com/office/powerpoint/2010/main" val="1924746870"/>
              </p:ext>
            </p:extLst>
          </p:nvPr>
        </p:nvGraphicFramePr>
        <p:xfrm>
          <a:off x="3105736" y="5327387"/>
          <a:ext cx="1500187" cy="1008062"/>
        </p:xfrm>
        <a:graphic>
          <a:graphicData uri="http://schemas.openxmlformats.org/presentationml/2006/ole">
            <mc:AlternateContent xmlns:mc="http://schemas.openxmlformats.org/markup-compatibility/2006">
              <mc:Choice xmlns:v="urn:schemas-microsoft-com:vml" Requires="v">
                <p:oleObj spid="_x0000_s462505" name="Формула" r:id="rId6" imgW="761669" imgH="520474" progId="">
                  <p:embed/>
                </p:oleObj>
              </mc:Choice>
              <mc:Fallback>
                <p:oleObj name="Формула" r:id="rId6" imgW="761669" imgH="520474" progId="">
                  <p:embed/>
                  <p:pic>
                    <p:nvPicPr>
                      <p:cNvPr id="0" name="Picture 4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5736" y="5327387"/>
                        <a:ext cx="1500187" cy="1008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14463271"/>
      </p:ext>
    </p:extLst>
  </p:cSld>
  <p:clrMapOvr>
    <a:masterClrMapping/>
  </p:clrMapOvr>
  <p:transition>
    <p:wheel spokes="1"/>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4" name="Rectangle 4"/>
          <p:cNvSpPr>
            <a:spLocks noChangeArrowheads="1"/>
          </p:cNvSpPr>
          <p:nvPr/>
        </p:nvSpPr>
        <p:spPr bwMode="auto">
          <a:xfrm>
            <a:off x="178578" y="85430"/>
            <a:ext cx="8786843" cy="4918269"/>
          </a:xfrm>
          <a:prstGeom prst="rect">
            <a:avLst/>
          </a:prstGeom>
          <a:noFill/>
          <a:ln w="9525">
            <a:noFill/>
            <a:miter lim="800000"/>
            <a:headEnd/>
            <a:tailEnd/>
          </a:ln>
        </p:spPr>
        <p:txBody>
          <a:bodyPr wrap="square">
            <a:spAutoFit/>
          </a:bodyPr>
          <a:lstStyle/>
          <a:p>
            <a:pPr indent="450000" algn="just">
              <a:lnSpc>
                <a:spcPct val="80000"/>
              </a:lnSpc>
            </a:pPr>
            <a:r>
              <a:rPr lang="ru-RU" sz="2800" b="1" dirty="0">
                <a:ln>
                  <a:solidFill>
                    <a:sysClr val="windowText" lastClr="000000"/>
                  </a:solidFill>
                </a:ln>
                <a:latin typeface="Arial" pitchFamily="34" charset="0"/>
                <a:cs typeface="Arial" pitchFamily="34" charset="0"/>
              </a:rPr>
              <a:t>Изменение</a:t>
            </a:r>
            <a:r>
              <a:rPr lang="ru-RU" sz="2800" b="1" i="1" dirty="0">
                <a:latin typeface="Arial" pitchFamily="34" charset="0"/>
                <a:cs typeface="Arial" pitchFamily="34" charset="0"/>
              </a:rPr>
              <a:t> </a:t>
            </a:r>
            <a:r>
              <a:rPr lang="ru-RU" sz="2800" b="1" dirty="0">
                <a:ln>
                  <a:solidFill>
                    <a:sysClr val="windowText" lastClr="000000"/>
                  </a:solidFill>
                </a:ln>
                <a:solidFill>
                  <a:srgbClr val="C00000"/>
                </a:solidFill>
                <a:latin typeface="Arial Black" pitchFamily="34" charset="0"/>
                <a:cs typeface="Arial" pitchFamily="34" charset="0"/>
              </a:rPr>
              <a:t>энтропии</a:t>
            </a:r>
            <a:r>
              <a:rPr lang="ru-RU" sz="2800" b="1" i="1" dirty="0">
                <a:latin typeface="Arial" pitchFamily="34" charset="0"/>
                <a:cs typeface="Arial" pitchFamily="34" charset="0"/>
              </a:rPr>
              <a:t> </a:t>
            </a:r>
            <a:r>
              <a:rPr lang="ru-RU" sz="2800" b="1" u="sng" dirty="0">
                <a:latin typeface="Arial" pitchFamily="34" charset="0"/>
                <a:cs typeface="Arial" pitchFamily="34" charset="0"/>
              </a:rPr>
              <a:t>при взаимной </a:t>
            </a:r>
            <a:r>
              <a:rPr lang="ru-RU" sz="2800" b="1" u="sng" dirty="0">
                <a:ln>
                  <a:solidFill>
                    <a:sysClr val="windowText" lastClr="000000"/>
                  </a:solidFill>
                </a:ln>
                <a:solidFill>
                  <a:srgbClr val="FF0066"/>
                </a:solidFill>
                <a:latin typeface="Arial" pitchFamily="34" charset="0"/>
                <a:cs typeface="Arial" pitchFamily="34" charset="0"/>
              </a:rPr>
              <a:t>диффузии</a:t>
            </a:r>
            <a:r>
              <a:rPr lang="ru-RU" sz="2800" b="1" dirty="0">
                <a:latin typeface="Arial" pitchFamily="34" charset="0"/>
                <a:cs typeface="Arial" pitchFamily="34" charset="0"/>
              </a:rPr>
              <a:t>, двух </a:t>
            </a:r>
            <a:r>
              <a:rPr lang="ru-RU" sz="2800" b="1" dirty="0">
                <a:ln>
                  <a:solidFill>
                    <a:sysClr val="windowText" lastClr="000000"/>
                  </a:solidFill>
                </a:ln>
                <a:solidFill>
                  <a:srgbClr val="0000FF"/>
                </a:solidFill>
                <a:latin typeface="Arial" pitchFamily="34" charset="0"/>
                <a:cs typeface="Arial" pitchFamily="34" charset="0"/>
              </a:rPr>
              <a:t>идеальных газов</a:t>
            </a:r>
            <a:r>
              <a:rPr lang="ru-RU" sz="2800" b="1" dirty="0">
                <a:latin typeface="Arial" pitchFamily="34" charset="0"/>
                <a:cs typeface="Arial" pitchFamily="34" charset="0"/>
              </a:rPr>
              <a:t>. </a:t>
            </a:r>
            <a:endParaRPr lang="ru-RU" sz="2800" b="1" dirty="0" smtClean="0">
              <a:latin typeface="Arial" pitchFamily="34" charset="0"/>
              <a:cs typeface="Arial" pitchFamily="34" charset="0"/>
            </a:endParaRPr>
          </a:p>
          <a:p>
            <a:pPr indent="450000" algn="just">
              <a:lnSpc>
                <a:spcPct val="80000"/>
              </a:lnSpc>
            </a:pPr>
            <a:r>
              <a:rPr lang="ru-RU" sz="2800" b="1" dirty="0" smtClean="0">
                <a:latin typeface="Arial" pitchFamily="34" charset="0"/>
                <a:cs typeface="Arial" pitchFamily="34" charset="0"/>
              </a:rPr>
              <a:t>Представим </a:t>
            </a:r>
            <a:r>
              <a:rPr lang="ru-RU" sz="2800" b="1" dirty="0">
                <a:latin typeface="Arial" pitchFamily="34" charset="0"/>
                <a:cs typeface="Arial" pitchFamily="34" charset="0"/>
              </a:rPr>
              <a:t>себе </a:t>
            </a:r>
            <a:r>
              <a:rPr lang="ru-RU" sz="2800" b="1" dirty="0">
                <a:ln>
                  <a:solidFill>
                    <a:sysClr val="windowText" lastClr="000000"/>
                  </a:solidFill>
                </a:ln>
                <a:latin typeface="Arial" pitchFamily="34" charset="0"/>
                <a:cs typeface="Arial" pitchFamily="34" charset="0"/>
              </a:rPr>
              <a:t>два </a:t>
            </a:r>
            <a:r>
              <a:rPr lang="ru-RU" sz="2800" b="1" dirty="0">
                <a:ln>
                  <a:solidFill>
                    <a:sysClr val="windowText" lastClr="000000"/>
                  </a:solidFill>
                </a:ln>
                <a:solidFill>
                  <a:srgbClr val="0000FF"/>
                </a:solidFill>
                <a:latin typeface="Arial" pitchFamily="34" charset="0"/>
                <a:cs typeface="Arial" pitchFamily="34" charset="0"/>
              </a:rPr>
              <a:t>идеальных газа </a:t>
            </a:r>
            <a:r>
              <a:rPr lang="ru-RU" sz="2800" b="1" dirty="0">
                <a:latin typeface="Arial" pitchFamily="34" charset="0"/>
                <a:cs typeface="Arial" pitchFamily="34" charset="0"/>
              </a:rPr>
              <a:t>(1, 2) находящихся в сосуде, </a:t>
            </a:r>
            <a:r>
              <a:rPr lang="ru-RU" sz="2800" b="1" dirty="0" smtClean="0">
                <a:latin typeface="Arial" pitchFamily="34" charset="0"/>
                <a:cs typeface="Arial" pitchFamily="34" charset="0"/>
              </a:rPr>
              <a:t>разделенном </a:t>
            </a:r>
            <a:r>
              <a:rPr lang="ru-RU" sz="2800" b="1" dirty="0">
                <a:latin typeface="Arial" pitchFamily="34" charset="0"/>
                <a:cs typeface="Arial" pitchFamily="34" charset="0"/>
              </a:rPr>
              <a:t>перегородкой с отверстием. Пусть вначале находится в одной части сосуда объемом  </a:t>
            </a:r>
            <a:r>
              <a:rPr lang="en-US" sz="2800" b="1" dirty="0">
                <a:latin typeface="Arial" pitchFamily="34" charset="0"/>
                <a:cs typeface="Arial" pitchFamily="34" charset="0"/>
              </a:rPr>
              <a:t>V</a:t>
            </a:r>
            <a:r>
              <a:rPr lang="ru-RU" sz="2800" b="1" baseline="-25000" dirty="0">
                <a:latin typeface="Arial" pitchFamily="34" charset="0"/>
                <a:cs typeface="Arial" pitchFamily="34" charset="0"/>
              </a:rPr>
              <a:t>1</a:t>
            </a:r>
            <a:r>
              <a:rPr lang="ru-RU" sz="2800" b="1" dirty="0">
                <a:latin typeface="Arial" pitchFamily="34" charset="0"/>
                <a:cs typeface="Arial" pitchFamily="34" charset="0"/>
              </a:rPr>
              <a:t> – </a:t>
            </a:r>
            <a:r>
              <a:rPr lang="en-US" sz="2800" b="1" dirty="0">
                <a:latin typeface="Arial" pitchFamily="34" charset="0"/>
                <a:cs typeface="Arial" pitchFamily="34" charset="0"/>
              </a:rPr>
              <a:t>n</a:t>
            </a:r>
            <a:r>
              <a:rPr lang="ru-RU" sz="2800" b="1" baseline="-25000" dirty="0">
                <a:latin typeface="Arial" pitchFamily="34" charset="0"/>
                <a:cs typeface="Arial" pitchFamily="34" charset="0"/>
              </a:rPr>
              <a:t>1</a:t>
            </a:r>
            <a:r>
              <a:rPr lang="ru-RU" sz="2800" b="1" dirty="0">
                <a:latin typeface="Arial" pitchFamily="34" charset="0"/>
                <a:cs typeface="Arial" pitchFamily="34" charset="0"/>
              </a:rPr>
              <a:t> молей газа 1-го сорта, а в другой части сосуда объёмом </a:t>
            </a:r>
            <a:r>
              <a:rPr lang="en-US" sz="2800" b="1" dirty="0">
                <a:latin typeface="Arial" pitchFamily="34" charset="0"/>
                <a:cs typeface="Arial" pitchFamily="34" charset="0"/>
              </a:rPr>
              <a:t>V</a:t>
            </a:r>
            <a:r>
              <a:rPr lang="ru-RU" sz="2800" b="1" baseline="-25000" dirty="0">
                <a:latin typeface="Arial" pitchFamily="34" charset="0"/>
                <a:cs typeface="Arial" pitchFamily="34" charset="0"/>
              </a:rPr>
              <a:t>2</a:t>
            </a:r>
            <a:r>
              <a:rPr lang="ru-RU" sz="2800" b="1" dirty="0">
                <a:latin typeface="Arial" pitchFamily="34" charset="0"/>
                <a:cs typeface="Arial" pitchFamily="34" charset="0"/>
              </a:rPr>
              <a:t> – </a:t>
            </a:r>
            <a:r>
              <a:rPr lang="en-US" sz="2800" b="1" dirty="0">
                <a:latin typeface="Arial" pitchFamily="34" charset="0"/>
                <a:cs typeface="Arial" pitchFamily="34" charset="0"/>
              </a:rPr>
              <a:t>n</a:t>
            </a:r>
            <a:r>
              <a:rPr lang="ru-RU" sz="2800" b="1" baseline="-25000" dirty="0">
                <a:latin typeface="Arial" pitchFamily="34" charset="0"/>
                <a:cs typeface="Arial" pitchFamily="34" charset="0"/>
              </a:rPr>
              <a:t>2</a:t>
            </a:r>
            <a:r>
              <a:rPr lang="ru-RU" sz="2800" b="1" dirty="0">
                <a:latin typeface="Arial" pitchFamily="34" charset="0"/>
                <a:cs typeface="Arial" pitchFamily="34" charset="0"/>
              </a:rPr>
              <a:t> молей газа 2-го сорта, причем давление Р и температура Т обоих газов одинаковы. </a:t>
            </a:r>
            <a:r>
              <a:rPr lang="ru-RU" sz="2800" b="1" u="sng" dirty="0">
                <a:latin typeface="Arial" pitchFamily="34" charset="0"/>
                <a:cs typeface="Arial" pitchFamily="34" charset="0"/>
              </a:rPr>
              <a:t>Газы будут взаимно диффундировать</a:t>
            </a:r>
            <a:r>
              <a:rPr lang="ru-RU" sz="2800" b="1" dirty="0">
                <a:latin typeface="Arial" pitchFamily="34" charset="0"/>
                <a:cs typeface="Arial" pitchFamily="34" charset="0"/>
              </a:rPr>
              <a:t> в отверстие в перегородке и через некоторое время в обоих сосудах образуется </a:t>
            </a:r>
            <a:r>
              <a:rPr lang="ru-RU" sz="2800" b="1" dirty="0" smtClean="0">
                <a:latin typeface="Arial" pitchFamily="34" charset="0"/>
                <a:cs typeface="Arial" pitchFamily="34" charset="0"/>
              </a:rPr>
              <a:t>равномерная </a:t>
            </a:r>
            <a:r>
              <a:rPr lang="ru-RU" sz="2800" b="1" dirty="0">
                <a:latin typeface="Arial" pitchFamily="34" charset="0"/>
                <a:cs typeface="Arial" pitchFamily="34" charset="0"/>
              </a:rPr>
              <a:t>смесь газов. При этом </a:t>
            </a:r>
            <a:r>
              <a:rPr lang="en-US" sz="2800" b="1" dirty="0">
                <a:latin typeface="Arial" pitchFamily="34" charset="0"/>
                <a:cs typeface="Arial" pitchFamily="34" charset="0"/>
              </a:rPr>
              <a:t>n</a:t>
            </a:r>
            <a:r>
              <a:rPr lang="ru-RU" sz="2800" b="1" baseline="-25000" dirty="0">
                <a:latin typeface="Arial" pitchFamily="34" charset="0"/>
                <a:cs typeface="Arial" pitchFamily="34" charset="0"/>
              </a:rPr>
              <a:t>1</a:t>
            </a:r>
            <a:r>
              <a:rPr lang="ru-RU" sz="2800" b="1" dirty="0">
                <a:latin typeface="Arial" pitchFamily="34" charset="0"/>
                <a:cs typeface="Arial" pitchFamily="34" charset="0"/>
              </a:rPr>
              <a:t> + </a:t>
            </a:r>
            <a:r>
              <a:rPr lang="en-US" sz="2800" b="1" dirty="0">
                <a:latin typeface="Arial" pitchFamily="34" charset="0"/>
                <a:cs typeface="Arial" pitchFamily="34" charset="0"/>
              </a:rPr>
              <a:t>n</a:t>
            </a:r>
            <a:r>
              <a:rPr lang="ru-RU" sz="2800" b="1" baseline="-25000" dirty="0">
                <a:latin typeface="Arial" pitchFamily="34" charset="0"/>
                <a:cs typeface="Arial" pitchFamily="34" charset="0"/>
              </a:rPr>
              <a:t>2</a:t>
            </a:r>
            <a:r>
              <a:rPr lang="ru-RU" sz="2800" b="1" dirty="0">
                <a:latin typeface="Arial" pitchFamily="34" charset="0"/>
                <a:cs typeface="Arial" pitchFamily="34" charset="0"/>
              </a:rPr>
              <a:t> молей займут весь объем </a:t>
            </a:r>
            <a:r>
              <a:rPr lang="en-US" sz="2800" b="1" dirty="0">
                <a:latin typeface="Arial" pitchFamily="34" charset="0"/>
                <a:cs typeface="Arial" pitchFamily="34" charset="0"/>
              </a:rPr>
              <a:t>V</a:t>
            </a:r>
            <a:r>
              <a:rPr lang="ru-RU" sz="2800" b="1" baseline="-25000" dirty="0">
                <a:latin typeface="Arial" pitchFamily="34" charset="0"/>
                <a:cs typeface="Arial" pitchFamily="34" charset="0"/>
              </a:rPr>
              <a:t>1</a:t>
            </a:r>
            <a:r>
              <a:rPr lang="ru-RU" sz="2800" b="1" dirty="0">
                <a:latin typeface="Arial" pitchFamily="34" charset="0"/>
                <a:cs typeface="Arial" pitchFamily="34" charset="0"/>
              </a:rPr>
              <a:t> + </a:t>
            </a:r>
            <a:r>
              <a:rPr lang="en-US" sz="2800" b="1" dirty="0">
                <a:latin typeface="Arial" pitchFamily="34" charset="0"/>
                <a:cs typeface="Arial" pitchFamily="34" charset="0"/>
              </a:rPr>
              <a:t>V</a:t>
            </a:r>
            <a:r>
              <a:rPr lang="ru-RU" sz="2800" b="1" baseline="-25000" dirty="0">
                <a:latin typeface="Arial" pitchFamily="34" charset="0"/>
                <a:cs typeface="Arial" pitchFamily="34" charset="0"/>
              </a:rPr>
              <a:t>2</a:t>
            </a:r>
            <a:r>
              <a:rPr lang="ru-RU" sz="2800" b="1" dirty="0">
                <a:latin typeface="Arial" pitchFamily="34" charset="0"/>
                <a:cs typeface="Arial" pitchFamily="34" charset="0"/>
              </a:rPr>
              <a:t>.</a:t>
            </a:r>
          </a:p>
        </p:txBody>
      </p:sp>
      <p:sp>
        <p:nvSpPr>
          <p:cNvPr id="195587" name="Rectangle 6"/>
          <p:cNvSpPr>
            <a:spLocks noChangeArrowheads="1"/>
          </p:cNvSpPr>
          <p:nvPr/>
        </p:nvSpPr>
        <p:spPr bwMode="auto">
          <a:xfrm>
            <a:off x="0" y="3205163"/>
            <a:ext cx="9144000" cy="0"/>
          </a:xfrm>
          <a:prstGeom prst="rect">
            <a:avLst/>
          </a:prstGeom>
          <a:noFill/>
          <a:ln w="9525">
            <a:noFill/>
            <a:miter lim="800000"/>
            <a:headEnd/>
            <a:tailEnd/>
          </a:ln>
        </p:spPr>
        <p:txBody>
          <a:bodyPr wrap="none" anchor="ctr">
            <a:spAutoFit/>
          </a:bodyPr>
          <a:lstStyle/>
          <a:p>
            <a:endParaRPr lang="ru-RU"/>
          </a:p>
        </p:txBody>
      </p:sp>
      <p:pic>
        <p:nvPicPr>
          <p:cNvPr id="12" name="Picture 8" descr="C:\24.08.11\Виртуальные лекции 28.07.11\Коллоидная химия\Осмос\Диффузия.gif"/>
          <p:cNvPicPr>
            <a:picLocks noChangeAspect="1" noChangeArrowheads="1" noCrop="1"/>
          </p:cNvPicPr>
          <p:nvPr/>
        </p:nvPicPr>
        <p:blipFill>
          <a:blip r:embed="rId4" cstate="print"/>
          <a:srcRect/>
          <a:stretch>
            <a:fillRect/>
          </a:stretch>
        </p:blipFill>
        <p:spPr bwMode="auto">
          <a:xfrm>
            <a:off x="3500430" y="4875595"/>
            <a:ext cx="2643206" cy="1982405"/>
          </a:xfrm>
          <a:prstGeom prst="rect">
            <a:avLst/>
          </a:prstGeom>
          <a:noFill/>
        </p:spPr>
      </p:pic>
      <p:pic>
        <p:nvPicPr>
          <p:cNvPr id="11"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235974" y="5866797"/>
            <a:ext cx="304800" cy="304800"/>
          </a:xfrm>
          <a:prstGeom prst="rect">
            <a:avLst/>
          </a:prstGeom>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7"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158594493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4" name="Rectangle 4"/>
          <p:cNvSpPr>
            <a:spLocks noChangeArrowheads="1"/>
          </p:cNvSpPr>
          <p:nvPr/>
        </p:nvSpPr>
        <p:spPr bwMode="auto">
          <a:xfrm>
            <a:off x="142844" y="571480"/>
            <a:ext cx="8786873" cy="3539430"/>
          </a:xfrm>
          <a:prstGeom prst="rect">
            <a:avLst/>
          </a:prstGeom>
          <a:noFill/>
          <a:ln w="9525">
            <a:noFill/>
            <a:miter lim="800000"/>
            <a:headEnd/>
            <a:tailEnd/>
          </a:ln>
        </p:spPr>
        <p:txBody>
          <a:bodyPr wrap="square">
            <a:spAutoFit/>
          </a:bodyPr>
          <a:lstStyle/>
          <a:p>
            <a:pPr indent="540000" algn="just"/>
            <a:r>
              <a:rPr lang="ru-RU" sz="2800" b="1" dirty="0">
                <a:ln>
                  <a:solidFill>
                    <a:sysClr val="windowText" lastClr="000000"/>
                  </a:solidFill>
                </a:ln>
                <a:solidFill>
                  <a:srgbClr val="0000FF"/>
                </a:solidFill>
                <a:latin typeface="Arial Black" pitchFamily="34" charset="0"/>
              </a:rPr>
              <a:t>Диффузия</a:t>
            </a:r>
            <a:r>
              <a:rPr lang="ru-RU" sz="2800" b="1" dirty="0">
                <a:latin typeface="Times New Roman" pitchFamily="18" charset="0"/>
              </a:rPr>
              <a:t> </a:t>
            </a:r>
            <a:r>
              <a:rPr lang="ru-RU" sz="2800" b="1" dirty="0">
                <a:latin typeface="Arial" pitchFamily="34" charset="0"/>
                <a:cs typeface="Arial" pitchFamily="34" charset="0"/>
              </a:rPr>
              <a:t>– необратимый самопроизвольный процесс. Чтобы вычислить изменение энтропии при взаимной диффузии двух газов, нужно вычислить изменение энтропии каждого из газов при обратимом изотермическом расширении от начального объема </a:t>
            </a:r>
            <a:r>
              <a:rPr lang="en-US" sz="2800" b="1" dirty="0">
                <a:latin typeface="Arial" pitchFamily="34" charset="0"/>
                <a:cs typeface="Arial" pitchFamily="34" charset="0"/>
              </a:rPr>
              <a:t>V</a:t>
            </a:r>
            <a:r>
              <a:rPr lang="ru-RU" sz="2800" b="1" baseline="-25000" dirty="0">
                <a:latin typeface="Arial" pitchFamily="34" charset="0"/>
                <a:cs typeface="Arial" pitchFamily="34" charset="0"/>
              </a:rPr>
              <a:t>1</a:t>
            </a:r>
            <a:r>
              <a:rPr lang="ru-RU" sz="2800" b="1" dirty="0">
                <a:latin typeface="Arial" pitchFamily="34" charset="0"/>
                <a:cs typeface="Arial" pitchFamily="34" charset="0"/>
              </a:rPr>
              <a:t> или </a:t>
            </a:r>
            <a:r>
              <a:rPr lang="en-US" sz="2800" b="1" dirty="0">
                <a:latin typeface="Arial" pitchFamily="34" charset="0"/>
                <a:cs typeface="Arial" pitchFamily="34" charset="0"/>
              </a:rPr>
              <a:t>V</a:t>
            </a:r>
            <a:r>
              <a:rPr lang="ru-RU" sz="2800" b="1" baseline="-25000" dirty="0">
                <a:latin typeface="Arial" pitchFamily="34" charset="0"/>
                <a:cs typeface="Arial" pitchFamily="34" charset="0"/>
              </a:rPr>
              <a:t>2</a:t>
            </a:r>
            <a:r>
              <a:rPr lang="ru-RU" sz="2800" b="1" dirty="0">
                <a:latin typeface="Arial" pitchFamily="34" charset="0"/>
                <a:cs typeface="Arial" pitchFamily="34" charset="0"/>
              </a:rPr>
              <a:t> до конечного </a:t>
            </a:r>
            <a:r>
              <a:rPr lang="en-US" sz="2800" b="1" dirty="0">
                <a:latin typeface="Arial" pitchFamily="34" charset="0"/>
                <a:cs typeface="Arial" pitchFamily="34" charset="0"/>
              </a:rPr>
              <a:t>V</a:t>
            </a:r>
            <a:r>
              <a:rPr lang="ru-RU" sz="2800" b="1" baseline="-25000" dirty="0">
                <a:latin typeface="Arial" pitchFamily="34" charset="0"/>
                <a:cs typeface="Arial" pitchFamily="34" charset="0"/>
              </a:rPr>
              <a:t>1</a:t>
            </a:r>
            <a:r>
              <a:rPr lang="ru-RU" sz="2800" b="1" dirty="0">
                <a:latin typeface="Arial" pitchFamily="34" charset="0"/>
                <a:cs typeface="Arial" pitchFamily="34" charset="0"/>
              </a:rPr>
              <a:t> + </a:t>
            </a:r>
            <a:r>
              <a:rPr lang="en-US" sz="2800" b="1" dirty="0">
                <a:latin typeface="Arial" pitchFamily="34" charset="0"/>
                <a:cs typeface="Arial" pitchFamily="34" charset="0"/>
              </a:rPr>
              <a:t>V</a:t>
            </a:r>
            <a:r>
              <a:rPr lang="ru-RU" sz="2800" b="1" baseline="-25000" dirty="0">
                <a:latin typeface="Arial" pitchFamily="34" charset="0"/>
                <a:cs typeface="Arial" pitchFamily="34" charset="0"/>
              </a:rPr>
              <a:t>2</a:t>
            </a:r>
            <a:r>
              <a:rPr lang="ru-RU" sz="2800" b="1" dirty="0">
                <a:latin typeface="Arial" pitchFamily="34" charset="0"/>
                <a:cs typeface="Arial" pitchFamily="34" charset="0"/>
              </a:rPr>
              <a:t>. При этом получим:</a:t>
            </a:r>
          </a:p>
        </p:txBody>
      </p:sp>
      <p:sp>
        <p:nvSpPr>
          <p:cNvPr id="32773" name="Rectangle 6"/>
          <p:cNvSpPr>
            <a:spLocks noChangeArrowheads="1"/>
          </p:cNvSpPr>
          <p:nvPr/>
        </p:nvSpPr>
        <p:spPr bwMode="auto">
          <a:xfrm>
            <a:off x="0" y="3205163"/>
            <a:ext cx="9144000" cy="0"/>
          </a:xfrm>
          <a:prstGeom prst="rect">
            <a:avLst/>
          </a:prstGeom>
          <a:noFill/>
          <a:ln w="9525">
            <a:noFill/>
            <a:miter lim="800000"/>
            <a:headEnd/>
            <a:tailEnd/>
          </a:ln>
        </p:spPr>
        <p:txBody>
          <a:bodyPr wrap="none" anchor="ctr">
            <a:spAutoFit/>
          </a:bodyPr>
          <a:lstStyle/>
          <a:p>
            <a:endParaRPr lang="ru-RU"/>
          </a:p>
        </p:txBody>
      </p:sp>
      <p:graphicFrame>
        <p:nvGraphicFramePr>
          <p:cNvPr id="404485" name="Object 2"/>
          <p:cNvGraphicFramePr>
            <a:graphicFrameLocks noChangeAspect="1"/>
          </p:cNvGraphicFramePr>
          <p:nvPr>
            <p:extLst>
              <p:ext uri="{D42A27DB-BD31-4B8C-83A1-F6EECF244321}">
                <p14:modId xmlns:p14="http://schemas.microsoft.com/office/powerpoint/2010/main" val="2013909858"/>
              </p:ext>
            </p:extLst>
          </p:nvPr>
        </p:nvGraphicFramePr>
        <p:xfrm>
          <a:off x="2894274" y="3703300"/>
          <a:ext cx="3261581" cy="1152698"/>
        </p:xfrm>
        <a:graphic>
          <a:graphicData uri="http://schemas.openxmlformats.org/presentationml/2006/ole">
            <mc:AlternateContent xmlns:mc="http://schemas.openxmlformats.org/markup-compatibility/2006">
              <mc:Choice xmlns:v="urn:schemas-microsoft-com:vml" Requires="v">
                <p:oleObj spid="_x0000_s423507" name="Формула" r:id="rId5" imgW="1269449" imgH="444307" progId="">
                  <p:embed/>
                </p:oleObj>
              </mc:Choice>
              <mc:Fallback>
                <p:oleObj name="Формула" r:id="rId5" imgW="1269449" imgH="444307" progId="">
                  <p:embed/>
                  <p:pic>
                    <p:nvPicPr>
                      <p:cNvPr id="0" name="Picture 46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4274" y="3703300"/>
                        <a:ext cx="3261581" cy="11526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 name="Picture 8" descr="C:\24.08.11\Виртуальные лекции 28.07.11\Коллоидная химия\Осмос\Диффузия.gif"/>
          <p:cNvPicPr>
            <a:picLocks noChangeAspect="1" noChangeArrowheads="1" noCrop="1"/>
          </p:cNvPicPr>
          <p:nvPr/>
        </p:nvPicPr>
        <p:blipFill>
          <a:blip r:embed="rId7" cstate="print"/>
          <a:srcRect/>
          <a:stretch>
            <a:fillRect/>
          </a:stretch>
        </p:blipFill>
        <p:spPr bwMode="auto">
          <a:xfrm>
            <a:off x="3500430" y="4875595"/>
            <a:ext cx="2643206" cy="1982405"/>
          </a:xfrm>
          <a:prstGeom prst="rect">
            <a:avLst/>
          </a:prstGeom>
          <a:noFill/>
        </p:spPr>
      </p:pic>
      <p:pic>
        <p:nvPicPr>
          <p:cNvPr id="10"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cstate="print"/>
          <a:stretch>
            <a:fillRect/>
          </a:stretch>
        </p:blipFill>
        <p:spPr>
          <a:xfrm>
            <a:off x="7696224" y="5789636"/>
            <a:ext cx="304800" cy="304800"/>
          </a:xfrm>
          <a:prstGeom prst="rect">
            <a:avLst/>
          </a:prstGeom>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9"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7" name="Picture 12" descr="пишу 1"/>
          <p:cNvPicPr>
            <a:picLocks noChangeAspect="1" noChangeArrowheads="1" noCrop="1"/>
          </p:cNvPicPr>
          <p:nvPr/>
        </p:nvPicPr>
        <p:blipFill>
          <a:blip r:embed="rId10"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199006335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1" name="Rectangle 4"/>
          <p:cNvSpPr>
            <a:spLocks noChangeArrowheads="1"/>
          </p:cNvSpPr>
          <p:nvPr/>
        </p:nvSpPr>
        <p:spPr bwMode="auto">
          <a:xfrm>
            <a:off x="0" y="3205163"/>
            <a:ext cx="9144000" cy="0"/>
          </a:xfrm>
          <a:prstGeom prst="rect">
            <a:avLst/>
          </a:prstGeom>
          <a:noFill/>
          <a:ln w="9525">
            <a:noFill/>
            <a:miter lim="800000"/>
            <a:headEnd/>
            <a:tailEnd/>
          </a:ln>
        </p:spPr>
        <p:txBody>
          <a:bodyPr wrap="none" anchor="ctr">
            <a:spAutoFit/>
          </a:bodyPr>
          <a:lstStyle/>
          <a:p>
            <a:endParaRPr lang="ru-RU"/>
          </a:p>
        </p:txBody>
      </p:sp>
      <p:graphicFrame>
        <p:nvGraphicFramePr>
          <p:cNvPr id="405507" name="Object 2"/>
          <p:cNvGraphicFramePr>
            <a:graphicFrameLocks noChangeAspect="1"/>
          </p:cNvGraphicFramePr>
          <p:nvPr>
            <p:extLst>
              <p:ext uri="{D42A27DB-BD31-4B8C-83A1-F6EECF244321}">
                <p14:modId xmlns:p14="http://schemas.microsoft.com/office/powerpoint/2010/main" val="3085892941"/>
              </p:ext>
            </p:extLst>
          </p:nvPr>
        </p:nvGraphicFramePr>
        <p:xfrm>
          <a:off x="3275856" y="115888"/>
          <a:ext cx="2943803" cy="1008856"/>
        </p:xfrm>
        <a:graphic>
          <a:graphicData uri="http://schemas.openxmlformats.org/presentationml/2006/ole">
            <mc:AlternateContent xmlns:mc="http://schemas.openxmlformats.org/markup-compatibility/2006">
              <mc:Choice xmlns:v="urn:schemas-microsoft-com:vml" Requires="v">
                <p:oleObj spid="_x0000_s511734" name="Формула" r:id="rId5" imgW="1307532" imgH="444307" progId="">
                  <p:embed/>
                </p:oleObj>
              </mc:Choice>
              <mc:Fallback>
                <p:oleObj name="Формула" r:id="rId5" imgW="1307532" imgH="444307" progId="">
                  <p:embed/>
                  <p:pic>
                    <p:nvPicPr>
                      <p:cNvPr id="0" name="Picture 229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15888"/>
                        <a:ext cx="2943803" cy="10088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5509" name="Object 3"/>
          <p:cNvGraphicFramePr>
            <a:graphicFrameLocks noChangeAspect="1"/>
          </p:cNvGraphicFramePr>
          <p:nvPr>
            <p:extLst>
              <p:ext uri="{D42A27DB-BD31-4B8C-83A1-F6EECF244321}">
                <p14:modId xmlns:p14="http://schemas.microsoft.com/office/powerpoint/2010/main" val="3834179999"/>
              </p:ext>
            </p:extLst>
          </p:nvPr>
        </p:nvGraphicFramePr>
        <p:xfrm>
          <a:off x="1331640" y="1092026"/>
          <a:ext cx="6968513" cy="1040830"/>
        </p:xfrm>
        <a:graphic>
          <a:graphicData uri="http://schemas.openxmlformats.org/presentationml/2006/ole">
            <mc:AlternateContent xmlns:mc="http://schemas.openxmlformats.org/markup-compatibility/2006">
              <mc:Choice xmlns:v="urn:schemas-microsoft-com:vml" Requires="v">
                <p:oleObj spid="_x0000_s511735" name="Формула" r:id="rId7" imgW="2870200" imgH="431800" progId="">
                  <p:embed/>
                </p:oleObj>
              </mc:Choice>
              <mc:Fallback>
                <p:oleObj name="Формула" r:id="rId7" imgW="2870200" imgH="431800" progId="">
                  <p:embed/>
                  <p:pic>
                    <p:nvPicPr>
                      <p:cNvPr id="0" name="Picture 229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1640" y="1092026"/>
                        <a:ext cx="6968513" cy="10408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5511" name="Rectangle 7"/>
          <p:cNvSpPr>
            <a:spLocks noChangeArrowheads="1"/>
          </p:cNvSpPr>
          <p:nvPr/>
        </p:nvSpPr>
        <p:spPr bwMode="auto">
          <a:xfrm>
            <a:off x="395288" y="1924175"/>
            <a:ext cx="2964401" cy="523220"/>
          </a:xfrm>
          <a:prstGeom prst="rect">
            <a:avLst/>
          </a:prstGeom>
          <a:noFill/>
          <a:ln w="9525">
            <a:noFill/>
            <a:miter lim="800000"/>
            <a:headEnd/>
            <a:tailEnd/>
          </a:ln>
        </p:spPr>
        <p:txBody>
          <a:bodyPr wrap="none" anchor="ctr">
            <a:spAutoFit/>
          </a:bodyPr>
          <a:lstStyle/>
          <a:p>
            <a:pPr eaLnBrk="0" hangingPunct="0"/>
            <a:r>
              <a:rPr lang="ru-RU" sz="2800" b="1" dirty="0">
                <a:latin typeface="Arial" pitchFamily="34" charset="0"/>
                <a:cs typeface="Arial" pitchFamily="34" charset="0"/>
              </a:rPr>
              <a:t>Учитывая, что:</a:t>
            </a:r>
            <a:r>
              <a:rPr lang="ru-RU" sz="2800" dirty="0">
                <a:latin typeface="Arial" pitchFamily="34" charset="0"/>
                <a:cs typeface="Arial" pitchFamily="34" charset="0"/>
              </a:rPr>
              <a:t> </a:t>
            </a:r>
          </a:p>
        </p:txBody>
      </p:sp>
      <p:sp>
        <p:nvSpPr>
          <p:cNvPr id="33803" name="Rectangle 9"/>
          <p:cNvSpPr>
            <a:spLocks noChangeArrowheads="1"/>
          </p:cNvSpPr>
          <p:nvPr/>
        </p:nvSpPr>
        <p:spPr bwMode="auto">
          <a:xfrm>
            <a:off x="0" y="3205163"/>
            <a:ext cx="9144000" cy="0"/>
          </a:xfrm>
          <a:prstGeom prst="rect">
            <a:avLst/>
          </a:prstGeom>
          <a:noFill/>
          <a:ln w="9525">
            <a:noFill/>
            <a:miter lim="800000"/>
            <a:headEnd/>
            <a:tailEnd/>
          </a:ln>
        </p:spPr>
        <p:txBody>
          <a:bodyPr wrap="none" anchor="ctr">
            <a:spAutoFit/>
          </a:bodyPr>
          <a:lstStyle/>
          <a:p>
            <a:endParaRPr lang="ru-RU"/>
          </a:p>
        </p:txBody>
      </p:sp>
      <p:graphicFrame>
        <p:nvGraphicFramePr>
          <p:cNvPr id="405512" name="Object 4"/>
          <p:cNvGraphicFramePr>
            <a:graphicFrameLocks noChangeAspect="1"/>
          </p:cNvGraphicFramePr>
          <p:nvPr>
            <p:extLst>
              <p:ext uri="{D42A27DB-BD31-4B8C-83A1-F6EECF244321}">
                <p14:modId xmlns:p14="http://schemas.microsoft.com/office/powerpoint/2010/main" val="2750195438"/>
              </p:ext>
            </p:extLst>
          </p:nvPr>
        </p:nvGraphicFramePr>
        <p:xfrm>
          <a:off x="1017139" y="2451914"/>
          <a:ext cx="3511458" cy="1121102"/>
        </p:xfrm>
        <a:graphic>
          <a:graphicData uri="http://schemas.openxmlformats.org/presentationml/2006/ole">
            <mc:AlternateContent xmlns:mc="http://schemas.openxmlformats.org/markup-compatibility/2006">
              <mc:Choice xmlns:v="urn:schemas-microsoft-com:vml" Requires="v">
                <p:oleObj spid="_x0000_s511736" name="Формула" r:id="rId9" imgW="1396394" imgH="444307" progId="">
                  <p:embed/>
                </p:oleObj>
              </mc:Choice>
              <mc:Fallback>
                <p:oleObj name="Формула" r:id="rId9" imgW="1396394" imgH="444307" progId="">
                  <p:embed/>
                  <p:pic>
                    <p:nvPicPr>
                      <p:cNvPr id="0" name="Picture 23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7139" y="2451914"/>
                        <a:ext cx="3511458" cy="11211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804" name="Rectangle 11"/>
          <p:cNvSpPr>
            <a:spLocks noChangeArrowheads="1"/>
          </p:cNvSpPr>
          <p:nvPr/>
        </p:nvSpPr>
        <p:spPr bwMode="auto">
          <a:xfrm>
            <a:off x="0" y="3205163"/>
            <a:ext cx="9144000" cy="0"/>
          </a:xfrm>
          <a:prstGeom prst="rect">
            <a:avLst/>
          </a:prstGeom>
          <a:noFill/>
          <a:ln w="9525">
            <a:noFill/>
            <a:miter lim="800000"/>
            <a:headEnd/>
            <a:tailEnd/>
          </a:ln>
        </p:spPr>
        <p:txBody>
          <a:bodyPr wrap="none" anchor="ctr">
            <a:spAutoFit/>
          </a:bodyPr>
          <a:lstStyle/>
          <a:p>
            <a:endParaRPr lang="ru-RU"/>
          </a:p>
        </p:txBody>
      </p:sp>
      <p:graphicFrame>
        <p:nvGraphicFramePr>
          <p:cNvPr id="405514" name="Object 5"/>
          <p:cNvGraphicFramePr>
            <a:graphicFrameLocks noChangeAspect="1"/>
          </p:cNvGraphicFramePr>
          <p:nvPr>
            <p:extLst>
              <p:ext uri="{D42A27DB-BD31-4B8C-83A1-F6EECF244321}">
                <p14:modId xmlns:p14="http://schemas.microsoft.com/office/powerpoint/2010/main" val="677862641"/>
              </p:ext>
            </p:extLst>
          </p:nvPr>
        </p:nvGraphicFramePr>
        <p:xfrm>
          <a:off x="5046697" y="2449386"/>
          <a:ext cx="3534923" cy="1123630"/>
        </p:xfrm>
        <a:graphic>
          <a:graphicData uri="http://schemas.openxmlformats.org/presentationml/2006/ole">
            <mc:AlternateContent xmlns:mc="http://schemas.openxmlformats.org/markup-compatibility/2006">
              <mc:Choice xmlns:v="urn:schemas-microsoft-com:vml" Requires="v">
                <p:oleObj spid="_x0000_s511737" name="Формула" r:id="rId11" imgW="1409088" imgH="444307" progId="">
                  <p:embed/>
                </p:oleObj>
              </mc:Choice>
              <mc:Fallback>
                <p:oleObj name="Формула" r:id="rId11" imgW="1409088" imgH="444307" progId="">
                  <p:embed/>
                  <p:pic>
                    <p:nvPicPr>
                      <p:cNvPr id="0" name="Picture 23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46697" y="2449386"/>
                        <a:ext cx="3534923" cy="11236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5516" name="Rectangle 12"/>
          <p:cNvSpPr>
            <a:spLocks noChangeArrowheads="1"/>
          </p:cNvSpPr>
          <p:nvPr/>
        </p:nvSpPr>
        <p:spPr bwMode="auto">
          <a:xfrm>
            <a:off x="214791" y="3573016"/>
            <a:ext cx="8627612" cy="2246769"/>
          </a:xfrm>
          <a:prstGeom prst="rect">
            <a:avLst/>
          </a:prstGeom>
          <a:noFill/>
          <a:ln w="9525">
            <a:noFill/>
            <a:miter lim="800000"/>
            <a:headEnd/>
            <a:tailEnd/>
          </a:ln>
        </p:spPr>
        <p:txBody>
          <a:bodyPr wrap="square" anchor="ctr">
            <a:spAutoFit/>
          </a:bodyPr>
          <a:lstStyle/>
          <a:p>
            <a:pPr eaLnBrk="0" hangingPunct="0"/>
            <a:r>
              <a:rPr lang="ru-RU" sz="2800" b="1" dirty="0">
                <a:latin typeface="Arial" pitchFamily="34" charset="0"/>
                <a:cs typeface="Arial" pitchFamily="34" charset="0"/>
              </a:rPr>
              <a:t>получаем: </a:t>
            </a:r>
            <a:endParaRPr lang="ru-RU" sz="2800" b="1" dirty="0" smtClean="0">
              <a:latin typeface="Arial" pitchFamily="34" charset="0"/>
              <a:cs typeface="Arial" pitchFamily="34" charset="0"/>
            </a:endParaRPr>
          </a:p>
          <a:p>
            <a:pPr algn="ctr" eaLnBrk="0" hangingPunct="0"/>
            <a:r>
              <a:rPr lang="ru-RU" sz="2800" b="1" dirty="0" smtClean="0">
                <a:latin typeface="Arial" pitchFamily="34" charset="0"/>
                <a:cs typeface="Arial" pitchFamily="34" charset="0"/>
                <a:sym typeface="Symbol"/>
              </a:rPr>
              <a:t></a:t>
            </a:r>
            <a:r>
              <a:rPr lang="en-US" sz="2800" b="1" dirty="0" smtClean="0">
                <a:latin typeface="Arial" pitchFamily="34" charset="0"/>
                <a:cs typeface="Arial" pitchFamily="34" charset="0"/>
                <a:sym typeface="Symbol"/>
              </a:rPr>
              <a:t>S = </a:t>
            </a:r>
            <a:r>
              <a:rPr lang="ru-RU" sz="2800" b="1" dirty="0" smtClean="0">
                <a:latin typeface="Arial" pitchFamily="34" charset="0"/>
                <a:cs typeface="Arial" pitchFamily="34" charset="0"/>
              </a:rPr>
              <a:t>–</a:t>
            </a:r>
            <a:r>
              <a:rPr lang="en-US" sz="2800" b="1" dirty="0" smtClean="0">
                <a:latin typeface="Arial" pitchFamily="34" charset="0"/>
                <a:cs typeface="Arial" pitchFamily="34" charset="0"/>
              </a:rPr>
              <a:t>R(x</a:t>
            </a:r>
            <a:r>
              <a:rPr lang="en-US" sz="2800" b="1" baseline="-25000" dirty="0" smtClean="0">
                <a:latin typeface="Arial" pitchFamily="34" charset="0"/>
                <a:cs typeface="Arial" pitchFamily="34" charset="0"/>
              </a:rPr>
              <a:t>1</a:t>
            </a:r>
            <a:r>
              <a:rPr lang="en-US" sz="2800" b="1" dirty="0" smtClean="0">
                <a:latin typeface="Arial" pitchFamily="34" charset="0"/>
                <a:cs typeface="Arial" pitchFamily="34" charset="0"/>
              </a:rPr>
              <a:t>lnx</a:t>
            </a:r>
            <a:r>
              <a:rPr lang="en-US" sz="2800" b="1" baseline="-25000" dirty="0">
                <a:latin typeface="Arial" pitchFamily="34" charset="0"/>
                <a:cs typeface="Arial" pitchFamily="34" charset="0"/>
              </a:rPr>
              <a:t>1</a:t>
            </a:r>
            <a:r>
              <a:rPr lang="en-US" sz="2800" b="1" dirty="0" smtClean="0">
                <a:latin typeface="Arial" pitchFamily="34" charset="0"/>
                <a:cs typeface="Arial" pitchFamily="34" charset="0"/>
              </a:rPr>
              <a:t> + x</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lnx</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a:t>
            </a:r>
          </a:p>
          <a:p>
            <a:pPr indent="450850" algn="just" eaLnBrk="0" hangingPunct="0"/>
            <a:r>
              <a:rPr lang="ru-RU" sz="2800" b="1" dirty="0">
                <a:latin typeface="Arial" pitchFamily="34" charset="0"/>
                <a:cs typeface="Arial" pitchFamily="34" charset="0"/>
              </a:rPr>
              <a:t>Тогда для системы, содержащей </a:t>
            </a:r>
            <a:r>
              <a:rPr lang="en-US" sz="2800" b="1" dirty="0">
                <a:latin typeface="Arial" pitchFamily="34" charset="0"/>
                <a:cs typeface="Arial" pitchFamily="34" charset="0"/>
              </a:rPr>
              <a:t>x</a:t>
            </a:r>
            <a:r>
              <a:rPr lang="en-US" sz="2800" b="1" baseline="-25000" dirty="0">
                <a:latin typeface="Arial" pitchFamily="34" charset="0"/>
                <a:cs typeface="Arial" pitchFamily="34" charset="0"/>
              </a:rPr>
              <a:t>i</a:t>
            </a:r>
            <a:r>
              <a:rPr lang="ru-RU" sz="2800" b="1" dirty="0">
                <a:latin typeface="Arial" pitchFamily="34" charset="0"/>
                <a:cs typeface="Arial" pitchFamily="34" charset="0"/>
              </a:rPr>
              <a:t> мольных долей компонентов, получим</a:t>
            </a:r>
            <a:r>
              <a:rPr lang="ru-RU" sz="2800" b="1" dirty="0" smtClean="0">
                <a:latin typeface="Arial" pitchFamily="34" charset="0"/>
                <a:cs typeface="Arial" pitchFamily="34" charset="0"/>
              </a:rPr>
              <a:t>:</a:t>
            </a:r>
            <a:endParaRPr lang="en-US" sz="2800" b="1" dirty="0" smtClean="0">
              <a:latin typeface="Arial" pitchFamily="34" charset="0"/>
              <a:cs typeface="Arial" pitchFamily="34" charset="0"/>
            </a:endParaRPr>
          </a:p>
          <a:p>
            <a:pPr algn="ctr" eaLnBrk="0" hangingPunct="0"/>
            <a:r>
              <a:rPr lang="ru-RU" sz="2800" b="1" dirty="0">
                <a:latin typeface="Arial" pitchFamily="34" charset="0"/>
                <a:cs typeface="Arial" pitchFamily="34" charset="0"/>
                <a:sym typeface="Symbol"/>
              </a:rPr>
              <a:t></a:t>
            </a:r>
            <a:r>
              <a:rPr lang="en-US" sz="2800" b="1" dirty="0">
                <a:latin typeface="Arial" pitchFamily="34" charset="0"/>
                <a:cs typeface="Arial" pitchFamily="34" charset="0"/>
                <a:sym typeface="Symbol"/>
              </a:rPr>
              <a:t>S = </a:t>
            </a:r>
            <a:r>
              <a:rPr lang="ru-RU" sz="2800" b="1" dirty="0">
                <a:latin typeface="Arial" pitchFamily="34" charset="0"/>
                <a:cs typeface="Arial" pitchFamily="34" charset="0"/>
              </a:rPr>
              <a:t>–</a:t>
            </a:r>
            <a:r>
              <a:rPr lang="en-US" sz="2800" b="1" dirty="0" err="1" smtClean="0">
                <a:latin typeface="Arial" pitchFamily="34" charset="0"/>
                <a:cs typeface="Arial" pitchFamily="34" charset="0"/>
              </a:rPr>
              <a:t>R</a:t>
            </a:r>
            <a:r>
              <a:rPr lang="en-US" sz="2800" b="1" dirty="0" err="1" smtClean="0">
                <a:latin typeface="Arial" pitchFamily="34" charset="0"/>
                <a:cs typeface="Arial" pitchFamily="34" charset="0"/>
                <a:sym typeface="Symbol"/>
              </a:rPr>
              <a:t></a:t>
            </a:r>
            <a:r>
              <a:rPr lang="en-US" sz="2800" b="1" dirty="0" err="1" smtClean="0">
                <a:latin typeface="Arial" pitchFamily="34" charset="0"/>
                <a:cs typeface="Arial" pitchFamily="34" charset="0"/>
              </a:rPr>
              <a:t>x</a:t>
            </a:r>
            <a:r>
              <a:rPr lang="en-US" sz="2800" b="1" baseline="-25000" dirty="0" err="1" smtClean="0">
                <a:latin typeface="Arial" pitchFamily="34" charset="0"/>
                <a:cs typeface="Arial" pitchFamily="34" charset="0"/>
              </a:rPr>
              <a:t>i</a:t>
            </a:r>
            <a:r>
              <a:rPr lang="en-US" sz="2800" b="1" dirty="0" err="1" smtClean="0">
                <a:latin typeface="Arial" pitchFamily="34" charset="0"/>
                <a:cs typeface="Arial" pitchFamily="34" charset="0"/>
              </a:rPr>
              <a:t>lnx</a:t>
            </a:r>
            <a:r>
              <a:rPr lang="en-US" sz="2800" b="1" baseline="-25000" dirty="0" err="1" smtClean="0">
                <a:latin typeface="Arial" pitchFamily="34" charset="0"/>
                <a:cs typeface="Arial" pitchFamily="34" charset="0"/>
              </a:rPr>
              <a:t>i</a:t>
            </a:r>
            <a:endParaRPr lang="ru-RU" sz="2800" b="1" dirty="0">
              <a:latin typeface="Arial" pitchFamily="34" charset="0"/>
              <a:cs typeface="Arial" pitchFamily="34" charset="0"/>
            </a:endParaRPr>
          </a:p>
        </p:txBody>
      </p:sp>
      <p:sp>
        <p:nvSpPr>
          <p:cNvPr id="33806" name="Rectangle 15"/>
          <p:cNvSpPr>
            <a:spLocks noChangeArrowheads="1"/>
          </p:cNvSpPr>
          <p:nvPr/>
        </p:nvSpPr>
        <p:spPr bwMode="auto">
          <a:xfrm>
            <a:off x="0" y="3319463"/>
            <a:ext cx="9144000" cy="0"/>
          </a:xfrm>
          <a:prstGeom prst="rect">
            <a:avLst/>
          </a:prstGeom>
          <a:noFill/>
          <a:ln w="9525">
            <a:noFill/>
            <a:miter lim="800000"/>
            <a:headEnd/>
            <a:tailEnd/>
          </a:ln>
        </p:spPr>
        <p:txBody>
          <a:bodyPr wrap="none" anchor="ctr">
            <a:spAutoFit/>
          </a:bodyPr>
          <a:lstStyle/>
          <a:p>
            <a:endParaRPr lang="ru-RU"/>
          </a:p>
        </p:txBody>
      </p:sp>
      <p:sp>
        <p:nvSpPr>
          <p:cNvPr id="33808" name="Rectangle 18"/>
          <p:cNvSpPr>
            <a:spLocks noChangeArrowheads="1"/>
          </p:cNvSpPr>
          <p:nvPr/>
        </p:nvSpPr>
        <p:spPr bwMode="auto">
          <a:xfrm>
            <a:off x="0" y="3300413"/>
            <a:ext cx="9144000" cy="0"/>
          </a:xfrm>
          <a:prstGeom prst="rect">
            <a:avLst/>
          </a:prstGeom>
          <a:noFill/>
          <a:ln w="9525">
            <a:noFill/>
            <a:miter lim="800000"/>
            <a:headEnd/>
            <a:tailEnd/>
          </a:ln>
        </p:spPr>
        <p:txBody>
          <a:bodyPr wrap="none" anchor="ctr">
            <a:spAutoFit/>
          </a:bodyPr>
          <a:lstStyle/>
          <a:p>
            <a:endParaRPr lang="ru-RU"/>
          </a:p>
        </p:txBody>
      </p:sp>
      <p:pic>
        <p:nvPicPr>
          <p:cNvPr id="20"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cstate="print"/>
          <a:stretch>
            <a:fillRect/>
          </a:stretch>
        </p:blipFill>
        <p:spPr>
          <a:xfrm>
            <a:off x="6804248" y="6377200"/>
            <a:ext cx="304800" cy="304800"/>
          </a:xfrm>
          <a:prstGeom prst="rect">
            <a:avLst/>
          </a:prstGeom>
        </p:spPr>
      </p:pic>
      <p:sp>
        <p:nvSpPr>
          <p:cNvPr id="2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6" name="Управляющая кнопка: домой 25">
            <a:hlinkClick r:id="rId1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7" name="Picture 12" descr="пишу 1"/>
          <p:cNvPicPr>
            <a:picLocks noChangeAspect="1" noChangeArrowheads="1" noCrop="1"/>
          </p:cNvPicPr>
          <p:nvPr/>
        </p:nvPicPr>
        <p:blipFill>
          <a:blip r:embed="rId15"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87102765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Text Box 11"/>
          <p:cNvSpPr txBox="1">
            <a:spLocks noChangeArrowheads="1"/>
          </p:cNvSpPr>
          <p:nvPr/>
        </p:nvSpPr>
        <p:spPr bwMode="auto">
          <a:xfrm>
            <a:off x="539553" y="1423156"/>
            <a:ext cx="8032976" cy="1126462"/>
          </a:xfrm>
          <a:prstGeom prst="rect">
            <a:avLst/>
          </a:prstGeom>
          <a:noFill/>
          <a:ln w="9525">
            <a:noFill/>
            <a:miter lim="800000"/>
            <a:headEnd/>
            <a:tailEnd/>
          </a:ln>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0000"/>
              </a:lnSpc>
            </a:pPr>
            <a:r>
              <a:rPr lang="ru-RU" sz="2800" b="1" spc="50" dirty="0">
                <a:ln w="11430"/>
                <a:solidFill>
                  <a:srgbClr val="C00000"/>
                </a:solidFill>
                <a:effectLst>
                  <a:outerShdw blurRad="76200" dist="50800" dir="5400000" algn="tl" rotWithShape="0">
                    <a:srgbClr val="000000">
                      <a:alpha val="65000"/>
                    </a:srgbClr>
                  </a:outerShdw>
                </a:effectLst>
                <a:latin typeface="Arial Black" pitchFamily="34" charset="0"/>
              </a:rPr>
              <a:t>Энтропия как критерий самопроизвольного  протекания процесса в изолированной </a:t>
            </a:r>
            <a:r>
              <a:rPr lang="ru-RU" sz="2800" b="1" spc="50" dirty="0" smtClean="0">
                <a:ln w="11430"/>
                <a:solidFill>
                  <a:srgbClr val="C00000"/>
                </a:solidFill>
                <a:effectLst>
                  <a:outerShdw blurRad="76200" dist="50800" dir="5400000" algn="tl" rotWithShape="0">
                    <a:srgbClr val="000000">
                      <a:alpha val="65000"/>
                    </a:srgbClr>
                  </a:outerShdw>
                </a:effectLst>
                <a:latin typeface="Arial Black" pitchFamily="34" charset="0"/>
              </a:rPr>
              <a:t>системе</a:t>
            </a:r>
            <a:endParaRPr lang="ru-RU" sz="2800" b="1"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sp>
        <p:nvSpPr>
          <p:cNvPr id="10" name="Прямоугольник 9"/>
          <p:cNvSpPr/>
          <p:nvPr/>
        </p:nvSpPr>
        <p:spPr>
          <a:xfrm>
            <a:off x="629745" y="3483358"/>
            <a:ext cx="7938718" cy="2656112"/>
          </a:xfrm>
          <a:prstGeom prst="rect">
            <a:avLst/>
          </a:prstGeom>
        </p:spPr>
        <p:txBody>
          <a:bodyPr wrap="square">
            <a:spAutoFit/>
          </a:bodyPr>
          <a:lstStyle/>
          <a:p>
            <a:pPr indent="450850" algn="just">
              <a:lnSpc>
                <a:spcPct val="85000"/>
              </a:lnSpc>
            </a:pPr>
            <a:r>
              <a:rPr lang="ru-RU" sz="2800" b="1" u="sng" dirty="0"/>
              <a:t>В результате</a:t>
            </a:r>
            <a:r>
              <a:rPr lang="ru-RU" sz="2800" b="1" dirty="0"/>
              <a:t> </a:t>
            </a:r>
            <a:r>
              <a:rPr lang="ru-RU" sz="2800" b="1" dirty="0">
                <a:ln>
                  <a:solidFill>
                    <a:sysClr val="windowText" lastClr="000000"/>
                  </a:solidFill>
                </a:ln>
                <a:solidFill>
                  <a:srgbClr val="0000FF"/>
                </a:solidFill>
              </a:rPr>
              <a:t>физического</a:t>
            </a:r>
            <a:r>
              <a:rPr lang="ru-RU" sz="2800" b="1" dirty="0"/>
              <a:t> или </a:t>
            </a:r>
            <a:r>
              <a:rPr lang="ru-RU" sz="2800" b="1" dirty="0">
                <a:ln>
                  <a:solidFill>
                    <a:sysClr val="windowText" lastClr="000000"/>
                  </a:solidFill>
                </a:ln>
                <a:solidFill>
                  <a:srgbClr val="0000FF"/>
                </a:solidFill>
              </a:rPr>
              <a:t>химического</a:t>
            </a:r>
            <a:r>
              <a:rPr lang="ru-RU" sz="2800" b="1" dirty="0"/>
              <a:t> </a:t>
            </a:r>
            <a:r>
              <a:rPr lang="ru-RU" sz="2800" b="1" dirty="0">
                <a:ln>
                  <a:solidFill>
                    <a:sysClr val="windowText" lastClr="000000"/>
                  </a:solidFill>
                </a:ln>
              </a:rPr>
              <a:t>процесса</a:t>
            </a:r>
            <a:r>
              <a:rPr lang="ru-RU" sz="2800" b="1" dirty="0"/>
              <a:t> всегда происходит </a:t>
            </a:r>
            <a:r>
              <a:rPr lang="ru-RU" sz="2800" b="1" dirty="0">
                <a:ln>
                  <a:solidFill>
                    <a:sysClr val="windowText" lastClr="000000"/>
                  </a:solidFill>
                </a:ln>
              </a:rPr>
              <a:t>изменение</a:t>
            </a:r>
            <a:r>
              <a:rPr lang="ru-RU" sz="2800" b="1" dirty="0"/>
              <a:t> </a:t>
            </a:r>
            <a:r>
              <a:rPr lang="ru-RU" sz="2800" b="1" dirty="0">
                <a:ln>
                  <a:solidFill>
                    <a:sysClr val="windowText" lastClr="000000"/>
                  </a:solidFill>
                </a:ln>
                <a:solidFill>
                  <a:srgbClr val="FF0000"/>
                </a:solidFill>
                <a:latin typeface="Arial Black" pitchFamily="34" charset="0"/>
              </a:rPr>
              <a:t>энтропии</a:t>
            </a:r>
            <a:r>
              <a:rPr lang="ru-RU" sz="2800" b="1" dirty="0"/>
              <a:t>. </a:t>
            </a:r>
            <a:r>
              <a:rPr lang="ru-RU" sz="2800" b="1" u="sng" dirty="0"/>
              <a:t>Изменение</a:t>
            </a:r>
            <a:r>
              <a:rPr lang="ru-RU" sz="2800" b="1" dirty="0"/>
              <a:t> </a:t>
            </a:r>
            <a:r>
              <a:rPr lang="ru-RU" sz="2800" b="1" dirty="0">
                <a:ln>
                  <a:solidFill>
                    <a:sysClr val="windowText" lastClr="000000"/>
                  </a:solidFill>
                </a:ln>
                <a:solidFill>
                  <a:srgbClr val="0000FF"/>
                </a:solidFill>
              </a:rPr>
              <a:t>энтропии</a:t>
            </a:r>
            <a:r>
              <a:rPr lang="ru-RU" sz="2800" b="1" dirty="0"/>
              <a:t> </a:t>
            </a:r>
            <a:r>
              <a:rPr lang="ru-RU" sz="2800" b="1" u="sng" dirty="0"/>
              <a:t>показывает</a:t>
            </a:r>
            <a:r>
              <a:rPr lang="ru-RU" sz="2800" b="1" dirty="0"/>
              <a:t> какое количество энергии беспорядочно рассеивается в окружающую среду в виде теплоты (при определенной температуре). </a:t>
            </a:r>
            <a:endParaRPr lang="en-US" sz="2800" b="1" dirty="0"/>
          </a:p>
        </p:txBody>
      </p:sp>
      <p:pic>
        <p:nvPicPr>
          <p:cNvPr id="4628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9745" y="2674501"/>
            <a:ext cx="7911029" cy="826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Прямоугольник 8"/>
          <p:cNvSpPr/>
          <p:nvPr/>
        </p:nvSpPr>
        <p:spPr>
          <a:xfrm>
            <a:off x="580780" y="1412776"/>
            <a:ext cx="7991748" cy="3964162"/>
          </a:xfrm>
          <a:prstGeom prst="rect">
            <a:avLst/>
          </a:prstGeom>
        </p:spPr>
        <p:txBody>
          <a:bodyPr wrap="square">
            <a:spAutoFit/>
          </a:bodyPr>
          <a:lstStyle/>
          <a:p>
            <a:pPr indent="450850" algn="just">
              <a:lnSpc>
                <a:spcPct val="85000"/>
              </a:lnSpc>
            </a:pPr>
            <a:r>
              <a:rPr lang="ru-RU" sz="2800" dirty="0">
                <a:latin typeface="Arial" pitchFamily="34" charset="0"/>
                <a:cs typeface="Arial" pitchFamily="34" charset="0"/>
              </a:rPr>
              <a:t> </a:t>
            </a:r>
            <a:r>
              <a:rPr lang="ru-RU" sz="2800" b="1" dirty="0">
                <a:latin typeface="Arial" pitchFamily="34" charset="0"/>
                <a:cs typeface="Arial" pitchFamily="34" charset="0"/>
              </a:rPr>
              <a:t>В термодинамике понятие «</a:t>
            </a:r>
            <a:r>
              <a:rPr lang="ru-RU" sz="2800" b="1" dirty="0">
                <a:ln>
                  <a:solidFill>
                    <a:sysClr val="windowText" lastClr="000000"/>
                  </a:solidFill>
                </a:ln>
                <a:solidFill>
                  <a:srgbClr val="C00000"/>
                </a:solidFill>
                <a:latin typeface="Arial Black" pitchFamily="34" charset="0"/>
                <a:cs typeface="Arial" pitchFamily="34" charset="0"/>
              </a:rPr>
              <a:t>энтропия</a:t>
            </a:r>
            <a:r>
              <a:rPr lang="ru-RU" sz="2800" b="1" dirty="0">
                <a:latin typeface="Arial" pitchFamily="34" charset="0"/>
                <a:cs typeface="Arial" pitchFamily="34" charset="0"/>
              </a:rPr>
              <a:t>» было введено немецким физиком </a:t>
            </a:r>
            <a:r>
              <a:rPr lang="ru-RU" sz="2800" b="1" dirty="0" smtClean="0">
                <a:latin typeface="Arial" pitchFamily="34" charset="0"/>
                <a:cs typeface="Arial" pitchFamily="34" charset="0"/>
              </a:rPr>
              <a:t>Рудольфом </a:t>
            </a:r>
            <a:r>
              <a:rPr lang="ru-RU" sz="2800" b="1" dirty="0" err="1">
                <a:latin typeface="Arial" pitchFamily="34" charset="0"/>
                <a:cs typeface="Arial" pitchFamily="34" charset="0"/>
              </a:rPr>
              <a:t>Клаузиусом</a:t>
            </a:r>
            <a:r>
              <a:rPr lang="ru-RU" sz="2800" b="1" dirty="0">
                <a:latin typeface="Arial" pitchFamily="34" charset="0"/>
                <a:cs typeface="Arial" pitchFamily="34" charset="0"/>
              </a:rPr>
              <a:t> (1865), который показал, что процесс превращения теплоты в работу подчиняется определенной физической закономерности – второму началу термодинамики</a:t>
            </a:r>
            <a:r>
              <a:rPr lang="ru-RU" sz="2800" b="1" dirty="0" smtClean="0">
                <a:latin typeface="Arial" pitchFamily="34" charset="0"/>
                <a:cs typeface="Arial" pitchFamily="34" charset="0"/>
              </a:rPr>
              <a:t>.</a:t>
            </a:r>
          </a:p>
          <a:p>
            <a:pPr indent="450850" algn="just">
              <a:lnSpc>
                <a:spcPct val="85000"/>
              </a:lnSpc>
            </a:pPr>
            <a:endParaRPr lang="ru-RU" sz="1600" b="1" dirty="0" smtClean="0">
              <a:latin typeface="Arial" pitchFamily="34" charset="0"/>
              <a:cs typeface="Arial" pitchFamily="34" charset="0"/>
            </a:endParaRPr>
          </a:p>
          <a:p>
            <a:pPr indent="450850" algn="just">
              <a:lnSpc>
                <a:spcPct val="85000"/>
              </a:lnSpc>
            </a:pPr>
            <a:r>
              <a:rPr lang="ru-RU" sz="2800" b="1" dirty="0" smtClean="0">
                <a:latin typeface="Arial" pitchFamily="34" charset="0"/>
                <a:cs typeface="Arial" pitchFamily="34" charset="0"/>
              </a:rPr>
              <a:t>Слово </a:t>
            </a:r>
            <a:r>
              <a:rPr lang="ru-RU" sz="2800" b="1" dirty="0">
                <a:ln>
                  <a:solidFill>
                    <a:sysClr val="windowText" lastClr="000000"/>
                  </a:solidFill>
                </a:ln>
                <a:solidFill>
                  <a:srgbClr val="FF3300"/>
                </a:solidFill>
                <a:latin typeface="Arial Black" pitchFamily="34" charset="0"/>
                <a:cs typeface="Arial" pitchFamily="34" charset="0"/>
              </a:rPr>
              <a:t>энтропия</a:t>
            </a:r>
            <a:r>
              <a:rPr lang="ru-RU" sz="2800" b="1" dirty="0">
                <a:latin typeface="Arial" pitchFamily="34" charset="0"/>
                <a:cs typeface="Arial" pitchFamily="34" charset="0"/>
              </a:rPr>
              <a:t> образуется из греческих слов </a:t>
            </a:r>
            <a:r>
              <a:rPr lang="ru-RU" sz="2800" b="1" i="1" dirty="0">
                <a:ln>
                  <a:solidFill>
                    <a:sysClr val="windowText" lastClr="000000"/>
                  </a:solidFill>
                </a:ln>
                <a:solidFill>
                  <a:srgbClr val="FF3300"/>
                </a:solidFill>
                <a:latin typeface="Arial" pitchFamily="34" charset="0"/>
                <a:cs typeface="Arial" pitchFamily="34" charset="0"/>
              </a:rPr>
              <a:t>эн</a:t>
            </a:r>
            <a:r>
              <a:rPr lang="ru-RU" sz="2800" b="1" dirty="0">
                <a:latin typeface="Arial" pitchFamily="34" charset="0"/>
                <a:cs typeface="Arial" pitchFamily="34" charset="0"/>
              </a:rPr>
              <a:t> – </a:t>
            </a:r>
            <a:r>
              <a:rPr lang="ru-RU" sz="2800" b="1" u="sng" dirty="0">
                <a:latin typeface="Arial" pitchFamily="34" charset="0"/>
                <a:cs typeface="Arial" pitchFamily="34" charset="0"/>
              </a:rPr>
              <a:t>энергия</a:t>
            </a:r>
            <a:r>
              <a:rPr lang="ru-RU" sz="2800" b="1" dirty="0">
                <a:latin typeface="Arial" pitchFamily="34" charset="0"/>
                <a:cs typeface="Arial" pitchFamily="34" charset="0"/>
              </a:rPr>
              <a:t>, </a:t>
            </a:r>
            <a:r>
              <a:rPr lang="ru-RU" sz="2800" b="1" i="1" dirty="0">
                <a:ln>
                  <a:solidFill>
                    <a:sysClr val="windowText" lastClr="000000"/>
                  </a:solidFill>
                </a:ln>
                <a:solidFill>
                  <a:srgbClr val="FF3300"/>
                </a:solidFill>
                <a:latin typeface="Arial" pitchFamily="34" charset="0"/>
                <a:cs typeface="Arial" pitchFamily="34" charset="0"/>
              </a:rPr>
              <a:t>тропе</a:t>
            </a:r>
            <a:r>
              <a:rPr lang="ru-RU" sz="2800" b="1" dirty="0">
                <a:latin typeface="Arial" pitchFamily="34" charset="0"/>
                <a:cs typeface="Arial" pitchFamily="34" charset="0"/>
              </a:rPr>
              <a:t> – </a:t>
            </a:r>
            <a:r>
              <a:rPr lang="ru-RU" sz="2800" b="1" u="sng" dirty="0">
                <a:latin typeface="Arial" pitchFamily="34" charset="0"/>
                <a:cs typeface="Arial" pitchFamily="34" charset="0"/>
              </a:rPr>
              <a:t>превращение</a:t>
            </a:r>
            <a:r>
              <a:rPr lang="ru-RU" sz="2800" b="1" dirty="0">
                <a:latin typeface="Arial" pitchFamily="34" charset="0"/>
                <a:cs typeface="Arial" pitchFamily="34" charset="0"/>
              </a:rPr>
              <a:t>. </a:t>
            </a:r>
            <a:endParaRPr lang="ru-RU" sz="2800" b="1" dirty="0" smtClean="0">
              <a:latin typeface="Arial" pitchFamily="34" charset="0"/>
              <a:cs typeface="Arial" pitchFamily="34" charset="0"/>
            </a:endParaRPr>
          </a:p>
        </p:txBody>
      </p:sp>
    </p:spTree>
    <p:extLst>
      <p:ext uri="{BB962C8B-B14F-4D97-AF65-F5344CB8AC3E}">
        <p14:creationId xmlns:p14="http://schemas.microsoft.com/office/powerpoint/2010/main" val="1487587329"/>
      </p:ext>
    </p:extLst>
  </p:cSld>
  <p:clrMapOvr>
    <a:masterClrMapping/>
  </p:clrMapOvr>
  <p:transition>
    <p:wheel spokes="1"/>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Rectangle 2"/>
          <p:cNvSpPr>
            <a:spLocks noChangeArrowheads="1"/>
          </p:cNvSpPr>
          <p:nvPr/>
        </p:nvSpPr>
        <p:spPr bwMode="auto">
          <a:xfrm>
            <a:off x="539552" y="1412776"/>
            <a:ext cx="8136904" cy="5081135"/>
          </a:xfrm>
          <a:prstGeom prst="rect">
            <a:avLst/>
          </a:prstGeom>
          <a:noFill/>
          <a:ln w="9525">
            <a:noFill/>
            <a:miter lim="800000"/>
            <a:headEnd/>
            <a:tailEnd/>
          </a:ln>
        </p:spPr>
        <p:txBody>
          <a:bodyPr wrap="square" anchor="ctr">
            <a:spAutoFit/>
          </a:bodyPr>
          <a:lstStyle/>
          <a:p>
            <a:pPr marL="723900" indent="-723900" algn="just">
              <a:lnSpc>
                <a:spcPct val="75000"/>
              </a:lnSpc>
            </a:pPr>
            <a:r>
              <a:rPr lang="ru-RU" sz="2700" b="1" dirty="0">
                <a:ln>
                  <a:solidFill>
                    <a:schemeClr val="tx1"/>
                  </a:solidFill>
                </a:ln>
                <a:solidFill>
                  <a:srgbClr val="FF3300"/>
                </a:solidFill>
                <a:latin typeface="Arial Black" pitchFamily="34" charset="0"/>
                <a:cs typeface="Arial" pitchFamily="34" charset="0"/>
              </a:rPr>
              <a:t>Энтропия</a:t>
            </a:r>
            <a:r>
              <a:rPr lang="ru-RU" sz="2700" b="1" i="1" dirty="0">
                <a:latin typeface="Arial" pitchFamily="34" charset="0"/>
                <a:cs typeface="Arial" pitchFamily="34" charset="0"/>
              </a:rPr>
              <a:t> </a:t>
            </a:r>
            <a:r>
              <a:rPr lang="ru-RU" sz="2700" b="1" dirty="0">
                <a:latin typeface="Arial" pitchFamily="34" charset="0"/>
                <a:cs typeface="Arial" pitchFamily="34" charset="0"/>
              </a:rPr>
              <a:t>– величина </a:t>
            </a:r>
            <a:r>
              <a:rPr lang="ru-RU" sz="2700" b="1" dirty="0">
                <a:ln>
                  <a:solidFill>
                    <a:schemeClr val="tx1"/>
                  </a:solidFill>
                </a:ln>
                <a:solidFill>
                  <a:srgbClr val="0000FF"/>
                </a:solidFill>
                <a:latin typeface="Arial" pitchFamily="34" charset="0"/>
                <a:cs typeface="Arial" pitchFamily="34" charset="0"/>
              </a:rPr>
              <a:t>экстенсивная</a:t>
            </a:r>
            <a:r>
              <a:rPr lang="ru-RU" sz="2700" b="1" dirty="0">
                <a:latin typeface="Arial" pitchFamily="34" charset="0"/>
                <a:cs typeface="Arial" pitchFamily="34" charset="0"/>
              </a:rPr>
              <a:t>; она </a:t>
            </a:r>
            <a:r>
              <a:rPr lang="ru-RU" sz="2700" b="1" u="sng" dirty="0">
                <a:ln>
                  <a:solidFill>
                    <a:schemeClr val="tx1"/>
                  </a:solidFill>
                </a:ln>
                <a:solidFill>
                  <a:srgbClr val="FF0000"/>
                </a:solidFill>
                <a:latin typeface="Arial" pitchFamily="34" charset="0"/>
                <a:cs typeface="Arial" pitchFamily="34" charset="0"/>
              </a:rPr>
              <a:t>зависит</a:t>
            </a:r>
            <a:r>
              <a:rPr lang="ru-RU" sz="2700" b="1" dirty="0">
                <a:ln>
                  <a:solidFill>
                    <a:schemeClr val="tx1"/>
                  </a:solidFill>
                </a:ln>
                <a:solidFill>
                  <a:srgbClr val="0000FF"/>
                </a:solidFill>
                <a:latin typeface="Arial" pitchFamily="34" charset="0"/>
                <a:cs typeface="Arial" pitchFamily="34" charset="0"/>
              </a:rPr>
              <a:t> от количества вещества</a:t>
            </a:r>
            <a:r>
              <a:rPr lang="ru-RU" sz="2700" b="1" dirty="0">
                <a:latin typeface="Arial" pitchFamily="34" charset="0"/>
                <a:cs typeface="Arial" pitchFamily="34" charset="0"/>
              </a:rPr>
              <a:t> в системе.</a:t>
            </a:r>
          </a:p>
          <a:p>
            <a:pPr marL="723900" indent="-723900" algn="just">
              <a:lnSpc>
                <a:spcPct val="75000"/>
              </a:lnSpc>
            </a:pPr>
            <a:r>
              <a:rPr lang="ru-RU" sz="2700" b="1" i="1" dirty="0">
                <a:ln>
                  <a:solidFill>
                    <a:schemeClr val="tx1"/>
                  </a:solidFill>
                </a:ln>
                <a:solidFill>
                  <a:srgbClr val="0000FF"/>
                </a:solidFill>
                <a:latin typeface="Arial" pitchFamily="34" charset="0"/>
                <a:cs typeface="Arial" pitchFamily="34" charset="0"/>
              </a:rPr>
              <a:t>Экстенсивный</a:t>
            </a:r>
            <a:r>
              <a:rPr lang="ru-RU" sz="2700" b="1" i="1" dirty="0">
                <a:latin typeface="Arial" pitchFamily="34" charset="0"/>
                <a:cs typeface="Arial" pitchFamily="34" charset="0"/>
              </a:rPr>
              <a:t> </a:t>
            </a:r>
            <a:r>
              <a:rPr lang="ru-RU" sz="2700" b="1" dirty="0">
                <a:latin typeface="Arial" pitchFamily="34" charset="0"/>
                <a:cs typeface="Arial" pitchFamily="34" charset="0"/>
              </a:rPr>
              <a:t>– от лат. </a:t>
            </a:r>
            <a:r>
              <a:rPr lang="en-US" sz="2700" b="1" i="1" dirty="0" err="1">
                <a:latin typeface="Arial" pitchFamily="34" charset="0"/>
                <a:cs typeface="Arial" pitchFamily="34" charset="0"/>
              </a:rPr>
              <a:t>extensivus</a:t>
            </a:r>
            <a:r>
              <a:rPr lang="ru-RU" sz="2700" b="1" dirty="0">
                <a:latin typeface="Arial" pitchFamily="34" charset="0"/>
                <a:cs typeface="Arial" pitchFamily="34" charset="0"/>
              </a:rPr>
              <a:t> расширяющий, удлиняющий – </a:t>
            </a:r>
            <a:r>
              <a:rPr lang="ru-RU" sz="2700" b="1" dirty="0">
                <a:ln>
                  <a:solidFill>
                    <a:schemeClr val="tx1"/>
                  </a:solidFill>
                </a:ln>
                <a:solidFill>
                  <a:srgbClr val="0000FF"/>
                </a:solidFill>
                <a:latin typeface="Arial" pitchFamily="34" charset="0"/>
                <a:cs typeface="Arial" pitchFamily="34" charset="0"/>
              </a:rPr>
              <a:t>связанный с количественным </a:t>
            </a:r>
            <a:r>
              <a:rPr lang="ru-RU" sz="2700" b="1" dirty="0">
                <a:latin typeface="Arial" pitchFamily="34" charset="0"/>
                <a:cs typeface="Arial" pitchFamily="34" charset="0"/>
              </a:rPr>
              <a:t>(а не качественным)  </a:t>
            </a:r>
            <a:r>
              <a:rPr lang="ru-RU" sz="2700" b="1" dirty="0">
                <a:ln>
                  <a:solidFill>
                    <a:schemeClr val="tx1"/>
                  </a:solidFill>
                </a:ln>
                <a:solidFill>
                  <a:srgbClr val="0000FF"/>
                </a:solidFill>
                <a:latin typeface="Arial" pitchFamily="34" charset="0"/>
                <a:cs typeface="Arial" pitchFamily="34" charset="0"/>
              </a:rPr>
              <a:t>изменением</a:t>
            </a:r>
            <a:r>
              <a:rPr lang="ru-RU" sz="2700" b="1" dirty="0">
                <a:latin typeface="Arial" pitchFamily="34" charset="0"/>
                <a:cs typeface="Arial" pitchFamily="34" charset="0"/>
              </a:rPr>
              <a:t>.</a:t>
            </a:r>
          </a:p>
          <a:p>
            <a:pPr marL="723900" indent="-723900" algn="just">
              <a:lnSpc>
                <a:spcPct val="75000"/>
              </a:lnSpc>
            </a:pPr>
            <a:r>
              <a:rPr lang="ru-RU" sz="2700" b="1" i="1" dirty="0">
                <a:ln>
                  <a:solidFill>
                    <a:sysClr val="windowText" lastClr="000000"/>
                  </a:solidFill>
                </a:ln>
                <a:solidFill>
                  <a:srgbClr val="800000"/>
                </a:solidFill>
                <a:latin typeface="Arial" pitchFamily="34" charset="0"/>
                <a:cs typeface="Arial" pitchFamily="34" charset="0"/>
              </a:rPr>
              <a:t>Интенсивный</a:t>
            </a:r>
            <a:r>
              <a:rPr lang="ru-RU" sz="2700" b="1" i="1" dirty="0">
                <a:ln>
                  <a:solidFill>
                    <a:sysClr val="windowText" lastClr="000000"/>
                  </a:solidFill>
                </a:ln>
                <a:latin typeface="Arial" pitchFamily="34" charset="0"/>
                <a:cs typeface="Arial" pitchFamily="34" charset="0"/>
              </a:rPr>
              <a:t> </a:t>
            </a:r>
            <a:r>
              <a:rPr lang="ru-RU" sz="2700" b="1" dirty="0">
                <a:latin typeface="Arial" pitchFamily="34" charset="0"/>
                <a:cs typeface="Arial" pitchFamily="34" charset="0"/>
              </a:rPr>
              <a:t>– от франц. </a:t>
            </a:r>
            <a:r>
              <a:rPr lang="en-US" sz="2700" b="1" i="1" dirty="0" err="1">
                <a:latin typeface="Arial" pitchFamily="34" charset="0"/>
                <a:cs typeface="Arial" pitchFamily="34" charset="0"/>
              </a:rPr>
              <a:t>intensif</a:t>
            </a:r>
            <a:r>
              <a:rPr lang="en-US" sz="2700" b="1" i="1" dirty="0">
                <a:latin typeface="Arial" pitchFamily="34" charset="0"/>
                <a:cs typeface="Arial" pitchFamily="34" charset="0"/>
              </a:rPr>
              <a:t> </a:t>
            </a:r>
            <a:r>
              <a:rPr lang="ru-RU" sz="2700" b="1" dirty="0">
                <a:latin typeface="Arial" pitchFamily="34" charset="0"/>
                <a:cs typeface="Arial" pitchFamily="34" charset="0"/>
              </a:rPr>
              <a:t> и лат. </a:t>
            </a:r>
            <a:r>
              <a:rPr lang="en-US" sz="2700" b="1" i="1" dirty="0" err="1">
                <a:latin typeface="Arial" pitchFamily="34" charset="0"/>
                <a:cs typeface="Arial" pitchFamily="34" charset="0"/>
              </a:rPr>
              <a:t>Intensio</a:t>
            </a:r>
            <a:r>
              <a:rPr lang="ru-RU" sz="2700" b="1" dirty="0">
                <a:latin typeface="Arial" pitchFamily="34" charset="0"/>
                <a:cs typeface="Arial" pitchFamily="34" charset="0"/>
              </a:rPr>
              <a:t> напряжение усиление – усиленный, напряженный; дающий наибольшую производительность</a:t>
            </a:r>
            <a:r>
              <a:rPr lang="ru-RU" sz="2700" b="1" dirty="0" smtClean="0">
                <a:latin typeface="Arial" pitchFamily="34" charset="0"/>
                <a:cs typeface="Arial" pitchFamily="34" charset="0"/>
              </a:rPr>
              <a:t>.</a:t>
            </a:r>
          </a:p>
          <a:p>
            <a:pPr indent="450850" algn="just">
              <a:lnSpc>
                <a:spcPct val="75000"/>
              </a:lnSpc>
            </a:pPr>
            <a:r>
              <a:rPr lang="ru-RU" sz="2700" b="1" dirty="0">
                <a:solidFill>
                  <a:srgbClr val="000000"/>
                </a:solidFill>
                <a:latin typeface="Arial" pitchFamily="34" charset="0"/>
                <a:cs typeface="Arial" pitchFamily="34" charset="0"/>
              </a:rPr>
              <a:t>Иногда </a:t>
            </a:r>
            <a:r>
              <a:rPr lang="ru-RU" sz="2700" b="1" dirty="0">
                <a:ln>
                  <a:solidFill>
                    <a:schemeClr val="tx1"/>
                  </a:solidFill>
                </a:ln>
                <a:solidFill>
                  <a:srgbClr val="FF3300"/>
                </a:solidFill>
                <a:latin typeface="Arial" pitchFamily="34" charset="0"/>
                <a:cs typeface="Arial" pitchFamily="34" charset="0"/>
              </a:rPr>
              <a:t>энтропию</a:t>
            </a:r>
            <a:r>
              <a:rPr lang="ru-RU" sz="2700" b="1" dirty="0">
                <a:solidFill>
                  <a:srgbClr val="000000"/>
                </a:solidFill>
                <a:latin typeface="Arial" pitchFamily="34" charset="0"/>
                <a:cs typeface="Arial" pitchFamily="34" charset="0"/>
              </a:rPr>
              <a:t> называют </a:t>
            </a:r>
            <a:r>
              <a:rPr lang="ru-RU" sz="2700" b="1" u="sng" dirty="0">
                <a:ln>
                  <a:solidFill>
                    <a:schemeClr val="tx1"/>
                  </a:solidFill>
                </a:ln>
                <a:solidFill>
                  <a:srgbClr val="0000FF"/>
                </a:solidFill>
                <a:latin typeface="Arial" pitchFamily="34" charset="0"/>
                <a:cs typeface="Arial" pitchFamily="34" charset="0"/>
              </a:rPr>
              <a:t>мерой беспорядка</a:t>
            </a:r>
            <a:r>
              <a:rPr lang="ru-RU" sz="2700" b="1" dirty="0">
                <a:solidFill>
                  <a:srgbClr val="000000"/>
                </a:solidFill>
                <a:latin typeface="Arial" pitchFamily="34" charset="0"/>
                <a:cs typeface="Arial" pitchFamily="34" charset="0"/>
              </a:rPr>
              <a:t>: чем менее упорядочено вещество, тем больше его энтропия. Например, для 1 моля при стандартных </a:t>
            </a:r>
            <a:r>
              <a:rPr lang="ru-RU" sz="2700" b="1" dirty="0" smtClean="0">
                <a:solidFill>
                  <a:srgbClr val="000000"/>
                </a:solidFill>
                <a:latin typeface="Arial" pitchFamily="34" charset="0"/>
                <a:cs typeface="Arial" pitchFamily="34" charset="0"/>
              </a:rPr>
              <a:t>условиях.</a:t>
            </a:r>
            <a:endParaRPr lang="ru-RU" sz="2700" b="1" dirty="0">
              <a:latin typeface="Times New Roman" pitchFamily="18" charset="0"/>
            </a:endParaRPr>
          </a:p>
        </p:txBody>
      </p:sp>
    </p:spTree>
    <p:extLst>
      <p:ext uri="{BB962C8B-B14F-4D97-AF65-F5344CB8AC3E}">
        <p14:creationId xmlns:p14="http://schemas.microsoft.com/office/powerpoint/2010/main" val="1487587329"/>
      </p:ext>
    </p:extLst>
  </p:cSld>
  <p:clrMapOvr>
    <a:masterClrMapping/>
  </p:clrMapOvr>
  <p:transition>
    <p:wheel spokes="1"/>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pic>
        <p:nvPicPr>
          <p:cNvPr id="9" name="Picture 2" descr="F:\26.06.22\slide-3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49" t="45258" r="4174" b="8102"/>
          <a:stretch/>
        </p:blipFill>
        <p:spPr bwMode="auto">
          <a:xfrm>
            <a:off x="592943" y="1690820"/>
            <a:ext cx="8083514" cy="376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Номер слайда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75F93B-71A1-4960-9227-32D29AAAB00C}" type="slidenum">
              <a:rPr lang="ru-RU"/>
              <a:pPr eaLnBrk="1" hangingPunct="1"/>
              <a:t>258</a:t>
            </a:fld>
            <a:endParaRPr lang="ru-RU"/>
          </a:p>
        </p:txBody>
      </p:sp>
      <p:sp>
        <p:nvSpPr>
          <p:cNvPr id="35843" name="AutoShape 2"/>
          <p:cNvSpPr>
            <a:spLocks noChangeArrowheads="1"/>
          </p:cNvSpPr>
          <p:nvPr/>
        </p:nvSpPr>
        <p:spPr bwMode="auto">
          <a:xfrm>
            <a:off x="179388" y="477987"/>
            <a:ext cx="8785225" cy="1366837"/>
          </a:xfrm>
          <a:prstGeom prst="ribbon2">
            <a:avLst>
              <a:gd name="adj1" fmla="val 12500"/>
              <a:gd name="adj2" fmla="val 75000"/>
            </a:avLst>
          </a:prstGeom>
          <a:solidFill>
            <a:srgbClr val="CCFFCC"/>
          </a:solidFill>
          <a:ln w="9525">
            <a:solidFill>
              <a:schemeClr val="tx1"/>
            </a:solidFill>
            <a:round/>
            <a:headEnd/>
            <a:tailEnd/>
          </a:ln>
        </p:spPr>
        <p:txBody>
          <a:bodyPr wrap="none" anchor="ctr"/>
          <a:lstStyle/>
          <a:p>
            <a:endParaRPr lang="ru-RU"/>
          </a:p>
        </p:txBody>
      </p:sp>
      <p:sp>
        <p:nvSpPr>
          <p:cNvPr id="35844" name="Rectangle 3"/>
          <p:cNvSpPr>
            <a:spLocks noGrp="1" noChangeArrowheads="1"/>
          </p:cNvSpPr>
          <p:nvPr>
            <p:ph type="title"/>
          </p:nvPr>
        </p:nvSpPr>
        <p:spPr>
          <a:xfrm>
            <a:off x="1347428" y="477987"/>
            <a:ext cx="6449144" cy="1143000"/>
          </a:xfrm>
        </p:spPr>
        <p:txBody>
          <a:bodyPr>
            <a:normAutofit/>
          </a:bodyPr>
          <a:lstStyle/>
          <a:p>
            <a:pPr algn="ctr" eaLnBrk="1" hangingPunct="1">
              <a:lnSpc>
                <a:spcPct val="80000"/>
              </a:lnSpc>
            </a:pPr>
            <a:r>
              <a:rPr lang="ru-RU" sz="2800" cap="none" dirty="0" smtClean="0">
                <a:ln>
                  <a:solidFill>
                    <a:sysClr val="windowText" lastClr="000000"/>
                  </a:solidFill>
                </a:ln>
                <a:solidFill>
                  <a:srgbClr val="C00000"/>
                </a:solidFill>
                <a:latin typeface="Arial Black" pitchFamily="34" charset="0"/>
              </a:rPr>
              <a:t>Изменение энтропии в </a:t>
            </a:r>
            <a:br>
              <a:rPr lang="ru-RU" sz="2800" cap="none" dirty="0" smtClean="0">
                <a:ln>
                  <a:solidFill>
                    <a:sysClr val="windowText" lastClr="000000"/>
                  </a:solidFill>
                </a:ln>
                <a:solidFill>
                  <a:srgbClr val="C00000"/>
                </a:solidFill>
                <a:latin typeface="Arial Black" pitchFamily="34" charset="0"/>
              </a:rPr>
            </a:br>
            <a:r>
              <a:rPr lang="ru-RU" sz="2800" cap="none" dirty="0" smtClean="0">
                <a:ln>
                  <a:solidFill>
                    <a:sysClr val="windowText" lastClr="000000"/>
                  </a:solidFill>
                </a:ln>
                <a:solidFill>
                  <a:srgbClr val="C00000"/>
                </a:solidFill>
                <a:latin typeface="Arial Black" pitchFamily="34" charset="0"/>
              </a:rPr>
              <a:t>н</a:t>
            </a:r>
            <a:r>
              <a:rPr lang="ru-RU" sz="2800" cap="none" dirty="0" smtClean="0">
                <a:ln>
                  <a:solidFill>
                    <a:sysClr val="windowText" lastClr="000000"/>
                  </a:solidFill>
                </a:ln>
                <a:solidFill>
                  <a:srgbClr val="C00000"/>
                </a:solidFill>
                <a:latin typeface="Arial Black" pitchFamily="34" charset="0"/>
                <a:cs typeface="Arial" charset="0"/>
                <a:sym typeface="Symbol" pitchFamily="18" charset="2"/>
              </a:rPr>
              <a:t>еобратимых и обратимых</a:t>
            </a:r>
            <a:r>
              <a:rPr lang="ru-RU" sz="2800" cap="none" dirty="0" smtClean="0">
                <a:ln>
                  <a:solidFill>
                    <a:sysClr val="windowText" lastClr="000000"/>
                  </a:solidFill>
                </a:ln>
                <a:solidFill>
                  <a:srgbClr val="C00000"/>
                </a:solidFill>
                <a:latin typeface="Arial Black" pitchFamily="34" charset="0"/>
              </a:rPr>
              <a:t> процессах</a:t>
            </a:r>
          </a:p>
        </p:txBody>
      </p:sp>
      <p:sp>
        <p:nvSpPr>
          <p:cNvPr id="35847" name="Rectangle 6"/>
          <p:cNvSpPr>
            <a:spLocks noChangeArrowheads="1"/>
          </p:cNvSpPr>
          <p:nvPr/>
        </p:nvSpPr>
        <p:spPr bwMode="auto">
          <a:xfrm>
            <a:off x="5219700" y="5876925"/>
            <a:ext cx="2093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2400" dirty="0"/>
              <a:t>	</a:t>
            </a:r>
            <a:endParaRPr lang="ru-RU" sz="2400" dirty="0">
              <a:sym typeface="Symbol" pitchFamily="18" charset="2"/>
            </a:endParaRPr>
          </a:p>
        </p:txBody>
      </p:sp>
      <p:sp>
        <p:nvSpPr>
          <p:cNvPr id="8" name="Shape 145"/>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258</a:t>
            </a:fld>
            <a:endParaRPr/>
          </a:p>
        </p:txBody>
      </p:sp>
      <p:sp>
        <p:nvSpPr>
          <p:cNvPr id="9" name="Управляющая кнопка: далее 8">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 name="Прямоугольник 2"/>
          <p:cNvSpPr/>
          <p:nvPr/>
        </p:nvSpPr>
        <p:spPr>
          <a:xfrm>
            <a:off x="4788024" y="1916832"/>
            <a:ext cx="4283968" cy="4253472"/>
          </a:xfrm>
          <a:prstGeom prst="rect">
            <a:avLst/>
          </a:prstGeom>
          <a:ln w="28575">
            <a:solidFill>
              <a:srgbClr val="FF0000"/>
            </a:solidFill>
          </a:ln>
        </p:spPr>
        <p:txBody>
          <a:bodyPr wrap="square">
            <a:spAutoFit/>
          </a:bodyPr>
          <a:lstStyle/>
          <a:p>
            <a:pPr indent="450850" eaLnBrk="1" hangingPunct="1">
              <a:lnSpc>
                <a:spcPct val="80000"/>
              </a:lnSpc>
              <a:buFontTx/>
              <a:buNone/>
            </a:pPr>
            <a:r>
              <a:rPr lang="ru-RU" sz="2600" b="1" dirty="0">
                <a:ln>
                  <a:solidFill>
                    <a:sysClr val="windowText" lastClr="000000"/>
                  </a:solidFill>
                </a:ln>
                <a:solidFill>
                  <a:srgbClr val="C00000"/>
                </a:solidFill>
                <a:latin typeface="Arial" pitchFamily="34" charset="0"/>
                <a:cs typeface="Arial" pitchFamily="34" charset="0"/>
              </a:rPr>
              <a:t>Энтропия</a:t>
            </a:r>
            <a:r>
              <a:rPr lang="ru-RU" sz="2600" b="1" dirty="0">
                <a:latin typeface="Arial" pitchFamily="34" charset="0"/>
                <a:cs typeface="Arial" pitchFamily="34" charset="0"/>
              </a:rPr>
              <a:t> в </a:t>
            </a:r>
            <a:r>
              <a:rPr lang="ru-RU" sz="2600" b="1" dirty="0">
                <a:ln>
                  <a:solidFill>
                    <a:sysClr val="windowText" lastClr="000000"/>
                  </a:solidFill>
                </a:ln>
                <a:solidFill>
                  <a:srgbClr val="0000FF"/>
                </a:solidFill>
                <a:latin typeface="Arial" pitchFamily="34" charset="0"/>
                <a:cs typeface="Arial" pitchFamily="34" charset="0"/>
              </a:rPr>
              <a:t>изолированной</a:t>
            </a:r>
            <a:r>
              <a:rPr lang="ru-RU" sz="2600" b="1" dirty="0">
                <a:latin typeface="Arial" pitchFamily="34" charset="0"/>
                <a:cs typeface="Arial" pitchFamily="34" charset="0"/>
              </a:rPr>
              <a:t> системе, при протекании </a:t>
            </a:r>
            <a:r>
              <a:rPr lang="ru-RU" sz="2600" b="1" dirty="0">
                <a:ln>
                  <a:solidFill>
                    <a:sysClr val="windowText" lastClr="000000"/>
                  </a:solidFill>
                </a:ln>
                <a:solidFill>
                  <a:srgbClr val="FF0066"/>
                </a:solidFill>
                <a:latin typeface="Arial" pitchFamily="34" charset="0"/>
                <a:cs typeface="Arial" pitchFamily="34" charset="0"/>
              </a:rPr>
              <a:t>самопроизвольного </a:t>
            </a:r>
            <a:r>
              <a:rPr lang="ru-RU" sz="2600" b="1" dirty="0">
                <a:latin typeface="Arial" pitchFamily="34" charset="0"/>
                <a:cs typeface="Arial" pitchFamily="34" charset="0"/>
              </a:rPr>
              <a:t>процесса всегда возрастает.</a:t>
            </a:r>
            <a:endParaRPr lang="en-US" sz="2600" b="1" dirty="0">
              <a:latin typeface="Arial" pitchFamily="34" charset="0"/>
              <a:cs typeface="Arial" pitchFamily="34" charset="0"/>
            </a:endParaRPr>
          </a:p>
          <a:p>
            <a:pPr indent="450850" eaLnBrk="1" hangingPunct="1">
              <a:lnSpc>
                <a:spcPct val="80000"/>
              </a:lnSpc>
              <a:buFontTx/>
              <a:buNone/>
            </a:pPr>
            <a:r>
              <a:rPr lang="en-US" sz="2600" b="1" dirty="0">
                <a:latin typeface="Arial" pitchFamily="34" charset="0"/>
                <a:cs typeface="Arial" pitchFamily="34" charset="0"/>
              </a:rPr>
              <a:t>	</a:t>
            </a:r>
            <a:endParaRPr lang="en-US" sz="2600" b="1" dirty="0">
              <a:latin typeface="Arial" pitchFamily="34" charset="0"/>
              <a:cs typeface="Arial" pitchFamily="34" charset="0"/>
              <a:sym typeface="Symbol" pitchFamily="18" charset="2"/>
            </a:endParaRPr>
          </a:p>
          <a:p>
            <a:pPr indent="450850" eaLnBrk="1" hangingPunct="1">
              <a:lnSpc>
                <a:spcPct val="80000"/>
              </a:lnSpc>
              <a:buFontTx/>
              <a:buNone/>
            </a:pPr>
            <a:r>
              <a:rPr lang="ru-RU" sz="2600" b="1" dirty="0" smtClean="0">
                <a:ln>
                  <a:solidFill>
                    <a:sysClr val="windowText" lastClr="000000"/>
                  </a:solidFill>
                </a:ln>
                <a:latin typeface="Arial" pitchFamily="34" charset="0"/>
                <a:cs typeface="Arial" pitchFamily="34" charset="0"/>
                <a:sym typeface="Symbol" pitchFamily="18" charset="2"/>
              </a:rPr>
              <a:t>Необратимый</a:t>
            </a:r>
            <a:r>
              <a:rPr lang="ru-RU" sz="2600" b="1" dirty="0" smtClean="0">
                <a:latin typeface="Arial" pitchFamily="34" charset="0"/>
                <a:cs typeface="Arial" pitchFamily="34" charset="0"/>
                <a:sym typeface="Symbol" pitchFamily="18" charset="2"/>
              </a:rPr>
              <a:t> </a:t>
            </a:r>
            <a:r>
              <a:rPr lang="ru-RU" sz="2600" b="1" dirty="0">
                <a:latin typeface="Arial" pitchFamily="34" charset="0"/>
                <a:cs typeface="Arial" pitchFamily="34" charset="0"/>
                <a:sym typeface="Symbol" pitchFamily="18" charset="2"/>
              </a:rPr>
              <a:t>процесс является </a:t>
            </a:r>
            <a:r>
              <a:rPr lang="ru-RU" sz="2600" b="1" dirty="0">
                <a:ln>
                  <a:solidFill>
                    <a:sysClr val="windowText" lastClr="000000"/>
                  </a:solidFill>
                </a:ln>
                <a:solidFill>
                  <a:srgbClr val="FF0066"/>
                </a:solidFill>
                <a:latin typeface="Arial" pitchFamily="34" charset="0"/>
                <a:cs typeface="Arial" pitchFamily="34" charset="0"/>
                <a:sym typeface="Symbol" pitchFamily="18" charset="2"/>
              </a:rPr>
              <a:t>самопроизвольным</a:t>
            </a:r>
            <a:r>
              <a:rPr lang="ru-RU" sz="2600" b="1" dirty="0">
                <a:latin typeface="Arial" pitchFamily="34" charset="0"/>
                <a:cs typeface="Arial" pitchFamily="34" charset="0"/>
                <a:sym typeface="Symbol" pitchFamily="18" charset="2"/>
              </a:rPr>
              <a:t> и поэтому приводит к увеличению </a:t>
            </a:r>
            <a:r>
              <a:rPr lang="ru-RU" sz="2600" b="1" dirty="0">
                <a:ln>
                  <a:solidFill>
                    <a:sysClr val="windowText" lastClr="000000"/>
                  </a:solidFill>
                </a:ln>
                <a:solidFill>
                  <a:srgbClr val="C00000"/>
                </a:solidFill>
                <a:latin typeface="Arial" pitchFamily="34" charset="0"/>
                <a:cs typeface="Arial" pitchFamily="34" charset="0"/>
                <a:sym typeface="Symbol" pitchFamily="18" charset="2"/>
              </a:rPr>
              <a:t>эн</a:t>
            </a:r>
            <a:r>
              <a:rPr lang="ru-RU" sz="2600" b="1" dirty="0">
                <a:ln>
                  <a:solidFill>
                    <a:sysClr val="windowText" lastClr="000000"/>
                  </a:solidFill>
                </a:ln>
                <a:solidFill>
                  <a:srgbClr val="C00000"/>
                </a:solidFill>
                <a:cs typeface="Arial" charset="0"/>
                <a:sym typeface="Symbol" pitchFamily="18" charset="2"/>
              </a:rPr>
              <a:t>тропии</a:t>
            </a:r>
            <a:r>
              <a:rPr lang="ru-RU" sz="2600" dirty="0">
                <a:cs typeface="Arial" charset="0"/>
                <a:sym typeface="Symbol" pitchFamily="18" charset="2"/>
              </a:rPr>
              <a:t>.</a:t>
            </a:r>
          </a:p>
          <a:p>
            <a:pPr indent="450850" algn="ctr">
              <a:lnSpc>
                <a:spcPct val="80000"/>
              </a:lnSpc>
              <a:buNone/>
            </a:pPr>
            <a:r>
              <a:rPr lang="el-GR" sz="2600" b="1" dirty="0"/>
              <a:t>Δ</a:t>
            </a:r>
            <a:r>
              <a:rPr lang="en-US" sz="2600" b="1" dirty="0"/>
              <a:t>S </a:t>
            </a:r>
            <a:r>
              <a:rPr lang="el-GR" sz="2600" b="1" dirty="0">
                <a:sym typeface="Symbol" pitchFamily="18" charset="2"/>
              </a:rPr>
              <a:t></a:t>
            </a:r>
            <a:r>
              <a:rPr lang="en-US" sz="2600" b="1" dirty="0">
                <a:sym typeface="Symbol" pitchFamily="18" charset="2"/>
              </a:rPr>
              <a:t> </a:t>
            </a:r>
            <a:r>
              <a:rPr lang="en-US" sz="2600" b="1" dirty="0" smtClean="0">
                <a:sym typeface="Symbol" pitchFamily="18" charset="2"/>
              </a:rPr>
              <a:t>0</a:t>
            </a:r>
            <a:endParaRPr lang="ru-RU" sz="1600" dirty="0">
              <a:cs typeface="Arial" charset="0"/>
              <a:sym typeface="Symbol" pitchFamily="18" charset="2"/>
            </a:endParaRPr>
          </a:p>
        </p:txBody>
      </p:sp>
      <p:sp>
        <p:nvSpPr>
          <p:cNvPr id="5" name="Прямоугольник 4"/>
          <p:cNvSpPr/>
          <p:nvPr/>
        </p:nvSpPr>
        <p:spPr>
          <a:xfrm>
            <a:off x="107504" y="1918815"/>
            <a:ext cx="4572000" cy="4253472"/>
          </a:xfrm>
          <a:prstGeom prst="rect">
            <a:avLst/>
          </a:prstGeom>
          <a:ln w="28575">
            <a:solidFill>
              <a:srgbClr val="FF0000"/>
            </a:solidFill>
          </a:ln>
        </p:spPr>
        <p:txBody>
          <a:bodyPr>
            <a:spAutoFit/>
          </a:bodyPr>
          <a:lstStyle/>
          <a:p>
            <a:pPr indent="450850" eaLnBrk="1" hangingPunct="1">
              <a:lnSpc>
                <a:spcPct val="80000"/>
              </a:lnSpc>
              <a:buFontTx/>
              <a:buNone/>
            </a:pPr>
            <a:r>
              <a:rPr lang="ru-RU" sz="2600" b="1" dirty="0">
                <a:ln>
                  <a:solidFill>
                    <a:sysClr val="windowText" lastClr="000000"/>
                  </a:solidFill>
                </a:ln>
                <a:solidFill>
                  <a:srgbClr val="C00000"/>
                </a:solidFill>
                <a:latin typeface="Arial" pitchFamily="34" charset="0"/>
                <a:cs typeface="Arial" pitchFamily="34" charset="0"/>
              </a:rPr>
              <a:t>Энтропия </a:t>
            </a:r>
            <a:r>
              <a:rPr lang="ru-RU" sz="2600" b="1" dirty="0">
                <a:latin typeface="Arial" pitchFamily="34" charset="0"/>
                <a:cs typeface="Arial" pitchFamily="34" charset="0"/>
              </a:rPr>
              <a:t>является критерием возможности и направленности протекания процессов. </a:t>
            </a:r>
          </a:p>
          <a:p>
            <a:pPr indent="450850" eaLnBrk="1" hangingPunct="1">
              <a:lnSpc>
                <a:spcPct val="80000"/>
              </a:lnSpc>
              <a:buFontTx/>
              <a:buNone/>
            </a:pPr>
            <a:endParaRPr lang="ru-RU" sz="2600" b="1" dirty="0">
              <a:latin typeface="Arial" pitchFamily="34" charset="0"/>
              <a:cs typeface="Arial" pitchFamily="34" charset="0"/>
            </a:endParaRPr>
          </a:p>
          <a:p>
            <a:pPr indent="450850" eaLnBrk="1" hangingPunct="1">
              <a:lnSpc>
                <a:spcPct val="80000"/>
              </a:lnSpc>
              <a:buFontTx/>
              <a:buNone/>
            </a:pPr>
            <a:r>
              <a:rPr lang="ru-RU" sz="2600" b="1" dirty="0" smtClean="0">
                <a:ln>
                  <a:solidFill>
                    <a:sysClr val="windowText" lastClr="000000"/>
                  </a:solidFill>
                </a:ln>
                <a:solidFill>
                  <a:srgbClr val="C00000"/>
                </a:solidFill>
                <a:latin typeface="Arial" pitchFamily="34" charset="0"/>
                <a:cs typeface="Arial" pitchFamily="34" charset="0"/>
              </a:rPr>
              <a:t>Энтропия </a:t>
            </a:r>
            <a:r>
              <a:rPr lang="ru-RU" sz="2600" b="1" dirty="0">
                <a:latin typeface="Arial" pitchFamily="34" charset="0"/>
                <a:cs typeface="Arial" pitchFamily="34" charset="0"/>
              </a:rPr>
              <a:t>является критерием состояния термодинамического равновесия. </a:t>
            </a:r>
          </a:p>
          <a:p>
            <a:pPr indent="450850" eaLnBrk="1" hangingPunct="1">
              <a:lnSpc>
                <a:spcPct val="80000"/>
              </a:lnSpc>
              <a:buFontTx/>
              <a:buNone/>
            </a:pPr>
            <a:endParaRPr lang="ru-RU" sz="2600" b="1" dirty="0">
              <a:latin typeface="Arial" pitchFamily="34" charset="0"/>
              <a:cs typeface="Arial" pitchFamily="34" charset="0"/>
            </a:endParaRPr>
          </a:p>
          <a:p>
            <a:pPr indent="450850" eaLnBrk="1" hangingPunct="1">
              <a:lnSpc>
                <a:spcPct val="80000"/>
              </a:lnSpc>
              <a:buFontTx/>
              <a:buNone/>
            </a:pPr>
            <a:r>
              <a:rPr lang="ru-RU" sz="2600" b="1" dirty="0" smtClean="0">
                <a:latin typeface="Arial" pitchFamily="34" charset="0"/>
                <a:cs typeface="Arial" pitchFamily="34" charset="0"/>
              </a:rPr>
              <a:t>В </a:t>
            </a:r>
            <a:r>
              <a:rPr lang="ru-RU" sz="2600" b="1" dirty="0">
                <a:ln>
                  <a:solidFill>
                    <a:sysClr val="windowText" lastClr="000000"/>
                  </a:solidFill>
                </a:ln>
                <a:solidFill>
                  <a:srgbClr val="0000FF"/>
                </a:solidFill>
                <a:latin typeface="Arial" pitchFamily="34" charset="0"/>
                <a:cs typeface="Arial" pitchFamily="34" charset="0"/>
              </a:rPr>
              <a:t>обратимом</a:t>
            </a:r>
            <a:r>
              <a:rPr lang="ru-RU" sz="2600" b="1" dirty="0">
                <a:latin typeface="Arial" pitchFamily="34" charset="0"/>
                <a:cs typeface="Arial" pitchFamily="34" charset="0"/>
              </a:rPr>
              <a:t> </a:t>
            </a:r>
            <a:r>
              <a:rPr lang="ru-RU" sz="2600" b="1" dirty="0" smtClean="0">
                <a:latin typeface="Arial" pitchFamily="34" charset="0"/>
                <a:cs typeface="Arial" pitchFamily="34" charset="0"/>
              </a:rPr>
              <a:t>(</a:t>
            </a:r>
            <a:r>
              <a:rPr lang="ru-RU" sz="2600" b="1" dirty="0">
                <a:latin typeface="Arial" pitchFamily="34" charset="0"/>
                <a:cs typeface="Arial" pitchFamily="34" charset="0"/>
              </a:rPr>
              <a:t>равновесном) процессе:     </a:t>
            </a:r>
          </a:p>
          <a:p>
            <a:pPr eaLnBrk="1" hangingPunct="1">
              <a:lnSpc>
                <a:spcPct val="80000"/>
              </a:lnSpc>
              <a:buFontTx/>
              <a:buNone/>
            </a:pPr>
            <a:r>
              <a:rPr lang="ru-RU" sz="2600" b="1" dirty="0">
                <a:latin typeface="Arial" pitchFamily="34" charset="0"/>
                <a:cs typeface="Arial" pitchFamily="34" charset="0"/>
              </a:rPr>
              <a:t>		</a:t>
            </a:r>
            <a:r>
              <a:rPr lang="el-GR" sz="2600" b="1" dirty="0">
                <a:latin typeface="Arial" pitchFamily="34" charset="0"/>
                <a:cs typeface="Arial" pitchFamily="34" charset="0"/>
              </a:rPr>
              <a:t>Δ</a:t>
            </a:r>
            <a:r>
              <a:rPr lang="en-US" sz="2600" b="1" dirty="0">
                <a:latin typeface="Arial" pitchFamily="34" charset="0"/>
                <a:cs typeface="Arial" pitchFamily="34" charset="0"/>
              </a:rPr>
              <a:t>S </a:t>
            </a:r>
            <a:r>
              <a:rPr lang="ru-RU" sz="2600" b="1" dirty="0">
                <a:latin typeface="Arial" pitchFamily="34" charset="0"/>
                <a:cs typeface="Arial" pitchFamily="34" charset="0"/>
              </a:rPr>
              <a:t>=</a:t>
            </a:r>
            <a:r>
              <a:rPr lang="en-US" sz="2600" b="1" dirty="0">
                <a:latin typeface="Arial" pitchFamily="34" charset="0"/>
                <a:cs typeface="Arial" pitchFamily="34" charset="0"/>
                <a:sym typeface="Symbol" pitchFamily="18" charset="2"/>
              </a:rPr>
              <a:t> 0</a:t>
            </a:r>
            <a:endParaRPr lang="el-GR" sz="2600" b="1" dirty="0">
              <a:latin typeface="Arial" pitchFamily="34" charset="0"/>
              <a:cs typeface="Arial" pitchFamily="34" charset="0"/>
              <a:sym typeface="Symbol" pitchFamily="18" charset="2"/>
            </a:endParaRPr>
          </a:p>
        </p:txBody>
      </p:sp>
      <p:sp>
        <p:nvSpPr>
          <p:cNvPr id="6" name="Прямоугольник 5"/>
          <p:cNvSpPr/>
          <p:nvPr/>
        </p:nvSpPr>
        <p:spPr>
          <a:xfrm>
            <a:off x="107504" y="-27384"/>
            <a:ext cx="2387192" cy="523220"/>
          </a:xfrm>
          <a:prstGeom prst="rect">
            <a:avLst/>
          </a:prstGeom>
        </p:spPr>
        <p:txBody>
          <a:bodyPr wrap="none">
            <a:spAutoFit/>
          </a:bodyPr>
          <a:lstStyle/>
          <a:p>
            <a:r>
              <a:rPr lang="ru-RU" sz="2800" dirty="0" smtClean="0">
                <a:ln>
                  <a:solidFill>
                    <a:sysClr val="windowText" lastClr="000000"/>
                  </a:solidFill>
                </a:ln>
                <a:solidFill>
                  <a:srgbClr val="C00000"/>
                </a:solidFill>
                <a:latin typeface="Arial Black" pitchFamily="34" charset="0"/>
              </a:rPr>
              <a:t>Запомним:</a:t>
            </a:r>
            <a:endParaRPr lang="ru-RU" sz="2800" dirty="0"/>
          </a:p>
        </p:txBody>
      </p:sp>
    </p:spTree>
    <p:extLst>
      <p:ext uri="{BB962C8B-B14F-4D97-AF65-F5344CB8AC3E}">
        <p14:creationId xmlns:p14="http://schemas.microsoft.com/office/powerpoint/2010/main" val="3816599662"/>
      </p:ext>
    </p:extLst>
  </p:cSld>
  <p:clrMapOvr>
    <a:masterClrMapping/>
  </p:clrMapOvr>
  <p:transition>
    <p:wheel spokes="1"/>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Rectangle 6"/>
          <p:cNvSpPr>
            <a:spLocks noChangeArrowheads="1"/>
          </p:cNvSpPr>
          <p:nvPr/>
        </p:nvSpPr>
        <p:spPr bwMode="auto">
          <a:xfrm>
            <a:off x="539553" y="1340768"/>
            <a:ext cx="8136904" cy="4918269"/>
          </a:xfrm>
          <a:prstGeom prst="rect">
            <a:avLst/>
          </a:prstGeom>
          <a:noFill/>
          <a:ln w="9525">
            <a:noFill/>
            <a:miter lim="800000"/>
            <a:headEnd/>
            <a:tailEnd/>
          </a:ln>
        </p:spPr>
        <p:txBody>
          <a:bodyPr wrap="square" anchor="ctr">
            <a:spAutoFit/>
          </a:bodyPr>
          <a:lstStyle/>
          <a:p>
            <a:pPr indent="450850" algn="just" eaLnBrk="0" hangingPunct="0">
              <a:lnSpc>
                <a:spcPct val="80000"/>
              </a:lnSpc>
            </a:pPr>
            <a:r>
              <a:rPr lang="ru-RU" sz="2800" b="1" u="sng" dirty="0" smtClean="0">
                <a:latin typeface="Arial" pitchFamily="34" charset="0"/>
                <a:cs typeface="Arial" pitchFamily="34" charset="0"/>
              </a:rPr>
              <a:t>По </a:t>
            </a:r>
            <a:r>
              <a:rPr lang="ru-RU" sz="2800" b="1" u="sng" dirty="0">
                <a:latin typeface="Arial" pitchFamily="34" charset="0"/>
                <a:cs typeface="Arial" pitchFamily="34" charset="0"/>
              </a:rPr>
              <a:t>величине</a:t>
            </a:r>
            <a:r>
              <a:rPr lang="ru-RU" sz="2800" b="1" dirty="0">
                <a:latin typeface="Arial" pitchFamily="34" charset="0"/>
                <a:cs typeface="Arial" pitchFamily="34" charset="0"/>
              </a:rPr>
              <a:t> </a:t>
            </a:r>
            <a:r>
              <a:rPr lang="ru-RU" sz="2800" b="1" dirty="0">
                <a:ln>
                  <a:solidFill>
                    <a:sysClr val="windowText" lastClr="000000"/>
                  </a:solidFill>
                </a:ln>
                <a:solidFill>
                  <a:srgbClr val="FF0000"/>
                </a:solidFill>
                <a:latin typeface="Arial" pitchFamily="34" charset="0"/>
                <a:cs typeface="Arial" pitchFamily="34" charset="0"/>
              </a:rPr>
              <a:t>энтропии </a:t>
            </a:r>
            <a:r>
              <a:rPr lang="en-US" sz="2800" b="1" dirty="0">
                <a:ln>
                  <a:solidFill>
                    <a:sysClr val="windowText" lastClr="000000"/>
                  </a:solidFill>
                </a:ln>
                <a:solidFill>
                  <a:srgbClr val="FF0000"/>
                </a:solidFill>
                <a:latin typeface="Arial" pitchFamily="34" charset="0"/>
                <a:cs typeface="Arial" pitchFamily="34" charset="0"/>
              </a:rPr>
              <a:t>S</a:t>
            </a:r>
            <a:r>
              <a:rPr lang="en-US" sz="2800" b="1" dirty="0">
                <a:latin typeface="Arial" pitchFamily="34" charset="0"/>
                <a:cs typeface="Arial" pitchFamily="34" charset="0"/>
              </a:rPr>
              <a:t> </a:t>
            </a:r>
            <a:r>
              <a:rPr lang="ru-RU" sz="2800" b="1" u="sng" dirty="0">
                <a:latin typeface="Arial" pitchFamily="34" charset="0"/>
                <a:cs typeface="Arial" pitchFamily="34" charset="0"/>
              </a:rPr>
              <a:t>можно судить</a:t>
            </a:r>
            <a:r>
              <a:rPr lang="ru-RU" sz="2800" b="1" dirty="0">
                <a:latin typeface="Arial" pitchFamily="34" charset="0"/>
                <a:cs typeface="Arial" pitchFamily="34" charset="0"/>
              </a:rPr>
              <a:t> о направлении протекании процесса, при чем наиболее удобно, если </a:t>
            </a:r>
            <a:r>
              <a:rPr lang="ru-RU" sz="2800" b="1" u="sng" dirty="0">
                <a:ln>
                  <a:solidFill>
                    <a:sysClr val="windowText" lastClr="000000"/>
                  </a:solidFill>
                </a:ln>
                <a:solidFill>
                  <a:srgbClr val="0000FF"/>
                </a:solidFill>
                <a:latin typeface="Arial" pitchFamily="34" charset="0"/>
                <a:cs typeface="Arial" pitchFamily="34" charset="0"/>
              </a:rPr>
              <a:t>система изолирован</a:t>
            </a:r>
            <a:r>
              <a:rPr lang="ru-RU" sz="2800" b="1" dirty="0">
                <a:ln>
                  <a:solidFill>
                    <a:sysClr val="windowText" lastClr="000000"/>
                  </a:solidFill>
                </a:ln>
                <a:solidFill>
                  <a:srgbClr val="0000FF"/>
                </a:solidFill>
                <a:latin typeface="Arial" pitchFamily="34" charset="0"/>
                <a:cs typeface="Arial" pitchFamily="34" charset="0"/>
              </a:rPr>
              <a:t>а</a:t>
            </a:r>
            <a:r>
              <a:rPr lang="ru-RU" sz="2800" b="1" dirty="0">
                <a:latin typeface="Arial" pitchFamily="34" charset="0"/>
                <a:cs typeface="Arial" pitchFamily="34" charset="0"/>
              </a:rPr>
              <a:t>. Если </a:t>
            </a:r>
            <a:r>
              <a:rPr lang="ru-RU" sz="2800" b="1" dirty="0">
                <a:ln>
                  <a:solidFill>
                    <a:sysClr val="windowText" lastClr="000000"/>
                  </a:solidFill>
                </a:ln>
                <a:solidFill>
                  <a:srgbClr val="0000FF"/>
                </a:solidFill>
                <a:latin typeface="Arial" pitchFamily="34" charset="0"/>
                <a:cs typeface="Arial" pitchFamily="34" charset="0"/>
              </a:rPr>
              <a:t>система</a:t>
            </a:r>
            <a:r>
              <a:rPr lang="ru-RU" sz="2800" b="1" dirty="0">
                <a:ln>
                  <a:solidFill>
                    <a:sysClr val="windowText" lastClr="000000"/>
                  </a:solidFill>
                </a:ln>
                <a:solidFill>
                  <a:srgbClr val="FF3399"/>
                </a:solidFill>
                <a:latin typeface="Arial" pitchFamily="34" charset="0"/>
                <a:cs typeface="Arial" pitchFamily="34" charset="0"/>
              </a:rPr>
              <a:t> </a:t>
            </a:r>
            <a:r>
              <a:rPr lang="ru-RU" sz="2800" b="1" u="sng" dirty="0">
                <a:ln>
                  <a:solidFill>
                    <a:sysClr val="windowText" lastClr="000000"/>
                  </a:solidFill>
                </a:ln>
                <a:solidFill>
                  <a:srgbClr val="FF3399"/>
                </a:solidFill>
                <a:latin typeface="Arial Black" pitchFamily="34" charset="0"/>
                <a:cs typeface="Arial" pitchFamily="34" charset="0"/>
              </a:rPr>
              <a:t>не</a:t>
            </a:r>
            <a:r>
              <a:rPr lang="ru-RU" sz="2800" b="1" dirty="0">
                <a:ln>
                  <a:solidFill>
                    <a:sysClr val="windowText" lastClr="000000"/>
                  </a:solidFill>
                </a:ln>
                <a:solidFill>
                  <a:srgbClr val="FF3399"/>
                </a:solidFill>
                <a:latin typeface="Arial" pitchFamily="34" charset="0"/>
                <a:cs typeface="Arial" pitchFamily="34" charset="0"/>
              </a:rPr>
              <a:t> </a:t>
            </a:r>
            <a:r>
              <a:rPr lang="ru-RU" sz="2800" b="1" dirty="0">
                <a:ln>
                  <a:solidFill>
                    <a:sysClr val="windowText" lastClr="000000"/>
                  </a:solidFill>
                </a:ln>
                <a:solidFill>
                  <a:srgbClr val="0000FF"/>
                </a:solidFill>
                <a:latin typeface="Arial" pitchFamily="34" charset="0"/>
                <a:cs typeface="Arial" pitchFamily="34" charset="0"/>
              </a:rPr>
              <a:t>изолирована</a:t>
            </a:r>
            <a:r>
              <a:rPr lang="ru-RU" sz="2800" b="1" dirty="0">
                <a:latin typeface="Arial" pitchFamily="34" charset="0"/>
                <a:cs typeface="Arial" pitchFamily="34" charset="0"/>
              </a:rPr>
              <a:t>, то следует пользоваться термодинамическими потенциалами: </a:t>
            </a:r>
            <a:r>
              <a:rPr lang="ru-RU" sz="2800" b="1" u="sng" dirty="0">
                <a:latin typeface="Arial" pitchFamily="34" charset="0"/>
                <a:cs typeface="Arial" pitchFamily="34" charset="0"/>
              </a:rPr>
              <a:t>энергией </a:t>
            </a:r>
            <a:r>
              <a:rPr lang="ru-RU" sz="2800" b="1" u="sng" dirty="0">
                <a:ln>
                  <a:solidFill>
                    <a:sysClr val="windowText" lastClr="000000"/>
                  </a:solidFill>
                </a:ln>
                <a:solidFill>
                  <a:srgbClr val="FF0066"/>
                </a:solidFill>
                <a:latin typeface="Arial" pitchFamily="34" charset="0"/>
                <a:cs typeface="Arial" pitchFamily="34" charset="0"/>
              </a:rPr>
              <a:t>Гельмгольца</a:t>
            </a:r>
            <a:r>
              <a:rPr lang="ru-RU" sz="2800" b="1" dirty="0">
                <a:latin typeface="Arial" pitchFamily="34" charset="0"/>
                <a:cs typeface="Arial" pitchFamily="34" charset="0"/>
              </a:rPr>
              <a:t> </a:t>
            </a:r>
            <a:r>
              <a:rPr lang="en-US" sz="2800" b="1" dirty="0">
                <a:ln>
                  <a:solidFill>
                    <a:sysClr val="windowText" lastClr="000000"/>
                  </a:solidFill>
                </a:ln>
                <a:solidFill>
                  <a:srgbClr val="FF3399"/>
                </a:solidFill>
                <a:latin typeface="Arial" pitchFamily="34" charset="0"/>
                <a:cs typeface="Arial" pitchFamily="34" charset="0"/>
              </a:rPr>
              <a:t>F</a:t>
            </a:r>
            <a:r>
              <a:rPr lang="ru-RU" sz="2800" b="1" dirty="0">
                <a:ln>
                  <a:solidFill>
                    <a:sysClr val="windowText" lastClr="000000"/>
                  </a:solidFill>
                </a:ln>
                <a:latin typeface="Arial" pitchFamily="34" charset="0"/>
                <a:cs typeface="Arial" pitchFamily="34" charset="0"/>
              </a:rPr>
              <a:t> </a:t>
            </a:r>
            <a:r>
              <a:rPr lang="ru-RU" sz="2800" b="1" dirty="0">
                <a:latin typeface="Arial" pitchFamily="34" charset="0"/>
                <a:cs typeface="Arial" pitchFamily="34" charset="0"/>
              </a:rPr>
              <a:t>(изохорно-изотермический потенциал) и </a:t>
            </a:r>
            <a:r>
              <a:rPr lang="ru-RU" sz="2800" b="1" u="sng" dirty="0">
                <a:latin typeface="Arial" pitchFamily="34" charset="0"/>
                <a:cs typeface="Arial" pitchFamily="34" charset="0"/>
              </a:rPr>
              <a:t>энергией</a:t>
            </a:r>
            <a:r>
              <a:rPr lang="ru-RU" sz="2800" b="1" dirty="0">
                <a:latin typeface="Arial" pitchFamily="34" charset="0"/>
                <a:cs typeface="Arial" pitchFamily="34" charset="0"/>
              </a:rPr>
              <a:t> </a:t>
            </a:r>
            <a:r>
              <a:rPr lang="ru-RU" sz="2800" b="1" u="sng" dirty="0">
                <a:ln>
                  <a:solidFill>
                    <a:sysClr val="windowText" lastClr="000000"/>
                  </a:solidFill>
                </a:ln>
                <a:solidFill>
                  <a:srgbClr val="F08010"/>
                </a:solidFill>
                <a:latin typeface="Arial" pitchFamily="34" charset="0"/>
                <a:cs typeface="Arial" pitchFamily="34" charset="0"/>
              </a:rPr>
              <a:t>Гиббса</a:t>
            </a:r>
            <a:r>
              <a:rPr lang="ru-RU" sz="2800" b="1" dirty="0">
                <a:solidFill>
                  <a:srgbClr val="F08010"/>
                </a:solidFill>
                <a:latin typeface="Arial" pitchFamily="34" charset="0"/>
                <a:cs typeface="Arial" pitchFamily="34" charset="0"/>
              </a:rPr>
              <a:t> </a:t>
            </a:r>
            <a:r>
              <a:rPr lang="en-US" sz="2800" b="1" dirty="0">
                <a:ln>
                  <a:solidFill>
                    <a:sysClr val="windowText" lastClr="000000"/>
                  </a:solidFill>
                </a:ln>
                <a:solidFill>
                  <a:srgbClr val="F08010"/>
                </a:solidFill>
                <a:latin typeface="Arial" pitchFamily="34" charset="0"/>
                <a:cs typeface="Arial" pitchFamily="34" charset="0"/>
              </a:rPr>
              <a:t>G</a:t>
            </a:r>
            <a:r>
              <a:rPr lang="ru-RU" sz="2800" b="1" dirty="0">
                <a:latin typeface="Arial" pitchFamily="34" charset="0"/>
                <a:cs typeface="Arial" pitchFamily="34" charset="0"/>
              </a:rPr>
              <a:t> (изобарно-изотермический потенциал), но при наложении следующих ограничений: </a:t>
            </a:r>
            <a:r>
              <a:rPr lang="ru-RU" sz="2800" b="1" u="sng" dirty="0">
                <a:latin typeface="Arial" pitchFamily="34" charset="0"/>
                <a:cs typeface="Arial" pitchFamily="34" charset="0"/>
              </a:rPr>
              <a:t>для энергии </a:t>
            </a:r>
            <a:r>
              <a:rPr lang="ru-RU" sz="2800" b="1" u="sng" dirty="0">
                <a:ln>
                  <a:solidFill>
                    <a:sysClr val="windowText" lastClr="000000"/>
                  </a:solidFill>
                </a:ln>
                <a:solidFill>
                  <a:srgbClr val="FF0066"/>
                </a:solidFill>
                <a:latin typeface="Arial" pitchFamily="34" charset="0"/>
                <a:cs typeface="Arial" pitchFamily="34" charset="0"/>
              </a:rPr>
              <a:t>Гельмгольца</a:t>
            </a:r>
            <a:r>
              <a:rPr lang="ru-RU" sz="2800" b="1" u="sng" dirty="0">
                <a:latin typeface="Arial" pitchFamily="34" charset="0"/>
                <a:cs typeface="Arial" pitchFamily="34" charset="0"/>
              </a:rPr>
              <a:t> должны быть постоянными </a:t>
            </a:r>
            <a:r>
              <a:rPr lang="ru-RU" sz="2800" b="1" i="1" u="sng" dirty="0">
                <a:ln>
                  <a:solidFill>
                    <a:sysClr val="windowText" lastClr="000000"/>
                  </a:solidFill>
                </a:ln>
                <a:solidFill>
                  <a:srgbClr val="FF0066"/>
                </a:solidFill>
                <a:latin typeface="Arial" pitchFamily="34" charset="0"/>
                <a:cs typeface="Arial" pitchFamily="34" charset="0"/>
              </a:rPr>
              <a:t>объем</a:t>
            </a:r>
            <a:r>
              <a:rPr lang="ru-RU" sz="2800" b="1" u="sng" dirty="0">
                <a:latin typeface="Arial" pitchFamily="34" charset="0"/>
                <a:cs typeface="Arial" pitchFamily="34" charset="0"/>
              </a:rPr>
              <a:t> и </a:t>
            </a:r>
            <a:r>
              <a:rPr lang="ru-RU" sz="2800" b="1" i="1" u="sng" dirty="0">
                <a:latin typeface="Arial" pitchFamily="34" charset="0"/>
                <a:cs typeface="Arial" pitchFamily="34" charset="0"/>
              </a:rPr>
              <a:t>температура</a:t>
            </a:r>
            <a:r>
              <a:rPr lang="ru-RU" sz="2800" b="1" dirty="0">
                <a:latin typeface="Arial" pitchFamily="34" charset="0"/>
                <a:cs typeface="Arial" pitchFamily="34" charset="0"/>
              </a:rPr>
              <a:t>, а </a:t>
            </a:r>
            <a:r>
              <a:rPr lang="ru-RU" sz="2800" b="1" u="sng" dirty="0">
                <a:latin typeface="Arial" pitchFamily="34" charset="0"/>
                <a:cs typeface="Arial" pitchFamily="34" charset="0"/>
              </a:rPr>
              <a:t>для энергии </a:t>
            </a:r>
            <a:r>
              <a:rPr lang="ru-RU" sz="2800" b="1" u="sng" dirty="0">
                <a:ln>
                  <a:solidFill>
                    <a:sysClr val="windowText" lastClr="000000"/>
                  </a:solidFill>
                </a:ln>
                <a:solidFill>
                  <a:srgbClr val="F08010"/>
                </a:solidFill>
                <a:latin typeface="Arial" pitchFamily="34" charset="0"/>
                <a:cs typeface="Arial" pitchFamily="34" charset="0"/>
              </a:rPr>
              <a:t>Гиббса</a:t>
            </a:r>
            <a:r>
              <a:rPr lang="ru-RU" sz="2800" b="1" u="sng" dirty="0">
                <a:latin typeface="Arial" pitchFamily="34" charset="0"/>
                <a:cs typeface="Arial" pitchFamily="34" charset="0"/>
              </a:rPr>
              <a:t> – </a:t>
            </a:r>
            <a:r>
              <a:rPr lang="ru-RU" sz="2800" b="1" i="1" u="sng" dirty="0">
                <a:ln>
                  <a:solidFill>
                    <a:sysClr val="windowText" lastClr="000000"/>
                  </a:solidFill>
                </a:ln>
                <a:solidFill>
                  <a:srgbClr val="F08010"/>
                </a:solidFill>
                <a:latin typeface="Arial" pitchFamily="34" charset="0"/>
                <a:cs typeface="Arial" pitchFamily="34" charset="0"/>
              </a:rPr>
              <a:t>давление</a:t>
            </a:r>
            <a:r>
              <a:rPr lang="ru-RU" sz="2800" b="1" u="sng" dirty="0">
                <a:latin typeface="Arial" pitchFamily="34" charset="0"/>
                <a:cs typeface="Arial" pitchFamily="34" charset="0"/>
              </a:rPr>
              <a:t> и </a:t>
            </a:r>
            <a:r>
              <a:rPr lang="ru-RU" sz="2800" b="1" i="1" u="sng" dirty="0">
                <a:latin typeface="Arial" pitchFamily="34" charset="0"/>
                <a:cs typeface="Arial" pitchFamily="34" charset="0"/>
              </a:rPr>
              <a:t>температура</a:t>
            </a:r>
            <a:r>
              <a:rPr lang="ru-RU" sz="2800" b="1" dirty="0">
                <a:latin typeface="Arial" pitchFamily="34" charset="0"/>
                <a:cs typeface="Arial" pitchFamily="34" charset="0"/>
              </a:rPr>
              <a:t>.</a:t>
            </a:r>
            <a:r>
              <a:rPr lang="ru-RU" sz="2800" dirty="0">
                <a:latin typeface="Arial" pitchFamily="34" charset="0"/>
                <a:cs typeface="Arial" pitchFamily="34" charset="0"/>
              </a:rPr>
              <a:t> </a:t>
            </a:r>
          </a:p>
        </p:txBody>
      </p:sp>
    </p:spTree>
    <p:extLst>
      <p:ext uri="{BB962C8B-B14F-4D97-AF65-F5344CB8AC3E}">
        <p14:creationId xmlns:p14="http://schemas.microsoft.com/office/powerpoint/2010/main" val="1487587329"/>
      </p:ext>
    </p:extLst>
  </p:cSld>
  <p:clrMapOvr>
    <a:masterClrMapping/>
  </p:clrMapOvr>
  <p:transition>
    <p:wheel spokes="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3" name="Прямоугольник 2"/>
          <p:cNvSpPr/>
          <p:nvPr/>
        </p:nvSpPr>
        <p:spPr>
          <a:xfrm>
            <a:off x="179512" y="44624"/>
            <a:ext cx="8784976" cy="2914131"/>
          </a:xfrm>
          <a:prstGeom prst="rect">
            <a:avLst/>
          </a:prstGeom>
        </p:spPr>
        <p:txBody>
          <a:bodyPr wrap="square">
            <a:spAutoFit/>
          </a:bodyPr>
          <a:lstStyle/>
          <a:p>
            <a:pPr marL="457200" lvl="0" indent="-457200" algn="just">
              <a:lnSpc>
                <a:spcPct val="80000"/>
              </a:lnSpc>
              <a:spcBef>
                <a:spcPts val="0"/>
              </a:spcBef>
              <a:spcAft>
                <a:spcPts val="0"/>
              </a:spcAft>
              <a:buClr>
                <a:srgbClr val="C00000"/>
              </a:buClr>
              <a:buSzPts val="2280"/>
              <a:buFont typeface="Wingdings" pitchFamily="2" charset="2"/>
              <a:buChar char="Ø"/>
            </a:pPr>
            <a:r>
              <a:rPr lang="ru-RU" sz="2800" b="1" dirty="0">
                <a:ln>
                  <a:solidFill>
                    <a:sysClr val="windowText" lastClr="000000"/>
                  </a:solidFill>
                </a:ln>
                <a:solidFill>
                  <a:srgbClr val="FF0000"/>
                </a:solidFill>
                <a:latin typeface="Arial Black" pitchFamily="34" charset="0"/>
                <a:ea typeface="Constantia"/>
                <a:cs typeface="Arial" pitchFamily="34" charset="0"/>
                <a:sym typeface="Constantia"/>
              </a:rPr>
              <a:t>Гомогенная система</a:t>
            </a:r>
            <a:r>
              <a:rPr lang="ru-RU" sz="2800" b="1" dirty="0">
                <a:solidFill>
                  <a:schemeClr val="lt1"/>
                </a:solidFill>
                <a:latin typeface="Arial Black" pitchFamily="34" charset="0"/>
                <a:ea typeface="Constantia"/>
                <a:cs typeface="Arial" pitchFamily="34" charset="0"/>
                <a:sym typeface="Constantia"/>
              </a:rPr>
              <a:t> </a:t>
            </a:r>
            <a:r>
              <a:rPr lang="ru-RU" sz="2800" b="1" dirty="0">
                <a:latin typeface="Arial" pitchFamily="34" charset="0"/>
                <a:ea typeface="Constantia"/>
                <a:cs typeface="Arial" pitchFamily="34" charset="0"/>
                <a:sym typeface="Constantia"/>
              </a:rPr>
              <a:t>– система, внутри которой нет поверхностей, разделяющих отличающиеся по свойствам части системы (фазы).</a:t>
            </a:r>
          </a:p>
          <a:p>
            <a:pPr marL="457200" lvl="0" indent="-457200" algn="just">
              <a:lnSpc>
                <a:spcPct val="80000"/>
              </a:lnSpc>
              <a:spcBef>
                <a:spcPts val="480"/>
              </a:spcBef>
              <a:spcAft>
                <a:spcPts val="0"/>
              </a:spcAft>
              <a:buClr>
                <a:srgbClr val="C00000"/>
              </a:buClr>
              <a:buSzPts val="2280"/>
              <a:buFont typeface="Wingdings" pitchFamily="2" charset="2"/>
              <a:buChar char="Ø"/>
            </a:pPr>
            <a:r>
              <a:rPr lang="ru-RU" sz="2800" b="1" dirty="0">
                <a:ln>
                  <a:solidFill>
                    <a:sysClr val="windowText" lastClr="000000"/>
                  </a:solidFill>
                </a:ln>
                <a:solidFill>
                  <a:srgbClr val="FF0000"/>
                </a:solidFill>
                <a:latin typeface="Arial Black" pitchFamily="34" charset="0"/>
                <a:ea typeface="Constantia"/>
                <a:cs typeface="Arial" pitchFamily="34" charset="0"/>
                <a:sym typeface="Constantia"/>
              </a:rPr>
              <a:t>Гетерогенная система</a:t>
            </a:r>
            <a:r>
              <a:rPr lang="ru-RU" sz="2800" b="1" dirty="0">
                <a:solidFill>
                  <a:schemeClr val="lt1"/>
                </a:solidFill>
                <a:latin typeface="Arial Black" pitchFamily="34" charset="0"/>
                <a:ea typeface="Constantia"/>
                <a:cs typeface="Arial" pitchFamily="34" charset="0"/>
                <a:sym typeface="Constantia"/>
              </a:rPr>
              <a:t> </a:t>
            </a:r>
            <a:r>
              <a:rPr lang="ru-RU" sz="2800" b="1" dirty="0">
                <a:latin typeface="Arial" pitchFamily="34" charset="0"/>
                <a:ea typeface="Constantia"/>
                <a:cs typeface="Arial" pitchFamily="34" charset="0"/>
                <a:sym typeface="Constantia"/>
              </a:rPr>
              <a:t>– система, внутри которой присутствуют поверхности, разделяющие отличающиеся по свойствам части системы</a:t>
            </a:r>
            <a:r>
              <a:rPr lang="ru-RU" sz="2800" b="1" dirty="0" smtClean="0">
                <a:latin typeface="Arial" pitchFamily="34" charset="0"/>
                <a:ea typeface="Constantia"/>
                <a:cs typeface="Arial" pitchFamily="34" charset="0"/>
                <a:sym typeface="Constantia"/>
              </a:rPr>
              <a:t>.</a:t>
            </a:r>
            <a:endParaRPr lang="ru-RU" sz="2800" b="1" dirty="0">
              <a:latin typeface="Arial" pitchFamily="34" charset="0"/>
              <a:ea typeface="Constantia"/>
              <a:cs typeface="Arial" pitchFamily="34" charset="0"/>
              <a:sym typeface="Constantia"/>
            </a:endParaRPr>
          </a:p>
        </p:txBody>
      </p:sp>
      <p:pic>
        <p:nvPicPr>
          <p:cNvPr id="3215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961437"/>
            <a:ext cx="8398214" cy="3419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hape 131"/>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26</a:t>
            </a:fld>
            <a:endParaRPr/>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5"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1880052370"/>
      </p:ext>
    </p:extLst>
  </p:cSld>
  <p:clrMapOvr>
    <a:masterClrMapping/>
  </p:clrMapOvr>
  <p:transition>
    <p:wheel spokes="1"/>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ChangeArrowheads="1"/>
          </p:cNvSpPr>
          <p:nvPr/>
        </p:nvSpPr>
        <p:spPr bwMode="auto">
          <a:xfrm>
            <a:off x="154027" y="700375"/>
            <a:ext cx="8858312" cy="5586145"/>
          </a:xfrm>
          <a:prstGeom prst="rect">
            <a:avLst/>
          </a:prstGeom>
          <a:noFill/>
          <a:ln w="9525">
            <a:noFill/>
            <a:miter lim="800000"/>
            <a:headEnd/>
            <a:tailEnd/>
          </a:ln>
        </p:spPr>
        <p:txBody>
          <a:bodyPr wrap="square">
            <a:spAutoFit/>
          </a:bodyPr>
          <a:lstStyle/>
          <a:p>
            <a:pPr indent="450000" algn="just">
              <a:lnSpc>
                <a:spcPct val="85000"/>
              </a:lnSpc>
            </a:pPr>
            <a:r>
              <a:rPr lang="ru-RU" sz="2800" b="1" dirty="0">
                <a:ln>
                  <a:solidFill>
                    <a:sysClr val="windowText" lastClr="000000"/>
                  </a:solidFill>
                </a:ln>
                <a:solidFill>
                  <a:srgbClr val="9D3535"/>
                </a:solidFill>
                <a:latin typeface="Arial Black" pitchFamily="34" charset="0"/>
                <a:cs typeface="Arial" pitchFamily="34" charset="0"/>
              </a:rPr>
              <a:t>Изолированной</a:t>
            </a:r>
            <a:r>
              <a:rPr lang="ru-RU" sz="2800" b="1" dirty="0">
                <a:latin typeface="Arial" pitchFamily="34" charset="0"/>
                <a:cs typeface="Arial" pitchFamily="34" charset="0"/>
              </a:rPr>
              <a:t> </a:t>
            </a:r>
            <a:r>
              <a:rPr lang="ru-RU" sz="2800" b="1" dirty="0">
                <a:ln>
                  <a:solidFill>
                    <a:sysClr val="windowText" lastClr="000000"/>
                  </a:solidFill>
                </a:ln>
                <a:latin typeface="Arial" pitchFamily="34" charset="0"/>
                <a:cs typeface="Arial" pitchFamily="34" charset="0"/>
              </a:rPr>
              <a:t>системой</a:t>
            </a:r>
            <a:r>
              <a:rPr lang="ru-RU" sz="2800" b="1" dirty="0">
                <a:latin typeface="Arial" pitchFamily="34" charset="0"/>
                <a:cs typeface="Arial" pitchFamily="34" charset="0"/>
              </a:rPr>
              <a:t> называется такая система, которая </a:t>
            </a:r>
            <a:r>
              <a:rPr lang="ru-RU" sz="2800" b="1" u="sng" dirty="0">
                <a:ln>
                  <a:solidFill>
                    <a:sysClr val="windowText" lastClr="000000"/>
                  </a:solidFill>
                </a:ln>
                <a:solidFill>
                  <a:srgbClr val="FF0000"/>
                </a:solidFill>
                <a:latin typeface="Arial" pitchFamily="34" charset="0"/>
                <a:cs typeface="Arial" pitchFamily="34" charset="0"/>
              </a:rPr>
              <a:t>не</a:t>
            </a:r>
            <a:r>
              <a:rPr lang="ru-RU" sz="2800" b="1" dirty="0">
                <a:latin typeface="Arial" pitchFamily="34" charset="0"/>
                <a:cs typeface="Arial" pitchFamily="34" charset="0"/>
              </a:rPr>
              <a:t> </a:t>
            </a:r>
            <a:r>
              <a:rPr lang="ru-RU" sz="2800" b="1" dirty="0">
                <a:ln>
                  <a:solidFill>
                    <a:sysClr val="windowText" lastClr="000000"/>
                  </a:solidFill>
                </a:ln>
                <a:latin typeface="Arial" pitchFamily="34" charset="0"/>
                <a:cs typeface="Arial" pitchFamily="34" charset="0"/>
              </a:rPr>
              <a:t>обменивается</a:t>
            </a:r>
            <a:r>
              <a:rPr lang="ru-RU" sz="2800" b="1" dirty="0">
                <a:latin typeface="Arial" pitchFamily="34" charset="0"/>
                <a:cs typeface="Arial" pitchFamily="34" charset="0"/>
              </a:rPr>
              <a:t> со средой ни веществом, ни энергией (</a:t>
            </a:r>
            <a:r>
              <a:rPr lang="ru-RU" sz="2800" b="1" dirty="0">
                <a:latin typeface="Arial" pitchFamily="34" charset="0"/>
                <a:cs typeface="Arial" pitchFamily="34" charset="0"/>
                <a:sym typeface="Symbol" pitchFamily="18" charset="2"/>
              </a:rPr>
              <a:t></a:t>
            </a:r>
            <a:r>
              <a:rPr lang="en-US" sz="2800" b="1" dirty="0">
                <a:latin typeface="Arial" pitchFamily="34" charset="0"/>
                <a:cs typeface="Arial" pitchFamily="34" charset="0"/>
              </a:rPr>
              <a:t>m</a:t>
            </a:r>
            <a:r>
              <a:rPr lang="ru-RU" sz="2800" b="1" dirty="0">
                <a:latin typeface="Arial" pitchFamily="34" charset="0"/>
                <a:cs typeface="Arial" pitchFamily="34" charset="0"/>
                <a:sym typeface="Symbol" pitchFamily="18" charset="2"/>
              </a:rPr>
              <a:t> = 0, </a:t>
            </a:r>
            <a:r>
              <a:rPr lang="ru-RU" sz="2800" b="1" dirty="0">
                <a:latin typeface="Arial" pitchFamily="34" charset="0"/>
                <a:cs typeface="Arial" pitchFamily="34" charset="0"/>
              </a:rPr>
              <a:t>Е = 0). </a:t>
            </a:r>
          </a:p>
          <a:p>
            <a:pPr indent="450000" algn="just">
              <a:lnSpc>
                <a:spcPct val="85000"/>
              </a:lnSpc>
            </a:pPr>
            <a:r>
              <a:rPr lang="ru-RU" sz="2800" b="1" u="sng" dirty="0">
                <a:latin typeface="Arial" pitchFamily="34" charset="0"/>
                <a:cs typeface="Arial" pitchFamily="34" charset="0"/>
              </a:rPr>
              <a:t>Об </a:t>
            </a:r>
            <a:r>
              <a:rPr lang="ru-RU" sz="2800" b="1" u="sng" dirty="0">
                <a:ln>
                  <a:solidFill>
                    <a:sysClr val="windowText" lastClr="000000"/>
                  </a:solidFill>
                </a:ln>
                <a:solidFill>
                  <a:srgbClr val="9D3535"/>
                </a:solidFill>
                <a:latin typeface="Arial Black" pitchFamily="34" charset="0"/>
                <a:cs typeface="Arial" pitchFamily="34" charset="0"/>
              </a:rPr>
              <a:t>изолированных</a:t>
            </a:r>
            <a:r>
              <a:rPr lang="ru-RU" sz="2800" b="1" u="sng" dirty="0">
                <a:ln>
                  <a:solidFill>
                    <a:sysClr val="windowText" lastClr="000000"/>
                  </a:solidFill>
                </a:ln>
                <a:latin typeface="Arial" pitchFamily="34" charset="0"/>
                <a:cs typeface="Arial" pitchFamily="34" charset="0"/>
              </a:rPr>
              <a:t> системах</a:t>
            </a:r>
            <a:r>
              <a:rPr lang="ru-RU" sz="2800" b="1" dirty="0">
                <a:ln>
                  <a:solidFill>
                    <a:sysClr val="windowText" lastClr="000000"/>
                  </a:solidFill>
                </a:ln>
                <a:latin typeface="Arial" pitchFamily="34" charset="0"/>
                <a:cs typeface="Arial" pitchFamily="34" charset="0"/>
              </a:rPr>
              <a:t> </a:t>
            </a:r>
            <a:r>
              <a:rPr lang="ru-RU" sz="2800" b="1" u="sng" dirty="0">
                <a:ln>
                  <a:solidFill>
                    <a:sysClr val="windowText" lastClr="000000"/>
                  </a:solidFill>
                </a:ln>
                <a:solidFill>
                  <a:srgbClr val="0000FF"/>
                </a:solidFill>
                <a:latin typeface="Arial" pitchFamily="34" charset="0"/>
                <a:cs typeface="Arial" pitchFamily="34" charset="0"/>
              </a:rPr>
              <a:t>можно говорить только условно</a:t>
            </a:r>
            <a:r>
              <a:rPr lang="ru-RU" sz="2800" b="1" dirty="0">
                <a:latin typeface="Arial" pitchFamily="34" charset="0"/>
                <a:cs typeface="Arial" pitchFamily="34" charset="0"/>
              </a:rPr>
              <a:t>, если пренебрегать </a:t>
            </a:r>
            <a:r>
              <a:rPr lang="ru-RU" sz="2800" b="1" dirty="0" smtClean="0">
                <a:solidFill>
                  <a:srgbClr val="FF3300"/>
                </a:solidFill>
                <a:latin typeface="Arial" pitchFamily="34" charset="0"/>
                <a:cs typeface="Arial" pitchFamily="34" charset="0"/>
              </a:rPr>
              <a:t>ВЭИ </a:t>
            </a:r>
            <a:r>
              <a:rPr lang="ru-RU" sz="2800" b="1" dirty="0" smtClean="0">
                <a:latin typeface="Arial" pitchFamily="34" charset="0"/>
                <a:cs typeface="Arial" pitchFamily="34" charset="0"/>
              </a:rPr>
              <a:t>(</a:t>
            </a:r>
            <a:r>
              <a:rPr lang="ru-RU" sz="2800" b="1" u="sng" dirty="0" smtClean="0">
                <a:solidFill>
                  <a:srgbClr val="FF0000"/>
                </a:solidFill>
                <a:latin typeface="Arial" pitchFamily="34" charset="0"/>
                <a:cs typeface="Arial" pitchFamily="34" charset="0"/>
              </a:rPr>
              <a:t>в</a:t>
            </a:r>
            <a:r>
              <a:rPr lang="ru-RU" sz="2800" b="1" u="sng" dirty="0" smtClean="0">
                <a:latin typeface="Arial" pitchFamily="34" charset="0"/>
                <a:cs typeface="Arial" pitchFamily="34" charset="0"/>
              </a:rPr>
              <a:t>еществом</a:t>
            </a:r>
            <a:r>
              <a:rPr lang="ru-RU" sz="2800" b="1" dirty="0" smtClean="0">
                <a:latin typeface="Arial" pitchFamily="34" charset="0"/>
                <a:cs typeface="Arial" pitchFamily="34" charset="0"/>
              </a:rPr>
              <a:t>, </a:t>
            </a:r>
            <a:r>
              <a:rPr lang="ru-RU" sz="2800" b="1" u="sng" dirty="0">
                <a:solidFill>
                  <a:srgbClr val="FF0000"/>
                </a:solidFill>
                <a:latin typeface="Arial" pitchFamily="34" charset="0"/>
                <a:cs typeface="Arial" pitchFamily="34" charset="0"/>
              </a:rPr>
              <a:t>э</a:t>
            </a:r>
            <a:r>
              <a:rPr lang="ru-RU" sz="2800" b="1" u="sng" dirty="0">
                <a:latin typeface="Arial" pitchFamily="34" charset="0"/>
                <a:cs typeface="Arial" pitchFamily="34" charset="0"/>
              </a:rPr>
              <a:t>нергией</a:t>
            </a:r>
            <a:r>
              <a:rPr lang="ru-RU" sz="2800" b="1" dirty="0">
                <a:latin typeface="Arial" pitchFamily="34" charset="0"/>
                <a:cs typeface="Arial" pitchFamily="34" charset="0"/>
              </a:rPr>
              <a:t> </a:t>
            </a:r>
            <a:r>
              <a:rPr lang="ru-RU" sz="2800" b="1" dirty="0" smtClean="0">
                <a:latin typeface="Arial" pitchFamily="34" charset="0"/>
                <a:cs typeface="Arial" pitchFamily="34" charset="0"/>
              </a:rPr>
              <a:t>и </a:t>
            </a:r>
            <a:r>
              <a:rPr lang="ru-RU" sz="2800" b="1" u="sng" dirty="0" smtClean="0">
                <a:solidFill>
                  <a:srgbClr val="FF0000"/>
                </a:solidFill>
                <a:latin typeface="Arial" pitchFamily="34" charset="0"/>
                <a:cs typeface="Arial" pitchFamily="34" charset="0"/>
              </a:rPr>
              <a:t>и</a:t>
            </a:r>
            <a:r>
              <a:rPr lang="ru-RU" sz="2800" b="1" u="sng" dirty="0" smtClean="0">
                <a:latin typeface="Arial" pitchFamily="34" charset="0"/>
                <a:cs typeface="Arial" pitchFamily="34" charset="0"/>
              </a:rPr>
              <a:t>нформацией</a:t>
            </a:r>
            <a:r>
              <a:rPr lang="ru-RU" sz="2800" b="1" dirty="0" smtClean="0">
                <a:latin typeface="Arial" pitchFamily="34" charset="0"/>
                <a:cs typeface="Arial" pitchFamily="34" charset="0"/>
              </a:rPr>
              <a:t>) </a:t>
            </a:r>
            <a:r>
              <a:rPr lang="ru-RU" sz="2800" b="1" dirty="0">
                <a:latin typeface="Arial" pitchFamily="34" charset="0"/>
                <a:cs typeface="Arial" pitchFamily="34" charset="0"/>
              </a:rPr>
              <a:t>потоками через границу или рассматривать их в течение достаточно короткого времени, до тех пор, пока изменения не достигнут существенных значений. </a:t>
            </a:r>
            <a:r>
              <a:rPr lang="ru-RU" sz="2800" b="1" dirty="0">
                <a:ln>
                  <a:solidFill>
                    <a:sysClr val="windowText" lastClr="000000"/>
                  </a:solidFill>
                </a:ln>
                <a:solidFill>
                  <a:srgbClr val="9D3535"/>
                </a:solidFill>
                <a:latin typeface="Arial Black" pitchFamily="34" charset="0"/>
                <a:cs typeface="Arial" pitchFamily="34" charset="0"/>
              </a:rPr>
              <a:t>Изолированная</a:t>
            </a:r>
            <a:r>
              <a:rPr lang="ru-RU" sz="2800" b="1" dirty="0">
                <a:latin typeface="Arial" pitchFamily="34" charset="0"/>
                <a:cs typeface="Arial" pitchFamily="34" charset="0"/>
              </a:rPr>
              <a:t> или </a:t>
            </a:r>
            <a:r>
              <a:rPr lang="ru-RU" sz="2800" b="1" dirty="0">
                <a:ln>
                  <a:solidFill>
                    <a:sysClr val="windowText" lastClr="000000"/>
                  </a:solidFill>
                </a:ln>
                <a:solidFill>
                  <a:srgbClr val="009900"/>
                </a:solidFill>
                <a:latin typeface="Arial Black" pitchFamily="34" charset="0"/>
                <a:cs typeface="Arial" pitchFamily="34" charset="0"/>
              </a:rPr>
              <a:t>закрытая</a:t>
            </a:r>
            <a:r>
              <a:rPr lang="ru-RU" sz="2800" b="1" dirty="0">
                <a:latin typeface="Arial" pitchFamily="34" charset="0"/>
                <a:cs typeface="Arial" pitchFamily="34" charset="0"/>
              </a:rPr>
              <a:t> </a:t>
            </a:r>
            <a:r>
              <a:rPr lang="ru-RU" sz="2800" b="1" dirty="0">
                <a:ln>
                  <a:solidFill>
                    <a:sysClr val="windowText" lastClr="000000"/>
                  </a:solidFill>
                </a:ln>
                <a:latin typeface="Arial" pitchFamily="34" charset="0"/>
                <a:cs typeface="Arial" pitchFamily="34" charset="0"/>
              </a:rPr>
              <a:t>система</a:t>
            </a:r>
            <a:r>
              <a:rPr lang="ru-RU" sz="2800" b="1" dirty="0">
                <a:latin typeface="Arial" pitchFamily="34" charset="0"/>
                <a:cs typeface="Arial" pitchFamily="34" charset="0"/>
              </a:rPr>
              <a:t> </a:t>
            </a:r>
            <a:r>
              <a:rPr lang="ru-RU" sz="2800" b="1" u="sng" dirty="0">
                <a:ln>
                  <a:solidFill>
                    <a:sysClr val="windowText" lastClr="000000"/>
                  </a:solidFill>
                </a:ln>
                <a:solidFill>
                  <a:srgbClr val="0000FF"/>
                </a:solidFill>
                <a:latin typeface="Arial" pitchFamily="34" charset="0"/>
                <a:cs typeface="Arial" pitchFamily="34" charset="0"/>
              </a:rPr>
              <a:t>может существовать только временно</a:t>
            </a:r>
            <a:r>
              <a:rPr lang="ru-RU" sz="2800" b="1" dirty="0">
                <a:latin typeface="Arial" pitchFamily="34" charset="0"/>
                <a:cs typeface="Arial" pitchFamily="34" charset="0"/>
              </a:rPr>
              <a:t>, пока не израсходуется запас вещества и энергии, далее начнется разрушение и ассимиляция соседними системами. </a:t>
            </a:r>
          </a:p>
        </p:txBody>
      </p:sp>
      <p:sp>
        <p:nvSpPr>
          <p:cNvPr id="12" name="Прямоугольник 11"/>
          <p:cNvSpPr/>
          <p:nvPr/>
        </p:nvSpPr>
        <p:spPr>
          <a:xfrm>
            <a:off x="71405" y="32391"/>
            <a:ext cx="8940933" cy="458587"/>
          </a:xfrm>
          <a:prstGeom prst="rect">
            <a:avLst/>
          </a:prstGeom>
          <a:solidFill>
            <a:schemeClr val="bg1"/>
          </a:solidFill>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13" name="Управляющая кнопка: далее 12">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007716900"/>
      </p:ext>
    </p:extLst>
  </p:cSld>
  <p:clrMapOvr>
    <a:masterClrMapping/>
  </p:clrMapOvr>
  <p:transition>
    <p:wheel spokes="1"/>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Прямоугольник 8"/>
          <p:cNvSpPr/>
          <p:nvPr/>
        </p:nvSpPr>
        <p:spPr>
          <a:xfrm>
            <a:off x="539552" y="1436814"/>
            <a:ext cx="8032976" cy="2505301"/>
          </a:xfrm>
          <a:prstGeom prst="rect">
            <a:avLst/>
          </a:prstGeom>
        </p:spPr>
        <p:txBody>
          <a:bodyPr wrap="square">
            <a:spAutoFit/>
          </a:bodyPr>
          <a:lstStyle/>
          <a:p>
            <a:pPr lvl="0" indent="450850" algn="just">
              <a:lnSpc>
                <a:spcPct val="80000"/>
              </a:lnSpc>
            </a:pPr>
            <a:r>
              <a:rPr lang="ru-RU" sz="2800" b="1" dirty="0" smtClean="0">
                <a:solidFill>
                  <a:srgbClr val="000000"/>
                </a:solidFill>
                <a:latin typeface="Arial" pitchFamily="34" charset="0"/>
                <a:cs typeface="Arial" pitchFamily="34" charset="0"/>
              </a:rPr>
              <a:t>Возможность </a:t>
            </a:r>
            <a:r>
              <a:rPr lang="ru-RU" sz="2800" b="1" dirty="0">
                <a:solidFill>
                  <a:srgbClr val="000000"/>
                </a:solidFill>
                <a:latin typeface="Arial" pitchFamily="34" charset="0"/>
                <a:cs typeface="Arial" pitchFamily="34" charset="0"/>
              </a:rPr>
              <a:t>протекания эндотермических процессов обусловлена изменением энтропии, </a:t>
            </a:r>
            <a:r>
              <a:rPr lang="ru-RU" sz="2800" b="1" dirty="0" smtClean="0">
                <a:solidFill>
                  <a:srgbClr val="000000"/>
                </a:solidFill>
                <a:latin typeface="Arial" pitchFamily="34" charset="0"/>
                <a:cs typeface="Arial" pitchFamily="34" charset="0"/>
              </a:rPr>
              <a:t>так как </a:t>
            </a:r>
            <a:r>
              <a:rPr lang="ru-RU" sz="2800" b="1" u="sng" dirty="0">
                <a:ln>
                  <a:solidFill>
                    <a:sysClr val="windowText" lastClr="000000"/>
                  </a:solidFill>
                </a:ln>
                <a:solidFill>
                  <a:srgbClr val="000000"/>
                </a:solidFill>
                <a:latin typeface="Arial" pitchFamily="34" charset="0"/>
                <a:cs typeface="Arial" pitchFamily="34" charset="0"/>
              </a:rPr>
              <a:t>в изолированных системах</a:t>
            </a:r>
            <a:r>
              <a:rPr lang="ru-RU" sz="2800" b="1" dirty="0">
                <a:solidFill>
                  <a:srgbClr val="000000"/>
                </a:solidFill>
                <a:latin typeface="Arial" pitchFamily="34" charset="0"/>
                <a:cs typeface="Arial" pitchFamily="34" charset="0"/>
              </a:rPr>
              <a:t> </a:t>
            </a:r>
            <a:r>
              <a:rPr lang="ru-RU" sz="2800" b="1" dirty="0">
                <a:ln>
                  <a:solidFill>
                    <a:sysClr val="windowText" lastClr="000000"/>
                  </a:solidFill>
                </a:ln>
                <a:solidFill>
                  <a:srgbClr val="FF0000"/>
                </a:solidFill>
                <a:latin typeface="Arial" pitchFamily="34" charset="0"/>
                <a:cs typeface="Arial" pitchFamily="34" charset="0"/>
              </a:rPr>
              <a:t>энтропия</a:t>
            </a:r>
            <a:r>
              <a:rPr lang="ru-RU" sz="2800" b="1" dirty="0">
                <a:ln>
                  <a:solidFill>
                    <a:sysClr val="windowText" lastClr="000000"/>
                  </a:solidFill>
                </a:ln>
                <a:solidFill>
                  <a:srgbClr val="0000FF"/>
                </a:solidFill>
                <a:latin typeface="Arial" pitchFamily="34" charset="0"/>
                <a:cs typeface="Arial" pitchFamily="34" charset="0"/>
              </a:rPr>
              <a:t> самопроизвольно протекающего процесса увеличивается </a:t>
            </a:r>
            <a:r>
              <a:rPr lang="ru-RU" sz="2800" b="1" dirty="0">
                <a:ln>
                  <a:solidFill>
                    <a:sysClr val="windowText" lastClr="000000"/>
                  </a:solidFill>
                </a:ln>
                <a:solidFill>
                  <a:srgbClr val="FF0000"/>
                </a:solidFill>
                <a:latin typeface="Arial" pitchFamily="34" charset="0"/>
                <a:cs typeface="Arial" pitchFamily="34" charset="0"/>
              </a:rPr>
              <a:t>ΔS &gt; 0</a:t>
            </a:r>
            <a:r>
              <a:rPr lang="ru-RU" sz="2800" b="1" dirty="0">
                <a:ln>
                  <a:solidFill>
                    <a:sysClr val="windowText" lastClr="000000"/>
                  </a:solidFill>
                </a:ln>
                <a:solidFill>
                  <a:srgbClr val="0000FF"/>
                </a:solidFill>
                <a:latin typeface="Arial" pitchFamily="34" charset="0"/>
                <a:cs typeface="Arial" pitchFamily="34" charset="0"/>
              </a:rPr>
              <a:t> </a:t>
            </a:r>
            <a:r>
              <a:rPr lang="ru-RU" sz="2800" b="1" dirty="0">
                <a:solidFill>
                  <a:srgbClr val="000000"/>
                </a:solidFill>
                <a:latin typeface="Arial" pitchFamily="34" charset="0"/>
                <a:cs typeface="Arial" pitchFamily="34" charset="0"/>
              </a:rPr>
              <a:t>(второй закон термодинамики).</a:t>
            </a:r>
            <a:r>
              <a:rPr lang="ru-RU" sz="2800" b="1" dirty="0">
                <a:latin typeface="Arial" pitchFamily="34" charset="0"/>
                <a:cs typeface="Arial" pitchFamily="34" charset="0"/>
              </a:rPr>
              <a:t> </a:t>
            </a:r>
            <a:endParaRPr lang="ru-RU" sz="2800" dirty="0">
              <a:latin typeface="Arial" pitchFamily="34" charset="0"/>
              <a:cs typeface="Arial" pitchFamily="34" charset="0"/>
            </a:endParaRPr>
          </a:p>
        </p:txBody>
      </p:sp>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994" y="1335744"/>
            <a:ext cx="7877672" cy="50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Управляющая кнопка: далее 9">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8599" r="71714" b="24988"/>
          <a:stretch/>
        </p:blipFill>
        <p:spPr bwMode="auto">
          <a:xfrm>
            <a:off x="699994" y="4504744"/>
            <a:ext cx="1891602" cy="131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9" name="Rectangle 5"/>
          <p:cNvSpPr>
            <a:spLocks noChangeArrowheads="1"/>
          </p:cNvSpPr>
          <p:nvPr/>
        </p:nvSpPr>
        <p:spPr bwMode="auto">
          <a:xfrm>
            <a:off x="135957" y="476672"/>
            <a:ext cx="8872086" cy="2897845"/>
          </a:xfrm>
          <a:prstGeom prst="rect">
            <a:avLst/>
          </a:prstGeom>
          <a:noFill/>
          <a:ln w="9525">
            <a:noFill/>
            <a:miter lim="800000"/>
            <a:headEnd/>
            <a:tailEnd/>
          </a:ln>
        </p:spPr>
        <p:txBody>
          <a:bodyPr wrap="square" anchor="ctr">
            <a:spAutoFit/>
          </a:bodyPr>
          <a:lstStyle/>
          <a:p>
            <a:pPr indent="450000" algn="just" eaLnBrk="0" hangingPunct="0">
              <a:lnSpc>
                <a:spcPct val="75000"/>
              </a:lnSpc>
            </a:pPr>
            <a:r>
              <a:rPr lang="ru-RU" sz="2700" b="1" u="sng" dirty="0" smtClean="0">
                <a:latin typeface="Arial" pitchFamily="34" charset="0"/>
                <a:cs typeface="Arial" pitchFamily="34" charset="0"/>
              </a:rPr>
              <a:t>Разность </a:t>
            </a:r>
            <a:r>
              <a:rPr lang="ru-RU" sz="2700" b="1" u="sng" dirty="0">
                <a:latin typeface="Arial" pitchFamily="34" charset="0"/>
                <a:cs typeface="Arial" pitchFamily="34" charset="0"/>
              </a:rPr>
              <a:t>между приращением энтропии и суммой приведенных </a:t>
            </a:r>
            <a:r>
              <a:rPr lang="ru-RU" sz="2700" b="1" u="sng" dirty="0" err="1">
                <a:latin typeface="Arial" pitchFamily="34" charset="0"/>
                <a:cs typeface="Arial" pitchFamily="34" charset="0"/>
              </a:rPr>
              <a:t>теплот</a:t>
            </a:r>
            <a:r>
              <a:rPr lang="ru-RU" sz="2700" b="1" dirty="0">
                <a:latin typeface="Arial" pitchFamily="34" charset="0"/>
                <a:cs typeface="Arial" pitchFamily="34" charset="0"/>
              </a:rPr>
              <a:t> является </a:t>
            </a:r>
            <a:r>
              <a:rPr lang="ru-RU" sz="2700" b="1" dirty="0">
                <a:ln>
                  <a:solidFill>
                    <a:sysClr val="windowText" lastClr="000000"/>
                  </a:solidFill>
                </a:ln>
                <a:solidFill>
                  <a:srgbClr val="FF3399"/>
                </a:solidFill>
                <a:latin typeface="Arial" pitchFamily="34" charset="0"/>
                <a:cs typeface="Arial" pitchFamily="34" charset="0"/>
              </a:rPr>
              <a:t>степенью необратимого  процесса</a:t>
            </a:r>
            <a:r>
              <a:rPr lang="ru-RU" sz="2700" b="1" dirty="0">
                <a:latin typeface="Arial" pitchFamily="34" charset="0"/>
                <a:cs typeface="Arial" pitchFamily="34" charset="0"/>
              </a:rPr>
              <a:t>.</a:t>
            </a:r>
            <a:endParaRPr lang="ru-RU" sz="2700" b="1" i="1" dirty="0" smtClean="0">
              <a:latin typeface="Arial" pitchFamily="34" charset="0"/>
              <a:cs typeface="Arial" pitchFamily="34" charset="0"/>
            </a:endParaRPr>
          </a:p>
          <a:p>
            <a:pPr indent="450000" algn="just" eaLnBrk="0" hangingPunct="0">
              <a:lnSpc>
                <a:spcPct val="75000"/>
              </a:lnSpc>
            </a:pPr>
            <a:r>
              <a:rPr lang="ru-RU" sz="2700" b="1" dirty="0" smtClean="0">
                <a:latin typeface="Arial" pitchFamily="34" charset="0"/>
                <a:cs typeface="Arial" pitchFamily="34" charset="0"/>
              </a:rPr>
              <a:t>При </a:t>
            </a:r>
            <a:r>
              <a:rPr lang="ru-RU" sz="2700" b="1" dirty="0">
                <a:ln>
                  <a:solidFill>
                    <a:sysClr val="windowText" lastClr="000000"/>
                  </a:solidFill>
                </a:ln>
                <a:solidFill>
                  <a:srgbClr val="0000FF"/>
                </a:solidFill>
                <a:latin typeface="Arial" pitchFamily="34" charset="0"/>
                <a:cs typeface="Arial" pitchFamily="34" charset="0"/>
              </a:rPr>
              <a:t>фазовых</a:t>
            </a:r>
            <a:r>
              <a:rPr lang="ru-RU" sz="2700" b="1" dirty="0">
                <a:ln>
                  <a:solidFill>
                    <a:sysClr val="windowText" lastClr="000000"/>
                  </a:solidFill>
                </a:ln>
                <a:solidFill>
                  <a:srgbClr val="FF3300"/>
                </a:solidFill>
                <a:latin typeface="Arial" pitchFamily="34" charset="0"/>
                <a:cs typeface="Arial" pitchFamily="34" charset="0"/>
              </a:rPr>
              <a:t> обратимых изобарно-изотермических </a:t>
            </a:r>
            <a:r>
              <a:rPr lang="ru-RU" sz="2700" b="1" dirty="0">
                <a:ln>
                  <a:solidFill>
                    <a:sysClr val="windowText" lastClr="000000"/>
                  </a:solidFill>
                </a:ln>
                <a:solidFill>
                  <a:srgbClr val="0000FF"/>
                </a:solidFill>
                <a:latin typeface="Arial" pitchFamily="34" charset="0"/>
                <a:cs typeface="Arial" pitchFamily="34" charset="0"/>
              </a:rPr>
              <a:t>превращениях</a:t>
            </a:r>
            <a:r>
              <a:rPr lang="ru-RU" sz="2700" b="1" dirty="0">
                <a:ln>
                  <a:solidFill>
                    <a:sysClr val="windowText" lastClr="000000"/>
                  </a:solidFill>
                </a:ln>
                <a:latin typeface="Arial" pitchFamily="34" charset="0"/>
                <a:cs typeface="Arial" pitchFamily="34" charset="0"/>
              </a:rPr>
              <a:t> </a:t>
            </a:r>
            <a:r>
              <a:rPr lang="ru-RU" sz="2700" b="1" u="sng" dirty="0">
                <a:latin typeface="Arial" pitchFamily="34" charset="0"/>
                <a:cs typeface="Arial" pitchFamily="34" charset="0"/>
              </a:rPr>
              <a:t>плавление </a:t>
            </a:r>
            <a:r>
              <a:rPr lang="ru-RU" sz="2700" b="1" u="sng" dirty="0">
                <a:latin typeface="Arial" pitchFamily="34" charset="0"/>
                <a:cs typeface="Arial" pitchFamily="34" charset="0"/>
                <a:sym typeface="Symbol" pitchFamily="18" charset="2"/>
              </a:rPr>
              <a:t></a:t>
            </a:r>
            <a:r>
              <a:rPr lang="ru-RU" sz="2700" b="1" u="sng" dirty="0">
                <a:latin typeface="Arial" pitchFamily="34" charset="0"/>
                <a:cs typeface="Arial" pitchFamily="34" charset="0"/>
              </a:rPr>
              <a:t> кристаллизация</a:t>
            </a:r>
            <a:r>
              <a:rPr lang="ru-RU" sz="2700" b="1" dirty="0">
                <a:latin typeface="Arial" pitchFamily="34" charset="0"/>
                <a:cs typeface="Arial" pitchFamily="34" charset="0"/>
                <a:sym typeface="Symbol" pitchFamily="18" charset="2"/>
              </a:rPr>
              <a:t>, </a:t>
            </a:r>
            <a:r>
              <a:rPr lang="ru-RU" sz="2700" b="1" u="sng" dirty="0">
                <a:latin typeface="Arial" pitchFamily="34" charset="0"/>
                <a:cs typeface="Arial" pitchFamily="34" charset="0"/>
                <a:sym typeface="Symbol" pitchFamily="18" charset="2"/>
              </a:rPr>
              <a:t>испарение </a:t>
            </a:r>
            <a:r>
              <a:rPr lang="ru-RU" sz="2700" b="1" u="sng" dirty="0">
                <a:latin typeface="Arial" pitchFamily="34" charset="0"/>
                <a:cs typeface="Arial" pitchFamily="34" charset="0"/>
              </a:rPr>
              <a:t> конденсация</a:t>
            </a:r>
            <a:r>
              <a:rPr lang="ru-RU" sz="2700" b="1" dirty="0">
                <a:latin typeface="Arial" pitchFamily="34" charset="0"/>
                <a:cs typeface="Arial" pitchFamily="34" charset="0"/>
                <a:sym typeface="Symbol" pitchFamily="18" charset="2"/>
              </a:rPr>
              <a:t>, полиморф­ных превращениях </a:t>
            </a:r>
            <a:r>
              <a:rPr lang="ru-RU" sz="2700" b="1" u="sng" dirty="0">
                <a:latin typeface="Arial" pitchFamily="34" charset="0"/>
                <a:cs typeface="Arial" pitchFamily="34" charset="0"/>
                <a:sym typeface="Symbol" pitchFamily="18" charset="2"/>
              </a:rPr>
              <a:t>твердое </a:t>
            </a:r>
            <a:r>
              <a:rPr lang="ru-RU" sz="2700" b="1" u="sng" dirty="0">
                <a:latin typeface="Arial" pitchFamily="34" charset="0"/>
                <a:cs typeface="Arial" pitchFamily="34" charset="0"/>
              </a:rPr>
              <a:t> </a:t>
            </a:r>
            <a:r>
              <a:rPr lang="ru-RU" sz="2700" b="1" u="sng" dirty="0">
                <a:latin typeface="Arial" pitchFamily="34" charset="0"/>
                <a:cs typeface="Arial" pitchFamily="34" charset="0"/>
                <a:sym typeface="Symbol" pitchFamily="18" charset="2"/>
              </a:rPr>
              <a:t></a:t>
            </a:r>
            <a:r>
              <a:rPr lang="ru-RU" sz="2700" b="1" u="sng" dirty="0">
                <a:latin typeface="Arial" pitchFamily="34" charset="0"/>
                <a:cs typeface="Arial" pitchFamily="34" charset="0"/>
              </a:rPr>
              <a:t> твердое </a:t>
            </a:r>
            <a:r>
              <a:rPr lang="ru-RU" sz="2700" b="1" u="sng" dirty="0">
                <a:latin typeface="Arial" pitchFamily="34" charset="0"/>
                <a:cs typeface="Arial" pitchFamily="34" charset="0"/>
                <a:sym typeface="Symbol" pitchFamily="18" charset="2"/>
              </a:rPr>
              <a:t></a:t>
            </a:r>
            <a:r>
              <a:rPr lang="ru-RU" sz="2700" b="1" dirty="0">
                <a:latin typeface="Arial" pitchFamily="34" charset="0"/>
                <a:cs typeface="Arial" pitchFamily="34" charset="0"/>
              </a:rPr>
              <a:t> изменение энтропии определяется уравнением:</a:t>
            </a:r>
            <a:r>
              <a:rPr lang="ru-RU" sz="2700" b="1" dirty="0">
                <a:latin typeface="Arial" pitchFamily="34" charset="0"/>
                <a:cs typeface="Arial" pitchFamily="34" charset="0"/>
                <a:sym typeface="Symbol" pitchFamily="18" charset="2"/>
              </a:rPr>
              <a:t> </a:t>
            </a:r>
          </a:p>
        </p:txBody>
      </p:sp>
      <p:sp>
        <p:nvSpPr>
          <p:cNvPr id="30727" name="Rectangle 7"/>
          <p:cNvSpPr>
            <a:spLocks noChangeArrowheads="1"/>
          </p:cNvSpPr>
          <p:nvPr/>
        </p:nvSpPr>
        <p:spPr bwMode="auto">
          <a:xfrm>
            <a:off x="0" y="3181350"/>
            <a:ext cx="9144000" cy="0"/>
          </a:xfrm>
          <a:prstGeom prst="rect">
            <a:avLst/>
          </a:prstGeom>
          <a:noFill/>
          <a:ln w="9525">
            <a:noFill/>
            <a:miter lim="800000"/>
            <a:headEnd/>
            <a:tailEnd/>
          </a:ln>
        </p:spPr>
        <p:txBody>
          <a:bodyPr wrap="none" anchor="ctr">
            <a:spAutoFit/>
          </a:bodyPr>
          <a:lstStyle/>
          <a:p>
            <a:endParaRPr lang="ru-RU"/>
          </a:p>
        </p:txBody>
      </p:sp>
      <p:graphicFrame>
        <p:nvGraphicFramePr>
          <p:cNvPr id="359430" name="Object 2"/>
          <p:cNvGraphicFramePr>
            <a:graphicFrameLocks noChangeAspect="1"/>
          </p:cNvGraphicFramePr>
          <p:nvPr>
            <p:extLst>
              <p:ext uri="{D42A27DB-BD31-4B8C-83A1-F6EECF244321}">
                <p14:modId xmlns:p14="http://schemas.microsoft.com/office/powerpoint/2010/main" val="3365911986"/>
              </p:ext>
            </p:extLst>
          </p:nvPr>
        </p:nvGraphicFramePr>
        <p:xfrm>
          <a:off x="2627784" y="3005796"/>
          <a:ext cx="4686419" cy="999268"/>
        </p:xfrm>
        <a:graphic>
          <a:graphicData uri="http://schemas.openxmlformats.org/presentationml/2006/ole">
            <mc:AlternateContent xmlns:mc="http://schemas.openxmlformats.org/markup-compatibility/2006">
              <mc:Choice xmlns:v="urn:schemas-microsoft-com:vml" Requires="v">
                <p:oleObj spid="_x0000_s465536" name="Формула" r:id="rId3" imgW="2324100" imgH="495300" progId="">
                  <p:embed/>
                </p:oleObj>
              </mc:Choice>
              <mc:Fallback>
                <p:oleObj name="Формула" r:id="rId3" imgW="2324100" imgH="495300" progId="">
                  <p:embed/>
                  <p:pic>
                    <p:nvPicPr>
                      <p:cNvPr id="0" name="Picture 3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3005796"/>
                        <a:ext cx="4686419" cy="9992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9432" name="Rectangle 8"/>
          <p:cNvSpPr>
            <a:spLocks noChangeArrowheads="1"/>
          </p:cNvSpPr>
          <p:nvPr/>
        </p:nvSpPr>
        <p:spPr bwMode="auto">
          <a:xfrm>
            <a:off x="92402" y="3818188"/>
            <a:ext cx="9019876" cy="2419124"/>
          </a:xfrm>
          <a:prstGeom prst="rect">
            <a:avLst/>
          </a:prstGeom>
          <a:noFill/>
          <a:ln w="9525">
            <a:noFill/>
            <a:miter lim="800000"/>
            <a:headEnd/>
            <a:tailEnd/>
          </a:ln>
        </p:spPr>
        <p:txBody>
          <a:bodyPr wrap="square" anchor="ctr">
            <a:spAutoFit/>
          </a:bodyPr>
          <a:lstStyle/>
          <a:p>
            <a:pPr algn="just">
              <a:lnSpc>
                <a:spcPct val="80000"/>
              </a:lnSpc>
            </a:pPr>
            <a:r>
              <a:rPr lang="ru-RU" sz="2700" b="1" dirty="0">
                <a:latin typeface="Arial" pitchFamily="34" charset="0"/>
                <a:cs typeface="Arial" pitchFamily="34" charset="0"/>
              </a:rPr>
              <a:t>где </a:t>
            </a:r>
            <a:r>
              <a:rPr lang="ru-RU" sz="2700" b="1" dirty="0">
                <a:ln>
                  <a:solidFill>
                    <a:sysClr val="windowText" lastClr="000000"/>
                  </a:solidFill>
                </a:ln>
                <a:solidFill>
                  <a:srgbClr val="0000FF"/>
                </a:solidFill>
                <a:latin typeface="Arial" pitchFamily="34" charset="0"/>
                <a:cs typeface="Arial" pitchFamily="34" charset="0"/>
                <a:sym typeface="Symbol" pitchFamily="18" charset="2"/>
              </a:rPr>
              <a:t></a:t>
            </a:r>
            <a:r>
              <a:rPr lang="en-US" sz="2700" b="1" dirty="0">
                <a:ln>
                  <a:solidFill>
                    <a:sysClr val="windowText" lastClr="000000"/>
                  </a:solidFill>
                </a:ln>
                <a:solidFill>
                  <a:srgbClr val="0000FF"/>
                </a:solidFill>
                <a:latin typeface="Arial" pitchFamily="34" charset="0"/>
                <a:cs typeface="Arial" pitchFamily="34" charset="0"/>
              </a:rPr>
              <a:t>S</a:t>
            </a:r>
            <a:r>
              <a:rPr lang="ru-RU" sz="2700" b="1" baseline="-25000" dirty="0" err="1">
                <a:ln>
                  <a:solidFill>
                    <a:sysClr val="windowText" lastClr="000000"/>
                  </a:solidFill>
                </a:ln>
                <a:solidFill>
                  <a:srgbClr val="0000FF"/>
                </a:solidFill>
                <a:latin typeface="Arial" pitchFamily="34" charset="0"/>
                <a:cs typeface="Arial" pitchFamily="34" charset="0"/>
                <a:sym typeface="Symbol" pitchFamily="18" charset="2"/>
              </a:rPr>
              <a:t>фп</a:t>
            </a:r>
            <a:r>
              <a:rPr lang="ru-RU" sz="2700" b="1" dirty="0">
                <a:ln>
                  <a:solidFill>
                    <a:sysClr val="windowText" lastClr="000000"/>
                  </a:solidFill>
                </a:ln>
                <a:solidFill>
                  <a:srgbClr val="0000FF"/>
                </a:solidFill>
                <a:latin typeface="Arial" pitchFamily="34" charset="0"/>
                <a:cs typeface="Arial" pitchFamily="34" charset="0"/>
                <a:sym typeface="Symbol" pitchFamily="18" charset="2"/>
              </a:rPr>
              <a:t>, </a:t>
            </a:r>
            <a:r>
              <a:rPr lang="en-US" sz="2700" b="1" dirty="0">
                <a:ln>
                  <a:solidFill>
                    <a:sysClr val="windowText" lastClr="000000"/>
                  </a:solidFill>
                </a:ln>
                <a:solidFill>
                  <a:srgbClr val="0000FF"/>
                </a:solidFill>
                <a:latin typeface="Arial" pitchFamily="34" charset="0"/>
                <a:cs typeface="Arial" pitchFamily="34" charset="0"/>
              </a:rPr>
              <a:t>H</a:t>
            </a:r>
            <a:r>
              <a:rPr lang="ru-RU" sz="2700" b="1" baseline="-25000" dirty="0" err="1">
                <a:ln>
                  <a:solidFill>
                    <a:sysClr val="windowText" lastClr="000000"/>
                  </a:solidFill>
                </a:ln>
                <a:solidFill>
                  <a:srgbClr val="0000FF"/>
                </a:solidFill>
                <a:latin typeface="Arial" pitchFamily="34" charset="0"/>
                <a:cs typeface="Arial" pitchFamily="34" charset="0"/>
                <a:sym typeface="Symbol" pitchFamily="18" charset="2"/>
              </a:rPr>
              <a:t>фп</a:t>
            </a:r>
            <a:r>
              <a:rPr lang="ru-RU" sz="2700" b="1" dirty="0">
                <a:ln>
                  <a:solidFill>
                    <a:sysClr val="windowText" lastClr="000000"/>
                  </a:solidFill>
                </a:ln>
                <a:solidFill>
                  <a:srgbClr val="0000FF"/>
                </a:solidFill>
                <a:latin typeface="Arial" pitchFamily="34" charset="0"/>
                <a:cs typeface="Arial" pitchFamily="34" charset="0"/>
                <a:sym typeface="Symbol" pitchFamily="18" charset="2"/>
              </a:rPr>
              <a:t>, </a:t>
            </a:r>
            <a:r>
              <a:rPr lang="en-US" sz="2700" b="1" dirty="0">
                <a:ln>
                  <a:solidFill>
                    <a:sysClr val="windowText" lastClr="000000"/>
                  </a:solidFill>
                </a:ln>
                <a:solidFill>
                  <a:srgbClr val="0000FF"/>
                </a:solidFill>
                <a:latin typeface="Arial" pitchFamily="34" charset="0"/>
                <a:cs typeface="Arial" pitchFamily="34" charset="0"/>
              </a:rPr>
              <a:t>T</a:t>
            </a:r>
            <a:r>
              <a:rPr lang="ru-RU" sz="2700" b="1" baseline="-25000" dirty="0" err="1">
                <a:ln>
                  <a:solidFill>
                    <a:sysClr val="windowText" lastClr="000000"/>
                  </a:solidFill>
                </a:ln>
                <a:solidFill>
                  <a:srgbClr val="0000FF"/>
                </a:solidFill>
                <a:latin typeface="Arial" pitchFamily="34" charset="0"/>
                <a:cs typeface="Arial" pitchFamily="34" charset="0"/>
                <a:sym typeface="Symbol" pitchFamily="18" charset="2"/>
              </a:rPr>
              <a:t>фп</a:t>
            </a:r>
            <a:r>
              <a:rPr lang="ru-RU" sz="2700" b="1" dirty="0">
                <a:ln>
                  <a:solidFill>
                    <a:sysClr val="windowText" lastClr="000000"/>
                  </a:solidFill>
                </a:ln>
                <a:solidFill>
                  <a:srgbClr val="0000FF"/>
                </a:solidFill>
                <a:latin typeface="Arial" pitchFamily="34" charset="0"/>
                <a:cs typeface="Arial" pitchFamily="34" charset="0"/>
                <a:sym typeface="Symbol" pitchFamily="18" charset="2"/>
              </a:rPr>
              <a:t> </a:t>
            </a:r>
            <a:r>
              <a:rPr lang="ru-RU" sz="2700" b="1" dirty="0">
                <a:latin typeface="Arial" pitchFamily="34" charset="0"/>
                <a:cs typeface="Arial" pitchFamily="34" charset="0"/>
                <a:sym typeface="Symbol" pitchFamily="18" charset="2"/>
              </a:rPr>
              <a:t>– энтропия, энтальпия и температура </a:t>
            </a:r>
            <a:r>
              <a:rPr lang="ru-RU" sz="2700" b="1" dirty="0">
                <a:ln>
                  <a:solidFill>
                    <a:sysClr val="windowText" lastClr="000000"/>
                  </a:solidFill>
                </a:ln>
                <a:solidFill>
                  <a:srgbClr val="0000FF"/>
                </a:solidFill>
                <a:latin typeface="Arial" pitchFamily="34" charset="0"/>
                <a:cs typeface="Arial" pitchFamily="34" charset="0"/>
                <a:sym typeface="Symbol" pitchFamily="18" charset="2"/>
              </a:rPr>
              <a:t>фазового перехода</a:t>
            </a:r>
            <a:r>
              <a:rPr lang="ru-RU" sz="2700" b="1" dirty="0">
                <a:latin typeface="Arial" pitchFamily="34" charset="0"/>
                <a:cs typeface="Arial" pitchFamily="34" charset="0"/>
                <a:sym typeface="Symbol" pitchFamily="18" charset="2"/>
              </a:rPr>
              <a:t>.</a:t>
            </a:r>
            <a:endParaRPr lang="ru-RU" sz="2700" b="1" i="1" dirty="0">
              <a:latin typeface="Arial" pitchFamily="34" charset="0"/>
              <a:cs typeface="Arial" pitchFamily="34" charset="0"/>
              <a:sym typeface="Symbol" pitchFamily="18" charset="2"/>
            </a:endParaRPr>
          </a:p>
          <a:p>
            <a:pPr algn="just">
              <a:lnSpc>
                <a:spcPct val="80000"/>
              </a:lnSpc>
            </a:pPr>
            <a:r>
              <a:rPr lang="ru-RU" sz="2700" b="1" i="1" dirty="0">
                <a:latin typeface="Arial" pitchFamily="34" charset="0"/>
                <a:cs typeface="Arial" pitchFamily="34" charset="0"/>
                <a:sym typeface="Symbol" pitchFamily="18" charset="2"/>
              </a:rPr>
              <a:t>     </a:t>
            </a:r>
            <a:r>
              <a:rPr lang="ru-RU" sz="2700" b="1" dirty="0">
                <a:ln>
                  <a:solidFill>
                    <a:sysClr val="windowText" lastClr="000000"/>
                  </a:solidFill>
                </a:ln>
                <a:solidFill>
                  <a:srgbClr val="FF3300"/>
                </a:solidFill>
                <a:latin typeface="Arial" pitchFamily="34" charset="0"/>
                <a:cs typeface="Arial" pitchFamily="34" charset="0"/>
                <a:sym typeface="Symbol" pitchFamily="18" charset="2"/>
              </a:rPr>
              <a:t>При нагревании</a:t>
            </a:r>
            <a:r>
              <a:rPr lang="ru-RU" sz="2700" b="1" dirty="0">
                <a:ln>
                  <a:solidFill>
                    <a:sysClr val="windowText" lastClr="000000"/>
                  </a:solidFill>
                </a:ln>
                <a:latin typeface="Arial" pitchFamily="34" charset="0"/>
                <a:cs typeface="Arial" pitchFamily="34" charset="0"/>
                <a:sym typeface="Symbol" pitchFamily="18" charset="2"/>
              </a:rPr>
              <a:t> </a:t>
            </a:r>
            <a:r>
              <a:rPr lang="ru-RU" sz="2700" b="1" dirty="0">
                <a:latin typeface="Arial" pitchFamily="34" charset="0"/>
                <a:cs typeface="Arial" pitchFamily="34" charset="0"/>
                <a:sym typeface="Symbol" pitchFamily="18" charset="2"/>
              </a:rPr>
              <a:t>любого вещества </a:t>
            </a:r>
            <a:r>
              <a:rPr lang="ru-RU" sz="2700" b="1" dirty="0">
                <a:ln>
                  <a:solidFill>
                    <a:sysClr val="windowText" lastClr="000000"/>
                  </a:solidFill>
                </a:ln>
                <a:solidFill>
                  <a:srgbClr val="FF3300"/>
                </a:solidFill>
                <a:latin typeface="Arial" pitchFamily="34" charset="0"/>
                <a:cs typeface="Arial" pitchFamily="34" charset="0"/>
                <a:sym typeface="Symbol" pitchFamily="18" charset="2"/>
              </a:rPr>
              <a:t>от температуры Т</a:t>
            </a:r>
            <a:r>
              <a:rPr lang="ru-RU" sz="2700" b="1" baseline="-25000" dirty="0">
                <a:ln>
                  <a:solidFill>
                    <a:sysClr val="windowText" lastClr="000000"/>
                  </a:solidFill>
                </a:ln>
                <a:solidFill>
                  <a:srgbClr val="FF3300"/>
                </a:solidFill>
                <a:latin typeface="Arial" pitchFamily="34" charset="0"/>
                <a:cs typeface="Arial" pitchFamily="34" charset="0"/>
                <a:sym typeface="Symbol" pitchFamily="18" charset="2"/>
              </a:rPr>
              <a:t>1</a:t>
            </a:r>
            <a:r>
              <a:rPr lang="ru-RU" sz="2700" b="1" dirty="0">
                <a:ln>
                  <a:solidFill>
                    <a:sysClr val="windowText" lastClr="000000"/>
                  </a:solidFill>
                </a:ln>
                <a:solidFill>
                  <a:srgbClr val="FF3300"/>
                </a:solidFill>
                <a:latin typeface="Arial" pitchFamily="34" charset="0"/>
                <a:cs typeface="Arial" pitchFamily="34" charset="0"/>
                <a:sym typeface="Symbol" pitchFamily="18" charset="2"/>
              </a:rPr>
              <a:t> до Т</a:t>
            </a:r>
            <a:r>
              <a:rPr lang="ru-RU" sz="2700" b="1" baseline="-25000" dirty="0">
                <a:ln>
                  <a:solidFill>
                    <a:sysClr val="windowText" lastClr="000000"/>
                  </a:solidFill>
                </a:ln>
                <a:solidFill>
                  <a:srgbClr val="FF3300"/>
                </a:solidFill>
                <a:latin typeface="Arial" pitchFamily="34" charset="0"/>
                <a:cs typeface="Arial" pitchFamily="34" charset="0"/>
                <a:sym typeface="Symbol" pitchFamily="18" charset="2"/>
              </a:rPr>
              <a:t>2</a:t>
            </a:r>
            <a:r>
              <a:rPr lang="ru-RU" sz="2700" b="1" dirty="0">
                <a:ln>
                  <a:solidFill>
                    <a:sysClr val="windowText" lastClr="000000"/>
                  </a:solidFill>
                </a:ln>
                <a:latin typeface="Arial" pitchFamily="34" charset="0"/>
                <a:cs typeface="Arial" pitchFamily="34" charset="0"/>
                <a:sym typeface="Symbol" pitchFamily="18" charset="2"/>
              </a:rPr>
              <a:t> </a:t>
            </a:r>
            <a:r>
              <a:rPr lang="ru-RU" sz="2700" b="1" dirty="0">
                <a:latin typeface="Arial" pitchFamily="34" charset="0"/>
                <a:cs typeface="Arial" pitchFamily="34" charset="0"/>
                <a:sym typeface="Symbol" pitchFamily="18" charset="2"/>
              </a:rPr>
              <a:t>при постоянном объеме теплота процесса приобретает свойства функции состояния и при подстановке значения </a:t>
            </a:r>
            <a:r>
              <a:rPr lang="en-US" sz="2700" b="1" dirty="0">
                <a:latin typeface="Arial" pitchFamily="34" charset="0"/>
                <a:cs typeface="Arial" pitchFamily="34" charset="0"/>
              </a:rPr>
              <a:t>Q</a:t>
            </a:r>
            <a:r>
              <a:rPr lang="en-US" sz="2700" b="1" baseline="-25000" dirty="0">
                <a:latin typeface="Arial" pitchFamily="34" charset="0"/>
                <a:cs typeface="Arial" pitchFamily="34" charset="0"/>
                <a:sym typeface="Symbol" pitchFamily="18" charset="2"/>
              </a:rPr>
              <a:t>v</a:t>
            </a:r>
            <a:r>
              <a:rPr lang="ru-RU" sz="2700" b="1" dirty="0">
                <a:latin typeface="Arial" pitchFamily="34" charset="0"/>
                <a:cs typeface="Arial" pitchFamily="34" charset="0"/>
                <a:sym typeface="Symbol" pitchFamily="18" charset="2"/>
              </a:rPr>
              <a:t>=</a:t>
            </a:r>
            <a:r>
              <a:rPr lang="en-US" sz="2700" b="1" dirty="0" err="1">
                <a:latin typeface="Arial" pitchFamily="34" charset="0"/>
                <a:cs typeface="Arial" pitchFamily="34" charset="0"/>
                <a:sym typeface="Symbol" pitchFamily="18" charset="2"/>
              </a:rPr>
              <a:t>C</a:t>
            </a:r>
            <a:r>
              <a:rPr lang="en-US" sz="2700" b="1" baseline="-25000" dirty="0" err="1">
                <a:latin typeface="Arial" pitchFamily="34" charset="0"/>
                <a:cs typeface="Arial" pitchFamily="34" charset="0"/>
                <a:sym typeface="Symbol" pitchFamily="18" charset="2"/>
              </a:rPr>
              <a:t>v</a:t>
            </a:r>
            <a:r>
              <a:rPr lang="en-US" sz="2700" b="1" dirty="0" err="1">
                <a:latin typeface="Arial" pitchFamily="34" charset="0"/>
                <a:cs typeface="Arial" pitchFamily="34" charset="0"/>
                <a:sym typeface="Symbol" pitchFamily="18" charset="2"/>
              </a:rPr>
              <a:t>dT</a:t>
            </a:r>
            <a:r>
              <a:rPr lang="ru-RU" sz="2700" b="1" dirty="0">
                <a:latin typeface="Arial" pitchFamily="34" charset="0"/>
                <a:cs typeface="Arial" pitchFamily="34" charset="0"/>
                <a:sym typeface="Symbol" pitchFamily="18" charset="2"/>
              </a:rPr>
              <a:t> получим: </a:t>
            </a:r>
          </a:p>
        </p:txBody>
      </p:sp>
      <p:sp>
        <p:nvSpPr>
          <p:cNvPr id="30729" name="Rectangle 10"/>
          <p:cNvSpPr>
            <a:spLocks noChangeArrowheads="1"/>
          </p:cNvSpPr>
          <p:nvPr/>
        </p:nvSpPr>
        <p:spPr bwMode="auto">
          <a:xfrm>
            <a:off x="0" y="3181350"/>
            <a:ext cx="9144000" cy="0"/>
          </a:xfrm>
          <a:prstGeom prst="rect">
            <a:avLst/>
          </a:prstGeom>
          <a:noFill/>
          <a:ln w="9525">
            <a:noFill/>
            <a:miter lim="800000"/>
            <a:headEnd/>
            <a:tailEnd/>
          </a:ln>
        </p:spPr>
        <p:txBody>
          <a:bodyPr wrap="none" anchor="ctr">
            <a:spAutoFit/>
          </a:bodyPr>
          <a:lstStyle/>
          <a:p>
            <a:endParaRPr lang="ru-RU"/>
          </a:p>
        </p:txBody>
      </p:sp>
      <p:graphicFrame>
        <p:nvGraphicFramePr>
          <p:cNvPr id="359433" name="Object 3"/>
          <p:cNvGraphicFramePr>
            <a:graphicFrameLocks noChangeAspect="1"/>
          </p:cNvGraphicFramePr>
          <p:nvPr>
            <p:extLst>
              <p:ext uri="{D42A27DB-BD31-4B8C-83A1-F6EECF244321}">
                <p14:modId xmlns:p14="http://schemas.microsoft.com/office/powerpoint/2010/main" val="656097791"/>
              </p:ext>
            </p:extLst>
          </p:nvPr>
        </p:nvGraphicFramePr>
        <p:xfrm>
          <a:off x="2786062" y="5811485"/>
          <a:ext cx="2073969" cy="1046515"/>
        </p:xfrm>
        <a:graphic>
          <a:graphicData uri="http://schemas.openxmlformats.org/presentationml/2006/ole">
            <mc:AlternateContent xmlns:mc="http://schemas.openxmlformats.org/markup-compatibility/2006">
              <mc:Choice xmlns:v="urn:schemas-microsoft-com:vml" Requires="v">
                <p:oleObj spid="_x0000_s465537" name="Формула" r:id="rId5" imgW="977476" imgH="495085" progId="">
                  <p:embed/>
                </p:oleObj>
              </mc:Choice>
              <mc:Fallback>
                <p:oleObj name="Формула" r:id="rId5" imgW="977476" imgH="495085" progId="">
                  <p:embed/>
                  <p:pic>
                    <p:nvPicPr>
                      <p:cNvPr id="0" name="Picture 38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6062" y="5811485"/>
                        <a:ext cx="2073969" cy="10465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Прямоугольник 11"/>
          <p:cNvSpPr/>
          <p:nvPr/>
        </p:nvSpPr>
        <p:spPr>
          <a:xfrm>
            <a:off x="135957" y="24634"/>
            <a:ext cx="8940933" cy="458587"/>
          </a:xfrm>
          <a:prstGeom prst="rect">
            <a:avLst/>
          </a:prstGeom>
          <a:solidFill>
            <a:schemeClr val="bg1"/>
          </a:solidFill>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14" name="Управляющая кнопка: далее 13">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4">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67653174"/>
      </p:ext>
    </p:extLst>
  </p:cSld>
  <p:clrMapOvr>
    <a:masterClrMapping/>
  </p:clrMapOvr>
  <p:transition>
    <p:wheel spokes="1"/>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2"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graphicFrame>
        <p:nvGraphicFramePr>
          <p:cNvPr id="13314" name="Object 4"/>
          <p:cNvGraphicFramePr>
            <a:graphicFrameLocks noChangeAspect="1"/>
          </p:cNvGraphicFramePr>
          <p:nvPr/>
        </p:nvGraphicFramePr>
        <p:xfrm>
          <a:off x="2643188" y="5373688"/>
          <a:ext cx="3787775" cy="1114425"/>
        </p:xfrm>
        <a:graphic>
          <a:graphicData uri="http://schemas.openxmlformats.org/presentationml/2006/ole">
            <mc:AlternateContent xmlns:mc="http://schemas.openxmlformats.org/markup-compatibility/2006">
              <mc:Choice xmlns:v="urn:schemas-microsoft-com:vml" Requires="v">
                <p:oleObj spid="_x0000_s520060" name="Equation" r:id="rId3" imgW="1651000" imgH="482600" progId="">
                  <p:embed/>
                </p:oleObj>
              </mc:Choice>
              <mc:Fallback>
                <p:oleObj name="Equation" r:id="rId3" imgW="1651000" imgH="482600" progId="">
                  <p:embed/>
                  <p:pic>
                    <p:nvPicPr>
                      <p:cNvPr id="0" name="Picture 11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3188" y="5373688"/>
                        <a:ext cx="3787775" cy="1114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23" name="Rectangle 5"/>
          <p:cNvSpPr>
            <a:spLocks noChangeArrowheads="1"/>
          </p:cNvSpPr>
          <p:nvPr/>
        </p:nvSpPr>
        <p:spPr bwMode="auto">
          <a:xfrm>
            <a:off x="0" y="3309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13324" name="Rectangle 6"/>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graphicFrame>
        <p:nvGraphicFramePr>
          <p:cNvPr id="13315" name="Object 7"/>
          <p:cNvGraphicFramePr>
            <a:graphicFrameLocks noChangeAspect="1"/>
          </p:cNvGraphicFramePr>
          <p:nvPr/>
        </p:nvGraphicFramePr>
        <p:xfrm>
          <a:off x="2727325" y="4019550"/>
          <a:ext cx="3544888" cy="1166813"/>
        </p:xfrm>
        <a:graphic>
          <a:graphicData uri="http://schemas.openxmlformats.org/presentationml/2006/ole">
            <mc:AlternateContent xmlns:mc="http://schemas.openxmlformats.org/markup-compatibility/2006">
              <mc:Choice xmlns:v="urn:schemas-microsoft-com:vml" Requires="v">
                <p:oleObj spid="_x0000_s520061" name="Equation" r:id="rId5" imgW="1497950" imgH="495085" progId="">
                  <p:embed/>
                </p:oleObj>
              </mc:Choice>
              <mc:Fallback>
                <p:oleObj name="Equation" r:id="rId5" imgW="1497950" imgH="495085" progId="">
                  <p:embed/>
                  <p:pic>
                    <p:nvPicPr>
                      <p:cNvPr id="0" name="Picture 11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7325" y="4019550"/>
                        <a:ext cx="3544888" cy="1166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25" name="Rectangle 8"/>
          <p:cNvSpPr>
            <a:spLocks noChangeArrowheads="1"/>
          </p:cNvSpPr>
          <p:nvPr/>
        </p:nvSpPr>
        <p:spPr bwMode="auto">
          <a:xfrm>
            <a:off x="395288" y="4292600"/>
            <a:ext cx="2419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ru-RU" sz="2400"/>
              <a:t>если</a:t>
            </a:r>
            <a:r>
              <a:rPr lang="en-US" sz="2400"/>
              <a:t> C</a:t>
            </a:r>
            <a:r>
              <a:rPr lang="en-US" sz="2400" baseline="-25000"/>
              <a:t>v</a:t>
            </a:r>
            <a:r>
              <a:rPr lang="en-US" sz="2400"/>
              <a:t> = const:</a:t>
            </a:r>
            <a:endParaRPr lang="ru-RU" sz="2400"/>
          </a:p>
        </p:txBody>
      </p:sp>
      <p:sp>
        <p:nvSpPr>
          <p:cNvPr id="13326" name="Rectangle 9"/>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graphicFrame>
        <p:nvGraphicFramePr>
          <p:cNvPr id="13316" name="Object 10"/>
          <p:cNvGraphicFramePr>
            <a:graphicFrameLocks noChangeAspect="1"/>
          </p:cNvGraphicFramePr>
          <p:nvPr/>
        </p:nvGraphicFramePr>
        <p:xfrm>
          <a:off x="4005263" y="2508250"/>
          <a:ext cx="3652837" cy="1206500"/>
        </p:xfrm>
        <a:graphic>
          <a:graphicData uri="http://schemas.openxmlformats.org/presentationml/2006/ole">
            <mc:AlternateContent xmlns:mc="http://schemas.openxmlformats.org/markup-compatibility/2006">
              <mc:Choice xmlns:v="urn:schemas-microsoft-com:vml" Requires="v">
                <p:oleObj spid="_x0000_s520062" name="Equation" r:id="rId7" imgW="1485255" imgH="495085" progId="">
                  <p:embed/>
                </p:oleObj>
              </mc:Choice>
              <mc:Fallback>
                <p:oleObj name="Equation" r:id="rId7" imgW="1485255" imgH="495085" progId="">
                  <p:embed/>
                  <p:pic>
                    <p:nvPicPr>
                      <p:cNvPr id="0" name="Picture 115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5263" y="2508250"/>
                        <a:ext cx="3652837" cy="1206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27" name="Rectangle 11"/>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graphicFrame>
        <p:nvGraphicFramePr>
          <p:cNvPr id="13317" name="Object 12"/>
          <p:cNvGraphicFramePr>
            <a:graphicFrameLocks noChangeAspect="1"/>
          </p:cNvGraphicFramePr>
          <p:nvPr/>
        </p:nvGraphicFramePr>
        <p:xfrm>
          <a:off x="277813" y="2508250"/>
          <a:ext cx="2613025" cy="1216025"/>
        </p:xfrm>
        <a:graphic>
          <a:graphicData uri="http://schemas.openxmlformats.org/presentationml/2006/ole">
            <mc:AlternateContent xmlns:mc="http://schemas.openxmlformats.org/markup-compatibility/2006">
              <mc:Choice xmlns:v="urn:schemas-microsoft-com:vml" Requires="v">
                <p:oleObj spid="_x0000_s520063" name="Equation" r:id="rId9" imgW="1054100" imgH="495300" progId="">
                  <p:embed/>
                </p:oleObj>
              </mc:Choice>
              <mc:Fallback>
                <p:oleObj name="Equation" r:id="rId9" imgW="1054100" imgH="495300" progId="">
                  <p:embed/>
                  <p:pic>
                    <p:nvPicPr>
                      <p:cNvPr id="0" name="Picture 115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813" y="2508250"/>
                        <a:ext cx="2613025" cy="1216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28" name="Rectangle 13"/>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graphicFrame>
        <p:nvGraphicFramePr>
          <p:cNvPr id="13318" name="Object 14"/>
          <p:cNvGraphicFramePr>
            <a:graphicFrameLocks noChangeAspect="1"/>
          </p:cNvGraphicFramePr>
          <p:nvPr>
            <p:extLst>
              <p:ext uri="{D42A27DB-BD31-4B8C-83A1-F6EECF244321}">
                <p14:modId xmlns:p14="http://schemas.microsoft.com/office/powerpoint/2010/main" val="3484668052"/>
              </p:ext>
            </p:extLst>
          </p:nvPr>
        </p:nvGraphicFramePr>
        <p:xfrm>
          <a:off x="3165610" y="1569052"/>
          <a:ext cx="2592388" cy="539750"/>
        </p:xfrm>
        <a:graphic>
          <a:graphicData uri="http://schemas.openxmlformats.org/presentationml/2006/ole">
            <mc:AlternateContent xmlns:mc="http://schemas.openxmlformats.org/markup-compatibility/2006">
              <mc:Choice xmlns:v="urn:schemas-microsoft-com:vml" Requires="v">
                <p:oleObj spid="_x0000_s520064" name="Equation" r:id="rId11" imgW="1091726" imgH="228501" progId="">
                  <p:embed/>
                </p:oleObj>
              </mc:Choice>
              <mc:Fallback>
                <p:oleObj name="Equation" r:id="rId11" imgW="1091726" imgH="228501" progId="">
                  <p:embed/>
                  <p:pic>
                    <p:nvPicPr>
                      <p:cNvPr id="0" name="Picture 115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65610" y="1569052"/>
                        <a:ext cx="2592388"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29" name="Rectangle 15"/>
          <p:cNvSpPr>
            <a:spLocks noChangeArrowheads="1"/>
          </p:cNvSpPr>
          <p:nvPr/>
        </p:nvSpPr>
        <p:spPr bwMode="auto">
          <a:xfrm>
            <a:off x="3437715" y="1052736"/>
            <a:ext cx="22685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3200" b="1" i="1" dirty="0"/>
              <a:t>V = </a:t>
            </a:r>
            <a:r>
              <a:rPr lang="en-US" sz="3200" b="1" i="1" dirty="0" err="1"/>
              <a:t>const</a:t>
            </a:r>
            <a:r>
              <a:rPr lang="en-US" sz="3200" b="1" i="1" dirty="0"/>
              <a:t>:</a:t>
            </a:r>
            <a:r>
              <a:rPr lang="ru-RU" sz="3200" b="1" dirty="0"/>
              <a:t> </a:t>
            </a:r>
          </a:p>
        </p:txBody>
      </p:sp>
      <p:graphicFrame>
        <p:nvGraphicFramePr>
          <p:cNvPr id="13319" name="Object 16"/>
          <p:cNvGraphicFramePr>
            <a:graphicFrameLocks noGrp="1" noChangeAspect="1"/>
          </p:cNvGraphicFramePr>
          <p:nvPr>
            <p:ph idx="1"/>
          </p:nvPr>
        </p:nvGraphicFramePr>
        <p:xfrm>
          <a:off x="395288" y="1293813"/>
          <a:ext cx="1512887" cy="996950"/>
        </p:xfrm>
        <a:graphic>
          <a:graphicData uri="http://schemas.openxmlformats.org/presentationml/2006/ole">
            <mc:AlternateContent xmlns:mc="http://schemas.openxmlformats.org/markup-compatibility/2006">
              <mc:Choice xmlns:v="urn:schemas-microsoft-com:vml" Requires="v">
                <p:oleObj spid="_x0000_s520065" name="Equation" r:id="rId13" imgW="596641" imgH="393529" progId="">
                  <p:embed/>
                </p:oleObj>
              </mc:Choice>
              <mc:Fallback>
                <p:oleObj name="Equation" r:id="rId13" imgW="596641" imgH="393529" progId="">
                  <p:embed/>
                  <p:pic>
                    <p:nvPicPr>
                      <p:cNvPr id="0" name="Picture 1159"/>
                      <p:cNvPicPr>
                        <a:picLocks noGrp="1"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5288" y="1293813"/>
                        <a:ext cx="1512887"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30" name="Rectangle 17"/>
          <p:cNvSpPr>
            <a:spLocks noChangeArrowheads="1"/>
          </p:cNvSpPr>
          <p:nvPr/>
        </p:nvSpPr>
        <p:spPr bwMode="auto">
          <a:xfrm>
            <a:off x="365125" y="4540250"/>
            <a:ext cx="24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a:t> </a:t>
            </a:r>
          </a:p>
        </p:txBody>
      </p:sp>
      <p:sp>
        <p:nvSpPr>
          <p:cNvPr id="13331" name="AutoShape 18"/>
          <p:cNvSpPr>
            <a:spLocks noChangeArrowheads="1"/>
          </p:cNvSpPr>
          <p:nvPr/>
        </p:nvSpPr>
        <p:spPr bwMode="auto">
          <a:xfrm>
            <a:off x="2987675" y="2852738"/>
            <a:ext cx="792163" cy="504825"/>
          </a:xfrm>
          <a:prstGeom prst="rightArrow">
            <a:avLst>
              <a:gd name="adj1" fmla="val 50000"/>
              <a:gd name="adj2" fmla="val 39230"/>
            </a:avLst>
          </a:prstGeom>
          <a:solidFill>
            <a:schemeClr val="accent1"/>
          </a:solidFill>
          <a:ln w="9525">
            <a:solidFill>
              <a:schemeClr val="tx1"/>
            </a:solidFill>
            <a:miter lim="800000"/>
            <a:headEnd/>
            <a:tailEnd/>
          </a:ln>
        </p:spPr>
        <p:txBody>
          <a:bodyPr wrap="none" anchor="ctr"/>
          <a:lstStyle/>
          <a:p>
            <a:endParaRPr lang="ru-RU"/>
          </a:p>
        </p:txBody>
      </p:sp>
      <p:sp>
        <p:nvSpPr>
          <p:cNvPr id="13332" name="AutoShape 19"/>
          <p:cNvSpPr>
            <a:spLocks noChangeArrowheads="1"/>
          </p:cNvSpPr>
          <p:nvPr/>
        </p:nvSpPr>
        <p:spPr bwMode="auto">
          <a:xfrm>
            <a:off x="6588125" y="4365625"/>
            <a:ext cx="576263" cy="2016125"/>
          </a:xfrm>
          <a:prstGeom prst="curvedLeftArrow">
            <a:avLst>
              <a:gd name="adj1" fmla="val 69972"/>
              <a:gd name="adj2" fmla="val 139945"/>
              <a:gd name="adj3" fmla="val 33333"/>
            </a:avLst>
          </a:prstGeom>
          <a:solidFill>
            <a:schemeClr val="accent1"/>
          </a:solidFill>
          <a:ln w="9525">
            <a:solidFill>
              <a:schemeClr val="tx1"/>
            </a:solidFill>
            <a:miter lim="800000"/>
            <a:headEnd/>
            <a:tailEnd/>
          </a:ln>
        </p:spPr>
        <p:txBody>
          <a:bodyPr wrap="none" anchor="ctr"/>
          <a:lstStyle/>
          <a:p>
            <a:endParaRPr lang="ru-RU"/>
          </a:p>
        </p:txBody>
      </p:sp>
      <p:sp>
        <p:nvSpPr>
          <p:cNvPr id="13333" name="Rectangle 20"/>
          <p:cNvSpPr>
            <a:spLocks noChangeArrowheads="1"/>
          </p:cNvSpPr>
          <p:nvPr/>
        </p:nvSpPr>
        <p:spPr bwMode="auto">
          <a:xfrm>
            <a:off x="3851275" y="2420938"/>
            <a:ext cx="3889375" cy="1368425"/>
          </a:xfrm>
          <a:prstGeom prst="rect">
            <a:avLst/>
          </a:prstGeom>
          <a:solidFill>
            <a:schemeClr val="bg1">
              <a:alpha val="0"/>
            </a:schemeClr>
          </a:solidFill>
          <a:ln w="9525">
            <a:solidFill>
              <a:schemeClr val="tx1"/>
            </a:solidFill>
            <a:miter lim="800000"/>
            <a:headEnd/>
            <a:tailEnd/>
          </a:ln>
        </p:spPr>
        <p:txBody>
          <a:bodyPr wrap="none" anchor="ctr"/>
          <a:lstStyle/>
          <a:p>
            <a:endParaRPr lang="ru-RU"/>
          </a:p>
        </p:txBody>
      </p:sp>
      <p:sp>
        <p:nvSpPr>
          <p:cNvPr id="2" name="Прямоугольник 1"/>
          <p:cNvSpPr/>
          <p:nvPr/>
        </p:nvSpPr>
        <p:spPr>
          <a:xfrm>
            <a:off x="120263" y="596344"/>
            <a:ext cx="8683083" cy="584775"/>
          </a:xfrm>
          <a:prstGeom prst="rect">
            <a:avLst/>
          </a:prstGeom>
        </p:spPr>
        <p:txBody>
          <a:bodyPr wrap="none">
            <a:spAutoFit/>
          </a:bodyPr>
          <a:lstStyle/>
          <a:p>
            <a:r>
              <a:rPr lang="ru-RU" sz="3200" b="1" dirty="0"/>
              <a:t>Зависимость </a:t>
            </a:r>
            <a:r>
              <a:rPr lang="ru-RU" sz="3200" b="1" dirty="0">
                <a:ln>
                  <a:solidFill>
                    <a:sysClr val="windowText" lastClr="000000"/>
                  </a:solidFill>
                </a:ln>
                <a:solidFill>
                  <a:srgbClr val="FF0066"/>
                </a:solidFill>
                <a:latin typeface="Arial Black" pitchFamily="34" charset="0"/>
              </a:rPr>
              <a:t>энтропии</a:t>
            </a:r>
            <a:r>
              <a:rPr lang="ru-RU" sz="3200" b="1" dirty="0"/>
              <a:t> </a:t>
            </a:r>
            <a:r>
              <a:rPr lang="ru-RU" sz="3200" b="1" dirty="0">
                <a:ln>
                  <a:solidFill>
                    <a:sysClr val="windowText" lastClr="000000"/>
                  </a:solidFill>
                </a:ln>
              </a:rPr>
              <a:t>от </a:t>
            </a:r>
            <a:r>
              <a:rPr lang="ru-RU" sz="3200" b="1" dirty="0" smtClean="0">
                <a:ln>
                  <a:solidFill>
                    <a:sysClr val="windowText" lastClr="000000"/>
                  </a:solidFill>
                </a:ln>
              </a:rPr>
              <a:t>температуры</a:t>
            </a:r>
            <a:r>
              <a:rPr lang="ru-RU" sz="3200" b="1" dirty="0" smtClean="0"/>
              <a:t>:</a:t>
            </a:r>
            <a:endParaRPr lang="ru-RU" sz="3200" b="1" dirty="0"/>
          </a:p>
        </p:txBody>
      </p:sp>
      <p:sp>
        <p:nvSpPr>
          <p:cNvPr id="24" name="Управляющая кнопка: далее 23">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назад 24">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9" name="Управляющая кнопка: домой 28">
            <a:hlinkClick r:id="rId1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0" name="Прямоугольник 29"/>
          <p:cNvSpPr/>
          <p:nvPr/>
        </p:nvSpPr>
        <p:spPr>
          <a:xfrm>
            <a:off x="135957" y="24634"/>
            <a:ext cx="8940933" cy="458587"/>
          </a:xfrm>
          <a:prstGeom prst="rect">
            <a:avLst/>
          </a:prstGeom>
          <a:solidFill>
            <a:schemeClr val="bg1"/>
          </a:solidFill>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Tree>
    <p:extLst>
      <p:ext uri="{BB962C8B-B14F-4D97-AF65-F5344CB8AC3E}">
        <p14:creationId xmlns:p14="http://schemas.microsoft.com/office/powerpoint/2010/main" val="865509009"/>
      </p:ext>
    </p:extLst>
  </p:cSld>
  <p:clrMapOvr>
    <a:masterClrMapping/>
  </p:clrMapOvr>
  <p:transition>
    <p:wheel spokes="1"/>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3"/>
          <p:cNvGraphicFramePr>
            <a:graphicFrameLocks noGrp="1" noChangeAspect="1"/>
          </p:cNvGraphicFramePr>
          <p:nvPr>
            <p:ph sz="quarter" idx="1"/>
          </p:nvPr>
        </p:nvGraphicFramePr>
        <p:xfrm>
          <a:off x="179388" y="1773238"/>
          <a:ext cx="3167062" cy="900112"/>
        </p:xfrm>
        <a:graphic>
          <a:graphicData uri="http://schemas.openxmlformats.org/presentationml/2006/ole">
            <mc:AlternateContent xmlns:mc="http://schemas.openxmlformats.org/markup-compatibility/2006">
              <mc:Choice xmlns:v="urn:schemas-microsoft-com:vml" Requires="v">
                <p:oleObj spid="_x0000_s521078" name="Equation" r:id="rId3" imgW="1384300" imgH="393700" progId="">
                  <p:embed/>
                </p:oleObj>
              </mc:Choice>
              <mc:Fallback>
                <p:oleObj name="Equation" r:id="rId3" imgW="1384300" imgH="393700" progId="">
                  <p:embed/>
                  <p:pic>
                    <p:nvPicPr>
                      <p:cNvPr id="0" name="Picture 114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773238"/>
                        <a:ext cx="3167062" cy="900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7" name="Object 4"/>
          <p:cNvGraphicFramePr>
            <a:graphicFrameLocks noGrp="1" noChangeAspect="1"/>
          </p:cNvGraphicFramePr>
          <p:nvPr>
            <p:ph sz="quarter" idx="2"/>
          </p:nvPr>
        </p:nvGraphicFramePr>
        <p:xfrm>
          <a:off x="4572000" y="1700213"/>
          <a:ext cx="3744913" cy="1082675"/>
        </p:xfrm>
        <a:graphic>
          <a:graphicData uri="http://schemas.openxmlformats.org/presentationml/2006/ole">
            <mc:AlternateContent xmlns:mc="http://schemas.openxmlformats.org/markup-compatibility/2006">
              <mc:Choice xmlns:v="urn:schemas-microsoft-com:vml" Requires="v">
                <p:oleObj spid="_x0000_s521079" name="Equation" r:id="rId5" imgW="1625600" imgH="469900" progId="">
                  <p:embed/>
                </p:oleObj>
              </mc:Choice>
              <mc:Fallback>
                <p:oleObj name="Equation" r:id="rId5" imgW="1625600" imgH="469900" progId="">
                  <p:embed/>
                  <p:pic>
                    <p:nvPicPr>
                      <p:cNvPr id="0" name="Picture 1149"/>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700213"/>
                        <a:ext cx="3744913"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5"/>
          <p:cNvGraphicFramePr>
            <a:graphicFrameLocks noGrp="1" noChangeAspect="1"/>
          </p:cNvGraphicFramePr>
          <p:nvPr>
            <p:ph sz="quarter" idx="3"/>
          </p:nvPr>
        </p:nvGraphicFramePr>
        <p:xfrm>
          <a:off x="4356100" y="3357563"/>
          <a:ext cx="3816350" cy="1047750"/>
        </p:xfrm>
        <a:graphic>
          <a:graphicData uri="http://schemas.openxmlformats.org/presentationml/2006/ole">
            <mc:AlternateContent xmlns:mc="http://schemas.openxmlformats.org/markup-compatibility/2006">
              <mc:Choice xmlns:v="urn:schemas-microsoft-com:vml" Requires="v">
                <p:oleObj spid="_x0000_s521080" name="Equation" r:id="rId7" imgW="1574800" imgH="431800" progId="">
                  <p:embed/>
                </p:oleObj>
              </mc:Choice>
              <mc:Fallback>
                <p:oleObj name="Equation" r:id="rId7" imgW="1574800" imgH="431800" progId="">
                  <p:embed/>
                  <p:pic>
                    <p:nvPicPr>
                      <p:cNvPr id="0" name="Picture 1150"/>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6100" y="3357563"/>
                        <a:ext cx="3816350" cy="1047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9" name="Object 6"/>
          <p:cNvGraphicFramePr>
            <a:graphicFrameLocks noChangeAspect="1"/>
          </p:cNvGraphicFramePr>
          <p:nvPr/>
        </p:nvGraphicFramePr>
        <p:xfrm>
          <a:off x="468313" y="4400550"/>
          <a:ext cx="1727200" cy="517525"/>
        </p:xfrm>
        <a:graphic>
          <a:graphicData uri="http://schemas.openxmlformats.org/presentationml/2006/ole">
            <mc:AlternateContent xmlns:mc="http://schemas.openxmlformats.org/markup-compatibility/2006">
              <mc:Choice xmlns:v="urn:schemas-microsoft-com:vml" Requires="v">
                <p:oleObj spid="_x0000_s521081" name="Equation" r:id="rId9" imgW="761669" imgH="228501" progId="">
                  <p:embed/>
                </p:oleObj>
              </mc:Choice>
              <mc:Fallback>
                <p:oleObj name="Equation" r:id="rId9" imgW="761669" imgH="228501" progId="">
                  <p:embed/>
                  <p:pic>
                    <p:nvPicPr>
                      <p:cNvPr id="0" name="Picture 115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13" y="4400550"/>
                        <a:ext cx="1727200" cy="51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7"/>
          <p:cNvGraphicFramePr>
            <a:graphicFrameLocks noChangeAspect="1"/>
          </p:cNvGraphicFramePr>
          <p:nvPr/>
        </p:nvGraphicFramePr>
        <p:xfrm>
          <a:off x="468313" y="5119688"/>
          <a:ext cx="1511300" cy="1046162"/>
        </p:xfrm>
        <a:graphic>
          <a:graphicData uri="http://schemas.openxmlformats.org/presentationml/2006/ole">
            <mc:AlternateContent xmlns:mc="http://schemas.openxmlformats.org/markup-compatibility/2006">
              <mc:Choice xmlns:v="urn:schemas-microsoft-com:vml" Requires="v">
                <p:oleObj spid="_x0000_s521082" name="Equation" r:id="rId11" imgW="622030" imgH="431613" progId="">
                  <p:embed/>
                </p:oleObj>
              </mc:Choice>
              <mc:Fallback>
                <p:oleObj name="Equation" r:id="rId11" imgW="622030" imgH="431613" progId="">
                  <p:embed/>
                  <p:pic>
                    <p:nvPicPr>
                      <p:cNvPr id="0" name="Picture 115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8313" y="5119688"/>
                        <a:ext cx="1511300" cy="1046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5" name="Rectangle 9"/>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graphicFrame>
        <p:nvGraphicFramePr>
          <p:cNvPr id="6151" name="Object 10"/>
          <p:cNvGraphicFramePr>
            <a:graphicFrameLocks noGrp="1" noChangeAspect="1"/>
          </p:cNvGraphicFramePr>
          <p:nvPr>
            <p:ph sz="quarter" idx="4"/>
          </p:nvPr>
        </p:nvGraphicFramePr>
        <p:xfrm>
          <a:off x="4356100" y="4868863"/>
          <a:ext cx="3816350" cy="1046162"/>
        </p:xfrm>
        <a:graphic>
          <a:graphicData uri="http://schemas.openxmlformats.org/presentationml/2006/ole">
            <mc:AlternateContent xmlns:mc="http://schemas.openxmlformats.org/markup-compatibility/2006">
              <mc:Choice xmlns:v="urn:schemas-microsoft-com:vml" Requires="v">
                <p:oleObj spid="_x0000_s521083" name="Equation" r:id="rId13" imgW="1574800" imgH="431800" progId="">
                  <p:embed/>
                </p:oleObj>
              </mc:Choice>
              <mc:Fallback>
                <p:oleObj name="Equation" r:id="rId13" imgW="1574800" imgH="431800" progId="">
                  <p:embed/>
                  <p:pic>
                    <p:nvPicPr>
                      <p:cNvPr id="0" name="Picture 1153"/>
                      <p:cNvPicPr>
                        <a:picLocks noGrp="1"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56100" y="4868863"/>
                        <a:ext cx="3816350" cy="1046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6" name="AutoShape 11"/>
          <p:cNvSpPr>
            <a:spLocks/>
          </p:cNvSpPr>
          <p:nvPr/>
        </p:nvSpPr>
        <p:spPr bwMode="auto">
          <a:xfrm>
            <a:off x="2339975" y="4543425"/>
            <a:ext cx="215900" cy="1584325"/>
          </a:xfrm>
          <a:prstGeom prst="rightBrace">
            <a:avLst>
              <a:gd name="adj1" fmla="val 6115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157" name="AutoShape 12"/>
          <p:cNvSpPr>
            <a:spLocks noChangeArrowheads="1"/>
          </p:cNvSpPr>
          <p:nvPr/>
        </p:nvSpPr>
        <p:spPr bwMode="auto">
          <a:xfrm>
            <a:off x="2843213" y="4941888"/>
            <a:ext cx="865187" cy="720725"/>
          </a:xfrm>
          <a:prstGeom prst="rightArrow">
            <a:avLst>
              <a:gd name="adj1" fmla="val 50000"/>
              <a:gd name="adj2" fmla="val 30011"/>
            </a:avLst>
          </a:prstGeom>
          <a:solidFill>
            <a:schemeClr val="accent1"/>
          </a:solidFill>
          <a:ln w="9525">
            <a:solidFill>
              <a:schemeClr val="tx1"/>
            </a:solidFill>
            <a:miter lim="800000"/>
            <a:headEnd/>
            <a:tailEnd/>
          </a:ln>
        </p:spPr>
        <p:txBody>
          <a:bodyPr wrap="none" anchor="ctr"/>
          <a:lstStyle/>
          <a:p>
            <a:endParaRPr lang="ru-RU"/>
          </a:p>
        </p:txBody>
      </p:sp>
      <p:sp>
        <p:nvSpPr>
          <p:cNvPr id="6158" name="AutoShape 13"/>
          <p:cNvSpPr>
            <a:spLocks noChangeArrowheads="1"/>
          </p:cNvSpPr>
          <p:nvPr/>
        </p:nvSpPr>
        <p:spPr bwMode="auto">
          <a:xfrm>
            <a:off x="3492500" y="1844675"/>
            <a:ext cx="792163" cy="647700"/>
          </a:xfrm>
          <a:prstGeom prst="rightArrow">
            <a:avLst>
              <a:gd name="adj1" fmla="val 50000"/>
              <a:gd name="adj2" fmla="val 30576"/>
            </a:avLst>
          </a:prstGeom>
          <a:solidFill>
            <a:schemeClr val="accent1"/>
          </a:solidFill>
          <a:ln w="9525">
            <a:solidFill>
              <a:schemeClr val="tx1"/>
            </a:solidFill>
            <a:miter lim="800000"/>
            <a:headEnd/>
            <a:tailEnd/>
          </a:ln>
        </p:spPr>
        <p:txBody>
          <a:bodyPr wrap="none" anchor="ctr"/>
          <a:lstStyle/>
          <a:p>
            <a:endParaRPr lang="ru-RU"/>
          </a:p>
        </p:txBody>
      </p:sp>
      <p:sp>
        <p:nvSpPr>
          <p:cNvPr id="6159" name="AutoShape 14"/>
          <p:cNvSpPr>
            <a:spLocks noChangeArrowheads="1"/>
          </p:cNvSpPr>
          <p:nvPr/>
        </p:nvSpPr>
        <p:spPr bwMode="auto">
          <a:xfrm>
            <a:off x="8675688" y="2133600"/>
            <a:ext cx="288925" cy="2159000"/>
          </a:xfrm>
          <a:prstGeom prst="curvedLeftArrow">
            <a:avLst>
              <a:gd name="adj1" fmla="val 149451"/>
              <a:gd name="adj2" fmla="val 298901"/>
              <a:gd name="adj3" fmla="val 33333"/>
            </a:avLst>
          </a:prstGeom>
          <a:solidFill>
            <a:schemeClr val="accent1"/>
          </a:solidFill>
          <a:ln w="9525">
            <a:solidFill>
              <a:schemeClr val="tx1"/>
            </a:solidFill>
            <a:miter lim="800000"/>
            <a:headEnd/>
            <a:tailEnd/>
          </a:ln>
        </p:spPr>
        <p:txBody>
          <a:bodyPr wrap="none" anchor="ctr"/>
          <a:lstStyle/>
          <a:p>
            <a:endParaRPr lang="ru-RU"/>
          </a:p>
        </p:txBody>
      </p:sp>
      <p:sp>
        <p:nvSpPr>
          <p:cNvPr id="6160" name="Rectangle 15"/>
          <p:cNvSpPr>
            <a:spLocks noChangeArrowheads="1"/>
          </p:cNvSpPr>
          <p:nvPr/>
        </p:nvSpPr>
        <p:spPr bwMode="auto">
          <a:xfrm>
            <a:off x="4067175" y="3213100"/>
            <a:ext cx="4392613"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161" name="Rectangle 16"/>
          <p:cNvSpPr>
            <a:spLocks noChangeArrowheads="1"/>
          </p:cNvSpPr>
          <p:nvPr/>
        </p:nvSpPr>
        <p:spPr bwMode="auto">
          <a:xfrm>
            <a:off x="4067175" y="4724400"/>
            <a:ext cx="4392613"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 name="Прямоугольник 1"/>
          <p:cNvSpPr/>
          <p:nvPr/>
        </p:nvSpPr>
        <p:spPr>
          <a:xfrm>
            <a:off x="54934" y="617676"/>
            <a:ext cx="8909679" cy="824841"/>
          </a:xfrm>
          <a:prstGeom prst="rect">
            <a:avLst/>
          </a:prstGeom>
        </p:spPr>
        <p:txBody>
          <a:bodyPr wrap="square">
            <a:spAutoFit/>
          </a:bodyPr>
          <a:lstStyle/>
          <a:p>
            <a:pPr indent="450850" algn="just">
              <a:lnSpc>
                <a:spcPct val="85000"/>
              </a:lnSpc>
            </a:pPr>
            <a:r>
              <a:rPr lang="ru-RU" sz="2800" b="1" dirty="0" smtClean="0">
                <a:ln>
                  <a:solidFill>
                    <a:sysClr val="windowText" lastClr="000000"/>
                  </a:solidFill>
                </a:ln>
                <a:solidFill>
                  <a:srgbClr val="FF0000"/>
                </a:solidFill>
                <a:latin typeface="Arial Black" pitchFamily="34" charset="0"/>
              </a:rPr>
              <a:t>Повторим:</a:t>
            </a:r>
            <a:r>
              <a:rPr lang="ru-RU" sz="2800" b="1" dirty="0" smtClean="0"/>
              <a:t> изменение </a:t>
            </a:r>
            <a:r>
              <a:rPr lang="ru-RU" sz="2800" b="1" dirty="0">
                <a:ln>
                  <a:solidFill>
                    <a:sysClr val="windowText" lastClr="000000"/>
                  </a:solidFill>
                </a:ln>
                <a:solidFill>
                  <a:srgbClr val="FF0066"/>
                </a:solidFill>
                <a:latin typeface="Arial Black" pitchFamily="34" charset="0"/>
              </a:rPr>
              <a:t>энтропии</a:t>
            </a:r>
            <a:r>
              <a:rPr lang="ru-RU" sz="2800" b="1" dirty="0"/>
              <a:t> в различных процессах с </a:t>
            </a:r>
            <a:r>
              <a:rPr lang="ru-RU" sz="2800" b="1" dirty="0">
                <a:ln>
                  <a:solidFill>
                    <a:sysClr val="windowText" lastClr="000000"/>
                  </a:solidFill>
                </a:ln>
                <a:solidFill>
                  <a:srgbClr val="0000FF"/>
                </a:solidFill>
              </a:rPr>
              <a:t>идеальным </a:t>
            </a:r>
            <a:r>
              <a:rPr lang="ru-RU" sz="2800" b="1" dirty="0" smtClean="0">
                <a:ln>
                  <a:solidFill>
                    <a:sysClr val="windowText" lastClr="000000"/>
                  </a:solidFill>
                </a:ln>
                <a:solidFill>
                  <a:srgbClr val="0000FF"/>
                </a:solidFill>
              </a:rPr>
              <a:t>газом</a:t>
            </a:r>
            <a:r>
              <a:rPr lang="ru-RU" sz="2800" b="1" dirty="0" smtClean="0"/>
              <a:t>:</a:t>
            </a:r>
            <a:endParaRPr lang="ru-RU" sz="2800" b="1" dirty="0">
              <a:ln>
                <a:solidFill>
                  <a:sysClr val="windowText" lastClr="000000"/>
                </a:solidFill>
              </a:ln>
              <a:solidFill>
                <a:srgbClr val="0000FF"/>
              </a:solidFill>
            </a:endParaRPr>
          </a:p>
        </p:txBody>
      </p:sp>
      <p:sp>
        <p:nvSpPr>
          <p:cNvPr id="22" name="Управляющая кнопка: далее 2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назад 22">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домой 23">
            <a:hlinkClick r:id="rId1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Прямоугольник 24"/>
          <p:cNvSpPr/>
          <p:nvPr/>
        </p:nvSpPr>
        <p:spPr>
          <a:xfrm>
            <a:off x="135957" y="24634"/>
            <a:ext cx="8940933" cy="458587"/>
          </a:xfrm>
          <a:prstGeom prst="rect">
            <a:avLst/>
          </a:prstGeom>
          <a:solidFill>
            <a:schemeClr val="bg1"/>
          </a:solidFill>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Tree>
    <p:extLst>
      <p:ext uri="{BB962C8B-B14F-4D97-AF65-F5344CB8AC3E}">
        <p14:creationId xmlns:p14="http://schemas.microsoft.com/office/powerpoint/2010/main" val="2409674747"/>
      </p:ext>
    </p:extLst>
  </p:cSld>
  <p:clrMapOvr>
    <a:masterClrMapping/>
  </p:clrMapOvr>
  <p:transition>
    <p:wheel spokes="1"/>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Прямоугольник 8"/>
          <p:cNvSpPr/>
          <p:nvPr/>
        </p:nvSpPr>
        <p:spPr>
          <a:xfrm>
            <a:off x="687233" y="1556792"/>
            <a:ext cx="7890887" cy="4228850"/>
          </a:xfrm>
          <a:prstGeom prst="rect">
            <a:avLst/>
          </a:prstGeom>
        </p:spPr>
        <p:txBody>
          <a:bodyPr wrap="square">
            <a:spAutoFit/>
          </a:bodyPr>
          <a:lstStyle/>
          <a:p>
            <a:pPr indent="450850" algn="just">
              <a:lnSpc>
                <a:spcPct val="80000"/>
              </a:lnSpc>
              <a:buNone/>
            </a:pPr>
            <a:r>
              <a:rPr lang="ru-RU" sz="2800" b="1" dirty="0"/>
              <a:t>Из выражения </a:t>
            </a:r>
            <a:r>
              <a:rPr lang="ru-RU" sz="2800" b="1" dirty="0">
                <a:ln>
                  <a:solidFill>
                    <a:sysClr val="windowText" lastClr="000000"/>
                  </a:solidFill>
                </a:ln>
                <a:solidFill>
                  <a:srgbClr val="C00000"/>
                </a:solidFill>
                <a:latin typeface="Arial Black" pitchFamily="34" charset="0"/>
              </a:rPr>
              <a:t>второго начала термодинамики</a:t>
            </a:r>
            <a:r>
              <a:rPr lang="ru-RU" sz="2800" b="1" dirty="0"/>
              <a:t> в интегральном виде следует, что изменение </a:t>
            </a:r>
            <a:r>
              <a:rPr lang="ru-RU" sz="2800" b="1" dirty="0">
                <a:ln>
                  <a:solidFill>
                    <a:sysClr val="windowText" lastClr="000000"/>
                  </a:solidFill>
                </a:ln>
                <a:solidFill>
                  <a:srgbClr val="FF0000"/>
                </a:solidFill>
                <a:latin typeface="Arial Black" pitchFamily="34" charset="0"/>
              </a:rPr>
              <a:t>энтропии</a:t>
            </a:r>
            <a:r>
              <a:rPr lang="ru-RU" sz="2800" b="1" dirty="0"/>
              <a:t> может служить </a:t>
            </a:r>
            <a:r>
              <a:rPr lang="ru-RU" sz="2800" b="1" dirty="0">
                <a:ln>
                  <a:solidFill>
                    <a:sysClr val="windowText" lastClr="000000"/>
                  </a:solidFill>
                </a:ln>
              </a:rPr>
              <a:t>критерием направления процесса</a:t>
            </a:r>
            <a:r>
              <a:rPr lang="ru-RU" sz="2800" b="1" dirty="0"/>
              <a:t>: </a:t>
            </a:r>
            <a:endParaRPr lang="uk-UA" sz="2800" b="1" dirty="0"/>
          </a:p>
          <a:p>
            <a:pPr marL="457200" indent="-457200" algn="just">
              <a:lnSpc>
                <a:spcPct val="80000"/>
              </a:lnSpc>
              <a:buFont typeface="Wingdings" pitchFamily="2" charset="2"/>
              <a:buChar char="Ø"/>
            </a:pPr>
            <a:r>
              <a:rPr lang="ru-RU" sz="2800" b="1" dirty="0"/>
              <a:t>если</a:t>
            </a:r>
            <a:r>
              <a:rPr lang="ru-RU" sz="2800" b="1" dirty="0">
                <a:solidFill>
                  <a:srgbClr val="0000FF"/>
                </a:solidFill>
              </a:rPr>
              <a:t> </a:t>
            </a:r>
            <a:r>
              <a:rPr lang="ru-RU" sz="2800" b="1" dirty="0">
                <a:ln>
                  <a:solidFill>
                    <a:sysClr val="windowText" lastClr="000000"/>
                  </a:solidFill>
                </a:ln>
                <a:solidFill>
                  <a:srgbClr val="0000FF"/>
                </a:solidFill>
                <a:sym typeface="Symbol"/>
              </a:rPr>
              <a:t></a:t>
            </a:r>
            <a:r>
              <a:rPr lang="en-US" sz="2800" b="1" dirty="0">
                <a:ln>
                  <a:solidFill>
                    <a:sysClr val="windowText" lastClr="000000"/>
                  </a:solidFill>
                </a:ln>
                <a:solidFill>
                  <a:srgbClr val="0000FF"/>
                </a:solidFill>
              </a:rPr>
              <a:t>S</a:t>
            </a:r>
            <a:r>
              <a:rPr lang="ru-RU" sz="2800" b="1" dirty="0">
                <a:ln>
                  <a:solidFill>
                    <a:sysClr val="windowText" lastClr="000000"/>
                  </a:solidFill>
                </a:ln>
                <a:solidFill>
                  <a:srgbClr val="0000FF"/>
                </a:solidFill>
              </a:rPr>
              <a:t>&gt; </a:t>
            </a:r>
            <a:r>
              <a:rPr lang="en-US" sz="2800" b="1" dirty="0">
                <a:ln>
                  <a:solidFill>
                    <a:sysClr val="windowText" lastClr="000000"/>
                  </a:solidFill>
                </a:ln>
                <a:solidFill>
                  <a:srgbClr val="0000FF"/>
                </a:solidFill>
              </a:rPr>
              <a:t>ʃ</a:t>
            </a:r>
            <a:r>
              <a:rPr lang="el-GR" sz="2800" b="1" dirty="0">
                <a:ln>
                  <a:solidFill>
                    <a:sysClr val="windowText" lastClr="000000"/>
                  </a:solidFill>
                </a:ln>
                <a:solidFill>
                  <a:srgbClr val="0000FF"/>
                </a:solidFill>
              </a:rPr>
              <a:t>δ</a:t>
            </a:r>
            <a:r>
              <a:rPr lang="en-US" sz="2800" b="1" dirty="0" smtClean="0">
                <a:ln>
                  <a:solidFill>
                    <a:sysClr val="windowText" lastClr="000000"/>
                  </a:solidFill>
                </a:ln>
                <a:solidFill>
                  <a:srgbClr val="0000FF"/>
                </a:solidFill>
              </a:rPr>
              <a:t>Q/T</a:t>
            </a:r>
            <a:r>
              <a:rPr lang="ru-RU" sz="2800" b="1" dirty="0" smtClean="0"/>
              <a:t>, </a:t>
            </a:r>
            <a:r>
              <a:rPr lang="ru-RU" sz="2800" b="1" dirty="0"/>
              <a:t>то процесс является </a:t>
            </a:r>
            <a:r>
              <a:rPr lang="ru-RU" sz="2800" b="1" u="sng" dirty="0">
                <a:ln>
                  <a:solidFill>
                    <a:sysClr val="windowText" lastClr="000000"/>
                  </a:solidFill>
                </a:ln>
                <a:solidFill>
                  <a:srgbClr val="FF0000"/>
                </a:solidFill>
              </a:rPr>
              <a:t>не</a:t>
            </a:r>
            <a:r>
              <a:rPr lang="ru-RU" sz="2800" b="1" dirty="0">
                <a:ln>
                  <a:solidFill>
                    <a:sysClr val="windowText" lastClr="000000"/>
                  </a:solidFill>
                </a:ln>
                <a:solidFill>
                  <a:srgbClr val="0000FF"/>
                </a:solidFill>
              </a:rPr>
              <a:t>обратимым</a:t>
            </a:r>
            <a:r>
              <a:rPr lang="ru-RU" sz="2800" b="1" dirty="0">
                <a:solidFill>
                  <a:srgbClr val="0000FF"/>
                </a:solidFill>
              </a:rPr>
              <a:t>, </a:t>
            </a:r>
            <a:r>
              <a:rPr lang="ru-RU" sz="2800" b="1" dirty="0"/>
              <a:t>т.е.</a:t>
            </a:r>
            <a:r>
              <a:rPr lang="ru-RU" sz="2800" b="1" dirty="0">
                <a:solidFill>
                  <a:srgbClr val="0000FF"/>
                </a:solidFill>
              </a:rPr>
              <a:t> </a:t>
            </a:r>
            <a:r>
              <a:rPr lang="ru-RU" sz="2800" b="1" dirty="0">
                <a:ln>
                  <a:solidFill>
                    <a:sysClr val="windowText" lastClr="000000"/>
                  </a:solidFill>
                </a:ln>
                <a:solidFill>
                  <a:srgbClr val="0000FF"/>
                </a:solidFill>
              </a:rPr>
              <a:t>может протекать </a:t>
            </a:r>
            <a:r>
              <a:rPr lang="ru-RU" sz="2800" b="1" dirty="0" smtClean="0">
                <a:ln>
                  <a:solidFill>
                    <a:sysClr val="windowText" lastClr="000000"/>
                  </a:solidFill>
                </a:ln>
                <a:solidFill>
                  <a:srgbClr val="0000FF"/>
                </a:solidFill>
              </a:rPr>
              <a:t>самопроизвольно</a:t>
            </a:r>
            <a:r>
              <a:rPr lang="ru-RU" sz="2800" b="1" dirty="0" smtClean="0"/>
              <a:t>;</a:t>
            </a:r>
            <a:r>
              <a:rPr lang="ru-RU" sz="2800" b="1" dirty="0" smtClean="0">
                <a:solidFill>
                  <a:srgbClr val="0000FF"/>
                </a:solidFill>
              </a:rPr>
              <a:t> </a:t>
            </a:r>
            <a:endParaRPr lang="uk-UA" sz="2800" b="1" dirty="0">
              <a:solidFill>
                <a:srgbClr val="0000FF"/>
              </a:solidFill>
            </a:endParaRPr>
          </a:p>
          <a:p>
            <a:pPr marL="457200" indent="-457200" algn="just">
              <a:lnSpc>
                <a:spcPct val="80000"/>
              </a:lnSpc>
              <a:buFont typeface="Wingdings" pitchFamily="2" charset="2"/>
              <a:buChar char="Ø"/>
            </a:pPr>
            <a:r>
              <a:rPr lang="ru-RU" sz="2800" b="1" dirty="0"/>
              <a:t>если же </a:t>
            </a:r>
            <a:r>
              <a:rPr lang="ru-RU" sz="2800" b="1" dirty="0">
                <a:ln>
                  <a:solidFill>
                    <a:sysClr val="windowText" lastClr="000000"/>
                  </a:solidFill>
                </a:ln>
                <a:solidFill>
                  <a:srgbClr val="FF0000"/>
                </a:solidFill>
                <a:sym typeface="Symbol"/>
              </a:rPr>
              <a:t></a:t>
            </a:r>
            <a:r>
              <a:rPr lang="en-US" sz="2800" b="1" dirty="0">
                <a:ln>
                  <a:solidFill>
                    <a:sysClr val="windowText" lastClr="000000"/>
                  </a:solidFill>
                </a:ln>
                <a:solidFill>
                  <a:srgbClr val="FF0000"/>
                </a:solidFill>
              </a:rPr>
              <a:t>S</a:t>
            </a:r>
            <a:r>
              <a:rPr lang="ru-RU" sz="2800" b="1" dirty="0">
                <a:ln>
                  <a:solidFill>
                    <a:sysClr val="windowText" lastClr="000000"/>
                  </a:solidFill>
                </a:ln>
                <a:solidFill>
                  <a:srgbClr val="FF0000"/>
                </a:solidFill>
              </a:rPr>
              <a:t>&lt;</a:t>
            </a:r>
            <a:r>
              <a:rPr lang="en-US" sz="2800" b="1" dirty="0">
                <a:ln>
                  <a:solidFill>
                    <a:sysClr val="windowText" lastClr="000000"/>
                  </a:solidFill>
                </a:ln>
                <a:solidFill>
                  <a:srgbClr val="FF0000"/>
                </a:solidFill>
              </a:rPr>
              <a:t> ʃ</a:t>
            </a:r>
            <a:r>
              <a:rPr lang="el-GR" sz="2800" b="1" dirty="0">
                <a:ln>
                  <a:solidFill>
                    <a:sysClr val="windowText" lastClr="000000"/>
                  </a:solidFill>
                </a:ln>
                <a:solidFill>
                  <a:srgbClr val="FF0000"/>
                </a:solidFill>
              </a:rPr>
              <a:t>δ</a:t>
            </a:r>
            <a:r>
              <a:rPr lang="en-US" sz="2800" b="1" dirty="0" smtClean="0">
                <a:ln>
                  <a:solidFill>
                    <a:sysClr val="windowText" lastClr="000000"/>
                  </a:solidFill>
                </a:ln>
                <a:solidFill>
                  <a:srgbClr val="FF0000"/>
                </a:solidFill>
              </a:rPr>
              <a:t>Q/T</a:t>
            </a:r>
            <a:r>
              <a:rPr lang="ru-RU" sz="2800" b="1" dirty="0" smtClean="0"/>
              <a:t>, </a:t>
            </a:r>
            <a:r>
              <a:rPr lang="ru-RU" sz="2800" b="1" dirty="0"/>
              <a:t>то </a:t>
            </a:r>
            <a:r>
              <a:rPr lang="ru-RU" sz="2800" b="1" dirty="0">
                <a:ln>
                  <a:solidFill>
                    <a:sysClr val="windowText" lastClr="000000"/>
                  </a:solidFill>
                </a:ln>
                <a:solidFill>
                  <a:srgbClr val="0000FF"/>
                </a:solidFill>
              </a:rPr>
              <a:t>процесс в данном направлении </a:t>
            </a:r>
            <a:r>
              <a:rPr lang="ru-RU" sz="2800" b="1" u="sng" dirty="0">
                <a:ln>
                  <a:solidFill>
                    <a:sysClr val="windowText" lastClr="000000"/>
                  </a:solidFill>
                </a:ln>
                <a:solidFill>
                  <a:srgbClr val="FF0000"/>
                </a:solidFill>
              </a:rPr>
              <a:t>не</a:t>
            </a:r>
            <a:r>
              <a:rPr lang="ru-RU" sz="2800" b="1" dirty="0">
                <a:ln>
                  <a:solidFill>
                    <a:sysClr val="windowText" lastClr="000000"/>
                  </a:solidFill>
                </a:ln>
                <a:solidFill>
                  <a:srgbClr val="0000FF"/>
                </a:solidFill>
              </a:rPr>
              <a:t>возможен</a:t>
            </a:r>
            <a:r>
              <a:rPr lang="ru-RU" sz="2800" b="1" dirty="0"/>
              <a:t>; </a:t>
            </a:r>
          </a:p>
          <a:p>
            <a:pPr marL="457200" indent="-457200" algn="just">
              <a:lnSpc>
                <a:spcPct val="80000"/>
              </a:lnSpc>
              <a:buFont typeface="Wingdings" pitchFamily="2" charset="2"/>
              <a:buChar char="Ø"/>
            </a:pPr>
            <a:r>
              <a:rPr lang="ru-RU" sz="2800" b="1" dirty="0"/>
              <a:t>если</a:t>
            </a:r>
            <a:r>
              <a:rPr lang="ru-RU" sz="2800" b="1" dirty="0">
                <a:solidFill>
                  <a:schemeClr val="accent1">
                    <a:lumMod val="50000"/>
                  </a:schemeClr>
                </a:solidFill>
              </a:rPr>
              <a:t> </a:t>
            </a:r>
            <a:r>
              <a:rPr lang="ru-RU" sz="2800" b="1" dirty="0">
                <a:ln>
                  <a:solidFill>
                    <a:sysClr val="windowText" lastClr="000000"/>
                  </a:solidFill>
                </a:ln>
                <a:solidFill>
                  <a:schemeClr val="accent1">
                    <a:lumMod val="50000"/>
                  </a:schemeClr>
                </a:solidFill>
                <a:sym typeface="Symbol"/>
              </a:rPr>
              <a:t></a:t>
            </a:r>
            <a:r>
              <a:rPr lang="en-US" sz="2800" b="1" dirty="0">
                <a:ln>
                  <a:solidFill>
                    <a:sysClr val="windowText" lastClr="000000"/>
                  </a:solidFill>
                </a:ln>
                <a:solidFill>
                  <a:schemeClr val="accent1">
                    <a:lumMod val="50000"/>
                  </a:schemeClr>
                </a:solidFill>
              </a:rPr>
              <a:t>S</a:t>
            </a:r>
            <a:r>
              <a:rPr lang="ru-RU" sz="2800" b="1" dirty="0">
                <a:ln>
                  <a:solidFill>
                    <a:sysClr val="windowText" lastClr="000000"/>
                  </a:solidFill>
                </a:ln>
                <a:solidFill>
                  <a:schemeClr val="accent1">
                    <a:lumMod val="50000"/>
                  </a:schemeClr>
                </a:solidFill>
              </a:rPr>
              <a:t>=</a:t>
            </a:r>
            <a:r>
              <a:rPr lang="en-US" sz="2800" b="1" dirty="0">
                <a:ln>
                  <a:solidFill>
                    <a:sysClr val="windowText" lastClr="000000"/>
                  </a:solidFill>
                </a:ln>
                <a:solidFill>
                  <a:schemeClr val="accent1">
                    <a:lumMod val="50000"/>
                  </a:schemeClr>
                </a:solidFill>
              </a:rPr>
              <a:t> ʃ</a:t>
            </a:r>
            <a:r>
              <a:rPr lang="el-GR" sz="2800" b="1" dirty="0">
                <a:ln>
                  <a:solidFill>
                    <a:sysClr val="windowText" lastClr="000000"/>
                  </a:solidFill>
                </a:ln>
                <a:solidFill>
                  <a:schemeClr val="accent1">
                    <a:lumMod val="50000"/>
                  </a:schemeClr>
                </a:solidFill>
              </a:rPr>
              <a:t>δ</a:t>
            </a:r>
            <a:r>
              <a:rPr lang="en-US" sz="2800" b="1" dirty="0" smtClean="0">
                <a:ln>
                  <a:solidFill>
                    <a:sysClr val="windowText" lastClr="000000"/>
                  </a:solidFill>
                </a:ln>
                <a:solidFill>
                  <a:schemeClr val="accent1">
                    <a:lumMod val="50000"/>
                  </a:schemeClr>
                </a:solidFill>
              </a:rPr>
              <a:t>Q/T</a:t>
            </a:r>
            <a:r>
              <a:rPr lang="ru-RU" sz="2800" b="1" dirty="0" smtClean="0"/>
              <a:t>, </a:t>
            </a:r>
            <a:r>
              <a:rPr lang="ru-RU" sz="2800" b="1" dirty="0"/>
              <a:t>то система находится </a:t>
            </a:r>
            <a:r>
              <a:rPr lang="ru-RU" sz="2800" b="1" dirty="0">
                <a:ln>
                  <a:solidFill>
                    <a:sysClr val="windowText" lastClr="000000"/>
                  </a:solidFill>
                </a:ln>
                <a:solidFill>
                  <a:schemeClr val="accent1">
                    <a:lumMod val="50000"/>
                  </a:schemeClr>
                </a:solidFill>
              </a:rPr>
              <a:t>в состоянии равновесия</a:t>
            </a:r>
            <a:r>
              <a:rPr lang="ru-RU" sz="2800" b="1" dirty="0">
                <a:solidFill>
                  <a:schemeClr val="accent1">
                    <a:lumMod val="50000"/>
                  </a:schemeClr>
                </a:solidFill>
              </a:rPr>
              <a:t>.</a:t>
            </a:r>
            <a:endParaRPr lang="uk-UA" sz="2800" b="1" dirty="0">
              <a:solidFill>
                <a:schemeClr val="accent1">
                  <a:lumMod val="50000"/>
                </a:schemeClr>
              </a:solidFill>
            </a:endParaRPr>
          </a:p>
        </p:txBody>
      </p:sp>
    </p:spTree>
    <p:extLst>
      <p:ext uri="{BB962C8B-B14F-4D97-AF65-F5344CB8AC3E}">
        <p14:creationId xmlns:p14="http://schemas.microsoft.com/office/powerpoint/2010/main" val="930156028"/>
      </p:ext>
    </p:extLst>
  </p:cSld>
  <p:clrMapOvr>
    <a:masterClrMapping/>
  </p:clrMapOvr>
  <p:transition>
    <p:wheel spokes="1"/>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graphicFrame>
        <p:nvGraphicFramePr>
          <p:cNvPr id="3" name="Объект 2"/>
          <p:cNvGraphicFramePr>
            <a:graphicFrameLocks noChangeAspect="1"/>
          </p:cNvGraphicFramePr>
          <p:nvPr>
            <p:extLst>
              <p:ext uri="{D42A27DB-BD31-4B8C-83A1-F6EECF244321}">
                <p14:modId xmlns:p14="http://schemas.microsoft.com/office/powerpoint/2010/main" val="1433812116"/>
              </p:ext>
            </p:extLst>
          </p:nvPr>
        </p:nvGraphicFramePr>
        <p:xfrm>
          <a:off x="1763688" y="1752763"/>
          <a:ext cx="5256584" cy="3638202"/>
        </p:xfrm>
        <a:graphic>
          <a:graphicData uri="http://schemas.openxmlformats.org/presentationml/2006/ole">
            <mc:AlternateContent xmlns:mc="http://schemas.openxmlformats.org/markup-compatibility/2006">
              <mc:Choice xmlns:v="urn:schemas-microsoft-com:vml" Requires="v">
                <p:oleObj spid="_x0000_s468608" name="CS ChemDraw Drawing" r:id="rId7" imgW="2625480" imgH="1827000" progId="">
                  <p:embed/>
                </p:oleObj>
              </mc:Choice>
              <mc:Fallback>
                <p:oleObj name="CS ChemDraw Drawing" r:id="rId7" imgW="2625480" imgH="1827000" progId="">
                  <p:embed/>
                  <p:pic>
                    <p:nvPicPr>
                      <p:cNvPr id="0" name="Picture 38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3688" y="1752763"/>
                        <a:ext cx="5256584" cy="3638202"/>
                      </a:xfrm>
                      <a:prstGeom prst="rect">
                        <a:avLst/>
                      </a:prstGeom>
                      <a:solidFill>
                        <a:srgbClr val="CCFFCC"/>
                      </a:solidFill>
                    </p:spPr>
                  </p:pic>
                </p:oleObj>
              </mc:Fallback>
            </mc:AlternateContent>
          </a:graphicData>
        </a:graphic>
      </p:graphicFrame>
      <p:graphicFrame>
        <p:nvGraphicFramePr>
          <p:cNvPr id="4" name="Объект 3"/>
          <p:cNvGraphicFramePr>
            <a:graphicFrameLocks noChangeAspect="1"/>
          </p:cNvGraphicFramePr>
          <p:nvPr>
            <p:extLst>
              <p:ext uri="{D42A27DB-BD31-4B8C-83A1-F6EECF244321}">
                <p14:modId xmlns:p14="http://schemas.microsoft.com/office/powerpoint/2010/main" val="3145112317"/>
              </p:ext>
            </p:extLst>
          </p:nvPr>
        </p:nvGraphicFramePr>
        <p:xfrm>
          <a:off x="2483768" y="3582028"/>
          <a:ext cx="1500188" cy="1008063"/>
        </p:xfrm>
        <a:graphic>
          <a:graphicData uri="http://schemas.openxmlformats.org/presentationml/2006/ole">
            <mc:AlternateContent xmlns:mc="http://schemas.openxmlformats.org/markup-compatibility/2006">
              <mc:Choice xmlns:v="urn:schemas-microsoft-com:vml" Requires="v">
                <p:oleObj spid="_x0000_s468609" name="Формула" r:id="rId9" imgW="761669" imgH="520474" progId="">
                  <p:embed/>
                </p:oleObj>
              </mc:Choice>
              <mc:Fallback>
                <p:oleObj name="Формула" r:id="rId9" imgW="761669" imgH="520474" progId="">
                  <p:embed/>
                  <p:pic>
                    <p:nvPicPr>
                      <p:cNvPr id="0" name="Picture 38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3768" y="3582028"/>
                        <a:ext cx="1500188" cy="1008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30156028"/>
      </p:ext>
    </p:extLst>
  </p:cSld>
  <p:clrMapOvr>
    <a:masterClrMapping/>
  </p:clrMapOvr>
  <p:transition>
    <p:wheel spokes="1"/>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26.06.22\slide-3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49" t="45258" r="4174" b="8102"/>
          <a:stretch/>
        </p:blipFill>
        <p:spPr bwMode="auto">
          <a:xfrm>
            <a:off x="141931" y="98960"/>
            <a:ext cx="8970347" cy="3762088"/>
          </a:xfrm>
          <a:prstGeom prst="rect">
            <a:avLst/>
          </a:prstGeom>
          <a:noFill/>
          <a:extLst>
            <a:ext uri="{909E8E84-426E-40DD-AFC4-6F175D3DCCD1}">
              <a14:hiddenFill xmlns:a14="http://schemas.microsoft.com/office/drawing/2010/main">
                <a:solidFill>
                  <a:srgbClr val="FFFFFF"/>
                </a:solidFill>
              </a14:hiddenFill>
            </a:ext>
          </a:extLst>
        </p:spPr>
      </p:pic>
      <p:sp>
        <p:nvSpPr>
          <p:cNvPr id="6" name="Shape 145"/>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268</a:t>
            </a:fld>
            <a:endParaRPr/>
          </a:p>
        </p:txBody>
      </p:sp>
      <p:sp>
        <p:nvSpPr>
          <p:cNvPr id="7" name="Управляющая кнопка: далее 6">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12" descr="пишу 1"/>
          <p:cNvPicPr>
            <a:picLocks noChangeAspect="1" noChangeArrowheads="1" noCrop="1"/>
          </p:cNvPicPr>
          <p:nvPr/>
        </p:nvPicPr>
        <p:blipFill>
          <a:blip r:embed="rId4" cstate="print"/>
          <a:srcRect/>
          <a:stretch>
            <a:fillRect/>
          </a:stretch>
        </p:blipFill>
        <p:spPr bwMode="auto">
          <a:xfrm>
            <a:off x="8462991" y="4991120"/>
            <a:ext cx="649287" cy="1295400"/>
          </a:xfrm>
          <a:prstGeom prst="rect">
            <a:avLst/>
          </a:prstGeom>
          <a:noFill/>
          <a:ln w="9525">
            <a:noFill/>
            <a:miter lim="800000"/>
            <a:headEnd/>
            <a:tailEnd/>
          </a:ln>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9712" y="4005064"/>
            <a:ext cx="4902126" cy="2817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3750162"/>
      </p:ext>
    </p:extLst>
  </p:cSld>
  <p:clrMapOvr>
    <a:masterClrMapping/>
  </p:clrMapOvr>
  <p:transition>
    <p:wheel spokes="1"/>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02" name="Picture 30" descr="ДВС"/>
          <p:cNvPicPr>
            <a:picLocks noChangeAspect="1" noChangeArrowheads="1" noCrop="1"/>
          </p:cNvPicPr>
          <p:nvPr/>
        </p:nvPicPr>
        <p:blipFill>
          <a:blip r:embed="rId2" cstate="print"/>
          <a:srcRect/>
          <a:stretch>
            <a:fillRect/>
          </a:stretch>
        </p:blipFill>
        <p:spPr bwMode="auto">
          <a:xfrm>
            <a:off x="0" y="0"/>
            <a:ext cx="1760538" cy="3816350"/>
          </a:xfrm>
          <a:prstGeom prst="rect">
            <a:avLst/>
          </a:prstGeom>
          <a:noFill/>
          <a:ln w="9525">
            <a:noFill/>
            <a:miter lim="800000"/>
            <a:headEnd/>
            <a:tailEnd/>
          </a:ln>
        </p:spPr>
      </p:pic>
      <p:pic>
        <p:nvPicPr>
          <p:cNvPr id="3104" name="Picture 32" descr="радиальный двигатель"/>
          <p:cNvPicPr>
            <a:picLocks noChangeAspect="1" noChangeArrowheads="1" noCrop="1"/>
          </p:cNvPicPr>
          <p:nvPr/>
        </p:nvPicPr>
        <p:blipFill>
          <a:blip r:embed="rId3" cstate="print"/>
          <a:srcRect/>
          <a:stretch>
            <a:fillRect/>
          </a:stretch>
        </p:blipFill>
        <p:spPr bwMode="auto">
          <a:xfrm>
            <a:off x="0" y="4638675"/>
            <a:ext cx="1928813" cy="2219325"/>
          </a:xfrm>
          <a:prstGeom prst="rect">
            <a:avLst/>
          </a:prstGeom>
          <a:noFill/>
          <a:ln w="9525">
            <a:noFill/>
            <a:miter lim="800000"/>
            <a:headEnd/>
            <a:tailEnd/>
          </a:ln>
        </p:spPr>
      </p:pic>
      <p:pic>
        <p:nvPicPr>
          <p:cNvPr id="3106" name="Picture 34" descr="атом 3"/>
          <p:cNvPicPr>
            <a:picLocks noChangeAspect="1" noChangeArrowheads="1" noCrop="1"/>
          </p:cNvPicPr>
          <p:nvPr/>
        </p:nvPicPr>
        <p:blipFill>
          <a:blip r:embed="rId4" cstate="print"/>
          <a:srcRect/>
          <a:stretch>
            <a:fillRect/>
          </a:stretch>
        </p:blipFill>
        <p:spPr bwMode="auto">
          <a:xfrm>
            <a:off x="8134350" y="0"/>
            <a:ext cx="1009650" cy="866775"/>
          </a:xfrm>
          <a:prstGeom prst="rect">
            <a:avLst/>
          </a:prstGeom>
          <a:noFill/>
          <a:ln w="9525">
            <a:noFill/>
            <a:miter lim="800000"/>
            <a:headEnd/>
            <a:tailEnd/>
          </a:ln>
        </p:spPr>
      </p:pic>
      <p:pic>
        <p:nvPicPr>
          <p:cNvPr id="3107" name="Picture 35" descr="raznoe101"/>
          <p:cNvPicPr>
            <a:picLocks noChangeAspect="1" noChangeArrowheads="1" noCrop="1"/>
          </p:cNvPicPr>
          <p:nvPr/>
        </p:nvPicPr>
        <p:blipFill>
          <a:blip r:embed="rId5" cstate="print"/>
          <a:srcRect/>
          <a:stretch>
            <a:fillRect/>
          </a:stretch>
        </p:blipFill>
        <p:spPr bwMode="auto">
          <a:xfrm>
            <a:off x="3923928" y="5850732"/>
            <a:ext cx="1152525" cy="947738"/>
          </a:xfrm>
          <a:prstGeom prst="rect">
            <a:avLst/>
          </a:prstGeom>
          <a:noFill/>
          <a:ln w="9525">
            <a:noFill/>
            <a:miter lim="800000"/>
            <a:headEnd/>
            <a:tailEnd/>
          </a:ln>
        </p:spPr>
      </p:pic>
      <p:pic>
        <p:nvPicPr>
          <p:cNvPr id="3108" name="Picture 36" descr="под действием некомпенсированных ударов поршень"/>
          <p:cNvPicPr>
            <a:picLocks noChangeAspect="1" noChangeArrowheads="1" noCrop="1"/>
          </p:cNvPicPr>
          <p:nvPr/>
        </p:nvPicPr>
        <p:blipFill>
          <a:blip r:embed="rId6" cstate="print"/>
          <a:srcRect/>
          <a:stretch>
            <a:fillRect/>
          </a:stretch>
        </p:blipFill>
        <p:spPr bwMode="auto">
          <a:xfrm>
            <a:off x="468313" y="3860800"/>
            <a:ext cx="952500" cy="714375"/>
          </a:xfrm>
          <a:prstGeom prst="rect">
            <a:avLst/>
          </a:prstGeom>
          <a:noFill/>
          <a:ln w="9525">
            <a:noFill/>
            <a:miter lim="800000"/>
            <a:headEnd/>
            <a:tailEnd/>
          </a:ln>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Прямоугольник 12"/>
          <p:cNvSpPr/>
          <p:nvPr/>
        </p:nvSpPr>
        <p:spPr>
          <a:xfrm>
            <a:off x="1928813" y="1908175"/>
            <a:ext cx="7052229" cy="245605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0000"/>
              </a:lnSpc>
            </a:pPr>
            <a:r>
              <a:rPr lang="ru-RU" sz="4800" b="1" spc="50" dirty="0" smtClean="0">
                <a:ln w="11430"/>
                <a:solidFill>
                  <a:srgbClr val="C00000"/>
                </a:solidFill>
                <a:effectLst>
                  <a:outerShdw blurRad="76200" dist="50800" dir="5400000" algn="tl" rotWithShape="0">
                    <a:srgbClr val="000000">
                      <a:alpha val="65000"/>
                    </a:srgbClr>
                  </a:outerShdw>
                </a:effectLst>
                <a:latin typeface="Arial Black" pitchFamily="34" charset="0"/>
              </a:rPr>
              <a:t>Примеры решения задач по теме «Термодинамика. Закон Гесса и др.»</a:t>
            </a:r>
            <a:endParaRPr lang="ru-RU" sz="4800" b="1"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spTree>
    <p:extLst>
      <p:ext uri="{BB962C8B-B14F-4D97-AF65-F5344CB8AC3E}">
        <p14:creationId xmlns:p14="http://schemas.microsoft.com/office/powerpoint/2010/main" val="1425515537"/>
      </p:ext>
    </p:extLst>
  </p:cSld>
  <p:clrMapOvr>
    <a:masterClrMapping/>
  </p:clrMapOvr>
  <p:transition>
    <p:wheel spokes="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27</a:t>
            </a:fld>
            <a:endParaRPr/>
          </a:p>
        </p:txBody>
      </p: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462991" y="4991120"/>
            <a:ext cx="649287" cy="1295400"/>
          </a:xfrm>
          <a:prstGeom prst="rect">
            <a:avLst/>
          </a:prstGeom>
          <a:noFill/>
          <a:ln w="9525">
            <a:noFill/>
            <a:miter lim="800000"/>
            <a:headEnd/>
            <a:tailEnd/>
          </a:ln>
        </p:spPr>
      </p:pic>
      <p:sp>
        <p:nvSpPr>
          <p:cNvPr id="3" name="Прямоугольник 2"/>
          <p:cNvSpPr/>
          <p:nvPr/>
        </p:nvSpPr>
        <p:spPr>
          <a:xfrm>
            <a:off x="179512" y="44624"/>
            <a:ext cx="8784976" cy="3194721"/>
          </a:xfrm>
          <a:prstGeom prst="rect">
            <a:avLst/>
          </a:prstGeom>
        </p:spPr>
        <p:txBody>
          <a:bodyPr wrap="square">
            <a:spAutoFit/>
          </a:bodyPr>
          <a:lstStyle/>
          <a:p>
            <a:pPr marL="457200" lvl="0" indent="-457200" algn="just">
              <a:lnSpc>
                <a:spcPct val="80000"/>
              </a:lnSpc>
              <a:spcBef>
                <a:spcPts val="480"/>
              </a:spcBef>
              <a:spcAft>
                <a:spcPts val="0"/>
              </a:spcAft>
              <a:buClr>
                <a:srgbClr val="C00000"/>
              </a:buClr>
              <a:buSzPts val="2280"/>
              <a:buFont typeface="Wingdings" pitchFamily="2" charset="2"/>
              <a:buChar char="Ø"/>
            </a:pPr>
            <a:r>
              <a:rPr lang="ru-RU" sz="2800" b="1" dirty="0" smtClean="0">
                <a:ln>
                  <a:solidFill>
                    <a:sysClr val="windowText" lastClr="000000"/>
                  </a:solidFill>
                </a:ln>
                <a:solidFill>
                  <a:srgbClr val="FF0000"/>
                </a:solidFill>
                <a:latin typeface="Arial" pitchFamily="34" charset="0"/>
                <a:ea typeface="Constantia"/>
                <a:cs typeface="Arial" pitchFamily="34" charset="0"/>
                <a:sym typeface="Constantia"/>
              </a:rPr>
              <a:t>Фаза</a:t>
            </a:r>
            <a:r>
              <a:rPr lang="ru-RU" sz="2800" b="1" dirty="0" smtClean="0">
                <a:solidFill>
                  <a:srgbClr val="66FF33"/>
                </a:solidFill>
                <a:latin typeface="Arial" pitchFamily="34" charset="0"/>
                <a:ea typeface="Constantia"/>
                <a:cs typeface="Arial" pitchFamily="34" charset="0"/>
                <a:sym typeface="Constantia"/>
              </a:rPr>
              <a:t> </a:t>
            </a:r>
            <a:r>
              <a:rPr lang="ru-RU" sz="2800" b="1" dirty="0">
                <a:latin typeface="Arial" pitchFamily="34" charset="0"/>
                <a:ea typeface="Constantia"/>
                <a:cs typeface="Arial" pitchFamily="34" charset="0"/>
                <a:sym typeface="Constantia"/>
              </a:rPr>
              <a:t>– совокупность гомогенных частей гетерогенной системы, одинаковых по физическим и химическим свойствам, отделённая от других частей системы поверхностями раздела. Вещества, входящие в состав фаз называются </a:t>
            </a:r>
            <a:r>
              <a:rPr lang="ru-RU" sz="2800" b="1" dirty="0">
                <a:ln>
                  <a:solidFill>
                    <a:sysClr val="windowText" lastClr="000000"/>
                  </a:solidFill>
                </a:ln>
                <a:latin typeface="Arial" pitchFamily="34" charset="0"/>
                <a:ea typeface="Constantia"/>
                <a:cs typeface="Arial" pitchFamily="34" charset="0"/>
                <a:sym typeface="Constantia"/>
              </a:rPr>
              <a:t>компонентами </a:t>
            </a:r>
            <a:r>
              <a:rPr lang="ru-RU" sz="2800" b="1" dirty="0">
                <a:latin typeface="Arial" pitchFamily="34" charset="0"/>
                <a:ea typeface="Constantia"/>
                <a:cs typeface="Arial" pitchFamily="34" charset="0"/>
                <a:sym typeface="Constantia"/>
              </a:rPr>
              <a:t>(однородная часть системы, обладающая однородным химическим составом и химическими свойствами). </a:t>
            </a:r>
            <a:endParaRPr lang="ru-RU" sz="2800" b="1" dirty="0">
              <a:latin typeface="Arial" pitchFamily="34" charset="0"/>
              <a:cs typeface="Arial" pitchFamily="34" charset="0"/>
            </a:endParaRPr>
          </a:p>
        </p:txBody>
      </p:sp>
      <p:pic>
        <p:nvPicPr>
          <p:cNvPr id="9" name="Picture 4" descr="https://cf3.ppt-online.org/files3/slide/i/IuPc5ybGLOp1DVQeJAhvM09Esdzo2FZ7TtiWUa/slide-3.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52852" t="62822" r="19858"/>
          <a:stretch/>
        </p:blipFill>
        <p:spPr bwMode="auto">
          <a:xfrm>
            <a:off x="3029803" y="3429000"/>
            <a:ext cx="2429302" cy="247879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430726" y="5924242"/>
            <a:ext cx="5445530" cy="458587"/>
          </a:xfrm>
          <a:prstGeom prst="rect">
            <a:avLst/>
          </a:prstGeom>
        </p:spPr>
        <p:txBody>
          <a:bodyPr wrap="none">
            <a:spAutoFit/>
          </a:bodyPr>
          <a:lstStyle/>
          <a:p>
            <a:pPr algn="ctr">
              <a:lnSpc>
                <a:spcPct val="85000"/>
              </a:lnSpc>
            </a:pPr>
            <a:r>
              <a:rPr lang="ru-RU" sz="2800" b="1" dirty="0">
                <a:ln>
                  <a:solidFill>
                    <a:sysClr val="windowText" lastClr="000000"/>
                  </a:solidFill>
                </a:ln>
                <a:solidFill>
                  <a:srgbClr val="FF0000"/>
                </a:solidFill>
                <a:latin typeface="Arial" pitchFamily="34" charset="0"/>
                <a:ea typeface="Constantia"/>
                <a:cs typeface="Arial" pitchFamily="34" charset="0"/>
                <a:sym typeface="Constantia"/>
              </a:rPr>
              <a:t>Фаза</a:t>
            </a:r>
            <a:r>
              <a:rPr lang="ru-RU" sz="2800" b="1" dirty="0">
                <a:solidFill>
                  <a:srgbClr val="66FF33"/>
                </a:solidFill>
                <a:latin typeface="Arial" pitchFamily="34" charset="0"/>
                <a:ea typeface="Constantia"/>
                <a:cs typeface="Arial" pitchFamily="34" charset="0"/>
                <a:sym typeface="Constantia"/>
              </a:rPr>
              <a:t> </a:t>
            </a:r>
            <a:r>
              <a:rPr lang="ru-RU" sz="2800" b="1" dirty="0" smtClean="0">
                <a:latin typeface="Arial" pitchFamily="34" charset="0"/>
                <a:ea typeface="Constantia"/>
                <a:cs typeface="Arial" pitchFamily="34" charset="0"/>
                <a:sym typeface="Constantia"/>
              </a:rPr>
              <a:t>≠ агрегатное состояние </a:t>
            </a:r>
            <a:endParaRPr lang="ru-RU" sz="2800" dirty="0"/>
          </a:p>
        </p:txBody>
      </p:sp>
    </p:spTree>
    <p:extLst>
      <p:ext uri="{BB962C8B-B14F-4D97-AF65-F5344CB8AC3E}">
        <p14:creationId xmlns:p14="http://schemas.microsoft.com/office/powerpoint/2010/main" val="2952355548"/>
      </p:ext>
    </p:extLst>
  </p:cSld>
  <p:clrMapOvr>
    <a:masterClrMapping/>
  </p:clrMapOvr>
  <p:transition>
    <p:wheel spokes="1"/>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3" cstate="print"/>
          <a:srcRect/>
          <a:stretch>
            <a:fillRect/>
          </a:stretch>
        </p:blipFill>
        <p:spPr bwMode="auto">
          <a:xfrm>
            <a:off x="8462991" y="4991120"/>
            <a:ext cx="649287" cy="1295400"/>
          </a:xfrm>
          <a:prstGeom prst="rect">
            <a:avLst/>
          </a:prstGeom>
          <a:noFill/>
          <a:ln w="9525">
            <a:noFill/>
            <a:miter lim="800000"/>
            <a:headEnd/>
            <a:tailEnd/>
          </a:ln>
        </p:spPr>
      </p:pic>
      <p:sp>
        <p:nvSpPr>
          <p:cNvPr id="3" name="Прямоугольник 2"/>
          <p:cNvSpPr/>
          <p:nvPr/>
        </p:nvSpPr>
        <p:spPr>
          <a:xfrm>
            <a:off x="251519" y="188640"/>
            <a:ext cx="8590883" cy="1191095"/>
          </a:xfrm>
          <a:prstGeom prst="rect">
            <a:avLst/>
          </a:prstGeom>
        </p:spPr>
        <p:txBody>
          <a:bodyPr wrap="square">
            <a:spAutoFit/>
          </a:bodyPr>
          <a:lstStyle/>
          <a:p>
            <a:pPr indent="450850" algn="just">
              <a:lnSpc>
                <a:spcPct val="85000"/>
              </a:lnSpc>
            </a:pPr>
            <a:r>
              <a:rPr lang="ru-RU" sz="2800" b="1" dirty="0">
                <a:ln>
                  <a:solidFill>
                    <a:sysClr val="windowText" lastClr="000000"/>
                  </a:solidFill>
                </a:ln>
                <a:solidFill>
                  <a:srgbClr val="FF0000"/>
                </a:solidFill>
              </a:rPr>
              <a:t>Задача № 1. </a:t>
            </a:r>
            <a:r>
              <a:rPr lang="ru-RU" sz="2800" b="1" dirty="0"/>
              <a:t>Вычислите тепловой эффект химической реакции восстановления  </a:t>
            </a:r>
            <a:r>
              <a:rPr lang="ru-RU" sz="2800" b="1" dirty="0" err="1"/>
              <a:t>FeO</a:t>
            </a:r>
            <a:r>
              <a:rPr lang="ru-RU" sz="2800" b="1" dirty="0"/>
              <a:t> исходя из следующих уравнений:</a:t>
            </a:r>
          </a:p>
        </p:txBody>
      </p:sp>
      <p:graphicFrame>
        <p:nvGraphicFramePr>
          <p:cNvPr id="4" name="Таблица 3"/>
          <p:cNvGraphicFramePr>
            <a:graphicFrameLocks noGrp="1"/>
          </p:cNvGraphicFramePr>
          <p:nvPr>
            <p:extLst>
              <p:ext uri="{D42A27DB-BD31-4B8C-83A1-F6EECF244321}">
                <p14:modId xmlns:p14="http://schemas.microsoft.com/office/powerpoint/2010/main" val="1142204295"/>
              </p:ext>
            </p:extLst>
          </p:nvPr>
        </p:nvGraphicFramePr>
        <p:xfrm>
          <a:off x="409169" y="1700808"/>
          <a:ext cx="8446867" cy="1280160"/>
        </p:xfrm>
        <a:graphic>
          <a:graphicData uri="http://schemas.openxmlformats.org/drawingml/2006/table">
            <a:tbl>
              <a:tblPr firstRow="1" firstCol="1" bandRow="1">
                <a:tableStyleId>{2D5ABB26-0587-4C30-8999-92F81FD0307C}</a:tableStyleId>
              </a:tblPr>
              <a:tblGrid>
                <a:gridCol w="4536505">
                  <a:extLst>
                    <a:ext uri="{9D8B030D-6E8A-4147-A177-3AD203B41FA5}">
                      <a16:colId xmlns:a16="http://schemas.microsoft.com/office/drawing/2014/main" val="20000"/>
                    </a:ext>
                  </a:extLst>
                </a:gridCol>
                <a:gridCol w="3910362">
                  <a:extLst>
                    <a:ext uri="{9D8B030D-6E8A-4147-A177-3AD203B41FA5}">
                      <a16:colId xmlns:a16="http://schemas.microsoft.com/office/drawing/2014/main" val="20001"/>
                    </a:ext>
                  </a:extLst>
                </a:gridCol>
              </a:tblGrid>
              <a:tr h="0">
                <a:tc>
                  <a:txBody>
                    <a:bodyPr/>
                    <a:lstStyle/>
                    <a:p>
                      <a:pPr indent="93345" algn="just">
                        <a:spcAft>
                          <a:spcPts val="0"/>
                        </a:spcAft>
                      </a:pPr>
                      <a:r>
                        <a:rPr lang="en-US" sz="2800" b="1" dirty="0" err="1">
                          <a:effectLst/>
                          <a:latin typeface="Arial" pitchFamily="34" charset="0"/>
                          <a:cs typeface="Arial" pitchFamily="34" charset="0"/>
                        </a:rPr>
                        <a:t>FeO</a:t>
                      </a:r>
                      <a:r>
                        <a:rPr lang="en-US" sz="2800" b="1" dirty="0">
                          <a:effectLst/>
                          <a:latin typeface="Arial" pitchFamily="34" charset="0"/>
                          <a:cs typeface="Arial" pitchFamily="34" charset="0"/>
                        </a:rPr>
                        <a:t> + CO → Fe + CO</a:t>
                      </a:r>
                      <a:r>
                        <a:rPr lang="en-US" sz="2800" b="1" baseline="-25000" dirty="0">
                          <a:effectLst/>
                          <a:latin typeface="Arial" pitchFamily="34" charset="0"/>
                          <a:cs typeface="Arial" pitchFamily="34" charset="0"/>
                        </a:rPr>
                        <a:t>2</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800" b="1">
                          <a:effectLst/>
                          <a:latin typeface="Arial" pitchFamily="34" charset="0"/>
                          <a:cs typeface="Arial" pitchFamily="34" charset="0"/>
                        </a:rPr>
                        <a:t>∆H</a:t>
                      </a:r>
                      <a:r>
                        <a:rPr lang="en-US" sz="2800" b="1" baseline="-25000">
                          <a:effectLst/>
                          <a:latin typeface="Arial" pitchFamily="34" charset="0"/>
                          <a:cs typeface="Arial" pitchFamily="34" charset="0"/>
                        </a:rPr>
                        <a:t>1 </a:t>
                      </a:r>
                      <a:r>
                        <a:rPr lang="en-US" sz="2800" b="1">
                          <a:effectLst/>
                          <a:latin typeface="Arial" pitchFamily="34" charset="0"/>
                          <a:cs typeface="Arial" pitchFamily="34" charset="0"/>
                        </a:rPr>
                        <a:t>=</a:t>
                      </a:r>
                      <a:r>
                        <a:rPr lang="ru-RU" sz="2800" b="1">
                          <a:effectLst/>
                          <a:latin typeface="Arial" pitchFamily="34" charset="0"/>
                          <a:cs typeface="Arial" pitchFamily="34" charset="0"/>
                        </a:rPr>
                        <a:t> –</a:t>
                      </a:r>
                      <a:r>
                        <a:rPr lang="en-US" sz="2800" b="1">
                          <a:effectLst/>
                          <a:latin typeface="Arial" pitchFamily="34" charset="0"/>
                          <a:cs typeface="Arial" pitchFamily="34" charset="0"/>
                        </a:rPr>
                        <a:t>13,19 </a:t>
                      </a:r>
                      <a:r>
                        <a:rPr lang="ru-RU" sz="2800" b="1">
                          <a:effectLst/>
                          <a:latin typeface="Arial" pitchFamily="34" charset="0"/>
                          <a:cs typeface="Arial" pitchFamily="34" charset="0"/>
                        </a:rPr>
                        <a:t>кДж</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indent="93345" algn="just">
                        <a:spcAft>
                          <a:spcPts val="0"/>
                        </a:spcAft>
                      </a:pPr>
                      <a:r>
                        <a:rPr lang="en-US" sz="2800" b="1" dirty="0">
                          <a:effectLst/>
                          <a:latin typeface="Arial" pitchFamily="34" charset="0"/>
                          <a:cs typeface="Arial" pitchFamily="34" charset="0"/>
                        </a:rPr>
                        <a:t>CO + </a:t>
                      </a:r>
                      <a:r>
                        <a:rPr lang="ru-RU" sz="2800" b="1" dirty="0">
                          <a:effectLst/>
                          <a:latin typeface="Arial" pitchFamily="34" charset="0"/>
                          <a:cs typeface="Arial" pitchFamily="34" charset="0"/>
                        </a:rPr>
                        <a:t>½</a:t>
                      </a:r>
                      <a:r>
                        <a:rPr lang="en-US" sz="2800" b="1" dirty="0">
                          <a:effectLst/>
                          <a:latin typeface="Arial" pitchFamily="34" charset="0"/>
                          <a:cs typeface="Arial" pitchFamily="34" charset="0"/>
                        </a:rPr>
                        <a:t>O</a:t>
                      </a:r>
                      <a:r>
                        <a:rPr lang="en-US" sz="2800" b="1" baseline="-25000" dirty="0">
                          <a:effectLst/>
                          <a:latin typeface="Arial" pitchFamily="34" charset="0"/>
                          <a:cs typeface="Arial" pitchFamily="34" charset="0"/>
                        </a:rPr>
                        <a:t>2 </a:t>
                      </a:r>
                      <a:r>
                        <a:rPr lang="en-US" sz="2800" b="1" dirty="0">
                          <a:effectLst/>
                          <a:latin typeface="Arial" pitchFamily="34" charset="0"/>
                          <a:cs typeface="Arial" pitchFamily="34" charset="0"/>
                        </a:rPr>
                        <a:t>→ CO</a:t>
                      </a:r>
                      <a:r>
                        <a:rPr lang="en-US" sz="2800" b="1" baseline="-25000" dirty="0">
                          <a:effectLst/>
                          <a:latin typeface="Arial" pitchFamily="34" charset="0"/>
                          <a:cs typeface="Arial" pitchFamily="34" charset="0"/>
                        </a:rPr>
                        <a:t>2</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800" b="1" dirty="0">
                          <a:effectLst/>
                          <a:latin typeface="Arial" pitchFamily="34" charset="0"/>
                          <a:cs typeface="Arial" pitchFamily="34" charset="0"/>
                        </a:rPr>
                        <a:t>∆H</a:t>
                      </a:r>
                      <a:r>
                        <a:rPr lang="ru-RU" sz="2800" b="1" baseline="-25000" dirty="0">
                          <a:effectLst/>
                          <a:latin typeface="Arial" pitchFamily="34" charset="0"/>
                          <a:cs typeface="Arial" pitchFamily="34" charset="0"/>
                        </a:rPr>
                        <a:t>2 </a:t>
                      </a:r>
                      <a:r>
                        <a:rPr lang="en-US" sz="2800" b="1" dirty="0">
                          <a:effectLst/>
                          <a:latin typeface="Arial" pitchFamily="34" charset="0"/>
                          <a:cs typeface="Arial" pitchFamily="34" charset="0"/>
                        </a:rPr>
                        <a:t>=</a:t>
                      </a:r>
                      <a:r>
                        <a:rPr lang="ru-RU" sz="2800" b="1" dirty="0">
                          <a:effectLst/>
                          <a:latin typeface="Arial" pitchFamily="34" charset="0"/>
                          <a:cs typeface="Arial" pitchFamily="34" charset="0"/>
                        </a:rPr>
                        <a:t> –</a:t>
                      </a:r>
                      <a:r>
                        <a:rPr lang="en-US" sz="2800" b="1" dirty="0">
                          <a:effectLst/>
                          <a:latin typeface="Arial" pitchFamily="34" charset="0"/>
                          <a:cs typeface="Arial" pitchFamily="34" charset="0"/>
                        </a:rPr>
                        <a:t>283 </a:t>
                      </a:r>
                      <a:r>
                        <a:rPr lang="ru-RU" sz="2800" b="1" dirty="0">
                          <a:effectLst/>
                          <a:latin typeface="Arial" pitchFamily="34" charset="0"/>
                          <a:cs typeface="Arial" pitchFamily="34" charset="0"/>
                        </a:rPr>
                        <a:t>кДж</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indent="93345" algn="just">
                        <a:spcAft>
                          <a:spcPts val="0"/>
                        </a:spcAft>
                      </a:pPr>
                      <a:r>
                        <a:rPr lang="en-US" sz="2800" b="1" dirty="0">
                          <a:effectLst/>
                          <a:latin typeface="Arial" pitchFamily="34" charset="0"/>
                          <a:cs typeface="Arial" pitchFamily="34" charset="0"/>
                        </a:rPr>
                        <a:t>H</a:t>
                      </a:r>
                      <a:r>
                        <a:rPr lang="en-US" sz="2800" b="1" baseline="-25000" dirty="0">
                          <a:effectLst/>
                          <a:latin typeface="Arial" pitchFamily="34" charset="0"/>
                          <a:cs typeface="Arial" pitchFamily="34" charset="0"/>
                        </a:rPr>
                        <a:t>2</a:t>
                      </a:r>
                      <a:r>
                        <a:rPr lang="en-US" sz="2800" b="1" dirty="0">
                          <a:effectLst/>
                          <a:latin typeface="Arial" pitchFamily="34" charset="0"/>
                          <a:cs typeface="Arial" pitchFamily="34" charset="0"/>
                        </a:rPr>
                        <a:t> + </a:t>
                      </a:r>
                      <a:r>
                        <a:rPr lang="ru-RU" sz="2800" b="1" dirty="0">
                          <a:effectLst/>
                          <a:latin typeface="Arial" pitchFamily="34" charset="0"/>
                          <a:cs typeface="Arial" pitchFamily="34" charset="0"/>
                        </a:rPr>
                        <a:t>½</a:t>
                      </a:r>
                      <a:r>
                        <a:rPr lang="en-US" sz="2800" b="1" dirty="0">
                          <a:effectLst/>
                          <a:latin typeface="Arial" pitchFamily="34" charset="0"/>
                          <a:cs typeface="Arial" pitchFamily="34" charset="0"/>
                        </a:rPr>
                        <a:t>O</a:t>
                      </a:r>
                      <a:r>
                        <a:rPr lang="en-US" sz="2800" b="1" baseline="-25000" dirty="0">
                          <a:effectLst/>
                          <a:latin typeface="Arial" pitchFamily="34" charset="0"/>
                          <a:cs typeface="Arial" pitchFamily="34" charset="0"/>
                        </a:rPr>
                        <a:t>2 </a:t>
                      </a:r>
                      <a:r>
                        <a:rPr lang="en-US" sz="2800" b="1" dirty="0">
                          <a:effectLst/>
                          <a:latin typeface="Arial" pitchFamily="34" charset="0"/>
                          <a:cs typeface="Arial" pitchFamily="34" charset="0"/>
                        </a:rPr>
                        <a:t>→ H</a:t>
                      </a:r>
                      <a:r>
                        <a:rPr lang="en-US" sz="2800" b="1" baseline="-25000" dirty="0">
                          <a:effectLst/>
                          <a:latin typeface="Arial" pitchFamily="34" charset="0"/>
                          <a:cs typeface="Arial" pitchFamily="34" charset="0"/>
                        </a:rPr>
                        <a:t>2</a:t>
                      </a:r>
                      <a:r>
                        <a:rPr lang="en-US" sz="2800" b="1" dirty="0">
                          <a:effectLst/>
                          <a:latin typeface="Arial" pitchFamily="34" charset="0"/>
                          <a:cs typeface="Arial" pitchFamily="34" charset="0"/>
                        </a:rPr>
                        <a:t>O</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800" b="1" dirty="0">
                          <a:effectLst/>
                          <a:latin typeface="Arial" pitchFamily="34" charset="0"/>
                          <a:cs typeface="Arial" pitchFamily="34" charset="0"/>
                        </a:rPr>
                        <a:t>∆H</a:t>
                      </a:r>
                      <a:r>
                        <a:rPr lang="ru-RU" sz="2800" b="1" baseline="-25000" dirty="0">
                          <a:effectLst/>
                          <a:latin typeface="Arial" pitchFamily="34" charset="0"/>
                          <a:cs typeface="Arial" pitchFamily="34" charset="0"/>
                        </a:rPr>
                        <a:t>3 </a:t>
                      </a:r>
                      <a:r>
                        <a:rPr lang="en-US" sz="2800" b="1" dirty="0">
                          <a:effectLst/>
                          <a:latin typeface="Arial" pitchFamily="34" charset="0"/>
                          <a:cs typeface="Arial" pitchFamily="34" charset="0"/>
                        </a:rPr>
                        <a:t>=</a:t>
                      </a:r>
                      <a:r>
                        <a:rPr lang="ru-RU" sz="2800" b="1" dirty="0">
                          <a:effectLst/>
                          <a:latin typeface="Arial" pitchFamily="34" charset="0"/>
                          <a:cs typeface="Arial" pitchFamily="34" charset="0"/>
                        </a:rPr>
                        <a:t> –</a:t>
                      </a:r>
                      <a:r>
                        <a:rPr lang="en-US" sz="2800" b="1" dirty="0">
                          <a:effectLst/>
                          <a:latin typeface="Arial" pitchFamily="34" charset="0"/>
                          <a:cs typeface="Arial" pitchFamily="34" charset="0"/>
                        </a:rPr>
                        <a:t>241, 83 </a:t>
                      </a:r>
                      <a:r>
                        <a:rPr lang="ru-RU" sz="2800" b="1" dirty="0">
                          <a:effectLst/>
                          <a:latin typeface="Arial" pitchFamily="34" charset="0"/>
                          <a:cs typeface="Arial" pitchFamily="34" charset="0"/>
                        </a:rPr>
                        <a:t>кДж</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9" name="Прямоугольник 8"/>
          <p:cNvSpPr/>
          <p:nvPr/>
        </p:nvSpPr>
        <p:spPr>
          <a:xfrm>
            <a:off x="3905502" y="3212976"/>
            <a:ext cx="1895134" cy="523220"/>
          </a:xfrm>
          <a:prstGeom prst="rect">
            <a:avLst/>
          </a:prstGeom>
        </p:spPr>
        <p:txBody>
          <a:bodyPr wrap="none">
            <a:spAutoFit/>
          </a:bodyPr>
          <a:lstStyle/>
          <a:p>
            <a:r>
              <a:rPr lang="ru-RU" sz="2800" b="1" i="1" dirty="0">
                <a:ln>
                  <a:solidFill>
                    <a:sysClr val="windowText" lastClr="000000"/>
                  </a:solidFill>
                </a:ln>
                <a:solidFill>
                  <a:srgbClr val="FF0000"/>
                </a:solidFill>
              </a:rPr>
              <a:t>Решение:</a:t>
            </a:r>
            <a:endParaRPr lang="ru-RU" sz="2800" b="1" dirty="0">
              <a:ln>
                <a:solidFill>
                  <a:sysClr val="windowText" lastClr="000000"/>
                </a:solidFill>
              </a:ln>
              <a:solidFill>
                <a:srgbClr val="FF0000"/>
              </a:solidFill>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2684895157"/>
              </p:ext>
            </p:extLst>
          </p:nvPr>
        </p:nvGraphicFramePr>
        <p:xfrm>
          <a:off x="178816" y="3910272"/>
          <a:ext cx="8608818" cy="1706880"/>
        </p:xfrm>
        <a:graphic>
          <a:graphicData uri="http://schemas.openxmlformats.org/drawingml/2006/table">
            <a:tbl>
              <a:tblPr firstRow="1" firstCol="1" bandRow="1">
                <a:tableStyleId>{2D5ABB26-0587-4C30-8999-92F81FD0307C}</a:tableStyleId>
              </a:tblPr>
              <a:tblGrid>
                <a:gridCol w="4248472">
                  <a:extLst>
                    <a:ext uri="{9D8B030D-6E8A-4147-A177-3AD203B41FA5}">
                      <a16:colId xmlns:a16="http://schemas.microsoft.com/office/drawing/2014/main" val="20000"/>
                    </a:ext>
                  </a:extLst>
                </a:gridCol>
                <a:gridCol w="977768">
                  <a:extLst>
                    <a:ext uri="{9D8B030D-6E8A-4147-A177-3AD203B41FA5}">
                      <a16:colId xmlns:a16="http://schemas.microsoft.com/office/drawing/2014/main" val="20001"/>
                    </a:ext>
                  </a:extLst>
                </a:gridCol>
                <a:gridCol w="3382578">
                  <a:extLst>
                    <a:ext uri="{9D8B030D-6E8A-4147-A177-3AD203B41FA5}">
                      <a16:colId xmlns:a16="http://schemas.microsoft.com/office/drawing/2014/main" val="20002"/>
                    </a:ext>
                  </a:extLst>
                </a:gridCol>
              </a:tblGrid>
              <a:tr h="0">
                <a:tc>
                  <a:txBody>
                    <a:bodyPr/>
                    <a:lstStyle/>
                    <a:p>
                      <a:pPr indent="93345" algn="just">
                        <a:spcAft>
                          <a:spcPts val="0"/>
                        </a:spcAft>
                      </a:pPr>
                      <a:r>
                        <a:rPr lang="en-US" sz="2800" b="1" dirty="0" err="1">
                          <a:effectLst/>
                          <a:latin typeface="Arial" pitchFamily="34" charset="0"/>
                          <a:cs typeface="Arial" pitchFamily="34" charset="0"/>
                        </a:rPr>
                        <a:t>FeO</a:t>
                      </a:r>
                      <a:r>
                        <a:rPr lang="en-US" sz="2800" b="1" dirty="0">
                          <a:effectLst/>
                          <a:latin typeface="Arial" pitchFamily="34" charset="0"/>
                          <a:cs typeface="Arial" pitchFamily="34" charset="0"/>
                        </a:rPr>
                        <a:t> + CO → Fe + CO</a:t>
                      </a:r>
                      <a:r>
                        <a:rPr lang="en-US" sz="2800" b="1" baseline="-25000" dirty="0">
                          <a:effectLst/>
                          <a:latin typeface="Arial" pitchFamily="34" charset="0"/>
                          <a:cs typeface="Arial" pitchFamily="34" charset="0"/>
                        </a:rPr>
                        <a:t>2</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800" b="1">
                          <a:effectLst/>
                          <a:latin typeface="Arial" pitchFamily="34" charset="0"/>
                          <a:cs typeface="Arial" pitchFamily="34" charset="0"/>
                        </a:rPr>
                        <a:t>(1)</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800" b="1">
                          <a:effectLst/>
                          <a:latin typeface="Arial" pitchFamily="34" charset="0"/>
                          <a:cs typeface="Arial" pitchFamily="34" charset="0"/>
                        </a:rPr>
                        <a:t>∆H</a:t>
                      </a:r>
                      <a:r>
                        <a:rPr lang="en-US" sz="2800" b="1" baseline="-25000">
                          <a:effectLst/>
                          <a:latin typeface="Arial" pitchFamily="34" charset="0"/>
                          <a:cs typeface="Arial" pitchFamily="34" charset="0"/>
                        </a:rPr>
                        <a:t>1 </a:t>
                      </a:r>
                      <a:r>
                        <a:rPr lang="en-US" sz="2800" b="1">
                          <a:effectLst/>
                          <a:latin typeface="Arial" pitchFamily="34" charset="0"/>
                          <a:cs typeface="Arial" pitchFamily="34" charset="0"/>
                        </a:rPr>
                        <a:t>=</a:t>
                      </a:r>
                      <a:r>
                        <a:rPr lang="ru-RU" sz="2800" b="1">
                          <a:effectLst/>
                          <a:latin typeface="Arial" pitchFamily="34" charset="0"/>
                          <a:cs typeface="Arial" pitchFamily="34" charset="0"/>
                        </a:rPr>
                        <a:t> –</a:t>
                      </a:r>
                      <a:r>
                        <a:rPr lang="en-US" sz="2800" b="1">
                          <a:effectLst/>
                          <a:latin typeface="Arial" pitchFamily="34" charset="0"/>
                          <a:cs typeface="Arial" pitchFamily="34" charset="0"/>
                        </a:rPr>
                        <a:t>13,19 </a:t>
                      </a:r>
                      <a:r>
                        <a:rPr lang="ru-RU" sz="2800" b="1">
                          <a:effectLst/>
                          <a:latin typeface="Arial" pitchFamily="34" charset="0"/>
                          <a:cs typeface="Arial" pitchFamily="34" charset="0"/>
                        </a:rPr>
                        <a:t>кДж</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indent="93345" algn="just">
                        <a:spcAft>
                          <a:spcPts val="0"/>
                        </a:spcAft>
                      </a:pPr>
                      <a:r>
                        <a:rPr lang="en-US" sz="2800" b="1" dirty="0">
                          <a:effectLst/>
                          <a:latin typeface="Arial" pitchFamily="34" charset="0"/>
                          <a:cs typeface="Arial" pitchFamily="34" charset="0"/>
                        </a:rPr>
                        <a:t>CO + </a:t>
                      </a:r>
                      <a:r>
                        <a:rPr lang="ru-RU" sz="2800" b="1" dirty="0">
                          <a:effectLst/>
                          <a:latin typeface="Arial" pitchFamily="34" charset="0"/>
                          <a:cs typeface="Arial" pitchFamily="34" charset="0"/>
                        </a:rPr>
                        <a:t>½</a:t>
                      </a:r>
                      <a:r>
                        <a:rPr lang="en-US" sz="2800" b="1" dirty="0">
                          <a:effectLst/>
                          <a:latin typeface="Arial" pitchFamily="34" charset="0"/>
                          <a:cs typeface="Arial" pitchFamily="34" charset="0"/>
                        </a:rPr>
                        <a:t>O</a:t>
                      </a:r>
                      <a:r>
                        <a:rPr lang="en-US" sz="2800" b="1" baseline="-25000" dirty="0">
                          <a:effectLst/>
                          <a:latin typeface="Arial" pitchFamily="34" charset="0"/>
                          <a:cs typeface="Arial" pitchFamily="34" charset="0"/>
                        </a:rPr>
                        <a:t>2 </a:t>
                      </a:r>
                      <a:r>
                        <a:rPr lang="en-US" sz="2800" b="1" dirty="0">
                          <a:effectLst/>
                          <a:latin typeface="Arial" pitchFamily="34" charset="0"/>
                          <a:cs typeface="Arial" pitchFamily="34" charset="0"/>
                        </a:rPr>
                        <a:t>→ CO</a:t>
                      </a:r>
                      <a:r>
                        <a:rPr lang="en-US" sz="2800" b="1" baseline="-25000" dirty="0">
                          <a:effectLst/>
                          <a:latin typeface="Arial" pitchFamily="34" charset="0"/>
                          <a:cs typeface="Arial" pitchFamily="34" charset="0"/>
                        </a:rPr>
                        <a:t>2</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800" b="1">
                          <a:effectLst/>
                          <a:latin typeface="Arial" pitchFamily="34" charset="0"/>
                          <a:cs typeface="Arial" pitchFamily="34" charset="0"/>
                        </a:rPr>
                        <a:t>(2)</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800" b="1" dirty="0">
                          <a:effectLst/>
                          <a:latin typeface="Arial" pitchFamily="34" charset="0"/>
                          <a:cs typeface="Arial" pitchFamily="34" charset="0"/>
                        </a:rPr>
                        <a:t>∆H</a:t>
                      </a:r>
                      <a:r>
                        <a:rPr lang="ru-RU" sz="2800" b="1" baseline="-25000" dirty="0">
                          <a:effectLst/>
                          <a:latin typeface="Arial" pitchFamily="34" charset="0"/>
                          <a:cs typeface="Arial" pitchFamily="34" charset="0"/>
                        </a:rPr>
                        <a:t>2 </a:t>
                      </a:r>
                      <a:r>
                        <a:rPr lang="en-US" sz="2800" b="1" dirty="0">
                          <a:effectLst/>
                          <a:latin typeface="Arial" pitchFamily="34" charset="0"/>
                          <a:cs typeface="Arial" pitchFamily="34" charset="0"/>
                        </a:rPr>
                        <a:t>=</a:t>
                      </a:r>
                      <a:r>
                        <a:rPr lang="ru-RU" sz="2800" b="1" dirty="0">
                          <a:effectLst/>
                          <a:latin typeface="Arial" pitchFamily="34" charset="0"/>
                          <a:cs typeface="Arial" pitchFamily="34" charset="0"/>
                        </a:rPr>
                        <a:t> –</a:t>
                      </a:r>
                      <a:r>
                        <a:rPr lang="en-US" sz="2800" b="1" dirty="0">
                          <a:effectLst/>
                          <a:latin typeface="Arial" pitchFamily="34" charset="0"/>
                          <a:cs typeface="Arial" pitchFamily="34" charset="0"/>
                        </a:rPr>
                        <a:t>283 </a:t>
                      </a:r>
                      <a:r>
                        <a:rPr lang="ru-RU" sz="2800" b="1" dirty="0">
                          <a:effectLst/>
                          <a:latin typeface="Arial" pitchFamily="34" charset="0"/>
                          <a:cs typeface="Arial" pitchFamily="34" charset="0"/>
                        </a:rPr>
                        <a:t>кДж</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indent="93345" algn="just">
                        <a:spcAft>
                          <a:spcPts val="0"/>
                        </a:spcAft>
                      </a:pPr>
                      <a:r>
                        <a:rPr lang="en-US" sz="2800" b="1" dirty="0">
                          <a:effectLst/>
                          <a:latin typeface="Arial" pitchFamily="34" charset="0"/>
                          <a:cs typeface="Arial" pitchFamily="34" charset="0"/>
                        </a:rPr>
                        <a:t>H</a:t>
                      </a:r>
                      <a:r>
                        <a:rPr lang="en-US" sz="2800" b="1" baseline="-25000" dirty="0">
                          <a:effectLst/>
                          <a:latin typeface="Arial" pitchFamily="34" charset="0"/>
                          <a:cs typeface="Arial" pitchFamily="34" charset="0"/>
                        </a:rPr>
                        <a:t>2</a:t>
                      </a:r>
                      <a:r>
                        <a:rPr lang="en-US" sz="2800" b="1" dirty="0">
                          <a:effectLst/>
                          <a:latin typeface="Arial" pitchFamily="34" charset="0"/>
                          <a:cs typeface="Arial" pitchFamily="34" charset="0"/>
                        </a:rPr>
                        <a:t> + </a:t>
                      </a:r>
                      <a:r>
                        <a:rPr lang="ru-RU" sz="2800" b="1" dirty="0">
                          <a:effectLst/>
                          <a:latin typeface="Arial" pitchFamily="34" charset="0"/>
                          <a:cs typeface="Arial" pitchFamily="34" charset="0"/>
                        </a:rPr>
                        <a:t>½</a:t>
                      </a:r>
                      <a:r>
                        <a:rPr lang="en-US" sz="2800" b="1" dirty="0">
                          <a:effectLst/>
                          <a:latin typeface="Arial" pitchFamily="34" charset="0"/>
                          <a:cs typeface="Arial" pitchFamily="34" charset="0"/>
                        </a:rPr>
                        <a:t>O</a:t>
                      </a:r>
                      <a:r>
                        <a:rPr lang="en-US" sz="2800" b="1" baseline="-25000" dirty="0">
                          <a:effectLst/>
                          <a:latin typeface="Arial" pitchFamily="34" charset="0"/>
                          <a:cs typeface="Arial" pitchFamily="34" charset="0"/>
                        </a:rPr>
                        <a:t>2 </a:t>
                      </a:r>
                      <a:r>
                        <a:rPr lang="en-US" sz="2800" b="1" dirty="0">
                          <a:effectLst/>
                          <a:latin typeface="Arial" pitchFamily="34" charset="0"/>
                          <a:cs typeface="Arial" pitchFamily="34" charset="0"/>
                        </a:rPr>
                        <a:t>→ H</a:t>
                      </a:r>
                      <a:r>
                        <a:rPr lang="en-US" sz="2800" b="1" baseline="-25000" dirty="0">
                          <a:effectLst/>
                          <a:latin typeface="Arial" pitchFamily="34" charset="0"/>
                          <a:cs typeface="Arial" pitchFamily="34" charset="0"/>
                        </a:rPr>
                        <a:t>2</a:t>
                      </a:r>
                      <a:r>
                        <a:rPr lang="en-US" sz="2800" b="1" dirty="0">
                          <a:effectLst/>
                          <a:latin typeface="Arial" pitchFamily="34" charset="0"/>
                          <a:cs typeface="Arial" pitchFamily="34" charset="0"/>
                        </a:rPr>
                        <a:t>O</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800" b="1" dirty="0">
                          <a:effectLst/>
                          <a:latin typeface="Arial" pitchFamily="34" charset="0"/>
                          <a:cs typeface="Arial" pitchFamily="34" charset="0"/>
                        </a:rPr>
                        <a:t>(3)</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800" b="1">
                          <a:effectLst/>
                          <a:latin typeface="Arial" pitchFamily="34" charset="0"/>
                          <a:cs typeface="Arial" pitchFamily="34" charset="0"/>
                        </a:rPr>
                        <a:t>∆H</a:t>
                      </a:r>
                      <a:r>
                        <a:rPr lang="ru-RU" sz="2800" b="1" baseline="-25000">
                          <a:effectLst/>
                          <a:latin typeface="Arial" pitchFamily="34" charset="0"/>
                          <a:cs typeface="Arial" pitchFamily="34" charset="0"/>
                        </a:rPr>
                        <a:t>3 </a:t>
                      </a:r>
                      <a:r>
                        <a:rPr lang="en-US" sz="2800" b="1">
                          <a:effectLst/>
                          <a:latin typeface="Arial" pitchFamily="34" charset="0"/>
                          <a:cs typeface="Arial" pitchFamily="34" charset="0"/>
                        </a:rPr>
                        <a:t>=</a:t>
                      </a:r>
                      <a:r>
                        <a:rPr lang="ru-RU" sz="2800" b="1">
                          <a:effectLst/>
                          <a:latin typeface="Arial" pitchFamily="34" charset="0"/>
                          <a:cs typeface="Arial" pitchFamily="34" charset="0"/>
                        </a:rPr>
                        <a:t> –</a:t>
                      </a:r>
                      <a:r>
                        <a:rPr lang="en-US" sz="2800" b="1">
                          <a:effectLst/>
                          <a:latin typeface="Arial" pitchFamily="34" charset="0"/>
                          <a:cs typeface="Arial" pitchFamily="34" charset="0"/>
                        </a:rPr>
                        <a:t>241,83 </a:t>
                      </a:r>
                      <a:r>
                        <a:rPr lang="ru-RU" sz="2800" b="1">
                          <a:effectLst/>
                          <a:latin typeface="Arial" pitchFamily="34" charset="0"/>
                          <a:cs typeface="Arial" pitchFamily="34" charset="0"/>
                        </a:rPr>
                        <a:t>кДж</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indent="93345" algn="just">
                        <a:spcAft>
                          <a:spcPts val="0"/>
                        </a:spcAft>
                      </a:pPr>
                      <a:r>
                        <a:rPr lang="ru-RU" sz="2800" b="1">
                          <a:effectLst/>
                          <a:latin typeface="Arial" pitchFamily="34" charset="0"/>
                          <a:cs typeface="Arial" pitchFamily="34" charset="0"/>
                        </a:rPr>
                        <a:t>FeO + H</a:t>
                      </a:r>
                      <a:r>
                        <a:rPr lang="ru-RU" sz="2800" b="1" baseline="-25000">
                          <a:effectLst/>
                          <a:latin typeface="Arial" pitchFamily="34" charset="0"/>
                          <a:cs typeface="Arial" pitchFamily="34" charset="0"/>
                        </a:rPr>
                        <a:t>2 </a:t>
                      </a:r>
                      <a:r>
                        <a:rPr lang="ru-RU" sz="2800" b="1">
                          <a:effectLst/>
                          <a:latin typeface="Arial" pitchFamily="34" charset="0"/>
                          <a:cs typeface="Arial" pitchFamily="34" charset="0"/>
                        </a:rPr>
                        <a:t>→ Fe + H</a:t>
                      </a:r>
                      <a:r>
                        <a:rPr lang="ru-RU" sz="2800" b="1" baseline="-25000">
                          <a:effectLst/>
                          <a:latin typeface="Arial" pitchFamily="34" charset="0"/>
                          <a:cs typeface="Arial" pitchFamily="34" charset="0"/>
                        </a:rPr>
                        <a:t>2</a:t>
                      </a:r>
                      <a:r>
                        <a:rPr lang="ru-RU" sz="2800" b="1">
                          <a:effectLst/>
                          <a:latin typeface="Arial" pitchFamily="34" charset="0"/>
                          <a:cs typeface="Arial" pitchFamily="34" charset="0"/>
                        </a:rPr>
                        <a:t>O</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800" b="1">
                          <a:effectLst/>
                          <a:latin typeface="Arial" pitchFamily="34" charset="0"/>
                          <a:cs typeface="Arial" pitchFamily="34" charset="0"/>
                        </a:rPr>
                        <a:t>(4)</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800" b="1" dirty="0">
                          <a:effectLst/>
                          <a:latin typeface="Arial" pitchFamily="34" charset="0"/>
                          <a:cs typeface="Arial" pitchFamily="34" charset="0"/>
                        </a:rPr>
                        <a:t>∆H</a:t>
                      </a:r>
                      <a:r>
                        <a:rPr lang="ru-RU" sz="2800" b="1" baseline="-25000" dirty="0">
                          <a:effectLst/>
                          <a:latin typeface="Arial" pitchFamily="34" charset="0"/>
                          <a:cs typeface="Arial" pitchFamily="34" charset="0"/>
                        </a:rPr>
                        <a:t>4  </a:t>
                      </a:r>
                      <a:r>
                        <a:rPr lang="en-US" sz="2800" b="1" dirty="0">
                          <a:effectLst/>
                          <a:latin typeface="Arial" pitchFamily="34" charset="0"/>
                          <a:cs typeface="Arial" pitchFamily="34" charset="0"/>
                        </a:rPr>
                        <a:t>=</a:t>
                      </a:r>
                      <a:r>
                        <a:rPr lang="ru-RU" sz="2800" b="1" dirty="0">
                          <a:effectLst/>
                          <a:latin typeface="Arial" pitchFamily="34" charset="0"/>
                          <a:cs typeface="Arial" pitchFamily="34" charset="0"/>
                        </a:rPr>
                        <a:t> ?</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07924459"/>
      </p:ext>
    </p:extLst>
  </p:cSld>
  <p:clrMapOvr>
    <a:masterClrMapping/>
  </p:clrMapOvr>
  <p:transition>
    <p:wheel spokes="1"/>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126121032"/>
              </p:ext>
            </p:extLst>
          </p:nvPr>
        </p:nvGraphicFramePr>
        <p:xfrm>
          <a:off x="251520" y="116632"/>
          <a:ext cx="8608818" cy="1402080"/>
        </p:xfrm>
        <a:graphic>
          <a:graphicData uri="http://schemas.openxmlformats.org/drawingml/2006/table">
            <a:tbl>
              <a:tblPr firstRow="1" firstCol="1" bandRow="1">
                <a:tableStyleId>{2D5ABB26-0587-4C30-8999-92F81FD0307C}</a:tableStyleId>
              </a:tblPr>
              <a:tblGrid>
                <a:gridCol w="4248472">
                  <a:extLst>
                    <a:ext uri="{9D8B030D-6E8A-4147-A177-3AD203B41FA5}">
                      <a16:colId xmlns:a16="http://schemas.microsoft.com/office/drawing/2014/main" val="20000"/>
                    </a:ext>
                  </a:extLst>
                </a:gridCol>
                <a:gridCol w="977768">
                  <a:extLst>
                    <a:ext uri="{9D8B030D-6E8A-4147-A177-3AD203B41FA5}">
                      <a16:colId xmlns:a16="http://schemas.microsoft.com/office/drawing/2014/main" val="20001"/>
                    </a:ext>
                  </a:extLst>
                </a:gridCol>
                <a:gridCol w="3382578">
                  <a:extLst>
                    <a:ext uri="{9D8B030D-6E8A-4147-A177-3AD203B41FA5}">
                      <a16:colId xmlns:a16="http://schemas.microsoft.com/office/drawing/2014/main" val="20002"/>
                    </a:ext>
                  </a:extLst>
                </a:gridCol>
              </a:tblGrid>
              <a:tr h="0">
                <a:tc>
                  <a:txBody>
                    <a:bodyPr/>
                    <a:lstStyle/>
                    <a:p>
                      <a:pPr indent="93345" algn="just">
                        <a:spcAft>
                          <a:spcPts val="0"/>
                        </a:spcAft>
                      </a:pPr>
                      <a:r>
                        <a:rPr lang="en-US" sz="2300" b="1" dirty="0" err="1">
                          <a:effectLst/>
                          <a:latin typeface="Arial" pitchFamily="34" charset="0"/>
                          <a:cs typeface="Arial" pitchFamily="34" charset="0"/>
                        </a:rPr>
                        <a:t>FeO</a:t>
                      </a:r>
                      <a:r>
                        <a:rPr lang="en-US" sz="2300" b="1" dirty="0">
                          <a:effectLst/>
                          <a:latin typeface="Arial" pitchFamily="34" charset="0"/>
                          <a:cs typeface="Arial" pitchFamily="34" charset="0"/>
                        </a:rPr>
                        <a:t> + CO → Fe + CO</a:t>
                      </a:r>
                      <a:r>
                        <a:rPr lang="en-US" sz="2300" b="1" baseline="-25000" dirty="0">
                          <a:effectLst/>
                          <a:latin typeface="Arial" pitchFamily="34" charset="0"/>
                          <a:cs typeface="Arial" pitchFamily="34" charset="0"/>
                        </a:rPr>
                        <a:t>2</a:t>
                      </a:r>
                      <a:endParaRPr lang="ru-RU" sz="23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300" b="1">
                          <a:effectLst/>
                          <a:latin typeface="Arial" pitchFamily="34" charset="0"/>
                          <a:cs typeface="Arial" pitchFamily="34" charset="0"/>
                        </a:rPr>
                        <a:t>(1)</a:t>
                      </a:r>
                      <a:endParaRPr lang="ru-RU" sz="23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300" b="1">
                          <a:effectLst/>
                          <a:latin typeface="Arial" pitchFamily="34" charset="0"/>
                          <a:cs typeface="Arial" pitchFamily="34" charset="0"/>
                        </a:rPr>
                        <a:t>∆H</a:t>
                      </a:r>
                      <a:r>
                        <a:rPr lang="en-US" sz="2300" b="1" baseline="-25000">
                          <a:effectLst/>
                          <a:latin typeface="Arial" pitchFamily="34" charset="0"/>
                          <a:cs typeface="Arial" pitchFamily="34" charset="0"/>
                        </a:rPr>
                        <a:t>1 </a:t>
                      </a:r>
                      <a:r>
                        <a:rPr lang="en-US" sz="2300" b="1">
                          <a:effectLst/>
                          <a:latin typeface="Arial" pitchFamily="34" charset="0"/>
                          <a:cs typeface="Arial" pitchFamily="34" charset="0"/>
                        </a:rPr>
                        <a:t>=</a:t>
                      </a:r>
                      <a:r>
                        <a:rPr lang="ru-RU" sz="2300" b="1">
                          <a:effectLst/>
                          <a:latin typeface="Arial" pitchFamily="34" charset="0"/>
                          <a:cs typeface="Arial" pitchFamily="34" charset="0"/>
                        </a:rPr>
                        <a:t> –</a:t>
                      </a:r>
                      <a:r>
                        <a:rPr lang="en-US" sz="2300" b="1">
                          <a:effectLst/>
                          <a:latin typeface="Arial" pitchFamily="34" charset="0"/>
                          <a:cs typeface="Arial" pitchFamily="34" charset="0"/>
                        </a:rPr>
                        <a:t>13,19 </a:t>
                      </a:r>
                      <a:r>
                        <a:rPr lang="ru-RU" sz="2300" b="1">
                          <a:effectLst/>
                          <a:latin typeface="Arial" pitchFamily="34" charset="0"/>
                          <a:cs typeface="Arial" pitchFamily="34" charset="0"/>
                        </a:rPr>
                        <a:t>кДж</a:t>
                      </a:r>
                      <a:endParaRPr lang="ru-RU" sz="23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indent="93345" algn="just">
                        <a:spcAft>
                          <a:spcPts val="0"/>
                        </a:spcAft>
                      </a:pPr>
                      <a:r>
                        <a:rPr lang="en-US" sz="2300" b="1" dirty="0">
                          <a:effectLst/>
                          <a:latin typeface="Arial" pitchFamily="34" charset="0"/>
                          <a:cs typeface="Arial" pitchFamily="34" charset="0"/>
                        </a:rPr>
                        <a:t>CO + </a:t>
                      </a:r>
                      <a:r>
                        <a:rPr lang="ru-RU" sz="2300" b="1" dirty="0">
                          <a:effectLst/>
                          <a:latin typeface="Arial" pitchFamily="34" charset="0"/>
                          <a:cs typeface="Arial" pitchFamily="34" charset="0"/>
                        </a:rPr>
                        <a:t>½</a:t>
                      </a:r>
                      <a:r>
                        <a:rPr lang="en-US" sz="2300" b="1" dirty="0">
                          <a:effectLst/>
                          <a:latin typeface="Arial" pitchFamily="34" charset="0"/>
                          <a:cs typeface="Arial" pitchFamily="34" charset="0"/>
                        </a:rPr>
                        <a:t>O</a:t>
                      </a:r>
                      <a:r>
                        <a:rPr lang="en-US" sz="2300" b="1" baseline="-25000" dirty="0">
                          <a:effectLst/>
                          <a:latin typeface="Arial" pitchFamily="34" charset="0"/>
                          <a:cs typeface="Arial" pitchFamily="34" charset="0"/>
                        </a:rPr>
                        <a:t>2 </a:t>
                      </a:r>
                      <a:r>
                        <a:rPr lang="en-US" sz="2300" b="1" dirty="0">
                          <a:effectLst/>
                          <a:latin typeface="Arial" pitchFamily="34" charset="0"/>
                          <a:cs typeface="Arial" pitchFamily="34" charset="0"/>
                        </a:rPr>
                        <a:t>→ CO</a:t>
                      </a:r>
                      <a:r>
                        <a:rPr lang="en-US" sz="2300" b="1" baseline="-25000" dirty="0">
                          <a:effectLst/>
                          <a:latin typeface="Arial" pitchFamily="34" charset="0"/>
                          <a:cs typeface="Arial" pitchFamily="34" charset="0"/>
                        </a:rPr>
                        <a:t>2</a:t>
                      </a:r>
                      <a:endParaRPr lang="ru-RU" sz="23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300" b="1">
                          <a:effectLst/>
                          <a:latin typeface="Arial" pitchFamily="34" charset="0"/>
                          <a:cs typeface="Arial" pitchFamily="34" charset="0"/>
                        </a:rPr>
                        <a:t>(2)</a:t>
                      </a:r>
                      <a:endParaRPr lang="ru-RU" sz="23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300" b="1" dirty="0">
                          <a:effectLst/>
                          <a:latin typeface="Arial" pitchFamily="34" charset="0"/>
                          <a:cs typeface="Arial" pitchFamily="34" charset="0"/>
                        </a:rPr>
                        <a:t>∆H</a:t>
                      </a:r>
                      <a:r>
                        <a:rPr lang="ru-RU" sz="2300" b="1" baseline="-25000" dirty="0">
                          <a:effectLst/>
                          <a:latin typeface="Arial" pitchFamily="34" charset="0"/>
                          <a:cs typeface="Arial" pitchFamily="34" charset="0"/>
                        </a:rPr>
                        <a:t>2 </a:t>
                      </a:r>
                      <a:r>
                        <a:rPr lang="en-US" sz="2300" b="1" dirty="0">
                          <a:effectLst/>
                          <a:latin typeface="Arial" pitchFamily="34" charset="0"/>
                          <a:cs typeface="Arial" pitchFamily="34" charset="0"/>
                        </a:rPr>
                        <a:t>=</a:t>
                      </a:r>
                      <a:r>
                        <a:rPr lang="ru-RU" sz="2300" b="1" dirty="0">
                          <a:effectLst/>
                          <a:latin typeface="Arial" pitchFamily="34" charset="0"/>
                          <a:cs typeface="Arial" pitchFamily="34" charset="0"/>
                        </a:rPr>
                        <a:t> –</a:t>
                      </a:r>
                      <a:r>
                        <a:rPr lang="en-US" sz="2300" b="1" dirty="0">
                          <a:effectLst/>
                          <a:latin typeface="Arial" pitchFamily="34" charset="0"/>
                          <a:cs typeface="Arial" pitchFamily="34" charset="0"/>
                        </a:rPr>
                        <a:t>283 </a:t>
                      </a:r>
                      <a:r>
                        <a:rPr lang="ru-RU" sz="2300" b="1" dirty="0">
                          <a:effectLst/>
                          <a:latin typeface="Arial" pitchFamily="34" charset="0"/>
                          <a:cs typeface="Arial" pitchFamily="34" charset="0"/>
                        </a:rPr>
                        <a:t>кДж</a:t>
                      </a:r>
                      <a:endParaRPr lang="ru-RU" sz="23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indent="93345" algn="just">
                        <a:spcAft>
                          <a:spcPts val="0"/>
                        </a:spcAft>
                      </a:pPr>
                      <a:r>
                        <a:rPr lang="en-US" sz="2300" b="1" dirty="0">
                          <a:effectLst/>
                          <a:latin typeface="Arial" pitchFamily="34" charset="0"/>
                          <a:cs typeface="Arial" pitchFamily="34" charset="0"/>
                        </a:rPr>
                        <a:t>H</a:t>
                      </a:r>
                      <a:r>
                        <a:rPr lang="en-US" sz="2300" b="1" baseline="-25000" dirty="0">
                          <a:effectLst/>
                          <a:latin typeface="Arial" pitchFamily="34" charset="0"/>
                          <a:cs typeface="Arial" pitchFamily="34" charset="0"/>
                        </a:rPr>
                        <a:t>2</a:t>
                      </a:r>
                      <a:r>
                        <a:rPr lang="en-US" sz="2300" b="1" dirty="0">
                          <a:effectLst/>
                          <a:latin typeface="Arial" pitchFamily="34" charset="0"/>
                          <a:cs typeface="Arial" pitchFamily="34" charset="0"/>
                        </a:rPr>
                        <a:t> + </a:t>
                      </a:r>
                      <a:r>
                        <a:rPr lang="ru-RU" sz="2300" b="1" dirty="0">
                          <a:effectLst/>
                          <a:latin typeface="Arial" pitchFamily="34" charset="0"/>
                          <a:cs typeface="Arial" pitchFamily="34" charset="0"/>
                        </a:rPr>
                        <a:t>½</a:t>
                      </a:r>
                      <a:r>
                        <a:rPr lang="en-US" sz="2300" b="1" dirty="0">
                          <a:effectLst/>
                          <a:latin typeface="Arial" pitchFamily="34" charset="0"/>
                          <a:cs typeface="Arial" pitchFamily="34" charset="0"/>
                        </a:rPr>
                        <a:t>O</a:t>
                      </a:r>
                      <a:r>
                        <a:rPr lang="en-US" sz="2300" b="1" baseline="-25000" dirty="0">
                          <a:effectLst/>
                          <a:latin typeface="Arial" pitchFamily="34" charset="0"/>
                          <a:cs typeface="Arial" pitchFamily="34" charset="0"/>
                        </a:rPr>
                        <a:t>2 </a:t>
                      </a:r>
                      <a:r>
                        <a:rPr lang="en-US" sz="2300" b="1" dirty="0">
                          <a:effectLst/>
                          <a:latin typeface="Arial" pitchFamily="34" charset="0"/>
                          <a:cs typeface="Arial" pitchFamily="34" charset="0"/>
                        </a:rPr>
                        <a:t>→ H</a:t>
                      </a:r>
                      <a:r>
                        <a:rPr lang="en-US" sz="2300" b="1" baseline="-25000" dirty="0">
                          <a:effectLst/>
                          <a:latin typeface="Arial" pitchFamily="34" charset="0"/>
                          <a:cs typeface="Arial" pitchFamily="34" charset="0"/>
                        </a:rPr>
                        <a:t>2</a:t>
                      </a:r>
                      <a:r>
                        <a:rPr lang="en-US" sz="2300" b="1" dirty="0">
                          <a:effectLst/>
                          <a:latin typeface="Arial" pitchFamily="34" charset="0"/>
                          <a:cs typeface="Arial" pitchFamily="34" charset="0"/>
                        </a:rPr>
                        <a:t>O</a:t>
                      </a:r>
                      <a:endParaRPr lang="ru-RU" sz="23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300" b="1" dirty="0">
                          <a:effectLst/>
                          <a:latin typeface="Arial" pitchFamily="34" charset="0"/>
                          <a:cs typeface="Arial" pitchFamily="34" charset="0"/>
                        </a:rPr>
                        <a:t>(3)</a:t>
                      </a:r>
                      <a:endParaRPr lang="ru-RU" sz="23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300" b="1" dirty="0">
                          <a:effectLst/>
                          <a:latin typeface="Arial" pitchFamily="34" charset="0"/>
                          <a:cs typeface="Arial" pitchFamily="34" charset="0"/>
                        </a:rPr>
                        <a:t>∆H</a:t>
                      </a:r>
                      <a:r>
                        <a:rPr lang="ru-RU" sz="2300" b="1" baseline="-25000" dirty="0">
                          <a:effectLst/>
                          <a:latin typeface="Arial" pitchFamily="34" charset="0"/>
                          <a:cs typeface="Arial" pitchFamily="34" charset="0"/>
                        </a:rPr>
                        <a:t>3 </a:t>
                      </a:r>
                      <a:r>
                        <a:rPr lang="en-US" sz="2300" b="1" dirty="0">
                          <a:effectLst/>
                          <a:latin typeface="Arial" pitchFamily="34" charset="0"/>
                          <a:cs typeface="Arial" pitchFamily="34" charset="0"/>
                        </a:rPr>
                        <a:t>=</a:t>
                      </a:r>
                      <a:r>
                        <a:rPr lang="ru-RU" sz="2300" b="1" dirty="0">
                          <a:effectLst/>
                          <a:latin typeface="Arial" pitchFamily="34" charset="0"/>
                          <a:cs typeface="Arial" pitchFamily="34" charset="0"/>
                        </a:rPr>
                        <a:t> –</a:t>
                      </a:r>
                      <a:r>
                        <a:rPr lang="en-US" sz="2300" b="1" dirty="0">
                          <a:effectLst/>
                          <a:latin typeface="Arial" pitchFamily="34" charset="0"/>
                          <a:cs typeface="Arial" pitchFamily="34" charset="0"/>
                        </a:rPr>
                        <a:t>241,83 </a:t>
                      </a:r>
                      <a:r>
                        <a:rPr lang="ru-RU" sz="2300" b="1" dirty="0">
                          <a:effectLst/>
                          <a:latin typeface="Arial" pitchFamily="34" charset="0"/>
                          <a:cs typeface="Arial" pitchFamily="34" charset="0"/>
                        </a:rPr>
                        <a:t>кДж</a:t>
                      </a:r>
                      <a:endParaRPr lang="ru-RU" sz="23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indent="93345" algn="just">
                        <a:spcAft>
                          <a:spcPts val="0"/>
                        </a:spcAft>
                      </a:pPr>
                      <a:r>
                        <a:rPr lang="ru-RU" sz="2300" b="1" dirty="0" err="1">
                          <a:effectLst/>
                          <a:latin typeface="Arial" pitchFamily="34" charset="0"/>
                          <a:cs typeface="Arial" pitchFamily="34" charset="0"/>
                        </a:rPr>
                        <a:t>FeO</a:t>
                      </a:r>
                      <a:r>
                        <a:rPr lang="ru-RU" sz="2300" b="1" dirty="0">
                          <a:effectLst/>
                          <a:latin typeface="Arial" pitchFamily="34" charset="0"/>
                          <a:cs typeface="Arial" pitchFamily="34" charset="0"/>
                        </a:rPr>
                        <a:t> + H</a:t>
                      </a:r>
                      <a:r>
                        <a:rPr lang="ru-RU" sz="2300" b="1" baseline="-25000" dirty="0">
                          <a:effectLst/>
                          <a:latin typeface="Arial" pitchFamily="34" charset="0"/>
                          <a:cs typeface="Arial" pitchFamily="34" charset="0"/>
                        </a:rPr>
                        <a:t>2 </a:t>
                      </a:r>
                      <a:r>
                        <a:rPr lang="ru-RU" sz="2300" b="1" dirty="0">
                          <a:effectLst/>
                          <a:latin typeface="Arial" pitchFamily="34" charset="0"/>
                          <a:cs typeface="Arial" pitchFamily="34" charset="0"/>
                        </a:rPr>
                        <a:t>→ </a:t>
                      </a:r>
                      <a:r>
                        <a:rPr lang="ru-RU" sz="2300" b="1" dirty="0" err="1">
                          <a:effectLst/>
                          <a:latin typeface="Arial" pitchFamily="34" charset="0"/>
                          <a:cs typeface="Arial" pitchFamily="34" charset="0"/>
                        </a:rPr>
                        <a:t>Fe</a:t>
                      </a:r>
                      <a:r>
                        <a:rPr lang="ru-RU" sz="2300" b="1" dirty="0">
                          <a:effectLst/>
                          <a:latin typeface="Arial" pitchFamily="34" charset="0"/>
                          <a:cs typeface="Arial" pitchFamily="34" charset="0"/>
                        </a:rPr>
                        <a:t> + H</a:t>
                      </a:r>
                      <a:r>
                        <a:rPr lang="ru-RU" sz="2300" b="1" baseline="-25000" dirty="0">
                          <a:effectLst/>
                          <a:latin typeface="Arial" pitchFamily="34" charset="0"/>
                          <a:cs typeface="Arial" pitchFamily="34" charset="0"/>
                        </a:rPr>
                        <a:t>2</a:t>
                      </a:r>
                      <a:r>
                        <a:rPr lang="ru-RU" sz="2300" b="1" dirty="0">
                          <a:effectLst/>
                          <a:latin typeface="Arial" pitchFamily="34" charset="0"/>
                          <a:cs typeface="Arial" pitchFamily="34" charset="0"/>
                        </a:rPr>
                        <a:t>O</a:t>
                      </a:r>
                      <a:endParaRPr lang="ru-RU" sz="23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300" b="1">
                          <a:effectLst/>
                          <a:latin typeface="Arial" pitchFamily="34" charset="0"/>
                          <a:cs typeface="Arial" pitchFamily="34" charset="0"/>
                        </a:rPr>
                        <a:t>(4)</a:t>
                      </a:r>
                      <a:endParaRPr lang="ru-RU" sz="23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300" b="1" dirty="0">
                          <a:effectLst/>
                          <a:latin typeface="Arial" pitchFamily="34" charset="0"/>
                          <a:cs typeface="Arial" pitchFamily="34" charset="0"/>
                        </a:rPr>
                        <a:t>∆H</a:t>
                      </a:r>
                      <a:r>
                        <a:rPr lang="ru-RU" sz="2300" b="1" baseline="-25000" dirty="0">
                          <a:effectLst/>
                          <a:latin typeface="Arial" pitchFamily="34" charset="0"/>
                          <a:cs typeface="Arial" pitchFamily="34" charset="0"/>
                        </a:rPr>
                        <a:t>4  </a:t>
                      </a:r>
                      <a:r>
                        <a:rPr lang="en-US" sz="2300" b="1" dirty="0">
                          <a:effectLst/>
                          <a:latin typeface="Arial" pitchFamily="34" charset="0"/>
                          <a:cs typeface="Arial" pitchFamily="34" charset="0"/>
                        </a:rPr>
                        <a:t>=</a:t>
                      </a:r>
                      <a:r>
                        <a:rPr lang="ru-RU" sz="2300" b="1" dirty="0">
                          <a:effectLst/>
                          <a:latin typeface="Arial" pitchFamily="34" charset="0"/>
                          <a:cs typeface="Arial" pitchFamily="34" charset="0"/>
                        </a:rPr>
                        <a:t> ?</a:t>
                      </a:r>
                      <a:endParaRPr lang="ru-RU" sz="23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Прямоугольник 2"/>
          <p:cNvSpPr/>
          <p:nvPr/>
        </p:nvSpPr>
        <p:spPr>
          <a:xfrm>
            <a:off x="111009" y="1578488"/>
            <a:ext cx="9004774" cy="5666936"/>
          </a:xfrm>
          <a:prstGeom prst="rect">
            <a:avLst/>
          </a:prstGeom>
        </p:spPr>
        <p:txBody>
          <a:bodyPr wrap="square">
            <a:spAutoFit/>
          </a:bodyPr>
          <a:lstStyle/>
          <a:p>
            <a:pPr>
              <a:lnSpc>
                <a:spcPct val="85000"/>
              </a:lnSpc>
            </a:pPr>
            <a:r>
              <a:rPr lang="ru-RU" sz="2600" b="1" dirty="0"/>
              <a:t>Для определения ∆</a:t>
            </a:r>
            <a:r>
              <a:rPr lang="en-US" sz="2600" b="1" dirty="0"/>
              <a:t>H</a:t>
            </a:r>
            <a:r>
              <a:rPr lang="ru-RU" sz="2600" b="1" baseline="-25000" dirty="0"/>
              <a:t>4  </a:t>
            </a:r>
            <a:r>
              <a:rPr lang="ru-RU" sz="2600" b="1" dirty="0"/>
              <a:t>решаем систему уравнений:</a:t>
            </a:r>
          </a:p>
          <a:p>
            <a:pPr algn="ctr">
              <a:lnSpc>
                <a:spcPct val="85000"/>
              </a:lnSpc>
            </a:pPr>
            <a:r>
              <a:rPr lang="ru-RU" sz="2600" b="1" dirty="0"/>
              <a:t>(4) = (1) – (2) + (3)</a:t>
            </a:r>
          </a:p>
          <a:p>
            <a:pPr indent="450850" algn="just">
              <a:lnSpc>
                <a:spcPct val="85000"/>
              </a:lnSpc>
            </a:pPr>
            <a:r>
              <a:rPr lang="ru-RU" sz="2600" b="1" dirty="0"/>
              <a:t>Проверяем правильность своих рассуждений. Для этого выполняем намеченные действия, вначале с исходными веществами, а затем с продуктами реакции; то, что можно сократить подчеркиваем: </a:t>
            </a:r>
          </a:p>
          <a:p>
            <a:pPr algn="ctr">
              <a:lnSpc>
                <a:spcPct val="85000"/>
              </a:lnSpc>
            </a:pPr>
            <a:r>
              <a:rPr lang="en-US" sz="2600" b="1" dirty="0" err="1"/>
              <a:t>FeO</a:t>
            </a:r>
            <a:r>
              <a:rPr lang="ru-RU" sz="2600" b="1" dirty="0"/>
              <a:t> + </a:t>
            </a:r>
            <a:r>
              <a:rPr lang="en-US" sz="2600" b="1" u="sng" dirty="0"/>
              <a:t>CO</a:t>
            </a:r>
            <a:r>
              <a:rPr lang="ru-RU" sz="2600" b="1" dirty="0"/>
              <a:t> – </a:t>
            </a:r>
            <a:r>
              <a:rPr lang="en-US" sz="2600" b="1" u="sng" dirty="0"/>
              <a:t>CO</a:t>
            </a:r>
            <a:r>
              <a:rPr lang="ru-RU" sz="2600" b="1" dirty="0"/>
              <a:t> – </a:t>
            </a:r>
            <a:r>
              <a:rPr lang="ru-RU" sz="2600" b="1" u="wavy" dirty="0"/>
              <a:t>½</a:t>
            </a:r>
            <a:r>
              <a:rPr lang="en-US" sz="2600" b="1" u="wavy" dirty="0"/>
              <a:t>O</a:t>
            </a:r>
            <a:r>
              <a:rPr lang="ru-RU" sz="2600" b="1" u="wavy" baseline="-25000" dirty="0"/>
              <a:t>2</a:t>
            </a:r>
            <a:r>
              <a:rPr lang="ru-RU" sz="2600" b="1" baseline="-25000" dirty="0"/>
              <a:t> </a:t>
            </a:r>
            <a:r>
              <a:rPr lang="ru-RU" sz="2600" b="1" dirty="0"/>
              <a:t>+ </a:t>
            </a:r>
            <a:r>
              <a:rPr lang="en-US" sz="2600" b="1" dirty="0"/>
              <a:t>H</a:t>
            </a:r>
            <a:r>
              <a:rPr lang="ru-RU" sz="2600" b="1" baseline="-25000" dirty="0"/>
              <a:t>2</a:t>
            </a:r>
            <a:r>
              <a:rPr lang="ru-RU" sz="2600" b="1" dirty="0"/>
              <a:t> + </a:t>
            </a:r>
            <a:r>
              <a:rPr lang="ru-RU" sz="2600" b="1" u="wavy" dirty="0"/>
              <a:t>½</a:t>
            </a:r>
            <a:r>
              <a:rPr lang="en-US" sz="2600" b="1" u="wavy" dirty="0"/>
              <a:t>O</a:t>
            </a:r>
            <a:r>
              <a:rPr lang="ru-RU" sz="2600" b="1" u="wavy" baseline="-25000" dirty="0"/>
              <a:t>2</a:t>
            </a:r>
            <a:r>
              <a:rPr lang="ru-RU" sz="2600" b="1" baseline="-25000" dirty="0"/>
              <a:t> </a:t>
            </a:r>
            <a:r>
              <a:rPr lang="ru-RU" sz="2600" b="1" dirty="0"/>
              <a:t>→</a:t>
            </a:r>
          </a:p>
          <a:p>
            <a:pPr algn="ctr">
              <a:lnSpc>
                <a:spcPct val="85000"/>
              </a:lnSpc>
            </a:pPr>
            <a:r>
              <a:rPr lang="ru-RU" sz="2600" b="1" dirty="0"/>
              <a:t>→ </a:t>
            </a:r>
            <a:r>
              <a:rPr lang="en-US" sz="2600" b="1" dirty="0"/>
              <a:t>Fe </a:t>
            </a:r>
            <a:r>
              <a:rPr lang="ru-RU" sz="2600" b="1" dirty="0"/>
              <a:t>+ </a:t>
            </a:r>
            <a:r>
              <a:rPr lang="en-US" sz="2600" b="1" u="dbl" dirty="0"/>
              <a:t>CO</a:t>
            </a:r>
            <a:r>
              <a:rPr lang="ru-RU" sz="2600" b="1" u="dbl" baseline="-25000" dirty="0"/>
              <a:t>2</a:t>
            </a:r>
            <a:r>
              <a:rPr lang="ru-RU" sz="2600" b="1" baseline="-25000" dirty="0"/>
              <a:t> </a:t>
            </a:r>
            <a:r>
              <a:rPr lang="ru-RU" sz="2600" b="1" dirty="0"/>
              <a:t>– </a:t>
            </a:r>
            <a:r>
              <a:rPr lang="en-US" sz="2600" b="1" u="dbl" dirty="0"/>
              <a:t>CO</a:t>
            </a:r>
            <a:r>
              <a:rPr lang="ru-RU" sz="2600" b="1" u="dbl" baseline="-25000" dirty="0"/>
              <a:t>2</a:t>
            </a:r>
            <a:r>
              <a:rPr lang="ru-RU" sz="2600" b="1" baseline="-25000" dirty="0"/>
              <a:t> </a:t>
            </a:r>
            <a:r>
              <a:rPr lang="ru-RU" sz="2600" b="1" dirty="0"/>
              <a:t>+ </a:t>
            </a:r>
            <a:r>
              <a:rPr lang="en-US" sz="2600" b="1" dirty="0"/>
              <a:t>H</a:t>
            </a:r>
            <a:r>
              <a:rPr lang="ru-RU" sz="2600" b="1" baseline="-25000" dirty="0"/>
              <a:t>2</a:t>
            </a:r>
            <a:r>
              <a:rPr lang="en-US" sz="2600" b="1" dirty="0"/>
              <a:t>O</a:t>
            </a:r>
            <a:endParaRPr lang="ru-RU" sz="2600" b="1" dirty="0"/>
          </a:p>
          <a:p>
            <a:pPr indent="450850">
              <a:lnSpc>
                <a:spcPct val="85000"/>
              </a:lnSpc>
            </a:pPr>
            <a:r>
              <a:rPr lang="ru-RU" sz="2600" b="1" dirty="0"/>
              <a:t> Переписываем без подчеркнутого:</a:t>
            </a:r>
          </a:p>
          <a:p>
            <a:pPr algn="ctr">
              <a:lnSpc>
                <a:spcPct val="85000"/>
              </a:lnSpc>
            </a:pPr>
            <a:r>
              <a:rPr lang="ru-RU" sz="2600" b="1" dirty="0" err="1"/>
              <a:t>FeO</a:t>
            </a:r>
            <a:r>
              <a:rPr lang="ru-RU" sz="2600" b="1" dirty="0"/>
              <a:t>+ H</a:t>
            </a:r>
            <a:r>
              <a:rPr lang="ru-RU" sz="2600" b="1" baseline="-25000" dirty="0"/>
              <a:t>2</a:t>
            </a:r>
            <a:r>
              <a:rPr lang="ru-RU" sz="2600" b="1" dirty="0"/>
              <a:t>→Fe+ H</a:t>
            </a:r>
            <a:r>
              <a:rPr lang="ru-RU" sz="2600" b="1" baseline="-25000" dirty="0"/>
              <a:t>2</a:t>
            </a:r>
            <a:r>
              <a:rPr lang="ru-RU" sz="2600" b="1" dirty="0"/>
              <a:t>O</a:t>
            </a:r>
          </a:p>
          <a:p>
            <a:pPr>
              <a:lnSpc>
                <a:spcPct val="85000"/>
              </a:lnSpc>
            </a:pPr>
            <a:r>
              <a:rPr lang="ru-RU" sz="2600" b="1" dirty="0"/>
              <a:t>Рассуждения оказались верными, поэтому:</a:t>
            </a:r>
          </a:p>
          <a:p>
            <a:pPr algn="ctr">
              <a:lnSpc>
                <a:spcPct val="85000"/>
              </a:lnSpc>
            </a:pPr>
            <a:r>
              <a:rPr lang="ru-RU" sz="2600" b="1" dirty="0"/>
              <a:t>∆</a:t>
            </a:r>
            <a:r>
              <a:rPr lang="en-US" sz="2600" b="1" dirty="0"/>
              <a:t>H</a:t>
            </a:r>
            <a:r>
              <a:rPr lang="ru-RU" sz="2600" b="1" baseline="-25000" dirty="0"/>
              <a:t>4  </a:t>
            </a:r>
            <a:r>
              <a:rPr lang="ru-RU" sz="2600" b="1" dirty="0"/>
              <a:t>= ∆</a:t>
            </a:r>
            <a:r>
              <a:rPr lang="en-US" sz="2600" b="1" dirty="0"/>
              <a:t>H</a:t>
            </a:r>
            <a:r>
              <a:rPr lang="ru-RU" sz="2600" b="1" baseline="-25000" dirty="0"/>
              <a:t>1 </a:t>
            </a:r>
            <a:r>
              <a:rPr lang="ru-RU" sz="2600" b="1" dirty="0"/>
              <a:t>– ∆</a:t>
            </a:r>
            <a:r>
              <a:rPr lang="en-US" sz="2600" b="1" dirty="0"/>
              <a:t>H</a:t>
            </a:r>
            <a:r>
              <a:rPr lang="ru-RU" sz="2600" b="1" baseline="-25000" dirty="0"/>
              <a:t>2 </a:t>
            </a:r>
            <a:r>
              <a:rPr lang="ru-RU" sz="2600" b="1" dirty="0"/>
              <a:t>+ ∆</a:t>
            </a:r>
            <a:r>
              <a:rPr lang="en-US" sz="2600" b="1" dirty="0"/>
              <a:t>H</a:t>
            </a:r>
            <a:r>
              <a:rPr lang="ru-RU" sz="2600" b="1" baseline="-25000" dirty="0"/>
              <a:t>3 </a:t>
            </a:r>
            <a:r>
              <a:rPr lang="ru-RU" sz="2600" b="1" dirty="0"/>
              <a:t>= –13,19 – (–283) + (–241,83) = </a:t>
            </a:r>
            <a:r>
              <a:rPr lang="ru-RU" sz="2600" b="1" dirty="0" smtClean="0"/>
              <a:t>                 = 27</a:t>
            </a:r>
            <a:r>
              <a:rPr lang="ru-RU" sz="2600" b="1" dirty="0"/>
              <a:t>, 98</a:t>
            </a:r>
            <a:r>
              <a:rPr lang="en-US" sz="2600" b="1" dirty="0"/>
              <a:t> </a:t>
            </a:r>
            <a:r>
              <a:rPr lang="ru-RU" sz="2600" b="1" dirty="0"/>
              <a:t>кДж</a:t>
            </a:r>
          </a:p>
          <a:p>
            <a:pPr>
              <a:lnSpc>
                <a:spcPct val="85000"/>
              </a:lnSpc>
            </a:pPr>
            <a:r>
              <a:rPr lang="ru-RU" sz="2600" b="1" dirty="0"/>
              <a:t> </a:t>
            </a:r>
            <a:r>
              <a:rPr lang="ru-RU" sz="2600" b="1" i="1" dirty="0" smtClean="0">
                <a:ln>
                  <a:solidFill>
                    <a:sysClr val="windowText" lastClr="000000"/>
                  </a:solidFill>
                </a:ln>
                <a:solidFill>
                  <a:srgbClr val="FF0000"/>
                </a:solidFill>
              </a:rPr>
              <a:t>Ответ</a:t>
            </a:r>
            <a:r>
              <a:rPr lang="ru-RU" sz="2600" b="1" i="1" dirty="0">
                <a:ln>
                  <a:solidFill>
                    <a:sysClr val="windowText" lastClr="000000"/>
                  </a:solidFill>
                </a:ln>
                <a:solidFill>
                  <a:srgbClr val="FF0000"/>
                </a:solidFill>
              </a:rPr>
              <a:t>:</a:t>
            </a:r>
            <a:r>
              <a:rPr lang="ru-RU" sz="2600" b="1" dirty="0"/>
              <a:t> ∆</a:t>
            </a:r>
            <a:r>
              <a:rPr lang="en-US" sz="2600" b="1" dirty="0"/>
              <a:t>H</a:t>
            </a:r>
            <a:r>
              <a:rPr lang="ru-RU" sz="2600" b="1" baseline="-25000" dirty="0"/>
              <a:t>4  </a:t>
            </a:r>
            <a:r>
              <a:rPr lang="ru-RU" sz="2600" b="1" dirty="0"/>
              <a:t>= 27, 98</a:t>
            </a:r>
            <a:r>
              <a:rPr lang="en-US" sz="2600" b="1" dirty="0"/>
              <a:t> </a:t>
            </a:r>
            <a:r>
              <a:rPr lang="ru-RU" sz="2600" b="1" dirty="0"/>
              <a:t>кДж</a:t>
            </a:r>
          </a:p>
          <a:p>
            <a:r>
              <a:rPr lang="ru-RU" dirty="0"/>
              <a:t> </a:t>
            </a:r>
            <a:endParaRPr lang="ru-RU" b="1" dirty="0"/>
          </a:p>
        </p:txBody>
      </p:sp>
    </p:spTree>
    <p:extLst>
      <p:ext uri="{BB962C8B-B14F-4D97-AF65-F5344CB8AC3E}">
        <p14:creationId xmlns:p14="http://schemas.microsoft.com/office/powerpoint/2010/main" val="2572465389"/>
      </p:ext>
    </p:extLst>
  </p:cSld>
  <p:clrMapOvr>
    <a:masterClrMapping/>
  </p:clrMapOvr>
  <p:transition>
    <p:wheel spokes="1"/>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293689"/>
            <a:ext cx="8820472" cy="1191095"/>
          </a:xfrm>
          <a:prstGeom prst="rect">
            <a:avLst/>
          </a:prstGeom>
        </p:spPr>
        <p:txBody>
          <a:bodyPr wrap="square">
            <a:spAutoFit/>
          </a:bodyPr>
          <a:lstStyle/>
          <a:p>
            <a:pPr indent="450850" algn="just">
              <a:lnSpc>
                <a:spcPct val="85000"/>
              </a:lnSpc>
            </a:pPr>
            <a:r>
              <a:rPr lang="ru-RU" sz="2800" b="1" dirty="0">
                <a:ln>
                  <a:solidFill>
                    <a:sysClr val="windowText" lastClr="000000"/>
                  </a:solidFill>
                </a:ln>
                <a:solidFill>
                  <a:srgbClr val="FF0000"/>
                </a:solidFill>
              </a:rPr>
              <a:t>Задача № 2. </a:t>
            </a:r>
            <a:r>
              <a:rPr lang="ru-RU" sz="2800" b="1" dirty="0"/>
              <a:t>Вычислите теплоту образования  гидроксида кальция (</a:t>
            </a:r>
            <a:r>
              <a:rPr lang="ru-RU" sz="2800" b="1" dirty="0" err="1"/>
              <a:t>CaO</a:t>
            </a:r>
            <a:r>
              <a:rPr lang="ru-RU" sz="2800" b="1" dirty="0"/>
              <a:t>), исход из следующих уравнений реакций:</a:t>
            </a:r>
          </a:p>
        </p:txBody>
      </p:sp>
      <p:graphicFrame>
        <p:nvGraphicFramePr>
          <p:cNvPr id="3" name="Таблица 2"/>
          <p:cNvGraphicFramePr>
            <a:graphicFrameLocks noGrp="1"/>
          </p:cNvGraphicFramePr>
          <p:nvPr>
            <p:extLst>
              <p:ext uri="{D42A27DB-BD31-4B8C-83A1-F6EECF244321}">
                <p14:modId xmlns:p14="http://schemas.microsoft.com/office/powerpoint/2010/main" val="1229761270"/>
              </p:ext>
            </p:extLst>
          </p:nvPr>
        </p:nvGraphicFramePr>
        <p:xfrm>
          <a:off x="323528" y="1628800"/>
          <a:ext cx="8568952" cy="1280160"/>
        </p:xfrm>
        <a:graphic>
          <a:graphicData uri="http://schemas.openxmlformats.org/drawingml/2006/table">
            <a:tbl>
              <a:tblPr firstRow="1" firstCol="1" bandRow="1">
                <a:tableStyleId>{2D5ABB26-0587-4C30-8999-92F81FD0307C}</a:tableStyleId>
              </a:tblPr>
              <a:tblGrid>
                <a:gridCol w="4968552">
                  <a:extLst>
                    <a:ext uri="{9D8B030D-6E8A-4147-A177-3AD203B41FA5}">
                      <a16:colId xmlns:a16="http://schemas.microsoft.com/office/drawing/2014/main" val="20000"/>
                    </a:ext>
                  </a:extLst>
                </a:gridCol>
                <a:gridCol w="3600400">
                  <a:extLst>
                    <a:ext uri="{9D8B030D-6E8A-4147-A177-3AD203B41FA5}">
                      <a16:colId xmlns:a16="http://schemas.microsoft.com/office/drawing/2014/main" val="20001"/>
                    </a:ext>
                  </a:extLst>
                </a:gridCol>
              </a:tblGrid>
              <a:tr h="0">
                <a:tc>
                  <a:txBody>
                    <a:bodyPr/>
                    <a:lstStyle/>
                    <a:p>
                      <a:pPr indent="93345" algn="just">
                        <a:spcAft>
                          <a:spcPts val="0"/>
                        </a:spcAft>
                      </a:pPr>
                      <a:r>
                        <a:rPr lang="en-US" sz="2800" b="1" dirty="0">
                          <a:effectLst/>
                          <a:latin typeface="Arial" pitchFamily="34" charset="0"/>
                          <a:cs typeface="Arial" pitchFamily="34" charset="0"/>
                        </a:rPr>
                        <a:t>C</a:t>
                      </a:r>
                      <a:r>
                        <a:rPr lang="ru-RU" sz="2800" b="1" dirty="0">
                          <a:effectLst/>
                          <a:latin typeface="Arial" pitchFamily="34" charset="0"/>
                          <a:cs typeface="Arial" pitchFamily="34" charset="0"/>
                        </a:rPr>
                        <a:t>а </a:t>
                      </a:r>
                      <a:r>
                        <a:rPr lang="en-US" sz="2800" b="1" dirty="0">
                          <a:effectLst/>
                          <a:latin typeface="Arial" pitchFamily="34" charset="0"/>
                          <a:cs typeface="Arial" pitchFamily="34" charset="0"/>
                        </a:rPr>
                        <a:t>+ </a:t>
                      </a:r>
                      <a:r>
                        <a:rPr lang="ru-RU" sz="2800" b="1" dirty="0">
                          <a:effectLst/>
                          <a:latin typeface="Arial" pitchFamily="34" charset="0"/>
                          <a:cs typeface="Arial" pitchFamily="34" charset="0"/>
                        </a:rPr>
                        <a:t>½</a:t>
                      </a:r>
                      <a:r>
                        <a:rPr lang="en-US" sz="2800" b="1" dirty="0">
                          <a:effectLst/>
                          <a:latin typeface="Arial" pitchFamily="34" charset="0"/>
                          <a:cs typeface="Arial" pitchFamily="34" charset="0"/>
                        </a:rPr>
                        <a:t>O</a:t>
                      </a:r>
                      <a:r>
                        <a:rPr lang="en-US" sz="2800" b="1" baseline="-25000" dirty="0">
                          <a:effectLst/>
                          <a:latin typeface="Arial" pitchFamily="34" charset="0"/>
                          <a:cs typeface="Arial" pitchFamily="34" charset="0"/>
                        </a:rPr>
                        <a:t>2 </a:t>
                      </a:r>
                      <a:r>
                        <a:rPr lang="en-US" sz="2800" b="1" dirty="0">
                          <a:effectLst/>
                          <a:latin typeface="Arial" pitchFamily="34" charset="0"/>
                          <a:cs typeface="Arial" pitchFamily="34" charset="0"/>
                        </a:rPr>
                        <a:t>→ C</a:t>
                      </a:r>
                      <a:r>
                        <a:rPr lang="ru-RU" sz="2800" b="1" dirty="0">
                          <a:effectLst/>
                          <a:latin typeface="Arial" pitchFamily="34" charset="0"/>
                          <a:cs typeface="Arial" pitchFamily="34" charset="0"/>
                        </a:rPr>
                        <a:t>а</a:t>
                      </a:r>
                      <a:r>
                        <a:rPr lang="en-US" sz="2800" b="1" dirty="0">
                          <a:effectLst/>
                          <a:latin typeface="Arial" pitchFamily="34" charset="0"/>
                          <a:cs typeface="Arial" pitchFamily="34" charset="0"/>
                        </a:rPr>
                        <a:t>O</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800" b="1">
                          <a:effectLst/>
                          <a:latin typeface="Arial" pitchFamily="34" charset="0"/>
                          <a:cs typeface="Arial" pitchFamily="34" charset="0"/>
                        </a:rPr>
                        <a:t>∆H</a:t>
                      </a:r>
                      <a:r>
                        <a:rPr lang="en-US" sz="2800" b="1" baseline="-25000">
                          <a:effectLst/>
                          <a:latin typeface="Arial" pitchFamily="34" charset="0"/>
                          <a:cs typeface="Arial" pitchFamily="34" charset="0"/>
                        </a:rPr>
                        <a:t>1 </a:t>
                      </a:r>
                      <a:r>
                        <a:rPr lang="en-US" sz="2800" b="1">
                          <a:effectLst/>
                          <a:latin typeface="Arial" pitchFamily="34" charset="0"/>
                          <a:cs typeface="Arial" pitchFamily="34" charset="0"/>
                        </a:rPr>
                        <a:t>= </a:t>
                      </a:r>
                      <a:r>
                        <a:rPr lang="ru-RU" sz="2800" b="1">
                          <a:effectLst/>
                          <a:latin typeface="Arial" pitchFamily="34" charset="0"/>
                          <a:cs typeface="Arial" pitchFamily="34" charset="0"/>
                        </a:rPr>
                        <a:t>–633,6 кДж</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indent="93345" algn="just">
                        <a:spcAft>
                          <a:spcPts val="0"/>
                        </a:spcAft>
                      </a:pPr>
                      <a:r>
                        <a:rPr lang="en-US" sz="2800" b="1" dirty="0">
                          <a:effectLst/>
                          <a:latin typeface="Arial" pitchFamily="34" charset="0"/>
                          <a:cs typeface="Arial" pitchFamily="34" charset="0"/>
                        </a:rPr>
                        <a:t>H</a:t>
                      </a:r>
                      <a:r>
                        <a:rPr lang="en-US" sz="2800" b="1" baseline="-25000" dirty="0">
                          <a:effectLst/>
                          <a:latin typeface="Arial" pitchFamily="34" charset="0"/>
                          <a:cs typeface="Arial" pitchFamily="34" charset="0"/>
                        </a:rPr>
                        <a:t>2</a:t>
                      </a:r>
                      <a:r>
                        <a:rPr lang="en-US" sz="2800" b="1" dirty="0">
                          <a:effectLst/>
                          <a:latin typeface="Arial" pitchFamily="34" charset="0"/>
                          <a:cs typeface="Arial" pitchFamily="34" charset="0"/>
                        </a:rPr>
                        <a:t> + </a:t>
                      </a:r>
                      <a:r>
                        <a:rPr lang="ru-RU" sz="2800" b="1" dirty="0">
                          <a:effectLst/>
                          <a:latin typeface="Arial" pitchFamily="34" charset="0"/>
                          <a:cs typeface="Arial" pitchFamily="34" charset="0"/>
                        </a:rPr>
                        <a:t>½</a:t>
                      </a:r>
                      <a:r>
                        <a:rPr lang="en-US" sz="2800" b="1" dirty="0">
                          <a:effectLst/>
                          <a:latin typeface="Arial" pitchFamily="34" charset="0"/>
                          <a:cs typeface="Arial" pitchFamily="34" charset="0"/>
                        </a:rPr>
                        <a:t>O</a:t>
                      </a:r>
                      <a:r>
                        <a:rPr lang="en-US" sz="2800" b="1" baseline="-25000" dirty="0">
                          <a:effectLst/>
                          <a:latin typeface="Arial" pitchFamily="34" charset="0"/>
                          <a:cs typeface="Arial" pitchFamily="34" charset="0"/>
                        </a:rPr>
                        <a:t>2 </a:t>
                      </a:r>
                      <a:r>
                        <a:rPr lang="en-US" sz="2800" b="1" dirty="0">
                          <a:effectLst/>
                          <a:latin typeface="Arial" pitchFamily="34" charset="0"/>
                          <a:cs typeface="Arial" pitchFamily="34" charset="0"/>
                        </a:rPr>
                        <a:t>→ H</a:t>
                      </a:r>
                      <a:r>
                        <a:rPr lang="en-US" sz="2800" b="1" baseline="-25000" dirty="0">
                          <a:effectLst/>
                          <a:latin typeface="Arial" pitchFamily="34" charset="0"/>
                          <a:cs typeface="Arial" pitchFamily="34" charset="0"/>
                        </a:rPr>
                        <a:t>2</a:t>
                      </a:r>
                      <a:r>
                        <a:rPr lang="en-US" sz="2800" b="1" dirty="0">
                          <a:effectLst/>
                          <a:latin typeface="Arial" pitchFamily="34" charset="0"/>
                          <a:cs typeface="Arial" pitchFamily="34" charset="0"/>
                        </a:rPr>
                        <a:t>O</a:t>
                      </a:r>
                      <a:r>
                        <a:rPr lang="ru-RU" sz="2800" b="1" baseline="-25000" dirty="0">
                          <a:effectLst/>
                          <a:latin typeface="Arial" pitchFamily="34" charset="0"/>
                          <a:cs typeface="Arial" pitchFamily="34" charset="0"/>
                        </a:rPr>
                        <a:t>(ж)</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800" b="1" dirty="0">
                          <a:effectLst/>
                          <a:latin typeface="Arial" pitchFamily="34" charset="0"/>
                          <a:cs typeface="Arial" pitchFamily="34" charset="0"/>
                        </a:rPr>
                        <a:t>∆H</a:t>
                      </a:r>
                      <a:r>
                        <a:rPr lang="ru-RU" sz="2800" b="1" baseline="-25000" dirty="0">
                          <a:effectLst/>
                          <a:latin typeface="Arial" pitchFamily="34" charset="0"/>
                          <a:cs typeface="Arial" pitchFamily="34" charset="0"/>
                        </a:rPr>
                        <a:t>2 </a:t>
                      </a:r>
                      <a:r>
                        <a:rPr lang="en-US" sz="2800" b="1" dirty="0">
                          <a:effectLst/>
                          <a:latin typeface="Arial" pitchFamily="34" charset="0"/>
                          <a:cs typeface="Arial" pitchFamily="34" charset="0"/>
                        </a:rPr>
                        <a:t>=</a:t>
                      </a:r>
                      <a:r>
                        <a:rPr lang="ru-RU" sz="2800" b="1" dirty="0">
                          <a:effectLst/>
                          <a:latin typeface="Arial" pitchFamily="34" charset="0"/>
                          <a:cs typeface="Arial" pitchFamily="34" charset="0"/>
                        </a:rPr>
                        <a:t> –</a:t>
                      </a:r>
                      <a:r>
                        <a:rPr lang="en-US" sz="2800" b="1" dirty="0">
                          <a:effectLst/>
                          <a:latin typeface="Arial" pitchFamily="34" charset="0"/>
                          <a:cs typeface="Arial" pitchFamily="34" charset="0"/>
                        </a:rPr>
                        <a:t>28</a:t>
                      </a:r>
                      <a:r>
                        <a:rPr lang="ru-RU" sz="2800" b="1" dirty="0">
                          <a:effectLst/>
                          <a:latin typeface="Arial" pitchFamily="34" charset="0"/>
                          <a:cs typeface="Arial" pitchFamily="34" charset="0"/>
                        </a:rPr>
                        <a:t>5,84</a:t>
                      </a:r>
                      <a:r>
                        <a:rPr lang="en-US" sz="2800" b="1" dirty="0">
                          <a:effectLst/>
                          <a:latin typeface="Arial" pitchFamily="34" charset="0"/>
                          <a:cs typeface="Arial" pitchFamily="34" charset="0"/>
                        </a:rPr>
                        <a:t> </a:t>
                      </a:r>
                      <a:r>
                        <a:rPr lang="ru-RU" sz="2800" b="1" dirty="0">
                          <a:effectLst/>
                          <a:latin typeface="Arial" pitchFamily="34" charset="0"/>
                          <a:cs typeface="Arial" pitchFamily="34" charset="0"/>
                        </a:rPr>
                        <a:t>кДж</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indent="93345" algn="just">
                        <a:spcAft>
                          <a:spcPts val="0"/>
                        </a:spcAft>
                      </a:pPr>
                      <a:r>
                        <a:rPr lang="ru-RU" sz="2800" b="1" dirty="0" err="1">
                          <a:effectLst/>
                          <a:latin typeface="Arial" pitchFamily="34" charset="0"/>
                          <a:cs typeface="Arial" pitchFamily="34" charset="0"/>
                        </a:rPr>
                        <a:t>Са</a:t>
                      </a:r>
                      <a:r>
                        <a:rPr lang="en-US" sz="2800" b="1" dirty="0">
                          <a:effectLst/>
                          <a:latin typeface="Arial" pitchFamily="34" charset="0"/>
                          <a:cs typeface="Arial" pitchFamily="34" charset="0"/>
                        </a:rPr>
                        <a:t>O</a:t>
                      </a:r>
                      <a:r>
                        <a:rPr lang="ru-RU" sz="2800" b="1" dirty="0">
                          <a:effectLst/>
                          <a:latin typeface="Arial" pitchFamily="34" charset="0"/>
                          <a:cs typeface="Arial" pitchFamily="34" charset="0"/>
                        </a:rPr>
                        <a:t> + </a:t>
                      </a:r>
                      <a:r>
                        <a:rPr lang="en-US" sz="2800" b="1" dirty="0">
                          <a:effectLst/>
                          <a:latin typeface="Arial" pitchFamily="34" charset="0"/>
                          <a:cs typeface="Arial" pitchFamily="34" charset="0"/>
                        </a:rPr>
                        <a:t>H</a:t>
                      </a:r>
                      <a:r>
                        <a:rPr lang="ru-RU" sz="2800" b="1" baseline="-25000" dirty="0">
                          <a:effectLst/>
                          <a:latin typeface="Arial" pitchFamily="34" charset="0"/>
                          <a:cs typeface="Arial" pitchFamily="34" charset="0"/>
                        </a:rPr>
                        <a:t>2</a:t>
                      </a:r>
                      <a:r>
                        <a:rPr lang="en-US" sz="2800" b="1" dirty="0">
                          <a:effectLst/>
                          <a:latin typeface="Arial" pitchFamily="34" charset="0"/>
                          <a:cs typeface="Arial" pitchFamily="34" charset="0"/>
                        </a:rPr>
                        <a:t>O</a:t>
                      </a:r>
                      <a:r>
                        <a:rPr lang="ru-RU" sz="2800" b="1" baseline="-25000" dirty="0">
                          <a:effectLst/>
                          <a:latin typeface="Arial" pitchFamily="34" charset="0"/>
                          <a:cs typeface="Arial" pitchFamily="34" charset="0"/>
                        </a:rPr>
                        <a:t>(ж)</a:t>
                      </a:r>
                      <a:r>
                        <a:rPr lang="ru-RU" sz="2800" b="1" dirty="0">
                          <a:effectLst/>
                          <a:latin typeface="Arial" pitchFamily="34" charset="0"/>
                          <a:cs typeface="Arial" pitchFamily="34" charset="0"/>
                        </a:rPr>
                        <a:t> → </a:t>
                      </a:r>
                      <a:r>
                        <a:rPr lang="ru-RU" sz="2800" b="1" dirty="0" err="1">
                          <a:effectLst/>
                          <a:latin typeface="Arial" pitchFamily="34" charset="0"/>
                          <a:cs typeface="Arial" pitchFamily="34" charset="0"/>
                        </a:rPr>
                        <a:t>Ca</a:t>
                      </a:r>
                      <a:r>
                        <a:rPr lang="ru-RU" sz="2800" b="1" dirty="0">
                          <a:effectLst/>
                          <a:latin typeface="Arial" pitchFamily="34" charset="0"/>
                          <a:cs typeface="Arial" pitchFamily="34" charset="0"/>
                        </a:rPr>
                        <a:t>(OH)</a:t>
                      </a:r>
                      <a:r>
                        <a:rPr lang="ru-RU" sz="2800" b="1" baseline="-25000" dirty="0">
                          <a:effectLst/>
                          <a:latin typeface="Arial" pitchFamily="34" charset="0"/>
                          <a:cs typeface="Arial" pitchFamily="34" charset="0"/>
                        </a:rPr>
                        <a:t>2</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800" b="1" dirty="0">
                          <a:effectLst/>
                          <a:latin typeface="Arial" pitchFamily="34" charset="0"/>
                          <a:cs typeface="Arial" pitchFamily="34" charset="0"/>
                        </a:rPr>
                        <a:t>∆H</a:t>
                      </a:r>
                      <a:r>
                        <a:rPr lang="ru-RU" sz="2800" b="1" baseline="-25000" dirty="0">
                          <a:effectLst/>
                          <a:latin typeface="Arial" pitchFamily="34" charset="0"/>
                          <a:cs typeface="Arial" pitchFamily="34" charset="0"/>
                        </a:rPr>
                        <a:t>3 </a:t>
                      </a:r>
                      <a:r>
                        <a:rPr lang="en-US" sz="2800" b="1" dirty="0">
                          <a:effectLst/>
                          <a:latin typeface="Arial" pitchFamily="34" charset="0"/>
                          <a:cs typeface="Arial" pitchFamily="34" charset="0"/>
                        </a:rPr>
                        <a:t>=</a:t>
                      </a:r>
                      <a:r>
                        <a:rPr lang="ru-RU" sz="2800" b="1" dirty="0">
                          <a:effectLst/>
                          <a:latin typeface="Arial" pitchFamily="34" charset="0"/>
                          <a:cs typeface="Arial" pitchFamily="34" charset="0"/>
                        </a:rPr>
                        <a:t> –65,06</a:t>
                      </a:r>
                      <a:r>
                        <a:rPr lang="en-US" sz="2800" b="1" dirty="0">
                          <a:effectLst/>
                          <a:latin typeface="Arial" pitchFamily="34" charset="0"/>
                          <a:cs typeface="Arial" pitchFamily="34" charset="0"/>
                        </a:rPr>
                        <a:t> </a:t>
                      </a:r>
                      <a:r>
                        <a:rPr lang="ru-RU" sz="2800" b="1" dirty="0">
                          <a:effectLst/>
                          <a:latin typeface="Arial" pitchFamily="34" charset="0"/>
                          <a:cs typeface="Arial" pitchFamily="34" charset="0"/>
                        </a:rPr>
                        <a:t>кДж</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Прямоугольник 6"/>
          <p:cNvSpPr/>
          <p:nvPr/>
        </p:nvSpPr>
        <p:spPr>
          <a:xfrm>
            <a:off x="3882307" y="3068960"/>
            <a:ext cx="1895134" cy="523220"/>
          </a:xfrm>
          <a:prstGeom prst="rect">
            <a:avLst/>
          </a:prstGeom>
        </p:spPr>
        <p:txBody>
          <a:bodyPr wrap="none">
            <a:spAutoFit/>
          </a:bodyPr>
          <a:lstStyle/>
          <a:p>
            <a:r>
              <a:rPr lang="ru-RU" sz="2800" b="1" i="1" dirty="0">
                <a:ln>
                  <a:solidFill>
                    <a:sysClr val="windowText" lastClr="000000"/>
                  </a:solidFill>
                </a:ln>
                <a:solidFill>
                  <a:srgbClr val="FF0000"/>
                </a:solidFill>
              </a:rPr>
              <a:t>Решение:</a:t>
            </a:r>
            <a:endParaRPr lang="ru-RU" sz="2800" b="1" dirty="0">
              <a:ln>
                <a:solidFill>
                  <a:sysClr val="windowText" lastClr="000000"/>
                </a:solidFill>
              </a:ln>
              <a:solidFill>
                <a:srgbClr val="FF0000"/>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829831597"/>
              </p:ext>
            </p:extLst>
          </p:nvPr>
        </p:nvGraphicFramePr>
        <p:xfrm>
          <a:off x="179512" y="3717032"/>
          <a:ext cx="8820472" cy="1706880"/>
        </p:xfrm>
        <a:graphic>
          <a:graphicData uri="http://schemas.openxmlformats.org/drawingml/2006/table">
            <a:tbl>
              <a:tblPr firstRow="1" firstCol="1" bandRow="1">
                <a:tableStyleId>{2D5ABB26-0587-4C30-8999-92F81FD0307C}</a:tableStyleId>
              </a:tblPr>
              <a:tblGrid>
                <a:gridCol w="4443967">
                  <a:extLst>
                    <a:ext uri="{9D8B030D-6E8A-4147-A177-3AD203B41FA5}">
                      <a16:colId xmlns:a16="http://schemas.microsoft.com/office/drawing/2014/main" val="20000"/>
                    </a:ext>
                  </a:extLst>
                </a:gridCol>
                <a:gridCol w="910764">
                  <a:extLst>
                    <a:ext uri="{9D8B030D-6E8A-4147-A177-3AD203B41FA5}">
                      <a16:colId xmlns:a16="http://schemas.microsoft.com/office/drawing/2014/main" val="20001"/>
                    </a:ext>
                  </a:extLst>
                </a:gridCol>
                <a:gridCol w="3465741">
                  <a:extLst>
                    <a:ext uri="{9D8B030D-6E8A-4147-A177-3AD203B41FA5}">
                      <a16:colId xmlns:a16="http://schemas.microsoft.com/office/drawing/2014/main" val="20002"/>
                    </a:ext>
                  </a:extLst>
                </a:gridCol>
              </a:tblGrid>
              <a:tr h="0">
                <a:tc>
                  <a:txBody>
                    <a:bodyPr/>
                    <a:lstStyle/>
                    <a:p>
                      <a:pPr indent="93345" algn="just">
                        <a:spcAft>
                          <a:spcPts val="0"/>
                        </a:spcAft>
                      </a:pPr>
                      <a:r>
                        <a:rPr lang="en-US" sz="2800" b="1" dirty="0">
                          <a:effectLst/>
                          <a:latin typeface="Arial" pitchFamily="34" charset="0"/>
                          <a:cs typeface="Arial" pitchFamily="34" charset="0"/>
                        </a:rPr>
                        <a:t>C</a:t>
                      </a:r>
                      <a:r>
                        <a:rPr lang="ru-RU" sz="2800" b="1" dirty="0">
                          <a:effectLst/>
                          <a:latin typeface="Arial" pitchFamily="34" charset="0"/>
                          <a:cs typeface="Arial" pitchFamily="34" charset="0"/>
                        </a:rPr>
                        <a:t>а </a:t>
                      </a:r>
                      <a:r>
                        <a:rPr lang="en-US" sz="2800" b="1" dirty="0">
                          <a:effectLst/>
                          <a:latin typeface="Arial" pitchFamily="34" charset="0"/>
                          <a:cs typeface="Arial" pitchFamily="34" charset="0"/>
                        </a:rPr>
                        <a:t>+ </a:t>
                      </a:r>
                      <a:r>
                        <a:rPr lang="ru-RU" sz="2800" b="1" dirty="0">
                          <a:effectLst/>
                          <a:latin typeface="Arial" pitchFamily="34" charset="0"/>
                          <a:cs typeface="Arial" pitchFamily="34" charset="0"/>
                        </a:rPr>
                        <a:t>½</a:t>
                      </a:r>
                      <a:r>
                        <a:rPr lang="en-US" sz="2800" b="1" dirty="0">
                          <a:effectLst/>
                          <a:latin typeface="Arial" pitchFamily="34" charset="0"/>
                          <a:cs typeface="Arial" pitchFamily="34" charset="0"/>
                        </a:rPr>
                        <a:t>O</a:t>
                      </a:r>
                      <a:r>
                        <a:rPr lang="en-US" sz="2800" b="1" baseline="-25000" dirty="0">
                          <a:effectLst/>
                          <a:latin typeface="Arial" pitchFamily="34" charset="0"/>
                          <a:cs typeface="Arial" pitchFamily="34" charset="0"/>
                        </a:rPr>
                        <a:t>2 </a:t>
                      </a:r>
                      <a:r>
                        <a:rPr lang="en-US" sz="2800" b="1" dirty="0">
                          <a:effectLst/>
                          <a:latin typeface="Arial" pitchFamily="34" charset="0"/>
                          <a:cs typeface="Arial" pitchFamily="34" charset="0"/>
                        </a:rPr>
                        <a:t>→ C</a:t>
                      </a:r>
                      <a:r>
                        <a:rPr lang="ru-RU" sz="2800" b="1" dirty="0">
                          <a:effectLst/>
                          <a:latin typeface="Arial" pitchFamily="34" charset="0"/>
                          <a:cs typeface="Arial" pitchFamily="34" charset="0"/>
                        </a:rPr>
                        <a:t>а</a:t>
                      </a:r>
                      <a:r>
                        <a:rPr lang="en-US" sz="2800" b="1" dirty="0">
                          <a:effectLst/>
                          <a:latin typeface="Arial" pitchFamily="34" charset="0"/>
                          <a:cs typeface="Arial" pitchFamily="34" charset="0"/>
                        </a:rPr>
                        <a:t>O</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800" b="1" dirty="0">
                          <a:effectLst/>
                          <a:latin typeface="Arial" pitchFamily="34" charset="0"/>
                          <a:cs typeface="Arial" pitchFamily="34" charset="0"/>
                        </a:rPr>
                        <a:t>(1)</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800" b="1">
                          <a:effectLst/>
                          <a:latin typeface="Arial" pitchFamily="34" charset="0"/>
                          <a:cs typeface="Arial" pitchFamily="34" charset="0"/>
                        </a:rPr>
                        <a:t>∆H</a:t>
                      </a:r>
                      <a:r>
                        <a:rPr lang="en-US" sz="2800" b="1" baseline="-25000">
                          <a:effectLst/>
                          <a:latin typeface="Arial" pitchFamily="34" charset="0"/>
                          <a:cs typeface="Arial" pitchFamily="34" charset="0"/>
                        </a:rPr>
                        <a:t>1 </a:t>
                      </a:r>
                      <a:r>
                        <a:rPr lang="en-US" sz="2800" b="1">
                          <a:effectLst/>
                          <a:latin typeface="Arial" pitchFamily="34" charset="0"/>
                          <a:cs typeface="Arial" pitchFamily="34" charset="0"/>
                        </a:rPr>
                        <a:t>= </a:t>
                      </a:r>
                      <a:r>
                        <a:rPr lang="ru-RU" sz="2800" b="1">
                          <a:effectLst/>
                          <a:latin typeface="Arial" pitchFamily="34" charset="0"/>
                          <a:cs typeface="Arial" pitchFamily="34" charset="0"/>
                        </a:rPr>
                        <a:t>–633,6 кДж</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indent="93345" algn="just">
                        <a:spcAft>
                          <a:spcPts val="0"/>
                        </a:spcAft>
                      </a:pPr>
                      <a:r>
                        <a:rPr lang="en-US" sz="2800" b="1">
                          <a:effectLst/>
                          <a:latin typeface="Arial" pitchFamily="34" charset="0"/>
                          <a:cs typeface="Arial" pitchFamily="34" charset="0"/>
                        </a:rPr>
                        <a:t>H</a:t>
                      </a:r>
                      <a:r>
                        <a:rPr lang="en-US" sz="2800" b="1" baseline="-25000">
                          <a:effectLst/>
                          <a:latin typeface="Arial" pitchFamily="34" charset="0"/>
                          <a:cs typeface="Arial" pitchFamily="34" charset="0"/>
                        </a:rPr>
                        <a:t>2</a:t>
                      </a:r>
                      <a:r>
                        <a:rPr lang="en-US" sz="2800" b="1">
                          <a:effectLst/>
                          <a:latin typeface="Arial" pitchFamily="34" charset="0"/>
                          <a:cs typeface="Arial" pitchFamily="34" charset="0"/>
                        </a:rPr>
                        <a:t> + </a:t>
                      </a:r>
                      <a:r>
                        <a:rPr lang="ru-RU" sz="2800" b="1">
                          <a:effectLst/>
                          <a:latin typeface="Arial" pitchFamily="34" charset="0"/>
                          <a:cs typeface="Arial" pitchFamily="34" charset="0"/>
                        </a:rPr>
                        <a:t>½</a:t>
                      </a:r>
                      <a:r>
                        <a:rPr lang="en-US" sz="2800" b="1">
                          <a:effectLst/>
                          <a:latin typeface="Arial" pitchFamily="34" charset="0"/>
                          <a:cs typeface="Arial" pitchFamily="34" charset="0"/>
                        </a:rPr>
                        <a:t>O</a:t>
                      </a:r>
                      <a:r>
                        <a:rPr lang="en-US" sz="2800" b="1" baseline="-25000">
                          <a:effectLst/>
                          <a:latin typeface="Arial" pitchFamily="34" charset="0"/>
                          <a:cs typeface="Arial" pitchFamily="34" charset="0"/>
                        </a:rPr>
                        <a:t>2 </a:t>
                      </a:r>
                      <a:r>
                        <a:rPr lang="en-US" sz="2800" b="1">
                          <a:effectLst/>
                          <a:latin typeface="Arial" pitchFamily="34" charset="0"/>
                          <a:cs typeface="Arial" pitchFamily="34" charset="0"/>
                        </a:rPr>
                        <a:t>→ H</a:t>
                      </a:r>
                      <a:r>
                        <a:rPr lang="en-US" sz="2800" b="1" baseline="-25000">
                          <a:effectLst/>
                          <a:latin typeface="Arial" pitchFamily="34" charset="0"/>
                          <a:cs typeface="Arial" pitchFamily="34" charset="0"/>
                        </a:rPr>
                        <a:t>2</a:t>
                      </a:r>
                      <a:r>
                        <a:rPr lang="en-US" sz="2800" b="1">
                          <a:effectLst/>
                          <a:latin typeface="Arial" pitchFamily="34" charset="0"/>
                          <a:cs typeface="Arial" pitchFamily="34" charset="0"/>
                        </a:rPr>
                        <a:t>O</a:t>
                      </a:r>
                      <a:r>
                        <a:rPr lang="ru-RU" sz="2800" b="1" baseline="-25000">
                          <a:effectLst/>
                          <a:latin typeface="Arial" pitchFamily="34" charset="0"/>
                          <a:cs typeface="Arial" pitchFamily="34" charset="0"/>
                        </a:rPr>
                        <a:t>(ж)</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800" b="1" dirty="0">
                          <a:effectLst/>
                          <a:latin typeface="Arial" pitchFamily="34" charset="0"/>
                          <a:cs typeface="Arial" pitchFamily="34" charset="0"/>
                        </a:rPr>
                        <a:t>(2)</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800" b="1" dirty="0">
                          <a:effectLst/>
                          <a:latin typeface="Arial" pitchFamily="34" charset="0"/>
                          <a:cs typeface="Arial" pitchFamily="34" charset="0"/>
                        </a:rPr>
                        <a:t>∆H</a:t>
                      </a:r>
                      <a:r>
                        <a:rPr lang="ru-RU" sz="2800" b="1" baseline="-25000" dirty="0">
                          <a:effectLst/>
                          <a:latin typeface="Arial" pitchFamily="34" charset="0"/>
                          <a:cs typeface="Arial" pitchFamily="34" charset="0"/>
                        </a:rPr>
                        <a:t>2 </a:t>
                      </a:r>
                      <a:r>
                        <a:rPr lang="en-US" sz="2800" b="1" dirty="0">
                          <a:effectLst/>
                          <a:latin typeface="Arial" pitchFamily="34" charset="0"/>
                          <a:cs typeface="Arial" pitchFamily="34" charset="0"/>
                        </a:rPr>
                        <a:t>=</a:t>
                      </a:r>
                      <a:r>
                        <a:rPr lang="ru-RU" sz="2800" b="1" dirty="0">
                          <a:effectLst/>
                          <a:latin typeface="Arial" pitchFamily="34" charset="0"/>
                          <a:cs typeface="Arial" pitchFamily="34" charset="0"/>
                        </a:rPr>
                        <a:t> –</a:t>
                      </a:r>
                      <a:r>
                        <a:rPr lang="en-US" sz="2800" b="1" dirty="0">
                          <a:effectLst/>
                          <a:latin typeface="Arial" pitchFamily="34" charset="0"/>
                          <a:cs typeface="Arial" pitchFamily="34" charset="0"/>
                        </a:rPr>
                        <a:t>28</a:t>
                      </a:r>
                      <a:r>
                        <a:rPr lang="ru-RU" sz="2800" b="1" dirty="0">
                          <a:effectLst/>
                          <a:latin typeface="Arial" pitchFamily="34" charset="0"/>
                          <a:cs typeface="Arial" pitchFamily="34" charset="0"/>
                        </a:rPr>
                        <a:t>5,84</a:t>
                      </a:r>
                      <a:r>
                        <a:rPr lang="en-US" sz="2800" b="1" dirty="0">
                          <a:effectLst/>
                          <a:latin typeface="Arial" pitchFamily="34" charset="0"/>
                          <a:cs typeface="Arial" pitchFamily="34" charset="0"/>
                        </a:rPr>
                        <a:t> </a:t>
                      </a:r>
                      <a:r>
                        <a:rPr lang="ru-RU" sz="2800" b="1" dirty="0">
                          <a:effectLst/>
                          <a:latin typeface="Arial" pitchFamily="34" charset="0"/>
                          <a:cs typeface="Arial" pitchFamily="34" charset="0"/>
                        </a:rPr>
                        <a:t>кДж</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indent="93345" algn="just">
                        <a:spcAft>
                          <a:spcPts val="0"/>
                        </a:spcAft>
                      </a:pPr>
                      <a:r>
                        <a:rPr lang="ru-RU" sz="2800" b="1">
                          <a:effectLst/>
                          <a:latin typeface="Arial" pitchFamily="34" charset="0"/>
                          <a:cs typeface="Arial" pitchFamily="34" charset="0"/>
                        </a:rPr>
                        <a:t>Са</a:t>
                      </a:r>
                      <a:r>
                        <a:rPr lang="en-US" sz="2800" b="1">
                          <a:effectLst/>
                          <a:latin typeface="Arial" pitchFamily="34" charset="0"/>
                          <a:cs typeface="Arial" pitchFamily="34" charset="0"/>
                        </a:rPr>
                        <a:t>O</a:t>
                      </a:r>
                      <a:r>
                        <a:rPr lang="ru-RU" sz="2800" b="1">
                          <a:effectLst/>
                          <a:latin typeface="Arial" pitchFamily="34" charset="0"/>
                          <a:cs typeface="Arial" pitchFamily="34" charset="0"/>
                        </a:rPr>
                        <a:t> + </a:t>
                      </a:r>
                      <a:r>
                        <a:rPr lang="en-US" sz="2800" b="1">
                          <a:effectLst/>
                          <a:latin typeface="Arial" pitchFamily="34" charset="0"/>
                          <a:cs typeface="Arial" pitchFamily="34" charset="0"/>
                        </a:rPr>
                        <a:t>H</a:t>
                      </a:r>
                      <a:r>
                        <a:rPr lang="ru-RU" sz="2800" b="1" baseline="-25000">
                          <a:effectLst/>
                          <a:latin typeface="Arial" pitchFamily="34" charset="0"/>
                          <a:cs typeface="Arial" pitchFamily="34" charset="0"/>
                        </a:rPr>
                        <a:t>2</a:t>
                      </a:r>
                      <a:r>
                        <a:rPr lang="en-US" sz="2800" b="1">
                          <a:effectLst/>
                          <a:latin typeface="Arial" pitchFamily="34" charset="0"/>
                          <a:cs typeface="Arial" pitchFamily="34" charset="0"/>
                        </a:rPr>
                        <a:t>O</a:t>
                      </a:r>
                      <a:r>
                        <a:rPr lang="ru-RU" sz="2800" b="1" baseline="-25000">
                          <a:effectLst/>
                          <a:latin typeface="Arial" pitchFamily="34" charset="0"/>
                          <a:cs typeface="Arial" pitchFamily="34" charset="0"/>
                        </a:rPr>
                        <a:t>(ж)</a:t>
                      </a:r>
                      <a:r>
                        <a:rPr lang="ru-RU" sz="2800" b="1">
                          <a:effectLst/>
                          <a:latin typeface="Arial" pitchFamily="34" charset="0"/>
                          <a:cs typeface="Arial" pitchFamily="34" charset="0"/>
                        </a:rPr>
                        <a:t> → Ca(OH)</a:t>
                      </a:r>
                      <a:r>
                        <a:rPr lang="ru-RU" sz="2800" b="1" baseline="-25000">
                          <a:effectLst/>
                          <a:latin typeface="Arial" pitchFamily="34" charset="0"/>
                          <a:cs typeface="Arial" pitchFamily="34" charset="0"/>
                        </a:rPr>
                        <a:t>2</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800" b="1">
                          <a:effectLst/>
                          <a:latin typeface="Arial" pitchFamily="34" charset="0"/>
                          <a:cs typeface="Arial" pitchFamily="34" charset="0"/>
                        </a:rPr>
                        <a:t>(3)</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800" b="1" dirty="0">
                          <a:effectLst/>
                          <a:latin typeface="Arial" pitchFamily="34" charset="0"/>
                          <a:cs typeface="Arial" pitchFamily="34" charset="0"/>
                        </a:rPr>
                        <a:t>∆H</a:t>
                      </a:r>
                      <a:r>
                        <a:rPr lang="ru-RU" sz="2800" b="1" baseline="-25000" dirty="0">
                          <a:effectLst/>
                          <a:latin typeface="Arial" pitchFamily="34" charset="0"/>
                          <a:cs typeface="Arial" pitchFamily="34" charset="0"/>
                        </a:rPr>
                        <a:t>3 </a:t>
                      </a:r>
                      <a:r>
                        <a:rPr lang="en-US" sz="2800" b="1" dirty="0">
                          <a:effectLst/>
                          <a:latin typeface="Arial" pitchFamily="34" charset="0"/>
                          <a:cs typeface="Arial" pitchFamily="34" charset="0"/>
                        </a:rPr>
                        <a:t>=</a:t>
                      </a:r>
                      <a:r>
                        <a:rPr lang="ru-RU" sz="2800" b="1" dirty="0">
                          <a:effectLst/>
                          <a:latin typeface="Arial" pitchFamily="34" charset="0"/>
                          <a:cs typeface="Arial" pitchFamily="34" charset="0"/>
                        </a:rPr>
                        <a:t> –65,06</a:t>
                      </a:r>
                      <a:r>
                        <a:rPr lang="en-US" sz="2800" b="1" dirty="0">
                          <a:effectLst/>
                          <a:latin typeface="Arial" pitchFamily="34" charset="0"/>
                          <a:cs typeface="Arial" pitchFamily="34" charset="0"/>
                        </a:rPr>
                        <a:t> </a:t>
                      </a:r>
                      <a:r>
                        <a:rPr lang="ru-RU" sz="2800" b="1" dirty="0">
                          <a:effectLst/>
                          <a:latin typeface="Arial" pitchFamily="34" charset="0"/>
                          <a:cs typeface="Arial" pitchFamily="34" charset="0"/>
                        </a:rPr>
                        <a:t>кДж</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indent="93345" algn="just">
                        <a:spcAft>
                          <a:spcPts val="0"/>
                        </a:spcAft>
                      </a:pPr>
                      <a:r>
                        <a:rPr lang="ru-RU" sz="2800" b="1">
                          <a:effectLst/>
                          <a:latin typeface="Arial" pitchFamily="34" charset="0"/>
                          <a:cs typeface="Arial" pitchFamily="34" charset="0"/>
                        </a:rPr>
                        <a:t>Ca + O</a:t>
                      </a:r>
                      <a:r>
                        <a:rPr lang="ru-RU" sz="2800" b="1" baseline="-25000">
                          <a:effectLst/>
                          <a:latin typeface="Arial" pitchFamily="34" charset="0"/>
                          <a:cs typeface="Arial" pitchFamily="34" charset="0"/>
                        </a:rPr>
                        <a:t>2</a:t>
                      </a:r>
                      <a:r>
                        <a:rPr lang="ru-RU" sz="2800" b="1">
                          <a:effectLst/>
                          <a:latin typeface="Arial" pitchFamily="34" charset="0"/>
                          <a:cs typeface="Arial" pitchFamily="34" charset="0"/>
                        </a:rPr>
                        <a:t> + H</a:t>
                      </a:r>
                      <a:r>
                        <a:rPr lang="ru-RU" sz="2800" b="1" baseline="-25000">
                          <a:effectLst/>
                          <a:latin typeface="Arial" pitchFamily="34" charset="0"/>
                          <a:cs typeface="Arial" pitchFamily="34" charset="0"/>
                        </a:rPr>
                        <a:t>2 </a:t>
                      </a:r>
                      <a:r>
                        <a:rPr lang="ru-RU" sz="2800" b="1">
                          <a:effectLst/>
                          <a:latin typeface="Arial" pitchFamily="34" charset="0"/>
                          <a:cs typeface="Arial" pitchFamily="34" charset="0"/>
                        </a:rPr>
                        <a:t>→ Ca(OH)</a:t>
                      </a:r>
                      <a:r>
                        <a:rPr lang="ru-RU" sz="2800" b="1" baseline="-25000">
                          <a:effectLst/>
                          <a:latin typeface="Arial" pitchFamily="34" charset="0"/>
                          <a:cs typeface="Arial" pitchFamily="34" charset="0"/>
                        </a:rPr>
                        <a:t>2</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800" b="1">
                          <a:effectLst/>
                          <a:latin typeface="Arial" pitchFamily="34" charset="0"/>
                          <a:cs typeface="Arial" pitchFamily="34" charset="0"/>
                        </a:rPr>
                        <a:t>(4)</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800" b="1" dirty="0">
                          <a:effectLst/>
                          <a:latin typeface="Arial" pitchFamily="34" charset="0"/>
                          <a:cs typeface="Arial" pitchFamily="34" charset="0"/>
                        </a:rPr>
                        <a:t>∆H</a:t>
                      </a:r>
                      <a:r>
                        <a:rPr lang="ru-RU" sz="2800" b="1" baseline="-25000" dirty="0">
                          <a:effectLst/>
                          <a:latin typeface="Arial" pitchFamily="34" charset="0"/>
                          <a:cs typeface="Arial" pitchFamily="34" charset="0"/>
                        </a:rPr>
                        <a:t>4  </a:t>
                      </a:r>
                      <a:r>
                        <a:rPr lang="en-US" sz="2800" b="1" dirty="0">
                          <a:effectLst/>
                          <a:latin typeface="Arial" pitchFamily="34" charset="0"/>
                          <a:cs typeface="Arial" pitchFamily="34" charset="0"/>
                        </a:rPr>
                        <a:t>=</a:t>
                      </a:r>
                      <a:r>
                        <a:rPr lang="ru-RU" sz="2800" b="1" dirty="0">
                          <a:effectLst/>
                          <a:latin typeface="Arial" pitchFamily="34" charset="0"/>
                          <a:cs typeface="Arial" pitchFamily="34" charset="0"/>
                        </a:rPr>
                        <a:t> ?</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65779001"/>
      </p:ext>
    </p:extLst>
  </p:cSld>
  <p:clrMapOvr>
    <a:masterClrMapping/>
  </p:clrMapOvr>
  <p:transition>
    <p:wheel spokes="1"/>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3584722295"/>
              </p:ext>
            </p:extLst>
          </p:nvPr>
        </p:nvGraphicFramePr>
        <p:xfrm>
          <a:off x="216024" y="370736"/>
          <a:ext cx="8820472" cy="1402080"/>
        </p:xfrm>
        <a:graphic>
          <a:graphicData uri="http://schemas.openxmlformats.org/drawingml/2006/table">
            <a:tbl>
              <a:tblPr firstRow="1" firstCol="1" bandRow="1">
                <a:tableStyleId>{2D5ABB26-0587-4C30-8999-92F81FD0307C}</a:tableStyleId>
              </a:tblPr>
              <a:tblGrid>
                <a:gridCol w="4443967">
                  <a:extLst>
                    <a:ext uri="{9D8B030D-6E8A-4147-A177-3AD203B41FA5}">
                      <a16:colId xmlns:a16="http://schemas.microsoft.com/office/drawing/2014/main" val="20000"/>
                    </a:ext>
                  </a:extLst>
                </a:gridCol>
                <a:gridCol w="910764">
                  <a:extLst>
                    <a:ext uri="{9D8B030D-6E8A-4147-A177-3AD203B41FA5}">
                      <a16:colId xmlns:a16="http://schemas.microsoft.com/office/drawing/2014/main" val="20001"/>
                    </a:ext>
                  </a:extLst>
                </a:gridCol>
                <a:gridCol w="3465741">
                  <a:extLst>
                    <a:ext uri="{9D8B030D-6E8A-4147-A177-3AD203B41FA5}">
                      <a16:colId xmlns:a16="http://schemas.microsoft.com/office/drawing/2014/main" val="20002"/>
                    </a:ext>
                  </a:extLst>
                </a:gridCol>
              </a:tblGrid>
              <a:tr h="0">
                <a:tc>
                  <a:txBody>
                    <a:bodyPr/>
                    <a:lstStyle/>
                    <a:p>
                      <a:pPr indent="93345" algn="just">
                        <a:spcAft>
                          <a:spcPts val="0"/>
                        </a:spcAft>
                      </a:pPr>
                      <a:r>
                        <a:rPr lang="en-US" sz="2300" b="1" dirty="0">
                          <a:effectLst/>
                          <a:latin typeface="Arial" pitchFamily="34" charset="0"/>
                          <a:cs typeface="Arial" pitchFamily="34" charset="0"/>
                        </a:rPr>
                        <a:t>C</a:t>
                      </a:r>
                      <a:r>
                        <a:rPr lang="ru-RU" sz="2300" b="1" dirty="0">
                          <a:effectLst/>
                          <a:latin typeface="Arial" pitchFamily="34" charset="0"/>
                          <a:cs typeface="Arial" pitchFamily="34" charset="0"/>
                        </a:rPr>
                        <a:t>а </a:t>
                      </a:r>
                      <a:r>
                        <a:rPr lang="en-US" sz="2300" b="1" dirty="0">
                          <a:effectLst/>
                          <a:latin typeface="Arial" pitchFamily="34" charset="0"/>
                          <a:cs typeface="Arial" pitchFamily="34" charset="0"/>
                        </a:rPr>
                        <a:t>+ </a:t>
                      </a:r>
                      <a:r>
                        <a:rPr lang="ru-RU" sz="2300" b="1" dirty="0">
                          <a:effectLst/>
                          <a:latin typeface="Arial" pitchFamily="34" charset="0"/>
                          <a:cs typeface="Arial" pitchFamily="34" charset="0"/>
                        </a:rPr>
                        <a:t>½</a:t>
                      </a:r>
                      <a:r>
                        <a:rPr lang="en-US" sz="2300" b="1" dirty="0">
                          <a:effectLst/>
                          <a:latin typeface="Arial" pitchFamily="34" charset="0"/>
                          <a:cs typeface="Arial" pitchFamily="34" charset="0"/>
                        </a:rPr>
                        <a:t>O</a:t>
                      </a:r>
                      <a:r>
                        <a:rPr lang="en-US" sz="2300" b="1" baseline="-25000" dirty="0">
                          <a:effectLst/>
                          <a:latin typeface="Arial" pitchFamily="34" charset="0"/>
                          <a:cs typeface="Arial" pitchFamily="34" charset="0"/>
                        </a:rPr>
                        <a:t>2 </a:t>
                      </a:r>
                      <a:r>
                        <a:rPr lang="en-US" sz="2300" b="1" dirty="0">
                          <a:effectLst/>
                          <a:latin typeface="Arial" pitchFamily="34" charset="0"/>
                          <a:cs typeface="Arial" pitchFamily="34" charset="0"/>
                        </a:rPr>
                        <a:t>→ C</a:t>
                      </a:r>
                      <a:r>
                        <a:rPr lang="ru-RU" sz="2300" b="1" dirty="0">
                          <a:effectLst/>
                          <a:latin typeface="Arial" pitchFamily="34" charset="0"/>
                          <a:cs typeface="Arial" pitchFamily="34" charset="0"/>
                        </a:rPr>
                        <a:t>а</a:t>
                      </a:r>
                      <a:r>
                        <a:rPr lang="en-US" sz="2300" b="1" dirty="0">
                          <a:effectLst/>
                          <a:latin typeface="Arial" pitchFamily="34" charset="0"/>
                          <a:cs typeface="Arial" pitchFamily="34" charset="0"/>
                        </a:rPr>
                        <a:t>O</a:t>
                      </a:r>
                      <a:endParaRPr lang="ru-RU" sz="23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300" b="1" dirty="0">
                          <a:effectLst/>
                          <a:latin typeface="Arial" pitchFamily="34" charset="0"/>
                          <a:cs typeface="Arial" pitchFamily="34" charset="0"/>
                        </a:rPr>
                        <a:t>(1)</a:t>
                      </a:r>
                      <a:endParaRPr lang="ru-RU" sz="23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300" b="1">
                          <a:effectLst/>
                          <a:latin typeface="Arial" pitchFamily="34" charset="0"/>
                          <a:cs typeface="Arial" pitchFamily="34" charset="0"/>
                        </a:rPr>
                        <a:t>∆H</a:t>
                      </a:r>
                      <a:r>
                        <a:rPr lang="en-US" sz="2300" b="1" baseline="-25000">
                          <a:effectLst/>
                          <a:latin typeface="Arial" pitchFamily="34" charset="0"/>
                          <a:cs typeface="Arial" pitchFamily="34" charset="0"/>
                        </a:rPr>
                        <a:t>1 </a:t>
                      </a:r>
                      <a:r>
                        <a:rPr lang="en-US" sz="2300" b="1">
                          <a:effectLst/>
                          <a:latin typeface="Arial" pitchFamily="34" charset="0"/>
                          <a:cs typeface="Arial" pitchFamily="34" charset="0"/>
                        </a:rPr>
                        <a:t>= </a:t>
                      </a:r>
                      <a:r>
                        <a:rPr lang="ru-RU" sz="2300" b="1">
                          <a:effectLst/>
                          <a:latin typeface="Arial" pitchFamily="34" charset="0"/>
                          <a:cs typeface="Arial" pitchFamily="34" charset="0"/>
                        </a:rPr>
                        <a:t>–633,6 кДж</a:t>
                      </a:r>
                      <a:endParaRPr lang="ru-RU" sz="23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indent="93345" algn="just">
                        <a:spcAft>
                          <a:spcPts val="0"/>
                        </a:spcAft>
                      </a:pPr>
                      <a:r>
                        <a:rPr lang="en-US" sz="2300" b="1" dirty="0">
                          <a:effectLst/>
                          <a:latin typeface="Arial" pitchFamily="34" charset="0"/>
                          <a:cs typeface="Arial" pitchFamily="34" charset="0"/>
                        </a:rPr>
                        <a:t>H</a:t>
                      </a:r>
                      <a:r>
                        <a:rPr lang="en-US" sz="2300" b="1" baseline="-25000" dirty="0">
                          <a:effectLst/>
                          <a:latin typeface="Arial" pitchFamily="34" charset="0"/>
                          <a:cs typeface="Arial" pitchFamily="34" charset="0"/>
                        </a:rPr>
                        <a:t>2</a:t>
                      </a:r>
                      <a:r>
                        <a:rPr lang="en-US" sz="2300" b="1" dirty="0">
                          <a:effectLst/>
                          <a:latin typeface="Arial" pitchFamily="34" charset="0"/>
                          <a:cs typeface="Arial" pitchFamily="34" charset="0"/>
                        </a:rPr>
                        <a:t> + </a:t>
                      </a:r>
                      <a:r>
                        <a:rPr lang="ru-RU" sz="2300" b="1" dirty="0">
                          <a:effectLst/>
                          <a:latin typeface="Arial" pitchFamily="34" charset="0"/>
                          <a:cs typeface="Arial" pitchFamily="34" charset="0"/>
                        </a:rPr>
                        <a:t>½</a:t>
                      </a:r>
                      <a:r>
                        <a:rPr lang="en-US" sz="2300" b="1" dirty="0">
                          <a:effectLst/>
                          <a:latin typeface="Arial" pitchFamily="34" charset="0"/>
                          <a:cs typeface="Arial" pitchFamily="34" charset="0"/>
                        </a:rPr>
                        <a:t>O</a:t>
                      </a:r>
                      <a:r>
                        <a:rPr lang="en-US" sz="2300" b="1" baseline="-25000" dirty="0">
                          <a:effectLst/>
                          <a:latin typeface="Arial" pitchFamily="34" charset="0"/>
                          <a:cs typeface="Arial" pitchFamily="34" charset="0"/>
                        </a:rPr>
                        <a:t>2 </a:t>
                      </a:r>
                      <a:r>
                        <a:rPr lang="en-US" sz="2300" b="1" dirty="0">
                          <a:effectLst/>
                          <a:latin typeface="Arial" pitchFamily="34" charset="0"/>
                          <a:cs typeface="Arial" pitchFamily="34" charset="0"/>
                        </a:rPr>
                        <a:t>→ H</a:t>
                      </a:r>
                      <a:r>
                        <a:rPr lang="en-US" sz="2300" b="1" baseline="-25000" dirty="0">
                          <a:effectLst/>
                          <a:latin typeface="Arial" pitchFamily="34" charset="0"/>
                          <a:cs typeface="Arial" pitchFamily="34" charset="0"/>
                        </a:rPr>
                        <a:t>2</a:t>
                      </a:r>
                      <a:r>
                        <a:rPr lang="en-US" sz="2300" b="1" dirty="0">
                          <a:effectLst/>
                          <a:latin typeface="Arial" pitchFamily="34" charset="0"/>
                          <a:cs typeface="Arial" pitchFamily="34" charset="0"/>
                        </a:rPr>
                        <a:t>O</a:t>
                      </a:r>
                      <a:r>
                        <a:rPr lang="ru-RU" sz="2300" b="1" baseline="-25000" dirty="0">
                          <a:effectLst/>
                          <a:latin typeface="Arial" pitchFamily="34" charset="0"/>
                          <a:cs typeface="Arial" pitchFamily="34" charset="0"/>
                        </a:rPr>
                        <a:t>(ж)</a:t>
                      </a:r>
                      <a:endParaRPr lang="ru-RU" sz="23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300" b="1" dirty="0">
                          <a:effectLst/>
                          <a:latin typeface="Arial" pitchFamily="34" charset="0"/>
                          <a:cs typeface="Arial" pitchFamily="34" charset="0"/>
                        </a:rPr>
                        <a:t>(2)</a:t>
                      </a:r>
                      <a:endParaRPr lang="ru-RU" sz="23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300" b="1" dirty="0">
                          <a:effectLst/>
                          <a:latin typeface="Arial" pitchFamily="34" charset="0"/>
                          <a:cs typeface="Arial" pitchFamily="34" charset="0"/>
                        </a:rPr>
                        <a:t>∆H</a:t>
                      </a:r>
                      <a:r>
                        <a:rPr lang="ru-RU" sz="2300" b="1" baseline="-25000" dirty="0">
                          <a:effectLst/>
                          <a:latin typeface="Arial" pitchFamily="34" charset="0"/>
                          <a:cs typeface="Arial" pitchFamily="34" charset="0"/>
                        </a:rPr>
                        <a:t>2 </a:t>
                      </a:r>
                      <a:r>
                        <a:rPr lang="en-US" sz="2300" b="1" dirty="0">
                          <a:effectLst/>
                          <a:latin typeface="Arial" pitchFamily="34" charset="0"/>
                          <a:cs typeface="Arial" pitchFamily="34" charset="0"/>
                        </a:rPr>
                        <a:t>=</a:t>
                      </a:r>
                      <a:r>
                        <a:rPr lang="ru-RU" sz="2300" b="1" dirty="0">
                          <a:effectLst/>
                          <a:latin typeface="Arial" pitchFamily="34" charset="0"/>
                          <a:cs typeface="Arial" pitchFamily="34" charset="0"/>
                        </a:rPr>
                        <a:t> –</a:t>
                      </a:r>
                      <a:r>
                        <a:rPr lang="en-US" sz="2300" b="1" dirty="0">
                          <a:effectLst/>
                          <a:latin typeface="Arial" pitchFamily="34" charset="0"/>
                          <a:cs typeface="Arial" pitchFamily="34" charset="0"/>
                        </a:rPr>
                        <a:t>28</a:t>
                      </a:r>
                      <a:r>
                        <a:rPr lang="ru-RU" sz="2300" b="1" dirty="0">
                          <a:effectLst/>
                          <a:latin typeface="Arial" pitchFamily="34" charset="0"/>
                          <a:cs typeface="Arial" pitchFamily="34" charset="0"/>
                        </a:rPr>
                        <a:t>5,84</a:t>
                      </a:r>
                      <a:r>
                        <a:rPr lang="en-US" sz="2300" b="1" dirty="0">
                          <a:effectLst/>
                          <a:latin typeface="Arial" pitchFamily="34" charset="0"/>
                          <a:cs typeface="Arial" pitchFamily="34" charset="0"/>
                        </a:rPr>
                        <a:t> </a:t>
                      </a:r>
                      <a:r>
                        <a:rPr lang="ru-RU" sz="2300" b="1" dirty="0">
                          <a:effectLst/>
                          <a:latin typeface="Arial" pitchFamily="34" charset="0"/>
                          <a:cs typeface="Arial" pitchFamily="34" charset="0"/>
                        </a:rPr>
                        <a:t>кДж</a:t>
                      </a:r>
                      <a:endParaRPr lang="ru-RU" sz="23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indent="93345" algn="just">
                        <a:spcAft>
                          <a:spcPts val="0"/>
                        </a:spcAft>
                      </a:pPr>
                      <a:r>
                        <a:rPr lang="ru-RU" sz="2300" b="1">
                          <a:effectLst/>
                          <a:latin typeface="Arial" pitchFamily="34" charset="0"/>
                          <a:cs typeface="Arial" pitchFamily="34" charset="0"/>
                        </a:rPr>
                        <a:t>Са</a:t>
                      </a:r>
                      <a:r>
                        <a:rPr lang="en-US" sz="2300" b="1">
                          <a:effectLst/>
                          <a:latin typeface="Arial" pitchFamily="34" charset="0"/>
                          <a:cs typeface="Arial" pitchFamily="34" charset="0"/>
                        </a:rPr>
                        <a:t>O</a:t>
                      </a:r>
                      <a:r>
                        <a:rPr lang="ru-RU" sz="2300" b="1">
                          <a:effectLst/>
                          <a:latin typeface="Arial" pitchFamily="34" charset="0"/>
                          <a:cs typeface="Arial" pitchFamily="34" charset="0"/>
                        </a:rPr>
                        <a:t> + </a:t>
                      </a:r>
                      <a:r>
                        <a:rPr lang="en-US" sz="2300" b="1">
                          <a:effectLst/>
                          <a:latin typeface="Arial" pitchFamily="34" charset="0"/>
                          <a:cs typeface="Arial" pitchFamily="34" charset="0"/>
                        </a:rPr>
                        <a:t>H</a:t>
                      </a:r>
                      <a:r>
                        <a:rPr lang="ru-RU" sz="2300" b="1" baseline="-25000">
                          <a:effectLst/>
                          <a:latin typeface="Arial" pitchFamily="34" charset="0"/>
                          <a:cs typeface="Arial" pitchFamily="34" charset="0"/>
                        </a:rPr>
                        <a:t>2</a:t>
                      </a:r>
                      <a:r>
                        <a:rPr lang="en-US" sz="2300" b="1">
                          <a:effectLst/>
                          <a:latin typeface="Arial" pitchFamily="34" charset="0"/>
                          <a:cs typeface="Arial" pitchFamily="34" charset="0"/>
                        </a:rPr>
                        <a:t>O</a:t>
                      </a:r>
                      <a:r>
                        <a:rPr lang="ru-RU" sz="2300" b="1" baseline="-25000">
                          <a:effectLst/>
                          <a:latin typeface="Arial" pitchFamily="34" charset="0"/>
                          <a:cs typeface="Arial" pitchFamily="34" charset="0"/>
                        </a:rPr>
                        <a:t>(ж)</a:t>
                      </a:r>
                      <a:r>
                        <a:rPr lang="ru-RU" sz="2300" b="1">
                          <a:effectLst/>
                          <a:latin typeface="Arial" pitchFamily="34" charset="0"/>
                          <a:cs typeface="Arial" pitchFamily="34" charset="0"/>
                        </a:rPr>
                        <a:t> → Ca(OH)</a:t>
                      </a:r>
                      <a:r>
                        <a:rPr lang="ru-RU" sz="2300" b="1" baseline="-25000">
                          <a:effectLst/>
                          <a:latin typeface="Arial" pitchFamily="34" charset="0"/>
                          <a:cs typeface="Arial" pitchFamily="34" charset="0"/>
                        </a:rPr>
                        <a:t>2</a:t>
                      </a:r>
                      <a:endParaRPr lang="ru-RU" sz="23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300" b="1" dirty="0">
                          <a:effectLst/>
                          <a:latin typeface="Arial" pitchFamily="34" charset="0"/>
                          <a:cs typeface="Arial" pitchFamily="34" charset="0"/>
                        </a:rPr>
                        <a:t>(3)</a:t>
                      </a:r>
                      <a:endParaRPr lang="ru-RU" sz="23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300" b="1" dirty="0">
                          <a:effectLst/>
                          <a:latin typeface="Arial" pitchFamily="34" charset="0"/>
                          <a:cs typeface="Arial" pitchFamily="34" charset="0"/>
                        </a:rPr>
                        <a:t>∆H</a:t>
                      </a:r>
                      <a:r>
                        <a:rPr lang="ru-RU" sz="2300" b="1" baseline="-25000" dirty="0">
                          <a:effectLst/>
                          <a:latin typeface="Arial" pitchFamily="34" charset="0"/>
                          <a:cs typeface="Arial" pitchFamily="34" charset="0"/>
                        </a:rPr>
                        <a:t>3 </a:t>
                      </a:r>
                      <a:r>
                        <a:rPr lang="en-US" sz="2300" b="1" dirty="0">
                          <a:effectLst/>
                          <a:latin typeface="Arial" pitchFamily="34" charset="0"/>
                          <a:cs typeface="Arial" pitchFamily="34" charset="0"/>
                        </a:rPr>
                        <a:t>=</a:t>
                      </a:r>
                      <a:r>
                        <a:rPr lang="ru-RU" sz="2300" b="1" dirty="0">
                          <a:effectLst/>
                          <a:latin typeface="Arial" pitchFamily="34" charset="0"/>
                          <a:cs typeface="Arial" pitchFamily="34" charset="0"/>
                        </a:rPr>
                        <a:t> –65,06</a:t>
                      </a:r>
                      <a:r>
                        <a:rPr lang="en-US" sz="2300" b="1" dirty="0">
                          <a:effectLst/>
                          <a:latin typeface="Arial" pitchFamily="34" charset="0"/>
                          <a:cs typeface="Arial" pitchFamily="34" charset="0"/>
                        </a:rPr>
                        <a:t> </a:t>
                      </a:r>
                      <a:r>
                        <a:rPr lang="ru-RU" sz="2300" b="1" dirty="0">
                          <a:effectLst/>
                          <a:latin typeface="Arial" pitchFamily="34" charset="0"/>
                          <a:cs typeface="Arial" pitchFamily="34" charset="0"/>
                        </a:rPr>
                        <a:t>кДж</a:t>
                      </a:r>
                      <a:endParaRPr lang="ru-RU" sz="23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indent="93345" algn="just">
                        <a:spcAft>
                          <a:spcPts val="0"/>
                        </a:spcAft>
                      </a:pPr>
                      <a:r>
                        <a:rPr lang="ru-RU" sz="2300" b="1">
                          <a:effectLst/>
                          <a:latin typeface="Arial" pitchFamily="34" charset="0"/>
                          <a:cs typeface="Arial" pitchFamily="34" charset="0"/>
                        </a:rPr>
                        <a:t>Ca + O</a:t>
                      </a:r>
                      <a:r>
                        <a:rPr lang="ru-RU" sz="2300" b="1" baseline="-25000">
                          <a:effectLst/>
                          <a:latin typeface="Arial" pitchFamily="34" charset="0"/>
                          <a:cs typeface="Arial" pitchFamily="34" charset="0"/>
                        </a:rPr>
                        <a:t>2</a:t>
                      </a:r>
                      <a:r>
                        <a:rPr lang="ru-RU" sz="2300" b="1">
                          <a:effectLst/>
                          <a:latin typeface="Arial" pitchFamily="34" charset="0"/>
                          <a:cs typeface="Arial" pitchFamily="34" charset="0"/>
                        </a:rPr>
                        <a:t> + H</a:t>
                      </a:r>
                      <a:r>
                        <a:rPr lang="ru-RU" sz="2300" b="1" baseline="-25000">
                          <a:effectLst/>
                          <a:latin typeface="Arial" pitchFamily="34" charset="0"/>
                          <a:cs typeface="Arial" pitchFamily="34" charset="0"/>
                        </a:rPr>
                        <a:t>2 </a:t>
                      </a:r>
                      <a:r>
                        <a:rPr lang="ru-RU" sz="2300" b="1">
                          <a:effectLst/>
                          <a:latin typeface="Arial" pitchFamily="34" charset="0"/>
                          <a:cs typeface="Arial" pitchFamily="34" charset="0"/>
                        </a:rPr>
                        <a:t>→ Ca(OH)</a:t>
                      </a:r>
                      <a:r>
                        <a:rPr lang="ru-RU" sz="2300" b="1" baseline="-25000">
                          <a:effectLst/>
                          <a:latin typeface="Arial" pitchFamily="34" charset="0"/>
                          <a:cs typeface="Arial" pitchFamily="34" charset="0"/>
                        </a:rPr>
                        <a:t>2</a:t>
                      </a:r>
                      <a:endParaRPr lang="ru-RU" sz="23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300" b="1">
                          <a:effectLst/>
                          <a:latin typeface="Arial" pitchFamily="34" charset="0"/>
                          <a:cs typeface="Arial" pitchFamily="34" charset="0"/>
                        </a:rPr>
                        <a:t>(4)</a:t>
                      </a:r>
                      <a:endParaRPr lang="ru-RU" sz="23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300" b="1" dirty="0">
                          <a:effectLst/>
                          <a:latin typeface="Arial" pitchFamily="34" charset="0"/>
                          <a:cs typeface="Arial" pitchFamily="34" charset="0"/>
                        </a:rPr>
                        <a:t>∆H</a:t>
                      </a:r>
                      <a:r>
                        <a:rPr lang="ru-RU" sz="2300" b="1" baseline="-25000" dirty="0">
                          <a:effectLst/>
                          <a:latin typeface="Arial" pitchFamily="34" charset="0"/>
                          <a:cs typeface="Arial" pitchFamily="34" charset="0"/>
                        </a:rPr>
                        <a:t>4  </a:t>
                      </a:r>
                      <a:r>
                        <a:rPr lang="en-US" sz="2300" b="1" dirty="0">
                          <a:effectLst/>
                          <a:latin typeface="Arial" pitchFamily="34" charset="0"/>
                          <a:cs typeface="Arial" pitchFamily="34" charset="0"/>
                        </a:rPr>
                        <a:t>=</a:t>
                      </a:r>
                      <a:r>
                        <a:rPr lang="ru-RU" sz="2300" b="1" dirty="0">
                          <a:effectLst/>
                          <a:latin typeface="Arial" pitchFamily="34" charset="0"/>
                          <a:cs typeface="Arial" pitchFamily="34" charset="0"/>
                        </a:rPr>
                        <a:t> ?</a:t>
                      </a:r>
                      <a:endParaRPr lang="ru-RU" sz="23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Прямоугольник 1"/>
          <p:cNvSpPr/>
          <p:nvPr/>
        </p:nvSpPr>
        <p:spPr>
          <a:xfrm>
            <a:off x="107504" y="1844824"/>
            <a:ext cx="9004774" cy="4893647"/>
          </a:xfrm>
          <a:prstGeom prst="rect">
            <a:avLst/>
          </a:prstGeom>
        </p:spPr>
        <p:txBody>
          <a:bodyPr wrap="square">
            <a:spAutoFit/>
          </a:bodyPr>
          <a:lstStyle/>
          <a:p>
            <a:pPr>
              <a:lnSpc>
                <a:spcPct val="80000"/>
              </a:lnSpc>
            </a:pPr>
            <a:r>
              <a:rPr lang="ru-RU" sz="2600" b="1" dirty="0"/>
              <a:t>Для определения ∆</a:t>
            </a:r>
            <a:r>
              <a:rPr lang="en-US" sz="2600" b="1" dirty="0"/>
              <a:t>H</a:t>
            </a:r>
            <a:r>
              <a:rPr lang="ru-RU" sz="2600" b="1" baseline="-25000" dirty="0"/>
              <a:t>4  </a:t>
            </a:r>
            <a:r>
              <a:rPr lang="ru-RU" sz="2600" b="1" dirty="0"/>
              <a:t>решаем систему уравнений:</a:t>
            </a:r>
          </a:p>
          <a:p>
            <a:pPr algn="ctr">
              <a:lnSpc>
                <a:spcPct val="80000"/>
              </a:lnSpc>
            </a:pPr>
            <a:r>
              <a:rPr lang="ru-RU" sz="2600" b="1" dirty="0"/>
              <a:t>(4) = (1) + (2) + (3)</a:t>
            </a:r>
          </a:p>
          <a:p>
            <a:pPr algn="just">
              <a:lnSpc>
                <a:spcPct val="80000"/>
              </a:lnSpc>
            </a:pPr>
            <a:r>
              <a:rPr lang="ru-RU" sz="2600" b="1" dirty="0"/>
              <a:t>Проверяем правильность своих рассуждений. Для этого выполняем намеченные действия, вначале с исходными веществами, а затем с продуктами реакции; то, что можно сократить подчеркиваем: </a:t>
            </a:r>
          </a:p>
          <a:p>
            <a:pPr algn="ctr">
              <a:lnSpc>
                <a:spcPct val="80000"/>
              </a:lnSpc>
            </a:pPr>
            <a:r>
              <a:rPr lang="en-US" sz="2600" b="1" dirty="0"/>
              <a:t>C</a:t>
            </a:r>
            <a:r>
              <a:rPr lang="ru-RU" sz="2600" b="1" dirty="0"/>
              <a:t>а + ½</a:t>
            </a:r>
            <a:r>
              <a:rPr lang="en-US" sz="2600" b="1" dirty="0"/>
              <a:t>O</a:t>
            </a:r>
            <a:r>
              <a:rPr lang="ru-RU" sz="2600" b="1" baseline="-25000" dirty="0"/>
              <a:t>2 </a:t>
            </a:r>
            <a:r>
              <a:rPr lang="ru-RU" sz="2600" b="1" dirty="0"/>
              <a:t>+ </a:t>
            </a:r>
            <a:r>
              <a:rPr lang="en-US" sz="2600" b="1" dirty="0"/>
              <a:t>H</a:t>
            </a:r>
            <a:r>
              <a:rPr lang="ru-RU" sz="2600" b="1" baseline="-25000" dirty="0"/>
              <a:t>2</a:t>
            </a:r>
            <a:r>
              <a:rPr lang="ru-RU" sz="2600" b="1" dirty="0"/>
              <a:t> + ½</a:t>
            </a:r>
            <a:r>
              <a:rPr lang="en-US" sz="2600" b="1" dirty="0"/>
              <a:t>O</a:t>
            </a:r>
            <a:r>
              <a:rPr lang="ru-RU" sz="2600" b="1" baseline="-25000" dirty="0"/>
              <a:t>2 </a:t>
            </a:r>
            <a:r>
              <a:rPr lang="ru-RU" sz="2600" b="1" dirty="0"/>
              <a:t>+ </a:t>
            </a:r>
            <a:r>
              <a:rPr lang="ru-RU" sz="2600" b="1" u="dbl" dirty="0" err="1"/>
              <a:t>Са</a:t>
            </a:r>
            <a:r>
              <a:rPr lang="en-US" sz="2600" b="1" u="dbl" dirty="0"/>
              <a:t>O</a:t>
            </a:r>
            <a:r>
              <a:rPr lang="ru-RU" sz="2600" b="1" dirty="0"/>
              <a:t> + </a:t>
            </a:r>
            <a:r>
              <a:rPr lang="en-US" sz="2600" b="1" u="sng" dirty="0"/>
              <a:t>H</a:t>
            </a:r>
            <a:r>
              <a:rPr lang="ru-RU" sz="2600" b="1" u="sng" baseline="-25000" dirty="0"/>
              <a:t>2</a:t>
            </a:r>
            <a:r>
              <a:rPr lang="en-US" sz="2600" b="1" u="sng" dirty="0"/>
              <a:t>O</a:t>
            </a:r>
            <a:r>
              <a:rPr lang="ru-RU" sz="2600" b="1" u="sng" baseline="-25000" dirty="0"/>
              <a:t>(ж)</a:t>
            </a:r>
            <a:r>
              <a:rPr lang="ru-RU" sz="2600" b="1" dirty="0"/>
              <a:t> →</a:t>
            </a:r>
          </a:p>
          <a:p>
            <a:pPr algn="ctr">
              <a:lnSpc>
                <a:spcPct val="80000"/>
              </a:lnSpc>
            </a:pPr>
            <a:r>
              <a:rPr lang="ru-RU" sz="2600" b="1" dirty="0"/>
              <a:t>→ </a:t>
            </a:r>
            <a:r>
              <a:rPr lang="en-US" sz="2600" b="1" u="dbl" dirty="0" smtClean="0"/>
              <a:t>C</a:t>
            </a:r>
            <a:r>
              <a:rPr lang="ru-RU" sz="2600" b="1" u="dbl" dirty="0"/>
              <a:t>а</a:t>
            </a:r>
            <a:r>
              <a:rPr lang="en-US" sz="2600" b="1" u="dbl" dirty="0"/>
              <a:t>O</a:t>
            </a:r>
            <a:r>
              <a:rPr lang="en-US" sz="2600" b="1" dirty="0"/>
              <a:t> + </a:t>
            </a:r>
            <a:r>
              <a:rPr lang="en-US" sz="2600" b="1" u="sng" dirty="0"/>
              <a:t>H</a:t>
            </a:r>
            <a:r>
              <a:rPr lang="en-US" sz="2600" b="1" u="sng" baseline="-25000" dirty="0"/>
              <a:t>2</a:t>
            </a:r>
            <a:r>
              <a:rPr lang="en-US" sz="2600" b="1" u="sng" dirty="0"/>
              <a:t>O</a:t>
            </a:r>
            <a:r>
              <a:rPr lang="en-US" sz="2600" b="1" u="sng" baseline="-25000" dirty="0"/>
              <a:t>(</a:t>
            </a:r>
            <a:r>
              <a:rPr lang="ru-RU" sz="2600" b="1" u="sng" baseline="-25000" dirty="0"/>
              <a:t>ж</a:t>
            </a:r>
            <a:r>
              <a:rPr lang="en-US" sz="2600" b="1" u="sng" baseline="-25000" dirty="0"/>
              <a:t>)</a:t>
            </a:r>
            <a:r>
              <a:rPr lang="en-US" sz="2600" b="1" baseline="-25000" dirty="0"/>
              <a:t> </a:t>
            </a:r>
            <a:r>
              <a:rPr lang="en-US" sz="2600" b="1" dirty="0"/>
              <a:t>+ </a:t>
            </a:r>
            <a:r>
              <a:rPr lang="en-US" sz="2600" b="1" dirty="0" err="1"/>
              <a:t>Ca</a:t>
            </a:r>
            <a:r>
              <a:rPr lang="en-US" sz="2600" b="1" dirty="0"/>
              <a:t>(OH)</a:t>
            </a:r>
            <a:r>
              <a:rPr lang="en-US" sz="2600" b="1" baseline="-25000" dirty="0"/>
              <a:t>2</a:t>
            </a:r>
            <a:endParaRPr lang="ru-RU" sz="2600" b="1" dirty="0"/>
          </a:p>
          <a:p>
            <a:pPr>
              <a:lnSpc>
                <a:spcPct val="80000"/>
              </a:lnSpc>
            </a:pPr>
            <a:r>
              <a:rPr lang="ru-RU" sz="2600" b="1" dirty="0"/>
              <a:t>Переписываем без подчеркнутого:</a:t>
            </a:r>
          </a:p>
          <a:p>
            <a:pPr>
              <a:lnSpc>
                <a:spcPct val="80000"/>
              </a:lnSpc>
            </a:pPr>
            <a:r>
              <a:rPr lang="ru-RU" sz="2600" b="1" dirty="0" err="1"/>
              <a:t>Ca</a:t>
            </a:r>
            <a:r>
              <a:rPr lang="ru-RU" sz="2600" b="1" dirty="0"/>
              <a:t> + O</a:t>
            </a:r>
            <a:r>
              <a:rPr lang="ru-RU" sz="2600" b="1" baseline="-25000" dirty="0"/>
              <a:t>2</a:t>
            </a:r>
            <a:r>
              <a:rPr lang="ru-RU" sz="2600" b="1" dirty="0"/>
              <a:t> + H</a:t>
            </a:r>
            <a:r>
              <a:rPr lang="ru-RU" sz="2600" b="1" baseline="-25000" dirty="0"/>
              <a:t>2 </a:t>
            </a:r>
            <a:r>
              <a:rPr lang="ru-RU" sz="2600" b="1" dirty="0"/>
              <a:t>→ </a:t>
            </a:r>
            <a:r>
              <a:rPr lang="ru-RU" sz="2600" b="1" dirty="0" err="1"/>
              <a:t>Ca</a:t>
            </a:r>
            <a:r>
              <a:rPr lang="ru-RU" sz="2600" b="1" dirty="0"/>
              <a:t>(OH)</a:t>
            </a:r>
            <a:r>
              <a:rPr lang="ru-RU" sz="2600" b="1" baseline="-25000" dirty="0"/>
              <a:t>2</a:t>
            </a:r>
            <a:endParaRPr lang="ru-RU" sz="2600" b="1" dirty="0"/>
          </a:p>
          <a:p>
            <a:pPr>
              <a:lnSpc>
                <a:spcPct val="80000"/>
              </a:lnSpc>
            </a:pPr>
            <a:r>
              <a:rPr lang="ru-RU" sz="2600" b="1" dirty="0"/>
              <a:t>Рассуждения оказались верными, поэтому:</a:t>
            </a:r>
          </a:p>
          <a:p>
            <a:pPr>
              <a:lnSpc>
                <a:spcPct val="80000"/>
              </a:lnSpc>
            </a:pPr>
            <a:r>
              <a:rPr lang="ru-RU" sz="2600" b="1" dirty="0"/>
              <a:t>∆</a:t>
            </a:r>
            <a:r>
              <a:rPr lang="en-US" sz="2600" b="1" dirty="0"/>
              <a:t>H</a:t>
            </a:r>
            <a:r>
              <a:rPr lang="ru-RU" sz="2600" b="1" baseline="-25000" dirty="0"/>
              <a:t>4  </a:t>
            </a:r>
            <a:r>
              <a:rPr lang="ru-RU" sz="2600" b="1" dirty="0"/>
              <a:t>= ∆</a:t>
            </a:r>
            <a:r>
              <a:rPr lang="en-US" sz="2600" b="1" dirty="0"/>
              <a:t>H</a:t>
            </a:r>
            <a:r>
              <a:rPr lang="ru-RU" sz="2600" b="1" baseline="-25000" dirty="0"/>
              <a:t>1 </a:t>
            </a:r>
            <a:r>
              <a:rPr lang="ru-RU" sz="2600" b="1" dirty="0"/>
              <a:t>+ ∆</a:t>
            </a:r>
            <a:r>
              <a:rPr lang="en-US" sz="2600" b="1" dirty="0"/>
              <a:t>H</a:t>
            </a:r>
            <a:r>
              <a:rPr lang="ru-RU" sz="2600" b="1" baseline="-25000" dirty="0"/>
              <a:t>2 </a:t>
            </a:r>
            <a:r>
              <a:rPr lang="ru-RU" sz="2600" b="1" dirty="0"/>
              <a:t>+ ∆</a:t>
            </a:r>
            <a:r>
              <a:rPr lang="en-US" sz="2600" b="1" dirty="0"/>
              <a:t>H</a:t>
            </a:r>
            <a:r>
              <a:rPr lang="ru-RU" sz="2600" b="1" baseline="-25000" dirty="0"/>
              <a:t>3 </a:t>
            </a:r>
            <a:r>
              <a:rPr lang="ru-RU" sz="2600" b="1" dirty="0"/>
              <a:t>= –633,6 + (–285,84) + (–65,06) = –984,5 </a:t>
            </a:r>
            <a:r>
              <a:rPr lang="en-US" sz="2600" b="1" dirty="0"/>
              <a:t> </a:t>
            </a:r>
            <a:r>
              <a:rPr lang="ru-RU" sz="2600" b="1" dirty="0"/>
              <a:t>кДж</a:t>
            </a:r>
          </a:p>
          <a:p>
            <a:pPr>
              <a:lnSpc>
                <a:spcPct val="80000"/>
              </a:lnSpc>
            </a:pPr>
            <a:r>
              <a:rPr lang="ru-RU" sz="2600" b="1" dirty="0"/>
              <a:t> </a:t>
            </a:r>
          </a:p>
          <a:p>
            <a:pPr>
              <a:lnSpc>
                <a:spcPct val="80000"/>
              </a:lnSpc>
            </a:pPr>
            <a:r>
              <a:rPr lang="ru-RU" sz="2600" b="1" i="1" dirty="0">
                <a:ln>
                  <a:solidFill>
                    <a:sysClr val="windowText" lastClr="000000"/>
                  </a:solidFill>
                </a:ln>
                <a:solidFill>
                  <a:srgbClr val="FF0000"/>
                </a:solidFill>
              </a:rPr>
              <a:t>Ответ:</a:t>
            </a:r>
            <a:r>
              <a:rPr lang="ru-RU" sz="2600" b="1" dirty="0"/>
              <a:t> ∆</a:t>
            </a:r>
            <a:r>
              <a:rPr lang="en-US" sz="2600" b="1" dirty="0"/>
              <a:t>H</a:t>
            </a:r>
            <a:r>
              <a:rPr lang="ru-RU" sz="2600" b="1" baseline="-25000" dirty="0"/>
              <a:t>4  </a:t>
            </a:r>
            <a:r>
              <a:rPr lang="ru-RU" sz="2600" b="1" dirty="0"/>
              <a:t>= –984,5</a:t>
            </a:r>
            <a:r>
              <a:rPr lang="en-US" sz="2600" b="1" dirty="0"/>
              <a:t> </a:t>
            </a:r>
            <a:r>
              <a:rPr lang="ru-RU" sz="2600" b="1" dirty="0"/>
              <a:t>кДж</a:t>
            </a:r>
          </a:p>
        </p:txBody>
      </p:sp>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251520" y="293689"/>
            <a:ext cx="8784976" cy="1191095"/>
          </a:xfrm>
          <a:prstGeom prst="rect">
            <a:avLst/>
          </a:prstGeom>
        </p:spPr>
        <p:txBody>
          <a:bodyPr wrap="square">
            <a:spAutoFit/>
          </a:bodyPr>
          <a:lstStyle/>
          <a:p>
            <a:pPr indent="450850" algn="just">
              <a:lnSpc>
                <a:spcPct val="85000"/>
              </a:lnSpc>
            </a:pPr>
            <a:r>
              <a:rPr lang="ru-RU" sz="2800" b="1" dirty="0">
                <a:ln>
                  <a:solidFill>
                    <a:sysClr val="windowText" lastClr="000000"/>
                  </a:solidFill>
                </a:ln>
                <a:solidFill>
                  <a:srgbClr val="FF0000"/>
                </a:solidFill>
              </a:rPr>
              <a:t>Задача № 3. </a:t>
            </a:r>
            <a:r>
              <a:rPr lang="ru-RU" sz="2800" b="1" dirty="0"/>
              <a:t>Вычислите теплоту образования  NH</a:t>
            </a:r>
            <a:r>
              <a:rPr lang="ru-RU" sz="2800" b="1" baseline="-25000" dirty="0"/>
              <a:t>3</a:t>
            </a:r>
            <a:r>
              <a:rPr lang="ru-RU" sz="2800" b="1" dirty="0"/>
              <a:t>, исходя из следующих уравнений реакций:</a:t>
            </a:r>
          </a:p>
        </p:txBody>
      </p:sp>
      <p:graphicFrame>
        <p:nvGraphicFramePr>
          <p:cNvPr id="3" name="Таблица 2"/>
          <p:cNvGraphicFramePr>
            <a:graphicFrameLocks noGrp="1"/>
          </p:cNvGraphicFramePr>
          <p:nvPr>
            <p:extLst>
              <p:ext uri="{D42A27DB-BD31-4B8C-83A1-F6EECF244321}">
                <p14:modId xmlns:p14="http://schemas.microsoft.com/office/powerpoint/2010/main" val="2135472321"/>
              </p:ext>
            </p:extLst>
          </p:nvPr>
        </p:nvGraphicFramePr>
        <p:xfrm>
          <a:off x="301598" y="1628800"/>
          <a:ext cx="8662890" cy="853440"/>
        </p:xfrm>
        <a:graphic>
          <a:graphicData uri="http://schemas.openxmlformats.org/drawingml/2006/table">
            <a:tbl>
              <a:tblPr firstRow="1" firstCol="1" bandRow="1">
                <a:tableStyleId>{2D5ABB26-0587-4C30-8999-92F81FD0307C}</a:tableStyleId>
              </a:tblPr>
              <a:tblGrid>
                <a:gridCol w="4752527">
                  <a:extLst>
                    <a:ext uri="{9D8B030D-6E8A-4147-A177-3AD203B41FA5}">
                      <a16:colId xmlns:a16="http://schemas.microsoft.com/office/drawing/2014/main" val="20000"/>
                    </a:ext>
                  </a:extLst>
                </a:gridCol>
                <a:gridCol w="3910363">
                  <a:extLst>
                    <a:ext uri="{9D8B030D-6E8A-4147-A177-3AD203B41FA5}">
                      <a16:colId xmlns:a16="http://schemas.microsoft.com/office/drawing/2014/main" val="20001"/>
                    </a:ext>
                  </a:extLst>
                </a:gridCol>
              </a:tblGrid>
              <a:tr h="0">
                <a:tc>
                  <a:txBody>
                    <a:bodyPr/>
                    <a:lstStyle/>
                    <a:p>
                      <a:pPr indent="93345" algn="just">
                        <a:spcAft>
                          <a:spcPts val="0"/>
                        </a:spcAft>
                      </a:pPr>
                      <a:r>
                        <a:rPr lang="ru-RU" sz="2800" b="1" dirty="0">
                          <a:effectLst/>
                          <a:latin typeface="Arial" pitchFamily="34" charset="0"/>
                          <a:cs typeface="Arial" pitchFamily="34" charset="0"/>
                        </a:rPr>
                        <a:t>2</a:t>
                      </a:r>
                      <a:r>
                        <a:rPr lang="en-US" sz="2800" b="1" dirty="0">
                          <a:effectLst/>
                          <a:latin typeface="Arial" pitchFamily="34" charset="0"/>
                          <a:cs typeface="Arial" pitchFamily="34" charset="0"/>
                        </a:rPr>
                        <a:t>H</a:t>
                      </a:r>
                      <a:r>
                        <a:rPr lang="en-US" sz="2800" b="1" baseline="-25000" dirty="0">
                          <a:effectLst/>
                          <a:latin typeface="Arial" pitchFamily="34" charset="0"/>
                          <a:cs typeface="Arial" pitchFamily="34" charset="0"/>
                        </a:rPr>
                        <a:t>2</a:t>
                      </a:r>
                      <a:r>
                        <a:rPr lang="en-US" sz="2800" b="1" dirty="0">
                          <a:effectLst/>
                          <a:latin typeface="Arial" pitchFamily="34" charset="0"/>
                          <a:cs typeface="Arial" pitchFamily="34" charset="0"/>
                        </a:rPr>
                        <a:t> + O</a:t>
                      </a:r>
                      <a:r>
                        <a:rPr lang="en-US" sz="2800" b="1" baseline="-25000" dirty="0">
                          <a:effectLst/>
                          <a:latin typeface="Arial" pitchFamily="34" charset="0"/>
                          <a:cs typeface="Arial" pitchFamily="34" charset="0"/>
                        </a:rPr>
                        <a:t>2 </a:t>
                      </a:r>
                      <a:r>
                        <a:rPr lang="en-US" sz="2800" b="1" dirty="0">
                          <a:effectLst/>
                          <a:latin typeface="Arial" pitchFamily="34" charset="0"/>
                          <a:cs typeface="Arial" pitchFamily="34" charset="0"/>
                        </a:rPr>
                        <a:t>→ </a:t>
                      </a:r>
                      <a:r>
                        <a:rPr lang="ru-RU" sz="2800" b="1" dirty="0">
                          <a:effectLst/>
                          <a:latin typeface="Arial" pitchFamily="34" charset="0"/>
                          <a:cs typeface="Arial" pitchFamily="34" charset="0"/>
                        </a:rPr>
                        <a:t>2</a:t>
                      </a:r>
                      <a:r>
                        <a:rPr lang="en-US" sz="2800" b="1" dirty="0">
                          <a:effectLst/>
                          <a:latin typeface="Arial" pitchFamily="34" charset="0"/>
                          <a:cs typeface="Arial" pitchFamily="34" charset="0"/>
                        </a:rPr>
                        <a:t>H</a:t>
                      </a:r>
                      <a:r>
                        <a:rPr lang="en-US" sz="2800" b="1" baseline="-25000" dirty="0">
                          <a:effectLst/>
                          <a:latin typeface="Arial" pitchFamily="34" charset="0"/>
                          <a:cs typeface="Arial" pitchFamily="34" charset="0"/>
                        </a:rPr>
                        <a:t>2</a:t>
                      </a:r>
                      <a:r>
                        <a:rPr lang="en-US" sz="2800" b="1" dirty="0">
                          <a:effectLst/>
                          <a:latin typeface="Arial" pitchFamily="34" charset="0"/>
                          <a:cs typeface="Arial" pitchFamily="34" charset="0"/>
                        </a:rPr>
                        <a:t>O</a:t>
                      </a:r>
                      <a:r>
                        <a:rPr lang="ru-RU" sz="2800" b="1" baseline="-25000" dirty="0">
                          <a:effectLst/>
                          <a:latin typeface="Arial" pitchFamily="34" charset="0"/>
                          <a:cs typeface="Arial" pitchFamily="34" charset="0"/>
                        </a:rPr>
                        <a:t>(ж)</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800" b="1" dirty="0">
                          <a:effectLst/>
                          <a:latin typeface="Arial" pitchFamily="34" charset="0"/>
                          <a:cs typeface="Arial" pitchFamily="34" charset="0"/>
                        </a:rPr>
                        <a:t>∆H</a:t>
                      </a:r>
                      <a:r>
                        <a:rPr lang="ru-RU" sz="2800" b="1" baseline="-25000" dirty="0">
                          <a:effectLst/>
                          <a:latin typeface="Arial" pitchFamily="34" charset="0"/>
                          <a:cs typeface="Arial" pitchFamily="34" charset="0"/>
                        </a:rPr>
                        <a:t>1 </a:t>
                      </a:r>
                      <a:r>
                        <a:rPr lang="en-US" sz="2800" b="1" dirty="0">
                          <a:effectLst/>
                          <a:latin typeface="Arial" pitchFamily="34" charset="0"/>
                          <a:cs typeface="Arial" pitchFamily="34" charset="0"/>
                        </a:rPr>
                        <a:t>=</a:t>
                      </a:r>
                      <a:r>
                        <a:rPr lang="ru-RU" sz="2800" b="1" dirty="0">
                          <a:effectLst/>
                          <a:latin typeface="Arial" pitchFamily="34" charset="0"/>
                          <a:cs typeface="Arial" pitchFamily="34" charset="0"/>
                        </a:rPr>
                        <a:t> –571,68 кДж</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indent="93345" algn="just">
                        <a:spcAft>
                          <a:spcPts val="0"/>
                        </a:spcAft>
                      </a:pPr>
                      <a:r>
                        <a:rPr lang="ru-RU" sz="2800" b="1" dirty="0">
                          <a:effectLst/>
                          <a:latin typeface="Arial" pitchFamily="34" charset="0"/>
                          <a:cs typeface="Arial" pitchFamily="34" charset="0"/>
                        </a:rPr>
                        <a:t>4NH</a:t>
                      </a:r>
                      <a:r>
                        <a:rPr lang="ru-RU" sz="2800" b="1" baseline="-25000" dirty="0">
                          <a:effectLst/>
                          <a:latin typeface="Arial" pitchFamily="34" charset="0"/>
                          <a:cs typeface="Arial" pitchFamily="34" charset="0"/>
                        </a:rPr>
                        <a:t>3</a:t>
                      </a:r>
                      <a:r>
                        <a:rPr lang="ru-RU" sz="2800" b="1" dirty="0">
                          <a:effectLst/>
                          <a:latin typeface="Arial" pitchFamily="34" charset="0"/>
                          <a:cs typeface="Arial" pitchFamily="34" charset="0"/>
                        </a:rPr>
                        <a:t> + 3О</a:t>
                      </a:r>
                      <a:r>
                        <a:rPr lang="ru-RU" sz="2800" b="1" baseline="-25000" dirty="0">
                          <a:effectLst/>
                          <a:latin typeface="Arial" pitchFamily="34" charset="0"/>
                          <a:cs typeface="Arial" pitchFamily="34" charset="0"/>
                        </a:rPr>
                        <a:t>2</a:t>
                      </a:r>
                      <a:r>
                        <a:rPr lang="ru-RU" sz="2800" b="1" dirty="0">
                          <a:effectLst/>
                          <a:latin typeface="Arial" pitchFamily="34" charset="0"/>
                          <a:cs typeface="Arial" pitchFamily="34" charset="0"/>
                        </a:rPr>
                        <a:t> = 6Н</a:t>
                      </a:r>
                      <a:r>
                        <a:rPr lang="ru-RU" sz="2800" b="1" baseline="-25000" dirty="0">
                          <a:effectLst/>
                          <a:latin typeface="Arial" pitchFamily="34" charset="0"/>
                          <a:cs typeface="Arial" pitchFamily="34" charset="0"/>
                        </a:rPr>
                        <a:t>2</a:t>
                      </a:r>
                      <a:r>
                        <a:rPr lang="en-US" sz="2800" b="1" dirty="0">
                          <a:effectLst/>
                          <a:latin typeface="Arial" pitchFamily="34" charset="0"/>
                          <a:cs typeface="Arial" pitchFamily="34" charset="0"/>
                        </a:rPr>
                        <a:t>O</a:t>
                      </a:r>
                      <a:r>
                        <a:rPr lang="ru-RU" sz="2800" b="1" baseline="-25000" dirty="0">
                          <a:effectLst/>
                          <a:latin typeface="Arial" pitchFamily="34" charset="0"/>
                          <a:cs typeface="Arial" pitchFamily="34" charset="0"/>
                        </a:rPr>
                        <a:t>(ж)</a:t>
                      </a:r>
                      <a:r>
                        <a:rPr lang="ru-RU" sz="2800" b="1" dirty="0">
                          <a:effectLst/>
                          <a:latin typeface="Arial" pitchFamily="34" charset="0"/>
                          <a:cs typeface="Arial" pitchFamily="34" charset="0"/>
                        </a:rPr>
                        <a:t> + 2N</a:t>
                      </a:r>
                      <a:r>
                        <a:rPr lang="ru-RU" sz="2800" b="1" baseline="-25000" dirty="0">
                          <a:effectLst/>
                          <a:latin typeface="Arial" pitchFamily="34" charset="0"/>
                          <a:cs typeface="Arial" pitchFamily="34" charset="0"/>
                        </a:rPr>
                        <a:t>2</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800" b="1" dirty="0">
                          <a:effectLst/>
                          <a:latin typeface="Arial" pitchFamily="34" charset="0"/>
                          <a:cs typeface="Arial" pitchFamily="34" charset="0"/>
                        </a:rPr>
                        <a:t>∆H</a:t>
                      </a:r>
                      <a:r>
                        <a:rPr lang="ru-RU" sz="2800" b="1" baseline="-25000" dirty="0">
                          <a:effectLst/>
                          <a:latin typeface="Arial" pitchFamily="34" charset="0"/>
                          <a:cs typeface="Arial" pitchFamily="34" charset="0"/>
                        </a:rPr>
                        <a:t>2 </a:t>
                      </a:r>
                      <a:r>
                        <a:rPr lang="en-US" sz="2800" b="1" dirty="0">
                          <a:effectLst/>
                          <a:latin typeface="Arial" pitchFamily="34" charset="0"/>
                          <a:cs typeface="Arial" pitchFamily="34" charset="0"/>
                        </a:rPr>
                        <a:t>= </a:t>
                      </a:r>
                      <a:r>
                        <a:rPr lang="ru-RU" sz="2800" b="1" dirty="0">
                          <a:effectLst/>
                          <a:latin typeface="Arial" pitchFamily="34" charset="0"/>
                          <a:cs typeface="Arial" pitchFamily="34" charset="0"/>
                        </a:rPr>
                        <a:t>–1530,28 кДж</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Прямоугольник 6"/>
          <p:cNvSpPr/>
          <p:nvPr/>
        </p:nvSpPr>
        <p:spPr>
          <a:xfrm>
            <a:off x="3696441" y="2636912"/>
            <a:ext cx="1895134" cy="523220"/>
          </a:xfrm>
          <a:prstGeom prst="rect">
            <a:avLst/>
          </a:prstGeom>
        </p:spPr>
        <p:txBody>
          <a:bodyPr wrap="none">
            <a:spAutoFit/>
          </a:bodyPr>
          <a:lstStyle/>
          <a:p>
            <a:r>
              <a:rPr lang="ru-RU" sz="2800" b="1" i="1" dirty="0">
                <a:ln>
                  <a:solidFill>
                    <a:sysClr val="windowText" lastClr="000000"/>
                  </a:solidFill>
                </a:ln>
                <a:solidFill>
                  <a:srgbClr val="FF0000"/>
                </a:solidFill>
              </a:rPr>
              <a:t>Решение:</a:t>
            </a:r>
            <a:endParaRPr lang="ru-RU" sz="2800" b="1" dirty="0">
              <a:ln>
                <a:solidFill>
                  <a:sysClr val="windowText" lastClr="000000"/>
                </a:solidFill>
              </a:ln>
              <a:solidFill>
                <a:srgbClr val="FF0000"/>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365865057"/>
              </p:ext>
            </p:extLst>
          </p:nvPr>
        </p:nvGraphicFramePr>
        <p:xfrm>
          <a:off x="0" y="3284984"/>
          <a:ext cx="9036496" cy="1280160"/>
        </p:xfrm>
        <a:graphic>
          <a:graphicData uri="http://schemas.openxmlformats.org/drawingml/2006/table">
            <a:tbl>
              <a:tblPr firstRow="1" firstCol="1" bandRow="1">
                <a:tableStyleId>{2D5ABB26-0587-4C30-8999-92F81FD0307C}</a:tableStyleId>
              </a:tblPr>
              <a:tblGrid>
                <a:gridCol w="4788024">
                  <a:extLst>
                    <a:ext uri="{9D8B030D-6E8A-4147-A177-3AD203B41FA5}">
                      <a16:colId xmlns:a16="http://schemas.microsoft.com/office/drawing/2014/main" val="20000"/>
                    </a:ext>
                  </a:extLst>
                </a:gridCol>
                <a:gridCol w="764325">
                  <a:extLst>
                    <a:ext uri="{9D8B030D-6E8A-4147-A177-3AD203B41FA5}">
                      <a16:colId xmlns:a16="http://schemas.microsoft.com/office/drawing/2014/main" val="20001"/>
                    </a:ext>
                  </a:extLst>
                </a:gridCol>
                <a:gridCol w="3484147">
                  <a:extLst>
                    <a:ext uri="{9D8B030D-6E8A-4147-A177-3AD203B41FA5}">
                      <a16:colId xmlns:a16="http://schemas.microsoft.com/office/drawing/2014/main" val="20002"/>
                    </a:ext>
                  </a:extLst>
                </a:gridCol>
              </a:tblGrid>
              <a:tr h="0">
                <a:tc>
                  <a:txBody>
                    <a:bodyPr/>
                    <a:lstStyle/>
                    <a:p>
                      <a:pPr indent="93345" algn="just">
                        <a:spcAft>
                          <a:spcPts val="0"/>
                        </a:spcAft>
                      </a:pPr>
                      <a:r>
                        <a:rPr lang="ru-RU" sz="2800" b="1" dirty="0">
                          <a:effectLst/>
                          <a:latin typeface="Arial" pitchFamily="34" charset="0"/>
                          <a:cs typeface="Arial" pitchFamily="34" charset="0"/>
                        </a:rPr>
                        <a:t>2</a:t>
                      </a:r>
                      <a:r>
                        <a:rPr lang="en-US" sz="2800" b="1" dirty="0">
                          <a:effectLst/>
                          <a:latin typeface="Arial" pitchFamily="34" charset="0"/>
                          <a:cs typeface="Arial" pitchFamily="34" charset="0"/>
                        </a:rPr>
                        <a:t>H</a:t>
                      </a:r>
                      <a:r>
                        <a:rPr lang="en-US" sz="2800" b="1" baseline="-25000" dirty="0">
                          <a:effectLst/>
                          <a:latin typeface="Arial" pitchFamily="34" charset="0"/>
                          <a:cs typeface="Arial" pitchFamily="34" charset="0"/>
                        </a:rPr>
                        <a:t>2</a:t>
                      </a:r>
                      <a:r>
                        <a:rPr lang="en-US" sz="2800" b="1" dirty="0">
                          <a:effectLst/>
                          <a:latin typeface="Arial" pitchFamily="34" charset="0"/>
                          <a:cs typeface="Arial" pitchFamily="34" charset="0"/>
                        </a:rPr>
                        <a:t> + O</a:t>
                      </a:r>
                      <a:r>
                        <a:rPr lang="en-US" sz="2800" b="1" baseline="-25000" dirty="0">
                          <a:effectLst/>
                          <a:latin typeface="Arial" pitchFamily="34" charset="0"/>
                          <a:cs typeface="Arial" pitchFamily="34" charset="0"/>
                        </a:rPr>
                        <a:t>2 </a:t>
                      </a:r>
                      <a:r>
                        <a:rPr lang="en-US" sz="2800" b="1" dirty="0">
                          <a:effectLst/>
                          <a:latin typeface="Arial" pitchFamily="34" charset="0"/>
                          <a:cs typeface="Arial" pitchFamily="34" charset="0"/>
                        </a:rPr>
                        <a:t>→</a:t>
                      </a:r>
                      <a:r>
                        <a:rPr lang="ru-RU" sz="2800" b="1" dirty="0">
                          <a:effectLst/>
                          <a:latin typeface="Arial" pitchFamily="34" charset="0"/>
                          <a:cs typeface="Arial" pitchFamily="34" charset="0"/>
                        </a:rPr>
                        <a:t> 2</a:t>
                      </a:r>
                      <a:r>
                        <a:rPr lang="en-US" sz="2800" b="1" dirty="0">
                          <a:effectLst/>
                          <a:latin typeface="Arial" pitchFamily="34" charset="0"/>
                          <a:cs typeface="Arial" pitchFamily="34" charset="0"/>
                        </a:rPr>
                        <a:t>H</a:t>
                      </a:r>
                      <a:r>
                        <a:rPr lang="en-US" sz="2800" b="1" baseline="-25000" dirty="0">
                          <a:effectLst/>
                          <a:latin typeface="Arial" pitchFamily="34" charset="0"/>
                          <a:cs typeface="Arial" pitchFamily="34" charset="0"/>
                        </a:rPr>
                        <a:t>2</a:t>
                      </a:r>
                      <a:r>
                        <a:rPr lang="en-US" sz="2800" b="1" dirty="0">
                          <a:effectLst/>
                          <a:latin typeface="Arial" pitchFamily="34" charset="0"/>
                          <a:cs typeface="Arial" pitchFamily="34" charset="0"/>
                        </a:rPr>
                        <a:t>O</a:t>
                      </a:r>
                      <a:r>
                        <a:rPr lang="ru-RU" sz="2800" b="1" baseline="-25000" dirty="0">
                          <a:effectLst/>
                          <a:latin typeface="Arial" pitchFamily="34" charset="0"/>
                          <a:cs typeface="Arial" pitchFamily="34" charset="0"/>
                        </a:rPr>
                        <a:t>(ж)</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800" b="1">
                          <a:effectLst/>
                          <a:latin typeface="Arial" pitchFamily="34" charset="0"/>
                          <a:cs typeface="Arial" pitchFamily="34" charset="0"/>
                        </a:rPr>
                        <a:t>(1)</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800" b="1">
                          <a:effectLst/>
                          <a:latin typeface="Arial" pitchFamily="34" charset="0"/>
                          <a:cs typeface="Arial" pitchFamily="34" charset="0"/>
                        </a:rPr>
                        <a:t>∆H</a:t>
                      </a:r>
                      <a:r>
                        <a:rPr lang="ru-RU" sz="2800" b="1" baseline="-25000">
                          <a:effectLst/>
                          <a:latin typeface="Arial" pitchFamily="34" charset="0"/>
                          <a:cs typeface="Arial" pitchFamily="34" charset="0"/>
                        </a:rPr>
                        <a:t>1 </a:t>
                      </a:r>
                      <a:r>
                        <a:rPr lang="en-US" sz="2800" b="1">
                          <a:effectLst/>
                          <a:latin typeface="Arial" pitchFamily="34" charset="0"/>
                          <a:cs typeface="Arial" pitchFamily="34" charset="0"/>
                        </a:rPr>
                        <a:t>=</a:t>
                      </a:r>
                      <a:r>
                        <a:rPr lang="ru-RU" sz="2800" b="1">
                          <a:effectLst/>
                          <a:latin typeface="Arial" pitchFamily="34" charset="0"/>
                          <a:cs typeface="Arial" pitchFamily="34" charset="0"/>
                        </a:rPr>
                        <a:t> –571,68 кДж</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indent="93345" algn="just">
                        <a:spcAft>
                          <a:spcPts val="0"/>
                        </a:spcAft>
                      </a:pPr>
                      <a:r>
                        <a:rPr lang="ru-RU" sz="2800" b="1" dirty="0">
                          <a:effectLst/>
                          <a:latin typeface="Arial" pitchFamily="34" charset="0"/>
                          <a:cs typeface="Arial" pitchFamily="34" charset="0"/>
                        </a:rPr>
                        <a:t>4NH</a:t>
                      </a:r>
                      <a:r>
                        <a:rPr lang="ru-RU" sz="2800" b="1" baseline="-25000" dirty="0">
                          <a:effectLst/>
                          <a:latin typeface="Arial" pitchFamily="34" charset="0"/>
                          <a:cs typeface="Arial" pitchFamily="34" charset="0"/>
                        </a:rPr>
                        <a:t>3</a:t>
                      </a:r>
                      <a:r>
                        <a:rPr lang="ru-RU" sz="2800" b="1" dirty="0">
                          <a:effectLst/>
                          <a:latin typeface="Arial" pitchFamily="34" charset="0"/>
                          <a:cs typeface="Arial" pitchFamily="34" charset="0"/>
                        </a:rPr>
                        <a:t> + 3О</a:t>
                      </a:r>
                      <a:r>
                        <a:rPr lang="ru-RU" sz="2800" b="1" baseline="-25000" dirty="0">
                          <a:effectLst/>
                          <a:latin typeface="Arial" pitchFamily="34" charset="0"/>
                          <a:cs typeface="Arial" pitchFamily="34" charset="0"/>
                        </a:rPr>
                        <a:t>2</a:t>
                      </a:r>
                      <a:r>
                        <a:rPr lang="ru-RU" sz="2800" b="1" dirty="0">
                          <a:effectLst/>
                          <a:latin typeface="Arial" pitchFamily="34" charset="0"/>
                          <a:cs typeface="Arial" pitchFamily="34" charset="0"/>
                        </a:rPr>
                        <a:t> = 6Н</a:t>
                      </a:r>
                      <a:r>
                        <a:rPr lang="ru-RU" sz="2800" b="1" baseline="-25000" dirty="0">
                          <a:effectLst/>
                          <a:latin typeface="Arial" pitchFamily="34" charset="0"/>
                          <a:cs typeface="Arial" pitchFamily="34" charset="0"/>
                        </a:rPr>
                        <a:t>2</a:t>
                      </a:r>
                      <a:r>
                        <a:rPr lang="en-US" sz="2800" b="1" dirty="0">
                          <a:effectLst/>
                          <a:latin typeface="Arial" pitchFamily="34" charset="0"/>
                          <a:cs typeface="Arial" pitchFamily="34" charset="0"/>
                        </a:rPr>
                        <a:t>O</a:t>
                      </a:r>
                      <a:r>
                        <a:rPr lang="ru-RU" sz="2800" b="1" baseline="-25000" dirty="0">
                          <a:effectLst/>
                          <a:latin typeface="Arial" pitchFamily="34" charset="0"/>
                          <a:cs typeface="Arial" pitchFamily="34" charset="0"/>
                        </a:rPr>
                        <a:t>(ж)</a:t>
                      </a:r>
                      <a:r>
                        <a:rPr lang="ru-RU" sz="2800" b="1" dirty="0">
                          <a:effectLst/>
                          <a:latin typeface="Arial" pitchFamily="34" charset="0"/>
                          <a:cs typeface="Arial" pitchFamily="34" charset="0"/>
                        </a:rPr>
                        <a:t> + 2N</a:t>
                      </a:r>
                      <a:r>
                        <a:rPr lang="ru-RU" sz="2800" b="1" baseline="-25000" dirty="0">
                          <a:effectLst/>
                          <a:latin typeface="Arial" pitchFamily="34" charset="0"/>
                          <a:cs typeface="Arial" pitchFamily="34" charset="0"/>
                        </a:rPr>
                        <a:t>2</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800" b="1" dirty="0">
                          <a:effectLst/>
                          <a:latin typeface="Arial" pitchFamily="34" charset="0"/>
                          <a:cs typeface="Arial" pitchFamily="34" charset="0"/>
                        </a:rPr>
                        <a:t>(2)</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800" b="1">
                          <a:effectLst/>
                          <a:latin typeface="Arial" pitchFamily="34" charset="0"/>
                          <a:cs typeface="Arial" pitchFamily="34" charset="0"/>
                        </a:rPr>
                        <a:t>∆H</a:t>
                      </a:r>
                      <a:r>
                        <a:rPr lang="ru-RU" sz="2800" b="1" baseline="-25000">
                          <a:effectLst/>
                          <a:latin typeface="Arial" pitchFamily="34" charset="0"/>
                          <a:cs typeface="Arial" pitchFamily="34" charset="0"/>
                        </a:rPr>
                        <a:t>2 </a:t>
                      </a:r>
                      <a:r>
                        <a:rPr lang="en-US" sz="2800" b="1">
                          <a:effectLst/>
                          <a:latin typeface="Arial" pitchFamily="34" charset="0"/>
                          <a:cs typeface="Arial" pitchFamily="34" charset="0"/>
                        </a:rPr>
                        <a:t>=</a:t>
                      </a:r>
                      <a:r>
                        <a:rPr lang="ru-RU" sz="2800" b="1">
                          <a:effectLst/>
                          <a:latin typeface="Arial" pitchFamily="34" charset="0"/>
                          <a:cs typeface="Arial" pitchFamily="34" charset="0"/>
                        </a:rPr>
                        <a:t> –1530,28 кДж</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indent="93345" algn="just">
                        <a:spcAft>
                          <a:spcPts val="0"/>
                        </a:spcAft>
                      </a:pPr>
                      <a:r>
                        <a:rPr lang="ru-RU" sz="2800" b="1">
                          <a:effectLst/>
                          <a:latin typeface="Arial" pitchFamily="34" charset="0"/>
                          <a:cs typeface="Arial" pitchFamily="34" charset="0"/>
                        </a:rPr>
                        <a:t>1/2N</a:t>
                      </a:r>
                      <a:r>
                        <a:rPr lang="ru-RU" sz="2800" b="1" baseline="-25000">
                          <a:effectLst/>
                          <a:latin typeface="Arial" pitchFamily="34" charset="0"/>
                          <a:cs typeface="Arial" pitchFamily="34" charset="0"/>
                        </a:rPr>
                        <a:t>2</a:t>
                      </a:r>
                      <a:r>
                        <a:rPr lang="ru-RU" sz="2800" b="1">
                          <a:effectLst/>
                          <a:latin typeface="Arial" pitchFamily="34" charset="0"/>
                          <a:cs typeface="Arial" pitchFamily="34" charset="0"/>
                        </a:rPr>
                        <a:t> + 3/2Н</a:t>
                      </a:r>
                      <a:r>
                        <a:rPr lang="ru-RU" sz="2800" b="1" baseline="-25000">
                          <a:effectLst/>
                          <a:latin typeface="Arial" pitchFamily="34" charset="0"/>
                          <a:cs typeface="Arial" pitchFamily="34" charset="0"/>
                        </a:rPr>
                        <a:t>2</a:t>
                      </a:r>
                      <a:r>
                        <a:rPr lang="ru-RU" sz="2800" b="1">
                          <a:effectLst/>
                          <a:latin typeface="Arial" pitchFamily="34" charset="0"/>
                          <a:cs typeface="Arial" pitchFamily="34" charset="0"/>
                        </a:rPr>
                        <a:t> = NH</a:t>
                      </a:r>
                      <a:r>
                        <a:rPr lang="ru-RU" sz="2800" b="1" baseline="-25000">
                          <a:effectLst/>
                          <a:latin typeface="Arial" pitchFamily="34" charset="0"/>
                          <a:cs typeface="Arial" pitchFamily="34" charset="0"/>
                        </a:rPr>
                        <a:t>3</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800" b="1">
                          <a:effectLst/>
                          <a:latin typeface="Arial" pitchFamily="34" charset="0"/>
                          <a:cs typeface="Arial" pitchFamily="34" charset="0"/>
                        </a:rPr>
                        <a:t>(3)</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800" b="1" dirty="0">
                          <a:effectLst/>
                          <a:latin typeface="Arial" pitchFamily="34" charset="0"/>
                          <a:cs typeface="Arial" pitchFamily="34" charset="0"/>
                        </a:rPr>
                        <a:t>∆H</a:t>
                      </a:r>
                      <a:r>
                        <a:rPr lang="ru-RU" sz="2800" b="1" baseline="-25000" dirty="0">
                          <a:effectLst/>
                          <a:latin typeface="Arial" pitchFamily="34" charset="0"/>
                          <a:cs typeface="Arial" pitchFamily="34" charset="0"/>
                        </a:rPr>
                        <a:t>3 </a:t>
                      </a:r>
                      <a:r>
                        <a:rPr lang="en-US" sz="2800" b="1" dirty="0">
                          <a:effectLst/>
                          <a:latin typeface="Arial" pitchFamily="34" charset="0"/>
                          <a:cs typeface="Arial" pitchFamily="34" charset="0"/>
                        </a:rPr>
                        <a:t>=</a:t>
                      </a:r>
                      <a:r>
                        <a:rPr lang="ru-RU" sz="2800" b="1" dirty="0">
                          <a:effectLst/>
                          <a:latin typeface="Arial" pitchFamily="34" charset="0"/>
                          <a:cs typeface="Arial" pitchFamily="34" charset="0"/>
                        </a:rPr>
                        <a:t> ?</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213928015"/>
              </p:ext>
            </p:extLst>
          </p:nvPr>
        </p:nvGraphicFramePr>
        <p:xfrm>
          <a:off x="467544" y="361216"/>
          <a:ext cx="8208912" cy="1051560"/>
        </p:xfrm>
        <a:graphic>
          <a:graphicData uri="http://schemas.openxmlformats.org/drawingml/2006/table">
            <a:tbl>
              <a:tblPr firstRow="1" firstCol="1" bandRow="1">
                <a:tableStyleId>{2D5ABB26-0587-4C30-8999-92F81FD0307C}</a:tableStyleId>
              </a:tblPr>
              <a:tblGrid>
                <a:gridCol w="4176464">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3384376">
                  <a:extLst>
                    <a:ext uri="{9D8B030D-6E8A-4147-A177-3AD203B41FA5}">
                      <a16:colId xmlns:a16="http://schemas.microsoft.com/office/drawing/2014/main" val="20002"/>
                    </a:ext>
                  </a:extLst>
                </a:gridCol>
              </a:tblGrid>
              <a:tr h="0">
                <a:tc>
                  <a:txBody>
                    <a:bodyPr/>
                    <a:lstStyle/>
                    <a:p>
                      <a:pPr indent="93345" algn="just">
                        <a:spcAft>
                          <a:spcPts val="0"/>
                        </a:spcAft>
                      </a:pPr>
                      <a:r>
                        <a:rPr lang="ru-RU" sz="2300" b="1" dirty="0">
                          <a:effectLst/>
                          <a:latin typeface="Arial" pitchFamily="34" charset="0"/>
                          <a:cs typeface="Arial" pitchFamily="34" charset="0"/>
                        </a:rPr>
                        <a:t>2</a:t>
                      </a:r>
                      <a:r>
                        <a:rPr lang="en-US" sz="2300" b="1" dirty="0">
                          <a:effectLst/>
                          <a:latin typeface="Arial" pitchFamily="34" charset="0"/>
                          <a:cs typeface="Arial" pitchFamily="34" charset="0"/>
                        </a:rPr>
                        <a:t>H</a:t>
                      </a:r>
                      <a:r>
                        <a:rPr lang="en-US" sz="2300" b="1" baseline="-25000" dirty="0">
                          <a:effectLst/>
                          <a:latin typeface="Arial" pitchFamily="34" charset="0"/>
                          <a:cs typeface="Arial" pitchFamily="34" charset="0"/>
                        </a:rPr>
                        <a:t>2</a:t>
                      </a:r>
                      <a:r>
                        <a:rPr lang="en-US" sz="2300" b="1" dirty="0">
                          <a:effectLst/>
                          <a:latin typeface="Arial" pitchFamily="34" charset="0"/>
                          <a:cs typeface="Arial" pitchFamily="34" charset="0"/>
                        </a:rPr>
                        <a:t> + O</a:t>
                      </a:r>
                      <a:r>
                        <a:rPr lang="en-US" sz="2300" b="1" baseline="-25000" dirty="0">
                          <a:effectLst/>
                          <a:latin typeface="Arial" pitchFamily="34" charset="0"/>
                          <a:cs typeface="Arial" pitchFamily="34" charset="0"/>
                        </a:rPr>
                        <a:t>2 </a:t>
                      </a:r>
                      <a:r>
                        <a:rPr lang="en-US" sz="2300" b="1" dirty="0">
                          <a:effectLst/>
                          <a:latin typeface="Arial" pitchFamily="34" charset="0"/>
                          <a:cs typeface="Arial" pitchFamily="34" charset="0"/>
                        </a:rPr>
                        <a:t>→</a:t>
                      </a:r>
                      <a:r>
                        <a:rPr lang="ru-RU" sz="2300" b="1" dirty="0">
                          <a:effectLst/>
                          <a:latin typeface="Arial" pitchFamily="34" charset="0"/>
                          <a:cs typeface="Arial" pitchFamily="34" charset="0"/>
                        </a:rPr>
                        <a:t> 2</a:t>
                      </a:r>
                      <a:r>
                        <a:rPr lang="en-US" sz="2300" b="1" dirty="0">
                          <a:effectLst/>
                          <a:latin typeface="Arial" pitchFamily="34" charset="0"/>
                          <a:cs typeface="Arial" pitchFamily="34" charset="0"/>
                        </a:rPr>
                        <a:t>H</a:t>
                      </a:r>
                      <a:r>
                        <a:rPr lang="en-US" sz="2300" b="1" baseline="-25000" dirty="0">
                          <a:effectLst/>
                          <a:latin typeface="Arial" pitchFamily="34" charset="0"/>
                          <a:cs typeface="Arial" pitchFamily="34" charset="0"/>
                        </a:rPr>
                        <a:t>2</a:t>
                      </a:r>
                      <a:r>
                        <a:rPr lang="en-US" sz="2300" b="1" dirty="0">
                          <a:effectLst/>
                          <a:latin typeface="Arial" pitchFamily="34" charset="0"/>
                          <a:cs typeface="Arial" pitchFamily="34" charset="0"/>
                        </a:rPr>
                        <a:t>O</a:t>
                      </a:r>
                      <a:r>
                        <a:rPr lang="ru-RU" sz="2300" b="1" baseline="-25000" dirty="0">
                          <a:effectLst/>
                          <a:latin typeface="Arial" pitchFamily="34" charset="0"/>
                          <a:cs typeface="Arial" pitchFamily="34" charset="0"/>
                        </a:rPr>
                        <a:t>(ж)</a:t>
                      </a:r>
                      <a:endParaRPr lang="ru-RU" sz="23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300" b="1">
                          <a:effectLst/>
                          <a:latin typeface="Arial" pitchFamily="34" charset="0"/>
                          <a:cs typeface="Arial" pitchFamily="34" charset="0"/>
                        </a:rPr>
                        <a:t>(1)</a:t>
                      </a:r>
                      <a:endParaRPr lang="ru-RU" sz="23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300" b="1">
                          <a:effectLst/>
                          <a:latin typeface="Arial" pitchFamily="34" charset="0"/>
                          <a:cs typeface="Arial" pitchFamily="34" charset="0"/>
                        </a:rPr>
                        <a:t>∆H</a:t>
                      </a:r>
                      <a:r>
                        <a:rPr lang="ru-RU" sz="2300" b="1" baseline="-25000">
                          <a:effectLst/>
                          <a:latin typeface="Arial" pitchFamily="34" charset="0"/>
                          <a:cs typeface="Arial" pitchFamily="34" charset="0"/>
                        </a:rPr>
                        <a:t>1 </a:t>
                      </a:r>
                      <a:r>
                        <a:rPr lang="en-US" sz="2300" b="1">
                          <a:effectLst/>
                          <a:latin typeface="Arial" pitchFamily="34" charset="0"/>
                          <a:cs typeface="Arial" pitchFamily="34" charset="0"/>
                        </a:rPr>
                        <a:t>=</a:t>
                      </a:r>
                      <a:r>
                        <a:rPr lang="ru-RU" sz="2300" b="1">
                          <a:effectLst/>
                          <a:latin typeface="Arial" pitchFamily="34" charset="0"/>
                          <a:cs typeface="Arial" pitchFamily="34" charset="0"/>
                        </a:rPr>
                        <a:t> –571,68 кДж</a:t>
                      </a:r>
                      <a:endParaRPr lang="ru-RU" sz="23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indent="93345" algn="just">
                        <a:spcAft>
                          <a:spcPts val="0"/>
                        </a:spcAft>
                      </a:pPr>
                      <a:r>
                        <a:rPr lang="ru-RU" sz="2300" b="1" dirty="0">
                          <a:effectLst/>
                          <a:latin typeface="Arial" pitchFamily="34" charset="0"/>
                          <a:cs typeface="Arial" pitchFamily="34" charset="0"/>
                        </a:rPr>
                        <a:t>4NH</a:t>
                      </a:r>
                      <a:r>
                        <a:rPr lang="ru-RU" sz="2300" b="1" baseline="-25000" dirty="0">
                          <a:effectLst/>
                          <a:latin typeface="Arial" pitchFamily="34" charset="0"/>
                          <a:cs typeface="Arial" pitchFamily="34" charset="0"/>
                        </a:rPr>
                        <a:t>3</a:t>
                      </a:r>
                      <a:r>
                        <a:rPr lang="ru-RU" sz="2300" b="1" dirty="0">
                          <a:effectLst/>
                          <a:latin typeface="Arial" pitchFamily="34" charset="0"/>
                          <a:cs typeface="Arial" pitchFamily="34" charset="0"/>
                        </a:rPr>
                        <a:t> + 3О</a:t>
                      </a:r>
                      <a:r>
                        <a:rPr lang="ru-RU" sz="2300" b="1" baseline="-25000" dirty="0">
                          <a:effectLst/>
                          <a:latin typeface="Arial" pitchFamily="34" charset="0"/>
                          <a:cs typeface="Arial" pitchFamily="34" charset="0"/>
                        </a:rPr>
                        <a:t>2</a:t>
                      </a:r>
                      <a:r>
                        <a:rPr lang="ru-RU" sz="2300" b="1" dirty="0">
                          <a:effectLst/>
                          <a:latin typeface="Arial" pitchFamily="34" charset="0"/>
                          <a:cs typeface="Arial" pitchFamily="34" charset="0"/>
                        </a:rPr>
                        <a:t> = 6Н</a:t>
                      </a:r>
                      <a:r>
                        <a:rPr lang="ru-RU" sz="2300" b="1" baseline="-25000" dirty="0">
                          <a:effectLst/>
                          <a:latin typeface="Arial" pitchFamily="34" charset="0"/>
                          <a:cs typeface="Arial" pitchFamily="34" charset="0"/>
                        </a:rPr>
                        <a:t>2</a:t>
                      </a:r>
                      <a:r>
                        <a:rPr lang="en-US" sz="2300" b="1" dirty="0">
                          <a:effectLst/>
                          <a:latin typeface="Arial" pitchFamily="34" charset="0"/>
                          <a:cs typeface="Arial" pitchFamily="34" charset="0"/>
                        </a:rPr>
                        <a:t>O</a:t>
                      </a:r>
                      <a:r>
                        <a:rPr lang="ru-RU" sz="2300" b="1" baseline="-25000" dirty="0">
                          <a:effectLst/>
                          <a:latin typeface="Arial" pitchFamily="34" charset="0"/>
                          <a:cs typeface="Arial" pitchFamily="34" charset="0"/>
                        </a:rPr>
                        <a:t>(ж)</a:t>
                      </a:r>
                      <a:r>
                        <a:rPr lang="ru-RU" sz="2300" b="1" dirty="0">
                          <a:effectLst/>
                          <a:latin typeface="Arial" pitchFamily="34" charset="0"/>
                          <a:cs typeface="Arial" pitchFamily="34" charset="0"/>
                        </a:rPr>
                        <a:t> + 2N</a:t>
                      </a:r>
                      <a:r>
                        <a:rPr lang="ru-RU" sz="2300" b="1" baseline="-25000" dirty="0">
                          <a:effectLst/>
                          <a:latin typeface="Arial" pitchFamily="34" charset="0"/>
                          <a:cs typeface="Arial" pitchFamily="34" charset="0"/>
                        </a:rPr>
                        <a:t>2</a:t>
                      </a:r>
                      <a:endParaRPr lang="ru-RU" sz="23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300" b="1" dirty="0">
                          <a:effectLst/>
                          <a:latin typeface="Arial" pitchFamily="34" charset="0"/>
                          <a:cs typeface="Arial" pitchFamily="34" charset="0"/>
                        </a:rPr>
                        <a:t>(2)</a:t>
                      </a:r>
                      <a:endParaRPr lang="ru-RU" sz="23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300" b="1">
                          <a:effectLst/>
                          <a:latin typeface="Arial" pitchFamily="34" charset="0"/>
                          <a:cs typeface="Arial" pitchFamily="34" charset="0"/>
                        </a:rPr>
                        <a:t>∆H</a:t>
                      </a:r>
                      <a:r>
                        <a:rPr lang="ru-RU" sz="2300" b="1" baseline="-25000">
                          <a:effectLst/>
                          <a:latin typeface="Arial" pitchFamily="34" charset="0"/>
                          <a:cs typeface="Arial" pitchFamily="34" charset="0"/>
                        </a:rPr>
                        <a:t>2 </a:t>
                      </a:r>
                      <a:r>
                        <a:rPr lang="en-US" sz="2300" b="1">
                          <a:effectLst/>
                          <a:latin typeface="Arial" pitchFamily="34" charset="0"/>
                          <a:cs typeface="Arial" pitchFamily="34" charset="0"/>
                        </a:rPr>
                        <a:t>=</a:t>
                      </a:r>
                      <a:r>
                        <a:rPr lang="ru-RU" sz="2300" b="1">
                          <a:effectLst/>
                          <a:latin typeface="Arial" pitchFamily="34" charset="0"/>
                          <a:cs typeface="Arial" pitchFamily="34" charset="0"/>
                        </a:rPr>
                        <a:t> –1530,28 кДж</a:t>
                      </a:r>
                      <a:endParaRPr lang="ru-RU" sz="23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indent="93345" algn="just">
                        <a:spcAft>
                          <a:spcPts val="0"/>
                        </a:spcAft>
                      </a:pPr>
                      <a:r>
                        <a:rPr lang="ru-RU" sz="2300" b="1" dirty="0">
                          <a:effectLst/>
                          <a:latin typeface="Arial" pitchFamily="34" charset="0"/>
                          <a:cs typeface="Arial" pitchFamily="34" charset="0"/>
                        </a:rPr>
                        <a:t>1/2N</a:t>
                      </a:r>
                      <a:r>
                        <a:rPr lang="ru-RU" sz="2300" b="1" baseline="-25000" dirty="0">
                          <a:effectLst/>
                          <a:latin typeface="Arial" pitchFamily="34" charset="0"/>
                          <a:cs typeface="Arial" pitchFamily="34" charset="0"/>
                        </a:rPr>
                        <a:t>2</a:t>
                      </a:r>
                      <a:r>
                        <a:rPr lang="ru-RU" sz="2300" b="1" dirty="0">
                          <a:effectLst/>
                          <a:latin typeface="Arial" pitchFamily="34" charset="0"/>
                          <a:cs typeface="Arial" pitchFamily="34" charset="0"/>
                        </a:rPr>
                        <a:t> + 3/2Н</a:t>
                      </a:r>
                      <a:r>
                        <a:rPr lang="ru-RU" sz="2300" b="1" baseline="-25000" dirty="0">
                          <a:effectLst/>
                          <a:latin typeface="Arial" pitchFamily="34" charset="0"/>
                          <a:cs typeface="Arial" pitchFamily="34" charset="0"/>
                        </a:rPr>
                        <a:t>2</a:t>
                      </a:r>
                      <a:r>
                        <a:rPr lang="ru-RU" sz="2300" b="1" dirty="0">
                          <a:effectLst/>
                          <a:latin typeface="Arial" pitchFamily="34" charset="0"/>
                          <a:cs typeface="Arial" pitchFamily="34" charset="0"/>
                        </a:rPr>
                        <a:t> = NH</a:t>
                      </a:r>
                      <a:r>
                        <a:rPr lang="ru-RU" sz="2300" b="1" baseline="-25000" dirty="0">
                          <a:effectLst/>
                          <a:latin typeface="Arial" pitchFamily="34" charset="0"/>
                          <a:cs typeface="Arial" pitchFamily="34" charset="0"/>
                        </a:rPr>
                        <a:t>3</a:t>
                      </a:r>
                      <a:endParaRPr lang="ru-RU" sz="23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300" b="1" dirty="0">
                          <a:effectLst/>
                          <a:latin typeface="Arial" pitchFamily="34" charset="0"/>
                          <a:cs typeface="Arial" pitchFamily="34" charset="0"/>
                        </a:rPr>
                        <a:t>(3)</a:t>
                      </a:r>
                      <a:endParaRPr lang="ru-RU" sz="23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300" b="1" dirty="0">
                          <a:effectLst/>
                          <a:latin typeface="Arial" pitchFamily="34" charset="0"/>
                          <a:cs typeface="Arial" pitchFamily="34" charset="0"/>
                        </a:rPr>
                        <a:t>∆H</a:t>
                      </a:r>
                      <a:r>
                        <a:rPr lang="ru-RU" sz="2300" b="1" baseline="-25000" dirty="0">
                          <a:effectLst/>
                          <a:latin typeface="Arial" pitchFamily="34" charset="0"/>
                          <a:cs typeface="Arial" pitchFamily="34" charset="0"/>
                        </a:rPr>
                        <a:t>3 </a:t>
                      </a:r>
                      <a:r>
                        <a:rPr lang="en-US" sz="2300" b="1" dirty="0">
                          <a:effectLst/>
                          <a:latin typeface="Arial" pitchFamily="34" charset="0"/>
                          <a:cs typeface="Arial" pitchFamily="34" charset="0"/>
                        </a:rPr>
                        <a:t>=</a:t>
                      </a:r>
                      <a:r>
                        <a:rPr lang="ru-RU" sz="2300" b="1" dirty="0">
                          <a:effectLst/>
                          <a:latin typeface="Arial" pitchFamily="34" charset="0"/>
                          <a:cs typeface="Arial" pitchFamily="34" charset="0"/>
                        </a:rPr>
                        <a:t> ?</a:t>
                      </a:r>
                      <a:endParaRPr lang="ru-RU" sz="23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Прямоугольник 1"/>
          <p:cNvSpPr/>
          <p:nvPr/>
        </p:nvSpPr>
        <p:spPr>
          <a:xfrm>
            <a:off x="107504" y="1498389"/>
            <a:ext cx="8856984" cy="4958280"/>
          </a:xfrm>
          <a:prstGeom prst="rect">
            <a:avLst/>
          </a:prstGeom>
        </p:spPr>
        <p:txBody>
          <a:bodyPr wrap="square">
            <a:spAutoFit/>
          </a:bodyPr>
          <a:lstStyle/>
          <a:p>
            <a:pPr indent="450850" algn="just">
              <a:lnSpc>
                <a:spcPct val="85000"/>
              </a:lnSpc>
            </a:pPr>
            <a:r>
              <a:rPr lang="ru-RU" sz="2800" b="1" dirty="0"/>
              <a:t>Для определения ∆</a:t>
            </a:r>
            <a:r>
              <a:rPr lang="en-US" sz="2800" b="1" dirty="0"/>
              <a:t>H</a:t>
            </a:r>
            <a:r>
              <a:rPr lang="ru-RU" sz="2800" b="1" baseline="-25000" dirty="0"/>
              <a:t>4  </a:t>
            </a:r>
            <a:r>
              <a:rPr lang="ru-RU" sz="2800" b="1" dirty="0"/>
              <a:t>решаем систему уравнений:</a:t>
            </a:r>
          </a:p>
          <a:p>
            <a:pPr algn="ctr">
              <a:lnSpc>
                <a:spcPct val="85000"/>
              </a:lnSpc>
            </a:pPr>
            <a:r>
              <a:rPr lang="ru-RU" sz="2800" b="1" dirty="0"/>
              <a:t>(3) = 3/4(1) – 1/4(2) </a:t>
            </a:r>
          </a:p>
          <a:p>
            <a:pPr indent="450850" algn="just">
              <a:lnSpc>
                <a:spcPct val="85000"/>
              </a:lnSpc>
            </a:pPr>
            <a:r>
              <a:rPr lang="ru-RU" sz="2800" b="1" dirty="0"/>
              <a:t>Проверяем правильность своих рассуждений. Для этого выполняем намеченные действия, вначале с исходными веществами, а затем с продуктами реакции; то, что можно сократить подчеркиваем: </a:t>
            </a:r>
          </a:p>
          <a:p>
            <a:pPr algn="ctr">
              <a:lnSpc>
                <a:spcPct val="85000"/>
              </a:lnSpc>
            </a:pPr>
            <a:r>
              <a:rPr lang="ru-RU" sz="2800" b="1" dirty="0"/>
              <a:t>3/4(2</a:t>
            </a:r>
            <a:r>
              <a:rPr lang="en-US" sz="2800" b="1" dirty="0"/>
              <a:t>H</a:t>
            </a:r>
            <a:r>
              <a:rPr lang="ru-RU" sz="2800" b="1" baseline="-25000" dirty="0"/>
              <a:t>2</a:t>
            </a:r>
            <a:r>
              <a:rPr lang="ru-RU" sz="2800" b="1" dirty="0"/>
              <a:t> + </a:t>
            </a:r>
            <a:r>
              <a:rPr lang="en-US" sz="2800" b="1" dirty="0"/>
              <a:t>O</a:t>
            </a:r>
            <a:r>
              <a:rPr lang="ru-RU" sz="2800" b="1" baseline="-25000" dirty="0"/>
              <a:t>2</a:t>
            </a:r>
            <a:r>
              <a:rPr lang="ru-RU" sz="2800" b="1" dirty="0"/>
              <a:t>) – 1/4(4NH</a:t>
            </a:r>
            <a:r>
              <a:rPr lang="ru-RU" sz="2800" b="1" baseline="-25000" dirty="0"/>
              <a:t>3</a:t>
            </a:r>
            <a:r>
              <a:rPr lang="ru-RU" sz="2800" b="1" dirty="0"/>
              <a:t> + 3О</a:t>
            </a:r>
            <a:r>
              <a:rPr lang="ru-RU" sz="2800" b="1" baseline="-25000" dirty="0"/>
              <a:t>2</a:t>
            </a:r>
            <a:r>
              <a:rPr lang="ru-RU" sz="2800" b="1" dirty="0"/>
              <a:t>)→ </a:t>
            </a:r>
            <a:endParaRPr lang="ru-RU" sz="2800" b="1" dirty="0" smtClean="0"/>
          </a:p>
          <a:p>
            <a:pPr algn="ctr">
              <a:lnSpc>
                <a:spcPct val="85000"/>
              </a:lnSpc>
            </a:pPr>
            <a:r>
              <a:rPr lang="ru-RU" sz="2800" b="1" dirty="0" smtClean="0"/>
              <a:t>→ 3/4(2</a:t>
            </a:r>
            <a:r>
              <a:rPr lang="en-US" sz="2800" b="1" dirty="0"/>
              <a:t>H</a:t>
            </a:r>
            <a:r>
              <a:rPr lang="ru-RU" sz="2800" b="1" baseline="-25000" dirty="0"/>
              <a:t>2</a:t>
            </a:r>
            <a:r>
              <a:rPr lang="en-US" sz="2800" b="1" dirty="0"/>
              <a:t>O</a:t>
            </a:r>
            <a:r>
              <a:rPr lang="ru-RU" sz="2800" b="1" baseline="-25000" dirty="0"/>
              <a:t>(ж)</a:t>
            </a:r>
            <a:r>
              <a:rPr lang="ru-RU" sz="2800" b="1" dirty="0"/>
              <a:t>) – 1/4(6Н</a:t>
            </a:r>
            <a:r>
              <a:rPr lang="ru-RU" sz="2800" b="1" baseline="-25000" dirty="0"/>
              <a:t>2</a:t>
            </a:r>
            <a:r>
              <a:rPr lang="en-US" sz="2800" b="1" dirty="0"/>
              <a:t>O</a:t>
            </a:r>
            <a:r>
              <a:rPr lang="ru-RU" sz="2800" b="1" baseline="-25000" dirty="0"/>
              <a:t>(ж)</a:t>
            </a:r>
            <a:r>
              <a:rPr lang="ru-RU" sz="2800" b="1" dirty="0"/>
              <a:t> + 2N</a:t>
            </a:r>
            <a:r>
              <a:rPr lang="ru-RU" sz="2800" b="1" baseline="-25000" dirty="0"/>
              <a:t>2</a:t>
            </a:r>
            <a:r>
              <a:rPr lang="ru-RU" sz="2800" b="1" dirty="0"/>
              <a:t>)</a:t>
            </a:r>
          </a:p>
          <a:p>
            <a:pPr algn="ctr">
              <a:lnSpc>
                <a:spcPct val="85000"/>
              </a:lnSpc>
            </a:pPr>
            <a:r>
              <a:rPr lang="ru-RU" sz="2800" b="1" dirty="0"/>
              <a:t>или</a:t>
            </a:r>
          </a:p>
          <a:p>
            <a:pPr algn="ctr">
              <a:lnSpc>
                <a:spcPct val="85000"/>
              </a:lnSpc>
            </a:pPr>
            <a:r>
              <a:rPr lang="ru-RU" sz="2800" b="1" dirty="0"/>
              <a:t>3/2</a:t>
            </a:r>
            <a:r>
              <a:rPr lang="en-US" sz="2800" b="1" dirty="0"/>
              <a:t>H</a:t>
            </a:r>
            <a:r>
              <a:rPr lang="ru-RU" sz="2800" b="1" baseline="-25000" dirty="0" smtClean="0"/>
              <a:t>2 </a:t>
            </a:r>
            <a:r>
              <a:rPr lang="ru-RU" sz="2800" b="1" dirty="0" smtClean="0"/>
              <a:t>+ </a:t>
            </a:r>
            <a:r>
              <a:rPr lang="ru-RU" sz="2800" b="1" u="dbl" dirty="0" smtClean="0"/>
              <a:t>3/4</a:t>
            </a:r>
            <a:r>
              <a:rPr lang="en-US" sz="2800" b="1" u="dbl" dirty="0"/>
              <a:t>O</a:t>
            </a:r>
            <a:r>
              <a:rPr lang="ru-RU" sz="2800" b="1" u="dbl" baseline="-25000" dirty="0"/>
              <a:t>2</a:t>
            </a:r>
            <a:r>
              <a:rPr lang="ru-RU" sz="2800" b="1" dirty="0"/>
              <a:t> </a:t>
            </a:r>
            <a:r>
              <a:rPr lang="ru-RU" sz="2800" b="1" dirty="0" smtClean="0"/>
              <a:t>– NH</a:t>
            </a:r>
            <a:r>
              <a:rPr lang="ru-RU" sz="2800" b="1" baseline="-25000" dirty="0" smtClean="0"/>
              <a:t>3 </a:t>
            </a:r>
            <a:r>
              <a:rPr lang="ru-RU" sz="2800" b="1" dirty="0" smtClean="0"/>
              <a:t>– </a:t>
            </a:r>
            <a:r>
              <a:rPr lang="ru-RU" sz="2800" b="1" u="dbl" dirty="0" smtClean="0"/>
              <a:t>3/4О</a:t>
            </a:r>
            <a:r>
              <a:rPr lang="ru-RU" sz="2800" b="1" u="dbl" baseline="-25000" dirty="0" smtClean="0"/>
              <a:t>2</a:t>
            </a:r>
            <a:r>
              <a:rPr lang="ru-RU" sz="2800" b="1" baseline="-25000" dirty="0" smtClean="0"/>
              <a:t> </a:t>
            </a:r>
            <a:r>
              <a:rPr lang="ru-RU" sz="2800" b="1" dirty="0"/>
              <a:t>→ </a:t>
            </a:r>
            <a:endParaRPr lang="ru-RU" sz="2800" b="1" dirty="0" smtClean="0"/>
          </a:p>
          <a:p>
            <a:pPr algn="ctr">
              <a:lnSpc>
                <a:spcPct val="85000"/>
              </a:lnSpc>
            </a:pPr>
            <a:r>
              <a:rPr lang="ru-RU" sz="2800" b="1" dirty="0" smtClean="0"/>
              <a:t>→ </a:t>
            </a:r>
            <a:r>
              <a:rPr lang="ru-RU" sz="2800" b="1" u="sng" dirty="0" smtClean="0"/>
              <a:t>3/2</a:t>
            </a:r>
            <a:r>
              <a:rPr lang="en-US" sz="2800" b="1" u="sng" dirty="0"/>
              <a:t>H</a:t>
            </a:r>
            <a:r>
              <a:rPr lang="ru-RU" sz="2800" b="1" u="sng" baseline="-25000" dirty="0"/>
              <a:t>2</a:t>
            </a:r>
            <a:r>
              <a:rPr lang="en-US" sz="2800" b="1" u="sng" dirty="0"/>
              <a:t>O</a:t>
            </a:r>
            <a:r>
              <a:rPr lang="ru-RU" sz="2800" b="1" u="sng" baseline="-25000" dirty="0"/>
              <a:t>(ж)</a:t>
            </a:r>
            <a:r>
              <a:rPr lang="ru-RU" sz="2800" b="1" baseline="-25000" dirty="0"/>
              <a:t> </a:t>
            </a:r>
            <a:r>
              <a:rPr lang="ru-RU" sz="2800" b="1" dirty="0"/>
              <a:t> – </a:t>
            </a:r>
            <a:r>
              <a:rPr lang="ru-RU" sz="2800" b="1" u="sng" dirty="0"/>
              <a:t>3/2Н</a:t>
            </a:r>
            <a:r>
              <a:rPr lang="ru-RU" sz="2800" b="1" u="sng" baseline="-25000" dirty="0"/>
              <a:t>2</a:t>
            </a:r>
            <a:r>
              <a:rPr lang="en-US" sz="2800" b="1" u="sng" dirty="0"/>
              <a:t>O</a:t>
            </a:r>
            <a:r>
              <a:rPr lang="ru-RU" sz="2800" b="1" u="sng" baseline="-25000" dirty="0"/>
              <a:t>(ж)</a:t>
            </a:r>
            <a:r>
              <a:rPr lang="ru-RU" sz="2800" b="1" dirty="0"/>
              <a:t> – 1/2N</a:t>
            </a:r>
            <a:r>
              <a:rPr lang="ru-RU" sz="2800" b="1" baseline="-25000" dirty="0"/>
              <a:t>2</a:t>
            </a:r>
            <a:endParaRPr lang="ru-RU" sz="2800" b="1" dirty="0"/>
          </a:p>
          <a:p>
            <a:pPr>
              <a:lnSpc>
                <a:spcPct val="85000"/>
              </a:lnSpc>
            </a:pPr>
            <a:r>
              <a:rPr lang="ru-RU" sz="800" b="1" dirty="0"/>
              <a:t> </a:t>
            </a:r>
          </a:p>
        </p:txBody>
      </p:sp>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116632"/>
            <a:ext cx="8856984" cy="3493264"/>
          </a:xfrm>
          <a:prstGeom prst="rect">
            <a:avLst/>
          </a:prstGeom>
        </p:spPr>
        <p:txBody>
          <a:bodyPr wrap="square">
            <a:spAutoFit/>
          </a:bodyPr>
          <a:lstStyle/>
          <a:p>
            <a:pPr>
              <a:lnSpc>
                <a:spcPct val="85000"/>
              </a:lnSpc>
            </a:pPr>
            <a:r>
              <a:rPr lang="ru-RU" sz="800" b="1" dirty="0"/>
              <a:t> </a:t>
            </a:r>
          </a:p>
          <a:p>
            <a:pPr>
              <a:lnSpc>
                <a:spcPct val="85000"/>
              </a:lnSpc>
            </a:pPr>
            <a:r>
              <a:rPr lang="ru-RU" sz="2800" b="1" dirty="0"/>
              <a:t>Переписываем без подчеркнутого:</a:t>
            </a:r>
          </a:p>
          <a:p>
            <a:pPr algn="ctr">
              <a:lnSpc>
                <a:spcPct val="85000"/>
              </a:lnSpc>
            </a:pPr>
            <a:r>
              <a:rPr lang="ru-RU" sz="2800" b="1" dirty="0"/>
              <a:t>3/2</a:t>
            </a:r>
            <a:r>
              <a:rPr lang="en-US" sz="2800" b="1" dirty="0"/>
              <a:t>H</a:t>
            </a:r>
            <a:r>
              <a:rPr lang="ru-RU" sz="2800" b="1" baseline="-25000" dirty="0"/>
              <a:t>2 </a:t>
            </a:r>
            <a:r>
              <a:rPr lang="ru-RU" sz="2800" b="1" dirty="0"/>
              <a:t>– NH</a:t>
            </a:r>
            <a:r>
              <a:rPr lang="ru-RU" sz="2800" b="1" baseline="-25000" dirty="0"/>
              <a:t>3</a:t>
            </a:r>
            <a:r>
              <a:rPr lang="ru-RU" sz="2800" b="1" dirty="0"/>
              <a:t> → – 1/2N</a:t>
            </a:r>
            <a:r>
              <a:rPr lang="ru-RU" sz="2800" b="1" baseline="-25000" dirty="0"/>
              <a:t>2</a:t>
            </a:r>
            <a:endParaRPr lang="ru-RU" sz="2800" b="1" dirty="0"/>
          </a:p>
          <a:p>
            <a:pPr algn="ctr">
              <a:lnSpc>
                <a:spcPct val="85000"/>
              </a:lnSpc>
            </a:pPr>
            <a:r>
              <a:rPr lang="ru-RU" sz="2800" b="1" dirty="0"/>
              <a:t>или</a:t>
            </a:r>
          </a:p>
          <a:p>
            <a:pPr algn="ctr">
              <a:lnSpc>
                <a:spcPct val="85000"/>
              </a:lnSpc>
            </a:pPr>
            <a:r>
              <a:rPr lang="ru-RU" sz="2800" b="1" dirty="0"/>
              <a:t>1/2N</a:t>
            </a:r>
            <a:r>
              <a:rPr lang="ru-RU" sz="2800" b="1" baseline="-25000" dirty="0"/>
              <a:t>2</a:t>
            </a:r>
            <a:r>
              <a:rPr lang="ru-RU" sz="2800" b="1" dirty="0"/>
              <a:t> + 3/2Н</a:t>
            </a:r>
            <a:r>
              <a:rPr lang="ru-RU" sz="2800" b="1" baseline="-25000" dirty="0"/>
              <a:t>2</a:t>
            </a:r>
            <a:r>
              <a:rPr lang="ru-RU" sz="2800" b="1" dirty="0"/>
              <a:t> = NH</a:t>
            </a:r>
            <a:r>
              <a:rPr lang="ru-RU" sz="2800" b="1" baseline="-25000" dirty="0"/>
              <a:t>3</a:t>
            </a:r>
            <a:endParaRPr lang="ru-RU" sz="2800" b="1" dirty="0"/>
          </a:p>
          <a:p>
            <a:pPr>
              <a:lnSpc>
                <a:spcPct val="85000"/>
              </a:lnSpc>
            </a:pPr>
            <a:r>
              <a:rPr lang="ru-RU" sz="2800" b="1" dirty="0"/>
              <a:t>Рассуждения оказались верными, поэтому:</a:t>
            </a:r>
          </a:p>
          <a:p>
            <a:pPr algn="ctr">
              <a:lnSpc>
                <a:spcPct val="85000"/>
              </a:lnSpc>
            </a:pPr>
            <a:r>
              <a:rPr lang="ru-RU" sz="2800" b="1" dirty="0"/>
              <a:t>∆</a:t>
            </a:r>
            <a:r>
              <a:rPr lang="en-US" sz="2800" b="1" dirty="0"/>
              <a:t>H</a:t>
            </a:r>
            <a:r>
              <a:rPr lang="ru-RU" sz="2800" b="1" baseline="-25000" dirty="0"/>
              <a:t>3  </a:t>
            </a:r>
            <a:r>
              <a:rPr lang="ru-RU" sz="2800" b="1" dirty="0"/>
              <a:t>= 3/4∆</a:t>
            </a:r>
            <a:r>
              <a:rPr lang="en-US" sz="2800" b="1" dirty="0"/>
              <a:t>H</a:t>
            </a:r>
            <a:r>
              <a:rPr lang="ru-RU" sz="2800" b="1" baseline="-25000" dirty="0"/>
              <a:t>1 </a:t>
            </a:r>
            <a:r>
              <a:rPr lang="ru-RU" sz="2800" b="1" dirty="0"/>
              <a:t>– 1/4∆</a:t>
            </a:r>
            <a:r>
              <a:rPr lang="en-US" sz="2800" b="1" dirty="0"/>
              <a:t>H</a:t>
            </a:r>
            <a:r>
              <a:rPr lang="ru-RU" sz="2800" b="1" baseline="-25000" dirty="0"/>
              <a:t>2 </a:t>
            </a:r>
            <a:r>
              <a:rPr lang="ru-RU" sz="2800" b="1" dirty="0"/>
              <a:t>= </a:t>
            </a:r>
            <a:endParaRPr lang="ru-RU" sz="2800" b="1" dirty="0" smtClean="0"/>
          </a:p>
          <a:p>
            <a:pPr algn="ctr">
              <a:lnSpc>
                <a:spcPct val="85000"/>
              </a:lnSpc>
            </a:pPr>
            <a:r>
              <a:rPr lang="ru-RU" sz="2800" b="1" dirty="0" smtClean="0"/>
              <a:t>=3/4 </a:t>
            </a:r>
            <a:r>
              <a:rPr lang="ru-RU" sz="2800" b="1" dirty="0"/>
              <a:t>(–571,68) – 1/4(–1530,28) = – 46,19 кДж/моль</a:t>
            </a:r>
          </a:p>
          <a:p>
            <a:pPr>
              <a:lnSpc>
                <a:spcPct val="85000"/>
              </a:lnSpc>
            </a:pPr>
            <a:r>
              <a:rPr lang="ru-RU" sz="2800" b="1" dirty="0"/>
              <a:t> </a:t>
            </a:r>
          </a:p>
          <a:p>
            <a:pPr>
              <a:lnSpc>
                <a:spcPct val="85000"/>
              </a:lnSpc>
            </a:pPr>
            <a:r>
              <a:rPr lang="ru-RU" sz="2800" b="1" i="1" dirty="0">
                <a:ln>
                  <a:solidFill>
                    <a:sysClr val="windowText" lastClr="000000"/>
                  </a:solidFill>
                </a:ln>
                <a:solidFill>
                  <a:srgbClr val="FF0000"/>
                </a:solidFill>
              </a:rPr>
              <a:t>Ответ:</a:t>
            </a:r>
            <a:r>
              <a:rPr lang="ru-RU" sz="2800" b="1" dirty="0"/>
              <a:t> ∆</a:t>
            </a:r>
            <a:r>
              <a:rPr lang="en-US" sz="2800" b="1" dirty="0"/>
              <a:t>H</a:t>
            </a:r>
            <a:r>
              <a:rPr lang="ru-RU" sz="2800" b="1" baseline="-25000" dirty="0"/>
              <a:t>3  </a:t>
            </a:r>
            <a:r>
              <a:rPr lang="ru-RU" sz="2800" b="1" dirty="0"/>
              <a:t>= – 46,19 кДж/моль.          </a:t>
            </a:r>
          </a:p>
        </p:txBody>
      </p:sp>
    </p:spTree>
    <p:extLst>
      <p:ext uri="{BB962C8B-B14F-4D97-AF65-F5344CB8AC3E}">
        <p14:creationId xmlns:p14="http://schemas.microsoft.com/office/powerpoint/2010/main" val="3770343210"/>
      </p:ext>
    </p:extLst>
  </p:cSld>
  <p:clrMapOvr>
    <a:masterClrMapping/>
  </p:clrMapOvr>
  <p:transition>
    <p:wheel spokes="1"/>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07504" y="221681"/>
            <a:ext cx="8856984" cy="1191095"/>
          </a:xfrm>
          <a:prstGeom prst="rect">
            <a:avLst/>
          </a:prstGeom>
        </p:spPr>
        <p:txBody>
          <a:bodyPr wrap="square">
            <a:spAutoFit/>
          </a:bodyPr>
          <a:lstStyle/>
          <a:p>
            <a:pPr indent="450850" algn="just">
              <a:lnSpc>
                <a:spcPct val="85000"/>
              </a:lnSpc>
            </a:pPr>
            <a:r>
              <a:rPr lang="ru-RU" sz="2800" b="1" dirty="0">
                <a:ln>
                  <a:solidFill>
                    <a:sysClr val="windowText" lastClr="000000"/>
                  </a:solidFill>
                </a:ln>
                <a:solidFill>
                  <a:srgbClr val="FF0000"/>
                </a:solidFill>
              </a:rPr>
              <a:t>Задача № 4. </a:t>
            </a:r>
            <a:r>
              <a:rPr lang="ru-RU" sz="2800" b="1" dirty="0"/>
              <a:t>Определить теплоту реакции 3C</a:t>
            </a:r>
            <a:r>
              <a:rPr lang="ru-RU" sz="2800" b="1" baseline="-25000" dirty="0"/>
              <a:t>2</a:t>
            </a:r>
            <a:r>
              <a:rPr lang="ru-RU" sz="2800" b="1" dirty="0"/>
              <a:t>H</a:t>
            </a:r>
            <a:r>
              <a:rPr lang="ru-RU" sz="2800" b="1" baseline="-25000" dirty="0"/>
              <a:t>2(г)</a:t>
            </a:r>
            <a:r>
              <a:rPr lang="ru-RU" sz="2800" b="1" dirty="0"/>
              <a:t> </a:t>
            </a:r>
            <a:r>
              <a:rPr lang="ru-RU" sz="2800" b="1" dirty="0" smtClean="0"/>
              <a:t>→ C</a:t>
            </a:r>
            <a:r>
              <a:rPr lang="ru-RU" sz="2800" b="1" baseline="-25000" dirty="0" smtClean="0"/>
              <a:t>6</a:t>
            </a:r>
            <a:r>
              <a:rPr lang="ru-RU" sz="2800" b="1" dirty="0" smtClean="0"/>
              <a:t>H</a:t>
            </a:r>
            <a:r>
              <a:rPr lang="ru-RU" sz="2800" b="1" baseline="-25000" dirty="0" smtClean="0"/>
              <a:t>6(ж</a:t>
            </a:r>
            <a:r>
              <a:rPr lang="ru-RU" sz="2800" b="1" baseline="-25000" dirty="0"/>
              <a:t>)</a:t>
            </a:r>
            <a:r>
              <a:rPr lang="ru-RU" sz="2800" b="1" dirty="0"/>
              <a:t>, исходя из следующих уравнений реакций:</a:t>
            </a:r>
          </a:p>
        </p:txBody>
      </p:sp>
      <p:graphicFrame>
        <p:nvGraphicFramePr>
          <p:cNvPr id="3" name="Таблица 2"/>
          <p:cNvGraphicFramePr>
            <a:graphicFrameLocks noGrp="1"/>
          </p:cNvGraphicFramePr>
          <p:nvPr>
            <p:extLst>
              <p:ext uri="{D42A27DB-BD31-4B8C-83A1-F6EECF244321}">
                <p14:modId xmlns:p14="http://schemas.microsoft.com/office/powerpoint/2010/main" val="3838224197"/>
              </p:ext>
            </p:extLst>
          </p:nvPr>
        </p:nvGraphicFramePr>
        <p:xfrm>
          <a:off x="323528" y="1495440"/>
          <a:ext cx="8640960" cy="853440"/>
        </p:xfrm>
        <a:graphic>
          <a:graphicData uri="http://schemas.openxmlformats.org/drawingml/2006/table">
            <a:tbl>
              <a:tblPr firstRow="1" firstCol="1" bandRow="1">
                <a:tableStyleId>{2D5ABB26-0587-4C30-8999-92F81FD0307C}</a:tableStyleId>
              </a:tblPr>
              <a:tblGrid>
                <a:gridCol w="5400329">
                  <a:extLst>
                    <a:ext uri="{9D8B030D-6E8A-4147-A177-3AD203B41FA5}">
                      <a16:colId xmlns:a16="http://schemas.microsoft.com/office/drawing/2014/main" val="20000"/>
                    </a:ext>
                  </a:extLst>
                </a:gridCol>
                <a:gridCol w="3240631">
                  <a:extLst>
                    <a:ext uri="{9D8B030D-6E8A-4147-A177-3AD203B41FA5}">
                      <a16:colId xmlns:a16="http://schemas.microsoft.com/office/drawing/2014/main" val="20001"/>
                    </a:ext>
                  </a:extLst>
                </a:gridCol>
              </a:tblGrid>
              <a:tr h="0">
                <a:tc>
                  <a:txBody>
                    <a:bodyPr/>
                    <a:lstStyle/>
                    <a:p>
                      <a:pPr indent="93345" algn="just">
                        <a:spcAft>
                          <a:spcPts val="0"/>
                        </a:spcAft>
                      </a:pPr>
                      <a:r>
                        <a:rPr lang="ru-RU" sz="2800" b="1" dirty="0">
                          <a:effectLst/>
                          <a:latin typeface="Arial" pitchFamily="34" charset="0"/>
                          <a:cs typeface="Arial" pitchFamily="34" charset="0"/>
                        </a:rPr>
                        <a:t>C</a:t>
                      </a:r>
                      <a:r>
                        <a:rPr lang="ru-RU" sz="2800" b="1" baseline="-25000" dirty="0">
                          <a:effectLst/>
                          <a:latin typeface="Arial" pitchFamily="34" charset="0"/>
                          <a:cs typeface="Arial" pitchFamily="34" charset="0"/>
                        </a:rPr>
                        <a:t>2</a:t>
                      </a:r>
                      <a:r>
                        <a:rPr lang="ru-RU" sz="2800" b="1" dirty="0">
                          <a:effectLst/>
                          <a:latin typeface="Arial" pitchFamily="34" charset="0"/>
                          <a:cs typeface="Arial" pitchFamily="34" charset="0"/>
                        </a:rPr>
                        <a:t>H</a:t>
                      </a:r>
                      <a:r>
                        <a:rPr lang="ru-RU" sz="2800" b="1" baseline="-25000" dirty="0">
                          <a:effectLst/>
                          <a:latin typeface="Arial" pitchFamily="34" charset="0"/>
                          <a:cs typeface="Arial" pitchFamily="34" charset="0"/>
                        </a:rPr>
                        <a:t>2(г</a:t>
                      </a:r>
                      <a:r>
                        <a:rPr lang="ru-RU" sz="2800" b="1" baseline="-25000" dirty="0" smtClean="0">
                          <a:effectLst/>
                          <a:latin typeface="Arial" pitchFamily="34" charset="0"/>
                          <a:cs typeface="Arial" pitchFamily="34" charset="0"/>
                        </a:rPr>
                        <a:t>)</a:t>
                      </a:r>
                      <a:r>
                        <a:rPr lang="ru-RU" sz="2800" b="1" dirty="0" smtClean="0">
                          <a:effectLst/>
                          <a:latin typeface="Arial" pitchFamily="34" charset="0"/>
                          <a:cs typeface="Arial" pitchFamily="34" charset="0"/>
                        </a:rPr>
                        <a:t>+5/2</a:t>
                      </a:r>
                      <a:r>
                        <a:rPr lang="en-US" sz="2800" b="1" dirty="0">
                          <a:effectLst/>
                          <a:latin typeface="Arial" pitchFamily="34" charset="0"/>
                          <a:cs typeface="Arial" pitchFamily="34" charset="0"/>
                        </a:rPr>
                        <a:t>O</a:t>
                      </a:r>
                      <a:r>
                        <a:rPr lang="ru-RU" sz="2800" b="1" baseline="-25000" dirty="0">
                          <a:effectLst/>
                          <a:latin typeface="Arial" pitchFamily="34" charset="0"/>
                          <a:cs typeface="Arial" pitchFamily="34" charset="0"/>
                        </a:rPr>
                        <a:t>2 </a:t>
                      </a:r>
                      <a:r>
                        <a:rPr lang="ru-RU" sz="2800" b="1" dirty="0">
                          <a:effectLst/>
                          <a:latin typeface="Arial" pitchFamily="34" charset="0"/>
                          <a:cs typeface="Arial" pitchFamily="34" charset="0"/>
                        </a:rPr>
                        <a:t>→ 2</a:t>
                      </a:r>
                      <a:r>
                        <a:rPr lang="en-US" sz="2800" b="1" dirty="0">
                          <a:effectLst/>
                          <a:latin typeface="Arial" pitchFamily="34" charset="0"/>
                          <a:cs typeface="Arial" pitchFamily="34" charset="0"/>
                        </a:rPr>
                        <a:t>CO</a:t>
                      </a:r>
                      <a:r>
                        <a:rPr lang="ru-RU" sz="2800" b="1" baseline="-25000" dirty="0">
                          <a:effectLst/>
                          <a:latin typeface="Arial" pitchFamily="34" charset="0"/>
                          <a:cs typeface="Arial" pitchFamily="34" charset="0"/>
                        </a:rPr>
                        <a:t>2(г</a:t>
                      </a:r>
                      <a:r>
                        <a:rPr lang="ru-RU" sz="2800" b="1" baseline="-25000" dirty="0" smtClean="0">
                          <a:effectLst/>
                          <a:latin typeface="Arial" pitchFamily="34" charset="0"/>
                          <a:cs typeface="Arial" pitchFamily="34" charset="0"/>
                        </a:rPr>
                        <a:t>)</a:t>
                      </a:r>
                      <a:r>
                        <a:rPr lang="ru-RU" sz="2800" b="1" dirty="0" smtClean="0">
                          <a:effectLst/>
                          <a:latin typeface="Arial" pitchFamily="34" charset="0"/>
                          <a:cs typeface="Arial" pitchFamily="34" charset="0"/>
                        </a:rPr>
                        <a:t>+ </a:t>
                      </a:r>
                      <a:r>
                        <a:rPr lang="en-US" sz="2800" b="1" dirty="0">
                          <a:effectLst/>
                          <a:latin typeface="Arial" pitchFamily="34" charset="0"/>
                          <a:cs typeface="Arial" pitchFamily="34" charset="0"/>
                        </a:rPr>
                        <a:t>H</a:t>
                      </a:r>
                      <a:r>
                        <a:rPr lang="ru-RU" sz="2800" b="1" baseline="-25000" dirty="0">
                          <a:effectLst/>
                          <a:latin typeface="Arial" pitchFamily="34" charset="0"/>
                          <a:cs typeface="Arial" pitchFamily="34" charset="0"/>
                        </a:rPr>
                        <a:t>2</a:t>
                      </a:r>
                      <a:r>
                        <a:rPr lang="en-US" sz="2800" b="1" dirty="0">
                          <a:effectLst/>
                          <a:latin typeface="Arial" pitchFamily="34" charset="0"/>
                          <a:cs typeface="Arial" pitchFamily="34" charset="0"/>
                        </a:rPr>
                        <a:t>O</a:t>
                      </a:r>
                      <a:r>
                        <a:rPr lang="ru-RU" sz="2800" b="1" baseline="-25000" dirty="0">
                          <a:effectLst/>
                          <a:latin typeface="Arial" pitchFamily="34" charset="0"/>
                          <a:cs typeface="Arial" pitchFamily="34" charset="0"/>
                        </a:rPr>
                        <a:t>(ж)</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800" b="1" dirty="0">
                          <a:effectLst/>
                          <a:latin typeface="Arial" pitchFamily="34" charset="0"/>
                          <a:cs typeface="Arial" pitchFamily="34" charset="0"/>
                        </a:rPr>
                        <a:t>∆H</a:t>
                      </a:r>
                      <a:r>
                        <a:rPr lang="en-US" sz="2800" b="1" baseline="-25000" dirty="0">
                          <a:effectLst/>
                          <a:latin typeface="Arial" pitchFamily="34" charset="0"/>
                          <a:cs typeface="Arial" pitchFamily="34" charset="0"/>
                        </a:rPr>
                        <a:t>1 </a:t>
                      </a:r>
                      <a:r>
                        <a:rPr lang="en-US" sz="2800" b="1" dirty="0">
                          <a:effectLst/>
                          <a:latin typeface="Arial" pitchFamily="34" charset="0"/>
                          <a:cs typeface="Arial" pitchFamily="34" charset="0"/>
                        </a:rPr>
                        <a:t>=</a:t>
                      </a:r>
                      <a:r>
                        <a:rPr lang="ru-RU" sz="2800" b="1" dirty="0">
                          <a:effectLst/>
                          <a:latin typeface="Arial" pitchFamily="34" charset="0"/>
                          <a:cs typeface="Arial" pitchFamily="34" charset="0"/>
                        </a:rPr>
                        <a:t> –1300 кДж</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indent="93345" algn="just">
                        <a:spcAft>
                          <a:spcPts val="0"/>
                        </a:spcAft>
                      </a:pPr>
                      <a:r>
                        <a:rPr lang="ru-RU" sz="2800" b="1">
                          <a:effectLst/>
                          <a:latin typeface="Arial" pitchFamily="34" charset="0"/>
                          <a:cs typeface="Arial" pitchFamily="34" charset="0"/>
                        </a:rPr>
                        <a:t>6С + 3</a:t>
                      </a:r>
                      <a:r>
                        <a:rPr lang="en-US" sz="2800" b="1">
                          <a:effectLst/>
                          <a:latin typeface="Arial" pitchFamily="34" charset="0"/>
                          <a:cs typeface="Arial" pitchFamily="34" charset="0"/>
                        </a:rPr>
                        <a:t>H</a:t>
                      </a:r>
                      <a:r>
                        <a:rPr lang="en-US" sz="2800" b="1" baseline="-25000">
                          <a:effectLst/>
                          <a:latin typeface="Arial" pitchFamily="34" charset="0"/>
                          <a:cs typeface="Arial" pitchFamily="34" charset="0"/>
                        </a:rPr>
                        <a:t>2</a:t>
                      </a:r>
                      <a:r>
                        <a:rPr lang="en-US" sz="2800" b="1">
                          <a:effectLst/>
                          <a:latin typeface="Arial" pitchFamily="34" charset="0"/>
                          <a:cs typeface="Arial" pitchFamily="34" charset="0"/>
                        </a:rPr>
                        <a:t> → </a:t>
                      </a:r>
                      <a:r>
                        <a:rPr lang="ru-RU" sz="2800" b="1">
                          <a:effectLst/>
                          <a:latin typeface="Arial" pitchFamily="34" charset="0"/>
                          <a:cs typeface="Arial" pitchFamily="34" charset="0"/>
                        </a:rPr>
                        <a:t>C</a:t>
                      </a:r>
                      <a:r>
                        <a:rPr lang="ru-RU" sz="2800" b="1" baseline="-25000">
                          <a:effectLst/>
                          <a:latin typeface="Arial" pitchFamily="34" charset="0"/>
                          <a:cs typeface="Arial" pitchFamily="34" charset="0"/>
                        </a:rPr>
                        <a:t>6</a:t>
                      </a:r>
                      <a:r>
                        <a:rPr lang="ru-RU" sz="2800" b="1">
                          <a:effectLst/>
                          <a:latin typeface="Arial" pitchFamily="34" charset="0"/>
                          <a:cs typeface="Arial" pitchFamily="34" charset="0"/>
                        </a:rPr>
                        <a:t>H</a:t>
                      </a:r>
                      <a:r>
                        <a:rPr lang="ru-RU" sz="2800" b="1" baseline="-25000">
                          <a:effectLst/>
                          <a:latin typeface="Arial" pitchFamily="34" charset="0"/>
                          <a:cs typeface="Arial" pitchFamily="34" charset="0"/>
                        </a:rPr>
                        <a:t>6(ж)</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800" b="1" dirty="0">
                          <a:effectLst/>
                          <a:latin typeface="Arial" pitchFamily="34" charset="0"/>
                          <a:cs typeface="Arial" pitchFamily="34" charset="0"/>
                        </a:rPr>
                        <a:t>∆H</a:t>
                      </a:r>
                      <a:r>
                        <a:rPr lang="ru-RU" sz="2800" b="1" baseline="-25000" dirty="0">
                          <a:effectLst/>
                          <a:latin typeface="Arial" pitchFamily="34" charset="0"/>
                          <a:cs typeface="Arial" pitchFamily="34" charset="0"/>
                        </a:rPr>
                        <a:t>2 </a:t>
                      </a:r>
                      <a:r>
                        <a:rPr lang="en-US" sz="2800" b="1" dirty="0">
                          <a:effectLst/>
                          <a:latin typeface="Arial" pitchFamily="34" charset="0"/>
                          <a:cs typeface="Arial" pitchFamily="34" charset="0"/>
                        </a:rPr>
                        <a:t>= </a:t>
                      </a:r>
                      <a:r>
                        <a:rPr lang="ru-RU" sz="2800" b="1" dirty="0">
                          <a:effectLst/>
                          <a:latin typeface="Arial" pitchFamily="34" charset="0"/>
                          <a:cs typeface="Arial" pitchFamily="34" charset="0"/>
                        </a:rPr>
                        <a:t>82,9</a:t>
                      </a:r>
                      <a:r>
                        <a:rPr lang="en-US" sz="2800" b="1" dirty="0">
                          <a:effectLst/>
                          <a:latin typeface="Arial" pitchFamily="34" charset="0"/>
                          <a:cs typeface="Arial" pitchFamily="34" charset="0"/>
                        </a:rPr>
                        <a:t> </a:t>
                      </a:r>
                      <a:r>
                        <a:rPr lang="ru-RU" sz="2800" b="1" dirty="0">
                          <a:effectLst/>
                          <a:latin typeface="Arial" pitchFamily="34" charset="0"/>
                          <a:cs typeface="Arial" pitchFamily="34" charset="0"/>
                        </a:rPr>
                        <a:t>кДж</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Прямоугольник 6"/>
          <p:cNvSpPr/>
          <p:nvPr/>
        </p:nvSpPr>
        <p:spPr>
          <a:xfrm>
            <a:off x="3696441" y="2492896"/>
            <a:ext cx="1895134" cy="523220"/>
          </a:xfrm>
          <a:prstGeom prst="rect">
            <a:avLst/>
          </a:prstGeom>
        </p:spPr>
        <p:txBody>
          <a:bodyPr wrap="none">
            <a:spAutoFit/>
          </a:bodyPr>
          <a:lstStyle/>
          <a:p>
            <a:r>
              <a:rPr lang="ru-RU" sz="2800" b="1" i="1" dirty="0">
                <a:ln>
                  <a:solidFill>
                    <a:sysClr val="windowText" lastClr="000000"/>
                  </a:solidFill>
                </a:ln>
                <a:solidFill>
                  <a:srgbClr val="FF0000"/>
                </a:solidFill>
              </a:rPr>
              <a:t>Решение:</a:t>
            </a:r>
            <a:endParaRPr lang="ru-RU" sz="2800" b="1" dirty="0">
              <a:ln>
                <a:solidFill>
                  <a:sysClr val="windowText" lastClr="000000"/>
                </a:solidFill>
              </a:ln>
              <a:solidFill>
                <a:srgbClr val="FF0000"/>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837368199"/>
              </p:ext>
            </p:extLst>
          </p:nvPr>
        </p:nvGraphicFramePr>
        <p:xfrm>
          <a:off x="179513" y="3177064"/>
          <a:ext cx="8784975" cy="1234440"/>
        </p:xfrm>
        <a:graphic>
          <a:graphicData uri="http://schemas.openxmlformats.org/drawingml/2006/table">
            <a:tbl>
              <a:tblPr firstRow="1" firstCol="1" bandRow="1">
                <a:tableStyleId>{2D5ABB26-0587-4C30-8999-92F81FD0307C}</a:tableStyleId>
              </a:tblPr>
              <a:tblGrid>
                <a:gridCol w="5040559">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3024336">
                  <a:extLst>
                    <a:ext uri="{9D8B030D-6E8A-4147-A177-3AD203B41FA5}">
                      <a16:colId xmlns:a16="http://schemas.microsoft.com/office/drawing/2014/main" val="20002"/>
                    </a:ext>
                  </a:extLst>
                </a:gridCol>
              </a:tblGrid>
              <a:tr h="0">
                <a:tc>
                  <a:txBody>
                    <a:bodyPr/>
                    <a:lstStyle/>
                    <a:p>
                      <a:pPr indent="93345" algn="just">
                        <a:spcAft>
                          <a:spcPts val="0"/>
                        </a:spcAft>
                      </a:pPr>
                      <a:r>
                        <a:rPr lang="ru-RU" sz="2700" b="1" dirty="0">
                          <a:effectLst/>
                          <a:latin typeface="Arial" pitchFamily="34" charset="0"/>
                          <a:cs typeface="Arial" pitchFamily="34" charset="0"/>
                        </a:rPr>
                        <a:t>C</a:t>
                      </a:r>
                      <a:r>
                        <a:rPr lang="ru-RU" sz="2700" b="1" baseline="-25000" dirty="0">
                          <a:effectLst/>
                          <a:latin typeface="Arial" pitchFamily="34" charset="0"/>
                          <a:cs typeface="Arial" pitchFamily="34" charset="0"/>
                        </a:rPr>
                        <a:t>2</a:t>
                      </a:r>
                      <a:r>
                        <a:rPr lang="ru-RU" sz="2700" b="1" dirty="0">
                          <a:effectLst/>
                          <a:latin typeface="Arial" pitchFamily="34" charset="0"/>
                          <a:cs typeface="Arial" pitchFamily="34" charset="0"/>
                        </a:rPr>
                        <a:t>H</a:t>
                      </a:r>
                      <a:r>
                        <a:rPr lang="ru-RU" sz="2700" b="1" baseline="-25000" dirty="0">
                          <a:effectLst/>
                          <a:latin typeface="Arial" pitchFamily="34" charset="0"/>
                          <a:cs typeface="Arial" pitchFamily="34" charset="0"/>
                        </a:rPr>
                        <a:t>2(г</a:t>
                      </a:r>
                      <a:r>
                        <a:rPr lang="ru-RU" sz="2700" b="1" baseline="-25000" dirty="0" smtClean="0">
                          <a:effectLst/>
                          <a:latin typeface="Arial" pitchFamily="34" charset="0"/>
                          <a:cs typeface="Arial" pitchFamily="34" charset="0"/>
                        </a:rPr>
                        <a:t>)</a:t>
                      </a:r>
                      <a:r>
                        <a:rPr lang="ru-RU" sz="2700" b="1" dirty="0" smtClean="0">
                          <a:effectLst/>
                          <a:latin typeface="Arial" pitchFamily="34" charset="0"/>
                          <a:cs typeface="Arial" pitchFamily="34" charset="0"/>
                        </a:rPr>
                        <a:t>+5/2</a:t>
                      </a:r>
                      <a:r>
                        <a:rPr lang="en-US" sz="2700" b="1" dirty="0">
                          <a:effectLst/>
                          <a:latin typeface="Arial" pitchFamily="34" charset="0"/>
                          <a:cs typeface="Arial" pitchFamily="34" charset="0"/>
                        </a:rPr>
                        <a:t>O</a:t>
                      </a:r>
                      <a:r>
                        <a:rPr lang="ru-RU" sz="2700" b="1" baseline="-25000" dirty="0" smtClean="0">
                          <a:effectLst/>
                          <a:latin typeface="Arial" pitchFamily="34" charset="0"/>
                          <a:cs typeface="Arial" pitchFamily="34" charset="0"/>
                        </a:rPr>
                        <a:t>2</a:t>
                      </a:r>
                      <a:r>
                        <a:rPr lang="ru-RU" sz="2700" b="1" dirty="0" smtClean="0">
                          <a:effectLst/>
                          <a:latin typeface="Arial" pitchFamily="34" charset="0"/>
                          <a:cs typeface="Arial" pitchFamily="34" charset="0"/>
                        </a:rPr>
                        <a:t>→2</a:t>
                      </a:r>
                      <a:r>
                        <a:rPr lang="en-US" sz="2700" b="1" dirty="0">
                          <a:effectLst/>
                          <a:latin typeface="Arial" pitchFamily="34" charset="0"/>
                          <a:cs typeface="Arial" pitchFamily="34" charset="0"/>
                        </a:rPr>
                        <a:t>CO</a:t>
                      </a:r>
                      <a:r>
                        <a:rPr lang="ru-RU" sz="2700" b="1" baseline="-25000" dirty="0">
                          <a:effectLst/>
                          <a:latin typeface="Arial" pitchFamily="34" charset="0"/>
                          <a:cs typeface="Arial" pitchFamily="34" charset="0"/>
                        </a:rPr>
                        <a:t>2(г</a:t>
                      </a:r>
                      <a:r>
                        <a:rPr lang="ru-RU" sz="2700" b="1" baseline="-25000" dirty="0" smtClean="0">
                          <a:effectLst/>
                          <a:latin typeface="Arial" pitchFamily="34" charset="0"/>
                          <a:cs typeface="Arial" pitchFamily="34" charset="0"/>
                        </a:rPr>
                        <a:t>)</a:t>
                      </a:r>
                      <a:r>
                        <a:rPr lang="ru-RU" sz="2700" b="1" dirty="0" smtClean="0">
                          <a:effectLst/>
                          <a:latin typeface="Arial" pitchFamily="34" charset="0"/>
                          <a:cs typeface="Arial" pitchFamily="34" charset="0"/>
                        </a:rPr>
                        <a:t>+ </a:t>
                      </a:r>
                      <a:r>
                        <a:rPr lang="en-US" sz="2700" b="1" dirty="0">
                          <a:effectLst/>
                          <a:latin typeface="Arial" pitchFamily="34" charset="0"/>
                          <a:cs typeface="Arial" pitchFamily="34" charset="0"/>
                        </a:rPr>
                        <a:t>H</a:t>
                      </a:r>
                      <a:r>
                        <a:rPr lang="ru-RU" sz="2700" b="1" baseline="-25000" dirty="0">
                          <a:effectLst/>
                          <a:latin typeface="Arial" pitchFamily="34" charset="0"/>
                          <a:cs typeface="Arial" pitchFamily="34" charset="0"/>
                        </a:rPr>
                        <a:t>2</a:t>
                      </a:r>
                      <a:r>
                        <a:rPr lang="en-US" sz="2700" b="1" dirty="0">
                          <a:effectLst/>
                          <a:latin typeface="Arial" pitchFamily="34" charset="0"/>
                          <a:cs typeface="Arial" pitchFamily="34" charset="0"/>
                        </a:rPr>
                        <a:t>O</a:t>
                      </a:r>
                      <a:r>
                        <a:rPr lang="ru-RU" sz="2700" b="1" baseline="-25000" dirty="0">
                          <a:effectLst/>
                          <a:latin typeface="Arial" pitchFamily="34" charset="0"/>
                          <a:cs typeface="Arial" pitchFamily="34" charset="0"/>
                        </a:rPr>
                        <a:t>(ж)</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700" b="1">
                          <a:effectLst/>
                          <a:latin typeface="Arial" pitchFamily="34" charset="0"/>
                          <a:cs typeface="Arial" pitchFamily="34" charset="0"/>
                        </a:rPr>
                        <a:t>(1)</a:t>
                      </a:r>
                      <a:endParaRPr lang="ru-RU" sz="27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700" b="1" dirty="0">
                          <a:effectLst/>
                          <a:latin typeface="Arial" pitchFamily="34" charset="0"/>
                          <a:cs typeface="Arial" pitchFamily="34" charset="0"/>
                        </a:rPr>
                        <a:t>∆H</a:t>
                      </a:r>
                      <a:r>
                        <a:rPr lang="en-US" sz="2700" b="1" baseline="-25000" dirty="0">
                          <a:effectLst/>
                          <a:latin typeface="Arial" pitchFamily="34" charset="0"/>
                          <a:cs typeface="Arial" pitchFamily="34" charset="0"/>
                        </a:rPr>
                        <a:t>1 </a:t>
                      </a:r>
                      <a:r>
                        <a:rPr lang="en-US" sz="2700" b="1" dirty="0">
                          <a:effectLst/>
                          <a:latin typeface="Arial" pitchFamily="34" charset="0"/>
                          <a:cs typeface="Arial" pitchFamily="34" charset="0"/>
                        </a:rPr>
                        <a:t>=</a:t>
                      </a:r>
                      <a:r>
                        <a:rPr lang="ru-RU" sz="2700" b="1" dirty="0">
                          <a:effectLst/>
                          <a:latin typeface="Arial" pitchFamily="34" charset="0"/>
                          <a:cs typeface="Arial" pitchFamily="34" charset="0"/>
                        </a:rPr>
                        <a:t> –1300 кДж</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indent="93345" algn="just">
                        <a:spcAft>
                          <a:spcPts val="0"/>
                        </a:spcAft>
                      </a:pPr>
                      <a:r>
                        <a:rPr lang="ru-RU" sz="2700" b="1" dirty="0">
                          <a:effectLst/>
                          <a:latin typeface="Arial" pitchFamily="34" charset="0"/>
                          <a:cs typeface="Arial" pitchFamily="34" charset="0"/>
                        </a:rPr>
                        <a:t>6С + 3</a:t>
                      </a:r>
                      <a:r>
                        <a:rPr lang="en-US" sz="2700" b="1" dirty="0">
                          <a:effectLst/>
                          <a:latin typeface="Arial" pitchFamily="34" charset="0"/>
                          <a:cs typeface="Arial" pitchFamily="34" charset="0"/>
                        </a:rPr>
                        <a:t>H</a:t>
                      </a:r>
                      <a:r>
                        <a:rPr lang="en-US" sz="2700" b="1" baseline="-25000" dirty="0">
                          <a:effectLst/>
                          <a:latin typeface="Arial" pitchFamily="34" charset="0"/>
                          <a:cs typeface="Arial" pitchFamily="34" charset="0"/>
                        </a:rPr>
                        <a:t>2</a:t>
                      </a:r>
                      <a:r>
                        <a:rPr lang="en-US" sz="2700" b="1" dirty="0">
                          <a:effectLst/>
                          <a:latin typeface="Arial" pitchFamily="34" charset="0"/>
                          <a:cs typeface="Arial" pitchFamily="34" charset="0"/>
                        </a:rPr>
                        <a:t> → </a:t>
                      </a:r>
                      <a:r>
                        <a:rPr lang="ru-RU" sz="2700" b="1" dirty="0">
                          <a:effectLst/>
                          <a:latin typeface="Arial" pitchFamily="34" charset="0"/>
                          <a:cs typeface="Arial" pitchFamily="34" charset="0"/>
                        </a:rPr>
                        <a:t>C</a:t>
                      </a:r>
                      <a:r>
                        <a:rPr lang="ru-RU" sz="2700" b="1" baseline="-25000" dirty="0">
                          <a:effectLst/>
                          <a:latin typeface="Arial" pitchFamily="34" charset="0"/>
                          <a:cs typeface="Arial" pitchFamily="34" charset="0"/>
                        </a:rPr>
                        <a:t>6</a:t>
                      </a:r>
                      <a:r>
                        <a:rPr lang="ru-RU" sz="2700" b="1" dirty="0">
                          <a:effectLst/>
                          <a:latin typeface="Arial" pitchFamily="34" charset="0"/>
                          <a:cs typeface="Arial" pitchFamily="34" charset="0"/>
                        </a:rPr>
                        <a:t>H</a:t>
                      </a:r>
                      <a:r>
                        <a:rPr lang="ru-RU" sz="2700" b="1" baseline="-25000" dirty="0">
                          <a:effectLst/>
                          <a:latin typeface="Arial" pitchFamily="34" charset="0"/>
                          <a:cs typeface="Arial" pitchFamily="34" charset="0"/>
                        </a:rPr>
                        <a:t>6(ж)</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700" b="1" dirty="0">
                          <a:effectLst/>
                          <a:latin typeface="Arial" pitchFamily="34" charset="0"/>
                          <a:cs typeface="Arial" pitchFamily="34" charset="0"/>
                        </a:rPr>
                        <a:t>(2)</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700" b="1">
                          <a:effectLst/>
                          <a:latin typeface="Arial" pitchFamily="34" charset="0"/>
                          <a:cs typeface="Arial" pitchFamily="34" charset="0"/>
                        </a:rPr>
                        <a:t>∆H</a:t>
                      </a:r>
                      <a:r>
                        <a:rPr lang="ru-RU" sz="2700" b="1" baseline="-25000">
                          <a:effectLst/>
                          <a:latin typeface="Arial" pitchFamily="34" charset="0"/>
                          <a:cs typeface="Arial" pitchFamily="34" charset="0"/>
                        </a:rPr>
                        <a:t>2 </a:t>
                      </a:r>
                      <a:r>
                        <a:rPr lang="en-US" sz="2700" b="1">
                          <a:effectLst/>
                          <a:latin typeface="Arial" pitchFamily="34" charset="0"/>
                          <a:cs typeface="Arial" pitchFamily="34" charset="0"/>
                        </a:rPr>
                        <a:t>=</a:t>
                      </a:r>
                      <a:r>
                        <a:rPr lang="ru-RU" sz="2700" b="1">
                          <a:effectLst/>
                          <a:latin typeface="Arial" pitchFamily="34" charset="0"/>
                          <a:cs typeface="Arial" pitchFamily="34" charset="0"/>
                        </a:rPr>
                        <a:t> 82,9</a:t>
                      </a:r>
                      <a:r>
                        <a:rPr lang="en-US" sz="2700" b="1">
                          <a:effectLst/>
                          <a:latin typeface="Arial" pitchFamily="34" charset="0"/>
                          <a:cs typeface="Arial" pitchFamily="34" charset="0"/>
                        </a:rPr>
                        <a:t> </a:t>
                      </a:r>
                      <a:r>
                        <a:rPr lang="ru-RU" sz="2700" b="1">
                          <a:effectLst/>
                          <a:latin typeface="Arial" pitchFamily="34" charset="0"/>
                          <a:cs typeface="Arial" pitchFamily="34" charset="0"/>
                        </a:rPr>
                        <a:t>кДж</a:t>
                      </a:r>
                      <a:endParaRPr lang="ru-RU" sz="27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indent="93345" algn="just">
                        <a:spcAft>
                          <a:spcPts val="0"/>
                        </a:spcAft>
                      </a:pPr>
                      <a:r>
                        <a:rPr lang="ru-RU" sz="2700" b="1">
                          <a:effectLst/>
                          <a:latin typeface="Arial" pitchFamily="34" charset="0"/>
                          <a:cs typeface="Arial" pitchFamily="34" charset="0"/>
                        </a:rPr>
                        <a:t>3C</a:t>
                      </a:r>
                      <a:r>
                        <a:rPr lang="ru-RU" sz="2700" b="1" baseline="-25000">
                          <a:effectLst/>
                          <a:latin typeface="Arial" pitchFamily="34" charset="0"/>
                          <a:cs typeface="Arial" pitchFamily="34" charset="0"/>
                        </a:rPr>
                        <a:t>2</a:t>
                      </a:r>
                      <a:r>
                        <a:rPr lang="ru-RU" sz="2700" b="1">
                          <a:effectLst/>
                          <a:latin typeface="Arial" pitchFamily="34" charset="0"/>
                          <a:cs typeface="Arial" pitchFamily="34" charset="0"/>
                        </a:rPr>
                        <a:t>H</a:t>
                      </a:r>
                      <a:r>
                        <a:rPr lang="ru-RU" sz="2700" b="1" baseline="-25000">
                          <a:effectLst/>
                          <a:latin typeface="Arial" pitchFamily="34" charset="0"/>
                          <a:cs typeface="Arial" pitchFamily="34" charset="0"/>
                        </a:rPr>
                        <a:t>2(г)</a:t>
                      </a:r>
                      <a:r>
                        <a:rPr lang="ru-RU" sz="2700" b="1">
                          <a:effectLst/>
                          <a:latin typeface="Arial" pitchFamily="34" charset="0"/>
                          <a:cs typeface="Arial" pitchFamily="34" charset="0"/>
                        </a:rPr>
                        <a:t> →C</a:t>
                      </a:r>
                      <a:r>
                        <a:rPr lang="ru-RU" sz="2700" b="1" baseline="-25000">
                          <a:effectLst/>
                          <a:latin typeface="Arial" pitchFamily="34" charset="0"/>
                          <a:cs typeface="Arial" pitchFamily="34" charset="0"/>
                        </a:rPr>
                        <a:t>6</a:t>
                      </a:r>
                      <a:r>
                        <a:rPr lang="ru-RU" sz="2700" b="1">
                          <a:effectLst/>
                          <a:latin typeface="Arial" pitchFamily="34" charset="0"/>
                          <a:cs typeface="Arial" pitchFamily="34" charset="0"/>
                        </a:rPr>
                        <a:t>H</a:t>
                      </a:r>
                      <a:r>
                        <a:rPr lang="ru-RU" sz="2700" b="1" baseline="-25000">
                          <a:effectLst/>
                          <a:latin typeface="Arial" pitchFamily="34" charset="0"/>
                          <a:cs typeface="Arial" pitchFamily="34" charset="0"/>
                        </a:rPr>
                        <a:t>6(ж)</a:t>
                      </a:r>
                      <a:endParaRPr lang="ru-RU" sz="27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700" b="1">
                          <a:effectLst/>
                          <a:latin typeface="Arial" pitchFamily="34" charset="0"/>
                          <a:cs typeface="Arial" pitchFamily="34" charset="0"/>
                        </a:rPr>
                        <a:t>(3)</a:t>
                      </a:r>
                      <a:endParaRPr lang="ru-RU" sz="27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700" b="1" dirty="0">
                          <a:effectLst/>
                          <a:latin typeface="Arial" pitchFamily="34" charset="0"/>
                          <a:cs typeface="Arial" pitchFamily="34" charset="0"/>
                        </a:rPr>
                        <a:t>∆H</a:t>
                      </a:r>
                      <a:r>
                        <a:rPr lang="ru-RU" sz="2700" b="1" baseline="-25000" dirty="0">
                          <a:effectLst/>
                          <a:latin typeface="Arial" pitchFamily="34" charset="0"/>
                          <a:cs typeface="Arial" pitchFamily="34" charset="0"/>
                        </a:rPr>
                        <a:t>3 </a:t>
                      </a:r>
                      <a:r>
                        <a:rPr lang="en-US" sz="2700" b="1" dirty="0">
                          <a:effectLst/>
                          <a:latin typeface="Arial" pitchFamily="34" charset="0"/>
                          <a:cs typeface="Arial" pitchFamily="34" charset="0"/>
                        </a:rPr>
                        <a:t>=</a:t>
                      </a:r>
                      <a:r>
                        <a:rPr lang="ru-RU" sz="2700" b="1" dirty="0">
                          <a:effectLst/>
                          <a:latin typeface="Arial" pitchFamily="34" charset="0"/>
                          <a:cs typeface="Arial" pitchFamily="34" charset="0"/>
                        </a:rPr>
                        <a:t> ?</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3036998891"/>
              </p:ext>
            </p:extLst>
          </p:nvPr>
        </p:nvGraphicFramePr>
        <p:xfrm>
          <a:off x="179512" y="260648"/>
          <a:ext cx="8784975" cy="1188720"/>
        </p:xfrm>
        <a:graphic>
          <a:graphicData uri="http://schemas.openxmlformats.org/drawingml/2006/table">
            <a:tbl>
              <a:tblPr firstRow="1" firstCol="1" bandRow="1">
                <a:tableStyleId>{2D5ABB26-0587-4C30-8999-92F81FD0307C}</a:tableStyleId>
              </a:tblPr>
              <a:tblGrid>
                <a:gridCol w="5040559">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3024336">
                  <a:extLst>
                    <a:ext uri="{9D8B030D-6E8A-4147-A177-3AD203B41FA5}">
                      <a16:colId xmlns:a16="http://schemas.microsoft.com/office/drawing/2014/main" val="20002"/>
                    </a:ext>
                  </a:extLst>
                </a:gridCol>
              </a:tblGrid>
              <a:tr h="0">
                <a:tc>
                  <a:txBody>
                    <a:bodyPr/>
                    <a:lstStyle/>
                    <a:p>
                      <a:pPr indent="93345" algn="just">
                        <a:spcAft>
                          <a:spcPts val="0"/>
                        </a:spcAft>
                      </a:pPr>
                      <a:r>
                        <a:rPr lang="ru-RU" sz="2600" b="1" dirty="0">
                          <a:effectLst/>
                          <a:latin typeface="Arial" pitchFamily="34" charset="0"/>
                          <a:cs typeface="Arial" pitchFamily="34" charset="0"/>
                        </a:rPr>
                        <a:t>C</a:t>
                      </a:r>
                      <a:r>
                        <a:rPr lang="ru-RU" sz="2600" b="1" baseline="-25000" dirty="0">
                          <a:effectLst/>
                          <a:latin typeface="Arial" pitchFamily="34" charset="0"/>
                          <a:cs typeface="Arial" pitchFamily="34" charset="0"/>
                        </a:rPr>
                        <a:t>2</a:t>
                      </a:r>
                      <a:r>
                        <a:rPr lang="ru-RU" sz="2600" b="1" dirty="0">
                          <a:effectLst/>
                          <a:latin typeface="Arial" pitchFamily="34" charset="0"/>
                          <a:cs typeface="Arial" pitchFamily="34" charset="0"/>
                        </a:rPr>
                        <a:t>H</a:t>
                      </a:r>
                      <a:r>
                        <a:rPr lang="ru-RU" sz="2600" b="1" baseline="-25000" dirty="0">
                          <a:effectLst/>
                          <a:latin typeface="Arial" pitchFamily="34" charset="0"/>
                          <a:cs typeface="Arial" pitchFamily="34" charset="0"/>
                        </a:rPr>
                        <a:t>2(г</a:t>
                      </a:r>
                      <a:r>
                        <a:rPr lang="ru-RU" sz="2600" b="1" baseline="-25000" dirty="0" smtClean="0">
                          <a:effectLst/>
                          <a:latin typeface="Arial" pitchFamily="34" charset="0"/>
                          <a:cs typeface="Arial" pitchFamily="34" charset="0"/>
                        </a:rPr>
                        <a:t>)</a:t>
                      </a:r>
                      <a:r>
                        <a:rPr lang="ru-RU" sz="2600" b="1" dirty="0" smtClean="0">
                          <a:effectLst/>
                          <a:latin typeface="Arial" pitchFamily="34" charset="0"/>
                          <a:cs typeface="Arial" pitchFamily="34" charset="0"/>
                        </a:rPr>
                        <a:t>+5/2</a:t>
                      </a:r>
                      <a:r>
                        <a:rPr lang="en-US" sz="2600" b="1" dirty="0">
                          <a:effectLst/>
                          <a:latin typeface="Arial" pitchFamily="34" charset="0"/>
                          <a:cs typeface="Arial" pitchFamily="34" charset="0"/>
                        </a:rPr>
                        <a:t>O</a:t>
                      </a:r>
                      <a:r>
                        <a:rPr lang="ru-RU" sz="2600" b="1" baseline="-25000" dirty="0" smtClean="0">
                          <a:effectLst/>
                          <a:latin typeface="Arial" pitchFamily="34" charset="0"/>
                          <a:cs typeface="Arial" pitchFamily="34" charset="0"/>
                        </a:rPr>
                        <a:t>2 </a:t>
                      </a:r>
                      <a:r>
                        <a:rPr lang="ru-RU" sz="2600" b="1" dirty="0" smtClean="0">
                          <a:effectLst/>
                          <a:latin typeface="Arial" pitchFamily="34" charset="0"/>
                          <a:cs typeface="Arial" pitchFamily="34" charset="0"/>
                        </a:rPr>
                        <a:t>→ 2</a:t>
                      </a:r>
                      <a:r>
                        <a:rPr lang="en-US" sz="2600" b="1" dirty="0">
                          <a:effectLst/>
                          <a:latin typeface="Arial" pitchFamily="34" charset="0"/>
                          <a:cs typeface="Arial" pitchFamily="34" charset="0"/>
                        </a:rPr>
                        <a:t>CO</a:t>
                      </a:r>
                      <a:r>
                        <a:rPr lang="ru-RU" sz="2600" b="1" baseline="-25000" dirty="0">
                          <a:effectLst/>
                          <a:latin typeface="Arial" pitchFamily="34" charset="0"/>
                          <a:cs typeface="Arial" pitchFamily="34" charset="0"/>
                        </a:rPr>
                        <a:t>2(г</a:t>
                      </a:r>
                      <a:r>
                        <a:rPr lang="ru-RU" sz="2600" b="1" baseline="-25000" dirty="0" smtClean="0">
                          <a:effectLst/>
                          <a:latin typeface="Arial" pitchFamily="34" charset="0"/>
                          <a:cs typeface="Arial" pitchFamily="34" charset="0"/>
                        </a:rPr>
                        <a:t>) </a:t>
                      </a:r>
                      <a:r>
                        <a:rPr lang="ru-RU" sz="2600" b="1" dirty="0" smtClean="0">
                          <a:effectLst/>
                          <a:latin typeface="Arial" pitchFamily="34" charset="0"/>
                          <a:cs typeface="Arial" pitchFamily="34" charset="0"/>
                        </a:rPr>
                        <a:t>+ </a:t>
                      </a:r>
                      <a:r>
                        <a:rPr lang="en-US" sz="2600" b="1" dirty="0">
                          <a:effectLst/>
                          <a:latin typeface="Arial" pitchFamily="34" charset="0"/>
                          <a:cs typeface="Arial" pitchFamily="34" charset="0"/>
                        </a:rPr>
                        <a:t>H</a:t>
                      </a:r>
                      <a:r>
                        <a:rPr lang="ru-RU" sz="2600" b="1" baseline="-25000" dirty="0">
                          <a:effectLst/>
                          <a:latin typeface="Arial" pitchFamily="34" charset="0"/>
                          <a:cs typeface="Arial" pitchFamily="34" charset="0"/>
                        </a:rPr>
                        <a:t>2</a:t>
                      </a:r>
                      <a:r>
                        <a:rPr lang="en-US" sz="2600" b="1" dirty="0">
                          <a:effectLst/>
                          <a:latin typeface="Arial" pitchFamily="34" charset="0"/>
                          <a:cs typeface="Arial" pitchFamily="34" charset="0"/>
                        </a:rPr>
                        <a:t>O</a:t>
                      </a:r>
                      <a:r>
                        <a:rPr lang="ru-RU" sz="2600" b="1" baseline="-25000" dirty="0">
                          <a:effectLst/>
                          <a:latin typeface="Arial" pitchFamily="34" charset="0"/>
                          <a:cs typeface="Arial" pitchFamily="34" charset="0"/>
                        </a:rPr>
                        <a:t>(ж)</a:t>
                      </a:r>
                      <a:endParaRPr lang="ru-RU" sz="26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600" b="1">
                          <a:effectLst/>
                          <a:latin typeface="Arial" pitchFamily="34" charset="0"/>
                          <a:cs typeface="Arial" pitchFamily="34" charset="0"/>
                        </a:rPr>
                        <a:t>(1)</a:t>
                      </a:r>
                      <a:endParaRPr lang="ru-RU" sz="26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600" b="1" dirty="0">
                          <a:effectLst/>
                          <a:latin typeface="Arial" pitchFamily="34" charset="0"/>
                          <a:cs typeface="Arial" pitchFamily="34" charset="0"/>
                        </a:rPr>
                        <a:t>∆H</a:t>
                      </a:r>
                      <a:r>
                        <a:rPr lang="en-US" sz="2600" b="1" baseline="-25000" dirty="0">
                          <a:effectLst/>
                          <a:latin typeface="Arial" pitchFamily="34" charset="0"/>
                          <a:cs typeface="Arial" pitchFamily="34" charset="0"/>
                        </a:rPr>
                        <a:t>1 </a:t>
                      </a:r>
                      <a:r>
                        <a:rPr lang="en-US" sz="2600" b="1" dirty="0">
                          <a:effectLst/>
                          <a:latin typeface="Arial" pitchFamily="34" charset="0"/>
                          <a:cs typeface="Arial" pitchFamily="34" charset="0"/>
                        </a:rPr>
                        <a:t>=</a:t>
                      </a:r>
                      <a:r>
                        <a:rPr lang="ru-RU" sz="2600" b="1" dirty="0">
                          <a:effectLst/>
                          <a:latin typeface="Arial" pitchFamily="34" charset="0"/>
                          <a:cs typeface="Arial" pitchFamily="34" charset="0"/>
                        </a:rPr>
                        <a:t> –1300 кДж</a:t>
                      </a:r>
                      <a:endParaRPr lang="ru-RU" sz="26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indent="93345" algn="just">
                        <a:spcAft>
                          <a:spcPts val="0"/>
                        </a:spcAft>
                      </a:pPr>
                      <a:r>
                        <a:rPr lang="ru-RU" sz="2600" b="1" dirty="0">
                          <a:effectLst/>
                          <a:latin typeface="Arial" pitchFamily="34" charset="0"/>
                          <a:cs typeface="Arial" pitchFamily="34" charset="0"/>
                        </a:rPr>
                        <a:t>6С + 3</a:t>
                      </a:r>
                      <a:r>
                        <a:rPr lang="en-US" sz="2600" b="1" dirty="0">
                          <a:effectLst/>
                          <a:latin typeface="Arial" pitchFamily="34" charset="0"/>
                          <a:cs typeface="Arial" pitchFamily="34" charset="0"/>
                        </a:rPr>
                        <a:t>H</a:t>
                      </a:r>
                      <a:r>
                        <a:rPr lang="en-US" sz="2600" b="1" baseline="-25000" dirty="0">
                          <a:effectLst/>
                          <a:latin typeface="Arial" pitchFamily="34" charset="0"/>
                          <a:cs typeface="Arial" pitchFamily="34" charset="0"/>
                        </a:rPr>
                        <a:t>2</a:t>
                      </a:r>
                      <a:r>
                        <a:rPr lang="en-US" sz="2600" b="1" dirty="0">
                          <a:effectLst/>
                          <a:latin typeface="Arial" pitchFamily="34" charset="0"/>
                          <a:cs typeface="Arial" pitchFamily="34" charset="0"/>
                        </a:rPr>
                        <a:t> → </a:t>
                      </a:r>
                      <a:r>
                        <a:rPr lang="ru-RU" sz="2600" b="1" dirty="0">
                          <a:effectLst/>
                          <a:latin typeface="Arial" pitchFamily="34" charset="0"/>
                          <a:cs typeface="Arial" pitchFamily="34" charset="0"/>
                        </a:rPr>
                        <a:t>C</a:t>
                      </a:r>
                      <a:r>
                        <a:rPr lang="ru-RU" sz="2600" b="1" baseline="-25000" dirty="0">
                          <a:effectLst/>
                          <a:latin typeface="Arial" pitchFamily="34" charset="0"/>
                          <a:cs typeface="Arial" pitchFamily="34" charset="0"/>
                        </a:rPr>
                        <a:t>6</a:t>
                      </a:r>
                      <a:r>
                        <a:rPr lang="ru-RU" sz="2600" b="1" dirty="0">
                          <a:effectLst/>
                          <a:latin typeface="Arial" pitchFamily="34" charset="0"/>
                          <a:cs typeface="Arial" pitchFamily="34" charset="0"/>
                        </a:rPr>
                        <a:t>H</a:t>
                      </a:r>
                      <a:r>
                        <a:rPr lang="ru-RU" sz="2600" b="1" baseline="-25000" dirty="0">
                          <a:effectLst/>
                          <a:latin typeface="Arial" pitchFamily="34" charset="0"/>
                          <a:cs typeface="Arial" pitchFamily="34" charset="0"/>
                        </a:rPr>
                        <a:t>6(ж)</a:t>
                      </a:r>
                      <a:endParaRPr lang="ru-RU" sz="26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600" b="1" dirty="0">
                          <a:effectLst/>
                          <a:latin typeface="Arial" pitchFamily="34" charset="0"/>
                          <a:cs typeface="Arial" pitchFamily="34" charset="0"/>
                        </a:rPr>
                        <a:t>(2)</a:t>
                      </a:r>
                      <a:endParaRPr lang="ru-RU" sz="26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600" b="1" dirty="0">
                          <a:effectLst/>
                          <a:latin typeface="Arial" pitchFamily="34" charset="0"/>
                          <a:cs typeface="Arial" pitchFamily="34" charset="0"/>
                        </a:rPr>
                        <a:t>∆H</a:t>
                      </a:r>
                      <a:r>
                        <a:rPr lang="ru-RU" sz="2600" b="1" baseline="-25000" dirty="0">
                          <a:effectLst/>
                          <a:latin typeface="Arial" pitchFamily="34" charset="0"/>
                          <a:cs typeface="Arial" pitchFamily="34" charset="0"/>
                        </a:rPr>
                        <a:t>2 </a:t>
                      </a:r>
                      <a:r>
                        <a:rPr lang="en-US" sz="2600" b="1" dirty="0">
                          <a:effectLst/>
                          <a:latin typeface="Arial" pitchFamily="34" charset="0"/>
                          <a:cs typeface="Arial" pitchFamily="34" charset="0"/>
                        </a:rPr>
                        <a:t>=</a:t>
                      </a:r>
                      <a:r>
                        <a:rPr lang="ru-RU" sz="2600" b="1" dirty="0">
                          <a:effectLst/>
                          <a:latin typeface="Arial" pitchFamily="34" charset="0"/>
                          <a:cs typeface="Arial" pitchFamily="34" charset="0"/>
                        </a:rPr>
                        <a:t> 82,9</a:t>
                      </a:r>
                      <a:r>
                        <a:rPr lang="en-US" sz="2600" b="1" dirty="0">
                          <a:effectLst/>
                          <a:latin typeface="Arial" pitchFamily="34" charset="0"/>
                          <a:cs typeface="Arial" pitchFamily="34" charset="0"/>
                        </a:rPr>
                        <a:t> </a:t>
                      </a:r>
                      <a:r>
                        <a:rPr lang="ru-RU" sz="2600" b="1" dirty="0">
                          <a:effectLst/>
                          <a:latin typeface="Arial" pitchFamily="34" charset="0"/>
                          <a:cs typeface="Arial" pitchFamily="34" charset="0"/>
                        </a:rPr>
                        <a:t>кДж</a:t>
                      </a:r>
                      <a:endParaRPr lang="ru-RU" sz="26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indent="93345" algn="just">
                        <a:spcAft>
                          <a:spcPts val="0"/>
                        </a:spcAft>
                      </a:pPr>
                      <a:r>
                        <a:rPr lang="ru-RU" sz="2600" b="1" dirty="0">
                          <a:effectLst/>
                          <a:latin typeface="Arial" pitchFamily="34" charset="0"/>
                          <a:cs typeface="Arial" pitchFamily="34" charset="0"/>
                        </a:rPr>
                        <a:t>3C</a:t>
                      </a:r>
                      <a:r>
                        <a:rPr lang="ru-RU" sz="2600" b="1" baseline="-25000" dirty="0">
                          <a:effectLst/>
                          <a:latin typeface="Arial" pitchFamily="34" charset="0"/>
                          <a:cs typeface="Arial" pitchFamily="34" charset="0"/>
                        </a:rPr>
                        <a:t>2</a:t>
                      </a:r>
                      <a:r>
                        <a:rPr lang="ru-RU" sz="2600" b="1" dirty="0">
                          <a:effectLst/>
                          <a:latin typeface="Arial" pitchFamily="34" charset="0"/>
                          <a:cs typeface="Arial" pitchFamily="34" charset="0"/>
                        </a:rPr>
                        <a:t>H</a:t>
                      </a:r>
                      <a:r>
                        <a:rPr lang="ru-RU" sz="2600" b="1" baseline="-25000" dirty="0">
                          <a:effectLst/>
                          <a:latin typeface="Arial" pitchFamily="34" charset="0"/>
                          <a:cs typeface="Arial" pitchFamily="34" charset="0"/>
                        </a:rPr>
                        <a:t>2(г)</a:t>
                      </a:r>
                      <a:r>
                        <a:rPr lang="ru-RU" sz="2600" b="1" dirty="0">
                          <a:effectLst/>
                          <a:latin typeface="Arial" pitchFamily="34" charset="0"/>
                          <a:cs typeface="Arial" pitchFamily="34" charset="0"/>
                        </a:rPr>
                        <a:t> →C</a:t>
                      </a:r>
                      <a:r>
                        <a:rPr lang="ru-RU" sz="2600" b="1" baseline="-25000" dirty="0">
                          <a:effectLst/>
                          <a:latin typeface="Arial" pitchFamily="34" charset="0"/>
                          <a:cs typeface="Arial" pitchFamily="34" charset="0"/>
                        </a:rPr>
                        <a:t>6</a:t>
                      </a:r>
                      <a:r>
                        <a:rPr lang="ru-RU" sz="2600" b="1" dirty="0">
                          <a:effectLst/>
                          <a:latin typeface="Arial" pitchFamily="34" charset="0"/>
                          <a:cs typeface="Arial" pitchFamily="34" charset="0"/>
                        </a:rPr>
                        <a:t>H</a:t>
                      </a:r>
                      <a:r>
                        <a:rPr lang="ru-RU" sz="2600" b="1" baseline="-25000" dirty="0">
                          <a:effectLst/>
                          <a:latin typeface="Arial" pitchFamily="34" charset="0"/>
                          <a:cs typeface="Arial" pitchFamily="34" charset="0"/>
                        </a:rPr>
                        <a:t>6(ж)</a:t>
                      </a:r>
                      <a:endParaRPr lang="ru-RU" sz="26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600" b="1" dirty="0">
                          <a:effectLst/>
                          <a:latin typeface="Arial" pitchFamily="34" charset="0"/>
                          <a:cs typeface="Arial" pitchFamily="34" charset="0"/>
                        </a:rPr>
                        <a:t>(3)</a:t>
                      </a:r>
                      <a:endParaRPr lang="ru-RU" sz="26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600" b="1" dirty="0">
                          <a:effectLst/>
                          <a:latin typeface="Arial" pitchFamily="34" charset="0"/>
                          <a:cs typeface="Arial" pitchFamily="34" charset="0"/>
                        </a:rPr>
                        <a:t>∆H</a:t>
                      </a:r>
                      <a:r>
                        <a:rPr lang="ru-RU" sz="2600" b="1" baseline="-25000" dirty="0">
                          <a:effectLst/>
                          <a:latin typeface="Arial" pitchFamily="34" charset="0"/>
                          <a:cs typeface="Arial" pitchFamily="34" charset="0"/>
                        </a:rPr>
                        <a:t>3 </a:t>
                      </a:r>
                      <a:r>
                        <a:rPr lang="en-US" sz="2600" b="1" dirty="0">
                          <a:effectLst/>
                          <a:latin typeface="Arial" pitchFamily="34" charset="0"/>
                          <a:cs typeface="Arial" pitchFamily="34" charset="0"/>
                        </a:rPr>
                        <a:t>=</a:t>
                      </a:r>
                      <a:r>
                        <a:rPr lang="ru-RU" sz="2600" b="1" dirty="0">
                          <a:effectLst/>
                          <a:latin typeface="Arial" pitchFamily="34" charset="0"/>
                          <a:cs typeface="Arial" pitchFamily="34" charset="0"/>
                        </a:rPr>
                        <a:t> ?</a:t>
                      </a:r>
                      <a:endParaRPr lang="ru-RU" sz="26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Прямоугольник 1"/>
          <p:cNvSpPr/>
          <p:nvPr/>
        </p:nvSpPr>
        <p:spPr>
          <a:xfrm>
            <a:off x="107504" y="1859340"/>
            <a:ext cx="8856984" cy="3884140"/>
          </a:xfrm>
          <a:prstGeom prst="rect">
            <a:avLst/>
          </a:prstGeom>
        </p:spPr>
        <p:txBody>
          <a:bodyPr wrap="square">
            <a:spAutoFit/>
          </a:bodyPr>
          <a:lstStyle/>
          <a:p>
            <a:pPr indent="450850" algn="just">
              <a:lnSpc>
                <a:spcPct val="85000"/>
              </a:lnSpc>
            </a:pPr>
            <a:r>
              <a:rPr lang="ru-RU" sz="2800" b="1" dirty="0"/>
              <a:t>Для определения ∆</a:t>
            </a:r>
            <a:r>
              <a:rPr lang="en-US" sz="2800" b="1" dirty="0"/>
              <a:t>H</a:t>
            </a:r>
            <a:r>
              <a:rPr lang="ru-RU" sz="2800" b="1" baseline="-25000" dirty="0"/>
              <a:t>3  </a:t>
            </a:r>
            <a:r>
              <a:rPr lang="ru-RU" sz="2800" b="1" dirty="0"/>
              <a:t>решаем систему уравнений:</a:t>
            </a:r>
          </a:p>
          <a:p>
            <a:pPr algn="ctr">
              <a:lnSpc>
                <a:spcPct val="85000"/>
              </a:lnSpc>
            </a:pPr>
            <a:r>
              <a:rPr lang="ru-RU" sz="2800" b="1" dirty="0"/>
              <a:t>(3) = 3(1) + (2) </a:t>
            </a:r>
          </a:p>
          <a:p>
            <a:pPr indent="450850" algn="just">
              <a:lnSpc>
                <a:spcPct val="85000"/>
              </a:lnSpc>
            </a:pPr>
            <a:r>
              <a:rPr lang="ru-RU" sz="2800" b="1" dirty="0"/>
              <a:t>Проверяем правильность своих рассуждений. Для этого выполняем намеченные действия, вначале с исходными веществами, а затем с продуктами реакции; то, что можно сократить подчеркиваем: </a:t>
            </a:r>
          </a:p>
          <a:p>
            <a:pPr algn="ctr"/>
            <a:r>
              <a:rPr lang="ru-RU" sz="2800" b="1" dirty="0"/>
              <a:t>3C</a:t>
            </a:r>
            <a:r>
              <a:rPr lang="ru-RU" sz="2800" b="1" baseline="-25000" dirty="0"/>
              <a:t>2</a:t>
            </a:r>
            <a:r>
              <a:rPr lang="ru-RU" sz="2800" b="1" dirty="0"/>
              <a:t>H</a:t>
            </a:r>
            <a:r>
              <a:rPr lang="ru-RU" sz="2800" b="1" baseline="-25000" dirty="0"/>
              <a:t>2(г)</a:t>
            </a:r>
            <a:r>
              <a:rPr lang="ru-RU" sz="2800" b="1" dirty="0"/>
              <a:t> </a:t>
            </a:r>
            <a:r>
              <a:rPr lang="ru-RU" sz="2800" b="1" dirty="0">
                <a:ln>
                  <a:solidFill>
                    <a:sysClr val="windowText" lastClr="000000"/>
                  </a:solidFill>
                </a:ln>
                <a:solidFill>
                  <a:srgbClr val="FF0000"/>
                </a:solidFill>
              </a:rPr>
              <a:t>+ 15/2</a:t>
            </a:r>
            <a:r>
              <a:rPr lang="en-US" sz="2800" b="1" dirty="0">
                <a:ln>
                  <a:solidFill>
                    <a:sysClr val="windowText" lastClr="000000"/>
                  </a:solidFill>
                </a:ln>
                <a:solidFill>
                  <a:srgbClr val="FF0000"/>
                </a:solidFill>
              </a:rPr>
              <a:t>O</a:t>
            </a:r>
            <a:r>
              <a:rPr lang="ru-RU" sz="2800" b="1" baseline="-25000" dirty="0">
                <a:ln>
                  <a:solidFill>
                    <a:sysClr val="windowText" lastClr="000000"/>
                  </a:solidFill>
                </a:ln>
                <a:solidFill>
                  <a:srgbClr val="FF0000"/>
                </a:solidFill>
              </a:rPr>
              <a:t>2 </a:t>
            </a:r>
            <a:r>
              <a:rPr lang="ru-RU" sz="2800" b="1" dirty="0">
                <a:ln>
                  <a:solidFill>
                    <a:sysClr val="windowText" lastClr="000000"/>
                  </a:solidFill>
                </a:ln>
                <a:solidFill>
                  <a:srgbClr val="FF0000"/>
                </a:solidFill>
              </a:rPr>
              <a:t> + 6С + 3</a:t>
            </a:r>
            <a:r>
              <a:rPr lang="en-US" sz="2800" b="1" dirty="0">
                <a:ln>
                  <a:solidFill>
                    <a:sysClr val="windowText" lastClr="000000"/>
                  </a:solidFill>
                </a:ln>
                <a:solidFill>
                  <a:srgbClr val="FF0000"/>
                </a:solidFill>
              </a:rPr>
              <a:t>H</a:t>
            </a:r>
            <a:r>
              <a:rPr lang="ru-RU" sz="2800" b="1" baseline="-25000" dirty="0">
                <a:ln>
                  <a:solidFill>
                    <a:sysClr val="windowText" lastClr="000000"/>
                  </a:solidFill>
                </a:ln>
                <a:solidFill>
                  <a:srgbClr val="FF0000"/>
                </a:solidFill>
              </a:rPr>
              <a:t>2</a:t>
            </a:r>
            <a:r>
              <a:rPr lang="ru-RU" sz="2800" b="1" dirty="0"/>
              <a:t>→</a:t>
            </a:r>
          </a:p>
          <a:p>
            <a:pPr algn="ctr"/>
            <a:r>
              <a:rPr lang="ru-RU" sz="2800" b="1" dirty="0">
                <a:ln>
                  <a:solidFill>
                    <a:sysClr val="windowText" lastClr="000000"/>
                  </a:solidFill>
                </a:ln>
                <a:solidFill>
                  <a:srgbClr val="FF0000"/>
                </a:solidFill>
              </a:rPr>
              <a:t>6</a:t>
            </a:r>
            <a:r>
              <a:rPr lang="en-US" sz="2800" b="1" dirty="0">
                <a:ln>
                  <a:solidFill>
                    <a:sysClr val="windowText" lastClr="000000"/>
                  </a:solidFill>
                </a:ln>
                <a:solidFill>
                  <a:srgbClr val="FF0000"/>
                </a:solidFill>
              </a:rPr>
              <a:t>CO</a:t>
            </a:r>
            <a:r>
              <a:rPr lang="ru-RU" sz="2800" b="1" baseline="-25000" dirty="0">
                <a:ln>
                  <a:solidFill>
                    <a:sysClr val="windowText" lastClr="000000"/>
                  </a:solidFill>
                </a:ln>
                <a:solidFill>
                  <a:srgbClr val="FF0000"/>
                </a:solidFill>
              </a:rPr>
              <a:t>2(г)</a:t>
            </a:r>
            <a:r>
              <a:rPr lang="ru-RU" sz="2800" b="1" dirty="0">
                <a:ln>
                  <a:solidFill>
                    <a:sysClr val="windowText" lastClr="000000"/>
                  </a:solidFill>
                </a:ln>
                <a:solidFill>
                  <a:srgbClr val="FF0000"/>
                </a:solidFill>
              </a:rPr>
              <a:t> + 3</a:t>
            </a:r>
            <a:r>
              <a:rPr lang="en-US" sz="2800" b="1" dirty="0">
                <a:ln>
                  <a:solidFill>
                    <a:sysClr val="windowText" lastClr="000000"/>
                  </a:solidFill>
                </a:ln>
                <a:solidFill>
                  <a:srgbClr val="FF0000"/>
                </a:solidFill>
              </a:rPr>
              <a:t>H</a:t>
            </a:r>
            <a:r>
              <a:rPr lang="ru-RU" sz="2800" b="1" baseline="-25000" dirty="0">
                <a:ln>
                  <a:solidFill>
                    <a:sysClr val="windowText" lastClr="000000"/>
                  </a:solidFill>
                </a:ln>
                <a:solidFill>
                  <a:srgbClr val="FF0000"/>
                </a:solidFill>
              </a:rPr>
              <a:t>2</a:t>
            </a:r>
            <a:r>
              <a:rPr lang="en-US" sz="2800" b="1" dirty="0">
                <a:ln>
                  <a:solidFill>
                    <a:sysClr val="windowText" lastClr="000000"/>
                  </a:solidFill>
                </a:ln>
                <a:solidFill>
                  <a:srgbClr val="FF0000"/>
                </a:solidFill>
              </a:rPr>
              <a:t>O</a:t>
            </a:r>
            <a:r>
              <a:rPr lang="ru-RU" sz="2800" b="1" baseline="-25000" dirty="0">
                <a:ln>
                  <a:solidFill>
                    <a:sysClr val="windowText" lastClr="000000"/>
                  </a:solidFill>
                </a:ln>
                <a:solidFill>
                  <a:srgbClr val="FF0000"/>
                </a:solidFill>
              </a:rPr>
              <a:t>(ж) </a:t>
            </a:r>
            <a:r>
              <a:rPr lang="ru-RU" sz="2800" b="1" dirty="0">
                <a:ln>
                  <a:solidFill>
                    <a:sysClr val="windowText" lastClr="000000"/>
                  </a:solidFill>
                </a:ln>
                <a:solidFill>
                  <a:srgbClr val="FF0000"/>
                </a:solidFill>
              </a:rPr>
              <a:t>+ </a:t>
            </a:r>
            <a:r>
              <a:rPr lang="ru-RU" sz="2800" b="1" dirty="0"/>
              <a:t>C</a:t>
            </a:r>
            <a:r>
              <a:rPr lang="ru-RU" sz="2800" b="1" baseline="-25000" dirty="0"/>
              <a:t>6</a:t>
            </a:r>
            <a:r>
              <a:rPr lang="ru-RU" sz="2800" b="1" dirty="0"/>
              <a:t>H</a:t>
            </a:r>
            <a:r>
              <a:rPr lang="ru-RU" sz="2800" b="1" baseline="-25000" dirty="0"/>
              <a:t>6(ж)</a:t>
            </a:r>
            <a:endParaRPr lang="ru-RU" sz="2800" b="1" dirty="0"/>
          </a:p>
        </p:txBody>
      </p:sp>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116632"/>
            <a:ext cx="8932766" cy="824841"/>
          </a:xfrm>
          <a:prstGeom prst="rect">
            <a:avLst/>
          </a:prstGeom>
        </p:spPr>
        <p:txBody>
          <a:bodyPr wrap="square">
            <a:spAutoFit/>
          </a:bodyPr>
          <a:lstStyle/>
          <a:p>
            <a:pPr indent="450850" algn="just">
              <a:lnSpc>
                <a:spcPct val="85000"/>
              </a:lnSpc>
            </a:pPr>
            <a:r>
              <a:rPr lang="ru-RU" sz="2700" b="1" dirty="0"/>
              <a:t>Очевидно, необходимо добавить уравнения образования </a:t>
            </a:r>
            <a:r>
              <a:rPr lang="en-US" sz="2700" b="1" dirty="0">
                <a:ln>
                  <a:solidFill>
                    <a:sysClr val="windowText" lastClr="000000"/>
                  </a:solidFill>
                </a:ln>
                <a:solidFill>
                  <a:srgbClr val="FF0000"/>
                </a:solidFill>
              </a:rPr>
              <a:t>CO</a:t>
            </a:r>
            <a:r>
              <a:rPr lang="ru-RU" sz="2700" b="1" baseline="-25000" dirty="0">
                <a:ln>
                  <a:solidFill>
                    <a:sysClr val="windowText" lastClr="000000"/>
                  </a:solidFill>
                </a:ln>
                <a:solidFill>
                  <a:srgbClr val="FF0000"/>
                </a:solidFill>
              </a:rPr>
              <a:t>2(г)  </a:t>
            </a:r>
            <a:r>
              <a:rPr lang="ru-RU" sz="2700" b="1" dirty="0"/>
              <a:t>и </a:t>
            </a:r>
            <a:r>
              <a:rPr lang="en-US" sz="2700" b="1" dirty="0">
                <a:ln>
                  <a:solidFill>
                    <a:sysClr val="windowText" lastClr="000000"/>
                  </a:solidFill>
                </a:ln>
                <a:solidFill>
                  <a:srgbClr val="FF0000"/>
                </a:solidFill>
              </a:rPr>
              <a:t>H</a:t>
            </a:r>
            <a:r>
              <a:rPr lang="ru-RU" sz="2700" b="1" baseline="-25000" dirty="0">
                <a:ln>
                  <a:solidFill>
                    <a:sysClr val="windowText" lastClr="000000"/>
                  </a:solidFill>
                </a:ln>
                <a:solidFill>
                  <a:srgbClr val="FF0000"/>
                </a:solidFill>
              </a:rPr>
              <a:t>2</a:t>
            </a:r>
            <a:r>
              <a:rPr lang="en-US" sz="2700" b="1" dirty="0">
                <a:ln>
                  <a:solidFill>
                    <a:sysClr val="windowText" lastClr="000000"/>
                  </a:solidFill>
                </a:ln>
                <a:solidFill>
                  <a:srgbClr val="FF0000"/>
                </a:solidFill>
              </a:rPr>
              <a:t>O</a:t>
            </a:r>
            <a:r>
              <a:rPr lang="ru-RU" sz="2700" b="1" baseline="-25000" dirty="0">
                <a:ln>
                  <a:solidFill>
                    <a:sysClr val="windowText" lastClr="000000"/>
                  </a:solidFill>
                </a:ln>
                <a:solidFill>
                  <a:srgbClr val="FF0000"/>
                </a:solidFill>
              </a:rPr>
              <a:t>(ж)</a:t>
            </a:r>
            <a:r>
              <a:rPr lang="ru-RU" sz="2700" b="1" dirty="0"/>
              <a:t>:</a:t>
            </a:r>
          </a:p>
        </p:txBody>
      </p:sp>
      <p:graphicFrame>
        <p:nvGraphicFramePr>
          <p:cNvPr id="3" name="Таблица 2"/>
          <p:cNvGraphicFramePr>
            <a:graphicFrameLocks noGrp="1"/>
          </p:cNvGraphicFramePr>
          <p:nvPr>
            <p:extLst>
              <p:ext uri="{D42A27DB-BD31-4B8C-83A1-F6EECF244321}">
                <p14:modId xmlns:p14="http://schemas.microsoft.com/office/powerpoint/2010/main" val="2264707516"/>
              </p:ext>
            </p:extLst>
          </p:nvPr>
        </p:nvGraphicFramePr>
        <p:xfrm>
          <a:off x="154038" y="1087760"/>
          <a:ext cx="8810449" cy="1981200"/>
        </p:xfrm>
        <a:graphic>
          <a:graphicData uri="http://schemas.openxmlformats.org/drawingml/2006/table">
            <a:tbl>
              <a:tblPr firstRow="1" firstCol="1" bandRow="1">
                <a:tableStyleId>{2D5ABB26-0587-4C30-8999-92F81FD0307C}</a:tableStyleId>
              </a:tblPr>
              <a:tblGrid>
                <a:gridCol w="4778002">
                  <a:extLst>
                    <a:ext uri="{9D8B030D-6E8A-4147-A177-3AD203B41FA5}">
                      <a16:colId xmlns:a16="http://schemas.microsoft.com/office/drawing/2014/main" val="20000"/>
                    </a:ext>
                  </a:extLst>
                </a:gridCol>
                <a:gridCol w="746963">
                  <a:extLst>
                    <a:ext uri="{9D8B030D-6E8A-4147-A177-3AD203B41FA5}">
                      <a16:colId xmlns:a16="http://schemas.microsoft.com/office/drawing/2014/main" val="20001"/>
                    </a:ext>
                  </a:extLst>
                </a:gridCol>
                <a:gridCol w="3285484">
                  <a:extLst>
                    <a:ext uri="{9D8B030D-6E8A-4147-A177-3AD203B41FA5}">
                      <a16:colId xmlns:a16="http://schemas.microsoft.com/office/drawing/2014/main" val="20002"/>
                    </a:ext>
                  </a:extLst>
                </a:gridCol>
              </a:tblGrid>
              <a:tr h="0">
                <a:tc>
                  <a:txBody>
                    <a:bodyPr/>
                    <a:lstStyle/>
                    <a:p>
                      <a:pPr indent="93345" algn="just">
                        <a:spcAft>
                          <a:spcPts val="0"/>
                        </a:spcAft>
                      </a:pPr>
                      <a:r>
                        <a:rPr lang="ru-RU" sz="2600" b="1" dirty="0">
                          <a:effectLst/>
                          <a:latin typeface="Arial" pitchFamily="34" charset="0"/>
                          <a:cs typeface="Arial" pitchFamily="34" charset="0"/>
                        </a:rPr>
                        <a:t>C</a:t>
                      </a:r>
                      <a:r>
                        <a:rPr lang="ru-RU" sz="2600" b="1" baseline="-25000" dirty="0">
                          <a:effectLst/>
                          <a:latin typeface="Arial" pitchFamily="34" charset="0"/>
                          <a:cs typeface="Arial" pitchFamily="34" charset="0"/>
                        </a:rPr>
                        <a:t>2</a:t>
                      </a:r>
                      <a:r>
                        <a:rPr lang="ru-RU" sz="2600" b="1" dirty="0">
                          <a:effectLst/>
                          <a:latin typeface="Arial" pitchFamily="34" charset="0"/>
                          <a:cs typeface="Arial" pitchFamily="34" charset="0"/>
                        </a:rPr>
                        <a:t>H</a:t>
                      </a:r>
                      <a:r>
                        <a:rPr lang="ru-RU" sz="2600" b="1" baseline="-25000" dirty="0">
                          <a:effectLst/>
                          <a:latin typeface="Arial" pitchFamily="34" charset="0"/>
                          <a:cs typeface="Arial" pitchFamily="34" charset="0"/>
                        </a:rPr>
                        <a:t>2(г</a:t>
                      </a:r>
                      <a:r>
                        <a:rPr lang="ru-RU" sz="2600" b="1" baseline="-25000" dirty="0" smtClean="0">
                          <a:effectLst/>
                          <a:latin typeface="Arial" pitchFamily="34" charset="0"/>
                          <a:cs typeface="Arial" pitchFamily="34" charset="0"/>
                        </a:rPr>
                        <a:t>)</a:t>
                      </a:r>
                      <a:r>
                        <a:rPr lang="ru-RU" sz="2600" b="1" dirty="0" smtClean="0">
                          <a:effectLst/>
                          <a:latin typeface="Arial" pitchFamily="34" charset="0"/>
                          <a:cs typeface="Arial" pitchFamily="34" charset="0"/>
                        </a:rPr>
                        <a:t>+5/2</a:t>
                      </a:r>
                      <a:r>
                        <a:rPr lang="en-US" sz="2600" b="1" dirty="0">
                          <a:effectLst/>
                          <a:latin typeface="Arial" pitchFamily="34" charset="0"/>
                          <a:cs typeface="Arial" pitchFamily="34" charset="0"/>
                        </a:rPr>
                        <a:t>O</a:t>
                      </a:r>
                      <a:r>
                        <a:rPr lang="ru-RU" sz="2600" b="1" baseline="-25000" dirty="0" smtClean="0">
                          <a:effectLst/>
                          <a:latin typeface="Arial" pitchFamily="34" charset="0"/>
                          <a:cs typeface="Arial" pitchFamily="34" charset="0"/>
                        </a:rPr>
                        <a:t>2</a:t>
                      </a:r>
                      <a:r>
                        <a:rPr lang="ru-RU" sz="2600" b="1" dirty="0" smtClean="0">
                          <a:effectLst/>
                          <a:latin typeface="Arial" pitchFamily="34" charset="0"/>
                          <a:cs typeface="Arial" pitchFamily="34" charset="0"/>
                        </a:rPr>
                        <a:t>→2</a:t>
                      </a:r>
                      <a:r>
                        <a:rPr lang="en-US" sz="2600" b="1" dirty="0">
                          <a:effectLst/>
                          <a:latin typeface="Arial" pitchFamily="34" charset="0"/>
                          <a:cs typeface="Arial" pitchFamily="34" charset="0"/>
                        </a:rPr>
                        <a:t>CO</a:t>
                      </a:r>
                      <a:r>
                        <a:rPr lang="ru-RU" sz="2600" b="1" baseline="-25000" dirty="0">
                          <a:effectLst/>
                          <a:latin typeface="Arial" pitchFamily="34" charset="0"/>
                          <a:cs typeface="Arial" pitchFamily="34" charset="0"/>
                        </a:rPr>
                        <a:t>2(г</a:t>
                      </a:r>
                      <a:r>
                        <a:rPr lang="ru-RU" sz="2600" b="1" baseline="-25000" dirty="0" smtClean="0">
                          <a:effectLst/>
                          <a:latin typeface="Arial" pitchFamily="34" charset="0"/>
                          <a:cs typeface="Arial" pitchFamily="34" charset="0"/>
                        </a:rPr>
                        <a:t>)</a:t>
                      </a:r>
                      <a:r>
                        <a:rPr lang="ru-RU" sz="2600" b="1" dirty="0" smtClean="0">
                          <a:effectLst/>
                          <a:latin typeface="Arial" pitchFamily="34" charset="0"/>
                          <a:cs typeface="Arial" pitchFamily="34" charset="0"/>
                        </a:rPr>
                        <a:t>+</a:t>
                      </a:r>
                      <a:r>
                        <a:rPr lang="en-US" sz="2600" b="1" dirty="0" smtClean="0">
                          <a:effectLst/>
                          <a:latin typeface="Arial" pitchFamily="34" charset="0"/>
                          <a:cs typeface="Arial" pitchFamily="34" charset="0"/>
                        </a:rPr>
                        <a:t>H</a:t>
                      </a:r>
                      <a:r>
                        <a:rPr lang="ru-RU" sz="2600" b="1" baseline="-25000" dirty="0">
                          <a:effectLst/>
                          <a:latin typeface="Arial" pitchFamily="34" charset="0"/>
                          <a:cs typeface="Arial" pitchFamily="34" charset="0"/>
                        </a:rPr>
                        <a:t>2</a:t>
                      </a:r>
                      <a:r>
                        <a:rPr lang="en-US" sz="2600" b="1" dirty="0">
                          <a:effectLst/>
                          <a:latin typeface="Arial" pitchFamily="34" charset="0"/>
                          <a:cs typeface="Arial" pitchFamily="34" charset="0"/>
                        </a:rPr>
                        <a:t>O</a:t>
                      </a:r>
                      <a:r>
                        <a:rPr lang="ru-RU" sz="2600" b="1" baseline="-25000" dirty="0">
                          <a:effectLst/>
                          <a:latin typeface="Arial" pitchFamily="34" charset="0"/>
                          <a:cs typeface="Arial" pitchFamily="34" charset="0"/>
                        </a:rPr>
                        <a:t>(ж)</a:t>
                      </a:r>
                      <a:endParaRPr lang="ru-RU" sz="26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600" b="1">
                          <a:effectLst/>
                          <a:latin typeface="Arial" pitchFamily="34" charset="0"/>
                          <a:cs typeface="Arial" pitchFamily="34" charset="0"/>
                        </a:rPr>
                        <a:t>(1)</a:t>
                      </a:r>
                      <a:endParaRPr lang="ru-RU" sz="26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600" b="1">
                          <a:effectLst/>
                          <a:latin typeface="Arial" pitchFamily="34" charset="0"/>
                          <a:cs typeface="Arial" pitchFamily="34" charset="0"/>
                        </a:rPr>
                        <a:t>∆H</a:t>
                      </a:r>
                      <a:r>
                        <a:rPr lang="en-US" sz="2600" b="1" baseline="-25000">
                          <a:effectLst/>
                          <a:latin typeface="Arial" pitchFamily="34" charset="0"/>
                          <a:cs typeface="Arial" pitchFamily="34" charset="0"/>
                        </a:rPr>
                        <a:t>1 </a:t>
                      </a:r>
                      <a:r>
                        <a:rPr lang="en-US" sz="2600" b="1">
                          <a:effectLst/>
                          <a:latin typeface="Arial" pitchFamily="34" charset="0"/>
                          <a:cs typeface="Arial" pitchFamily="34" charset="0"/>
                        </a:rPr>
                        <a:t>=</a:t>
                      </a:r>
                      <a:r>
                        <a:rPr lang="ru-RU" sz="2600" b="1">
                          <a:effectLst/>
                          <a:latin typeface="Arial" pitchFamily="34" charset="0"/>
                          <a:cs typeface="Arial" pitchFamily="34" charset="0"/>
                        </a:rPr>
                        <a:t> –1300 кДж</a:t>
                      </a:r>
                      <a:endParaRPr lang="ru-RU" sz="26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indent="93345" algn="just">
                        <a:spcAft>
                          <a:spcPts val="0"/>
                        </a:spcAft>
                      </a:pPr>
                      <a:r>
                        <a:rPr lang="ru-RU" sz="2600" b="1" dirty="0">
                          <a:effectLst/>
                          <a:latin typeface="Arial" pitchFamily="34" charset="0"/>
                          <a:cs typeface="Arial" pitchFamily="34" charset="0"/>
                        </a:rPr>
                        <a:t>6С + 3</a:t>
                      </a:r>
                      <a:r>
                        <a:rPr lang="en-US" sz="2600" b="1" dirty="0">
                          <a:effectLst/>
                          <a:latin typeface="Arial" pitchFamily="34" charset="0"/>
                          <a:cs typeface="Arial" pitchFamily="34" charset="0"/>
                        </a:rPr>
                        <a:t>H</a:t>
                      </a:r>
                      <a:r>
                        <a:rPr lang="en-US" sz="2600" b="1" baseline="-25000" dirty="0">
                          <a:effectLst/>
                          <a:latin typeface="Arial" pitchFamily="34" charset="0"/>
                          <a:cs typeface="Arial" pitchFamily="34" charset="0"/>
                        </a:rPr>
                        <a:t>2</a:t>
                      </a:r>
                      <a:r>
                        <a:rPr lang="en-US" sz="2600" b="1" dirty="0">
                          <a:effectLst/>
                          <a:latin typeface="Arial" pitchFamily="34" charset="0"/>
                          <a:cs typeface="Arial" pitchFamily="34" charset="0"/>
                        </a:rPr>
                        <a:t> → </a:t>
                      </a:r>
                      <a:r>
                        <a:rPr lang="ru-RU" sz="2600" b="1" dirty="0">
                          <a:effectLst/>
                          <a:latin typeface="Arial" pitchFamily="34" charset="0"/>
                          <a:cs typeface="Arial" pitchFamily="34" charset="0"/>
                        </a:rPr>
                        <a:t>C</a:t>
                      </a:r>
                      <a:r>
                        <a:rPr lang="ru-RU" sz="2600" b="1" baseline="-25000" dirty="0">
                          <a:effectLst/>
                          <a:latin typeface="Arial" pitchFamily="34" charset="0"/>
                          <a:cs typeface="Arial" pitchFamily="34" charset="0"/>
                        </a:rPr>
                        <a:t>6</a:t>
                      </a:r>
                      <a:r>
                        <a:rPr lang="ru-RU" sz="2600" b="1" dirty="0">
                          <a:effectLst/>
                          <a:latin typeface="Arial" pitchFamily="34" charset="0"/>
                          <a:cs typeface="Arial" pitchFamily="34" charset="0"/>
                        </a:rPr>
                        <a:t>H</a:t>
                      </a:r>
                      <a:r>
                        <a:rPr lang="ru-RU" sz="2600" b="1" baseline="-25000" dirty="0">
                          <a:effectLst/>
                          <a:latin typeface="Arial" pitchFamily="34" charset="0"/>
                          <a:cs typeface="Arial" pitchFamily="34" charset="0"/>
                        </a:rPr>
                        <a:t>6(ж)</a:t>
                      </a:r>
                      <a:endParaRPr lang="ru-RU" sz="26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600" b="1">
                          <a:effectLst/>
                          <a:latin typeface="Arial" pitchFamily="34" charset="0"/>
                          <a:cs typeface="Arial" pitchFamily="34" charset="0"/>
                        </a:rPr>
                        <a:t>(2)</a:t>
                      </a:r>
                      <a:endParaRPr lang="ru-RU" sz="26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600" b="1">
                          <a:effectLst/>
                          <a:latin typeface="Arial" pitchFamily="34" charset="0"/>
                          <a:cs typeface="Arial" pitchFamily="34" charset="0"/>
                        </a:rPr>
                        <a:t>∆H</a:t>
                      </a:r>
                      <a:r>
                        <a:rPr lang="ru-RU" sz="2600" b="1" baseline="-25000">
                          <a:effectLst/>
                          <a:latin typeface="Arial" pitchFamily="34" charset="0"/>
                          <a:cs typeface="Arial" pitchFamily="34" charset="0"/>
                        </a:rPr>
                        <a:t>2 </a:t>
                      </a:r>
                      <a:r>
                        <a:rPr lang="en-US" sz="2600" b="1">
                          <a:effectLst/>
                          <a:latin typeface="Arial" pitchFamily="34" charset="0"/>
                          <a:cs typeface="Arial" pitchFamily="34" charset="0"/>
                        </a:rPr>
                        <a:t>=</a:t>
                      </a:r>
                      <a:r>
                        <a:rPr lang="ru-RU" sz="2600" b="1">
                          <a:effectLst/>
                          <a:latin typeface="Arial" pitchFamily="34" charset="0"/>
                          <a:cs typeface="Arial" pitchFamily="34" charset="0"/>
                        </a:rPr>
                        <a:t> 82,9</a:t>
                      </a:r>
                      <a:r>
                        <a:rPr lang="en-US" sz="2600" b="1">
                          <a:effectLst/>
                          <a:latin typeface="Arial" pitchFamily="34" charset="0"/>
                          <a:cs typeface="Arial" pitchFamily="34" charset="0"/>
                        </a:rPr>
                        <a:t> </a:t>
                      </a:r>
                      <a:r>
                        <a:rPr lang="ru-RU" sz="2600" b="1">
                          <a:effectLst/>
                          <a:latin typeface="Arial" pitchFamily="34" charset="0"/>
                          <a:cs typeface="Arial" pitchFamily="34" charset="0"/>
                        </a:rPr>
                        <a:t>кДж</a:t>
                      </a:r>
                      <a:endParaRPr lang="ru-RU" sz="26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indent="93345" algn="just">
                        <a:spcAft>
                          <a:spcPts val="0"/>
                        </a:spcAft>
                      </a:pPr>
                      <a:r>
                        <a:rPr lang="en-US" sz="2600" b="1" dirty="0">
                          <a:effectLst/>
                          <a:latin typeface="Arial" pitchFamily="34" charset="0"/>
                          <a:cs typeface="Arial" pitchFamily="34" charset="0"/>
                        </a:rPr>
                        <a:t>H</a:t>
                      </a:r>
                      <a:r>
                        <a:rPr lang="en-US" sz="2600" b="1" baseline="-25000" dirty="0">
                          <a:effectLst/>
                          <a:latin typeface="Arial" pitchFamily="34" charset="0"/>
                          <a:cs typeface="Arial" pitchFamily="34" charset="0"/>
                        </a:rPr>
                        <a:t>2</a:t>
                      </a:r>
                      <a:r>
                        <a:rPr lang="en-US" sz="2600" b="1" dirty="0">
                          <a:effectLst/>
                          <a:latin typeface="Arial" pitchFamily="34" charset="0"/>
                          <a:cs typeface="Arial" pitchFamily="34" charset="0"/>
                        </a:rPr>
                        <a:t> + </a:t>
                      </a:r>
                      <a:r>
                        <a:rPr lang="ru-RU" sz="2600" b="1" dirty="0">
                          <a:effectLst/>
                          <a:latin typeface="Arial" pitchFamily="34" charset="0"/>
                          <a:cs typeface="Arial" pitchFamily="34" charset="0"/>
                        </a:rPr>
                        <a:t>½</a:t>
                      </a:r>
                      <a:r>
                        <a:rPr lang="en-US" sz="2600" b="1" dirty="0">
                          <a:effectLst/>
                          <a:latin typeface="Arial" pitchFamily="34" charset="0"/>
                          <a:cs typeface="Arial" pitchFamily="34" charset="0"/>
                        </a:rPr>
                        <a:t>O</a:t>
                      </a:r>
                      <a:r>
                        <a:rPr lang="en-US" sz="2600" b="1" baseline="-25000" dirty="0">
                          <a:effectLst/>
                          <a:latin typeface="Arial" pitchFamily="34" charset="0"/>
                          <a:cs typeface="Arial" pitchFamily="34" charset="0"/>
                        </a:rPr>
                        <a:t>2 </a:t>
                      </a:r>
                      <a:r>
                        <a:rPr lang="en-US" sz="2600" b="1" dirty="0">
                          <a:effectLst/>
                          <a:latin typeface="Arial" pitchFamily="34" charset="0"/>
                          <a:cs typeface="Arial" pitchFamily="34" charset="0"/>
                        </a:rPr>
                        <a:t>→ H</a:t>
                      </a:r>
                      <a:r>
                        <a:rPr lang="en-US" sz="2600" b="1" baseline="-25000" dirty="0">
                          <a:effectLst/>
                          <a:latin typeface="Arial" pitchFamily="34" charset="0"/>
                          <a:cs typeface="Arial" pitchFamily="34" charset="0"/>
                        </a:rPr>
                        <a:t>2</a:t>
                      </a:r>
                      <a:r>
                        <a:rPr lang="en-US" sz="2600" b="1" dirty="0">
                          <a:effectLst/>
                          <a:latin typeface="Arial" pitchFamily="34" charset="0"/>
                          <a:cs typeface="Arial" pitchFamily="34" charset="0"/>
                        </a:rPr>
                        <a:t>O</a:t>
                      </a:r>
                      <a:r>
                        <a:rPr lang="ru-RU" sz="2600" b="1" baseline="-25000" dirty="0">
                          <a:effectLst/>
                          <a:latin typeface="Arial" pitchFamily="34" charset="0"/>
                          <a:cs typeface="Arial" pitchFamily="34" charset="0"/>
                        </a:rPr>
                        <a:t>(ж)</a:t>
                      </a:r>
                      <a:endParaRPr lang="ru-RU" sz="26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600" b="1">
                          <a:effectLst/>
                          <a:latin typeface="Arial" pitchFamily="34" charset="0"/>
                          <a:cs typeface="Arial" pitchFamily="34" charset="0"/>
                        </a:rPr>
                        <a:t>(3)</a:t>
                      </a:r>
                      <a:endParaRPr lang="ru-RU" sz="26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600" b="1">
                          <a:effectLst/>
                          <a:latin typeface="Arial" pitchFamily="34" charset="0"/>
                          <a:cs typeface="Arial" pitchFamily="34" charset="0"/>
                        </a:rPr>
                        <a:t>∆H</a:t>
                      </a:r>
                      <a:r>
                        <a:rPr lang="ru-RU" sz="2600" b="1" baseline="-25000">
                          <a:effectLst/>
                          <a:latin typeface="Arial" pitchFamily="34" charset="0"/>
                          <a:cs typeface="Arial" pitchFamily="34" charset="0"/>
                        </a:rPr>
                        <a:t>3 </a:t>
                      </a:r>
                      <a:r>
                        <a:rPr lang="en-US" sz="2600" b="1">
                          <a:effectLst/>
                          <a:latin typeface="Arial" pitchFamily="34" charset="0"/>
                          <a:cs typeface="Arial" pitchFamily="34" charset="0"/>
                        </a:rPr>
                        <a:t>=</a:t>
                      </a:r>
                      <a:r>
                        <a:rPr lang="ru-RU" sz="2600" b="1">
                          <a:effectLst/>
                          <a:latin typeface="Arial" pitchFamily="34" charset="0"/>
                          <a:cs typeface="Arial" pitchFamily="34" charset="0"/>
                        </a:rPr>
                        <a:t> –</a:t>
                      </a:r>
                      <a:r>
                        <a:rPr lang="en-US" sz="2600" b="1">
                          <a:effectLst/>
                          <a:latin typeface="Arial" pitchFamily="34" charset="0"/>
                          <a:cs typeface="Arial" pitchFamily="34" charset="0"/>
                        </a:rPr>
                        <a:t>28</a:t>
                      </a:r>
                      <a:r>
                        <a:rPr lang="ru-RU" sz="2600" b="1">
                          <a:effectLst/>
                          <a:latin typeface="Arial" pitchFamily="34" charset="0"/>
                          <a:cs typeface="Arial" pitchFamily="34" charset="0"/>
                        </a:rPr>
                        <a:t>5,84</a:t>
                      </a:r>
                      <a:r>
                        <a:rPr lang="en-US" sz="2600" b="1">
                          <a:effectLst/>
                          <a:latin typeface="Arial" pitchFamily="34" charset="0"/>
                          <a:cs typeface="Arial" pitchFamily="34" charset="0"/>
                        </a:rPr>
                        <a:t> </a:t>
                      </a:r>
                      <a:r>
                        <a:rPr lang="ru-RU" sz="2600" b="1">
                          <a:effectLst/>
                          <a:latin typeface="Arial" pitchFamily="34" charset="0"/>
                          <a:cs typeface="Arial" pitchFamily="34" charset="0"/>
                        </a:rPr>
                        <a:t>кДж</a:t>
                      </a:r>
                      <a:endParaRPr lang="ru-RU" sz="26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indent="93345" algn="just">
                        <a:spcAft>
                          <a:spcPts val="0"/>
                        </a:spcAft>
                      </a:pPr>
                      <a:r>
                        <a:rPr lang="en-US" sz="2600" b="1">
                          <a:effectLst/>
                          <a:latin typeface="Arial" pitchFamily="34" charset="0"/>
                          <a:cs typeface="Arial" pitchFamily="34" charset="0"/>
                        </a:rPr>
                        <a:t>C + O</a:t>
                      </a:r>
                      <a:r>
                        <a:rPr lang="en-US" sz="2600" b="1" baseline="-25000">
                          <a:effectLst/>
                          <a:latin typeface="Arial" pitchFamily="34" charset="0"/>
                          <a:cs typeface="Arial" pitchFamily="34" charset="0"/>
                        </a:rPr>
                        <a:t>2 </a:t>
                      </a:r>
                      <a:r>
                        <a:rPr lang="en-US" sz="2600" b="1">
                          <a:effectLst/>
                          <a:latin typeface="Arial" pitchFamily="34" charset="0"/>
                          <a:cs typeface="Arial" pitchFamily="34" charset="0"/>
                        </a:rPr>
                        <a:t>→ CO</a:t>
                      </a:r>
                      <a:r>
                        <a:rPr lang="en-US" sz="2600" b="1" baseline="-25000">
                          <a:effectLst/>
                          <a:latin typeface="Arial" pitchFamily="34" charset="0"/>
                          <a:cs typeface="Arial" pitchFamily="34" charset="0"/>
                        </a:rPr>
                        <a:t>2</a:t>
                      </a:r>
                      <a:endParaRPr lang="ru-RU" sz="26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600" b="1" dirty="0">
                          <a:effectLst/>
                          <a:latin typeface="Arial" pitchFamily="34" charset="0"/>
                          <a:cs typeface="Arial" pitchFamily="34" charset="0"/>
                        </a:rPr>
                        <a:t>(4)</a:t>
                      </a:r>
                      <a:endParaRPr lang="ru-RU" sz="26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600" b="1" dirty="0">
                          <a:effectLst/>
                          <a:latin typeface="Arial" pitchFamily="34" charset="0"/>
                          <a:cs typeface="Arial" pitchFamily="34" charset="0"/>
                        </a:rPr>
                        <a:t>∆H</a:t>
                      </a:r>
                      <a:r>
                        <a:rPr lang="ru-RU" sz="2600" b="1" baseline="-25000" dirty="0">
                          <a:effectLst/>
                          <a:latin typeface="Arial" pitchFamily="34" charset="0"/>
                          <a:cs typeface="Arial" pitchFamily="34" charset="0"/>
                        </a:rPr>
                        <a:t>4 </a:t>
                      </a:r>
                      <a:r>
                        <a:rPr lang="en-US" sz="2600" b="1" dirty="0">
                          <a:effectLst/>
                          <a:latin typeface="Arial" pitchFamily="34" charset="0"/>
                          <a:cs typeface="Arial" pitchFamily="34" charset="0"/>
                        </a:rPr>
                        <a:t>= </a:t>
                      </a:r>
                      <a:r>
                        <a:rPr lang="ru-RU" sz="2600" b="1" dirty="0">
                          <a:effectLst/>
                          <a:latin typeface="Arial" pitchFamily="34" charset="0"/>
                          <a:cs typeface="Arial" pitchFamily="34" charset="0"/>
                        </a:rPr>
                        <a:t>–393,5 кДж</a:t>
                      </a:r>
                      <a:endParaRPr lang="ru-RU" sz="26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indent="93345" algn="just">
                        <a:spcAft>
                          <a:spcPts val="0"/>
                        </a:spcAft>
                      </a:pPr>
                      <a:r>
                        <a:rPr lang="ru-RU" sz="2600" b="1" dirty="0">
                          <a:effectLst/>
                          <a:latin typeface="Arial" pitchFamily="34" charset="0"/>
                          <a:cs typeface="Arial" pitchFamily="34" charset="0"/>
                        </a:rPr>
                        <a:t>3C</a:t>
                      </a:r>
                      <a:r>
                        <a:rPr lang="ru-RU" sz="2600" b="1" baseline="-25000" dirty="0">
                          <a:effectLst/>
                          <a:latin typeface="Arial" pitchFamily="34" charset="0"/>
                          <a:cs typeface="Arial" pitchFamily="34" charset="0"/>
                        </a:rPr>
                        <a:t>2</a:t>
                      </a:r>
                      <a:r>
                        <a:rPr lang="ru-RU" sz="2600" b="1" dirty="0">
                          <a:effectLst/>
                          <a:latin typeface="Arial" pitchFamily="34" charset="0"/>
                          <a:cs typeface="Arial" pitchFamily="34" charset="0"/>
                        </a:rPr>
                        <a:t>H</a:t>
                      </a:r>
                      <a:r>
                        <a:rPr lang="ru-RU" sz="2600" b="1" baseline="-25000" dirty="0">
                          <a:effectLst/>
                          <a:latin typeface="Arial" pitchFamily="34" charset="0"/>
                          <a:cs typeface="Arial" pitchFamily="34" charset="0"/>
                        </a:rPr>
                        <a:t>2(г)</a:t>
                      </a:r>
                      <a:r>
                        <a:rPr lang="ru-RU" sz="2600" b="1" dirty="0">
                          <a:effectLst/>
                          <a:latin typeface="Arial" pitchFamily="34" charset="0"/>
                          <a:cs typeface="Arial" pitchFamily="34" charset="0"/>
                        </a:rPr>
                        <a:t> →C</a:t>
                      </a:r>
                      <a:r>
                        <a:rPr lang="ru-RU" sz="2600" b="1" baseline="-25000" dirty="0">
                          <a:effectLst/>
                          <a:latin typeface="Arial" pitchFamily="34" charset="0"/>
                          <a:cs typeface="Arial" pitchFamily="34" charset="0"/>
                        </a:rPr>
                        <a:t>6</a:t>
                      </a:r>
                      <a:r>
                        <a:rPr lang="ru-RU" sz="2600" b="1" dirty="0">
                          <a:effectLst/>
                          <a:latin typeface="Arial" pitchFamily="34" charset="0"/>
                          <a:cs typeface="Arial" pitchFamily="34" charset="0"/>
                        </a:rPr>
                        <a:t>H</a:t>
                      </a:r>
                      <a:r>
                        <a:rPr lang="ru-RU" sz="2600" b="1" baseline="-25000" dirty="0">
                          <a:effectLst/>
                          <a:latin typeface="Arial" pitchFamily="34" charset="0"/>
                          <a:cs typeface="Arial" pitchFamily="34" charset="0"/>
                        </a:rPr>
                        <a:t>6(ж)</a:t>
                      </a:r>
                      <a:endParaRPr lang="ru-RU" sz="26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600" b="1">
                          <a:effectLst/>
                          <a:latin typeface="Arial" pitchFamily="34" charset="0"/>
                          <a:cs typeface="Arial" pitchFamily="34" charset="0"/>
                        </a:rPr>
                        <a:t>(5)</a:t>
                      </a:r>
                      <a:endParaRPr lang="ru-RU" sz="26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600" b="1" dirty="0">
                          <a:effectLst/>
                          <a:latin typeface="Arial" pitchFamily="34" charset="0"/>
                          <a:cs typeface="Arial" pitchFamily="34" charset="0"/>
                        </a:rPr>
                        <a:t>∆H</a:t>
                      </a:r>
                      <a:r>
                        <a:rPr lang="ru-RU" sz="2600" b="1" baseline="-25000" dirty="0">
                          <a:effectLst/>
                          <a:latin typeface="Arial" pitchFamily="34" charset="0"/>
                          <a:cs typeface="Arial" pitchFamily="34" charset="0"/>
                        </a:rPr>
                        <a:t>5 </a:t>
                      </a:r>
                      <a:r>
                        <a:rPr lang="en-US" sz="2600" b="1" dirty="0">
                          <a:effectLst/>
                          <a:latin typeface="Arial" pitchFamily="34" charset="0"/>
                          <a:cs typeface="Arial" pitchFamily="34" charset="0"/>
                        </a:rPr>
                        <a:t>=</a:t>
                      </a:r>
                      <a:r>
                        <a:rPr lang="ru-RU" sz="2600" b="1" dirty="0">
                          <a:effectLst/>
                          <a:latin typeface="Arial" pitchFamily="34" charset="0"/>
                          <a:cs typeface="Arial" pitchFamily="34" charset="0"/>
                        </a:rPr>
                        <a:t> ?</a:t>
                      </a:r>
                      <a:endParaRPr lang="ru-RU" sz="26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Прямоугольник 3"/>
          <p:cNvSpPr/>
          <p:nvPr/>
        </p:nvSpPr>
        <p:spPr>
          <a:xfrm>
            <a:off x="125760" y="3068960"/>
            <a:ext cx="8838728" cy="3250121"/>
          </a:xfrm>
          <a:prstGeom prst="rect">
            <a:avLst/>
          </a:prstGeom>
        </p:spPr>
        <p:txBody>
          <a:bodyPr wrap="square">
            <a:spAutoFit/>
          </a:bodyPr>
          <a:lstStyle/>
          <a:p>
            <a:pPr algn="just">
              <a:lnSpc>
                <a:spcPct val="80000"/>
              </a:lnSpc>
            </a:pPr>
            <a:r>
              <a:rPr lang="ru-RU" sz="2700" b="1" dirty="0"/>
              <a:t>Для определения ∆</a:t>
            </a:r>
            <a:r>
              <a:rPr lang="en-US" sz="2700" b="1" dirty="0"/>
              <a:t>H</a:t>
            </a:r>
            <a:r>
              <a:rPr lang="ru-RU" sz="2700" b="1" baseline="-25000" dirty="0"/>
              <a:t>5  </a:t>
            </a:r>
            <a:r>
              <a:rPr lang="ru-RU" sz="2700" b="1" dirty="0"/>
              <a:t>решаем систему уравнений:</a:t>
            </a:r>
          </a:p>
          <a:p>
            <a:pPr algn="ctr">
              <a:lnSpc>
                <a:spcPct val="80000"/>
              </a:lnSpc>
            </a:pPr>
            <a:r>
              <a:rPr lang="ru-RU" sz="2700" b="1" dirty="0"/>
              <a:t>(5) = 3(1) + (2) – 3(3) – 6(4)</a:t>
            </a:r>
          </a:p>
          <a:p>
            <a:pPr indent="450850" algn="just">
              <a:lnSpc>
                <a:spcPct val="80000"/>
              </a:lnSpc>
            </a:pPr>
            <a:r>
              <a:rPr lang="ru-RU" sz="2700" b="1" dirty="0"/>
              <a:t>Проверяем правильность своих рассуждений. Для этого выполняем намеченные действия, вначале с исходными веществами, а затем с продуктами реакции; то, что можно сократить подчеркиваем: </a:t>
            </a:r>
          </a:p>
          <a:p>
            <a:pPr algn="ctr"/>
            <a:r>
              <a:rPr lang="ru-RU" sz="2700" b="1" dirty="0"/>
              <a:t>3C</a:t>
            </a:r>
            <a:r>
              <a:rPr lang="ru-RU" sz="2700" b="1" baseline="-25000" dirty="0"/>
              <a:t>2</a:t>
            </a:r>
            <a:r>
              <a:rPr lang="ru-RU" sz="2700" b="1" dirty="0"/>
              <a:t>H</a:t>
            </a:r>
            <a:r>
              <a:rPr lang="ru-RU" sz="2700" b="1" baseline="-25000" dirty="0"/>
              <a:t>2(г</a:t>
            </a:r>
            <a:r>
              <a:rPr lang="ru-RU" sz="2700" b="1" baseline="-25000" dirty="0" smtClean="0"/>
              <a:t>)</a:t>
            </a:r>
            <a:r>
              <a:rPr lang="ru-RU" sz="2700" b="1" dirty="0" smtClean="0"/>
              <a:t>+15/2</a:t>
            </a:r>
            <a:r>
              <a:rPr lang="en-US" sz="2700" b="1" dirty="0"/>
              <a:t>O</a:t>
            </a:r>
            <a:r>
              <a:rPr lang="ru-RU" sz="2700" b="1" baseline="-25000" dirty="0" smtClean="0"/>
              <a:t>2</a:t>
            </a:r>
            <a:r>
              <a:rPr lang="ru-RU" sz="2700" b="1" dirty="0" smtClean="0"/>
              <a:t>+</a:t>
            </a:r>
            <a:r>
              <a:rPr lang="ru-RU" sz="2700" b="1" u="sng" dirty="0" smtClean="0"/>
              <a:t>6С</a:t>
            </a:r>
            <a:r>
              <a:rPr lang="ru-RU" sz="2700" b="1" dirty="0" smtClean="0"/>
              <a:t>+ </a:t>
            </a:r>
            <a:r>
              <a:rPr lang="ru-RU" sz="2700" b="1" u="dbl" dirty="0"/>
              <a:t>3</a:t>
            </a:r>
            <a:r>
              <a:rPr lang="en-US" sz="2700" b="1" u="dbl" dirty="0"/>
              <a:t>H</a:t>
            </a:r>
            <a:r>
              <a:rPr lang="ru-RU" sz="2700" b="1" u="dbl" baseline="-25000" dirty="0"/>
              <a:t>2</a:t>
            </a:r>
            <a:r>
              <a:rPr lang="ru-RU" sz="2700" b="1" baseline="-25000" dirty="0"/>
              <a:t> </a:t>
            </a:r>
            <a:r>
              <a:rPr lang="ru-RU" sz="2700" b="1" dirty="0"/>
              <a:t>– </a:t>
            </a:r>
            <a:r>
              <a:rPr lang="ru-RU" sz="2700" b="1" u="dbl" dirty="0"/>
              <a:t>3</a:t>
            </a:r>
            <a:r>
              <a:rPr lang="en-US" sz="2700" b="1" u="dbl" dirty="0"/>
              <a:t>H</a:t>
            </a:r>
            <a:r>
              <a:rPr lang="ru-RU" sz="2700" b="1" u="dbl" baseline="-25000" dirty="0"/>
              <a:t>2</a:t>
            </a:r>
            <a:r>
              <a:rPr lang="ru-RU" sz="2700" b="1" dirty="0"/>
              <a:t> – 3/2</a:t>
            </a:r>
            <a:r>
              <a:rPr lang="en-US" sz="2700" b="1" dirty="0"/>
              <a:t>O</a:t>
            </a:r>
            <a:r>
              <a:rPr lang="ru-RU" sz="2700" b="1" baseline="-25000" dirty="0"/>
              <a:t>2</a:t>
            </a:r>
            <a:r>
              <a:rPr lang="ru-RU" sz="2700" b="1" dirty="0"/>
              <a:t> – </a:t>
            </a:r>
            <a:r>
              <a:rPr lang="ru-RU" sz="2700" b="1" u="sng" dirty="0"/>
              <a:t>6</a:t>
            </a:r>
            <a:r>
              <a:rPr lang="en-US" sz="2700" b="1" u="sng" dirty="0"/>
              <a:t>C</a:t>
            </a:r>
            <a:r>
              <a:rPr lang="ru-RU" sz="2700" b="1" dirty="0"/>
              <a:t> – 6</a:t>
            </a:r>
            <a:r>
              <a:rPr lang="en-US" sz="2700" b="1" dirty="0"/>
              <a:t>O</a:t>
            </a:r>
            <a:r>
              <a:rPr lang="ru-RU" sz="2700" b="1" baseline="-25000" dirty="0"/>
              <a:t>2</a:t>
            </a:r>
            <a:r>
              <a:rPr lang="ru-RU" sz="2700" b="1" dirty="0"/>
              <a:t> →</a:t>
            </a:r>
          </a:p>
          <a:p>
            <a:pPr algn="ctr"/>
            <a:r>
              <a:rPr lang="en-US" sz="2700" b="1" dirty="0"/>
              <a:t>→ </a:t>
            </a:r>
            <a:r>
              <a:rPr lang="en-US" sz="2700" b="1" u="wavy" dirty="0"/>
              <a:t>6CO</a:t>
            </a:r>
            <a:r>
              <a:rPr lang="en-US" sz="2700" b="1" u="wavy" baseline="-25000" dirty="0"/>
              <a:t>2(</a:t>
            </a:r>
            <a:r>
              <a:rPr lang="ru-RU" sz="2700" b="1" u="wavy" baseline="-25000" dirty="0"/>
              <a:t>г</a:t>
            </a:r>
            <a:r>
              <a:rPr lang="en-US" sz="2700" b="1" u="wavy" baseline="-25000" dirty="0"/>
              <a:t>)</a:t>
            </a:r>
            <a:r>
              <a:rPr lang="en-US" sz="2700" b="1" dirty="0"/>
              <a:t> + </a:t>
            </a:r>
            <a:r>
              <a:rPr lang="en-US" sz="2700" b="1" u="dotDotDash" dirty="0"/>
              <a:t>3H</a:t>
            </a:r>
            <a:r>
              <a:rPr lang="en-US" sz="2700" b="1" u="dotDotDash" baseline="-25000" dirty="0"/>
              <a:t>2</a:t>
            </a:r>
            <a:r>
              <a:rPr lang="en-US" sz="2700" b="1" u="dotDotDash" dirty="0"/>
              <a:t>O</a:t>
            </a:r>
            <a:r>
              <a:rPr lang="en-US" sz="2700" b="1" u="dotDotDash" baseline="-25000" dirty="0"/>
              <a:t>(</a:t>
            </a:r>
            <a:r>
              <a:rPr lang="ru-RU" sz="2700" b="1" u="dotDotDash" baseline="-25000" dirty="0"/>
              <a:t>ж</a:t>
            </a:r>
            <a:r>
              <a:rPr lang="en-US" sz="2700" b="1" u="dotDotDash" baseline="-25000" dirty="0"/>
              <a:t>)</a:t>
            </a:r>
            <a:r>
              <a:rPr lang="en-US" sz="2700" b="1" baseline="-25000" dirty="0"/>
              <a:t> </a:t>
            </a:r>
            <a:r>
              <a:rPr lang="en-US" sz="2700" b="1" dirty="0"/>
              <a:t>+ C</a:t>
            </a:r>
            <a:r>
              <a:rPr lang="en-US" sz="2700" b="1" baseline="-25000" dirty="0"/>
              <a:t>6</a:t>
            </a:r>
            <a:r>
              <a:rPr lang="en-US" sz="2700" b="1" dirty="0"/>
              <a:t>H</a:t>
            </a:r>
            <a:r>
              <a:rPr lang="en-US" sz="2700" b="1" baseline="-25000" dirty="0"/>
              <a:t>6(</a:t>
            </a:r>
            <a:r>
              <a:rPr lang="ru-RU" sz="2700" b="1" baseline="-25000" dirty="0"/>
              <a:t>ж</a:t>
            </a:r>
            <a:r>
              <a:rPr lang="en-US" sz="2700" b="1" baseline="-25000" dirty="0"/>
              <a:t>)  </a:t>
            </a:r>
            <a:r>
              <a:rPr lang="en-US" sz="2700" b="1" dirty="0"/>
              <a:t>– </a:t>
            </a:r>
            <a:r>
              <a:rPr lang="en-US" sz="2700" b="1" u="dotDotDash" dirty="0"/>
              <a:t>3H</a:t>
            </a:r>
            <a:r>
              <a:rPr lang="en-US" sz="2700" b="1" u="dotDotDash" baseline="-25000" dirty="0"/>
              <a:t>2</a:t>
            </a:r>
            <a:r>
              <a:rPr lang="en-US" sz="2700" b="1" u="dotDotDash" dirty="0"/>
              <a:t>O</a:t>
            </a:r>
            <a:r>
              <a:rPr lang="en-US" sz="2700" b="1" u="dotDotDash" baseline="-25000" dirty="0"/>
              <a:t>(</a:t>
            </a:r>
            <a:r>
              <a:rPr lang="ru-RU" sz="2700" b="1" u="dotDotDash" baseline="-25000" dirty="0"/>
              <a:t>ж</a:t>
            </a:r>
            <a:r>
              <a:rPr lang="en-US" sz="2700" b="1" u="dotDotDash" baseline="-25000" dirty="0"/>
              <a:t>)</a:t>
            </a:r>
            <a:r>
              <a:rPr lang="en-US" sz="2700" b="1" dirty="0"/>
              <a:t> – </a:t>
            </a:r>
            <a:r>
              <a:rPr lang="en-US" sz="2700" b="1" u="wavy" dirty="0"/>
              <a:t>6CO</a:t>
            </a:r>
            <a:r>
              <a:rPr lang="en-US" sz="2700" b="1" u="wavy" baseline="-25000" dirty="0"/>
              <a:t>2</a:t>
            </a:r>
            <a:endParaRPr lang="ru-RU" sz="2700" b="1" dirty="0"/>
          </a:p>
        </p:txBody>
      </p:sp>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4380281" y="1713013"/>
            <a:ext cx="383439"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4380281" y="3122713"/>
            <a:ext cx="383439"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Прямоугольник 1"/>
          <p:cNvSpPr/>
          <p:nvPr/>
        </p:nvSpPr>
        <p:spPr>
          <a:xfrm>
            <a:off x="188960" y="-27384"/>
            <a:ext cx="8802227" cy="3388620"/>
          </a:xfrm>
          <a:prstGeom prst="rect">
            <a:avLst/>
          </a:prstGeom>
        </p:spPr>
        <p:txBody>
          <a:bodyPr wrap="square">
            <a:spAutoFit/>
          </a:bodyPr>
          <a:lstStyle/>
          <a:p>
            <a:pPr indent="449263" algn="just">
              <a:lnSpc>
                <a:spcPct val="85000"/>
              </a:lnSpc>
            </a:pPr>
            <a:r>
              <a:rPr lang="ru-RU" sz="2800" b="1" dirty="0" smtClean="0">
                <a:latin typeface="Arial" pitchFamily="34" charset="0"/>
                <a:ea typeface="Constantia"/>
                <a:cs typeface="Arial" pitchFamily="34" charset="0"/>
                <a:sym typeface="Constantia"/>
              </a:rPr>
              <a:t>Примером </a:t>
            </a:r>
            <a:r>
              <a:rPr lang="ru-RU" sz="2800" b="1" dirty="0" smtClean="0">
                <a:ln>
                  <a:solidFill>
                    <a:sysClr val="windowText" lastClr="000000"/>
                  </a:solidFill>
                </a:ln>
                <a:solidFill>
                  <a:srgbClr val="FF0000"/>
                </a:solidFill>
                <a:latin typeface="Arial Black" pitchFamily="34" charset="0"/>
                <a:ea typeface="Constantia"/>
                <a:cs typeface="Arial" pitchFamily="34" charset="0"/>
                <a:sym typeface="Constantia"/>
              </a:rPr>
              <a:t>гетерогенной системы</a:t>
            </a:r>
            <a:r>
              <a:rPr lang="ru-RU" sz="2800" b="1" dirty="0" smtClean="0">
                <a:solidFill>
                  <a:schemeClr val="lt1"/>
                </a:solidFill>
                <a:latin typeface="Arial Black" pitchFamily="34" charset="0"/>
                <a:ea typeface="Constantia"/>
                <a:cs typeface="Arial" pitchFamily="34" charset="0"/>
                <a:sym typeface="Constantia"/>
              </a:rPr>
              <a:t> </a:t>
            </a:r>
            <a:r>
              <a:rPr lang="ru-RU" sz="2800" b="1" dirty="0" smtClean="0">
                <a:latin typeface="Arial" pitchFamily="34" charset="0"/>
                <a:ea typeface="Constantia"/>
                <a:cs typeface="Arial" pitchFamily="34" charset="0"/>
                <a:sym typeface="Constantia"/>
              </a:rPr>
              <a:t>является бетон. При </a:t>
            </a:r>
            <a:r>
              <a:rPr lang="ru-RU" sz="2800" b="1" dirty="0" err="1" smtClean="0">
                <a:latin typeface="Arial" pitchFamily="34" charset="0"/>
                <a:ea typeface="Constantia"/>
                <a:cs typeface="Arial" pitchFamily="34" charset="0"/>
                <a:sym typeface="Constantia"/>
              </a:rPr>
              <a:t>протекантт</a:t>
            </a:r>
            <a:r>
              <a:rPr lang="ru-RU" sz="2800" b="1" dirty="0" smtClean="0">
                <a:latin typeface="Arial" pitchFamily="34" charset="0"/>
                <a:ea typeface="Constantia"/>
                <a:cs typeface="Arial" pitchFamily="34" charset="0"/>
                <a:sym typeface="Constantia"/>
              </a:rPr>
              <a:t> коррозионных процессов количество фаз увеличивается. </a:t>
            </a:r>
            <a:endParaRPr lang="ru-RU" sz="2800" b="1" dirty="0" smtClean="0">
              <a:ln>
                <a:solidFill>
                  <a:schemeClr val="tx1"/>
                </a:solidFill>
              </a:ln>
              <a:solidFill>
                <a:srgbClr val="FF0000"/>
              </a:solidFill>
              <a:latin typeface="Arial" pitchFamily="34" charset="0"/>
              <a:cs typeface="Arial" pitchFamily="34" charset="0"/>
            </a:endParaRPr>
          </a:p>
          <a:p>
            <a:pPr indent="449263" algn="just">
              <a:lnSpc>
                <a:spcPct val="85000"/>
              </a:lnSpc>
            </a:pPr>
            <a:r>
              <a:rPr lang="ru-RU" sz="2800" b="1" dirty="0" smtClean="0">
                <a:ln>
                  <a:solidFill>
                    <a:schemeClr val="tx1"/>
                  </a:solidFill>
                </a:ln>
                <a:solidFill>
                  <a:srgbClr val="FF0000"/>
                </a:solidFill>
                <a:latin typeface="Arial" pitchFamily="34" charset="0"/>
                <a:cs typeface="Arial" pitchFamily="34" charset="0"/>
              </a:rPr>
              <a:t>Кислая </a:t>
            </a:r>
            <a:r>
              <a:rPr lang="ru-RU" sz="2800" b="1" dirty="0">
                <a:ln>
                  <a:solidFill>
                    <a:schemeClr val="tx1"/>
                  </a:solidFill>
                </a:ln>
                <a:solidFill>
                  <a:srgbClr val="FF0000"/>
                </a:solidFill>
                <a:latin typeface="Arial" pitchFamily="34" charset="0"/>
                <a:cs typeface="Arial" pitchFamily="34" charset="0"/>
              </a:rPr>
              <a:t>реакция </a:t>
            </a:r>
            <a:r>
              <a:rPr lang="ru-RU" sz="2800" b="1" dirty="0">
                <a:latin typeface="Arial" pitchFamily="34" charset="0"/>
                <a:cs typeface="Arial" pitchFamily="34" charset="0"/>
              </a:rPr>
              <a:t>природной воды указывает, как правило, на присутствие в воде </a:t>
            </a:r>
            <a:r>
              <a:rPr lang="ru-RU" sz="2800" b="1" u="sng" dirty="0">
                <a:latin typeface="Arial" pitchFamily="34" charset="0"/>
                <a:cs typeface="Arial" pitchFamily="34" charset="0"/>
              </a:rPr>
              <a:t>сульфатов, хлоридов и нитратов железа, марганца, алюминия</a:t>
            </a:r>
            <a:r>
              <a:rPr lang="ru-RU" sz="2800" b="1" dirty="0">
                <a:latin typeface="Arial" pitchFamily="34" charset="0"/>
                <a:cs typeface="Arial" pitchFamily="34" charset="0"/>
              </a:rPr>
              <a:t>. При </a:t>
            </a:r>
            <a:r>
              <a:rPr lang="ru-RU" sz="2800" b="1" dirty="0" err="1">
                <a:latin typeface="Arial" pitchFamily="34" charset="0"/>
                <a:cs typeface="Arial" pitchFamily="34" charset="0"/>
              </a:rPr>
              <a:t>pH</a:t>
            </a:r>
            <a:r>
              <a:rPr lang="ru-RU" sz="2800" b="1" dirty="0">
                <a:latin typeface="Arial" pitchFamily="34" charset="0"/>
                <a:cs typeface="Arial" pitchFamily="34" charset="0"/>
              </a:rPr>
              <a:t> меньше 7,0 </a:t>
            </a:r>
            <a:r>
              <a:rPr lang="ru-RU" sz="2800" b="1" dirty="0">
                <a:solidFill>
                  <a:srgbClr val="C00000"/>
                </a:solidFill>
                <a:latin typeface="Arial" pitchFamily="34" charset="0"/>
                <a:cs typeface="Arial" pitchFamily="34" charset="0"/>
              </a:rPr>
              <a:t>усиливаются процессы </a:t>
            </a:r>
            <a:r>
              <a:rPr lang="ru-RU" sz="2800" b="1" dirty="0">
                <a:ln>
                  <a:solidFill>
                    <a:schemeClr val="tx1"/>
                  </a:solidFill>
                </a:ln>
                <a:solidFill>
                  <a:srgbClr val="C00000"/>
                </a:solidFill>
                <a:latin typeface="Arial" pitchFamily="34" charset="0"/>
                <a:cs typeface="Arial" pitchFamily="34" charset="0"/>
              </a:rPr>
              <a:t>коррозии</a:t>
            </a:r>
            <a:r>
              <a:rPr lang="ru-RU" sz="2800" b="1" dirty="0">
                <a:solidFill>
                  <a:srgbClr val="C00000"/>
                </a:solidFill>
                <a:latin typeface="Arial" pitchFamily="34" charset="0"/>
                <a:cs typeface="Arial" pitchFamily="34" charset="0"/>
              </a:rPr>
              <a:t> </a:t>
            </a:r>
            <a:r>
              <a:rPr lang="ru-RU" sz="2800" b="1" dirty="0">
                <a:latin typeface="Arial" pitchFamily="34" charset="0"/>
                <a:cs typeface="Arial" pitchFamily="34" charset="0"/>
              </a:rPr>
              <a:t>металлических деталей и конструкций.</a:t>
            </a:r>
          </a:p>
        </p:txBody>
      </p:sp>
      <p:pic>
        <p:nvPicPr>
          <p:cNvPr id="10" name="Picture 4" descr="collage"/>
          <p:cNvPicPr>
            <a:picLocks noChangeAspect="1" noChangeArrowheads="1"/>
          </p:cNvPicPr>
          <p:nvPr/>
        </p:nvPicPr>
        <p:blipFill>
          <a:blip r:embed="rId2" cstate="print"/>
          <a:srcRect/>
          <a:stretch>
            <a:fillRect/>
          </a:stretch>
        </p:blipFill>
        <p:spPr bwMode="auto">
          <a:xfrm>
            <a:off x="3100428" y="2974998"/>
            <a:ext cx="5840600" cy="3787767"/>
          </a:xfrm>
          <a:prstGeom prst="rect">
            <a:avLst/>
          </a:prstGeom>
          <a:noFill/>
          <a:ln w="9525">
            <a:noFill/>
            <a:miter lim="800000"/>
            <a:headEnd/>
            <a:tailEnd/>
          </a:ln>
        </p:spPr>
      </p:pic>
      <p:pic>
        <p:nvPicPr>
          <p:cNvPr id="2050" name="Picture 2" descr="https://marc-bourassa.com/wordpress/wp-content/uploads/2012/03/pouring.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63" y="3991570"/>
            <a:ext cx="320624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3285" y="4873044"/>
            <a:ext cx="1717902" cy="1720254"/>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248" y="3068960"/>
            <a:ext cx="1969301" cy="1727993"/>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Прямая со стрелкой 4"/>
          <p:cNvCxnSpPr/>
          <p:nvPr/>
        </p:nvCxnSpPr>
        <p:spPr>
          <a:xfrm>
            <a:off x="6516216" y="3991570"/>
            <a:ext cx="1008112" cy="51755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7163436" y="5215621"/>
            <a:ext cx="1008112" cy="51755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Shape 138"/>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28</a:t>
            </a:fld>
            <a:endParaRPr/>
          </a:p>
        </p:txBody>
      </p:sp>
      <p:sp>
        <p:nvSpPr>
          <p:cNvPr id="1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 name="Picture 12" descr="пишу 1"/>
          <p:cNvPicPr>
            <a:picLocks noChangeAspect="1" noChangeArrowheads="1" noCrop="1"/>
          </p:cNvPicPr>
          <p:nvPr/>
        </p:nvPicPr>
        <p:blipFill>
          <a:blip r:embed="rId7" cstate="print"/>
          <a:srcRect/>
          <a:stretch>
            <a:fillRect/>
          </a:stretch>
        </p:blipFill>
        <p:spPr bwMode="auto">
          <a:xfrm>
            <a:off x="8603233" y="5078134"/>
            <a:ext cx="649287" cy="1295400"/>
          </a:xfrm>
          <a:prstGeom prst="rect">
            <a:avLst/>
          </a:prstGeom>
          <a:noFill/>
          <a:ln w="9525">
            <a:noFill/>
            <a:miter lim="800000"/>
            <a:headEnd/>
            <a:tailEnd/>
          </a:ln>
        </p:spPr>
      </p:pic>
    </p:spTree>
    <p:extLst>
      <p:ext uri="{BB962C8B-B14F-4D97-AF65-F5344CB8AC3E}">
        <p14:creationId xmlns:p14="http://schemas.microsoft.com/office/powerpoint/2010/main" val="382669619"/>
      </p:ext>
    </p:extLst>
  </p:cSld>
  <p:clrMapOvr>
    <a:masterClrMapping/>
  </p:clrMapOvr>
  <p:transition>
    <p:wheel spokes="1"/>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95893" y="537642"/>
            <a:ext cx="8784976" cy="3539430"/>
          </a:xfrm>
          <a:prstGeom prst="rect">
            <a:avLst/>
          </a:prstGeom>
        </p:spPr>
        <p:txBody>
          <a:bodyPr wrap="square">
            <a:spAutoFit/>
          </a:bodyPr>
          <a:lstStyle/>
          <a:p>
            <a:pPr indent="450850"/>
            <a:r>
              <a:rPr lang="ru-RU" sz="2800" b="1" dirty="0"/>
              <a:t>Переписываем без подчеркнутого:</a:t>
            </a:r>
          </a:p>
          <a:p>
            <a:pPr algn="ctr"/>
            <a:r>
              <a:rPr lang="ru-RU" sz="2800" b="1" dirty="0"/>
              <a:t>3C</a:t>
            </a:r>
            <a:r>
              <a:rPr lang="ru-RU" sz="2800" b="1" baseline="-25000" dirty="0"/>
              <a:t>2</a:t>
            </a:r>
            <a:r>
              <a:rPr lang="ru-RU" sz="2800" b="1" dirty="0"/>
              <a:t>H</a:t>
            </a:r>
            <a:r>
              <a:rPr lang="ru-RU" sz="2800" b="1" baseline="-25000" dirty="0"/>
              <a:t>2(г)</a:t>
            </a:r>
            <a:r>
              <a:rPr lang="ru-RU" sz="2800" b="1" dirty="0"/>
              <a:t> →C</a:t>
            </a:r>
            <a:r>
              <a:rPr lang="ru-RU" sz="2800" b="1" baseline="-25000" dirty="0"/>
              <a:t>6</a:t>
            </a:r>
            <a:r>
              <a:rPr lang="ru-RU" sz="2800" b="1" dirty="0"/>
              <a:t>H</a:t>
            </a:r>
            <a:r>
              <a:rPr lang="ru-RU" sz="2800" b="1" baseline="-25000" dirty="0"/>
              <a:t>6(ж)</a:t>
            </a:r>
            <a:endParaRPr lang="ru-RU" sz="2800" b="1" dirty="0"/>
          </a:p>
          <a:p>
            <a:r>
              <a:rPr lang="ru-RU" sz="2800" b="1" dirty="0"/>
              <a:t>Рассуждения оказались верными, поэтому:</a:t>
            </a:r>
          </a:p>
          <a:p>
            <a:pPr algn="ctr"/>
            <a:r>
              <a:rPr lang="ru-RU" sz="2800" b="1" dirty="0"/>
              <a:t>∆</a:t>
            </a:r>
            <a:r>
              <a:rPr lang="en-US" sz="2800" b="1" dirty="0"/>
              <a:t>H</a:t>
            </a:r>
            <a:r>
              <a:rPr lang="ru-RU" sz="2800" b="1" baseline="-25000" dirty="0"/>
              <a:t>5  </a:t>
            </a:r>
            <a:r>
              <a:rPr lang="ru-RU" sz="2800" b="1" dirty="0"/>
              <a:t>= 3∆</a:t>
            </a:r>
            <a:r>
              <a:rPr lang="en-US" sz="2800" b="1" dirty="0"/>
              <a:t>H</a:t>
            </a:r>
            <a:r>
              <a:rPr lang="ru-RU" sz="2800" b="1" baseline="-25000" dirty="0"/>
              <a:t>1 </a:t>
            </a:r>
            <a:r>
              <a:rPr lang="ru-RU" sz="2800" b="1" dirty="0"/>
              <a:t>+ ∆</a:t>
            </a:r>
            <a:r>
              <a:rPr lang="en-US" sz="2800" b="1" dirty="0"/>
              <a:t>H</a:t>
            </a:r>
            <a:r>
              <a:rPr lang="ru-RU" sz="2800" b="1" baseline="-25000" dirty="0"/>
              <a:t>2 </a:t>
            </a:r>
            <a:r>
              <a:rPr lang="ru-RU" sz="2800" b="1" dirty="0"/>
              <a:t>– 3∆</a:t>
            </a:r>
            <a:r>
              <a:rPr lang="en-US" sz="2800" b="1" dirty="0"/>
              <a:t>H</a:t>
            </a:r>
            <a:r>
              <a:rPr lang="ru-RU" sz="2800" b="1" baseline="-25000" dirty="0"/>
              <a:t>3</a:t>
            </a:r>
            <a:r>
              <a:rPr lang="ru-RU" sz="2800" b="1" dirty="0"/>
              <a:t>– 6∆</a:t>
            </a:r>
            <a:r>
              <a:rPr lang="en-US" sz="2800" b="1" dirty="0"/>
              <a:t>H</a:t>
            </a:r>
            <a:r>
              <a:rPr lang="ru-RU" sz="2800" b="1" baseline="-25000" dirty="0"/>
              <a:t>4 </a:t>
            </a:r>
            <a:r>
              <a:rPr lang="ru-RU" sz="2800" b="1" dirty="0"/>
              <a:t>= </a:t>
            </a:r>
          </a:p>
          <a:p>
            <a:pPr algn="ctr"/>
            <a:r>
              <a:rPr lang="ru-RU" sz="2800" b="1" dirty="0"/>
              <a:t>= 3(–1300) + (82,9) – 3(–285,84) – 6(–393,5) = </a:t>
            </a:r>
            <a:endParaRPr lang="ru-RU" sz="2800" b="1" dirty="0" smtClean="0"/>
          </a:p>
          <a:p>
            <a:pPr algn="ctr"/>
            <a:r>
              <a:rPr lang="ru-RU" sz="2800" b="1" dirty="0" smtClean="0"/>
              <a:t>= – </a:t>
            </a:r>
            <a:r>
              <a:rPr lang="ru-RU" sz="2800" b="1" dirty="0"/>
              <a:t>598,58 кДж</a:t>
            </a:r>
          </a:p>
          <a:p>
            <a:r>
              <a:rPr lang="ru-RU" sz="2800" b="1" dirty="0"/>
              <a:t> </a:t>
            </a:r>
          </a:p>
          <a:p>
            <a:r>
              <a:rPr lang="ru-RU" sz="2800" b="1" i="1" dirty="0">
                <a:ln>
                  <a:solidFill>
                    <a:sysClr val="windowText" lastClr="000000"/>
                  </a:solidFill>
                </a:ln>
                <a:solidFill>
                  <a:srgbClr val="FF0000"/>
                </a:solidFill>
              </a:rPr>
              <a:t>Ответ:</a:t>
            </a:r>
            <a:r>
              <a:rPr lang="ru-RU" sz="2800" b="1" dirty="0"/>
              <a:t> ∆</a:t>
            </a:r>
            <a:r>
              <a:rPr lang="en-US" sz="2800" b="1" dirty="0"/>
              <a:t>H</a:t>
            </a:r>
            <a:r>
              <a:rPr lang="ru-RU" sz="2800" b="1" baseline="-25000" dirty="0"/>
              <a:t>3  </a:t>
            </a:r>
            <a:r>
              <a:rPr lang="ru-RU" sz="2800" b="1" dirty="0"/>
              <a:t>= – 598,58 кДж          </a:t>
            </a:r>
          </a:p>
        </p:txBody>
      </p:sp>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287475"/>
            <a:ext cx="8784976" cy="1557349"/>
          </a:xfrm>
          <a:prstGeom prst="rect">
            <a:avLst/>
          </a:prstGeom>
        </p:spPr>
        <p:txBody>
          <a:bodyPr wrap="square">
            <a:spAutoFit/>
          </a:bodyPr>
          <a:lstStyle/>
          <a:p>
            <a:pPr indent="450850" algn="just">
              <a:lnSpc>
                <a:spcPct val="85000"/>
              </a:lnSpc>
            </a:pPr>
            <a:r>
              <a:rPr lang="ru-RU" sz="2800" b="1" dirty="0">
                <a:ln>
                  <a:solidFill>
                    <a:sysClr val="windowText" lastClr="000000"/>
                  </a:solidFill>
                </a:ln>
                <a:solidFill>
                  <a:srgbClr val="FF0000"/>
                </a:solidFill>
              </a:rPr>
              <a:t>Задача № 5. </a:t>
            </a:r>
            <a:r>
              <a:rPr lang="ru-RU" sz="2800" b="1" dirty="0"/>
              <a:t>При восстановлении 12,7 г оксида меди (II) углем (с образованием СО) поглощается 8,24 кДж. Определить ∆</a:t>
            </a:r>
            <a:r>
              <a:rPr lang="en-US" sz="2800" b="1" dirty="0"/>
              <a:t>H</a:t>
            </a:r>
            <a:r>
              <a:rPr lang="ru-RU" sz="2800" b="1" baseline="30000" dirty="0"/>
              <a:t>0</a:t>
            </a:r>
            <a:r>
              <a:rPr lang="en-US" sz="2800" b="1" baseline="-25000" dirty="0"/>
              <a:t>f</a:t>
            </a:r>
            <a:r>
              <a:rPr lang="ru-RU" sz="2800" b="1" baseline="-25000" dirty="0"/>
              <a:t>298</a:t>
            </a:r>
            <a:r>
              <a:rPr lang="ru-RU" sz="2800" b="1" dirty="0"/>
              <a:t> образования </a:t>
            </a:r>
            <a:r>
              <a:rPr lang="ru-RU" sz="2800" b="1" dirty="0" err="1"/>
              <a:t>СuО</a:t>
            </a:r>
            <a:r>
              <a:rPr lang="ru-RU" sz="2800" b="1" dirty="0" smtClean="0"/>
              <a:t>.</a:t>
            </a:r>
            <a:r>
              <a:rPr lang="ru-RU" sz="2800" b="1" dirty="0"/>
              <a:t> </a:t>
            </a:r>
          </a:p>
        </p:txBody>
      </p:sp>
      <p:graphicFrame>
        <p:nvGraphicFramePr>
          <p:cNvPr id="3" name="Таблица 2"/>
          <p:cNvGraphicFramePr>
            <a:graphicFrameLocks noGrp="1"/>
          </p:cNvGraphicFramePr>
          <p:nvPr>
            <p:extLst>
              <p:ext uri="{D42A27DB-BD31-4B8C-83A1-F6EECF244321}">
                <p14:modId xmlns:p14="http://schemas.microsoft.com/office/powerpoint/2010/main" val="1343272839"/>
              </p:ext>
            </p:extLst>
          </p:nvPr>
        </p:nvGraphicFramePr>
        <p:xfrm>
          <a:off x="72008" y="1905670"/>
          <a:ext cx="8964488" cy="1706880"/>
        </p:xfrm>
        <a:graphic>
          <a:graphicData uri="http://schemas.openxmlformats.org/drawingml/2006/table">
            <a:tbl>
              <a:tblPr firstRow="1" firstCol="1" bandRow="1">
                <a:tableStyleId>{2D5ABB26-0587-4C30-8999-92F81FD0307C}</a:tableStyleId>
              </a:tblPr>
              <a:tblGrid>
                <a:gridCol w="3086135">
                  <a:extLst>
                    <a:ext uri="{9D8B030D-6E8A-4147-A177-3AD203B41FA5}">
                      <a16:colId xmlns:a16="http://schemas.microsoft.com/office/drawing/2014/main" val="20000"/>
                    </a:ext>
                  </a:extLst>
                </a:gridCol>
                <a:gridCol w="5878353">
                  <a:extLst>
                    <a:ext uri="{9D8B030D-6E8A-4147-A177-3AD203B41FA5}">
                      <a16:colId xmlns:a16="http://schemas.microsoft.com/office/drawing/2014/main" val="20001"/>
                    </a:ext>
                  </a:extLst>
                </a:gridCol>
              </a:tblGrid>
              <a:tr h="0">
                <a:tc>
                  <a:txBody>
                    <a:bodyPr/>
                    <a:lstStyle/>
                    <a:p>
                      <a:pPr indent="93345" algn="ctr">
                        <a:spcAft>
                          <a:spcPts val="0"/>
                        </a:spcAft>
                      </a:pPr>
                      <a:r>
                        <a:rPr lang="ru-RU" sz="2800" b="1" i="1" dirty="0">
                          <a:solidFill>
                            <a:schemeClr val="tx1"/>
                          </a:solidFill>
                          <a:effectLst/>
                          <a:latin typeface="Arial" pitchFamily="34" charset="0"/>
                          <a:cs typeface="Arial" pitchFamily="34" charset="0"/>
                        </a:rPr>
                        <a:t>Дано:</a:t>
                      </a:r>
                      <a:endParaRPr lang="ru-RU" sz="2800" b="1" i="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i="1" dirty="0">
                          <a:solidFill>
                            <a:schemeClr val="tx1"/>
                          </a:solidFill>
                          <a:effectLst/>
                          <a:latin typeface="Arial" pitchFamily="34" charset="0"/>
                          <a:cs typeface="Arial" pitchFamily="34" charset="0"/>
                        </a:rPr>
                        <a:t>Решение</a:t>
                      </a:r>
                      <a:endParaRPr lang="ru-RU" sz="2800" b="1" i="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indent="93345" algn="ctr">
                        <a:spcAft>
                          <a:spcPts val="0"/>
                        </a:spcAft>
                      </a:pPr>
                      <a:r>
                        <a:rPr lang="en-US" sz="2800" b="1" dirty="0">
                          <a:effectLst/>
                          <a:latin typeface="Arial" pitchFamily="34" charset="0"/>
                          <a:cs typeface="Arial" pitchFamily="34" charset="0"/>
                        </a:rPr>
                        <a:t>m</a:t>
                      </a:r>
                      <a:r>
                        <a:rPr lang="ru-RU" sz="2800" b="1" dirty="0">
                          <a:effectLst/>
                          <a:latin typeface="Arial" pitchFamily="34" charset="0"/>
                          <a:cs typeface="Arial" pitchFamily="34" charset="0"/>
                        </a:rPr>
                        <a:t>(</a:t>
                      </a:r>
                      <a:r>
                        <a:rPr lang="ru-RU" sz="2800" b="1" dirty="0" err="1">
                          <a:effectLst/>
                          <a:latin typeface="Arial" pitchFamily="34" charset="0"/>
                          <a:cs typeface="Arial" pitchFamily="34" charset="0"/>
                        </a:rPr>
                        <a:t>СuО</a:t>
                      </a:r>
                      <a:r>
                        <a:rPr lang="ru-RU" sz="2800" b="1" dirty="0">
                          <a:effectLst/>
                          <a:latin typeface="Arial" pitchFamily="34" charset="0"/>
                          <a:cs typeface="Arial" pitchFamily="34" charset="0"/>
                        </a:rPr>
                        <a:t>) = 12,7 г </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indent="381635" algn="just">
                        <a:spcAft>
                          <a:spcPts val="0"/>
                        </a:spcAft>
                      </a:pPr>
                      <a:r>
                        <a:rPr lang="ru-RU" sz="2800" b="1" dirty="0">
                          <a:effectLst/>
                          <a:latin typeface="Arial" pitchFamily="34" charset="0"/>
                          <a:cs typeface="Arial" pitchFamily="34" charset="0"/>
                        </a:rPr>
                        <a:t>1. Уравнение реакции имеет вид:</a:t>
                      </a:r>
                    </a:p>
                    <a:p>
                      <a:pPr indent="93345" algn="ctr">
                        <a:spcAft>
                          <a:spcPts val="0"/>
                        </a:spcAft>
                      </a:pPr>
                      <a:r>
                        <a:rPr lang="en-US" sz="2800" b="1" dirty="0" err="1">
                          <a:effectLst/>
                          <a:latin typeface="Arial" pitchFamily="34" charset="0"/>
                          <a:cs typeface="Arial" pitchFamily="34" charset="0"/>
                        </a:rPr>
                        <a:t>CuO</a:t>
                      </a:r>
                      <a:r>
                        <a:rPr lang="ru-RU" sz="2800" b="1" baseline="-25000" dirty="0">
                          <a:effectLst/>
                          <a:latin typeface="Arial" pitchFamily="34" charset="0"/>
                          <a:cs typeface="Arial" pitchFamily="34" charset="0"/>
                        </a:rPr>
                        <a:t>(к</a:t>
                      </a:r>
                      <a:r>
                        <a:rPr lang="ru-RU" sz="2800" b="1" baseline="-25000" dirty="0" smtClean="0">
                          <a:effectLst/>
                          <a:latin typeface="Arial" pitchFamily="34" charset="0"/>
                          <a:cs typeface="Arial" pitchFamily="34" charset="0"/>
                        </a:rPr>
                        <a:t>)</a:t>
                      </a:r>
                      <a:r>
                        <a:rPr lang="ru-RU" sz="2800" b="1" dirty="0" smtClean="0">
                          <a:effectLst/>
                          <a:latin typeface="Arial" pitchFamily="34" charset="0"/>
                          <a:cs typeface="Arial" pitchFamily="34" charset="0"/>
                        </a:rPr>
                        <a:t>+</a:t>
                      </a:r>
                      <a:r>
                        <a:rPr lang="en-US" sz="2800" b="1" dirty="0" smtClean="0">
                          <a:effectLst/>
                          <a:latin typeface="Arial" pitchFamily="34" charset="0"/>
                          <a:cs typeface="Arial" pitchFamily="34" charset="0"/>
                        </a:rPr>
                        <a:t>C</a:t>
                      </a:r>
                      <a:r>
                        <a:rPr lang="ru-RU" sz="2800" b="1" baseline="-25000" dirty="0">
                          <a:effectLst/>
                          <a:latin typeface="Arial" pitchFamily="34" charset="0"/>
                          <a:cs typeface="Arial" pitchFamily="34" charset="0"/>
                        </a:rPr>
                        <a:t>(уголь</a:t>
                      </a:r>
                      <a:r>
                        <a:rPr lang="ru-RU" sz="2800" b="1" baseline="-25000" dirty="0" smtClean="0">
                          <a:effectLst/>
                          <a:latin typeface="Arial" pitchFamily="34" charset="0"/>
                          <a:cs typeface="Arial" pitchFamily="34" charset="0"/>
                        </a:rPr>
                        <a:t>)</a:t>
                      </a:r>
                      <a:r>
                        <a:rPr lang="ru-RU" sz="2800" b="1" dirty="0" smtClean="0">
                          <a:effectLst/>
                          <a:latin typeface="Arial" pitchFamily="34" charset="0"/>
                          <a:cs typeface="Arial" pitchFamily="34" charset="0"/>
                        </a:rPr>
                        <a:t>=</a:t>
                      </a:r>
                      <a:r>
                        <a:rPr lang="en-US" sz="2800" b="1" dirty="0" smtClean="0">
                          <a:effectLst/>
                          <a:latin typeface="Arial" pitchFamily="34" charset="0"/>
                          <a:cs typeface="Arial" pitchFamily="34" charset="0"/>
                        </a:rPr>
                        <a:t>CO</a:t>
                      </a:r>
                      <a:r>
                        <a:rPr lang="ru-RU" sz="2800" b="1" baseline="-25000" dirty="0">
                          <a:effectLst/>
                          <a:latin typeface="Arial" pitchFamily="34" charset="0"/>
                          <a:cs typeface="Arial" pitchFamily="34" charset="0"/>
                        </a:rPr>
                        <a:t>(г</a:t>
                      </a:r>
                      <a:r>
                        <a:rPr lang="ru-RU" sz="2800" b="1" baseline="-25000" dirty="0" smtClean="0">
                          <a:effectLst/>
                          <a:latin typeface="Arial" pitchFamily="34" charset="0"/>
                          <a:cs typeface="Arial" pitchFamily="34" charset="0"/>
                        </a:rPr>
                        <a:t>)</a:t>
                      </a:r>
                      <a:r>
                        <a:rPr lang="ru-RU" sz="2800" b="1" dirty="0" smtClean="0">
                          <a:effectLst/>
                          <a:latin typeface="Arial" pitchFamily="34" charset="0"/>
                          <a:cs typeface="Arial" pitchFamily="34" charset="0"/>
                        </a:rPr>
                        <a:t>+</a:t>
                      </a:r>
                      <a:r>
                        <a:rPr lang="en-US" sz="2800" b="1" dirty="0" smtClean="0">
                          <a:effectLst/>
                          <a:latin typeface="Arial" pitchFamily="34" charset="0"/>
                          <a:cs typeface="Arial" pitchFamily="34" charset="0"/>
                        </a:rPr>
                        <a:t>Cu</a:t>
                      </a:r>
                      <a:r>
                        <a:rPr lang="ru-RU" sz="2800" b="1" baseline="-25000" dirty="0">
                          <a:effectLst/>
                          <a:latin typeface="Arial" pitchFamily="34" charset="0"/>
                          <a:cs typeface="Arial" pitchFamily="34" charset="0"/>
                        </a:rPr>
                        <a:t>(к)</a:t>
                      </a:r>
                      <a:r>
                        <a:rPr lang="ru-RU" sz="2800" b="1" dirty="0">
                          <a:effectLst/>
                          <a:latin typeface="Arial" pitchFamily="34" charset="0"/>
                          <a:cs typeface="Arial" pitchFamily="34" charset="0"/>
                        </a:rPr>
                        <a:t>   </a:t>
                      </a:r>
                      <a:r>
                        <a:rPr lang="ru-RU" sz="2800" b="1" dirty="0" smtClean="0">
                          <a:effectLst/>
                          <a:latin typeface="Arial" pitchFamily="34" charset="0"/>
                          <a:cs typeface="Arial" pitchFamily="34" charset="0"/>
                        </a:rPr>
                        <a:t>∆</a:t>
                      </a:r>
                      <a:r>
                        <a:rPr lang="en-US" sz="2800" b="1" dirty="0">
                          <a:effectLst/>
                          <a:latin typeface="Arial" pitchFamily="34" charset="0"/>
                          <a:cs typeface="Arial" pitchFamily="34" charset="0"/>
                        </a:rPr>
                        <a:t>H</a:t>
                      </a:r>
                      <a:r>
                        <a:rPr lang="ru-RU" sz="2800" b="1" baseline="30000" dirty="0">
                          <a:effectLst/>
                          <a:latin typeface="Arial" pitchFamily="34" charset="0"/>
                          <a:cs typeface="Arial" pitchFamily="34" charset="0"/>
                        </a:rPr>
                        <a:t>0</a:t>
                      </a:r>
                      <a:r>
                        <a:rPr lang="ru-RU" sz="2800" b="1" baseline="-25000" dirty="0">
                          <a:effectLst/>
                          <a:latin typeface="Arial" pitchFamily="34" charset="0"/>
                          <a:cs typeface="Arial" pitchFamily="34" charset="0"/>
                        </a:rPr>
                        <a:t>298 </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indent="93345" algn="ctr">
                        <a:spcAft>
                          <a:spcPts val="0"/>
                        </a:spcAft>
                      </a:pPr>
                      <a:r>
                        <a:rPr lang="ru-RU" sz="2800" b="1" dirty="0">
                          <a:effectLst/>
                          <a:latin typeface="Arial" pitchFamily="34" charset="0"/>
                          <a:cs typeface="Arial" pitchFamily="34" charset="0"/>
                        </a:rPr>
                        <a:t>∆</a:t>
                      </a:r>
                      <a:r>
                        <a:rPr lang="en-US" sz="2800" b="1" dirty="0">
                          <a:effectLst/>
                          <a:latin typeface="Arial" pitchFamily="34" charset="0"/>
                          <a:cs typeface="Arial" pitchFamily="34" charset="0"/>
                        </a:rPr>
                        <a:t>H</a:t>
                      </a:r>
                      <a:r>
                        <a:rPr lang="ru-RU" sz="2800" b="1" baseline="30000" dirty="0">
                          <a:effectLst/>
                          <a:latin typeface="Arial" pitchFamily="34" charset="0"/>
                          <a:cs typeface="Arial" pitchFamily="34" charset="0"/>
                        </a:rPr>
                        <a:t>0</a:t>
                      </a:r>
                      <a:r>
                        <a:rPr lang="ru-RU" sz="2800" b="1" baseline="-25000" dirty="0">
                          <a:effectLst/>
                          <a:latin typeface="Arial" pitchFamily="34" charset="0"/>
                          <a:cs typeface="Arial" pitchFamily="34" charset="0"/>
                        </a:rPr>
                        <a:t>298 </a:t>
                      </a:r>
                      <a:r>
                        <a:rPr lang="ru-RU" sz="2800" b="1" dirty="0">
                          <a:effectLst/>
                          <a:latin typeface="Arial" pitchFamily="34" charset="0"/>
                          <a:cs typeface="Arial" pitchFamily="34" charset="0"/>
                        </a:rPr>
                        <a:t>= 8,24 кДж</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10002"/>
                  </a:ext>
                </a:extLst>
              </a:tr>
              <a:tr h="0">
                <a:tc>
                  <a:txBody>
                    <a:bodyPr/>
                    <a:lstStyle/>
                    <a:p>
                      <a:pPr indent="93345" algn="ctr">
                        <a:spcAft>
                          <a:spcPts val="0"/>
                        </a:spcAft>
                      </a:pPr>
                      <a:r>
                        <a:rPr lang="ru-RU" sz="2800" b="1" dirty="0">
                          <a:effectLst/>
                          <a:latin typeface="Arial" pitchFamily="34" charset="0"/>
                          <a:cs typeface="Arial" pitchFamily="34" charset="0"/>
                        </a:rPr>
                        <a:t>∆</a:t>
                      </a:r>
                      <a:r>
                        <a:rPr lang="en-US" sz="2800" b="1" dirty="0">
                          <a:effectLst/>
                          <a:latin typeface="Arial" pitchFamily="34" charset="0"/>
                          <a:cs typeface="Arial" pitchFamily="34" charset="0"/>
                        </a:rPr>
                        <a:t>H</a:t>
                      </a:r>
                      <a:r>
                        <a:rPr lang="ru-RU" sz="2800" b="1" baseline="30000" dirty="0">
                          <a:effectLst/>
                          <a:latin typeface="Arial" pitchFamily="34" charset="0"/>
                          <a:cs typeface="Arial" pitchFamily="34" charset="0"/>
                        </a:rPr>
                        <a:t>0</a:t>
                      </a:r>
                      <a:r>
                        <a:rPr lang="en-US" sz="2800" b="1" baseline="-25000" dirty="0">
                          <a:effectLst/>
                          <a:latin typeface="Arial" pitchFamily="34" charset="0"/>
                          <a:cs typeface="Arial" pitchFamily="34" charset="0"/>
                        </a:rPr>
                        <a:t>f</a:t>
                      </a:r>
                      <a:r>
                        <a:rPr lang="ru-RU" sz="2800" b="1" baseline="-25000" dirty="0">
                          <a:effectLst/>
                          <a:latin typeface="Arial" pitchFamily="34" charset="0"/>
                          <a:cs typeface="Arial" pitchFamily="34" charset="0"/>
                        </a:rPr>
                        <a:t>298</a:t>
                      </a:r>
                      <a:r>
                        <a:rPr lang="en-US" sz="2800" b="1" dirty="0">
                          <a:effectLst/>
                          <a:latin typeface="Arial" pitchFamily="34" charset="0"/>
                          <a:cs typeface="Arial" pitchFamily="34" charset="0"/>
                        </a:rPr>
                        <a:t>(</a:t>
                      </a:r>
                      <a:r>
                        <a:rPr lang="ru-RU" sz="2800" b="1" dirty="0" err="1">
                          <a:effectLst/>
                          <a:latin typeface="Arial" pitchFamily="34" charset="0"/>
                          <a:cs typeface="Arial" pitchFamily="34" charset="0"/>
                        </a:rPr>
                        <a:t>СuО</a:t>
                      </a:r>
                      <a:r>
                        <a:rPr lang="en-US" sz="2800" b="1" dirty="0">
                          <a:effectLst/>
                          <a:latin typeface="Arial" pitchFamily="34" charset="0"/>
                          <a:cs typeface="Arial" pitchFamily="34" charset="0"/>
                        </a:rPr>
                        <a:t>) = </a:t>
                      </a:r>
                      <a:r>
                        <a:rPr lang="ru-RU" sz="2800" b="1" dirty="0">
                          <a:effectLst/>
                          <a:latin typeface="Arial" pitchFamily="34" charset="0"/>
                          <a:cs typeface="Arial" pitchFamily="34" charset="0"/>
                        </a:rPr>
                        <a:t>?</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10003"/>
                  </a:ext>
                </a:extLst>
              </a:tr>
            </a:tbl>
          </a:graphicData>
        </a:graphic>
      </p:graphicFrame>
      <p:sp>
        <p:nvSpPr>
          <p:cNvPr id="5" name="Прямоугольник 4"/>
          <p:cNvSpPr/>
          <p:nvPr/>
        </p:nvSpPr>
        <p:spPr>
          <a:xfrm>
            <a:off x="186532" y="3752166"/>
            <a:ext cx="8925745" cy="824841"/>
          </a:xfrm>
          <a:prstGeom prst="rect">
            <a:avLst/>
          </a:prstGeom>
        </p:spPr>
        <p:txBody>
          <a:bodyPr wrap="square">
            <a:spAutoFit/>
          </a:bodyPr>
          <a:lstStyle/>
          <a:p>
            <a:pPr algn="just">
              <a:lnSpc>
                <a:spcPct val="85000"/>
              </a:lnSpc>
            </a:pPr>
            <a:r>
              <a:rPr lang="ru-RU" sz="2800" b="1" dirty="0"/>
              <a:t>2. </a:t>
            </a:r>
            <a:r>
              <a:rPr lang="ru-RU" sz="2800" b="1" dirty="0" smtClean="0"/>
              <a:t>Определяем </a:t>
            </a:r>
            <a:r>
              <a:rPr lang="ru-RU" sz="2800" b="1" dirty="0"/>
              <a:t>количество вещества </a:t>
            </a:r>
            <a:r>
              <a:rPr lang="ru-RU" sz="2800" b="1" dirty="0" err="1"/>
              <a:t>СuО</a:t>
            </a:r>
            <a:r>
              <a:rPr lang="ru-RU" sz="2800" b="1" dirty="0"/>
              <a:t>, вступившего в реакцию: </a:t>
            </a:r>
            <a:r>
              <a:rPr lang="ru-RU" sz="2800" b="1" dirty="0">
                <a:sym typeface="Symbol"/>
              </a:rPr>
              <a:t></a:t>
            </a:r>
            <a:endParaRPr lang="ru-RU" sz="2800" b="1" dirty="0"/>
          </a:p>
        </p:txBody>
      </p:sp>
      <mc:AlternateContent xmlns:mc="http://schemas.openxmlformats.org/markup-compatibility/2006" xmlns:a14="http://schemas.microsoft.com/office/drawing/2010/main">
        <mc:Choice Requires="a14">
          <p:sp>
            <p:nvSpPr>
              <p:cNvPr id="6" name="Прямоугольник 5"/>
              <p:cNvSpPr/>
              <p:nvPr/>
            </p:nvSpPr>
            <p:spPr>
              <a:xfrm>
                <a:off x="1394346" y="4653136"/>
                <a:ext cx="6510115" cy="9894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ru-RU" sz="2800" i="1">
                              <a:latin typeface="Cambria Math" panose="02040503050406030204" pitchFamily="18" charset="0"/>
                            </a:rPr>
                          </m:ctrlPr>
                        </m:dPr>
                        <m:e>
                          <m:r>
                            <a:rPr lang="en-US" sz="2800" b="1" i="1">
                              <a:latin typeface="Cambria Math"/>
                            </a:rPr>
                            <m:t>𝑪𝒖𝑶</m:t>
                          </m:r>
                        </m:e>
                      </m:d>
                      <m:r>
                        <a:rPr lang="ru-RU" sz="2800" b="1" i="1">
                          <a:latin typeface="Cambria Math"/>
                        </a:rPr>
                        <m:t>=</m:t>
                      </m:r>
                      <m:f>
                        <m:fPr>
                          <m:ctrlPr>
                            <a:rPr lang="ru-RU" sz="2800" i="1">
                              <a:latin typeface="Cambria Math" panose="02040503050406030204" pitchFamily="18" charset="0"/>
                            </a:rPr>
                          </m:ctrlPr>
                        </m:fPr>
                        <m:num>
                          <m:r>
                            <a:rPr lang="ru-RU" sz="2800" b="1" i="1">
                              <a:latin typeface="Cambria Math"/>
                            </a:rPr>
                            <m:t>𝒎</m:t>
                          </m:r>
                          <m:r>
                            <a:rPr lang="ru-RU" sz="2800" b="1" i="1">
                              <a:latin typeface="Cambria Math"/>
                            </a:rPr>
                            <m:t>(</m:t>
                          </m:r>
                          <m:r>
                            <a:rPr lang="ru-RU" sz="2800" b="1" i="1">
                              <a:latin typeface="Cambria Math"/>
                            </a:rPr>
                            <m:t>𝑪𝒖𝑶</m:t>
                          </m:r>
                          <m:r>
                            <a:rPr lang="ru-RU" sz="2800" b="1" i="1">
                              <a:latin typeface="Cambria Math"/>
                            </a:rPr>
                            <m:t>)</m:t>
                          </m:r>
                        </m:num>
                        <m:den>
                          <m:r>
                            <a:rPr lang="ru-RU" sz="2800" b="1" i="1">
                              <a:latin typeface="Cambria Math"/>
                            </a:rPr>
                            <m:t>𝑴</m:t>
                          </m:r>
                          <m:r>
                            <a:rPr lang="ru-RU" sz="2800" b="1" i="1">
                              <a:latin typeface="Cambria Math"/>
                            </a:rPr>
                            <m:t>(</m:t>
                          </m:r>
                          <m:r>
                            <a:rPr lang="ru-RU" sz="2800" b="1" i="1">
                              <a:latin typeface="Cambria Math"/>
                            </a:rPr>
                            <m:t>𝑪𝒖𝑶</m:t>
                          </m:r>
                          <m:r>
                            <a:rPr lang="ru-RU" sz="2800" b="1" i="1">
                              <a:latin typeface="Cambria Math"/>
                            </a:rPr>
                            <m:t>)</m:t>
                          </m:r>
                        </m:den>
                      </m:f>
                      <m:r>
                        <a:rPr lang="ru-RU" sz="2800" b="1" i="1">
                          <a:latin typeface="Cambria Math"/>
                        </a:rPr>
                        <m:t>=</m:t>
                      </m:r>
                      <m:f>
                        <m:fPr>
                          <m:ctrlPr>
                            <a:rPr lang="ru-RU" sz="2800" i="1">
                              <a:latin typeface="Cambria Math" panose="02040503050406030204" pitchFamily="18" charset="0"/>
                            </a:rPr>
                          </m:ctrlPr>
                        </m:fPr>
                        <m:num>
                          <m:r>
                            <a:rPr lang="ru-RU" sz="2800" b="1" i="1">
                              <a:latin typeface="Cambria Math"/>
                            </a:rPr>
                            <m:t>𝟏𝟐</m:t>
                          </m:r>
                          <m:r>
                            <a:rPr lang="ru-RU" sz="2800" b="1" i="1">
                              <a:latin typeface="Cambria Math"/>
                            </a:rPr>
                            <m:t>,</m:t>
                          </m:r>
                          <m:r>
                            <a:rPr lang="ru-RU" sz="2800" b="1" i="1">
                              <a:latin typeface="Cambria Math"/>
                            </a:rPr>
                            <m:t>𝟕</m:t>
                          </m:r>
                        </m:num>
                        <m:den>
                          <m:r>
                            <a:rPr lang="ru-RU" sz="2800" b="1" i="1">
                              <a:latin typeface="Cambria Math"/>
                            </a:rPr>
                            <m:t>𝟖𝟎</m:t>
                          </m:r>
                        </m:den>
                      </m:f>
                      <m:r>
                        <a:rPr lang="ru-RU" sz="2800" b="1" i="1">
                          <a:latin typeface="Cambria Math"/>
                        </a:rPr>
                        <m:t>=</m:t>
                      </m:r>
                      <m:r>
                        <a:rPr lang="ru-RU" sz="2800" b="1" i="1">
                          <a:latin typeface="Cambria Math"/>
                        </a:rPr>
                        <m:t>𝟎</m:t>
                      </m:r>
                      <m:r>
                        <a:rPr lang="ru-RU" sz="2800" b="1" i="1">
                          <a:latin typeface="Cambria Math"/>
                        </a:rPr>
                        <m:t>,</m:t>
                      </m:r>
                      <m:r>
                        <a:rPr lang="ru-RU" sz="2800" b="1" i="1">
                          <a:latin typeface="Cambria Math"/>
                        </a:rPr>
                        <m:t>𝟏𝟔</m:t>
                      </m:r>
                      <m:r>
                        <a:rPr lang="ru-RU" sz="2800" b="1" i="1">
                          <a:latin typeface="Cambria Math"/>
                        </a:rPr>
                        <m:t> моль</m:t>
                      </m:r>
                    </m:oMath>
                  </m:oMathPara>
                </a14:m>
                <a:endParaRPr lang="ru-RU" sz="2800" b="1" dirty="0"/>
              </a:p>
            </p:txBody>
          </p:sp>
        </mc:Choice>
        <mc:Fallback xmlns="">
          <p:sp>
            <p:nvSpPr>
              <p:cNvPr id="6" name="Прямоугольник 5"/>
              <p:cNvSpPr>
                <a:spLocks noRot="1" noChangeAspect="1" noMove="1" noResize="1" noEditPoints="1" noAdjustHandles="1" noChangeArrowheads="1" noChangeShapeType="1" noTextEdit="1"/>
              </p:cNvSpPr>
              <p:nvPr/>
            </p:nvSpPr>
            <p:spPr>
              <a:xfrm>
                <a:off x="1394346" y="4653136"/>
                <a:ext cx="6510115" cy="989438"/>
              </a:xfrm>
              <a:prstGeom prst="rect">
                <a:avLst/>
              </a:prstGeom>
              <a:blipFill rotWithShape="1">
                <a:blip r:embed="rId4" cstate="print"/>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287475"/>
            <a:ext cx="8856984" cy="1557349"/>
          </a:xfrm>
          <a:prstGeom prst="rect">
            <a:avLst/>
          </a:prstGeom>
        </p:spPr>
        <p:txBody>
          <a:bodyPr wrap="square">
            <a:spAutoFit/>
          </a:bodyPr>
          <a:lstStyle/>
          <a:p>
            <a:pPr algn="just">
              <a:lnSpc>
                <a:spcPct val="85000"/>
              </a:lnSpc>
            </a:pPr>
            <a:r>
              <a:rPr lang="ru-RU" sz="2800" b="1" dirty="0"/>
              <a:t>3. </a:t>
            </a:r>
            <a:r>
              <a:rPr lang="ru-RU" sz="2800" b="1" dirty="0">
                <a:ln>
                  <a:solidFill>
                    <a:sysClr val="windowText" lastClr="000000"/>
                  </a:solidFill>
                </a:ln>
                <a:solidFill>
                  <a:srgbClr val="FF0000"/>
                </a:solidFill>
              </a:rPr>
              <a:t>Теплотой образования (</a:t>
            </a:r>
            <a:r>
              <a:rPr lang="ru-RU" sz="2800" b="1" dirty="0">
                <a:ln>
                  <a:solidFill>
                    <a:sysClr val="windowText" lastClr="000000"/>
                  </a:solidFill>
                </a:ln>
                <a:solidFill>
                  <a:srgbClr val="FF0000"/>
                </a:solidFill>
                <a:sym typeface="Symbol"/>
              </a:rPr>
              <a:t></a:t>
            </a:r>
            <a:r>
              <a:rPr lang="ru-RU" sz="2800" b="1" dirty="0">
                <a:ln>
                  <a:solidFill>
                    <a:sysClr val="windowText" lastClr="000000"/>
                  </a:solidFill>
                </a:ln>
                <a:solidFill>
                  <a:srgbClr val="FF0000"/>
                </a:solidFill>
              </a:rPr>
              <a:t>Н</a:t>
            </a:r>
            <a:r>
              <a:rPr lang="ru-RU" sz="2800" b="1" baseline="30000" dirty="0">
                <a:ln>
                  <a:solidFill>
                    <a:sysClr val="windowText" lastClr="000000"/>
                  </a:solidFill>
                </a:ln>
                <a:solidFill>
                  <a:srgbClr val="FF0000"/>
                </a:solidFill>
              </a:rPr>
              <a:t>0</a:t>
            </a:r>
            <a:r>
              <a:rPr lang="en-US" sz="2800" b="1" baseline="-25000" dirty="0">
                <a:ln>
                  <a:solidFill>
                    <a:sysClr val="windowText" lastClr="000000"/>
                  </a:solidFill>
                </a:ln>
                <a:solidFill>
                  <a:srgbClr val="FF0000"/>
                </a:solidFill>
              </a:rPr>
              <a:t>f</a:t>
            </a:r>
            <a:r>
              <a:rPr lang="ru-RU" sz="2800" b="1" baseline="-25000" dirty="0">
                <a:ln>
                  <a:solidFill>
                    <a:sysClr val="windowText" lastClr="000000"/>
                  </a:solidFill>
                </a:ln>
                <a:solidFill>
                  <a:srgbClr val="FF0000"/>
                </a:solidFill>
              </a:rPr>
              <a:t>,298</a:t>
            </a:r>
            <a:r>
              <a:rPr lang="ru-RU" sz="2800" b="1" dirty="0">
                <a:ln>
                  <a:solidFill>
                    <a:sysClr val="windowText" lastClr="000000"/>
                  </a:solidFill>
                </a:ln>
                <a:solidFill>
                  <a:srgbClr val="FF0000"/>
                </a:solidFill>
              </a:rPr>
              <a:t>) </a:t>
            </a:r>
            <a:r>
              <a:rPr lang="ru-RU" sz="2800" b="1" dirty="0"/>
              <a:t>химического соединения </a:t>
            </a:r>
            <a:r>
              <a:rPr lang="ru-RU" sz="2800" b="1" dirty="0">
                <a:ln>
                  <a:solidFill>
                    <a:sysClr val="windowText" lastClr="000000"/>
                  </a:solidFill>
                </a:ln>
              </a:rPr>
              <a:t>называют</a:t>
            </a:r>
            <a:r>
              <a:rPr lang="ru-RU" sz="2800" b="1" dirty="0"/>
              <a:t> тепловой эффект реакции образования </a:t>
            </a:r>
            <a:r>
              <a:rPr lang="ru-RU" sz="2800" b="1" u="sng" dirty="0"/>
              <a:t>1 моль этого соединения</a:t>
            </a:r>
            <a:r>
              <a:rPr lang="ru-RU" sz="2800" b="1" dirty="0"/>
              <a:t> из простых веществ, поэтому:</a:t>
            </a:r>
          </a:p>
        </p:txBody>
      </p:sp>
      <p:graphicFrame>
        <p:nvGraphicFramePr>
          <p:cNvPr id="3" name="Таблица 2"/>
          <p:cNvGraphicFramePr>
            <a:graphicFrameLocks noGrp="1"/>
          </p:cNvGraphicFramePr>
          <p:nvPr>
            <p:extLst>
              <p:ext uri="{D42A27DB-BD31-4B8C-83A1-F6EECF244321}">
                <p14:modId xmlns:p14="http://schemas.microsoft.com/office/powerpoint/2010/main" val="2386821530"/>
              </p:ext>
            </p:extLst>
          </p:nvPr>
        </p:nvGraphicFramePr>
        <p:xfrm>
          <a:off x="179510" y="1844824"/>
          <a:ext cx="8662892" cy="1280160"/>
        </p:xfrm>
        <a:graphic>
          <a:graphicData uri="http://schemas.openxmlformats.org/drawingml/2006/table">
            <a:tbl>
              <a:tblPr firstRow="1" firstCol="1" bandRow="1">
                <a:tableStyleId>{2D5ABB26-0587-4C30-8999-92F81FD0307C}</a:tableStyleId>
              </a:tblPr>
              <a:tblGrid>
                <a:gridCol w="2057777">
                  <a:extLst>
                    <a:ext uri="{9D8B030D-6E8A-4147-A177-3AD203B41FA5}">
                      <a16:colId xmlns:a16="http://schemas.microsoft.com/office/drawing/2014/main" val="20000"/>
                    </a:ext>
                  </a:extLst>
                </a:gridCol>
                <a:gridCol w="390497">
                  <a:extLst>
                    <a:ext uri="{9D8B030D-6E8A-4147-A177-3AD203B41FA5}">
                      <a16:colId xmlns:a16="http://schemas.microsoft.com/office/drawing/2014/main" val="20001"/>
                    </a:ext>
                  </a:extLst>
                </a:gridCol>
                <a:gridCol w="1384351">
                  <a:extLst>
                    <a:ext uri="{9D8B030D-6E8A-4147-A177-3AD203B41FA5}">
                      <a16:colId xmlns:a16="http://schemas.microsoft.com/office/drawing/2014/main" val="20002"/>
                    </a:ext>
                  </a:extLst>
                </a:gridCol>
                <a:gridCol w="482913">
                  <a:extLst>
                    <a:ext uri="{9D8B030D-6E8A-4147-A177-3AD203B41FA5}">
                      <a16:colId xmlns:a16="http://schemas.microsoft.com/office/drawing/2014/main" val="20003"/>
                    </a:ext>
                  </a:extLst>
                </a:gridCol>
                <a:gridCol w="941048">
                  <a:extLst>
                    <a:ext uri="{9D8B030D-6E8A-4147-A177-3AD203B41FA5}">
                      <a16:colId xmlns:a16="http://schemas.microsoft.com/office/drawing/2014/main" val="20004"/>
                    </a:ext>
                  </a:extLst>
                </a:gridCol>
                <a:gridCol w="432048">
                  <a:extLst>
                    <a:ext uri="{9D8B030D-6E8A-4147-A177-3AD203B41FA5}">
                      <a16:colId xmlns:a16="http://schemas.microsoft.com/office/drawing/2014/main" val="20005"/>
                    </a:ext>
                  </a:extLst>
                </a:gridCol>
                <a:gridCol w="1091465">
                  <a:extLst>
                    <a:ext uri="{9D8B030D-6E8A-4147-A177-3AD203B41FA5}">
                      <a16:colId xmlns:a16="http://schemas.microsoft.com/office/drawing/2014/main" val="20006"/>
                    </a:ext>
                  </a:extLst>
                </a:gridCol>
                <a:gridCol w="1882793">
                  <a:extLst>
                    <a:ext uri="{9D8B030D-6E8A-4147-A177-3AD203B41FA5}">
                      <a16:colId xmlns:a16="http://schemas.microsoft.com/office/drawing/2014/main" val="20007"/>
                    </a:ext>
                  </a:extLst>
                </a:gridCol>
              </a:tblGrid>
              <a:tr h="0">
                <a:tc>
                  <a:txBody>
                    <a:bodyPr/>
                    <a:lstStyle/>
                    <a:p>
                      <a:pPr marL="0" indent="0" algn="ctr">
                        <a:spcAft>
                          <a:spcPts val="0"/>
                        </a:spcAft>
                      </a:pPr>
                      <a:r>
                        <a:rPr lang="ru-RU" sz="2800" b="1" dirty="0">
                          <a:effectLst/>
                          <a:latin typeface="Arial" pitchFamily="34" charset="0"/>
                          <a:cs typeface="Arial" pitchFamily="34" charset="0"/>
                        </a:rPr>
                        <a:t>0,16 моль</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a:effectLst/>
                          <a:latin typeface="Arial" pitchFamily="34" charset="0"/>
                          <a:cs typeface="Arial" pitchFamily="34" charset="0"/>
                        </a:rPr>
                        <a:t> </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a:effectLst/>
                          <a:latin typeface="Arial" pitchFamily="34" charset="0"/>
                          <a:cs typeface="Arial" pitchFamily="34" charset="0"/>
                        </a:rPr>
                        <a:t> </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a:effectLst/>
                          <a:latin typeface="Arial" pitchFamily="34" charset="0"/>
                          <a:cs typeface="Arial" pitchFamily="34" charset="0"/>
                        </a:rPr>
                        <a:t> </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a:effectLst/>
                          <a:latin typeface="Arial" pitchFamily="34" charset="0"/>
                          <a:cs typeface="Arial" pitchFamily="34" charset="0"/>
                        </a:rPr>
                        <a:t> </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a:effectLst/>
                          <a:latin typeface="Arial" pitchFamily="34" charset="0"/>
                          <a:cs typeface="Arial" pitchFamily="34" charset="0"/>
                        </a:rPr>
                        <a:t> </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a:effectLst/>
                          <a:latin typeface="Arial" pitchFamily="34" charset="0"/>
                          <a:cs typeface="Arial" pitchFamily="34" charset="0"/>
                        </a:rPr>
                        <a:t> </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800" b="1" dirty="0">
                          <a:effectLst/>
                          <a:latin typeface="Arial" pitchFamily="34" charset="0"/>
                          <a:cs typeface="Arial" pitchFamily="34" charset="0"/>
                        </a:rPr>
                        <a:t>8,24 кДж</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indent="0" algn="ctr">
                        <a:spcAft>
                          <a:spcPts val="0"/>
                        </a:spcAft>
                      </a:pPr>
                      <a:r>
                        <a:rPr lang="en-US" sz="2800" b="1" dirty="0" err="1">
                          <a:effectLst/>
                          <a:latin typeface="Arial" pitchFamily="34" charset="0"/>
                          <a:cs typeface="Arial" pitchFamily="34" charset="0"/>
                        </a:rPr>
                        <a:t>CuO</a:t>
                      </a:r>
                      <a:r>
                        <a:rPr lang="ru-RU" sz="2800" b="1" baseline="-25000" dirty="0">
                          <a:effectLst/>
                          <a:latin typeface="Arial" pitchFamily="34" charset="0"/>
                          <a:cs typeface="Arial" pitchFamily="34" charset="0"/>
                        </a:rPr>
                        <a:t>(к)</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800" b="1" dirty="0">
                          <a:effectLst/>
                          <a:latin typeface="Arial" pitchFamily="34" charset="0"/>
                          <a:cs typeface="Arial" pitchFamily="34" charset="0"/>
                        </a:rPr>
                        <a:t>+</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2800" b="1" dirty="0">
                          <a:effectLst/>
                          <a:latin typeface="Arial" pitchFamily="34" charset="0"/>
                          <a:cs typeface="Arial" pitchFamily="34" charset="0"/>
                        </a:rPr>
                        <a:t>C</a:t>
                      </a:r>
                      <a:r>
                        <a:rPr lang="ru-RU" sz="2800" b="1" baseline="-25000" dirty="0">
                          <a:effectLst/>
                          <a:latin typeface="Arial" pitchFamily="34" charset="0"/>
                          <a:cs typeface="Arial" pitchFamily="34" charset="0"/>
                        </a:rPr>
                        <a:t>(уголь)</a:t>
                      </a:r>
                      <a:r>
                        <a:rPr lang="ru-RU" sz="2800" b="1" dirty="0">
                          <a:effectLst/>
                          <a:latin typeface="Arial" pitchFamily="34" charset="0"/>
                          <a:cs typeface="Arial" pitchFamily="34" charset="0"/>
                        </a:rPr>
                        <a:t> </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800" b="1" dirty="0">
                          <a:effectLst/>
                          <a:latin typeface="Arial" pitchFamily="34" charset="0"/>
                          <a:cs typeface="Arial" pitchFamily="34" charset="0"/>
                        </a:rPr>
                        <a:t>=</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2800" b="1" dirty="0">
                          <a:effectLst/>
                          <a:latin typeface="Arial" pitchFamily="34" charset="0"/>
                          <a:cs typeface="Arial" pitchFamily="34" charset="0"/>
                        </a:rPr>
                        <a:t>CO</a:t>
                      </a:r>
                      <a:r>
                        <a:rPr lang="ru-RU" sz="2800" b="1" baseline="-25000" dirty="0">
                          <a:effectLst/>
                          <a:latin typeface="Arial" pitchFamily="34" charset="0"/>
                          <a:cs typeface="Arial" pitchFamily="34" charset="0"/>
                        </a:rPr>
                        <a:t>(г)</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800" b="1" dirty="0">
                          <a:effectLst/>
                          <a:latin typeface="Arial" pitchFamily="34" charset="0"/>
                          <a:cs typeface="Arial" pitchFamily="34" charset="0"/>
                        </a:rPr>
                        <a:t>+</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2800" b="1" dirty="0">
                          <a:effectLst/>
                          <a:latin typeface="Arial" pitchFamily="34" charset="0"/>
                          <a:cs typeface="Arial" pitchFamily="34" charset="0"/>
                        </a:rPr>
                        <a:t>Cu</a:t>
                      </a:r>
                      <a:r>
                        <a:rPr lang="ru-RU" sz="2800" b="1" baseline="-25000" dirty="0">
                          <a:effectLst/>
                          <a:latin typeface="Arial" pitchFamily="34" charset="0"/>
                          <a:cs typeface="Arial" pitchFamily="34" charset="0"/>
                        </a:rPr>
                        <a:t>(к)</a:t>
                      </a:r>
                      <a:r>
                        <a:rPr lang="ru-RU" sz="2800" b="1" dirty="0">
                          <a:effectLst/>
                          <a:latin typeface="Arial" pitchFamily="34" charset="0"/>
                          <a:cs typeface="Arial" pitchFamily="34" charset="0"/>
                        </a:rPr>
                        <a:t>    </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800" b="1" dirty="0">
                          <a:effectLst/>
                          <a:latin typeface="Arial" pitchFamily="34" charset="0"/>
                          <a:cs typeface="Arial" pitchFamily="34" charset="0"/>
                        </a:rPr>
                        <a:t>∆</a:t>
                      </a:r>
                      <a:r>
                        <a:rPr lang="en-US" sz="2800" b="1" dirty="0">
                          <a:effectLst/>
                          <a:latin typeface="Arial" pitchFamily="34" charset="0"/>
                          <a:cs typeface="Arial" pitchFamily="34" charset="0"/>
                        </a:rPr>
                        <a:t>H</a:t>
                      </a:r>
                      <a:r>
                        <a:rPr lang="ru-RU" sz="2800" b="1" baseline="30000" dirty="0">
                          <a:effectLst/>
                          <a:latin typeface="Arial" pitchFamily="34" charset="0"/>
                          <a:cs typeface="Arial" pitchFamily="34" charset="0"/>
                        </a:rPr>
                        <a:t>0</a:t>
                      </a:r>
                      <a:r>
                        <a:rPr lang="ru-RU" sz="2800" b="1" baseline="-25000" dirty="0">
                          <a:effectLst/>
                          <a:latin typeface="Arial" pitchFamily="34" charset="0"/>
                          <a:cs typeface="Arial" pitchFamily="34" charset="0"/>
                        </a:rPr>
                        <a:t>298</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indent="0" algn="ctr">
                        <a:spcAft>
                          <a:spcPts val="0"/>
                        </a:spcAft>
                      </a:pPr>
                      <a:r>
                        <a:rPr lang="ru-RU" sz="2800" b="1" dirty="0">
                          <a:effectLst/>
                          <a:latin typeface="Arial" pitchFamily="34" charset="0"/>
                          <a:cs typeface="Arial" pitchFamily="34" charset="0"/>
                        </a:rPr>
                        <a:t>1 моль</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a:effectLst/>
                          <a:latin typeface="Arial" pitchFamily="34" charset="0"/>
                          <a:cs typeface="Arial" pitchFamily="34" charset="0"/>
                        </a:rPr>
                        <a:t> </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a:effectLst/>
                          <a:latin typeface="Arial" pitchFamily="34" charset="0"/>
                          <a:cs typeface="Arial" pitchFamily="34" charset="0"/>
                        </a:rPr>
                        <a:t> </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a:effectLst/>
                          <a:latin typeface="Arial" pitchFamily="34" charset="0"/>
                          <a:cs typeface="Arial" pitchFamily="34" charset="0"/>
                        </a:rPr>
                        <a:t> </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a:effectLst/>
                          <a:latin typeface="Arial" pitchFamily="34" charset="0"/>
                          <a:cs typeface="Arial" pitchFamily="34" charset="0"/>
                        </a:rPr>
                        <a:t> </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a:effectLst/>
                          <a:latin typeface="Arial" pitchFamily="34" charset="0"/>
                          <a:cs typeface="Arial" pitchFamily="34" charset="0"/>
                        </a:rPr>
                        <a:t> </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a:effectLst/>
                          <a:latin typeface="Arial" pitchFamily="34" charset="0"/>
                          <a:cs typeface="Arial" pitchFamily="34" charset="0"/>
                        </a:rPr>
                        <a:t> </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800" b="1" i="1" dirty="0">
                          <a:effectLst/>
                          <a:latin typeface="Times New Roman" pitchFamily="18" charset="0"/>
                          <a:cs typeface="Times New Roman" pitchFamily="18" charset="0"/>
                        </a:rPr>
                        <a:t>х</a:t>
                      </a:r>
                      <a:r>
                        <a:rPr lang="ru-RU" sz="2800" b="1" dirty="0">
                          <a:effectLst/>
                          <a:latin typeface="Arial" pitchFamily="34" charset="0"/>
                          <a:cs typeface="Arial" pitchFamily="34" charset="0"/>
                        </a:rPr>
                        <a:t> кДж</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4" name="Прямоугольник 3"/>
              <p:cNvSpPr/>
              <p:nvPr/>
            </p:nvSpPr>
            <p:spPr>
              <a:xfrm>
                <a:off x="3419872" y="3212976"/>
                <a:ext cx="2307235" cy="8989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ru-RU" sz="2800" i="1">
                              <a:latin typeface="Cambria Math" panose="02040503050406030204" pitchFamily="18" charset="0"/>
                            </a:rPr>
                          </m:ctrlPr>
                        </m:fPr>
                        <m:num>
                          <m:r>
                            <a:rPr lang="ru-RU" sz="2800" b="1" i="1">
                              <a:latin typeface="Cambria Math"/>
                            </a:rPr>
                            <m:t>𝟎</m:t>
                          </m:r>
                          <m:r>
                            <a:rPr lang="ru-RU" sz="2800" b="1" i="1">
                              <a:latin typeface="Cambria Math"/>
                            </a:rPr>
                            <m:t>,</m:t>
                          </m:r>
                          <m:r>
                            <a:rPr lang="ru-RU" sz="2800" b="1" i="1">
                              <a:latin typeface="Cambria Math"/>
                            </a:rPr>
                            <m:t>𝟏𝟔</m:t>
                          </m:r>
                        </m:num>
                        <m:den>
                          <m:r>
                            <a:rPr lang="ru-RU" sz="2800" b="1" i="1">
                              <a:latin typeface="Cambria Math"/>
                            </a:rPr>
                            <m:t>𝟏</m:t>
                          </m:r>
                        </m:den>
                      </m:f>
                      <m:r>
                        <a:rPr lang="ru-RU" sz="2800" b="1" i="1">
                          <a:latin typeface="Cambria Math"/>
                        </a:rPr>
                        <m:t>=</m:t>
                      </m:r>
                      <m:f>
                        <m:fPr>
                          <m:ctrlPr>
                            <a:rPr lang="ru-RU" sz="2800" i="1">
                              <a:latin typeface="Cambria Math" panose="02040503050406030204" pitchFamily="18" charset="0"/>
                            </a:rPr>
                          </m:ctrlPr>
                        </m:fPr>
                        <m:num>
                          <m:r>
                            <a:rPr lang="ru-RU" sz="2800" b="1" i="1">
                              <a:latin typeface="Cambria Math"/>
                            </a:rPr>
                            <m:t>𝟖</m:t>
                          </m:r>
                          <m:r>
                            <a:rPr lang="ru-RU" sz="2800" b="1" i="1">
                              <a:latin typeface="Cambria Math"/>
                            </a:rPr>
                            <m:t>,</m:t>
                          </m:r>
                          <m:r>
                            <a:rPr lang="ru-RU" sz="2800" b="1" i="1">
                              <a:latin typeface="Cambria Math"/>
                            </a:rPr>
                            <m:t>𝟐𝟒</m:t>
                          </m:r>
                        </m:num>
                        <m:den>
                          <m:r>
                            <a:rPr lang="ru-RU" sz="2800" b="1" i="1">
                              <a:latin typeface="Cambria Math"/>
                            </a:rPr>
                            <m:t>х</m:t>
                          </m:r>
                        </m:den>
                      </m:f>
                    </m:oMath>
                  </m:oMathPara>
                </a14:m>
                <a:endParaRPr lang="ru-RU" sz="2800" b="1" dirty="0"/>
              </a:p>
            </p:txBody>
          </p:sp>
        </mc:Choice>
        <mc:Fallback xmlns="">
          <p:sp>
            <p:nvSpPr>
              <p:cNvPr id="4" name="Прямоугольник 3"/>
              <p:cNvSpPr>
                <a:spLocks noRot="1" noChangeAspect="1" noMove="1" noResize="1" noEditPoints="1" noAdjustHandles="1" noChangeArrowheads="1" noChangeShapeType="1" noTextEdit="1"/>
              </p:cNvSpPr>
              <p:nvPr/>
            </p:nvSpPr>
            <p:spPr>
              <a:xfrm>
                <a:off x="3419872" y="3212976"/>
                <a:ext cx="2307235" cy="898964"/>
              </a:xfrm>
              <a:prstGeom prst="rect">
                <a:avLst/>
              </a:prstGeom>
              <a:blipFill rotWithShape="1">
                <a:blip r:embed="rId4" cstate="print"/>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 name="Прямоугольник 4"/>
              <p:cNvSpPr/>
              <p:nvPr/>
            </p:nvSpPr>
            <p:spPr>
              <a:xfrm>
                <a:off x="2486122" y="4156383"/>
                <a:ext cx="4174733" cy="9473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800" b="1" i="1">
                          <a:latin typeface="Cambria Math"/>
                        </a:rPr>
                        <m:t>х=</m:t>
                      </m:r>
                      <m:f>
                        <m:fPr>
                          <m:ctrlPr>
                            <a:rPr lang="ru-RU" sz="2800" i="1">
                              <a:latin typeface="Cambria Math" panose="02040503050406030204" pitchFamily="18" charset="0"/>
                            </a:rPr>
                          </m:ctrlPr>
                        </m:fPr>
                        <m:num>
                          <m:r>
                            <a:rPr lang="ru-RU" sz="2800" b="1" i="1">
                              <a:latin typeface="Cambria Math"/>
                            </a:rPr>
                            <m:t>𝟏</m:t>
                          </m:r>
                          <m:r>
                            <a:rPr lang="ru-RU" sz="2800" b="1" i="1">
                              <a:latin typeface="Cambria Math"/>
                            </a:rPr>
                            <m:t>∙</m:t>
                          </m:r>
                          <m:r>
                            <a:rPr lang="ru-RU" sz="2800" b="1" i="1">
                              <a:latin typeface="Cambria Math"/>
                            </a:rPr>
                            <m:t>𝟖</m:t>
                          </m:r>
                          <m:r>
                            <a:rPr lang="ru-RU" sz="2800" b="1" i="1">
                              <a:latin typeface="Cambria Math"/>
                            </a:rPr>
                            <m:t>,</m:t>
                          </m:r>
                          <m:r>
                            <a:rPr lang="ru-RU" sz="2800" b="1" i="1">
                              <a:latin typeface="Cambria Math"/>
                            </a:rPr>
                            <m:t>𝟐𝟒</m:t>
                          </m:r>
                        </m:num>
                        <m:den>
                          <m:r>
                            <a:rPr lang="ru-RU" sz="2800" b="1" i="1">
                              <a:latin typeface="Cambria Math"/>
                            </a:rPr>
                            <m:t>𝟎</m:t>
                          </m:r>
                          <m:r>
                            <a:rPr lang="ru-RU" sz="2800" b="1" i="1">
                              <a:latin typeface="Cambria Math"/>
                            </a:rPr>
                            <m:t>,</m:t>
                          </m:r>
                          <m:r>
                            <a:rPr lang="ru-RU" sz="2800" b="1" i="1">
                              <a:latin typeface="Cambria Math"/>
                            </a:rPr>
                            <m:t>𝟏𝟔</m:t>
                          </m:r>
                        </m:den>
                      </m:f>
                      <m:r>
                        <a:rPr lang="ru-RU" sz="2800" b="1" i="1">
                          <a:latin typeface="Cambria Math"/>
                        </a:rPr>
                        <m:t>=</m:t>
                      </m:r>
                      <m:r>
                        <a:rPr lang="ru-RU" sz="2800" b="1" i="1">
                          <a:latin typeface="Cambria Math"/>
                        </a:rPr>
                        <m:t>𝟓𝟏</m:t>
                      </m:r>
                      <m:r>
                        <a:rPr lang="ru-RU" sz="2800" b="1" i="1">
                          <a:latin typeface="Cambria Math"/>
                        </a:rPr>
                        <m:t>,</m:t>
                      </m:r>
                      <m:r>
                        <a:rPr lang="ru-RU" sz="2800" b="1" i="1">
                          <a:latin typeface="Cambria Math"/>
                        </a:rPr>
                        <m:t>𝟓</m:t>
                      </m:r>
                      <m:r>
                        <a:rPr lang="ru-RU" sz="2800" b="1" i="1">
                          <a:latin typeface="Cambria Math"/>
                        </a:rPr>
                        <m:t> кДж</m:t>
                      </m:r>
                    </m:oMath>
                  </m:oMathPara>
                </a14:m>
                <a:endParaRPr lang="ru-RU" sz="2800" b="1" dirty="0"/>
              </a:p>
            </p:txBody>
          </p:sp>
        </mc:Choice>
        <mc:Fallback xmlns="">
          <p:sp>
            <p:nvSpPr>
              <p:cNvPr id="5" name="Прямоугольник 4"/>
              <p:cNvSpPr>
                <a:spLocks noRot="1" noChangeAspect="1" noMove="1" noResize="1" noEditPoints="1" noAdjustHandles="1" noChangeArrowheads="1" noChangeShapeType="1" noTextEdit="1"/>
              </p:cNvSpPr>
              <p:nvPr/>
            </p:nvSpPr>
            <p:spPr>
              <a:xfrm>
                <a:off x="2486122" y="4156383"/>
                <a:ext cx="4174733" cy="947375"/>
              </a:xfrm>
              <a:prstGeom prst="rect">
                <a:avLst/>
              </a:prstGeom>
              <a:blipFill rotWithShape="1">
                <a:blip r:embed="rId5" cstate="print"/>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251520" y="188640"/>
            <a:ext cx="8712968" cy="2677656"/>
          </a:xfrm>
          <a:prstGeom prst="rect">
            <a:avLst/>
          </a:prstGeom>
        </p:spPr>
        <p:txBody>
          <a:bodyPr wrap="square">
            <a:spAutoFit/>
          </a:bodyPr>
          <a:lstStyle/>
          <a:p>
            <a:r>
              <a:rPr lang="ru-RU" sz="2800" b="1" dirty="0"/>
              <a:t>4. Термохимическое уравнение реакции будет иметь вид: </a:t>
            </a:r>
          </a:p>
          <a:p>
            <a:pPr algn="ctr"/>
            <a:r>
              <a:rPr lang="en-US" sz="2800" b="1" dirty="0" err="1"/>
              <a:t>CuO</a:t>
            </a:r>
            <a:r>
              <a:rPr lang="ru-RU" sz="2800" b="1" baseline="-25000" dirty="0"/>
              <a:t>(к</a:t>
            </a:r>
            <a:r>
              <a:rPr lang="ru-RU" sz="2800" b="1" baseline="-25000" dirty="0" smtClean="0"/>
              <a:t>)</a:t>
            </a:r>
            <a:r>
              <a:rPr lang="ru-RU" sz="2800" b="1" dirty="0" smtClean="0"/>
              <a:t>+ </a:t>
            </a:r>
            <a:r>
              <a:rPr lang="en-US" sz="2800" b="1" dirty="0"/>
              <a:t>C</a:t>
            </a:r>
            <a:r>
              <a:rPr lang="ru-RU" sz="2800" b="1" baseline="-25000" dirty="0"/>
              <a:t>(уголь)</a:t>
            </a:r>
            <a:r>
              <a:rPr lang="ru-RU" sz="2800" b="1" dirty="0"/>
              <a:t> = </a:t>
            </a:r>
            <a:r>
              <a:rPr lang="en-US" sz="2800" b="1" dirty="0"/>
              <a:t>CO</a:t>
            </a:r>
            <a:r>
              <a:rPr lang="ru-RU" sz="2800" b="1" baseline="-25000" dirty="0"/>
              <a:t>(г</a:t>
            </a:r>
            <a:r>
              <a:rPr lang="ru-RU" sz="2800" b="1" baseline="-25000" dirty="0" smtClean="0"/>
              <a:t>)</a:t>
            </a:r>
            <a:r>
              <a:rPr lang="ru-RU" sz="2800" b="1" dirty="0" smtClean="0"/>
              <a:t>+</a:t>
            </a:r>
            <a:r>
              <a:rPr lang="en-US" sz="2800" b="1" dirty="0" smtClean="0"/>
              <a:t>Cu</a:t>
            </a:r>
            <a:r>
              <a:rPr lang="ru-RU" sz="2800" b="1" baseline="-25000" dirty="0"/>
              <a:t>(к)</a:t>
            </a:r>
            <a:r>
              <a:rPr lang="ru-RU" sz="2800" b="1" dirty="0"/>
              <a:t>   </a:t>
            </a:r>
            <a:r>
              <a:rPr lang="ru-RU" sz="2800" b="1" dirty="0" smtClean="0"/>
              <a:t>∆</a:t>
            </a:r>
            <a:r>
              <a:rPr lang="en-US" sz="2800" b="1" dirty="0"/>
              <a:t>H</a:t>
            </a:r>
            <a:r>
              <a:rPr lang="ru-RU" sz="2800" b="1" baseline="30000" dirty="0"/>
              <a:t>0</a:t>
            </a:r>
            <a:r>
              <a:rPr lang="en-US" sz="2800" b="1" baseline="-25000" dirty="0"/>
              <a:t>f</a:t>
            </a:r>
            <a:r>
              <a:rPr lang="ru-RU" sz="2800" b="1" baseline="-25000" dirty="0"/>
              <a:t>298</a:t>
            </a:r>
            <a:r>
              <a:rPr lang="ru-RU" sz="2800" b="1" dirty="0"/>
              <a:t>(</a:t>
            </a:r>
            <a:r>
              <a:rPr lang="ru-RU" sz="2800" b="1" dirty="0" err="1"/>
              <a:t>СuО</a:t>
            </a:r>
            <a:r>
              <a:rPr lang="ru-RU" sz="2800" b="1" dirty="0" smtClean="0"/>
              <a:t>)=51,5кДж</a:t>
            </a:r>
            <a:endParaRPr lang="ru-RU" sz="2800" b="1" dirty="0"/>
          </a:p>
          <a:p>
            <a:r>
              <a:rPr lang="ru-RU" sz="2800" b="1" dirty="0"/>
              <a:t>5. Термохимическое уравнение реакции образования </a:t>
            </a:r>
            <a:r>
              <a:rPr lang="en-US" sz="2800" b="1" dirty="0" err="1"/>
              <a:t>CuO</a:t>
            </a:r>
            <a:r>
              <a:rPr lang="ru-RU" sz="2800" b="1" dirty="0"/>
              <a:t>: </a:t>
            </a:r>
          </a:p>
          <a:p>
            <a:pPr algn="ctr"/>
            <a:r>
              <a:rPr lang="en-US" sz="2800" b="1" dirty="0"/>
              <a:t>Cu</a:t>
            </a:r>
            <a:r>
              <a:rPr lang="ru-RU" sz="2800" b="1" dirty="0"/>
              <a:t> + </a:t>
            </a:r>
            <a:r>
              <a:rPr lang="en-US" sz="2800" b="1" dirty="0"/>
              <a:t>O</a:t>
            </a:r>
            <a:r>
              <a:rPr lang="ru-RU" sz="2800" b="1" baseline="-25000" dirty="0"/>
              <a:t>2 </a:t>
            </a:r>
            <a:r>
              <a:rPr lang="ru-RU" sz="2800" b="1" dirty="0"/>
              <a:t> = </a:t>
            </a:r>
            <a:r>
              <a:rPr lang="en-US" sz="2800" b="1" dirty="0" err="1"/>
              <a:t>CuO</a:t>
            </a:r>
            <a:r>
              <a:rPr lang="ru-RU" sz="2800" b="1" dirty="0"/>
              <a:t>       ∆</a:t>
            </a:r>
            <a:r>
              <a:rPr lang="en-US" sz="2800" b="1" dirty="0"/>
              <a:t>H</a:t>
            </a:r>
            <a:r>
              <a:rPr lang="ru-RU" sz="2800" b="1" baseline="30000" dirty="0"/>
              <a:t>0</a:t>
            </a:r>
            <a:r>
              <a:rPr lang="en-US" sz="2800" b="1" baseline="-25000" dirty="0"/>
              <a:t>f</a:t>
            </a:r>
            <a:r>
              <a:rPr lang="ru-RU" sz="2800" b="1" baseline="-25000" dirty="0"/>
              <a:t>298</a:t>
            </a:r>
            <a:r>
              <a:rPr lang="ru-RU" sz="2800" b="1" dirty="0"/>
              <a:t>(</a:t>
            </a:r>
            <a:r>
              <a:rPr lang="ru-RU" sz="2800" b="1" dirty="0" err="1"/>
              <a:t>СuО</a:t>
            </a:r>
            <a:r>
              <a:rPr lang="ru-RU" sz="2800" b="1" dirty="0"/>
              <a:t>) = 51,5 кДж/моль</a:t>
            </a:r>
          </a:p>
        </p:txBody>
      </p:sp>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44016" y="287475"/>
            <a:ext cx="8892480" cy="1557349"/>
          </a:xfrm>
          <a:prstGeom prst="rect">
            <a:avLst/>
          </a:prstGeom>
        </p:spPr>
        <p:txBody>
          <a:bodyPr wrap="square">
            <a:spAutoFit/>
          </a:bodyPr>
          <a:lstStyle/>
          <a:p>
            <a:pPr indent="450850" algn="just">
              <a:lnSpc>
                <a:spcPct val="85000"/>
              </a:lnSpc>
            </a:pPr>
            <a:r>
              <a:rPr lang="ru-RU" sz="2800" b="1" dirty="0">
                <a:ln>
                  <a:solidFill>
                    <a:sysClr val="windowText" lastClr="000000"/>
                  </a:solidFill>
                </a:ln>
                <a:solidFill>
                  <a:srgbClr val="FF0000"/>
                </a:solidFill>
              </a:rPr>
              <a:t>Задача № 6. </a:t>
            </a:r>
            <a:r>
              <a:rPr lang="ru-RU" sz="2800" b="1" dirty="0"/>
              <a:t>При полном сгорании этилена (с образованием жидкой воды) выделилось 6226 кДж. Найти объем вступившего в реакцию кислорода (условия нормальные).</a:t>
            </a:r>
          </a:p>
        </p:txBody>
      </p:sp>
      <p:graphicFrame>
        <p:nvGraphicFramePr>
          <p:cNvPr id="3" name="Таблица 2"/>
          <p:cNvGraphicFramePr>
            <a:graphicFrameLocks noGrp="1"/>
          </p:cNvGraphicFramePr>
          <p:nvPr>
            <p:extLst>
              <p:ext uri="{D42A27DB-BD31-4B8C-83A1-F6EECF244321}">
                <p14:modId xmlns:p14="http://schemas.microsoft.com/office/powerpoint/2010/main" val="3160932891"/>
              </p:ext>
            </p:extLst>
          </p:nvPr>
        </p:nvGraphicFramePr>
        <p:xfrm>
          <a:off x="144016" y="2060848"/>
          <a:ext cx="8892480" cy="1645920"/>
        </p:xfrm>
        <a:graphic>
          <a:graphicData uri="http://schemas.openxmlformats.org/drawingml/2006/table">
            <a:tbl>
              <a:tblPr firstRow="1" firstCol="1" bandRow="1">
                <a:tableStyleId>{2D5ABB26-0587-4C30-8999-92F81FD0307C}</a:tableStyleId>
              </a:tblPr>
              <a:tblGrid>
                <a:gridCol w="3275856">
                  <a:extLst>
                    <a:ext uri="{9D8B030D-6E8A-4147-A177-3AD203B41FA5}">
                      <a16:colId xmlns:a16="http://schemas.microsoft.com/office/drawing/2014/main" val="20000"/>
                    </a:ext>
                  </a:extLst>
                </a:gridCol>
                <a:gridCol w="5616624">
                  <a:extLst>
                    <a:ext uri="{9D8B030D-6E8A-4147-A177-3AD203B41FA5}">
                      <a16:colId xmlns:a16="http://schemas.microsoft.com/office/drawing/2014/main" val="20001"/>
                    </a:ext>
                  </a:extLst>
                </a:gridCol>
              </a:tblGrid>
              <a:tr h="0">
                <a:tc>
                  <a:txBody>
                    <a:bodyPr/>
                    <a:lstStyle/>
                    <a:p>
                      <a:pPr indent="93345" algn="ctr">
                        <a:spcAft>
                          <a:spcPts val="0"/>
                        </a:spcAft>
                      </a:pPr>
                      <a:r>
                        <a:rPr lang="ru-RU" sz="2700" b="1" i="1" dirty="0">
                          <a:effectLst/>
                          <a:latin typeface="Arial" pitchFamily="34" charset="0"/>
                          <a:cs typeface="Arial" pitchFamily="34" charset="0"/>
                        </a:rPr>
                        <a:t>Дано:</a:t>
                      </a:r>
                      <a:endParaRPr lang="ru-RU" sz="2700" b="1" i="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i="1" dirty="0">
                          <a:effectLst/>
                          <a:latin typeface="Arial" pitchFamily="34" charset="0"/>
                          <a:cs typeface="Arial" pitchFamily="34" charset="0"/>
                        </a:rPr>
                        <a:t>Решение</a:t>
                      </a:r>
                      <a:endParaRPr lang="ru-RU" sz="2700" b="1" i="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indent="93345" algn="ctr">
                        <a:spcAft>
                          <a:spcPts val="0"/>
                        </a:spcAft>
                      </a:pPr>
                      <a:r>
                        <a:rPr lang="ru-RU" sz="2700" b="1" dirty="0">
                          <a:effectLst/>
                          <a:latin typeface="Arial" pitchFamily="34" charset="0"/>
                          <a:cs typeface="Arial" pitchFamily="34" charset="0"/>
                        </a:rPr>
                        <a:t>∆</a:t>
                      </a:r>
                      <a:r>
                        <a:rPr lang="en-US" sz="2700" b="1" dirty="0">
                          <a:effectLst/>
                          <a:latin typeface="Arial" pitchFamily="34" charset="0"/>
                          <a:cs typeface="Arial" pitchFamily="34" charset="0"/>
                        </a:rPr>
                        <a:t>H</a:t>
                      </a:r>
                      <a:r>
                        <a:rPr lang="ru-RU" sz="2700" b="1" baseline="30000" dirty="0">
                          <a:effectLst/>
                          <a:latin typeface="Arial" pitchFamily="34" charset="0"/>
                          <a:cs typeface="Arial" pitchFamily="34" charset="0"/>
                        </a:rPr>
                        <a:t>0</a:t>
                      </a:r>
                      <a:r>
                        <a:rPr lang="ru-RU" sz="2700" b="1" baseline="-25000" dirty="0">
                          <a:effectLst/>
                          <a:latin typeface="Arial" pitchFamily="34" charset="0"/>
                          <a:cs typeface="Arial" pitchFamily="34" charset="0"/>
                        </a:rPr>
                        <a:t>298 </a:t>
                      </a:r>
                      <a:r>
                        <a:rPr lang="ru-RU" sz="2700" b="1" dirty="0">
                          <a:effectLst/>
                          <a:latin typeface="Arial" pitchFamily="34" charset="0"/>
                          <a:cs typeface="Arial" pitchFamily="34" charset="0"/>
                        </a:rPr>
                        <a:t>= –</a:t>
                      </a:r>
                      <a:r>
                        <a:rPr lang="ru-RU" sz="2700" b="1" dirty="0" smtClean="0">
                          <a:effectLst/>
                          <a:latin typeface="Arial" pitchFamily="34" charset="0"/>
                          <a:cs typeface="Arial" pitchFamily="34" charset="0"/>
                        </a:rPr>
                        <a:t>6226 кДж</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indent="381635" algn="just">
                        <a:spcAft>
                          <a:spcPts val="0"/>
                        </a:spcAft>
                      </a:pPr>
                      <a:r>
                        <a:rPr lang="ru-RU" sz="2700" b="1" dirty="0">
                          <a:effectLst/>
                          <a:latin typeface="Arial" pitchFamily="34" charset="0"/>
                          <a:cs typeface="Arial" pitchFamily="34" charset="0"/>
                        </a:rPr>
                        <a:t>1. Уравнение реакции имеет вид:</a:t>
                      </a:r>
                    </a:p>
                    <a:p>
                      <a:pPr indent="93345" algn="ctr">
                        <a:spcAft>
                          <a:spcPts val="0"/>
                        </a:spcAft>
                      </a:pPr>
                      <a:r>
                        <a:rPr lang="ru-RU" sz="2700" b="1" dirty="0">
                          <a:effectLst/>
                          <a:latin typeface="Arial" pitchFamily="34" charset="0"/>
                          <a:cs typeface="Arial" pitchFamily="34" charset="0"/>
                        </a:rPr>
                        <a:t>С</a:t>
                      </a:r>
                      <a:r>
                        <a:rPr lang="ru-RU" sz="2700" b="1" baseline="-25000" dirty="0">
                          <a:effectLst/>
                          <a:latin typeface="Arial" pitchFamily="34" charset="0"/>
                          <a:cs typeface="Arial" pitchFamily="34" charset="0"/>
                        </a:rPr>
                        <a:t>2</a:t>
                      </a:r>
                      <a:r>
                        <a:rPr lang="ru-RU" sz="2700" b="1" dirty="0">
                          <a:effectLst/>
                          <a:latin typeface="Arial" pitchFamily="34" charset="0"/>
                          <a:cs typeface="Arial" pitchFamily="34" charset="0"/>
                        </a:rPr>
                        <a:t>Н</a:t>
                      </a:r>
                      <a:r>
                        <a:rPr lang="ru-RU" sz="2700" b="1" baseline="-25000" dirty="0">
                          <a:effectLst/>
                          <a:latin typeface="Arial" pitchFamily="34" charset="0"/>
                          <a:cs typeface="Arial" pitchFamily="34" charset="0"/>
                        </a:rPr>
                        <a:t>4</a:t>
                      </a:r>
                      <a:r>
                        <a:rPr lang="ru-RU" sz="2700" b="1" dirty="0">
                          <a:effectLst/>
                          <a:latin typeface="Arial" pitchFamily="34" charset="0"/>
                          <a:cs typeface="Arial" pitchFamily="34" charset="0"/>
                        </a:rPr>
                        <a:t> + 3О</a:t>
                      </a:r>
                      <a:r>
                        <a:rPr lang="ru-RU" sz="2700" b="1" baseline="-25000" dirty="0">
                          <a:effectLst/>
                          <a:latin typeface="Arial" pitchFamily="34" charset="0"/>
                          <a:cs typeface="Arial" pitchFamily="34" charset="0"/>
                        </a:rPr>
                        <a:t>2</a:t>
                      </a:r>
                      <a:r>
                        <a:rPr lang="ru-RU" sz="2700" b="1" dirty="0">
                          <a:effectLst/>
                          <a:latin typeface="Arial" pitchFamily="34" charset="0"/>
                          <a:cs typeface="Arial" pitchFamily="34" charset="0"/>
                        </a:rPr>
                        <a:t> = 2СО</a:t>
                      </a:r>
                      <a:r>
                        <a:rPr lang="ru-RU" sz="2700" b="1" baseline="-25000" dirty="0">
                          <a:effectLst/>
                          <a:latin typeface="Arial" pitchFamily="34" charset="0"/>
                          <a:cs typeface="Arial" pitchFamily="34" charset="0"/>
                        </a:rPr>
                        <a:t>2</a:t>
                      </a:r>
                      <a:r>
                        <a:rPr lang="ru-RU" sz="2700" b="1" dirty="0">
                          <a:effectLst/>
                          <a:latin typeface="Arial" pitchFamily="34" charset="0"/>
                          <a:cs typeface="Arial" pitchFamily="34" charset="0"/>
                        </a:rPr>
                        <a:t> + 2Н</a:t>
                      </a:r>
                      <a:r>
                        <a:rPr lang="ru-RU" sz="2700" b="1" baseline="-25000" dirty="0">
                          <a:effectLst/>
                          <a:latin typeface="Arial" pitchFamily="34" charset="0"/>
                          <a:cs typeface="Arial" pitchFamily="34" charset="0"/>
                        </a:rPr>
                        <a:t>2</a:t>
                      </a:r>
                      <a:r>
                        <a:rPr lang="ru-RU" sz="2700" b="1" dirty="0">
                          <a:effectLst/>
                          <a:latin typeface="Arial" pitchFamily="34" charset="0"/>
                          <a:cs typeface="Arial" pitchFamily="34" charset="0"/>
                        </a:rPr>
                        <a:t>О </a:t>
                      </a:r>
                      <a:r>
                        <a:rPr lang="ru-RU" sz="2700" b="1" dirty="0" smtClean="0">
                          <a:effectLst/>
                          <a:latin typeface="Arial" pitchFamily="34" charset="0"/>
                          <a:cs typeface="Arial" pitchFamily="34" charset="0"/>
                        </a:rPr>
                        <a:t> </a:t>
                      </a:r>
                      <a:r>
                        <a:rPr lang="ru-RU" sz="2700" b="1" dirty="0">
                          <a:effectLst/>
                          <a:latin typeface="Arial" pitchFamily="34" charset="0"/>
                          <a:cs typeface="Arial" pitchFamily="34" charset="0"/>
                        </a:rPr>
                        <a:t>∆</a:t>
                      </a:r>
                      <a:r>
                        <a:rPr lang="en-US" sz="2700" b="1" dirty="0">
                          <a:effectLst/>
                          <a:latin typeface="Arial" pitchFamily="34" charset="0"/>
                          <a:cs typeface="Arial" pitchFamily="34" charset="0"/>
                        </a:rPr>
                        <a:t>H</a:t>
                      </a:r>
                      <a:r>
                        <a:rPr lang="ru-RU" sz="2700" b="1" baseline="30000" dirty="0">
                          <a:effectLst/>
                          <a:latin typeface="Arial" pitchFamily="34" charset="0"/>
                          <a:cs typeface="Arial" pitchFamily="34" charset="0"/>
                        </a:rPr>
                        <a:t>0</a:t>
                      </a:r>
                      <a:r>
                        <a:rPr lang="ru-RU" sz="2700" b="1" baseline="-25000" dirty="0">
                          <a:effectLst/>
                          <a:latin typeface="Arial" pitchFamily="34" charset="0"/>
                          <a:cs typeface="Arial" pitchFamily="34" charset="0"/>
                        </a:rPr>
                        <a:t>298 </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indent="93345" algn="ctr">
                        <a:spcAft>
                          <a:spcPts val="0"/>
                        </a:spcAft>
                      </a:pPr>
                      <a:r>
                        <a:rPr lang="ru-RU" sz="2700" b="1" dirty="0" err="1">
                          <a:effectLst/>
                          <a:latin typeface="Arial" pitchFamily="34" charset="0"/>
                          <a:cs typeface="Arial" pitchFamily="34" charset="0"/>
                        </a:rPr>
                        <a:t>Н.у</a:t>
                      </a:r>
                      <a:r>
                        <a:rPr lang="ru-RU" sz="2700" b="1" dirty="0">
                          <a:effectLst/>
                          <a:latin typeface="Arial" pitchFamily="34" charset="0"/>
                          <a:cs typeface="Arial" pitchFamily="34" charset="0"/>
                        </a:rPr>
                        <a:t>.</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10002"/>
                  </a:ext>
                </a:extLst>
              </a:tr>
              <a:tr h="0">
                <a:tc>
                  <a:txBody>
                    <a:bodyPr/>
                    <a:lstStyle/>
                    <a:p>
                      <a:pPr indent="93345" algn="ctr">
                        <a:spcAft>
                          <a:spcPts val="0"/>
                        </a:spcAft>
                      </a:pPr>
                      <a:r>
                        <a:rPr lang="en-US" sz="2700" b="1" dirty="0">
                          <a:effectLst/>
                          <a:latin typeface="Arial" pitchFamily="34" charset="0"/>
                          <a:cs typeface="Arial" pitchFamily="34" charset="0"/>
                        </a:rPr>
                        <a:t>V(</a:t>
                      </a:r>
                      <a:r>
                        <a:rPr lang="ru-RU" sz="2700" b="1" dirty="0">
                          <a:effectLst/>
                          <a:latin typeface="Arial" pitchFamily="34" charset="0"/>
                          <a:cs typeface="Arial" pitchFamily="34" charset="0"/>
                        </a:rPr>
                        <a:t>О</a:t>
                      </a:r>
                      <a:r>
                        <a:rPr lang="en-US" sz="2700" b="1" baseline="-25000" dirty="0">
                          <a:effectLst/>
                          <a:latin typeface="Arial" pitchFamily="34" charset="0"/>
                          <a:cs typeface="Arial" pitchFamily="34" charset="0"/>
                        </a:rPr>
                        <a:t>2</a:t>
                      </a:r>
                      <a:r>
                        <a:rPr lang="en-US" sz="2700" b="1" dirty="0">
                          <a:effectLst/>
                          <a:latin typeface="Arial" pitchFamily="34" charset="0"/>
                          <a:cs typeface="Arial" pitchFamily="34" charset="0"/>
                        </a:rPr>
                        <a:t>) = </a:t>
                      </a:r>
                      <a:r>
                        <a:rPr lang="ru-RU" sz="2700" b="1" dirty="0">
                          <a:effectLst/>
                          <a:latin typeface="Arial" pitchFamily="34" charset="0"/>
                          <a:cs typeface="Arial" pitchFamily="34" charset="0"/>
                        </a:rPr>
                        <a:t>?</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10003"/>
                  </a:ext>
                </a:extLst>
              </a:tr>
            </a:tbl>
          </a:graphicData>
        </a:graphic>
      </p:graphicFrame>
      <p:sp>
        <p:nvSpPr>
          <p:cNvPr id="4" name="Rectangle 1"/>
          <p:cNvSpPr>
            <a:spLocks noChangeArrowheads="1"/>
          </p:cNvSpPr>
          <p:nvPr/>
        </p:nvSpPr>
        <p:spPr bwMode="auto">
          <a:xfrm>
            <a:off x="1552575" y="32845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144016" y="3861048"/>
            <a:ext cx="8892480" cy="2246769"/>
          </a:xfrm>
          <a:prstGeom prst="rect">
            <a:avLst/>
          </a:prstGeom>
        </p:spPr>
        <p:txBody>
          <a:bodyPr wrap="square">
            <a:spAutoFit/>
          </a:bodyPr>
          <a:lstStyle/>
          <a:p>
            <a:r>
              <a:rPr lang="en-US" sz="2800" b="1" dirty="0"/>
              <a:t>2</a:t>
            </a:r>
            <a:r>
              <a:rPr lang="ru-RU" sz="2800" b="1" dirty="0"/>
              <a:t>. Стандартные теплоты образования веществ: </a:t>
            </a:r>
          </a:p>
          <a:p>
            <a:r>
              <a:rPr lang="ru-RU" sz="2800" b="1" dirty="0"/>
              <a:t>∆</a:t>
            </a:r>
            <a:r>
              <a:rPr lang="en-US" sz="2800" b="1" dirty="0"/>
              <a:t>H</a:t>
            </a:r>
            <a:r>
              <a:rPr lang="ru-RU" sz="2800" b="1" baseline="30000" dirty="0"/>
              <a:t>0</a:t>
            </a:r>
            <a:r>
              <a:rPr lang="ru-RU" sz="2800" b="1" baseline="-25000" dirty="0"/>
              <a:t>298 </a:t>
            </a:r>
            <a:r>
              <a:rPr lang="ru-RU" sz="2800" b="1" dirty="0"/>
              <a:t>(С</a:t>
            </a:r>
            <a:r>
              <a:rPr lang="ru-RU" sz="2800" b="1" baseline="-25000" dirty="0"/>
              <a:t>2</a:t>
            </a:r>
            <a:r>
              <a:rPr lang="ru-RU" sz="2800" b="1" dirty="0"/>
              <a:t>Н</a:t>
            </a:r>
            <a:r>
              <a:rPr lang="ru-RU" sz="2800" b="1" baseline="-25000" dirty="0"/>
              <a:t>4</a:t>
            </a:r>
            <a:r>
              <a:rPr lang="ru-RU" sz="2800" b="1" dirty="0"/>
              <a:t>) = 52,3 кДж/моль</a:t>
            </a:r>
          </a:p>
          <a:p>
            <a:r>
              <a:rPr lang="ru-RU" sz="2800" b="1" dirty="0"/>
              <a:t>∆</a:t>
            </a:r>
            <a:r>
              <a:rPr lang="en-US" sz="2800" b="1" dirty="0"/>
              <a:t>H</a:t>
            </a:r>
            <a:r>
              <a:rPr lang="ru-RU" sz="2800" b="1" baseline="30000" dirty="0"/>
              <a:t>0</a:t>
            </a:r>
            <a:r>
              <a:rPr lang="ru-RU" sz="2800" b="1" baseline="-25000" dirty="0"/>
              <a:t>298 </a:t>
            </a:r>
            <a:r>
              <a:rPr lang="ru-RU" sz="2800" b="1" dirty="0"/>
              <a:t>(О</a:t>
            </a:r>
            <a:r>
              <a:rPr lang="ru-RU" sz="2800" b="1" baseline="-25000" dirty="0"/>
              <a:t>2</a:t>
            </a:r>
            <a:r>
              <a:rPr lang="ru-RU" sz="2800" b="1" dirty="0"/>
              <a:t>) = 0 кДж/моль</a:t>
            </a:r>
          </a:p>
          <a:p>
            <a:r>
              <a:rPr lang="ru-RU" sz="2800" b="1" dirty="0"/>
              <a:t>∆</a:t>
            </a:r>
            <a:r>
              <a:rPr lang="en-US" sz="2800" b="1" dirty="0"/>
              <a:t>H</a:t>
            </a:r>
            <a:r>
              <a:rPr lang="ru-RU" sz="2800" b="1" baseline="30000" dirty="0"/>
              <a:t>0</a:t>
            </a:r>
            <a:r>
              <a:rPr lang="ru-RU" sz="2800" b="1" baseline="-25000" dirty="0"/>
              <a:t>298 </a:t>
            </a:r>
            <a:r>
              <a:rPr lang="ru-RU" sz="2800" b="1" dirty="0"/>
              <a:t>(СО</a:t>
            </a:r>
            <a:r>
              <a:rPr lang="ru-RU" sz="2800" b="1" baseline="-25000" dirty="0"/>
              <a:t>2</a:t>
            </a:r>
            <a:r>
              <a:rPr lang="ru-RU" sz="2800" b="1" dirty="0"/>
              <a:t>) = –393,5 кДж/моль</a:t>
            </a:r>
          </a:p>
          <a:p>
            <a:r>
              <a:rPr lang="ru-RU" sz="2800" b="1" dirty="0"/>
              <a:t>∆</a:t>
            </a:r>
            <a:r>
              <a:rPr lang="en-US" sz="2800" b="1" dirty="0"/>
              <a:t>H</a:t>
            </a:r>
            <a:r>
              <a:rPr lang="ru-RU" sz="2800" b="1" baseline="30000" dirty="0"/>
              <a:t>0</a:t>
            </a:r>
            <a:r>
              <a:rPr lang="ru-RU" sz="2800" b="1" baseline="-25000" dirty="0"/>
              <a:t>298 </a:t>
            </a:r>
            <a:r>
              <a:rPr lang="ru-RU" sz="2800" b="1" dirty="0"/>
              <a:t>(Н</a:t>
            </a:r>
            <a:r>
              <a:rPr lang="ru-RU" sz="2800" b="1" baseline="-25000" dirty="0"/>
              <a:t>2</a:t>
            </a:r>
            <a:r>
              <a:rPr lang="ru-RU" sz="2800" b="1" dirty="0"/>
              <a:t>О) = –285,8 кДж/моль</a:t>
            </a:r>
          </a:p>
        </p:txBody>
      </p:sp>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116632"/>
            <a:ext cx="8784976" cy="4154984"/>
          </a:xfrm>
          <a:prstGeom prst="rect">
            <a:avLst/>
          </a:prstGeom>
        </p:spPr>
        <p:txBody>
          <a:bodyPr wrap="square">
            <a:spAutoFit/>
          </a:bodyPr>
          <a:lstStyle/>
          <a:p>
            <a:pPr algn="just"/>
            <a:r>
              <a:rPr lang="ru-RU" sz="2800" b="1" dirty="0"/>
              <a:t>3. Учитывая данные значения </a:t>
            </a:r>
            <a:r>
              <a:rPr lang="ru-RU" sz="2800" b="1" dirty="0" err="1"/>
              <a:t>теплот</a:t>
            </a:r>
            <a:r>
              <a:rPr lang="ru-RU" sz="2800" b="1" dirty="0"/>
              <a:t> образования веществ, находим ∆</a:t>
            </a:r>
            <a:r>
              <a:rPr lang="en-US" sz="2800" b="1" dirty="0"/>
              <a:t>H</a:t>
            </a:r>
            <a:r>
              <a:rPr lang="ru-RU" sz="2800" b="1" baseline="30000" dirty="0"/>
              <a:t>0</a:t>
            </a:r>
            <a:r>
              <a:rPr lang="ru-RU" sz="2800" b="1" baseline="-25000" dirty="0"/>
              <a:t>298 </a:t>
            </a:r>
            <a:r>
              <a:rPr lang="ru-RU" sz="2800" b="1" dirty="0"/>
              <a:t>  реакции: </a:t>
            </a:r>
          </a:p>
          <a:p>
            <a:pPr algn="ctr"/>
            <a:r>
              <a:rPr lang="ru-RU" sz="2800" b="1" dirty="0"/>
              <a:t>∆</a:t>
            </a:r>
            <a:r>
              <a:rPr lang="en-US" sz="2800" b="1" dirty="0"/>
              <a:t>H</a:t>
            </a:r>
            <a:r>
              <a:rPr lang="ru-RU" sz="2800" b="1" baseline="30000" dirty="0" smtClean="0"/>
              <a:t>0</a:t>
            </a:r>
            <a:r>
              <a:rPr lang="ru-RU" sz="2800" b="1" baseline="-25000" dirty="0" smtClean="0"/>
              <a:t>298</a:t>
            </a:r>
            <a:r>
              <a:rPr lang="ru-RU" sz="2800" b="1" dirty="0" smtClean="0"/>
              <a:t>=2</a:t>
            </a:r>
            <a:r>
              <a:rPr lang="ru-RU" sz="2800" b="1" dirty="0"/>
              <a:t>∆</a:t>
            </a:r>
            <a:r>
              <a:rPr lang="en-US" sz="2800" b="1" dirty="0"/>
              <a:t>H</a:t>
            </a:r>
            <a:r>
              <a:rPr lang="ru-RU" sz="2800" b="1" baseline="30000" dirty="0" smtClean="0"/>
              <a:t>0</a:t>
            </a:r>
            <a:r>
              <a:rPr lang="ru-RU" sz="2800" b="1" baseline="-25000" dirty="0" smtClean="0"/>
              <a:t>298</a:t>
            </a:r>
            <a:r>
              <a:rPr lang="ru-RU" sz="2800" b="1" dirty="0" smtClean="0"/>
              <a:t>(СО</a:t>
            </a:r>
            <a:r>
              <a:rPr lang="ru-RU" sz="2800" b="1" baseline="-25000" dirty="0" smtClean="0"/>
              <a:t>2</a:t>
            </a:r>
            <a:r>
              <a:rPr lang="ru-RU" sz="2800" b="1" dirty="0"/>
              <a:t>) + 2∆</a:t>
            </a:r>
            <a:r>
              <a:rPr lang="en-US" sz="2800" b="1" dirty="0"/>
              <a:t>H</a:t>
            </a:r>
            <a:r>
              <a:rPr lang="ru-RU" sz="2800" b="1" baseline="30000" dirty="0"/>
              <a:t>0</a:t>
            </a:r>
            <a:r>
              <a:rPr lang="ru-RU" sz="2800" b="1" baseline="-25000" dirty="0"/>
              <a:t>298 </a:t>
            </a:r>
            <a:r>
              <a:rPr lang="ru-RU" sz="2800" b="1" dirty="0"/>
              <a:t>(Н</a:t>
            </a:r>
            <a:r>
              <a:rPr lang="ru-RU" sz="2800" b="1" baseline="-25000" dirty="0"/>
              <a:t>2</a:t>
            </a:r>
            <a:r>
              <a:rPr lang="ru-RU" sz="2800" b="1" dirty="0"/>
              <a:t>О) – ∆</a:t>
            </a:r>
            <a:r>
              <a:rPr lang="en-US" sz="2800" b="1" dirty="0"/>
              <a:t>H</a:t>
            </a:r>
            <a:r>
              <a:rPr lang="ru-RU" sz="2800" b="1" baseline="30000" dirty="0" smtClean="0"/>
              <a:t>0</a:t>
            </a:r>
            <a:r>
              <a:rPr lang="ru-RU" sz="2800" b="1" baseline="-25000" dirty="0" smtClean="0"/>
              <a:t>298</a:t>
            </a:r>
            <a:r>
              <a:rPr lang="ru-RU" sz="2800" b="1" dirty="0" smtClean="0"/>
              <a:t>(С</a:t>
            </a:r>
            <a:r>
              <a:rPr lang="ru-RU" sz="2800" b="1" baseline="-25000" dirty="0" smtClean="0"/>
              <a:t>2</a:t>
            </a:r>
            <a:r>
              <a:rPr lang="ru-RU" sz="2800" b="1" dirty="0" smtClean="0"/>
              <a:t>Н</a:t>
            </a:r>
            <a:r>
              <a:rPr lang="ru-RU" sz="2800" b="1" baseline="-25000" dirty="0" smtClean="0"/>
              <a:t>4</a:t>
            </a:r>
            <a:r>
              <a:rPr lang="ru-RU" sz="2800" b="1" dirty="0" smtClean="0"/>
              <a:t>)</a:t>
            </a:r>
            <a:r>
              <a:rPr lang="ru-RU" sz="2800" b="1" dirty="0"/>
              <a:t> –</a:t>
            </a:r>
            <a:r>
              <a:rPr lang="ru-RU" sz="2800" b="1" dirty="0" smtClean="0"/>
              <a:t> </a:t>
            </a:r>
            <a:r>
              <a:rPr lang="ru-RU" sz="2800" b="1" dirty="0"/>
              <a:t>– 3∆</a:t>
            </a:r>
            <a:r>
              <a:rPr lang="en-US" sz="2800" b="1" dirty="0"/>
              <a:t>H</a:t>
            </a:r>
            <a:r>
              <a:rPr lang="ru-RU" sz="2800" b="1" baseline="30000" dirty="0"/>
              <a:t>0</a:t>
            </a:r>
            <a:r>
              <a:rPr lang="ru-RU" sz="2800" b="1" baseline="-25000" dirty="0"/>
              <a:t>298 </a:t>
            </a:r>
            <a:r>
              <a:rPr lang="ru-RU" sz="2800" b="1" dirty="0"/>
              <a:t>(О</a:t>
            </a:r>
            <a:r>
              <a:rPr lang="ru-RU" sz="2800" b="1" baseline="-25000" dirty="0"/>
              <a:t>2</a:t>
            </a:r>
            <a:r>
              <a:rPr lang="ru-RU" sz="2800" b="1" dirty="0"/>
              <a:t>) =</a:t>
            </a:r>
          </a:p>
          <a:p>
            <a:r>
              <a:rPr lang="ru-RU" sz="2800" b="1" dirty="0"/>
              <a:t>= 2(–393,5) + 2(–285,8) –(52,3) –3</a:t>
            </a:r>
            <a:r>
              <a:rPr lang="ru-RU" sz="2800" b="1" dirty="0">
                <a:sym typeface="Symbol"/>
              </a:rPr>
              <a:t></a:t>
            </a:r>
            <a:r>
              <a:rPr lang="ru-RU" sz="2800" b="1" dirty="0"/>
              <a:t>0 = – 1410,9 кДж</a:t>
            </a:r>
          </a:p>
          <a:p>
            <a:r>
              <a:rPr lang="ru-RU" sz="1200" b="1" dirty="0"/>
              <a:t> </a:t>
            </a:r>
          </a:p>
          <a:p>
            <a:r>
              <a:rPr lang="ru-RU" sz="2800" b="1" dirty="0"/>
              <a:t>4. Термохимическое уравнение реакции горения этилена будет иметь вид: </a:t>
            </a:r>
          </a:p>
          <a:p>
            <a:r>
              <a:rPr lang="ru-RU" sz="2800" b="1" dirty="0"/>
              <a:t>С</a:t>
            </a:r>
            <a:r>
              <a:rPr lang="ru-RU" sz="2800" b="1" baseline="-25000" dirty="0"/>
              <a:t>2</a:t>
            </a:r>
            <a:r>
              <a:rPr lang="ru-RU" sz="2800" b="1" dirty="0"/>
              <a:t>Н</a:t>
            </a:r>
            <a:r>
              <a:rPr lang="ru-RU" sz="2800" b="1" baseline="-25000" dirty="0"/>
              <a:t>4(г</a:t>
            </a:r>
            <a:r>
              <a:rPr lang="ru-RU" sz="2800" b="1" baseline="-25000" dirty="0" smtClean="0"/>
              <a:t>)</a:t>
            </a:r>
            <a:r>
              <a:rPr lang="ru-RU" sz="2800" b="1" dirty="0" smtClean="0"/>
              <a:t>+3О</a:t>
            </a:r>
            <a:r>
              <a:rPr lang="ru-RU" sz="2800" b="1" baseline="-25000" dirty="0" smtClean="0"/>
              <a:t>2(г)</a:t>
            </a:r>
            <a:r>
              <a:rPr lang="ru-RU" sz="2800" b="1" dirty="0" smtClean="0"/>
              <a:t>=2СО</a:t>
            </a:r>
            <a:r>
              <a:rPr lang="ru-RU" sz="2800" b="1" baseline="-25000" dirty="0" smtClean="0"/>
              <a:t>2(г)</a:t>
            </a:r>
            <a:r>
              <a:rPr lang="ru-RU" sz="2800" b="1" dirty="0" smtClean="0"/>
              <a:t>+2Н</a:t>
            </a:r>
            <a:r>
              <a:rPr lang="ru-RU" sz="2800" b="1" baseline="-25000" dirty="0" smtClean="0"/>
              <a:t>2</a:t>
            </a:r>
            <a:r>
              <a:rPr lang="ru-RU" sz="2800" b="1" dirty="0" smtClean="0"/>
              <a:t>О</a:t>
            </a:r>
            <a:r>
              <a:rPr lang="ru-RU" sz="2800" b="1" baseline="-25000" dirty="0" smtClean="0"/>
              <a:t>(ж</a:t>
            </a:r>
            <a:r>
              <a:rPr lang="ru-RU" sz="2800" b="1" baseline="-25000" dirty="0"/>
              <a:t>)</a:t>
            </a:r>
            <a:r>
              <a:rPr lang="ru-RU" sz="2800" b="1" dirty="0"/>
              <a:t>   </a:t>
            </a:r>
            <a:r>
              <a:rPr lang="ru-RU" sz="2800" b="1" dirty="0" smtClean="0"/>
              <a:t>∆</a:t>
            </a:r>
            <a:r>
              <a:rPr lang="en-US" sz="2800" b="1" dirty="0"/>
              <a:t>H</a:t>
            </a:r>
            <a:r>
              <a:rPr lang="ru-RU" sz="2800" b="1" baseline="30000" dirty="0"/>
              <a:t>0</a:t>
            </a:r>
            <a:r>
              <a:rPr lang="ru-RU" sz="2800" b="1" baseline="-25000" dirty="0"/>
              <a:t>298 </a:t>
            </a:r>
            <a:r>
              <a:rPr lang="ru-RU" sz="2800" b="1" dirty="0"/>
              <a:t>= – </a:t>
            </a:r>
            <a:r>
              <a:rPr lang="ru-RU" sz="2800" b="1" dirty="0" smtClean="0"/>
              <a:t>1410,9кДж</a:t>
            </a:r>
            <a:endParaRPr lang="ru-RU" sz="2800" b="1" dirty="0"/>
          </a:p>
        </p:txBody>
      </p:sp>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260648"/>
            <a:ext cx="8784976" cy="824841"/>
          </a:xfrm>
          <a:prstGeom prst="rect">
            <a:avLst/>
          </a:prstGeom>
        </p:spPr>
        <p:txBody>
          <a:bodyPr wrap="square">
            <a:spAutoFit/>
          </a:bodyPr>
          <a:lstStyle/>
          <a:p>
            <a:pPr algn="just">
              <a:lnSpc>
                <a:spcPct val="85000"/>
              </a:lnSpc>
            </a:pPr>
            <a:r>
              <a:rPr lang="ru-RU" sz="2800" b="1" dirty="0"/>
              <a:t>5. Определяем объем вступившего в реакцию кислорода: </a:t>
            </a:r>
          </a:p>
        </p:txBody>
      </p:sp>
      <p:graphicFrame>
        <p:nvGraphicFramePr>
          <p:cNvPr id="3" name="Таблица 2"/>
          <p:cNvGraphicFramePr>
            <a:graphicFrameLocks noGrp="1"/>
          </p:cNvGraphicFramePr>
          <p:nvPr>
            <p:extLst>
              <p:ext uri="{D42A27DB-BD31-4B8C-83A1-F6EECF244321}">
                <p14:modId xmlns:p14="http://schemas.microsoft.com/office/powerpoint/2010/main" val="1055131073"/>
              </p:ext>
            </p:extLst>
          </p:nvPr>
        </p:nvGraphicFramePr>
        <p:xfrm>
          <a:off x="251520" y="1196752"/>
          <a:ext cx="8712968" cy="1645920"/>
        </p:xfrm>
        <a:graphic>
          <a:graphicData uri="http://schemas.openxmlformats.org/drawingml/2006/table">
            <a:tbl>
              <a:tblPr firstRow="1" firstCol="1" bandRow="1">
                <a:tableStyleId>{2D5ABB26-0587-4C30-8999-92F81FD0307C}</a:tableStyleId>
              </a:tblPr>
              <a:tblGrid>
                <a:gridCol w="1224136">
                  <a:extLst>
                    <a:ext uri="{9D8B030D-6E8A-4147-A177-3AD203B41FA5}">
                      <a16:colId xmlns:a16="http://schemas.microsoft.com/office/drawing/2014/main" val="20000"/>
                    </a:ext>
                  </a:extLst>
                </a:gridCol>
                <a:gridCol w="288032">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288032">
                  <a:extLst>
                    <a:ext uri="{9D8B030D-6E8A-4147-A177-3AD203B41FA5}">
                      <a16:colId xmlns:a16="http://schemas.microsoft.com/office/drawing/2014/main" val="20003"/>
                    </a:ext>
                  </a:extLst>
                </a:gridCol>
                <a:gridCol w="1224136">
                  <a:extLst>
                    <a:ext uri="{9D8B030D-6E8A-4147-A177-3AD203B41FA5}">
                      <a16:colId xmlns:a16="http://schemas.microsoft.com/office/drawing/2014/main" val="20004"/>
                    </a:ext>
                  </a:extLst>
                </a:gridCol>
                <a:gridCol w="360040">
                  <a:extLst>
                    <a:ext uri="{9D8B030D-6E8A-4147-A177-3AD203B41FA5}">
                      <a16:colId xmlns:a16="http://schemas.microsoft.com/office/drawing/2014/main" val="20005"/>
                    </a:ext>
                  </a:extLst>
                </a:gridCol>
                <a:gridCol w="1368152">
                  <a:extLst>
                    <a:ext uri="{9D8B030D-6E8A-4147-A177-3AD203B41FA5}">
                      <a16:colId xmlns:a16="http://schemas.microsoft.com/office/drawing/2014/main" val="20006"/>
                    </a:ext>
                  </a:extLst>
                </a:gridCol>
                <a:gridCol w="2520280">
                  <a:extLst>
                    <a:ext uri="{9D8B030D-6E8A-4147-A177-3AD203B41FA5}">
                      <a16:colId xmlns:a16="http://schemas.microsoft.com/office/drawing/2014/main" val="20007"/>
                    </a:ext>
                  </a:extLst>
                </a:gridCol>
              </a:tblGrid>
              <a:tr h="0">
                <a:tc>
                  <a:txBody>
                    <a:bodyPr/>
                    <a:lstStyle/>
                    <a:p>
                      <a:pPr indent="93345" algn="ctr">
                        <a:spcAft>
                          <a:spcPts val="0"/>
                        </a:spcAft>
                      </a:pPr>
                      <a:r>
                        <a:rPr lang="ru-RU" sz="2700" b="1" dirty="0">
                          <a:effectLst/>
                          <a:latin typeface="Arial" pitchFamily="34" charset="0"/>
                          <a:cs typeface="Arial" pitchFamily="34" charset="0"/>
                        </a:rPr>
                        <a:t> </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dirty="0">
                          <a:effectLst/>
                          <a:latin typeface="Arial" pitchFamily="34" charset="0"/>
                          <a:cs typeface="Arial" pitchFamily="34" charset="0"/>
                        </a:rPr>
                        <a:t> </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dirty="0">
                          <a:effectLst/>
                          <a:latin typeface="Arial" pitchFamily="34" charset="0"/>
                          <a:cs typeface="Arial" pitchFamily="34" charset="0"/>
                        </a:rPr>
                        <a:t>х л</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a:effectLst/>
                          <a:latin typeface="Arial" pitchFamily="34" charset="0"/>
                          <a:cs typeface="Arial" pitchFamily="34" charset="0"/>
                        </a:rPr>
                        <a:t> </a:t>
                      </a:r>
                      <a:endParaRPr lang="ru-RU" sz="27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a:effectLst/>
                          <a:latin typeface="Arial" pitchFamily="34" charset="0"/>
                          <a:cs typeface="Arial" pitchFamily="34" charset="0"/>
                        </a:rPr>
                        <a:t> </a:t>
                      </a:r>
                      <a:endParaRPr lang="ru-RU" sz="27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a:effectLst/>
                          <a:latin typeface="Arial" pitchFamily="34" charset="0"/>
                          <a:cs typeface="Arial" pitchFamily="34" charset="0"/>
                        </a:rPr>
                        <a:t> </a:t>
                      </a:r>
                      <a:endParaRPr lang="ru-RU" sz="27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a:effectLst/>
                          <a:latin typeface="Arial" pitchFamily="34" charset="0"/>
                          <a:cs typeface="Arial" pitchFamily="34" charset="0"/>
                        </a:rPr>
                        <a:t> </a:t>
                      </a:r>
                      <a:endParaRPr lang="ru-RU" sz="27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a:effectLst/>
                          <a:latin typeface="Arial" pitchFamily="34" charset="0"/>
                          <a:cs typeface="Arial" pitchFamily="34" charset="0"/>
                        </a:rPr>
                        <a:t>6226 кДж</a:t>
                      </a:r>
                      <a:endParaRPr lang="ru-RU" sz="27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indent="0" algn="ctr">
                        <a:spcAft>
                          <a:spcPts val="0"/>
                        </a:spcAft>
                      </a:pPr>
                      <a:r>
                        <a:rPr lang="ru-RU" sz="2700" b="1" dirty="0">
                          <a:effectLst/>
                          <a:latin typeface="Arial" pitchFamily="34" charset="0"/>
                          <a:cs typeface="Arial" pitchFamily="34" charset="0"/>
                        </a:rPr>
                        <a:t>С</a:t>
                      </a:r>
                      <a:r>
                        <a:rPr lang="ru-RU" sz="2700" b="1" baseline="-25000" dirty="0">
                          <a:effectLst/>
                          <a:latin typeface="Arial" pitchFamily="34" charset="0"/>
                          <a:cs typeface="Arial" pitchFamily="34" charset="0"/>
                        </a:rPr>
                        <a:t>2</a:t>
                      </a:r>
                      <a:r>
                        <a:rPr lang="ru-RU" sz="2700" b="1" dirty="0">
                          <a:effectLst/>
                          <a:latin typeface="Arial" pitchFamily="34" charset="0"/>
                          <a:cs typeface="Arial" pitchFamily="34" charset="0"/>
                        </a:rPr>
                        <a:t>Н</a:t>
                      </a:r>
                      <a:r>
                        <a:rPr lang="ru-RU" sz="2700" b="1" baseline="-25000" dirty="0">
                          <a:effectLst/>
                          <a:latin typeface="Arial" pitchFamily="34" charset="0"/>
                          <a:cs typeface="Arial" pitchFamily="34" charset="0"/>
                        </a:rPr>
                        <a:t>4(г)</a:t>
                      </a:r>
                      <a:r>
                        <a:rPr lang="ru-RU" sz="2700" b="1" dirty="0">
                          <a:effectLst/>
                          <a:latin typeface="Arial" pitchFamily="34" charset="0"/>
                          <a:cs typeface="Arial" pitchFamily="34" charset="0"/>
                        </a:rPr>
                        <a:t> </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700" b="1" dirty="0">
                          <a:effectLst/>
                          <a:latin typeface="Arial" pitchFamily="34" charset="0"/>
                          <a:cs typeface="Arial" pitchFamily="34" charset="0"/>
                        </a:rPr>
                        <a:t>+</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dirty="0">
                          <a:effectLst/>
                          <a:latin typeface="Arial" pitchFamily="34" charset="0"/>
                          <a:cs typeface="Arial" pitchFamily="34" charset="0"/>
                        </a:rPr>
                        <a:t>3О</a:t>
                      </a:r>
                      <a:r>
                        <a:rPr lang="ru-RU" sz="2700" b="1" baseline="-25000" dirty="0">
                          <a:effectLst/>
                          <a:latin typeface="Arial" pitchFamily="34" charset="0"/>
                          <a:cs typeface="Arial" pitchFamily="34" charset="0"/>
                        </a:rPr>
                        <a:t>2(г)</a:t>
                      </a:r>
                      <a:r>
                        <a:rPr lang="ru-RU" sz="2700" b="1" dirty="0">
                          <a:effectLst/>
                          <a:latin typeface="Arial" pitchFamily="34" charset="0"/>
                          <a:cs typeface="Arial" pitchFamily="34" charset="0"/>
                        </a:rPr>
                        <a:t> </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700" b="1" dirty="0">
                          <a:effectLst/>
                          <a:latin typeface="Arial" pitchFamily="34" charset="0"/>
                          <a:cs typeface="Arial" pitchFamily="34" charset="0"/>
                        </a:rPr>
                        <a:t>=</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700" b="1" dirty="0">
                          <a:effectLst/>
                          <a:latin typeface="Arial" pitchFamily="34" charset="0"/>
                          <a:cs typeface="Arial" pitchFamily="34" charset="0"/>
                        </a:rPr>
                        <a:t>2</a:t>
                      </a:r>
                      <a:r>
                        <a:rPr lang="en-US" sz="2700" b="1" dirty="0">
                          <a:effectLst/>
                          <a:latin typeface="Arial" pitchFamily="34" charset="0"/>
                          <a:cs typeface="Arial" pitchFamily="34" charset="0"/>
                        </a:rPr>
                        <a:t>CO</a:t>
                      </a:r>
                      <a:r>
                        <a:rPr lang="ru-RU" sz="2700" b="1" baseline="-25000" dirty="0">
                          <a:effectLst/>
                          <a:latin typeface="Arial" pitchFamily="34" charset="0"/>
                          <a:cs typeface="Arial" pitchFamily="34" charset="0"/>
                        </a:rPr>
                        <a:t>(г)</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700" b="1" dirty="0">
                          <a:effectLst/>
                          <a:latin typeface="Arial" pitchFamily="34" charset="0"/>
                          <a:cs typeface="Arial" pitchFamily="34" charset="0"/>
                        </a:rPr>
                        <a:t>+</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700" b="1" dirty="0">
                          <a:effectLst/>
                          <a:latin typeface="Arial" pitchFamily="34" charset="0"/>
                          <a:cs typeface="Arial" pitchFamily="34" charset="0"/>
                        </a:rPr>
                        <a:t>2Н</a:t>
                      </a:r>
                      <a:r>
                        <a:rPr lang="ru-RU" sz="2700" b="1" baseline="-25000" dirty="0">
                          <a:effectLst/>
                          <a:latin typeface="Arial" pitchFamily="34" charset="0"/>
                          <a:cs typeface="Arial" pitchFamily="34" charset="0"/>
                        </a:rPr>
                        <a:t>2</a:t>
                      </a:r>
                      <a:r>
                        <a:rPr lang="ru-RU" sz="2700" b="1" dirty="0">
                          <a:effectLst/>
                          <a:latin typeface="Arial" pitchFamily="34" charset="0"/>
                          <a:cs typeface="Arial" pitchFamily="34" charset="0"/>
                        </a:rPr>
                        <a:t>О</a:t>
                      </a:r>
                      <a:r>
                        <a:rPr lang="ru-RU" sz="2700" b="1" baseline="-25000" dirty="0">
                          <a:effectLst/>
                          <a:latin typeface="Arial" pitchFamily="34" charset="0"/>
                          <a:cs typeface="Arial" pitchFamily="34" charset="0"/>
                        </a:rPr>
                        <a:t>(ж)</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dirty="0">
                          <a:effectLst/>
                          <a:latin typeface="Arial" pitchFamily="34" charset="0"/>
                          <a:cs typeface="Arial" pitchFamily="34" charset="0"/>
                        </a:rPr>
                        <a:t>∆</a:t>
                      </a:r>
                      <a:r>
                        <a:rPr lang="en-US" sz="2700" b="1" dirty="0">
                          <a:effectLst/>
                          <a:latin typeface="Arial" pitchFamily="34" charset="0"/>
                          <a:cs typeface="Arial" pitchFamily="34" charset="0"/>
                        </a:rPr>
                        <a:t>H</a:t>
                      </a:r>
                      <a:r>
                        <a:rPr lang="ru-RU" sz="2700" b="1" baseline="30000" dirty="0">
                          <a:effectLst/>
                          <a:latin typeface="Arial" pitchFamily="34" charset="0"/>
                          <a:cs typeface="Arial" pitchFamily="34" charset="0"/>
                        </a:rPr>
                        <a:t>0</a:t>
                      </a:r>
                      <a:r>
                        <a:rPr lang="ru-RU" sz="2700" b="1" baseline="-25000" dirty="0">
                          <a:effectLst/>
                          <a:latin typeface="Arial" pitchFamily="34" charset="0"/>
                          <a:cs typeface="Arial" pitchFamily="34" charset="0"/>
                        </a:rPr>
                        <a:t>298</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indent="93345" algn="ctr">
                        <a:spcAft>
                          <a:spcPts val="0"/>
                        </a:spcAft>
                      </a:pPr>
                      <a:r>
                        <a:rPr lang="ru-RU" sz="2700" b="1">
                          <a:effectLst/>
                          <a:latin typeface="Arial" pitchFamily="34" charset="0"/>
                          <a:cs typeface="Arial" pitchFamily="34" charset="0"/>
                        </a:rPr>
                        <a:t> </a:t>
                      </a:r>
                      <a:endParaRPr lang="ru-RU" sz="27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a:effectLst/>
                          <a:latin typeface="Arial" pitchFamily="34" charset="0"/>
                          <a:cs typeface="Arial" pitchFamily="34" charset="0"/>
                        </a:rPr>
                        <a:t> </a:t>
                      </a:r>
                      <a:endParaRPr lang="ru-RU" sz="27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700" b="1" dirty="0">
                          <a:effectLst/>
                          <a:latin typeface="Arial" pitchFamily="34" charset="0"/>
                          <a:cs typeface="Arial" pitchFamily="34" charset="0"/>
                        </a:rPr>
                        <a:t>3</a:t>
                      </a:r>
                      <a:r>
                        <a:rPr lang="ru-RU" sz="2700" b="1" dirty="0">
                          <a:effectLst/>
                          <a:latin typeface="Arial" pitchFamily="34" charset="0"/>
                          <a:cs typeface="Arial" pitchFamily="34" charset="0"/>
                          <a:sym typeface="Symbol"/>
                        </a:rPr>
                        <a:t></a:t>
                      </a:r>
                      <a:r>
                        <a:rPr lang="ru-RU" sz="2700" b="1" dirty="0">
                          <a:effectLst/>
                          <a:latin typeface="Arial" pitchFamily="34" charset="0"/>
                          <a:cs typeface="Arial" pitchFamily="34" charset="0"/>
                        </a:rPr>
                        <a:t>22,4 л</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a:effectLst/>
                          <a:latin typeface="Arial" pitchFamily="34" charset="0"/>
                          <a:cs typeface="Arial" pitchFamily="34" charset="0"/>
                        </a:rPr>
                        <a:t> </a:t>
                      </a:r>
                      <a:endParaRPr lang="ru-RU" sz="27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a:effectLst/>
                          <a:latin typeface="Arial" pitchFamily="34" charset="0"/>
                          <a:cs typeface="Arial" pitchFamily="34" charset="0"/>
                        </a:rPr>
                        <a:t> </a:t>
                      </a:r>
                      <a:endParaRPr lang="ru-RU" sz="27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a:effectLst/>
                          <a:latin typeface="Arial" pitchFamily="34" charset="0"/>
                          <a:cs typeface="Arial" pitchFamily="34" charset="0"/>
                        </a:rPr>
                        <a:t> </a:t>
                      </a:r>
                      <a:endParaRPr lang="ru-RU" sz="27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a:effectLst/>
                          <a:latin typeface="Arial" pitchFamily="34" charset="0"/>
                          <a:cs typeface="Arial" pitchFamily="34" charset="0"/>
                        </a:rPr>
                        <a:t> </a:t>
                      </a:r>
                      <a:endParaRPr lang="ru-RU" sz="27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dirty="0">
                          <a:effectLst/>
                          <a:latin typeface="Arial" pitchFamily="34" charset="0"/>
                          <a:cs typeface="Arial" pitchFamily="34" charset="0"/>
                        </a:rPr>
                        <a:t>– 1410,9 кДж</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4" name="Прямоугольник 3"/>
              <p:cNvSpPr/>
              <p:nvPr/>
            </p:nvSpPr>
            <p:spPr>
              <a:xfrm>
                <a:off x="2977169" y="2924944"/>
                <a:ext cx="3467039" cy="9473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ru-RU" sz="2800" b="1" i="1">
                              <a:latin typeface="Cambria Math" panose="02040503050406030204" pitchFamily="18" charset="0"/>
                            </a:rPr>
                          </m:ctrlPr>
                        </m:fPr>
                        <m:num>
                          <m:r>
                            <a:rPr lang="ru-RU" sz="2800" b="1" i="1">
                              <a:latin typeface="Cambria Math"/>
                            </a:rPr>
                            <m:t>х</m:t>
                          </m:r>
                        </m:num>
                        <m:den>
                          <m:r>
                            <a:rPr lang="ru-RU" sz="2800" b="1" i="1">
                              <a:latin typeface="Cambria Math"/>
                            </a:rPr>
                            <m:t>𝟑</m:t>
                          </m:r>
                          <m:r>
                            <a:rPr lang="ru-RU" sz="2800" b="1" i="1">
                              <a:latin typeface="Cambria Math"/>
                            </a:rPr>
                            <m:t>∙</m:t>
                          </m:r>
                          <m:r>
                            <a:rPr lang="ru-RU" sz="2800" b="1" i="1">
                              <a:latin typeface="Cambria Math"/>
                            </a:rPr>
                            <m:t>𝟐𝟐</m:t>
                          </m:r>
                          <m:r>
                            <a:rPr lang="ru-RU" sz="2800" b="1" i="1">
                              <a:latin typeface="Cambria Math"/>
                            </a:rPr>
                            <m:t>,</m:t>
                          </m:r>
                          <m:r>
                            <a:rPr lang="ru-RU" sz="2800" b="1" i="1">
                              <a:latin typeface="Cambria Math"/>
                            </a:rPr>
                            <m:t>𝟒</m:t>
                          </m:r>
                        </m:den>
                      </m:f>
                      <m:r>
                        <a:rPr lang="ru-RU" sz="2800" b="1" i="1">
                          <a:latin typeface="Cambria Math"/>
                        </a:rPr>
                        <m:t>=</m:t>
                      </m:r>
                      <m:f>
                        <m:fPr>
                          <m:ctrlPr>
                            <a:rPr lang="ru-RU" sz="2800" b="1" i="1">
                              <a:latin typeface="Cambria Math" panose="02040503050406030204" pitchFamily="18" charset="0"/>
                            </a:rPr>
                          </m:ctrlPr>
                        </m:fPr>
                        <m:num>
                          <m:r>
                            <a:rPr lang="ru-RU" sz="2800" b="1" i="1">
                              <a:latin typeface="Cambria Math"/>
                            </a:rPr>
                            <m:t>−</m:t>
                          </m:r>
                          <m:r>
                            <a:rPr lang="ru-RU" sz="2800" b="1" i="1">
                              <a:latin typeface="Cambria Math"/>
                            </a:rPr>
                            <m:t>𝟔𝟐𝟐𝟔</m:t>
                          </m:r>
                        </m:num>
                        <m:den>
                          <m:r>
                            <a:rPr lang="ru-RU" sz="2800" b="1" i="1">
                              <a:latin typeface="Cambria Math"/>
                            </a:rPr>
                            <m:t>−</m:t>
                          </m:r>
                          <m:r>
                            <a:rPr lang="ru-RU" sz="2800" b="1" i="1">
                              <a:latin typeface="Cambria Math"/>
                            </a:rPr>
                            <m:t>𝟏𝟒𝟏𝟎</m:t>
                          </m:r>
                          <m:r>
                            <a:rPr lang="ru-RU" sz="2800" b="1" i="1">
                              <a:latin typeface="Cambria Math"/>
                            </a:rPr>
                            <m:t>,</m:t>
                          </m:r>
                          <m:r>
                            <a:rPr lang="ru-RU" sz="2800" b="1" i="1">
                              <a:latin typeface="Cambria Math"/>
                            </a:rPr>
                            <m:t>𝟗</m:t>
                          </m:r>
                        </m:den>
                      </m:f>
                    </m:oMath>
                  </m:oMathPara>
                </a14:m>
                <a:endParaRPr lang="ru-RU" sz="2800" b="1" dirty="0"/>
              </a:p>
            </p:txBody>
          </p:sp>
        </mc:Choice>
        <mc:Fallback xmlns="">
          <p:sp>
            <p:nvSpPr>
              <p:cNvPr id="4" name="Прямоугольник 3"/>
              <p:cNvSpPr>
                <a:spLocks noRot="1" noChangeAspect="1" noMove="1" noResize="1" noEditPoints="1" noAdjustHandles="1" noChangeArrowheads="1" noChangeShapeType="1" noTextEdit="1"/>
              </p:cNvSpPr>
              <p:nvPr/>
            </p:nvSpPr>
            <p:spPr>
              <a:xfrm>
                <a:off x="2977169" y="2924944"/>
                <a:ext cx="3467039" cy="947375"/>
              </a:xfrm>
              <a:prstGeom prst="rect">
                <a:avLst/>
              </a:prstGeom>
              <a:blipFill rotWithShape="1">
                <a:blip r:embed="rId4" cstate="print"/>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 name="Прямоугольник 4"/>
              <p:cNvSpPr/>
              <p:nvPr/>
            </p:nvSpPr>
            <p:spPr>
              <a:xfrm>
                <a:off x="1922392" y="3888399"/>
                <a:ext cx="5576591" cy="9894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800" b="1" i="1">
                          <a:latin typeface="Cambria Math"/>
                        </a:rPr>
                        <m:t>х=</m:t>
                      </m:r>
                      <m:f>
                        <m:fPr>
                          <m:ctrlPr>
                            <a:rPr lang="ru-RU" sz="2800" b="1" i="1">
                              <a:latin typeface="Cambria Math" panose="02040503050406030204" pitchFamily="18" charset="0"/>
                            </a:rPr>
                          </m:ctrlPr>
                        </m:fPr>
                        <m:num>
                          <m:r>
                            <a:rPr lang="ru-RU" sz="2800" b="1" i="1">
                              <a:latin typeface="Cambria Math"/>
                            </a:rPr>
                            <m:t>𝟑</m:t>
                          </m:r>
                          <m:r>
                            <a:rPr lang="ru-RU" sz="2800" b="1" i="1">
                              <a:latin typeface="Cambria Math"/>
                            </a:rPr>
                            <m:t>∙</m:t>
                          </m:r>
                          <m:r>
                            <a:rPr lang="ru-RU" sz="2800" b="1" i="1">
                              <a:latin typeface="Cambria Math"/>
                            </a:rPr>
                            <m:t>𝟐𝟐</m:t>
                          </m:r>
                          <m:r>
                            <a:rPr lang="ru-RU" sz="2800" b="1" i="1">
                              <a:latin typeface="Cambria Math"/>
                            </a:rPr>
                            <m:t>,</m:t>
                          </m:r>
                          <m:r>
                            <a:rPr lang="ru-RU" sz="2800" b="1" i="1">
                              <a:latin typeface="Cambria Math"/>
                            </a:rPr>
                            <m:t>𝟒</m:t>
                          </m:r>
                          <m:r>
                            <a:rPr lang="ru-RU" sz="2800" b="1" i="1">
                              <a:latin typeface="Cambria Math"/>
                            </a:rPr>
                            <m:t>∙(−</m:t>
                          </m:r>
                          <m:r>
                            <a:rPr lang="ru-RU" sz="2800" b="1" i="1">
                              <a:latin typeface="Cambria Math"/>
                            </a:rPr>
                            <m:t>𝟔𝟐𝟐𝟔</m:t>
                          </m:r>
                          <m:r>
                            <a:rPr lang="ru-RU" sz="2800" b="1" i="1">
                              <a:latin typeface="Cambria Math"/>
                            </a:rPr>
                            <m:t>)</m:t>
                          </m:r>
                        </m:num>
                        <m:den>
                          <m:r>
                            <a:rPr lang="ru-RU" sz="2800" b="1" i="1">
                              <a:latin typeface="Cambria Math"/>
                            </a:rPr>
                            <m:t>(−</m:t>
                          </m:r>
                          <m:r>
                            <a:rPr lang="ru-RU" sz="2800" b="1" i="1">
                              <a:latin typeface="Cambria Math"/>
                            </a:rPr>
                            <m:t>𝟏𝟒𝟏𝟎</m:t>
                          </m:r>
                          <m:r>
                            <a:rPr lang="ru-RU" sz="2800" b="1" i="1">
                              <a:latin typeface="Cambria Math"/>
                            </a:rPr>
                            <m:t>,</m:t>
                          </m:r>
                          <m:r>
                            <a:rPr lang="ru-RU" sz="2800" b="1" i="1">
                              <a:latin typeface="Cambria Math"/>
                            </a:rPr>
                            <m:t>𝟗</m:t>
                          </m:r>
                          <m:r>
                            <a:rPr lang="ru-RU" sz="2800" b="1" i="1">
                              <a:latin typeface="Cambria Math"/>
                            </a:rPr>
                            <m:t>)</m:t>
                          </m:r>
                        </m:den>
                      </m:f>
                      <m:r>
                        <a:rPr lang="ru-RU" sz="2800" b="1" i="1">
                          <a:latin typeface="Cambria Math"/>
                        </a:rPr>
                        <m:t>=</m:t>
                      </m:r>
                      <m:r>
                        <a:rPr lang="ru-RU" sz="2800" b="1" i="1">
                          <a:latin typeface="Cambria Math"/>
                        </a:rPr>
                        <m:t>𝟐𝟗𝟔</m:t>
                      </m:r>
                      <m:r>
                        <a:rPr lang="ru-RU" sz="2800" b="1" i="1">
                          <a:latin typeface="Cambria Math"/>
                        </a:rPr>
                        <m:t>,</m:t>
                      </m:r>
                      <m:r>
                        <a:rPr lang="ru-RU" sz="2800" b="1" i="1">
                          <a:latin typeface="Cambria Math"/>
                        </a:rPr>
                        <m:t>𝟓</m:t>
                      </m:r>
                      <m:r>
                        <a:rPr lang="ru-RU" sz="2800" b="1" i="1">
                          <a:latin typeface="Cambria Math"/>
                        </a:rPr>
                        <m:t> л</m:t>
                      </m:r>
                    </m:oMath>
                  </m:oMathPara>
                </a14:m>
                <a:endParaRPr lang="ru-RU" sz="2800" b="1" dirty="0"/>
              </a:p>
            </p:txBody>
          </p:sp>
        </mc:Choice>
        <mc:Fallback xmlns="">
          <p:sp>
            <p:nvSpPr>
              <p:cNvPr id="5" name="Прямоугольник 4"/>
              <p:cNvSpPr>
                <a:spLocks noRot="1" noChangeAspect="1" noMove="1" noResize="1" noEditPoints="1" noAdjustHandles="1" noChangeArrowheads="1" noChangeShapeType="1" noTextEdit="1"/>
              </p:cNvSpPr>
              <p:nvPr/>
            </p:nvSpPr>
            <p:spPr>
              <a:xfrm>
                <a:off x="1922392" y="3888399"/>
                <a:ext cx="5576591" cy="989438"/>
              </a:xfrm>
              <a:prstGeom prst="rect">
                <a:avLst/>
              </a:prstGeom>
              <a:blipFill rotWithShape="1">
                <a:blip r:embed="rId5" cstate="print"/>
                <a:stretch>
                  <a:fillRect/>
                </a:stretch>
              </a:blipFill>
            </p:spPr>
            <p:txBody>
              <a:bodyPr/>
              <a:lstStyle/>
              <a:p>
                <a:r>
                  <a:rPr lang="ru-RU">
                    <a:noFill/>
                  </a:rPr>
                  <a:t> </a:t>
                </a:r>
              </a:p>
            </p:txBody>
          </p:sp>
        </mc:Fallback>
      </mc:AlternateContent>
      <p:sp>
        <p:nvSpPr>
          <p:cNvPr id="6" name="Прямоугольник 5"/>
          <p:cNvSpPr/>
          <p:nvPr/>
        </p:nvSpPr>
        <p:spPr>
          <a:xfrm>
            <a:off x="191217" y="5085184"/>
            <a:ext cx="4183261" cy="523220"/>
          </a:xfrm>
          <a:prstGeom prst="rect">
            <a:avLst/>
          </a:prstGeom>
        </p:spPr>
        <p:txBody>
          <a:bodyPr wrap="none">
            <a:spAutoFit/>
          </a:bodyPr>
          <a:lstStyle/>
          <a:p>
            <a:r>
              <a:rPr lang="ru-RU" b="1" dirty="0"/>
              <a:t> </a:t>
            </a:r>
            <a:r>
              <a:rPr lang="ru-RU" sz="2800" b="1" i="1" dirty="0">
                <a:ln>
                  <a:solidFill>
                    <a:sysClr val="windowText" lastClr="000000"/>
                  </a:solidFill>
                </a:ln>
                <a:solidFill>
                  <a:srgbClr val="FF0000"/>
                </a:solidFill>
              </a:rPr>
              <a:t>Ответ</a:t>
            </a:r>
            <a:r>
              <a:rPr lang="ru-RU" sz="2800" b="1" dirty="0">
                <a:ln>
                  <a:solidFill>
                    <a:sysClr val="windowText" lastClr="000000"/>
                  </a:solidFill>
                </a:ln>
                <a:solidFill>
                  <a:srgbClr val="FF0000"/>
                </a:solidFill>
              </a:rPr>
              <a:t>: </a:t>
            </a:r>
            <a:r>
              <a:rPr lang="ru-RU" sz="2800" b="1" dirty="0"/>
              <a:t>V(O</a:t>
            </a:r>
            <a:r>
              <a:rPr lang="ru-RU" sz="2800" b="1" baseline="-25000" dirty="0"/>
              <a:t>2</a:t>
            </a:r>
            <a:r>
              <a:rPr lang="ru-RU" sz="2800" b="1" dirty="0"/>
              <a:t>)=296,5 л.</a:t>
            </a:r>
          </a:p>
        </p:txBody>
      </p:sp>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6772"/>
            <a:ext cx="8784976" cy="1923604"/>
          </a:xfrm>
          <a:prstGeom prst="rect">
            <a:avLst/>
          </a:prstGeom>
        </p:spPr>
        <p:txBody>
          <a:bodyPr wrap="square">
            <a:spAutoFit/>
          </a:bodyPr>
          <a:lstStyle/>
          <a:p>
            <a:pPr indent="450850" algn="just">
              <a:lnSpc>
                <a:spcPct val="85000"/>
              </a:lnSpc>
            </a:pPr>
            <a:r>
              <a:rPr lang="ru-RU" sz="2700" b="1" dirty="0">
                <a:ln>
                  <a:solidFill>
                    <a:sysClr val="windowText" lastClr="000000"/>
                  </a:solidFill>
                </a:ln>
                <a:solidFill>
                  <a:srgbClr val="FF0000"/>
                </a:solidFill>
              </a:rPr>
              <a:t>Задача № 7. </a:t>
            </a:r>
            <a:r>
              <a:rPr lang="ru-RU" sz="2700" b="1" dirty="0"/>
              <a:t>Водяной газ представляет собой смесь равных объемов водорода и оксида углерода (II). Найти количество теплоты, выделившейся при сжигании 112 л водяного газа, взятого при нормальных условиях.</a:t>
            </a:r>
          </a:p>
        </p:txBody>
      </p:sp>
      <p:graphicFrame>
        <p:nvGraphicFramePr>
          <p:cNvPr id="3" name="Таблица 2"/>
          <p:cNvGraphicFramePr>
            <a:graphicFrameLocks noGrp="1"/>
          </p:cNvGraphicFramePr>
          <p:nvPr>
            <p:extLst>
              <p:ext uri="{D42A27DB-BD31-4B8C-83A1-F6EECF244321}">
                <p14:modId xmlns:p14="http://schemas.microsoft.com/office/powerpoint/2010/main" val="971020589"/>
              </p:ext>
            </p:extLst>
          </p:nvPr>
        </p:nvGraphicFramePr>
        <p:xfrm>
          <a:off x="72008" y="1883588"/>
          <a:ext cx="9036496" cy="2057400"/>
        </p:xfrm>
        <a:graphic>
          <a:graphicData uri="http://schemas.openxmlformats.org/drawingml/2006/table">
            <a:tbl>
              <a:tblPr firstRow="1" firstCol="1" bandRow="1">
                <a:tableStyleId>{2D5ABB26-0587-4C30-8999-92F81FD0307C}</a:tableStyleId>
              </a:tblPr>
              <a:tblGrid>
                <a:gridCol w="3131840">
                  <a:extLst>
                    <a:ext uri="{9D8B030D-6E8A-4147-A177-3AD203B41FA5}">
                      <a16:colId xmlns:a16="http://schemas.microsoft.com/office/drawing/2014/main" val="20000"/>
                    </a:ext>
                  </a:extLst>
                </a:gridCol>
                <a:gridCol w="5904656">
                  <a:extLst>
                    <a:ext uri="{9D8B030D-6E8A-4147-A177-3AD203B41FA5}">
                      <a16:colId xmlns:a16="http://schemas.microsoft.com/office/drawing/2014/main" val="20001"/>
                    </a:ext>
                  </a:extLst>
                </a:gridCol>
              </a:tblGrid>
              <a:tr h="0">
                <a:tc>
                  <a:txBody>
                    <a:bodyPr/>
                    <a:lstStyle/>
                    <a:p>
                      <a:pPr indent="93345" algn="ctr">
                        <a:spcAft>
                          <a:spcPts val="0"/>
                        </a:spcAft>
                      </a:pPr>
                      <a:r>
                        <a:rPr lang="ru-RU" sz="2700" b="1" dirty="0">
                          <a:effectLst/>
                          <a:latin typeface="Arial" pitchFamily="34" charset="0"/>
                          <a:cs typeface="Arial" pitchFamily="34" charset="0"/>
                        </a:rPr>
                        <a:t>Дано:</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a:effectLst/>
                          <a:latin typeface="Arial" pitchFamily="34" charset="0"/>
                          <a:cs typeface="Arial" pitchFamily="34" charset="0"/>
                        </a:rPr>
                        <a:t>Решение</a:t>
                      </a:r>
                      <a:endParaRPr lang="ru-RU" sz="27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indent="93345" algn="ctr">
                        <a:spcAft>
                          <a:spcPts val="0"/>
                        </a:spcAft>
                      </a:pPr>
                      <a:r>
                        <a:rPr lang="en-US" sz="2700" b="1" dirty="0">
                          <a:effectLst/>
                          <a:latin typeface="Arial" pitchFamily="34" charset="0"/>
                          <a:cs typeface="Arial" pitchFamily="34" charset="0"/>
                        </a:rPr>
                        <a:t>V</a:t>
                      </a:r>
                      <a:r>
                        <a:rPr lang="ru-RU" sz="2700" b="1" dirty="0">
                          <a:effectLst/>
                          <a:latin typeface="Arial" pitchFamily="34" charset="0"/>
                          <a:cs typeface="Arial" pitchFamily="34" charset="0"/>
                        </a:rPr>
                        <a:t>(вод. газ</a:t>
                      </a:r>
                      <a:r>
                        <a:rPr lang="ru-RU" sz="2700" b="1" dirty="0" smtClean="0">
                          <a:effectLst/>
                          <a:latin typeface="Arial" pitchFamily="34" charset="0"/>
                          <a:cs typeface="Arial" pitchFamily="34" charset="0"/>
                        </a:rPr>
                        <a:t>)=112 </a:t>
                      </a:r>
                      <a:r>
                        <a:rPr lang="ru-RU" sz="2700" b="1" dirty="0">
                          <a:effectLst/>
                          <a:latin typeface="Arial" pitchFamily="34" charset="0"/>
                          <a:cs typeface="Arial" pitchFamily="34" charset="0"/>
                        </a:rPr>
                        <a:t>л</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indent="93345" algn="just">
                        <a:spcAft>
                          <a:spcPts val="0"/>
                        </a:spcAft>
                      </a:pPr>
                      <a:r>
                        <a:rPr lang="ru-RU" sz="2700" b="1" dirty="0">
                          <a:effectLst/>
                          <a:latin typeface="Arial" pitchFamily="34" charset="0"/>
                          <a:cs typeface="Arial" pitchFamily="34" charset="0"/>
                        </a:rPr>
                        <a:t>1. Уравнение реакции сжигания водяного газа имеет вид: </a:t>
                      </a:r>
                    </a:p>
                    <a:p>
                      <a:pPr indent="93345" algn="ctr">
                        <a:spcAft>
                          <a:spcPts val="0"/>
                        </a:spcAft>
                      </a:pPr>
                      <a:r>
                        <a:rPr lang="ru-RU" sz="2700" b="1" dirty="0">
                          <a:effectLst/>
                          <a:latin typeface="Arial" pitchFamily="34" charset="0"/>
                          <a:cs typeface="Arial" pitchFamily="34" charset="0"/>
                        </a:rPr>
                        <a:t>CO</a:t>
                      </a:r>
                      <a:r>
                        <a:rPr lang="ru-RU" sz="2700" b="1" baseline="-25000" dirty="0">
                          <a:effectLst/>
                          <a:latin typeface="Arial" pitchFamily="34" charset="0"/>
                          <a:cs typeface="Arial" pitchFamily="34" charset="0"/>
                        </a:rPr>
                        <a:t>(г)</a:t>
                      </a:r>
                      <a:r>
                        <a:rPr lang="ru-RU" sz="2700" b="1" dirty="0">
                          <a:effectLst/>
                          <a:latin typeface="Arial" pitchFamily="34" charset="0"/>
                          <a:cs typeface="Arial" pitchFamily="34" charset="0"/>
                        </a:rPr>
                        <a:t> + Н</a:t>
                      </a:r>
                      <a:r>
                        <a:rPr lang="ru-RU" sz="2700" b="1" baseline="-25000" dirty="0">
                          <a:effectLst/>
                          <a:latin typeface="Arial" pitchFamily="34" charset="0"/>
                          <a:cs typeface="Arial" pitchFamily="34" charset="0"/>
                        </a:rPr>
                        <a:t>2(г)</a:t>
                      </a:r>
                      <a:r>
                        <a:rPr lang="ru-RU" sz="2700" b="1" dirty="0">
                          <a:effectLst/>
                          <a:latin typeface="Arial" pitchFamily="34" charset="0"/>
                          <a:cs typeface="Arial" pitchFamily="34" charset="0"/>
                        </a:rPr>
                        <a:t> + О</a:t>
                      </a:r>
                      <a:r>
                        <a:rPr lang="ru-RU" sz="2700" b="1" baseline="-25000" dirty="0">
                          <a:effectLst/>
                          <a:latin typeface="Arial" pitchFamily="34" charset="0"/>
                          <a:cs typeface="Arial" pitchFamily="34" charset="0"/>
                        </a:rPr>
                        <a:t>2(г)</a:t>
                      </a:r>
                      <a:r>
                        <a:rPr lang="ru-RU" sz="2700" b="1" dirty="0">
                          <a:effectLst/>
                          <a:latin typeface="Arial" pitchFamily="34" charset="0"/>
                          <a:cs typeface="Arial" pitchFamily="34" charset="0"/>
                        </a:rPr>
                        <a:t> = СО</a:t>
                      </a:r>
                      <a:r>
                        <a:rPr lang="ru-RU" sz="2700" b="1" baseline="-25000" dirty="0">
                          <a:effectLst/>
                          <a:latin typeface="Arial" pitchFamily="34" charset="0"/>
                          <a:cs typeface="Arial" pitchFamily="34" charset="0"/>
                        </a:rPr>
                        <a:t>2(г)</a:t>
                      </a:r>
                      <a:r>
                        <a:rPr lang="ru-RU" sz="2700" b="1" dirty="0">
                          <a:effectLst/>
                          <a:latin typeface="Arial" pitchFamily="34" charset="0"/>
                          <a:cs typeface="Arial" pitchFamily="34" charset="0"/>
                        </a:rPr>
                        <a:t> + Н</a:t>
                      </a:r>
                      <a:r>
                        <a:rPr lang="ru-RU" sz="2700" b="1" baseline="-25000" dirty="0">
                          <a:effectLst/>
                          <a:latin typeface="Arial" pitchFamily="34" charset="0"/>
                          <a:cs typeface="Arial" pitchFamily="34" charset="0"/>
                        </a:rPr>
                        <a:t>2</a:t>
                      </a:r>
                      <a:r>
                        <a:rPr lang="ru-RU" sz="2700" b="1" dirty="0">
                          <a:effectLst/>
                          <a:latin typeface="Arial" pitchFamily="34" charset="0"/>
                          <a:cs typeface="Arial" pitchFamily="34" charset="0"/>
                        </a:rPr>
                        <a:t>О</a:t>
                      </a:r>
                      <a:r>
                        <a:rPr lang="ru-RU" sz="2700" b="1" baseline="-25000" dirty="0">
                          <a:effectLst/>
                          <a:latin typeface="Arial" pitchFamily="34" charset="0"/>
                          <a:cs typeface="Arial" pitchFamily="34" charset="0"/>
                        </a:rPr>
                        <a:t>(г)</a:t>
                      </a:r>
                      <a:r>
                        <a:rPr lang="ru-RU" sz="2700" b="1" dirty="0">
                          <a:effectLst/>
                          <a:latin typeface="Arial" pitchFamily="34" charset="0"/>
                          <a:cs typeface="Arial" pitchFamily="34" charset="0"/>
                        </a:rPr>
                        <a:t>    ∆</a:t>
                      </a:r>
                      <a:r>
                        <a:rPr lang="en-US" sz="2700" b="1" dirty="0">
                          <a:effectLst/>
                          <a:latin typeface="Arial" pitchFamily="34" charset="0"/>
                          <a:cs typeface="Arial" pitchFamily="34" charset="0"/>
                        </a:rPr>
                        <a:t>H</a:t>
                      </a:r>
                      <a:r>
                        <a:rPr lang="ru-RU" sz="2700" b="1" baseline="30000" dirty="0">
                          <a:effectLst/>
                          <a:latin typeface="Arial" pitchFamily="34" charset="0"/>
                          <a:cs typeface="Arial" pitchFamily="34" charset="0"/>
                        </a:rPr>
                        <a:t>0</a:t>
                      </a:r>
                      <a:r>
                        <a:rPr lang="ru-RU" sz="2700" b="1" baseline="-25000" dirty="0">
                          <a:effectLst/>
                          <a:latin typeface="Arial" pitchFamily="34" charset="0"/>
                          <a:cs typeface="Arial" pitchFamily="34" charset="0"/>
                        </a:rPr>
                        <a:t>298 </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indent="93345" algn="ctr">
                        <a:spcAft>
                          <a:spcPts val="0"/>
                        </a:spcAft>
                      </a:pPr>
                      <a:r>
                        <a:rPr lang="en-US" sz="2700" b="1" dirty="0">
                          <a:effectLst/>
                          <a:latin typeface="Arial" pitchFamily="34" charset="0"/>
                          <a:cs typeface="Arial" pitchFamily="34" charset="0"/>
                        </a:rPr>
                        <a:t>V</a:t>
                      </a:r>
                      <a:r>
                        <a:rPr lang="ru-RU" sz="2700" b="1" dirty="0">
                          <a:effectLst/>
                          <a:latin typeface="Arial" pitchFamily="34" charset="0"/>
                          <a:cs typeface="Arial" pitchFamily="34" charset="0"/>
                        </a:rPr>
                        <a:t>(Н</a:t>
                      </a:r>
                      <a:r>
                        <a:rPr lang="ru-RU" sz="2700" b="1" baseline="-25000" dirty="0">
                          <a:effectLst/>
                          <a:latin typeface="Arial" pitchFamily="34" charset="0"/>
                          <a:cs typeface="Arial" pitchFamily="34" charset="0"/>
                        </a:rPr>
                        <a:t>2</a:t>
                      </a:r>
                      <a:r>
                        <a:rPr lang="ru-RU" sz="2700" b="1" dirty="0">
                          <a:effectLst/>
                          <a:latin typeface="Arial" pitchFamily="34" charset="0"/>
                          <a:cs typeface="Arial" pitchFamily="34" charset="0"/>
                        </a:rPr>
                        <a:t>) = </a:t>
                      </a:r>
                      <a:r>
                        <a:rPr lang="en-US" sz="2700" b="1" dirty="0">
                          <a:effectLst/>
                          <a:latin typeface="Arial" pitchFamily="34" charset="0"/>
                          <a:cs typeface="Arial" pitchFamily="34" charset="0"/>
                        </a:rPr>
                        <a:t>V</a:t>
                      </a:r>
                      <a:r>
                        <a:rPr lang="ru-RU" sz="2700" b="1" dirty="0">
                          <a:effectLst/>
                          <a:latin typeface="Arial" pitchFamily="34" charset="0"/>
                          <a:cs typeface="Arial" pitchFamily="34" charset="0"/>
                        </a:rPr>
                        <a:t>(CO)</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10002"/>
                  </a:ext>
                </a:extLst>
              </a:tr>
              <a:tr h="0">
                <a:tc>
                  <a:txBody>
                    <a:bodyPr/>
                    <a:lstStyle/>
                    <a:p>
                      <a:pPr indent="93345" algn="ctr">
                        <a:spcAft>
                          <a:spcPts val="0"/>
                        </a:spcAft>
                      </a:pPr>
                      <a:r>
                        <a:rPr lang="ru-RU" sz="2700" b="1" dirty="0">
                          <a:effectLst/>
                          <a:latin typeface="Arial" pitchFamily="34" charset="0"/>
                          <a:cs typeface="Arial" pitchFamily="34" charset="0"/>
                        </a:rPr>
                        <a:t>∆</a:t>
                      </a:r>
                      <a:r>
                        <a:rPr lang="en-US" sz="2700" b="1" dirty="0">
                          <a:effectLst/>
                          <a:latin typeface="Arial" pitchFamily="34" charset="0"/>
                          <a:cs typeface="Arial" pitchFamily="34" charset="0"/>
                        </a:rPr>
                        <a:t>H</a:t>
                      </a:r>
                      <a:r>
                        <a:rPr lang="ru-RU" sz="2700" b="1" baseline="30000" dirty="0">
                          <a:effectLst/>
                          <a:latin typeface="Arial" pitchFamily="34" charset="0"/>
                          <a:cs typeface="Arial" pitchFamily="34" charset="0"/>
                        </a:rPr>
                        <a:t>0</a:t>
                      </a:r>
                      <a:r>
                        <a:rPr lang="ru-RU" sz="2700" b="1" baseline="-25000" dirty="0">
                          <a:effectLst/>
                          <a:latin typeface="Arial" pitchFamily="34" charset="0"/>
                          <a:cs typeface="Arial" pitchFamily="34" charset="0"/>
                        </a:rPr>
                        <a:t>298</a:t>
                      </a:r>
                      <a:r>
                        <a:rPr lang="ru-RU" sz="2700" b="1" dirty="0">
                          <a:effectLst/>
                          <a:latin typeface="Arial" pitchFamily="34" charset="0"/>
                          <a:cs typeface="Arial" pitchFamily="34" charset="0"/>
                        </a:rPr>
                        <a:t> = ?</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10003"/>
                  </a:ext>
                </a:extLst>
              </a:tr>
            </a:tbl>
          </a:graphicData>
        </a:graphic>
      </p:graphicFrame>
      <p:sp>
        <p:nvSpPr>
          <p:cNvPr id="4" name="Rectangle 1"/>
          <p:cNvSpPr>
            <a:spLocks noChangeArrowheads="1"/>
          </p:cNvSpPr>
          <p:nvPr/>
        </p:nvSpPr>
        <p:spPr bwMode="auto">
          <a:xfrm>
            <a:off x="1452563" y="3390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151573" y="4077072"/>
            <a:ext cx="8690829" cy="2585323"/>
          </a:xfrm>
          <a:prstGeom prst="rect">
            <a:avLst/>
          </a:prstGeom>
        </p:spPr>
        <p:txBody>
          <a:bodyPr wrap="square">
            <a:spAutoFit/>
          </a:bodyPr>
          <a:lstStyle/>
          <a:p>
            <a:r>
              <a:rPr lang="ru-RU" sz="2700" b="1" dirty="0"/>
              <a:t>2. Стандартные теплоты образования веществ: </a:t>
            </a:r>
          </a:p>
          <a:p>
            <a:r>
              <a:rPr lang="ru-RU" sz="2700" b="1" dirty="0"/>
              <a:t>∆</a:t>
            </a:r>
            <a:r>
              <a:rPr lang="en-US" sz="2700" b="1" dirty="0"/>
              <a:t>H</a:t>
            </a:r>
            <a:r>
              <a:rPr lang="ru-RU" sz="2700" b="1" baseline="30000" dirty="0"/>
              <a:t>0</a:t>
            </a:r>
            <a:r>
              <a:rPr lang="ru-RU" sz="2700" b="1" baseline="-25000" dirty="0"/>
              <a:t>298 </a:t>
            </a:r>
            <a:r>
              <a:rPr lang="ru-RU" sz="2700" b="1" dirty="0"/>
              <a:t>(СО) = –110,5 кДж/моль</a:t>
            </a:r>
          </a:p>
          <a:p>
            <a:r>
              <a:rPr lang="ru-RU" sz="2700" b="1" dirty="0"/>
              <a:t>∆</a:t>
            </a:r>
            <a:r>
              <a:rPr lang="en-US" sz="2700" b="1" dirty="0"/>
              <a:t>H</a:t>
            </a:r>
            <a:r>
              <a:rPr lang="ru-RU" sz="2700" b="1" baseline="30000" dirty="0"/>
              <a:t>0</a:t>
            </a:r>
            <a:r>
              <a:rPr lang="ru-RU" sz="2700" b="1" baseline="-25000" dirty="0"/>
              <a:t>298 </a:t>
            </a:r>
            <a:r>
              <a:rPr lang="ru-RU" sz="2700" b="1" dirty="0"/>
              <a:t>(СО</a:t>
            </a:r>
            <a:r>
              <a:rPr lang="ru-RU" sz="2700" b="1" baseline="-25000" dirty="0"/>
              <a:t>2</a:t>
            </a:r>
            <a:r>
              <a:rPr lang="ru-RU" sz="2700" b="1" dirty="0"/>
              <a:t>) = –393,5 кДж/моль</a:t>
            </a:r>
          </a:p>
          <a:p>
            <a:r>
              <a:rPr lang="ru-RU" sz="2700" b="1" dirty="0"/>
              <a:t>∆</a:t>
            </a:r>
            <a:r>
              <a:rPr lang="en-US" sz="2700" b="1" dirty="0"/>
              <a:t>H</a:t>
            </a:r>
            <a:r>
              <a:rPr lang="ru-RU" sz="2700" b="1" baseline="30000" dirty="0"/>
              <a:t>0</a:t>
            </a:r>
            <a:r>
              <a:rPr lang="ru-RU" sz="2700" b="1" baseline="-25000" dirty="0"/>
              <a:t>298 </a:t>
            </a:r>
            <a:r>
              <a:rPr lang="ru-RU" sz="2700" b="1" dirty="0"/>
              <a:t>(Н</a:t>
            </a:r>
            <a:r>
              <a:rPr lang="ru-RU" sz="2700" b="1" baseline="-25000" dirty="0"/>
              <a:t>2</a:t>
            </a:r>
            <a:r>
              <a:rPr lang="ru-RU" sz="2700" b="1" dirty="0"/>
              <a:t>О) = –241,8 кДж/моль</a:t>
            </a:r>
          </a:p>
          <a:p>
            <a:r>
              <a:rPr lang="ru-RU" sz="2700" b="1" dirty="0"/>
              <a:t>∆</a:t>
            </a:r>
            <a:r>
              <a:rPr lang="en-US" sz="2700" b="1" dirty="0"/>
              <a:t>H</a:t>
            </a:r>
            <a:r>
              <a:rPr lang="ru-RU" sz="2700" b="1" baseline="30000" dirty="0"/>
              <a:t>0</a:t>
            </a:r>
            <a:r>
              <a:rPr lang="ru-RU" sz="2700" b="1" baseline="-25000" dirty="0"/>
              <a:t>298 </a:t>
            </a:r>
            <a:r>
              <a:rPr lang="ru-RU" sz="2700" b="1" dirty="0"/>
              <a:t>(О</a:t>
            </a:r>
            <a:r>
              <a:rPr lang="ru-RU" sz="2700" b="1" baseline="-25000" dirty="0"/>
              <a:t>2</a:t>
            </a:r>
            <a:r>
              <a:rPr lang="ru-RU" sz="2700" b="1" dirty="0"/>
              <a:t>) = 0 кДж/моль</a:t>
            </a:r>
          </a:p>
          <a:p>
            <a:r>
              <a:rPr lang="ru-RU" sz="2700" b="1" dirty="0"/>
              <a:t>∆</a:t>
            </a:r>
            <a:r>
              <a:rPr lang="en-US" sz="2700" b="1" dirty="0"/>
              <a:t>H</a:t>
            </a:r>
            <a:r>
              <a:rPr lang="ru-RU" sz="2700" b="1" baseline="30000" dirty="0"/>
              <a:t>0</a:t>
            </a:r>
            <a:r>
              <a:rPr lang="ru-RU" sz="2700" b="1" baseline="-25000" dirty="0"/>
              <a:t>298 </a:t>
            </a:r>
            <a:r>
              <a:rPr lang="ru-RU" sz="2700" b="1" dirty="0"/>
              <a:t>(Н</a:t>
            </a:r>
            <a:r>
              <a:rPr lang="ru-RU" sz="2700" b="1" baseline="-25000" dirty="0"/>
              <a:t>2</a:t>
            </a:r>
            <a:r>
              <a:rPr lang="ru-RU" sz="2700" b="1" dirty="0"/>
              <a:t>) = 0 кДж/моль</a:t>
            </a:r>
          </a:p>
        </p:txBody>
      </p:sp>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116632"/>
            <a:ext cx="8856984" cy="3539430"/>
          </a:xfrm>
          <a:prstGeom prst="rect">
            <a:avLst/>
          </a:prstGeom>
        </p:spPr>
        <p:txBody>
          <a:bodyPr wrap="square">
            <a:spAutoFit/>
          </a:bodyPr>
          <a:lstStyle/>
          <a:p>
            <a:pPr algn="just"/>
            <a:r>
              <a:rPr lang="ru-RU" sz="2800" b="1" dirty="0"/>
              <a:t>3. Учитывая данные значения </a:t>
            </a:r>
            <a:r>
              <a:rPr lang="ru-RU" sz="2800" b="1" dirty="0" err="1"/>
              <a:t>теплот</a:t>
            </a:r>
            <a:r>
              <a:rPr lang="ru-RU" sz="2800" b="1" dirty="0"/>
              <a:t> образования веществ, находим ∆</a:t>
            </a:r>
            <a:r>
              <a:rPr lang="en-US" sz="2800" b="1" dirty="0"/>
              <a:t>H</a:t>
            </a:r>
            <a:r>
              <a:rPr lang="ru-RU" sz="2800" b="1" baseline="30000" dirty="0"/>
              <a:t>0</a:t>
            </a:r>
            <a:r>
              <a:rPr lang="ru-RU" sz="2800" b="1" baseline="-25000" dirty="0"/>
              <a:t>298 </a:t>
            </a:r>
            <a:r>
              <a:rPr lang="ru-RU" sz="2800" b="1" dirty="0"/>
              <a:t>  реакции: </a:t>
            </a:r>
          </a:p>
          <a:p>
            <a:pPr algn="ctr"/>
            <a:r>
              <a:rPr lang="ru-RU" sz="2800" b="1" dirty="0"/>
              <a:t>∆</a:t>
            </a:r>
            <a:r>
              <a:rPr lang="en-US" sz="2800" b="1" dirty="0"/>
              <a:t>H</a:t>
            </a:r>
            <a:r>
              <a:rPr lang="ru-RU" sz="2800" b="1" baseline="30000" dirty="0"/>
              <a:t>0</a:t>
            </a:r>
            <a:r>
              <a:rPr lang="ru-RU" sz="2800" b="1" baseline="-25000" dirty="0"/>
              <a:t>298</a:t>
            </a:r>
            <a:r>
              <a:rPr lang="ru-RU" sz="2800" b="1" dirty="0"/>
              <a:t> = ∆</a:t>
            </a:r>
            <a:r>
              <a:rPr lang="en-US" sz="2800" b="1" dirty="0"/>
              <a:t>H</a:t>
            </a:r>
            <a:r>
              <a:rPr lang="ru-RU" sz="2800" b="1" baseline="30000" dirty="0"/>
              <a:t>0</a:t>
            </a:r>
            <a:r>
              <a:rPr lang="ru-RU" sz="2800" b="1" baseline="-25000" dirty="0"/>
              <a:t>298 </a:t>
            </a:r>
            <a:r>
              <a:rPr lang="ru-RU" sz="2800" b="1" dirty="0"/>
              <a:t>(СО</a:t>
            </a:r>
            <a:r>
              <a:rPr lang="ru-RU" sz="2800" b="1" baseline="-25000" dirty="0"/>
              <a:t>2</a:t>
            </a:r>
            <a:r>
              <a:rPr lang="ru-RU" sz="2800" b="1" dirty="0"/>
              <a:t>) + ∆</a:t>
            </a:r>
            <a:r>
              <a:rPr lang="en-US" sz="2800" b="1" dirty="0"/>
              <a:t>H</a:t>
            </a:r>
            <a:r>
              <a:rPr lang="ru-RU" sz="2800" b="1" baseline="30000" dirty="0"/>
              <a:t>0</a:t>
            </a:r>
            <a:r>
              <a:rPr lang="ru-RU" sz="2800" b="1" baseline="-25000" dirty="0"/>
              <a:t>298 </a:t>
            </a:r>
            <a:r>
              <a:rPr lang="ru-RU" sz="2800" b="1" dirty="0"/>
              <a:t>(Н</a:t>
            </a:r>
            <a:r>
              <a:rPr lang="ru-RU" sz="2800" b="1" baseline="-25000" dirty="0"/>
              <a:t>2</a:t>
            </a:r>
            <a:r>
              <a:rPr lang="ru-RU" sz="2800" b="1" dirty="0"/>
              <a:t>О) – ∆</a:t>
            </a:r>
            <a:r>
              <a:rPr lang="en-US" sz="2800" b="1" dirty="0"/>
              <a:t>H</a:t>
            </a:r>
            <a:r>
              <a:rPr lang="ru-RU" sz="2800" b="1" baseline="30000" dirty="0"/>
              <a:t>0</a:t>
            </a:r>
            <a:r>
              <a:rPr lang="ru-RU" sz="2800" b="1" baseline="-25000" dirty="0"/>
              <a:t>298 </a:t>
            </a:r>
            <a:r>
              <a:rPr lang="ru-RU" sz="2800" b="1" dirty="0"/>
              <a:t>(СО) – </a:t>
            </a:r>
            <a:r>
              <a:rPr lang="ru-RU" sz="2800" b="1" dirty="0" smtClean="0"/>
              <a:t>          –∆</a:t>
            </a:r>
            <a:r>
              <a:rPr lang="en-US" sz="2800" b="1" dirty="0"/>
              <a:t>H</a:t>
            </a:r>
            <a:r>
              <a:rPr lang="ru-RU" sz="2800" b="1" baseline="30000" dirty="0"/>
              <a:t>0</a:t>
            </a:r>
            <a:r>
              <a:rPr lang="ru-RU" sz="2800" b="1" baseline="-25000" dirty="0"/>
              <a:t>298 </a:t>
            </a:r>
            <a:r>
              <a:rPr lang="ru-RU" sz="2800" b="1" dirty="0"/>
              <a:t>(Н</a:t>
            </a:r>
            <a:r>
              <a:rPr lang="ru-RU" sz="2800" b="1" baseline="-25000" dirty="0"/>
              <a:t>2</a:t>
            </a:r>
            <a:r>
              <a:rPr lang="ru-RU" sz="2800" b="1" dirty="0"/>
              <a:t>) – ∆</a:t>
            </a:r>
            <a:r>
              <a:rPr lang="en-US" sz="2800" b="1" dirty="0"/>
              <a:t>H</a:t>
            </a:r>
            <a:r>
              <a:rPr lang="ru-RU" sz="2800" b="1" baseline="30000" dirty="0"/>
              <a:t>0</a:t>
            </a:r>
            <a:r>
              <a:rPr lang="ru-RU" sz="2800" b="1" baseline="-25000" dirty="0"/>
              <a:t>298 </a:t>
            </a:r>
            <a:r>
              <a:rPr lang="ru-RU" sz="2800" b="1" dirty="0"/>
              <a:t>(О</a:t>
            </a:r>
            <a:r>
              <a:rPr lang="ru-RU" sz="2800" b="1" baseline="-25000" dirty="0"/>
              <a:t>2</a:t>
            </a:r>
            <a:r>
              <a:rPr lang="ru-RU" sz="2800" b="1" dirty="0"/>
              <a:t>) =</a:t>
            </a:r>
          </a:p>
          <a:p>
            <a:r>
              <a:rPr lang="ru-RU" sz="2800" b="1" dirty="0"/>
              <a:t>= (–393,5) + (–241,8) – (–110,5) – 0 – 0 = – 524,8 кДж</a:t>
            </a:r>
          </a:p>
          <a:p>
            <a:pPr algn="just"/>
            <a:r>
              <a:rPr lang="ru-RU" sz="2800" b="1" dirty="0"/>
              <a:t>4. Термохимическое </a:t>
            </a:r>
            <a:r>
              <a:rPr lang="ru-RU" sz="2800" b="1" dirty="0" smtClean="0"/>
              <a:t>уравнение  реакции сжигания водяного </a:t>
            </a:r>
            <a:r>
              <a:rPr lang="ru-RU" sz="2800" b="1" dirty="0"/>
              <a:t>газа будет иметь вид: </a:t>
            </a:r>
          </a:p>
          <a:p>
            <a:pPr algn="ctr"/>
            <a:r>
              <a:rPr lang="ru-RU" sz="2800" b="1" dirty="0"/>
              <a:t>CO</a:t>
            </a:r>
            <a:r>
              <a:rPr lang="ru-RU" sz="2800" b="1" baseline="-25000" dirty="0"/>
              <a:t>(г</a:t>
            </a:r>
            <a:r>
              <a:rPr lang="ru-RU" sz="2800" b="1" baseline="-25000" dirty="0" smtClean="0"/>
              <a:t>)</a:t>
            </a:r>
            <a:r>
              <a:rPr lang="ru-RU" sz="2800" b="1" dirty="0" smtClean="0"/>
              <a:t>+ </a:t>
            </a:r>
            <a:r>
              <a:rPr lang="ru-RU" sz="2800" b="1" dirty="0"/>
              <a:t>Н</a:t>
            </a:r>
            <a:r>
              <a:rPr lang="ru-RU" sz="2800" b="1" baseline="-25000" dirty="0"/>
              <a:t>2(г</a:t>
            </a:r>
            <a:r>
              <a:rPr lang="ru-RU" sz="2800" b="1" baseline="-25000" dirty="0" smtClean="0"/>
              <a:t>)</a:t>
            </a:r>
            <a:r>
              <a:rPr lang="ru-RU" sz="2800" b="1" dirty="0" smtClean="0"/>
              <a:t>+ </a:t>
            </a:r>
            <a:r>
              <a:rPr lang="ru-RU" sz="2800" b="1" dirty="0"/>
              <a:t>О</a:t>
            </a:r>
            <a:r>
              <a:rPr lang="ru-RU" sz="2800" b="1" baseline="-25000" dirty="0"/>
              <a:t>2(г</a:t>
            </a:r>
            <a:r>
              <a:rPr lang="ru-RU" sz="2800" b="1" baseline="-25000" dirty="0" smtClean="0"/>
              <a:t>)</a:t>
            </a:r>
            <a:r>
              <a:rPr lang="ru-RU" sz="2800" b="1" dirty="0" smtClean="0"/>
              <a:t>=СО</a:t>
            </a:r>
            <a:r>
              <a:rPr lang="ru-RU" sz="2800" b="1" baseline="-25000" dirty="0" smtClean="0"/>
              <a:t>2(г)</a:t>
            </a:r>
            <a:r>
              <a:rPr lang="ru-RU" sz="2800" b="1" dirty="0" smtClean="0"/>
              <a:t>+Н</a:t>
            </a:r>
            <a:r>
              <a:rPr lang="ru-RU" sz="2800" b="1" baseline="-25000" dirty="0" smtClean="0"/>
              <a:t>2</a:t>
            </a:r>
            <a:r>
              <a:rPr lang="ru-RU" sz="2800" b="1" dirty="0" smtClean="0"/>
              <a:t>О</a:t>
            </a:r>
            <a:r>
              <a:rPr lang="ru-RU" sz="2800" b="1" baseline="-25000" dirty="0" smtClean="0"/>
              <a:t>(г</a:t>
            </a:r>
            <a:r>
              <a:rPr lang="ru-RU" sz="2800" b="1" baseline="-25000" dirty="0"/>
              <a:t>)</a:t>
            </a:r>
            <a:r>
              <a:rPr lang="ru-RU" sz="2800" b="1" dirty="0"/>
              <a:t>    </a:t>
            </a:r>
            <a:r>
              <a:rPr lang="ru-RU" sz="2800" b="1" dirty="0" smtClean="0"/>
              <a:t>∆</a:t>
            </a:r>
            <a:r>
              <a:rPr lang="en-US" sz="2800" b="1" dirty="0"/>
              <a:t>H</a:t>
            </a:r>
            <a:r>
              <a:rPr lang="ru-RU" sz="2800" b="1" baseline="30000" dirty="0"/>
              <a:t>0</a:t>
            </a:r>
            <a:r>
              <a:rPr lang="ru-RU" sz="2800" b="1" baseline="-25000" dirty="0"/>
              <a:t>298 </a:t>
            </a:r>
            <a:r>
              <a:rPr lang="ru-RU" sz="2800" b="1" dirty="0"/>
              <a:t>= – </a:t>
            </a:r>
            <a:r>
              <a:rPr lang="ru-RU" sz="2800" b="1" dirty="0" smtClean="0"/>
              <a:t>524,8кДж</a:t>
            </a:r>
            <a:endParaRPr lang="ru-RU" sz="2800" b="1" dirty="0"/>
          </a:p>
        </p:txBody>
      </p:sp>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07504" y="116632"/>
            <a:ext cx="8856984" cy="1191095"/>
          </a:xfrm>
          <a:prstGeom prst="rect">
            <a:avLst/>
          </a:prstGeom>
        </p:spPr>
        <p:txBody>
          <a:bodyPr wrap="square">
            <a:spAutoFit/>
          </a:bodyPr>
          <a:lstStyle/>
          <a:p>
            <a:pPr algn="just">
              <a:lnSpc>
                <a:spcPct val="85000"/>
              </a:lnSpc>
            </a:pPr>
            <a:r>
              <a:rPr lang="ru-RU" sz="2800" b="1" dirty="0"/>
              <a:t>5. Определяем количество теплоты, выделившейся при сжигании 112 л водяного газа: </a:t>
            </a:r>
            <a:endParaRPr lang="ru-RU" sz="2800" dirty="0"/>
          </a:p>
        </p:txBody>
      </p:sp>
      <p:graphicFrame>
        <p:nvGraphicFramePr>
          <p:cNvPr id="3" name="Таблица 2"/>
          <p:cNvGraphicFramePr>
            <a:graphicFrameLocks noGrp="1"/>
          </p:cNvGraphicFramePr>
          <p:nvPr>
            <p:extLst>
              <p:ext uri="{D42A27DB-BD31-4B8C-83A1-F6EECF244321}">
                <p14:modId xmlns:p14="http://schemas.microsoft.com/office/powerpoint/2010/main" val="1923770816"/>
              </p:ext>
            </p:extLst>
          </p:nvPr>
        </p:nvGraphicFramePr>
        <p:xfrm>
          <a:off x="117776" y="1412776"/>
          <a:ext cx="8846711" cy="1234440"/>
        </p:xfrm>
        <a:graphic>
          <a:graphicData uri="http://schemas.openxmlformats.org/drawingml/2006/table">
            <a:tbl>
              <a:tblPr firstRow="1" firstCol="1" bandRow="1">
                <a:tableStyleId>{2D5ABB26-0587-4C30-8999-92F81FD0307C}</a:tableStyleId>
              </a:tblPr>
              <a:tblGrid>
                <a:gridCol w="997840">
                  <a:extLst>
                    <a:ext uri="{9D8B030D-6E8A-4147-A177-3AD203B41FA5}">
                      <a16:colId xmlns:a16="http://schemas.microsoft.com/office/drawing/2014/main" val="20000"/>
                    </a:ext>
                  </a:extLst>
                </a:gridCol>
                <a:gridCol w="288032">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gridCol w="216024">
                  <a:extLst>
                    <a:ext uri="{9D8B030D-6E8A-4147-A177-3AD203B41FA5}">
                      <a16:colId xmlns:a16="http://schemas.microsoft.com/office/drawing/2014/main" val="20003"/>
                    </a:ext>
                  </a:extLst>
                </a:gridCol>
                <a:gridCol w="1512168">
                  <a:extLst>
                    <a:ext uri="{9D8B030D-6E8A-4147-A177-3AD203B41FA5}">
                      <a16:colId xmlns:a16="http://schemas.microsoft.com/office/drawing/2014/main" val="20004"/>
                    </a:ext>
                  </a:extLst>
                </a:gridCol>
                <a:gridCol w="360040">
                  <a:extLst>
                    <a:ext uri="{9D8B030D-6E8A-4147-A177-3AD203B41FA5}">
                      <a16:colId xmlns:a16="http://schemas.microsoft.com/office/drawing/2014/main" val="20005"/>
                    </a:ext>
                  </a:extLst>
                </a:gridCol>
                <a:gridCol w="1008112">
                  <a:extLst>
                    <a:ext uri="{9D8B030D-6E8A-4147-A177-3AD203B41FA5}">
                      <a16:colId xmlns:a16="http://schemas.microsoft.com/office/drawing/2014/main" val="20006"/>
                    </a:ext>
                  </a:extLst>
                </a:gridCol>
                <a:gridCol w="360040">
                  <a:extLst>
                    <a:ext uri="{9D8B030D-6E8A-4147-A177-3AD203B41FA5}">
                      <a16:colId xmlns:a16="http://schemas.microsoft.com/office/drawing/2014/main" val="20007"/>
                    </a:ext>
                  </a:extLst>
                </a:gridCol>
                <a:gridCol w="1224136">
                  <a:extLst>
                    <a:ext uri="{9D8B030D-6E8A-4147-A177-3AD203B41FA5}">
                      <a16:colId xmlns:a16="http://schemas.microsoft.com/office/drawing/2014/main" val="20008"/>
                    </a:ext>
                  </a:extLst>
                </a:gridCol>
                <a:gridCol w="2088231">
                  <a:extLst>
                    <a:ext uri="{9D8B030D-6E8A-4147-A177-3AD203B41FA5}">
                      <a16:colId xmlns:a16="http://schemas.microsoft.com/office/drawing/2014/main" val="20009"/>
                    </a:ext>
                  </a:extLst>
                </a:gridCol>
              </a:tblGrid>
              <a:tr h="0">
                <a:tc>
                  <a:txBody>
                    <a:bodyPr/>
                    <a:lstStyle/>
                    <a:p>
                      <a:pPr indent="93345" algn="ctr">
                        <a:spcAft>
                          <a:spcPts val="0"/>
                        </a:spcAft>
                      </a:pPr>
                      <a:r>
                        <a:rPr lang="ru-RU" sz="2700" b="1" dirty="0">
                          <a:effectLst/>
                          <a:latin typeface="Arial" pitchFamily="34" charset="0"/>
                          <a:cs typeface="Arial" pitchFamily="34" charset="0"/>
                        </a:rPr>
                        <a:t> </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a:effectLst/>
                          <a:latin typeface="Arial" pitchFamily="34" charset="0"/>
                          <a:cs typeface="Arial" pitchFamily="34" charset="0"/>
                        </a:rPr>
                        <a:t> </a:t>
                      </a:r>
                      <a:endParaRPr lang="ru-RU" sz="27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dirty="0">
                          <a:effectLst/>
                          <a:latin typeface="Arial" pitchFamily="34" charset="0"/>
                          <a:cs typeface="Arial" pitchFamily="34" charset="0"/>
                        </a:rPr>
                        <a:t> </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dirty="0">
                          <a:effectLst/>
                          <a:latin typeface="Arial" pitchFamily="34" charset="0"/>
                          <a:cs typeface="Arial" pitchFamily="34" charset="0"/>
                        </a:rPr>
                        <a:t> </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700" b="1" dirty="0">
                          <a:effectLst/>
                          <a:latin typeface="Arial" pitchFamily="34" charset="0"/>
                          <a:cs typeface="Arial" pitchFamily="34" charset="0"/>
                        </a:rPr>
                        <a:t>112 л</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dirty="0">
                          <a:effectLst/>
                          <a:latin typeface="Arial" pitchFamily="34" charset="0"/>
                          <a:cs typeface="Arial" pitchFamily="34" charset="0"/>
                        </a:rPr>
                        <a:t> </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dirty="0">
                          <a:effectLst/>
                          <a:latin typeface="Arial" pitchFamily="34" charset="0"/>
                          <a:cs typeface="Arial" pitchFamily="34" charset="0"/>
                        </a:rPr>
                        <a:t> </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a:effectLst/>
                          <a:latin typeface="Arial" pitchFamily="34" charset="0"/>
                          <a:cs typeface="Arial" pitchFamily="34" charset="0"/>
                        </a:rPr>
                        <a:t> </a:t>
                      </a:r>
                      <a:endParaRPr lang="ru-RU" sz="27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a:effectLst/>
                          <a:latin typeface="Arial" pitchFamily="34" charset="0"/>
                          <a:cs typeface="Arial" pitchFamily="34" charset="0"/>
                        </a:rPr>
                        <a:t> </a:t>
                      </a:r>
                      <a:endParaRPr lang="ru-RU" sz="27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700" b="1" dirty="0">
                          <a:effectLst/>
                          <a:latin typeface="Arial" pitchFamily="34" charset="0"/>
                          <a:cs typeface="Arial" pitchFamily="34" charset="0"/>
                        </a:rPr>
                        <a:t>х кДж</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indent="0" algn="ctr">
                        <a:spcAft>
                          <a:spcPts val="0"/>
                        </a:spcAft>
                      </a:pPr>
                      <a:r>
                        <a:rPr lang="ru-RU" sz="2700" b="1" dirty="0">
                          <a:effectLst/>
                          <a:latin typeface="Arial" pitchFamily="34" charset="0"/>
                          <a:cs typeface="Arial" pitchFamily="34" charset="0"/>
                        </a:rPr>
                        <a:t>CO</a:t>
                      </a:r>
                      <a:r>
                        <a:rPr lang="ru-RU" sz="2700" b="1" baseline="-25000" dirty="0">
                          <a:effectLst/>
                          <a:latin typeface="Arial" pitchFamily="34" charset="0"/>
                          <a:cs typeface="Arial" pitchFamily="34" charset="0"/>
                        </a:rPr>
                        <a:t>(г)</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700" b="1" dirty="0">
                          <a:effectLst/>
                          <a:latin typeface="Arial" pitchFamily="34" charset="0"/>
                          <a:cs typeface="Arial" pitchFamily="34" charset="0"/>
                        </a:rPr>
                        <a:t>+</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700" b="1" dirty="0">
                          <a:effectLst/>
                          <a:latin typeface="Arial" pitchFamily="34" charset="0"/>
                          <a:cs typeface="Arial" pitchFamily="34" charset="0"/>
                        </a:rPr>
                        <a:t>Н</a:t>
                      </a:r>
                      <a:r>
                        <a:rPr lang="ru-RU" sz="2700" b="1" baseline="-25000" dirty="0">
                          <a:effectLst/>
                          <a:latin typeface="Arial" pitchFamily="34" charset="0"/>
                          <a:cs typeface="Arial" pitchFamily="34" charset="0"/>
                        </a:rPr>
                        <a:t>2(г)</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700" b="1" dirty="0">
                          <a:effectLst/>
                          <a:latin typeface="Arial" pitchFamily="34" charset="0"/>
                          <a:cs typeface="Arial" pitchFamily="34" charset="0"/>
                        </a:rPr>
                        <a:t>+</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700" b="1" dirty="0">
                          <a:effectLst/>
                          <a:latin typeface="Arial" pitchFamily="34" charset="0"/>
                          <a:cs typeface="Arial" pitchFamily="34" charset="0"/>
                        </a:rPr>
                        <a:t>О</a:t>
                      </a:r>
                      <a:r>
                        <a:rPr lang="ru-RU" sz="2700" b="1" baseline="-25000" dirty="0">
                          <a:effectLst/>
                          <a:latin typeface="Arial" pitchFamily="34" charset="0"/>
                          <a:cs typeface="Arial" pitchFamily="34" charset="0"/>
                        </a:rPr>
                        <a:t>2(г)</a:t>
                      </a:r>
                      <a:r>
                        <a:rPr lang="ru-RU" sz="2700" b="1" dirty="0">
                          <a:effectLst/>
                          <a:latin typeface="Arial" pitchFamily="34" charset="0"/>
                          <a:cs typeface="Arial" pitchFamily="34" charset="0"/>
                        </a:rPr>
                        <a:t> </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700" b="1" dirty="0">
                          <a:effectLst/>
                          <a:latin typeface="Arial" pitchFamily="34" charset="0"/>
                          <a:cs typeface="Arial" pitchFamily="34" charset="0"/>
                        </a:rPr>
                        <a:t>=</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2700" b="1" dirty="0">
                          <a:effectLst/>
                          <a:latin typeface="Arial" pitchFamily="34" charset="0"/>
                          <a:cs typeface="Arial" pitchFamily="34" charset="0"/>
                        </a:rPr>
                        <a:t>CO</a:t>
                      </a:r>
                      <a:r>
                        <a:rPr lang="ru-RU" sz="2700" b="1" baseline="-25000" dirty="0">
                          <a:effectLst/>
                          <a:latin typeface="Arial" pitchFamily="34" charset="0"/>
                          <a:cs typeface="Arial" pitchFamily="34" charset="0"/>
                        </a:rPr>
                        <a:t>(г)</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700" b="1" dirty="0">
                          <a:effectLst/>
                          <a:latin typeface="Arial" pitchFamily="34" charset="0"/>
                          <a:cs typeface="Arial" pitchFamily="34" charset="0"/>
                        </a:rPr>
                        <a:t>+</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700" b="1" dirty="0">
                          <a:effectLst/>
                          <a:latin typeface="Arial" pitchFamily="34" charset="0"/>
                          <a:cs typeface="Arial" pitchFamily="34" charset="0"/>
                        </a:rPr>
                        <a:t>Н</a:t>
                      </a:r>
                      <a:r>
                        <a:rPr lang="ru-RU" sz="2700" b="1" baseline="-25000" dirty="0">
                          <a:effectLst/>
                          <a:latin typeface="Arial" pitchFamily="34" charset="0"/>
                          <a:cs typeface="Arial" pitchFamily="34" charset="0"/>
                        </a:rPr>
                        <a:t>2</a:t>
                      </a:r>
                      <a:r>
                        <a:rPr lang="ru-RU" sz="2700" b="1" dirty="0">
                          <a:effectLst/>
                          <a:latin typeface="Arial" pitchFamily="34" charset="0"/>
                          <a:cs typeface="Arial" pitchFamily="34" charset="0"/>
                        </a:rPr>
                        <a:t>О</a:t>
                      </a:r>
                      <a:r>
                        <a:rPr lang="ru-RU" sz="2700" b="1" baseline="-25000" dirty="0">
                          <a:effectLst/>
                          <a:latin typeface="Arial" pitchFamily="34" charset="0"/>
                          <a:cs typeface="Arial" pitchFamily="34" charset="0"/>
                        </a:rPr>
                        <a:t>(г)</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700" b="1" dirty="0">
                          <a:effectLst/>
                          <a:latin typeface="Arial" pitchFamily="34" charset="0"/>
                          <a:cs typeface="Arial" pitchFamily="34" charset="0"/>
                        </a:rPr>
                        <a:t>∆</a:t>
                      </a:r>
                      <a:r>
                        <a:rPr lang="en-US" sz="2700" b="1" dirty="0">
                          <a:effectLst/>
                          <a:latin typeface="Arial" pitchFamily="34" charset="0"/>
                          <a:cs typeface="Arial" pitchFamily="34" charset="0"/>
                        </a:rPr>
                        <a:t>H</a:t>
                      </a:r>
                      <a:r>
                        <a:rPr lang="ru-RU" sz="2700" b="1" baseline="30000" dirty="0">
                          <a:effectLst/>
                          <a:latin typeface="Arial" pitchFamily="34" charset="0"/>
                          <a:cs typeface="Arial" pitchFamily="34" charset="0"/>
                        </a:rPr>
                        <a:t>0</a:t>
                      </a:r>
                      <a:r>
                        <a:rPr lang="ru-RU" sz="2700" b="1" baseline="-25000" dirty="0">
                          <a:effectLst/>
                          <a:latin typeface="Arial" pitchFamily="34" charset="0"/>
                          <a:cs typeface="Arial" pitchFamily="34" charset="0"/>
                        </a:rPr>
                        <a:t>298</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indent="93345" algn="ctr">
                        <a:spcAft>
                          <a:spcPts val="0"/>
                        </a:spcAft>
                      </a:pPr>
                      <a:r>
                        <a:rPr lang="ru-RU" sz="2700" b="1">
                          <a:effectLst/>
                          <a:latin typeface="Arial" pitchFamily="34" charset="0"/>
                          <a:cs typeface="Arial" pitchFamily="34" charset="0"/>
                        </a:rPr>
                        <a:t> </a:t>
                      </a:r>
                      <a:endParaRPr lang="ru-RU" sz="27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a:effectLst/>
                          <a:latin typeface="Arial" pitchFamily="34" charset="0"/>
                          <a:cs typeface="Arial" pitchFamily="34" charset="0"/>
                        </a:rPr>
                        <a:t> </a:t>
                      </a:r>
                      <a:endParaRPr lang="ru-RU" sz="27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a:effectLst/>
                          <a:latin typeface="Arial" pitchFamily="34" charset="0"/>
                          <a:cs typeface="Arial" pitchFamily="34" charset="0"/>
                        </a:rPr>
                        <a:t> </a:t>
                      </a:r>
                      <a:endParaRPr lang="ru-RU" sz="27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dirty="0">
                          <a:effectLst/>
                          <a:latin typeface="Arial" pitchFamily="34" charset="0"/>
                          <a:cs typeface="Arial" pitchFamily="34" charset="0"/>
                        </a:rPr>
                        <a:t> </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700" b="1" dirty="0">
                          <a:effectLst/>
                          <a:latin typeface="Arial" pitchFamily="34" charset="0"/>
                          <a:cs typeface="Arial" pitchFamily="34" charset="0"/>
                        </a:rPr>
                        <a:t>3</a:t>
                      </a:r>
                      <a:r>
                        <a:rPr lang="ru-RU" sz="2700" b="1" dirty="0">
                          <a:effectLst/>
                          <a:latin typeface="Arial" pitchFamily="34" charset="0"/>
                          <a:cs typeface="Arial" pitchFamily="34" charset="0"/>
                          <a:sym typeface="Symbol"/>
                        </a:rPr>
                        <a:t></a:t>
                      </a:r>
                      <a:r>
                        <a:rPr lang="ru-RU" sz="2700" b="1" dirty="0">
                          <a:effectLst/>
                          <a:latin typeface="Arial" pitchFamily="34" charset="0"/>
                          <a:cs typeface="Arial" pitchFamily="34" charset="0"/>
                        </a:rPr>
                        <a:t>22,4 л</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a:effectLst/>
                          <a:latin typeface="Arial" pitchFamily="34" charset="0"/>
                          <a:cs typeface="Arial" pitchFamily="34" charset="0"/>
                        </a:rPr>
                        <a:t> </a:t>
                      </a:r>
                      <a:endParaRPr lang="ru-RU" sz="27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dirty="0">
                          <a:effectLst/>
                          <a:latin typeface="Arial" pitchFamily="34" charset="0"/>
                          <a:cs typeface="Arial" pitchFamily="34" charset="0"/>
                        </a:rPr>
                        <a:t> </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dirty="0">
                          <a:effectLst/>
                          <a:latin typeface="Arial" pitchFamily="34" charset="0"/>
                          <a:cs typeface="Arial" pitchFamily="34" charset="0"/>
                        </a:rPr>
                        <a:t> </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700" b="1" dirty="0">
                          <a:effectLst/>
                          <a:latin typeface="Arial" pitchFamily="34" charset="0"/>
                          <a:cs typeface="Arial" pitchFamily="34" charset="0"/>
                        </a:rPr>
                        <a:t> </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700" b="1" dirty="0">
                          <a:effectLst/>
                          <a:latin typeface="Arial" pitchFamily="34" charset="0"/>
                          <a:cs typeface="Arial" pitchFamily="34" charset="0"/>
                        </a:rPr>
                        <a:t>– 524,8 кДж</a:t>
                      </a:r>
                      <a:endParaRPr lang="ru-RU" sz="27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4" name="Прямоугольник 3"/>
              <p:cNvSpPr/>
              <p:nvPr/>
            </p:nvSpPr>
            <p:spPr>
              <a:xfrm>
                <a:off x="2909877" y="2780928"/>
                <a:ext cx="3252237" cy="9473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ru-RU" sz="2800" b="1" i="1">
                              <a:latin typeface="Cambria Math" panose="02040503050406030204" pitchFamily="18" charset="0"/>
                            </a:rPr>
                          </m:ctrlPr>
                        </m:fPr>
                        <m:num>
                          <m:r>
                            <a:rPr lang="ru-RU" sz="2800" b="1" i="1">
                              <a:latin typeface="Cambria Math"/>
                            </a:rPr>
                            <m:t>𝟏𝟏𝟐</m:t>
                          </m:r>
                        </m:num>
                        <m:den>
                          <m:r>
                            <a:rPr lang="ru-RU" sz="2800" b="1" i="1">
                              <a:latin typeface="Cambria Math"/>
                            </a:rPr>
                            <m:t>𝟑</m:t>
                          </m:r>
                          <m:r>
                            <a:rPr lang="ru-RU" sz="2800" b="1" i="1">
                              <a:latin typeface="Cambria Math"/>
                            </a:rPr>
                            <m:t>∙</m:t>
                          </m:r>
                          <m:r>
                            <a:rPr lang="ru-RU" sz="2800" b="1" i="1">
                              <a:latin typeface="Cambria Math"/>
                            </a:rPr>
                            <m:t>𝟐𝟐</m:t>
                          </m:r>
                          <m:r>
                            <a:rPr lang="ru-RU" sz="2800" b="1" i="1">
                              <a:latin typeface="Cambria Math"/>
                            </a:rPr>
                            <m:t>,</m:t>
                          </m:r>
                          <m:r>
                            <a:rPr lang="ru-RU" sz="2800" b="1" i="1">
                              <a:latin typeface="Cambria Math"/>
                            </a:rPr>
                            <m:t>𝟒</m:t>
                          </m:r>
                        </m:den>
                      </m:f>
                      <m:r>
                        <a:rPr lang="ru-RU" sz="2800" b="1" i="1">
                          <a:latin typeface="Cambria Math"/>
                        </a:rPr>
                        <m:t>=</m:t>
                      </m:r>
                      <m:f>
                        <m:fPr>
                          <m:ctrlPr>
                            <a:rPr lang="ru-RU" sz="2800" b="1" i="1">
                              <a:latin typeface="Cambria Math" panose="02040503050406030204" pitchFamily="18" charset="0"/>
                            </a:rPr>
                          </m:ctrlPr>
                        </m:fPr>
                        <m:num>
                          <m:r>
                            <a:rPr lang="ru-RU" sz="2800" b="1" i="1">
                              <a:latin typeface="Cambria Math"/>
                            </a:rPr>
                            <m:t>х</m:t>
                          </m:r>
                        </m:num>
                        <m:den>
                          <m:r>
                            <a:rPr lang="ru-RU" sz="2800" b="1" i="1">
                              <a:latin typeface="Cambria Math"/>
                            </a:rPr>
                            <m:t>−</m:t>
                          </m:r>
                          <m:r>
                            <a:rPr lang="ru-RU" sz="2800" b="1" i="1">
                              <a:latin typeface="Cambria Math"/>
                            </a:rPr>
                            <m:t>𝟓𝟐𝟒</m:t>
                          </m:r>
                          <m:r>
                            <a:rPr lang="ru-RU" sz="2800" b="1" i="1">
                              <a:latin typeface="Cambria Math"/>
                            </a:rPr>
                            <m:t>,</m:t>
                          </m:r>
                          <m:r>
                            <a:rPr lang="ru-RU" sz="2800" b="1" i="1">
                              <a:latin typeface="Cambria Math"/>
                            </a:rPr>
                            <m:t>𝟖</m:t>
                          </m:r>
                        </m:den>
                      </m:f>
                    </m:oMath>
                  </m:oMathPara>
                </a14:m>
                <a:endParaRPr lang="ru-RU" sz="2800" b="1" dirty="0"/>
              </a:p>
            </p:txBody>
          </p:sp>
        </mc:Choice>
        <mc:Fallback xmlns="">
          <p:sp>
            <p:nvSpPr>
              <p:cNvPr id="4" name="Прямоугольник 3"/>
              <p:cNvSpPr>
                <a:spLocks noRot="1" noChangeAspect="1" noMove="1" noResize="1" noEditPoints="1" noAdjustHandles="1" noChangeArrowheads="1" noChangeShapeType="1" noTextEdit="1"/>
              </p:cNvSpPr>
              <p:nvPr/>
            </p:nvSpPr>
            <p:spPr>
              <a:xfrm>
                <a:off x="2909877" y="2780928"/>
                <a:ext cx="3252237" cy="947375"/>
              </a:xfrm>
              <a:prstGeom prst="rect">
                <a:avLst/>
              </a:prstGeom>
              <a:blipFill rotWithShape="1">
                <a:blip r:embed="rId4" cstate="print"/>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 name="Прямоугольник 4"/>
              <p:cNvSpPr/>
              <p:nvPr/>
            </p:nvSpPr>
            <p:spPr>
              <a:xfrm>
                <a:off x="1669024" y="3728303"/>
                <a:ext cx="5733942" cy="9585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800" b="1" i="1">
                          <a:latin typeface="Cambria Math"/>
                        </a:rPr>
                        <m:t>х=</m:t>
                      </m:r>
                      <m:f>
                        <m:fPr>
                          <m:ctrlPr>
                            <a:rPr lang="ru-RU" sz="2800" b="1" i="1">
                              <a:latin typeface="Cambria Math" panose="02040503050406030204" pitchFamily="18" charset="0"/>
                            </a:rPr>
                          </m:ctrlPr>
                        </m:fPr>
                        <m:num>
                          <m:r>
                            <a:rPr lang="ru-RU" sz="2800" b="1" i="1">
                              <a:latin typeface="Cambria Math"/>
                            </a:rPr>
                            <m:t>𝟏𝟏𝟐</m:t>
                          </m:r>
                          <m:r>
                            <a:rPr lang="ru-RU" sz="2800" b="1" i="1">
                              <a:latin typeface="Cambria Math"/>
                            </a:rPr>
                            <m:t>∙(−</m:t>
                          </m:r>
                          <m:r>
                            <a:rPr lang="ru-RU" sz="2800" b="1" i="1">
                              <a:latin typeface="Cambria Math"/>
                            </a:rPr>
                            <m:t>𝟓𝟐𝟒</m:t>
                          </m:r>
                          <m:r>
                            <a:rPr lang="ru-RU" sz="2800" b="1">
                              <a:latin typeface="Cambria Math"/>
                            </a:rPr>
                            <m:t>,</m:t>
                          </m:r>
                          <m:r>
                            <a:rPr lang="ru-RU" sz="2800" b="1" i="1">
                              <a:latin typeface="Cambria Math"/>
                            </a:rPr>
                            <m:t>𝟖</m:t>
                          </m:r>
                          <m:r>
                            <a:rPr lang="ru-RU" sz="2800" b="1" i="1">
                              <a:latin typeface="Cambria Math"/>
                            </a:rPr>
                            <m:t>)</m:t>
                          </m:r>
                        </m:num>
                        <m:den>
                          <m:r>
                            <a:rPr lang="ru-RU" sz="2800" b="1" i="1">
                              <a:latin typeface="Cambria Math"/>
                            </a:rPr>
                            <m:t>𝟑</m:t>
                          </m:r>
                          <m:r>
                            <a:rPr lang="ru-RU" sz="2800" b="1" i="1">
                              <a:latin typeface="Cambria Math"/>
                            </a:rPr>
                            <m:t>∙</m:t>
                          </m:r>
                          <m:r>
                            <a:rPr lang="ru-RU" sz="2800" b="1" i="1">
                              <a:latin typeface="Cambria Math"/>
                            </a:rPr>
                            <m:t>𝟐𝟐</m:t>
                          </m:r>
                          <m:r>
                            <a:rPr lang="ru-RU" sz="2800" b="1" i="1">
                              <a:latin typeface="Cambria Math"/>
                            </a:rPr>
                            <m:t>,</m:t>
                          </m:r>
                          <m:r>
                            <a:rPr lang="ru-RU" sz="2800" b="1" i="1">
                              <a:latin typeface="Cambria Math"/>
                            </a:rPr>
                            <m:t>𝟒</m:t>
                          </m:r>
                        </m:den>
                      </m:f>
                      <m:r>
                        <a:rPr lang="ru-RU" sz="2800" b="1" i="1">
                          <a:latin typeface="Cambria Math"/>
                        </a:rPr>
                        <m:t>=−</m:t>
                      </m:r>
                      <m:r>
                        <a:rPr lang="ru-RU" sz="2800" b="1" i="1">
                          <a:latin typeface="Cambria Math"/>
                        </a:rPr>
                        <m:t>𝟏𝟑𝟏𝟐</m:t>
                      </m:r>
                      <m:r>
                        <a:rPr lang="ru-RU" sz="2800" b="1" i="1">
                          <a:latin typeface="Cambria Math"/>
                        </a:rPr>
                        <m:t> кДж</m:t>
                      </m:r>
                    </m:oMath>
                  </m:oMathPara>
                </a14:m>
                <a:endParaRPr lang="ru-RU" sz="2800" b="1" dirty="0"/>
              </a:p>
            </p:txBody>
          </p:sp>
        </mc:Choice>
        <mc:Fallback xmlns="">
          <p:sp>
            <p:nvSpPr>
              <p:cNvPr id="5" name="Прямоугольник 4"/>
              <p:cNvSpPr>
                <a:spLocks noRot="1" noChangeAspect="1" noMove="1" noResize="1" noEditPoints="1" noAdjustHandles="1" noChangeArrowheads="1" noChangeShapeType="1" noTextEdit="1"/>
              </p:cNvSpPr>
              <p:nvPr/>
            </p:nvSpPr>
            <p:spPr>
              <a:xfrm>
                <a:off x="1669024" y="3728303"/>
                <a:ext cx="5733942" cy="958596"/>
              </a:xfrm>
              <a:prstGeom prst="rect">
                <a:avLst/>
              </a:prstGeom>
              <a:blipFill rotWithShape="1">
                <a:blip r:embed="rId5" cstate="print"/>
                <a:stretch>
                  <a:fillRect/>
                </a:stretch>
              </a:blipFill>
            </p:spPr>
            <p:txBody>
              <a:bodyPr/>
              <a:lstStyle/>
              <a:p>
                <a:r>
                  <a:rPr lang="ru-RU">
                    <a:noFill/>
                  </a:rPr>
                  <a:t> </a:t>
                </a:r>
              </a:p>
            </p:txBody>
          </p:sp>
        </mc:Fallback>
      </mc:AlternateContent>
      <p:sp>
        <p:nvSpPr>
          <p:cNvPr id="6" name="Прямоугольник 5"/>
          <p:cNvSpPr/>
          <p:nvPr/>
        </p:nvSpPr>
        <p:spPr>
          <a:xfrm>
            <a:off x="467544" y="5085184"/>
            <a:ext cx="5175519" cy="523220"/>
          </a:xfrm>
          <a:prstGeom prst="rect">
            <a:avLst/>
          </a:prstGeom>
        </p:spPr>
        <p:txBody>
          <a:bodyPr wrap="none">
            <a:spAutoFit/>
          </a:bodyPr>
          <a:lstStyle/>
          <a:p>
            <a:r>
              <a:rPr lang="ru-RU" b="1" dirty="0"/>
              <a:t> </a:t>
            </a:r>
            <a:r>
              <a:rPr lang="ru-RU" sz="2800" b="1" i="1" dirty="0">
                <a:ln>
                  <a:solidFill>
                    <a:sysClr val="windowText" lastClr="000000"/>
                  </a:solidFill>
                </a:ln>
                <a:solidFill>
                  <a:srgbClr val="FF0000"/>
                </a:solidFill>
              </a:rPr>
              <a:t>Ответ</a:t>
            </a:r>
            <a:r>
              <a:rPr lang="ru-RU" sz="2800" b="1" dirty="0">
                <a:ln>
                  <a:solidFill>
                    <a:sysClr val="windowText" lastClr="000000"/>
                  </a:solidFill>
                </a:ln>
                <a:solidFill>
                  <a:srgbClr val="FF0000"/>
                </a:solidFill>
              </a:rPr>
              <a:t>: </a:t>
            </a:r>
            <a:r>
              <a:rPr lang="ru-RU" sz="2800" b="1" dirty="0"/>
              <a:t> ∆</a:t>
            </a:r>
            <a:r>
              <a:rPr lang="en-US" sz="2800" b="1" dirty="0"/>
              <a:t>H</a:t>
            </a:r>
            <a:r>
              <a:rPr lang="ru-RU" sz="2800" b="1" baseline="30000" dirty="0"/>
              <a:t>0</a:t>
            </a:r>
            <a:r>
              <a:rPr lang="ru-RU" sz="2800" b="1" baseline="-25000" dirty="0"/>
              <a:t>298</a:t>
            </a:r>
            <a:r>
              <a:rPr lang="ru-RU" sz="2800" b="1" dirty="0"/>
              <a:t> = –1312 кДж</a:t>
            </a:r>
            <a:r>
              <a:rPr lang="ru-RU" sz="2000" dirty="0"/>
              <a:t>.</a:t>
            </a:r>
          </a:p>
        </p:txBody>
      </p:sp>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4380281" y="1713013"/>
            <a:ext cx="383439"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4380281" y="3122713"/>
            <a:ext cx="383439"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Прямоугольник 1"/>
          <p:cNvSpPr/>
          <p:nvPr/>
        </p:nvSpPr>
        <p:spPr>
          <a:xfrm>
            <a:off x="170886" y="-27384"/>
            <a:ext cx="8802227" cy="2656112"/>
          </a:xfrm>
          <a:prstGeom prst="rect">
            <a:avLst/>
          </a:prstGeom>
        </p:spPr>
        <p:txBody>
          <a:bodyPr wrap="square">
            <a:spAutoFit/>
          </a:bodyPr>
          <a:lstStyle/>
          <a:p>
            <a:pPr indent="449263" algn="just">
              <a:lnSpc>
                <a:spcPct val="85000"/>
              </a:lnSpc>
            </a:pPr>
            <a:r>
              <a:rPr lang="ru-RU" sz="2800" b="1" dirty="0">
                <a:ln>
                  <a:solidFill>
                    <a:schemeClr val="tx1"/>
                  </a:solidFill>
                </a:ln>
                <a:solidFill>
                  <a:srgbClr val="FF0000"/>
                </a:solidFill>
                <a:latin typeface="Arial" pitchFamily="34" charset="0"/>
                <a:cs typeface="Arial" pitchFamily="34" charset="0"/>
              </a:rPr>
              <a:t>Низкое содержание гидрокарбонатов </a:t>
            </a:r>
            <a:r>
              <a:rPr lang="ru-RU" sz="2800" b="1" dirty="0">
                <a:ln>
                  <a:solidFill>
                    <a:schemeClr val="tx1"/>
                  </a:solidFill>
                </a:ln>
                <a:latin typeface="Arial" pitchFamily="34" charset="0"/>
                <a:cs typeface="Arial" pitchFamily="34" charset="0"/>
              </a:rPr>
              <a:t>вызывает</a:t>
            </a:r>
            <a:r>
              <a:rPr lang="ru-RU" sz="2800" b="1" dirty="0">
                <a:latin typeface="Arial" pitchFamily="34" charset="0"/>
                <a:cs typeface="Arial" pitchFamily="34" charset="0"/>
              </a:rPr>
              <a:t> </a:t>
            </a:r>
            <a:r>
              <a:rPr lang="ru-RU" sz="2800" b="1" u="sng" dirty="0">
                <a:ln>
                  <a:solidFill>
                    <a:srgbClr val="005DA2"/>
                  </a:solidFill>
                </a:ln>
                <a:latin typeface="Arial" pitchFamily="34" charset="0"/>
                <a:cs typeface="Arial" pitchFamily="34" charset="0"/>
              </a:rPr>
              <a:t>выщелачивающее</a:t>
            </a:r>
            <a:r>
              <a:rPr lang="ru-RU" sz="2800" b="1" dirty="0">
                <a:ln>
                  <a:solidFill>
                    <a:srgbClr val="005DA2"/>
                  </a:solidFill>
                </a:ln>
                <a:latin typeface="Arial" pitchFamily="34" charset="0"/>
                <a:cs typeface="Arial" pitchFamily="34" charset="0"/>
              </a:rPr>
              <a:t> действие воды</a:t>
            </a:r>
            <a:r>
              <a:rPr lang="ru-RU" sz="2800" b="1" dirty="0">
                <a:latin typeface="Arial" pitchFamily="34" charset="0"/>
                <a:cs typeface="Arial" pitchFamily="34" charset="0"/>
              </a:rPr>
              <a:t>. Наиболее интенсивно растворяется гидрат окиси кальция в мягкой воде, а растворимые в воде гидрокарбонаты кальция и магния (</a:t>
            </a:r>
            <a:r>
              <a:rPr lang="ru-RU" sz="2800" b="1" dirty="0" err="1">
                <a:latin typeface="Arial" pitchFamily="34" charset="0"/>
                <a:cs typeface="Arial" pitchFamily="34" charset="0"/>
              </a:rPr>
              <a:t>Са</a:t>
            </a:r>
            <a:r>
              <a:rPr lang="ru-RU" sz="2800" b="1" dirty="0">
                <a:latin typeface="Arial" pitchFamily="34" charset="0"/>
                <a:cs typeface="Arial" pitchFamily="34" charset="0"/>
              </a:rPr>
              <a:t>(НСО</a:t>
            </a:r>
            <a:r>
              <a:rPr lang="ru-RU" sz="2800" b="1" baseline="-25000" dirty="0">
                <a:latin typeface="Arial" pitchFamily="34" charset="0"/>
                <a:cs typeface="Arial" pitchFamily="34" charset="0"/>
              </a:rPr>
              <a:t>3</a:t>
            </a:r>
            <a:r>
              <a:rPr lang="ru-RU" sz="2800" b="1" dirty="0">
                <a:latin typeface="Arial" pitchFamily="34" charset="0"/>
                <a:cs typeface="Arial" pitchFamily="34" charset="0"/>
              </a:rPr>
              <a:t>)</a:t>
            </a:r>
            <a:r>
              <a:rPr lang="ru-RU" sz="2800" b="1" baseline="-25000" dirty="0">
                <a:latin typeface="Arial" pitchFamily="34" charset="0"/>
                <a:cs typeface="Arial" pitchFamily="34" charset="0"/>
              </a:rPr>
              <a:t>2</a:t>
            </a:r>
            <a:r>
              <a:rPr lang="ru-RU" sz="2800" b="1" dirty="0">
                <a:latin typeface="Arial" pitchFamily="34" charset="0"/>
                <a:cs typeface="Arial" pitchFamily="34" charset="0"/>
              </a:rPr>
              <a:t> и </a:t>
            </a:r>
            <a:r>
              <a:rPr lang="ru-RU" sz="2800" b="1" dirty="0" err="1">
                <a:latin typeface="Arial" pitchFamily="34" charset="0"/>
                <a:cs typeface="Arial" pitchFamily="34" charset="0"/>
              </a:rPr>
              <a:t>Mg</a:t>
            </a:r>
            <a:r>
              <a:rPr lang="ru-RU" sz="2800" b="1" dirty="0">
                <a:latin typeface="Arial" pitchFamily="34" charset="0"/>
                <a:cs typeface="Arial" pitchFamily="34" charset="0"/>
              </a:rPr>
              <a:t>(HCО</a:t>
            </a:r>
            <a:r>
              <a:rPr lang="ru-RU" sz="2800" b="1" baseline="-25000" dirty="0">
                <a:latin typeface="Arial" pitchFamily="34" charset="0"/>
                <a:cs typeface="Arial" pitchFamily="34" charset="0"/>
              </a:rPr>
              <a:t>3</a:t>
            </a:r>
            <a:r>
              <a:rPr lang="ru-RU" sz="2800" b="1" dirty="0">
                <a:latin typeface="Arial" pitchFamily="34" charset="0"/>
                <a:cs typeface="Arial" pitchFamily="34" charset="0"/>
              </a:rPr>
              <a:t>)</a:t>
            </a:r>
            <a:r>
              <a:rPr lang="ru-RU" sz="2800" b="1" baseline="-25000" dirty="0">
                <a:latin typeface="Arial" pitchFamily="34" charset="0"/>
                <a:cs typeface="Arial" pitchFamily="34" charset="0"/>
              </a:rPr>
              <a:t>2</a:t>
            </a:r>
            <a:r>
              <a:rPr lang="ru-RU" sz="2800" b="1" dirty="0">
                <a:latin typeface="Arial" pitchFamily="34" charset="0"/>
                <a:cs typeface="Arial" pitchFamily="34" charset="0"/>
              </a:rPr>
              <a:t>) снижают растворимость гидроксида кальция.</a:t>
            </a:r>
          </a:p>
        </p:txBody>
      </p:sp>
      <p:pic>
        <p:nvPicPr>
          <p:cNvPr id="1028" name="Picture 4" descr="https://i.gifer.com/IXPy.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442" y="4005065"/>
            <a:ext cx="2748210" cy="274320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https://cf.ppt-online.org/files/slide/s/skwXOt7u0DmzGfhlIZFT8WPbg4aEVYy26JvjHe/slide-20.jpg"/>
          <p:cNvSpPr>
            <a:spLocks noChangeAspect="1" noChangeArrowheads="1"/>
          </p:cNvSpPr>
          <p:nvPr/>
        </p:nvSpPr>
        <p:spPr bwMode="auto">
          <a:xfrm>
            <a:off x="116895" y="-144463"/>
            <a:ext cx="229017"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8" descr="https://cf.ppt-online.org/files/slide/s/skwXOt7u0DmzGfhlIZFT8WPbg4aEVYy26JvjHe/slide-20.jpg"/>
          <p:cNvSpPr>
            <a:spLocks noChangeAspect="1" noChangeArrowheads="1"/>
          </p:cNvSpPr>
          <p:nvPr/>
        </p:nvSpPr>
        <p:spPr bwMode="auto">
          <a:xfrm>
            <a:off x="231403" y="7938"/>
            <a:ext cx="229017"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5" name="Рисунок 14" descr="https://znaybeton.ru/wp-content/uploads/2019/01/vysoly-na-betone_1-700x300.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9186" y="2555981"/>
            <a:ext cx="2271886" cy="1749017"/>
          </a:xfrm>
          <a:prstGeom prst="rect">
            <a:avLst/>
          </a:prstGeom>
          <a:noFill/>
          <a:ln>
            <a:noFill/>
          </a:ln>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5536" y="4313215"/>
            <a:ext cx="6075536" cy="1836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Прямая со стрелкой 13"/>
          <p:cNvCxnSpPr/>
          <p:nvPr/>
        </p:nvCxnSpPr>
        <p:spPr>
          <a:xfrm>
            <a:off x="6235130" y="3017826"/>
            <a:ext cx="1008112" cy="51755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Shape 138"/>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29</a:t>
            </a:fld>
            <a:endParaRPr/>
          </a:p>
        </p:txBody>
      </p:sp>
      <p:sp>
        <p:nvSpPr>
          <p:cNvPr id="2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домой 21">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3" name="Picture 12" descr="пишу 1"/>
          <p:cNvPicPr>
            <a:picLocks noChangeAspect="1" noChangeArrowheads="1" noCrop="1"/>
          </p:cNvPicPr>
          <p:nvPr/>
        </p:nvPicPr>
        <p:blipFill>
          <a:blip r:embed="rId7" cstate="print"/>
          <a:srcRect/>
          <a:stretch>
            <a:fillRect/>
          </a:stretch>
        </p:blipFill>
        <p:spPr bwMode="auto">
          <a:xfrm>
            <a:off x="8603233" y="5078134"/>
            <a:ext cx="649287" cy="1295400"/>
          </a:xfrm>
          <a:prstGeom prst="rect">
            <a:avLst/>
          </a:prstGeom>
          <a:noFill/>
          <a:ln w="9525">
            <a:noFill/>
            <a:miter lim="800000"/>
            <a:headEnd/>
            <a:tailEnd/>
          </a:ln>
        </p:spPr>
      </p:pic>
      <p:sp>
        <p:nvSpPr>
          <p:cNvPr id="3" name="Прямоугольник 2"/>
          <p:cNvSpPr/>
          <p:nvPr/>
        </p:nvSpPr>
        <p:spPr>
          <a:xfrm>
            <a:off x="3789588" y="2628728"/>
            <a:ext cx="2949598" cy="781752"/>
          </a:xfrm>
          <a:prstGeom prst="rect">
            <a:avLst/>
          </a:prstGeom>
        </p:spPr>
        <p:txBody>
          <a:bodyPr wrap="square">
            <a:spAutoFit/>
          </a:bodyPr>
          <a:lstStyle/>
          <a:p>
            <a:pPr algn="ctr">
              <a:lnSpc>
                <a:spcPct val="80000"/>
              </a:lnSpc>
            </a:pPr>
            <a:r>
              <a:rPr lang="ru-RU" sz="2800" b="1" dirty="0" smtClean="0">
                <a:ln>
                  <a:solidFill>
                    <a:sysClr val="windowText" lastClr="000000"/>
                  </a:solidFill>
                </a:ln>
                <a:solidFill>
                  <a:srgbClr val="FF0000"/>
                </a:solidFill>
                <a:latin typeface="Arial Black" pitchFamily="34" charset="0"/>
                <a:ea typeface="Constantia"/>
                <a:cs typeface="Arial" pitchFamily="34" charset="0"/>
                <a:sym typeface="Constantia"/>
              </a:rPr>
              <a:t>Гетерогенная система</a:t>
            </a:r>
            <a:endParaRPr lang="ru-RU" sz="2800" dirty="0"/>
          </a:p>
        </p:txBody>
      </p:sp>
    </p:spTree>
    <p:extLst>
      <p:ext uri="{BB962C8B-B14F-4D97-AF65-F5344CB8AC3E}">
        <p14:creationId xmlns:p14="http://schemas.microsoft.com/office/powerpoint/2010/main" val="3000313143"/>
      </p:ext>
    </p:extLst>
  </p:cSld>
  <p:clrMapOvr>
    <a:masterClrMapping/>
  </p:clrMapOvr>
  <p:transition>
    <p:wheel spokes="1"/>
  </p:transition>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287475"/>
            <a:ext cx="8856984" cy="1557349"/>
          </a:xfrm>
          <a:prstGeom prst="rect">
            <a:avLst/>
          </a:prstGeom>
        </p:spPr>
        <p:txBody>
          <a:bodyPr wrap="square">
            <a:spAutoFit/>
          </a:bodyPr>
          <a:lstStyle/>
          <a:p>
            <a:pPr indent="450850" algn="just">
              <a:lnSpc>
                <a:spcPct val="85000"/>
              </a:lnSpc>
            </a:pPr>
            <a:r>
              <a:rPr lang="ru-RU" sz="2800" b="1" dirty="0">
                <a:ln>
                  <a:solidFill>
                    <a:sysClr val="windowText" lastClr="000000"/>
                  </a:solidFill>
                </a:ln>
                <a:solidFill>
                  <a:srgbClr val="FF0000"/>
                </a:solidFill>
              </a:rPr>
              <a:t>Задача № 8. </a:t>
            </a:r>
            <a:r>
              <a:rPr lang="ru-RU" sz="2800" b="1" dirty="0"/>
              <a:t>Сожжены с образованием Н</a:t>
            </a:r>
            <a:r>
              <a:rPr lang="ru-RU" sz="2800" b="1" baseline="-25000" dirty="0"/>
              <a:t>2</a:t>
            </a:r>
            <a:r>
              <a:rPr lang="ru-RU" sz="2800" b="1" dirty="0"/>
              <a:t>О(г) равные объемы водорода и ацетилена, взятых при одинаковых условиях. В каком случае выделится больше теплоты? Во сколько раз?</a:t>
            </a:r>
          </a:p>
        </p:txBody>
      </p:sp>
      <mc:AlternateContent xmlns:mc="http://schemas.openxmlformats.org/markup-compatibility/2006" xmlns:a14="http://schemas.microsoft.com/office/drawing/2010/main">
        <mc:Choice Requires="a14">
          <p:graphicFrame>
            <p:nvGraphicFramePr>
              <p:cNvPr id="4" name="Таблица 3"/>
              <p:cNvGraphicFramePr>
                <a:graphicFrameLocks noGrp="1"/>
              </p:cNvGraphicFramePr>
              <p:nvPr>
                <p:extLst>
                  <p:ext uri="{D42A27DB-BD31-4B8C-83A1-F6EECF244321}">
                    <p14:modId xmlns:p14="http://schemas.microsoft.com/office/powerpoint/2010/main" val="3228658197"/>
                  </p:ext>
                </p:extLst>
              </p:nvPr>
            </p:nvGraphicFramePr>
            <p:xfrm>
              <a:off x="179512" y="1844824"/>
              <a:ext cx="8856984" cy="2133600"/>
            </p:xfrm>
            <a:graphic>
              <a:graphicData uri="http://schemas.openxmlformats.org/drawingml/2006/table">
                <a:tbl>
                  <a:tblPr firstRow="1" firstCol="1" bandRow="1">
                    <a:tableStyleId>{2D5ABB26-0587-4C30-8999-92F81FD0307C}</a:tableStyleId>
                  </a:tblPr>
                  <a:tblGrid>
                    <a:gridCol w="2808312">
                      <a:extLst>
                        <a:ext uri="{9D8B030D-6E8A-4147-A177-3AD203B41FA5}">
                          <a16:colId xmlns:a16="http://schemas.microsoft.com/office/drawing/2014/main" val="20000"/>
                        </a:ext>
                      </a:extLst>
                    </a:gridCol>
                    <a:gridCol w="6048672">
                      <a:extLst>
                        <a:ext uri="{9D8B030D-6E8A-4147-A177-3AD203B41FA5}">
                          <a16:colId xmlns:a16="http://schemas.microsoft.com/office/drawing/2014/main" val="20001"/>
                        </a:ext>
                      </a:extLst>
                    </a:gridCol>
                  </a:tblGrid>
                  <a:tr h="0">
                    <a:tc>
                      <a:txBody>
                        <a:bodyPr/>
                        <a:lstStyle/>
                        <a:p>
                          <a:pPr indent="93345" algn="ctr">
                            <a:spcAft>
                              <a:spcPts val="0"/>
                            </a:spcAft>
                          </a:pPr>
                          <a:r>
                            <a:rPr lang="ru-RU" sz="2800" b="1" dirty="0">
                              <a:effectLst/>
                              <a:latin typeface="Arial" pitchFamily="34" charset="0"/>
                              <a:cs typeface="Arial" pitchFamily="34" charset="0"/>
                            </a:rPr>
                            <a:t>Дано:</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a:effectLst/>
                              <a:latin typeface="Arial" pitchFamily="34" charset="0"/>
                              <a:cs typeface="Arial" pitchFamily="34" charset="0"/>
                            </a:rPr>
                            <a:t>Решение</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1610">
                    <a:tc>
                      <a:txBody>
                        <a:bodyPr/>
                        <a:lstStyle/>
                        <a:p>
                          <a:pPr marL="0" indent="0" algn="ctr">
                            <a:spcAft>
                              <a:spcPts val="0"/>
                            </a:spcAft>
                          </a:pPr>
                          <a:r>
                            <a:rPr lang="en-US" sz="2800" b="1" dirty="0">
                              <a:effectLst/>
                              <a:latin typeface="Arial" pitchFamily="34" charset="0"/>
                              <a:cs typeface="Arial" pitchFamily="34" charset="0"/>
                            </a:rPr>
                            <a:t>V</a:t>
                          </a:r>
                          <a:r>
                            <a:rPr lang="ru-RU" sz="2800" b="1" dirty="0">
                              <a:effectLst/>
                              <a:latin typeface="Arial" pitchFamily="34" charset="0"/>
                              <a:cs typeface="Arial" pitchFamily="34" charset="0"/>
                            </a:rPr>
                            <a:t>(Н</a:t>
                          </a:r>
                          <a:r>
                            <a:rPr lang="ru-RU" sz="2800" b="1" baseline="-25000" dirty="0">
                              <a:effectLst/>
                              <a:latin typeface="Arial" pitchFamily="34" charset="0"/>
                              <a:cs typeface="Arial" pitchFamily="34" charset="0"/>
                            </a:rPr>
                            <a:t>2</a:t>
                          </a:r>
                          <a:r>
                            <a:rPr lang="ru-RU" sz="2800" b="1" dirty="0">
                              <a:effectLst/>
                              <a:latin typeface="Arial" pitchFamily="34" charset="0"/>
                              <a:cs typeface="Arial" pitchFamily="34" charset="0"/>
                            </a:rPr>
                            <a:t>) = </a:t>
                          </a:r>
                          <a:r>
                            <a:rPr lang="en-US" sz="2800" b="1" dirty="0">
                              <a:effectLst/>
                              <a:latin typeface="Arial" pitchFamily="34" charset="0"/>
                              <a:cs typeface="Arial" pitchFamily="34" charset="0"/>
                            </a:rPr>
                            <a:t>V</a:t>
                          </a:r>
                          <a:r>
                            <a:rPr lang="ru-RU" sz="2800" b="1" dirty="0">
                              <a:effectLst/>
                              <a:latin typeface="Arial" pitchFamily="34" charset="0"/>
                              <a:cs typeface="Arial" pitchFamily="34" charset="0"/>
                            </a:rPr>
                            <a:t>(C</a:t>
                          </a:r>
                          <a:r>
                            <a:rPr lang="ru-RU" sz="2800" b="1" baseline="-25000" dirty="0">
                              <a:effectLst/>
                              <a:latin typeface="Arial" pitchFamily="34" charset="0"/>
                              <a:cs typeface="Arial" pitchFamily="34" charset="0"/>
                            </a:rPr>
                            <a:t>2</a:t>
                          </a:r>
                          <a:r>
                            <a:rPr lang="ru-RU" sz="2800" b="1" dirty="0">
                              <a:effectLst/>
                              <a:latin typeface="Arial" pitchFamily="34" charset="0"/>
                              <a:cs typeface="Arial" pitchFamily="34" charset="0"/>
                            </a:rPr>
                            <a:t>Н</a:t>
                          </a:r>
                          <a:r>
                            <a:rPr lang="ru-RU" sz="2800" b="1" baseline="-25000" dirty="0">
                              <a:effectLst/>
                              <a:latin typeface="Arial" pitchFamily="34" charset="0"/>
                              <a:cs typeface="Arial" pitchFamily="34" charset="0"/>
                            </a:rPr>
                            <a:t>2</a:t>
                          </a:r>
                          <a:r>
                            <a:rPr lang="ru-RU" sz="2800" b="1" dirty="0">
                              <a:effectLst/>
                              <a:latin typeface="Arial" pitchFamily="34" charset="0"/>
                              <a:cs typeface="Arial" pitchFamily="34" charset="0"/>
                            </a:rPr>
                            <a:t>)</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indent="93345" algn="just">
                            <a:spcAft>
                              <a:spcPts val="0"/>
                            </a:spcAft>
                          </a:pPr>
                          <a:r>
                            <a:rPr lang="ru-RU" sz="2800" b="1">
                              <a:effectLst/>
                              <a:latin typeface="Arial" pitchFamily="34" charset="0"/>
                              <a:cs typeface="Arial" pitchFamily="34" charset="0"/>
                            </a:rPr>
                            <a:t>1. Уравнения реакций сгорания водорода и ацетилена имеет вид: </a:t>
                          </a:r>
                        </a:p>
                        <a:p>
                          <a:pPr indent="93345" algn="ctr">
                            <a:spcAft>
                              <a:spcPts val="0"/>
                            </a:spcAft>
                          </a:pPr>
                          <a:r>
                            <a:rPr lang="en-US" sz="2800" b="1">
                              <a:effectLst/>
                              <a:latin typeface="Arial" pitchFamily="34" charset="0"/>
                              <a:cs typeface="Arial" pitchFamily="34" charset="0"/>
                            </a:rPr>
                            <a:t>H</a:t>
                          </a:r>
                          <a:r>
                            <a:rPr lang="en-US" sz="2800" b="1" baseline="-25000">
                              <a:effectLst/>
                              <a:latin typeface="Arial" pitchFamily="34" charset="0"/>
                              <a:cs typeface="Arial" pitchFamily="34" charset="0"/>
                            </a:rPr>
                            <a:t>2</a:t>
                          </a:r>
                          <a:r>
                            <a:rPr lang="en-US" sz="2800" b="1">
                              <a:effectLst/>
                              <a:latin typeface="Arial" pitchFamily="34" charset="0"/>
                              <a:cs typeface="Arial" pitchFamily="34" charset="0"/>
                            </a:rPr>
                            <a:t> + </a:t>
                          </a:r>
                          <a:r>
                            <a:rPr lang="ru-RU" sz="2800" b="1">
                              <a:effectLst/>
                              <a:latin typeface="Arial" pitchFamily="34" charset="0"/>
                              <a:cs typeface="Arial" pitchFamily="34" charset="0"/>
                            </a:rPr>
                            <a:t>1/2</a:t>
                          </a:r>
                          <a:r>
                            <a:rPr lang="en-US" sz="2800" b="1">
                              <a:effectLst/>
                              <a:latin typeface="Arial" pitchFamily="34" charset="0"/>
                              <a:cs typeface="Arial" pitchFamily="34" charset="0"/>
                            </a:rPr>
                            <a:t>O</a:t>
                          </a:r>
                          <a:r>
                            <a:rPr lang="en-US" sz="2800" b="1" baseline="-25000">
                              <a:effectLst/>
                              <a:latin typeface="Arial" pitchFamily="34" charset="0"/>
                              <a:cs typeface="Arial" pitchFamily="34" charset="0"/>
                            </a:rPr>
                            <a:t>2 </a:t>
                          </a:r>
                          <a:r>
                            <a:rPr lang="en-US" sz="2800" b="1">
                              <a:effectLst/>
                              <a:latin typeface="Arial" pitchFamily="34" charset="0"/>
                              <a:cs typeface="Arial" pitchFamily="34" charset="0"/>
                            </a:rPr>
                            <a:t>→ H</a:t>
                          </a:r>
                          <a:r>
                            <a:rPr lang="en-US" sz="2800" b="1" baseline="-25000">
                              <a:effectLst/>
                              <a:latin typeface="Arial" pitchFamily="34" charset="0"/>
                              <a:cs typeface="Arial" pitchFamily="34" charset="0"/>
                            </a:rPr>
                            <a:t>2</a:t>
                          </a:r>
                          <a:r>
                            <a:rPr lang="en-US" sz="2800" b="1">
                              <a:effectLst/>
                              <a:latin typeface="Arial" pitchFamily="34" charset="0"/>
                              <a:cs typeface="Arial" pitchFamily="34" charset="0"/>
                            </a:rPr>
                            <a:t>O</a:t>
                          </a:r>
                          <a:r>
                            <a:rPr lang="ru-RU" sz="2800" b="1" baseline="-25000">
                              <a:effectLst/>
                              <a:latin typeface="Arial" pitchFamily="34" charset="0"/>
                              <a:cs typeface="Arial" pitchFamily="34" charset="0"/>
                            </a:rPr>
                            <a:t>(г)</a:t>
                          </a:r>
                          <a:r>
                            <a:rPr lang="ru-RU" sz="2800" b="1">
                              <a:effectLst/>
                              <a:latin typeface="Arial" pitchFamily="34" charset="0"/>
                              <a:cs typeface="Arial" pitchFamily="34" charset="0"/>
                            </a:rPr>
                            <a:t>    ∆</a:t>
                          </a:r>
                          <a:r>
                            <a:rPr lang="en-US" sz="2800" b="1">
                              <a:effectLst/>
                              <a:latin typeface="Arial" pitchFamily="34" charset="0"/>
                              <a:cs typeface="Arial" pitchFamily="34" charset="0"/>
                            </a:rPr>
                            <a:t>H</a:t>
                          </a:r>
                          <a:r>
                            <a:rPr lang="ru-RU" sz="2800" b="1" baseline="30000">
                              <a:effectLst/>
                              <a:latin typeface="Arial" pitchFamily="34" charset="0"/>
                              <a:cs typeface="Arial" pitchFamily="34" charset="0"/>
                            </a:rPr>
                            <a:t>0</a:t>
                          </a:r>
                          <a:r>
                            <a:rPr lang="ru-RU" sz="2800" b="1" baseline="-25000">
                              <a:effectLst/>
                              <a:latin typeface="Arial" pitchFamily="34" charset="0"/>
                              <a:cs typeface="Arial" pitchFamily="34" charset="0"/>
                            </a:rPr>
                            <a:t>1 </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marR="0" indent="93345"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ru-RU" sz="2800" b="1" i="1" smtClean="0">
                                        <a:latin typeface="Cambria Math" panose="02040503050406030204" pitchFamily="18" charset="0"/>
                                      </a:rPr>
                                    </m:ctrlPr>
                                  </m:fPr>
                                  <m:num>
                                    <m:sSubSup>
                                      <m:sSubSupPr>
                                        <m:ctrlPr>
                                          <a:rPr lang="ru-RU" sz="2800" b="1" i="1">
                                            <a:latin typeface="Cambria Math" panose="02040503050406030204" pitchFamily="18" charset="0"/>
                                          </a:rPr>
                                        </m:ctrlPr>
                                      </m:sSubSupPr>
                                      <m:e>
                                        <m:r>
                                          <a:rPr lang="ru-RU" sz="2800" b="1" i="1">
                                            <a:latin typeface="Cambria Math"/>
                                          </a:rPr>
                                          <m:t>∆Н</m:t>
                                        </m:r>
                                      </m:e>
                                      <m:sub>
                                        <m:r>
                                          <a:rPr lang="ru-RU" sz="2800" b="1" i="1" smtClean="0">
                                            <a:latin typeface="Cambria Math"/>
                                          </a:rPr>
                                          <m:t>𝟐</m:t>
                                        </m:r>
                                      </m:sub>
                                      <m:sup>
                                        <m:r>
                                          <a:rPr lang="ru-RU" sz="2800" b="1" i="1">
                                            <a:latin typeface="Cambria Math"/>
                                          </a:rPr>
                                          <m:t>𝟎</m:t>
                                        </m:r>
                                      </m:sup>
                                    </m:sSubSup>
                                  </m:num>
                                  <m:den>
                                    <m:sSubSup>
                                      <m:sSubSupPr>
                                        <m:ctrlPr>
                                          <a:rPr lang="ru-RU" sz="2800" b="1" i="1">
                                            <a:latin typeface="Cambria Math" panose="02040503050406030204" pitchFamily="18" charset="0"/>
                                          </a:rPr>
                                        </m:ctrlPr>
                                      </m:sSubSupPr>
                                      <m:e>
                                        <m:r>
                                          <a:rPr lang="ru-RU" sz="2800" b="1" i="1">
                                            <a:latin typeface="Cambria Math"/>
                                          </a:rPr>
                                          <m:t>∆Н</m:t>
                                        </m:r>
                                      </m:e>
                                      <m:sub>
                                        <m:r>
                                          <a:rPr lang="ru-RU" sz="2800" b="1" i="1">
                                            <a:latin typeface="Cambria Math"/>
                                          </a:rPr>
                                          <m:t>𝟏</m:t>
                                        </m:r>
                                      </m:sub>
                                      <m:sup>
                                        <m:r>
                                          <a:rPr lang="ru-RU" sz="2800" b="1" i="1">
                                            <a:latin typeface="Cambria Math"/>
                                          </a:rPr>
                                          <m:t>𝟎</m:t>
                                        </m:r>
                                      </m:sup>
                                    </m:sSubSup>
                                  </m:den>
                                </m:f>
                                <m:r>
                                  <a:rPr lang="ru-RU" sz="2800" b="1" i="1">
                                    <a:latin typeface="Cambria Math"/>
                                  </a:rPr>
                                  <m:t>=?</m:t>
                                </m:r>
                              </m:oMath>
                            </m:oMathPara>
                          </a14:m>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val="10002"/>
                      </a:ext>
                    </a:extLst>
                  </a:tr>
                </a:tbl>
              </a:graphicData>
            </a:graphic>
          </p:graphicFrame>
        </mc:Choice>
        <mc:Fallback xmlns="">
          <p:graphicFrame>
            <p:nvGraphicFramePr>
              <p:cNvPr id="4" name="Таблица 3"/>
              <p:cNvGraphicFramePr>
                <a:graphicFrameLocks noGrp="1"/>
              </p:cNvGraphicFramePr>
              <p:nvPr>
                <p:extLst>
                  <p:ext uri="{D42A27DB-BD31-4B8C-83A1-F6EECF244321}">
                    <p14:modId xmlns:p14="http://schemas.microsoft.com/office/powerpoint/2010/main" xmlns="" xmlns:a14="http://schemas.microsoft.com/office/drawing/2010/main" val="3228658197"/>
                  </p:ext>
                </p:extLst>
              </p:nvPr>
            </p:nvGraphicFramePr>
            <p:xfrm>
              <a:off x="179512" y="1844824"/>
              <a:ext cx="8856984" cy="2133600"/>
            </p:xfrm>
            <a:graphic>
              <a:graphicData uri="http://schemas.openxmlformats.org/drawingml/2006/table">
                <a:tbl>
                  <a:tblPr firstRow="1" firstCol="1" bandRow="1">
                    <a:tableStyleId>{2D5ABB26-0587-4C30-8999-92F81FD0307C}</a:tableStyleId>
                  </a:tblPr>
                  <a:tblGrid>
                    <a:gridCol w="2808312"/>
                    <a:gridCol w="6048672"/>
                  </a:tblGrid>
                  <a:tr h="426720">
                    <a:tc>
                      <a:txBody>
                        <a:bodyPr/>
                        <a:lstStyle/>
                        <a:p>
                          <a:pPr indent="93345" algn="ctr">
                            <a:spcAft>
                              <a:spcPts val="0"/>
                            </a:spcAft>
                          </a:pPr>
                          <a:r>
                            <a:rPr lang="ru-RU" sz="2800" b="1" dirty="0">
                              <a:effectLst/>
                              <a:latin typeface="Arial" pitchFamily="34" charset="0"/>
                              <a:cs typeface="Arial" pitchFamily="34" charset="0"/>
                            </a:rPr>
                            <a:t>Дано:</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a:effectLst/>
                              <a:latin typeface="Arial" pitchFamily="34" charset="0"/>
                              <a:cs typeface="Arial" pitchFamily="34" charset="0"/>
                            </a:rPr>
                            <a:t>Решение</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6720">
                    <a:tc>
                      <a:txBody>
                        <a:bodyPr/>
                        <a:lstStyle/>
                        <a:p>
                          <a:pPr marL="0" indent="0" algn="ctr">
                            <a:spcAft>
                              <a:spcPts val="0"/>
                            </a:spcAft>
                          </a:pPr>
                          <a:r>
                            <a:rPr lang="en-US" sz="2800" b="1" dirty="0">
                              <a:effectLst/>
                              <a:latin typeface="Arial" pitchFamily="34" charset="0"/>
                              <a:cs typeface="Arial" pitchFamily="34" charset="0"/>
                            </a:rPr>
                            <a:t>V</a:t>
                          </a:r>
                          <a:r>
                            <a:rPr lang="ru-RU" sz="2800" b="1" dirty="0">
                              <a:effectLst/>
                              <a:latin typeface="Arial" pitchFamily="34" charset="0"/>
                              <a:cs typeface="Arial" pitchFamily="34" charset="0"/>
                            </a:rPr>
                            <a:t>(Н</a:t>
                          </a:r>
                          <a:r>
                            <a:rPr lang="ru-RU" sz="2800" b="1" baseline="-25000" dirty="0">
                              <a:effectLst/>
                              <a:latin typeface="Arial" pitchFamily="34" charset="0"/>
                              <a:cs typeface="Arial" pitchFamily="34" charset="0"/>
                            </a:rPr>
                            <a:t>2</a:t>
                          </a:r>
                          <a:r>
                            <a:rPr lang="ru-RU" sz="2800" b="1" dirty="0">
                              <a:effectLst/>
                              <a:latin typeface="Arial" pitchFamily="34" charset="0"/>
                              <a:cs typeface="Arial" pitchFamily="34" charset="0"/>
                            </a:rPr>
                            <a:t>) = </a:t>
                          </a:r>
                          <a:r>
                            <a:rPr lang="en-US" sz="2800" b="1" dirty="0">
                              <a:effectLst/>
                              <a:latin typeface="Arial" pitchFamily="34" charset="0"/>
                              <a:cs typeface="Arial" pitchFamily="34" charset="0"/>
                            </a:rPr>
                            <a:t>V</a:t>
                          </a:r>
                          <a:r>
                            <a:rPr lang="ru-RU" sz="2800" b="1" dirty="0">
                              <a:effectLst/>
                              <a:latin typeface="Arial" pitchFamily="34" charset="0"/>
                              <a:cs typeface="Arial" pitchFamily="34" charset="0"/>
                            </a:rPr>
                            <a:t>(C</a:t>
                          </a:r>
                          <a:r>
                            <a:rPr lang="ru-RU" sz="2800" b="1" baseline="-25000" dirty="0">
                              <a:effectLst/>
                              <a:latin typeface="Arial" pitchFamily="34" charset="0"/>
                              <a:cs typeface="Arial" pitchFamily="34" charset="0"/>
                            </a:rPr>
                            <a:t>2</a:t>
                          </a:r>
                          <a:r>
                            <a:rPr lang="ru-RU" sz="2800" b="1" dirty="0">
                              <a:effectLst/>
                              <a:latin typeface="Arial" pitchFamily="34" charset="0"/>
                              <a:cs typeface="Arial" pitchFamily="34" charset="0"/>
                            </a:rPr>
                            <a:t>Н</a:t>
                          </a:r>
                          <a:r>
                            <a:rPr lang="ru-RU" sz="2800" b="1" baseline="-25000" dirty="0">
                              <a:effectLst/>
                              <a:latin typeface="Arial" pitchFamily="34" charset="0"/>
                              <a:cs typeface="Arial" pitchFamily="34" charset="0"/>
                            </a:rPr>
                            <a:t>2</a:t>
                          </a:r>
                          <a:r>
                            <a:rPr lang="ru-RU" sz="2800" b="1" dirty="0">
                              <a:effectLst/>
                              <a:latin typeface="Arial" pitchFamily="34" charset="0"/>
                              <a:cs typeface="Arial" pitchFamily="34" charset="0"/>
                            </a:rPr>
                            <a:t>)</a:t>
                          </a:r>
                          <a:endParaRPr lang="ru-RU" sz="28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indent="93345" algn="just">
                            <a:spcAft>
                              <a:spcPts val="0"/>
                            </a:spcAft>
                          </a:pPr>
                          <a:r>
                            <a:rPr lang="ru-RU" sz="2800" b="1">
                              <a:effectLst/>
                              <a:latin typeface="Arial" pitchFamily="34" charset="0"/>
                              <a:cs typeface="Arial" pitchFamily="34" charset="0"/>
                            </a:rPr>
                            <a:t>1. Уравнения реакций сгорания водорода и ацетилена имеет вид: </a:t>
                          </a:r>
                        </a:p>
                        <a:p>
                          <a:pPr indent="93345" algn="ctr">
                            <a:spcAft>
                              <a:spcPts val="0"/>
                            </a:spcAft>
                          </a:pPr>
                          <a:r>
                            <a:rPr lang="en-US" sz="2800" b="1">
                              <a:effectLst/>
                              <a:latin typeface="Arial" pitchFamily="34" charset="0"/>
                              <a:cs typeface="Arial" pitchFamily="34" charset="0"/>
                            </a:rPr>
                            <a:t>H</a:t>
                          </a:r>
                          <a:r>
                            <a:rPr lang="en-US" sz="2800" b="1" baseline="-25000">
                              <a:effectLst/>
                              <a:latin typeface="Arial" pitchFamily="34" charset="0"/>
                              <a:cs typeface="Arial" pitchFamily="34" charset="0"/>
                            </a:rPr>
                            <a:t>2</a:t>
                          </a:r>
                          <a:r>
                            <a:rPr lang="en-US" sz="2800" b="1">
                              <a:effectLst/>
                              <a:latin typeface="Arial" pitchFamily="34" charset="0"/>
                              <a:cs typeface="Arial" pitchFamily="34" charset="0"/>
                            </a:rPr>
                            <a:t> + </a:t>
                          </a:r>
                          <a:r>
                            <a:rPr lang="ru-RU" sz="2800" b="1">
                              <a:effectLst/>
                              <a:latin typeface="Arial" pitchFamily="34" charset="0"/>
                              <a:cs typeface="Arial" pitchFamily="34" charset="0"/>
                            </a:rPr>
                            <a:t>1/2</a:t>
                          </a:r>
                          <a:r>
                            <a:rPr lang="en-US" sz="2800" b="1">
                              <a:effectLst/>
                              <a:latin typeface="Arial" pitchFamily="34" charset="0"/>
                              <a:cs typeface="Arial" pitchFamily="34" charset="0"/>
                            </a:rPr>
                            <a:t>O</a:t>
                          </a:r>
                          <a:r>
                            <a:rPr lang="en-US" sz="2800" b="1" baseline="-25000">
                              <a:effectLst/>
                              <a:latin typeface="Arial" pitchFamily="34" charset="0"/>
                              <a:cs typeface="Arial" pitchFamily="34" charset="0"/>
                            </a:rPr>
                            <a:t>2 </a:t>
                          </a:r>
                          <a:r>
                            <a:rPr lang="en-US" sz="2800" b="1">
                              <a:effectLst/>
                              <a:latin typeface="Arial" pitchFamily="34" charset="0"/>
                              <a:cs typeface="Arial" pitchFamily="34" charset="0"/>
                            </a:rPr>
                            <a:t>→ H</a:t>
                          </a:r>
                          <a:r>
                            <a:rPr lang="en-US" sz="2800" b="1" baseline="-25000">
                              <a:effectLst/>
                              <a:latin typeface="Arial" pitchFamily="34" charset="0"/>
                              <a:cs typeface="Arial" pitchFamily="34" charset="0"/>
                            </a:rPr>
                            <a:t>2</a:t>
                          </a:r>
                          <a:r>
                            <a:rPr lang="en-US" sz="2800" b="1">
                              <a:effectLst/>
                              <a:latin typeface="Arial" pitchFamily="34" charset="0"/>
                              <a:cs typeface="Arial" pitchFamily="34" charset="0"/>
                            </a:rPr>
                            <a:t>O</a:t>
                          </a:r>
                          <a:r>
                            <a:rPr lang="ru-RU" sz="2800" b="1" baseline="-25000">
                              <a:effectLst/>
                              <a:latin typeface="Arial" pitchFamily="34" charset="0"/>
                              <a:cs typeface="Arial" pitchFamily="34" charset="0"/>
                            </a:rPr>
                            <a:t>(г)</a:t>
                          </a:r>
                          <a:r>
                            <a:rPr lang="ru-RU" sz="2800" b="1">
                              <a:effectLst/>
                              <a:latin typeface="Arial" pitchFamily="34" charset="0"/>
                              <a:cs typeface="Arial" pitchFamily="34" charset="0"/>
                            </a:rPr>
                            <a:t>    ∆</a:t>
                          </a:r>
                          <a:r>
                            <a:rPr lang="en-US" sz="2800" b="1">
                              <a:effectLst/>
                              <a:latin typeface="Arial" pitchFamily="34" charset="0"/>
                              <a:cs typeface="Arial" pitchFamily="34" charset="0"/>
                            </a:rPr>
                            <a:t>H</a:t>
                          </a:r>
                          <a:r>
                            <a:rPr lang="ru-RU" sz="2800" b="1" baseline="30000">
                              <a:effectLst/>
                              <a:latin typeface="Arial" pitchFamily="34" charset="0"/>
                              <a:cs typeface="Arial" pitchFamily="34" charset="0"/>
                            </a:rPr>
                            <a:t>0</a:t>
                          </a:r>
                          <a:r>
                            <a:rPr lang="ru-RU" sz="2800" b="1" baseline="-25000">
                              <a:effectLst/>
                              <a:latin typeface="Arial" pitchFamily="34" charset="0"/>
                              <a:cs typeface="Arial" pitchFamily="34" charset="0"/>
                            </a:rPr>
                            <a:t>1 </a:t>
                          </a:r>
                          <a:endParaRPr lang="ru-RU" sz="2800" b="1">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0160">
                    <a:tc>
                      <a:txBody>
                        <a:bodyPr/>
                        <a:lstStyle/>
                        <a:p>
                          <a:endParaRPr lang="ru-RU"/>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4"/>
                          <a:stretch>
                            <a:fillRect t="-75238" r="-215401" b="-16667"/>
                          </a:stretch>
                        </a:blipFill>
                      </a:tcPr>
                    </a:tc>
                    <a:tc vMerge="1">
                      <a:txBody>
                        <a:bodyPr/>
                        <a:lstStyle/>
                        <a:p>
                          <a:endParaRPr lang="ru-RU"/>
                        </a:p>
                      </a:txBody>
                      <a:tcPr/>
                    </a:tc>
                  </a:tr>
                </a:tbl>
              </a:graphicData>
            </a:graphic>
          </p:graphicFrame>
        </mc:Fallback>
      </mc:AlternateContent>
      <p:sp>
        <p:nvSpPr>
          <p:cNvPr id="7" name="Прямоугольник 6"/>
          <p:cNvSpPr/>
          <p:nvPr/>
        </p:nvSpPr>
        <p:spPr>
          <a:xfrm>
            <a:off x="2473785" y="4043790"/>
            <a:ext cx="6527877" cy="523220"/>
          </a:xfrm>
          <a:prstGeom prst="rect">
            <a:avLst/>
          </a:prstGeom>
        </p:spPr>
        <p:txBody>
          <a:bodyPr wrap="none">
            <a:spAutoFit/>
          </a:bodyPr>
          <a:lstStyle/>
          <a:p>
            <a:r>
              <a:rPr lang="ru-RU" sz="2800" b="1" dirty="0"/>
              <a:t>C</a:t>
            </a:r>
            <a:r>
              <a:rPr lang="ru-RU" sz="2800" b="1" baseline="-25000" dirty="0"/>
              <a:t>2</a:t>
            </a:r>
            <a:r>
              <a:rPr lang="ru-RU" sz="2800" b="1" dirty="0"/>
              <a:t>Н</a:t>
            </a:r>
            <a:r>
              <a:rPr lang="ru-RU" sz="2800" b="1" baseline="-25000" dirty="0"/>
              <a:t>2</a:t>
            </a:r>
            <a:r>
              <a:rPr lang="ru-RU" sz="2800" b="1" dirty="0"/>
              <a:t> + 5/2О</a:t>
            </a:r>
            <a:r>
              <a:rPr lang="ru-RU" sz="2800" b="1" baseline="-25000" dirty="0"/>
              <a:t>2(г)</a:t>
            </a:r>
            <a:r>
              <a:rPr lang="ru-RU" sz="2800" b="1" dirty="0"/>
              <a:t> = 2СО</a:t>
            </a:r>
            <a:r>
              <a:rPr lang="ru-RU" sz="2800" b="1" baseline="-25000" dirty="0"/>
              <a:t>2(г)</a:t>
            </a:r>
            <a:r>
              <a:rPr lang="ru-RU" sz="2800" b="1" dirty="0"/>
              <a:t> + Н</a:t>
            </a:r>
            <a:r>
              <a:rPr lang="ru-RU" sz="2800" b="1" baseline="-25000" dirty="0"/>
              <a:t>2</a:t>
            </a:r>
            <a:r>
              <a:rPr lang="ru-RU" sz="2800" b="1" dirty="0"/>
              <a:t>О</a:t>
            </a:r>
            <a:r>
              <a:rPr lang="ru-RU" sz="2800" b="1" baseline="-25000" dirty="0"/>
              <a:t>(г)</a:t>
            </a:r>
            <a:r>
              <a:rPr lang="ru-RU" sz="2800" b="1" dirty="0"/>
              <a:t>    ∆</a:t>
            </a:r>
            <a:r>
              <a:rPr lang="en-US" sz="2800" b="1" dirty="0"/>
              <a:t>H</a:t>
            </a:r>
            <a:r>
              <a:rPr lang="ru-RU" sz="2800" b="1" baseline="30000" dirty="0"/>
              <a:t>0</a:t>
            </a:r>
            <a:r>
              <a:rPr lang="ru-RU" sz="2800" b="1" baseline="-25000" dirty="0"/>
              <a:t>2</a:t>
            </a:r>
            <a:endParaRPr lang="ru-RU" sz="2800" b="1" dirty="0"/>
          </a:p>
        </p:txBody>
      </p:sp>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251520" y="188640"/>
            <a:ext cx="8712968" cy="5693866"/>
          </a:xfrm>
          <a:prstGeom prst="rect">
            <a:avLst/>
          </a:prstGeom>
        </p:spPr>
        <p:txBody>
          <a:bodyPr wrap="square">
            <a:spAutoFit/>
          </a:bodyPr>
          <a:lstStyle/>
          <a:p>
            <a:pPr algn="just"/>
            <a:r>
              <a:rPr lang="ru-RU" sz="2800" b="1" dirty="0"/>
              <a:t>2. Стандартные теплоты образования веществ: </a:t>
            </a:r>
          </a:p>
          <a:p>
            <a:r>
              <a:rPr lang="ru-RU" sz="2800" b="1" dirty="0"/>
              <a:t>∆</a:t>
            </a:r>
            <a:r>
              <a:rPr lang="en-US" sz="2800" b="1" dirty="0"/>
              <a:t>H</a:t>
            </a:r>
            <a:r>
              <a:rPr lang="ru-RU" sz="2800" b="1" baseline="30000" dirty="0"/>
              <a:t>0</a:t>
            </a:r>
            <a:r>
              <a:rPr lang="ru-RU" sz="2800" b="1" baseline="-25000" dirty="0"/>
              <a:t>298 </a:t>
            </a:r>
            <a:r>
              <a:rPr lang="ru-RU" sz="2800" b="1" dirty="0"/>
              <a:t>(C</a:t>
            </a:r>
            <a:r>
              <a:rPr lang="ru-RU" sz="2800" b="1" baseline="-25000" dirty="0"/>
              <a:t>2</a:t>
            </a:r>
            <a:r>
              <a:rPr lang="ru-RU" sz="2800" b="1" dirty="0"/>
              <a:t>Н</a:t>
            </a:r>
            <a:r>
              <a:rPr lang="ru-RU" sz="2800" b="1" baseline="-25000" dirty="0"/>
              <a:t>2</a:t>
            </a:r>
            <a:r>
              <a:rPr lang="ru-RU" sz="2800" b="1" dirty="0"/>
              <a:t>) = 226,8 кДж/моль</a:t>
            </a:r>
          </a:p>
          <a:p>
            <a:r>
              <a:rPr lang="ru-RU" sz="2800" b="1" dirty="0"/>
              <a:t>∆</a:t>
            </a:r>
            <a:r>
              <a:rPr lang="en-US" sz="2800" b="1" dirty="0"/>
              <a:t>H</a:t>
            </a:r>
            <a:r>
              <a:rPr lang="ru-RU" sz="2800" b="1" baseline="30000" dirty="0"/>
              <a:t>0</a:t>
            </a:r>
            <a:r>
              <a:rPr lang="ru-RU" sz="2800" b="1" baseline="-25000" dirty="0"/>
              <a:t>298 </a:t>
            </a:r>
            <a:r>
              <a:rPr lang="ru-RU" sz="2800" b="1" dirty="0"/>
              <a:t>(СО</a:t>
            </a:r>
            <a:r>
              <a:rPr lang="ru-RU" sz="2800" b="1" baseline="-25000" dirty="0"/>
              <a:t>2</a:t>
            </a:r>
            <a:r>
              <a:rPr lang="ru-RU" sz="2800" b="1" dirty="0"/>
              <a:t>) = –393,5 кДж/моль</a:t>
            </a:r>
          </a:p>
          <a:p>
            <a:r>
              <a:rPr lang="ru-RU" sz="2800" b="1" dirty="0"/>
              <a:t>∆</a:t>
            </a:r>
            <a:r>
              <a:rPr lang="en-US" sz="2800" b="1" dirty="0"/>
              <a:t>H</a:t>
            </a:r>
            <a:r>
              <a:rPr lang="ru-RU" sz="2800" b="1" baseline="30000" dirty="0"/>
              <a:t>0</a:t>
            </a:r>
            <a:r>
              <a:rPr lang="ru-RU" sz="2800" b="1" baseline="-25000" dirty="0"/>
              <a:t>298 </a:t>
            </a:r>
            <a:r>
              <a:rPr lang="ru-RU" sz="2800" b="1" dirty="0"/>
              <a:t>(Н</a:t>
            </a:r>
            <a:r>
              <a:rPr lang="ru-RU" sz="2800" b="1" baseline="-25000" dirty="0"/>
              <a:t>2</a:t>
            </a:r>
            <a:r>
              <a:rPr lang="ru-RU" sz="2800" b="1" dirty="0"/>
              <a:t>О) = –241,8 кДж/моль</a:t>
            </a:r>
          </a:p>
          <a:p>
            <a:r>
              <a:rPr lang="ru-RU" sz="2800" b="1" dirty="0"/>
              <a:t>∆</a:t>
            </a:r>
            <a:r>
              <a:rPr lang="en-US" sz="2800" b="1" dirty="0"/>
              <a:t>H</a:t>
            </a:r>
            <a:r>
              <a:rPr lang="ru-RU" sz="2800" b="1" baseline="30000" dirty="0"/>
              <a:t>0</a:t>
            </a:r>
            <a:r>
              <a:rPr lang="ru-RU" sz="2800" b="1" baseline="-25000" dirty="0"/>
              <a:t>298 </a:t>
            </a:r>
            <a:r>
              <a:rPr lang="ru-RU" sz="2800" b="1" dirty="0"/>
              <a:t>(О</a:t>
            </a:r>
            <a:r>
              <a:rPr lang="ru-RU" sz="2800" b="1" baseline="-25000" dirty="0"/>
              <a:t>2</a:t>
            </a:r>
            <a:r>
              <a:rPr lang="ru-RU" sz="2800" b="1" dirty="0"/>
              <a:t>) = 0 кДж/моль</a:t>
            </a:r>
          </a:p>
          <a:p>
            <a:r>
              <a:rPr lang="ru-RU" sz="2800" b="1" dirty="0"/>
              <a:t>∆</a:t>
            </a:r>
            <a:r>
              <a:rPr lang="en-US" sz="2800" b="1" dirty="0"/>
              <a:t>H</a:t>
            </a:r>
            <a:r>
              <a:rPr lang="ru-RU" sz="2800" b="1" baseline="30000" dirty="0"/>
              <a:t>0</a:t>
            </a:r>
            <a:r>
              <a:rPr lang="ru-RU" sz="2800" b="1" baseline="-25000" dirty="0"/>
              <a:t>298 </a:t>
            </a:r>
            <a:r>
              <a:rPr lang="ru-RU" sz="2800" b="1" dirty="0"/>
              <a:t>(Н</a:t>
            </a:r>
            <a:r>
              <a:rPr lang="ru-RU" sz="2800" b="1" baseline="-25000" dirty="0"/>
              <a:t>2</a:t>
            </a:r>
            <a:r>
              <a:rPr lang="ru-RU" sz="2800" b="1" dirty="0"/>
              <a:t>) = 0 кДж/моль</a:t>
            </a:r>
          </a:p>
          <a:p>
            <a:r>
              <a:rPr lang="ru-RU" sz="1400" b="1" dirty="0"/>
              <a:t> </a:t>
            </a:r>
          </a:p>
          <a:p>
            <a:pPr algn="just"/>
            <a:r>
              <a:rPr lang="ru-RU" sz="2800" b="1" dirty="0"/>
              <a:t>3. Учитывая данные значения </a:t>
            </a:r>
            <a:r>
              <a:rPr lang="ru-RU" sz="2800" b="1" dirty="0" err="1"/>
              <a:t>теплот</a:t>
            </a:r>
            <a:r>
              <a:rPr lang="ru-RU" sz="2800" b="1" dirty="0"/>
              <a:t> образования веществ, находим ∆</a:t>
            </a:r>
            <a:r>
              <a:rPr lang="en-US" sz="2800" b="1" dirty="0"/>
              <a:t>H</a:t>
            </a:r>
            <a:r>
              <a:rPr lang="ru-RU" sz="2800" b="1" baseline="30000" dirty="0"/>
              <a:t>0</a:t>
            </a:r>
            <a:r>
              <a:rPr lang="ru-RU" sz="2800" b="1" baseline="-25000" dirty="0"/>
              <a:t>298 </a:t>
            </a:r>
            <a:r>
              <a:rPr lang="ru-RU" sz="2800" b="1" dirty="0"/>
              <a:t>  реакций: </a:t>
            </a:r>
          </a:p>
          <a:p>
            <a:pPr algn="ctr"/>
            <a:r>
              <a:rPr lang="ru-RU" sz="2800" b="1" dirty="0"/>
              <a:t>∆</a:t>
            </a:r>
            <a:r>
              <a:rPr lang="en-US" sz="2800" b="1" dirty="0"/>
              <a:t>H</a:t>
            </a:r>
            <a:r>
              <a:rPr lang="ru-RU" sz="2800" b="1" baseline="30000" dirty="0"/>
              <a:t>0</a:t>
            </a:r>
            <a:r>
              <a:rPr lang="ru-RU" sz="2800" b="1" baseline="-25000" dirty="0"/>
              <a:t>1</a:t>
            </a:r>
            <a:r>
              <a:rPr lang="ru-RU" sz="2800" b="1" dirty="0"/>
              <a:t> = ∆</a:t>
            </a:r>
            <a:r>
              <a:rPr lang="en-US" sz="2800" b="1" dirty="0"/>
              <a:t>H</a:t>
            </a:r>
            <a:r>
              <a:rPr lang="ru-RU" sz="2800" b="1" baseline="30000" dirty="0"/>
              <a:t>0</a:t>
            </a:r>
            <a:r>
              <a:rPr lang="ru-RU" sz="2800" b="1" baseline="-25000" dirty="0"/>
              <a:t>298 </a:t>
            </a:r>
            <a:r>
              <a:rPr lang="ru-RU" sz="2800" b="1" dirty="0"/>
              <a:t>(Н</a:t>
            </a:r>
            <a:r>
              <a:rPr lang="ru-RU" sz="2800" b="1" baseline="-25000" dirty="0"/>
              <a:t>2</a:t>
            </a:r>
            <a:r>
              <a:rPr lang="ru-RU" sz="2800" b="1" dirty="0"/>
              <a:t>О) – ∆</a:t>
            </a:r>
            <a:r>
              <a:rPr lang="en-US" sz="2800" b="1" dirty="0"/>
              <a:t>H</a:t>
            </a:r>
            <a:r>
              <a:rPr lang="ru-RU" sz="2800" b="1" baseline="30000" dirty="0"/>
              <a:t>0</a:t>
            </a:r>
            <a:r>
              <a:rPr lang="ru-RU" sz="2800" b="1" baseline="-25000" dirty="0"/>
              <a:t>298 </a:t>
            </a:r>
            <a:r>
              <a:rPr lang="ru-RU" sz="2800" b="1" dirty="0"/>
              <a:t>(Н</a:t>
            </a:r>
            <a:r>
              <a:rPr lang="ru-RU" sz="2800" b="1" baseline="-25000" dirty="0"/>
              <a:t>2</a:t>
            </a:r>
            <a:r>
              <a:rPr lang="ru-RU" sz="2800" b="1" dirty="0"/>
              <a:t>) – 1/2∆</a:t>
            </a:r>
            <a:r>
              <a:rPr lang="en-US" sz="2800" b="1" dirty="0"/>
              <a:t>H</a:t>
            </a:r>
            <a:r>
              <a:rPr lang="ru-RU" sz="2800" b="1" baseline="30000" dirty="0"/>
              <a:t>0</a:t>
            </a:r>
            <a:r>
              <a:rPr lang="ru-RU" sz="2800" b="1" baseline="-25000" dirty="0"/>
              <a:t>298 </a:t>
            </a:r>
            <a:r>
              <a:rPr lang="ru-RU" sz="2800" b="1" dirty="0"/>
              <a:t>(О</a:t>
            </a:r>
            <a:r>
              <a:rPr lang="ru-RU" sz="2800" b="1" baseline="-25000" dirty="0"/>
              <a:t>2</a:t>
            </a:r>
            <a:r>
              <a:rPr lang="ru-RU" sz="2800" b="1" dirty="0"/>
              <a:t>) =</a:t>
            </a:r>
          </a:p>
          <a:p>
            <a:pPr algn="ctr"/>
            <a:r>
              <a:rPr lang="ru-RU" sz="2800" b="1" dirty="0"/>
              <a:t>= (–241,8) – 0 – 0 = – 241,8 кДж</a:t>
            </a:r>
          </a:p>
        </p:txBody>
      </p:sp>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mc:AlternateContent xmlns:mc="http://schemas.openxmlformats.org/markup-compatibility/2006" xmlns:a14="http://schemas.microsoft.com/office/drawing/2010/main">
        <mc:Choice Requires="a14">
          <p:sp>
            <p:nvSpPr>
              <p:cNvPr id="2" name="Прямоугольник 1"/>
              <p:cNvSpPr/>
              <p:nvPr/>
            </p:nvSpPr>
            <p:spPr>
              <a:xfrm>
                <a:off x="251520" y="188640"/>
                <a:ext cx="8860758" cy="5197833"/>
              </a:xfrm>
              <a:prstGeom prst="rect">
                <a:avLst/>
              </a:prstGeom>
            </p:spPr>
            <p:txBody>
              <a:bodyPr wrap="square">
                <a:spAutoFit/>
              </a:bodyPr>
              <a:lstStyle/>
              <a:p>
                <a:pPr algn="ctr"/>
                <a:r>
                  <a:rPr lang="ru-RU" sz="2800" b="1" dirty="0" smtClean="0"/>
                  <a:t>∆</a:t>
                </a:r>
                <a:r>
                  <a:rPr lang="en-US" sz="2800" b="1" dirty="0"/>
                  <a:t>H</a:t>
                </a:r>
                <a:r>
                  <a:rPr lang="ru-RU" sz="2800" b="1" baseline="30000" dirty="0"/>
                  <a:t>0</a:t>
                </a:r>
                <a:r>
                  <a:rPr lang="ru-RU" sz="2800" b="1" baseline="-25000" dirty="0"/>
                  <a:t>2</a:t>
                </a:r>
                <a:r>
                  <a:rPr lang="ru-RU" sz="2800" b="1" dirty="0"/>
                  <a:t> = 2∆</a:t>
                </a:r>
                <a:r>
                  <a:rPr lang="en-US" sz="2800" b="1" dirty="0"/>
                  <a:t>H</a:t>
                </a:r>
                <a:r>
                  <a:rPr lang="ru-RU" sz="2800" b="1" baseline="30000" dirty="0"/>
                  <a:t>0</a:t>
                </a:r>
                <a:r>
                  <a:rPr lang="ru-RU" sz="2800" b="1" baseline="-25000" dirty="0"/>
                  <a:t>298 </a:t>
                </a:r>
                <a:r>
                  <a:rPr lang="ru-RU" sz="2800" b="1" dirty="0"/>
                  <a:t>(СО</a:t>
                </a:r>
                <a:r>
                  <a:rPr lang="ru-RU" sz="2800" b="1" baseline="-25000" dirty="0"/>
                  <a:t>2</a:t>
                </a:r>
                <a:r>
                  <a:rPr lang="ru-RU" sz="2800" b="1" dirty="0"/>
                  <a:t>) + ∆</a:t>
                </a:r>
                <a:r>
                  <a:rPr lang="en-US" sz="2800" b="1" dirty="0"/>
                  <a:t>H</a:t>
                </a:r>
                <a:r>
                  <a:rPr lang="ru-RU" sz="2800" b="1" baseline="30000" dirty="0"/>
                  <a:t>0</a:t>
                </a:r>
                <a:r>
                  <a:rPr lang="ru-RU" sz="2800" b="1" baseline="-25000" dirty="0"/>
                  <a:t>298 </a:t>
                </a:r>
                <a:r>
                  <a:rPr lang="ru-RU" sz="2800" b="1" dirty="0"/>
                  <a:t>(Н</a:t>
                </a:r>
                <a:r>
                  <a:rPr lang="ru-RU" sz="2800" b="1" baseline="-25000" dirty="0"/>
                  <a:t>2</a:t>
                </a:r>
                <a:r>
                  <a:rPr lang="ru-RU" sz="2800" b="1" dirty="0"/>
                  <a:t>О) – ∆</a:t>
                </a:r>
                <a:r>
                  <a:rPr lang="en-US" sz="2800" b="1" dirty="0"/>
                  <a:t>H</a:t>
                </a:r>
                <a:r>
                  <a:rPr lang="ru-RU" sz="2800" b="1" baseline="30000" dirty="0"/>
                  <a:t>0</a:t>
                </a:r>
                <a:r>
                  <a:rPr lang="ru-RU" sz="2800" b="1" baseline="-25000" dirty="0"/>
                  <a:t>298 </a:t>
                </a:r>
                <a:r>
                  <a:rPr lang="ru-RU" sz="2800" b="1" dirty="0"/>
                  <a:t>(C</a:t>
                </a:r>
                <a:r>
                  <a:rPr lang="ru-RU" sz="2800" b="1" baseline="-25000" dirty="0"/>
                  <a:t>2</a:t>
                </a:r>
                <a:r>
                  <a:rPr lang="ru-RU" sz="2800" b="1" dirty="0"/>
                  <a:t>Н</a:t>
                </a:r>
                <a:r>
                  <a:rPr lang="ru-RU" sz="2800" b="1" baseline="-25000" dirty="0"/>
                  <a:t>2</a:t>
                </a:r>
                <a:r>
                  <a:rPr lang="ru-RU" sz="2800" b="1" dirty="0"/>
                  <a:t>) </a:t>
                </a:r>
                <a:r>
                  <a:rPr lang="ru-RU" sz="2800" b="1" dirty="0" smtClean="0"/>
                  <a:t>– – </a:t>
                </a:r>
                <a:r>
                  <a:rPr lang="ru-RU" sz="2800" b="1" dirty="0"/>
                  <a:t>5/2∆</a:t>
                </a:r>
                <a:r>
                  <a:rPr lang="en-US" sz="2800" b="1" dirty="0"/>
                  <a:t>H</a:t>
                </a:r>
                <a:r>
                  <a:rPr lang="ru-RU" sz="2800" b="1" baseline="30000" dirty="0"/>
                  <a:t>0</a:t>
                </a:r>
                <a:r>
                  <a:rPr lang="ru-RU" sz="2800" b="1" baseline="-25000" dirty="0"/>
                  <a:t>298 </a:t>
                </a:r>
                <a:r>
                  <a:rPr lang="ru-RU" sz="2800" b="1" dirty="0"/>
                  <a:t>(О</a:t>
                </a:r>
                <a:r>
                  <a:rPr lang="ru-RU" sz="2800" b="1" baseline="-25000" dirty="0"/>
                  <a:t>2</a:t>
                </a:r>
                <a:r>
                  <a:rPr lang="ru-RU" sz="2800" b="1" dirty="0"/>
                  <a:t>) =</a:t>
                </a:r>
              </a:p>
              <a:p>
                <a:r>
                  <a:rPr lang="ru-RU" sz="2800" b="1" dirty="0"/>
                  <a:t>= 2</a:t>
                </a:r>
                <a:r>
                  <a:rPr lang="ru-RU" sz="2800" b="1" dirty="0">
                    <a:sym typeface="Symbol"/>
                  </a:rPr>
                  <a:t></a:t>
                </a:r>
                <a:r>
                  <a:rPr lang="ru-RU" sz="2800" b="1" dirty="0"/>
                  <a:t>(–393,5) + (–241,8) – (226,8) – 0  = – 1255,6 кДж</a:t>
                </a:r>
              </a:p>
              <a:p>
                <a:pPr algn="just"/>
                <a:endParaRPr lang="ru-RU" sz="1400" b="1" dirty="0" smtClean="0"/>
              </a:p>
              <a:p>
                <a:pPr algn="just"/>
                <a:r>
                  <a:rPr lang="ru-RU" sz="2800" b="1" dirty="0" smtClean="0"/>
                  <a:t>3</a:t>
                </a:r>
                <a:r>
                  <a:rPr lang="ru-RU" sz="2800" b="1" dirty="0"/>
                  <a:t>. Рассчитаем, во сколько раз больше выделяется теплоты при сгорании ацетилена: </a:t>
                </a:r>
              </a:p>
              <a:p>
                <a:pPr/>
                <a14:m>
                  <m:oMathPara xmlns:m="http://schemas.openxmlformats.org/officeDocument/2006/math">
                    <m:oMathParaPr>
                      <m:jc m:val="centerGroup"/>
                    </m:oMathParaPr>
                    <m:oMath xmlns:m="http://schemas.openxmlformats.org/officeDocument/2006/math">
                      <m:f>
                        <m:fPr>
                          <m:ctrlPr>
                            <a:rPr lang="ru-RU" sz="2800" b="1" i="1">
                              <a:latin typeface="Cambria Math" panose="02040503050406030204" pitchFamily="18" charset="0"/>
                            </a:rPr>
                          </m:ctrlPr>
                        </m:fPr>
                        <m:num>
                          <m:sSubSup>
                            <m:sSubSupPr>
                              <m:ctrlPr>
                                <a:rPr lang="ru-RU" sz="2800" b="1" i="1">
                                  <a:latin typeface="Cambria Math" panose="02040503050406030204" pitchFamily="18" charset="0"/>
                                </a:rPr>
                              </m:ctrlPr>
                            </m:sSubSupPr>
                            <m:e>
                              <m:r>
                                <a:rPr lang="ru-RU" sz="2800" b="1" i="1">
                                  <a:latin typeface="Cambria Math"/>
                                </a:rPr>
                                <m:t>∆Н</m:t>
                              </m:r>
                            </m:e>
                            <m:sub>
                              <m:r>
                                <a:rPr lang="ru-RU" sz="2800" b="1" i="1" smtClean="0">
                                  <a:latin typeface="Cambria Math"/>
                                </a:rPr>
                                <m:t>𝟐</m:t>
                              </m:r>
                            </m:sub>
                            <m:sup>
                              <m:r>
                                <a:rPr lang="ru-RU" sz="2800" b="1" i="1">
                                  <a:latin typeface="Cambria Math"/>
                                </a:rPr>
                                <m:t>𝟎</m:t>
                              </m:r>
                            </m:sup>
                          </m:sSubSup>
                        </m:num>
                        <m:den>
                          <m:sSubSup>
                            <m:sSubSupPr>
                              <m:ctrlPr>
                                <a:rPr lang="ru-RU" sz="2800" b="1" i="1">
                                  <a:latin typeface="Cambria Math" panose="02040503050406030204" pitchFamily="18" charset="0"/>
                                </a:rPr>
                              </m:ctrlPr>
                            </m:sSubSupPr>
                            <m:e>
                              <m:r>
                                <a:rPr lang="ru-RU" sz="2800" b="1" i="1">
                                  <a:latin typeface="Cambria Math"/>
                                </a:rPr>
                                <m:t>∆Н</m:t>
                              </m:r>
                            </m:e>
                            <m:sub>
                              <m:r>
                                <a:rPr lang="ru-RU" sz="2800" b="1" i="1">
                                  <a:latin typeface="Cambria Math"/>
                                </a:rPr>
                                <m:t>𝟏</m:t>
                              </m:r>
                            </m:sub>
                            <m:sup>
                              <m:r>
                                <a:rPr lang="ru-RU" sz="2800" b="1" i="1">
                                  <a:latin typeface="Cambria Math"/>
                                </a:rPr>
                                <m:t>𝟎</m:t>
                              </m:r>
                            </m:sup>
                          </m:sSubSup>
                        </m:den>
                      </m:f>
                      <m:r>
                        <a:rPr lang="ru-RU" sz="2800" b="1" i="1">
                          <a:latin typeface="Cambria Math"/>
                        </a:rPr>
                        <m:t>=</m:t>
                      </m:r>
                      <m:f>
                        <m:fPr>
                          <m:ctrlPr>
                            <a:rPr lang="ru-RU" sz="2800" b="1" i="1">
                              <a:latin typeface="Cambria Math" panose="02040503050406030204" pitchFamily="18" charset="0"/>
                            </a:rPr>
                          </m:ctrlPr>
                        </m:fPr>
                        <m:num>
                          <m:r>
                            <a:rPr lang="ru-RU" sz="2800" b="1" i="1">
                              <a:latin typeface="Cambria Math"/>
                            </a:rPr>
                            <m:t>−</m:t>
                          </m:r>
                          <m:r>
                            <a:rPr lang="ru-RU" sz="2800" b="1" i="1">
                              <a:latin typeface="Cambria Math"/>
                            </a:rPr>
                            <m:t>𝟏𝟐𝟓𝟓</m:t>
                          </m:r>
                          <m:r>
                            <a:rPr lang="ru-RU" sz="2800" b="1" i="1">
                              <a:latin typeface="Cambria Math"/>
                            </a:rPr>
                            <m:t>,</m:t>
                          </m:r>
                          <m:r>
                            <a:rPr lang="ru-RU" sz="2800" b="1" i="1">
                              <a:latin typeface="Cambria Math"/>
                            </a:rPr>
                            <m:t>𝟔</m:t>
                          </m:r>
                        </m:num>
                        <m:den>
                          <m:r>
                            <a:rPr lang="ru-RU" sz="2800" b="1" i="1">
                              <a:latin typeface="Cambria Math"/>
                            </a:rPr>
                            <m:t>−</m:t>
                          </m:r>
                          <m:r>
                            <a:rPr lang="ru-RU" sz="2800" b="1" i="1">
                              <a:latin typeface="Cambria Math"/>
                            </a:rPr>
                            <m:t>𝟐𝟒𝟏</m:t>
                          </m:r>
                          <m:r>
                            <a:rPr lang="ru-RU" sz="2800" b="1" i="1">
                              <a:latin typeface="Cambria Math"/>
                            </a:rPr>
                            <m:t>,</m:t>
                          </m:r>
                          <m:r>
                            <a:rPr lang="ru-RU" sz="2800" b="1" i="1">
                              <a:latin typeface="Cambria Math"/>
                            </a:rPr>
                            <m:t>𝟖</m:t>
                          </m:r>
                        </m:den>
                      </m:f>
                      <m:r>
                        <a:rPr lang="ru-RU" sz="2800" b="1" i="1">
                          <a:latin typeface="Cambria Math"/>
                        </a:rPr>
                        <m:t>≈</m:t>
                      </m:r>
                      <m:r>
                        <a:rPr lang="ru-RU" sz="2800" b="1" i="1">
                          <a:latin typeface="Cambria Math"/>
                        </a:rPr>
                        <m:t>𝟓</m:t>
                      </m:r>
                      <m:r>
                        <a:rPr lang="ru-RU" sz="2800" b="1" i="1">
                          <a:latin typeface="Cambria Math"/>
                        </a:rPr>
                        <m:t>,</m:t>
                      </m:r>
                      <m:r>
                        <a:rPr lang="ru-RU" sz="2800" b="1" i="1">
                          <a:latin typeface="Cambria Math"/>
                        </a:rPr>
                        <m:t>𝟐</m:t>
                      </m:r>
                    </m:oMath>
                  </m:oMathPara>
                </a14:m>
                <a:endParaRPr lang="ru-RU" sz="2800" b="1" dirty="0"/>
              </a:p>
              <a:p>
                <a:pPr algn="just"/>
                <a:r>
                  <a:rPr lang="ru-RU" sz="2800" b="1" i="1" dirty="0">
                    <a:ln>
                      <a:solidFill>
                        <a:sysClr val="windowText" lastClr="000000"/>
                      </a:solidFill>
                    </a:ln>
                    <a:solidFill>
                      <a:srgbClr val="FF0000"/>
                    </a:solidFill>
                  </a:rPr>
                  <a:t>Ответ:</a:t>
                </a:r>
                <a:r>
                  <a:rPr lang="ru-RU" sz="2800" b="1" dirty="0"/>
                  <a:t> при сгорании равных объемов водорода и ацетилена, взятых при одинаковых условиях в случае </a:t>
                </a:r>
                <a:r>
                  <a:rPr lang="ru-RU" sz="2800" b="1" dirty="0">
                    <a:ln>
                      <a:solidFill>
                        <a:sysClr val="windowText" lastClr="000000"/>
                      </a:solidFill>
                    </a:ln>
                    <a:solidFill>
                      <a:srgbClr val="FF0000"/>
                    </a:solidFill>
                  </a:rPr>
                  <a:t>ацетилена</a:t>
                </a:r>
                <a:r>
                  <a:rPr lang="ru-RU" sz="2800" b="1" dirty="0"/>
                  <a:t> выделится больше теплоты в 5,2 раза. </a:t>
                </a:r>
              </a:p>
            </p:txBody>
          </p:sp>
        </mc:Choice>
        <mc:Fallback xmlns="">
          <p:sp>
            <p:nvSpPr>
              <p:cNvPr id="2" name="Прямоугольник 1"/>
              <p:cNvSpPr>
                <a:spLocks noRot="1" noChangeAspect="1" noMove="1" noResize="1" noEditPoints="1" noAdjustHandles="1" noChangeArrowheads="1" noChangeShapeType="1" noTextEdit="1"/>
              </p:cNvSpPr>
              <p:nvPr/>
            </p:nvSpPr>
            <p:spPr>
              <a:xfrm>
                <a:off x="251520" y="188640"/>
                <a:ext cx="8860758" cy="5197833"/>
              </a:xfrm>
              <a:prstGeom prst="rect">
                <a:avLst/>
              </a:prstGeom>
              <a:blipFill rotWithShape="1">
                <a:blip r:embed="rId4" cstate="print"/>
                <a:stretch>
                  <a:fillRect l="-1376" t="-1172" r="-1376" b="-2227"/>
                </a:stretch>
              </a:blipFill>
            </p:spPr>
            <p:txBody>
              <a:bodyPr/>
              <a:lstStyle/>
              <a:p>
                <a:r>
                  <a:rPr lang="ru-RU">
                    <a:noFill/>
                  </a:rPr>
                  <a:t> </a:t>
                </a:r>
              </a:p>
            </p:txBody>
          </p:sp>
        </mc:Fallback>
      </mc:AlternateContent>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95161" y="116632"/>
            <a:ext cx="8856984" cy="88036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5000"/>
              </a:lnSpc>
            </a:pPr>
            <a:r>
              <a:rPr lang="ru-RU" sz="3000" b="1" spc="50" dirty="0">
                <a:ln w="11430"/>
                <a:solidFill>
                  <a:srgbClr val="FF0000"/>
                </a:solidFill>
                <a:effectLst>
                  <a:outerShdw blurRad="76200" dist="50800" dir="5400000" algn="tl" rotWithShape="0">
                    <a:srgbClr val="000000">
                      <a:alpha val="65000"/>
                    </a:srgbClr>
                  </a:outerShdw>
                </a:effectLst>
                <a:latin typeface="Arial Black" pitchFamily="34" charset="0"/>
              </a:rPr>
              <a:t>Практическая работа № 1 </a:t>
            </a:r>
            <a:r>
              <a:rPr lang="ru-RU" sz="3000" b="1" spc="50" dirty="0">
                <a:ln w="11430"/>
                <a:solidFill>
                  <a:srgbClr val="C00000"/>
                </a:solidFill>
                <a:effectLst>
                  <a:outerShdw blurRad="76200" dist="50800" dir="5400000" algn="tl" rotWithShape="0">
                    <a:srgbClr val="000000">
                      <a:alpha val="65000"/>
                    </a:srgbClr>
                  </a:outerShdw>
                </a:effectLst>
                <a:latin typeface="Arial Black" pitchFamily="34" charset="0"/>
              </a:rPr>
              <a:t>«Расчёты тепловых эффектов по закону Гесса</a:t>
            </a:r>
            <a:r>
              <a:rPr lang="ru-RU" sz="3000" b="1" spc="50" dirty="0" smtClean="0">
                <a:ln w="11430"/>
                <a:solidFill>
                  <a:srgbClr val="C00000"/>
                </a:solidFill>
                <a:effectLst>
                  <a:outerShdw blurRad="76200" dist="50800" dir="5400000" algn="tl" rotWithShape="0">
                    <a:srgbClr val="000000">
                      <a:alpha val="65000"/>
                    </a:srgbClr>
                  </a:outerShdw>
                </a:effectLst>
                <a:latin typeface="Arial Black" pitchFamily="34" charset="0"/>
              </a:rPr>
              <a:t>»</a:t>
            </a:r>
            <a:r>
              <a:rPr lang="ru-RU" sz="2800" b="1" spc="50" dirty="0">
                <a:ln w="11430"/>
                <a:solidFill>
                  <a:srgbClr val="FF0000"/>
                </a:solidFill>
                <a:effectLst>
                  <a:outerShdw blurRad="76200" dist="50800" dir="5400000" algn="tl" rotWithShape="0">
                    <a:srgbClr val="000000">
                      <a:alpha val="65000"/>
                    </a:srgbClr>
                  </a:outerShdw>
                </a:effectLst>
              </a:rPr>
              <a:t> </a:t>
            </a:r>
          </a:p>
        </p:txBody>
      </p:sp>
      <p:sp>
        <p:nvSpPr>
          <p:cNvPr id="4" name="Прямоугольник 3"/>
          <p:cNvSpPr/>
          <p:nvPr/>
        </p:nvSpPr>
        <p:spPr>
          <a:xfrm>
            <a:off x="129279" y="1196752"/>
            <a:ext cx="8822865" cy="4487382"/>
          </a:xfrm>
          <a:prstGeom prst="rect">
            <a:avLst/>
          </a:prstGeom>
        </p:spPr>
        <p:txBody>
          <a:bodyPr wrap="square">
            <a:spAutoFit/>
          </a:bodyPr>
          <a:lstStyle/>
          <a:p>
            <a:pPr indent="450000" algn="just">
              <a:lnSpc>
                <a:spcPct val="85000"/>
              </a:lnSpc>
            </a:pPr>
            <a:r>
              <a:rPr lang="ru-RU" sz="2800" b="1" dirty="0">
                <a:ln>
                  <a:solidFill>
                    <a:sysClr val="windowText" lastClr="000000"/>
                  </a:solidFill>
                </a:ln>
                <a:solidFill>
                  <a:srgbClr val="FF0000"/>
                </a:solidFill>
              </a:rPr>
              <a:t>Цель: </a:t>
            </a:r>
          </a:p>
          <a:p>
            <a:pPr marL="457200" lvl="0" indent="-457200" algn="just">
              <a:lnSpc>
                <a:spcPct val="85000"/>
              </a:lnSpc>
              <a:buClr>
                <a:srgbClr val="C00000"/>
              </a:buClr>
              <a:buFont typeface="Wingdings" pitchFamily="2" charset="2"/>
              <a:buChar char="Ø"/>
            </a:pPr>
            <a:r>
              <a:rPr lang="ru-RU" sz="2800" b="1" dirty="0"/>
              <a:t>Закрепить знания, полученные при изучении термодинамики.</a:t>
            </a:r>
          </a:p>
          <a:p>
            <a:pPr marL="457200" lvl="0" indent="-457200" algn="just">
              <a:lnSpc>
                <a:spcPct val="85000"/>
              </a:lnSpc>
              <a:buClr>
                <a:srgbClr val="C00000"/>
              </a:buClr>
              <a:buFont typeface="Wingdings" pitchFamily="2" charset="2"/>
              <a:buChar char="Ø"/>
            </a:pPr>
            <a:r>
              <a:rPr lang="ru-RU" sz="2800" b="1" dirty="0"/>
              <a:t>Научиться проводить расчёты тепловых эффектов по закону Гесса.</a:t>
            </a:r>
          </a:p>
          <a:p>
            <a:pPr indent="450000" algn="just">
              <a:lnSpc>
                <a:spcPct val="85000"/>
              </a:lnSpc>
            </a:pPr>
            <a:r>
              <a:rPr lang="ru-RU" sz="2800" b="1" dirty="0"/>
              <a:t> </a:t>
            </a:r>
          </a:p>
          <a:p>
            <a:pPr indent="450000" algn="just">
              <a:lnSpc>
                <a:spcPct val="85000"/>
              </a:lnSpc>
            </a:pPr>
            <a:r>
              <a:rPr lang="ru-RU" sz="2800" b="1" u="sng" dirty="0">
                <a:ln>
                  <a:solidFill>
                    <a:sysClr val="windowText" lastClr="000000"/>
                  </a:solidFill>
                </a:ln>
                <a:solidFill>
                  <a:srgbClr val="FF0000"/>
                </a:solidFill>
              </a:rPr>
              <a:t>Вспомним:</a:t>
            </a:r>
            <a:r>
              <a:rPr lang="ru-RU" sz="2800" b="1" dirty="0"/>
              <a:t> </a:t>
            </a:r>
          </a:p>
          <a:p>
            <a:pPr indent="450000" algn="just">
              <a:lnSpc>
                <a:spcPct val="85000"/>
              </a:lnSpc>
            </a:pPr>
            <a:r>
              <a:rPr lang="ru-RU" sz="2800" b="1" dirty="0">
                <a:ln>
                  <a:solidFill>
                    <a:sysClr val="windowText" lastClr="000000"/>
                  </a:solidFill>
                </a:ln>
                <a:solidFill>
                  <a:srgbClr val="FF0000"/>
                </a:solidFill>
              </a:rPr>
              <a:t>Закон Гесса: </a:t>
            </a:r>
            <a:r>
              <a:rPr lang="ru-RU" sz="2800" b="1" dirty="0"/>
              <a:t>тепловой эффект химической реакции не зависит от пути реакции (промежуточных стадий), а зависит только от термодинамического состояния исходных веществ и продуктов реакции. </a:t>
            </a:r>
          </a:p>
        </p:txBody>
      </p:sp>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188640"/>
            <a:ext cx="8784976" cy="6684907"/>
          </a:xfrm>
          <a:prstGeom prst="rect">
            <a:avLst/>
          </a:prstGeom>
        </p:spPr>
        <p:txBody>
          <a:bodyPr wrap="square">
            <a:spAutoFit/>
          </a:bodyPr>
          <a:lstStyle/>
          <a:p>
            <a:pPr algn="ctr">
              <a:lnSpc>
                <a:spcPct val="85000"/>
              </a:lnSpc>
            </a:pPr>
            <a:r>
              <a:rPr lang="ru-RU" sz="2800" b="1" dirty="0">
                <a:ln>
                  <a:solidFill>
                    <a:sysClr val="windowText" lastClr="000000"/>
                  </a:solidFill>
                </a:ln>
                <a:solidFill>
                  <a:srgbClr val="FF0000"/>
                </a:solidFill>
              </a:rPr>
              <a:t>Следствия из закона Гесса</a:t>
            </a:r>
          </a:p>
          <a:p>
            <a:pPr marL="355600" lvl="0" indent="-355600" algn="just">
              <a:lnSpc>
                <a:spcPct val="85000"/>
              </a:lnSpc>
            </a:pPr>
            <a:r>
              <a:rPr lang="ru-RU" sz="2800" b="1" dirty="0" smtClean="0"/>
              <a:t>1. Тепловой </a:t>
            </a:r>
            <a:r>
              <a:rPr lang="ru-RU" sz="2800" b="1" dirty="0"/>
              <a:t>эффект разложения какого-либо соединения равен, но противоположен по знаку тепловому эффекту образования этого соединения:</a:t>
            </a:r>
          </a:p>
          <a:p>
            <a:pPr algn="ctr">
              <a:lnSpc>
                <a:spcPct val="85000"/>
              </a:lnSpc>
            </a:pPr>
            <a:r>
              <a:rPr lang="ru-RU" sz="2800" b="1" dirty="0">
                <a:sym typeface="Symbol"/>
              </a:rPr>
              <a:t></a:t>
            </a:r>
            <a:r>
              <a:rPr lang="ru-RU" sz="2800" b="1" dirty="0" err="1"/>
              <a:t>Н</a:t>
            </a:r>
            <a:r>
              <a:rPr lang="ru-RU" sz="2800" b="1" baseline="-25000" dirty="0" err="1"/>
              <a:t>разл</a:t>
            </a:r>
            <a:r>
              <a:rPr lang="ru-RU" sz="2800" b="1" baseline="-25000" dirty="0"/>
              <a:t>.</a:t>
            </a:r>
            <a:r>
              <a:rPr lang="ru-RU" sz="2800" b="1" dirty="0"/>
              <a:t> = –</a:t>
            </a:r>
            <a:r>
              <a:rPr lang="ru-RU" sz="2800" b="1" dirty="0">
                <a:sym typeface="Symbol"/>
              </a:rPr>
              <a:t></a:t>
            </a:r>
            <a:r>
              <a:rPr lang="ru-RU" sz="2800" b="1" dirty="0" err="1"/>
              <a:t>Н</a:t>
            </a:r>
            <a:r>
              <a:rPr lang="ru-RU" sz="2800" b="1" baseline="-25000" dirty="0" err="1"/>
              <a:t>обр</a:t>
            </a:r>
            <a:r>
              <a:rPr lang="ru-RU" sz="2800" b="1" baseline="-25000" dirty="0"/>
              <a:t>.</a:t>
            </a:r>
            <a:endParaRPr lang="ru-RU" sz="2800" b="1" dirty="0"/>
          </a:p>
          <a:p>
            <a:pPr marL="355600" lvl="0" indent="-355600" algn="just">
              <a:lnSpc>
                <a:spcPct val="85000"/>
              </a:lnSpc>
            </a:pPr>
            <a:r>
              <a:rPr lang="ru-RU" sz="2800" b="1" dirty="0" smtClean="0"/>
              <a:t>2. Если </a:t>
            </a:r>
            <a:r>
              <a:rPr lang="ru-RU" sz="2800" b="1" dirty="0"/>
              <a:t>2 реакции имеют одинаковые начальные состояния и различные конечные, то разность их тепловых эффектов равна тепловому эффекту перехода из одного конечного состояния в другое </a:t>
            </a:r>
          </a:p>
          <a:p>
            <a:pPr algn="ctr">
              <a:lnSpc>
                <a:spcPct val="85000"/>
              </a:lnSpc>
            </a:pPr>
            <a:r>
              <a:rPr lang="ru-RU" sz="2800" b="1" dirty="0">
                <a:sym typeface="Symbol"/>
              </a:rPr>
              <a:t></a:t>
            </a:r>
            <a:r>
              <a:rPr lang="ru-RU" sz="2800" b="1" dirty="0"/>
              <a:t>Н</a:t>
            </a:r>
            <a:r>
              <a:rPr lang="ru-RU" sz="2800" b="1" baseline="-25000" dirty="0"/>
              <a:t>2</a:t>
            </a:r>
            <a:r>
              <a:rPr lang="ru-RU" sz="2800" b="1" dirty="0"/>
              <a:t> – </a:t>
            </a:r>
            <a:r>
              <a:rPr lang="ru-RU" sz="2800" b="1" dirty="0">
                <a:sym typeface="Symbol"/>
              </a:rPr>
              <a:t></a:t>
            </a:r>
            <a:r>
              <a:rPr lang="ru-RU" sz="2800" b="1" dirty="0"/>
              <a:t>Н</a:t>
            </a:r>
            <a:r>
              <a:rPr lang="ru-RU" sz="2800" b="1" baseline="-25000" dirty="0"/>
              <a:t>1</a:t>
            </a:r>
            <a:r>
              <a:rPr lang="ru-RU" sz="2800" b="1" dirty="0"/>
              <a:t> = </a:t>
            </a:r>
            <a:r>
              <a:rPr lang="ru-RU" sz="2800" b="1" dirty="0">
                <a:sym typeface="Symbol"/>
              </a:rPr>
              <a:t></a:t>
            </a:r>
            <a:r>
              <a:rPr lang="ru-RU" sz="2800" b="1" dirty="0"/>
              <a:t>Н</a:t>
            </a:r>
            <a:r>
              <a:rPr lang="ru-RU" sz="2800" b="1" baseline="-25000" dirty="0"/>
              <a:t>21</a:t>
            </a:r>
            <a:endParaRPr lang="ru-RU" sz="2800" b="1" dirty="0"/>
          </a:p>
          <a:p>
            <a:pPr marL="355600" lvl="0" indent="-355600" algn="just">
              <a:lnSpc>
                <a:spcPct val="85000"/>
              </a:lnSpc>
            </a:pPr>
            <a:r>
              <a:rPr lang="ru-RU" sz="2800" b="1" dirty="0" smtClean="0"/>
              <a:t>3. Если </a:t>
            </a:r>
            <a:r>
              <a:rPr lang="ru-RU" sz="2800" b="1" dirty="0"/>
              <a:t>2 реакции из различных состояний приходят к одному конечному, то разность их тепловых эффектов равна тепловому эффекту перехода из одного начального состояния в другое </a:t>
            </a:r>
          </a:p>
          <a:p>
            <a:pPr algn="ctr">
              <a:lnSpc>
                <a:spcPct val="85000"/>
              </a:lnSpc>
            </a:pPr>
            <a:r>
              <a:rPr lang="ru-RU" sz="2800" b="1" dirty="0">
                <a:sym typeface="Symbol"/>
              </a:rPr>
              <a:t></a:t>
            </a:r>
            <a:r>
              <a:rPr lang="ru-RU" sz="2800" b="1" dirty="0"/>
              <a:t>Н</a:t>
            </a:r>
            <a:r>
              <a:rPr lang="ru-RU" sz="2800" b="1" baseline="-25000" dirty="0"/>
              <a:t>1</a:t>
            </a:r>
            <a:r>
              <a:rPr lang="ru-RU" sz="2800" b="1" dirty="0"/>
              <a:t> – </a:t>
            </a:r>
            <a:r>
              <a:rPr lang="ru-RU" sz="2800" b="1" dirty="0">
                <a:sym typeface="Symbol"/>
              </a:rPr>
              <a:t></a:t>
            </a:r>
            <a:r>
              <a:rPr lang="ru-RU" sz="2800" b="1" dirty="0"/>
              <a:t>Н</a:t>
            </a:r>
            <a:r>
              <a:rPr lang="ru-RU" sz="2800" b="1" baseline="-25000" dirty="0"/>
              <a:t>2</a:t>
            </a:r>
            <a:r>
              <a:rPr lang="ru-RU" sz="2800" b="1" dirty="0"/>
              <a:t> = </a:t>
            </a:r>
            <a:r>
              <a:rPr lang="ru-RU" sz="2800" b="1" dirty="0">
                <a:sym typeface="Symbol"/>
              </a:rPr>
              <a:t></a:t>
            </a:r>
            <a:r>
              <a:rPr lang="ru-RU" sz="2800" b="1" dirty="0"/>
              <a:t>Н</a:t>
            </a:r>
            <a:r>
              <a:rPr lang="ru-RU" sz="2800" b="1" baseline="-25000" dirty="0"/>
              <a:t>12</a:t>
            </a:r>
            <a:endParaRPr lang="ru-RU" sz="2800" b="1" dirty="0"/>
          </a:p>
        </p:txBody>
      </p:sp>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0" y="-27384"/>
            <a:ext cx="8964488" cy="1557349"/>
          </a:xfrm>
          <a:prstGeom prst="rect">
            <a:avLst/>
          </a:prstGeom>
        </p:spPr>
        <p:txBody>
          <a:bodyPr wrap="square">
            <a:spAutoFit/>
          </a:bodyPr>
          <a:lstStyle/>
          <a:p>
            <a:pPr marL="355600" indent="-355600" algn="just">
              <a:lnSpc>
                <a:spcPct val="85000"/>
              </a:lnSpc>
            </a:pPr>
            <a:r>
              <a:rPr lang="ru-RU" sz="2800" b="1" dirty="0" smtClean="0"/>
              <a:t>4. Тепловой </a:t>
            </a:r>
            <a:r>
              <a:rPr lang="ru-RU" sz="2800" b="1" dirty="0"/>
              <a:t>эффект реакции равен алгебраической сумме </a:t>
            </a:r>
            <a:r>
              <a:rPr lang="ru-RU" sz="2800" b="1" dirty="0" err="1"/>
              <a:t>теплот</a:t>
            </a:r>
            <a:r>
              <a:rPr lang="ru-RU" sz="2800" b="1" dirty="0"/>
              <a:t> образования продуктов реакции минус алгебраическая сумма </a:t>
            </a:r>
            <a:r>
              <a:rPr lang="ru-RU" sz="2800" b="1" dirty="0" err="1"/>
              <a:t>теплот</a:t>
            </a:r>
            <a:r>
              <a:rPr lang="ru-RU" sz="2800" b="1" dirty="0"/>
              <a:t> образования исходных веществ</a:t>
            </a:r>
          </a:p>
        </p:txBody>
      </p:sp>
      <p:graphicFrame>
        <p:nvGraphicFramePr>
          <p:cNvPr id="8" name="Объект 7"/>
          <p:cNvGraphicFramePr>
            <a:graphicFrameLocks noChangeAspect="1"/>
          </p:cNvGraphicFramePr>
          <p:nvPr>
            <p:extLst>
              <p:ext uri="{D42A27DB-BD31-4B8C-83A1-F6EECF244321}">
                <p14:modId xmlns:p14="http://schemas.microsoft.com/office/powerpoint/2010/main" val="788097703"/>
              </p:ext>
            </p:extLst>
          </p:nvPr>
        </p:nvGraphicFramePr>
        <p:xfrm>
          <a:off x="2195736" y="1529965"/>
          <a:ext cx="4110620" cy="602891"/>
        </p:xfrm>
        <a:graphic>
          <a:graphicData uri="http://schemas.openxmlformats.org/presentationml/2006/ole">
            <mc:AlternateContent xmlns:mc="http://schemas.openxmlformats.org/markup-compatibility/2006">
              <mc:Choice xmlns:v="urn:schemas-microsoft-com:vml" Requires="v">
                <p:oleObj spid="_x0000_s497148" name="Формула" r:id="rId5" imgW="1905000" imgH="279400" progId="">
                  <p:embed/>
                </p:oleObj>
              </mc:Choice>
              <mc:Fallback>
                <p:oleObj name="Формула" r:id="rId5" imgW="1905000" imgH="279400" progId="">
                  <p:embed/>
                  <p:pic>
                    <p:nvPicPr>
                      <p:cNvPr id="0" name="Picture 2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5736" y="1529965"/>
                        <a:ext cx="4110620" cy="6028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Прямоугольник 8"/>
          <p:cNvSpPr/>
          <p:nvPr/>
        </p:nvSpPr>
        <p:spPr>
          <a:xfrm>
            <a:off x="35496" y="2060848"/>
            <a:ext cx="8928992" cy="1191095"/>
          </a:xfrm>
          <a:prstGeom prst="rect">
            <a:avLst/>
          </a:prstGeom>
        </p:spPr>
        <p:txBody>
          <a:bodyPr wrap="square">
            <a:spAutoFit/>
          </a:bodyPr>
          <a:lstStyle/>
          <a:p>
            <a:pPr marL="355600" lvl="0" indent="-355600" algn="just">
              <a:lnSpc>
                <a:spcPct val="85000"/>
              </a:lnSpc>
            </a:pPr>
            <a:r>
              <a:rPr lang="ru-RU" sz="2800" b="1" dirty="0" smtClean="0"/>
              <a:t>5. Тепловой </a:t>
            </a:r>
            <a:r>
              <a:rPr lang="ru-RU" sz="2800" b="1" dirty="0"/>
              <a:t>эффект реакции равен сумме </a:t>
            </a:r>
            <a:r>
              <a:rPr lang="ru-RU" sz="2800" b="1" dirty="0" err="1"/>
              <a:t>теплот</a:t>
            </a:r>
            <a:r>
              <a:rPr lang="ru-RU" sz="2800" b="1" dirty="0"/>
              <a:t> сгорания исходных веществ минус сумма </a:t>
            </a:r>
            <a:r>
              <a:rPr lang="ru-RU" sz="2800" b="1" dirty="0" err="1"/>
              <a:t>теплот</a:t>
            </a:r>
            <a:r>
              <a:rPr lang="ru-RU" sz="2800" b="1" dirty="0"/>
              <a:t> сгорания продуктов реакции</a:t>
            </a:r>
          </a:p>
        </p:txBody>
      </p:sp>
      <p:graphicFrame>
        <p:nvGraphicFramePr>
          <p:cNvPr id="10" name="Объект 9"/>
          <p:cNvGraphicFramePr>
            <a:graphicFrameLocks noChangeAspect="1"/>
          </p:cNvGraphicFramePr>
          <p:nvPr>
            <p:extLst>
              <p:ext uri="{D42A27DB-BD31-4B8C-83A1-F6EECF244321}">
                <p14:modId xmlns:p14="http://schemas.microsoft.com/office/powerpoint/2010/main" val="1925225956"/>
              </p:ext>
            </p:extLst>
          </p:nvPr>
        </p:nvGraphicFramePr>
        <p:xfrm>
          <a:off x="2267744" y="3251943"/>
          <a:ext cx="4152989" cy="609105"/>
        </p:xfrm>
        <a:graphic>
          <a:graphicData uri="http://schemas.openxmlformats.org/presentationml/2006/ole">
            <mc:AlternateContent xmlns:mc="http://schemas.openxmlformats.org/markup-compatibility/2006">
              <mc:Choice xmlns:v="urn:schemas-microsoft-com:vml" Requires="v">
                <p:oleObj spid="_x0000_s497149" name="Формула" r:id="rId7" imgW="1905000" imgH="279400" progId="">
                  <p:embed/>
                </p:oleObj>
              </mc:Choice>
              <mc:Fallback>
                <p:oleObj name="Формула" r:id="rId7" imgW="1905000" imgH="279400" progId="">
                  <p:embed/>
                  <p:pic>
                    <p:nvPicPr>
                      <p:cNvPr id="0" name="Picture 25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7744" y="3251943"/>
                        <a:ext cx="4152989" cy="6091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Прямоугольник 10"/>
          <p:cNvSpPr/>
          <p:nvPr/>
        </p:nvSpPr>
        <p:spPr>
          <a:xfrm>
            <a:off x="107504" y="3933056"/>
            <a:ext cx="9036496" cy="1988237"/>
          </a:xfrm>
          <a:prstGeom prst="rect">
            <a:avLst/>
          </a:prstGeom>
        </p:spPr>
        <p:txBody>
          <a:bodyPr wrap="square">
            <a:spAutoFit/>
          </a:bodyPr>
          <a:lstStyle/>
          <a:p>
            <a:pPr indent="450850" algn="just">
              <a:lnSpc>
                <a:spcPct val="85000"/>
              </a:lnSpc>
            </a:pPr>
            <a:r>
              <a:rPr lang="ru-RU" sz="2800" b="1" dirty="0">
                <a:ln>
                  <a:solidFill>
                    <a:sysClr val="windowText" lastClr="000000"/>
                  </a:solidFill>
                </a:ln>
                <a:solidFill>
                  <a:srgbClr val="FF0000"/>
                </a:solidFill>
              </a:rPr>
              <a:t>Теплотой образования (</a:t>
            </a:r>
            <a:r>
              <a:rPr lang="ru-RU" sz="2800" b="1" dirty="0">
                <a:ln>
                  <a:solidFill>
                    <a:sysClr val="windowText" lastClr="000000"/>
                  </a:solidFill>
                </a:ln>
                <a:solidFill>
                  <a:srgbClr val="FF0000"/>
                </a:solidFill>
                <a:sym typeface="Symbol"/>
              </a:rPr>
              <a:t></a:t>
            </a:r>
            <a:r>
              <a:rPr lang="ru-RU" sz="2800" b="1" dirty="0">
                <a:ln>
                  <a:solidFill>
                    <a:sysClr val="windowText" lastClr="000000"/>
                  </a:solidFill>
                </a:ln>
                <a:solidFill>
                  <a:srgbClr val="FF0000"/>
                </a:solidFill>
              </a:rPr>
              <a:t>Н</a:t>
            </a:r>
            <a:r>
              <a:rPr lang="ru-RU" sz="2800" b="1" baseline="30000" dirty="0">
                <a:ln>
                  <a:solidFill>
                    <a:sysClr val="windowText" lastClr="000000"/>
                  </a:solidFill>
                </a:ln>
                <a:solidFill>
                  <a:srgbClr val="FF0000"/>
                </a:solidFill>
              </a:rPr>
              <a:t>0</a:t>
            </a:r>
            <a:r>
              <a:rPr lang="en-US" sz="2800" b="1" baseline="-25000" dirty="0">
                <a:ln>
                  <a:solidFill>
                    <a:sysClr val="windowText" lastClr="000000"/>
                  </a:solidFill>
                </a:ln>
                <a:solidFill>
                  <a:srgbClr val="FF0000"/>
                </a:solidFill>
              </a:rPr>
              <a:t>f</a:t>
            </a:r>
            <a:r>
              <a:rPr lang="ru-RU" sz="2800" b="1" baseline="-25000" dirty="0">
                <a:ln>
                  <a:solidFill>
                    <a:sysClr val="windowText" lastClr="000000"/>
                  </a:solidFill>
                </a:ln>
                <a:solidFill>
                  <a:srgbClr val="FF0000"/>
                </a:solidFill>
              </a:rPr>
              <a:t>,298</a:t>
            </a:r>
            <a:r>
              <a:rPr lang="ru-RU" sz="2800" b="1" dirty="0">
                <a:ln>
                  <a:solidFill>
                    <a:sysClr val="windowText" lastClr="000000"/>
                  </a:solidFill>
                </a:ln>
                <a:solidFill>
                  <a:srgbClr val="FF0000"/>
                </a:solidFill>
              </a:rPr>
              <a:t>) </a:t>
            </a:r>
            <a:r>
              <a:rPr lang="ru-RU" sz="2800" b="1" dirty="0"/>
              <a:t>химического соединения называют тепловой эффект реакции образования </a:t>
            </a:r>
            <a:r>
              <a:rPr lang="ru-RU" sz="2800" b="1" dirty="0">
                <a:ln>
                  <a:solidFill>
                    <a:sysClr val="windowText" lastClr="000000"/>
                  </a:solidFill>
                </a:ln>
                <a:solidFill>
                  <a:srgbClr val="0000FF"/>
                </a:solidFill>
              </a:rPr>
              <a:t>1 моль </a:t>
            </a:r>
            <a:r>
              <a:rPr lang="ru-RU" sz="2800" b="1" dirty="0"/>
              <a:t>этого соединения </a:t>
            </a:r>
            <a:r>
              <a:rPr lang="ru-RU" sz="2800" b="1" dirty="0">
                <a:ln>
                  <a:solidFill>
                    <a:sysClr val="windowText" lastClr="000000"/>
                  </a:solidFill>
                </a:ln>
                <a:solidFill>
                  <a:srgbClr val="0000FF"/>
                </a:solidFill>
              </a:rPr>
              <a:t>из простых веществ</a:t>
            </a:r>
            <a:r>
              <a:rPr lang="ru-RU" sz="2800" b="1" dirty="0"/>
              <a:t>, например</a:t>
            </a:r>
          </a:p>
          <a:p>
            <a:pPr algn="ctr"/>
            <a:r>
              <a:rPr lang="ru-RU" sz="2800" b="1" dirty="0"/>
              <a:t>6С</a:t>
            </a:r>
            <a:r>
              <a:rPr lang="ru-RU" sz="2800" b="1" baseline="-25000" dirty="0"/>
              <a:t>(графит)</a:t>
            </a:r>
            <a:r>
              <a:rPr lang="ru-RU" sz="2800" b="1" dirty="0"/>
              <a:t> + 3Н</a:t>
            </a:r>
            <a:r>
              <a:rPr lang="ru-RU" sz="2800" b="1" baseline="-25000" dirty="0"/>
              <a:t>2(газ) </a:t>
            </a:r>
            <a:r>
              <a:rPr lang="ru-RU" sz="2800" b="1" dirty="0">
                <a:sym typeface="Symbol"/>
              </a:rPr>
              <a:t></a:t>
            </a:r>
            <a:r>
              <a:rPr lang="ru-RU" sz="2800" b="1" dirty="0"/>
              <a:t> С</a:t>
            </a:r>
            <a:r>
              <a:rPr lang="ru-RU" sz="2800" b="1" baseline="-25000" dirty="0"/>
              <a:t>6</a:t>
            </a:r>
            <a:r>
              <a:rPr lang="ru-RU" sz="2800" b="1" dirty="0"/>
              <a:t>Н</a:t>
            </a:r>
            <a:r>
              <a:rPr lang="ru-RU" sz="2800" b="1" baseline="-25000" dirty="0"/>
              <a:t>6(ж)</a:t>
            </a:r>
            <a:endParaRPr lang="ru-RU" sz="2800" b="1" dirty="0"/>
          </a:p>
        </p:txBody>
      </p:sp>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Прямоугольник 4"/>
          <p:cNvSpPr/>
          <p:nvPr/>
        </p:nvSpPr>
        <p:spPr>
          <a:xfrm>
            <a:off x="179512" y="460000"/>
            <a:ext cx="8784976" cy="4121128"/>
          </a:xfrm>
          <a:prstGeom prst="rect">
            <a:avLst/>
          </a:prstGeom>
        </p:spPr>
        <p:txBody>
          <a:bodyPr wrap="square">
            <a:spAutoFit/>
          </a:bodyPr>
          <a:lstStyle/>
          <a:p>
            <a:pPr algn="ctr">
              <a:lnSpc>
                <a:spcPct val="85000"/>
              </a:lnSpc>
            </a:pPr>
            <a:r>
              <a:rPr lang="ru-RU" sz="2800" b="1" dirty="0">
                <a:ln>
                  <a:solidFill>
                    <a:sysClr val="windowText" lastClr="000000"/>
                  </a:solidFill>
                </a:ln>
                <a:solidFill>
                  <a:srgbClr val="FF0000"/>
                </a:solidFill>
                <a:latin typeface="Arial Black" pitchFamily="34" charset="0"/>
              </a:rPr>
              <a:t>Задания: </a:t>
            </a:r>
          </a:p>
          <a:p>
            <a:pPr>
              <a:lnSpc>
                <a:spcPct val="85000"/>
              </a:lnSpc>
            </a:pPr>
            <a:r>
              <a:rPr lang="ru-RU" sz="2800" b="1" dirty="0"/>
              <a:t> </a:t>
            </a:r>
          </a:p>
          <a:p>
            <a:pPr indent="450850" algn="just">
              <a:lnSpc>
                <a:spcPct val="85000"/>
              </a:lnSpc>
            </a:pPr>
            <a:r>
              <a:rPr lang="ru-RU" sz="2800" b="1" dirty="0">
                <a:ln>
                  <a:solidFill>
                    <a:sysClr val="windowText" lastClr="000000"/>
                  </a:solidFill>
                </a:ln>
                <a:solidFill>
                  <a:srgbClr val="FF0000"/>
                </a:solidFill>
              </a:rPr>
              <a:t>Задание 1.</a:t>
            </a:r>
            <a:r>
              <a:rPr lang="ru-RU" sz="2800" b="1" dirty="0"/>
              <a:t> Вычислить  стандартную теплоту образования, если известна его теплота сгорания при </a:t>
            </a:r>
            <a:r>
              <a:rPr lang="ru-RU" sz="2800" b="1" dirty="0" smtClean="0"/>
              <a:t>Т </a:t>
            </a:r>
            <a:r>
              <a:rPr lang="ru-RU" sz="2800" b="1" dirty="0"/>
              <a:t>=298 К и давлении 1, 0133 </a:t>
            </a:r>
            <a:r>
              <a:rPr lang="ru-RU" sz="2800" b="1" baseline="30000" dirty="0"/>
              <a:t>.</a:t>
            </a:r>
            <a:r>
              <a:rPr lang="ru-RU" sz="2800" b="1" dirty="0"/>
              <a:t> 10</a:t>
            </a:r>
            <a:r>
              <a:rPr lang="ru-RU" sz="2800" b="1" baseline="30000" dirty="0"/>
              <a:t>5 </a:t>
            </a:r>
            <a:r>
              <a:rPr lang="ru-RU" sz="2800" b="1" dirty="0"/>
              <a:t>Н/м</a:t>
            </a:r>
            <a:r>
              <a:rPr lang="ru-RU" sz="2800" b="1" baseline="30000" dirty="0"/>
              <a:t>2</a:t>
            </a:r>
            <a:r>
              <a:rPr lang="ru-RU" sz="2800" b="1" dirty="0"/>
              <a:t>.</a:t>
            </a:r>
          </a:p>
          <a:p>
            <a:pPr indent="450850">
              <a:lnSpc>
                <a:spcPct val="85000"/>
              </a:lnSpc>
            </a:pPr>
            <a:r>
              <a:rPr lang="ru-RU" sz="2800" b="1" dirty="0">
                <a:ln>
                  <a:solidFill>
                    <a:sysClr val="windowText" lastClr="000000"/>
                  </a:solidFill>
                </a:ln>
                <a:solidFill>
                  <a:srgbClr val="FF0000"/>
                </a:solidFill>
              </a:rPr>
              <a:t>Задание 2.</a:t>
            </a:r>
            <a:r>
              <a:rPr lang="ru-RU" sz="2800" b="1" dirty="0"/>
              <a:t> Вычислить тепловые эффекты </a:t>
            </a:r>
            <a:r>
              <a:rPr lang="ru-RU" sz="2800" b="1" dirty="0">
                <a:sym typeface="Symbol"/>
              </a:rPr>
              <a:t></a:t>
            </a:r>
            <a:r>
              <a:rPr lang="ru-RU" sz="2800" b="1" dirty="0"/>
              <a:t>Н</a:t>
            </a:r>
            <a:r>
              <a:rPr lang="ru-RU" sz="2800" b="1" baseline="30000" dirty="0"/>
              <a:t>0</a:t>
            </a:r>
            <a:r>
              <a:rPr lang="ru-RU" sz="2800" b="1" baseline="-25000" dirty="0"/>
              <a:t>298</a:t>
            </a:r>
            <a:r>
              <a:rPr lang="ru-RU" sz="2800" b="1" dirty="0"/>
              <a:t> и </a:t>
            </a:r>
            <a:r>
              <a:rPr lang="ru-RU" sz="2800" b="1" dirty="0">
                <a:sym typeface="Symbol"/>
              </a:rPr>
              <a:t></a:t>
            </a:r>
            <a:r>
              <a:rPr lang="en-US" sz="2800" b="1" dirty="0"/>
              <a:t>U</a:t>
            </a:r>
            <a:r>
              <a:rPr lang="ru-RU" sz="2800" b="1" baseline="30000" dirty="0"/>
              <a:t>0</a:t>
            </a:r>
            <a:r>
              <a:rPr lang="ru-RU" sz="2800" b="1" baseline="-25000" dirty="0"/>
              <a:t>298</a:t>
            </a:r>
            <a:r>
              <a:rPr lang="ru-RU" sz="2800" b="1" dirty="0"/>
              <a:t> реакции.</a:t>
            </a:r>
          </a:p>
          <a:p>
            <a:pPr indent="450850" algn="just">
              <a:lnSpc>
                <a:spcPct val="85000"/>
              </a:lnSpc>
            </a:pPr>
            <a:r>
              <a:rPr lang="ru-RU" sz="2800" b="1" dirty="0">
                <a:ln>
                  <a:solidFill>
                    <a:sysClr val="windowText" lastClr="000000"/>
                  </a:solidFill>
                </a:ln>
                <a:solidFill>
                  <a:srgbClr val="0000FF"/>
                </a:solidFill>
              </a:rPr>
              <a:t>Вариант вашего задания </a:t>
            </a:r>
            <a:r>
              <a:rPr lang="ru-RU" sz="2800" b="1" u="sng" dirty="0"/>
              <a:t>совпадает с порядковым номером в журнале</a:t>
            </a:r>
            <a:r>
              <a:rPr lang="ru-RU" sz="2800" b="1" dirty="0"/>
              <a:t>. Задания приведены в таблице 1.</a:t>
            </a:r>
          </a:p>
        </p:txBody>
      </p:sp>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116632"/>
            <a:ext cx="8860758" cy="781752"/>
          </a:xfrm>
          <a:prstGeom prst="rect">
            <a:avLst/>
          </a:prstGeom>
        </p:spPr>
        <p:txBody>
          <a:bodyPr wrap="square">
            <a:spAutoFit/>
          </a:bodyPr>
          <a:lstStyle/>
          <a:p>
            <a:pPr algn="ctr">
              <a:lnSpc>
                <a:spcPct val="80000"/>
              </a:lnSpc>
            </a:pPr>
            <a:r>
              <a:rPr lang="ru-RU" sz="2800" b="1" dirty="0"/>
              <a:t>Таблица 1 – Задания для выполнения практической работы № 1</a:t>
            </a:r>
          </a:p>
        </p:txBody>
      </p:sp>
      <p:graphicFrame>
        <p:nvGraphicFramePr>
          <p:cNvPr id="3" name="Таблица 2"/>
          <p:cNvGraphicFramePr>
            <a:graphicFrameLocks noGrp="1"/>
          </p:cNvGraphicFramePr>
          <p:nvPr>
            <p:extLst>
              <p:ext uri="{D42A27DB-BD31-4B8C-83A1-F6EECF244321}">
                <p14:modId xmlns:p14="http://schemas.microsoft.com/office/powerpoint/2010/main" val="3090109474"/>
              </p:ext>
            </p:extLst>
          </p:nvPr>
        </p:nvGraphicFramePr>
        <p:xfrm>
          <a:off x="189266" y="1124744"/>
          <a:ext cx="8851004" cy="4572000"/>
        </p:xfrm>
        <a:graphic>
          <a:graphicData uri="http://schemas.openxmlformats.org/drawingml/2006/table">
            <a:tbl>
              <a:tblPr firstRow="1" firstCol="1" bandRow="1">
                <a:tableStyleId>{2D5ABB26-0587-4C30-8999-92F81FD0307C}</a:tableStyleId>
              </a:tblPr>
              <a:tblGrid>
                <a:gridCol w="854342">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gridCol w="1656184">
                  <a:extLst>
                    <a:ext uri="{9D8B030D-6E8A-4147-A177-3AD203B41FA5}">
                      <a16:colId xmlns:a16="http://schemas.microsoft.com/office/drawing/2014/main" val="20002"/>
                    </a:ext>
                  </a:extLst>
                </a:gridCol>
                <a:gridCol w="3964214">
                  <a:extLst>
                    <a:ext uri="{9D8B030D-6E8A-4147-A177-3AD203B41FA5}">
                      <a16:colId xmlns:a16="http://schemas.microsoft.com/office/drawing/2014/main" val="20003"/>
                    </a:ext>
                  </a:extLst>
                </a:gridCol>
              </a:tblGrid>
              <a:tr h="166196">
                <a:tc rowSpan="2">
                  <a:txBody>
                    <a:bodyPr/>
                    <a:lstStyle/>
                    <a:p>
                      <a:pPr indent="93345" algn="ctr">
                        <a:lnSpc>
                          <a:spcPct val="80000"/>
                        </a:lnSpc>
                        <a:spcAft>
                          <a:spcPts val="0"/>
                        </a:spcAft>
                      </a:pPr>
                      <a:r>
                        <a:rPr lang="ru-RU" sz="2400" b="1" dirty="0">
                          <a:effectLst/>
                          <a:latin typeface="Arial" pitchFamily="34" charset="0"/>
                          <a:cs typeface="Arial" pitchFamily="34" charset="0"/>
                        </a:rPr>
                        <a:t>№ варианта</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indent="93345" algn="ctr">
                        <a:lnSpc>
                          <a:spcPct val="90000"/>
                        </a:lnSpc>
                        <a:spcAft>
                          <a:spcPts val="0"/>
                        </a:spcAft>
                      </a:pPr>
                      <a:r>
                        <a:rPr lang="ru-RU" sz="2400" b="1">
                          <a:effectLst/>
                          <a:latin typeface="Arial" pitchFamily="34" charset="0"/>
                          <a:cs typeface="Arial" pitchFamily="34" charset="0"/>
                        </a:rPr>
                        <a:t>Задание 1</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indent="93345" algn="ctr">
                        <a:lnSpc>
                          <a:spcPct val="90000"/>
                        </a:lnSpc>
                        <a:spcAft>
                          <a:spcPts val="0"/>
                        </a:spcAft>
                      </a:pPr>
                      <a:r>
                        <a:rPr lang="ru-RU" sz="2400" b="1">
                          <a:effectLst/>
                          <a:latin typeface="Arial" pitchFamily="34" charset="0"/>
                          <a:cs typeface="Arial" pitchFamily="34" charset="0"/>
                        </a:rPr>
                        <a:t>Задание 2</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4662">
                <a:tc vMerge="1">
                  <a:txBody>
                    <a:bodyPr/>
                    <a:lstStyle/>
                    <a:p>
                      <a:endParaRPr lang="ru-RU"/>
                    </a:p>
                  </a:txBody>
                  <a:tcPr/>
                </a:tc>
                <a:tc>
                  <a:txBody>
                    <a:bodyPr/>
                    <a:lstStyle/>
                    <a:p>
                      <a:pPr indent="93345" algn="ctr">
                        <a:lnSpc>
                          <a:spcPct val="90000"/>
                        </a:lnSpc>
                        <a:spcAft>
                          <a:spcPts val="0"/>
                        </a:spcAft>
                      </a:pPr>
                      <a:r>
                        <a:rPr lang="ru-RU" sz="2400" b="1">
                          <a:effectLst/>
                          <a:latin typeface="Arial" pitchFamily="34" charset="0"/>
                          <a:cs typeface="Arial" pitchFamily="34" charset="0"/>
                        </a:rPr>
                        <a:t>Вещество</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lnSpc>
                          <a:spcPct val="80000"/>
                        </a:lnSpc>
                        <a:spcAft>
                          <a:spcPts val="0"/>
                        </a:spcAft>
                      </a:pPr>
                      <a:r>
                        <a:rPr lang="ru-RU" sz="2400" b="1" dirty="0">
                          <a:effectLst/>
                          <a:latin typeface="Arial" pitchFamily="34" charset="0"/>
                          <a:cs typeface="Arial" pitchFamily="34" charset="0"/>
                          <a:sym typeface="Symbol"/>
                        </a:rPr>
                        <a:t></a:t>
                      </a:r>
                      <a:r>
                        <a:rPr lang="ru-RU" sz="2400" b="1" dirty="0">
                          <a:effectLst/>
                          <a:latin typeface="Arial" pitchFamily="34" charset="0"/>
                          <a:cs typeface="Arial" pitchFamily="34" charset="0"/>
                        </a:rPr>
                        <a:t>Н</a:t>
                      </a:r>
                      <a:r>
                        <a:rPr lang="ru-RU" sz="2400" b="1" baseline="30000" dirty="0">
                          <a:effectLst/>
                          <a:latin typeface="Arial" pitchFamily="34" charset="0"/>
                          <a:cs typeface="Arial" pitchFamily="34" charset="0"/>
                        </a:rPr>
                        <a:t>0</a:t>
                      </a:r>
                      <a:r>
                        <a:rPr lang="ru-RU" sz="2400" b="1" baseline="-25000" dirty="0">
                          <a:effectLst/>
                          <a:latin typeface="Arial" pitchFamily="34" charset="0"/>
                          <a:cs typeface="Arial" pitchFamily="34" charset="0"/>
                        </a:rPr>
                        <a:t>с</a:t>
                      </a:r>
                      <a:r>
                        <a:rPr lang="ru-RU" sz="2400" b="1" dirty="0">
                          <a:effectLst/>
                          <a:latin typeface="Arial" pitchFamily="34" charset="0"/>
                          <a:cs typeface="Arial" pitchFamily="34" charset="0"/>
                        </a:rPr>
                        <a:t>, кДж/моль</a:t>
                      </a:r>
                      <a:endParaRPr lang="ru-RU" sz="24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lnSpc>
                          <a:spcPct val="90000"/>
                        </a:lnSpc>
                        <a:spcAft>
                          <a:spcPts val="0"/>
                        </a:spcAft>
                      </a:pPr>
                      <a:r>
                        <a:rPr lang="ru-RU" sz="2400" b="1">
                          <a:effectLst/>
                          <a:latin typeface="Arial" pitchFamily="34" charset="0"/>
                          <a:cs typeface="Arial" pitchFamily="34" charset="0"/>
                        </a:rPr>
                        <a:t>Реакция</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4662">
                <a:tc>
                  <a:txBody>
                    <a:bodyPr/>
                    <a:lstStyle/>
                    <a:p>
                      <a:pPr indent="93345" algn="ctr">
                        <a:spcAft>
                          <a:spcPts val="0"/>
                        </a:spcAft>
                      </a:pPr>
                      <a:r>
                        <a:rPr lang="ru-RU" sz="2400" b="1" dirty="0">
                          <a:effectLst/>
                          <a:latin typeface="Arial" pitchFamily="34" charset="0"/>
                          <a:cs typeface="Arial" pitchFamily="34" charset="0"/>
                        </a:rPr>
                        <a:t>1</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cs typeface="Arial" pitchFamily="34" charset="0"/>
                        </a:rPr>
                        <a:t>CH</a:t>
                      </a:r>
                      <a:r>
                        <a:rPr lang="ru-RU" sz="2400" b="1" baseline="-25000" dirty="0">
                          <a:effectLst/>
                          <a:latin typeface="Arial" pitchFamily="34" charset="0"/>
                          <a:cs typeface="Arial" pitchFamily="34" charset="0"/>
                        </a:rPr>
                        <a:t>3</a:t>
                      </a:r>
                      <a:r>
                        <a:rPr lang="en-US" sz="2400" b="1" dirty="0">
                          <a:effectLst/>
                          <a:latin typeface="Arial" pitchFamily="34" charset="0"/>
                          <a:cs typeface="Arial" pitchFamily="34" charset="0"/>
                        </a:rPr>
                        <a:t>NO</a:t>
                      </a:r>
                      <a:r>
                        <a:rPr lang="ru-RU" sz="2400" b="1" baseline="-25000" dirty="0">
                          <a:effectLst/>
                          <a:latin typeface="Arial" pitchFamily="34" charset="0"/>
                          <a:cs typeface="Arial" pitchFamily="34" charset="0"/>
                        </a:rPr>
                        <a:t>2(ж) </a:t>
                      </a:r>
                      <a:r>
                        <a:rPr lang="ru-RU" sz="2400" b="1" dirty="0">
                          <a:effectLst/>
                          <a:latin typeface="Arial" pitchFamily="34" charset="0"/>
                          <a:cs typeface="Arial" pitchFamily="34" charset="0"/>
                        </a:rPr>
                        <a:t>– </a:t>
                      </a:r>
                      <a:r>
                        <a:rPr lang="ru-RU" sz="2400" b="1" dirty="0" err="1">
                          <a:effectLst/>
                          <a:latin typeface="Arial" pitchFamily="34" charset="0"/>
                          <a:cs typeface="Arial" pitchFamily="34" charset="0"/>
                        </a:rPr>
                        <a:t>нитрометан</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a:effectLst/>
                          <a:latin typeface="Arial" pitchFamily="34" charset="0"/>
                          <a:cs typeface="Arial" pitchFamily="34" charset="0"/>
                        </a:rPr>
                        <a:t>–709,278</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a:effectLst/>
                          <a:latin typeface="Arial" pitchFamily="34" charset="0"/>
                          <a:cs typeface="Arial" pitchFamily="34" charset="0"/>
                        </a:rPr>
                        <a:t>2H</a:t>
                      </a:r>
                      <a:r>
                        <a:rPr lang="en-US" sz="2400" b="1" baseline="-25000">
                          <a:effectLst/>
                          <a:latin typeface="Arial" pitchFamily="34" charset="0"/>
                          <a:cs typeface="Arial" pitchFamily="34" charset="0"/>
                        </a:rPr>
                        <a:t>2</a:t>
                      </a:r>
                      <a:r>
                        <a:rPr lang="en-US" sz="2400" b="1">
                          <a:effectLst/>
                          <a:latin typeface="Arial" pitchFamily="34" charset="0"/>
                          <a:cs typeface="Arial" pitchFamily="34" charset="0"/>
                        </a:rPr>
                        <a:t> + C</a:t>
                      </a:r>
                      <a:r>
                        <a:rPr lang="ru-RU" sz="2400" b="1">
                          <a:effectLst/>
                          <a:latin typeface="Arial" pitchFamily="34" charset="0"/>
                          <a:cs typeface="Arial" pitchFamily="34" charset="0"/>
                        </a:rPr>
                        <a:t>O </a:t>
                      </a:r>
                      <a:r>
                        <a:rPr lang="en-US" sz="2400" b="1">
                          <a:effectLst/>
                          <a:latin typeface="Arial" pitchFamily="34" charset="0"/>
                          <a:cs typeface="Arial" pitchFamily="34" charset="0"/>
                          <a:sym typeface="Symbol"/>
                        </a:rPr>
                        <a:t></a:t>
                      </a:r>
                      <a:r>
                        <a:rPr lang="en-US" sz="2400" b="1">
                          <a:effectLst/>
                          <a:latin typeface="Arial" pitchFamily="34" charset="0"/>
                          <a:cs typeface="Arial" pitchFamily="34" charset="0"/>
                        </a:rPr>
                        <a:t> CH</a:t>
                      </a:r>
                      <a:r>
                        <a:rPr lang="en-US" sz="2400" b="1" baseline="-25000">
                          <a:effectLst/>
                          <a:latin typeface="Arial" pitchFamily="34" charset="0"/>
                          <a:cs typeface="Arial" pitchFamily="34" charset="0"/>
                        </a:rPr>
                        <a:t>3</a:t>
                      </a:r>
                      <a:r>
                        <a:rPr lang="en-US" sz="2400" b="1">
                          <a:effectLst/>
                          <a:latin typeface="Arial" pitchFamily="34" charset="0"/>
                          <a:cs typeface="Arial" pitchFamily="34" charset="0"/>
                        </a:rPr>
                        <a:t>OH</a:t>
                      </a:r>
                      <a:r>
                        <a:rPr lang="en-US" sz="2400" b="1" baseline="-25000">
                          <a:effectLst/>
                          <a:latin typeface="Arial" pitchFamily="34" charset="0"/>
                          <a:cs typeface="Arial" pitchFamily="34" charset="0"/>
                        </a:rPr>
                        <a:t>(</a:t>
                      </a:r>
                      <a:r>
                        <a:rPr lang="ru-RU" sz="2400" b="1" baseline="-25000">
                          <a:effectLst/>
                          <a:latin typeface="Arial" pitchFamily="34" charset="0"/>
                          <a:cs typeface="Arial" pitchFamily="34" charset="0"/>
                        </a:rPr>
                        <a:t>ж</a:t>
                      </a:r>
                      <a:r>
                        <a:rPr lang="en-US" sz="2400" b="1" baseline="-25000">
                          <a:effectLst/>
                          <a:latin typeface="Arial" pitchFamily="34" charset="0"/>
                          <a:cs typeface="Arial" pitchFamily="34" charset="0"/>
                        </a:rPr>
                        <a:t>)</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4662">
                <a:tc>
                  <a:txBody>
                    <a:bodyPr/>
                    <a:lstStyle/>
                    <a:p>
                      <a:pPr indent="93345" algn="ctr">
                        <a:spcAft>
                          <a:spcPts val="0"/>
                        </a:spcAft>
                      </a:pPr>
                      <a:r>
                        <a:rPr lang="ru-RU" sz="2400" b="1">
                          <a:effectLst/>
                          <a:latin typeface="Arial" pitchFamily="34" charset="0"/>
                          <a:cs typeface="Arial" pitchFamily="34" charset="0"/>
                        </a:rPr>
                        <a:t>2</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cs typeface="Arial" pitchFamily="34" charset="0"/>
                        </a:rPr>
                        <a:t>C</a:t>
                      </a:r>
                      <a:r>
                        <a:rPr lang="ru-RU" sz="2400" b="1" baseline="-25000" dirty="0">
                          <a:effectLst/>
                          <a:latin typeface="Arial" pitchFamily="34" charset="0"/>
                          <a:cs typeface="Arial" pitchFamily="34" charset="0"/>
                        </a:rPr>
                        <a:t>2</a:t>
                      </a:r>
                      <a:r>
                        <a:rPr lang="en-US" sz="2400" b="1" dirty="0">
                          <a:effectLst/>
                          <a:latin typeface="Arial" pitchFamily="34" charset="0"/>
                          <a:cs typeface="Arial" pitchFamily="34" charset="0"/>
                        </a:rPr>
                        <a:t>H</a:t>
                      </a:r>
                      <a:r>
                        <a:rPr lang="ru-RU" sz="2400" b="1" baseline="-25000" dirty="0">
                          <a:effectLst/>
                          <a:latin typeface="Arial" pitchFamily="34" charset="0"/>
                          <a:cs typeface="Arial" pitchFamily="34" charset="0"/>
                        </a:rPr>
                        <a:t>5</a:t>
                      </a:r>
                      <a:r>
                        <a:rPr lang="en-US" sz="2400" b="1" dirty="0">
                          <a:effectLst/>
                          <a:latin typeface="Arial" pitchFamily="34" charset="0"/>
                          <a:cs typeface="Arial" pitchFamily="34" charset="0"/>
                        </a:rPr>
                        <a:t>NO</a:t>
                      </a:r>
                      <a:r>
                        <a:rPr lang="ru-RU" sz="2400" b="1" baseline="-25000" dirty="0">
                          <a:effectLst/>
                          <a:latin typeface="Arial" pitchFamily="34" charset="0"/>
                          <a:cs typeface="Arial" pitchFamily="34" charset="0"/>
                        </a:rPr>
                        <a:t>2(ж) </a:t>
                      </a:r>
                      <a:r>
                        <a:rPr lang="ru-RU" sz="2400" b="1" dirty="0">
                          <a:effectLst/>
                          <a:latin typeface="Arial" pitchFamily="34" charset="0"/>
                          <a:cs typeface="Arial" pitchFamily="34" charset="0"/>
                        </a:rPr>
                        <a:t>– гликокол</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dirty="0">
                          <a:effectLst/>
                          <a:latin typeface="Arial" pitchFamily="34" charset="0"/>
                          <a:cs typeface="Arial" pitchFamily="34" charset="0"/>
                        </a:rPr>
                        <a:t>–981,852</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dirty="0">
                          <a:effectLst/>
                          <a:latin typeface="Arial" pitchFamily="34" charset="0"/>
                          <a:cs typeface="Arial" pitchFamily="34" charset="0"/>
                        </a:rPr>
                        <a:t>4H</a:t>
                      </a:r>
                      <a:r>
                        <a:rPr lang="en-US" sz="2400" b="1" dirty="0" err="1">
                          <a:effectLst/>
                          <a:latin typeface="Arial" pitchFamily="34" charset="0"/>
                          <a:cs typeface="Arial" pitchFamily="34" charset="0"/>
                        </a:rPr>
                        <a:t>Cl</a:t>
                      </a:r>
                      <a:r>
                        <a:rPr lang="ru-RU" sz="2400" b="1" baseline="-25000" dirty="0">
                          <a:effectLst/>
                          <a:latin typeface="Arial" pitchFamily="34" charset="0"/>
                          <a:cs typeface="Arial" pitchFamily="34" charset="0"/>
                        </a:rPr>
                        <a:t>(г)</a:t>
                      </a:r>
                      <a:r>
                        <a:rPr lang="ru-RU" sz="2400" b="1" dirty="0">
                          <a:effectLst/>
                          <a:latin typeface="Arial" pitchFamily="34" charset="0"/>
                          <a:cs typeface="Arial" pitchFamily="34" charset="0"/>
                        </a:rPr>
                        <a:t> + O</a:t>
                      </a:r>
                      <a:r>
                        <a:rPr lang="ru-RU" sz="2400" b="1" baseline="-25000" dirty="0">
                          <a:effectLst/>
                          <a:latin typeface="Arial" pitchFamily="34" charset="0"/>
                          <a:cs typeface="Arial" pitchFamily="34" charset="0"/>
                        </a:rPr>
                        <a:t>2</a:t>
                      </a:r>
                      <a:r>
                        <a:rPr lang="ru-RU" sz="2400" b="1" dirty="0">
                          <a:effectLst/>
                          <a:latin typeface="Arial" pitchFamily="34" charset="0"/>
                          <a:cs typeface="Arial" pitchFamily="34" charset="0"/>
                        </a:rPr>
                        <a:t> </a:t>
                      </a:r>
                      <a:r>
                        <a:rPr lang="en-US" sz="2400" b="1" dirty="0">
                          <a:effectLst/>
                          <a:latin typeface="Arial" pitchFamily="34" charset="0"/>
                          <a:cs typeface="Arial" pitchFamily="34" charset="0"/>
                          <a:sym typeface="Symbol"/>
                        </a:rPr>
                        <a:t></a:t>
                      </a:r>
                      <a:r>
                        <a:rPr lang="ru-RU" sz="2400" b="1" dirty="0">
                          <a:effectLst/>
                          <a:latin typeface="Arial" pitchFamily="34" charset="0"/>
                          <a:cs typeface="Arial" pitchFamily="34" charset="0"/>
                        </a:rPr>
                        <a:t> 2</a:t>
                      </a:r>
                      <a:r>
                        <a:rPr lang="en-US" sz="2400" b="1" dirty="0">
                          <a:effectLst/>
                          <a:latin typeface="Arial" pitchFamily="34" charset="0"/>
                          <a:cs typeface="Arial" pitchFamily="34" charset="0"/>
                        </a:rPr>
                        <a:t>H</a:t>
                      </a:r>
                      <a:r>
                        <a:rPr lang="ru-RU" sz="2400" b="1" baseline="-25000" dirty="0">
                          <a:effectLst/>
                          <a:latin typeface="Arial" pitchFamily="34" charset="0"/>
                          <a:cs typeface="Arial" pitchFamily="34" charset="0"/>
                        </a:rPr>
                        <a:t>2</a:t>
                      </a:r>
                      <a:r>
                        <a:rPr lang="en-US" sz="2400" b="1" dirty="0">
                          <a:effectLst/>
                          <a:latin typeface="Arial" pitchFamily="34" charset="0"/>
                          <a:cs typeface="Arial" pitchFamily="34" charset="0"/>
                        </a:rPr>
                        <a:t>O</a:t>
                      </a:r>
                      <a:r>
                        <a:rPr lang="ru-RU" sz="2400" b="1" baseline="-25000" dirty="0">
                          <a:effectLst/>
                          <a:latin typeface="Arial" pitchFamily="34" charset="0"/>
                          <a:cs typeface="Arial" pitchFamily="34" charset="0"/>
                        </a:rPr>
                        <a:t>(г)</a:t>
                      </a:r>
                      <a:r>
                        <a:rPr lang="ru-RU" sz="2400" b="1" dirty="0">
                          <a:effectLst/>
                          <a:latin typeface="Arial" pitchFamily="34" charset="0"/>
                          <a:cs typeface="Arial" pitchFamily="34" charset="0"/>
                        </a:rPr>
                        <a:t> + </a:t>
                      </a:r>
                      <a:r>
                        <a:rPr lang="ru-RU" sz="2400" b="1" dirty="0" smtClean="0">
                          <a:effectLst/>
                          <a:latin typeface="Arial" pitchFamily="34" charset="0"/>
                          <a:cs typeface="Arial" pitchFamily="34" charset="0"/>
                        </a:rPr>
                        <a:t>+2</a:t>
                      </a:r>
                      <a:r>
                        <a:rPr lang="en-US" sz="2400" b="1" dirty="0" err="1">
                          <a:effectLst/>
                          <a:latin typeface="Arial" pitchFamily="34" charset="0"/>
                          <a:cs typeface="Arial" pitchFamily="34" charset="0"/>
                        </a:rPr>
                        <a:t>Cl</a:t>
                      </a:r>
                      <a:r>
                        <a:rPr lang="ru-RU" sz="2400" b="1" baseline="-25000" dirty="0">
                          <a:effectLst/>
                          <a:latin typeface="Arial" pitchFamily="34" charset="0"/>
                          <a:cs typeface="Arial" pitchFamily="34" charset="0"/>
                        </a:rPr>
                        <a:t>2(г)</a:t>
                      </a:r>
                      <a:r>
                        <a:rPr lang="ru-RU" sz="2400" b="1" dirty="0">
                          <a:effectLst/>
                          <a:latin typeface="Arial" pitchFamily="34" charset="0"/>
                          <a:cs typeface="Arial" pitchFamily="34" charset="0"/>
                        </a:rPr>
                        <a:t> </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4662">
                <a:tc>
                  <a:txBody>
                    <a:bodyPr/>
                    <a:lstStyle/>
                    <a:p>
                      <a:pPr indent="93345" algn="ctr">
                        <a:spcAft>
                          <a:spcPts val="0"/>
                        </a:spcAft>
                      </a:pPr>
                      <a:r>
                        <a:rPr lang="ru-RU" sz="2400" b="1">
                          <a:effectLst/>
                          <a:latin typeface="Arial" pitchFamily="34" charset="0"/>
                          <a:cs typeface="Arial" pitchFamily="34" charset="0"/>
                        </a:rPr>
                        <a:t>3</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cs typeface="Arial" pitchFamily="34" charset="0"/>
                        </a:rPr>
                        <a:t>C</a:t>
                      </a:r>
                      <a:r>
                        <a:rPr lang="ru-RU" sz="2400" b="1" baseline="-25000" dirty="0">
                          <a:effectLst/>
                          <a:latin typeface="Arial" pitchFamily="34" charset="0"/>
                          <a:cs typeface="Arial" pitchFamily="34" charset="0"/>
                        </a:rPr>
                        <a:t>2</a:t>
                      </a:r>
                      <a:r>
                        <a:rPr lang="en-US" sz="2400" b="1" dirty="0">
                          <a:effectLst/>
                          <a:latin typeface="Arial" pitchFamily="34" charset="0"/>
                          <a:cs typeface="Arial" pitchFamily="34" charset="0"/>
                        </a:rPr>
                        <a:t>H</a:t>
                      </a:r>
                      <a:r>
                        <a:rPr lang="ru-RU" sz="2400" b="1" baseline="-25000" dirty="0">
                          <a:effectLst/>
                          <a:latin typeface="Arial" pitchFamily="34" charset="0"/>
                          <a:cs typeface="Arial" pitchFamily="34" charset="0"/>
                        </a:rPr>
                        <a:t>6</a:t>
                      </a:r>
                      <a:r>
                        <a:rPr lang="en-US" sz="2400" b="1" dirty="0">
                          <a:effectLst/>
                          <a:latin typeface="Arial" pitchFamily="34" charset="0"/>
                          <a:cs typeface="Arial" pitchFamily="34" charset="0"/>
                        </a:rPr>
                        <a:t>O</a:t>
                      </a:r>
                      <a:r>
                        <a:rPr lang="ru-RU" sz="2400" b="1" baseline="-25000" dirty="0">
                          <a:effectLst/>
                          <a:latin typeface="Arial" pitchFamily="34" charset="0"/>
                          <a:cs typeface="Arial" pitchFamily="34" charset="0"/>
                        </a:rPr>
                        <a:t>2(ж) </a:t>
                      </a:r>
                      <a:r>
                        <a:rPr lang="ru-RU" sz="2400" b="1" dirty="0">
                          <a:effectLst/>
                          <a:latin typeface="Arial" pitchFamily="34" charset="0"/>
                          <a:cs typeface="Arial" pitchFamily="34" charset="0"/>
                        </a:rPr>
                        <a:t>– этиленгликоль</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dirty="0">
                          <a:effectLst/>
                          <a:latin typeface="Arial" pitchFamily="34" charset="0"/>
                          <a:cs typeface="Arial" pitchFamily="34" charset="0"/>
                        </a:rPr>
                        <a:t>–1180,315</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dirty="0">
                          <a:effectLst/>
                          <a:latin typeface="Arial" pitchFamily="34" charset="0"/>
                          <a:cs typeface="Arial" pitchFamily="34" charset="0"/>
                        </a:rPr>
                        <a:t>NH</a:t>
                      </a:r>
                      <a:r>
                        <a:rPr lang="ru-RU" sz="2400" b="1" baseline="-25000" dirty="0">
                          <a:effectLst/>
                          <a:latin typeface="Arial" pitchFamily="34" charset="0"/>
                          <a:cs typeface="Arial" pitchFamily="34" charset="0"/>
                        </a:rPr>
                        <a:t>4</a:t>
                      </a:r>
                      <a:r>
                        <a:rPr lang="en-US" sz="2400" b="1" dirty="0" err="1">
                          <a:effectLst/>
                          <a:latin typeface="Arial" pitchFamily="34" charset="0"/>
                          <a:cs typeface="Arial" pitchFamily="34" charset="0"/>
                        </a:rPr>
                        <a:t>Cl</a:t>
                      </a:r>
                      <a:r>
                        <a:rPr lang="ru-RU" sz="2400" b="1" baseline="-25000" dirty="0">
                          <a:effectLst/>
                          <a:latin typeface="Arial" pitchFamily="34" charset="0"/>
                          <a:cs typeface="Arial" pitchFamily="34" charset="0"/>
                        </a:rPr>
                        <a:t>(г)</a:t>
                      </a:r>
                      <a:r>
                        <a:rPr lang="ru-RU" sz="2400" b="1" dirty="0">
                          <a:effectLst/>
                          <a:latin typeface="Arial" pitchFamily="34" charset="0"/>
                          <a:cs typeface="Arial" pitchFamily="34" charset="0"/>
                        </a:rPr>
                        <a:t> </a:t>
                      </a:r>
                      <a:r>
                        <a:rPr lang="en-US" sz="2400" b="1" dirty="0">
                          <a:effectLst/>
                          <a:latin typeface="Arial" pitchFamily="34" charset="0"/>
                          <a:cs typeface="Arial" pitchFamily="34" charset="0"/>
                          <a:sym typeface="Symbol"/>
                        </a:rPr>
                        <a:t></a:t>
                      </a:r>
                      <a:r>
                        <a:rPr lang="ru-RU" sz="2400" b="1" dirty="0">
                          <a:effectLst/>
                          <a:latin typeface="Arial" pitchFamily="34" charset="0"/>
                          <a:cs typeface="Arial" pitchFamily="34" charset="0"/>
                        </a:rPr>
                        <a:t> NH</a:t>
                      </a:r>
                      <a:r>
                        <a:rPr lang="ru-RU" sz="2400" b="1" baseline="-25000" dirty="0">
                          <a:effectLst/>
                          <a:latin typeface="Arial" pitchFamily="34" charset="0"/>
                          <a:cs typeface="Arial" pitchFamily="34" charset="0"/>
                        </a:rPr>
                        <a:t>3(г)</a:t>
                      </a:r>
                      <a:r>
                        <a:rPr lang="ru-RU" sz="2400" b="1" dirty="0">
                          <a:effectLst/>
                          <a:latin typeface="Arial" pitchFamily="34" charset="0"/>
                          <a:cs typeface="Arial" pitchFamily="34" charset="0"/>
                        </a:rPr>
                        <a:t>+ H</a:t>
                      </a:r>
                      <a:r>
                        <a:rPr lang="en-US" sz="2400" b="1" dirty="0" err="1">
                          <a:effectLst/>
                          <a:latin typeface="Arial" pitchFamily="34" charset="0"/>
                          <a:cs typeface="Arial" pitchFamily="34" charset="0"/>
                        </a:rPr>
                        <a:t>Cl</a:t>
                      </a:r>
                      <a:r>
                        <a:rPr lang="ru-RU" sz="2400" b="1" baseline="-25000" dirty="0">
                          <a:effectLst/>
                          <a:latin typeface="Arial" pitchFamily="34" charset="0"/>
                          <a:cs typeface="Arial" pitchFamily="34" charset="0"/>
                        </a:rPr>
                        <a:t>(г)</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84662">
                <a:tc>
                  <a:txBody>
                    <a:bodyPr/>
                    <a:lstStyle/>
                    <a:p>
                      <a:pPr indent="93345" algn="ctr">
                        <a:spcAft>
                          <a:spcPts val="0"/>
                        </a:spcAft>
                      </a:pPr>
                      <a:r>
                        <a:rPr lang="ru-RU" sz="2400" b="1">
                          <a:effectLst/>
                          <a:latin typeface="Arial" pitchFamily="34" charset="0"/>
                          <a:cs typeface="Arial" pitchFamily="34" charset="0"/>
                        </a:rPr>
                        <a:t>4</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cs typeface="Arial" pitchFamily="34" charset="0"/>
                        </a:rPr>
                        <a:t>C</a:t>
                      </a:r>
                      <a:r>
                        <a:rPr lang="ru-RU" sz="2400" b="1" baseline="-25000" dirty="0">
                          <a:effectLst/>
                          <a:latin typeface="Arial" pitchFamily="34" charset="0"/>
                          <a:cs typeface="Arial" pitchFamily="34" charset="0"/>
                        </a:rPr>
                        <a:t>3</a:t>
                      </a:r>
                      <a:r>
                        <a:rPr lang="en-US" sz="2400" b="1" dirty="0">
                          <a:effectLst/>
                          <a:latin typeface="Arial" pitchFamily="34" charset="0"/>
                          <a:cs typeface="Arial" pitchFamily="34" charset="0"/>
                        </a:rPr>
                        <a:t>H</a:t>
                      </a:r>
                      <a:r>
                        <a:rPr lang="ru-RU" sz="2400" b="1" baseline="-25000" dirty="0">
                          <a:effectLst/>
                          <a:latin typeface="Arial" pitchFamily="34" charset="0"/>
                          <a:cs typeface="Arial" pitchFamily="34" charset="0"/>
                        </a:rPr>
                        <a:t>8</a:t>
                      </a:r>
                      <a:r>
                        <a:rPr lang="en-US" sz="2400" b="1" dirty="0">
                          <a:effectLst/>
                          <a:latin typeface="Arial" pitchFamily="34" charset="0"/>
                          <a:cs typeface="Arial" pitchFamily="34" charset="0"/>
                        </a:rPr>
                        <a:t>O</a:t>
                      </a:r>
                      <a:r>
                        <a:rPr lang="ru-RU" sz="2400" b="1" baseline="-25000" dirty="0">
                          <a:effectLst/>
                          <a:latin typeface="Arial" pitchFamily="34" charset="0"/>
                          <a:cs typeface="Arial" pitchFamily="34" charset="0"/>
                        </a:rPr>
                        <a:t>3(ж) </a:t>
                      </a:r>
                      <a:r>
                        <a:rPr lang="ru-RU" sz="2400" b="1" dirty="0">
                          <a:effectLst/>
                          <a:latin typeface="Arial" pitchFamily="34" charset="0"/>
                          <a:cs typeface="Arial" pitchFamily="34" charset="0"/>
                        </a:rPr>
                        <a:t>– глицерин</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dirty="0">
                          <a:effectLst/>
                          <a:latin typeface="Arial" pitchFamily="34" charset="0"/>
                          <a:cs typeface="Arial" pitchFamily="34" charset="0"/>
                        </a:rPr>
                        <a:t>–1662,239</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cs typeface="Arial" pitchFamily="34" charset="0"/>
                        </a:rPr>
                        <a:t>2</a:t>
                      </a:r>
                      <a:r>
                        <a:rPr lang="ru-RU" sz="2400" b="1" dirty="0">
                          <a:effectLst/>
                          <a:latin typeface="Arial" pitchFamily="34" charset="0"/>
                          <a:cs typeface="Arial" pitchFamily="34" charset="0"/>
                        </a:rPr>
                        <a:t>N</a:t>
                      </a:r>
                      <a:r>
                        <a:rPr lang="en-US" sz="2400" b="1" baseline="-25000" dirty="0">
                          <a:effectLst/>
                          <a:latin typeface="Arial" pitchFamily="34" charset="0"/>
                          <a:cs typeface="Arial" pitchFamily="34" charset="0"/>
                        </a:rPr>
                        <a:t>2</a:t>
                      </a:r>
                      <a:r>
                        <a:rPr lang="en-US" sz="2400" b="1" dirty="0">
                          <a:effectLst/>
                          <a:latin typeface="Arial" pitchFamily="34" charset="0"/>
                          <a:cs typeface="Arial" pitchFamily="34" charset="0"/>
                        </a:rPr>
                        <a:t> </a:t>
                      </a:r>
                      <a:r>
                        <a:rPr lang="ru-RU" sz="2400" b="1" dirty="0">
                          <a:effectLst/>
                          <a:latin typeface="Arial" pitchFamily="34" charset="0"/>
                          <a:cs typeface="Arial" pitchFamily="34" charset="0"/>
                        </a:rPr>
                        <a:t>+</a:t>
                      </a:r>
                      <a:r>
                        <a:rPr lang="en-US" sz="2400" b="1" dirty="0">
                          <a:effectLst/>
                          <a:latin typeface="Arial" pitchFamily="34" charset="0"/>
                          <a:cs typeface="Arial" pitchFamily="34" charset="0"/>
                        </a:rPr>
                        <a:t> 6H</a:t>
                      </a:r>
                      <a:r>
                        <a:rPr lang="en-US" sz="2400" b="1" baseline="-25000" dirty="0">
                          <a:effectLst/>
                          <a:latin typeface="Arial" pitchFamily="34" charset="0"/>
                          <a:cs typeface="Arial" pitchFamily="34" charset="0"/>
                        </a:rPr>
                        <a:t>2</a:t>
                      </a:r>
                      <a:r>
                        <a:rPr lang="en-US" sz="2400" b="1" dirty="0">
                          <a:effectLst/>
                          <a:latin typeface="Arial" pitchFamily="34" charset="0"/>
                          <a:cs typeface="Arial" pitchFamily="34" charset="0"/>
                        </a:rPr>
                        <a:t>O</a:t>
                      </a:r>
                      <a:r>
                        <a:rPr lang="ru-RU" sz="2400" b="1" baseline="-25000" dirty="0">
                          <a:effectLst/>
                          <a:latin typeface="Arial" pitchFamily="34" charset="0"/>
                          <a:cs typeface="Arial" pitchFamily="34" charset="0"/>
                        </a:rPr>
                        <a:t>(ж)</a:t>
                      </a:r>
                      <a:r>
                        <a:rPr lang="ru-RU" sz="2400" b="1" dirty="0">
                          <a:effectLst/>
                          <a:latin typeface="Arial" pitchFamily="34" charset="0"/>
                          <a:cs typeface="Arial" pitchFamily="34" charset="0"/>
                        </a:rPr>
                        <a:t> </a:t>
                      </a:r>
                      <a:r>
                        <a:rPr lang="en-US" sz="2400" b="1" dirty="0">
                          <a:effectLst/>
                          <a:latin typeface="Arial" pitchFamily="34" charset="0"/>
                          <a:cs typeface="Arial" pitchFamily="34" charset="0"/>
                          <a:sym typeface="Symbol"/>
                        </a:rPr>
                        <a:t></a:t>
                      </a:r>
                      <a:r>
                        <a:rPr lang="en-US" sz="2400" b="1" dirty="0">
                          <a:effectLst/>
                          <a:latin typeface="Arial" pitchFamily="34" charset="0"/>
                          <a:cs typeface="Arial" pitchFamily="34" charset="0"/>
                        </a:rPr>
                        <a:t> 4</a:t>
                      </a:r>
                      <a:r>
                        <a:rPr lang="ru-RU" sz="2400" b="1" dirty="0">
                          <a:effectLst/>
                          <a:latin typeface="Arial" pitchFamily="34" charset="0"/>
                          <a:cs typeface="Arial" pitchFamily="34" charset="0"/>
                        </a:rPr>
                        <a:t>NH</a:t>
                      </a:r>
                      <a:r>
                        <a:rPr lang="en-US" sz="2400" b="1" baseline="-25000" dirty="0">
                          <a:effectLst/>
                          <a:latin typeface="Arial" pitchFamily="34" charset="0"/>
                          <a:cs typeface="Arial" pitchFamily="34" charset="0"/>
                        </a:rPr>
                        <a:t>3</a:t>
                      </a:r>
                      <a:r>
                        <a:rPr lang="ru-RU" sz="2400" b="1" baseline="-25000" dirty="0">
                          <a:effectLst/>
                          <a:latin typeface="Arial" pitchFamily="34" charset="0"/>
                          <a:cs typeface="Arial" pitchFamily="34" charset="0"/>
                        </a:rPr>
                        <a:t>(г) </a:t>
                      </a:r>
                      <a:r>
                        <a:rPr lang="ru-RU" sz="2400" b="1" dirty="0">
                          <a:effectLst/>
                          <a:latin typeface="Arial" pitchFamily="34" charset="0"/>
                          <a:cs typeface="Arial" pitchFamily="34" charset="0"/>
                        </a:rPr>
                        <a:t>+ </a:t>
                      </a:r>
                      <a:r>
                        <a:rPr lang="ru-RU" sz="2400" b="1" dirty="0" smtClean="0">
                          <a:effectLst/>
                          <a:latin typeface="Arial" pitchFamily="34" charset="0"/>
                          <a:cs typeface="Arial" pitchFamily="34" charset="0"/>
                        </a:rPr>
                        <a:t>+</a:t>
                      </a:r>
                      <a:r>
                        <a:rPr lang="en-US" sz="2400" b="1" dirty="0" smtClean="0">
                          <a:effectLst/>
                          <a:latin typeface="Arial" pitchFamily="34" charset="0"/>
                          <a:cs typeface="Arial" pitchFamily="34" charset="0"/>
                        </a:rPr>
                        <a:t>3O</a:t>
                      </a:r>
                      <a:r>
                        <a:rPr lang="en-US" sz="2400" b="1" baseline="-25000" dirty="0" smtClean="0">
                          <a:effectLst/>
                          <a:latin typeface="Arial" pitchFamily="34" charset="0"/>
                          <a:cs typeface="Arial" pitchFamily="34" charset="0"/>
                        </a:rPr>
                        <a:t>2</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84662">
                <a:tc>
                  <a:txBody>
                    <a:bodyPr/>
                    <a:lstStyle/>
                    <a:p>
                      <a:pPr indent="93345" algn="ctr">
                        <a:spcAft>
                          <a:spcPts val="0"/>
                        </a:spcAft>
                      </a:pPr>
                      <a:r>
                        <a:rPr lang="ru-RU" sz="2400" b="1">
                          <a:effectLst/>
                          <a:latin typeface="Arial" pitchFamily="34" charset="0"/>
                          <a:cs typeface="Arial" pitchFamily="34" charset="0"/>
                        </a:rPr>
                        <a:t>5</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a:effectLst/>
                          <a:latin typeface="Arial" pitchFamily="34" charset="0"/>
                          <a:cs typeface="Arial" pitchFamily="34" charset="0"/>
                        </a:rPr>
                        <a:t>(CH</a:t>
                      </a:r>
                      <a:r>
                        <a:rPr lang="en-US" sz="2400" b="1" baseline="-25000">
                          <a:effectLst/>
                          <a:latin typeface="Arial" pitchFamily="34" charset="0"/>
                          <a:cs typeface="Arial" pitchFamily="34" charset="0"/>
                        </a:rPr>
                        <a:t>3</a:t>
                      </a:r>
                      <a:r>
                        <a:rPr lang="en-US" sz="2400" b="1">
                          <a:effectLst/>
                          <a:latin typeface="Arial" pitchFamily="34" charset="0"/>
                          <a:cs typeface="Arial" pitchFamily="34" charset="0"/>
                        </a:rPr>
                        <a:t>)</a:t>
                      </a:r>
                      <a:r>
                        <a:rPr lang="en-US" sz="2400" b="1" baseline="-25000">
                          <a:effectLst/>
                          <a:latin typeface="Arial" pitchFamily="34" charset="0"/>
                          <a:cs typeface="Arial" pitchFamily="34" charset="0"/>
                        </a:rPr>
                        <a:t>2</a:t>
                      </a:r>
                      <a:r>
                        <a:rPr lang="en-US" sz="2400" b="1">
                          <a:effectLst/>
                          <a:latin typeface="Arial" pitchFamily="34" charset="0"/>
                          <a:cs typeface="Arial" pitchFamily="34" charset="0"/>
                        </a:rPr>
                        <a:t>NH</a:t>
                      </a:r>
                      <a:r>
                        <a:rPr lang="en-US" sz="2400" b="1" baseline="-25000">
                          <a:effectLst/>
                          <a:latin typeface="Arial" pitchFamily="34" charset="0"/>
                          <a:cs typeface="Arial" pitchFamily="34" charset="0"/>
                        </a:rPr>
                        <a:t>(ж) </a:t>
                      </a:r>
                      <a:r>
                        <a:rPr lang="ru-RU" sz="2400" b="1">
                          <a:effectLst/>
                          <a:latin typeface="Arial" pitchFamily="34" charset="0"/>
                          <a:cs typeface="Arial" pitchFamily="34" charset="0"/>
                        </a:rPr>
                        <a:t>– диметиламин</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dirty="0">
                          <a:effectLst/>
                          <a:latin typeface="Arial" pitchFamily="34" charset="0"/>
                          <a:cs typeface="Arial" pitchFamily="34" charset="0"/>
                        </a:rPr>
                        <a:t>–1774,229</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dirty="0">
                          <a:effectLst/>
                          <a:latin typeface="Arial" pitchFamily="34" charset="0"/>
                          <a:cs typeface="Arial" pitchFamily="34" charset="0"/>
                        </a:rPr>
                        <a:t>4N</a:t>
                      </a:r>
                      <a:r>
                        <a:rPr lang="en-US" sz="2400" b="1" dirty="0">
                          <a:effectLst/>
                          <a:latin typeface="Arial" pitchFamily="34" charset="0"/>
                          <a:cs typeface="Arial" pitchFamily="34" charset="0"/>
                        </a:rPr>
                        <a:t>O </a:t>
                      </a:r>
                      <a:r>
                        <a:rPr lang="ru-RU" sz="2400" b="1" dirty="0">
                          <a:effectLst/>
                          <a:latin typeface="Arial" pitchFamily="34" charset="0"/>
                          <a:cs typeface="Arial" pitchFamily="34" charset="0"/>
                        </a:rPr>
                        <a:t>+</a:t>
                      </a:r>
                      <a:r>
                        <a:rPr lang="en-US" sz="2400" b="1" dirty="0">
                          <a:effectLst/>
                          <a:latin typeface="Arial" pitchFamily="34" charset="0"/>
                          <a:cs typeface="Arial" pitchFamily="34" charset="0"/>
                        </a:rPr>
                        <a:t>6H</a:t>
                      </a:r>
                      <a:r>
                        <a:rPr lang="en-US" sz="2400" b="1" baseline="-25000" dirty="0">
                          <a:effectLst/>
                          <a:latin typeface="Arial" pitchFamily="34" charset="0"/>
                          <a:cs typeface="Arial" pitchFamily="34" charset="0"/>
                        </a:rPr>
                        <a:t>2</a:t>
                      </a:r>
                      <a:r>
                        <a:rPr lang="en-US" sz="2400" b="1" dirty="0">
                          <a:effectLst/>
                          <a:latin typeface="Arial" pitchFamily="34" charset="0"/>
                          <a:cs typeface="Arial" pitchFamily="34" charset="0"/>
                        </a:rPr>
                        <a:t>O</a:t>
                      </a:r>
                      <a:r>
                        <a:rPr lang="ru-RU" sz="2400" b="1" baseline="-25000" dirty="0">
                          <a:effectLst/>
                          <a:latin typeface="Arial" pitchFamily="34" charset="0"/>
                          <a:cs typeface="Arial" pitchFamily="34" charset="0"/>
                        </a:rPr>
                        <a:t>(ж)</a:t>
                      </a:r>
                      <a:r>
                        <a:rPr lang="ru-RU" sz="2400" b="1" dirty="0">
                          <a:effectLst/>
                          <a:latin typeface="Arial" pitchFamily="34" charset="0"/>
                          <a:cs typeface="Arial" pitchFamily="34" charset="0"/>
                        </a:rPr>
                        <a:t> </a:t>
                      </a:r>
                      <a:r>
                        <a:rPr lang="en-US" sz="2400" b="1" dirty="0">
                          <a:effectLst/>
                          <a:latin typeface="Arial" pitchFamily="34" charset="0"/>
                          <a:cs typeface="Arial" pitchFamily="34" charset="0"/>
                          <a:sym typeface="Symbol"/>
                        </a:rPr>
                        <a:t></a:t>
                      </a:r>
                      <a:r>
                        <a:rPr lang="en-US" sz="2400" b="1" dirty="0">
                          <a:effectLst/>
                          <a:latin typeface="Arial" pitchFamily="34" charset="0"/>
                          <a:cs typeface="Arial" pitchFamily="34" charset="0"/>
                        </a:rPr>
                        <a:t> 4</a:t>
                      </a:r>
                      <a:r>
                        <a:rPr lang="ru-RU" sz="2400" b="1" dirty="0">
                          <a:effectLst/>
                          <a:latin typeface="Arial" pitchFamily="34" charset="0"/>
                          <a:cs typeface="Arial" pitchFamily="34" charset="0"/>
                        </a:rPr>
                        <a:t>NH</a:t>
                      </a:r>
                      <a:r>
                        <a:rPr lang="en-US" sz="2400" b="1" baseline="-25000" dirty="0">
                          <a:effectLst/>
                          <a:latin typeface="Arial" pitchFamily="34" charset="0"/>
                          <a:cs typeface="Arial" pitchFamily="34" charset="0"/>
                        </a:rPr>
                        <a:t>3</a:t>
                      </a:r>
                      <a:r>
                        <a:rPr lang="ru-RU" sz="2400" b="1" baseline="-25000" dirty="0">
                          <a:effectLst/>
                          <a:latin typeface="Arial" pitchFamily="34" charset="0"/>
                          <a:cs typeface="Arial" pitchFamily="34" charset="0"/>
                        </a:rPr>
                        <a:t>(г) </a:t>
                      </a:r>
                      <a:r>
                        <a:rPr lang="ru-RU" sz="2400" b="1" dirty="0">
                          <a:effectLst/>
                          <a:latin typeface="Arial" pitchFamily="34" charset="0"/>
                          <a:cs typeface="Arial" pitchFamily="34" charset="0"/>
                        </a:rPr>
                        <a:t>+ </a:t>
                      </a:r>
                      <a:r>
                        <a:rPr lang="ru-RU" sz="2400" b="1" dirty="0" smtClean="0">
                          <a:effectLst/>
                          <a:latin typeface="Arial" pitchFamily="34" charset="0"/>
                          <a:cs typeface="Arial" pitchFamily="34" charset="0"/>
                        </a:rPr>
                        <a:t>+</a:t>
                      </a:r>
                      <a:r>
                        <a:rPr lang="en-US" sz="2400" b="1" dirty="0" smtClean="0">
                          <a:effectLst/>
                          <a:latin typeface="Arial" pitchFamily="34" charset="0"/>
                          <a:cs typeface="Arial" pitchFamily="34" charset="0"/>
                        </a:rPr>
                        <a:t>5O</a:t>
                      </a:r>
                      <a:r>
                        <a:rPr lang="en-US" sz="2400" b="1" baseline="-25000" dirty="0" smtClean="0">
                          <a:effectLst/>
                          <a:latin typeface="Arial" pitchFamily="34" charset="0"/>
                          <a:cs typeface="Arial" pitchFamily="34" charset="0"/>
                        </a:rPr>
                        <a:t>2</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4058173210"/>
              </p:ext>
            </p:extLst>
          </p:nvPr>
        </p:nvGraphicFramePr>
        <p:xfrm>
          <a:off x="185492" y="150856"/>
          <a:ext cx="8851004" cy="6400800"/>
        </p:xfrm>
        <a:graphic>
          <a:graphicData uri="http://schemas.openxmlformats.org/drawingml/2006/table">
            <a:tbl>
              <a:tblPr firstRow="1" firstCol="1" bandRow="1">
                <a:tableStyleId>{2D5ABB26-0587-4C30-8999-92F81FD0307C}</a:tableStyleId>
              </a:tblPr>
              <a:tblGrid>
                <a:gridCol w="854342">
                  <a:extLst>
                    <a:ext uri="{9D8B030D-6E8A-4147-A177-3AD203B41FA5}">
                      <a16:colId xmlns:a16="http://schemas.microsoft.com/office/drawing/2014/main" val="20000"/>
                    </a:ext>
                  </a:extLst>
                </a:gridCol>
                <a:gridCol w="230593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3962536">
                  <a:extLst>
                    <a:ext uri="{9D8B030D-6E8A-4147-A177-3AD203B41FA5}">
                      <a16:colId xmlns:a16="http://schemas.microsoft.com/office/drawing/2014/main" val="20003"/>
                    </a:ext>
                  </a:extLst>
                </a:gridCol>
              </a:tblGrid>
              <a:tr h="166196">
                <a:tc rowSpan="2">
                  <a:txBody>
                    <a:bodyPr/>
                    <a:lstStyle/>
                    <a:p>
                      <a:pPr indent="93345" algn="ctr">
                        <a:lnSpc>
                          <a:spcPct val="80000"/>
                        </a:lnSpc>
                        <a:spcAft>
                          <a:spcPts val="0"/>
                        </a:spcAft>
                      </a:pPr>
                      <a:r>
                        <a:rPr lang="ru-RU" sz="2400" b="1" dirty="0">
                          <a:effectLst/>
                          <a:latin typeface="Arial" pitchFamily="34" charset="0"/>
                          <a:cs typeface="Arial" pitchFamily="34" charset="0"/>
                        </a:rPr>
                        <a:t>№ варианта</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indent="93345" algn="ctr">
                        <a:lnSpc>
                          <a:spcPct val="90000"/>
                        </a:lnSpc>
                        <a:spcAft>
                          <a:spcPts val="0"/>
                        </a:spcAft>
                      </a:pPr>
                      <a:r>
                        <a:rPr lang="ru-RU" sz="2400" b="1">
                          <a:effectLst/>
                          <a:latin typeface="Arial" pitchFamily="34" charset="0"/>
                          <a:cs typeface="Arial" pitchFamily="34" charset="0"/>
                        </a:rPr>
                        <a:t>Задание 1</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indent="93345" algn="ctr">
                        <a:lnSpc>
                          <a:spcPct val="90000"/>
                        </a:lnSpc>
                        <a:spcAft>
                          <a:spcPts val="0"/>
                        </a:spcAft>
                      </a:pPr>
                      <a:r>
                        <a:rPr lang="ru-RU" sz="2400" b="1">
                          <a:effectLst/>
                          <a:latin typeface="Arial" pitchFamily="34" charset="0"/>
                          <a:cs typeface="Arial" pitchFamily="34" charset="0"/>
                        </a:rPr>
                        <a:t>Задание 2</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4662">
                <a:tc vMerge="1">
                  <a:txBody>
                    <a:bodyPr/>
                    <a:lstStyle/>
                    <a:p>
                      <a:endParaRPr lang="ru-RU"/>
                    </a:p>
                  </a:txBody>
                  <a:tcPr/>
                </a:tc>
                <a:tc>
                  <a:txBody>
                    <a:bodyPr/>
                    <a:lstStyle/>
                    <a:p>
                      <a:pPr indent="93345" algn="ctr">
                        <a:lnSpc>
                          <a:spcPct val="90000"/>
                        </a:lnSpc>
                        <a:spcAft>
                          <a:spcPts val="0"/>
                        </a:spcAft>
                      </a:pPr>
                      <a:r>
                        <a:rPr lang="ru-RU" sz="2400" b="1">
                          <a:effectLst/>
                          <a:latin typeface="Arial" pitchFamily="34" charset="0"/>
                          <a:cs typeface="Arial" pitchFamily="34" charset="0"/>
                        </a:rPr>
                        <a:t>Вещество</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lnSpc>
                          <a:spcPct val="80000"/>
                        </a:lnSpc>
                        <a:spcAft>
                          <a:spcPts val="0"/>
                        </a:spcAft>
                      </a:pPr>
                      <a:r>
                        <a:rPr lang="ru-RU" sz="2400" b="1" dirty="0">
                          <a:effectLst/>
                          <a:latin typeface="Arial" pitchFamily="34" charset="0"/>
                          <a:cs typeface="Arial" pitchFamily="34" charset="0"/>
                          <a:sym typeface="Symbol"/>
                        </a:rPr>
                        <a:t></a:t>
                      </a:r>
                      <a:r>
                        <a:rPr lang="ru-RU" sz="2400" b="1" dirty="0">
                          <a:effectLst/>
                          <a:latin typeface="Arial" pitchFamily="34" charset="0"/>
                          <a:cs typeface="Arial" pitchFamily="34" charset="0"/>
                        </a:rPr>
                        <a:t>Н</a:t>
                      </a:r>
                      <a:r>
                        <a:rPr lang="ru-RU" sz="2400" b="1" baseline="30000" dirty="0">
                          <a:effectLst/>
                          <a:latin typeface="Arial" pitchFamily="34" charset="0"/>
                          <a:cs typeface="Arial" pitchFamily="34" charset="0"/>
                        </a:rPr>
                        <a:t>0</a:t>
                      </a:r>
                      <a:r>
                        <a:rPr lang="ru-RU" sz="2400" b="1" baseline="-25000" dirty="0">
                          <a:effectLst/>
                          <a:latin typeface="Arial" pitchFamily="34" charset="0"/>
                          <a:cs typeface="Arial" pitchFamily="34" charset="0"/>
                        </a:rPr>
                        <a:t>с</a:t>
                      </a:r>
                      <a:r>
                        <a:rPr lang="ru-RU" sz="2400" b="1" dirty="0">
                          <a:effectLst/>
                          <a:latin typeface="Arial" pitchFamily="34" charset="0"/>
                          <a:cs typeface="Arial" pitchFamily="34" charset="0"/>
                        </a:rPr>
                        <a:t>, кДж/моль</a:t>
                      </a:r>
                      <a:endParaRPr lang="ru-RU" sz="24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lnSpc>
                          <a:spcPct val="90000"/>
                        </a:lnSpc>
                        <a:spcAft>
                          <a:spcPts val="0"/>
                        </a:spcAft>
                      </a:pPr>
                      <a:r>
                        <a:rPr lang="ru-RU" sz="2400" b="1" dirty="0">
                          <a:effectLst/>
                          <a:latin typeface="Arial" pitchFamily="34" charset="0"/>
                          <a:cs typeface="Arial" pitchFamily="34" charset="0"/>
                        </a:rPr>
                        <a:t>Реакция</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4662">
                <a:tc>
                  <a:txBody>
                    <a:bodyPr/>
                    <a:lstStyle/>
                    <a:p>
                      <a:pPr indent="93345" algn="ctr">
                        <a:spcAft>
                          <a:spcPts val="0"/>
                        </a:spcAft>
                      </a:pPr>
                      <a:r>
                        <a:rPr lang="ru-RU" sz="2400" b="1" dirty="0">
                          <a:effectLst/>
                          <a:latin typeface="Arial" pitchFamily="34" charset="0"/>
                          <a:cs typeface="Arial" pitchFamily="34" charset="0"/>
                        </a:rPr>
                        <a:t>6</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cs typeface="Arial" pitchFamily="34" charset="0"/>
                        </a:rPr>
                        <a:t>C</a:t>
                      </a:r>
                      <a:r>
                        <a:rPr lang="ru-RU" sz="2400" b="1" baseline="-25000" dirty="0">
                          <a:effectLst/>
                          <a:latin typeface="Arial" pitchFamily="34" charset="0"/>
                          <a:cs typeface="Arial" pitchFamily="34" charset="0"/>
                        </a:rPr>
                        <a:t>3</a:t>
                      </a:r>
                      <a:r>
                        <a:rPr lang="en-US" sz="2400" b="1" dirty="0">
                          <a:effectLst/>
                          <a:latin typeface="Arial" pitchFamily="34" charset="0"/>
                          <a:cs typeface="Arial" pitchFamily="34" charset="0"/>
                        </a:rPr>
                        <a:t>H</a:t>
                      </a:r>
                      <a:r>
                        <a:rPr lang="ru-RU" sz="2400" b="1" baseline="-25000" dirty="0">
                          <a:effectLst/>
                          <a:latin typeface="Arial" pitchFamily="34" charset="0"/>
                          <a:cs typeface="Arial" pitchFamily="34" charset="0"/>
                        </a:rPr>
                        <a:t>6</a:t>
                      </a:r>
                      <a:r>
                        <a:rPr lang="en-US" sz="2400" b="1" dirty="0">
                          <a:effectLst/>
                          <a:latin typeface="Arial" pitchFamily="34" charset="0"/>
                          <a:cs typeface="Arial" pitchFamily="34" charset="0"/>
                        </a:rPr>
                        <a:t>O</a:t>
                      </a:r>
                      <a:r>
                        <a:rPr lang="ru-RU" sz="2400" b="1" baseline="-25000" dirty="0">
                          <a:effectLst/>
                          <a:latin typeface="Arial" pitchFamily="34" charset="0"/>
                          <a:cs typeface="Arial" pitchFamily="34" charset="0"/>
                        </a:rPr>
                        <a:t>(ж) </a:t>
                      </a:r>
                      <a:r>
                        <a:rPr lang="ru-RU" sz="2400" b="1" dirty="0">
                          <a:effectLst/>
                          <a:latin typeface="Arial" pitchFamily="34" charset="0"/>
                          <a:cs typeface="Arial" pitchFamily="34" charset="0"/>
                        </a:rPr>
                        <a:t>– ацетон</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dirty="0">
                          <a:effectLst/>
                          <a:latin typeface="Arial" pitchFamily="34" charset="0"/>
                          <a:cs typeface="Arial" pitchFamily="34" charset="0"/>
                        </a:rPr>
                        <a:t>–1787,012</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cs typeface="Arial" pitchFamily="34" charset="0"/>
                        </a:rPr>
                        <a:t>2</a:t>
                      </a:r>
                      <a:r>
                        <a:rPr lang="ru-RU" sz="2400" b="1" dirty="0">
                          <a:effectLst/>
                          <a:latin typeface="Arial" pitchFamily="34" charset="0"/>
                          <a:cs typeface="Arial" pitchFamily="34" charset="0"/>
                        </a:rPr>
                        <a:t>N</a:t>
                      </a:r>
                      <a:r>
                        <a:rPr lang="en-US" sz="2400" b="1" dirty="0">
                          <a:effectLst/>
                          <a:latin typeface="Arial" pitchFamily="34" charset="0"/>
                          <a:cs typeface="Arial" pitchFamily="34" charset="0"/>
                        </a:rPr>
                        <a:t>O</a:t>
                      </a:r>
                      <a:r>
                        <a:rPr lang="en-US" sz="2400" b="1" baseline="-25000" dirty="0">
                          <a:effectLst/>
                          <a:latin typeface="Arial" pitchFamily="34" charset="0"/>
                          <a:cs typeface="Arial" pitchFamily="34" charset="0"/>
                        </a:rPr>
                        <a:t>2</a:t>
                      </a:r>
                      <a:r>
                        <a:rPr lang="en-US" sz="2400" b="1" dirty="0">
                          <a:effectLst/>
                          <a:latin typeface="Arial" pitchFamily="34" charset="0"/>
                          <a:cs typeface="Arial" pitchFamily="34" charset="0"/>
                        </a:rPr>
                        <a:t> </a:t>
                      </a:r>
                      <a:r>
                        <a:rPr lang="en-US" sz="2400" b="1" dirty="0">
                          <a:effectLst/>
                          <a:latin typeface="Arial" pitchFamily="34" charset="0"/>
                          <a:cs typeface="Arial" pitchFamily="34" charset="0"/>
                          <a:sym typeface="Symbol"/>
                        </a:rPr>
                        <a:t></a:t>
                      </a:r>
                      <a:r>
                        <a:rPr lang="en-US" sz="2400" b="1" dirty="0">
                          <a:effectLst/>
                          <a:latin typeface="Arial" pitchFamily="34" charset="0"/>
                          <a:cs typeface="Arial" pitchFamily="34" charset="0"/>
                        </a:rPr>
                        <a:t> 2</a:t>
                      </a:r>
                      <a:r>
                        <a:rPr lang="ru-RU" sz="2400" b="1" dirty="0">
                          <a:effectLst/>
                          <a:latin typeface="Arial" pitchFamily="34" charset="0"/>
                          <a:cs typeface="Arial" pitchFamily="34" charset="0"/>
                        </a:rPr>
                        <a:t>N</a:t>
                      </a:r>
                      <a:r>
                        <a:rPr lang="en-US" sz="2400" b="1" dirty="0">
                          <a:effectLst/>
                          <a:latin typeface="Arial" pitchFamily="34" charset="0"/>
                          <a:cs typeface="Arial" pitchFamily="34" charset="0"/>
                        </a:rPr>
                        <a:t>O</a:t>
                      </a:r>
                      <a:r>
                        <a:rPr lang="ru-RU" sz="2400" b="1" baseline="-25000" dirty="0">
                          <a:effectLst/>
                          <a:latin typeface="Arial" pitchFamily="34" charset="0"/>
                          <a:cs typeface="Arial" pitchFamily="34" charset="0"/>
                        </a:rPr>
                        <a:t>(г) </a:t>
                      </a:r>
                      <a:r>
                        <a:rPr lang="ru-RU" sz="2400" b="1" dirty="0">
                          <a:effectLst/>
                          <a:latin typeface="Arial" pitchFamily="34" charset="0"/>
                          <a:cs typeface="Arial" pitchFamily="34" charset="0"/>
                        </a:rPr>
                        <a:t>+ </a:t>
                      </a:r>
                      <a:r>
                        <a:rPr lang="en-US" sz="2400" b="1" dirty="0">
                          <a:effectLst/>
                          <a:latin typeface="Arial" pitchFamily="34" charset="0"/>
                          <a:cs typeface="Arial" pitchFamily="34" charset="0"/>
                        </a:rPr>
                        <a:t>O</a:t>
                      </a:r>
                      <a:r>
                        <a:rPr lang="en-US" sz="2400" b="1" baseline="-25000" dirty="0">
                          <a:effectLst/>
                          <a:latin typeface="Arial" pitchFamily="34" charset="0"/>
                          <a:cs typeface="Arial" pitchFamily="34" charset="0"/>
                        </a:rPr>
                        <a:t>2</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4662">
                <a:tc>
                  <a:txBody>
                    <a:bodyPr/>
                    <a:lstStyle/>
                    <a:p>
                      <a:pPr indent="93345" algn="ctr">
                        <a:spcAft>
                          <a:spcPts val="0"/>
                        </a:spcAft>
                      </a:pPr>
                      <a:r>
                        <a:rPr lang="ru-RU" sz="2400" b="1">
                          <a:effectLst/>
                          <a:latin typeface="Arial" pitchFamily="34" charset="0"/>
                          <a:cs typeface="Arial" pitchFamily="34" charset="0"/>
                        </a:rPr>
                        <a:t>7</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cs typeface="Arial" pitchFamily="34" charset="0"/>
                        </a:rPr>
                        <a:t>C</a:t>
                      </a:r>
                      <a:r>
                        <a:rPr lang="ru-RU" sz="2400" b="1" baseline="-25000" dirty="0">
                          <a:effectLst/>
                          <a:latin typeface="Arial" pitchFamily="34" charset="0"/>
                          <a:cs typeface="Arial" pitchFamily="34" charset="0"/>
                        </a:rPr>
                        <a:t>4</a:t>
                      </a:r>
                      <a:r>
                        <a:rPr lang="en-US" sz="2400" b="1" dirty="0">
                          <a:effectLst/>
                          <a:latin typeface="Arial" pitchFamily="34" charset="0"/>
                          <a:cs typeface="Arial" pitchFamily="34" charset="0"/>
                        </a:rPr>
                        <a:t>H</a:t>
                      </a:r>
                      <a:r>
                        <a:rPr lang="ru-RU" sz="2400" b="1" baseline="-25000" dirty="0">
                          <a:effectLst/>
                          <a:latin typeface="Arial" pitchFamily="34" charset="0"/>
                          <a:cs typeface="Arial" pitchFamily="34" charset="0"/>
                        </a:rPr>
                        <a:t>6(г) </a:t>
                      </a:r>
                      <a:r>
                        <a:rPr lang="ru-RU" sz="2400" b="1" dirty="0">
                          <a:effectLst/>
                          <a:latin typeface="Arial" pitchFamily="34" charset="0"/>
                          <a:cs typeface="Arial" pitchFamily="34" charset="0"/>
                        </a:rPr>
                        <a:t>– бутадиен-1,2</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dirty="0">
                          <a:effectLst/>
                          <a:latin typeface="Arial" pitchFamily="34" charset="0"/>
                          <a:cs typeface="Arial" pitchFamily="34" charset="0"/>
                        </a:rPr>
                        <a:t>–2595,647</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dirty="0">
                          <a:effectLst/>
                          <a:latin typeface="Arial" pitchFamily="34" charset="0"/>
                          <a:cs typeface="Arial" pitchFamily="34" charset="0"/>
                        </a:rPr>
                        <a:t>N</a:t>
                      </a:r>
                      <a:r>
                        <a:rPr lang="en-US" sz="2400" b="1" baseline="-25000" dirty="0">
                          <a:effectLst/>
                          <a:latin typeface="Arial" pitchFamily="34" charset="0"/>
                          <a:cs typeface="Arial" pitchFamily="34" charset="0"/>
                        </a:rPr>
                        <a:t>2</a:t>
                      </a:r>
                      <a:r>
                        <a:rPr lang="en-US" sz="2400" b="1" dirty="0">
                          <a:effectLst/>
                          <a:latin typeface="Arial" pitchFamily="34" charset="0"/>
                          <a:cs typeface="Arial" pitchFamily="34" charset="0"/>
                        </a:rPr>
                        <a:t>O</a:t>
                      </a:r>
                      <a:r>
                        <a:rPr lang="en-US" sz="2400" b="1" baseline="-25000" dirty="0">
                          <a:effectLst/>
                          <a:latin typeface="Arial" pitchFamily="34" charset="0"/>
                          <a:cs typeface="Arial" pitchFamily="34" charset="0"/>
                        </a:rPr>
                        <a:t>4</a:t>
                      </a:r>
                      <a:r>
                        <a:rPr lang="ru-RU" sz="2400" b="1" baseline="-25000" dirty="0">
                          <a:effectLst/>
                          <a:latin typeface="Arial" pitchFamily="34" charset="0"/>
                          <a:cs typeface="Arial" pitchFamily="34" charset="0"/>
                        </a:rPr>
                        <a:t>(г) </a:t>
                      </a:r>
                      <a:r>
                        <a:rPr lang="en-US" sz="2400" b="1" dirty="0">
                          <a:effectLst/>
                          <a:latin typeface="Arial" pitchFamily="34" charset="0"/>
                          <a:cs typeface="Arial" pitchFamily="34" charset="0"/>
                          <a:sym typeface="Symbol"/>
                        </a:rPr>
                        <a:t></a:t>
                      </a:r>
                      <a:r>
                        <a:rPr lang="en-US" sz="2400" b="1" dirty="0">
                          <a:effectLst/>
                          <a:latin typeface="Arial" pitchFamily="34" charset="0"/>
                          <a:cs typeface="Arial" pitchFamily="34" charset="0"/>
                        </a:rPr>
                        <a:t> 2</a:t>
                      </a:r>
                      <a:r>
                        <a:rPr lang="ru-RU" sz="2400" b="1" dirty="0">
                          <a:effectLst/>
                          <a:latin typeface="Arial" pitchFamily="34" charset="0"/>
                          <a:cs typeface="Arial" pitchFamily="34" charset="0"/>
                        </a:rPr>
                        <a:t>N</a:t>
                      </a:r>
                      <a:r>
                        <a:rPr lang="en-US" sz="2400" b="1" dirty="0">
                          <a:effectLst/>
                          <a:latin typeface="Arial" pitchFamily="34" charset="0"/>
                          <a:cs typeface="Arial" pitchFamily="34" charset="0"/>
                        </a:rPr>
                        <a:t>O</a:t>
                      </a:r>
                      <a:r>
                        <a:rPr lang="en-US" sz="2400" b="1" baseline="-25000" dirty="0">
                          <a:effectLst/>
                          <a:latin typeface="Arial" pitchFamily="34" charset="0"/>
                          <a:cs typeface="Arial" pitchFamily="34" charset="0"/>
                        </a:rPr>
                        <a:t>2</a:t>
                      </a:r>
                      <a:r>
                        <a:rPr lang="ru-RU" sz="2400" b="1" baseline="-25000" dirty="0">
                          <a:effectLst/>
                          <a:latin typeface="Arial" pitchFamily="34" charset="0"/>
                          <a:cs typeface="Arial" pitchFamily="34" charset="0"/>
                        </a:rPr>
                        <a:t>(г) </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4662">
                <a:tc>
                  <a:txBody>
                    <a:bodyPr/>
                    <a:lstStyle/>
                    <a:p>
                      <a:pPr indent="93345" algn="ctr">
                        <a:spcAft>
                          <a:spcPts val="0"/>
                        </a:spcAft>
                      </a:pPr>
                      <a:r>
                        <a:rPr lang="ru-RU" sz="2400" b="1">
                          <a:effectLst/>
                          <a:latin typeface="Arial" pitchFamily="34" charset="0"/>
                          <a:cs typeface="Arial" pitchFamily="34" charset="0"/>
                        </a:rPr>
                        <a:t>8</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cs typeface="Arial" pitchFamily="34" charset="0"/>
                        </a:rPr>
                        <a:t>C</a:t>
                      </a:r>
                      <a:r>
                        <a:rPr lang="ru-RU" sz="2400" b="1" baseline="-25000" dirty="0">
                          <a:effectLst/>
                          <a:latin typeface="Arial" pitchFamily="34" charset="0"/>
                          <a:cs typeface="Arial" pitchFamily="34" charset="0"/>
                        </a:rPr>
                        <a:t>3</a:t>
                      </a:r>
                      <a:r>
                        <a:rPr lang="en-US" sz="2400" b="1" dirty="0">
                          <a:effectLst/>
                          <a:latin typeface="Arial" pitchFamily="34" charset="0"/>
                          <a:cs typeface="Arial" pitchFamily="34" charset="0"/>
                        </a:rPr>
                        <a:t>H</a:t>
                      </a:r>
                      <a:r>
                        <a:rPr lang="ru-RU" sz="2400" b="1" baseline="-25000" dirty="0">
                          <a:effectLst/>
                          <a:latin typeface="Arial" pitchFamily="34" charset="0"/>
                          <a:cs typeface="Arial" pitchFamily="34" charset="0"/>
                        </a:rPr>
                        <a:t>4</a:t>
                      </a:r>
                      <a:r>
                        <a:rPr lang="en-US" sz="2400" b="1" dirty="0">
                          <a:effectLst/>
                          <a:latin typeface="Arial" pitchFamily="34" charset="0"/>
                          <a:cs typeface="Arial" pitchFamily="34" charset="0"/>
                        </a:rPr>
                        <a:t>N</a:t>
                      </a:r>
                      <a:r>
                        <a:rPr lang="ru-RU" sz="2400" b="1" baseline="-25000" dirty="0">
                          <a:effectLst/>
                          <a:latin typeface="Arial" pitchFamily="34" charset="0"/>
                          <a:cs typeface="Arial" pitchFamily="34" charset="0"/>
                        </a:rPr>
                        <a:t>(г) </a:t>
                      </a:r>
                      <a:r>
                        <a:rPr lang="ru-RU" sz="2400" b="1" dirty="0">
                          <a:effectLst/>
                          <a:latin typeface="Arial" pitchFamily="34" charset="0"/>
                          <a:cs typeface="Arial" pitchFamily="34" charset="0"/>
                        </a:rPr>
                        <a:t>– акрилонитрил</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dirty="0">
                          <a:effectLst/>
                          <a:latin typeface="Arial" pitchFamily="34" charset="0"/>
                          <a:cs typeface="Arial" pitchFamily="34" charset="0"/>
                        </a:rPr>
                        <a:t>–1945,699</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ru-RU" sz="2400" b="1" dirty="0" err="1">
                          <a:effectLst/>
                          <a:latin typeface="Arial" pitchFamily="34" charset="0"/>
                          <a:cs typeface="Arial" pitchFamily="34" charset="0"/>
                        </a:rPr>
                        <a:t>Mg</a:t>
                      </a:r>
                      <a:r>
                        <a:rPr lang="ru-RU" sz="2400" b="1" dirty="0">
                          <a:effectLst/>
                          <a:latin typeface="Arial" pitchFamily="34" charset="0"/>
                          <a:cs typeface="Arial" pitchFamily="34" charset="0"/>
                        </a:rPr>
                        <a:t>(OH)</a:t>
                      </a:r>
                      <a:r>
                        <a:rPr lang="ru-RU" sz="2400" b="1" baseline="-25000" dirty="0">
                          <a:effectLst/>
                          <a:latin typeface="Arial" pitchFamily="34" charset="0"/>
                          <a:cs typeface="Arial" pitchFamily="34" charset="0"/>
                        </a:rPr>
                        <a:t>2(т</a:t>
                      </a:r>
                      <a:r>
                        <a:rPr lang="ru-RU" sz="2400" b="1" baseline="-25000" dirty="0" smtClean="0">
                          <a:effectLst/>
                          <a:latin typeface="Arial" pitchFamily="34" charset="0"/>
                          <a:cs typeface="Arial" pitchFamily="34" charset="0"/>
                        </a:rPr>
                        <a:t>)</a:t>
                      </a:r>
                      <a:r>
                        <a:rPr lang="en-US" sz="2400" b="1" dirty="0" smtClean="0">
                          <a:effectLst/>
                          <a:latin typeface="Arial" pitchFamily="34" charset="0"/>
                          <a:cs typeface="Arial" pitchFamily="34" charset="0"/>
                          <a:sym typeface="Symbol"/>
                        </a:rPr>
                        <a:t></a:t>
                      </a:r>
                      <a:r>
                        <a:rPr lang="en-US" sz="2400" b="1" dirty="0" smtClean="0">
                          <a:effectLst/>
                          <a:latin typeface="Arial" pitchFamily="34" charset="0"/>
                          <a:cs typeface="Arial" pitchFamily="34" charset="0"/>
                        </a:rPr>
                        <a:t>Mg</a:t>
                      </a:r>
                      <a:r>
                        <a:rPr lang="ru-RU" sz="2400" b="1" dirty="0">
                          <a:effectLst/>
                          <a:latin typeface="Arial" pitchFamily="34" charset="0"/>
                          <a:cs typeface="Arial" pitchFamily="34" charset="0"/>
                        </a:rPr>
                        <a:t>O</a:t>
                      </a:r>
                      <a:r>
                        <a:rPr lang="ru-RU" sz="2400" b="1" baseline="-25000" dirty="0">
                          <a:effectLst/>
                          <a:latin typeface="Arial" pitchFamily="34" charset="0"/>
                          <a:cs typeface="Arial" pitchFamily="34" charset="0"/>
                        </a:rPr>
                        <a:t>(т</a:t>
                      </a:r>
                      <a:r>
                        <a:rPr lang="ru-RU" sz="2400" b="1" baseline="-25000" dirty="0" smtClean="0">
                          <a:effectLst/>
                          <a:latin typeface="Arial" pitchFamily="34" charset="0"/>
                          <a:cs typeface="Arial" pitchFamily="34" charset="0"/>
                        </a:rPr>
                        <a:t>)</a:t>
                      </a:r>
                      <a:r>
                        <a:rPr lang="ru-RU" sz="2400" b="1" dirty="0" smtClean="0">
                          <a:effectLst/>
                          <a:latin typeface="Arial" pitchFamily="34" charset="0"/>
                          <a:cs typeface="Arial" pitchFamily="34" charset="0"/>
                        </a:rPr>
                        <a:t>+ </a:t>
                      </a:r>
                      <a:r>
                        <a:rPr lang="en-US" sz="2400" b="1" dirty="0">
                          <a:effectLst/>
                          <a:latin typeface="Arial" pitchFamily="34" charset="0"/>
                          <a:cs typeface="Arial" pitchFamily="34" charset="0"/>
                        </a:rPr>
                        <a:t>H</a:t>
                      </a:r>
                      <a:r>
                        <a:rPr lang="ru-RU" sz="2400" b="1" baseline="-25000" dirty="0">
                          <a:effectLst/>
                          <a:latin typeface="Arial" pitchFamily="34" charset="0"/>
                          <a:cs typeface="Arial" pitchFamily="34" charset="0"/>
                        </a:rPr>
                        <a:t>2</a:t>
                      </a:r>
                      <a:r>
                        <a:rPr lang="en-US" sz="2400" b="1" dirty="0">
                          <a:effectLst/>
                          <a:latin typeface="Arial" pitchFamily="34" charset="0"/>
                          <a:cs typeface="Arial" pitchFamily="34" charset="0"/>
                        </a:rPr>
                        <a:t>O</a:t>
                      </a:r>
                      <a:r>
                        <a:rPr lang="ru-RU" sz="2400" b="1" baseline="-25000" dirty="0">
                          <a:effectLst/>
                          <a:latin typeface="Arial" pitchFamily="34" charset="0"/>
                          <a:cs typeface="Arial" pitchFamily="34" charset="0"/>
                        </a:rPr>
                        <a:t>(г)</a:t>
                      </a:r>
                      <a:r>
                        <a:rPr lang="ru-RU" sz="2400" b="1" dirty="0">
                          <a:effectLst/>
                          <a:latin typeface="Arial" pitchFamily="34" charset="0"/>
                          <a:cs typeface="Arial" pitchFamily="34" charset="0"/>
                        </a:rPr>
                        <a:t> </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84662">
                <a:tc>
                  <a:txBody>
                    <a:bodyPr/>
                    <a:lstStyle/>
                    <a:p>
                      <a:pPr indent="93345" algn="ctr">
                        <a:spcAft>
                          <a:spcPts val="0"/>
                        </a:spcAft>
                      </a:pPr>
                      <a:r>
                        <a:rPr lang="ru-RU" sz="2400" b="1">
                          <a:effectLst/>
                          <a:latin typeface="Arial" pitchFamily="34" charset="0"/>
                          <a:cs typeface="Arial" pitchFamily="34" charset="0"/>
                        </a:rPr>
                        <a:t>9</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a:effectLst/>
                          <a:latin typeface="Arial" pitchFamily="34" charset="0"/>
                          <a:cs typeface="Arial" pitchFamily="34" charset="0"/>
                        </a:rPr>
                        <a:t>C</a:t>
                      </a:r>
                      <a:r>
                        <a:rPr lang="ru-RU" sz="2400" b="1" baseline="-25000">
                          <a:effectLst/>
                          <a:latin typeface="Arial" pitchFamily="34" charset="0"/>
                          <a:cs typeface="Arial" pitchFamily="34" charset="0"/>
                        </a:rPr>
                        <a:t>3</a:t>
                      </a:r>
                      <a:r>
                        <a:rPr lang="en-US" sz="2400" b="1">
                          <a:effectLst/>
                          <a:latin typeface="Arial" pitchFamily="34" charset="0"/>
                          <a:cs typeface="Arial" pitchFamily="34" charset="0"/>
                        </a:rPr>
                        <a:t>H</a:t>
                      </a:r>
                      <a:r>
                        <a:rPr lang="ru-RU" sz="2400" b="1" baseline="-25000">
                          <a:effectLst/>
                          <a:latin typeface="Arial" pitchFamily="34" charset="0"/>
                          <a:cs typeface="Arial" pitchFamily="34" charset="0"/>
                        </a:rPr>
                        <a:t>8</a:t>
                      </a:r>
                      <a:r>
                        <a:rPr lang="en-US" sz="2400" b="1">
                          <a:effectLst/>
                          <a:latin typeface="Arial" pitchFamily="34" charset="0"/>
                          <a:cs typeface="Arial" pitchFamily="34" charset="0"/>
                        </a:rPr>
                        <a:t>O</a:t>
                      </a:r>
                      <a:r>
                        <a:rPr lang="ru-RU" sz="2400" b="1" baseline="-25000">
                          <a:effectLst/>
                          <a:latin typeface="Arial" pitchFamily="34" charset="0"/>
                          <a:cs typeface="Arial" pitchFamily="34" charset="0"/>
                        </a:rPr>
                        <a:t>3(ж) </a:t>
                      </a:r>
                      <a:r>
                        <a:rPr lang="ru-RU" sz="2400" b="1">
                          <a:effectLst/>
                          <a:latin typeface="Arial" pitchFamily="34" charset="0"/>
                          <a:cs typeface="Arial" pitchFamily="34" charset="0"/>
                        </a:rPr>
                        <a:t>– глицерин</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dirty="0">
                          <a:effectLst/>
                          <a:latin typeface="Arial" pitchFamily="34" charset="0"/>
                          <a:cs typeface="Arial" pitchFamily="34" charset="0"/>
                        </a:rPr>
                        <a:t>–2010,410</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cs typeface="Arial" pitchFamily="34" charset="0"/>
                        </a:rPr>
                        <a:t>CaCO</a:t>
                      </a:r>
                      <a:r>
                        <a:rPr lang="en-US" sz="2400" b="1" baseline="-25000" dirty="0">
                          <a:effectLst/>
                          <a:latin typeface="Arial" pitchFamily="34" charset="0"/>
                          <a:cs typeface="Arial" pitchFamily="34" charset="0"/>
                        </a:rPr>
                        <a:t>3(т) </a:t>
                      </a:r>
                      <a:r>
                        <a:rPr lang="en-US" sz="2400" b="1" dirty="0">
                          <a:effectLst/>
                          <a:latin typeface="Arial" pitchFamily="34" charset="0"/>
                          <a:cs typeface="Arial" pitchFamily="34" charset="0"/>
                          <a:sym typeface="Symbol"/>
                        </a:rPr>
                        <a:t></a:t>
                      </a:r>
                      <a:r>
                        <a:rPr lang="en-US" sz="2400" b="1" dirty="0">
                          <a:effectLst/>
                          <a:latin typeface="Arial" pitchFamily="34" charset="0"/>
                          <a:cs typeface="Arial" pitchFamily="34" charset="0"/>
                        </a:rPr>
                        <a:t>  </a:t>
                      </a:r>
                      <a:r>
                        <a:rPr lang="en-US" sz="2400" b="1" dirty="0" err="1">
                          <a:effectLst/>
                          <a:latin typeface="Arial" pitchFamily="34" charset="0"/>
                          <a:cs typeface="Arial" pitchFamily="34" charset="0"/>
                        </a:rPr>
                        <a:t>CaO</a:t>
                      </a:r>
                      <a:r>
                        <a:rPr lang="en-US" sz="2400" b="1" baseline="-25000" dirty="0">
                          <a:effectLst/>
                          <a:latin typeface="Arial" pitchFamily="34" charset="0"/>
                          <a:cs typeface="Arial" pitchFamily="34" charset="0"/>
                        </a:rPr>
                        <a:t>(т) </a:t>
                      </a:r>
                      <a:r>
                        <a:rPr lang="en-US" sz="2400" b="1" dirty="0">
                          <a:effectLst/>
                          <a:latin typeface="Arial" pitchFamily="34" charset="0"/>
                          <a:cs typeface="Arial" pitchFamily="34" charset="0"/>
                        </a:rPr>
                        <a:t>+ CO</a:t>
                      </a:r>
                      <a:r>
                        <a:rPr lang="en-US" sz="2400" b="1" baseline="-25000" dirty="0">
                          <a:effectLst/>
                          <a:latin typeface="Arial" pitchFamily="34" charset="0"/>
                          <a:cs typeface="Arial" pitchFamily="34" charset="0"/>
                        </a:rPr>
                        <a:t>2</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84662">
                <a:tc>
                  <a:txBody>
                    <a:bodyPr/>
                    <a:lstStyle/>
                    <a:p>
                      <a:pPr indent="93345" algn="ctr">
                        <a:spcAft>
                          <a:spcPts val="0"/>
                        </a:spcAft>
                      </a:pPr>
                      <a:r>
                        <a:rPr lang="ru-RU" sz="2400" b="1">
                          <a:effectLst/>
                          <a:latin typeface="Arial" pitchFamily="34" charset="0"/>
                          <a:cs typeface="Arial" pitchFamily="34" charset="0"/>
                        </a:rPr>
                        <a:t>10</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cs typeface="Arial" pitchFamily="34" charset="0"/>
                        </a:rPr>
                        <a:t>C</a:t>
                      </a:r>
                      <a:r>
                        <a:rPr lang="ru-RU" sz="2400" b="1" baseline="-25000" dirty="0">
                          <a:effectLst/>
                          <a:latin typeface="Arial" pitchFamily="34" charset="0"/>
                          <a:cs typeface="Arial" pitchFamily="34" charset="0"/>
                        </a:rPr>
                        <a:t>4</a:t>
                      </a:r>
                      <a:r>
                        <a:rPr lang="en-US" sz="2400" b="1" dirty="0">
                          <a:effectLst/>
                          <a:latin typeface="Arial" pitchFamily="34" charset="0"/>
                          <a:cs typeface="Arial" pitchFamily="34" charset="0"/>
                        </a:rPr>
                        <a:t>H</a:t>
                      </a:r>
                      <a:r>
                        <a:rPr lang="ru-RU" sz="2400" b="1" baseline="-25000" dirty="0">
                          <a:effectLst/>
                          <a:latin typeface="Arial" pitchFamily="34" charset="0"/>
                          <a:cs typeface="Arial" pitchFamily="34" charset="0"/>
                        </a:rPr>
                        <a:t>10(г) </a:t>
                      </a:r>
                      <a:r>
                        <a:rPr lang="ru-RU" sz="2400" b="1" dirty="0">
                          <a:effectLst/>
                          <a:latin typeface="Arial" pitchFamily="34" charset="0"/>
                          <a:cs typeface="Arial" pitchFamily="34" charset="0"/>
                        </a:rPr>
                        <a:t>– бутан</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a:effectLst/>
                          <a:latin typeface="Arial" pitchFamily="34" charset="0"/>
                          <a:cs typeface="Arial" pitchFamily="34" charset="0"/>
                        </a:rPr>
                        <a:t>–2877,130</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just">
                        <a:spcAft>
                          <a:spcPts val="0"/>
                        </a:spcAft>
                      </a:pPr>
                      <a:r>
                        <a:rPr lang="en-US" sz="2400" b="1" dirty="0" err="1">
                          <a:effectLst/>
                          <a:latin typeface="Arial" pitchFamily="34" charset="0"/>
                          <a:cs typeface="Arial" pitchFamily="34" charset="0"/>
                        </a:rPr>
                        <a:t>Ca</a:t>
                      </a:r>
                      <a:r>
                        <a:rPr lang="ru-RU" sz="2400" b="1" dirty="0">
                          <a:effectLst/>
                          <a:latin typeface="Arial" pitchFamily="34" charset="0"/>
                          <a:cs typeface="Arial" pitchFamily="34" charset="0"/>
                        </a:rPr>
                        <a:t>(OH)</a:t>
                      </a:r>
                      <a:r>
                        <a:rPr lang="en-US" sz="2400" b="1" baseline="-25000" dirty="0">
                          <a:effectLst/>
                          <a:latin typeface="Arial" pitchFamily="34" charset="0"/>
                          <a:cs typeface="Arial" pitchFamily="34" charset="0"/>
                        </a:rPr>
                        <a:t>2(т</a:t>
                      </a:r>
                      <a:r>
                        <a:rPr lang="ru-RU" sz="2400" b="1" baseline="-25000" dirty="0" smtClean="0">
                          <a:effectLst/>
                          <a:latin typeface="Arial" pitchFamily="34" charset="0"/>
                          <a:cs typeface="Arial" pitchFamily="34" charset="0"/>
                        </a:rPr>
                        <a:t>)</a:t>
                      </a:r>
                      <a:r>
                        <a:rPr lang="en-US" sz="2400" b="1" dirty="0" smtClean="0">
                          <a:effectLst/>
                          <a:latin typeface="Arial" pitchFamily="34" charset="0"/>
                          <a:cs typeface="Arial" pitchFamily="34" charset="0"/>
                          <a:sym typeface="Symbol"/>
                        </a:rPr>
                        <a:t></a:t>
                      </a:r>
                      <a:r>
                        <a:rPr lang="en-US" sz="2400" b="1" dirty="0" err="1" smtClean="0">
                          <a:effectLst/>
                          <a:latin typeface="Arial" pitchFamily="34" charset="0"/>
                          <a:cs typeface="Arial" pitchFamily="34" charset="0"/>
                        </a:rPr>
                        <a:t>Ca</a:t>
                      </a:r>
                      <a:r>
                        <a:rPr lang="ru-RU" sz="2400" b="1" dirty="0">
                          <a:effectLst/>
                          <a:latin typeface="Arial" pitchFamily="34" charset="0"/>
                          <a:cs typeface="Arial" pitchFamily="34" charset="0"/>
                        </a:rPr>
                        <a:t>O</a:t>
                      </a:r>
                      <a:r>
                        <a:rPr lang="en-US" sz="2400" b="1" baseline="-25000" dirty="0">
                          <a:effectLst/>
                          <a:latin typeface="Arial" pitchFamily="34" charset="0"/>
                          <a:cs typeface="Arial" pitchFamily="34" charset="0"/>
                        </a:rPr>
                        <a:t>(т</a:t>
                      </a:r>
                      <a:r>
                        <a:rPr lang="ru-RU" sz="2400" b="1" baseline="-25000" dirty="0">
                          <a:effectLst/>
                          <a:latin typeface="Arial" pitchFamily="34" charset="0"/>
                          <a:cs typeface="Arial" pitchFamily="34" charset="0"/>
                        </a:rPr>
                        <a:t>) </a:t>
                      </a:r>
                      <a:r>
                        <a:rPr lang="ru-RU" sz="2400" b="1" dirty="0">
                          <a:effectLst/>
                          <a:latin typeface="Arial" pitchFamily="34" charset="0"/>
                          <a:cs typeface="Arial" pitchFamily="34" charset="0"/>
                        </a:rPr>
                        <a:t>+</a:t>
                      </a:r>
                      <a:r>
                        <a:rPr lang="en-US" sz="2400" b="1" dirty="0">
                          <a:effectLst/>
                          <a:latin typeface="Arial" pitchFamily="34" charset="0"/>
                          <a:cs typeface="Arial" pitchFamily="34" charset="0"/>
                        </a:rPr>
                        <a:t> H</a:t>
                      </a:r>
                      <a:r>
                        <a:rPr lang="en-US" sz="2400" b="1" baseline="-25000" dirty="0">
                          <a:effectLst/>
                          <a:latin typeface="Arial" pitchFamily="34" charset="0"/>
                          <a:cs typeface="Arial" pitchFamily="34" charset="0"/>
                        </a:rPr>
                        <a:t>2</a:t>
                      </a:r>
                      <a:r>
                        <a:rPr lang="en-US" sz="2400" b="1" dirty="0">
                          <a:effectLst/>
                          <a:latin typeface="Arial" pitchFamily="34" charset="0"/>
                          <a:cs typeface="Arial" pitchFamily="34" charset="0"/>
                        </a:rPr>
                        <a:t>O</a:t>
                      </a:r>
                      <a:r>
                        <a:rPr lang="ru-RU" sz="2400" b="1" baseline="-25000" dirty="0">
                          <a:effectLst/>
                          <a:latin typeface="Arial" pitchFamily="34" charset="0"/>
                          <a:cs typeface="Arial" pitchFamily="34" charset="0"/>
                        </a:rPr>
                        <a:t>(г)</a:t>
                      </a:r>
                      <a:r>
                        <a:rPr lang="ru-RU" sz="2400" b="1" dirty="0">
                          <a:effectLst/>
                          <a:latin typeface="Arial" pitchFamily="34" charset="0"/>
                          <a:cs typeface="Arial" pitchFamily="34" charset="0"/>
                        </a:rPr>
                        <a:t> </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84662">
                <a:tc>
                  <a:txBody>
                    <a:bodyPr/>
                    <a:lstStyle/>
                    <a:p>
                      <a:pPr indent="93345" algn="ctr">
                        <a:spcAft>
                          <a:spcPts val="0"/>
                        </a:spcAft>
                      </a:pPr>
                      <a:r>
                        <a:rPr lang="ru-RU" sz="2400" b="1" dirty="0">
                          <a:effectLst/>
                          <a:latin typeface="Arial" pitchFamily="34" charset="0"/>
                          <a:ea typeface="Times New Roman"/>
                          <a:cs typeface="Arial" pitchFamily="34" charset="0"/>
                        </a:rPr>
                        <a:t>11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ea typeface="Times New Roman"/>
                          <a:cs typeface="Arial" pitchFamily="34" charset="0"/>
                        </a:rPr>
                        <a:t>C</a:t>
                      </a:r>
                      <a:r>
                        <a:rPr lang="ru-RU" sz="2400" b="1" baseline="-25000" dirty="0">
                          <a:effectLst/>
                          <a:latin typeface="Arial" pitchFamily="34" charset="0"/>
                          <a:ea typeface="Times New Roman"/>
                          <a:cs typeface="Arial" pitchFamily="34" charset="0"/>
                        </a:rPr>
                        <a:t>3</a:t>
                      </a:r>
                      <a:r>
                        <a:rPr lang="en-US" sz="2400" b="1" dirty="0">
                          <a:effectLst/>
                          <a:latin typeface="Arial" pitchFamily="34" charset="0"/>
                          <a:ea typeface="Times New Roman"/>
                          <a:cs typeface="Arial" pitchFamily="34" charset="0"/>
                        </a:rPr>
                        <a:t>H</a:t>
                      </a:r>
                      <a:r>
                        <a:rPr lang="ru-RU" sz="2400" b="1" baseline="-25000" dirty="0">
                          <a:effectLst/>
                          <a:latin typeface="Arial" pitchFamily="34" charset="0"/>
                          <a:ea typeface="Times New Roman"/>
                          <a:cs typeface="Arial" pitchFamily="34" charset="0"/>
                        </a:rPr>
                        <a:t>8</a:t>
                      </a:r>
                      <a:r>
                        <a:rPr lang="en-US" sz="2400" b="1" dirty="0">
                          <a:effectLst/>
                          <a:latin typeface="Arial" pitchFamily="34" charset="0"/>
                          <a:ea typeface="Times New Roman"/>
                          <a:cs typeface="Arial" pitchFamily="34" charset="0"/>
                        </a:rPr>
                        <a:t>O</a:t>
                      </a:r>
                      <a:r>
                        <a:rPr lang="ru-RU" sz="2400" b="1" baseline="-25000" dirty="0">
                          <a:effectLst/>
                          <a:latin typeface="Arial" pitchFamily="34" charset="0"/>
                          <a:ea typeface="Times New Roman"/>
                          <a:cs typeface="Arial" pitchFamily="34" charset="0"/>
                        </a:rPr>
                        <a:t>(ж) </a:t>
                      </a:r>
                      <a:r>
                        <a:rPr lang="ru-RU" sz="2400" b="1" dirty="0">
                          <a:effectLst/>
                          <a:latin typeface="Arial" pitchFamily="34" charset="0"/>
                          <a:ea typeface="Times New Roman"/>
                          <a:cs typeface="Arial" pitchFamily="34" charset="0"/>
                        </a:rPr>
                        <a:t>– </a:t>
                      </a:r>
                      <a:r>
                        <a:rPr lang="ru-RU" sz="2400" b="1" dirty="0" err="1">
                          <a:effectLst/>
                          <a:latin typeface="Arial" pitchFamily="34" charset="0"/>
                          <a:ea typeface="Times New Roman"/>
                          <a:cs typeface="Arial" pitchFamily="34" charset="0"/>
                        </a:rPr>
                        <a:t>пропиловый</a:t>
                      </a:r>
                      <a:r>
                        <a:rPr lang="ru-RU" sz="2400" b="1" dirty="0">
                          <a:effectLst/>
                          <a:latin typeface="Arial" pitchFamily="34" charset="0"/>
                          <a:ea typeface="Times New Roman"/>
                          <a:cs typeface="Arial" pitchFamily="34" charset="0"/>
                        </a:rPr>
                        <a:t> спирт</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a:effectLst/>
                          <a:latin typeface="Arial" pitchFamily="34" charset="0"/>
                          <a:ea typeface="Times New Roman"/>
                          <a:cs typeface="Arial" pitchFamily="34" charset="0"/>
                        </a:rPr>
                        <a:t>–2011,853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ea typeface="Times New Roman"/>
                          <a:cs typeface="Arial" pitchFamily="34" charset="0"/>
                        </a:rPr>
                        <a:t>S</a:t>
                      </a:r>
                      <a:r>
                        <a:rPr lang="en-US" sz="2400" b="1" baseline="-25000" dirty="0">
                          <a:effectLst/>
                          <a:latin typeface="Arial" pitchFamily="34" charset="0"/>
                          <a:ea typeface="Times New Roman"/>
                          <a:cs typeface="Arial" pitchFamily="34" charset="0"/>
                        </a:rPr>
                        <a:t>(p</a:t>
                      </a:r>
                      <a:r>
                        <a:rPr lang="ru-RU" sz="2400" b="1" baseline="-25000" dirty="0" err="1">
                          <a:effectLst/>
                          <a:latin typeface="Arial" pitchFamily="34" charset="0"/>
                          <a:ea typeface="Times New Roman"/>
                          <a:cs typeface="Arial" pitchFamily="34" charset="0"/>
                        </a:rPr>
                        <a:t>омб</a:t>
                      </a:r>
                      <a:r>
                        <a:rPr lang="en-US" sz="2400" b="1" baseline="-25000" dirty="0">
                          <a:effectLst/>
                          <a:latin typeface="Arial" pitchFamily="34" charset="0"/>
                          <a:ea typeface="Times New Roman"/>
                          <a:cs typeface="Arial" pitchFamily="34" charset="0"/>
                        </a:rPr>
                        <a:t>)</a:t>
                      </a:r>
                      <a:r>
                        <a:rPr lang="en-US" sz="2400" b="1" dirty="0">
                          <a:effectLst/>
                          <a:latin typeface="Arial" pitchFamily="34" charset="0"/>
                          <a:ea typeface="Times New Roman"/>
                          <a:cs typeface="Arial" pitchFamily="34" charset="0"/>
                        </a:rPr>
                        <a:t> + 2CO</a:t>
                      </a:r>
                      <a:r>
                        <a:rPr lang="en-US" sz="2400" b="1" baseline="-25000" dirty="0">
                          <a:effectLst/>
                          <a:latin typeface="Arial" pitchFamily="34" charset="0"/>
                          <a:ea typeface="Times New Roman"/>
                          <a:cs typeface="Arial" pitchFamily="34" charset="0"/>
                        </a:rPr>
                        <a:t>2</a:t>
                      </a:r>
                      <a:r>
                        <a:rPr lang="en-US" sz="2400" b="1" dirty="0">
                          <a:effectLst/>
                          <a:latin typeface="Arial" pitchFamily="34" charset="0"/>
                          <a:ea typeface="Times New Roman"/>
                          <a:cs typeface="Arial" pitchFamily="34" charset="0"/>
                        </a:rPr>
                        <a:t> </a:t>
                      </a:r>
                      <a:r>
                        <a:rPr lang="en-US" sz="2400" b="1" dirty="0">
                          <a:effectLst/>
                          <a:latin typeface="Arial" pitchFamily="34" charset="0"/>
                          <a:ea typeface="Times New Roman"/>
                          <a:cs typeface="Arial" pitchFamily="34" charset="0"/>
                          <a:sym typeface="Symbol"/>
                        </a:rPr>
                        <a:t></a:t>
                      </a:r>
                      <a:r>
                        <a:rPr lang="en-US" sz="2400" b="1" dirty="0">
                          <a:effectLst/>
                          <a:latin typeface="Arial" pitchFamily="34" charset="0"/>
                          <a:ea typeface="Times New Roman"/>
                          <a:cs typeface="Arial" pitchFamily="34" charset="0"/>
                        </a:rPr>
                        <a:t> SO</a:t>
                      </a:r>
                      <a:r>
                        <a:rPr lang="en-US" sz="2400" b="1" baseline="-25000" dirty="0">
                          <a:effectLst/>
                          <a:latin typeface="Arial" pitchFamily="34" charset="0"/>
                          <a:ea typeface="Times New Roman"/>
                          <a:cs typeface="Arial" pitchFamily="34" charset="0"/>
                        </a:rPr>
                        <a:t>2</a:t>
                      </a:r>
                      <a:r>
                        <a:rPr lang="en-US" sz="2400" b="1" dirty="0">
                          <a:effectLst/>
                          <a:latin typeface="Arial" pitchFamily="34" charset="0"/>
                          <a:ea typeface="Times New Roman"/>
                          <a:cs typeface="Arial" pitchFamily="34" charset="0"/>
                        </a:rPr>
                        <a:t> </a:t>
                      </a:r>
                      <a:r>
                        <a:rPr lang="ru-RU" sz="2400" b="1" dirty="0" smtClean="0">
                          <a:effectLst/>
                          <a:latin typeface="Arial" pitchFamily="34" charset="0"/>
                          <a:ea typeface="Times New Roman"/>
                          <a:cs typeface="Arial" pitchFamily="34" charset="0"/>
                        </a:rPr>
                        <a:t>+ </a:t>
                      </a:r>
                      <a:r>
                        <a:rPr lang="en-US" sz="2400" b="1" dirty="0" smtClean="0">
                          <a:effectLst/>
                          <a:latin typeface="Arial" pitchFamily="34" charset="0"/>
                          <a:ea typeface="Times New Roman"/>
                          <a:cs typeface="Arial" pitchFamily="34" charset="0"/>
                        </a:rPr>
                        <a:t>+</a:t>
                      </a:r>
                      <a:r>
                        <a:rPr lang="en-US" sz="2400" b="1" dirty="0">
                          <a:effectLst/>
                          <a:latin typeface="Arial" pitchFamily="34" charset="0"/>
                          <a:ea typeface="Times New Roman"/>
                          <a:cs typeface="Arial" pitchFamily="34" charset="0"/>
                        </a:rPr>
                        <a:t>2CO</a:t>
                      </a:r>
                      <a:endParaRPr lang="ru-RU" sz="24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84662">
                <a:tc>
                  <a:txBody>
                    <a:bodyPr/>
                    <a:lstStyle/>
                    <a:p>
                      <a:pPr indent="93345" algn="ctr">
                        <a:spcAft>
                          <a:spcPts val="0"/>
                        </a:spcAft>
                      </a:pPr>
                      <a:r>
                        <a:rPr lang="ru-RU" sz="2400" b="1">
                          <a:effectLst/>
                          <a:latin typeface="Arial" pitchFamily="34" charset="0"/>
                          <a:ea typeface="Times New Roman"/>
                          <a:cs typeface="Arial" pitchFamily="34" charset="0"/>
                        </a:rPr>
                        <a:t>12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ea typeface="Times New Roman"/>
                          <a:cs typeface="Arial" pitchFamily="34" charset="0"/>
                        </a:rPr>
                        <a:t>C</a:t>
                      </a:r>
                      <a:r>
                        <a:rPr lang="ru-RU" sz="2400" b="1" baseline="-25000" dirty="0">
                          <a:effectLst/>
                          <a:latin typeface="Arial" pitchFamily="34" charset="0"/>
                          <a:ea typeface="Times New Roman"/>
                          <a:cs typeface="Arial" pitchFamily="34" charset="0"/>
                        </a:rPr>
                        <a:t>4</a:t>
                      </a:r>
                      <a:r>
                        <a:rPr lang="en-US" sz="2400" b="1" dirty="0">
                          <a:effectLst/>
                          <a:latin typeface="Arial" pitchFamily="34" charset="0"/>
                          <a:ea typeface="Times New Roman"/>
                          <a:cs typeface="Arial" pitchFamily="34" charset="0"/>
                        </a:rPr>
                        <a:t>H</a:t>
                      </a:r>
                      <a:r>
                        <a:rPr lang="ru-RU" sz="2400" b="1" baseline="-25000" dirty="0">
                          <a:effectLst/>
                          <a:latin typeface="Arial" pitchFamily="34" charset="0"/>
                          <a:ea typeface="Times New Roman"/>
                          <a:cs typeface="Arial" pitchFamily="34" charset="0"/>
                        </a:rPr>
                        <a:t>10 </a:t>
                      </a:r>
                      <a:r>
                        <a:rPr lang="ru-RU" sz="2400" b="1" dirty="0">
                          <a:effectLst/>
                          <a:latin typeface="Arial" pitchFamily="34" charset="0"/>
                          <a:ea typeface="Times New Roman"/>
                          <a:cs typeface="Arial" pitchFamily="34" charset="0"/>
                        </a:rPr>
                        <a:t>– бутан</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dirty="0">
                          <a:effectLst/>
                          <a:latin typeface="Arial" pitchFamily="34" charset="0"/>
                          <a:ea typeface="Times New Roman"/>
                          <a:cs typeface="Arial" pitchFamily="34" charset="0"/>
                        </a:rPr>
                        <a:t>–2879,191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ea typeface="Times New Roman"/>
                          <a:cs typeface="Arial" pitchFamily="34" charset="0"/>
                        </a:rPr>
                        <a:t>S</a:t>
                      </a:r>
                      <a:r>
                        <a:rPr lang="en-US" sz="2400" b="1" baseline="-25000" dirty="0">
                          <a:effectLst/>
                          <a:latin typeface="Arial" pitchFamily="34" charset="0"/>
                          <a:ea typeface="Times New Roman"/>
                          <a:cs typeface="Arial" pitchFamily="34" charset="0"/>
                        </a:rPr>
                        <a:t>(p</a:t>
                      </a:r>
                      <a:r>
                        <a:rPr lang="ru-RU" sz="2400" b="1" baseline="-25000" dirty="0" err="1">
                          <a:effectLst/>
                          <a:latin typeface="Arial" pitchFamily="34" charset="0"/>
                          <a:ea typeface="Times New Roman"/>
                          <a:cs typeface="Arial" pitchFamily="34" charset="0"/>
                        </a:rPr>
                        <a:t>омб</a:t>
                      </a:r>
                      <a:r>
                        <a:rPr lang="en-US" sz="2400" b="1" baseline="-25000" dirty="0">
                          <a:effectLst/>
                          <a:latin typeface="Arial" pitchFamily="34" charset="0"/>
                          <a:ea typeface="Times New Roman"/>
                          <a:cs typeface="Arial" pitchFamily="34" charset="0"/>
                        </a:rPr>
                        <a:t>)</a:t>
                      </a:r>
                      <a:r>
                        <a:rPr lang="en-US" sz="2400" b="1" dirty="0">
                          <a:effectLst/>
                          <a:latin typeface="Arial" pitchFamily="34" charset="0"/>
                          <a:ea typeface="Times New Roman"/>
                          <a:cs typeface="Arial" pitchFamily="34" charset="0"/>
                        </a:rPr>
                        <a:t> + 2H</a:t>
                      </a:r>
                      <a:r>
                        <a:rPr lang="en-US" sz="2400" b="1" baseline="-25000" dirty="0">
                          <a:effectLst/>
                          <a:latin typeface="Arial" pitchFamily="34" charset="0"/>
                          <a:ea typeface="Times New Roman"/>
                          <a:cs typeface="Arial" pitchFamily="34" charset="0"/>
                        </a:rPr>
                        <a:t>2</a:t>
                      </a:r>
                      <a:r>
                        <a:rPr lang="en-US" sz="2400" b="1" dirty="0">
                          <a:effectLst/>
                          <a:latin typeface="Arial" pitchFamily="34" charset="0"/>
                          <a:ea typeface="Times New Roman"/>
                          <a:cs typeface="Arial" pitchFamily="34" charset="0"/>
                        </a:rPr>
                        <a:t>O</a:t>
                      </a:r>
                      <a:r>
                        <a:rPr lang="en-US" sz="2400" b="1" baseline="-25000" dirty="0">
                          <a:effectLst/>
                          <a:latin typeface="Arial" pitchFamily="34" charset="0"/>
                          <a:ea typeface="Times New Roman"/>
                          <a:cs typeface="Arial" pitchFamily="34" charset="0"/>
                        </a:rPr>
                        <a:t>(</a:t>
                      </a:r>
                      <a:r>
                        <a:rPr lang="ru-RU" sz="2400" b="1" baseline="-25000" dirty="0">
                          <a:effectLst/>
                          <a:latin typeface="Arial" pitchFamily="34" charset="0"/>
                          <a:ea typeface="Times New Roman"/>
                          <a:cs typeface="Arial" pitchFamily="34" charset="0"/>
                        </a:rPr>
                        <a:t>ж</a:t>
                      </a:r>
                      <a:r>
                        <a:rPr lang="en-US" sz="2400" b="1" baseline="-25000" dirty="0">
                          <a:effectLst/>
                          <a:latin typeface="Arial" pitchFamily="34" charset="0"/>
                          <a:ea typeface="Times New Roman"/>
                          <a:cs typeface="Arial" pitchFamily="34" charset="0"/>
                        </a:rPr>
                        <a:t>)</a:t>
                      </a:r>
                      <a:r>
                        <a:rPr lang="en-US" sz="2400" b="1" dirty="0">
                          <a:effectLst/>
                          <a:latin typeface="Arial" pitchFamily="34" charset="0"/>
                          <a:ea typeface="Times New Roman"/>
                          <a:cs typeface="Arial" pitchFamily="34" charset="0"/>
                        </a:rPr>
                        <a:t> </a:t>
                      </a:r>
                      <a:r>
                        <a:rPr lang="en-US" sz="2400" b="1" dirty="0">
                          <a:effectLst/>
                          <a:latin typeface="Arial" pitchFamily="34" charset="0"/>
                          <a:ea typeface="Times New Roman"/>
                          <a:cs typeface="Arial" pitchFamily="34" charset="0"/>
                          <a:sym typeface="Symbol"/>
                        </a:rPr>
                        <a:t></a:t>
                      </a:r>
                      <a:r>
                        <a:rPr lang="en-US" sz="2400" b="1" dirty="0">
                          <a:effectLst/>
                          <a:latin typeface="Arial" pitchFamily="34" charset="0"/>
                          <a:ea typeface="Times New Roman"/>
                          <a:cs typeface="Arial" pitchFamily="34" charset="0"/>
                        </a:rPr>
                        <a:t> SO</a:t>
                      </a:r>
                      <a:r>
                        <a:rPr lang="en-US" sz="2400" b="1" baseline="-25000" dirty="0">
                          <a:effectLst/>
                          <a:latin typeface="Arial" pitchFamily="34" charset="0"/>
                          <a:ea typeface="Times New Roman"/>
                          <a:cs typeface="Arial" pitchFamily="34" charset="0"/>
                        </a:rPr>
                        <a:t>2</a:t>
                      </a:r>
                      <a:r>
                        <a:rPr lang="en-US" sz="2400" b="1" dirty="0">
                          <a:effectLst/>
                          <a:latin typeface="Arial" pitchFamily="34" charset="0"/>
                          <a:ea typeface="Times New Roman"/>
                          <a:cs typeface="Arial" pitchFamily="34" charset="0"/>
                        </a:rPr>
                        <a:t> +2H</a:t>
                      </a:r>
                      <a:r>
                        <a:rPr lang="en-US" sz="2400" b="1" baseline="-25000" dirty="0">
                          <a:effectLst/>
                          <a:latin typeface="Arial" pitchFamily="34" charset="0"/>
                          <a:ea typeface="Times New Roman"/>
                          <a:cs typeface="Arial" pitchFamily="34" charset="0"/>
                        </a:rPr>
                        <a:t>2</a:t>
                      </a:r>
                      <a:endParaRPr lang="ru-RU" sz="24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879502881"/>
      </p:ext>
    </p:extLst>
  </p:cSld>
  <p:clrMapOvr>
    <a:masterClrMapping/>
  </p:clrMapOvr>
  <p:transition>
    <p:wheel spokes="1"/>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2354925160"/>
              </p:ext>
            </p:extLst>
          </p:nvPr>
        </p:nvGraphicFramePr>
        <p:xfrm>
          <a:off x="185492" y="150856"/>
          <a:ext cx="8851004" cy="6035040"/>
        </p:xfrm>
        <a:graphic>
          <a:graphicData uri="http://schemas.openxmlformats.org/drawingml/2006/table">
            <a:tbl>
              <a:tblPr firstRow="1" firstCol="1" bandRow="1">
                <a:tableStyleId>{2D5ABB26-0587-4C30-8999-92F81FD0307C}</a:tableStyleId>
              </a:tblPr>
              <a:tblGrid>
                <a:gridCol w="854342">
                  <a:extLst>
                    <a:ext uri="{9D8B030D-6E8A-4147-A177-3AD203B41FA5}">
                      <a16:colId xmlns:a16="http://schemas.microsoft.com/office/drawing/2014/main" val="20000"/>
                    </a:ext>
                  </a:extLst>
                </a:gridCol>
                <a:gridCol w="230593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3962536">
                  <a:extLst>
                    <a:ext uri="{9D8B030D-6E8A-4147-A177-3AD203B41FA5}">
                      <a16:colId xmlns:a16="http://schemas.microsoft.com/office/drawing/2014/main" val="20003"/>
                    </a:ext>
                  </a:extLst>
                </a:gridCol>
              </a:tblGrid>
              <a:tr h="166196">
                <a:tc rowSpan="2">
                  <a:txBody>
                    <a:bodyPr/>
                    <a:lstStyle/>
                    <a:p>
                      <a:pPr indent="93345" algn="ctr">
                        <a:lnSpc>
                          <a:spcPct val="80000"/>
                        </a:lnSpc>
                        <a:spcAft>
                          <a:spcPts val="0"/>
                        </a:spcAft>
                      </a:pPr>
                      <a:r>
                        <a:rPr lang="ru-RU" sz="2400" b="1" dirty="0">
                          <a:effectLst/>
                          <a:latin typeface="Arial" pitchFamily="34" charset="0"/>
                          <a:cs typeface="Arial" pitchFamily="34" charset="0"/>
                        </a:rPr>
                        <a:t>№ варианта</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indent="93345" algn="ctr">
                        <a:lnSpc>
                          <a:spcPct val="90000"/>
                        </a:lnSpc>
                        <a:spcAft>
                          <a:spcPts val="0"/>
                        </a:spcAft>
                      </a:pPr>
                      <a:r>
                        <a:rPr lang="ru-RU" sz="2400" b="1">
                          <a:effectLst/>
                          <a:latin typeface="Arial" pitchFamily="34" charset="0"/>
                          <a:cs typeface="Arial" pitchFamily="34" charset="0"/>
                        </a:rPr>
                        <a:t>Задание 1</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indent="93345" algn="ctr">
                        <a:lnSpc>
                          <a:spcPct val="90000"/>
                        </a:lnSpc>
                        <a:spcAft>
                          <a:spcPts val="0"/>
                        </a:spcAft>
                      </a:pPr>
                      <a:r>
                        <a:rPr lang="ru-RU" sz="2400" b="1">
                          <a:effectLst/>
                          <a:latin typeface="Arial" pitchFamily="34" charset="0"/>
                          <a:cs typeface="Arial" pitchFamily="34" charset="0"/>
                        </a:rPr>
                        <a:t>Задание 2</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4662">
                <a:tc vMerge="1">
                  <a:txBody>
                    <a:bodyPr/>
                    <a:lstStyle/>
                    <a:p>
                      <a:endParaRPr lang="ru-RU"/>
                    </a:p>
                  </a:txBody>
                  <a:tcPr/>
                </a:tc>
                <a:tc>
                  <a:txBody>
                    <a:bodyPr/>
                    <a:lstStyle/>
                    <a:p>
                      <a:pPr indent="93345" algn="ctr">
                        <a:lnSpc>
                          <a:spcPct val="90000"/>
                        </a:lnSpc>
                        <a:spcAft>
                          <a:spcPts val="0"/>
                        </a:spcAft>
                      </a:pPr>
                      <a:r>
                        <a:rPr lang="ru-RU" sz="2400" b="1">
                          <a:effectLst/>
                          <a:latin typeface="Arial" pitchFamily="34" charset="0"/>
                          <a:cs typeface="Arial" pitchFamily="34" charset="0"/>
                        </a:rPr>
                        <a:t>Вещество</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lnSpc>
                          <a:spcPct val="80000"/>
                        </a:lnSpc>
                        <a:spcAft>
                          <a:spcPts val="0"/>
                        </a:spcAft>
                      </a:pPr>
                      <a:r>
                        <a:rPr lang="ru-RU" sz="2400" b="1" dirty="0">
                          <a:effectLst/>
                          <a:latin typeface="Arial" pitchFamily="34" charset="0"/>
                          <a:cs typeface="Arial" pitchFamily="34" charset="0"/>
                          <a:sym typeface="Symbol"/>
                        </a:rPr>
                        <a:t></a:t>
                      </a:r>
                      <a:r>
                        <a:rPr lang="ru-RU" sz="2400" b="1" dirty="0">
                          <a:effectLst/>
                          <a:latin typeface="Arial" pitchFamily="34" charset="0"/>
                          <a:cs typeface="Arial" pitchFamily="34" charset="0"/>
                        </a:rPr>
                        <a:t>Н</a:t>
                      </a:r>
                      <a:r>
                        <a:rPr lang="ru-RU" sz="2400" b="1" baseline="30000" dirty="0">
                          <a:effectLst/>
                          <a:latin typeface="Arial" pitchFamily="34" charset="0"/>
                          <a:cs typeface="Arial" pitchFamily="34" charset="0"/>
                        </a:rPr>
                        <a:t>0</a:t>
                      </a:r>
                      <a:r>
                        <a:rPr lang="ru-RU" sz="2400" b="1" baseline="-25000" dirty="0">
                          <a:effectLst/>
                          <a:latin typeface="Arial" pitchFamily="34" charset="0"/>
                          <a:cs typeface="Arial" pitchFamily="34" charset="0"/>
                        </a:rPr>
                        <a:t>с</a:t>
                      </a:r>
                      <a:r>
                        <a:rPr lang="ru-RU" sz="2400" b="1" dirty="0">
                          <a:effectLst/>
                          <a:latin typeface="Arial" pitchFamily="34" charset="0"/>
                          <a:cs typeface="Arial" pitchFamily="34" charset="0"/>
                        </a:rPr>
                        <a:t>, кДж/моль</a:t>
                      </a:r>
                      <a:endParaRPr lang="ru-RU" sz="24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lnSpc>
                          <a:spcPct val="90000"/>
                        </a:lnSpc>
                        <a:spcAft>
                          <a:spcPts val="0"/>
                        </a:spcAft>
                      </a:pPr>
                      <a:r>
                        <a:rPr lang="ru-RU" sz="2400" b="1" dirty="0">
                          <a:effectLst/>
                          <a:latin typeface="Arial" pitchFamily="34" charset="0"/>
                          <a:cs typeface="Arial" pitchFamily="34" charset="0"/>
                        </a:rPr>
                        <a:t>Реакция</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4662">
                <a:tc>
                  <a:txBody>
                    <a:bodyPr/>
                    <a:lstStyle/>
                    <a:p>
                      <a:pPr indent="93345" algn="ctr">
                        <a:spcAft>
                          <a:spcPts val="0"/>
                        </a:spcAft>
                      </a:pPr>
                      <a:r>
                        <a:rPr lang="ru-RU" sz="2400" b="1" dirty="0">
                          <a:effectLst/>
                          <a:latin typeface="Arial" pitchFamily="34" charset="0"/>
                          <a:ea typeface="Times New Roman"/>
                          <a:cs typeface="Arial" pitchFamily="34" charset="0"/>
                        </a:rPr>
                        <a:t>13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ea typeface="Times New Roman"/>
                          <a:cs typeface="Arial" pitchFamily="34" charset="0"/>
                        </a:rPr>
                        <a:t>C</a:t>
                      </a:r>
                      <a:r>
                        <a:rPr lang="ru-RU" sz="2400" b="1" baseline="-25000" dirty="0">
                          <a:effectLst/>
                          <a:latin typeface="Arial" pitchFamily="34" charset="0"/>
                          <a:ea typeface="Times New Roman"/>
                          <a:cs typeface="Arial" pitchFamily="34" charset="0"/>
                        </a:rPr>
                        <a:t>5</a:t>
                      </a:r>
                      <a:r>
                        <a:rPr lang="en-US" sz="2400" b="1" dirty="0">
                          <a:effectLst/>
                          <a:latin typeface="Arial" pitchFamily="34" charset="0"/>
                          <a:ea typeface="Times New Roman"/>
                          <a:cs typeface="Arial" pitchFamily="34" charset="0"/>
                        </a:rPr>
                        <a:t>H</a:t>
                      </a:r>
                      <a:r>
                        <a:rPr lang="ru-RU" sz="2400" b="1" baseline="-25000" dirty="0">
                          <a:effectLst/>
                          <a:latin typeface="Arial" pitchFamily="34" charset="0"/>
                          <a:ea typeface="Times New Roman"/>
                          <a:cs typeface="Arial" pitchFamily="34" charset="0"/>
                        </a:rPr>
                        <a:t>12</a:t>
                      </a:r>
                      <a:r>
                        <a:rPr lang="en-US" sz="2400" b="1" dirty="0">
                          <a:effectLst/>
                          <a:latin typeface="Arial" pitchFamily="34" charset="0"/>
                          <a:ea typeface="Times New Roman"/>
                          <a:cs typeface="Arial" pitchFamily="34" charset="0"/>
                        </a:rPr>
                        <a:t>O</a:t>
                      </a:r>
                      <a:r>
                        <a:rPr lang="ru-RU" sz="2400" b="1" baseline="-25000" dirty="0">
                          <a:effectLst/>
                          <a:latin typeface="Arial" pitchFamily="34" charset="0"/>
                          <a:ea typeface="Times New Roman"/>
                          <a:cs typeface="Arial" pitchFamily="34" charset="0"/>
                        </a:rPr>
                        <a:t>(ж) </a:t>
                      </a:r>
                      <a:r>
                        <a:rPr lang="ru-RU" sz="2400" b="1" dirty="0">
                          <a:effectLst/>
                          <a:latin typeface="Arial" pitchFamily="34" charset="0"/>
                          <a:ea typeface="Times New Roman"/>
                          <a:cs typeface="Arial" pitchFamily="34" charset="0"/>
                        </a:rPr>
                        <a:t>– амиловый спирт</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a:effectLst/>
                          <a:latin typeface="Arial" pitchFamily="34" charset="0"/>
                          <a:ea typeface="Times New Roman"/>
                          <a:cs typeface="Arial" pitchFamily="34" charset="0"/>
                        </a:rPr>
                        <a:t>–3323,222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a:effectLst/>
                          <a:latin typeface="Arial" pitchFamily="34" charset="0"/>
                          <a:ea typeface="Times New Roman"/>
                          <a:cs typeface="Arial" pitchFamily="34" charset="0"/>
                        </a:rPr>
                        <a:t>2</a:t>
                      </a:r>
                      <a:r>
                        <a:rPr lang="ru-RU" sz="2400" b="1">
                          <a:effectLst/>
                          <a:latin typeface="Arial" pitchFamily="34" charset="0"/>
                          <a:ea typeface="Times New Roman"/>
                          <a:cs typeface="Arial" pitchFamily="34" charset="0"/>
                        </a:rPr>
                        <a:t>SO</a:t>
                      </a:r>
                      <a:r>
                        <a:rPr lang="ru-RU" sz="2400" b="1" baseline="-25000">
                          <a:effectLst/>
                          <a:latin typeface="Arial" pitchFamily="34" charset="0"/>
                          <a:ea typeface="Times New Roman"/>
                          <a:cs typeface="Arial" pitchFamily="34" charset="0"/>
                        </a:rPr>
                        <a:t>2</a:t>
                      </a:r>
                      <a:r>
                        <a:rPr lang="ru-RU" sz="2400" b="1">
                          <a:effectLst/>
                          <a:latin typeface="Arial" pitchFamily="34" charset="0"/>
                          <a:ea typeface="Times New Roman"/>
                          <a:cs typeface="Arial" pitchFamily="34" charset="0"/>
                        </a:rPr>
                        <a:t> +</a:t>
                      </a:r>
                      <a:r>
                        <a:rPr lang="en-US" sz="2400" b="1">
                          <a:effectLst/>
                          <a:latin typeface="Arial" pitchFamily="34" charset="0"/>
                          <a:ea typeface="Times New Roman"/>
                          <a:cs typeface="Arial" pitchFamily="34" charset="0"/>
                        </a:rPr>
                        <a:t> O</a:t>
                      </a:r>
                      <a:r>
                        <a:rPr lang="en-US" sz="2400" b="1" baseline="-25000">
                          <a:effectLst/>
                          <a:latin typeface="Arial" pitchFamily="34" charset="0"/>
                          <a:ea typeface="Times New Roman"/>
                          <a:cs typeface="Arial" pitchFamily="34" charset="0"/>
                        </a:rPr>
                        <a:t>2</a:t>
                      </a:r>
                      <a:r>
                        <a:rPr lang="en-US" sz="2400" b="1">
                          <a:effectLst/>
                          <a:latin typeface="Arial" pitchFamily="34" charset="0"/>
                          <a:ea typeface="Times New Roman"/>
                          <a:cs typeface="Arial" pitchFamily="34" charset="0"/>
                        </a:rPr>
                        <a:t> </a:t>
                      </a:r>
                      <a:r>
                        <a:rPr lang="en-US" sz="2400" b="1">
                          <a:effectLst/>
                          <a:latin typeface="Arial" pitchFamily="34" charset="0"/>
                          <a:ea typeface="Times New Roman"/>
                          <a:cs typeface="Arial" pitchFamily="34" charset="0"/>
                          <a:sym typeface="Symbol"/>
                        </a:rPr>
                        <a:t></a:t>
                      </a:r>
                      <a:r>
                        <a:rPr lang="en-US" sz="2400" b="1">
                          <a:effectLst/>
                          <a:latin typeface="Arial" pitchFamily="34" charset="0"/>
                          <a:ea typeface="Times New Roman"/>
                          <a:cs typeface="Arial" pitchFamily="34" charset="0"/>
                        </a:rPr>
                        <a:t> 2</a:t>
                      </a:r>
                      <a:r>
                        <a:rPr lang="ru-RU" sz="2400" b="1">
                          <a:effectLst/>
                          <a:latin typeface="Arial" pitchFamily="34" charset="0"/>
                          <a:ea typeface="Times New Roman"/>
                          <a:cs typeface="Arial" pitchFamily="34" charset="0"/>
                        </a:rPr>
                        <a:t>SO</a:t>
                      </a:r>
                      <a:r>
                        <a:rPr lang="en-US" sz="2400" b="1" baseline="-25000">
                          <a:effectLst/>
                          <a:latin typeface="Arial" pitchFamily="34" charset="0"/>
                          <a:ea typeface="Times New Roman"/>
                          <a:cs typeface="Arial" pitchFamily="34" charset="0"/>
                        </a:rPr>
                        <a:t>3</a:t>
                      </a:r>
                      <a:r>
                        <a:rPr lang="en-US" sz="2400" b="1">
                          <a:effectLst/>
                          <a:latin typeface="Arial" pitchFamily="34" charset="0"/>
                          <a:ea typeface="Times New Roman"/>
                          <a:cs typeface="Arial" pitchFamily="34" charset="0"/>
                        </a:rPr>
                        <a:t> </a:t>
                      </a:r>
                      <a:endParaRPr lang="ru-RU" sz="24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4662">
                <a:tc>
                  <a:txBody>
                    <a:bodyPr/>
                    <a:lstStyle/>
                    <a:p>
                      <a:pPr indent="93345" algn="ctr">
                        <a:spcAft>
                          <a:spcPts val="0"/>
                        </a:spcAft>
                      </a:pPr>
                      <a:r>
                        <a:rPr lang="ru-RU" sz="2400" b="1">
                          <a:effectLst/>
                          <a:latin typeface="Arial" pitchFamily="34" charset="0"/>
                          <a:ea typeface="Times New Roman"/>
                          <a:cs typeface="Arial" pitchFamily="34" charset="0"/>
                        </a:rPr>
                        <a:t>14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ea typeface="Times New Roman"/>
                          <a:cs typeface="Arial" pitchFamily="34" charset="0"/>
                        </a:rPr>
                        <a:t>C</a:t>
                      </a:r>
                      <a:r>
                        <a:rPr lang="ru-RU" sz="2400" b="1" baseline="-25000" dirty="0">
                          <a:effectLst/>
                          <a:latin typeface="Arial" pitchFamily="34" charset="0"/>
                          <a:ea typeface="Times New Roman"/>
                          <a:cs typeface="Arial" pitchFamily="34" charset="0"/>
                        </a:rPr>
                        <a:t>6</a:t>
                      </a:r>
                      <a:r>
                        <a:rPr lang="en-US" sz="2400" b="1" dirty="0">
                          <a:effectLst/>
                          <a:latin typeface="Arial" pitchFamily="34" charset="0"/>
                          <a:ea typeface="Times New Roman"/>
                          <a:cs typeface="Arial" pitchFamily="34" charset="0"/>
                        </a:rPr>
                        <a:t>H</a:t>
                      </a:r>
                      <a:r>
                        <a:rPr lang="ru-RU" sz="2400" b="1" baseline="-25000" dirty="0">
                          <a:effectLst/>
                          <a:latin typeface="Arial" pitchFamily="34" charset="0"/>
                          <a:ea typeface="Times New Roman"/>
                          <a:cs typeface="Arial" pitchFamily="34" charset="0"/>
                        </a:rPr>
                        <a:t>6</a:t>
                      </a:r>
                      <a:r>
                        <a:rPr lang="en-US" sz="2400" b="1" dirty="0">
                          <a:effectLst/>
                          <a:latin typeface="Arial" pitchFamily="34" charset="0"/>
                          <a:ea typeface="Times New Roman"/>
                          <a:cs typeface="Arial" pitchFamily="34" charset="0"/>
                        </a:rPr>
                        <a:t>O</a:t>
                      </a:r>
                      <a:r>
                        <a:rPr lang="ru-RU" sz="2400" b="1" baseline="-25000" dirty="0">
                          <a:effectLst/>
                          <a:latin typeface="Arial" pitchFamily="34" charset="0"/>
                          <a:ea typeface="Times New Roman"/>
                          <a:cs typeface="Arial" pitchFamily="34" charset="0"/>
                        </a:rPr>
                        <a:t>(</a:t>
                      </a:r>
                      <a:r>
                        <a:rPr lang="ru-RU" sz="2400" b="1" baseline="-25000" dirty="0" err="1">
                          <a:effectLst/>
                          <a:latin typeface="Arial" pitchFamily="34" charset="0"/>
                          <a:ea typeface="Times New Roman"/>
                          <a:cs typeface="Arial" pitchFamily="34" charset="0"/>
                        </a:rPr>
                        <a:t>тв</a:t>
                      </a:r>
                      <a:r>
                        <a:rPr lang="ru-RU" sz="2400" b="1" baseline="-25000" dirty="0">
                          <a:effectLst/>
                          <a:latin typeface="Arial" pitchFamily="34" charset="0"/>
                          <a:ea typeface="Times New Roman"/>
                          <a:cs typeface="Arial" pitchFamily="34" charset="0"/>
                        </a:rPr>
                        <a:t>) </a:t>
                      </a:r>
                      <a:r>
                        <a:rPr lang="ru-RU" sz="2400" b="1" dirty="0">
                          <a:effectLst/>
                          <a:latin typeface="Arial" pitchFamily="34" charset="0"/>
                          <a:ea typeface="Times New Roman"/>
                          <a:cs typeface="Arial" pitchFamily="34" charset="0"/>
                        </a:rPr>
                        <a:t>– фенол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a:effectLst/>
                          <a:latin typeface="Arial" pitchFamily="34" charset="0"/>
                          <a:ea typeface="Times New Roman"/>
                          <a:cs typeface="Arial" pitchFamily="34" charset="0"/>
                        </a:rPr>
                        <a:t>–3024,851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a:effectLst/>
                          <a:latin typeface="Arial" pitchFamily="34" charset="0"/>
                          <a:ea typeface="Times New Roman"/>
                          <a:cs typeface="Arial" pitchFamily="34" charset="0"/>
                        </a:rPr>
                        <a:t>SO</a:t>
                      </a:r>
                      <a:r>
                        <a:rPr lang="ru-RU" sz="2400" b="1" baseline="-25000">
                          <a:effectLst/>
                          <a:latin typeface="Arial" pitchFamily="34" charset="0"/>
                          <a:ea typeface="Times New Roman"/>
                          <a:cs typeface="Arial" pitchFamily="34" charset="0"/>
                        </a:rPr>
                        <a:t>2</a:t>
                      </a:r>
                      <a:r>
                        <a:rPr lang="ru-RU" sz="2400" b="1">
                          <a:effectLst/>
                          <a:latin typeface="Arial" pitchFamily="34" charset="0"/>
                          <a:ea typeface="Times New Roman"/>
                          <a:cs typeface="Arial" pitchFamily="34" charset="0"/>
                        </a:rPr>
                        <a:t> +</a:t>
                      </a:r>
                      <a:r>
                        <a:rPr lang="en-US" sz="2400" b="1">
                          <a:effectLst/>
                          <a:latin typeface="Arial" pitchFamily="34" charset="0"/>
                          <a:ea typeface="Times New Roman"/>
                          <a:cs typeface="Arial" pitchFamily="34" charset="0"/>
                        </a:rPr>
                        <a:t> Cl</a:t>
                      </a:r>
                      <a:r>
                        <a:rPr lang="en-US" sz="2400" b="1" baseline="-25000">
                          <a:effectLst/>
                          <a:latin typeface="Arial" pitchFamily="34" charset="0"/>
                          <a:ea typeface="Times New Roman"/>
                          <a:cs typeface="Arial" pitchFamily="34" charset="0"/>
                        </a:rPr>
                        <a:t>2</a:t>
                      </a:r>
                      <a:r>
                        <a:rPr lang="en-US" sz="2400" b="1">
                          <a:effectLst/>
                          <a:latin typeface="Arial" pitchFamily="34" charset="0"/>
                          <a:ea typeface="Times New Roman"/>
                          <a:cs typeface="Arial" pitchFamily="34" charset="0"/>
                        </a:rPr>
                        <a:t> </a:t>
                      </a:r>
                      <a:r>
                        <a:rPr lang="en-US" sz="2400" b="1">
                          <a:effectLst/>
                          <a:latin typeface="Arial" pitchFamily="34" charset="0"/>
                          <a:ea typeface="Times New Roman"/>
                          <a:cs typeface="Arial" pitchFamily="34" charset="0"/>
                          <a:sym typeface="Symbol"/>
                        </a:rPr>
                        <a:t></a:t>
                      </a:r>
                      <a:r>
                        <a:rPr lang="en-US" sz="2400" b="1">
                          <a:effectLst/>
                          <a:latin typeface="Arial" pitchFamily="34" charset="0"/>
                          <a:ea typeface="Times New Roman"/>
                          <a:cs typeface="Arial" pitchFamily="34" charset="0"/>
                        </a:rPr>
                        <a:t> </a:t>
                      </a:r>
                      <a:r>
                        <a:rPr lang="ru-RU" sz="2400" b="1">
                          <a:effectLst/>
                          <a:latin typeface="Arial" pitchFamily="34" charset="0"/>
                          <a:ea typeface="Times New Roman"/>
                          <a:cs typeface="Arial" pitchFamily="34" charset="0"/>
                        </a:rPr>
                        <a:t>SO</a:t>
                      </a:r>
                      <a:r>
                        <a:rPr lang="en-US" sz="2400" b="1" baseline="-25000">
                          <a:effectLst/>
                          <a:latin typeface="Arial" pitchFamily="34" charset="0"/>
                          <a:ea typeface="Times New Roman"/>
                          <a:cs typeface="Arial" pitchFamily="34" charset="0"/>
                        </a:rPr>
                        <a:t>2</a:t>
                      </a:r>
                      <a:r>
                        <a:rPr lang="en-US" sz="2400" b="1">
                          <a:effectLst/>
                          <a:latin typeface="Arial" pitchFamily="34" charset="0"/>
                          <a:ea typeface="Times New Roman"/>
                          <a:cs typeface="Arial" pitchFamily="34" charset="0"/>
                        </a:rPr>
                        <a:t>Cl</a:t>
                      </a:r>
                      <a:r>
                        <a:rPr lang="en-US" sz="2400" b="1" baseline="-25000">
                          <a:effectLst/>
                          <a:latin typeface="Arial" pitchFamily="34" charset="0"/>
                          <a:ea typeface="Times New Roman"/>
                          <a:cs typeface="Arial" pitchFamily="34" charset="0"/>
                        </a:rPr>
                        <a:t>2</a:t>
                      </a:r>
                      <a:r>
                        <a:rPr lang="ru-RU" sz="2400" b="1" baseline="-25000">
                          <a:effectLst/>
                          <a:latin typeface="Arial" pitchFamily="34" charset="0"/>
                          <a:ea typeface="Times New Roman"/>
                          <a:cs typeface="Arial" pitchFamily="34" charset="0"/>
                        </a:rPr>
                        <a:t>(г)</a:t>
                      </a:r>
                      <a:endParaRPr lang="ru-RU" sz="24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4662">
                <a:tc>
                  <a:txBody>
                    <a:bodyPr/>
                    <a:lstStyle/>
                    <a:p>
                      <a:pPr indent="93345" algn="ctr">
                        <a:spcAft>
                          <a:spcPts val="0"/>
                        </a:spcAft>
                      </a:pPr>
                      <a:r>
                        <a:rPr lang="ru-RU" sz="2400" b="1">
                          <a:effectLst/>
                          <a:latin typeface="Arial" pitchFamily="34" charset="0"/>
                          <a:ea typeface="Times New Roman"/>
                          <a:cs typeface="Arial" pitchFamily="34" charset="0"/>
                        </a:rPr>
                        <a:t>15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ea typeface="Times New Roman"/>
                          <a:cs typeface="Arial" pitchFamily="34" charset="0"/>
                        </a:rPr>
                        <a:t>C</a:t>
                      </a:r>
                      <a:r>
                        <a:rPr lang="ru-RU" sz="2400" b="1" baseline="-25000" dirty="0">
                          <a:effectLst/>
                          <a:latin typeface="Arial" pitchFamily="34" charset="0"/>
                          <a:ea typeface="Times New Roman"/>
                          <a:cs typeface="Arial" pitchFamily="34" charset="0"/>
                        </a:rPr>
                        <a:t>6</a:t>
                      </a:r>
                      <a:r>
                        <a:rPr lang="en-US" sz="2400" b="1" dirty="0">
                          <a:effectLst/>
                          <a:latin typeface="Arial" pitchFamily="34" charset="0"/>
                          <a:ea typeface="Times New Roman"/>
                          <a:cs typeface="Arial" pitchFamily="34" charset="0"/>
                        </a:rPr>
                        <a:t>H</a:t>
                      </a:r>
                      <a:r>
                        <a:rPr lang="ru-RU" sz="2400" b="1" baseline="-25000" dirty="0">
                          <a:effectLst/>
                          <a:latin typeface="Arial" pitchFamily="34" charset="0"/>
                          <a:ea typeface="Times New Roman"/>
                          <a:cs typeface="Arial" pitchFamily="34" charset="0"/>
                        </a:rPr>
                        <a:t>7</a:t>
                      </a:r>
                      <a:r>
                        <a:rPr lang="en-US" sz="2400" b="1" dirty="0">
                          <a:effectLst/>
                          <a:latin typeface="Arial" pitchFamily="34" charset="0"/>
                          <a:ea typeface="Times New Roman"/>
                          <a:cs typeface="Arial" pitchFamily="34" charset="0"/>
                        </a:rPr>
                        <a:t>O</a:t>
                      </a:r>
                      <a:r>
                        <a:rPr lang="ru-RU" sz="2400" b="1" baseline="-25000" dirty="0">
                          <a:effectLst/>
                          <a:latin typeface="Arial" pitchFamily="34" charset="0"/>
                          <a:ea typeface="Times New Roman"/>
                          <a:cs typeface="Arial" pitchFamily="34" charset="0"/>
                        </a:rPr>
                        <a:t>2(</a:t>
                      </a:r>
                      <a:r>
                        <a:rPr lang="ru-RU" sz="2400" b="1" baseline="-25000" dirty="0" err="1">
                          <a:effectLst/>
                          <a:latin typeface="Arial" pitchFamily="34" charset="0"/>
                          <a:ea typeface="Times New Roman"/>
                          <a:cs typeface="Arial" pitchFamily="34" charset="0"/>
                        </a:rPr>
                        <a:t>тв</a:t>
                      </a:r>
                      <a:r>
                        <a:rPr lang="ru-RU" sz="2400" b="1" baseline="-25000" dirty="0">
                          <a:effectLst/>
                          <a:latin typeface="Arial" pitchFamily="34" charset="0"/>
                          <a:ea typeface="Times New Roman"/>
                          <a:cs typeface="Arial" pitchFamily="34" charset="0"/>
                        </a:rPr>
                        <a:t>) </a:t>
                      </a:r>
                      <a:r>
                        <a:rPr lang="ru-RU" sz="2400" b="1" dirty="0">
                          <a:effectLst/>
                          <a:latin typeface="Arial" pitchFamily="34" charset="0"/>
                          <a:ea typeface="Times New Roman"/>
                          <a:cs typeface="Arial" pitchFamily="34" charset="0"/>
                        </a:rPr>
                        <a:t>– гидрохинон</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dirty="0">
                          <a:effectLst/>
                          <a:latin typeface="Arial" pitchFamily="34" charset="0"/>
                          <a:ea typeface="Times New Roman"/>
                          <a:cs typeface="Arial" pitchFamily="34" charset="0"/>
                        </a:rPr>
                        <a:t>–2862,519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a:effectLst/>
                          <a:latin typeface="Arial" pitchFamily="34" charset="0"/>
                          <a:ea typeface="Times New Roman"/>
                          <a:cs typeface="Arial" pitchFamily="34" charset="0"/>
                        </a:rPr>
                        <a:t>CO + 3H</a:t>
                      </a:r>
                      <a:r>
                        <a:rPr lang="en-US" sz="2400" b="1" baseline="-25000">
                          <a:effectLst/>
                          <a:latin typeface="Arial" pitchFamily="34" charset="0"/>
                          <a:ea typeface="Times New Roman"/>
                          <a:cs typeface="Arial" pitchFamily="34" charset="0"/>
                        </a:rPr>
                        <a:t>2</a:t>
                      </a:r>
                      <a:r>
                        <a:rPr lang="en-US" sz="2400" b="1">
                          <a:effectLst/>
                          <a:latin typeface="Arial" pitchFamily="34" charset="0"/>
                          <a:ea typeface="Times New Roman"/>
                          <a:cs typeface="Arial" pitchFamily="34" charset="0"/>
                        </a:rPr>
                        <a:t> </a:t>
                      </a:r>
                      <a:r>
                        <a:rPr lang="en-US" sz="2400" b="1">
                          <a:effectLst/>
                          <a:latin typeface="Arial" pitchFamily="34" charset="0"/>
                          <a:ea typeface="Times New Roman"/>
                          <a:cs typeface="Arial" pitchFamily="34" charset="0"/>
                          <a:sym typeface="Symbol"/>
                        </a:rPr>
                        <a:t></a:t>
                      </a:r>
                      <a:r>
                        <a:rPr lang="en-US" sz="2400" b="1">
                          <a:effectLst/>
                          <a:latin typeface="Arial" pitchFamily="34" charset="0"/>
                          <a:ea typeface="Times New Roman"/>
                          <a:cs typeface="Arial" pitchFamily="34" charset="0"/>
                        </a:rPr>
                        <a:t> CH</a:t>
                      </a:r>
                      <a:r>
                        <a:rPr lang="en-US" sz="2400" b="1" baseline="-25000">
                          <a:effectLst/>
                          <a:latin typeface="Arial" pitchFamily="34" charset="0"/>
                          <a:ea typeface="Times New Roman"/>
                          <a:cs typeface="Arial" pitchFamily="34" charset="0"/>
                        </a:rPr>
                        <a:t>4 </a:t>
                      </a:r>
                      <a:r>
                        <a:rPr lang="en-US" sz="2400" b="1">
                          <a:effectLst/>
                          <a:latin typeface="Arial" pitchFamily="34" charset="0"/>
                          <a:ea typeface="Times New Roman"/>
                          <a:cs typeface="Arial" pitchFamily="34" charset="0"/>
                        </a:rPr>
                        <a:t>+ H</a:t>
                      </a:r>
                      <a:r>
                        <a:rPr lang="en-US" sz="2400" b="1" baseline="-25000">
                          <a:effectLst/>
                          <a:latin typeface="Arial" pitchFamily="34" charset="0"/>
                          <a:ea typeface="Times New Roman"/>
                          <a:cs typeface="Arial" pitchFamily="34" charset="0"/>
                        </a:rPr>
                        <a:t>2</a:t>
                      </a:r>
                      <a:r>
                        <a:rPr lang="en-US" sz="2400" b="1">
                          <a:effectLst/>
                          <a:latin typeface="Arial" pitchFamily="34" charset="0"/>
                          <a:ea typeface="Times New Roman"/>
                          <a:cs typeface="Arial" pitchFamily="34" charset="0"/>
                        </a:rPr>
                        <a:t>O</a:t>
                      </a:r>
                      <a:r>
                        <a:rPr lang="en-US" sz="2400" b="1" baseline="-25000">
                          <a:effectLst/>
                          <a:latin typeface="Arial" pitchFamily="34" charset="0"/>
                          <a:ea typeface="Times New Roman"/>
                          <a:cs typeface="Arial" pitchFamily="34" charset="0"/>
                        </a:rPr>
                        <a:t>(</a:t>
                      </a:r>
                      <a:r>
                        <a:rPr lang="ru-RU" sz="2400" b="1" baseline="-25000">
                          <a:effectLst/>
                          <a:latin typeface="Arial" pitchFamily="34" charset="0"/>
                          <a:ea typeface="Times New Roman"/>
                          <a:cs typeface="Arial" pitchFamily="34" charset="0"/>
                        </a:rPr>
                        <a:t>ж</a:t>
                      </a:r>
                      <a:r>
                        <a:rPr lang="en-US" sz="2400" b="1" baseline="-25000">
                          <a:effectLst/>
                          <a:latin typeface="Arial" pitchFamily="34" charset="0"/>
                          <a:ea typeface="Times New Roman"/>
                          <a:cs typeface="Arial" pitchFamily="34" charset="0"/>
                        </a:rPr>
                        <a:t>)</a:t>
                      </a:r>
                      <a:endParaRPr lang="ru-RU" sz="24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84662">
                <a:tc>
                  <a:txBody>
                    <a:bodyPr/>
                    <a:lstStyle/>
                    <a:p>
                      <a:pPr indent="93345" algn="ctr">
                        <a:spcAft>
                          <a:spcPts val="0"/>
                        </a:spcAft>
                      </a:pPr>
                      <a:r>
                        <a:rPr lang="ru-RU" sz="2400" b="1">
                          <a:effectLst/>
                          <a:latin typeface="Arial" pitchFamily="34" charset="0"/>
                          <a:ea typeface="Times New Roman"/>
                          <a:cs typeface="Arial" pitchFamily="34" charset="0"/>
                        </a:rPr>
                        <a:t>16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ea typeface="Times New Roman"/>
                          <a:cs typeface="Arial" pitchFamily="34" charset="0"/>
                        </a:rPr>
                        <a:t>C</a:t>
                      </a:r>
                      <a:r>
                        <a:rPr lang="ru-RU" sz="2400" b="1" baseline="-25000" dirty="0">
                          <a:effectLst/>
                          <a:latin typeface="Arial" pitchFamily="34" charset="0"/>
                          <a:ea typeface="Times New Roman"/>
                          <a:cs typeface="Arial" pitchFamily="34" charset="0"/>
                        </a:rPr>
                        <a:t>6</a:t>
                      </a:r>
                      <a:r>
                        <a:rPr lang="en-US" sz="2400" b="1" dirty="0">
                          <a:effectLst/>
                          <a:latin typeface="Arial" pitchFamily="34" charset="0"/>
                          <a:ea typeface="Times New Roman"/>
                          <a:cs typeface="Arial" pitchFamily="34" charset="0"/>
                        </a:rPr>
                        <a:t>H</a:t>
                      </a:r>
                      <a:r>
                        <a:rPr lang="ru-RU" sz="2400" b="1" baseline="-25000" dirty="0">
                          <a:effectLst/>
                          <a:latin typeface="Arial" pitchFamily="34" charset="0"/>
                          <a:ea typeface="Times New Roman"/>
                          <a:cs typeface="Arial" pitchFamily="34" charset="0"/>
                        </a:rPr>
                        <a:t>5</a:t>
                      </a:r>
                      <a:r>
                        <a:rPr lang="en-US" sz="2400" b="1" dirty="0">
                          <a:effectLst/>
                          <a:latin typeface="Arial" pitchFamily="34" charset="0"/>
                          <a:ea typeface="Times New Roman"/>
                          <a:cs typeface="Arial" pitchFamily="34" charset="0"/>
                        </a:rPr>
                        <a:t>NH</a:t>
                      </a:r>
                      <a:r>
                        <a:rPr lang="ru-RU" sz="2400" b="1" baseline="-25000" dirty="0">
                          <a:effectLst/>
                          <a:latin typeface="Arial" pitchFamily="34" charset="0"/>
                          <a:ea typeface="Times New Roman"/>
                          <a:cs typeface="Arial" pitchFamily="34" charset="0"/>
                        </a:rPr>
                        <a:t>2(ж) </a:t>
                      </a:r>
                      <a:r>
                        <a:rPr lang="ru-RU" sz="2400" b="1" dirty="0">
                          <a:effectLst/>
                          <a:latin typeface="Arial" pitchFamily="34" charset="0"/>
                          <a:ea typeface="Times New Roman"/>
                          <a:cs typeface="Arial" pitchFamily="34" charset="0"/>
                        </a:rPr>
                        <a:t>– анилин</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dirty="0">
                          <a:effectLst/>
                          <a:latin typeface="Arial" pitchFamily="34" charset="0"/>
                          <a:ea typeface="Times New Roman"/>
                          <a:cs typeface="Arial" pitchFamily="34" charset="0"/>
                        </a:rPr>
                        <a:t>–3398,585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a:effectLst/>
                          <a:latin typeface="Arial" pitchFamily="34" charset="0"/>
                          <a:ea typeface="Times New Roman"/>
                          <a:cs typeface="Arial" pitchFamily="34" charset="0"/>
                        </a:rPr>
                        <a:t>2CO + SO</a:t>
                      </a:r>
                      <a:r>
                        <a:rPr lang="en-US" sz="2400" b="1" baseline="-25000">
                          <a:effectLst/>
                          <a:latin typeface="Arial" pitchFamily="34" charset="0"/>
                          <a:ea typeface="Times New Roman"/>
                          <a:cs typeface="Arial" pitchFamily="34" charset="0"/>
                        </a:rPr>
                        <a:t>2</a:t>
                      </a:r>
                      <a:r>
                        <a:rPr lang="en-US" sz="2400" b="1">
                          <a:effectLst/>
                          <a:latin typeface="Arial" pitchFamily="34" charset="0"/>
                          <a:ea typeface="Times New Roman"/>
                          <a:cs typeface="Arial" pitchFamily="34" charset="0"/>
                        </a:rPr>
                        <a:t> </a:t>
                      </a:r>
                      <a:r>
                        <a:rPr lang="en-US" sz="2400" b="1">
                          <a:effectLst/>
                          <a:latin typeface="Arial" pitchFamily="34" charset="0"/>
                          <a:ea typeface="Times New Roman"/>
                          <a:cs typeface="Arial" pitchFamily="34" charset="0"/>
                          <a:sym typeface="Symbol"/>
                        </a:rPr>
                        <a:t></a:t>
                      </a:r>
                      <a:r>
                        <a:rPr lang="en-US" sz="2400" b="1">
                          <a:effectLst/>
                          <a:latin typeface="Arial" pitchFamily="34" charset="0"/>
                          <a:ea typeface="Times New Roman"/>
                          <a:cs typeface="Arial" pitchFamily="34" charset="0"/>
                        </a:rPr>
                        <a:t> S</a:t>
                      </a:r>
                      <a:r>
                        <a:rPr lang="en-US" sz="2400" b="1" baseline="-25000">
                          <a:effectLst/>
                          <a:latin typeface="Arial" pitchFamily="34" charset="0"/>
                          <a:ea typeface="Times New Roman"/>
                          <a:cs typeface="Arial" pitchFamily="34" charset="0"/>
                        </a:rPr>
                        <a:t>(p</a:t>
                      </a:r>
                      <a:r>
                        <a:rPr lang="ru-RU" sz="2400" b="1" baseline="-25000">
                          <a:effectLst/>
                          <a:latin typeface="Arial" pitchFamily="34" charset="0"/>
                          <a:ea typeface="Times New Roman"/>
                          <a:cs typeface="Arial" pitchFamily="34" charset="0"/>
                        </a:rPr>
                        <a:t>омб</a:t>
                      </a:r>
                      <a:r>
                        <a:rPr lang="en-US" sz="2400" b="1" baseline="-25000">
                          <a:effectLst/>
                          <a:latin typeface="Arial" pitchFamily="34" charset="0"/>
                          <a:ea typeface="Times New Roman"/>
                          <a:cs typeface="Arial" pitchFamily="34" charset="0"/>
                        </a:rPr>
                        <a:t>)</a:t>
                      </a:r>
                      <a:r>
                        <a:rPr lang="en-US" sz="2400" b="1">
                          <a:effectLst/>
                          <a:latin typeface="Arial" pitchFamily="34" charset="0"/>
                          <a:ea typeface="Times New Roman"/>
                          <a:cs typeface="Arial" pitchFamily="34" charset="0"/>
                        </a:rPr>
                        <a:t> + 2CO</a:t>
                      </a:r>
                      <a:r>
                        <a:rPr lang="en-US" sz="2400" b="1" baseline="-25000">
                          <a:effectLst/>
                          <a:latin typeface="Arial" pitchFamily="34" charset="0"/>
                          <a:ea typeface="Times New Roman"/>
                          <a:cs typeface="Arial" pitchFamily="34" charset="0"/>
                        </a:rPr>
                        <a:t>2</a:t>
                      </a:r>
                      <a:endParaRPr lang="ru-RU" sz="24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84662">
                <a:tc>
                  <a:txBody>
                    <a:bodyPr/>
                    <a:lstStyle/>
                    <a:p>
                      <a:pPr indent="93345" algn="ctr">
                        <a:spcAft>
                          <a:spcPts val="0"/>
                        </a:spcAft>
                      </a:pPr>
                      <a:r>
                        <a:rPr lang="ru-RU" sz="2400" b="1">
                          <a:effectLst/>
                          <a:latin typeface="Arial" pitchFamily="34" charset="0"/>
                          <a:ea typeface="Times New Roman"/>
                          <a:cs typeface="Arial" pitchFamily="34" charset="0"/>
                        </a:rPr>
                        <a:t>17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a:effectLst/>
                          <a:latin typeface="Arial" pitchFamily="34" charset="0"/>
                          <a:ea typeface="Times New Roman"/>
                          <a:cs typeface="Arial" pitchFamily="34" charset="0"/>
                        </a:rPr>
                        <a:t>C</a:t>
                      </a:r>
                      <a:r>
                        <a:rPr lang="ru-RU" sz="2400" b="1" baseline="-25000">
                          <a:effectLst/>
                          <a:latin typeface="Arial" pitchFamily="34" charset="0"/>
                          <a:ea typeface="Times New Roman"/>
                          <a:cs typeface="Arial" pitchFamily="34" charset="0"/>
                        </a:rPr>
                        <a:t>5</a:t>
                      </a:r>
                      <a:r>
                        <a:rPr lang="en-US" sz="2400" b="1">
                          <a:effectLst/>
                          <a:latin typeface="Arial" pitchFamily="34" charset="0"/>
                          <a:ea typeface="Times New Roman"/>
                          <a:cs typeface="Arial" pitchFamily="34" charset="0"/>
                        </a:rPr>
                        <a:t>H</a:t>
                      </a:r>
                      <a:r>
                        <a:rPr lang="ru-RU" sz="2400" b="1" baseline="-25000">
                          <a:effectLst/>
                          <a:latin typeface="Arial" pitchFamily="34" charset="0"/>
                          <a:ea typeface="Times New Roman"/>
                          <a:cs typeface="Arial" pitchFamily="34" charset="0"/>
                        </a:rPr>
                        <a:t>5</a:t>
                      </a:r>
                      <a:r>
                        <a:rPr lang="en-US" sz="2400" b="1">
                          <a:effectLst/>
                          <a:latin typeface="Arial" pitchFamily="34" charset="0"/>
                          <a:ea typeface="Times New Roman"/>
                          <a:cs typeface="Arial" pitchFamily="34" charset="0"/>
                        </a:rPr>
                        <a:t>N</a:t>
                      </a:r>
                      <a:r>
                        <a:rPr lang="ru-RU" sz="2400" b="1" baseline="-25000">
                          <a:effectLst/>
                          <a:latin typeface="Arial" pitchFamily="34" charset="0"/>
                          <a:ea typeface="Times New Roman"/>
                          <a:cs typeface="Arial" pitchFamily="34" charset="0"/>
                        </a:rPr>
                        <a:t>(ж) </a:t>
                      </a:r>
                      <a:r>
                        <a:rPr lang="ru-RU" sz="2400" b="1">
                          <a:effectLst/>
                          <a:latin typeface="Arial" pitchFamily="34" charset="0"/>
                          <a:ea typeface="Times New Roman"/>
                          <a:cs typeface="Arial" pitchFamily="34" charset="0"/>
                        </a:rPr>
                        <a:t>– пиридин</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dirty="0">
                          <a:effectLst/>
                          <a:latin typeface="Arial" pitchFamily="34" charset="0"/>
                          <a:ea typeface="Times New Roman"/>
                          <a:cs typeface="Arial" pitchFamily="34" charset="0"/>
                        </a:rPr>
                        <a:t>–2577,140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ea typeface="Times New Roman"/>
                          <a:cs typeface="Arial" pitchFamily="34" charset="0"/>
                        </a:rPr>
                        <a:t>CO + Cl</a:t>
                      </a:r>
                      <a:r>
                        <a:rPr lang="en-US" sz="2400" b="1" baseline="-25000" dirty="0">
                          <a:effectLst/>
                          <a:latin typeface="Arial" pitchFamily="34" charset="0"/>
                          <a:ea typeface="Times New Roman"/>
                          <a:cs typeface="Arial" pitchFamily="34" charset="0"/>
                        </a:rPr>
                        <a:t>2</a:t>
                      </a:r>
                      <a:r>
                        <a:rPr lang="en-US" sz="2400" b="1" dirty="0">
                          <a:effectLst/>
                          <a:latin typeface="Arial" pitchFamily="34" charset="0"/>
                          <a:ea typeface="Times New Roman"/>
                          <a:cs typeface="Arial" pitchFamily="34" charset="0"/>
                        </a:rPr>
                        <a:t> </a:t>
                      </a:r>
                      <a:r>
                        <a:rPr lang="en-US" sz="2400" b="1" dirty="0">
                          <a:effectLst/>
                          <a:latin typeface="Arial" pitchFamily="34" charset="0"/>
                          <a:ea typeface="Times New Roman"/>
                          <a:cs typeface="Arial" pitchFamily="34" charset="0"/>
                          <a:sym typeface="Symbol"/>
                        </a:rPr>
                        <a:t></a:t>
                      </a:r>
                      <a:r>
                        <a:rPr lang="en-US" sz="2400" b="1" dirty="0">
                          <a:effectLst/>
                          <a:latin typeface="Arial" pitchFamily="34" charset="0"/>
                          <a:ea typeface="Times New Roman"/>
                          <a:cs typeface="Arial" pitchFamily="34" charset="0"/>
                        </a:rPr>
                        <a:t> </a:t>
                      </a:r>
                      <a:r>
                        <a:rPr lang="ru-RU" sz="2400" b="1" dirty="0">
                          <a:effectLst/>
                          <a:latin typeface="Arial" pitchFamily="34" charset="0"/>
                          <a:ea typeface="Times New Roman"/>
                          <a:cs typeface="Arial" pitchFamily="34" charset="0"/>
                        </a:rPr>
                        <a:t>SO</a:t>
                      </a:r>
                      <a:r>
                        <a:rPr lang="en-US" sz="2400" b="1" baseline="-25000" dirty="0">
                          <a:effectLst/>
                          <a:latin typeface="Arial" pitchFamily="34" charset="0"/>
                          <a:ea typeface="Times New Roman"/>
                          <a:cs typeface="Arial" pitchFamily="34" charset="0"/>
                        </a:rPr>
                        <a:t>2</a:t>
                      </a:r>
                      <a:r>
                        <a:rPr lang="en-US" sz="2400" b="1" dirty="0">
                          <a:effectLst/>
                          <a:latin typeface="Arial" pitchFamily="34" charset="0"/>
                          <a:ea typeface="Times New Roman"/>
                          <a:cs typeface="Arial" pitchFamily="34" charset="0"/>
                        </a:rPr>
                        <a:t>Cl</a:t>
                      </a:r>
                      <a:r>
                        <a:rPr lang="en-US" sz="2400" b="1" baseline="-25000" dirty="0">
                          <a:effectLst/>
                          <a:latin typeface="Arial" pitchFamily="34" charset="0"/>
                          <a:ea typeface="Times New Roman"/>
                          <a:cs typeface="Arial" pitchFamily="34" charset="0"/>
                        </a:rPr>
                        <a:t>2</a:t>
                      </a:r>
                      <a:r>
                        <a:rPr lang="ru-RU" sz="2400" b="1" baseline="-25000" dirty="0">
                          <a:effectLst/>
                          <a:latin typeface="Arial" pitchFamily="34" charset="0"/>
                          <a:ea typeface="Times New Roman"/>
                          <a:cs typeface="Arial" pitchFamily="34" charset="0"/>
                        </a:rPr>
                        <a:t>(г)</a:t>
                      </a:r>
                      <a:endParaRPr lang="ru-RU" sz="24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84662">
                <a:tc>
                  <a:txBody>
                    <a:bodyPr/>
                    <a:lstStyle/>
                    <a:p>
                      <a:pPr indent="93345" algn="ctr">
                        <a:spcAft>
                          <a:spcPts val="0"/>
                        </a:spcAft>
                      </a:pPr>
                      <a:r>
                        <a:rPr lang="ru-RU" sz="2400" b="1">
                          <a:effectLst/>
                          <a:latin typeface="Arial" pitchFamily="34" charset="0"/>
                          <a:ea typeface="Times New Roman"/>
                          <a:cs typeface="Arial" pitchFamily="34" charset="0"/>
                        </a:rPr>
                        <a:t>18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a:effectLst/>
                          <a:latin typeface="Arial" pitchFamily="34" charset="0"/>
                          <a:ea typeface="Times New Roman"/>
                          <a:cs typeface="Arial" pitchFamily="34" charset="0"/>
                        </a:rPr>
                        <a:t>C</a:t>
                      </a:r>
                      <a:r>
                        <a:rPr lang="ru-RU" sz="2400" b="1" baseline="-25000">
                          <a:effectLst/>
                          <a:latin typeface="Arial" pitchFamily="34" charset="0"/>
                          <a:ea typeface="Times New Roman"/>
                          <a:cs typeface="Arial" pitchFamily="34" charset="0"/>
                        </a:rPr>
                        <a:t>5</a:t>
                      </a:r>
                      <a:r>
                        <a:rPr lang="en-US" sz="2400" b="1">
                          <a:effectLst/>
                          <a:latin typeface="Arial" pitchFamily="34" charset="0"/>
                          <a:ea typeface="Times New Roman"/>
                          <a:cs typeface="Arial" pitchFamily="34" charset="0"/>
                        </a:rPr>
                        <a:t>H</a:t>
                      </a:r>
                      <a:r>
                        <a:rPr lang="ru-RU" sz="2400" b="1" baseline="-25000">
                          <a:effectLst/>
                          <a:latin typeface="Arial" pitchFamily="34" charset="0"/>
                          <a:ea typeface="Times New Roman"/>
                          <a:cs typeface="Arial" pitchFamily="34" charset="0"/>
                        </a:rPr>
                        <a:t>10</a:t>
                      </a:r>
                      <a:r>
                        <a:rPr lang="en-US" sz="2400" b="1">
                          <a:effectLst/>
                          <a:latin typeface="Arial" pitchFamily="34" charset="0"/>
                          <a:ea typeface="Times New Roman"/>
                          <a:cs typeface="Arial" pitchFamily="34" charset="0"/>
                        </a:rPr>
                        <a:t>O</a:t>
                      </a:r>
                      <a:r>
                        <a:rPr lang="ru-RU" sz="2400" b="1" baseline="-25000">
                          <a:effectLst/>
                          <a:latin typeface="Arial" pitchFamily="34" charset="0"/>
                          <a:ea typeface="Times New Roman"/>
                          <a:cs typeface="Arial" pitchFamily="34" charset="0"/>
                        </a:rPr>
                        <a:t>2(ж) </a:t>
                      </a:r>
                      <a:r>
                        <a:rPr lang="ru-RU" sz="2400" b="1">
                          <a:effectLst/>
                          <a:latin typeface="Arial" pitchFamily="34" charset="0"/>
                          <a:ea typeface="Times New Roman"/>
                          <a:cs typeface="Arial" pitchFamily="34" charset="0"/>
                        </a:rPr>
                        <a:t>– валериановая кислотата</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dirty="0">
                          <a:effectLst/>
                          <a:latin typeface="Arial" pitchFamily="34" charset="0"/>
                          <a:ea typeface="Times New Roman"/>
                          <a:cs typeface="Arial" pitchFamily="34" charset="0"/>
                        </a:rPr>
                        <a:t>–2853,659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ea typeface="Times New Roman"/>
                          <a:cs typeface="Arial" pitchFamily="34" charset="0"/>
                        </a:rPr>
                        <a:t>CO</a:t>
                      </a:r>
                      <a:r>
                        <a:rPr lang="en-US" sz="2400" b="1" baseline="-25000" dirty="0">
                          <a:effectLst/>
                          <a:latin typeface="Arial" pitchFamily="34" charset="0"/>
                          <a:ea typeface="Times New Roman"/>
                          <a:cs typeface="Arial" pitchFamily="34" charset="0"/>
                        </a:rPr>
                        <a:t>2</a:t>
                      </a:r>
                      <a:r>
                        <a:rPr lang="en-US" sz="2400" b="1" dirty="0">
                          <a:effectLst/>
                          <a:latin typeface="Arial" pitchFamily="34" charset="0"/>
                          <a:ea typeface="Times New Roman"/>
                          <a:cs typeface="Arial" pitchFamily="34" charset="0"/>
                        </a:rPr>
                        <a:t> + H</a:t>
                      </a:r>
                      <a:r>
                        <a:rPr lang="en-US" sz="2400" b="1" baseline="-25000" dirty="0">
                          <a:effectLst/>
                          <a:latin typeface="Arial" pitchFamily="34" charset="0"/>
                          <a:ea typeface="Times New Roman"/>
                          <a:cs typeface="Arial" pitchFamily="34" charset="0"/>
                        </a:rPr>
                        <a:t>2</a:t>
                      </a:r>
                      <a:r>
                        <a:rPr lang="en-US" sz="2400" b="1" dirty="0">
                          <a:effectLst/>
                          <a:latin typeface="Arial" pitchFamily="34" charset="0"/>
                          <a:ea typeface="Times New Roman"/>
                          <a:cs typeface="Arial" pitchFamily="34" charset="0"/>
                        </a:rPr>
                        <a:t> </a:t>
                      </a:r>
                      <a:r>
                        <a:rPr lang="en-US" sz="2400" b="1" dirty="0">
                          <a:effectLst/>
                          <a:latin typeface="Arial" pitchFamily="34" charset="0"/>
                          <a:ea typeface="Times New Roman"/>
                          <a:cs typeface="Arial" pitchFamily="34" charset="0"/>
                          <a:sym typeface="Symbol"/>
                        </a:rPr>
                        <a:t></a:t>
                      </a:r>
                      <a:r>
                        <a:rPr lang="en-US" sz="2400" b="1" dirty="0">
                          <a:effectLst/>
                          <a:latin typeface="Arial" pitchFamily="34" charset="0"/>
                          <a:ea typeface="Times New Roman"/>
                          <a:cs typeface="Arial" pitchFamily="34" charset="0"/>
                        </a:rPr>
                        <a:t> CO</a:t>
                      </a:r>
                      <a:r>
                        <a:rPr lang="en-US" sz="2400" b="1" baseline="-25000" dirty="0">
                          <a:effectLst/>
                          <a:latin typeface="Arial" pitchFamily="34" charset="0"/>
                          <a:ea typeface="Times New Roman"/>
                          <a:cs typeface="Arial" pitchFamily="34" charset="0"/>
                        </a:rPr>
                        <a:t> </a:t>
                      </a:r>
                      <a:r>
                        <a:rPr lang="en-US" sz="2400" b="1" dirty="0">
                          <a:effectLst/>
                          <a:latin typeface="Arial" pitchFamily="34" charset="0"/>
                          <a:ea typeface="Times New Roman"/>
                          <a:cs typeface="Arial" pitchFamily="34" charset="0"/>
                        </a:rPr>
                        <a:t>+ H</a:t>
                      </a:r>
                      <a:r>
                        <a:rPr lang="en-US" sz="2400" b="1" baseline="-25000" dirty="0">
                          <a:effectLst/>
                          <a:latin typeface="Arial" pitchFamily="34" charset="0"/>
                          <a:ea typeface="Times New Roman"/>
                          <a:cs typeface="Arial" pitchFamily="34" charset="0"/>
                        </a:rPr>
                        <a:t>2</a:t>
                      </a:r>
                      <a:r>
                        <a:rPr lang="en-US" sz="2400" b="1" dirty="0">
                          <a:effectLst/>
                          <a:latin typeface="Arial" pitchFamily="34" charset="0"/>
                          <a:ea typeface="Times New Roman"/>
                          <a:cs typeface="Arial" pitchFamily="34" charset="0"/>
                        </a:rPr>
                        <a:t>O</a:t>
                      </a:r>
                      <a:r>
                        <a:rPr lang="en-US" sz="2400" b="1" baseline="-25000" dirty="0">
                          <a:effectLst/>
                          <a:latin typeface="Arial" pitchFamily="34" charset="0"/>
                          <a:ea typeface="Times New Roman"/>
                          <a:cs typeface="Arial" pitchFamily="34" charset="0"/>
                        </a:rPr>
                        <a:t>(</a:t>
                      </a:r>
                      <a:r>
                        <a:rPr lang="ru-RU" sz="2400" b="1" baseline="-25000" dirty="0">
                          <a:effectLst/>
                          <a:latin typeface="Arial" pitchFamily="34" charset="0"/>
                          <a:ea typeface="Times New Roman"/>
                          <a:cs typeface="Arial" pitchFamily="34" charset="0"/>
                        </a:rPr>
                        <a:t>ж</a:t>
                      </a:r>
                      <a:r>
                        <a:rPr lang="en-US" sz="2400" b="1" baseline="-25000" dirty="0">
                          <a:effectLst/>
                          <a:latin typeface="Arial" pitchFamily="34" charset="0"/>
                          <a:ea typeface="Times New Roman"/>
                          <a:cs typeface="Arial" pitchFamily="34" charset="0"/>
                        </a:rPr>
                        <a:t>)</a:t>
                      </a:r>
                      <a:endParaRPr lang="ru-RU" sz="24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811958433"/>
      </p:ext>
    </p:extLst>
  </p:cSld>
  <p:clrMapOvr>
    <a:masterClrMapping/>
  </p:clrMapOvr>
  <p:transition>
    <p:wheel spokes="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омой 6">
            <a:hlinkClick r:id="" action="ppaction://noaction" highlightClick="1"/>
          </p:cNvPr>
          <p:cNvSpPr/>
          <p:nvPr/>
        </p:nvSpPr>
        <p:spPr>
          <a:xfrm>
            <a:off x="1714480" y="1428736"/>
            <a:ext cx="720725" cy="7207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Блок-схема: процесс 8"/>
          <p:cNvSpPr>
            <a:spLocks noChangeArrowheads="1"/>
          </p:cNvSpPr>
          <p:nvPr/>
        </p:nvSpPr>
        <p:spPr bwMode="auto">
          <a:xfrm>
            <a:off x="2944813" y="1512888"/>
            <a:ext cx="5730875" cy="476250"/>
          </a:xfrm>
          <a:prstGeom prst="flowChartProcess">
            <a:avLst/>
          </a:prstGeom>
          <a:solidFill>
            <a:srgbClr val="FFFF00"/>
          </a:solidFill>
          <a:ln w="19050" algn="ctr">
            <a:solidFill>
              <a:srgbClr val="4F7480"/>
            </a:solidFill>
            <a:miter lim="800000"/>
            <a:headEnd/>
            <a:tailEnd/>
          </a:ln>
        </p:spPr>
        <p:txBody>
          <a:bodyPr anchor="ctr"/>
          <a:lstStyle/>
          <a:p>
            <a:pPr algn="ctr" fontAlgn="auto">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Вернуться к содержанию</a:t>
            </a:r>
          </a:p>
        </p:txBody>
      </p:sp>
      <p:sp>
        <p:nvSpPr>
          <p:cNvPr id="11" name="Блок-схема: процесс 10"/>
          <p:cNvSpPr>
            <a:spLocks noChangeArrowheads="1"/>
          </p:cNvSpPr>
          <p:nvPr/>
        </p:nvSpPr>
        <p:spPr bwMode="auto">
          <a:xfrm>
            <a:off x="2944813" y="3789363"/>
            <a:ext cx="5730875" cy="8969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Для выхода из программы нажмите «</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Esc</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 клавиатуре</a:t>
            </a:r>
          </a:p>
        </p:txBody>
      </p:sp>
      <p:sp>
        <p:nvSpPr>
          <p:cNvPr id="12" name="Блок-схема: процесс 11"/>
          <p:cNvSpPr>
            <a:spLocks noChangeArrowheads="1"/>
          </p:cNvSpPr>
          <p:nvPr/>
        </p:nvSpPr>
        <p:spPr bwMode="auto">
          <a:xfrm>
            <a:off x="2944813" y="2276475"/>
            <a:ext cx="5730875" cy="1223963"/>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8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Переход к тому действию, о котором гласит надпись, выделенная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вишневым или желтым цветом</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598" name="Прямоугольник 12"/>
          <p:cNvSpPr>
            <a:spLocks noChangeArrowheads="1"/>
          </p:cNvSpPr>
          <p:nvPr/>
        </p:nvSpPr>
        <p:spPr bwMode="auto">
          <a:xfrm>
            <a:off x="684213" y="2339471"/>
            <a:ext cx="2124075" cy="840230"/>
          </a:xfrm>
          <a:prstGeom prst="rect">
            <a:avLst/>
          </a:prstGeom>
          <a:noFill/>
          <a:ln w="9525">
            <a:noFill/>
            <a:miter lim="800000"/>
            <a:headEnd/>
            <a:tailEnd/>
          </a:ln>
        </p:spPr>
        <p:txBody>
          <a:bodyPr>
            <a:spAutoFit/>
          </a:bodyPr>
          <a:lstStyle/>
          <a:p>
            <a:pPr algn="ctr" fontAlgn="auto">
              <a:lnSpc>
                <a:spcPct val="90000"/>
              </a:lnSpc>
              <a:spcBef>
                <a:spcPts val="0"/>
              </a:spcBef>
              <a:spcAft>
                <a:spcPts val="0"/>
              </a:spcAft>
              <a:defRPr/>
            </a:pPr>
            <a:r>
              <a:rPr lang="ru-RU" b="1" u="sng" dirty="0" smtClean="0">
                <a:solidFill>
                  <a:srgbClr val="C00000"/>
                </a:solidFill>
                <a:latin typeface="Arial" pitchFamily="34" charset="0"/>
                <a:cs typeface="Arial" pitchFamily="34" charset="0"/>
              </a:rPr>
              <a:t>Справочная таблица</a:t>
            </a:r>
          </a:p>
          <a:p>
            <a:pPr algn="ctr" fontAlgn="auto">
              <a:lnSpc>
                <a:spcPct val="90000"/>
              </a:lnSpc>
              <a:spcBef>
                <a:spcPts val="0"/>
              </a:spcBef>
              <a:spcAft>
                <a:spcPts val="0"/>
              </a:spcAft>
              <a:defRPr/>
            </a:pPr>
            <a:r>
              <a:rPr lang="ru-RU" b="1" u="sng" dirty="0" smtClean="0">
                <a:solidFill>
                  <a:srgbClr val="C00000"/>
                </a:solidFill>
                <a:latin typeface="Arial" pitchFamily="34" charset="0"/>
                <a:cs typeface="Arial" pitchFamily="34" charset="0"/>
              </a:rPr>
              <a:t>Вернемся к …</a:t>
            </a:r>
            <a:endParaRPr lang="ru-RU" b="1" u="sng" dirty="0">
              <a:solidFill>
                <a:srgbClr val="C00000"/>
              </a:solidFill>
              <a:latin typeface="Arial" pitchFamily="34" charset="0"/>
              <a:cs typeface="Arial" pitchFamily="34" charset="0"/>
            </a:endParaRPr>
          </a:p>
        </p:txBody>
      </p:sp>
      <p:sp>
        <p:nvSpPr>
          <p:cNvPr id="15" name="Скругленный прямоугольник 14"/>
          <p:cNvSpPr/>
          <p:nvPr/>
        </p:nvSpPr>
        <p:spPr>
          <a:xfrm>
            <a:off x="1428728" y="3786190"/>
            <a:ext cx="928694" cy="928694"/>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tx1"/>
                </a:solidFill>
                <a:effectLst>
                  <a:outerShdw blurRad="38100" dist="38100" dir="2700000" algn="tl">
                    <a:srgbClr val="000000">
                      <a:alpha val="43137"/>
                    </a:srgbClr>
                  </a:outerShdw>
                </a:effectLst>
              </a:rPr>
              <a:t>Esc</a:t>
            </a:r>
            <a:endParaRPr lang="ru-RU" sz="2400" b="1" dirty="0">
              <a:solidFill>
                <a:schemeClr val="tx1"/>
              </a:solidFill>
              <a:effectLst>
                <a:outerShdw blurRad="38100" dist="38100" dir="2700000" algn="tl">
                  <a:srgbClr val="000000">
                    <a:alpha val="43137"/>
                  </a:srgbClr>
                </a:outerShdw>
              </a:effectLst>
            </a:endParaRPr>
          </a:p>
        </p:txBody>
      </p:sp>
      <p:sp>
        <p:nvSpPr>
          <p:cNvPr id="4" name="Управляющая кнопка: назад 3">
            <a:hlinkClick r:id="" action="ppaction://noaction" highlightClick="1"/>
          </p:cNvPr>
          <p:cNvSpPr/>
          <p:nvPr/>
        </p:nvSpPr>
        <p:spPr>
          <a:xfrm>
            <a:off x="1357290" y="521495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алее 4">
            <a:hlinkClick r:id="" action="ppaction://noaction" highlightClick="1"/>
          </p:cNvPr>
          <p:cNvSpPr/>
          <p:nvPr/>
        </p:nvSpPr>
        <p:spPr>
          <a:xfrm>
            <a:off x="2071670" y="521495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Блок-схема: процесс 13"/>
          <p:cNvSpPr>
            <a:spLocks noChangeArrowheads="1"/>
          </p:cNvSpPr>
          <p:nvPr/>
        </p:nvSpPr>
        <p:spPr bwMode="auto">
          <a:xfrm>
            <a:off x="2944813" y="4941888"/>
            <a:ext cx="5730875" cy="9350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Кнопки для перемещения вперед и назад по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материалу занятий</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609" name="WordArt 17"/>
          <p:cNvSpPr>
            <a:spLocks noChangeArrowheads="1" noChangeShapeType="1" noTextEdit="1"/>
          </p:cNvSpPr>
          <p:nvPr/>
        </p:nvSpPr>
        <p:spPr bwMode="auto">
          <a:xfrm>
            <a:off x="1403648" y="260648"/>
            <a:ext cx="6713537" cy="933450"/>
          </a:xfrm>
          <a:prstGeom prst="rect">
            <a:avLst/>
          </a:prstGeom>
        </p:spPr>
        <p:txBody>
          <a:bodyPr wrap="none" fromWordArt="1">
            <a:prstTxWarp prst="textPlain">
              <a:avLst>
                <a:gd name="adj" fmla="val 50000"/>
              </a:avLst>
            </a:prstTxWarp>
          </a:bodyPr>
          <a:lstStyle/>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Инструкция по использованию</a:t>
            </a:r>
          </a:p>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 интерфейса</a:t>
            </a:r>
          </a:p>
        </p:txBody>
      </p:sp>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 name="Picture 16">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715404" y="5857892"/>
            <a:ext cx="304800" cy="304800"/>
          </a:xfrm>
          <a:prstGeom prst="rect">
            <a:avLst/>
          </a:prstGeom>
          <a:noFill/>
          <a:ln w="9525">
            <a:noFill/>
            <a:miter lim="800000"/>
            <a:headEnd/>
            <a:tailEnd/>
          </a:ln>
        </p:spPr>
      </p:pic>
    </p:spTree>
    <p:extLst>
      <p:ext uri="{BB962C8B-B14F-4D97-AF65-F5344CB8AC3E}">
        <p14:creationId xmlns:p14="http://schemas.microsoft.com/office/powerpoint/2010/main" val="193293891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30</a:t>
            </a:fld>
            <a:endParaRPr/>
          </a:p>
        </p:txBody>
      </p: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603233" y="5078134"/>
            <a:ext cx="649287" cy="1295400"/>
          </a:xfrm>
          <a:prstGeom prst="rect">
            <a:avLst/>
          </a:prstGeom>
          <a:noFill/>
          <a:ln w="9525">
            <a:noFill/>
            <a:miter lim="800000"/>
            <a:headEnd/>
            <a:tailEnd/>
          </a:ln>
        </p:spPr>
      </p:pic>
      <p:sp>
        <p:nvSpPr>
          <p:cNvPr id="3" name="Прямоугольник 2"/>
          <p:cNvSpPr/>
          <p:nvPr/>
        </p:nvSpPr>
        <p:spPr>
          <a:xfrm>
            <a:off x="251520" y="188640"/>
            <a:ext cx="8712968" cy="2483244"/>
          </a:xfrm>
          <a:prstGeom prst="rect">
            <a:avLst/>
          </a:prstGeom>
        </p:spPr>
        <p:txBody>
          <a:bodyPr wrap="square">
            <a:spAutoFit/>
          </a:bodyPr>
          <a:lstStyle/>
          <a:p>
            <a:pPr marL="285750" lvl="0" indent="-285750" algn="just">
              <a:lnSpc>
                <a:spcPct val="90000"/>
              </a:lnSpc>
              <a:spcBef>
                <a:spcPts val="0"/>
              </a:spcBef>
              <a:spcAft>
                <a:spcPts val="0"/>
              </a:spcAft>
              <a:buClr>
                <a:srgbClr val="C00000"/>
              </a:buClr>
              <a:buSzPts val="2470"/>
              <a:buFont typeface="Wingdings" pitchFamily="2" charset="2"/>
              <a:buChar char="Ø"/>
            </a:pPr>
            <a:r>
              <a:rPr lang="ru-RU" sz="2800" b="1" dirty="0">
                <a:latin typeface="Arial" pitchFamily="34" charset="0"/>
                <a:ea typeface="Constantia"/>
                <a:cs typeface="Arial" pitchFamily="34" charset="0"/>
                <a:sym typeface="Constantia"/>
              </a:rPr>
              <a:t>В общем случае, если </a:t>
            </a:r>
            <a:r>
              <a:rPr lang="ru-RU" sz="2800" b="1" u="sng" dirty="0">
                <a:ln>
                  <a:solidFill>
                    <a:sysClr val="windowText" lastClr="000000"/>
                  </a:solidFill>
                </a:ln>
                <a:latin typeface="Arial" pitchFamily="34" charset="0"/>
                <a:ea typeface="Constantia"/>
                <a:cs typeface="Arial" pitchFamily="34" charset="0"/>
                <a:sym typeface="Constantia"/>
              </a:rPr>
              <a:t>в </a:t>
            </a:r>
            <a:r>
              <a:rPr lang="ru-RU" sz="2800" b="1" u="sng" dirty="0">
                <a:ln>
                  <a:solidFill>
                    <a:sysClr val="windowText" lastClr="000000"/>
                  </a:solidFill>
                </a:ln>
                <a:solidFill>
                  <a:srgbClr val="FF0066"/>
                </a:solidFill>
                <a:latin typeface="Arial Black" pitchFamily="34" charset="0"/>
                <a:ea typeface="Constantia"/>
                <a:cs typeface="Arial" pitchFamily="34" charset="0"/>
                <a:sym typeface="Constantia"/>
              </a:rPr>
              <a:t>системе</a:t>
            </a:r>
            <a:r>
              <a:rPr lang="ru-RU" sz="2800" b="1" u="sng" dirty="0">
                <a:ln>
                  <a:solidFill>
                    <a:sysClr val="windowText" lastClr="000000"/>
                  </a:solidFill>
                </a:ln>
                <a:latin typeface="Arial" pitchFamily="34" charset="0"/>
                <a:ea typeface="Constantia"/>
                <a:cs typeface="Arial" pitchFamily="34" charset="0"/>
                <a:sym typeface="Constantia"/>
              </a:rPr>
              <a:t> имеется </a:t>
            </a:r>
            <a:r>
              <a:rPr lang="ru-RU" sz="2800" b="1" dirty="0">
                <a:ln>
                  <a:solidFill>
                    <a:sysClr val="windowText" lastClr="000000"/>
                  </a:solidFill>
                </a:ln>
                <a:solidFill>
                  <a:srgbClr val="FF0000"/>
                </a:solidFill>
                <a:latin typeface="Arial" pitchFamily="34" charset="0"/>
                <a:ea typeface="Constantia"/>
                <a:cs typeface="Arial" pitchFamily="34" charset="0"/>
                <a:sym typeface="Constantia"/>
              </a:rPr>
              <a:t>N</a:t>
            </a:r>
            <a:r>
              <a:rPr lang="ru-RU" sz="2800" b="1" dirty="0">
                <a:ln>
                  <a:solidFill>
                    <a:sysClr val="windowText" lastClr="000000"/>
                  </a:solidFill>
                </a:ln>
                <a:latin typeface="Arial" pitchFamily="34" charset="0"/>
                <a:ea typeface="Constantia"/>
                <a:cs typeface="Arial" pitchFamily="34" charset="0"/>
                <a:sym typeface="Constantia"/>
              </a:rPr>
              <a:t> </a:t>
            </a:r>
            <a:r>
              <a:rPr lang="ru-RU" sz="2800" b="1" dirty="0">
                <a:latin typeface="Arial" pitchFamily="34" charset="0"/>
                <a:ea typeface="Constantia"/>
                <a:cs typeface="Arial" pitchFamily="34" charset="0"/>
                <a:sym typeface="Constantia"/>
              </a:rPr>
              <a:t>различных веществ (химических элементов), между которыми существуют </a:t>
            </a:r>
            <a:r>
              <a:rPr lang="ru-RU" sz="2800" b="1" dirty="0">
                <a:ln>
                  <a:solidFill>
                    <a:sysClr val="windowText" lastClr="000000"/>
                  </a:solidFill>
                </a:ln>
                <a:solidFill>
                  <a:srgbClr val="FF0000"/>
                </a:solidFill>
                <a:latin typeface="Arial" pitchFamily="34" charset="0"/>
                <a:ea typeface="Constantia"/>
                <a:cs typeface="Arial" pitchFamily="34" charset="0"/>
                <a:sym typeface="Constantia"/>
              </a:rPr>
              <a:t>n</a:t>
            </a:r>
            <a:r>
              <a:rPr lang="ru-RU" sz="2800" b="1" dirty="0">
                <a:latin typeface="Arial" pitchFamily="34" charset="0"/>
                <a:ea typeface="Constantia"/>
                <a:cs typeface="Arial" pitchFamily="34" charset="0"/>
                <a:sym typeface="Constantia"/>
              </a:rPr>
              <a:t> химических реакций, то </a:t>
            </a:r>
            <a:r>
              <a:rPr lang="ru-RU" sz="2800" b="1" dirty="0">
                <a:ln>
                  <a:solidFill>
                    <a:sysClr val="windowText" lastClr="000000"/>
                  </a:solidFill>
                </a:ln>
                <a:solidFill>
                  <a:srgbClr val="FF0066"/>
                </a:solidFill>
                <a:latin typeface="Arial" pitchFamily="34" charset="0"/>
                <a:ea typeface="Constantia"/>
                <a:cs typeface="Arial" pitchFamily="34" charset="0"/>
                <a:sym typeface="Constantia"/>
              </a:rPr>
              <a:t>число</a:t>
            </a:r>
            <a:r>
              <a:rPr lang="ru-RU" sz="2800" b="1" dirty="0">
                <a:ln>
                  <a:solidFill>
                    <a:sysClr val="windowText" lastClr="000000"/>
                  </a:solidFill>
                </a:ln>
                <a:latin typeface="Arial" pitchFamily="34" charset="0"/>
                <a:ea typeface="Constantia"/>
                <a:cs typeface="Arial" pitchFamily="34" charset="0"/>
                <a:sym typeface="Constantia"/>
              </a:rPr>
              <a:t> независимых веществ </a:t>
            </a:r>
            <a:r>
              <a:rPr lang="ru-RU" sz="2800" b="1" dirty="0">
                <a:latin typeface="Arial" pitchFamily="34" charset="0"/>
                <a:ea typeface="Constantia"/>
                <a:cs typeface="Arial" pitchFamily="34" charset="0"/>
                <a:sym typeface="Constantia"/>
              </a:rPr>
              <a:t>или </a:t>
            </a:r>
            <a:r>
              <a:rPr lang="ru-RU" sz="2800" b="1" dirty="0">
                <a:ln>
                  <a:solidFill>
                    <a:sysClr val="windowText" lastClr="000000"/>
                  </a:solidFill>
                </a:ln>
                <a:latin typeface="Arial" pitchFamily="34" charset="0"/>
                <a:ea typeface="Constantia"/>
                <a:cs typeface="Arial" pitchFamily="34" charset="0"/>
                <a:sym typeface="Constantia"/>
              </a:rPr>
              <a:t>компонентов в </a:t>
            </a:r>
            <a:r>
              <a:rPr lang="ru-RU" sz="2800" b="1" dirty="0" smtClean="0">
                <a:ln>
                  <a:solidFill>
                    <a:sysClr val="windowText" lastClr="000000"/>
                  </a:solidFill>
                </a:ln>
                <a:latin typeface="Arial" pitchFamily="34" charset="0"/>
                <a:ea typeface="Constantia"/>
                <a:cs typeface="Arial" pitchFamily="34" charset="0"/>
                <a:sym typeface="Constantia"/>
              </a:rPr>
              <a:t>фазе:</a:t>
            </a:r>
            <a:endParaRPr lang="ru-RU" sz="2800" b="1" dirty="0">
              <a:latin typeface="Arial" pitchFamily="34" charset="0"/>
              <a:cs typeface="Arial" pitchFamily="34" charset="0"/>
            </a:endParaRPr>
          </a:p>
          <a:p>
            <a:pPr lvl="0" algn="ctr">
              <a:lnSpc>
                <a:spcPct val="90000"/>
              </a:lnSpc>
              <a:spcBef>
                <a:spcPts val="520"/>
              </a:spcBef>
              <a:spcAft>
                <a:spcPts val="0"/>
              </a:spcAft>
              <a:buClr>
                <a:srgbClr val="C00000"/>
              </a:buClr>
              <a:buSzPts val="2470"/>
            </a:pPr>
            <a:r>
              <a:rPr lang="ru-RU" sz="2800" b="1" dirty="0" smtClean="0">
                <a:ln>
                  <a:solidFill>
                    <a:sysClr val="windowText" lastClr="000000"/>
                  </a:solidFill>
                </a:ln>
                <a:solidFill>
                  <a:srgbClr val="FF0000"/>
                </a:solidFill>
                <a:latin typeface="Arial" pitchFamily="34" charset="0"/>
                <a:ea typeface="Constantia"/>
                <a:cs typeface="Arial" pitchFamily="34" charset="0"/>
                <a:sym typeface="Constantia"/>
              </a:rPr>
              <a:t>K=N-n</a:t>
            </a:r>
            <a:endParaRPr lang="ru-RU" sz="2800" b="1" dirty="0">
              <a:ln>
                <a:solidFill>
                  <a:sysClr val="windowText" lastClr="000000"/>
                </a:solidFill>
              </a:ln>
              <a:solidFill>
                <a:srgbClr val="FF0000"/>
              </a:solidFill>
              <a:latin typeface="Arial" pitchFamily="34" charset="0"/>
              <a:cs typeface="Arial" pitchFamily="34" charset="0"/>
            </a:endParaRPr>
          </a:p>
        </p:txBody>
      </p:sp>
      <p:pic>
        <p:nvPicPr>
          <p:cNvPr id="9" name="Picture 2" descr="F:\26.06.22\slide-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82" t="42634" r="3454" b="42319"/>
          <a:stretch/>
        </p:blipFill>
        <p:spPr bwMode="auto">
          <a:xfrm>
            <a:off x="107504" y="3140968"/>
            <a:ext cx="8923859" cy="1078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766915"/>
      </p:ext>
    </p:extLst>
  </p:cSld>
  <p:clrMapOvr>
    <a:masterClrMapping/>
  </p:clrMapOvr>
  <p:transition>
    <p:wheel spokes="1"/>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2747656930"/>
              </p:ext>
            </p:extLst>
          </p:nvPr>
        </p:nvGraphicFramePr>
        <p:xfrm>
          <a:off x="185492" y="150856"/>
          <a:ext cx="8851004" cy="4937760"/>
        </p:xfrm>
        <a:graphic>
          <a:graphicData uri="http://schemas.openxmlformats.org/drawingml/2006/table">
            <a:tbl>
              <a:tblPr firstRow="1" firstCol="1" bandRow="1">
                <a:tableStyleId>{2D5ABB26-0587-4C30-8999-92F81FD0307C}</a:tableStyleId>
              </a:tblPr>
              <a:tblGrid>
                <a:gridCol w="854342">
                  <a:extLst>
                    <a:ext uri="{9D8B030D-6E8A-4147-A177-3AD203B41FA5}">
                      <a16:colId xmlns:a16="http://schemas.microsoft.com/office/drawing/2014/main" val="20000"/>
                    </a:ext>
                  </a:extLst>
                </a:gridCol>
                <a:gridCol w="2524054">
                  <a:extLst>
                    <a:ext uri="{9D8B030D-6E8A-4147-A177-3AD203B41FA5}">
                      <a16:colId xmlns:a16="http://schemas.microsoft.com/office/drawing/2014/main" val="20001"/>
                    </a:ext>
                  </a:extLst>
                </a:gridCol>
                <a:gridCol w="1656184">
                  <a:extLst>
                    <a:ext uri="{9D8B030D-6E8A-4147-A177-3AD203B41FA5}">
                      <a16:colId xmlns:a16="http://schemas.microsoft.com/office/drawing/2014/main" val="20002"/>
                    </a:ext>
                  </a:extLst>
                </a:gridCol>
                <a:gridCol w="3816424">
                  <a:extLst>
                    <a:ext uri="{9D8B030D-6E8A-4147-A177-3AD203B41FA5}">
                      <a16:colId xmlns:a16="http://schemas.microsoft.com/office/drawing/2014/main" val="20003"/>
                    </a:ext>
                  </a:extLst>
                </a:gridCol>
              </a:tblGrid>
              <a:tr h="166196">
                <a:tc rowSpan="2">
                  <a:txBody>
                    <a:bodyPr/>
                    <a:lstStyle/>
                    <a:p>
                      <a:pPr indent="93345" algn="ctr">
                        <a:lnSpc>
                          <a:spcPct val="80000"/>
                        </a:lnSpc>
                        <a:spcAft>
                          <a:spcPts val="0"/>
                        </a:spcAft>
                      </a:pPr>
                      <a:r>
                        <a:rPr lang="ru-RU" sz="2400" b="1" dirty="0">
                          <a:effectLst/>
                          <a:latin typeface="Arial" pitchFamily="34" charset="0"/>
                          <a:cs typeface="Arial" pitchFamily="34" charset="0"/>
                        </a:rPr>
                        <a:t>№ варианта</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indent="93345" algn="ctr">
                        <a:lnSpc>
                          <a:spcPct val="90000"/>
                        </a:lnSpc>
                        <a:spcAft>
                          <a:spcPts val="0"/>
                        </a:spcAft>
                      </a:pPr>
                      <a:r>
                        <a:rPr lang="ru-RU" sz="2400" b="1">
                          <a:effectLst/>
                          <a:latin typeface="Arial" pitchFamily="34" charset="0"/>
                          <a:cs typeface="Arial" pitchFamily="34" charset="0"/>
                        </a:rPr>
                        <a:t>Задание 1</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indent="93345" algn="ctr">
                        <a:lnSpc>
                          <a:spcPct val="90000"/>
                        </a:lnSpc>
                        <a:spcAft>
                          <a:spcPts val="0"/>
                        </a:spcAft>
                      </a:pPr>
                      <a:r>
                        <a:rPr lang="ru-RU" sz="2400" b="1">
                          <a:effectLst/>
                          <a:latin typeface="Arial" pitchFamily="34" charset="0"/>
                          <a:cs typeface="Arial" pitchFamily="34" charset="0"/>
                        </a:rPr>
                        <a:t>Задание 2</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4662">
                <a:tc vMerge="1">
                  <a:txBody>
                    <a:bodyPr/>
                    <a:lstStyle/>
                    <a:p>
                      <a:endParaRPr lang="ru-RU"/>
                    </a:p>
                  </a:txBody>
                  <a:tcPr/>
                </a:tc>
                <a:tc>
                  <a:txBody>
                    <a:bodyPr/>
                    <a:lstStyle/>
                    <a:p>
                      <a:pPr indent="93345" algn="ctr">
                        <a:lnSpc>
                          <a:spcPct val="90000"/>
                        </a:lnSpc>
                        <a:spcAft>
                          <a:spcPts val="0"/>
                        </a:spcAft>
                      </a:pPr>
                      <a:r>
                        <a:rPr lang="ru-RU" sz="2400" b="1">
                          <a:effectLst/>
                          <a:latin typeface="Arial" pitchFamily="34" charset="0"/>
                          <a:cs typeface="Arial" pitchFamily="34" charset="0"/>
                        </a:rPr>
                        <a:t>Вещество</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lnSpc>
                          <a:spcPct val="80000"/>
                        </a:lnSpc>
                        <a:spcAft>
                          <a:spcPts val="0"/>
                        </a:spcAft>
                      </a:pPr>
                      <a:r>
                        <a:rPr lang="ru-RU" sz="2400" b="1" dirty="0">
                          <a:effectLst/>
                          <a:latin typeface="Arial" pitchFamily="34" charset="0"/>
                          <a:cs typeface="Arial" pitchFamily="34" charset="0"/>
                          <a:sym typeface="Symbol"/>
                        </a:rPr>
                        <a:t></a:t>
                      </a:r>
                      <a:r>
                        <a:rPr lang="ru-RU" sz="2400" b="1" dirty="0">
                          <a:effectLst/>
                          <a:latin typeface="Arial" pitchFamily="34" charset="0"/>
                          <a:cs typeface="Arial" pitchFamily="34" charset="0"/>
                        </a:rPr>
                        <a:t>Н</a:t>
                      </a:r>
                      <a:r>
                        <a:rPr lang="ru-RU" sz="2400" b="1" baseline="30000" dirty="0">
                          <a:effectLst/>
                          <a:latin typeface="Arial" pitchFamily="34" charset="0"/>
                          <a:cs typeface="Arial" pitchFamily="34" charset="0"/>
                        </a:rPr>
                        <a:t>0</a:t>
                      </a:r>
                      <a:r>
                        <a:rPr lang="ru-RU" sz="2400" b="1" baseline="-25000" dirty="0">
                          <a:effectLst/>
                          <a:latin typeface="Arial" pitchFamily="34" charset="0"/>
                          <a:cs typeface="Arial" pitchFamily="34" charset="0"/>
                        </a:rPr>
                        <a:t>с</a:t>
                      </a:r>
                      <a:r>
                        <a:rPr lang="ru-RU" sz="2400" b="1" dirty="0">
                          <a:effectLst/>
                          <a:latin typeface="Arial" pitchFamily="34" charset="0"/>
                          <a:cs typeface="Arial" pitchFamily="34" charset="0"/>
                        </a:rPr>
                        <a:t>, кДж/моль</a:t>
                      </a:r>
                      <a:endParaRPr lang="ru-RU" sz="24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lnSpc>
                          <a:spcPct val="90000"/>
                        </a:lnSpc>
                        <a:spcAft>
                          <a:spcPts val="0"/>
                        </a:spcAft>
                      </a:pPr>
                      <a:r>
                        <a:rPr lang="ru-RU" sz="2400" b="1" dirty="0">
                          <a:effectLst/>
                          <a:latin typeface="Arial" pitchFamily="34" charset="0"/>
                          <a:cs typeface="Arial" pitchFamily="34" charset="0"/>
                        </a:rPr>
                        <a:t>Реакция</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4662">
                <a:tc>
                  <a:txBody>
                    <a:bodyPr/>
                    <a:lstStyle/>
                    <a:p>
                      <a:pPr indent="93345" algn="ctr">
                        <a:spcAft>
                          <a:spcPts val="0"/>
                        </a:spcAft>
                      </a:pPr>
                      <a:r>
                        <a:rPr lang="ru-RU" sz="2400" b="1" dirty="0">
                          <a:effectLst/>
                          <a:latin typeface="Arial" pitchFamily="34" charset="0"/>
                          <a:ea typeface="Times New Roman"/>
                          <a:cs typeface="Arial" pitchFamily="34" charset="0"/>
                        </a:rPr>
                        <a:t>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ea typeface="Times New Roman"/>
                          <a:cs typeface="Arial" pitchFamily="34" charset="0"/>
                        </a:rPr>
                        <a:t>C</a:t>
                      </a:r>
                      <a:r>
                        <a:rPr lang="ru-RU" sz="2400" b="1" baseline="-25000" dirty="0">
                          <a:effectLst/>
                          <a:latin typeface="Arial" pitchFamily="34" charset="0"/>
                          <a:ea typeface="Times New Roman"/>
                          <a:cs typeface="Arial" pitchFamily="34" charset="0"/>
                        </a:rPr>
                        <a:t>7</a:t>
                      </a:r>
                      <a:r>
                        <a:rPr lang="en-US" sz="2400" b="1" dirty="0">
                          <a:effectLst/>
                          <a:latin typeface="Arial" pitchFamily="34" charset="0"/>
                          <a:ea typeface="Times New Roman"/>
                          <a:cs typeface="Arial" pitchFamily="34" charset="0"/>
                        </a:rPr>
                        <a:t>H</a:t>
                      </a:r>
                      <a:r>
                        <a:rPr lang="ru-RU" sz="2400" b="1" baseline="-25000" dirty="0">
                          <a:effectLst/>
                          <a:latin typeface="Arial" pitchFamily="34" charset="0"/>
                          <a:ea typeface="Times New Roman"/>
                          <a:cs typeface="Arial" pitchFamily="34" charset="0"/>
                        </a:rPr>
                        <a:t>8(ж) </a:t>
                      </a:r>
                      <a:r>
                        <a:rPr lang="ru-RU" sz="2400" b="1" dirty="0">
                          <a:effectLst/>
                          <a:latin typeface="Arial" pitchFamily="34" charset="0"/>
                          <a:ea typeface="Times New Roman"/>
                          <a:cs typeface="Arial" pitchFamily="34" charset="0"/>
                        </a:rPr>
                        <a:t>– толуол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400" b="1" i="1" dirty="0">
                          <a:effectLst/>
                          <a:latin typeface="Arial" pitchFamily="34" charset="0"/>
                          <a:ea typeface="Times New Roman"/>
                          <a:cs typeface="Arial" pitchFamily="34" charset="0"/>
                        </a:rPr>
                        <a:t>–</a:t>
                      </a:r>
                      <a:r>
                        <a:rPr lang="ru-RU" sz="2400" b="1" dirty="0">
                          <a:effectLst/>
                          <a:latin typeface="Arial" pitchFamily="34" charset="0"/>
                          <a:ea typeface="Times New Roman"/>
                          <a:cs typeface="Arial" pitchFamily="34" charset="0"/>
                        </a:rPr>
                        <a:t>3950,769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ea typeface="Times New Roman"/>
                          <a:cs typeface="Arial" pitchFamily="34" charset="0"/>
                        </a:rPr>
                        <a:t>CO</a:t>
                      </a:r>
                      <a:r>
                        <a:rPr lang="en-US" sz="2400" b="1" baseline="-25000" dirty="0">
                          <a:effectLst/>
                          <a:latin typeface="Arial" pitchFamily="34" charset="0"/>
                          <a:ea typeface="Times New Roman"/>
                          <a:cs typeface="Arial" pitchFamily="34" charset="0"/>
                        </a:rPr>
                        <a:t>2</a:t>
                      </a:r>
                      <a:r>
                        <a:rPr lang="en-US" sz="2400" b="1" dirty="0">
                          <a:effectLst/>
                          <a:latin typeface="Arial" pitchFamily="34" charset="0"/>
                          <a:ea typeface="Times New Roman"/>
                          <a:cs typeface="Arial" pitchFamily="34" charset="0"/>
                        </a:rPr>
                        <a:t> + 4H</a:t>
                      </a:r>
                      <a:r>
                        <a:rPr lang="en-US" sz="2400" b="1" baseline="-25000" dirty="0">
                          <a:effectLst/>
                          <a:latin typeface="Arial" pitchFamily="34" charset="0"/>
                          <a:ea typeface="Times New Roman"/>
                          <a:cs typeface="Arial" pitchFamily="34" charset="0"/>
                        </a:rPr>
                        <a:t>2</a:t>
                      </a:r>
                      <a:r>
                        <a:rPr lang="en-US" sz="2400" b="1" dirty="0">
                          <a:effectLst/>
                          <a:latin typeface="Arial" pitchFamily="34" charset="0"/>
                          <a:ea typeface="Times New Roman"/>
                          <a:cs typeface="Arial" pitchFamily="34" charset="0"/>
                        </a:rPr>
                        <a:t> </a:t>
                      </a:r>
                      <a:r>
                        <a:rPr lang="en-US" sz="2400" b="1" dirty="0">
                          <a:effectLst/>
                          <a:latin typeface="Arial" pitchFamily="34" charset="0"/>
                          <a:ea typeface="Times New Roman"/>
                          <a:cs typeface="Arial" pitchFamily="34" charset="0"/>
                          <a:sym typeface="Symbol"/>
                        </a:rPr>
                        <a:t></a:t>
                      </a:r>
                      <a:r>
                        <a:rPr lang="en-US" sz="2400" b="1" dirty="0">
                          <a:effectLst/>
                          <a:latin typeface="Arial" pitchFamily="34" charset="0"/>
                          <a:ea typeface="Times New Roman"/>
                          <a:cs typeface="Arial" pitchFamily="34" charset="0"/>
                        </a:rPr>
                        <a:t> CH</a:t>
                      </a:r>
                      <a:r>
                        <a:rPr lang="en-US" sz="2400" b="1" baseline="-25000" dirty="0">
                          <a:effectLst/>
                          <a:latin typeface="Arial" pitchFamily="34" charset="0"/>
                          <a:ea typeface="Times New Roman"/>
                          <a:cs typeface="Arial" pitchFamily="34" charset="0"/>
                        </a:rPr>
                        <a:t>4 </a:t>
                      </a:r>
                      <a:r>
                        <a:rPr lang="en-US" sz="2400" b="1" dirty="0">
                          <a:effectLst/>
                          <a:latin typeface="Arial" pitchFamily="34" charset="0"/>
                          <a:ea typeface="Times New Roman"/>
                          <a:cs typeface="Arial" pitchFamily="34" charset="0"/>
                        </a:rPr>
                        <a:t>+ </a:t>
                      </a:r>
                      <a:r>
                        <a:rPr lang="ru-RU" sz="2400" b="1" dirty="0" smtClean="0">
                          <a:effectLst/>
                          <a:latin typeface="Arial" pitchFamily="34" charset="0"/>
                          <a:ea typeface="Times New Roman"/>
                          <a:cs typeface="Arial" pitchFamily="34" charset="0"/>
                        </a:rPr>
                        <a:t>+</a:t>
                      </a:r>
                      <a:r>
                        <a:rPr lang="en-US" sz="2400" b="1" dirty="0" smtClean="0">
                          <a:effectLst/>
                          <a:latin typeface="Arial" pitchFamily="34" charset="0"/>
                          <a:ea typeface="Times New Roman"/>
                          <a:cs typeface="Arial" pitchFamily="34" charset="0"/>
                        </a:rPr>
                        <a:t>2H</a:t>
                      </a:r>
                      <a:r>
                        <a:rPr lang="en-US" sz="2400" b="1" baseline="-25000" dirty="0" smtClean="0">
                          <a:effectLst/>
                          <a:latin typeface="Arial" pitchFamily="34" charset="0"/>
                          <a:ea typeface="Times New Roman"/>
                          <a:cs typeface="Arial" pitchFamily="34" charset="0"/>
                        </a:rPr>
                        <a:t>2</a:t>
                      </a:r>
                      <a:r>
                        <a:rPr lang="en-US" sz="2400" b="1" dirty="0" smtClean="0">
                          <a:effectLst/>
                          <a:latin typeface="Arial" pitchFamily="34" charset="0"/>
                          <a:ea typeface="Times New Roman"/>
                          <a:cs typeface="Arial" pitchFamily="34" charset="0"/>
                        </a:rPr>
                        <a:t>O</a:t>
                      </a:r>
                      <a:r>
                        <a:rPr lang="en-US" sz="2400" b="1" baseline="-25000" dirty="0" smtClean="0">
                          <a:effectLst/>
                          <a:latin typeface="Arial" pitchFamily="34" charset="0"/>
                          <a:ea typeface="Times New Roman"/>
                          <a:cs typeface="Arial" pitchFamily="34" charset="0"/>
                        </a:rPr>
                        <a:t>(</a:t>
                      </a:r>
                      <a:r>
                        <a:rPr lang="ru-RU" sz="2400" b="1" baseline="-25000" dirty="0">
                          <a:effectLst/>
                          <a:latin typeface="Arial" pitchFamily="34" charset="0"/>
                          <a:ea typeface="Times New Roman"/>
                          <a:cs typeface="Arial" pitchFamily="34" charset="0"/>
                        </a:rPr>
                        <a:t>ж</a:t>
                      </a:r>
                      <a:r>
                        <a:rPr lang="en-US" sz="2400" b="1" baseline="-25000" dirty="0">
                          <a:effectLst/>
                          <a:latin typeface="Arial" pitchFamily="34" charset="0"/>
                          <a:ea typeface="Times New Roman"/>
                          <a:cs typeface="Arial" pitchFamily="34" charset="0"/>
                        </a:rPr>
                        <a:t>)</a:t>
                      </a:r>
                      <a:endParaRPr lang="ru-RU" sz="24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4662">
                <a:tc>
                  <a:txBody>
                    <a:bodyPr/>
                    <a:lstStyle/>
                    <a:p>
                      <a:pPr indent="93345" algn="ctr">
                        <a:spcAft>
                          <a:spcPts val="0"/>
                        </a:spcAft>
                      </a:pPr>
                      <a:r>
                        <a:rPr lang="ru-RU" sz="2400" b="1">
                          <a:effectLst/>
                          <a:latin typeface="Arial" pitchFamily="34" charset="0"/>
                          <a:ea typeface="Times New Roman"/>
                          <a:cs typeface="Arial" pitchFamily="34" charset="0"/>
                        </a:rPr>
                        <a:t>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ea typeface="Times New Roman"/>
                          <a:cs typeface="Arial" pitchFamily="34" charset="0"/>
                        </a:rPr>
                        <a:t>C</a:t>
                      </a:r>
                      <a:r>
                        <a:rPr lang="ru-RU" sz="2400" b="1" baseline="-25000" dirty="0">
                          <a:effectLst/>
                          <a:latin typeface="Arial" pitchFamily="34" charset="0"/>
                          <a:ea typeface="Times New Roman"/>
                          <a:cs typeface="Arial" pitchFamily="34" charset="0"/>
                        </a:rPr>
                        <a:t>8</a:t>
                      </a:r>
                      <a:r>
                        <a:rPr lang="en-US" sz="2400" b="1" dirty="0">
                          <a:effectLst/>
                          <a:latin typeface="Arial" pitchFamily="34" charset="0"/>
                          <a:ea typeface="Times New Roman"/>
                          <a:cs typeface="Arial" pitchFamily="34" charset="0"/>
                        </a:rPr>
                        <a:t>H</a:t>
                      </a:r>
                      <a:r>
                        <a:rPr lang="ru-RU" sz="2400" b="1" baseline="-25000" dirty="0">
                          <a:effectLst/>
                          <a:latin typeface="Arial" pitchFamily="34" charset="0"/>
                          <a:ea typeface="Times New Roman"/>
                          <a:cs typeface="Arial" pitchFamily="34" charset="0"/>
                        </a:rPr>
                        <a:t>18(г) </a:t>
                      </a:r>
                      <a:r>
                        <a:rPr lang="ru-RU" sz="2400" b="1" dirty="0">
                          <a:effectLst/>
                          <a:latin typeface="Arial" pitchFamily="34" charset="0"/>
                          <a:ea typeface="Times New Roman"/>
                          <a:cs typeface="Arial" pitchFamily="34" charset="0"/>
                        </a:rPr>
                        <a:t>– октан</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400" b="1" i="1" dirty="0">
                          <a:effectLst/>
                          <a:latin typeface="Arial" pitchFamily="34" charset="0"/>
                          <a:ea typeface="Times New Roman"/>
                          <a:cs typeface="Arial" pitchFamily="34" charset="0"/>
                        </a:rPr>
                        <a:t>–</a:t>
                      </a:r>
                      <a:r>
                        <a:rPr lang="ru-RU" sz="2400" b="1" dirty="0">
                          <a:effectLst/>
                          <a:latin typeface="Arial" pitchFamily="34" charset="0"/>
                          <a:ea typeface="Times New Roman"/>
                          <a:cs typeface="Arial" pitchFamily="34" charset="0"/>
                        </a:rPr>
                        <a:t>5516,163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ea typeface="Times New Roman"/>
                          <a:cs typeface="Arial" pitchFamily="34" charset="0"/>
                        </a:rPr>
                        <a:t>2C</a:t>
                      </a:r>
                      <a:r>
                        <a:rPr lang="ru-RU" sz="2400" b="1" dirty="0">
                          <a:effectLst/>
                          <a:latin typeface="Arial" pitchFamily="34" charset="0"/>
                          <a:ea typeface="Times New Roman"/>
                          <a:cs typeface="Arial" pitchFamily="34" charset="0"/>
                        </a:rPr>
                        <a:t>O</a:t>
                      </a:r>
                      <a:r>
                        <a:rPr lang="ru-RU" sz="2400" b="1" baseline="-25000" dirty="0">
                          <a:effectLst/>
                          <a:latin typeface="Arial" pitchFamily="34" charset="0"/>
                          <a:ea typeface="Times New Roman"/>
                          <a:cs typeface="Arial" pitchFamily="34" charset="0"/>
                        </a:rPr>
                        <a:t>2</a:t>
                      </a:r>
                      <a:r>
                        <a:rPr lang="ru-RU" sz="2400" b="1" dirty="0">
                          <a:effectLst/>
                          <a:latin typeface="Arial" pitchFamily="34" charset="0"/>
                          <a:ea typeface="Times New Roman"/>
                          <a:cs typeface="Arial" pitchFamily="34" charset="0"/>
                        </a:rPr>
                        <a:t> </a:t>
                      </a:r>
                      <a:r>
                        <a:rPr lang="en-US" sz="2400" b="1" dirty="0">
                          <a:effectLst/>
                          <a:latin typeface="Arial" pitchFamily="34" charset="0"/>
                          <a:ea typeface="Times New Roman"/>
                          <a:cs typeface="Arial" pitchFamily="34" charset="0"/>
                          <a:sym typeface="Symbol"/>
                        </a:rPr>
                        <a:t></a:t>
                      </a:r>
                      <a:r>
                        <a:rPr lang="en-US" sz="2400" b="1" dirty="0">
                          <a:effectLst/>
                          <a:latin typeface="Arial" pitchFamily="34" charset="0"/>
                          <a:ea typeface="Times New Roman"/>
                          <a:cs typeface="Arial" pitchFamily="34" charset="0"/>
                        </a:rPr>
                        <a:t> 2C</a:t>
                      </a:r>
                      <a:r>
                        <a:rPr lang="ru-RU" sz="2400" b="1" dirty="0">
                          <a:effectLst/>
                          <a:latin typeface="Arial" pitchFamily="34" charset="0"/>
                          <a:ea typeface="Times New Roman"/>
                          <a:cs typeface="Arial" pitchFamily="34" charset="0"/>
                        </a:rPr>
                        <a:t>O +</a:t>
                      </a:r>
                      <a:r>
                        <a:rPr lang="en-US" sz="2400" b="1" dirty="0">
                          <a:effectLst/>
                          <a:latin typeface="Arial" pitchFamily="34" charset="0"/>
                          <a:ea typeface="Times New Roman"/>
                          <a:cs typeface="Arial" pitchFamily="34" charset="0"/>
                        </a:rPr>
                        <a:t> O</a:t>
                      </a:r>
                      <a:r>
                        <a:rPr lang="en-US" sz="2400" b="1" baseline="-25000" dirty="0">
                          <a:effectLst/>
                          <a:latin typeface="Arial" pitchFamily="34" charset="0"/>
                          <a:ea typeface="Times New Roman"/>
                          <a:cs typeface="Arial" pitchFamily="34" charset="0"/>
                        </a:rPr>
                        <a:t>2</a:t>
                      </a:r>
                      <a:endParaRPr lang="ru-RU" sz="24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4662">
                <a:tc>
                  <a:txBody>
                    <a:bodyPr/>
                    <a:lstStyle/>
                    <a:p>
                      <a:pPr indent="93345" algn="ctr">
                        <a:spcAft>
                          <a:spcPts val="0"/>
                        </a:spcAft>
                      </a:pPr>
                      <a:r>
                        <a:rPr lang="ru-RU" sz="2400" b="1">
                          <a:effectLst/>
                          <a:latin typeface="Arial" pitchFamily="34" charset="0"/>
                          <a:ea typeface="Times New Roman"/>
                          <a:cs typeface="Arial" pitchFamily="34" charset="0"/>
                        </a:rPr>
                        <a:t>21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a:effectLst/>
                          <a:latin typeface="Arial" pitchFamily="34" charset="0"/>
                          <a:ea typeface="Times New Roman"/>
                          <a:cs typeface="Arial" pitchFamily="34" charset="0"/>
                        </a:rPr>
                        <a:t>CH</a:t>
                      </a:r>
                      <a:r>
                        <a:rPr lang="ru-RU" sz="2400" b="1" baseline="-25000">
                          <a:effectLst/>
                          <a:latin typeface="Arial" pitchFamily="34" charset="0"/>
                          <a:ea typeface="Times New Roman"/>
                          <a:cs typeface="Arial" pitchFamily="34" charset="0"/>
                        </a:rPr>
                        <a:t>4</a:t>
                      </a:r>
                      <a:r>
                        <a:rPr lang="en-US" sz="2400" b="1">
                          <a:effectLst/>
                          <a:latin typeface="Arial" pitchFamily="34" charset="0"/>
                          <a:ea typeface="Times New Roman"/>
                          <a:cs typeface="Arial" pitchFamily="34" charset="0"/>
                        </a:rPr>
                        <a:t>N</a:t>
                      </a:r>
                      <a:r>
                        <a:rPr lang="ru-RU" sz="2400" b="1" baseline="-25000">
                          <a:effectLst/>
                          <a:latin typeface="Arial" pitchFamily="34" charset="0"/>
                          <a:ea typeface="Times New Roman"/>
                          <a:cs typeface="Arial" pitchFamily="34" charset="0"/>
                        </a:rPr>
                        <a:t>2</a:t>
                      </a:r>
                      <a:r>
                        <a:rPr lang="en-US" sz="2400" b="1">
                          <a:effectLst/>
                          <a:latin typeface="Arial" pitchFamily="34" charset="0"/>
                          <a:ea typeface="Times New Roman"/>
                          <a:cs typeface="Arial" pitchFamily="34" charset="0"/>
                        </a:rPr>
                        <a:t>O</a:t>
                      </a:r>
                      <a:r>
                        <a:rPr lang="ru-RU" sz="2400" b="1" baseline="-25000">
                          <a:effectLst/>
                          <a:latin typeface="Arial" pitchFamily="34" charset="0"/>
                          <a:ea typeface="Times New Roman"/>
                          <a:cs typeface="Arial" pitchFamily="34" charset="0"/>
                        </a:rPr>
                        <a:t>(тв) </a:t>
                      </a:r>
                      <a:r>
                        <a:rPr lang="ru-RU" sz="2400" b="1">
                          <a:effectLst/>
                          <a:latin typeface="Arial" pitchFamily="34" charset="0"/>
                          <a:ea typeface="Times New Roman"/>
                          <a:cs typeface="Arial" pitchFamily="34" charset="0"/>
                        </a:rPr>
                        <a:t>– мочевина</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2400" b="1" dirty="0">
                          <a:effectLst/>
                          <a:latin typeface="Arial" pitchFamily="34" charset="0"/>
                          <a:ea typeface="Times New Roman"/>
                          <a:cs typeface="Arial" pitchFamily="34" charset="0"/>
                        </a:rPr>
                        <a:t>–</a:t>
                      </a:r>
                      <a:r>
                        <a:rPr lang="ru-RU" sz="2400" b="1" dirty="0">
                          <a:effectLst/>
                          <a:latin typeface="Arial" pitchFamily="34" charset="0"/>
                          <a:ea typeface="Times New Roman"/>
                          <a:cs typeface="Arial" pitchFamily="34" charset="0"/>
                        </a:rPr>
                        <a:t>634,749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ea typeface="Times New Roman"/>
                          <a:cs typeface="Arial" pitchFamily="34" charset="0"/>
                        </a:rPr>
                        <a:t>CH</a:t>
                      </a:r>
                      <a:r>
                        <a:rPr lang="en-US" sz="2400" b="1" baseline="-25000" dirty="0">
                          <a:effectLst/>
                          <a:latin typeface="Arial" pitchFamily="34" charset="0"/>
                          <a:ea typeface="Times New Roman"/>
                          <a:cs typeface="Arial" pitchFamily="34" charset="0"/>
                        </a:rPr>
                        <a:t>4 </a:t>
                      </a:r>
                      <a:r>
                        <a:rPr lang="en-US" sz="2400" b="1" dirty="0">
                          <a:effectLst/>
                          <a:latin typeface="Arial" pitchFamily="34" charset="0"/>
                          <a:ea typeface="Times New Roman"/>
                          <a:cs typeface="Arial" pitchFamily="34" charset="0"/>
                        </a:rPr>
                        <a:t>+ C</a:t>
                      </a:r>
                      <a:r>
                        <a:rPr lang="ru-RU" sz="2400" b="1" dirty="0">
                          <a:effectLst/>
                          <a:latin typeface="Arial" pitchFamily="34" charset="0"/>
                          <a:ea typeface="Times New Roman"/>
                          <a:cs typeface="Arial" pitchFamily="34" charset="0"/>
                        </a:rPr>
                        <a:t>O</a:t>
                      </a:r>
                      <a:r>
                        <a:rPr lang="ru-RU" sz="2400" b="1" baseline="-25000" dirty="0">
                          <a:effectLst/>
                          <a:latin typeface="Arial" pitchFamily="34" charset="0"/>
                          <a:ea typeface="Times New Roman"/>
                          <a:cs typeface="Arial" pitchFamily="34" charset="0"/>
                        </a:rPr>
                        <a:t>2</a:t>
                      </a:r>
                      <a:r>
                        <a:rPr lang="ru-RU" sz="2400" b="1" dirty="0">
                          <a:effectLst/>
                          <a:latin typeface="Arial" pitchFamily="34" charset="0"/>
                          <a:ea typeface="Times New Roman"/>
                          <a:cs typeface="Arial" pitchFamily="34" charset="0"/>
                        </a:rPr>
                        <a:t> </a:t>
                      </a:r>
                      <a:r>
                        <a:rPr lang="en-US" sz="2400" b="1" dirty="0">
                          <a:effectLst/>
                          <a:latin typeface="Arial" pitchFamily="34" charset="0"/>
                          <a:ea typeface="Times New Roman"/>
                          <a:cs typeface="Arial" pitchFamily="34" charset="0"/>
                          <a:sym typeface="Symbol"/>
                        </a:rPr>
                        <a:t></a:t>
                      </a:r>
                      <a:r>
                        <a:rPr lang="en-US" sz="2400" b="1" dirty="0">
                          <a:effectLst/>
                          <a:latin typeface="Arial" pitchFamily="34" charset="0"/>
                          <a:ea typeface="Times New Roman"/>
                          <a:cs typeface="Arial" pitchFamily="34" charset="0"/>
                        </a:rPr>
                        <a:t> 2C</a:t>
                      </a:r>
                      <a:r>
                        <a:rPr lang="ru-RU" sz="2400" b="1" dirty="0">
                          <a:effectLst/>
                          <a:latin typeface="Arial" pitchFamily="34" charset="0"/>
                          <a:ea typeface="Times New Roman"/>
                          <a:cs typeface="Arial" pitchFamily="34" charset="0"/>
                        </a:rPr>
                        <a:t>O +</a:t>
                      </a:r>
                      <a:r>
                        <a:rPr lang="en-US" sz="2400" b="1" dirty="0">
                          <a:effectLst/>
                          <a:latin typeface="Arial" pitchFamily="34" charset="0"/>
                          <a:ea typeface="Times New Roman"/>
                          <a:cs typeface="Arial" pitchFamily="34" charset="0"/>
                        </a:rPr>
                        <a:t> 2H</a:t>
                      </a:r>
                      <a:r>
                        <a:rPr lang="en-US" sz="2400" b="1" baseline="-25000" dirty="0">
                          <a:effectLst/>
                          <a:latin typeface="Arial" pitchFamily="34" charset="0"/>
                          <a:ea typeface="Times New Roman"/>
                          <a:cs typeface="Arial" pitchFamily="34" charset="0"/>
                        </a:rPr>
                        <a:t>2</a:t>
                      </a:r>
                      <a:endParaRPr lang="ru-RU" sz="24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84662">
                <a:tc>
                  <a:txBody>
                    <a:bodyPr/>
                    <a:lstStyle/>
                    <a:p>
                      <a:pPr indent="93345" algn="ctr">
                        <a:spcAft>
                          <a:spcPts val="0"/>
                        </a:spcAft>
                      </a:pPr>
                      <a:r>
                        <a:rPr lang="ru-RU" sz="2400" b="1" dirty="0">
                          <a:effectLst/>
                          <a:latin typeface="Arial" pitchFamily="34" charset="0"/>
                          <a:ea typeface="Times New Roman"/>
                          <a:cs typeface="Arial" pitchFamily="34" charset="0"/>
                        </a:rPr>
                        <a:t>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a:effectLst/>
                          <a:latin typeface="Arial" pitchFamily="34" charset="0"/>
                          <a:ea typeface="Times New Roman"/>
                          <a:cs typeface="Arial" pitchFamily="34" charset="0"/>
                        </a:rPr>
                        <a:t>CH</a:t>
                      </a:r>
                      <a:r>
                        <a:rPr lang="ru-RU" sz="2400" b="1" baseline="-25000">
                          <a:effectLst/>
                          <a:latin typeface="Arial" pitchFamily="34" charset="0"/>
                          <a:ea typeface="Times New Roman"/>
                          <a:cs typeface="Arial" pitchFamily="34" charset="0"/>
                        </a:rPr>
                        <a:t>3</a:t>
                      </a:r>
                      <a:r>
                        <a:rPr lang="en-US" sz="2400" b="1">
                          <a:effectLst/>
                          <a:latin typeface="Arial" pitchFamily="34" charset="0"/>
                          <a:ea typeface="Times New Roman"/>
                          <a:cs typeface="Arial" pitchFamily="34" charset="0"/>
                        </a:rPr>
                        <a:t>NO</a:t>
                      </a:r>
                      <a:r>
                        <a:rPr lang="ru-RU" sz="2400" b="1" baseline="-25000">
                          <a:effectLst/>
                          <a:latin typeface="Arial" pitchFamily="34" charset="0"/>
                          <a:ea typeface="Times New Roman"/>
                          <a:cs typeface="Arial" pitchFamily="34" charset="0"/>
                        </a:rPr>
                        <a:t>2(ж) </a:t>
                      </a:r>
                      <a:r>
                        <a:rPr lang="ru-RU" sz="2400" b="1">
                          <a:effectLst/>
                          <a:latin typeface="Arial" pitchFamily="34" charset="0"/>
                          <a:ea typeface="Times New Roman"/>
                          <a:cs typeface="Arial" pitchFamily="34" charset="0"/>
                        </a:rPr>
                        <a:t>– нитрометан</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400" b="1" dirty="0">
                          <a:effectLst/>
                          <a:latin typeface="Arial" pitchFamily="34" charset="0"/>
                          <a:ea typeface="Times New Roman"/>
                          <a:cs typeface="Arial" pitchFamily="34" charset="0"/>
                        </a:rPr>
                        <a:t>–709,278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ea typeface="Times New Roman"/>
                          <a:cs typeface="Arial" pitchFamily="34" charset="0"/>
                        </a:rPr>
                        <a:t>C</a:t>
                      </a:r>
                      <a:r>
                        <a:rPr lang="en-US" sz="2400" b="1" baseline="-25000" dirty="0">
                          <a:effectLst/>
                          <a:latin typeface="Arial" pitchFamily="34" charset="0"/>
                          <a:ea typeface="Times New Roman"/>
                          <a:cs typeface="Arial" pitchFamily="34" charset="0"/>
                        </a:rPr>
                        <a:t>2</a:t>
                      </a:r>
                      <a:r>
                        <a:rPr lang="en-US" sz="2400" b="1" dirty="0">
                          <a:effectLst/>
                          <a:latin typeface="Arial" pitchFamily="34" charset="0"/>
                          <a:ea typeface="Times New Roman"/>
                          <a:cs typeface="Arial" pitchFamily="34" charset="0"/>
                        </a:rPr>
                        <a:t>H</a:t>
                      </a:r>
                      <a:r>
                        <a:rPr lang="en-US" sz="2400" b="1" baseline="-25000" dirty="0">
                          <a:effectLst/>
                          <a:latin typeface="Arial" pitchFamily="34" charset="0"/>
                          <a:ea typeface="Times New Roman"/>
                          <a:cs typeface="Arial" pitchFamily="34" charset="0"/>
                        </a:rPr>
                        <a:t>6</a:t>
                      </a:r>
                      <a:r>
                        <a:rPr lang="ru-RU" sz="2400" b="1" baseline="-25000" dirty="0">
                          <a:effectLst/>
                          <a:latin typeface="Arial" pitchFamily="34" charset="0"/>
                          <a:ea typeface="Times New Roman"/>
                          <a:cs typeface="Arial" pitchFamily="34" charset="0"/>
                        </a:rPr>
                        <a:t>(г) </a:t>
                      </a:r>
                      <a:r>
                        <a:rPr lang="en-US" sz="2400" b="1" dirty="0">
                          <a:effectLst/>
                          <a:latin typeface="Arial" pitchFamily="34" charset="0"/>
                          <a:ea typeface="Times New Roman"/>
                          <a:cs typeface="Arial" pitchFamily="34" charset="0"/>
                          <a:sym typeface="Symbol"/>
                        </a:rPr>
                        <a:t></a:t>
                      </a:r>
                      <a:r>
                        <a:rPr lang="en-US" sz="2400" b="1" dirty="0">
                          <a:effectLst/>
                          <a:latin typeface="Arial" pitchFamily="34" charset="0"/>
                          <a:ea typeface="Times New Roman"/>
                          <a:cs typeface="Arial" pitchFamily="34" charset="0"/>
                        </a:rPr>
                        <a:t> C</a:t>
                      </a:r>
                      <a:r>
                        <a:rPr lang="en-US" sz="2400" b="1" baseline="-25000" dirty="0">
                          <a:effectLst/>
                          <a:latin typeface="Arial" pitchFamily="34" charset="0"/>
                          <a:ea typeface="Times New Roman"/>
                          <a:cs typeface="Arial" pitchFamily="34" charset="0"/>
                        </a:rPr>
                        <a:t>2</a:t>
                      </a:r>
                      <a:r>
                        <a:rPr lang="en-US" sz="2400" b="1" dirty="0">
                          <a:effectLst/>
                          <a:latin typeface="Arial" pitchFamily="34" charset="0"/>
                          <a:ea typeface="Times New Roman"/>
                          <a:cs typeface="Arial" pitchFamily="34" charset="0"/>
                        </a:rPr>
                        <a:t>H</a:t>
                      </a:r>
                      <a:r>
                        <a:rPr lang="en-US" sz="2400" b="1" baseline="-25000" dirty="0">
                          <a:effectLst/>
                          <a:latin typeface="Arial" pitchFamily="34" charset="0"/>
                          <a:ea typeface="Times New Roman"/>
                          <a:cs typeface="Arial" pitchFamily="34" charset="0"/>
                        </a:rPr>
                        <a:t>4</a:t>
                      </a:r>
                      <a:r>
                        <a:rPr lang="ru-RU" sz="2400" b="1" baseline="-25000" dirty="0">
                          <a:effectLst/>
                          <a:latin typeface="Arial" pitchFamily="34" charset="0"/>
                          <a:ea typeface="Times New Roman"/>
                          <a:cs typeface="Arial" pitchFamily="34" charset="0"/>
                        </a:rPr>
                        <a:t>(г) </a:t>
                      </a:r>
                      <a:r>
                        <a:rPr lang="ru-RU" sz="2400" b="1" dirty="0">
                          <a:effectLst/>
                          <a:latin typeface="Arial" pitchFamily="34" charset="0"/>
                          <a:ea typeface="Times New Roman"/>
                          <a:cs typeface="Arial" pitchFamily="34" charset="0"/>
                        </a:rPr>
                        <a:t>+</a:t>
                      </a:r>
                      <a:r>
                        <a:rPr lang="en-US" sz="2400" b="1" dirty="0">
                          <a:effectLst/>
                          <a:latin typeface="Arial" pitchFamily="34" charset="0"/>
                          <a:ea typeface="Times New Roman"/>
                          <a:cs typeface="Arial" pitchFamily="34" charset="0"/>
                        </a:rPr>
                        <a:t> H</a:t>
                      </a:r>
                      <a:r>
                        <a:rPr lang="en-US" sz="2400" b="1" baseline="-25000" dirty="0">
                          <a:effectLst/>
                          <a:latin typeface="Arial" pitchFamily="34" charset="0"/>
                          <a:ea typeface="Times New Roman"/>
                          <a:cs typeface="Arial" pitchFamily="34" charset="0"/>
                        </a:rPr>
                        <a:t>2</a:t>
                      </a:r>
                      <a:r>
                        <a:rPr lang="ru-RU" sz="2400" b="1" baseline="-25000" dirty="0">
                          <a:effectLst/>
                          <a:latin typeface="Arial" pitchFamily="34" charset="0"/>
                          <a:ea typeface="Times New Roman"/>
                          <a:cs typeface="Arial" pitchFamily="34" charset="0"/>
                        </a:rPr>
                        <a:t>(г)</a:t>
                      </a:r>
                      <a:endParaRPr lang="ru-RU" sz="24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84662">
                <a:tc>
                  <a:txBody>
                    <a:bodyPr/>
                    <a:lstStyle/>
                    <a:p>
                      <a:pPr indent="93345" algn="ctr">
                        <a:spcAft>
                          <a:spcPts val="0"/>
                        </a:spcAft>
                      </a:pPr>
                      <a:r>
                        <a:rPr lang="ru-RU" sz="2400" b="1" dirty="0">
                          <a:effectLst/>
                          <a:latin typeface="Arial" pitchFamily="34" charset="0"/>
                          <a:ea typeface="Times New Roman"/>
                          <a:cs typeface="Arial" pitchFamily="34" charset="0"/>
                        </a:rPr>
                        <a:t>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a:effectLst/>
                          <a:latin typeface="Arial" pitchFamily="34" charset="0"/>
                          <a:ea typeface="Times New Roman"/>
                          <a:cs typeface="Arial" pitchFamily="34" charset="0"/>
                        </a:rPr>
                        <a:t>C</a:t>
                      </a:r>
                      <a:r>
                        <a:rPr lang="ru-RU" sz="2400" b="1" baseline="-25000">
                          <a:effectLst/>
                          <a:latin typeface="Arial" pitchFamily="34" charset="0"/>
                          <a:ea typeface="Times New Roman"/>
                          <a:cs typeface="Arial" pitchFamily="34" charset="0"/>
                        </a:rPr>
                        <a:t>2</a:t>
                      </a:r>
                      <a:r>
                        <a:rPr lang="en-US" sz="2400" b="1">
                          <a:effectLst/>
                          <a:latin typeface="Arial" pitchFamily="34" charset="0"/>
                          <a:ea typeface="Times New Roman"/>
                          <a:cs typeface="Arial" pitchFamily="34" charset="0"/>
                        </a:rPr>
                        <a:t>H</a:t>
                      </a:r>
                      <a:r>
                        <a:rPr lang="ru-RU" sz="2400" b="1" baseline="-25000">
                          <a:effectLst/>
                          <a:latin typeface="Arial" pitchFamily="34" charset="0"/>
                          <a:ea typeface="Times New Roman"/>
                          <a:cs typeface="Arial" pitchFamily="34" charset="0"/>
                        </a:rPr>
                        <a:t>5</a:t>
                      </a:r>
                      <a:r>
                        <a:rPr lang="en-US" sz="2400" b="1">
                          <a:effectLst/>
                          <a:latin typeface="Arial" pitchFamily="34" charset="0"/>
                          <a:ea typeface="Times New Roman"/>
                          <a:cs typeface="Arial" pitchFamily="34" charset="0"/>
                        </a:rPr>
                        <a:t>NO</a:t>
                      </a:r>
                      <a:r>
                        <a:rPr lang="ru-RU" sz="2400" b="1" baseline="-25000">
                          <a:effectLst/>
                          <a:latin typeface="Arial" pitchFamily="34" charset="0"/>
                          <a:ea typeface="Times New Roman"/>
                          <a:cs typeface="Arial" pitchFamily="34" charset="0"/>
                        </a:rPr>
                        <a:t>2(ж) </a:t>
                      </a:r>
                      <a:r>
                        <a:rPr lang="ru-RU" sz="2400" b="1">
                          <a:effectLst/>
                          <a:latin typeface="Arial" pitchFamily="34" charset="0"/>
                          <a:ea typeface="Times New Roman"/>
                          <a:cs typeface="Arial" pitchFamily="34" charset="0"/>
                        </a:rPr>
                        <a:t>– гликокол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400" b="1" dirty="0">
                          <a:effectLst/>
                          <a:latin typeface="Arial" pitchFamily="34" charset="0"/>
                          <a:ea typeface="Times New Roman"/>
                          <a:cs typeface="Arial" pitchFamily="34" charset="0"/>
                        </a:rPr>
                        <a:t>–981,852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ea typeface="Times New Roman"/>
                          <a:cs typeface="Arial" pitchFamily="34" charset="0"/>
                        </a:rPr>
                        <a:t>C</a:t>
                      </a:r>
                      <a:r>
                        <a:rPr lang="en-US" sz="2400" b="1" baseline="-25000" dirty="0">
                          <a:effectLst/>
                          <a:latin typeface="Arial" pitchFamily="34" charset="0"/>
                          <a:ea typeface="Times New Roman"/>
                          <a:cs typeface="Arial" pitchFamily="34" charset="0"/>
                        </a:rPr>
                        <a:t>2</a:t>
                      </a:r>
                      <a:r>
                        <a:rPr lang="en-US" sz="2400" b="1" dirty="0">
                          <a:effectLst/>
                          <a:latin typeface="Arial" pitchFamily="34" charset="0"/>
                          <a:ea typeface="Times New Roman"/>
                          <a:cs typeface="Arial" pitchFamily="34" charset="0"/>
                        </a:rPr>
                        <a:t>H</a:t>
                      </a:r>
                      <a:r>
                        <a:rPr lang="en-US" sz="2400" b="1" baseline="-25000" dirty="0">
                          <a:effectLst/>
                          <a:latin typeface="Arial" pitchFamily="34" charset="0"/>
                          <a:ea typeface="Times New Roman"/>
                          <a:cs typeface="Arial" pitchFamily="34" charset="0"/>
                        </a:rPr>
                        <a:t>5</a:t>
                      </a:r>
                      <a:r>
                        <a:rPr lang="en-US" sz="2400" b="1" dirty="0">
                          <a:effectLst/>
                          <a:latin typeface="Arial" pitchFamily="34" charset="0"/>
                          <a:ea typeface="Times New Roman"/>
                          <a:cs typeface="Arial" pitchFamily="34" charset="0"/>
                        </a:rPr>
                        <a:t>OH </a:t>
                      </a:r>
                      <a:r>
                        <a:rPr lang="en-US" sz="2400" b="1" dirty="0">
                          <a:effectLst/>
                          <a:latin typeface="Arial" pitchFamily="34" charset="0"/>
                          <a:ea typeface="Times New Roman"/>
                          <a:cs typeface="Arial" pitchFamily="34" charset="0"/>
                          <a:sym typeface="Symbol"/>
                        </a:rPr>
                        <a:t></a:t>
                      </a:r>
                      <a:r>
                        <a:rPr lang="en-US" sz="2400" b="1" dirty="0">
                          <a:effectLst/>
                          <a:latin typeface="Arial" pitchFamily="34" charset="0"/>
                          <a:ea typeface="Times New Roman"/>
                          <a:cs typeface="Arial" pitchFamily="34" charset="0"/>
                        </a:rPr>
                        <a:t> C</a:t>
                      </a:r>
                      <a:r>
                        <a:rPr lang="en-US" sz="2400" b="1" baseline="-25000" dirty="0">
                          <a:effectLst/>
                          <a:latin typeface="Arial" pitchFamily="34" charset="0"/>
                          <a:ea typeface="Times New Roman"/>
                          <a:cs typeface="Arial" pitchFamily="34" charset="0"/>
                        </a:rPr>
                        <a:t>2</a:t>
                      </a:r>
                      <a:r>
                        <a:rPr lang="en-US" sz="2400" b="1" dirty="0">
                          <a:effectLst/>
                          <a:latin typeface="Arial" pitchFamily="34" charset="0"/>
                          <a:ea typeface="Times New Roman"/>
                          <a:cs typeface="Arial" pitchFamily="34" charset="0"/>
                        </a:rPr>
                        <a:t>H</a:t>
                      </a:r>
                      <a:r>
                        <a:rPr lang="en-US" sz="2400" b="1" baseline="-25000" dirty="0">
                          <a:effectLst/>
                          <a:latin typeface="Arial" pitchFamily="34" charset="0"/>
                          <a:ea typeface="Times New Roman"/>
                          <a:cs typeface="Arial" pitchFamily="34" charset="0"/>
                        </a:rPr>
                        <a:t>4</a:t>
                      </a:r>
                      <a:r>
                        <a:rPr lang="ru-RU" sz="2400" b="1" baseline="-25000" dirty="0">
                          <a:effectLst/>
                          <a:latin typeface="Arial" pitchFamily="34" charset="0"/>
                          <a:ea typeface="Times New Roman"/>
                          <a:cs typeface="Arial" pitchFamily="34" charset="0"/>
                        </a:rPr>
                        <a:t>(г) </a:t>
                      </a:r>
                      <a:r>
                        <a:rPr lang="ru-RU" sz="2400" b="1" dirty="0">
                          <a:effectLst/>
                          <a:latin typeface="Arial" pitchFamily="34" charset="0"/>
                          <a:ea typeface="Times New Roman"/>
                          <a:cs typeface="Arial" pitchFamily="34" charset="0"/>
                        </a:rPr>
                        <a:t>+</a:t>
                      </a:r>
                      <a:r>
                        <a:rPr lang="en-US" sz="2400" b="1" dirty="0">
                          <a:effectLst/>
                          <a:latin typeface="Arial" pitchFamily="34" charset="0"/>
                          <a:ea typeface="Times New Roman"/>
                          <a:cs typeface="Arial" pitchFamily="34" charset="0"/>
                        </a:rPr>
                        <a:t> </a:t>
                      </a:r>
                      <a:r>
                        <a:rPr lang="ru-RU" sz="2400" b="1" dirty="0" smtClean="0">
                          <a:effectLst/>
                          <a:latin typeface="Arial" pitchFamily="34" charset="0"/>
                          <a:ea typeface="Times New Roman"/>
                          <a:cs typeface="Arial" pitchFamily="34" charset="0"/>
                        </a:rPr>
                        <a:t>+</a:t>
                      </a:r>
                      <a:r>
                        <a:rPr lang="en-US" sz="2400" b="1" dirty="0" smtClean="0">
                          <a:effectLst/>
                          <a:latin typeface="Arial" pitchFamily="34" charset="0"/>
                          <a:ea typeface="Times New Roman"/>
                          <a:cs typeface="Arial" pitchFamily="34" charset="0"/>
                        </a:rPr>
                        <a:t>H</a:t>
                      </a:r>
                      <a:r>
                        <a:rPr lang="en-US" sz="2400" b="1" baseline="-25000" dirty="0" smtClean="0">
                          <a:effectLst/>
                          <a:latin typeface="Arial" pitchFamily="34" charset="0"/>
                          <a:ea typeface="Times New Roman"/>
                          <a:cs typeface="Arial" pitchFamily="34" charset="0"/>
                        </a:rPr>
                        <a:t>2</a:t>
                      </a:r>
                      <a:r>
                        <a:rPr lang="en-US" sz="2400" b="1" dirty="0" smtClean="0">
                          <a:effectLst/>
                          <a:latin typeface="Arial" pitchFamily="34" charset="0"/>
                          <a:ea typeface="Times New Roman"/>
                          <a:cs typeface="Arial" pitchFamily="34" charset="0"/>
                        </a:rPr>
                        <a:t>O</a:t>
                      </a:r>
                      <a:r>
                        <a:rPr lang="en-US" sz="2400" b="1" baseline="-25000" dirty="0" smtClean="0">
                          <a:effectLst/>
                          <a:latin typeface="Arial" pitchFamily="34" charset="0"/>
                          <a:ea typeface="Times New Roman"/>
                          <a:cs typeface="Arial" pitchFamily="34" charset="0"/>
                        </a:rPr>
                        <a:t>(</a:t>
                      </a:r>
                      <a:r>
                        <a:rPr lang="ru-RU" sz="2400" b="1" baseline="-25000" dirty="0">
                          <a:effectLst/>
                          <a:latin typeface="Arial" pitchFamily="34" charset="0"/>
                          <a:ea typeface="Times New Roman"/>
                          <a:cs typeface="Arial" pitchFamily="34" charset="0"/>
                        </a:rPr>
                        <a:t>ж</a:t>
                      </a:r>
                      <a:r>
                        <a:rPr lang="en-US" sz="2400" b="1" baseline="-25000" dirty="0">
                          <a:effectLst/>
                          <a:latin typeface="Arial" pitchFamily="34" charset="0"/>
                          <a:ea typeface="Times New Roman"/>
                          <a:cs typeface="Arial" pitchFamily="34" charset="0"/>
                        </a:rPr>
                        <a:t>)</a:t>
                      </a:r>
                      <a:endParaRPr lang="ru-RU" sz="24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84662">
                <a:tc>
                  <a:txBody>
                    <a:bodyPr/>
                    <a:lstStyle/>
                    <a:p>
                      <a:pPr indent="93345" algn="ctr">
                        <a:spcAft>
                          <a:spcPts val="0"/>
                        </a:spcAft>
                      </a:pPr>
                      <a:r>
                        <a:rPr lang="ru-RU" sz="2400" b="1">
                          <a:effectLst/>
                          <a:latin typeface="Arial" pitchFamily="34" charset="0"/>
                          <a:ea typeface="Times New Roman"/>
                          <a:cs typeface="Arial" pitchFamily="34" charset="0"/>
                        </a:rPr>
                        <a:t>24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a:effectLst/>
                          <a:latin typeface="Arial" pitchFamily="34" charset="0"/>
                          <a:ea typeface="Times New Roman"/>
                          <a:cs typeface="Arial" pitchFamily="34" charset="0"/>
                        </a:rPr>
                        <a:t>C</a:t>
                      </a:r>
                      <a:r>
                        <a:rPr lang="ru-RU" sz="2400" b="1" baseline="-25000">
                          <a:effectLst/>
                          <a:latin typeface="Arial" pitchFamily="34" charset="0"/>
                          <a:ea typeface="Times New Roman"/>
                          <a:cs typeface="Arial" pitchFamily="34" charset="0"/>
                        </a:rPr>
                        <a:t>2</a:t>
                      </a:r>
                      <a:r>
                        <a:rPr lang="en-US" sz="2400" b="1">
                          <a:effectLst/>
                          <a:latin typeface="Arial" pitchFamily="34" charset="0"/>
                          <a:ea typeface="Times New Roman"/>
                          <a:cs typeface="Arial" pitchFamily="34" charset="0"/>
                        </a:rPr>
                        <a:t>H</a:t>
                      </a:r>
                      <a:r>
                        <a:rPr lang="ru-RU" sz="2400" b="1" baseline="-25000">
                          <a:effectLst/>
                          <a:latin typeface="Arial" pitchFamily="34" charset="0"/>
                          <a:ea typeface="Times New Roman"/>
                          <a:cs typeface="Arial" pitchFamily="34" charset="0"/>
                        </a:rPr>
                        <a:t>6</a:t>
                      </a:r>
                      <a:r>
                        <a:rPr lang="en-US" sz="2400" b="1">
                          <a:effectLst/>
                          <a:latin typeface="Arial" pitchFamily="34" charset="0"/>
                          <a:ea typeface="Times New Roman"/>
                          <a:cs typeface="Arial" pitchFamily="34" charset="0"/>
                        </a:rPr>
                        <a:t>O</a:t>
                      </a:r>
                      <a:r>
                        <a:rPr lang="ru-RU" sz="2400" b="1" baseline="-25000">
                          <a:effectLst/>
                          <a:latin typeface="Arial" pitchFamily="34" charset="0"/>
                          <a:ea typeface="Times New Roman"/>
                          <a:cs typeface="Arial" pitchFamily="34" charset="0"/>
                        </a:rPr>
                        <a:t>2(ж) </a:t>
                      </a:r>
                      <a:r>
                        <a:rPr lang="ru-RU" sz="2400" b="1">
                          <a:effectLst/>
                          <a:latin typeface="Arial" pitchFamily="34" charset="0"/>
                          <a:ea typeface="Times New Roman"/>
                          <a:cs typeface="Arial" pitchFamily="34" charset="0"/>
                        </a:rPr>
                        <a:t>– этиленгликоль</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400" b="1" dirty="0">
                          <a:effectLst/>
                          <a:latin typeface="Arial" pitchFamily="34" charset="0"/>
                          <a:ea typeface="Times New Roman"/>
                          <a:cs typeface="Arial" pitchFamily="34" charset="0"/>
                        </a:rPr>
                        <a:t>–1180,315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ea typeface="Times New Roman"/>
                          <a:cs typeface="Arial" pitchFamily="34" charset="0"/>
                        </a:rPr>
                        <a:t>CH</a:t>
                      </a:r>
                      <a:r>
                        <a:rPr lang="en-US" sz="2400" b="1" baseline="-25000" dirty="0">
                          <a:effectLst/>
                          <a:latin typeface="Arial" pitchFamily="34" charset="0"/>
                          <a:ea typeface="Times New Roman"/>
                          <a:cs typeface="Arial" pitchFamily="34" charset="0"/>
                        </a:rPr>
                        <a:t>3</a:t>
                      </a:r>
                      <a:r>
                        <a:rPr lang="en-US" sz="2400" b="1" dirty="0">
                          <a:effectLst/>
                          <a:latin typeface="Arial" pitchFamily="34" charset="0"/>
                          <a:ea typeface="Times New Roman"/>
                          <a:cs typeface="Arial" pitchFamily="34" charset="0"/>
                        </a:rPr>
                        <a:t>CHO</a:t>
                      </a:r>
                      <a:r>
                        <a:rPr lang="ru-RU" sz="2400" b="1" baseline="-25000" dirty="0">
                          <a:effectLst/>
                          <a:latin typeface="Arial" pitchFamily="34" charset="0"/>
                          <a:ea typeface="Times New Roman"/>
                          <a:cs typeface="Arial" pitchFamily="34" charset="0"/>
                        </a:rPr>
                        <a:t>(г) </a:t>
                      </a:r>
                      <a:r>
                        <a:rPr lang="ru-RU" sz="2400" b="1" dirty="0">
                          <a:effectLst/>
                          <a:latin typeface="Arial" pitchFamily="34" charset="0"/>
                          <a:ea typeface="Times New Roman"/>
                          <a:cs typeface="Arial" pitchFamily="34" charset="0"/>
                        </a:rPr>
                        <a:t>+</a:t>
                      </a:r>
                      <a:r>
                        <a:rPr lang="en-US" sz="2400" b="1" dirty="0">
                          <a:effectLst/>
                          <a:latin typeface="Arial" pitchFamily="34" charset="0"/>
                          <a:ea typeface="Times New Roman"/>
                          <a:cs typeface="Arial" pitchFamily="34" charset="0"/>
                        </a:rPr>
                        <a:t> H</a:t>
                      </a:r>
                      <a:r>
                        <a:rPr lang="en-US" sz="2400" b="1" baseline="-25000" dirty="0">
                          <a:effectLst/>
                          <a:latin typeface="Arial" pitchFamily="34" charset="0"/>
                          <a:ea typeface="Times New Roman"/>
                          <a:cs typeface="Arial" pitchFamily="34" charset="0"/>
                        </a:rPr>
                        <a:t>2 </a:t>
                      </a:r>
                      <a:r>
                        <a:rPr lang="en-US" sz="2400" b="1" dirty="0">
                          <a:effectLst/>
                          <a:latin typeface="Arial" pitchFamily="34" charset="0"/>
                          <a:ea typeface="Times New Roman"/>
                          <a:cs typeface="Arial" pitchFamily="34" charset="0"/>
                          <a:sym typeface="Symbol"/>
                        </a:rPr>
                        <a:t></a:t>
                      </a:r>
                      <a:r>
                        <a:rPr lang="en-US" sz="2400" b="1" dirty="0">
                          <a:effectLst/>
                          <a:latin typeface="Arial" pitchFamily="34" charset="0"/>
                          <a:ea typeface="Times New Roman"/>
                          <a:cs typeface="Arial" pitchFamily="34" charset="0"/>
                        </a:rPr>
                        <a:t> </a:t>
                      </a:r>
                      <a:r>
                        <a:rPr lang="en-US" sz="2400" b="1" dirty="0" smtClean="0">
                          <a:effectLst/>
                          <a:latin typeface="Arial" pitchFamily="34" charset="0"/>
                          <a:ea typeface="Times New Roman"/>
                          <a:cs typeface="Arial" pitchFamily="34" charset="0"/>
                          <a:sym typeface="Symbol"/>
                        </a:rPr>
                        <a:t></a:t>
                      </a:r>
                      <a:r>
                        <a:rPr lang="en-US" sz="2400" b="1" dirty="0" smtClean="0">
                          <a:effectLst/>
                          <a:latin typeface="Arial" pitchFamily="34" charset="0"/>
                          <a:ea typeface="Times New Roman"/>
                          <a:cs typeface="Arial" pitchFamily="34" charset="0"/>
                        </a:rPr>
                        <a:t>C</a:t>
                      </a:r>
                      <a:r>
                        <a:rPr lang="en-US" sz="2400" b="1" baseline="-25000" dirty="0" smtClean="0">
                          <a:effectLst/>
                          <a:latin typeface="Arial" pitchFamily="34" charset="0"/>
                          <a:ea typeface="Times New Roman"/>
                          <a:cs typeface="Arial" pitchFamily="34" charset="0"/>
                        </a:rPr>
                        <a:t>2</a:t>
                      </a:r>
                      <a:r>
                        <a:rPr lang="en-US" sz="2400" b="1" dirty="0" smtClean="0">
                          <a:effectLst/>
                          <a:latin typeface="Arial" pitchFamily="34" charset="0"/>
                          <a:ea typeface="Times New Roman"/>
                          <a:cs typeface="Arial" pitchFamily="34" charset="0"/>
                        </a:rPr>
                        <a:t>H</a:t>
                      </a:r>
                      <a:r>
                        <a:rPr lang="en-US" sz="2400" b="1" baseline="-25000" dirty="0" smtClean="0">
                          <a:effectLst/>
                          <a:latin typeface="Arial" pitchFamily="34" charset="0"/>
                          <a:ea typeface="Times New Roman"/>
                          <a:cs typeface="Arial" pitchFamily="34" charset="0"/>
                        </a:rPr>
                        <a:t>5</a:t>
                      </a:r>
                      <a:r>
                        <a:rPr lang="en-US" sz="2400" b="1" dirty="0" smtClean="0">
                          <a:effectLst/>
                          <a:latin typeface="Arial" pitchFamily="34" charset="0"/>
                          <a:ea typeface="Times New Roman"/>
                          <a:cs typeface="Arial" pitchFamily="34" charset="0"/>
                        </a:rPr>
                        <a:t>OH</a:t>
                      </a:r>
                      <a:r>
                        <a:rPr lang="ru-RU" sz="2400" b="1" baseline="-25000" dirty="0">
                          <a:effectLst/>
                          <a:latin typeface="Arial" pitchFamily="34" charset="0"/>
                          <a:ea typeface="Times New Roman"/>
                          <a:cs typeface="Arial" pitchFamily="34" charset="0"/>
                        </a:rPr>
                        <a:t>(г)</a:t>
                      </a:r>
                      <a:endParaRPr lang="ru-RU" sz="24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49933873"/>
      </p:ext>
    </p:extLst>
  </p:cSld>
  <p:clrMapOvr>
    <a:masterClrMapping/>
  </p:clrMapOvr>
  <p:transition>
    <p:wheel spokes="1"/>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1570996772"/>
              </p:ext>
            </p:extLst>
          </p:nvPr>
        </p:nvGraphicFramePr>
        <p:xfrm>
          <a:off x="185492" y="150856"/>
          <a:ext cx="8851004" cy="5669280"/>
        </p:xfrm>
        <a:graphic>
          <a:graphicData uri="http://schemas.openxmlformats.org/drawingml/2006/table">
            <a:tbl>
              <a:tblPr firstRow="1" firstCol="1" bandRow="1">
                <a:tableStyleId>{2D5ABB26-0587-4C30-8999-92F81FD0307C}</a:tableStyleId>
              </a:tblPr>
              <a:tblGrid>
                <a:gridCol w="854342">
                  <a:extLst>
                    <a:ext uri="{9D8B030D-6E8A-4147-A177-3AD203B41FA5}">
                      <a16:colId xmlns:a16="http://schemas.microsoft.com/office/drawing/2014/main" val="20000"/>
                    </a:ext>
                  </a:extLst>
                </a:gridCol>
                <a:gridCol w="2596062">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3672408">
                  <a:extLst>
                    <a:ext uri="{9D8B030D-6E8A-4147-A177-3AD203B41FA5}">
                      <a16:colId xmlns:a16="http://schemas.microsoft.com/office/drawing/2014/main" val="20003"/>
                    </a:ext>
                  </a:extLst>
                </a:gridCol>
              </a:tblGrid>
              <a:tr h="166196">
                <a:tc rowSpan="2">
                  <a:txBody>
                    <a:bodyPr/>
                    <a:lstStyle/>
                    <a:p>
                      <a:pPr indent="93345" algn="ctr">
                        <a:lnSpc>
                          <a:spcPct val="80000"/>
                        </a:lnSpc>
                        <a:spcAft>
                          <a:spcPts val="0"/>
                        </a:spcAft>
                      </a:pPr>
                      <a:r>
                        <a:rPr lang="ru-RU" sz="2400" b="1" dirty="0">
                          <a:effectLst/>
                          <a:latin typeface="Arial" pitchFamily="34" charset="0"/>
                          <a:cs typeface="Arial" pitchFamily="34" charset="0"/>
                        </a:rPr>
                        <a:t>№ варианта</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indent="93345" algn="ctr">
                        <a:lnSpc>
                          <a:spcPct val="90000"/>
                        </a:lnSpc>
                        <a:spcAft>
                          <a:spcPts val="0"/>
                        </a:spcAft>
                      </a:pPr>
                      <a:r>
                        <a:rPr lang="ru-RU" sz="2400" b="1">
                          <a:effectLst/>
                          <a:latin typeface="Arial" pitchFamily="34" charset="0"/>
                          <a:cs typeface="Arial" pitchFamily="34" charset="0"/>
                        </a:rPr>
                        <a:t>Задание 1</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indent="93345" algn="ctr">
                        <a:lnSpc>
                          <a:spcPct val="90000"/>
                        </a:lnSpc>
                        <a:spcAft>
                          <a:spcPts val="0"/>
                        </a:spcAft>
                      </a:pPr>
                      <a:r>
                        <a:rPr lang="ru-RU" sz="2400" b="1">
                          <a:effectLst/>
                          <a:latin typeface="Arial" pitchFamily="34" charset="0"/>
                          <a:cs typeface="Arial" pitchFamily="34" charset="0"/>
                        </a:rPr>
                        <a:t>Задание 2</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4662">
                <a:tc vMerge="1">
                  <a:txBody>
                    <a:bodyPr/>
                    <a:lstStyle/>
                    <a:p>
                      <a:endParaRPr lang="ru-RU"/>
                    </a:p>
                  </a:txBody>
                  <a:tcPr/>
                </a:tc>
                <a:tc>
                  <a:txBody>
                    <a:bodyPr/>
                    <a:lstStyle/>
                    <a:p>
                      <a:pPr indent="93345" algn="ctr">
                        <a:lnSpc>
                          <a:spcPct val="90000"/>
                        </a:lnSpc>
                        <a:spcAft>
                          <a:spcPts val="0"/>
                        </a:spcAft>
                      </a:pPr>
                      <a:r>
                        <a:rPr lang="ru-RU" sz="2400" b="1">
                          <a:effectLst/>
                          <a:latin typeface="Arial" pitchFamily="34" charset="0"/>
                          <a:cs typeface="Arial" pitchFamily="34" charset="0"/>
                        </a:rPr>
                        <a:t>Вещество</a:t>
                      </a:r>
                      <a:endParaRPr lang="ru-RU" sz="2400" b="1">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lnSpc>
                          <a:spcPct val="80000"/>
                        </a:lnSpc>
                        <a:spcAft>
                          <a:spcPts val="0"/>
                        </a:spcAft>
                      </a:pPr>
                      <a:r>
                        <a:rPr lang="ru-RU" sz="2400" b="1" dirty="0">
                          <a:effectLst/>
                          <a:latin typeface="Arial" pitchFamily="34" charset="0"/>
                          <a:cs typeface="Arial" pitchFamily="34" charset="0"/>
                          <a:sym typeface="Symbol"/>
                        </a:rPr>
                        <a:t></a:t>
                      </a:r>
                      <a:r>
                        <a:rPr lang="ru-RU" sz="2400" b="1" dirty="0">
                          <a:effectLst/>
                          <a:latin typeface="Arial" pitchFamily="34" charset="0"/>
                          <a:cs typeface="Arial" pitchFamily="34" charset="0"/>
                        </a:rPr>
                        <a:t>Н</a:t>
                      </a:r>
                      <a:r>
                        <a:rPr lang="ru-RU" sz="2400" b="1" baseline="30000" dirty="0">
                          <a:effectLst/>
                          <a:latin typeface="Arial" pitchFamily="34" charset="0"/>
                          <a:cs typeface="Arial" pitchFamily="34" charset="0"/>
                        </a:rPr>
                        <a:t>0</a:t>
                      </a:r>
                      <a:r>
                        <a:rPr lang="ru-RU" sz="2400" b="1" baseline="-25000" dirty="0">
                          <a:effectLst/>
                          <a:latin typeface="Arial" pitchFamily="34" charset="0"/>
                          <a:cs typeface="Arial" pitchFamily="34" charset="0"/>
                        </a:rPr>
                        <a:t>с</a:t>
                      </a:r>
                      <a:r>
                        <a:rPr lang="ru-RU" sz="2400" b="1" dirty="0">
                          <a:effectLst/>
                          <a:latin typeface="Arial" pitchFamily="34" charset="0"/>
                          <a:cs typeface="Arial" pitchFamily="34" charset="0"/>
                        </a:rPr>
                        <a:t>, кДж/моль</a:t>
                      </a:r>
                      <a:endParaRPr lang="ru-RU" sz="24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lnSpc>
                          <a:spcPct val="90000"/>
                        </a:lnSpc>
                        <a:spcAft>
                          <a:spcPts val="0"/>
                        </a:spcAft>
                      </a:pPr>
                      <a:r>
                        <a:rPr lang="ru-RU" sz="2400" b="1" dirty="0">
                          <a:effectLst/>
                          <a:latin typeface="Arial" pitchFamily="34" charset="0"/>
                          <a:cs typeface="Arial" pitchFamily="34" charset="0"/>
                        </a:rPr>
                        <a:t>Реакция</a:t>
                      </a:r>
                      <a:endParaRPr lang="ru-RU" sz="2400" b="1" dirty="0">
                        <a:effectLst/>
                        <a:latin typeface="Arial" pitchFamily="34" charset="0"/>
                        <a:ea typeface="Times New Roman"/>
                        <a:cs typeface="Arial" pitchFamily="34" charset="0"/>
                      </a:endParaRPr>
                    </a:p>
                  </a:txBody>
                  <a:tcPr marL="59356" marR="593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4662">
                <a:tc>
                  <a:txBody>
                    <a:bodyPr/>
                    <a:lstStyle/>
                    <a:p>
                      <a:pPr indent="93345" algn="ctr">
                        <a:spcAft>
                          <a:spcPts val="0"/>
                        </a:spcAft>
                      </a:pPr>
                      <a:r>
                        <a:rPr lang="ru-RU" sz="2400" b="1" dirty="0">
                          <a:effectLst/>
                          <a:latin typeface="Arial" pitchFamily="34" charset="0"/>
                          <a:ea typeface="Times New Roman"/>
                          <a:cs typeface="Arial" pitchFamily="34" charset="0"/>
                        </a:rPr>
                        <a:t>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a:effectLst/>
                          <a:latin typeface="Arial" pitchFamily="34" charset="0"/>
                          <a:ea typeface="Times New Roman"/>
                          <a:cs typeface="Arial" pitchFamily="34" charset="0"/>
                        </a:rPr>
                        <a:t>C</a:t>
                      </a:r>
                      <a:r>
                        <a:rPr lang="ru-RU" sz="2400" b="1" baseline="-25000">
                          <a:effectLst/>
                          <a:latin typeface="Arial" pitchFamily="34" charset="0"/>
                          <a:ea typeface="Times New Roman"/>
                          <a:cs typeface="Arial" pitchFamily="34" charset="0"/>
                        </a:rPr>
                        <a:t>3</a:t>
                      </a:r>
                      <a:r>
                        <a:rPr lang="en-US" sz="2400" b="1">
                          <a:effectLst/>
                          <a:latin typeface="Arial" pitchFamily="34" charset="0"/>
                          <a:ea typeface="Times New Roman"/>
                          <a:cs typeface="Arial" pitchFamily="34" charset="0"/>
                        </a:rPr>
                        <a:t>H</a:t>
                      </a:r>
                      <a:r>
                        <a:rPr lang="ru-RU" sz="2400" b="1" baseline="-25000">
                          <a:effectLst/>
                          <a:latin typeface="Arial" pitchFamily="34" charset="0"/>
                          <a:ea typeface="Times New Roman"/>
                          <a:cs typeface="Arial" pitchFamily="34" charset="0"/>
                        </a:rPr>
                        <a:t>8</a:t>
                      </a:r>
                      <a:r>
                        <a:rPr lang="en-US" sz="2400" b="1">
                          <a:effectLst/>
                          <a:latin typeface="Arial" pitchFamily="34" charset="0"/>
                          <a:ea typeface="Times New Roman"/>
                          <a:cs typeface="Arial" pitchFamily="34" charset="0"/>
                        </a:rPr>
                        <a:t>O</a:t>
                      </a:r>
                      <a:r>
                        <a:rPr lang="ru-RU" sz="2400" b="1" baseline="-25000">
                          <a:effectLst/>
                          <a:latin typeface="Arial" pitchFamily="34" charset="0"/>
                          <a:ea typeface="Times New Roman"/>
                          <a:cs typeface="Arial" pitchFamily="34" charset="0"/>
                        </a:rPr>
                        <a:t>3(ж) </a:t>
                      </a:r>
                      <a:r>
                        <a:rPr lang="ru-RU" sz="2400" b="1">
                          <a:effectLst/>
                          <a:latin typeface="Arial" pitchFamily="34" charset="0"/>
                          <a:ea typeface="Times New Roman"/>
                          <a:cs typeface="Arial" pitchFamily="34" charset="0"/>
                        </a:rPr>
                        <a:t>– глицерин</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400" b="1" dirty="0">
                          <a:effectLst/>
                          <a:latin typeface="Arial" pitchFamily="34" charset="0"/>
                          <a:ea typeface="Times New Roman"/>
                          <a:cs typeface="Arial" pitchFamily="34" charset="0"/>
                        </a:rPr>
                        <a:t>–1662,239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a:effectLst/>
                          <a:latin typeface="Arial" pitchFamily="34" charset="0"/>
                          <a:ea typeface="Times New Roman"/>
                          <a:cs typeface="Arial" pitchFamily="34" charset="0"/>
                        </a:rPr>
                        <a:t>C</a:t>
                      </a:r>
                      <a:r>
                        <a:rPr lang="en-US" sz="2400" b="1" baseline="-25000">
                          <a:effectLst/>
                          <a:latin typeface="Arial" pitchFamily="34" charset="0"/>
                          <a:ea typeface="Times New Roman"/>
                          <a:cs typeface="Arial" pitchFamily="34" charset="0"/>
                        </a:rPr>
                        <a:t>6</a:t>
                      </a:r>
                      <a:r>
                        <a:rPr lang="en-US" sz="2400" b="1">
                          <a:effectLst/>
                          <a:latin typeface="Arial" pitchFamily="34" charset="0"/>
                          <a:ea typeface="Times New Roman"/>
                          <a:cs typeface="Arial" pitchFamily="34" charset="0"/>
                        </a:rPr>
                        <a:t>H</a:t>
                      </a:r>
                      <a:r>
                        <a:rPr lang="en-US" sz="2400" b="1" baseline="-25000">
                          <a:effectLst/>
                          <a:latin typeface="Arial" pitchFamily="34" charset="0"/>
                          <a:ea typeface="Times New Roman"/>
                          <a:cs typeface="Arial" pitchFamily="34" charset="0"/>
                        </a:rPr>
                        <a:t>6(</a:t>
                      </a:r>
                      <a:r>
                        <a:rPr lang="ru-RU" sz="2400" b="1" baseline="-25000">
                          <a:effectLst/>
                          <a:latin typeface="Arial" pitchFamily="34" charset="0"/>
                          <a:ea typeface="Times New Roman"/>
                          <a:cs typeface="Arial" pitchFamily="34" charset="0"/>
                        </a:rPr>
                        <a:t>ж</a:t>
                      </a:r>
                      <a:r>
                        <a:rPr lang="en-US" sz="2400" b="1" baseline="-25000">
                          <a:effectLst/>
                          <a:latin typeface="Arial" pitchFamily="34" charset="0"/>
                          <a:ea typeface="Times New Roman"/>
                          <a:cs typeface="Arial" pitchFamily="34" charset="0"/>
                        </a:rPr>
                        <a:t>) </a:t>
                      </a:r>
                      <a:r>
                        <a:rPr lang="ru-RU" sz="2400" b="1">
                          <a:effectLst/>
                          <a:latin typeface="Arial" pitchFamily="34" charset="0"/>
                          <a:ea typeface="Times New Roman"/>
                          <a:cs typeface="Arial" pitchFamily="34" charset="0"/>
                        </a:rPr>
                        <a:t>+</a:t>
                      </a:r>
                      <a:r>
                        <a:rPr lang="en-US" sz="2400" b="1">
                          <a:effectLst/>
                          <a:latin typeface="Arial" pitchFamily="34" charset="0"/>
                          <a:ea typeface="Times New Roman"/>
                          <a:cs typeface="Arial" pitchFamily="34" charset="0"/>
                        </a:rPr>
                        <a:t> 3H</a:t>
                      </a:r>
                      <a:r>
                        <a:rPr lang="en-US" sz="2400" b="1" baseline="-25000">
                          <a:effectLst/>
                          <a:latin typeface="Arial" pitchFamily="34" charset="0"/>
                          <a:ea typeface="Times New Roman"/>
                          <a:cs typeface="Arial" pitchFamily="34" charset="0"/>
                        </a:rPr>
                        <a:t>2 </a:t>
                      </a:r>
                      <a:r>
                        <a:rPr lang="en-US" sz="2400" b="1">
                          <a:effectLst/>
                          <a:latin typeface="Arial" pitchFamily="34" charset="0"/>
                          <a:ea typeface="Times New Roman"/>
                          <a:cs typeface="Arial" pitchFamily="34" charset="0"/>
                          <a:sym typeface="Symbol"/>
                        </a:rPr>
                        <a:t></a:t>
                      </a:r>
                      <a:r>
                        <a:rPr lang="en-US" sz="2400" b="1">
                          <a:effectLst/>
                          <a:latin typeface="Arial" pitchFamily="34" charset="0"/>
                          <a:ea typeface="Times New Roman"/>
                          <a:cs typeface="Arial" pitchFamily="34" charset="0"/>
                        </a:rPr>
                        <a:t> C</a:t>
                      </a:r>
                      <a:r>
                        <a:rPr lang="en-US" sz="2400" b="1" baseline="-25000">
                          <a:effectLst/>
                          <a:latin typeface="Arial" pitchFamily="34" charset="0"/>
                          <a:ea typeface="Times New Roman"/>
                          <a:cs typeface="Arial" pitchFamily="34" charset="0"/>
                        </a:rPr>
                        <a:t>6</a:t>
                      </a:r>
                      <a:r>
                        <a:rPr lang="en-US" sz="2400" b="1">
                          <a:effectLst/>
                          <a:latin typeface="Arial" pitchFamily="34" charset="0"/>
                          <a:ea typeface="Times New Roman"/>
                          <a:cs typeface="Arial" pitchFamily="34" charset="0"/>
                        </a:rPr>
                        <a:t>H</a:t>
                      </a:r>
                      <a:r>
                        <a:rPr lang="en-US" sz="2400" b="1" baseline="-25000">
                          <a:effectLst/>
                          <a:latin typeface="Arial" pitchFamily="34" charset="0"/>
                          <a:ea typeface="Times New Roman"/>
                          <a:cs typeface="Arial" pitchFamily="34" charset="0"/>
                        </a:rPr>
                        <a:t>12(</a:t>
                      </a:r>
                      <a:r>
                        <a:rPr lang="ru-RU" sz="2400" b="1" baseline="-25000">
                          <a:effectLst/>
                          <a:latin typeface="Arial" pitchFamily="34" charset="0"/>
                          <a:ea typeface="Times New Roman"/>
                          <a:cs typeface="Arial" pitchFamily="34" charset="0"/>
                        </a:rPr>
                        <a:t>ж</a:t>
                      </a:r>
                      <a:r>
                        <a:rPr lang="en-US" sz="2400" b="1" baseline="-25000">
                          <a:effectLst/>
                          <a:latin typeface="Arial" pitchFamily="34" charset="0"/>
                          <a:ea typeface="Times New Roman"/>
                          <a:cs typeface="Arial" pitchFamily="34" charset="0"/>
                        </a:rPr>
                        <a:t>)</a:t>
                      </a:r>
                      <a:endParaRPr lang="ru-RU" sz="24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4662">
                <a:tc>
                  <a:txBody>
                    <a:bodyPr/>
                    <a:lstStyle/>
                    <a:p>
                      <a:pPr indent="93345" algn="ctr">
                        <a:lnSpc>
                          <a:spcPct val="90000"/>
                        </a:lnSpc>
                        <a:spcAft>
                          <a:spcPts val="0"/>
                        </a:spcAft>
                      </a:pPr>
                      <a:r>
                        <a:rPr lang="ru-RU" sz="2400" b="1">
                          <a:solidFill>
                            <a:srgbClr val="000000"/>
                          </a:solidFill>
                          <a:effectLst/>
                          <a:latin typeface="Arial" pitchFamily="34" charset="0"/>
                          <a:ea typeface="Times New Roman"/>
                          <a:cs typeface="Arial" pitchFamily="34" charset="0"/>
                        </a:rPr>
                        <a:t>26</a:t>
                      </a:r>
                      <a:endParaRPr lang="ru-RU" sz="24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a:effectLst/>
                          <a:latin typeface="Arial" pitchFamily="34" charset="0"/>
                          <a:ea typeface="Times New Roman"/>
                          <a:cs typeface="Arial" pitchFamily="34" charset="0"/>
                        </a:rPr>
                        <a:t>(CH</a:t>
                      </a:r>
                      <a:r>
                        <a:rPr lang="en-US" sz="2400" b="1" baseline="-25000">
                          <a:effectLst/>
                          <a:latin typeface="Arial" pitchFamily="34" charset="0"/>
                          <a:ea typeface="Times New Roman"/>
                          <a:cs typeface="Arial" pitchFamily="34" charset="0"/>
                        </a:rPr>
                        <a:t>3</a:t>
                      </a:r>
                      <a:r>
                        <a:rPr lang="en-US" sz="2400" b="1">
                          <a:effectLst/>
                          <a:latin typeface="Arial" pitchFamily="34" charset="0"/>
                          <a:ea typeface="Times New Roman"/>
                          <a:cs typeface="Arial" pitchFamily="34" charset="0"/>
                        </a:rPr>
                        <a:t>)</a:t>
                      </a:r>
                      <a:r>
                        <a:rPr lang="en-US" sz="2400" b="1" baseline="-25000">
                          <a:effectLst/>
                          <a:latin typeface="Arial" pitchFamily="34" charset="0"/>
                          <a:ea typeface="Times New Roman"/>
                          <a:cs typeface="Arial" pitchFamily="34" charset="0"/>
                        </a:rPr>
                        <a:t>2</a:t>
                      </a:r>
                      <a:r>
                        <a:rPr lang="en-US" sz="2400" b="1">
                          <a:effectLst/>
                          <a:latin typeface="Arial" pitchFamily="34" charset="0"/>
                          <a:ea typeface="Times New Roman"/>
                          <a:cs typeface="Arial" pitchFamily="34" charset="0"/>
                        </a:rPr>
                        <a:t>NH</a:t>
                      </a:r>
                      <a:r>
                        <a:rPr lang="en-US" sz="2400" b="1" baseline="-25000">
                          <a:effectLst/>
                          <a:latin typeface="Arial" pitchFamily="34" charset="0"/>
                          <a:ea typeface="Times New Roman"/>
                          <a:cs typeface="Arial" pitchFamily="34" charset="0"/>
                        </a:rPr>
                        <a:t>(ж) </a:t>
                      </a:r>
                      <a:r>
                        <a:rPr lang="ru-RU" sz="2400" b="1">
                          <a:effectLst/>
                          <a:latin typeface="Arial" pitchFamily="34" charset="0"/>
                          <a:ea typeface="Times New Roman"/>
                          <a:cs typeface="Arial" pitchFamily="34" charset="0"/>
                        </a:rPr>
                        <a:t>– диметиламин</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400" b="1" dirty="0">
                          <a:effectLst/>
                          <a:latin typeface="Arial" pitchFamily="34" charset="0"/>
                          <a:ea typeface="Times New Roman"/>
                          <a:cs typeface="Arial" pitchFamily="34" charset="0"/>
                        </a:rPr>
                        <a:t>–1774,229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a:effectLst/>
                          <a:latin typeface="Arial" pitchFamily="34" charset="0"/>
                          <a:ea typeface="Times New Roman"/>
                          <a:cs typeface="Arial" pitchFamily="34" charset="0"/>
                        </a:rPr>
                        <a:t>2H</a:t>
                      </a:r>
                      <a:r>
                        <a:rPr lang="en-US" sz="2400" b="1" baseline="-25000">
                          <a:effectLst/>
                          <a:latin typeface="Arial" pitchFamily="34" charset="0"/>
                          <a:ea typeface="Times New Roman"/>
                          <a:cs typeface="Arial" pitchFamily="34" charset="0"/>
                        </a:rPr>
                        <a:t>2</a:t>
                      </a:r>
                      <a:r>
                        <a:rPr lang="en-US" sz="2400" b="1">
                          <a:effectLst/>
                          <a:latin typeface="Arial" pitchFamily="34" charset="0"/>
                          <a:ea typeface="Times New Roman"/>
                          <a:cs typeface="Arial" pitchFamily="34" charset="0"/>
                        </a:rPr>
                        <a:t> + C</a:t>
                      </a:r>
                      <a:r>
                        <a:rPr lang="ru-RU" sz="2400" b="1">
                          <a:effectLst/>
                          <a:latin typeface="Arial" pitchFamily="34" charset="0"/>
                          <a:ea typeface="Times New Roman"/>
                          <a:cs typeface="Arial" pitchFamily="34" charset="0"/>
                        </a:rPr>
                        <a:t>O </a:t>
                      </a:r>
                      <a:r>
                        <a:rPr lang="en-US" sz="2400" b="1">
                          <a:effectLst/>
                          <a:latin typeface="Arial" pitchFamily="34" charset="0"/>
                          <a:ea typeface="Times New Roman"/>
                          <a:cs typeface="Arial" pitchFamily="34" charset="0"/>
                          <a:sym typeface="Symbol"/>
                        </a:rPr>
                        <a:t></a:t>
                      </a:r>
                      <a:r>
                        <a:rPr lang="en-US" sz="2400" b="1">
                          <a:effectLst/>
                          <a:latin typeface="Arial" pitchFamily="34" charset="0"/>
                          <a:ea typeface="Times New Roman"/>
                          <a:cs typeface="Arial" pitchFamily="34" charset="0"/>
                        </a:rPr>
                        <a:t> CH</a:t>
                      </a:r>
                      <a:r>
                        <a:rPr lang="en-US" sz="2400" b="1" baseline="-25000">
                          <a:effectLst/>
                          <a:latin typeface="Arial" pitchFamily="34" charset="0"/>
                          <a:ea typeface="Times New Roman"/>
                          <a:cs typeface="Arial" pitchFamily="34" charset="0"/>
                        </a:rPr>
                        <a:t>3</a:t>
                      </a:r>
                      <a:r>
                        <a:rPr lang="en-US" sz="2400" b="1">
                          <a:effectLst/>
                          <a:latin typeface="Arial" pitchFamily="34" charset="0"/>
                          <a:ea typeface="Times New Roman"/>
                          <a:cs typeface="Arial" pitchFamily="34" charset="0"/>
                        </a:rPr>
                        <a:t>OH</a:t>
                      </a:r>
                      <a:r>
                        <a:rPr lang="en-US" sz="2400" b="1" baseline="-25000">
                          <a:effectLst/>
                          <a:latin typeface="Arial" pitchFamily="34" charset="0"/>
                          <a:ea typeface="Times New Roman"/>
                          <a:cs typeface="Arial" pitchFamily="34" charset="0"/>
                        </a:rPr>
                        <a:t>(</a:t>
                      </a:r>
                      <a:r>
                        <a:rPr lang="ru-RU" sz="2400" b="1" baseline="-25000">
                          <a:effectLst/>
                          <a:latin typeface="Arial" pitchFamily="34" charset="0"/>
                          <a:ea typeface="Times New Roman"/>
                          <a:cs typeface="Arial" pitchFamily="34" charset="0"/>
                        </a:rPr>
                        <a:t>ж</a:t>
                      </a:r>
                      <a:r>
                        <a:rPr lang="en-US" sz="2400" b="1" baseline="-25000">
                          <a:effectLst/>
                          <a:latin typeface="Arial" pitchFamily="34" charset="0"/>
                          <a:ea typeface="Times New Roman"/>
                          <a:cs typeface="Arial" pitchFamily="34" charset="0"/>
                        </a:rPr>
                        <a:t>)</a:t>
                      </a:r>
                      <a:endParaRPr lang="ru-RU" sz="24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4662">
                <a:tc>
                  <a:txBody>
                    <a:bodyPr/>
                    <a:lstStyle/>
                    <a:p>
                      <a:pPr indent="93345" algn="ctr">
                        <a:lnSpc>
                          <a:spcPct val="90000"/>
                        </a:lnSpc>
                        <a:spcAft>
                          <a:spcPts val="0"/>
                        </a:spcAft>
                      </a:pPr>
                      <a:r>
                        <a:rPr lang="ru-RU" sz="2400" b="1">
                          <a:solidFill>
                            <a:srgbClr val="000000"/>
                          </a:solidFill>
                          <a:effectLst/>
                          <a:latin typeface="Arial" pitchFamily="34" charset="0"/>
                          <a:ea typeface="Times New Roman"/>
                          <a:cs typeface="Arial" pitchFamily="34" charset="0"/>
                        </a:rPr>
                        <a:t>27</a:t>
                      </a:r>
                      <a:endParaRPr lang="ru-RU" sz="24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a:effectLst/>
                          <a:latin typeface="Arial" pitchFamily="34" charset="0"/>
                          <a:ea typeface="Times New Roman"/>
                          <a:cs typeface="Arial" pitchFamily="34" charset="0"/>
                        </a:rPr>
                        <a:t>C</a:t>
                      </a:r>
                      <a:r>
                        <a:rPr lang="ru-RU" sz="2400" b="1" baseline="-25000">
                          <a:effectLst/>
                          <a:latin typeface="Arial" pitchFamily="34" charset="0"/>
                          <a:ea typeface="Times New Roman"/>
                          <a:cs typeface="Arial" pitchFamily="34" charset="0"/>
                        </a:rPr>
                        <a:t>3</a:t>
                      </a:r>
                      <a:r>
                        <a:rPr lang="en-US" sz="2400" b="1">
                          <a:effectLst/>
                          <a:latin typeface="Arial" pitchFamily="34" charset="0"/>
                          <a:ea typeface="Times New Roman"/>
                          <a:cs typeface="Arial" pitchFamily="34" charset="0"/>
                        </a:rPr>
                        <a:t>H</a:t>
                      </a:r>
                      <a:r>
                        <a:rPr lang="ru-RU" sz="2400" b="1" baseline="-25000">
                          <a:effectLst/>
                          <a:latin typeface="Arial" pitchFamily="34" charset="0"/>
                          <a:ea typeface="Times New Roman"/>
                          <a:cs typeface="Arial" pitchFamily="34" charset="0"/>
                        </a:rPr>
                        <a:t>6</a:t>
                      </a:r>
                      <a:r>
                        <a:rPr lang="en-US" sz="2400" b="1">
                          <a:effectLst/>
                          <a:latin typeface="Arial" pitchFamily="34" charset="0"/>
                          <a:ea typeface="Times New Roman"/>
                          <a:cs typeface="Arial" pitchFamily="34" charset="0"/>
                        </a:rPr>
                        <a:t>O</a:t>
                      </a:r>
                      <a:r>
                        <a:rPr lang="ru-RU" sz="2400" b="1" baseline="-25000">
                          <a:effectLst/>
                          <a:latin typeface="Arial" pitchFamily="34" charset="0"/>
                          <a:ea typeface="Times New Roman"/>
                          <a:cs typeface="Arial" pitchFamily="34" charset="0"/>
                        </a:rPr>
                        <a:t>(ж) </a:t>
                      </a:r>
                      <a:r>
                        <a:rPr lang="ru-RU" sz="2400" b="1">
                          <a:effectLst/>
                          <a:latin typeface="Arial" pitchFamily="34" charset="0"/>
                          <a:ea typeface="Times New Roman"/>
                          <a:cs typeface="Arial" pitchFamily="34" charset="0"/>
                        </a:rPr>
                        <a:t>– ацетон</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400" b="1" dirty="0">
                          <a:effectLst/>
                          <a:latin typeface="Arial" pitchFamily="34" charset="0"/>
                          <a:ea typeface="Times New Roman"/>
                          <a:cs typeface="Arial" pitchFamily="34" charset="0"/>
                        </a:rPr>
                        <a:t>–1787,012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dirty="0">
                          <a:effectLst/>
                          <a:latin typeface="Arial" pitchFamily="34" charset="0"/>
                          <a:ea typeface="Times New Roman"/>
                          <a:cs typeface="Arial" pitchFamily="34" charset="0"/>
                        </a:rPr>
                        <a:t>4H</a:t>
                      </a:r>
                      <a:r>
                        <a:rPr lang="en-US" sz="2400" b="1" dirty="0" err="1">
                          <a:effectLst/>
                          <a:latin typeface="Arial" pitchFamily="34" charset="0"/>
                          <a:ea typeface="Times New Roman"/>
                          <a:cs typeface="Arial" pitchFamily="34" charset="0"/>
                        </a:rPr>
                        <a:t>Cl</a:t>
                      </a:r>
                      <a:r>
                        <a:rPr lang="ru-RU" sz="2400" b="1" baseline="-25000" dirty="0">
                          <a:effectLst/>
                          <a:latin typeface="Arial" pitchFamily="34" charset="0"/>
                          <a:ea typeface="Times New Roman"/>
                          <a:cs typeface="Arial" pitchFamily="34" charset="0"/>
                        </a:rPr>
                        <a:t>(г)</a:t>
                      </a:r>
                      <a:r>
                        <a:rPr lang="ru-RU" sz="2400" b="1" dirty="0">
                          <a:effectLst/>
                          <a:latin typeface="Arial" pitchFamily="34" charset="0"/>
                          <a:ea typeface="Times New Roman"/>
                          <a:cs typeface="Arial" pitchFamily="34" charset="0"/>
                        </a:rPr>
                        <a:t> + O</a:t>
                      </a:r>
                      <a:r>
                        <a:rPr lang="ru-RU" sz="2400" b="1" baseline="-25000" dirty="0">
                          <a:effectLst/>
                          <a:latin typeface="Arial" pitchFamily="34" charset="0"/>
                          <a:ea typeface="Times New Roman"/>
                          <a:cs typeface="Arial" pitchFamily="34" charset="0"/>
                        </a:rPr>
                        <a:t>2</a:t>
                      </a:r>
                      <a:r>
                        <a:rPr lang="ru-RU" sz="2400" b="1" dirty="0">
                          <a:effectLst/>
                          <a:latin typeface="Arial" pitchFamily="34" charset="0"/>
                          <a:ea typeface="Times New Roman"/>
                          <a:cs typeface="Arial" pitchFamily="34" charset="0"/>
                        </a:rPr>
                        <a:t> </a:t>
                      </a:r>
                      <a:r>
                        <a:rPr lang="en-US" sz="2400" b="1" dirty="0">
                          <a:effectLst/>
                          <a:latin typeface="Arial" pitchFamily="34" charset="0"/>
                          <a:ea typeface="Times New Roman"/>
                          <a:cs typeface="Arial" pitchFamily="34" charset="0"/>
                          <a:sym typeface="Symbol"/>
                        </a:rPr>
                        <a:t></a:t>
                      </a:r>
                      <a:r>
                        <a:rPr lang="ru-RU" sz="2400" b="1" dirty="0">
                          <a:effectLst/>
                          <a:latin typeface="Arial" pitchFamily="34" charset="0"/>
                          <a:ea typeface="Times New Roman"/>
                          <a:cs typeface="Arial" pitchFamily="34" charset="0"/>
                        </a:rPr>
                        <a:t> 2</a:t>
                      </a:r>
                      <a:r>
                        <a:rPr lang="en-US" sz="2400" b="1" dirty="0">
                          <a:effectLst/>
                          <a:latin typeface="Arial" pitchFamily="34" charset="0"/>
                          <a:ea typeface="Times New Roman"/>
                          <a:cs typeface="Arial" pitchFamily="34" charset="0"/>
                        </a:rPr>
                        <a:t>H</a:t>
                      </a:r>
                      <a:r>
                        <a:rPr lang="ru-RU" sz="2400" b="1" baseline="-25000" dirty="0">
                          <a:effectLst/>
                          <a:latin typeface="Arial" pitchFamily="34" charset="0"/>
                          <a:ea typeface="Times New Roman"/>
                          <a:cs typeface="Arial" pitchFamily="34" charset="0"/>
                        </a:rPr>
                        <a:t>2</a:t>
                      </a:r>
                      <a:r>
                        <a:rPr lang="en-US" sz="2400" b="1" dirty="0">
                          <a:effectLst/>
                          <a:latin typeface="Arial" pitchFamily="34" charset="0"/>
                          <a:ea typeface="Times New Roman"/>
                          <a:cs typeface="Arial" pitchFamily="34" charset="0"/>
                        </a:rPr>
                        <a:t>O</a:t>
                      </a:r>
                      <a:r>
                        <a:rPr lang="ru-RU" sz="2400" b="1" baseline="-25000" dirty="0">
                          <a:effectLst/>
                          <a:latin typeface="Arial" pitchFamily="34" charset="0"/>
                          <a:ea typeface="Times New Roman"/>
                          <a:cs typeface="Arial" pitchFamily="34" charset="0"/>
                        </a:rPr>
                        <a:t>(г)</a:t>
                      </a:r>
                      <a:r>
                        <a:rPr lang="ru-RU" sz="2400" b="1" dirty="0">
                          <a:effectLst/>
                          <a:latin typeface="Arial" pitchFamily="34" charset="0"/>
                          <a:ea typeface="Times New Roman"/>
                          <a:cs typeface="Arial" pitchFamily="34" charset="0"/>
                        </a:rPr>
                        <a:t> + </a:t>
                      </a:r>
                      <a:r>
                        <a:rPr lang="ru-RU" sz="2400" b="1" dirty="0" smtClean="0">
                          <a:effectLst/>
                          <a:latin typeface="Arial" pitchFamily="34" charset="0"/>
                          <a:ea typeface="Times New Roman"/>
                          <a:cs typeface="Arial" pitchFamily="34" charset="0"/>
                        </a:rPr>
                        <a:t>+2</a:t>
                      </a:r>
                      <a:r>
                        <a:rPr lang="en-US" sz="2400" b="1" dirty="0" err="1">
                          <a:effectLst/>
                          <a:latin typeface="Arial" pitchFamily="34" charset="0"/>
                          <a:ea typeface="Times New Roman"/>
                          <a:cs typeface="Arial" pitchFamily="34" charset="0"/>
                        </a:rPr>
                        <a:t>Cl</a:t>
                      </a:r>
                      <a:r>
                        <a:rPr lang="ru-RU" sz="2400" b="1" baseline="-25000" dirty="0">
                          <a:effectLst/>
                          <a:latin typeface="Arial" pitchFamily="34" charset="0"/>
                          <a:ea typeface="Times New Roman"/>
                          <a:cs typeface="Arial" pitchFamily="34" charset="0"/>
                        </a:rPr>
                        <a:t>2(г)</a:t>
                      </a:r>
                      <a:r>
                        <a:rPr lang="ru-RU" sz="2400" b="1" dirty="0">
                          <a:effectLst/>
                          <a:latin typeface="Arial" pitchFamily="34" charset="0"/>
                          <a:ea typeface="Times New Roman"/>
                          <a:cs typeface="Arial"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84662">
                <a:tc>
                  <a:txBody>
                    <a:bodyPr/>
                    <a:lstStyle/>
                    <a:p>
                      <a:pPr indent="93345" algn="ctr">
                        <a:lnSpc>
                          <a:spcPct val="90000"/>
                        </a:lnSpc>
                        <a:spcAft>
                          <a:spcPts val="0"/>
                        </a:spcAft>
                      </a:pPr>
                      <a:r>
                        <a:rPr lang="ru-RU" sz="2400" b="1">
                          <a:solidFill>
                            <a:srgbClr val="000000"/>
                          </a:solidFill>
                          <a:effectLst/>
                          <a:latin typeface="Arial" pitchFamily="34" charset="0"/>
                          <a:ea typeface="Times New Roman"/>
                          <a:cs typeface="Arial" pitchFamily="34" charset="0"/>
                        </a:rPr>
                        <a:t>28</a:t>
                      </a:r>
                      <a:endParaRPr lang="ru-RU" sz="24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a:effectLst/>
                          <a:latin typeface="Arial" pitchFamily="34" charset="0"/>
                          <a:ea typeface="Times New Roman"/>
                          <a:cs typeface="Arial" pitchFamily="34" charset="0"/>
                        </a:rPr>
                        <a:t>C</a:t>
                      </a:r>
                      <a:r>
                        <a:rPr lang="ru-RU" sz="2400" b="1" baseline="-25000">
                          <a:effectLst/>
                          <a:latin typeface="Arial" pitchFamily="34" charset="0"/>
                          <a:ea typeface="Times New Roman"/>
                          <a:cs typeface="Arial" pitchFamily="34" charset="0"/>
                        </a:rPr>
                        <a:t>4</a:t>
                      </a:r>
                      <a:r>
                        <a:rPr lang="en-US" sz="2400" b="1">
                          <a:effectLst/>
                          <a:latin typeface="Arial" pitchFamily="34" charset="0"/>
                          <a:ea typeface="Times New Roman"/>
                          <a:cs typeface="Arial" pitchFamily="34" charset="0"/>
                        </a:rPr>
                        <a:t>H</a:t>
                      </a:r>
                      <a:r>
                        <a:rPr lang="ru-RU" sz="2400" b="1" baseline="-25000">
                          <a:effectLst/>
                          <a:latin typeface="Arial" pitchFamily="34" charset="0"/>
                          <a:ea typeface="Times New Roman"/>
                          <a:cs typeface="Arial" pitchFamily="34" charset="0"/>
                        </a:rPr>
                        <a:t>6(г) </a:t>
                      </a:r>
                      <a:r>
                        <a:rPr lang="ru-RU" sz="2400" b="1">
                          <a:effectLst/>
                          <a:latin typeface="Arial" pitchFamily="34" charset="0"/>
                          <a:ea typeface="Times New Roman"/>
                          <a:cs typeface="Arial" pitchFamily="34" charset="0"/>
                        </a:rPr>
                        <a:t>– бутадиен-1,2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400" b="1" dirty="0">
                          <a:effectLst/>
                          <a:latin typeface="Arial" pitchFamily="34" charset="0"/>
                          <a:ea typeface="Times New Roman"/>
                          <a:cs typeface="Arial" pitchFamily="34" charset="0"/>
                        </a:rPr>
                        <a:t>–2595,647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a:effectLst/>
                          <a:latin typeface="Arial" pitchFamily="34" charset="0"/>
                          <a:ea typeface="Times New Roman"/>
                          <a:cs typeface="Arial" pitchFamily="34" charset="0"/>
                        </a:rPr>
                        <a:t>NH</a:t>
                      </a:r>
                      <a:r>
                        <a:rPr lang="ru-RU" sz="2400" b="1" baseline="-25000">
                          <a:effectLst/>
                          <a:latin typeface="Arial" pitchFamily="34" charset="0"/>
                          <a:ea typeface="Times New Roman"/>
                          <a:cs typeface="Arial" pitchFamily="34" charset="0"/>
                        </a:rPr>
                        <a:t>4</a:t>
                      </a:r>
                      <a:r>
                        <a:rPr lang="en-US" sz="2400" b="1">
                          <a:effectLst/>
                          <a:latin typeface="Arial" pitchFamily="34" charset="0"/>
                          <a:ea typeface="Times New Roman"/>
                          <a:cs typeface="Arial" pitchFamily="34" charset="0"/>
                        </a:rPr>
                        <a:t>Cl</a:t>
                      </a:r>
                      <a:r>
                        <a:rPr lang="ru-RU" sz="2400" b="1" baseline="-25000">
                          <a:effectLst/>
                          <a:latin typeface="Arial" pitchFamily="34" charset="0"/>
                          <a:ea typeface="Times New Roman"/>
                          <a:cs typeface="Arial" pitchFamily="34" charset="0"/>
                        </a:rPr>
                        <a:t>(г)</a:t>
                      </a:r>
                      <a:r>
                        <a:rPr lang="ru-RU" sz="2400" b="1">
                          <a:effectLst/>
                          <a:latin typeface="Arial" pitchFamily="34" charset="0"/>
                          <a:ea typeface="Times New Roman"/>
                          <a:cs typeface="Arial" pitchFamily="34" charset="0"/>
                        </a:rPr>
                        <a:t> </a:t>
                      </a:r>
                      <a:r>
                        <a:rPr lang="en-US" sz="2400" b="1">
                          <a:effectLst/>
                          <a:latin typeface="Arial" pitchFamily="34" charset="0"/>
                          <a:ea typeface="Times New Roman"/>
                          <a:cs typeface="Arial" pitchFamily="34" charset="0"/>
                          <a:sym typeface="Symbol"/>
                        </a:rPr>
                        <a:t></a:t>
                      </a:r>
                      <a:r>
                        <a:rPr lang="ru-RU" sz="2400" b="1">
                          <a:effectLst/>
                          <a:latin typeface="Arial" pitchFamily="34" charset="0"/>
                          <a:ea typeface="Times New Roman"/>
                          <a:cs typeface="Arial" pitchFamily="34" charset="0"/>
                        </a:rPr>
                        <a:t> NH</a:t>
                      </a:r>
                      <a:r>
                        <a:rPr lang="ru-RU" sz="2400" b="1" baseline="-25000">
                          <a:effectLst/>
                          <a:latin typeface="Arial" pitchFamily="34" charset="0"/>
                          <a:ea typeface="Times New Roman"/>
                          <a:cs typeface="Arial" pitchFamily="34" charset="0"/>
                        </a:rPr>
                        <a:t>3(г)</a:t>
                      </a:r>
                      <a:r>
                        <a:rPr lang="ru-RU" sz="2400" b="1">
                          <a:effectLst/>
                          <a:latin typeface="Arial" pitchFamily="34" charset="0"/>
                          <a:ea typeface="Times New Roman"/>
                          <a:cs typeface="Arial" pitchFamily="34" charset="0"/>
                        </a:rPr>
                        <a:t>+ H</a:t>
                      </a:r>
                      <a:r>
                        <a:rPr lang="en-US" sz="2400" b="1">
                          <a:effectLst/>
                          <a:latin typeface="Arial" pitchFamily="34" charset="0"/>
                          <a:ea typeface="Times New Roman"/>
                          <a:cs typeface="Arial" pitchFamily="34" charset="0"/>
                        </a:rPr>
                        <a:t>Cl</a:t>
                      </a:r>
                      <a:r>
                        <a:rPr lang="ru-RU" sz="2400" b="1" baseline="-25000">
                          <a:effectLst/>
                          <a:latin typeface="Arial" pitchFamily="34" charset="0"/>
                          <a:ea typeface="Times New Roman"/>
                          <a:cs typeface="Arial" pitchFamily="34" charset="0"/>
                        </a:rPr>
                        <a:t>(г)</a:t>
                      </a:r>
                      <a:endParaRPr lang="ru-RU" sz="24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84662">
                <a:tc>
                  <a:txBody>
                    <a:bodyPr/>
                    <a:lstStyle/>
                    <a:p>
                      <a:pPr indent="93345" algn="ctr">
                        <a:lnSpc>
                          <a:spcPct val="90000"/>
                        </a:lnSpc>
                        <a:spcAft>
                          <a:spcPts val="0"/>
                        </a:spcAft>
                      </a:pPr>
                      <a:r>
                        <a:rPr lang="ru-RU" sz="2400" b="1">
                          <a:solidFill>
                            <a:srgbClr val="000000"/>
                          </a:solidFill>
                          <a:effectLst/>
                          <a:latin typeface="Arial" pitchFamily="34" charset="0"/>
                          <a:ea typeface="Times New Roman"/>
                          <a:cs typeface="Arial" pitchFamily="34" charset="0"/>
                        </a:rPr>
                        <a:t>29</a:t>
                      </a:r>
                      <a:endParaRPr lang="ru-RU" sz="24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a:effectLst/>
                          <a:latin typeface="Arial" pitchFamily="34" charset="0"/>
                          <a:ea typeface="Times New Roman"/>
                          <a:cs typeface="Arial" pitchFamily="34" charset="0"/>
                        </a:rPr>
                        <a:t>C</a:t>
                      </a:r>
                      <a:r>
                        <a:rPr lang="ru-RU" sz="2400" b="1" baseline="-25000">
                          <a:effectLst/>
                          <a:latin typeface="Arial" pitchFamily="34" charset="0"/>
                          <a:ea typeface="Times New Roman"/>
                          <a:cs typeface="Arial" pitchFamily="34" charset="0"/>
                        </a:rPr>
                        <a:t>3</a:t>
                      </a:r>
                      <a:r>
                        <a:rPr lang="en-US" sz="2400" b="1">
                          <a:effectLst/>
                          <a:latin typeface="Arial" pitchFamily="34" charset="0"/>
                          <a:ea typeface="Times New Roman"/>
                          <a:cs typeface="Arial" pitchFamily="34" charset="0"/>
                        </a:rPr>
                        <a:t>H</a:t>
                      </a:r>
                      <a:r>
                        <a:rPr lang="ru-RU" sz="2400" b="1" baseline="-25000">
                          <a:effectLst/>
                          <a:latin typeface="Arial" pitchFamily="34" charset="0"/>
                          <a:ea typeface="Times New Roman"/>
                          <a:cs typeface="Arial" pitchFamily="34" charset="0"/>
                        </a:rPr>
                        <a:t>4</a:t>
                      </a:r>
                      <a:r>
                        <a:rPr lang="en-US" sz="2400" b="1">
                          <a:effectLst/>
                          <a:latin typeface="Arial" pitchFamily="34" charset="0"/>
                          <a:ea typeface="Times New Roman"/>
                          <a:cs typeface="Arial" pitchFamily="34" charset="0"/>
                        </a:rPr>
                        <a:t>N</a:t>
                      </a:r>
                      <a:r>
                        <a:rPr lang="ru-RU" sz="2400" b="1" baseline="-25000">
                          <a:effectLst/>
                          <a:latin typeface="Arial" pitchFamily="34" charset="0"/>
                          <a:ea typeface="Times New Roman"/>
                          <a:cs typeface="Arial" pitchFamily="34" charset="0"/>
                        </a:rPr>
                        <a:t>(г) </a:t>
                      </a:r>
                      <a:r>
                        <a:rPr lang="ru-RU" sz="2400" b="1">
                          <a:effectLst/>
                          <a:latin typeface="Arial" pitchFamily="34" charset="0"/>
                          <a:ea typeface="Times New Roman"/>
                          <a:cs typeface="Arial" pitchFamily="34" charset="0"/>
                        </a:rPr>
                        <a:t>– акрилонитрил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400" b="1" dirty="0">
                          <a:effectLst/>
                          <a:latin typeface="Arial" pitchFamily="34" charset="0"/>
                          <a:ea typeface="Times New Roman"/>
                          <a:cs typeface="Arial" pitchFamily="34" charset="0"/>
                        </a:rPr>
                        <a:t>–1945,699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400" b="1" dirty="0">
                          <a:effectLst/>
                          <a:latin typeface="Arial" pitchFamily="34" charset="0"/>
                          <a:ea typeface="Times New Roman"/>
                          <a:cs typeface="Arial" pitchFamily="34" charset="0"/>
                        </a:rPr>
                        <a:t>2</a:t>
                      </a:r>
                      <a:r>
                        <a:rPr lang="ru-RU" sz="2400" b="1" dirty="0">
                          <a:effectLst/>
                          <a:latin typeface="Arial" pitchFamily="34" charset="0"/>
                          <a:ea typeface="Times New Roman"/>
                          <a:cs typeface="Arial" pitchFamily="34" charset="0"/>
                        </a:rPr>
                        <a:t>N</a:t>
                      </a:r>
                      <a:r>
                        <a:rPr lang="en-US" sz="2400" b="1" baseline="-25000" dirty="0">
                          <a:effectLst/>
                          <a:latin typeface="Arial" pitchFamily="34" charset="0"/>
                          <a:ea typeface="Times New Roman"/>
                          <a:cs typeface="Arial" pitchFamily="34" charset="0"/>
                        </a:rPr>
                        <a:t>2</a:t>
                      </a:r>
                      <a:r>
                        <a:rPr lang="en-US" sz="2400" b="1" dirty="0">
                          <a:effectLst/>
                          <a:latin typeface="Arial" pitchFamily="34" charset="0"/>
                          <a:ea typeface="Times New Roman"/>
                          <a:cs typeface="Arial" pitchFamily="34" charset="0"/>
                        </a:rPr>
                        <a:t> </a:t>
                      </a:r>
                      <a:r>
                        <a:rPr lang="ru-RU" sz="2400" b="1" dirty="0">
                          <a:effectLst/>
                          <a:latin typeface="Arial" pitchFamily="34" charset="0"/>
                          <a:ea typeface="Times New Roman"/>
                          <a:cs typeface="Arial" pitchFamily="34" charset="0"/>
                        </a:rPr>
                        <a:t>+</a:t>
                      </a:r>
                      <a:r>
                        <a:rPr lang="en-US" sz="2400" b="1" dirty="0">
                          <a:effectLst/>
                          <a:latin typeface="Arial" pitchFamily="34" charset="0"/>
                          <a:ea typeface="Times New Roman"/>
                          <a:cs typeface="Arial" pitchFamily="34" charset="0"/>
                        </a:rPr>
                        <a:t> 6H</a:t>
                      </a:r>
                      <a:r>
                        <a:rPr lang="en-US" sz="2400" b="1" baseline="-25000" dirty="0">
                          <a:effectLst/>
                          <a:latin typeface="Arial" pitchFamily="34" charset="0"/>
                          <a:ea typeface="Times New Roman"/>
                          <a:cs typeface="Arial" pitchFamily="34" charset="0"/>
                        </a:rPr>
                        <a:t>2</a:t>
                      </a:r>
                      <a:r>
                        <a:rPr lang="en-US" sz="2400" b="1" dirty="0">
                          <a:effectLst/>
                          <a:latin typeface="Arial" pitchFamily="34" charset="0"/>
                          <a:ea typeface="Times New Roman"/>
                          <a:cs typeface="Arial" pitchFamily="34" charset="0"/>
                        </a:rPr>
                        <a:t>O</a:t>
                      </a:r>
                      <a:r>
                        <a:rPr lang="ru-RU" sz="2400" b="1" baseline="-25000" dirty="0">
                          <a:effectLst/>
                          <a:latin typeface="Arial" pitchFamily="34" charset="0"/>
                          <a:ea typeface="Times New Roman"/>
                          <a:cs typeface="Arial" pitchFamily="34" charset="0"/>
                        </a:rPr>
                        <a:t>(ж</a:t>
                      </a:r>
                      <a:r>
                        <a:rPr lang="ru-RU" sz="2400" b="1" baseline="-25000" dirty="0" smtClean="0">
                          <a:effectLst/>
                          <a:latin typeface="Arial" pitchFamily="34" charset="0"/>
                          <a:ea typeface="Times New Roman"/>
                          <a:cs typeface="Arial" pitchFamily="34" charset="0"/>
                        </a:rPr>
                        <a:t>)</a:t>
                      </a:r>
                      <a:r>
                        <a:rPr lang="en-US" sz="2400" b="1" dirty="0" smtClean="0">
                          <a:effectLst/>
                          <a:latin typeface="Arial" pitchFamily="34" charset="0"/>
                          <a:ea typeface="Times New Roman"/>
                          <a:cs typeface="Arial" pitchFamily="34" charset="0"/>
                          <a:sym typeface="Symbol"/>
                        </a:rPr>
                        <a:t></a:t>
                      </a:r>
                      <a:r>
                        <a:rPr lang="en-US" sz="2400" b="1" dirty="0" smtClean="0">
                          <a:effectLst/>
                          <a:latin typeface="Arial" pitchFamily="34" charset="0"/>
                          <a:ea typeface="Times New Roman"/>
                          <a:cs typeface="Arial" pitchFamily="34" charset="0"/>
                        </a:rPr>
                        <a:t> </a:t>
                      </a:r>
                      <a:r>
                        <a:rPr lang="en-US" sz="2400" b="1" dirty="0">
                          <a:effectLst/>
                          <a:latin typeface="Arial" pitchFamily="34" charset="0"/>
                          <a:ea typeface="Times New Roman"/>
                          <a:cs typeface="Arial" pitchFamily="34" charset="0"/>
                        </a:rPr>
                        <a:t>4</a:t>
                      </a:r>
                      <a:r>
                        <a:rPr lang="ru-RU" sz="2400" b="1" dirty="0">
                          <a:effectLst/>
                          <a:latin typeface="Arial" pitchFamily="34" charset="0"/>
                          <a:ea typeface="Times New Roman"/>
                          <a:cs typeface="Arial" pitchFamily="34" charset="0"/>
                        </a:rPr>
                        <a:t>NH</a:t>
                      </a:r>
                      <a:r>
                        <a:rPr lang="en-US" sz="2400" b="1" baseline="-25000" dirty="0">
                          <a:effectLst/>
                          <a:latin typeface="Arial" pitchFamily="34" charset="0"/>
                          <a:ea typeface="Times New Roman"/>
                          <a:cs typeface="Arial" pitchFamily="34" charset="0"/>
                        </a:rPr>
                        <a:t>3</a:t>
                      </a:r>
                      <a:r>
                        <a:rPr lang="ru-RU" sz="2400" b="1" baseline="-25000" dirty="0">
                          <a:effectLst/>
                          <a:latin typeface="Arial" pitchFamily="34" charset="0"/>
                          <a:ea typeface="Times New Roman"/>
                          <a:cs typeface="Arial" pitchFamily="34" charset="0"/>
                        </a:rPr>
                        <a:t>(г) </a:t>
                      </a:r>
                      <a:r>
                        <a:rPr lang="ru-RU" sz="2400" b="1" dirty="0" smtClean="0">
                          <a:effectLst/>
                          <a:latin typeface="Arial" pitchFamily="34" charset="0"/>
                          <a:ea typeface="Times New Roman"/>
                          <a:cs typeface="Arial" pitchFamily="34" charset="0"/>
                        </a:rPr>
                        <a:t>+ + </a:t>
                      </a:r>
                      <a:r>
                        <a:rPr lang="en-US" sz="2400" b="1" dirty="0">
                          <a:effectLst/>
                          <a:latin typeface="Arial" pitchFamily="34" charset="0"/>
                          <a:ea typeface="Times New Roman"/>
                          <a:cs typeface="Arial" pitchFamily="34" charset="0"/>
                        </a:rPr>
                        <a:t>3O</a:t>
                      </a:r>
                      <a:r>
                        <a:rPr lang="en-US" sz="2400" b="1" baseline="-25000" dirty="0">
                          <a:effectLst/>
                          <a:latin typeface="Arial" pitchFamily="34" charset="0"/>
                          <a:ea typeface="Times New Roman"/>
                          <a:cs typeface="Arial" pitchFamily="34" charset="0"/>
                        </a:rPr>
                        <a:t>2</a:t>
                      </a:r>
                      <a:endParaRPr lang="ru-RU" sz="24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84662">
                <a:tc>
                  <a:txBody>
                    <a:bodyPr/>
                    <a:lstStyle/>
                    <a:p>
                      <a:pPr indent="93345" algn="ctr">
                        <a:lnSpc>
                          <a:spcPct val="90000"/>
                        </a:lnSpc>
                        <a:spcAft>
                          <a:spcPts val="0"/>
                        </a:spcAft>
                      </a:pPr>
                      <a:r>
                        <a:rPr lang="ru-RU" sz="2400" b="1">
                          <a:solidFill>
                            <a:srgbClr val="000000"/>
                          </a:solidFill>
                          <a:effectLst/>
                          <a:latin typeface="Arial" pitchFamily="34" charset="0"/>
                          <a:ea typeface="Times New Roman"/>
                          <a:cs typeface="Arial" pitchFamily="34" charset="0"/>
                        </a:rPr>
                        <a:t>30</a:t>
                      </a:r>
                      <a:endParaRPr lang="ru-RU" sz="24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2400" b="1" dirty="0">
                          <a:effectLst/>
                          <a:latin typeface="Arial" pitchFamily="34" charset="0"/>
                          <a:ea typeface="Times New Roman"/>
                          <a:cs typeface="Arial" pitchFamily="34" charset="0"/>
                        </a:rPr>
                        <a:t>C</a:t>
                      </a:r>
                      <a:r>
                        <a:rPr lang="ru-RU" sz="2400" b="1" baseline="-25000" dirty="0">
                          <a:effectLst/>
                          <a:latin typeface="Arial" pitchFamily="34" charset="0"/>
                          <a:ea typeface="Times New Roman"/>
                          <a:cs typeface="Arial" pitchFamily="34" charset="0"/>
                        </a:rPr>
                        <a:t>3</a:t>
                      </a:r>
                      <a:r>
                        <a:rPr lang="en-US" sz="2400" b="1" dirty="0">
                          <a:effectLst/>
                          <a:latin typeface="Arial" pitchFamily="34" charset="0"/>
                          <a:ea typeface="Times New Roman"/>
                          <a:cs typeface="Arial" pitchFamily="34" charset="0"/>
                        </a:rPr>
                        <a:t>H</a:t>
                      </a:r>
                      <a:r>
                        <a:rPr lang="ru-RU" sz="2400" b="1" baseline="-25000" dirty="0">
                          <a:effectLst/>
                          <a:latin typeface="Arial" pitchFamily="34" charset="0"/>
                          <a:ea typeface="Times New Roman"/>
                          <a:cs typeface="Arial" pitchFamily="34" charset="0"/>
                        </a:rPr>
                        <a:t>8</a:t>
                      </a:r>
                      <a:r>
                        <a:rPr lang="en-US" sz="2400" b="1" dirty="0">
                          <a:effectLst/>
                          <a:latin typeface="Arial" pitchFamily="34" charset="0"/>
                          <a:ea typeface="Times New Roman"/>
                          <a:cs typeface="Arial" pitchFamily="34" charset="0"/>
                        </a:rPr>
                        <a:t>O</a:t>
                      </a:r>
                      <a:r>
                        <a:rPr lang="ru-RU" sz="2400" b="1" baseline="-25000" dirty="0">
                          <a:effectLst/>
                          <a:latin typeface="Arial" pitchFamily="34" charset="0"/>
                          <a:ea typeface="Times New Roman"/>
                          <a:cs typeface="Arial" pitchFamily="34" charset="0"/>
                        </a:rPr>
                        <a:t>3(ж) </a:t>
                      </a:r>
                      <a:r>
                        <a:rPr lang="ru-RU" sz="2400" b="1" dirty="0">
                          <a:effectLst/>
                          <a:latin typeface="Arial" pitchFamily="34" charset="0"/>
                          <a:ea typeface="Times New Roman"/>
                          <a:cs typeface="Arial" pitchFamily="34" charset="0"/>
                        </a:rPr>
                        <a:t>– изопропиловый спирт</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400" b="1" dirty="0">
                          <a:effectLst/>
                          <a:latin typeface="Arial" pitchFamily="34" charset="0"/>
                          <a:ea typeface="Times New Roman"/>
                          <a:cs typeface="Arial" pitchFamily="34" charset="0"/>
                        </a:rPr>
                        <a:t>–2010,410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400" b="1" dirty="0">
                          <a:effectLst/>
                          <a:latin typeface="Arial" pitchFamily="34" charset="0"/>
                          <a:ea typeface="Times New Roman"/>
                          <a:cs typeface="Arial" pitchFamily="34" charset="0"/>
                        </a:rPr>
                        <a:t>4N</a:t>
                      </a:r>
                      <a:r>
                        <a:rPr lang="en-US" sz="2400" b="1" dirty="0">
                          <a:effectLst/>
                          <a:latin typeface="Arial" pitchFamily="34" charset="0"/>
                          <a:ea typeface="Times New Roman"/>
                          <a:cs typeface="Arial" pitchFamily="34" charset="0"/>
                        </a:rPr>
                        <a:t>O </a:t>
                      </a:r>
                      <a:r>
                        <a:rPr lang="ru-RU" sz="2400" b="1" dirty="0">
                          <a:effectLst/>
                          <a:latin typeface="Arial" pitchFamily="34" charset="0"/>
                          <a:ea typeface="Times New Roman"/>
                          <a:cs typeface="Arial" pitchFamily="34" charset="0"/>
                        </a:rPr>
                        <a:t>+</a:t>
                      </a:r>
                      <a:r>
                        <a:rPr lang="en-US" sz="2400" b="1" dirty="0">
                          <a:effectLst/>
                          <a:latin typeface="Arial" pitchFamily="34" charset="0"/>
                          <a:ea typeface="Times New Roman"/>
                          <a:cs typeface="Arial" pitchFamily="34" charset="0"/>
                        </a:rPr>
                        <a:t>6H</a:t>
                      </a:r>
                      <a:r>
                        <a:rPr lang="en-US" sz="2400" b="1" baseline="-25000" dirty="0">
                          <a:effectLst/>
                          <a:latin typeface="Arial" pitchFamily="34" charset="0"/>
                          <a:ea typeface="Times New Roman"/>
                          <a:cs typeface="Arial" pitchFamily="34" charset="0"/>
                        </a:rPr>
                        <a:t>2</a:t>
                      </a:r>
                      <a:r>
                        <a:rPr lang="en-US" sz="2400" b="1" dirty="0">
                          <a:effectLst/>
                          <a:latin typeface="Arial" pitchFamily="34" charset="0"/>
                          <a:ea typeface="Times New Roman"/>
                          <a:cs typeface="Arial" pitchFamily="34" charset="0"/>
                        </a:rPr>
                        <a:t>O</a:t>
                      </a:r>
                      <a:r>
                        <a:rPr lang="ru-RU" sz="2400" b="1" baseline="-25000" dirty="0">
                          <a:effectLst/>
                          <a:latin typeface="Arial" pitchFamily="34" charset="0"/>
                          <a:ea typeface="Times New Roman"/>
                          <a:cs typeface="Arial" pitchFamily="34" charset="0"/>
                        </a:rPr>
                        <a:t>(ж</a:t>
                      </a:r>
                      <a:r>
                        <a:rPr lang="ru-RU" sz="2400" b="1" baseline="-25000" dirty="0" smtClean="0">
                          <a:effectLst/>
                          <a:latin typeface="Arial" pitchFamily="34" charset="0"/>
                          <a:ea typeface="Times New Roman"/>
                          <a:cs typeface="Arial" pitchFamily="34" charset="0"/>
                        </a:rPr>
                        <a:t>)</a:t>
                      </a:r>
                      <a:r>
                        <a:rPr lang="en-US" sz="2400" b="1" dirty="0" smtClean="0">
                          <a:effectLst/>
                          <a:latin typeface="Arial" pitchFamily="34" charset="0"/>
                          <a:ea typeface="Times New Roman"/>
                          <a:cs typeface="Arial" pitchFamily="34" charset="0"/>
                          <a:sym typeface="Symbol"/>
                        </a:rPr>
                        <a:t></a:t>
                      </a:r>
                      <a:r>
                        <a:rPr lang="en-US" sz="2400" b="1" dirty="0" smtClean="0">
                          <a:effectLst/>
                          <a:latin typeface="Arial" pitchFamily="34" charset="0"/>
                          <a:ea typeface="Times New Roman"/>
                          <a:cs typeface="Arial" pitchFamily="34" charset="0"/>
                        </a:rPr>
                        <a:t> </a:t>
                      </a:r>
                      <a:r>
                        <a:rPr lang="en-US" sz="2400" b="1" dirty="0">
                          <a:effectLst/>
                          <a:latin typeface="Arial" pitchFamily="34" charset="0"/>
                          <a:ea typeface="Times New Roman"/>
                          <a:cs typeface="Arial" pitchFamily="34" charset="0"/>
                        </a:rPr>
                        <a:t>4</a:t>
                      </a:r>
                      <a:r>
                        <a:rPr lang="ru-RU" sz="2400" b="1" dirty="0">
                          <a:effectLst/>
                          <a:latin typeface="Arial" pitchFamily="34" charset="0"/>
                          <a:ea typeface="Times New Roman"/>
                          <a:cs typeface="Arial" pitchFamily="34" charset="0"/>
                        </a:rPr>
                        <a:t>NH</a:t>
                      </a:r>
                      <a:r>
                        <a:rPr lang="en-US" sz="2400" b="1" baseline="-25000" dirty="0">
                          <a:effectLst/>
                          <a:latin typeface="Arial" pitchFamily="34" charset="0"/>
                          <a:ea typeface="Times New Roman"/>
                          <a:cs typeface="Arial" pitchFamily="34" charset="0"/>
                        </a:rPr>
                        <a:t>3</a:t>
                      </a:r>
                      <a:r>
                        <a:rPr lang="ru-RU" sz="2400" b="1" baseline="-25000" dirty="0">
                          <a:effectLst/>
                          <a:latin typeface="Arial" pitchFamily="34" charset="0"/>
                          <a:ea typeface="Times New Roman"/>
                          <a:cs typeface="Arial" pitchFamily="34" charset="0"/>
                        </a:rPr>
                        <a:t>(г</a:t>
                      </a:r>
                      <a:r>
                        <a:rPr lang="ru-RU" sz="2400" b="1" baseline="-25000" dirty="0" smtClean="0">
                          <a:effectLst/>
                          <a:latin typeface="Arial" pitchFamily="34" charset="0"/>
                          <a:ea typeface="Times New Roman"/>
                          <a:cs typeface="Arial" pitchFamily="34" charset="0"/>
                        </a:rPr>
                        <a:t>)</a:t>
                      </a:r>
                      <a:r>
                        <a:rPr lang="ru-RU" sz="2400" b="1" dirty="0" smtClean="0">
                          <a:effectLst/>
                          <a:latin typeface="Arial" pitchFamily="34" charset="0"/>
                          <a:ea typeface="Times New Roman"/>
                          <a:cs typeface="Arial" pitchFamily="34" charset="0"/>
                        </a:rPr>
                        <a:t>+ + </a:t>
                      </a:r>
                      <a:r>
                        <a:rPr lang="en-US" sz="2400" b="1" dirty="0">
                          <a:effectLst/>
                          <a:latin typeface="Arial" pitchFamily="34" charset="0"/>
                          <a:ea typeface="Times New Roman"/>
                          <a:cs typeface="Arial" pitchFamily="34" charset="0"/>
                        </a:rPr>
                        <a:t>5O</a:t>
                      </a:r>
                      <a:r>
                        <a:rPr lang="en-US" sz="2400" b="1" baseline="-25000" dirty="0">
                          <a:effectLst/>
                          <a:latin typeface="Arial" pitchFamily="34" charset="0"/>
                          <a:ea typeface="Times New Roman"/>
                          <a:cs typeface="Arial" pitchFamily="34" charset="0"/>
                        </a:rPr>
                        <a:t>2</a:t>
                      </a:r>
                      <a:endParaRPr lang="ru-RU" sz="24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61270549"/>
      </p:ext>
    </p:extLst>
  </p:cSld>
  <p:clrMapOvr>
    <a:masterClrMapping/>
  </p:clrMapOvr>
  <p:transition>
    <p:wheel spokes="1"/>
  </p:transition>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188640"/>
            <a:ext cx="8784976" cy="2289858"/>
          </a:xfrm>
          <a:prstGeom prst="rect">
            <a:avLst/>
          </a:prstGeom>
        </p:spPr>
        <p:txBody>
          <a:bodyPr wrap="square">
            <a:spAutoFit/>
          </a:bodyPr>
          <a:lstStyle/>
          <a:p>
            <a:pPr indent="355600" algn="just">
              <a:lnSpc>
                <a:spcPct val="85000"/>
              </a:lnSpc>
            </a:pPr>
            <a:r>
              <a:rPr lang="ru-RU" sz="2800" b="1" i="1" dirty="0">
                <a:ln>
                  <a:solidFill>
                    <a:sysClr val="windowText" lastClr="000000"/>
                  </a:solidFill>
                </a:ln>
                <a:solidFill>
                  <a:srgbClr val="FF0000"/>
                </a:solidFill>
              </a:rPr>
              <a:t>Образец выполнения задания 1</a:t>
            </a:r>
            <a:endParaRPr lang="ru-RU" sz="2800" b="1" dirty="0">
              <a:ln>
                <a:solidFill>
                  <a:sysClr val="windowText" lastClr="000000"/>
                </a:solidFill>
              </a:ln>
              <a:solidFill>
                <a:srgbClr val="FF0000"/>
              </a:solidFill>
            </a:endParaRPr>
          </a:p>
          <a:p>
            <a:pPr indent="355600" algn="just">
              <a:lnSpc>
                <a:spcPct val="85000"/>
              </a:lnSpc>
            </a:pPr>
            <a:r>
              <a:rPr lang="ru-RU" sz="2800" b="1" dirty="0"/>
              <a:t> </a:t>
            </a:r>
          </a:p>
          <a:p>
            <a:pPr indent="355600" algn="just">
              <a:lnSpc>
                <a:spcPct val="85000"/>
              </a:lnSpc>
            </a:pPr>
            <a:r>
              <a:rPr lang="ru-RU" sz="2800" b="1" dirty="0">
                <a:ln>
                  <a:solidFill>
                    <a:sysClr val="windowText" lastClr="000000"/>
                  </a:solidFill>
                </a:ln>
                <a:solidFill>
                  <a:srgbClr val="FF0000"/>
                </a:solidFill>
              </a:rPr>
              <a:t>Задание № 1 </a:t>
            </a:r>
          </a:p>
          <a:p>
            <a:pPr indent="355600" algn="just">
              <a:lnSpc>
                <a:spcPct val="85000"/>
              </a:lnSpc>
            </a:pPr>
            <a:r>
              <a:rPr lang="ru-RU" sz="2800" b="1" dirty="0" smtClean="0"/>
              <a:t>Вычислить стандартную теплоту образования, если </a:t>
            </a:r>
            <a:r>
              <a:rPr lang="ru-RU" sz="2800" b="1" dirty="0"/>
              <a:t>известна его теплота сгорания при </a:t>
            </a:r>
            <a:r>
              <a:rPr lang="ru-RU" sz="2800" b="1" dirty="0" smtClean="0"/>
              <a:t>Т=298 </a:t>
            </a:r>
            <a:r>
              <a:rPr lang="ru-RU" sz="2800" b="1" dirty="0"/>
              <a:t>К и давлении </a:t>
            </a:r>
            <a:r>
              <a:rPr lang="ru-RU" sz="2800" b="1" dirty="0" smtClean="0"/>
              <a:t>1,0133</a:t>
            </a:r>
            <a:r>
              <a:rPr lang="ru-RU" sz="2800" b="1" baseline="30000" dirty="0" smtClean="0"/>
              <a:t>.</a:t>
            </a:r>
            <a:r>
              <a:rPr lang="ru-RU" sz="2800" b="1" dirty="0" smtClean="0"/>
              <a:t>10</a:t>
            </a:r>
            <a:r>
              <a:rPr lang="ru-RU" sz="2800" b="1" baseline="30000" dirty="0" smtClean="0"/>
              <a:t>5 </a:t>
            </a:r>
            <a:r>
              <a:rPr lang="ru-RU" sz="2800" b="1" dirty="0"/>
              <a:t>Н/м</a:t>
            </a:r>
            <a:r>
              <a:rPr lang="ru-RU" sz="2800" b="1" baseline="30000" dirty="0"/>
              <a:t>2</a:t>
            </a:r>
            <a:r>
              <a:rPr lang="ru-RU" sz="2800" b="1" dirty="0"/>
              <a:t> </a:t>
            </a:r>
          </a:p>
        </p:txBody>
      </p:sp>
      <p:graphicFrame>
        <p:nvGraphicFramePr>
          <p:cNvPr id="5" name="Таблица 4"/>
          <p:cNvGraphicFramePr>
            <a:graphicFrameLocks noGrp="1"/>
          </p:cNvGraphicFramePr>
          <p:nvPr>
            <p:extLst>
              <p:ext uri="{D42A27DB-BD31-4B8C-83A1-F6EECF244321}">
                <p14:modId xmlns:p14="http://schemas.microsoft.com/office/powerpoint/2010/main" val="57910094"/>
              </p:ext>
            </p:extLst>
          </p:nvPr>
        </p:nvGraphicFramePr>
        <p:xfrm>
          <a:off x="323528" y="2499327"/>
          <a:ext cx="8518875" cy="1280160"/>
        </p:xfrm>
        <a:graphic>
          <a:graphicData uri="http://schemas.openxmlformats.org/drawingml/2006/table">
            <a:tbl>
              <a:tblPr>
                <a:tableStyleId>{073A0DAA-6AF3-43AB-8588-CEC1D06C72B9}</a:tableStyleId>
              </a:tblPr>
              <a:tblGrid>
                <a:gridCol w="1872208">
                  <a:extLst>
                    <a:ext uri="{9D8B030D-6E8A-4147-A177-3AD203B41FA5}">
                      <a16:colId xmlns:a16="http://schemas.microsoft.com/office/drawing/2014/main" val="20000"/>
                    </a:ext>
                  </a:extLst>
                </a:gridCol>
                <a:gridCol w="3867573">
                  <a:extLst>
                    <a:ext uri="{9D8B030D-6E8A-4147-A177-3AD203B41FA5}">
                      <a16:colId xmlns:a16="http://schemas.microsoft.com/office/drawing/2014/main" val="20001"/>
                    </a:ext>
                  </a:extLst>
                </a:gridCol>
                <a:gridCol w="2779094">
                  <a:extLst>
                    <a:ext uri="{9D8B030D-6E8A-4147-A177-3AD203B41FA5}">
                      <a16:colId xmlns:a16="http://schemas.microsoft.com/office/drawing/2014/main" val="20002"/>
                    </a:ext>
                  </a:extLst>
                </a:gridCol>
              </a:tblGrid>
              <a:tr h="0">
                <a:tc>
                  <a:txBody>
                    <a:bodyPr/>
                    <a:lstStyle/>
                    <a:p>
                      <a:pPr indent="93345" algn="ctr">
                        <a:spcAft>
                          <a:spcPts val="0"/>
                        </a:spcAft>
                      </a:pPr>
                      <a:r>
                        <a:rPr lang="ru-RU" sz="2800" b="1" dirty="0">
                          <a:effectLst/>
                          <a:latin typeface="Arial" pitchFamily="34" charset="0"/>
                          <a:cs typeface="Arial" pitchFamily="34" charset="0"/>
                        </a:rPr>
                        <a:t>Вариант </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93345" algn="ctr">
                        <a:spcAft>
                          <a:spcPts val="0"/>
                        </a:spcAft>
                      </a:pPr>
                      <a:r>
                        <a:rPr lang="ru-RU" sz="2800" b="1" dirty="0">
                          <a:effectLst/>
                          <a:latin typeface="Arial" pitchFamily="34" charset="0"/>
                          <a:cs typeface="Arial" pitchFamily="34" charset="0"/>
                        </a:rPr>
                        <a:t>Вещество </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93345" algn="ctr">
                        <a:spcAft>
                          <a:spcPts val="0"/>
                        </a:spcAft>
                      </a:pPr>
                      <a:r>
                        <a:rPr lang="ru-RU" sz="2800" b="1" dirty="0">
                          <a:effectLst/>
                          <a:latin typeface="Arial" pitchFamily="34" charset="0"/>
                          <a:cs typeface="Arial" pitchFamily="34" charset="0"/>
                          <a:sym typeface="Symbol"/>
                        </a:rPr>
                        <a:t></a:t>
                      </a:r>
                      <a:r>
                        <a:rPr lang="ru-RU" sz="2800" b="1" dirty="0">
                          <a:effectLst/>
                          <a:latin typeface="Arial" pitchFamily="34" charset="0"/>
                          <a:cs typeface="Arial" pitchFamily="34" charset="0"/>
                        </a:rPr>
                        <a:t>Н</a:t>
                      </a:r>
                      <a:r>
                        <a:rPr lang="ru-RU" sz="2800" b="1" baseline="30000" dirty="0">
                          <a:effectLst/>
                          <a:latin typeface="Arial" pitchFamily="34" charset="0"/>
                          <a:cs typeface="Arial" pitchFamily="34" charset="0"/>
                        </a:rPr>
                        <a:t>0</a:t>
                      </a:r>
                      <a:r>
                        <a:rPr lang="ru-RU" sz="2800" b="1" baseline="-25000" dirty="0">
                          <a:effectLst/>
                          <a:latin typeface="Arial" pitchFamily="34" charset="0"/>
                          <a:cs typeface="Arial" pitchFamily="34" charset="0"/>
                        </a:rPr>
                        <a:t>с</a:t>
                      </a:r>
                      <a:r>
                        <a:rPr lang="ru-RU" sz="2800" b="1" dirty="0">
                          <a:effectLst/>
                          <a:latin typeface="Arial" pitchFamily="34" charset="0"/>
                          <a:cs typeface="Arial" pitchFamily="34" charset="0"/>
                        </a:rPr>
                        <a:t>, кДж/моль</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pPr indent="93345" algn="ctr">
                        <a:spcAft>
                          <a:spcPts val="0"/>
                        </a:spcAft>
                      </a:pPr>
                      <a:r>
                        <a:rPr lang="ru-RU" sz="2800" b="1" cap="all">
                          <a:effectLst/>
                          <a:latin typeface="Arial" pitchFamily="34" charset="0"/>
                          <a:cs typeface="Arial" pitchFamily="34" charset="0"/>
                        </a:rPr>
                        <a:t>0</a:t>
                      </a:r>
                      <a:endParaRPr lang="ru-RU" sz="28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93345" algn="ctr">
                        <a:spcAft>
                          <a:spcPts val="0"/>
                        </a:spcAft>
                      </a:pPr>
                      <a:r>
                        <a:rPr lang="en-US" sz="2800" b="1" dirty="0">
                          <a:effectLst/>
                          <a:latin typeface="Arial" pitchFamily="34" charset="0"/>
                          <a:cs typeface="Arial" pitchFamily="34" charset="0"/>
                        </a:rPr>
                        <a:t>C</a:t>
                      </a:r>
                      <a:r>
                        <a:rPr lang="ru-RU" sz="2800" b="1" baseline="-25000" dirty="0">
                          <a:effectLst/>
                          <a:latin typeface="Arial" pitchFamily="34" charset="0"/>
                          <a:cs typeface="Arial" pitchFamily="34" charset="0"/>
                        </a:rPr>
                        <a:t>3</a:t>
                      </a:r>
                      <a:r>
                        <a:rPr lang="en-US" sz="2800" b="1" dirty="0">
                          <a:effectLst/>
                          <a:latin typeface="Arial" pitchFamily="34" charset="0"/>
                          <a:cs typeface="Arial" pitchFamily="34" charset="0"/>
                        </a:rPr>
                        <a:t>H</a:t>
                      </a:r>
                      <a:r>
                        <a:rPr lang="ru-RU" sz="2800" b="1" baseline="-25000" dirty="0">
                          <a:effectLst/>
                          <a:latin typeface="Arial" pitchFamily="34" charset="0"/>
                          <a:cs typeface="Arial" pitchFamily="34" charset="0"/>
                        </a:rPr>
                        <a:t>8</a:t>
                      </a:r>
                      <a:r>
                        <a:rPr lang="en-US" sz="2800" b="1" dirty="0">
                          <a:effectLst/>
                          <a:latin typeface="Arial" pitchFamily="34" charset="0"/>
                          <a:cs typeface="Arial" pitchFamily="34" charset="0"/>
                        </a:rPr>
                        <a:t>O</a:t>
                      </a:r>
                      <a:r>
                        <a:rPr lang="ru-RU" sz="2800" b="1" baseline="-25000" dirty="0">
                          <a:effectLst/>
                          <a:latin typeface="Arial" pitchFamily="34" charset="0"/>
                          <a:cs typeface="Arial" pitchFamily="34" charset="0"/>
                        </a:rPr>
                        <a:t>3 </a:t>
                      </a:r>
                      <a:r>
                        <a:rPr lang="ru-RU" sz="2800" b="1" dirty="0">
                          <a:effectLst/>
                          <a:latin typeface="Arial" pitchFamily="34" charset="0"/>
                          <a:cs typeface="Arial" pitchFamily="34" charset="0"/>
                        </a:rPr>
                        <a:t>– глицерин</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93345" algn="ctr">
                        <a:spcAft>
                          <a:spcPts val="0"/>
                        </a:spcAft>
                      </a:pPr>
                      <a:r>
                        <a:rPr lang="ru-RU" sz="2800" b="1" dirty="0">
                          <a:effectLst/>
                          <a:latin typeface="Arial" pitchFamily="34" charset="0"/>
                          <a:cs typeface="Arial" pitchFamily="34" charset="0"/>
                        </a:rPr>
                        <a:t>–709,278</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07504" y="111866"/>
            <a:ext cx="8856984" cy="2813078"/>
          </a:xfrm>
          <a:prstGeom prst="rect">
            <a:avLst/>
          </a:prstGeom>
        </p:spPr>
        <p:txBody>
          <a:bodyPr wrap="square">
            <a:spAutoFit/>
          </a:bodyPr>
          <a:lstStyle/>
          <a:p>
            <a:pPr algn="ctr">
              <a:lnSpc>
                <a:spcPct val="85000"/>
              </a:lnSpc>
            </a:pPr>
            <a:r>
              <a:rPr lang="ru-RU" sz="2800" b="1" i="1" dirty="0">
                <a:ln>
                  <a:solidFill>
                    <a:sysClr val="windowText" lastClr="000000"/>
                  </a:solidFill>
                </a:ln>
                <a:solidFill>
                  <a:srgbClr val="FF0000"/>
                </a:solidFill>
              </a:rPr>
              <a:t>Решение</a:t>
            </a:r>
            <a:endParaRPr lang="ru-RU" sz="2800" b="1" dirty="0">
              <a:ln>
                <a:solidFill>
                  <a:sysClr val="windowText" lastClr="000000"/>
                </a:solidFill>
              </a:ln>
              <a:solidFill>
                <a:srgbClr val="FF0000"/>
              </a:solidFill>
            </a:endParaRPr>
          </a:p>
          <a:p>
            <a:pPr algn="just">
              <a:lnSpc>
                <a:spcPct val="85000"/>
              </a:lnSpc>
            </a:pPr>
            <a:r>
              <a:rPr lang="ru-RU" sz="1200" b="1" dirty="0"/>
              <a:t> </a:t>
            </a:r>
          </a:p>
          <a:p>
            <a:pPr indent="450850" algn="just">
              <a:lnSpc>
                <a:spcPct val="85000"/>
              </a:lnSpc>
            </a:pPr>
            <a:r>
              <a:rPr lang="ru-RU" sz="2800" b="1" i="1" dirty="0">
                <a:ln>
                  <a:solidFill>
                    <a:sysClr val="windowText" lastClr="000000"/>
                  </a:solidFill>
                </a:ln>
                <a:solidFill>
                  <a:srgbClr val="FF0000"/>
                </a:solidFill>
              </a:rPr>
              <a:t>Теплотой образования</a:t>
            </a:r>
            <a:r>
              <a:rPr lang="ru-RU" sz="2800" b="1" dirty="0">
                <a:ln>
                  <a:solidFill>
                    <a:sysClr val="windowText" lastClr="000000"/>
                  </a:solidFill>
                </a:ln>
                <a:solidFill>
                  <a:srgbClr val="FF0000"/>
                </a:solidFill>
              </a:rPr>
              <a:t> </a:t>
            </a:r>
            <a:r>
              <a:rPr lang="ru-RU" sz="2800" b="1" dirty="0"/>
              <a:t>(</a:t>
            </a:r>
            <a:r>
              <a:rPr lang="ru-RU" sz="2800" b="1" dirty="0">
                <a:ln>
                  <a:solidFill>
                    <a:sysClr val="windowText" lastClr="000000"/>
                  </a:solidFill>
                </a:ln>
                <a:solidFill>
                  <a:srgbClr val="FF0000"/>
                </a:solidFill>
                <a:sym typeface="Symbol"/>
              </a:rPr>
              <a:t></a:t>
            </a:r>
            <a:r>
              <a:rPr lang="ru-RU" sz="2800" b="1" dirty="0">
                <a:ln>
                  <a:solidFill>
                    <a:sysClr val="windowText" lastClr="000000"/>
                  </a:solidFill>
                </a:ln>
                <a:solidFill>
                  <a:srgbClr val="FF0000"/>
                </a:solidFill>
              </a:rPr>
              <a:t>Н</a:t>
            </a:r>
            <a:r>
              <a:rPr lang="ru-RU" sz="2800" b="1" baseline="30000" dirty="0">
                <a:ln>
                  <a:solidFill>
                    <a:sysClr val="windowText" lastClr="000000"/>
                  </a:solidFill>
                </a:ln>
                <a:solidFill>
                  <a:srgbClr val="FF0000"/>
                </a:solidFill>
              </a:rPr>
              <a:t>0</a:t>
            </a:r>
            <a:r>
              <a:rPr lang="en-US" sz="2800" b="1" baseline="-25000" dirty="0">
                <a:ln>
                  <a:solidFill>
                    <a:sysClr val="windowText" lastClr="000000"/>
                  </a:solidFill>
                </a:ln>
                <a:solidFill>
                  <a:srgbClr val="FF0000"/>
                </a:solidFill>
              </a:rPr>
              <a:t>f</a:t>
            </a:r>
            <a:r>
              <a:rPr lang="ru-RU" sz="2800" b="1" baseline="-25000" dirty="0">
                <a:ln>
                  <a:solidFill>
                    <a:sysClr val="windowText" lastClr="000000"/>
                  </a:solidFill>
                </a:ln>
                <a:solidFill>
                  <a:srgbClr val="FF0000"/>
                </a:solidFill>
              </a:rPr>
              <a:t>,298</a:t>
            </a:r>
            <a:r>
              <a:rPr lang="ru-RU" sz="2800" b="1" dirty="0"/>
              <a:t>) называется тепловой эффект реакции образования  </a:t>
            </a:r>
            <a:r>
              <a:rPr lang="ru-RU" sz="2800" b="1" u="sng" dirty="0"/>
              <a:t>одного моля</a:t>
            </a:r>
            <a:r>
              <a:rPr lang="ru-RU" sz="2800" b="1" dirty="0"/>
              <a:t> данного соединения (сложного вещества) из простых веществ. </a:t>
            </a:r>
          </a:p>
          <a:p>
            <a:pPr indent="450850" algn="just">
              <a:lnSpc>
                <a:spcPct val="85000"/>
              </a:lnSpc>
            </a:pPr>
            <a:r>
              <a:rPr lang="ru-RU" sz="2800" b="1" dirty="0"/>
              <a:t>В общем виде для образования соединения </a:t>
            </a:r>
            <a:r>
              <a:rPr lang="en-US" sz="2800" b="1" dirty="0" err="1"/>
              <a:t>C</a:t>
            </a:r>
            <a:r>
              <a:rPr lang="en-US" sz="2800" b="1" baseline="-25000" dirty="0" err="1"/>
              <a:t>x</a:t>
            </a:r>
            <a:r>
              <a:rPr lang="en-US" sz="2800" b="1" dirty="0" err="1"/>
              <a:t>H</a:t>
            </a:r>
            <a:r>
              <a:rPr lang="en-US" sz="2800" b="1" baseline="-25000" dirty="0" err="1"/>
              <a:t>y</a:t>
            </a:r>
            <a:r>
              <a:rPr lang="en-US" sz="2800" b="1" dirty="0" err="1"/>
              <a:t>O</a:t>
            </a:r>
            <a:r>
              <a:rPr lang="en-US" sz="2800" b="1" baseline="-25000" dirty="0" err="1"/>
              <a:t>z</a:t>
            </a:r>
            <a:r>
              <a:rPr lang="en-US" sz="2800" b="1" dirty="0" err="1"/>
              <a:t>N</a:t>
            </a:r>
            <a:r>
              <a:rPr lang="ru-RU" sz="2800" b="1" dirty="0"/>
              <a:t> можно написать:</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 name="Объект 3"/>
          <p:cNvGraphicFramePr>
            <a:graphicFrameLocks noChangeAspect="1"/>
          </p:cNvGraphicFramePr>
          <p:nvPr>
            <p:extLst>
              <p:ext uri="{D42A27DB-BD31-4B8C-83A1-F6EECF244321}">
                <p14:modId xmlns:p14="http://schemas.microsoft.com/office/powerpoint/2010/main" val="79009976"/>
              </p:ext>
            </p:extLst>
          </p:nvPr>
        </p:nvGraphicFramePr>
        <p:xfrm>
          <a:off x="251520" y="2924944"/>
          <a:ext cx="8760493" cy="725617"/>
        </p:xfrm>
        <a:graphic>
          <a:graphicData uri="http://schemas.openxmlformats.org/presentationml/2006/ole">
            <mc:AlternateContent xmlns:mc="http://schemas.openxmlformats.org/markup-compatibility/2006">
              <mc:Choice xmlns:v="urn:schemas-microsoft-com:vml" Requires="v">
                <p:oleObj spid="_x0000_s505072" name="Формула" r:id="rId5" imgW="4711700" imgH="393700" progId="">
                  <p:embed/>
                </p:oleObj>
              </mc:Choice>
              <mc:Fallback>
                <p:oleObj name="Формула" r:id="rId5" imgW="4711700" imgH="393700" progId="">
                  <p:embed/>
                  <p:pic>
                    <p:nvPicPr>
                      <p:cNvPr id="0" name="Picture 1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2924944"/>
                        <a:ext cx="8760493" cy="7256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Прямоугольник 4"/>
          <p:cNvSpPr/>
          <p:nvPr/>
        </p:nvSpPr>
        <p:spPr>
          <a:xfrm>
            <a:off x="142730" y="3645024"/>
            <a:ext cx="8821757" cy="1384995"/>
          </a:xfrm>
          <a:prstGeom prst="rect">
            <a:avLst/>
          </a:prstGeom>
        </p:spPr>
        <p:txBody>
          <a:bodyPr wrap="square">
            <a:spAutoFit/>
          </a:bodyPr>
          <a:lstStyle/>
          <a:p>
            <a:pPr indent="450850"/>
            <a:r>
              <a:rPr lang="ru-RU" sz="2800" b="1" dirty="0"/>
              <a:t>В нашем случае:</a:t>
            </a:r>
          </a:p>
          <a:p>
            <a:pPr algn="ctr"/>
            <a:r>
              <a:rPr lang="ru-RU" sz="2800" b="1" dirty="0">
                <a:sym typeface="Symbol"/>
              </a:rPr>
              <a:t></a:t>
            </a:r>
            <a:r>
              <a:rPr lang="ru-RU" sz="2800" b="1" dirty="0"/>
              <a:t>Н</a:t>
            </a:r>
            <a:r>
              <a:rPr lang="ru-RU" sz="2800" b="1" baseline="30000" dirty="0"/>
              <a:t>0</a:t>
            </a:r>
            <a:r>
              <a:rPr lang="en-US" sz="2800" b="1" baseline="-25000" dirty="0"/>
              <a:t>f</a:t>
            </a:r>
            <a:r>
              <a:rPr lang="ru-RU" sz="2800" b="1" baseline="-25000" dirty="0"/>
              <a:t>,298</a:t>
            </a:r>
            <a:r>
              <a:rPr lang="ru-RU" sz="2800" b="1" dirty="0"/>
              <a:t>(</a:t>
            </a:r>
            <a:r>
              <a:rPr lang="en-US" sz="2800" b="1" dirty="0"/>
              <a:t>C</a:t>
            </a:r>
            <a:r>
              <a:rPr lang="ru-RU" sz="2800" b="1" baseline="-25000" dirty="0"/>
              <a:t>3</a:t>
            </a:r>
            <a:r>
              <a:rPr lang="en-US" sz="2800" b="1" dirty="0"/>
              <a:t>H</a:t>
            </a:r>
            <a:r>
              <a:rPr lang="ru-RU" sz="2800" b="1" baseline="-25000" dirty="0"/>
              <a:t>8</a:t>
            </a:r>
            <a:r>
              <a:rPr lang="en-US" sz="2800" b="1" dirty="0"/>
              <a:t>O</a:t>
            </a:r>
            <a:r>
              <a:rPr lang="ru-RU" sz="2800" b="1" baseline="-25000" dirty="0"/>
              <a:t>3</a:t>
            </a:r>
            <a:r>
              <a:rPr lang="ru-RU" sz="2800" b="1" dirty="0"/>
              <a:t>) =  –</a:t>
            </a:r>
            <a:r>
              <a:rPr lang="ru-RU" sz="2800" b="1" dirty="0">
                <a:sym typeface="Symbol"/>
              </a:rPr>
              <a:t></a:t>
            </a:r>
            <a:r>
              <a:rPr lang="ru-RU" sz="2800" b="1" dirty="0"/>
              <a:t>Н</a:t>
            </a:r>
            <a:r>
              <a:rPr lang="ru-RU" sz="2800" b="1" baseline="30000" dirty="0"/>
              <a:t>0</a:t>
            </a:r>
            <a:r>
              <a:rPr lang="ru-RU" sz="2800" b="1" baseline="-25000" dirty="0"/>
              <a:t>с</a:t>
            </a:r>
            <a:r>
              <a:rPr lang="ru-RU" sz="2800" b="1" dirty="0"/>
              <a:t>(</a:t>
            </a:r>
            <a:r>
              <a:rPr lang="en-US" sz="2800" b="1" dirty="0"/>
              <a:t>C</a:t>
            </a:r>
            <a:r>
              <a:rPr lang="ru-RU" sz="2800" b="1" baseline="-25000" dirty="0"/>
              <a:t>3</a:t>
            </a:r>
            <a:r>
              <a:rPr lang="en-US" sz="2800" b="1" dirty="0"/>
              <a:t>H</a:t>
            </a:r>
            <a:r>
              <a:rPr lang="ru-RU" sz="2800" b="1" baseline="-25000" dirty="0"/>
              <a:t>8</a:t>
            </a:r>
            <a:r>
              <a:rPr lang="en-US" sz="2800" b="1" dirty="0"/>
              <a:t>O</a:t>
            </a:r>
            <a:r>
              <a:rPr lang="ru-RU" sz="2800" b="1" baseline="-25000" dirty="0"/>
              <a:t>3</a:t>
            </a:r>
            <a:r>
              <a:rPr lang="ru-RU" sz="2800" b="1" dirty="0"/>
              <a:t>) + 3</a:t>
            </a:r>
            <a:r>
              <a:rPr lang="ru-RU" sz="2800" b="1" dirty="0">
                <a:sym typeface="Symbol"/>
              </a:rPr>
              <a:t></a:t>
            </a:r>
            <a:r>
              <a:rPr lang="ru-RU" sz="2800" b="1" dirty="0"/>
              <a:t>Н</a:t>
            </a:r>
            <a:r>
              <a:rPr lang="ru-RU" sz="2800" b="1" baseline="30000" dirty="0"/>
              <a:t>0</a:t>
            </a:r>
            <a:r>
              <a:rPr lang="en-US" sz="2800" b="1" baseline="-25000" dirty="0"/>
              <a:t>f</a:t>
            </a:r>
            <a:r>
              <a:rPr lang="ru-RU" sz="2800" b="1" baseline="-25000" dirty="0"/>
              <a:t>,298</a:t>
            </a:r>
            <a:r>
              <a:rPr lang="ru-RU" sz="2800" b="1" dirty="0"/>
              <a:t>(</a:t>
            </a:r>
            <a:r>
              <a:rPr lang="en-US" sz="2800" b="1" dirty="0"/>
              <a:t>CO</a:t>
            </a:r>
            <a:r>
              <a:rPr lang="ru-RU" sz="2800" b="1" baseline="-25000" dirty="0"/>
              <a:t>2</a:t>
            </a:r>
            <a:r>
              <a:rPr lang="ru-RU" sz="2800" b="1" dirty="0"/>
              <a:t>) + </a:t>
            </a:r>
            <a:r>
              <a:rPr lang="ru-RU" sz="2800" b="1" dirty="0" smtClean="0"/>
              <a:t>+4</a:t>
            </a:r>
            <a:r>
              <a:rPr lang="ru-RU" sz="2800" b="1" dirty="0">
                <a:sym typeface="Symbol"/>
              </a:rPr>
              <a:t></a:t>
            </a:r>
            <a:r>
              <a:rPr lang="ru-RU" sz="2800" b="1" dirty="0"/>
              <a:t>Н</a:t>
            </a:r>
            <a:r>
              <a:rPr lang="ru-RU" sz="2800" b="1" baseline="30000" dirty="0"/>
              <a:t>0</a:t>
            </a:r>
            <a:r>
              <a:rPr lang="en-US" sz="2800" b="1" baseline="-25000" dirty="0"/>
              <a:t>f</a:t>
            </a:r>
            <a:r>
              <a:rPr lang="ru-RU" sz="2800" b="1" baseline="-25000" dirty="0"/>
              <a:t>,298</a:t>
            </a:r>
            <a:r>
              <a:rPr lang="ru-RU" sz="2800" b="1" dirty="0"/>
              <a:t>(</a:t>
            </a:r>
            <a:r>
              <a:rPr lang="en-US" sz="2800" b="1" dirty="0"/>
              <a:t>H</a:t>
            </a:r>
            <a:r>
              <a:rPr lang="ru-RU" sz="2800" b="1" baseline="-25000" dirty="0"/>
              <a:t>2</a:t>
            </a:r>
            <a:r>
              <a:rPr lang="en-US" sz="2800" b="1" dirty="0"/>
              <a:t>O</a:t>
            </a:r>
            <a:r>
              <a:rPr lang="ru-RU" sz="2800" b="1" dirty="0"/>
              <a:t>)</a:t>
            </a:r>
          </a:p>
        </p:txBody>
      </p:sp>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119298210"/>
              </p:ext>
            </p:extLst>
          </p:nvPr>
        </p:nvGraphicFramePr>
        <p:xfrm>
          <a:off x="179512" y="116632"/>
          <a:ext cx="8932766" cy="1143000"/>
        </p:xfrm>
        <a:graphic>
          <a:graphicData uri="http://schemas.openxmlformats.org/drawingml/2006/table">
            <a:tbl>
              <a:tblPr firstRow="1" firstCol="1" bandRow="1">
                <a:tableStyleId>{2D5ABB26-0587-4C30-8999-92F81FD0307C}</a:tableStyleId>
              </a:tblPr>
              <a:tblGrid>
                <a:gridCol w="1728192">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216024">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1728192">
                  <a:extLst>
                    <a:ext uri="{9D8B030D-6E8A-4147-A177-3AD203B41FA5}">
                      <a16:colId xmlns:a16="http://schemas.microsoft.com/office/drawing/2014/main" val="20005"/>
                    </a:ext>
                  </a:extLst>
                </a:gridCol>
                <a:gridCol w="216024">
                  <a:extLst>
                    <a:ext uri="{9D8B030D-6E8A-4147-A177-3AD203B41FA5}">
                      <a16:colId xmlns:a16="http://schemas.microsoft.com/office/drawing/2014/main" val="20006"/>
                    </a:ext>
                  </a:extLst>
                </a:gridCol>
                <a:gridCol w="1731966">
                  <a:extLst>
                    <a:ext uri="{9D8B030D-6E8A-4147-A177-3AD203B41FA5}">
                      <a16:colId xmlns:a16="http://schemas.microsoft.com/office/drawing/2014/main" val="20007"/>
                    </a:ext>
                  </a:extLst>
                </a:gridCol>
              </a:tblGrid>
              <a:tr h="141352">
                <a:tc>
                  <a:txBody>
                    <a:bodyPr/>
                    <a:lstStyle/>
                    <a:p>
                      <a:pPr indent="93345" algn="ctr">
                        <a:spcAft>
                          <a:spcPts val="0"/>
                        </a:spcAft>
                      </a:pPr>
                      <a:r>
                        <a:rPr lang="ru-RU" sz="2500" b="1" dirty="0">
                          <a:effectLst/>
                          <a:latin typeface="Arial" pitchFamily="34" charset="0"/>
                          <a:cs typeface="Arial" pitchFamily="34" charset="0"/>
                        </a:rPr>
                        <a:t> </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2500" b="1" dirty="0">
                          <a:effectLst/>
                          <a:latin typeface="Arial" pitchFamily="34" charset="0"/>
                          <a:cs typeface="Arial" pitchFamily="34" charset="0"/>
                        </a:rPr>
                        <a:t>C</a:t>
                      </a:r>
                      <a:r>
                        <a:rPr lang="en-US" sz="2500" b="1" baseline="-25000" dirty="0">
                          <a:effectLst/>
                          <a:latin typeface="Arial" pitchFamily="34" charset="0"/>
                          <a:cs typeface="Arial" pitchFamily="34" charset="0"/>
                        </a:rPr>
                        <a:t>3</a:t>
                      </a:r>
                      <a:r>
                        <a:rPr lang="en-US" sz="2500" b="1" dirty="0">
                          <a:effectLst/>
                          <a:latin typeface="Arial" pitchFamily="34" charset="0"/>
                          <a:cs typeface="Arial" pitchFamily="34" charset="0"/>
                        </a:rPr>
                        <a:t>H</a:t>
                      </a:r>
                      <a:r>
                        <a:rPr lang="en-US" sz="2500" b="1" baseline="-25000" dirty="0">
                          <a:effectLst/>
                          <a:latin typeface="Arial" pitchFamily="34" charset="0"/>
                          <a:cs typeface="Arial" pitchFamily="34" charset="0"/>
                        </a:rPr>
                        <a:t>8</a:t>
                      </a:r>
                      <a:r>
                        <a:rPr lang="en-US" sz="2500" b="1" dirty="0">
                          <a:effectLst/>
                          <a:latin typeface="Arial" pitchFamily="34" charset="0"/>
                          <a:cs typeface="Arial" pitchFamily="34" charset="0"/>
                        </a:rPr>
                        <a:t>O</a:t>
                      </a:r>
                      <a:r>
                        <a:rPr lang="en-US" sz="2500" b="1" baseline="-25000" dirty="0">
                          <a:effectLst/>
                          <a:latin typeface="Arial" pitchFamily="34" charset="0"/>
                          <a:cs typeface="Arial" pitchFamily="34" charset="0"/>
                        </a:rPr>
                        <a:t>3(</a:t>
                      </a:r>
                      <a:r>
                        <a:rPr lang="ru-RU" sz="2500" b="1" baseline="-25000" dirty="0">
                          <a:effectLst/>
                          <a:latin typeface="Arial" pitchFamily="34" charset="0"/>
                          <a:cs typeface="Arial" pitchFamily="34" charset="0"/>
                        </a:rPr>
                        <a:t>ж</a:t>
                      </a:r>
                      <a:r>
                        <a:rPr lang="en-US" sz="2500" b="1" baseline="-25000" dirty="0">
                          <a:effectLst/>
                          <a:latin typeface="Arial" pitchFamily="34" charset="0"/>
                          <a:cs typeface="Arial" pitchFamily="34" charset="0"/>
                        </a:rPr>
                        <a:t>)</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2500" b="1" dirty="0">
                          <a:effectLst/>
                          <a:latin typeface="Arial" pitchFamily="34" charset="0"/>
                          <a:cs typeface="Arial" pitchFamily="34" charset="0"/>
                        </a:rPr>
                        <a:t>+</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500" b="1" dirty="0" smtClean="0">
                          <a:solidFill>
                            <a:srgbClr val="000000"/>
                          </a:solidFill>
                          <a:effectLst/>
                          <a:latin typeface="Arial" pitchFamily="34" charset="0"/>
                          <a:ea typeface="Times New Roman"/>
                          <a:cs typeface="Arial" pitchFamily="34" charset="0"/>
                        </a:rPr>
                        <a:t>9/2О</a:t>
                      </a:r>
                      <a:endParaRPr lang="ru-RU" sz="2500" b="1" dirty="0">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2500" b="1" dirty="0">
                          <a:effectLst/>
                          <a:latin typeface="Arial" pitchFamily="34" charset="0"/>
                          <a:cs typeface="Arial" pitchFamily="34" charset="0"/>
                          <a:sym typeface="Symbol"/>
                        </a:rPr>
                        <a:t></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500" b="1" dirty="0">
                          <a:effectLst/>
                          <a:latin typeface="Arial" pitchFamily="34" charset="0"/>
                          <a:cs typeface="Arial" pitchFamily="34" charset="0"/>
                        </a:rPr>
                        <a:t>3</a:t>
                      </a:r>
                      <a:r>
                        <a:rPr lang="en-US" sz="2500" b="1" dirty="0">
                          <a:effectLst/>
                          <a:latin typeface="Arial" pitchFamily="34" charset="0"/>
                          <a:cs typeface="Arial" pitchFamily="34" charset="0"/>
                        </a:rPr>
                        <a:t>CO</a:t>
                      </a:r>
                      <a:r>
                        <a:rPr lang="en-US" sz="2500" b="1" baseline="-25000" dirty="0">
                          <a:effectLst/>
                          <a:latin typeface="Arial" pitchFamily="34" charset="0"/>
                          <a:cs typeface="Arial" pitchFamily="34" charset="0"/>
                        </a:rPr>
                        <a:t>2</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2500" b="1" dirty="0">
                          <a:effectLst/>
                          <a:latin typeface="Arial" pitchFamily="34" charset="0"/>
                          <a:cs typeface="Arial" pitchFamily="34" charset="0"/>
                        </a:rPr>
                        <a:t>+</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500" b="1" dirty="0">
                          <a:effectLst/>
                          <a:latin typeface="Arial" pitchFamily="34" charset="0"/>
                          <a:cs typeface="Arial" pitchFamily="34" charset="0"/>
                        </a:rPr>
                        <a:t>4</a:t>
                      </a:r>
                      <a:r>
                        <a:rPr lang="en-US" sz="2500" b="1" dirty="0">
                          <a:effectLst/>
                          <a:latin typeface="Arial" pitchFamily="34" charset="0"/>
                          <a:cs typeface="Arial" pitchFamily="34" charset="0"/>
                        </a:rPr>
                        <a:t>H</a:t>
                      </a:r>
                      <a:r>
                        <a:rPr lang="en-US" sz="2500" b="1" baseline="-25000" dirty="0">
                          <a:effectLst/>
                          <a:latin typeface="Arial" pitchFamily="34" charset="0"/>
                          <a:cs typeface="Arial" pitchFamily="34" charset="0"/>
                        </a:rPr>
                        <a:t>2</a:t>
                      </a:r>
                      <a:r>
                        <a:rPr lang="en-US" sz="2500" b="1" dirty="0">
                          <a:effectLst/>
                          <a:latin typeface="Arial" pitchFamily="34" charset="0"/>
                          <a:cs typeface="Arial" pitchFamily="34" charset="0"/>
                        </a:rPr>
                        <a:t>O</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indent="0" algn="ctr">
                        <a:spcAft>
                          <a:spcPts val="0"/>
                        </a:spcAft>
                      </a:pPr>
                      <a:r>
                        <a:rPr lang="ru-RU" sz="2500" b="1" dirty="0">
                          <a:effectLst/>
                          <a:latin typeface="Arial" pitchFamily="34" charset="0"/>
                          <a:cs typeface="Arial" pitchFamily="34" charset="0"/>
                          <a:sym typeface="Symbol"/>
                        </a:rPr>
                        <a:t></a:t>
                      </a:r>
                      <a:r>
                        <a:rPr lang="ru-RU" sz="2500" b="1" dirty="0">
                          <a:effectLst/>
                          <a:latin typeface="Arial" pitchFamily="34" charset="0"/>
                          <a:cs typeface="Arial" pitchFamily="34" charset="0"/>
                        </a:rPr>
                        <a:t>Н</a:t>
                      </a:r>
                      <a:r>
                        <a:rPr lang="ru-RU" sz="2500" b="1" baseline="30000" dirty="0">
                          <a:effectLst/>
                          <a:latin typeface="Arial" pitchFamily="34" charset="0"/>
                          <a:cs typeface="Arial" pitchFamily="34" charset="0"/>
                        </a:rPr>
                        <a:t>0</a:t>
                      </a:r>
                      <a:r>
                        <a:rPr lang="en-US" sz="2500" b="1" baseline="-25000" dirty="0">
                          <a:effectLst/>
                          <a:latin typeface="Arial" pitchFamily="34" charset="0"/>
                          <a:cs typeface="Arial" pitchFamily="34" charset="0"/>
                        </a:rPr>
                        <a:t>f</a:t>
                      </a:r>
                      <a:r>
                        <a:rPr lang="ru-RU" sz="2500" b="1" baseline="-25000" dirty="0">
                          <a:effectLst/>
                          <a:latin typeface="Arial" pitchFamily="34" charset="0"/>
                          <a:cs typeface="Arial" pitchFamily="34" charset="0"/>
                        </a:rPr>
                        <a:t>,298</a:t>
                      </a:r>
                      <a:r>
                        <a:rPr lang="en-US" sz="2500" b="1" dirty="0">
                          <a:effectLst/>
                          <a:latin typeface="Arial" pitchFamily="34" charset="0"/>
                          <a:cs typeface="Arial" pitchFamily="34" charset="0"/>
                        </a:rPr>
                        <a:t>, </a:t>
                      </a:r>
                      <a:r>
                        <a:rPr lang="ru-RU" sz="2500" b="1" dirty="0">
                          <a:effectLst/>
                          <a:latin typeface="Arial" pitchFamily="34" charset="0"/>
                          <a:cs typeface="Arial" pitchFamily="34" charset="0"/>
                        </a:rPr>
                        <a:t>кДж</a:t>
                      </a:r>
                      <a:r>
                        <a:rPr lang="en-US" sz="2500" b="1" dirty="0">
                          <a:effectLst/>
                          <a:latin typeface="Arial" pitchFamily="34" charset="0"/>
                          <a:cs typeface="Arial" pitchFamily="34" charset="0"/>
                        </a:rPr>
                        <a:t>/</a:t>
                      </a:r>
                      <a:r>
                        <a:rPr lang="ru-RU" sz="2500" b="1" dirty="0">
                          <a:effectLst/>
                          <a:latin typeface="Arial" pitchFamily="34" charset="0"/>
                          <a:cs typeface="Arial" pitchFamily="34" charset="0"/>
                        </a:rPr>
                        <a:t>моль</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2500" b="1" dirty="0">
                          <a:effectLst/>
                          <a:latin typeface="Arial" pitchFamily="34" charset="0"/>
                          <a:cs typeface="Arial" pitchFamily="34" charset="0"/>
                        </a:rPr>
                        <a:t>–2010,410</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500" b="1" dirty="0">
                          <a:effectLst/>
                          <a:latin typeface="Arial" pitchFamily="34" charset="0"/>
                          <a:cs typeface="Arial" pitchFamily="34" charset="0"/>
                        </a:rPr>
                        <a:t> </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2500" b="1" dirty="0">
                          <a:effectLst/>
                          <a:latin typeface="Arial" pitchFamily="34" charset="0"/>
                          <a:cs typeface="Arial" pitchFamily="34" charset="0"/>
                        </a:rPr>
                        <a:t>0</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500" b="1" dirty="0">
                          <a:effectLst/>
                          <a:latin typeface="Arial" pitchFamily="34" charset="0"/>
                          <a:cs typeface="Arial" pitchFamily="34" charset="0"/>
                        </a:rPr>
                        <a:t> </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en-US" sz="2500" b="1" dirty="0">
                          <a:effectLst/>
                          <a:latin typeface="Arial" pitchFamily="34" charset="0"/>
                          <a:cs typeface="Arial" pitchFamily="34" charset="0"/>
                        </a:rPr>
                        <a:t>3(–393,51)</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500" b="1" dirty="0">
                          <a:effectLst/>
                          <a:latin typeface="Arial" pitchFamily="34" charset="0"/>
                          <a:cs typeface="Arial" pitchFamily="34" charset="0"/>
                        </a:rPr>
                        <a:t> </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spcAft>
                          <a:spcPts val="0"/>
                        </a:spcAft>
                      </a:pPr>
                      <a:r>
                        <a:rPr lang="ru-RU" sz="2500" b="1" dirty="0">
                          <a:effectLst/>
                          <a:latin typeface="Arial" pitchFamily="34" charset="0"/>
                          <a:cs typeface="Arial" pitchFamily="34" charset="0"/>
                        </a:rPr>
                        <a:t>4</a:t>
                      </a:r>
                      <a:r>
                        <a:rPr lang="en-US" sz="2500" b="1" dirty="0">
                          <a:effectLst/>
                          <a:latin typeface="Arial" pitchFamily="34" charset="0"/>
                          <a:cs typeface="Arial" pitchFamily="34" charset="0"/>
                        </a:rPr>
                        <a:t>(–285,83)</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Прямоугольник 3"/>
          <p:cNvSpPr/>
          <p:nvPr/>
        </p:nvSpPr>
        <p:spPr>
          <a:xfrm>
            <a:off x="29118" y="1340768"/>
            <a:ext cx="9004774" cy="4185761"/>
          </a:xfrm>
          <a:prstGeom prst="rect">
            <a:avLst/>
          </a:prstGeom>
        </p:spPr>
        <p:txBody>
          <a:bodyPr wrap="square">
            <a:spAutoFit/>
          </a:bodyPr>
          <a:lstStyle/>
          <a:p>
            <a:pPr algn="ctr"/>
            <a:r>
              <a:rPr lang="ru-RU" sz="2800" b="1" dirty="0">
                <a:sym typeface="Symbol"/>
              </a:rPr>
              <a:t></a:t>
            </a:r>
            <a:r>
              <a:rPr lang="ru-RU" sz="2800" b="1" dirty="0"/>
              <a:t>Н</a:t>
            </a:r>
            <a:r>
              <a:rPr lang="ru-RU" sz="2800" b="1" baseline="30000" dirty="0"/>
              <a:t>0</a:t>
            </a:r>
            <a:r>
              <a:rPr lang="en-US" sz="2800" b="1" baseline="-25000" dirty="0"/>
              <a:t>f</a:t>
            </a:r>
            <a:r>
              <a:rPr lang="ru-RU" sz="2800" b="1" baseline="-25000" dirty="0"/>
              <a:t>,298</a:t>
            </a:r>
            <a:r>
              <a:rPr lang="ru-RU" sz="2800" b="1" dirty="0"/>
              <a:t>(</a:t>
            </a:r>
            <a:r>
              <a:rPr lang="en-US" sz="2800" b="1" dirty="0"/>
              <a:t>C</a:t>
            </a:r>
            <a:r>
              <a:rPr lang="ru-RU" sz="2800" b="1" baseline="-25000" dirty="0"/>
              <a:t>3</a:t>
            </a:r>
            <a:r>
              <a:rPr lang="en-US" sz="2800" b="1" dirty="0"/>
              <a:t>H</a:t>
            </a:r>
            <a:r>
              <a:rPr lang="ru-RU" sz="2800" b="1" baseline="-25000" dirty="0"/>
              <a:t>8</a:t>
            </a:r>
            <a:r>
              <a:rPr lang="en-US" sz="2800" b="1" dirty="0"/>
              <a:t>O</a:t>
            </a:r>
            <a:r>
              <a:rPr lang="ru-RU" sz="2800" b="1" baseline="-25000" dirty="0"/>
              <a:t>3</a:t>
            </a:r>
            <a:r>
              <a:rPr lang="ru-RU" sz="2800" b="1" dirty="0"/>
              <a:t>) =  –(–</a:t>
            </a:r>
            <a:r>
              <a:rPr lang="en-US" sz="2800" b="1" dirty="0"/>
              <a:t>2010,410</a:t>
            </a:r>
            <a:r>
              <a:rPr lang="ru-RU" sz="2800" b="1" dirty="0"/>
              <a:t>) + 3(–393,51</a:t>
            </a:r>
            <a:r>
              <a:rPr lang="ru-RU" sz="2800" b="1" dirty="0" smtClean="0"/>
              <a:t>) + </a:t>
            </a:r>
          </a:p>
          <a:p>
            <a:pPr algn="ctr"/>
            <a:r>
              <a:rPr lang="ru-RU" sz="2800" b="1" dirty="0" smtClean="0"/>
              <a:t>+ </a:t>
            </a:r>
            <a:r>
              <a:rPr lang="ru-RU" sz="2800" b="1" dirty="0"/>
              <a:t>4(–285,83) = –313,440 кДж</a:t>
            </a:r>
          </a:p>
          <a:p>
            <a:r>
              <a:rPr lang="ru-RU" sz="2800" b="1" dirty="0"/>
              <a:t> </a:t>
            </a:r>
          </a:p>
          <a:p>
            <a:pPr algn="ctr"/>
            <a:r>
              <a:rPr lang="ru-RU" sz="2800" b="1" dirty="0"/>
              <a:t> </a:t>
            </a:r>
            <a:r>
              <a:rPr lang="ru-RU" sz="2800" b="1" i="1" dirty="0" smtClean="0">
                <a:ln>
                  <a:solidFill>
                    <a:sysClr val="windowText" lastClr="000000"/>
                  </a:solidFill>
                </a:ln>
                <a:solidFill>
                  <a:srgbClr val="FF0000"/>
                </a:solidFill>
              </a:rPr>
              <a:t>Образец </a:t>
            </a:r>
            <a:r>
              <a:rPr lang="ru-RU" sz="2800" b="1" i="1" dirty="0">
                <a:ln>
                  <a:solidFill>
                    <a:sysClr val="windowText" lastClr="000000"/>
                  </a:solidFill>
                </a:ln>
                <a:solidFill>
                  <a:srgbClr val="FF0000"/>
                </a:solidFill>
              </a:rPr>
              <a:t>выполнения задания 2</a:t>
            </a:r>
            <a:endParaRPr lang="ru-RU" sz="2800" b="1" dirty="0">
              <a:ln>
                <a:solidFill>
                  <a:sysClr val="windowText" lastClr="000000"/>
                </a:solidFill>
              </a:ln>
              <a:solidFill>
                <a:srgbClr val="FF0000"/>
              </a:solidFill>
            </a:endParaRPr>
          </a:p>
          <a:p>
            <a:r>
              <a:rPr lang="ru-RU" sz="2800" b="1" dirty="0">
                <a:ln>
                  <a:solidFill>
                    <a:sysClr val="windowText" lastClr="000000"/>
                  </a:solidFill>
                </a:ln>
                <a:solidFill>
                  <a:srgbClr val="FF0000"/>
                </a:solidFill>
              </a:rPr>
              <a:t> </a:t>
            </a:r>
          </a:p>
          <a:p>
            <a:r>
              <a:rPr lang="ru-RU" sz="2800" b="1" dirty="0">
                <a:ln>
                  <a:solidFill>
                    <a:sysClr val="windowText" lastClr="000000"/>
                  </a:solidFill>
                </a:ln>
                <a:solidFill>
                  <a:srgbClr val="FF0000"/>
                </a:solidFill>
              </a:rPr>
              <a:t>Задание № 2 </a:t>
            </a:r>
          </a:p>
          <a:p>
            <a:r>
              <a:rPr lang="ru-RU" sz="1400" b="1" dirty="0"/>
              <a:t> </a:t>
            </a:r>
          </a:p>
          <a:p>
            <a:pPr algn="just"/>
            <a:r>
              <a:rPr lang="ru-RU" sz="2800" b="1" dirty="0"/>
              <a:t>Вычислить тепловые эффекты </a:t>
            </a:r>
            <a:r>
              <a:rPr lang="ru-RU" sz="2800" b="1" dirty="0">
                <a:sym typeface="Symbol"/>
              </a:rPr>
              <a:t></a:t>
            </a:r>
            <a:r>
              <a:rPr lang="ru-RU" sz="2800" b="1" dirty="0"/>
              <a:t>Н</a:t>
            </a:r>
            <a:r>
              <a:rPr lang="ru-RU" sz="2800" b="1" baseline="30000" dirty="0"/>
              <a:t>0</a:t>
            </a:r>
            <a:r>
              <a:rPr lang="ru-RU" sz="2800" b="1" baseline="-25000" dirty="0"/>
              <a:t>298</a:t>
            </a:r>
            <a:r>
              <a:rPr lang="ru-RU" sz="2800" b="1" dirty="0"/>
              <a:t> и </a:t>
            </a:r>
            <a:r>
              <a:rPr lang="ru-RU" sz="2800" b="1" dirty="0">
                <a:sym typeface="Symbol"/>
              </a:rPr>
              <a:t></a:t>
            </a:r>
            <a:r>
              <a:rPr lang="en-US" sz="2800" b="1" dirty="0"/>
              <a:t>U</a:t>
            </a:r>
            <a:r>
              <a:rPr lang="ru-RU" sz="2800" b="1" baseline="30000" dirty="0"/>
              <a:t>0</a:t>
            </a:r>
            <a:r>
              <a:rPr lang="ru-RU" sz="2800" b="1" baseline="-25000" dirty="0"/>
              <a:t>298</a:t>
            </a:r>
            <a:r>
              <a:rPr lang="ru-RU" sz="2800" b="1" dirty="0"/>
              <a:t> реакции</a:t>
            </a:r>
          </a:p>
          <a:p>
            <a:pPr algn="ctr"/>
            <a:r>
              <a:rPr lang="ru-RU" sz="2800" b="1" dirty="0"/>
              <a:t>2</a:t>
            </a:r>
            <a:r>
              <a:rPr lang="en-US" sz="2800" b="1" dirty="0"/>
              <a:t>H</a:t>
            </a:r>
            <a:r>
              <a:rPr lang="ru-RU" sz="2800" b="1" baseline="-25000" dirty="0"/>
              <a:t>2</a:t>
            </a:r>
            <a:r>
              <a:rPr lang="ru-RU" sz="2800" b="1" dirty="0"/>
              <a:t> + </a:t>
            </a:r>
            <a:r>
              <a:rPr lang="en-US" sz="2800" b="1" dirty="0"/>
              <a:t>CO </a:t>
            </a:r>
            <a:r>
              <a:rPr lang="en-US" sz="2800" b="1" dirty="0">
                <a:sym typeface="Symbol"/>
              </a:rPr>
              <a:t></a:t>
            </a:r>
            <a:r>
              <a:rPr lang="en-US" sz="2800" b="1" dirty="0"/>
              <a:t> CH</a:t>
            </a:r>
            <a:r>
              <a:rPr lang="ru-RU" sz="2800" b="1" baseline="-25000" dirty="0"/>
              <a:t>3</a:t>
            </a:r>
            <a:r>
              <a:rPr lang="en-US" sz="2800" b="1" dirty="0"/>
              <a:t>OH</a:t>
            </a:r>
            <a:r>
              <a:rPr lang="ru-RU" sz="2800" b="1" baseline="-25000" dirty="0"/>
              <a:t>(ж)</a:t>
            </a:r>
            <a:endParaRPr lang="ru-RU" sz="2800" b="1" dirty="0"/>
          </a:p>
        </p:txBody>
      </p:sp>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119124"/>
            <a:ext cx="8784976" cy="3597908"/>
          </a:xfrm>
          <a:prstGeom prst="rect">
            <a:avLst/>
          </a:prstGeom>
        </p:spPr>
        <p:txBody>
          <a:bodyPr wrap="square">
            <a:spAutoFit/>
          </a:bodyPr>
          <a:lstStyle/>
          <a:p>
            <a:pPr algn="ctr">
              <a:lnSpc>
                <a:spcPct val="85000"/>
              </a:lnSpc>
            </a:pPr>
            <a:r>
              <a:rPr lang="ru-RU" sz="2800" b="1" i="1" dirty="0">
                <a:ln>
                  <a:solidFill>
                    <a:sysClr val="windowText" lastClr="000000"/>
                  </a:solidFill>
                </a:ln>
                <a:solidFill>
                  <a:srgbClr val="FF0000"/>
                </a:solidFill>
              </a:rPr>
              <a:t>Решение</a:t>
            </a:r>
            <a:endParaRPr lang="ru-RU" sz="2800" b="1" dirty="0">
              <a:ln>
                <a:solidFill>
                  <a:sysClr val="windowText" lastClr="000000"/>
                </a:solidFill>
              </a:ln>
              <a:solidFill>
                <a:srgbClr val="FF0000"/>
              </a:solidFill>
            </a:endParaRPr>
          </a:p>
          <a:p>
            <a:pPr>
              <a:lnSpc>
                <a:spcPct val="85000"/>
              </a:lnSpc>
            </a:pPr>
            <a:r>
              <a:rPr lang="ru-RU" sz="1600" b="1" dirty="0"/>
              <a:t> </a:t>
            </a:r>
          </a:p>
          <a:p>
            <a:pPr indent="450850" algn="just">
              <a:lnSpc>
                <a:spcPct val="85000"/>
              </a:lnSpc>
            </a:pPr>
            <a:r>
              <a:rPr lang="ru-RU" sz="2800" b="1" i="1" dirty="0">
                <a:ln>
                  <a:solidFill>
                    <a:sysClr val="windowText" lastClr="000000"/>
                  </a:solidFill>
                </a:ln>
                <a:solidFill>
                  <a:srgbClr val="FF0000"/>
                </a:solidFill>
              </a:rPr>
              <a:t>Тепловой эффект реакции</a:t>
            </a:r>
            <a:r>
              <a:rPr lang="ru-RU" sz="2800" b="1" dirty="0">
                <a:ln>
                  <a:solidFill>
                    <a:sysClr val="windowText" lastClr="000000"/>
                  </a:solidFill>
                </a:ln>
                <a:solidFill>
                  <a:srgbClr val="FF0000"/>
                </a:solidFill>
              </a:rPr>
              <a:t> </a:t>
            </a:r>
            <a:r>
              <a:rPr lang="ru-RU" sz="2800" b="1" u="sng" dirty="0"/>
              <a:t>равняется</a:t>
            </a:r>
            <a:r>
              <a:rPr lang="ru-RU" sz="2800" b="1" dirty="0"/>
              <a:t> разности между суммой </a:t>
            </a:r>
            <a:r>
              <a:rPr lang="ru-RU" sz="2800" b="1" dirty="0" err="1"/>
              <a:t>теплот</a:t>
            </a:r>
            <a:r>
              <a:rPr lang="ru-RU" sz="2800" b="1" dirty="0"/>
              <a:t> образования конечных и суммой </a:t>
            </a:r>
            <a:r>
              <a:rPr lang="ru-RU" sz="2800" b="1" dirty="0" err="1"/>
              <a:t>теплот</a:t>
            </a:r>
            <a:r>
              <a:rPr lang="ru-RU" sz="2800" b="1" dirty="0"/>
              <a:t> образования начальных веществ. Поскольку </a:t>
            </a:r>
            <a:r>
              <a:rPr lang="ru-RU" sz="2800" b="1" dirty="0">
                <a:ln>
                  <a:solidFill>
                    <a:sysClr val="windowText" lastClr="000000"/>
                  </a:solidFill>
                </a:ln>
                <a:solidFill>
                  <a:srgbClr val="FF0066"/>
                </a:solidFill>
              </a:rPr>
              <a:t>стандартные теплоты образования </a:t>
            </a:r>
            <a:r>
              <a:rPr lang="ru-RU" sz="2800" b="1" dirty="0">
                <a:ln>
                  <a:solidFill>
                    <a:sysClr val="windowText" lastClr="000000"/>
                  </a:solidFill>
                </a:ln>
                <a:solidFill>
                  <a:srgbClr val="FF0066"/>
                </a:solidFill>
                <a:sym typeface="Symbol"/>
              </a:rPr>
              <a:t></a:t>
            </a:r>
            <a:r>
              <a:rPr lang="ru-RU" sz="2800" b="1" dirty="0">
                <a:ln>
                  <a:solidFill>
                    <a:sysClr val="windowText" lastClr="000000"/>
                  </a:solidFill>
                </a:ln>
                <a:solidFill>
                  <a:srgbClr val="FF0066"/>
                </a:solidFill>
              </a:rPr>
              <a:t>Н</a:t>
            </a:r>
            <a:r>
              <a:rPr lang="ru-RU" sz="2800" b="1" baseline="30000" dirty="0">
                <a:ln>
                  <a:solidFill>
                    <a:sysClr val="windowText" lastClr="000000"/>
                  </a:solidFill>
                </a:ln>
                <a:solidFill>
                  <a:srgbClr val="FF0066"/>
                </a:solidFill>
              </a:rPr>
              <a:t>0</a:t>
            </a:r>
            <a:r>
              <a:rPr lang="en-US" sz="2800" b="1" baseline="-25000" dirty="0">
                <a:ln>
                  <a:solidFill>
                    <a:sysClr val="windowText" lastClr="000000"/>
                  </a:solidFill>
                </a:ln>
                <a:solidFill>
                  <a:srgbClr val="FF0066"/>
                </a:solidFill>
              </a:rPr>
              <a:t>f</a:t>
            </a:r>
            <a:r>
              <a:rPr lang="ru-RU" sz="2800" b="1" baseline="-25000" dirty="0">
                <a:ln>
                  <a:solidFill>
                    <a:sysClr val="windowText" lastClr="000000"/>
                  </a:solidFill>
                </a:ln>
                <a:solidFill>
                  <a:srgbClr val="FF0066"/>
                </a:solidFill>
              </a:rPr>
              <a:t>,298 </a:t>
            </a:r>
            <a:r>
              <a:rPr lang="ru-RU" sz="2800" b="1" dirty="0"/>
              <a:t>отнесены к 1 молю вещества, их умножают на соответствующие стехиометрические </a:t>
            </a:r>
            <a:r>
              <a:rPr lang="ru-RU" sz="2800" b="1" dirty="0">
                <a:ln>
                  <a:solidFill>
                    <a:sysClr val="windowText" lastClr="000000"/>
                  </a:solidFill>
                </a:ln>
                <a:solidFill>
                  <a:srgbClr val="0000FF"/>
                </a:solidFill>
              </a:rPr>
              <a:t>коэффициенты</a:t>
            </a:r>
            <a:r>
              <a:rPr lang="ru-RU" sz="2800" b="1" dirty="0"/>
              <a:t> </a:t>
            </a:r>
            <a:r>
              <a:rPr lang="en-US" sz="2800" b="1" i="1" dirty="0">
                <a:ln>
                  <a:solidFill>
                    <a:sysClr val="windowText" lastClr="000000"/>
                  </a:solidFill>
                </a:ln>
                <a:solidFill>
                  <a:srgbClr val="0000FF"/>
                </a:solidFill>
              </a:rPr>
              <a:t>n</a:t>
            </a:r>
            <a:r>
              <a:rPr lang="ru-RU" sz="2800" b="1" dirty="0"/>
              <a:t> уравнения реакции.</a:t>
            </a:r>
          </a:p>
        </p:txBody>
      </p:sp>
      <p:graphicFrame>
        <p:nvGraphicFramePr>
          <p:cNvPr id="3" name="Таблица 2"/>
          <p:cNvGraphicFramePr>
            <a:graphicFrameLocks noGrp="1"/>
          </p:cNvGraphicFramePr>
          <p:nvPr>
            <p:extLst>
              <p:ext uri="{D42A27DB-BD31-4B8C-83A1-F6EECF244321}">
                <p14:modId xmlns:p14="http://schemas.microsoft.com/office/powerpoint/2010/main" val="3368157473"/>
              </p:ext>
            </p:extLst>
          </p:nvPr>
        </p:nvGraphicFramePr>
        <p:xfrm>
          <a:off x="251520" y="3861048"/>
          <a:ext cx="8784976" cy="1280160"/>
        </p:xfrm>
        <a:graphic>
          <a:graphicData uri="http://schemas.openxmlformats.org/drawingml/2006/table">
            <a:tbl>
              <a:tblPr firstRow="1" firstCol="1" bandRow="1">
                <a:tableStyleId>{2D5ABB26-0587-4C30-8999-92F81FD0307C}</a:tableStyleId>
              </a:tblPr>
              <a:tblGrid>
                <a:gridCol w="2088232">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1944216">
                  <a:extLst>
                    <a:ext uri="{9D8B030D-6E8A-4147-A177-3AD203B41FA5}">
                      <a16:colId xmlns:a16="http://schemas.microsoft.com/office/drawing/2014/main" val="20003"/>
                    </a:ext>
                  </a:extLst>
                </a:gridCol>
                <a:gridCol w="576064">
                  <a:extLst>
                    <a:ext uri="{9D8B030D-6E8A-4147-A177-3AD203B41FA5}">
                      <a16:colId xmlns:a16="http://schemas.microsoft.com/office/drawing/2014/main" val="20004"/>
                    </a:ext>
                  </a:extLst>
                </a:gridCol>
                <a:gridCol w="2160240">
                  <a:extLst>
                    <a:ext uri="{9D8B030D-6E8A-4147-A177-3AD203B41FA5}">
                      <a16:colId xmlns:a16="http://schemas.microsoft.com/office/drawing/2014/main" val="20005"/>
                    </a:ext>
                  </a:extLst>
                </a:gridCol>
              </a:tblGrid>
              <a:tr h="0">
                <a:tc>
                  <a:txBody>
                    <a:bodyPr/>
                    <a:lstStyle/>
                    <a:p>
                      <a:pPr indent="93345" algn="r">
                        <a:spcAft>
                          <a:spcPts val="0"/>
                        </a:spcAft>
                      </a:pPr>
                      <a:r>
                        <a:rPr lang="ru-RU" sz="2800" b="1" dirty="0">
                          <a:effectLst/>
                          <a:latin typeface="Arial" pitchFamily="34" charset="0"/>
                          <a:cs typeface="Arial" pitchFamily="34" charset="0"/>
                        </a:rPr>
                        <a:t> </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800" b="1" dirty="0">
                          <a:effectLst/>
                          <a:latin typeface="Arial" pitchFamily="34" charset="0"/>
                          <a:cs typeface="Arial" pitchFamily="34" charset="0"/>
                        </a:rPr>
                        <a:t>2H</a:t>
                      </a:r>
                      <a:r>
                        <a:rPr lang="en-US" sz="2800" b="1" baseline="-25000" dirty="0">
                          <a:effectLst/>
                          <a:latin typeface="Arial" pitchFamily="34" charset="0"/>
                          <a:cs typeface="Arial" pitchFamily="34" charset="0"/>
                        </a:rPr>
                        <a:t>2</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800" b="1">
                          <a:effectLst/>
                          <a:latin typeface="Arial" pitchFamily="34" charset="0"/>
                          <a:cs typeface="Arial" pitchFamily="34" charset="0"/>
                        </a:rPr>
                        <a:t>+</a:t>
                      </a:r>
                      <a:endParaRPr lang="ru-RU" sz="28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800" b="1">
                          <a:effectLst/>
                          <a:latin typeface="Arial" pitchFamily="34" charset="0"/>
                          <a:cs typeface="Arial" pitchFamily="34" charset="0"/>
                        </a:rPr>
                        <a:t>CO</a:t>
                      </a:r>
                      <a:endParaRPr lang="ru-RU" sz="28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800" b="1">
                          <a:effectLst/>
                          <a:latin typeface="Arial" pitchFamily="34" charset="0"/>
                          <a:cs typeface="Arial" pitchFamily="34" charset="0"/>
                          <a:sym typeface="Symbol"/>
                        </a:rPr>
                        <a:t></a:t>
                      </a:r>
                      <a:endParaRPr lang="ru-RU" sz="28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800" b="1">
                          <a:effectLst/>
                          <a:latin typeface="Arial" pitchFamily="34" charset="0"/>
                          <a:cs typeface="Arial" pitchFamily="34" charset="0"/>
                        </a:rPr>
                        <a:t>CH</a:t>
                      </a:r>
                      <a:r>
                        <a:rPr lang="en-US" sz="2800" b="1" baseline="-25000">
                          <a:effectLst/>
                          <a:latin typeface="Arial" pitchFamily="34" charset="0"/>
                          <a:cs typeface="Arial" pitchFamily="34" charset="0"/>
                        </a:rPr>
                        <a:t>3</a:t>
                      </a:r>
                      <a:r>
                        <a:rPr lang="en-US" sz="2800" b="1">
                          <a:effectLst/>
                          <a:latin typeface="Arial" pitchFamily="34" charset="0"/>
                          <a:cs typeface="Arial" pitchFamily="34" charset="0"/>
                        </a:rPr>
                        <a:t>OH</a:t>
                      </a:r>
                      <a:r>
                        <a:rPr lang="en-US" sz="2800" b="1" baseline="-25000">
                          <a:effectLst/>
                          <a:latin typeface="Arial" pitchFamily="34" charset="0"/>
                          <a:cs typeface="Arial" pitchFamily="34" charset="0"/>
                        </a:rPr>
                        <a:t>(</a:t>
                      </a:r>
                      <a:r>
                        <a:rPr lang="ru-RU" sz="2800" b="1" baseline="-25000">
                          <a:effectLst/>
                          <a:latin typeface="Arial" pitchFamily="34" charset="0"/>
                          <a:cs typeface="Arial" pitchFamily="34" charset="0"/>
                        </a:rPr>
                        <a:t>ж</a:t>
                      </a:r>
                      <a:r>
                        <a:rPr lang="en-US" sz="2800" b="1" baseline="-25000">
                          <a:effectLst/>
                          <a:latin typeface="Arial" pitchFamily="34" charset="0"/>
                          <a:cs typeface="Arial" pitchFamily="34" charset="0"/>
                        </a:rPr>
                        <a:t>)</a:t>
                      </a:r>
                      <a:endParaRPr lang="ru-RU" sz="28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indent="93345" algn="just">
                        <a:spcAft>
                          <a:spcPts val="0"/>
                        </a:spcAft>
                      </a:pPr>
                      <a:r>
                        <a:rPr lang="ru-RU" sz="2800" b="1" dirty="0">
                          <a:effectLst/>
                          <a:latin typeface="Arial" pitchFamily="34" charset="0"/>
                          <a:cs typeface="Arial" pitchFamily="34" charset="0"/>
                          <a:sym typeface="Symbol"/>
                        </a:rPr>
                        <a:t></a:t>
                      </a:r>
                      <a:r>
                        <a:rPr lang="ru-RU" sz="2800" b="1" dirty="0">
                          <a:effectLst/>
                          <a:latin typeface="Arial" pitchFamily="34" charset="0"/>
                          <a:cs typeface="Arial" pitchFamily="34" charset="0"/>
                        </a:rPr>
                        <a:t>Н</a:t>
                      </a:r>
                      <a:r>
                        <a:rPr lang="ru-RU" sz="2800" b="1" baseline="30000" dirty="0">
                          <a:effectLst/>
                          <a:latin typeface="Arial" pitchFamily="34" charset="0"/>
                          <a:cs typeface="Arial" pitchFamily="34" charset="0"/>
                        </a:rPr>
                        <a:t>0</a:t>
                      </a:r>
                      <a:r>
                        <a:rPr lang="en-US" sz="2800" b="1" baseline="-25000" dirty="0">
                          <a:effectLst/>
                          <a:latin typeface="Arial" pitchFamily="34" charset="0"/>
                          <a:cs typeface="Arial" pitchFamily="34" charset="0"/>
                        </a:rPr>
                        <a:t>f</a:t>
                      </a:r>
                      <a:r>
                        <a:rPr lang="ru-RU" sz="2800" b="1" baseline="-25000" dirty="0">
                          <a:effectLst/>
                          <a:latin typeface="Arial" pitchFamily="34" charset="0"/>
                          <a:cs typeface="Arial" pitchFamily="34" charset="0"/>
                        </a:rPr>
                        <a:t>,298</a:t>
                      </a:r>
                      <a:r>
                        <a:rPr lang="en-US" sz="2800" b="1" dirty="0">
                          <a:effectLst/>
                          <a:latin typeface="Arial" pitchFamily="34" charset="0"/>
                          <a:cs typeface="Arial" pitchFamily="34" charset="0"/>
                        </a:rPr>
                        <a:t>, </a:t>
                      </a:r>
                      <a:r>
                        <a:rPr lang="ru-RU" sz="2800" b="1" dirty="0">
                          <a:effectLst/>
                          <a:latin typeface="Arial" pitchFamily="34" charset="0"/>
                          <a:cs typeface="Arial" pitchFamily="34" charset="0"/>
                        </a:rPr>
                        <a:t>кДж</a:t>
                      </a:r>
                      <a:r>
                        <a:rPr lang="en-US" sz="2800" b="1" dirty="0">
                          <a:effectLst/>
                          <a:latin typeface="Arial" pitchFamily="34" charset="0"/>
                          <a:cs typeface="Arial" pitchFamily="34" charset="0"/>
                        </a:rPr>
                        <a:t>/</a:t>
                      </a:r>
                      <a:r>
                        <a:rPr lang="ru-RU" sz="2800" b="1" dirty="0">
                          <a:effectLst/>
                          <a:latin typeface="Arial" pitchFamily="34" charset="0"/>
                          <a:cs typeface="Arial" pitchFamily="34" charset="0"/>
                        </a:rPr>
                        <a:t>моль</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800" b="1" dirty="0">
                          <a:effectLst/>
                          <a:latin typeface="Arial" pitchFamily="34" charset="0"/>
                          <a:cs typeface="Arial" pitchFamily="34" charset="0"/>
                        </a:rPr>
                        <a:t>2 </a:t>
                      </a:r>
                      <a:r>
                        <a:rPr lang="en-US" sz="2800" b="1" baseline="30000" dirty="0">
                          <a:effectLst/>
                          <a:latin typeface="Arial" pitchFamily="34" charset="0"/>
                          <a:cs typeface="Arial" pitchFamily="34" charset="0"/>
                        </a:rPr>
                        <a:t>. </a:t>
                      </a:r>
                      <a:r>
                        <a:rPr lang="en-US" sz="2800" b="1" dirty="0">
                          <a:effectLst/>
                          <a:latin typeface="Arial" pitchFamily="34" charset="0"/>
                          <a:cs typeface="Arial" pitchFamily="34" charset="0"/>
                        </a:rPr>
                        <a:t>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800" b="1" dirty="0">
                          <a:effectLst/>
                          <a:latin typeface="Arial" pitchFamily="34" charset="0"/>
                          <a:cs typeface="Arial" pitchFamily="34" charset="0"/>
                        </a:rPr>
                        <a:t> </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800" b="1" dirty="0">
                          <a:effectLst/>
                          <a:latin typeface="Arial" pitchFamily="34" charset="0"/>
                          <a:cs typeface="Arial" pitchFamily="34" charset="0"/>
                        </a:rPr>
                        <a:t>–110,53</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800" b="1" dirty="0">
                          <a:effectLst/>
                          <a:latin typeface="Arial" pitchFamily="34" charset="0"/>
                          <a:cs typeface="Arial" pitchFamily="34" charset="0"/>
                        </a:rPr>
                        <a:t> </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800" b="1" dirty="0">
                          <a:effectLst/>
                          <a:latin typeface="Arial" pitchFamily="34" charset="0"/>
                          <a:cs typeface="Arial" pitchFamily="34" charset="0"/>
                        </a:rPr>
                        <a:t>–238,57</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188640"/>
            <a:ext cx="8932766" cy="5586145"/>
          </a:xfrm>
          <a:prstGeom prst="rect">
            <a:avLst/>
          </a:prstGeom>
        </p:spPr>
        <p:txBody>
          <a:bodyPr wrap="square">
            <a:spAutoFit/>
          </a:bodyPr>
          <a:lstStyle/>
          <a:p>
            <a:pPr algn="ctr">
              <a:lnSpc>
                <a:spcPct val="85000"/>
              </a:lnSpc>
            </a:pPr>
            <a:r>
              <a:rPr lang="ru-RU" sz="2800" b="1" dirty="0">
                <a:sym typeface="Symbol"/>
              </a:rPr>
              <a:t></a:t>
            </a:r>
            <a:r>
              <a:rPr lang="ru-RU" sz="2800" b="1" dirty="0"/>
              <a:t>Н</a:t>
            </a:r>
            <a:r>
              <a:rPr lang="ru-RU" sz="2800" b="1" baseline="30000" dirty="0"/>
              <a:t>0</a:t>
            </a:r>
            <a:r>
              <a:rPr lang="ru-RU" sz="2800" b="1" baseline="-25000" dirty="0"/>
              <a:t>298</a:t>
            </a:r>
            <a:r>
              <a:rPr lang="ru-RU" sz="2800" b="1" dirty="0"/>
              <a:t> = </a:t>
            </a:r>
            <a:r>
              <a:rPr lang="ru-RU" sz="2800" b="1" dirty="0">
                <a:sym typeface="Symbol"/>
              </a:rPr>
              <a:t></a:t>
            </a:r>
            <a:r>
              <a:rPr lang="ru-RU" sz="2800" b="1" dirty="0"/>
              <a:t>(</a:t>
            </a:r>
            <a:r>
              <a:rPr lang="en-US" sz="2800" b="1" dirty="0" err="1"/>
              <a:t>n</a:t>
            </a:r>
            <a:r>
              <a:rPr lang="en-US" sz="2800" b="1" i="1" baseline="-25000" dirty="0" err="1"/>
              <a:t>i</a:t>
            </a:r>
            <a:r>
              <a:rPr lang="en-US" sz="2800" b="1" dirty="0"/>
              <a:t> </a:t>
            </a:r>
            <a:r>
              <a:rPr lang="en-US" sz="2800" b="1" dirty="0">
                <a:sym typeface="Symbol"/>
              </a:rPr>
              <a:t></a:t>
            </a:r>
            <a:r>
              <a:rPr lang="en-US" sz="2800" b="1" dirty="0"/>
              <a:t> </a:t>
            </a:r>
            <a:r>
              <a:rPr lang="ru-RU" sz="2800" b="1" dirty="0">
                <a:sym typeface="Symbol"/>
              </a:rPr>
              <a:t></a:t>
            </a:r>
            <a:r>
              <a:rPr lang="ru-RU" sz="2800" b="1" dirty="0"/>
              <a:t>Н</a:t>
            </a:r>
            <a:r>
              <a:rPr lang="ru-RU" sz="2800" b="1" baseline="30000" dirty="0"/>
              <a:t>0</a:t>
            </a:r>
            <a:r>
              <a:rPr lang="en-US" sz="2800" b="1" baseline="-25000" dirty="0"/>
              <a:t>f</a:t>
            </a:r>
            <a:r>
              <a:rPr lang="ru-RU" sz="2800" b="1" baseline="-25000" dirty="0"/>
              <a:t>,298</a:t>
            </a:r>
            <a:r>
              <a:rPr lang="ru-RU" sz="2800" b="1" dirty="0"/>
              <a:t>)</a:t>
            </a:r>
            <a:r>
              <a:rPr lang="ru-RU" sz="2800" b="1" baseline="-25000" dirty="0"/>
              <a:t>кон.</a:t>
            </a:r>
            <a:r>
              <a:rPr lang="ru-RU" sz="2800" b="1" dirty="0"/>
              <a:t> – </a:t>
            </a:r>
            <a:r>
              <a:rPr lang="ru-RU" sz="2800" b="1" dirty="0">
                <a:sym typeface="Symbol"/>
              </a:rPr>
              <a:t></a:t>
            </a:r>
            <a:r>
              <a:rPr lang="ru-RU" sz="2800" b="1" dirty="0"/>
              <a:t>(</a:t>
            </a:r>
            <a:r>
              <a:rPr lang="en-US" sz="2800" b="1" dirty="0" err="1"/>
              <a:t>n</a:t>
            </a:r>
            <a:r>
              <a:rPr lang="en-US" sz="2800" b="1" i="1" baseline="-25000" dirty="0" err="1"/>
              <a:t>i</a:t>
            </a:r>
            <a:r>
              <a:rPr lang="en-US" sz="2800" b="1" dirty="0"/>
              <a:t> </a:t>
            </a:r>
            <a:r>
              <a:rPr lang="en-US" sz="2800" b="1" dirty="0">
                <a:sym typeface="Symbol"/>
              </a:rPr>
              <a:t></a:t>
            </a:r>
            <a:r>
              <a:rPr lang="en-US" sz="2800" b="1" dirty="0"/>
              <a:t> </a:t>
            </a:r>
            <a:r>
              <a:rPr lang="ru-RU" sz="2800" b="1" dirty="0">
                <a:sym typeface="Symbol"/>
              </a:rPr>
              <a:t></a:t>
            </a:r>
            <a:r>
              <a:rPr lang="ru-RU" sz="2800" b="1" dirty="0"/>
              <a:t>Н</a:t>
            </a:r>
            <a:r>
              <a:rPr lang="ru-RU" sz="2800" b="1" baseline="30000" dirty="0"/>
              <a:t>0</a:t>
            </a:r>
            <a:r>
              <a:rPr lang="en-US" sz="2800" b="1" baseline="-25000" dirty="0"/>
              <a:t>f</a:t>
            </a:r>
            <a:r>
              <a:rPr lang="ru-RU" sz="2800" b="1" baseline="-25000" dirty="0"/>
              <a:t>,298</a:t>
            </a:r>
            <a:r>
              <a:rPr lang="ru-RU" sz="2800" b="1" dirty="0"/>
              <a:t>)</a:t>
            </a:r>
            <a:r>
              <a:rPr lang="ru-RU" sz="2800" b="1" baseline="-25000" dirty="0"/>
              <a:t>нач.</a:t>
            </a:r>
            <a:r>
              <a:rPr lang="ru-RU" sz="2800" b="1" dirty="0"/>
              <a:t> = –238,57 – (–110,53)  = –128,04 кДж.</a:t>
            </a:r>
          </a:p>
          <a:p>
            <a:pPr>
              <a:lnSpc>
                <a:spcPct val="85000"/>
              </a:lnSpc>
            </a:pPr>
            <a:r>
              <a:rPr lang="ru-RU" sz="2800" b="1" dirty="0"/>
              <a:t> </a:t>
            </a:r>
          </a:p>
          <a:p>
            <a:pPr indent="450850" algn="just">
              <a:lnSpc>
                <a:spcPct val="85000"/>
              </a:lnSpc>
            </a:pPr>
            <a:r>
              <a:rPr lang="ru-RU" sz="2800" b="1" i="1" dirty="0">
                <a:ln>
                  <a:solidFill>
                    <a:sysClr val="windowText" lastClr="000000"/>
                  </a:solidFill>
                </a:ln>
                <a:solidFill>
                  <a:srgbClr val="0000FF"/>
                </a:solidFill>
              </a:rPr>
              <a:t>Тепловой эффект реакции при постоянном объеме</a:t>
            </a:r>
            <a:r>
              <a:rPr lang="ru-RU" sz="2800" b="1" dirty="0"/>
              <a:t>, или </a:t>
            </a:r>
            <a:r>
              <a:rPr lang="ru-RU" sz="2800" b="1" i="1" dirty="0">
                <a:ln>
                  <a:solidFill>
                    <a:sysClr val="windowText" lastClr="000000"/>
                  </a:solidFill>
                </a:ln>
                <a:solidFill>
                  <a:srgbClr val="0000FF"/>
                </a:solidFill>
              </a:rPr>
              <a:t>изохорный тепловой эффект </a:t>
            </a:r>
            <a:r>
              <a:rPr lang="ru-RU" sz="2800" b="1" dirty="0">
                <a:ln>
                  <a:solidFill>
                    <a:sysClr val="windowText" lastClr="000000"/>
                  </a:solidFill>
                </a:ln>
                <a:solidFill>
                  <a:srgbClr val="0000FF"/>
                </a:solidFill>
                <a:sym typeface="Symbol"/>
              </a:rPr>
              <a:t></a:t>
            </a:r>
            <a:r>
              <a:rPr lang="en-US" sz="2800" b="1" dirty="0">
                <a:ln>
                  <a:solidFill>
                    <a:sysClr val="windowText" lastClr="000000"/>
                  </a:solidFill>
                </a:ln>
                <a:solidFill>
                  <a:srgbClr val="0000FF"/>
                </a:solidFill>
              </a:rPr>
              <a:t>U</a:t>
            </a:r>
            <a:r>
              <a:rPr lang="ru-RU" sz="2800" b="1" baseline="30000" dirty="0">
                <a:ln>
                  <a:solidFill>
                    <a:sysClr val="windowText" lastClr="000000"/>
                  </a:solidFill>
                </a:ln>
                <a:solidFill>
                  <a:srgbClr val="0000FF"/>
                </a:solidFill>
              </a:rPr>
              <a:t>0</a:t>
            </a:r>
            <a:r>
              <a:rPr lang="ru-RU" sz="2800" b="1" baseline="-25000" dirty="0">
                <a:ln>
                  <a:solidFill>
                    <a:sysClr val="windowText" lastClr="000000"/>
                  </a:solidFill>
                </a:ln>
                <a:solidFill>
                  <a:srgbClr val="0000FF"/>
                </a:solidFill>
              </a:rPr>
              <a:t>298</a:t>
            </a:r>
            <a:r>
              <a:rPr lang="ru-RU" sz="2800" b="1" dirty="0"/>
              <a:t>, можно найти из известного уравнения, связывающего изобарный и изохорный тепловые эффекты:</a:t>
            </a:r>
          </a:p>
          <a:p>
            <a:pPr algn="ctr">
              <a:lnSpc>
                <a:spcPct val="85000"/>
              </a:lnSpc>
            </a:pPr>
            <a:r>
              <a:rPr lang="ru-RU" sz="2800" b="1" dirty="0">
                <a:sym typeface="Symbol"/>
              </a:rPr>
              <a:t></a:t>
            </a:r>
            <a:r>
              <a:rPr lang="ru-RU" sz="2800" b="1" dirty="0"/>
              <a:t>Н</a:t>
            </a:r>
            <a:r>
              <a:rPr lang="ru-RU" sz="2800" b="1" baseline="30000" dirty="0"/>
              <a:t>0</a:t>
            </a:r>
            <a:r>
              <a:rPr lang="ru-RU" sz="2800" b="1" baseline="-25000" dirty="0"/>
              <a:t>298</a:t>
            </a:r>
            <a:r>
              <a:rPr lang="ru-RU" sz="2800" b="1" dirty="0"/>
              <a:t> = </a:t>
            </a:r>
            <a:r>
              <a:rPr lang="ru-RU" sz="2800" b="1" dirty="0">
                <a:sym typeface="Symbol"/>
              </a:rPr>
              <a:t></a:t>
            </a:r>
            <a:r>
              <a:rPr lang="en-US" sz="2800" b="1" dirty="0"/>
              <a:t>U</a:t>
            </a:r>
            <a:r>
              <a:rPr lang="ru-RU" sz="2800" b="1" baseline="30000" dirty="0"/>
              <a:t>0</a:t>
            </a:r>
            <a:r>
              <a:rPr lang="ru-RU" sz="2800" b="1" baseline="-25000" dirty="0"/>
              <a:t>298 </a:t>
            </a:r>
            <a:r>
              <a:rPr lang="ru-RU" sz="2800" b="1" dirty="0"/>
              <a:t>+ </a:t>
            </a:r>
            <a:r>
              <a:rPr lang="ru-RU" sz="2800" b="1" dirty="0">
                <a:sym typeface="Symbol"/>
              </a:rPr>
              <a:t></a:t>
            </a:r>
            <a:r>
              <a:rPr lang="en-US" sz="2800" b="1" dirty="0" err="1"/>
              <a:t>nRT</a:t>
            </a:r>
            <a:r>
              <a:rPr lang="ru-RU" sz="2800" b="1" dirty="0"/>
              <a:t>,</a:t>
            </a:r>
          </a:p>
          <a:p>
            <a:pPr algn="just">
              <a:lnSpc>
                <a:spcPct val="85000"/>
              </a:lnSpc>
            </a:pPr>
            <a:r>
              <a:rPr lang="ru-RU" sz="2800" b="1" dirty="0"/>
              <a:t>где: </a:t>
            </a:r>
            <a:r>
              <a:rPr lang="ru-RU" sz="2800" b="1" dirty="0">
                <a:sym typeface="Symbol"/>
              </a:rPr>
              <a:t></a:t>
            </a:r>
            <a:r>
              <a:rPr lang="en-US" sz="2800" b="1" dirty="0"/>
              <a:t>n </a:t>
            </a:r>
            <a:r>
              <a:rPr lang="ru-RU" sz="2800" b="1" dirty="0">
                <a:sym typeface="Symbol"/>
              </a:rPr>
              <a:t></a:t>
            </a:r>
            <a:r>
              <a:rPr lang="ru-RU" sz="2800" b="1" dirty="0"/>
              <a:t> изменение числа молей </a:t>
            </a:r>
            <a:r>
              <a:rPr lang="ru-RU" sz="2800" b="1" u="sng" dirty="0">
                <a:ln>
                  <a:solidFill>
                    <a:sysClr val="windowText" lastClr="000000"/>
                  </a:solidFill>
                </a:ln>
                <a:solidFill>
                  <a:srgbClr val="FF0000"/>
                </a:solidFill>
              </a:rPr>
              <a:t>газообразных</a:t>
            </a:r>
            <a:r>
              <a:rPr lang="ru-RU" sz="2800" b="1" dirty="0">
                <a:solidFill>
                  <a:srgbClr val="FF0000"/>
                </a:solidFill>
              </a:rPr>
              <a:t> </a:t>
            </a:r>
            <a:r>
              <a:rPr lang="ru-RU" sz="2800" b="1" dirty="0"/>
              <a:t>веществ в результате реакции, вычисляемое по ее стехиометрическому уравнению.</a:t>
            </a:r>
          </a:p>
          <a:p>
            <a:pPr algn="ctr">
              <a:lnSpc>
                <a:spcPct val="85000"/>
              </a:lnSpc>
            </a:pPr>
            <a:r>
              <a:rPr lang="ru-RU" sz="2800" b="1" dirty="0">
                <a:sym typeface="Symbol"/>
              </a:rPr>
              <a:t></a:t>
            </a:r>
            <a:r>
              <a:rPr lang="en-US" sz="2800" b="1" dirty="0"/>
              <a:t>n</a:t>
            </a:r>
            <a:r>
              <a:rPr lang="ru-RU" sz="2800" b="1" dirty="0"/>
              <a:t> = – 2 – 1 = – 3</a:t>
            </a:r>
          </a:p>
          <a:p>
            <a:pPr algn="ctr">
              <a:lnSpc>
                <a:spcPct val="85000"/>
              </a:lnSpc>
            </a:pPr>
            <a:r>
              <a:rPr lang="ru-RU" sz="2800" b="1" dirty="0">
                <a:sym typeface="Symbol"/>
              </a:rPr>
              <a:t></a:t>
            </a:r>
            <a:r>
              <a:rPr lang="en-US" sz="2800" b="1" dirty="0"/>
              <a:t>U</a:t>
            </a:r>
            <a:r>
              <a:rPr lang="ru-RU" sz="2800" b="1" baseline="30000" dirty="0"/>
              <a:t>0</a:t>
            </a:r>
            <a:r>
              <a:rPr lang="ru-RU" sz="2800" b="1" baseline="-25000" dirty="0"/>
              <a:t>298 </a:t>
            </a:r>
            <a:r>
              <a:rPr lang="ru-RU" sz="2800" b="1" dirty="0"/>
              <a:t>= </a:t>
            </a:r>
            <a:r>
              <a:rPr lang="ru-RU" sz="2800" b="1" dirty="0">
                <a:sym typeface="Symbol"/>
              </a:rPr>
              <a:t></a:t>
            </a:r>
            <a:r>
              <a:rPr lang="ru-RU" sz="2800" b="1" dirty="0"/>
              <a:t>Н</a:t>
            </a:r>
            <a:r>
              <a:rPr lang="ru-RU" sz="2800" b="1" baseline="30000" dirty="0"/>
              <a:t>0</a:t>
            </a:r>
            <a:r>
              <a:rPr lang="ru-RU" sz="2800" b="1" baseline="-25000" dirty="0"/>
              <a:t>298</a:t>
            </a:r>
            <a:r>
              <a:rPr lang="ru-RU" sz="2800" b="1" dirty="0"/>
              <a:t> – </a:t>
            </a:r>
            <a:r>
              <a:rPr lang="ru-RU" sz="2800" b="1" dirty="0">
                <a:sym typeface="Symbol"/>
              </a:rPr>
              <a:t></a:t>
            </a:r>
            <a:r>
              <a:rPr lang="en-US" sz="2800" b="1" dirty="0" err="1"/>
              <a:t>nRT</a:t>
            </a:r>
            <a:r>
              <a:rPr lang="ru-RU" sz="2800" b="1" dirty="0"/>
              <a:t> = –128040 – (–3) </a:t>
            </a:r>
            <a:r>
              <a:rPr lang="ru-RU" sz="2800" b="1" baseline="30000" dirty="0"/>
              <a:t>. </a:t>
            </a:r>
            <a:r>
              <a:rPr lang="ru-RU" sz="2800" b="1" dirty="0"/>
              <a:t>8,314 </a:t>
            </a:r>
            <a:r>
              <a:rPr lang="ru-RU" sz="2800" b="1" baseline="30000" dirty="0"/>
              <a:t>. </a:t>
            </a:r>
            <a:r>
              <a:rPr lang="ru-RU" sz="2800" b="1" dirty="0"/>
              <a:t>298 = –125562,4 Дж</a:t>
            </a:r>
          </a:p>
        </p:txBody>
      </p:sp>
    </p:spTree>
    <p:extLst>
      <p:ext uri="{BB962C8B-B14F-4D97-AF65-F5344CB8AC3E}">
        <p14:creationId xmlns:p14="http://schemas.microsoft.com/office/powerpoint/2010/main" val="2727744799"/>
      </p:ext>
    </p:extLst>
  </p:cSld>
  <p:clrMapOvr>
    <a:masterClrMapping/>
  </p:clrMapOvr>
  <p:transition>
    <p:wheel spokes="1"/>
  </p:transition>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16" name="Объект 15"/>
          <p:cNvGraphicFramePr>
            <a:graphicFrameLocks noChangeAspect="1"/>
          </p:cNvGraphicFramePr>
          <p:nvPr>
            <p:extLst>
              <p:ext uri="{D42A27DB-BD31-4B8C-83A1-F6EECF244321}">
                <p14:modId xmlns:p14="http://schemas.microsoft.com/office/powerpoint/2010/main" val="752518908"/>
              </p:ext>
            </p:extLst>
          </p:nvPr>
        </p:nvGraphicFramePr>
        <p:xfrm>
          <a:off x="19930" y="4273570"/>
          <a:ext cx="2867025" cy="2552700"/>
        </p:xfrm>
        <a:graphic>
          <a:graphicData uri="http://schemas.openxmlformats.org/presentationml/2006/ole">
            <mc:AlternateContent xmlns:mc="http://schemas.openxmlformats.org/markup-compatibility/2006">
              <mc:Choice xmlns:v="urn:schemas-microsoft-com:vml" Requires="v">
                <p:oleObj spid="_x0000_s530561" name="Точечный рисунок" r:id="rId4" imgW="2866667" imgH="2553056" progId="PBrush">
                  <p:embed/>
                </p:oleObj>
              </mc:Choice>
              <mc:Fallback>
                <p:oleObj name="Точечный рисунок" r:id="rId4" imgW="2866667" imgH="2553056" progId="PBrush">
                  <p:embed/>
                  <p:pic>
                    <p:nvPicPr>
                      <p:cNvPr id="9" name="Объект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0" y="4273570"/>
                        <a:ext cx="2867025" cy="2552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73421" y="-27881"/>
            <a:ext cx="4838857" cy="3037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Прямоугольник 17"/>
          <p:cNvSpPr/>
          <p:nvPr/>
        </p:nvSpPr>
        <p:spPr>
          <a:xfrm>
            <a:off x="144016" y="2999413"/>
            <a:ext cx="8892480" cy="15817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0000"/>
              </a:lnSpc>
            </a:pPr>
            <a:r>
              <a:rPr lang="ru-RU" sz="4000" b="1" spc="50" dirty="0" smtClean="0">
                <a:ln w="11430"/>
                <a:solidFill>
                  <a:srgbClr val="C00000"/>
                </a:solidFill>
                <a:effectLst>
                  <a:outerShdw blurRad="76200" dist="50800" dir="5400000" algn="tl" rotWithShape="0">
                    <a:srgbClr val="000000">
                      <a:alpha val="65000"/>
                    </a:srgbClr>
                  </a:outerShdw>
                </a:effectLst>
                <a:latin typeface="Arial Black" pitchFamily="34" charset="0"/>
              </a:rPr>
              <a:t>Лабораторная </a:t>
            </a:r>
            <a:r>
              <a:rPr lang="ru-RU" sz="4000" b="1" spc="50" dirty="0">
                <a:ln w="11430"/>
                <a:solidFill>
                  <a:srgbClr val="C00000"/>
                </a:solidFill>
                <a:effectLst>
                  <a:outerShdw blurRad="76200" dist="50800" dir="5400000" algn="tl" rotWithShape="0">
                    <a:srgbClr val="000000">
                      <a:alpha val="65000"/>
                    </a:srgbClr>
                  </a:outerShdw>
                </a:effectLst>
                <a:latin typeface="Arial Black" pitchFamily="34" charset="0"/>
              </a:rPr>
              <a:t>работа № 1 «Определение теплоты растворения соли</a:t>
            </a:r>
            <a:r>
              <a:rPr lang="ru-RU" sz="4000" b="1" spc="50" dirty="0" smtClean="0">
                <a:ln w="11430"/>
                <a:solidFill>
                  <a:srgbClr val="C00000"/>
                </a:solidFill>
                <a:effectLst>
                  <a:outerShdw blurRad="76200" dist="50800" dir="5400000" algn="tl" rotWithShape="0">
                    <a:srgbClr val="000000">
                      <a:alpha val="65000"/>
                    </a:srgbClr>
                  </a:outerShdw>
                </a:effectLst>
                <a:latin typeface="Arial Black" pitchFamily="34" charset="0"/>
              </a:rPr>
              <a:t>»</a:t>
            </a:r>
            <a:endParaRPr lang="ru-RU" sz="4000" b="1"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pic>
        <p:nvPicPr>
          <p:cNvPr id="19" name="Picture 12" descr="пишу 1"/>
          <p:cNvPicPr>
            <a:picLocks noChangeAspect="1" noChangeArrowheads="1" noCrop="1"/>
          </p:cNvPicPr>
          <p:nvPr/>
        </p:nvPicPr>
        <p:blipFill>
          <a:blip r:embed="rId7" cstate="print"/>
          <a:srcRect/>
          <a:stretch>
            <a:fillRect/>
          </a:stretch>
        </p:blipFill>
        <p:spPr bwMode="auto">
          <a:xfrm>
            <a:off x="8462991" y="4991120"/>
            <a:ext cx="649287" cy="1295400"/>
          </a:xfrm>
          <a:prstGeom prst="rect">
            <a:avLst/>
          </a:prstGeom>
          <a:noFill/>
          <a:ln w="9525">
            <a:noFill/>
            <a:miter lim="800000"/>
            <a:headEnd/>
            <a:tailEnd/>
          </a:ln>
        </p:spPr>
      </p:pic>
      <p:pic>
        <p:nvPicPr>
          <p:cNvPr id="2" name="Рисунок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7944" y="4581128"/>
            <a:ext cx="2051687" cy="2416431"/>
          </a:xfrm>
          <a:prstGeom prst="rect">
            <a:avLst/>
          </a:prstGeom>
        </p:spPr>
      </p:pic>
      <p:pic>
        <p:nvPicPr>
          <p:cNvPr id="3" name="Рисунок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13" y="-27882"/>
            <a:ext cx="2749019" cy="2736801"/>
          </a:xfrm>
          <a:prstGeom prst="rect">
            <a:avLst/>
          </a:prstGeom>
        </p:spPr>
      </p:pic>
    </p:spTree>
    <p:extLst>
      <p:ext uri="{BB962C8B-B14F-4D97-AF65-F5344CB8AC3E}">
        <p14:creationId xmlns:p14="http://schemas.microsoft.com/office/powerpoint/2010/main" val="3456756351"/>
      </p:ext>
    </p:extLst>
  </p:cSld>
  <p:clrMapOvr>
    <a:masterClrMapping/>
  </p:clrMapOvr>
  <p:transition>
    <p:wheel spokes="1"/>
  </p:transition>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548680"/>
            <a:ext cx="8858312" cy="3859518"/>
          </a:xfrm>
          <a:prstGeom prst="rect">
            <a:avLst/>
          </a:prstGeom>
        </p:spPr>
        <p:txBody>
          <a:bodyPr wrap="square">
            <a:spAutoFit/>
          </a:bodyPr>
          <a:lstStyle/>
          <a:p>
            <a:pPr marL="900113" indent="-900113" algn="just">
              <a:lnSpc>
                <a:spcPct val="85000"/>
              </a:lnSpc>
            </a:pP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Цель</a:t>
            </a:r>
            <a:r>
              <a:rPr lang="ru-RU" sz="3200" b="1" dirty="0" smtClean="0">
                <a:latin typeface="Arial" pitchFamily="34" charset="0"/>
                <a:cs typeface="Arial" pitchFamily="34" charset="0"/>
              </a:rPr>
              <a:t> – </a:t>
            </a:r>
            <a:r>
              <a:rPr lang="ru-RU" sz="3200" b="1" dirty="0">
                <a:latin typeface="Arial" pitchFamily="34" charset="0"/>
                <a:cs typeface="Arial" pitchFamily="34" charset="0"/>
              </a:rPr>
              <a:t>Определение теплоты растворения </a:t>
            </a:r>
            <a:r>
              <a:rPr lang="ru-RU" sz="3200" b="1" dirty="0" smtClean="0">
                <a:latin typeface="Arial" pitchFamily="34" charset="0"/>
                <a:cs typeface="Arial" pitchFamily="34" charset="0"/>
              </a:rPr>
              <a:t>соли.</a:t>
            </a:r>
            <a:endParaRPr lang="ru-RU" sz="3200" b="1" dirty="0">
              <a:latin typeface="Arial" pitchFamily="34" charset="0"/>
              <a:cs typeface="Arial" pitchFamily="34" charset="0"/>
            </a:endParaRPr>
          </a:p>
          <a:p>
            <a:pPr marL="900113" indent="-900113" algn="just">
              <a:lnSpc>
                <a:spcPct val="85000"/>
              </a:lnSpc>
            </a:pPr>
            <a:endPar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marL="900113" indent="-900113" algn="just">
              <a:lnSpc>
                <a:spcPct val="85000"/>
              </a:lnSpc>
            </a:pP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Приборы и реактивы</a:t>
            </a:r>
            <a:r>
              <a:rPr lang="ru-RU" sz="3200" b="1" dirty="0" smtClean="0">
                <a:latin typeface="Arial" pitchFamily="34" charset="0"/>
                <a:cs typeface="Arial" pitchFamily="34" charset="0"/>
              </a:rPr>
              <a:t>: химическая посуда, весы, термометр, </a:t>
            </a:r>
            <a:r>
              <a:rPr lang="ru-RU" sz="3200" b="1" dirty="0" smtClean="0"/>
              <a:t>калориметрический сосуд, </a:t>
            </a:r>
            <a:r>
              <a:rPr lang="ru-RU" sz="3200" b="1" dirty="0" smtClean="0">
                <a:latin typeface="Arial" pitchFamily="34" charset="0"/>
                <a:cs typeface="Arial" pitchFamily="34" charset="0"/>
              </a:rPr>
              <a:t>H</a:t>
            </a:r>
            <a:r>
              <a:rPr lang="ru-RU" sz="3200" b="1" baseline="-25000" dirty="0" smtClean="0">
                <a:latin typeface="Arial" pitchFamily="34" charset="0"/>
                <a:cs typeface="Arial" pitchFamily="34" charset="0"/>
              </a:rPr>
              <a:t>2</a:t>
            </a:r>
            <a:r>
              <a:rPr lang="ru-RU" sz="3200" b="1" dirty="0" smtClean="0">
                <a:latin typeface="Arial" pitchFamily="34" charset="0"/>
                <a:cs typeface="Arial" pitchFamily="34" charset="0"/>
              </a:rPr>
              <a:t>O</a:t>
            </a:r>
            <a:r>
              <a:rPr lang="en-US" sz="3200" b="1" dirty="0" smtClean="0">
                <a:latin typeface="Arial" pitchFamily="34" charset="0"/>
                <a:cs typeface="Arial" pitchFamily="34" charset="0"/>
              </a:rPr>
              <a:t>, </a:t>
            </a:r>
            <a:r>
              <a:rPr lang="en-US" sz="3200" b="1" dirty="0" err="1" smtClean="0">
                <a:latin typeface="Arial" pitchFamily="34" charset="0"/>
                <a:cs typeface="Arial" pitchFamily="34" charset="0"/>
              </a:rPr>
              <a:t>LiCl</a:t>
            </a:r>
            <a:r>
              <a:rPr lang="en-US" sz="3200" b="1" dirty="0" smtClean="0">
                <a:latin typeface="Arial" pitchFamily="34" charset="0"/>
                <a:cs typeface="Arial" pitchFamily="34" charset="0"/>
              </a:rPr>
              <a:t>, </a:t>
            </a:r>
            <a:r>
              <a:rPr lang="en-US" sz="3200" b="1" dirty="0" err="1" smtClean="0">
                <a:latin typeface="Arial" pitchFamily="34" charset="0"/>
                <a:cs typeface="Arial" pitchFamily="34" charset="0"/>
              </a:rPr>
              <a:t>LiBr</a:t>
            </a:r>
            <a:r>
              <a:rPr lang="en-US" sz="3200" b="1" dirty="0" smtClean="0">
                <a:latin typeface="Arial" pitchFamily="34" charset="0"/>
                <a:cs typeface="Arial" pitchFamily="34" charset="0"/>
              </a:rPr>
              <a:t>, </a:t>
            </a:r>
            <a:r>
              <a:rPr lang="en-US" sz="3200" b="1" dirty="0" err="1" smtClean="0">
                <a:latin typeface="Arial" pitchFamily="34" charset="0"/>
                <a:cs typeface="Arial" pitchFamily="34" charset="0"/>
              </a:rPr>
              <a:t>NaBr</a:t>
            </a:r>
            <a:r>
              <a:rPr lang="en-US" sz="3200" b="1" dirty="0" smtClean="0">
                <a:latin typeface="Arial" pitchFamily="34" charset="0"/>
                <a:cs typeface="Arial" pitchFamily="34" charset="0"/>
              </a:rPr>
              <a:t>, </a:t>
            </a:r>
            <a:r>
              <a:rPr lang="en-US" sz="3200" b="1" dirty="0" err="1" smtClean="0">
                <a:latin typeface="Arial" pitchFamily="34" charset="0"/>
                <a:cs typeface="Arial" pitchFamily="34" charset="0"/>
              </a:rPr>
              <a:t>NaCl</a:t>
            </a:r>
            <a:r>
              <a:rPr lang="en-US" sz="3200" b="1" dirty="0">
                <a:latin typeface="Arial" pitchFamily="34" charset="0"/>
                <a:cs typeface="Arial" pitchFamily="34" charset="0"/>
              </a:rPr>
              <a:t>, </a:t>
            </a:r>
            <a:r>
              <a:rPr lang="en-US" sz="3200" b="1" dirty="0" err="1" smtClean="0">
                <a:latin typeface="Arial" pitchFamily="34" charset="0"/>
                <a:cs typeface="Arial" pitchFamily="34" charset="0"/>
              </a:rPr>
              <a:t>KCl</a:t>
            </a:r>
            <a:r>
              <a:rPr lang="en-US" sz="3200" b="1" dirty="0" smtClean="0">
                <a:latin typeface="Arial" pitchFamily="34" charset="0"/>
                <a:cs typeface="Arial" pitchFamily="34" charset="0"/>
              </a:rPr>
              <a:t>,</a:t>
            </a:r>
            <a:r>
              <a:rPr lang="ru-RU" sz="3200" b="1" dirty="0" smtClean="0">
                <a:latin typeface="Arial" pitchFamily="34" charset="0"/>
                <a:cs typeface="Arial" pitchFamily="34" charset="0"/>
              </a:rPr>
              <a:t> </a:t>
            </a:r>
            <a:r>
              <a:rPr lang="en-US" sz="3200" b="1" dirty="0" smtClean="0">
                <a:latin typeface="Arial" pitchFamily="34" charset="0"/>
                <a:cs typeface="Arial" pitchFamily="34" charset="0"/>
              </a:rPr>
              <a:t> </a:t>
            </a:r>
            <a:r>
              <a:rPr lang="en-US" sz="3200" b="1" dirty="0" err="1">
                <a:latin typeface="Arial" pitchFamily="34" charset="0"/>
                <a:cs typeface="Arial" pitchFamily="34" charset="0"/>
              </a:rPr>
              <a:t>KBr</a:t>
            </a:r>
            <a:r>
              <a:rPr lang="en-US" sz="3200" b="1" dirty="0" smtClean="0">
                <a:latin typeface="Arial" pitchFamily="34" charset="0"/>
                <a:cs typeface="Arial" pitchFamily="34" charset="0"/>
              </a:rPr>
              <a:t>, KNO</a:t>
            </a:r>
            <a:r>
              <a:rPr lang="en-US" sz="3200" b="1" baseline="-25000" dirty="0" smtClean="0">
                <a:latin typeface="Arial" pitchFamily="34" charset="0"/>
                <a:cs typeface="Arial" pitchFamily="34" charset="0"/>
              </a:rPr>
              <a:t>3</a:t>
            </a:r>
            <a:r>
              <a:rPr lang="en-US" sz="3200" b="1" dirty="0" smtClean="0">
                <a:latin typeface="Arial" pitchFamily="34" charset="0"/>
                <a:cs typeface="Arial" pitchFamily="34" charset="0"/>
              </a:rPr>
              <a:t>,</a:t>
            </a:r>
            <a:r>
              <a:rPr lang="ru-RU" sz="3200" b="1" dirty="0" smtClean="0">
                <a:latin typeface="Arial" pitchFamily="34" charset="0"/>
                <a:cs typeface="Arial" pitchFamily="34" charset="0"/>
              </a:rPr>
              <a:t> </a:t>
            </a:r>
            <a:r>
              <a:rPr lang="ru-RU" sz="3200" b="1" dirty="0">
                <a:latin typeface="Arial" pitchFamily="34" charset="0"/>
                <a:cs typeface="Arial" pitchFamily="34" charset="0"/>
              </a:rPr>
              <a:t>CuSO</a:t>
            </a:r>
            <a:r>
              <a:rPr lang="ru-RU" sz="3200" b="1" baseline="-25000" dirty="0">
                <a:latin typeface="Arial" pitchFamily="34" charset="0"/>
                <a:cs typeface="Arial" pitchFamily="34" charset="0"/>
              </a:rPr>
              <a:t>4</a:t>
            </a:r>
            <a:r>
              <a:rPr lang="en-US" sz="3200" b="1" dirty="0">
                <a:latin typeface="Arial" pitchFamily="34" charset="0"/>
                <a:cs typeface="Arial" pitchFamily="34" charset="0"/>
              </a:rPr>
              <a:t>,</a:t>
            </a:r>
            <a:r>
              <a:rPr lang="ru-RU" sz="3200" b="1" dirty="0" smtClean="0">
                <a:latin typeface="Arial" pitchFamily="34" charset="0"/>
                <a:cs typeface="Arial" pitchFamily="34" charset="0"/>
              </a:rPr>
              <a:t> </a:t>
            </a:r>
            <a:r>
              <a:rPr lang="en-US" sz="3200" b="1" dirty="0" smtClean="0">
                <a:latin typeface="Arial" pitchFamily="34" charset="0"/>
                <a:cs typeface="Arial" pitchFamily="34" charset="0"/>
              </a:rPr>
              <a:t>Mg</a:t>
            </a:r>
            <a:r>
              <a:rPr lang="ru-RU" sz="3200" b="1" dirty="0" smtClean="0">
                <a:latin typeface="Arial" pitchFamily="34" charset="0"/>
                <a:cs typeface="Arial" pitchFamily="34" charset="0"/>
              </a:rPr>
              <a:t>SO</a:t>
            </a:r>
            <a:r>
              <a:rPr lang="ru-RU" sz="3200" b="1" baseline="-25000" dirty="0" smtClean="0">
                <a:latin typeface="Arial" pitchFamily="34" charset="0"/>
                <a:cs typeface="Arial" pitchFamily="34" charset="0"/>
              </a:rPr>
              <a:t>4</a:t>
            </a:r>
            <a:r>
              <a:rPr lang="en-US" sz="3200" b="1" dirty="0">
                <a:latin typeface="Arial" pitchFamily="34" charset="0"/>
                <a:cs typeface="Arial" pitchFamily="34" charset="0"/>
              </a:rPr>
              <a:t>, AlCl</a:t>
            </a:r>
            <a:r>
              <a:rPr lang="en-US" sz="3200" b="1" baseline="-25000" dirty="0" smtClean="0">
                <a:latin typeface="Arial" pitchFamily="34" charset="0"/>
                <a:cs typeface="Arial" pitchFamily="34" charset="0"/>
              </a:rPr>
              <a:t>3</a:t>
            </a:r>
            <a:r>
              <a:rPr lang="en-US" sz="3200" b="1" dirty="0" smtClean="0">
                <a:latin typeface="Arial" pitchFamily="34" charset="0"/>
                <a:cs typeface="Arial" pitchFamily="34" charset="0"/>
              </a:rPr>
              <a:t>, </a:t>
            </a:r>
            <a:r>
              <a:rPr lang="en-US" sz="3200" b="1" dirty="0">
                <a:latin typeface="Arial" pitchFamily="34" charset="0"/>
                <a:cs typeface="Arial" pitchFamily="34" charset="0"/>
              </a:rPr>
              <a:t>Na</a:t>
            </a:r>
            <a:r>
              <a:rPr lang="en-US" sz="3200" b="1" baseline="-25000" dirty="0">
                <a:latin typeface="Arial" pitchFamily="34" charset="0"/>
                <a:cs typeface="Arial" pitchFamily="34" charset="0"/>
              </a:rPr>
              <a:t>2</a:t>
            </a:r>
            <a:r>
              <a:rPr lang="en-US" sz="3200" b="1" dirty="0">
                <a:latin typeface="Arial" pitchFamily="34" charset="0"/>
                <a:cs typeface="Arial" pitchFamily="34" charset="0"/>
              </a:rPr>
              <a:t>SO</a:t>
            </a:r>
            <a:r>
              <a:rPr lang="en-US" sz="3200" b="1" baseline="-25000" dirty="0">
                <a:latin typeface="Arial" pitchFamily="34" charset="0"/>
                <a:cs typeface="Arial" pitchFamily="34" charset="0"/>
              </a:rPr>
              <a:t>4</a:t>
            </a:r>
            <a:r>
              <a:rPr lang="en-US" sz="3200" b="1" dirty="0">
                <a:latin typeface="Arial" pitchFamily="34" charset="0"/>
                <a:cs typeface="Arial" pitchFamily="34" charset="0"/>
              </a:rPr>
              <a:t>, BaCl</a:t>
            </a:r>
            <a:r>
              <a:rPr lang="en-US" sz="3200" b="1" baseline="-25000" dirty="0">
                <a:latin typeface="Arial" pitchFamily="34" charset="0"/>
                <a:cs typeface="Arial" pitchFamily="34" charset="0"/>
              </a:rPr>
              <a:t>2</a:t>
            </a:r>
            <a:r>
              <a:rPr lang="en-US" sz="3200" b="1" dirty="0" smtClean="0">
                <a:latin typeface="Arial" pitchFamily="34" charset="0"/>
                <a:cs typeface="Arial" pitchFamily="34" charset="0"/>
              </a:rPr>
              <a:t>, </a:t>
            </a:r>
            <a:r>
              <a:rPr lang="en-US" sz="3200" b="1" dirty="0" smtClean="0">
                <a:latin typeface="Arial" pitchFamily="34" charset="0"/>
                <a:cs typeface="Arial" pitchFamily="34" charset="0"/>
              </a:rPr>
              <a:t>Na</a:t>
            </a:r>
            <a:r>
              <a:rPr lang="en-US" sz="3200" b="1" baseline="-25000" dirty="0" smtClean="0">
                <a:latin typeface="Arial" pitchFamily="34" charset="0"/>
                <a:cs typeface="Arial" pitchFamily="34" charset="0"/>
              </a:rPr>
              <a:t>2</a:t>
            </a:r>
            <a:r>
              <a:rPr lang="en-US" sz="3200" b="1" dirty="0" smtClean="0">
                <a:latin typeface="Arial" pitchFamily="34" charset="0"/>
                <a:cs typeface="Arial" pitchFamily="34" charset="0"/>
              </a:rPr>
              <a:t>CO</a:t>
            </a:r>
            <a:r>
              <a:rPr lang="en-US" sz="3200" b="1" baseline="-25000" dirty="0" smtClean="0">
                <a:latin typeface="Arial" pitchFamily="34" charset="0"/>
                <a:cs typeface="Arial" pitchFamily="34" charset="0"/>
              </a:rPr>
              <a:t>3</a:t>
            </a:r>
            <a:r>
              <a:rPr lang="ru-RU" sz="3200" b="1" dirty="0" smtClean="0">
                <a:latin typeface="Arial" pitchFamily="34" charset="0"/>
                <a:cs typeface="Arial" pitchFamily="34" charset="0"/>
              </a:rPr>
              <a:t> или </a:t>
            </a:r>
            <a:r>
              <a:rPr lang="ru-RU" sz="3200" b="1" dirty="0" err="1" smtClean="0">
                <a:latin typeface="Arial" pitchFamily="34" charset="0"/>
                <a:cs typeface="Arial" pitchFamily="34" charset="0"/>
              </a:rPr>
              <a:t>лбые</a:t>
            </a:r>
            <a:r>
              <a:rPr lang="ru-RU" sz="3200" b="1" dirty="0" smtClean="0">
                <a:latin typeface="Arial" pitchFamily="34" charset="0"/>
                <a:cs typeface="Arial" pitchFamily="34" charset="0"/>
              </a:rPr>
              <a:t> другие соли.</a:t>
            </a:r>
            <a:r>
              <a:rPr lang="en-US" sz="3200" b="1" dirty="0" smtClean="0">
                <a:latin typeface="Arial" pitchFamily="34" charset="0"/>
                <a:cs typeface="Arial" pitchFamily="34" charset="0"/>
              </a:rPr>
              <a:t> </a:t>
            </a:r>
            <a:endParaRPr lang="ru-RU" sz="3200" dirty="0">
              <a:latin typeface="Arial" pitchFamily="34" charset="0"/>
              <a:cs typeface="Arial" pitchFamily="34" charset="0"/>
            </a:endParaRP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5801284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6" name="Объект 15"/>
          <p:cNvGraphicFramePr>
            <a:graphicFrameLocks noChangeAspect="1"/>
          </p:cNvGraphicFramePr>
          <p:nvPr>
            <p:extLst>
              <p:ext uri="{D42A27DB-BD31-4B8C-83A1-F6EECF244321}">
                <p14:modId xmlns:p14="http://schemas.microsoft.com/office/powerpoint/2010/main" val="2002848994"/>
              </p:ext>
            </p:extLst>
          </p:nvPr>
        </p:nvGraphicFramePr>
        <p:xfrm>
          <a:off x="6229534" y="-165715"/>
          <a:ext cx="2867025" cy="2552700"/>
        </p:xfrm>
        <a:graphic>
          <a:graphicData uri="http://schemas.openxmlformats.org/presentationml/2006/ole">
            <mc:AlternateContent xmlns:mc="http://schemas.openxmlformats.org/markup-compatibility/2006">
              <mc:Choice xmlns:v="urn:schemas-microsoft-com:vml" Requires="v">
                <p:oleObj spid="_x0000_s560208" name="Точечный рисунок" r:id="rId3" imgW="2866667" imgH="2553056" progId="PBrush">
                  <p:embed/>
                </p:oleObj>
              </mc:Choice>
              <mc:Fallback>
                <p:oleObj name="Точечный рисунок" r:id="rId3" imgW="2866667" imgH="2553056" progId="PBrush">
                  <p:embed/>
                  <p:pic>
                    <p:nvPicPr>
                      <p:cNvPr id="16" name="Объект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534" y="-165715"/>
                        <a:ext cx="2867025" cy="2552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Прямоугольник 17"/>
          <p:cNvSpPr/>
          <p:nvPr/>
        </p:nvSpPr>
        <p:spPr>
          <a:xfrm>
            <a:off x="107504" y="324882"/>
            <a:ext cx="5942492"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0000"/>
              </a:lnSpc>
            </a:pPr>
            <a:r>
              <a:rPr lang="ru-RU" sz="3200" b="1" spc="50" dirty="0" smtClean="0">
                <a:ln w="11430"/>
                <a:solidFill>
                  <a:srgbClr val="C00000"/>
                </a:solidFill>
                <a:effectLst>
                  <a:outerShdw blurRad="76200" dist="50800" dir="5400000" algn="tl" rotWithShape="0">
                    <a:srgbClr val="000000">
                      <a:alpha val="65000"/>
                    </a:srgbClr>
                  </a:outerShdw>
                </a:effectLst>
                <a:latin typeface="Arial Black" pitchFamily="34" charset="0"/>
              </a:rPr>
              <a:t>Лабораторная </a:t>
            </a:r>
            <a:r>
              <a:rPr lang="ru-RU" sz="3200" b="1" spc="50" dirty="0">
                <a:ln w="11430"/>
                <a:solidFill>
                  <a:srgbClr val="C00000"/>
                </a:solidFill>
                <a:effectLst>
                  <a:outerShdw blurRad="76200" dist="50800" dir="5400000" algn="tl" rotWithShape="0">
                    <a:srgbClr val="000000">
                      <a:alpha val="65000"/>
                    </a:srgbClr>
                  </a:outerShdw>
                </a:effectLst>
                <a:latin typeface="Arial Black" pitchFamily="34" charset="0"/>
              </a:rPr>
              <a:t>работа № 1 «Определение теплоты растворения соли</a:t>
            </a:r>
            <a:r>
              <a:rPr lang="ru-RU" sz="3200" b="1" spc="50" dirty="0" smtClean="0">
                <a:ln w="11430"/>
                <a:solidFill>
                  <a:srgbClr val="C00000"/>
                </a:solidFill>
                <a:effectLst>
                  <a:outerShdw blurRad="76200" dist="50800" dir="5400000" algn="tl" rotWithShape="0">
                    <a:srgbClr val="000000">
                      <a:alpha val="65000"/>
                    </a:srgbClr>
                  </a:outerShdw>
                </a:effectLst>
                <a:latin typeface="Arial Black" pitchFamily="34" charset="0"/>
              </a:rPr>
              <a:t>»</a:t>
            </a:r>
          </a:p>
          <a:p>
            <a:pPr algn="ctr">
              <a:lnSpc>
                <a:spcPct val="80000"/>
              </a:lnSpc>
            </a:pPr>
            <a:r>
              <a:rPr lang="ru-RU" sz="3200" b="1" spc="50" dirty="0" smtClean="0">
                <a:ln w="11430"/>
                <a:solidFill>
                  <a:srgbClr val="C00000"/>
                </a:solidFill>
                <a:effectLst>
                  <a:outerShdw blurRad="76200" dist="50800" dir="5400000" algn="tl" rotWithShape="0">
                    <a:srgbClr val="000000">
                      <a:alpha val="65000"/>
                    </a:srgbClr>
                  </a:outerShdw>
                </a:effectLst>
                <a:latin typeface="Arial Black" pitchFamily="34" charset="0"/>
              </a:rPr>
              <a:t>(</a:t>
            </a:r>
            <a:r>
              <a:rPr lang="ru-RU" sz="3200" b="1" spc="50" dirty="0" smtClean="0">
                <a:ln w="11430"/>
                <a:solidFill>
                  <a:srgbClr val="0000FF"/>
                </a:solidFill>
                <a:effectLst>
                  <a:outerShdw blurRad="76200" dist="50800" dir="5400000" algn="tl" rotWithShape="0">
                    <a:srgbClr val="000000">
                      <a:alpha val="65000"/>
                    </a:srgbClr>
                  </a:outerShdw>
                </a:effectLst>
                <a:latin typeface="Arial Black" pitchFamily="34" charset="0"/>
              </a:rPr>
              <a:t>вариант 1</a:t>
            </a:r>
            <a:r>
              <a:rPr lang="ru-RU" sz="3200" b="1" spc="50" dirty="0" smtClean="0">
                <a:ln w="11430"/>
                <a:solidFill>
                  <a:srgbClr val="C00000"/>
                </a:solidFill>
                <a:effectLst>
                  <a:outerShdw blurRad="76200" dist="50800" dir="5400000" algn="tl" rotWithShape="0">
                    <a:srgbClr val="000000">
                      <a:alpha val="65000"/>
                    </a:srgbClr>
                  </a:outerShdw>
                </a:effectLst>
                <a:latin typeface="Arial Black" pitchFamily="34" charset="0"/>
              </a:rPr>
              <a:t>)</a:t>
            </a:r>
            <a:endParaRPr lang="ru-RU" sz="3200" b="1"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94" y="2763494"/>
            <a:ext cx="3222342" cy="4296456"/>
          </a:xfrm>
          <a:prstGeom prst="rect">
            <a:avLst/>
          </a:prstGeom>
        </p:spPr>
      </p:pic>
      <p:pic>
        <p:nvPicPr>
          <p:cNvPr id="3" name="Рисунок 2"/>
          <p:cNvPicPr>
            <a:picLocks noChangeAspect="1"/>
          </p:cNvPicPr>
          <p:nvPr/>
        </p:nvPicPr>
        <p:blipFill rotWithShape="1">
          <a:blip r:embed="rId6" cstate="print">
            <a:extLst>
              <a:ext uri="{28A0092B-C50C-407E-A947-70E740481C1C}">
                <a14:useLocalDpi xmlns:a14="http://schemas.microsoft.com/office/drawing/2010/main" val="0"/>
              </a:ext>
            </a:extLst>
          </a:blip>
          <a:srcRect l="70395" t="49045" r="7737" b="29086"/>
          <a:stretch/>
        </p:blipFill>
        <p:spPr>
          <a:xfrm>
            <a:off x="6272921" y="2763494"/>
            <a:ext cx="3040467" cy="4053955"/>
          </a:xfrm>
          <a:prstGeom prst="rect">
            <a:avLst/>
          </a:prstGeom>
        </p:spPr>
      </p:pic>
      <p:pic>
        <p:nvPicPr>
          <p:cNvPr id="4" name="Рисунок 3"/>
          <p:cNvPicPr>
            <a:picLocks noChangeAspect="1"/>
          </p:cNvPicPr>
          <p:nvPr/>
        </p:nvPicPr>
        <p:blipFill rotWithShape="1">
          <a:blip r:embed="rId7"/>
          <a:srcRect l="29523" t="8657" r="29523" b="8657"/>
          <a:stretch/>
        </p:blipFill>
        <p:spPr>
          <a:xfrm>
            <a:off x="2751274" y="2763494"/>
            <a:ext cx="3548918" cy="4094506"/>
          </a:xfrm>
          <a:prstGeom prst="rect">
            <a:avLst/>
          </a:prstGeom>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 name="Picture 12" descr="пишу 1"/>
          <p:cNvPicPr>
            <a:picLocks noChangeAspect="1" noChangeArrowheads="1" noCrop="1"/>
          </p:cNvPicPr>
          <p:nvPr/>
        </p:nvPicPr>
        <p:blipFill>
          <a:blip r:embed="rId9"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3051242523"/>
      </p:ext>
    </p:extLst>
  </p:cSld>
  <p:clrMapOvr>
    <a:masterClrMapping/>
  </p:clrMapOvr>
  <p:transition>
    <p:wheel spokes="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3" name="Прямоугольник 2"/>
          <p:cNvSpPr/>
          <p:nvPr/>
        </p:nvSpPr>
        <p:spPr>
          <a:xfrm>
            <a:off x="251520" y="188640"/>
            <a:ext cx="8712968" cy="867930"/>
          </a:xfrm>
          <a:prstGeom prst="rect">
            <a:avLst/>
          </a:prstGeom>
        </p:spPr>
        <p:txBody>
          <a:bodyPr wrap="square">
            <a:spAutoFit/>
          </a:bodyPr>
          <a:lstStyle/>
          <a:p>
            <a:pPr marL="285750" lvl="0" indent="-285750" algn="just">
              <a:lnSpc>
                <a:spcPct val="90000"/>
              </a:lnSpc>
              <a:spcBef>
                <a:spcPts val="520"/>
              </a:spcBef>
              <a:spcAft>
                <a:spcPts val="0"/>
              </a:spcAft>
              <a:buClr>
                <a:srgbClr val="C00000"/>
              </a:buClr>
              <a:buSzPts val="2470"/>
              <a:buFont typeface="Wingdings" pitchFamily="2" charset="2"/>
              <a:buChar char="Ø"/>
            </a:pPr>
            <a:r>
              <a:rPr lang="ru-RU" sz="2800" b="1" dirty="0" smtClean="0">
                <a:ln>
                  <a:solidFill>
                    <a:sysClr val="windowText" lastClr="000000"/>
                  </a:solidFill>
                </a:ln>
                <a:solidFill>
                  <a:srgbClr val="FF0066"/>
                </a:solidFill>
                <a:latin typeface="Arial Black" pitchFamily="34" charset="0"/>
                <a:ea typeface="Constantia"/>
                <a:cs typeface="Arial" pitchFamily="34" charset="0"/>
                <a:sym typeface="Constantia"/>
              </a:rPr>
              <a:t>Свойства </a:t>
            </a:r>
            <a:r>
              <a:rPr lang="ru-RU" sz="2800" b="1" dirty="0">
                <a:ln>
                  <a:solidFill>
                    <a:sysClr val="windowText" lastClr="000000"/>
                  </a:solidFill>
                </a:ln>
                <a:solidFill>
                  <a:srgbClr val="FF0066"/>
                </a:solidFill>
                <a:latin typeface="Arial Black" pitchFamily="34" charset="0"/>
                <a:ea typeface="Constantia"/>
                <a:cs typeface="Arial" pitchFamily="34" charset="0"/>
                <a:sym typeface="Constantia"/>
              </a:rPr>
              <a:t>систем</a:t>
            </a:r>
            <a:r>
              <a:rPr lang="ru-RU" sz="2800" b="1" dirty="0">
                <a:latin typeface="Arial" pitchFamily="34" charset="0"/>
                <a:ea typeface="Constantia"/>
                <a:cs typeface="Arial" pitchFamily="34" charset="0"/>
                <a:sym typeface="Constantia"/>
              </a:rPr>
              <a:t> могут быть как </a:t>
            </a:r>
            <a:r>
              <a:rPr lang="ru-RU" sz="2800" b="1" dirty="0">
                <a:ln>
                  <a:solidFill>
                    <a:sysClr val="windowText" lastClr="000000"/>
                  </a:solidFill>
                </a:ln>
                <a:solidFill>
                  <a:srgbClr val="FF0000"/>
                </a:solidFill>
                <a:latin typeface="Arial" pitchFamily="34" charset="0"/>
                <a:ea typeface="Constantia"/>
                <a:cs typeface="Arial" pitchFamily="34" charset="0"/>
                <a:sym typeface="Constantia"/>
              </a:rPr>
              <a:t>интенсивными</a:t>
            </a:r>
            <a:r>
              <a:rPr lang="ru-RU" sz="2800" b="1" dirty="0">
                <a:solidFill>
                  <a:schemeClr val="lt1"/>
                </a:solidFill>
                <a:latin typeface="Arial" pitchFamily="34" charset="0"/>
                <a:ea typeface="Constantia"/>
                <a:cs typeface="Arial" pitchFamily="34" charset="0"/>
                <a:sym typeface="Constantia"/>
              </a:rPr>
              <a:t> </a:t>
            </a:r>
            <a:r>
              <a:rPr lang="ru-RU" sz="2800" b="1" dirty="0">
                <a:latin typeface="Arial" pitchFamily="34" charset="0"/>
                <a:ea typeface="Constantia"/>
                <a:cs typeface="Arial" pitchFamily="34" charset="0"/>
                <a:sym typeface="Constantia"/>
              </a:rPr>
              <a:t>так и</a:t>
            </a:r>
            <a:r>
              <a:rPr lang="ru-RU" sz="2800" b="1" dirty="0">
                <a:solidFill>
                  <a:schemeClr val="lt1"/>
                </a:solidFill>
                <a:latin typeface="Arial" pitchFamily="34" charset="0"/>
                <a:ea typeface="Constantia"/>
                <a:cs typeface="Arial" pitchFamily="34" charset="0"/>
                <a:sym typeface="Constantia"/>
              </a:rPr>
              <a:t> </a:t>
            </a:r>
            <a:r>
              <a:rPr lang="ru-RU" sz="2800" b="1" dirty="0">
                <a:ln>
                  <a:solidFill>
                    <a:sysClr val="windowText" lastClr="000000"/>
                  </a:solidFill>
                </a:ln>
                <a:solidFill>
                  <a:srgbClr val="FF0000"/>
                </a:solidFill>
                <a:latin typeface="Arial" pitchFamily="34" charset="0"/>
                <a:ea typeface="Constantia"/>
                <a:cs typeface="Arial" pitchFamily="34" charset="0"/>
                <a:sym typeface="Constantia"/>
              </a:rPr>
              <a:t>экстенсивными.</a:t>
            </a:r>
            <a:endParaRPr lang="ru-RU" sz="2800" b="1" dirty="0">
              <a:ln>
                <a:solidFill>
                  <a:sysClr val="windowText" lastClr="000000"/>
                </a:solidFill>
              </a:ln>
              <a:solidFill>
                <a:srgbClr val="FF0000"/>
              </a:solidFill>
              <a:latin typeface="Arial" pitchFamily="34" charset="0"/>
              <a:cs typeface="Arial" pitchFamily="34" charset="0"/>
            </a:endParaRPr>
          </a:p>
        </p:txBody>
      </p:sp>
      <p:sp>
        <p:nvSpPr>
          <p:cNvPr id="10" name="Прямоугольник 9"/>
          <p:cNvSpPr/>
          <p:nvPr/>
        </p:nvSpPr>
        <p:spPr>
          <a:xfrm>
            <a:off x="107504" y="1052736"/>
            <a:ext cx="8932766" cy="3754874"/>
          </a:xfrm>
          <a:prstGeom prst="rect">
            <a:avLst/>
          </a:prstGeom>
        </p:spPr>
        <p:txBody>
          <a:bodyPr wrap="square">
            <a:spAutoFit/>
          </a:bodyPr>
          <a:lstStyle/>
          <a:p>
            <a:pPr marL="450850" indent="-450850" algn="just">
              <a:lnSpc>
                <a:spcPct val="85000"/>
              </a:lnSpc>
            </a:pPr>
            <a:r>
              <a:rPr lang="ru-RU" sz="2800" b="1" dirty="0">
                <a:ln>
                  <a:solidFill>
                    <a:sysClr val="windowText" lastClr="000000"/>
                  </a:solidFill>
                </a:ln>
                <a:solidFill>
                  <a:srgbClr val="FF0000"/>
                </a:solidFill>
                <a:latin typeface="Arial Black" pitchFamily="34" charset="0"/>
              </a:rPr>
              <a:t>Экстенсивные</a:t>
            </a:r>
            <a:r>
              <a:rPr lang="ru-RU" sz="2800" b="1" dirty="0"/>
              <a:t> </a:t>
            </a:r>
            <a:r>
              <a:rPr lang="ru-RU" sz="2800" b="1" dirty="0" smtClean="0"/>
              <a:t>(</a:t>
            </a:r>
            <a:r>
              <a:rPr lang="ru-RU" sz="2800" b="1" dirty="0" smtClean="0">
                <a:ln>
                  <a:solidFill>
                    <a:sysClr val="windowText" lastClr="000000"/>
                  </a:solidFill>
                </a:ln>
                <a:solidFill>
                  <a:srgbClr val="FF0000"/>
                </a:solidFill>
                <a:latin typeface="Arial Black" pitchFamily="34" charset="0"/>
              </a:rPr>
              <a:t>аддитивные</a:t>
            </a:r>
            <a:r>
              <a:rPr lang="ru-RU" sz="2800" b="1" dirty="0" smtClean="0"/>
              <a:t>) </a:t>
            </a:r>
            <a:r>
              <a:rPr lang="ru-RU" sz="2800" b="1" dirty="0" smtClean="0">
                <a:ln>
                  <a:solidFill>
                    <a:sysClr val="windowText" lastClr="000000"/>
                  </a:solidFill>
                </a:ln>
              </a:rPr>
              <a:t>параметры</a:t>
            </a:r>
            <a:r>
              <a:rPr lang="ru-RU" sz="2800" b="1" dirty="0" smtClean="0"/>
              <a:t> – </a:t>
            </a:r>
            <a:r>
              <a:rPr lang="ru-RU" sz="2800" b="1" dirty="0"/>
              <a:t>это параметры, которые </a:t>
            </a:r>
            <a:r>
              <a:rPr lang="ru-RU" sz="2800" b="1" u="sng" dirty="0">
                <a:ln>
                  <a:solidFill>
                    <a:sysClr val="windowText" lastClr="000000"/>
                  </a:solidFill>
                </a:ln>
                <a:solidFill>
                  <a:srgbClr val="0000FF"/>
                </a:solidFill>
              </a:rPr>
              <a:t>зависят от </a:t>
            </a:r>
            <a:r>
              <a:rPr lang="ru-RU" sz="2800" b="1" u="sng" dirty="0">
                <a:ln>
                  <a:solidFill>
                    <a:sysClr val="windowText" lastClr="000000"/>
                  </a:solidFill>
                </a:ln>
                <a:solidFill>
                  <a:srgbClr val="FF0066"/>
                </a:solidFill>
              </a:rPr>
              <a:t>количества вещества </a:t>
            </a:r>
            <a:r>
              <a:rPr lang="ru-RU" sz="2800" b="1" dirty="0"/>
              <a:t>системы и суммируются при объединении систем (объём, масса, энергия, площадь и т.д.).</a:t>
            </a:r>
          </a:p>
          <a:p>
            <a:pPr marL="450850" indent="-450850" algn="just">
              <a:lnSpc>
                <a:spcPct val="85000"/>
              </a:lnSpc>
            </a:pPr>
            <a:r>
              <a:rPr lang="ru-RU" sz="2800" b="1" dirty="0">
                <a:ln>
                  <a:solidFill>
                    <a:sysClr val="windowText" lastClr="000000"/>
                  </a:solidFill>
                </a:ln>
                <a:solidFill>
                  <a:srgbClr val="FF0000"/>
                </a:solidFill>
                <a:latin typeface="Arial Black" pitchFamily="34" charset="0"/>
              </a:rPr>
              <a:t>Интенсивные</a:t>
            </a:r>
            <a:r>
              <a:rPr lang="ru-RU" sz="2800" b="1" dirty="0">
                <a:ln>
                  <a:solidFill>
                    <a:sysClr val="windowText" lastClr="000000"/>
                  </a:solidFill>
                </a:ln>
                <a:latin typeface="Arial Black" pitchFamily="34" charset="0"/>
              </a:rPr>
              <a:t> </a:t>
            </a:r>
            <a:r>
              <a:rPr lang="ru-RU" sz="2800" b="1" dirty="0" smtClean="0">
                <a:ln>
                  <a:solidFill>
                    <a:sysClr val="windowText" lastClr="000000"/>
                  </a:solidFill>
                </a:ln>
              </a:rPr>
              <a:t>параметры</a:t>
            </a:r>
            <a:r>
              <a:rPr lang="ru-RU" sz="2800" b="1" dirty="0" smtClean="0"/>
              <a:t> – </a:t>
            </a:r>
            <a:r>
              <a:rPr lang="ru-RU" sz="2800" b="1" dirty="0"/>
              <a:t>это параметры, которые </a:t>
            </a:r>
            <a:r>
              <a:rPr lang="ru-RU" sz="2800" b="1" u="sng" dirty="0">
                <a:ln>
                  <a:solidFill>
                    <a:sysClr val="windowText" lastClr="000000"/>
                  </a:solidFill>
                </a:ln>
                <a:solidFill>
                  <a:srgbClr val="FF0000"/>
                </a:solidFill>
                <a:latin typeface="Arial Black" pitchFamily="34" charset="0"/>
              </a:rPr>
              <a:t>не</a:t>
            </a:r>
            <a:r>
              <a:rPr lang="ru-RU" sz="2800" b="1" u="sng" dirty="0">
                <a:ln>
                  <a:solidFill>
                    <a:sysClr val="windowText" lastClr="000000"/>
                  </a:solidFill>
                </a:ln>
              </a:rPr>
              <a:t> </a:t>
            </a:r>
            <a:r>
              <a:rPr lang="ru-RU" sz="2800" b="1" u="sng" dirty="0">
                <a:ln>
                  <a:solidFill>
                    <a:sysClr val="windowText" lastClr="000000"/>
                  </a:solidFill>
                </a:ln>
                <a:solidFill>
                  <a:srgbClr val="0000FF"/>
                </a:solidFill>
              </a:rPr>
              <a:t>зависят от </a:t>
            </a:r>
            <a:r>
              <a:rPr lang="ru-RU" sz="2800" b="1" u="sng" dirty="0">
                <a:ln>
                  <a:solidFill>
                    <a:sysClr val="windowText" lastClr="000000"/>
                  </a:solidFill>
                </a:ln>
                <a:solidFill>
                  <a:srgbClr val="FF0066"/>
                </a:solidFill>
              </a:rPr>
              <a:t>количества вещества</a:t>
            </a:r>
            <a:r>
              <a:rPr lang="ru-RU" sz="2800" b="1" dirty="0">
                <a:solidFill>
                  <a:srgbClr val="FF0066"/>
                </a:solidFill>
              </a:rPr>
              <a:t> </a:t>
            </a:r>
            <a:r>
              <a:rPr lang="ru-RU" sz="2800" b="1" dirty="0"/>
              <a:t>и выравниваются при объединении систем (температура, давление, концентрация, плотность, поверхностное натяжение).</a:t>
            </a:r>
          </a:p>
        </p:txBody>
      </p:sp>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11" y="4898897"/>
            <a:ext cx="8362080" cy="1657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Shape 138"/>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31</a:t>
            </a:fld>
            <a:endParaRPr/>
          </a:p>
        </p:txBody>
      </p:sp>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7" name="Picture 12" descr="пишу 1"/>
          <p:cNvPicPr>
            <a:picLocks noChangeAspect="1" noChangeArrowheads="1" noCrop="1"/>
          </p:cNvPicPr>
          <p:nvPr/>
        </p:nvPicPr>
        <p:blipFill>
          <a:blip r:embed="rId5"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2555677700"/>
      </p:ext>
    </p:extLst>
  </p:cSld>
  <p:clrMapOvr>
    <a:masterClrMapping/>
  </p:clrMapOvr>
  <p:transition>
    <p:wheel spokes="1"/>
  </p:transition>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692696"/>
            <a:ext cx="8932766" cy="2289858"/>
          </a:xfrm>
          <a:prstGeom prst="rect">
            <a:avLst/>
          </a:prstGeom>
        </p:spPr>
        <p:txBody>
          <a:bodyPr wrap="square">
            <a:spAutoFit/>
          </a:bodyPr>
          <a:lstStyle/>
          <a:p>
            <a:pPr indent="450000" algn="just">
              <a:lnSpc>
                <a:spcPct val="85000"/>
              </a:lnSpc>
            </a:pPr>
            <a:r>
              <a:rPr lang="ru-RU" sz="2800" b="1" dirty="0" smtClean="0">
                <a:ln>
                  <a:solidFill>
                    <a:sysClr val="windowText" lastClr="000000"/>
                  </a:solidFill>
                </a:ln>
                <a:solidFill>
                  <a:srgbClr val="0000FF"/>
                </a:solidFill>
              </a:rPr>
              <a:t>Соберите калориметр</a:t>
            </a:r>
            <a:r>
              <a:rPr lang="ru-RU" sz="2800" b="1" dirty="0" smtClean="0"/>
              <a:t>. Калориметрический </a:t>
            </a:r>
            <a:r>
              <a:rPr lang="ru-RU" sz="2800" b="1" dirty="0"/>
              <a:t>сосуд состоит из двух резервуаров. Первый </a:t>
            </a:r>
            <a:r>
              <a:rPr lang="ru-RU" sz="2800" b="1" dirty="0" smtClean="0"/>
              <a:t>сосуд (12) </a:t>
            </a:r>
            <a:r>
              <a:rPr lang="ru-RU" sz="2800" b="1" dirty="0"/>
              <a:t>заполнен водой и в нем происходят все изучаемые изменения. Второй сосуд необходим для  уменьшения теплообмена с окружающей </a:t>
            </a:r>
            <a:r>
              <a:rPr lang="ru-RU" sz="2800" b="1" dirty="0" smtClean="0"/>
              <a:t>средой (10). </a:t>
            </a:r>
            <a:endParaRPr lang="ru-RU" sz="2800" b="1" dirty="0"/>
          </a:p>
        </p:txBody>
      </p:sp>
      <p:sp>
        <p:nvSpPr>
          <p:cNvPr id="3" name="Прямоугольник 2"/>
          <p:cNvSpPr/>
          <p:nvPr/>
        </p:nvSpPr>
        <p:spPr>
          <a:xfrm>
            <a:off x="2166690" y="12873"/>
            <a:ext cx="4958409" cy="584775"/>
          </a:xfrm>
          <a:prstGeom prst="rect">
            <a:avLst/>
          </a:prstGeom>
        </p:spPr>
        <p:txBody>
          <a:bodyPr wrap="none">
            <a:spAutoFit/>
          </a:bodyPr>
          <a:lstStyle/>
          <a:p>
            <a:r>
              <a:rPr lang="ru-RU" sz="3200" b="1" dirty="0">
                <a:ln>
                  <a:solidFill>
                    <a:sysClr val="windowText" lastClr="000000"/>
                  </a:solidFill>
                </a:ln>
                <a:solidFill>
                  <a:srgbClr val="C00000"/>
                </a:solidFill>
                <a:latin typeface="Arial Black" panose="020B0A04020102020204" pitchFamily="34" charset="0"/>
              </a:rPr>
              <a:t>Выполнение работы</a:t>
            </a:r>
            <a:endParaRPr lang="ru-RU" sz="3200" dirty="0">
              <a:ln>
                <a:solidFill>
                  <a:sysClr val="windowText" lastClr="000000"/>
                </a:solidFill>
              </a:ln>
              <a:solidFill>
                <a:srgbClr val="C00000"/>
              </a:solidFill>
              <a:latin typeface="Arial Black" panose="020B0A04020102020204" pitchFamily="34" charset="0"/>
            </a:endParaRPr>
          </a:p>
        </p:txBody>
      </p:sp>
      <p:graphicFrame>
        <p:nvGraphicFramePr>
          <p:cNvPr id="7" name="Объект 6"/>
          <p:cNvGraphicFramePr>
            <a:graphicFrameLocks noChangeAspect="1"/>
          </p:cNvGraphicFramePr>
          <p:nvPr>
            <p:extLst>
              <p:ext uri="{D42A27DB-BD31-4B8C-83A1-F6EECF244321}">
                <p14:modId xmlns:p14="http://schemas.microsoft.com/office/powerpoint/2010/main" val="3092611601"/>
              </p:ext>
            </p:extLst>
          </p:nvPr>
        </p:nvGraphicFramePr>
        <p:xfrm>
          <a:off x="5858803" y="3059722"/>
          <a:ext cx="3188986" cy="2839363"/>
        </p:xfrm>
        <a:graphic>
          <a:graphicData uri="http://schemas.openxmlformats.org/presentationml/2006/ole">
            <mc:AlternateContent xmlns:mc="http://schemas.openxmlformats.org/markup-compatibility/2006">
              <mc:Choice xmlns:v="urn:schemas-microsoft-com:vml" Requires="v">
                <p:oleObj spid="_x0000_s534656" name="Точечный рисунок" r:id="rId5" imgW="2866667" imgH="2553056" progId="PBrush">
                  <p:embed/>
                </p:oleObj>
              </mc:Choice>
              <mc:Fallback>
                <p:oleObj name="Точечный рисунок" r:id="rId5" imgW="2866667" imgH="2553056" progId="PBrush">
                  <p:embed/>
                  <p:pic>
                    <p:nvPicPr>
                      <p:cNvPr id="3" name="Объект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8803" y="3059722"/>
                        <a:ext cx="3188986" cy="2839363"/>
                      </a:xfrm>
                      <a:prstGeom prst="rect">
                        <a:avLst/>
                      </a:prstGeom>
                      <a:noFill/>
                    </p:spPr>
                  </p:pic>
                </p:oleObj>
              </mc:Fallback>
            </mc:AlternateContent>
          </a:graphicData>
        </a:graphic>
      </p:graphicFrame>
      <p:sp>
        <p:nvSpPr>
          <p:cNvPr id="8" name="Прямоугольник 7"/>
          <p:cNvSpPr/>
          <p:nvPr/>
        </p:nvSpPr>
        <p:spPr>
          <a:xfrm>
            <a:off x="-10159" y="3331073"/>
            <a:ext cx="5868962" cy="3477875"/>
          </a:xfrm>
          <a:prstGeom prst="rect">
            <a:avLst/>
          </a:prstGeom>
          <a:noFill/>
        </p:spPr>
        <p:txBody>
          <a:bodyPr wrap="square">
            <a:spAutoFit/>
          </a:bodyPr>
          <a:lstStyle/>
          <a:p>
            <a:pPr algn="ctr">
              <a:lnSpc>
                <a:spcPct val="80000"/>
              </a:lnSpc>
            </a:pPr>
            <a:r>
              <a:rPr lang="ru-RU" sz="2500" b="1" dirty="0" smtClean="0">
                <a:ln>
                  <a:solidFill>
                    <a:sysClr val="windowText" lastClr="000000"/>
                  </a:solidFill>
                </a:ln>
                <a:solidFill>
                  <a:srgbClr val="FF0000"/>
                </a:solidFill>
              </a:rPr>
              <a:t>Калориметр: </a:t>
            </a:r>
          </a:p>
          <a:p>
            <a:pPr algn="ctr">
              <a:lnSpc>
                <a:spcPct val="80000"/>
              </a:lnSpc>
            </a:pPr>
            <a:r>
              <a:rPr lang="ru-RU" sz="2500" b="1" dirty="0">
                <a:latin typeface="Arial" panose="020B0604020202020204" pitchFamily="34" charset="0"/>
                <a:cs typeface="Arial" panose="020B0604020202020204" pitchFamily="34" charset="0"/>
              </a:rPr>
              <a:t>1 – пробка в реакционной ампуле</a:t>
            </a:r>
            <a:r>
              <a:rPr lang="ru-RU" sz="2500" b="1" dirty="0" smtClean="0">
                <a:latin typeface="Arial" panose="020B0604020202020204" pitchFamily="34" charset="0"/>
                <a:cs typeface="Arial" panose="020B0604020202020204" pitchFamily="34" charset="0"/>
              </a:rPr>
              <a:t>; </a:t>
            </a:r>
          </a:p>
          <a:p>
            <a:pPr algn="ctr">
              <a:lnSpc>
                <a:spcPct val="80000"/>
              </a:lnSpc>
            </a:pPr>
            <a:r>
              <a:rPr lang="ru-RU" sz="2500" b="1" dirty="0" smtClean="0">
                <a:latin typeface="Arial" panose="020B0604020202020204" pitchFamily="34" charset="0"/>
                <a:cs typeface="Arial" panose="020B0604020202020204" pitchFamily="34" charset="0"/>
              </a:rPr>
              <a:t>2 </a:t>
            </a:r>
            <a:r>
              <a:rPr lang="ru-RU" sz="2500" b="1" dirty="0">
                <a:latin typeface="Arial" panose="020B0604020202020204" pitchFamily="34" charset="0"/>
                <a:cs typeface="Arial" panose="020B0604020202020204" pitchFamily="34" charset="0"/>
              </a:rPr>
              <a:t>– соль</a:t>
            </a:r>
            <a:r>
              <a:rPr lang="ru-RU" sz="2500" b="1" dirty="0" smtClean="0">
                <a:latin typeface="Arial" panose="020B0604020202020204" pitchFamily="34" charset="0"/>
                <a:cs typeface="Arial" panose="020B0604020202020204" pitchFamily="34" charset="0"/>
              </a:rPr>
              <a:t>; 3 </a:t>
            </a:r>
            <a:r>
              <a:rPr lang="ru-RU" sz="2500" b="1" dirty="0">
                <a:latin typeface="Arial" panose="020B0604020202020204" pitchFamily="34" charset="0"/>
                <a:cs typeface="Arial" panose="020B0604020202020204" pitchFamily="34" charset="0"/>
              </a:rPr>
              <a:t>– крышка</a:t>
            </a:r>
            <a:r>
              <a:rPr lang="ru-RU" sz="2500" b="1" dirty="0" smtClean="0">
                <a:latin typeface="Arial" panose="020B0604020202020204" pitchFamily="34" charset="0"/>
                <a:cs typeface="Arial" panose="020B0604020202020204" pitchFamily="34" charset="0"/>
              </a:rPr>
              <a:t>; </a:t>
            </a:r>
            <a:r>
              <a:rPr lang="ru-RU" sz="2500" b="1" dirty="0">
                <a:latin typeface="Arial" panose="020B0604020202020204" pitchFamily="34" charset="0"/>
                <a:cs typeface="Arial" panose="020B0604020202020204" pitchFamily="34" charset="0"/>
              </a:rPr>
              <a:t>4 – крышка</a:t>
            </a:r>
            <a:r>
              <a:rPr lang="ru-RU" sz="2500" b="1" dirty="0" smtClean="0">
                <a:latin typeface="Arial" panose="020B0604020202020204" pitchFamily="34" charset="0"/>
                <a:cs typeface="Arial" panose="020B0604020202020204" pitchFamily="34" charset="0"/>
              </a:rPr>
              <a:t>; </a:t>
            </a:r>
          </a:p>
          <a:p>
            <a:pPr algn="ctr">
              <a:lnSpc>
                <a:spcPct val="80000"/>
              </a:lnSpc>
            </a:pPr>
            <a:r>
              <a:rPr lang="ru-RU" sz="2500" b="1" dirty="0" smtClean="0">
                <a:latin typeface="Arial" panose="020B0604020202020204" pitchFamily="34" charset="0"/>
                <a:cs typeface="Arial" panose="020B0604020202020204" pitchFamily="34" charset="0"/>
              </a:rPr>
              <a:t>5 </a:t>
            </a:r>
            <a:r>
              <a:rPr lang="ru-RU" sz="2500" b="1" dirty="0">
                <a:latin typeface="Arial" panose="020B0604020202020204" pitchFamily="34" charset="0"/>
                <a:cs typeface="Arial" panose="020B0604020202020204" pitchFamily="34" charset="0"/>
              </a:rPr>
              <a:t>– палочка</a:t>
            </a:r>
            <a:r>
              <a:rPr lang="ru-RU" sz="2500" b="1" dirty="0" smtClean="0">
                <a:latin typeface="Arial" panose="020B0604020202020204" pitchFamily="34" charset="0"/>
                <a:cs typeface="Arial" panose="020B0604020202020204" pitchFamily="34" charset="0"/>
              </a:rPr>
              <a:t>; 6 </a:t>
            </a:r>
            <a:r>
              <a:rPr lang="ru-RU" sz="2500" b="1" dirty="0">
                <a:latin typeface="Arial" panose="020B0604020202020204" pitchFamily="34" charset="0"/>
                <a:cs typeface="Arial" panose="020B0604020202020204" pitchFamily="34" charset="0"/>
              </a:rPr>
              <a:t>– термометр </a:t>
            </a:r>
            <a:r>
              <a:rPr lang="ru-RU" sz="2500" b="1" dirty="0" err="1">
                <a:latin typeface="Arial" panose="020B0604020202020204" pitchFamily="34" charset="0"/>
                <a:cs typeface="Arial" panose="020B0604020202020204" pitchFamily="34" charset="0"/>
              </a:rPr>
              <a:t>Бекмана</a:t>
            </a:r>
            <a:r>
              <a:rPr lang="ru-RU" sz="2500" b="1" dirty="0" smtClean="0">
                <a:latin typeface="Arial" panose="020B0604020202020204" pitchFamily="34" charset="0"/>
                <a:cs typeface="Arial" panose="020B0604020202020204" pitchFamily="34" charset="0"/>
              </a:rPr>
              <a:t>;  7 </a:t>
            </a:r>
            <a:r>
              <a:rPr lang="ru-RU" sz="2500" b="1" dirty="0">
                <a:latin typeface="Arial" panose="020B0604020202020204" pitchFamily="34" charset="0"/>
                <a:cs typeface="Arial" panose="020B0604020202020204" pitchFamily="34" charset="0"/>
              </a:rPr>
              <a:t>– кнопка для пуска мешалки</a:t>
            </a:r>
            <a:r>
              <a:rPr lang="ru-RU" sz="2500" b="1" dirty="0" smtClean="0">
                <a:latin typeface="Arial" panose="020B0604020202020204" pitchFamily="34" charset="0"/>
                <a:cs typeface="Arial" panose="020B0604020202020204" pitchFamily="34" charset="0"/>
              </a:rPr>
              <a:t>; 8 </a:t>
            </a:r>
            <a:r>
              <a:rPr lang="ru-RU" sz="2500" b="1" dirty="0">
                <a:latin typeface="Arial" panose="020B0604020202020204" pitchFamily="34" charset="0"/>
                <a:cs typeface="Arial" panose="020B0604020202020204" pitchFamily="34" charset="0"/>
              </a:rPr>
              <a:t>– трансформатор</a:t>
            </a:r>
            <a:r>
              <a:rPr lang="ru-RU" sz="2500" b="1" dirty="0" smtClean="0">
                <a:latin typeface="Arial" panose="020B0604020202020204" pitchFamily="34" charset="0"/>
                <a:cs typeface="Arial" panose="020B0604020202020204" pitchFamily="34" charset="0"/>
              </a:rPr>
              <a:t>; </a:t>
            </a:r>
          </a:p>
          <a:p>
            <a:pPr algn="ctr">
              <a:lnSpc>
                <a:spcPct val="80000"/>
              </a:lnSpc>
            </a:pPr>
            <a:r>
              <a:rPr lang="ru-RU" sz="2500" b="1" dirty="0" smtClean="0">
                <a:latin typeface="Arial" panose="020B0604020202020204" pitchFamily="34" charset="0"/>
                <a:cs typeface="Arial" panose="020B0604020202020204" pitchFamily="34" charset="0"/>
              </a:rPr>
              <a:t>9 </a:t>
            </a:r>
            <a:r>
              <a:rPr lang="ru-RU" sz="2500" b="1" dirty="0">
                <a:latin typeface="Arial" panose="020B0604020202020204" pitchFamily="34" charset="0"/>
                <a:cs typeface="Arial" panose="020B0604020202020204" pitchFamily="34" charset="0"/>
              </a:rPr>
              <a:t>– </a:t>
            </a:r>
            <a:r>
              <a:rPr lang="ru-RU" sz="2500" b="1" dirty="0" err="1">
                <a:latin typeface="Arial" panose="020B0604020202020204" pitchFamily="34" charset="0"/>
                <a:cs typeface="Arial" panose="020B0604020202020204" pitchFamily="34" charset="0"/>
              </a:rPr>
              <a:t>спиртовый</a:t>
            </a:r>
            <a:r>
              <a:rPr lang="ru-RU" sz="2500" b="1" dirty="0">
                <a:latin typeface="Arial" panose="020B0604020202020204" pitchFamily="34" charset="0"/>
                <a:cs typeface="Arial" panose="020B0604020202020204" pitchFamily="34" charset="0"/>
              </a:rPr>
              <a:t>  термометр</a:t>
            </a:r>
            <a:r>
              <a:rPr lang="ru-RU" sz="2500" b="1" dirty="0" smtClean="0">
                <a:latin typeface="Arial" panose="020B0604020202020204" pitchFamily="34" charset="0"/>
                <a:cs typeface="Arial" panose="020B0604020202020204" pitchFamily="34" charset="0"/>
              </a:rPr>
              <a:t>; </a:t>
            </a:r>
          </a:p>
          <a:p>
            <a:pPr algn="ctr">
              <a:lnSpc>
                <a:spcPct val="80000"/>
              </a:lnSpc>
            </a:pPr>
            <a:r>
              <a:rPr lang="ru-RU" sz="2500" b="1" dirty="0" smtClean="0">
                <a:latin typeface="Arial" panose="020B0604020202020204" pitchFamily="34" charset="0"/>
                <a:cs typeface="Arial" panose="020B0604020202020204" pitchFamily="34" charset="0"/>
              </a:rPr>
              <a:t>10 </a:t>
            </a:r>
            <a:r>
              <a:rPr lang="ru-RU" sz="2500" b="1" dirty="0">
                <a:latin typeface="Arial" panose="020B0604020202020204" pitchFamily="34" charset="0"/>
                <a:cs typeface="Arial" panose="020B0604020202020204" pitchFamily="34" charset="0"/>
              </a:rPr>
              <a:t>– воздушная рубашка;</a:t>
            </a:r>
            <a:endParaRPr lang="ru-RU" sz="2500" b="1" dirty="0">
              <a:latin typeface="Arial" panose="020B0604020202020204" pitchFamily="34" charset="0"/>
              <a:ea typeface="Times New Roman"/>
              <a:cs typeface="Arial" panose="020B0604020202020204" pitchFamily="34" charset="0"/>
            </a:endParaRPr>
          </a:p>
          <a:p>
            <a:pPr algn="ctr">
              <a:lnSpc>
                <a:spcPct val="80000"/>
              </a:lnSpc>
            </a:pPr>
            <a:r>
              <a:rPr lang="ru-RU" sz="2500" b="1" dirty="0">
                <a:latin typeface="Arial" panose="020B0604020202020204" pitchFamily="34" charset="0"/>
                <a:cs typeface="Arial" panose="020B0604020202020204" pitchFamily="34" charset="0"/>
              </a:rPr>
              <a:t>11 – мешалка</a:t>
            </a:r>
            <a:r>
              <a:rPr lang="ru-RU" sz="2500" b="1" dirty="0" smtClean="0">
                <a:latin typeface="Arial" panose="020B0604020202020204" pitchFamily="34" charset="0"/>
                <a:cs typeface="Arial" panose="020B0604020202020204" pitchFamily="34" charset="0"/>
              </a:rPr>
              <a:t>; 12 </a:t>
            </a:r>
            <a:r>
              <a:rPr lang="ru-RU" sz="2500" b="1" dirty="0">
                <a:latin typeface="Arial" panose="020B0604020202020204" pitchFamily="34" charset="0"/>
                <a:cs typeface="Arial" panose="020B0604020202020204" pitchFamily="34" charset="0"/>
              </a:rPr>
              <a:t>– рабочий резервуар</a:t>
            </a:r>
            <a:r>
              <a:rPr lang="ru-RU" sz="2500" b="1" dirty="0" smtClean="0">
                <a:latin typeface="Arial" panose="020B0604020202020204" pitchFamily="34" charset="0"/>
                <a:cs typeface="Arial" panose="020B0604020202020204" pitchFamily="34" charset="0"/>
              </a:rPr>
              <a:t>; </a:t>
            </a:r>
          </a:p>
          <a:p>
            <a:pPr algn="ctr">
              <a:lnSpc>
                <a:spcPct val="80000"/>
              </a:lnSpc>
            </a:pPr>
            <a:r>
              <a:rPr lang="ru-RU" sz="2500" b="1" dirty="0" smtClean="0">
                <a:latin typeface="Arial" panose="020B0604020202020204" pitchFamily="34" charset="0"/>
                <a:cs typeface="Arial" panose="020B0604020202020204" pitchFamily="34" charset="0"/>
              </a:rPr>
              <a:t>13 – теплоизоляционная подставка</a:t>
            </a:r>
            <a:endParaRPr lang="ru-RU" sz="2500" dirty="0"/>
          </a:p>
        </p:txBody>
      </p:sp>
    </p:spTree>
    <p:extLst>
      <p:ext uri="{BB962C8B-B14F-4D97-AF65-F5344CB8AC3E}">
        <p14:creationId xmlns:p14="http://schemas.microsoft.com/office/powerpoint/2010/main" val="3912200912"/>
      </p:ext>
    </p:extLst>
  </p:cSld>
  <p:clrMapOvr>
    <a:masterClrMapping/>
  </p:clrMapOvr>
  <p:transition>
    <p:wheel spokes="1"/>
  </p:transition>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7" descr="SDC12894"/>
          <p:cNvPicPr>
            <a:picLocks noChangeAspect="1" noChangeArrowheads="1"/>
          </p:cNvPicPr>
          <p:nvPr/>
        </p:nvPicPr>
        <p:blipFill>
          <a:blip r:embed="rId4" cstate="print"/>
          <a:srcRect/>
          <a:stretch>
            <a:fillRect/>
          </a:stretch>
        </p:blipFill>
        <p:spPr bwMode="auto">
          <a:xfrm>
            <a:off x="112328" y="188640"/>
            <a:ext cx="8847330" cy="6637630"/>
          </a:xfrm>
          <a:prstGeom prst="rect">
            <a:avLst/>
          </a:prstGeom>
          <a:noFill/>
        </p:spPr>
      </p:pic>
      <p:graphicFrame>
        <p:nvGraphicFramePr>
          <p:cNvPr id="9" name="Объект 8"/>
          <p:cNvGraphicFramePr>
            <a:graphicFrameLocks noChangeAspect="1"/>
          </p:cNvGraphicFramePr>
          <p:nvPr>
            <p:extLst>
              <p:ext uri="{D42A27DB-BD31-4B8C-83A1-F6EECF244321}">
                <p14:modId xmlns:p14="http://schemas.microsoft.com/office/powerpoint/2010/main" val="1914562664"/>
              </p:ext>
            </p:extLst>
          </p:nvPr>
        </p:nvGraphicFramePr>
        <p:xfrm>
          <a:off x="4272288" y="3237135"/>
          <a:ext cx="4031080" cy="3589135"/>
        </p:xfrm>
        <a:graphic>
          <a:graphicData uri="http://schemas.openxmlformats.org/presentationml/2006/ole">
            <mc:AlternateContent xmlns:mc="http://schemas.openxmlformats.org/markup-compatibility/2006">
              <mc:Choice xmlns:v="urn:schemas-microsoft-com:vml" Requires="v">
                <p:oleObj spid="_x0000_s545888" name="Точечный рисунок" r:id="rId5" imgW="2866667" imgH="2553056" progId="PBrush">
                  <p:embed/>
                </p:oleObj>
              </mc:Choice>
              <mc:Fallback>
                <p:oleObj name="Точечный рисунок" r:id="rId5" imgW="2866667" imgH="2553056" progId="PBrush">
                  <p:embed/>
                  <p:pic>
                    <p:nvPicPr>
                      <p:cNvPr id="7" name="Объект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2288" y="3237135"/>
                        <a:ext cx="4031080" cy="3589135"/>
                      </a:xfrm>
                      <a:prstGeom prst="rect">
                        <a:avLst/>
                      </a:prstGeom>
                      <a:noFill/>
                    </p:spPr>
                  </p:pic>
                </p:oleObj>
              </mc:Fallback>
            </mc:AlternateContent>
          </a:graphicData>
        </a:graphic>
      </p:graphicFrame>
      <p:sp>
        <p:nvSpPr>
          <p:cNvPr id="10" name="Управляющая кнопка: далее 9">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4427984" y="2060848"/>
            <a:ext cx="2350002" cy="437043"/>
          </a:xfrm>
          <a:prstGeom prst="rect">
            <a:avLst/>
          </a:prstGeom>
          <a:solidFill>
            <a:schemeClr val="bg1"/>
          </a:solidFill>
        </p:spPr>
        <p:txBody>
          <a:bodyPr wrap="none">
            <a:spAutoFit/>
          </a:bodyPr>
          <a:lstStyle/>
          <a:p>
            <a:pPr>
              <a:lnSpc>
                <a:spcPct val="80000"/>
              </a:lnSpc>
            </a:pPr>
            <a:r>
              <a:rPr lang="ru-RU" sz="2800" b="1" dirty="0" smtClean="0">
                <a:ln>
                  <a:solidFill>
                    <a:sysClr val="windowText" lastClr="000000"/>
                  </a:solidFill>
                </a:ln>
                <a:solidFill>
                  <a:srgbClr val="0000FF"/>
                </a:solidFill>
              </a:rPr>
              <a:t>Калориметр</a:t>
            </a:r>
            <a:endParaRPr lang="ru-RU" sz="2800" dirty="0"/>
          </a:p>
        </p:txBody>
      </p:sp>
      <p:cxnSp>
        <p:nvCxnSpPr>
          <p:cNvPr id="4" name="Прямая со стрелкой 3"/>
          <p:cNvCxnSpPr/>
          <p:nvPr/>
        </p:nvCxnSpPr>
        <p:spPr>
          <a:xfrm>
            <a:off x="5364088" y="2512060"/>
            <a:ext cx="101908" cy="192670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5866781" y="2512060"/>
            <a:ext cx="1343002" cy="46572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Прямоугольник 17"/>
          <p:cNvSpPr/>
          <p:nvPr/>
        </p:nvSpPr>
        <p:spPr>
          <a:xfrm>
            <a:off x="3707904" y="471677"/>
            <a:ext cx="4291624" cy="437043"/>
          </a:xfrm>
          <a:prstGeom prst="rect">
            <a:avLst/>
          </a:prstGeom>
          <a:solidFill>
            <a:schemeClr val="bg1"/>
          </a:solidFill>
        </p:spPr>
        <p:txBody>
          <a:bodyPr wrap="none">
            <a:spAutoFit/>
          </a:bodyPr>
          <a:lstStyle/>
          <a:p>
            <a:pPr>
              <a:lnSpc>
                <a:spcPct val="80000"/>
              </a:lnSpc>
            </a:pPr>
            <a:r>
              <a:rPr lang="ru-RU" sz="2800" b="1" dirty="0" smtClean="0">
                <a:ln>
                  <a:solidFill>
                    <a:schemeClr val="tx1"/>
                  </a:solidFill>
                </a:ln>
                <a:solidFill>
                  <a:srgbClr val="0000FF"/>
                </a:solidFill>
                <a:latin typeface="Arial" panose="020B0604020202020204" pitchFamily="34" charset="0"/>
                <a:cs typeface="Arial" panose="020B0604020202020204" pitchFamily="34" charset="0"/>
              </a:rPr>
              <a:t>Термометр </a:t>
            </a:r>
            <a:r>
              <a:rPr lang="ru-RU" sz="2800" b="1" dirty="0" err="1" smtClean="0">
                <a:ln>
                  <a:solidFill>
                    <a:schemeClr val="tx1"/>
                  </a:solidFill>
                </a:ln>
                <a:solidFill>
                  <a:srgbClr val="0000FF"/>
                </a:solidFill>
                <a:latin typeface="Arial" panose="020B0604020202020204" pitchFamily="34" charset="0"/>
                <a:cs typeface="Arial" panose="020B0604020202020204" pitchFamily="34" charset="0"/>
              </a:rPr>
              <a:t>Бекмана</a:t>
            </a:r>
            <a:r>
              <a:rPr lang="ru-RU" sz="2800" b="1" dirty="0" smtClean="0">
                <a:ln>
                  <a:solidFill>
                    <a:schemeClr val="tx1"/>
                  </a:solidFill>
                </a:ln>
                <a:solidFill>
                  <a:srgbClr val="0000FF"/>
                </a:solidFill>
                <a:latin typeface="Arial" panose="020B0604020202020204" pitchFamily="34" charset="0"/>
                <a:cs typeface="Arial" panose="020B0604020202020204" pitchFamily="34" charset="0"/>
              </a:rPr>
              <a:t> (6)</a:t>
            </a:r>
            <a:endParaRPr lang="ru-RU" sz="2800" dirty="0">
              <a:ln>
                <a:solidFill>
                  <a:schemeClr val="tx1"/>
                </a:solidFill>
              </a:ln>
              <a:solidFill>
                <a:srgbClr val="0000FF"/>
              </a:solidFill>
            </a:endParaRPr>
          </a:p>
        </p:txBody>
      </p:sp>
      <p:cxnSp>
        <p:nvCxnSpPr>
          <p:cNvPr id="19" name="Прямая со стрелкой 18"/>
          <p:cNvCxnSpPr/>
          <p:nvPr/>
        </p:nvCxnSpPr>
        <p:spPr>
          <a:xfrm>
            <a:off x="6332939" y="875917"/>
            <a:ext cx="1344094" cy="89689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Овал 22"/>
          <p:cNvSpPr/>
          <p:nvPr/>
        </p:nvSpPr>
        <p:spPr>
          <a:xfrm>
            <a:off x="4116906" y="3237135"/>
            <a:ext cx="527102" cy="41288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91262092"/>
      </p:ext>
    </p:extLst>
  </p:cSld>
  <p:clrMapOvr>
    <a:masterClrMapping/>
  </p:clrMapOvr>
  <p:transition>
    <p:wheel spokes="1"/>
  </p:transition>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 name="Объект 2"/>
          <p:cNvGraphicFramePr>
            <a:graphicFrameLocks noChangeAspect="1"/>
          </p:cNvGraphicFramePr>
          <p:nvPr>
            <p:extLst>
              <p:ext uri="{D42A27DB-BD31-4B8C-83A1-F6EECF244321}">
                <p14:modId xmlns:p14="http://schemas.microsoft.com/office/powerpoint/2010/main" val="1197646894"/>
              </p:ext>
            </p:extLst>
          </p:nvPr>
        </p:nvGraphicFramePr>
        <p:xfrm>
          <a:off x="2267744" y="-42268"/>
          <a:ext cx="4104456" cy="3654466"/>
        </p:xfrm>
        <a:graphic>
          <a:graphicData uri="http://schemas.openxmlformats.org/presentationml/2006/ole">
            <mc:AlternateContent xmlns:mc="http://schemas.openxmlformats.org/markup-compatibility/2006">
              <mc:Choice xmlns:v="urn:schemas-microsoft-com:vml" Requires="v">
                <p:oleObj spid="_x0000_s533633" name="Точечный рисунок" r:id="rId5" imgW="2866667" imgH="2553056" progId="PBrush">
                  <p:embed/>
                </p:oleObj>
              </mc:Choice>
              <mc:Fallback>
                <p:oleObj name="Точечный рисунок" r:id="rId5" imgW="2866667" imgH="2553056" progId="PBrush">
                  <p:embed/>
                  <p:pic>
                    <p:nvPicPr>
                      <p:cNvPr id="3" name="Объект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7744" y="-42268"/>
                        <a:ext cx="4104456" cy="3654466"/>
                      </a:xfrm>
                      <a:prstGeom prst="rect">
                        <a:avLst/>
                      </a:prstGeom>
                      <a:noFill/>
                    </p:spPr>
                  </p:pic>
                </p:oleObj>
              </mc:Fallback>
            </mc:AlternateContent>
          </a:graphicData>
        </a:graphic>
      </p:graphicFrame>
      <p:sp>
        <p:nvSpPr>
          <p:cNvPr id="4" name="Прямоугольник 3"/>
          <p:cNvSpPr/>
          <p:nvPr/>
        </p:nvSpPr>
        <p:spPr>
          <a:xfrm>
            <a:off x="91785" y="3696238"/>
            <a:ext cx="6740772" cy="2973122"/>
          </a:xfrm>
          <a:prstGeom prst="rect">
            <a:avLst/>
          </a:prstGeom>
          <a:noFill/>
        </p:spPr>
        <p:txBody>
          <a:bodyPr wrap="square">
            <a:spAutoFit/>
          </a:bodyPr>
          <a:lstStyle/>
          <a:p>
            <a:pPr algn="ctr">
              <a:lnSpc>
                <a:spcPct val="80000"/>
              </a:lnSpc>
            </a:pPr>
            <a:r>
              <a:rPr lang="ru-RU" sz="2600" b="1" dirty="0" smtClean="0">
                <a:ln>
                  <a:solidFill>
                    <a:sysClr val="windowText" lastClr="000000"/>
                  </a:solidFill>
                </a:ln>
                <a:solidFill>
                  <a:srgbClr val="FF0000"/>
                </a:solidFill>
              </a:rPr>
              <a:t>Калориметр: </a:t>
            </a:r>
          </a:p>
          <a:p>
            <a:pPr algn="ctr">
              <a:lnSpc>
                <a:spcPct val="80000"/>
              </a:lnSpc>
            </a:pPr>
            <a:r>
              <a:rPr lang="ru-RU" sz="2600" b="1" dirty="0">
                <a:latin typeface="Arial" panose="020B0604020202020204" pitchFamily="34" charset="0"/>
                <a:cs typeface="Arial" panose="020B0604020202020204" pitchFamily="34" charset="0"/>
              </a:rPr>
              <a:t>1 – пробка в реакционной ампуле</a:t>
            </a:r>
            <a:r>
              <a:rPr lang="ru-RU" sz="2600" b="1" dirty="0" smtClean="0">
                <a:latin typeface="Arial" panose="020B0604020202020204" pitchFamily="34" charset="0"/>
                <a:cs typeface="Arial" panose="020B0604020202020204" pitchFamily="34" charset="0"/>
              </a:rPr>
              <a:t>; </a:t>
            </a:r>
          </a:p>
          <a:p>
            <a:pPr algn="ctr">
              <a:lnSpc>
                <a:spcPct val="80000"/>
              </a:lnSpc>
            </a:pPr>
            <a:r>
              <a:rPr lang="ru-RU" sz="2600" b="1" dirty="0" smtClean="0">
                <a:latin typeface="Arial" panose="020B0604020202020204" pitchFamily="34" charset="0"/>
                <a:cs typeface="Arial" panose="020B0604020202020204" pitchFamily="34" charset="0"/>
              </a:rPr>
              <a:t>2 </a:t>
            </a:r>
            <a:r>
              <a:rPr lang="ru-RU" sz="2600" b="1" dirty="0">
                <a:latin typeface="Arial" panose="020B0604020202020204" pitchFamily="34" charset="0"/>
                <a:cs typeface="Arial" panose="020B0604020202020204" pitchFamily="34" charset="0"/>
              </a:rPr>
              <a:t>– соль</a:t>
            </a:r>
            <a:r>
              <a:rPr lang="ru-RU" sz="2600" b="1" dirty="0" smtClean="0">
                <a:latin typeface="Arial" panose="020B0604020202020204" pitchFamily="34" charset="0"/>
                <a:cs typeface="Arial" panose="020B0604020202020204" pitchFamily="34" charset="0"/>
              </a:rPr>
              <a:t>; 3 </a:t>
            </a:r>
            <a:r>
              <a:rPr lang="ru-RU" sz="2600" b="1" dirty="0">
                <a:latin typeface="Arial" panose="020B0604020202020204" pitchFamily="34" charset="0"/>
                <a:cs typeface="Arial" panose="020B0604020202020204" pitchFamily="34" charset="0"/>
              </a:rPr>
              <a:t>– крышка</a:t>
            </a:r>
            <a:r>
              <a:rPr lang="ru-RU" sz="2600" b="1" dirty="0" smtClean="0">
                <a:latin typeface="Arial" panose="020B0604020202020204" pitchFamily="34" charset="0"/>
                <a:cs typeface="Arial" panose="020B0604020202020204" pitchFamily="34" charset="0"/>
              </a:rPr>
              <a:t>; </a:t>
            </a:r>
            <a:r>
              <a:rPr lang="ru-RU" sz="2600" b="1" dirty="0">
                <a:latin typeface="Arial" panose="020B0604020202020204" pitchFamily="34" charset="0"/>
                <a:cs typeface="Arial" panose="020B0604020202020204" pitchFamily="34" charset="0"/>
              </a:rPr>
              <a:t>4 – крышка</a:t>
            </a:r>
            <a:r>
              <a:rPr lang="ru-RU" sz="2600" b="1" dirty="0" smtClean="0">
                <a:latin typeface="Arial" panose="020B0604020202020204" pitchFamily="34" charset="0"/>
                <a:cs typeface="Arial" panose="020B0604020202020204" pitchFamily="34" charset="0"/>
              </a:rPr>
              <a:t>; </a:t>
            </a:r>
          </a:p>
          <a:p>
            <a:pPr algn="ctr">
              <a:lnSpc>
                <a:spcPct val="80000"/>
              </a:lnSpc>
            </a:pPr>
            <a:r>
              <a:rPr lang="ru-RU" sz="2600" b="1" dirty="0" smtClean="0">
                <a:latin typeface="Arial" panose="020B0604020202020204" pitchFamily="34" charset="0"/>
                <a:cs typeface="Arial" panose="020B0604020202020204" pitchFamily="34" charset="0"/>
              </a:rPr>
              <a:t>5 </a:t>
            </a:r>
            <a:r>
              <a:rPr lang="ru-RU" sz="2600" b="1" dirty="0">
                <a:latin typeface="Arial" panose="020B0604020202020204" pitchFamily="34" charset="0"/>
                <a:cs typeface="Arial" panose="020B0604020202020204" pitchFamily="34" charset="0"/>
              </a:rPr>
              <a:t>– палочка</a:t>
            </a:r>
            <a:r>
              <a:rPr lang="ru-RU" sz="2600" b="1" dirty="0" smtClean="0">
                <a:latin typeface="Arial" panose="020B0604020202020204" pitchFamily="34" charset="0"/>
                <a:cs typeface="Arial" panose="020B0604020202020204" pitchFamily="34" charset="0"/>
              </a:rPr>
              <a:t>; 6 </a:t>
            </a:r>
            <a:r>
              <a:rPr lang="ru-RU" sz="2600" b="1" dirty="0">
                <a:latin typeface="Arial" panose="020B0604020202020204" pitchFamily="34" charset="0"/>
                <a:cs typeface="Arial" panose="020B0604020202020204" pitchFamily="34" charset="0"/>
              </a:rPr>
              <a:t>– термометр </a:t>
            </a:r>
            <a:r>
              <a:rPr lang="ru-RU" sz="2600" b="1" dirty="0" err="1">
                <a:latin typeface="Arial" panose="020B0604020202020204" pitchFamily="34" charset="0"/>
                <a:cs typeface="Arial" panose="020B0604020202020204" pitchFamily="34" charset="0"/>
              </a:rPr>
              <a:t>Бекмана</a:t>
            </a:r>
            <a:r>
              <a:rPr lang="ru-RU" sz="2600" b="1" dirty="0" smtClean="0">
                <a:latin typeface="Arial" panose="020B0604020202020204" pitchFamily="34" charset="0"/>
                <a:cs typeface="Arial" panose="020B0604020202020204" pitchFamily="34" charset="0"/>
              </a:rPr>
              <a:t>; </a:t>
            </a:r>
          </a:p>
          <a:p>
            <a:pPr algn="ctr">
              <a:lnSpc>
                <a:spcPct val="80000"/>
              </a:lnSpc>
            </a:pPr>
            <a:r>
              <a:rPr lang="ru-RU" sz="2600" b="1" dirty="0" smtClean="0">
                <a:latin typeface="Arial" panose="020B0604020202020204" pitchFamily="34" charset="0"/>
                <a:cs typeface="Arial" panose="020B0604020202020204" pitchFamily="34" charset="0"/>
              </a:rPr>
              <a:t>7 </a:t>
            </a:r>
            <a:r>
              <a:rPr lang="ru-RU" sz="2600" b="1" dirty="0">
                <a:latin typeface="Arial" panose="020B0604020202020204" pitchFamily="34" charset="0"/>
                <a:cs typeface="Arial" panose="020B0604020202020204" pitchFamily="34" charset="0"/>
              </a:rPr>
              <a:t>– кнопка для пуска мешалки</a:t>
            </a:r>
            <a:r>
              <a:rPr lang="ru-RU" sz="2600" b="1" dirty="0" smtClean="0">
                <a:latin typeface="Arial" panose="020B0604020202020204" pitchFamily="34" charset="0"/>
                <a:cs typeface="Arial" panose="020B0604020202020204" pitchFamily="34" charset="0"/>
              </a:rPr>
              <a:t>; </a:t>
            </a:r>
          </a:p>
          <a:p>
            <a:pPr algn="ctr">
              <a:lnSpc>
                <a:spcPct val="80000"/>
              </a:lnSpc>
            </a:pPr>
            <a:r>
              <a:rPr lang="ru-RU" sz="2600" b="1" dirty="0" smtClean="0">
                <a:latin typeface="Arial" panose="020B0604020202020204" pitchFamily="34" charset="0"/>
                <a:cs typeface="Arial" panose="020B0604020202020204" pitchFamily="34" charset="0"/>
              </a:rPr>
              <a:t>8 </a:t>
            </a:r>
            <a:r>
              <a:rPr lang="ru-RU" sz="2600" b="1" dirty="0">
                <a:latin typeface="Arial" panose="020B0604020202020204" pitchFamily="34" charset="0"/>
                <a:cs typeface="Arial" panose="020B0604020202020204" pitchFamily="34" charset="0"/>
              </a:rPr>
              <a:t>– трансформатор</a:t>
            </a:r>
            <a:r>
              <a:rPr lang="ru-RU" sz="2600" b="1" dirty="0" smtClean="0">
                <a:latin typeface="Arial" panose="020B0604020202020204" pitchFamily="34" charset="0"/>
                <a:cs typeface="Arial" panose="020B0604020202020204" pitchFamily="34" charset="0"/>
              </a:rPr>
              <a:t>; </a:t>
            </a:r>
            <a:r>
              <a:rPr lang="ru-RU" sz="2600" b="1" dirty="0">
                <a:latin typeface="Arial" panose="020B0604020202020204" pitchFamily="34" charset="0"/>
                <a:cs typeface="Arial" panose="020B0604020202020204" pitchFamily="34" charset="0"/>
              </a:rPr>
              <a:t>9 – </a:t>
            </a:r>
            <a:r>
              <a:rPr lang="ru-RU" sz="2600" b="1" dirty="0" err="1">
                <a:latin typeface="Arial" panose="020B0604020202020204" pitchFamily="34" charset="0"/>
                <a:cs typeface="Arial" panose="020B0604020202020204" pitchFamily="34" charset="0"/>
              </a:rPr>
              <a:t>спиртовый</a:t>
            </a:r>
            <a:r>
              <a:rPr lang="ru-RU" sz="2600" b="1" dirty="0">
                <a:latin typeface="Arial" panose="020B0604020202020204" pitchFamily="34" charset="0"/>
                <a:cs typeface="Arial" panose="020B0604020202020204" pitchFamily="34" charset="0"/>
              </a:rPr>
              <a:t>  термометр</a:t>
            </a:r>
            <a:r>
              <a:rPr lang="ru-RU" sz="2600" b="1" dirty="0" smtClean="0">
                <a:latin typeface="Arial" panose="020B0604020202020204" pitchFamily="34" charset="0"/>
                <a:cs typeface="Arial" panose="020B0604020202020204" pitchFamily="34" charset="0"/>
              </a:rPr>
              <a:t>; </a:t>
            </a:r>
            <a:r>
              <a:rPr lang="ru-RU" sz="2600" b="1" dirty="0">
                <a:latin typeface="Arial" panose="020B0604020202020204" pitchFamily="34" charset="0"/>
                <a:cs typeface="Arial" panose="020B0604020202020204" pitchFamily="34" charset="0"/>
              </a:rPr>
              <a:t>10 – воздушная рубашка;</a:t>
            </a:r>
            <a:endParaRPr lang="ru-RU" sz="2600" b="1" dirty="0">
              <a:latin typeface="Arial" panose="020B0604020202020204" pitchFamily="34" charset="0"/>
              <a:ea typeface="Times New Roman"/>
              <a:cs typeface="Arial" panose="020B0604020202020204" pitchFamily="34" charset="0"/>
            </a:endParaRPr>
          </a:p>
          <a:p>
            <a:pPr algn="ctr">
              <a:lnSpc>
                <a:spcPct val="80000"/>
              </a:lnSpc>
            </a:pPr>
            <a:r>
              <a:rPr lang="ru-RU" sz="2600" b="1" dirty="0">
                <a:latin typeface="Arial" panose="020B0604020202020204" pitchFamily="34" charset="0"/>
                <a:cs typeface="Arial" panose="020B0604020202020204" pitchFamily="34" charset="0"/>
              </a:rPr>
              <a:t>11 – мешалка</a:t>
            </a:r>
            <a:r>
              <a:rPr lang="ru-RU" sz="2600" b="1" dirty="0" smtClean="0">
                <a:latin typeface="Arial" panose="020B0604020202020204" pitchFamily="34" charset="0"/>
                <a:cs typeface="Arial" panose="020B0604020202020204" pitchFamily="34" charset="0"/>
              </a:rPr>
              <a:t>; 12 </a:t>
            </a:r>
            <a:r>
              <a:rPr lang="ru-RU" sz="2600" b="1" dirty="0">
                <a:latin typeface="Arial" panose="020B0604020202020204" pitchFamily="34" charset="0"/>
                <a:cs typeface="Arial" panose="020B0604020202020204" pitchFamily="34" charset="0"/>
              </a:rPr>
              <a:t>– рабочий резервуар</a:t>
            </a:r>
            <a:r>
              <a:rPr lang="ru-RU" sz="2600" b="1" dirty="0" smtClean="0">
                <a:latin typeface="Arial" panose="020B0604020202020204" pitchFamily="34" charset="0"/>
                <a:cs typeface="Arial" panose="020B0604020202020204" pitchFamily="34" charset="0"/>
              </a:rPr>
              <a:t>; </a:t>
            </a:r>
          </a:p>
          <a:p>
            <a:pPr algn="ctr">
              <a:lnSpc>
                <a:spcPct val="80000"/>
              </a:lnSpc>
            </a:pPr>
            <a:r>
              <a:rPr lang="ru-RU" sz="2600" b="1" dirty="0" smtClean="0">
                <a:latin typeface="Arial" panose="020B0604020202020204" pitchFamily="34" charset="0"/>
                <a:cs typeface="Arial" panose="020B0604020202020204" pitchFamily="34" charset="0"/>
              </a:rPr>
              <a:t>13 </a:t>
            </a:r>
            <a:r>
              <a:rPr lang="ru-RU" sz="2600" b="1" dirty="0">
                <a:latin typeface="Arial" panose="020B0604020202020204" pitchFamily="34" charset="0"/>
                <a:cs typeface="Arial" panose="020B0604020202020204" pitchFamily="34" charset="0"/>
              </a:rPr>
              <a:t>– теплоизоляционная </a:t>
            </a:r>
            <a:r>
              <a:rPr lang="ru-RU" sz="2600" b="1" dirty="0" smtClean="0">
                <a:latin typeface="Arial" panose="020B0604020202020204" pitchFamily="34" charset="0"/>
                <a:cs typeface="Arial" panose="020B0604020202020204" pitchFamily="34" charset="0"/>
              </a:rPr>
              <a:t>подставка</a:t>
            </a:r>
            <a:endParaRPr lang="ru-RU" sz="2600" dirty="0"/>
          </a:p>
        </p:txBody>
      </p:sp>
      <p:pic>
        <p:nvPicPr>
          <p:cNvPr id="13" name="Рисунок 12"/>
          <p:cNvPicPr>
            <a:picLocks noChangeAspect="1"/>
          </p:cNvPicPr>
          <p:nvPr/>
        </p:nvPicPr>
        <p:blipFill rotWithShape="1">
          <a:blip r:embed="rId7" cstate="print">
            <a:extLst>
              <a:ext uri="{28A0092B-C50C-407E-A947-70E740481C1C}">
                <a14:useLocalDpi xmlns:a14="http://schemas.microsoft.com/office/drawing/2010/main" val="0"/>
              </a:ext>
            </a:extLst>
          </a:blip>
          <a:srcRect l="82622" t="26026" r="6383" b="52530"/>
          <a:stretch/>
        </p:blipFill>
        <p:spPr>
          <a:xfrm>
            <a:off x="6880030" y="84903"/>
            <a:ext cx="2232248" cy="5805264"/>
          </a:xfrm>
          <a:prstGeom prst="rect">
            <a:avLst/>
          </a:prstGeom>
          <a:ln>
            <a:noFill/>
          </a:ln>
          <a:effectLst>
            <a:outerShdw blurRad="190500" algn="tl" rotWithShape="0">
              <a:srgbClr val="000000">
                <a:alpha val="70000"/>
              </a:srgbClr>
            </a:outerShdw>
          </a:effectLst>
        </p:spPr>
      </p:pic>
      <p:sp>
        <p:nvSpPr>
          <p:cNvPr id="8" name="Прямоугольник 7"/>
          <p:cNvSpPr/>
          <p:nvPr/>
        </p:nvSpPr>
        <p:spPr>
          <a:xfrm>
            <a:off x="7309591" y="2093426"/>
            <a:ext cx="423514" cy="445507"/>
          </a:xfrm>
          <a:prstGeom prst="rect">
            <a:avLst/>
          </a:prstGeom>
        </p:spPr>
        <p:txBody>
          <a:bodyPr wrap="none">
            <a:spAutoFit/>
          </a:bodyPr>
          <a:lstStyle/>
          <a:p>
            <a:pPr>
              <a:lnSpc>
                <a:spcPct val="80000"/>
              </a:lnSpc>
            </a:pPr>
            <a:r>
              <a:rPr lang="ru-RU" sz="2800" b="1" dirty="0" smtClean="0">
                <a:ln>
                  <a:solidFill>
                    <a:srgbClr val="FFC000"/>
                  </a:solidFill>
                </a:ln>
                <a:latin typeface="Arial Black" panose="020B0A04020102020204" pitchFamily="34" charset="0"/>
                <a:cs typeface="Arial" panose="020B0604020202020204" pitchFamily="34" charset="0"/>
              </a:rPr>
              <a:t>4</a:t>
            </a:r>
            <a:endParaRPr lang="ru-RU" sz="2800" dirty="0">
              <a:ln>
                <a:solidFill>
                  <a:srgbClr val="FFC000"/>
                </a:solidFill>
              </a:ln>
              <a:latin typeface="Arial Black" panose="020B0A04020102020204" pitchFamily="34" charset="0"/>
            </a:endParaRPr>
          </a:p>
        </p:txBody>
      </p:sp>
      <p:sp>
        <p:nvSpPr>
          <p:cNvPr id="14" name="Прямоугольник 13"/>
          <p:cNvSpPr/>
          <p:nvPr/>
        </p:nvSpPr>
        <p:spPr>
          <a:xfrm>
            <a:off x="8244408" y="391205"/>
            <a:ext cx="423514" cy="445507"/>
          </a:xfrm>
          <a:prstGeom prst="rect">
            <a:avLst/>
          </a:prstGeom>
        </p:spPr>
        <p:txBody>
          <a:bodyPr wrap="none">
            <a:spAutoFit/>
          </a:bodyPr>
          <a:lstStyle/>
          <a:p>
            <a:pPr>
              <a:lnSpc>
                <a:spcPct val="80000"/>
              </a:lnSpc>
            </a:pPr>
            <a:r>
              <a:rPr lang="ru-RU" sz="2800" b="1" dirty="0">
                <a:ln>
                  <a:solidFill>
                    <a:srgbClr val="FFC000"/>
                  </a:solidFill>
                </a:ln>
                <a:latin typeface="Arial Black" panose="020B0A04020102020204" pitchFamily="34" charset="0"/>
                <a:cs typeface="Arial" panose="020B0604020202020204" pitchFamily="34" charset="0"/>
              </a:rPr>
              <a:t>6</a:t>
            </a:r>
            <a:endParaRPr lang="ru-RU" sz="2800" dirty="0">
              <a:ln>
                <a:solidFill>
                  <a:srgbClr val="FFC000"/>
                </a:solidFill>
              </a:ln>
              <a:latin typeface="Arial Black" panose="020B0A04020102020204" pitchFamily="34" charset="0"/>
            </a:endParaRPr>
          </a:p>
        </p:txBody>
      </p:sp>
      <p:cxnSp>
        <p:nvCxnSpPr>
          <p:cNvPr id="10" name="Прямая со стрелкой 9"/>
          <p:cNvCxnSpPr/>
          <p:nvPr/>
        </p:nvCxnSpPr>
        <p:spPr>
          <a:xfrm flipH="1">
            <a:off x="7881837" y="619107"/>
            <a:ext cx="447180" cy="22275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Прямоугольник 20"/>
          <p:cNvSpPr/>
          <p:nvPr/>
        </p:nvSpPr>
        <p:spPr>
          <a:xfrm>
            <a:off x="6644192" y="3868578"/>
            <a:ext cx="662361" cy="445507"/>
          </a:xfrm>
          <a:prstGeom prst="rect">
            <a:avLst/>
          </a:prstGeom>
        </p:spPr>
        <p:txBody>
          <a:bodyPr wrap="none">
            <a:spAutoFit/>
          </a:bodyPr>
          <a:lstStyle/>
          <a:p>
            <a:pPr>
              <a:lnSpc>
                <a:spcPct val="80000"/>
              </a:lnSpc>
            </a:pPr>
            <a:r>
              <a:rPr lang="ru-RU" sz="2800" b="1" dirty="0" smtClean="0">
                <a:ln>
                  <a:solidFill>
                    <a:srgbClr val="FFC000"/>
                  </a:solidFill>
                </a:ln>
                <a:latin typeface="Arial Black" panose="020B0A04020102020204" pitchFamily="34" charset="0"/>
                <a:cs typeface="Arial" panose="020B0604020202020204" pitchFamily="34" charset="0"/>
              </a:rPr>
              <a:t>10</a:t>
            </a:r>
            <a:endParaRPr lang="ru-RU" sz="2800" dirty="0">
              <a:ln>
                <a:solidFill>
                  <a:srgbClr val="FFC000"/>
                </a:solidFill>
              </a:ln>
              <a:latin typeface="Arial Black" panose="020B0A04020102020204" pitchFamily="34" charset="0"/>
            </a:endParaRPr>
          </a:p>
        </p:txBody>
      </p:sp>
      <p:sp>
        <p:nvSpPr>
          <p:cNvPr id="22" name="Прямоугольник 21"/>
          <p:cNvSpPr/>
          <p:nvPr/>
        </p:nvSpPr>
        <p:spPr>
          <a:xfrm>
            <a:off x="6647230" y="4375334"/>
            <a:ext cx="662361" cy="445507"/>
          </a:xfrm>
          <a:prstGeom prst="rect">
            <a:avLst/>
          </a:prstGeom>
        </p:spPr>
        <p:txBody>
          <a:bodyPr wrap="none">
            <a:spAutoFit/>
          </a:bodyPr>
          <a:lstStyle/>
          <a:p>
            <a:pPr>
              <a:lnSpc>
                <a:spcPct val="80000"/>
              </a:lnSpc>
            </a:pPr>
            <a:r>
              <a:rPr lang="ru-RU" sz="2800" b="1" dirty="0" smtClean="0">
                <a:ln>
                  <a:solidFill>
                    <a:srgbClr val="FFC000"/>
                  </a:solidFill>
                </a:ln>
                <a:latin typeface="Arial Black" panose="020B0A04020102020204" pitchFamily="34" charset="0"/>
                <a:cs typeface="Arial" panose="020B0604020202020204" pitchFamily="34" charset="0"/>
              </a:rPr>
              <a:t>12</a:t>
            </a:r>
            <a:endParaRPr lang="ru-RU" sz="2800" dirty="0">
              <a:ln>
                <a:solidFill>
                  <a:srgbClr val="FFC000"/>
                </a:solidFill>
              </a:ln>
              <a:latin typeface="Arial Black" panose="020B0A04020102020204" pitchFamily="34" charset="0"/>
            </a:endParaRPr>
          </a:p>
        </p:txBody>
      </p:sp>
      <p:sp>
        <p:nvSpPr>
          <p:cNvPr id="23" name="Прямоугольник 22"/>
          <p:cNvSpPr/>
          <p:nvPr/>
        </p:nvSpPr>
        <p:spPr>
          <a:xfrm>
            <a:off x="8540774" y="2032057"/>
            <a:ext cx="423514" cy="445507"/>
          </a:xfrm>
          <a:prstGeom prst="rect">
            <a:avLst/>
          </a:prstGeom>
        </p:spPr>
        <p:txBody>
          <a:bodyPr wrap="none">
            <a:spAutoFit/>
          </a:bodyPr>
          <a:lstStyle/>
          <a:p>
            <a:pPr>
              <a:lnSpc>
                <a:spcPct val="80000"/>
              </a:lnSpc>
            </a:pPr>
            <a:r>
              <a:rPr lang="ru-RU" sz="2800" b="1" dirty="0" smtClean="0">
                <a:ln>
                  <a:solidFill>
                    <a:srgbClr val="FFC000"/>
                  </a:solidFill>
                </a:ln>
                <a:latin typeface="Arial Black" panose="020B0A04020102020204" pitchFamily="34" charset="0"/>
                <a:cs typeface="Arial" panose="020B0604020202020204" pitchFamily="34" charset="0"/>
              </a:rPr>
              <a:t>7</a:t>
            </a:r>
            <a:endParaRPr lang="ru-RU" sz="2800" dirty="0">
              <a:ln>
                <a:solidFill>
                  <a:srgbClr val="FFC000"/>
                </a:solidFill>
              </a:ln>
              <a:latin typeface="Arial Black" panose="020B0A04020102020204" pitchFamily="34" charset="0"/>
            </a:endParaRPr>
          </a:p>
        </p:txBody>
      </p:sp>
      <p:cxnSp>
        <p:nvCxnSpPr>
          <p:cNvPr id="24" name="Прямая со стрелкой 23"/>
          <p:cNvCxnSpPr/>
          <p:nvPr/>
        </p:nvCxnSpPr>
        <p:spPr>
          <a:xfrm>
            <a:off x="8639944" y="2316180"/>
            <a:ext cx="146823" cy="48636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a:off x="7507942" y="2420888"/>
            <a:ext cx="146823" cy="48636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a:off x="6827286" y="4262349"/>
            <a:ext cx="559671" cy="6690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p:nvPr/>
        </p:nvCxnSpPr>
        <p:spPr>
          <a:xfrm>
            <a:off x="7128451" y="4753932"/>
            <a:ext cx="559671" cy="6690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p:nvPr/>
        </p:nvCxnSpPr>
        <p:spPr>
          <a:xfrm>
            <a:off x="7684737" y="4564632"/>
            <a:ext cx="559671" cy="6690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4" name="Прямоугольник 33"/>
          <p:cNvSpPr/>
          <p:nvPr/>
        </p:nvSpPr>
        <p:spPr>
          <a:xfrm>
            <a:off x="7640772" y="4247229"/>
            <a:ext cx="423514" cy="445507"/>
          </a:xfrm>
          <a:prstGeom prst="rect">
            <a:avLst/>
          </a:prstGeom>
        </p:spPr>
        <p:txBody>
          <a:bodyPr wrap="none">
            <a:spAutoFit/>
          </a:bodyPr>
          <a:lstStyle/>
          <a:p>
            <a:pPr>
              <a:lnSpc>
                <a:spcPct val="80000"/>
              </a:lnSpc>
            </a:pPr>
            <a:r>
              <a:rPr lang="ru-RU" sz="2800" b="1" dirty="0" smtClean="0">
                <a:ln>
                  <a:solidFill>
                    <a:srgbClr val="FFC000"/>
                  </a:solidFill>
                </a:ln>
                <a:latin typeface="Arial Black" panose="020B0A04020102020204" pitchFamily="34" charset="0"/>
                <a:cs typeface="Arial" panose="020B0604020202020204" pitchFamily="34" charset="0"/>
              </a:rPr>
              <a:t>1</a:t>
            </a:r>
            <a:endParaRPr lang="ru-RU" sz="2800" dirty="0">
              <a:ln>
                <a:solidFill>
                  <a:srgbClr val="FFC000"/>
                </a:solidFill>
              </a:ln>
              <a:latin typeface="Arial Black" panose="020B0A04020102020204" pitchFamily="34" charset="0"/>
            </a:endParaRPr>
          </a:p>
        </p:txBody>
      </p:sp>
      <p:cxnSp>
        <p:nvCxnSpPr>
          <p:cNvPr id="35" name="Прямая со стрелкой 34"/>
          <p:cNvCxnSpPr/>
          <p:nvPr/>
        </p:nvCxnSpPr>
        <p:spPr>
          <a:xfrm>
            <a:off x="7870569" y="3612198"/>
            <a:ext cx="559671" cy="6690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Прямоугольник 35"/>
          <p:cNvSpPr/>
          <p:nvPr/>
        </p:nvSpPr>
        <p:spPr>
          <a:xfrm>
            <a:off x="7460054" y="3422898"/>
            <a:ext cx="423514" cy="445507"/>
          </a:xfrm>
          <a:prstGeom prst="rect">
            <a:avLst/>
          </a:prstGeom>
        </p:spPr>
        <p:txBody>
          <a:bodyPr wrap="none">
            <a:spAutoFit/>
          </a:bodyPr>
          <a:lstStyle/>
          <a:p>
            <a:pPr>
              <a:lnSpc>
                <a:spcPct val="80000"/>
              </a:lnSpc>
            </a:pPr>
            <a:r>
              <a:rPr lang="ru-RU" sz="2800" b="1" dirty="0" smtClean="0">
                <a:ln>
                  <a:solidFill>
                    <a:srgbClr val="FFC000"/>
                  </a:solidFill>
                </a:ln>
                <a:latin typeface="Arial Black" panose="020B0A04020102020204" pitchFamily="34" charset="0"/>
                <a:cs typeface="Arial" panose="020B0604020202020204" pitchFamily="34" charset="0"/>
              </a:rPr>
              <a:t>9</a:t>
            </a:r>
            <a:endParaRPr lang="ru-RU" sz="2800" dirty="0">
              <a:ln>
                <a:solidFill>
                  <a:srgbClr val="FFC000"/>
                </a:solidFill>
              </a:ln>
              <a:latin typeface="Arial Black" panose="020B0A04020102020204" pitchFamily="34" charset="0"/>
            </a:endParaRPr>
          </a:p>
        </p:txBody>
      </p:sp>
      <p:sp>
        <p:nvSpPr>
          <p:cNvPr id="37" name="Прямоугольник 36"/>
          <p:cNvSpPr/>
          <p:nvPr/>
        </p:nvSpPr>
        <p:spPr>
          <a:xfrm>
            <a:off x="6808756" y="3061432"/>
            <a:ext cx="423514" cy="445507"/>
          </a:xfrm>
          <a:prstGeom prst="rect">
            <a:avLst/>
          </a:prstGeom>
        </p:spPr>
        <p:txBody>
          <a:bodyPr wrap="none">
            <a:spAutoFit/>
          </a:bodyPr>
          <a:lstStyle/>
          <a:p>
            <a:pPr>
              <a:lnSpc>
                <a:spcPct val="80000"/>
              </a:lnSpc>
            </a:pPr>
            <a:r>
              <a:rPr lang="ru-RU" sz="2800" b="1" dirty="0" smtClean="0">
                <a:ln>
                  <a:solidFill>
                    <a:srgbClr val="FFC000"/>
                  </a:solidFill>
                </a:ln>
                <a:latin typeface="Arial Black" panose="020B0A04020102020204" pitchFamily="34" charset="0"/>
                <a:cs typeface="Arial" panose="020B0604020202020204" pitchFamily="34" charset="0"/>
              </a:rPr>
              <a:t>3</a:t>
            </a:r>
            <a:endParaRPr lang="ru-RU" sz="2800" dirty="0">
              <a:ln>
                <a:solidFill>
                  <a:srgbClr val="FFC000"/>
                </a:solidFill>
              </a:ln>
              <a:latin typeface="Arial Black" panose="020B0A04020102020204" pitchFamily="34" charset="0"/>
            </a:endParaRPr>
          </a:p>
        </p:txBody>
      </p:sp>
      <p:cxnSp>
        <p:nvCxnSpPr>
          <p:cNvPr id="38" name="Прямая со стрелкой 37"/>
          <p:cNvCxnSpPr/>
          <p:nvPr/>
        </p:nvCxnSpPr>
        <p:spPr>
          <a:xfrm>
            <a:off x="7140193" y="3382102"/>
            <a:ext cx="411938" cy="47932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0" name="Прямоугольник 39"/>
          <p:cNvSpPr/>
          <p:nvPr/>
        </p:nvSpPr>
        <p:spPr>
          <a:xfrm>
            <a:off x="6548849" y="5046215"/>
            <a:ext cx="662361" cy="445507"/>
          </a:xfrm>
          <a:prstGeom prst="rect">
            <a:avLst/>
          </a:prstGeom>
        </p:spPr>
        <p:txBody>
          <a:bodyPr wrap="none">
            <a:spAutoFit/>
          </a:bodyPr>
          <a:lstStyle/>
          <a:p>
            <a:pPr>
              <a:lnSpc>
                <a:spcPct val="80000"/>
              </a:lnSpc>
            </a:pPr>
            <a:r>
              <a:rPr lang="ru-RU" sz="2800" b="1" dirty="0" smtClean="0">
                <a:ln>
                  <a:solidFill>
                    <a:srgbClr val="FFC000"/>
                  </a:solidFill>
                </a:ln>
                <a:latin typeface="Arial Black" panose="020B0A04020102020204" pitchFamily="34" charset="0"/>
                <a:cs typeface="Arial" panose="020B0604020202020204" pitchFamily="34" charset="0"/>
              </a:rPr>
              <a:t>13</a:t>
            </a:r>
            <a:endParaRPr lang="ru-RU" sz="2800" dirty="0">
              <a:ln>
                <a:solidFill>
                  <a:srgbClr val="FFC000"/>
                </a:solidFill>
              </a:ln>
              <a:latin typeface="Arial Black" panose="020B0A04020102020204" pitchFamily="34" charset="0"/>
            </a:endParaRPr>
          </a:p>
        </p:txBody>
      </p:sp>
      <p:cxnSp>
        <p:nvCxnSpPr>
          <p:cNvPr id="41" name="Прямая со стрелкой 40"/>
          <p:cNvCxnSpPr/>
          <p:nvPr/>
        </p:nvCxnSpPr>
        <p:spPr>
          <a:xfrm>
            <a:off x="7128451" y="5268968"/>
            <a:ext cx="654640" cy="207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60310"/>
      </p:ext>
    </p:extLst>
  </p:cSld>
  <p:clrMapOvr>
    <a:masterClrMapping/>
  </p:clrMapOvr>
  <p:transition>
    <p:wheel spokes="1"/>
  </p:transition>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07504" y="275046"/>
            <a:ext cx="8932766" cy="2289858"/>
          </a:xfrm>
          <a:prstGeom prst="rect">
            <a:avLst/>
          </a:prstGeom>
        </p:spPr>
        <p:txBody>
          <a:bodyPr wrap="square">
            <a:spAutoFit/>
          </a:bodyPr>
          <a:lstStyle/>
          <a:p>
            <a:pPr indent="450000" algn="just">
              <a:lnSpc>
                <a:spcPct val="85000"/>
              </a:lnSpc>
            </a:pPr>
            <a:r>
              <a:rPr lang="ru-RU" sz="2800" b="1" dirty="0" smtClean="0">
                <a:ln>
                  <a:solidFill>
                    <a:sysClr val="windowText" lastClr="000000"/>
                  </a:solidFill>
                </a:ln>
                <a:solidFill>
                  <a:srgbClr val="0000FF"/>
                </a:solidFill>
              </a:rPr>
              <a:t>Тщательно  разотрите в </a:t>
            </a:r>
            <a:r>
              <a:rPr lang="ru-RU" sz="2800" b="1" dirty="0">
                <a:ln>
                  <a:solidFill>
                    <a:sysClr val="windowText" lastClr="000000"/>
                  </a:solidFill>
                </a:ln>
                <a:solidFill>
                  <a:srgbClr val="0000FF"/>
                </a:solidFill>
              </a:rPr>
              <a:t>фарфоровой ступке </a:t>
            </a:r>
            <a:r>
              <a:rPr lang="ru-RU" sz="2800" b="1" dirty="0" smtClean="0">
                <a:ln>
                  <a:solidFill>
                    <a:schemeClr val="tx1"/>
                  </a:solidFill>
                </a:ln>
                <a:solidFill>
                  <a:srgbClr val="C00000"/>
                </a:solidFill>
              </a:rPr>
              <a:t>хлорид калия</a:t>
            </a:r>
            <a:r>
              <a:rPr lang="ru-RU" sz="2800" b="1" dirty="0" smtClean="0"/>
              <a:t> (или другую </a:t>
            </a:r>
            <a:r>
              <a:rPr lang="ru-RU" sz="2800" b="1" dirty="0" smtClean="0">
                <a:ln>
                  <a:solidFill>
                    <a:sysClr val="windowText" lastClr="000000"/>
                  </a:solidFill>
                </a:ln>
                <a:solidFill>
                  <a:srgbClr val="0000FF"/>
                </a:solidFill>
              </a:rPr>
              <a:t>соль</a:t>
            </a:r>
            <a:r>
              <a:rPr lang="ru-RU" sz="2800" b="1" dirty="0" smtClean="0"/>
              <a:t>). </a:t>
            </a:r>
            <a:r>
              <a:rPr lang="ru-RU" sz="2800" b="1" dirty="0" smtClean="0">
                <a:ln>
                  <a:solidFill>
                    <a:sysClr val="windowText" lastClr="000000"/>
                  </a:solidFill>
                </a:ln>
                <a:solidFill>
                  <a:srgbClr val="0000FF"/>
                </a:solidFill>
              </a:rPr>
              <a:t>Взвесьте</a:t>
            </a:r>
            <a:r>
              <a:rPr lang="ru-RU" sz="2800" b="1" dirty="0" smtClean="0"/>
              <a:t> </a:t>
            </a:r>
            <a:r>
              <a:rPr lang="ru-RU" sz="2800" b="1" dirty="0"/>
              <a:t>с точностью до  0,001 г  3 пустых ампулы с </a:t>
            </a:r>
            <a:r>
              <a:rPr lang="ru-RU" sz="2800" b="1" dirty="0" smtClean="0"/>
              <a:t>палочками. Насыпьте в  </a:t>
            </a:r>
            <a:r>
              <a:rPr lang="ru-RU" sz="2800" b="1" dirty="0"/>
              <a:t>них  около  0,5;  1,0; 1,5 г  соли  и  снова  </a:t>
            </a:r>
            <a:r>
              <a:rPr lang="ru-RU" sz="2800" b="1" dirty="0" smtClean="0"/>
              <a:t>взвесьте. По </a:t>
            </a:r>
            <a:r>
              <a:rPr lang="ru-RU" sz="2800" b="1" dirty="0"/>
              <a:t>разности </a:t>
            </a:r>
            <a:r>
              <a:rPr lang="ru-RU" sz="2800" b="1" dirty="0" smtClean="0"/>
              <a:t>вычислите массу </a:t>
            </a:r>
            <a:r>
              <a:rPr lang="ru-RU" sz="2800" b="1" dirty="0"/>
              <a:t>навески</a:t>
            </a:r>
            <a:r>
              <a:rPr lang="ru-RU" sz="2800" b="1" dirty="0" smtClean="0"/>
              <a:t>.</a:t>
            </a:r>
            <a:endParaRPr lang="ru-RU" sz="2800" b="1" dirty="0"/>
          </a:p>
        </p:txBody>
      </p:sp>
      <p:pic>
        <p:nvPicPr>
          <p:cNvPr id="10" name="Рисунок 9"/>
          <p:cNvPicPr>
            <a:picLocks noChangeAspect="1"/>
          </p:cNvPicPr>
          <p:nvPr/>
        </p:nvPicPr>
        <p:blipFill rotWithShape="1">
          <a:blip r:embed="rId4">
            <a:extLst>
              <a:ext uri="{28A0092B-C50C-407E-A947-70E740481C1C}">
                <a14:useLocalDpi xmlns:a14="http://schemas.microsoft.com/office/drawing/2010/main" val="0"/>
              </a:ext>
            </a:extLst>
          </a:blip>
          <a:srcRect l="14262" t="11214" r="8574" b="16585"/>
          <a:stretch/>
        </p:blipFill>
        <p:spPr>
          <a:xfrm>
            <a:off x="49943" y="4197663"/>
            <a:ext cx="2448272" cy="2176242"/>
          </a:xfrm>
          <a:prstGeom prst="ellipse">
            <a:avLst/>
          </a:prstGeom>
          <a:ln>
            <a:noFill/>
          </a:ln>
          <a:effectLst>
            <a:softEdge rad="112500"/>
          </a:effectLst>
          <a:scene3d>
            <a:camera prst="orthographicFront"/>
            <a:lightRig rig="threePt" dir="t"/>
          </a:scene3d>
          <a:sp3d>
            <a:bevelT w="152400" h="50800" prst="softRound"/>
          </a:sp3d>
        </p:spPr>
      </p:pic>
      <p:pic>
        <p:nvPicPr>
          <p:cNvPr id="15" name="Рисунок 14"/>
          <p:cNvPicPr>
            <a:picLocks noChangeAspect="1"/>
          </p:cNvPicPr>
          <p:nvPr/>
        </p:nvPicPr>
        <p:blipFill rotWithShape="1">
          <a:blip r:embed="rId5" cstate="print">
            <a:extLst>
              <a:ext uri="{28A0092B-C50C-407E-A947-70E740481C1C}">
                <a14:useLocalDpi xmlns:a14="http://schemas.microsoft.com/office/drawing/2010/main" val="0"/>
              </a:ext>
            </a:extLst>
          </a:blip>
          <a:srcRect t="12702"/>
          <a:stretch/>
        </p:blipFill>
        <p:spPr>
          <a:xfrm>
            <a:off x="107504" y="2634538"/>
            <a:ext cx="2156499" cy="1612174"/>
          </a:xfrm>
          <a:prstGeom prst="ellipse">
            <a:avLst/>
          </a:prstGeom>
          <a:ln>
            <a:noFill/>
          </a:ln>
          <a:effectLst>
            <a:softEdge rad="112500"/>
          </a:effectLst>
          <a:scene3d>
            <a:camera prst="orthographicFront"/>
            <a:lightRig rig="threePt" dir="t"/>
          </a:scene3d>
          <a:sp3d>
            <a:bevelT prst="relaxedInset"/>
          </a:sp3d>
        </p:spPr>
      </p:pic>
      <p:sp>
        <p:nvSpPr>
          <p:cNvPr id="16" name="Прямоугольник 15"/>
          <p:cNvSpPr/>
          <p:nvPr/>
        </p:nvSpPr>
        <p:spPr>
          <a:xfrm>
            <a:off x="683852" y="3481844"/>
            <a:ext cx="1003801" cy="523220"/>
          </a:xfrm>
          <a:prstGeom prst="rect">
            <a:avLst/>
          </a:prstGeom>
        </p:spPr>
        <p:txBody>
          <a:bodyPr wrap="none">
            <a:spAutoFit/>
          </a:bodyPr>
          <a:lstStyle/>
          <a:p>
            <a:r>
              <a:rPr lang="en-US" sz="2800" b="1" dirty="0" err="1">
                <a:ln w="12700">
                  <a:solidFill>
                    <a:sysClr val="windowText" lastClr="000000"/>
                  </a:solidFill>
                  <a:prstDash val="solid"/>
                </a:ln>
                <a:solidFill>
                  <a:srgbClr val="FF0000"/>
                </a:solidFill>
                <a:effectLst>
                  <a:outerShdw dist="38100" dir="2640000" algn="bl" rotWithShape="0">
                    <a:schemeClr val="accent1"/>
                  </a:outerShdw>
                </a:effectLst>
                <a:latin typeface="Arial" pitchFamily="34" charset="0"/>
                <a:cs typeface="Arial" pitchFamily="34" charset="0"/>
              </a:rPr>
              <a:t>NaCl</a:t>
            </a:r>
            <a:endParaRPr lang="ru-RU" sz="2800" b="1" dirty="0">
              <a:ln w="12700">
                <a:solidFill>
                  <a:sysClr val="windowText" lastClr="000000"/>
                </a:solidFill>
                <a:prstDash val="solid"/>
              </a:ln>
              <a:solidFill>
                <a:srgbClr val="FF0000"/>
              </a:solidFill>
              <a:effectLst>
                <a:outerShdw dist="38100" dir="2640000" algn="bl" rotWithShape="0">
                  <a:schemeClr val="accent1"/>
                </a:outerShdw>
              </a:effectLst>
            </a:endParaRPr>
          </a:p>
        </p:txBody>
      </p:sp>
      <p:sp>
        <p:nvSpPr>
          <p:cNvPr id="17" name="Прямоугольник 16"/>
          <p:cNvSpPr/>
          <p:nvPr/>
        </p:nvSpPr>
        <p:spPr>
          <a:xfrm>
            <a:off x="754383" y="5401428"/>
            <a:ext cx="862737" cy="523220"/>
          </a:xfrm>
          <a:prstGeom prst="rect">
            <a:avLst/>
          </a:prstGeom>
        </p:spPr>
        <p:txBody>
          <a:bodyPr wrap="none">
            <a:spAutoFit/>
          </a:bodyPr>
          <a:lstStyle/>
          <a:p>
            <a:r>
              <a:rPr lang="en-US" sz="2800" b="1" dirty="0" err="1" smtClean="0">
                <a:ln w="12700">
                  <a:solidFill>
                    <a:sysClr val="windowText" lastClr="000000"/>
                  </a:solidFill>
                  <a:prstDash val="solid"/>
                </a:ln>
                <a:solidFill>
                  <a:srgbClr val="FF0000"/>
                </a:solidFill>
                <a:effectLst>
                  <a:outerShdw dist="38100" dir="2640000" algn="bl" rotWithShape="0">
                    <a:schemeClr val="accent1"/>
                  </a:outerShdw>
                </a:effectLst>
                <a:latin typeface="Arial" pitchFamily="34" charset="0"/>
                <a:cs typeface="Arial" pitchFamily="34" charset="0"/>
              </a:rPr>
              <a:t>LiCl</a:t>
            </a:r>
            <a:endParaRPr lang="ru-RU" sz="2800" b="1" dirty="0">
              <a:ln w="12700">
                <a:solidFill>
                  <a:sysClr val="windowText" lastClr="000000"/>
                </a:solidFill>
                <a:prstDash val="solid"/>
              </a:ln>
              <a:solidFill>
                <a:srgbClr val="FF0000"/>
              </a:solidFill>
              <a:effectLst>
                <a:outerShdw dist="38100" dir="2640000" algn="bl" rotWithShape="0">
                  <a:schemeClr val="accent1"/>
                </a:outerShdw>
              </a:effectLst>
            </a:endParaRPr>
          </a:p>
        </p:txBody>
      </p:sp>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4242" y="4680756"/>
            <a:ext cx="2001879" cy="1830289"/>
          </a:xfrm>
          <a:prstGeom prst="ellipse">
            <a:avLst/>
          </a:prstGeom>
          <a:ln>
            <a:noFill/>
          </a:ln>
          <a:effectLst>
            <a:softEdge rad="112500"/>
          </a:effectLst>
          <a:scene3d>
            <a:camera prst="orthographicFront"/>
            <a:lightRig rig="threePt" dir="t"/>
          </a:scene3d>
          <a:sp3d>
            <a:bevelT prst="relaxedInset"/>
          </a:sp3d>
        </p:spPr>
      </p:pic>
      <p:sp>
        <p:nvSpPr>
          <p:cNvPr id="21" name="Прямоугольник 20"/>
          <p:cNvSpPr/>
          <p:nvPr/>
        </p:nvSpPr>
        <p:spPr>
          <a:xfrm>
            <a:off x="4946990" y="5876199"/>
            <a:ext cx="803425" cy="523220"/>
          </a:xfrm>
          <a:prstGeom prst="rect">
            <a:avLst/>
          </a:prstGeom>
        </p:spPr>
        <p:txBody>
          <a:bodyPr wrap="none">
            <a:spAutoFit/>
          </a:bodyPr>
          <a:lstStyle/>
          <a:p>
            <a:r>
              <a:rPr lang="en-US" sz="2800" b="1" dirty="0" err="1" smtClean="0">
                <a:ln w="12700">
                  <a:solidFill>
                    <a:sysClr val="windowText" lastClr="000000"/>
                  </a:solidFill>
                  <a:prstDash val="solid"/>
                </a:ln>
                <a:solidFill>
                  <a:srgbClr val="FF0000"/>
                </a:solidFill>
                <a:effectLst>
                  <a:outerShdw dist="38100" dir="2640000" algn="bl" rotWithShape="0">
                    <a:schemeClr val="accent1"/>
                  </a:outerShdw>
                </a:effectLst>
                <a:latin typeface="Arial" pitchFamily="34" charset="0"/>
                <a:cs typeface="Arial" pitchFamily="34" charset="0"/>
              </a:rPr>
              <a:t>KCl</a:t>
            </a:r>
            <a:endParaRPr lang="ru-RU" sz="2800" b="1" dirty="0">
              <a:ln w="12700">
                <a:solidFill>
                  <a:sysClr val="windowText" lastClr="000000"/>
                </a:solidFill>
                <a:prstDash val="solid"/>
              </a:ln>
              <a:solidFill>
                <a:srgbClr val="FF0000"/>
              </a:solidFill>
              <a:effectLst>
                <a:outerShdw dist="38100" dir="2640000" algn="bl" rotWithShape="0">
                  <a:schemeClr val="accent1"/>
                </a:outerShdw>
              </a:effectLst>
            </a:endParaRPr>
          </a:p>
        </p:txBody>
      </p:sp>
      <p:pic>
        <p:nvPicPr>
          <p:cNvPr id="14" name="Рисунок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9674" y="2160146"/>
            <a:ext cx="1927234" cy="1792611"/>
          </a:xfrm>
          <a:prstGeom prst="ellipse">
            <a:avLst/>
          </a:prstGeom>
          <a:ln>
            <a:noFill/>
          </a:ln>
          <a:effectLst>
            <a:softEdge rad="112500"/>
          </a:effectLst>
          <a:scene3d>
            <a:camera prst="orthographicFront"/>
            <a:lightRig rig="threePt" dir="t"/>
          </a:scene3d>
          <a:sp3d>
            <a:bevelT w="152400" h="50800" prst="softRound"/>
          </a:sp3d>
        </p:spPr>
      </p:pic>
      <p:sp>
        <p:nvSpPr>
          <p:cNvPr id="22" name="Прямоугольник 21"/>
          <p:cNvSpPr/>
          <p:nvPr/>
        </p:nvSpPr>
        <p:spPr>
          <a:xfrm>
            <a:off x="5275476" y="3084908"/>
            <a:ext cx="1314784" cy="523220"/>
          </a:xfrm>
          <a:prstGeom prst="rect">
            <a:avLst/>
          </a:prstGeom>
        </p:spPr>
        <p:txBody>
          <a:bodyPr wrap="none">
            <a:spAutoFit/>
          </a:bodyPr>
          <a:lstStyle/>
          <a:p>
            <a:r>
              <a:rPr lang="ru-RU" sz="2800" b="1" dirty="0">
                <a:ln>
                  <a:solidFill>
                    <a:srgbClr val="FFFF00"/>
                  </a:solidFill>
                </a:ln>
                <a:solidFill>
                  <a:srgbClr val="FFFF00"/>
                </a:solidFill>
                <a:effectLst>
                  <a:outerShdw blurRad="38100" dist="38100" dir="2700000" algn="tl">
                    <a:srgbClr val="000000">
                      <a:alpha val="43137"/>
                    </a:srgbClr>
                  </a:outerShdw>
                </a:effectLst>
                <a:latin typeface="Arial" pitchFamily="34" charset="0"/>
                <a:cs typeface="Arial" pitchFamily="34" charset="0"/>
              </a:rPr>
              <a:t>CuSO</a:t>
            </a:r>
            <a:r>
              <a:rPr lang="ru-RU" sz="2800" b="1" baseline="-25000" dirty="0">
                <a:ln>
                  <a:solidFill>
                    <a:srgbClr val="FFFF00"/>
                  </a:solidFill>
                </a:ln>
                <a:solidFill>
                  <a:srgbClr val="FFFF00"/>
                </a:solidFill>
                <a:effectLst>
                  <a:outerShdw blurRad="38100" dist="38100" dir="2700000" algn="tl">
                    <a:srgbClr val="000000">
                      <a:alpha val="43137"/>
                    </a:srgbClr>
                  </a:outerShdw>
                </a:effectLst>
                <a:latin typeface="Arial" pitchFamily="34" charset="0"/>
                <a:cs typeface="Arial" pitchFamily="34" charset="0"/>
              </a:rPr>
              <a:t>4</a:t>
            </a:r>
            <a:endParaRPr lang="ru-RU" sz="2800" dirty="0">
              <a:ln>
                <a:solidFill>
                  <a:srgbClr val="FFFF00"/>
                </a:solidFill>
              </a:ln>
              <a:solidFill>
                <a:srgbClr val="FFFF00"/>
              </a:solidFill>
              <a:effectLst>
                <a:outerShdw blurRad="38100" dist="38100" dir="2700000" algn="tl">
                  <a:srgbClr val="000000">
                    <a:alpha val="43137"/>
                  </a:srgbClr>
                </a:outerShdw>
              </a:effectLst>
            </a:endParaRPr>
          </a:p>
        </p:txBody>
      </p:sp>
      <p:pic>
        <p:nvPicPr>
          <p:cNvPr id="23" name="Рисунок 22"/>
          <p:cNvPicPr>
            <a:picLocks noChangeAspect="1"/>
          </p:cNvPicPr>
          <p:nvPr/>
        </p:nvPicPr>
        <p:blipFill rotWithShape="1">
          <a:blip r:embed="rId8">
            <a:extLst>
              <a:ext uri="{28A0092B-C50C-407E-A947-70E740481C1C}">
                <a14:useLocalDpi xmlns:a14="http://schemas.microsoft.com/office/drawing/2010/main" val="0"/>
              </a:ext>
            </a:extLst>
          </a:blip>
          <a:srcRect l="10101" t="24801" r="3800" b="8001"/>
          <a:stretch/>
        </p:blipFill>
        <p:spPr>
          <a:xfrm>
            <a:off x="7066952" y="2158380"/>
            <a:ext cx="2214246" cy="1728192"/>
          </a:xfrm>
          <a:prstGeom prst="ellipse">
            <a:avLst/>
          </a:prstGeom>
          <a:ln>
            <a:noFill/>
          </a:ln>
          <a:effectLst>
            <a:softEdge rad="112500"/>
          </a:effectLst>
        </p:spPr>
      </p:pic>
      <p:sp>
        <p:nvSpPr>
          <p:cNvPr id="24" name="Прямоугольник 23"/>
          <p:cNvSpPr/>
          <p:nvPr/>
        </p:nvSpPr>
        <p:spPr>
          <a:xfrm>
            <a:off x="7425544" y="2973551"/>
            <a:ext cx="1354858" cy="523220"/>
          </a:xfrm>
          <a:prstGeom prst="rect">
            <a:avLst/>
          </a:prstGeom>
        </p:spPr>
        <p:txBody>
          <a:bodyPr wrap="none">
            <a:spAutoFit/>
          </a:bodyPr>
          <a:lstStyle/>
          <a:p>
            <a:r>
              <a:rPr lang="en-US" sz="2800" b="1" dirty="0" smtClean="0">
                <a:ln>
                  <a:solidFill>
                    <a:schemeClr val="tx1"/>
                  </a:solidFill>
                </a:ln>
                <a:solidFill>
                  <a:srgbClr val="C00000"/>
                </a:solidFill>
                <a:effectLst>
                  <a:outerShdw blurRad="38100" dist="38100" dir="2700000" algn="tl">
                    <a:srgbClr val="000000">
                      <a:alpha val="43137"/>
                    </a:srgbClr>
                  </a:outerShdw>
                </a:effectLst>
                <a:latin typeface="Arial" pitchFamily="34" charset="0"/>
                <a:cs typeface="Arial" pitchFamily="34" charset="0"/>
              </a:rPr>
              <a:t>Mg</a:t>
            </a:r>
            <a:r>
              <a:rPr lang="ru-RU" sz="2800" b="1" dirty="0" smtClean="0">
                <a:ln>
                  <a:solidFill>
                    <a:schemeClr val="tx1"/>
                  </a:solidFill>
                </a:ln>
                <a:solidFill>
                  <a:srgbClr val="C00000"/>
                </a:solidFill>
                <a:effectLst>
                  <a:outerShdw blurRad="38100" dist="38100" dir="2700000" algn="tl">
                    <a:srgbClr val="000000">
                      <a:alpha val="43137"/>
                    </a:srgbClr>
                  </a:outerShdw>
                </a:effectLst>
                <a:latin typeface="Arial" pitchFamily="34" charset="0"/>
                <a:cs typeface="Arial" pitchFamily="34" charset="0"/>
              </a:rPr>
              <a:t>SO</a:t>
            </a:r>
            <a:r>
              <a:rPr lang="ru-RU" sz="2800" b="1" baseline="-25000" dirty="0" smtClean="0">
                <a:ln>
                  <a:solidFill>
                    <a:schemeClr val="tx1"/>
                  </a:solidFill>
                </a:ln>
                <a:solidFill>
                  <a:srgbClr val="C00000"/>
                </a:solidFill>
                <a:effectLst>
                  <a:outerShdw blurRad="38100" dist="38100" dir="2700000" algn="tl">
                    <a:srgbClr val="000000">
                      <a:alpha val="43137"/>
                    </a:srgbClr>
                  </a:outerShdw>
                </a:effectLst>
                <a:latin typeface="Arial" pitchFamily="34" charset="0"/>
                <a:cs typeface="Arial" pitchFamily="34" charset="0"/>
              </a:rPr>
              <a:t>4</a:t>
            </a:r>
            <a:endParaRPr lang="ru-RU" sz="2800" dirty="0">
              <a:ln>
                <a:solidFill>
                  <a:schemeClr val="tx1"/>
                </a:solidFill>
              </a:ln>
              <a:solidFill>
                <a:srgbClr val="C00000"/>
              </a:solidFill>
              <a:effectLst>
                <a:outerShdw blurRad="38100" dist="38100" dir="2700000" algn="tl">
                  <a:srgbClr val="000000">
                    <a:alpha val="43137"/>
                  </a:srgbClr>
                </a:outerShdw>
              </a:effectLst>
            </a:endParaRPr>
          </a:p>
        </p:txBody>
      </p:sp>
      <p:pic>
        <p:nvPicPr>
          <p:cNvPr id="25" name="Рисунок 24"/>
          <p:cNvPicPr>
            <a:picLocks noChangeAspect="1"/>
          </p:cNvPicPr>
          <p:nvPr/>
        </p:nvPicPr>
        <p:blipFill rotWithShape="1">
          <a:blip r:embed="rId9">
            <a:extLst>
              <a:ext uri="{28A0092B-C50C-407E-A947-70E740481C1C}">
                <a14:useLocalDpi xmlns:a14="http://schemas.microsoft.com/office/drawing/2010/main" val="0"/>
              </a:ext>
            </a:extLst>
          </a:blip>
          <a:srcRect l="10625" t="24801" r="13776"/>
          <a:stretch/>
        </p:blipFill>
        <p:spPr>
          <a:xfrm>
            <a:off x="2365576" y="2376820"/>
            <a:ext cx="2172054" cy="1620436"/>
          </a:xfrm>
          <a:prstGeom prst="ellipse">
            <a:avLst/>
          </a:prstGeom>
          <a:ln>
            <a:noFill/>
          </a:ln>
          <a:effectLst>
            <a:softEdge rad="112500"/>
          </a:effectLst>
        </p:spPr>
      </p:pic>
      <p:sp>
        <p:nvSpPr>
          <p:cNvPr id="26" name="Прямоугольник 25"/>
          <p:cNvSpPr/>
          <p:nvPr/>
        </p:nvSpPr>
        <p:spPr>
          <a:xfrm>
            <a:off x="2780900" y="3257222"/>
            <a:ext cx="1228221" cy="523220"/>
          </a:xfrm>
          <a:prstGeom prst="rect">
            <a:avLst/>
          </a:prstGeom>
        </p:spPr>
        <p:txBody>
          <a:bodyPr wrap="none">
            <a:spAutoFit/>
          </a:bodyPr>
          <a:lstStyle/>
          <a:p>
            <a:r>
              <a:rPr lang="en-US" sz="2800" b="1" dirty="0" smtClean="0">
                <a:ln>
                  <a:solidFill>
                    <a:schemeClr val="tx1"/>
                  </a:solidFill>
                </a:ln>
                <a:solidFill>
                  <a:srgbClr val="C00000"/>
                </a:solidFill>
                <a:effectLst>
                  <a:outerShdw blurRad="38100" dist="38100" dir="2700000" algn="tl">
                    <a:srgbClr val="000000">
                      <a:alpha val="43137"/>
                    </a:srgbClr>
                  </a:outerShdw>
                </a:effectLst>
                <a:latin typeface="Arial" pitchFamily="34" charset="0"/>
                <a:cs typeface="Arial" pitchFamily="34" charset="0"/>
              </a:rPr>
              <a:t>K</a:t>
            </a:r>
            <a:r>
              <a:rPr lang="en-US" sz="2800" b="1" baseline="-25000" dirty="0" smtClean="0">
                <a:ln>
                  <a:solidFill>
                    <a:schemeClr val="tx1"/>
                  </a:solidFill>
                </a:ln>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800" b="1" dirty="0" smtClean="0">
                <a:ln>
                  <a:solidFill>
                    <a:schemeClr val="tx1"/>
                  </a:solidFill>
                </a:ln>
                <a:solidFill>
                  <a:srgbClr val="C00000"/>
                </a:solidFill>
                <a:effectLst>
                  <a:outerShdw blurRad="38100" dist="38100" dir="2700000" algn="tl">
                    <a:srgbClr val="000000">
                      <a:alpha val="43137"/>
                    </a:srgbClr>
                  </a:outerShdw>
                </a:effectLst>
                <a:latin typeface="Arial" pitchFamily="34" charset="0"/>
                <a:cs typeface="Arial" pitchFamily="34" charset="0"/>
              </a:rPr>
              <a:t>SO</a:t>
            </a:r>
            <a:r>
              <a:rPr lang="ru-RU" sz="2800" b="1" baseline="-25000" dirty="0" smtClean="0">
                <a:ln>
                  <a:solidFill>
                    <a:schemeClr val="tx1"/>
                  </a:solidFill>
                </a:ln>
                <a:solidFill>
                  <a:srgbClr val="C00000"/>
                </a:solidFill>
                <a:effectLst>
                  <a:outerShdw blurRad="38100" dist="38100" dir="2700000" algn="tl">
                    <a:srgbClr val="000000">
                      <a:alpha val="43137"/>
                    </a:srgbClr>
                  </a:outerShdw>
                </a:effectLst>
                <a:latin typeface="Arial" pitchFamily="34" charset="0"/>
                <a:cs typeface="Arial" pitchFamily="34" charset="0"/>
              </a:rPr>
              <a:t>4</a:t>
            </a:r>
            <a:endParaRPr lang="ru-RU" sz="2800" dirty="0">
              <a:ln>
                <a:solidFill>
                  <a:schemeClr val="tx1"/>
                </a:solidFill>
              </a:ln>
              <a:solidFill>
                <a:srgbClr val="C00000"/>
              </a:solidFill>
              <a:effectLst>
                <a:outerShdw blurRad="38100" dist="38100" dir="2700000" algn="tl">
                  <a:srgbClr val="000000">
                    <a:alpha val="43137"/>
                  </a:srgbClr>
                </a:outerShdw>
              </a:effectLst>
            </a:endParaRPr>
          </a:p>
        </p:txBody>
      </p:sp>
      <p:pic>
        <p:nvPicPr>
          <p:cNvPr id="27" name="Рисунок 26"/>
          <p:cNvPicPr>
            <a:picLocks noChangeAspect="1"/>
          </p:cNvPicPr>
          <p:nvPr/>
        </p:nvPicPr>
        <p:blipFill rotWithShape="1">
          <a:blip r:embed="rId10">
            <a:extLst>
              <a:ext uri="{28A0092B-C50C-407E-A947-70E740481C1C}">
                <a14:useLocalDpi xmlns:a14="http://schemas.microsoft.com/office/drawing/2010/main" val="0"/>
              </a:ext>
            </a:extLst>
          </a:blip>
          <a:srcRect l="17870" t="29841" r="17871" b="9679"/>
          <a:stretch/>
        </p:blipFill>
        <p:spPr>
          <a:xfrm>
            <a:off x="2256068" y="3811220"/>
            <a:ext cx="2448272" cy="1728192"/>
          </a:xfrm>
          <a:prstGeom prst="ellipse">
            <a:avLst/>
          </a:prstGeom>
          <a:ln>
            <a:noFill/>
          </a:ln>
          <a:effectLst>
            <a:softEdge rad="112500"/>
          </a:effectLst>
        </p:spPr>
      </p:pic>
      <p:sp>
        <p:nvSpPr>
          <p:cNvPr id="28" name="Прямоугольник 27"/>
          <p:cNvSpPr/>
          <p:nvPr/>
        </p:nvSpPr>
        <p:spPr>
          <a:xfrm>
            <a:off x="2907759" y="4765148"/>
            <a:ext cx="1116011" cy="523220"/>
          </a:xfrm>
          <a:prstGeom prst="rect">
            <a:avLst/>
          </a:prstGeom>
        </p:spPr>
        <p:txBody>
          <a:bodyPr wrap="none">
            <a:spAutoFit/>
          </a:bodyPr>
          <a:lstStyle/>
          <a:p>
            <a:r>
              <a:rPr lang="en-US" sz="2800" b="1" dirty="0">
                <a:ln>
                  <a:solidFill>
                    <a:schemeClr val="tx1"/>
                  </a:solidFill>
                </a:ln>
                <a:solidFill>
                  <a:srgbClr val="C00000"/>
                </a:solidFill>
                <a:latin typeface="Arial" pitchFamily="34" charset="0"/>
                <a:cs typeface="Arial" pitchFamily="34" charset="0"/>
              </a:rPr>
              <a:t>KNO</a:t>
            </a:r>
            <a:r>
              <a:rPr lang="en-US" sz="2800" b="1" baseline="-25000" dirty="0">
                <a:ln>
                  <a:solidFill>
                    <a:schemeClr val="tx1"/>
                  </a:solidFill>
                </a:ln>
                <a:solidFill>
                  <a:srgbClr val="C00000"/>
                </a:solidFill>
                <a:latin typeface="Arial" pitchFamily="34" charset="0"/>
                <a:cs typeface="Arial" pitchFamily="34" charset="0"/>
              </a:rPr>
              <a:t>3</a:t>
            </a:r>
            <a:endParaRPr lang="ru-RU" sz="2800" dirty="0">
              <a:ln>
                <a:solidFill>
                  <a:schemeClr val="tx1"/>
                </a:solidFill>
              </a:ln>
              <a:solidFill>
                <a:srgbClr val="C00000"/>
              </a:solidFill>
            </a:endParaRPr>
          </a:p>
        </p:txBody>
      </p:sp>
      <p:pic>
        <p:nvPicPr>
          <p:cNvPr id="29" name="Рисунок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26015" y="3839738"/>
            <a:ext cx="2350676" cy="1850820"/>
          </a:xfrm>
          <a:prstGeom prst="rect">
            <a:avLst/>
          </a:prstGeom>
          <a:ln>
            <a:noFill/>
          </a:ln>
          <a:effectLst>
            <a:softEdge rad="112500"/>
          </a:effectLst>
        </p:spPr>
      </p:pic>
      <p:sp>
        <p:nvSpPr>
          <p:cNvPr id="30" name="Прямоугольник 29"/>
          <p:cNvSpPr/>
          <p:nvPr/>
        </p:nvSpPr>
        <p:spPr>
          <a:xfrm>
            <a:off x="7399640" y="5595901"/>
            <a:ext cx="803425" cy="523220"/>
          </a:xfrm>
          <a:prstGeom prst="rect">
            <a:avLst/>
          </a:prstGeom>
        </p:spPr>
        <p:txBody>
          <a:bodyPr wrap="none">
            <a:spAutoFit/>
          </a:bodyPr>
          <a:lstStyle/>
          <a:p>
            <a:r>
              <a:rPr lang="en-US" sz="2800" b="1" dirty="0" err="1" smtClean="0">
                <a:ln w="12700">
                  <a:solidFill>
                    <a:sysClr val="windowText" lastClr="000000"/>
                  </a:solidFill>
                  <a:prstDash val="solid"/>
                </a:ln>
                <a:solidFill>
                  <a:srgbClr val="FF0000"/>
                </a:solidFill>
                <a:effectLst>
                  <a:outerShdw dist="38100" dir="2640000" algn="bl" rotWithShape="0">
                    <a:schemeClr val="accent1"/>
                  </a:outerShdw>
                </a:effectLst>
                <a:latin typeface="Arial" pitchFamily="34" charset="0"/>
                <a:cs typeface="Arial" pitchFamily="34" charset="0"/>
              </a:rPr>
              <a:t>KCl</a:t>
            </a:r>
            <a:endParaRPr lang="ru-RU" sz="2800" b="1" dirty="0">
              <a:ln w="12700">
                <a:solidFill>
                  <a:sysClr val="windowText" lastClr="000000"/>
                </a:solidFill>
                <a:prstDash val="solid"/>
              </a:ln>
              <a:solidFill>
                <a:srgbClr val="FF0000"/>
              </a:solidFill>
              <a:effectLst>
                <a:outerShdw dist="38100" dir="2640000" algn="bl" rotWithShape="0">
                  <a:schemeClr val="accent1"/>
                </a:outerShdw>
              </a:effectLst>
            </a:endParaRPr>
          </a:p>
        </p:txBody>
      </p:sp>
    </p:spTree>
    <p:extLst>
      <p:ext uri="{BB962C8B-B14F-4D97-AF65-F5344CB8AC3E}">
        <p14:creationId xmlns:p14="http://schemas.microsoft.com/office/powerpoint/2010/main" val="566521707"/>
      </p:ext>
    </p:extLst>
  </p:cSld>
  <p:clrMapOvr>
    <a:masterClrMapping/>
  </p:clrMapOvr>
  <p:transition>
    <p:wheel spokes="1"/>
  </p:transition>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59562" y="260648"/>
            <a:ext cx="8932766" cy="1923604"/>
          </a:xfrm>
          <a:prstGeom prst="rect">
            <a:avLst/>
          </a:prstGeom>
        </p:spPr>
        <p:txBody>
          <a:bodyPr wrap="square">
            <a:spAutoFit/>
          </a:bodyPr>
          <a:lstStyle/>
          <a:p>
            <a:pPr indent="450000" algn="just">
              <a:lnSpc>
                <a:spcPct val="85000"/>
              </a:lnSpc>
            </a:pPr>
            <a:r>
              <a:rPr lang="ru-RU" sz="2800" b="1" dirty="0" smtClean="0">
                <a:ln>
                  <a:solidFill>
                    <a:sysClr val="windowText" lastClr="000000"/>
                  </a:solidFill>
                </a:ln>
                <a:solidFill>
                  <a:srgbClr val="0000FF"/>
                </a:solidFill>
              </a:rPr>
              <a:t>Укрепите  </a:t>
            </a:r>
            <a:r>
              <a:rPr lang="ru-RU" sz="2800" b="1" dirty="0">
                <a:ln>
                  <a:solidFill>
                    <a:sysClr val="windowText" lastClr="000000"/>
                  </a:solidFill>
                </a:ln>
                <a:solidFill>
                  <a:srgbClr val="0000FF"/>
                </a:solidFill>
              </a:rPr>
              <a:t>одну  из  взвешенных  пробирок  на  крышке  сосуда </a:t>
            </a:r>
            <a:r>
              <a:rPr lang="ru-RU" sz="2800" b="1" dirty="0"/>
              <a:t>1. В сосуд 12  налить дистиллированную воду до метки и закрыть крышкой (в которой заранее была укреплена пробирка с солью и мешалка).   </a:t>
            </a:r>
          </a:p>
        </p:txBody>
      </p:sp>
      <p:graphicFrame>
        <p:nvGraphicFramePr>
          <p:cNvPr id="7" name="Объект 6"/>
          <p:cNvGraphicFramePr>
            <a:graphicFrameLocks noChangeAspect="1"/>
          </p:cNvGraphicFramePr>
          <p:nvPr>
            <p:extLst>
              <p:ext uri="{D42A27DB-BD31-4B8C-83A1-F6EECF244321}">
                <p14:modId xmlns:p14="http://schemas.microsoft.com/office/powerpoint/2010/main" val="4008137216"/>
              </p:ext>
            </p:extLst>
          </p:nvPr>
        </p:nvGraphicFramePr>
        <p:xfrm>
          <a:off x="5673804" y="3193643"/>
          <a:ext cx="3433312" cy="3056903"/>
        </p:xfrm>
        <a:graphic>
          <a:graphicData uri="http://schemas.openxmlformats.org/presentationml/2006/ole">
            <mc:AlternateContent xmlns:mc="http://schemas.openxmlformats.org/markup-compatibility/2006">
              <mc:Choice xmlns:v="urn:schemas-microsoft-com:vml" Requires="v">
                <p:oleObj spid="_x0000_s536697" name="Точечный рисунок" r:id="rId5" imgW="2866667" imgH="2553056" progId="PBrush">
                  <p:embed/>
                </p:oleObj>
              </mc:Choice>
              <mc:Fallback>
                <p:oleObj name="Точечный рисунок" r:id="rId5" imgW="2866667" imgH="2553056" progId="PBrush">
                  <p:embed/>
                  <p:pic>
                    <p:nvPicPr>
                      <p:cNvPr id="7" name="Объект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3804" y="3193643"/>
                        <a:ext cx="3433312" cy="3056903"/>
                      </a:xfrm>
                      <a:prstGeom prst="rect">
                        <a:avLst/>
                      </a:prstGeom>
                      <a:noFill/>
                    </p:spPr>
                  </p:pic>
                </p:oleObj>
              </mc:Fallback>
            </mc:AlternateContent>
          </a:graphicData>
        </a:graphic>
      </p:graphicFrame>
      <p:sp>
        <p:nvSpPr>
          <p:cNvPr id="8" name="Прямоугольник 7"/>
          <p:cNvSpPr/>
          <p:nvPr/>
        </p:nvSpPr>
        <p:spPr>
          <a:xfrm>
            <a:off x="0" y="2708920"/>
            <a:ext cx="5868962" cy="3933384"/>
          </a:xfrm>
          <a:prstGeom prst="rect">
            <a:avLst/>
          </a:prstGeom>
          <a:noFill/>
        </p:spPr>
        <p:txBody>
          <a:bodyPr wrap="square">
            <a:spAutoFit/>
          </a:bodyPr>
          <a:lstStyle/>
          <a:p>
            <a:pPr algn="ctr">
              <a:lnSpc>
                <a:spcPct val="80000"/>
              </a:lnSpc>
            </a:pPr>
            <a:r>
              <a:rPr lang="ru-RU" sz="2600" b="1" dirty="0" smtClean="0">
                <a:ln>
                  <a:solidFill>
                    <a:sysClr val="windowText" lastClr="000000"/>
                  </a:solidFill>
                </a:ln>
                <a:solidFill>
                  <a:srgbClr val="FF0000"/>
                </a:solidFill>
              </a:rPr>
              <a:t>Калориметр: </a:t>
            </a:r>
          </a:p>
          <a:p>
            <a:pPr algn="ctr">
              <a:lnSpc>
                <a:spcPct val="80000"/>
              </a:lnSpc>
            </a:pPr>
            <a:r>
              <a:rPr lang="ru-RU" sz="2600" b="1" dirty="0">
                <a:latin typeface="Arial" panose="020B0604020202020204" pitchFamily="34" charset="0"/>
                <a:cs typeface="Arial" panose="020B0604020202020204" pitchFamily="34" charset="0"/>
              </a:rPr>
              <a:t>1 – пробка в реакционной ампуле</a:t>
            </a:r>
            <a:r>
              <a:rPr lang="ru-RU" sz="2600" b="1" dirty="0" smtClean="0">
                <a:latin typeface="Arial" panose="020B0604020202020204" pitchFamily="34" charset="0"/>
                <a:cs typeface="Arial" panose="020B0604020202020204" pitchFamily="34" charset="0"/>
              </a:rPr>
              <a:t>; </a:t>
            </a:r>
          </a:p>
          <a:p>
            <a:pPr algn="ctr">
              <a:lnSpc>
                <a:spcPct val="80000"/>
              </a:lnSpc>
            </a:pPr>
            <a:r>
              <a:rPr lang="ru-RU" sz="2600" b="1" dirty="0" smtClean="0">
                <a:latin typeface="Arial" panose="020B0604020202020204" pitchFamily="34" charset="0"/>
                <a:cs typeface="Arial" panose="020B0604020202020204" pitchFamily="34" charset="0"/>
              </a:rPr>
              <a:t>2 </a:t>
            </a:r>
            <a:r>
              <a:rPr lang="ru-RU" sz="2600" b="1" dirty="0">
                <a:latin typeface="Arial" panose="020B0604020202020204" pitchFamily="34" charset="0"/>
                <a:cs typeface="Arial" panose="020B0604020202020204" pitchFamily="34" charset="0"/>
              </a:rPr>
              <a:t>– соль</a:t>
            </a:r>
            <a:r>
              <a:rPr lang="ru-RU" sz="2600" b="1" dirty="0" smtClean="0">
                <a:latin typeface="Arial" panose="020B0604020202020204" pitchFamily="34" charset="0"/>
                <a:cs typeface="Arial" panose="020B0604020202020204" pitchFamily="34" charset="0"/>
              </a:rPr>
              <a:t>; 3 </a:t>
            </a:r>
            <a:r>
              <a:rPr lang="ru-RU" sz="2600" b="1" dirty="0">
                <a:latin typeface="Arial" panose="020B0604020202020204" pitchFamily="34" charset="0"/>
                <a:cs typeface="Arial" panose="020B0604020202020204" pitchFamily="34" charset="0"/>
              </a:rPr>
              <a:t>– крышка</a:t>
            </a:r>
            <a:r>
              <a:rPr lang="ru-RU" sz="2600" b="1" dirty="0" smtClean="0">
                <a:latin typeface="Arial" panose="020B0604020202020204" pitchFamily="34" charset="0"/>
                <a:cs typeface="Arial" panose="020B0604020202020204" pitchFamily="34" charset="0"/>
              </a:rPr>
              <a:t>; </a:t>
            </a:r>
            <a:r>
              <a:rPr lang="ru-RU" sz="2600" b="1" dirty="0">
                <a:latin typeface="Arial" panose="020B0604020202020204" pitchFamily="34" charset="0"/>
                <a:cs typeface="Arial" panose="020B0604020202020204" pitchFamily="34" charset="0"/>
              </a:rPr>
              <a:t>4 – крышка</a:t>
            </a:r>
            <a:r>
              <a:rPr lang="ru-RU" sz="2600" b="1" dirty="0" smtClean="0">
                <a:latin typeface="Arial" panose="020B0604020202020204" pitchFamily="34" charset="0"/>
                <a:cs typeface="Arial" panose="020B0604020202020204" pitchFamily="34" charset="0"/>
              </a:rPr>
              <a:t>; </a:t>
            </a:r>
          </a:p>
          <a:p>
            <a:pPr algn="ctr">
              <a:lnSpc>
                <a:spcPct val="80000"/>
              </a:lnSpc>
            </a:pPr>
            <a:r>
              <a:rPr lang="ru-RU" sz="2600" b="1" dirty="0" smtClean="0">
                <a:latin typeface="Arial" panose="020B0604020202020204" pitchFamily="34" charset="0"/>
                <a:cs typeface="Arial" panose="020B0604020202020204" pitchFamily="34" charset="0"/>
              </a:rPr>
              <a:t>5 </a:t>
            </a:r>
            <a:r>
              <a:rPr lang="ru-RU" sz="2600" b="1" dirty="0">
                <a:latin typeface="Arial" panose="020B0604020202020204" pitchFamily="34" charset="0"/>
                <a:cs typeface="Arial" panose="020B0604020202020204" pitchFamily="34" charset="0"/>
              </a:rPr>
              <a:t>– палочка</a:t>
            </a:r>
            <a:r>
              <a:rPr lang="ru-RU" sz="2600" b="1" dirty="0" smtClean="0">
                <a:latin typeface="Arial" panose="020B0604020202020204" pitchFamily="34" charset="0"/>
                <a:cs typeface="Arial" panose="020B0604020202020204" pitchFamily="34" charset="0"/>
              </a:rPr>
              <a:t>; 6 </a:t>
            </a:r>
            <a:r>
              <a:rPr lang="ru-RU" sz="2600" b="1" dirty="0">
                <a:latin typeface="Arial" panose="020B0604020202020204" pitchFamily="34" charset="0"/>
                <a:cs typeface="Arial" panose="020B0604020202020204" pitchFamily="34" charset="0"/>
              </a:rPr>
              <a:t>– термометр </a:t>
            </a:r>
            <a:r>
              <a:rPr lang="ru-RU" sz="2600" b="1" dirty="0" err="1">
                <a:latin typeface="Arial" panose="020B0604020202020204" pitchFamily="34" charset="0"/>
                <a:cs typeface="Arial" panose="020B0604020202020204" pitchFamily="34" charset="0"/>
              </a:rPr>
              <a:t>Бекмана</a:t>
            </a:r>
            <a:r>
              <a:rPr lang="ru-RU" sz="2600" b="1" dirty="0" smtClean="0">
                <a:latin typeface="Arial" panose="020B0604020202020204" pitchFamily="34" charset="0"/>
                <a:cs typeface="Arial" panose="020B0604020202020204" pitchFamily="34" charset="0"/>
              </a:rPr>
              <a:t>; 7 </a:t>
            </a:r>
            <a:r>
              <a:rPr lang="ru-RU" sz="2600" b="1" dirty="0">
                <a:latin typeface="Arial" panose="020B0604020202020204" pitchFamily="34" charset="0"/>
                <a:cs typeface="Arial" panose="020B0604020202020204" pitchFamily="34" charset="0"/>
              </a:rPr>
              <a:t>– кнопка для пуска мешалки</a:t>
            </a:r>
            <a:r>
              <a:rPr lang="ru-RU" sz="2600" b="1" dirty="0" smtClean="0">
                <a:latin typeface="Arial" panose="020B0604020202020204" pitchFamily="34" charset="0"/>
                <a:cs typeface="Arial" panose="020B0604020202020204" pitchFamily="34" charset="0"/>
              </a:rPr>
              <a:t>; 8 </a:t>
            </a:r>
            <a:r>
              <a:rPr lang="ru-RU" sz="2600" b="1" dirty="0">
                <a:latin typeface="Arial" panose="020B0604020202020204" pitchFamily="34" charset="0"/>
                <a:cs typeface="Arial" panose="020B0604020202020204" pitchFamily="34" charset="0"/>
              </a:rPr>
              <a:t>– трансформатор</a:t>
            </a:r>
            <a:r>
              <a:rPr lang="ru-RU" sz="2600" b="1" dirty="0" smtClean="0">
                <a:latin typeface="Arial" panose="020B0604020202020204" pitchFamily="34" charset="0"/>
                <a:cs typeface="Arial" panose="020B0604020202020204" pitchFamily="34" charset="0"/>
              </a:rPr>
              <a:t>; </a:t>
            </a:r>
          </a:p>
          <a:p>
            <a:pPr algn="ctr">
              <a:lnSpc>
                <a:spcPct val="80000"/>
              </a:lnSpc>
            </a:pPr>
            <a:r>
              <a:rPr lang="ru-RU" sz="2600" b="1" dirty="0" smtClean="0">
                <a:latin typeface="Arial" panose="020B0604020202020204" pitchFamily="34" charset="0"/>
                <a:cs typeface="Arial" panose="020B0604020202020204" pitchFamily="34" charset="0"/>
              </a:rPr>
              <a:t>9 </a:t>
            </a:r>
            <a:r>
              <a:rPr lang="ru-RU" sz="2600" b="1" dirty="0">
                <a:latin typeface="Arial" panose="020B0604020202020204" pitchFamily="34" charset="0"/>
                <a:cs typeface="Arial" panose="020B0604020202020204" pitchFamily="34" charset="0"/>
              </a:rPr>
              <a:t>– </a:t>
            </a:r>
            <a:r>
              <a:rPr lang="ru-RU" sz="2600" b="1" dirty="0" err="1">
                <a:latin typeface="Arial" panose="020B0604020202020204" pitchFamily="34" charset="0"/>
                <a:cs typeface="Arial" panose="020B0604020202020204" pitchFamily="34" charset="0"/>
              </a:rPr>
              <a:t>спиртовый</a:t>
            </a:r>
            <a:r>
              <a:rPr lang="ru-RU" sz="2600" b="1" dirty="0">
                <a:latin typeface="Arial" panose="020B0604020202020204" pitchFamily="34" charset="0"/>
                <a:cs typeface="Arial" panose="020B0604020202020204" pitchFamily="34" charset="0"/>
              </a:rPr>
              <a:t>  термометр</a:t>
            </a:r>
            <a:r>
              <a:rPr lang="ru-RU" sz="2600" b="1" dirty="0" smtClean="0">
                <a:latin typeface="Arial" panose="020B0604020202020204" pitchFamily="34" charset="0"/>
                <a:cs typeface="Arial" panose="020B0604020202020204" pitchFamily="34" charset="0"/>
              </a:rPr>
              <a:t>; </a:t>
            </a:r>
          </a:p>
          <a:p>
            <a:pPr algn="ctr">
              <a:lnSpc>
                <a:spcPct val="80000"/>
              </a:lnSpc>
            </a:pPr>
            <a:r>
              <a:rPr lang="ru-RU" sz="2600" b="1" dirty="0" smtClean="0">
                <a:latin typeface="Arial" panose="020B0604020202020204" pitchFamily="34" charset="0"/>
                <a:cs typeface="Arial" panose="020B0604020202020204" pitchFamily="34" charset="0"/>
              </a:rPr>
              <a:t>10 </a:t>
            </a:r>
            <a:r>
              <a:rPr lang="ru-RU" sz="2600" b="1" dirty="0">
                <a:latin typeface="Arial" panose="020B0604020202020204" pitchFamily="34" charset="0"/>
                <a:cs typeface="Arial" panose="020B0604020202020204" pitchFamily="34" charset="0"/>
              </a:rPr>
              <a:t>– воздушная рубашка;</a:t>
            </a:r>
            <a:endParaRPr lang="ru-RU" sz="2600" b="1" dirty="0">
              <a:latin typeface="Arial" panose="020B0604020202020204" pitchFamily="34" charset="0"/>
              <a:ea typeface="Times New Roman"/>
              <a:cs typeface="Arial" panose="020B0604020202020204" pitchFamily="34" charset="0"/>
            </a:endParaRPr>
          </a:p>
          <a:p>
            <a:pPr algn="ctr">
              <a:lnSpc>
                <a:spcPct val="80000"/>
              </a:lnSpc>
            </a:pPr>
            <a:r>
              <a:rPr lang="ru-RU" sz="2600" b="1" dirty="0">
                <a:latin typeface="Arial" panose="020B0604020202020204" pitchFamily="34" charset="0"/>
                <a:cs typeface="Arial" panose="020B0604020202020204" pitchFamily="34" charset="0"/>
              </a:rPr>
              <a:t>11 – мешалка</a:t>
            </a:r>
            <a:r>
              <a:rPr lang="ru-RU" sz="2600" b="1" dirty="0" smtClean="0">
                <a:latin typeface="Arial" panose="020B0604020202020204" pitchFamily="34" charset="0"/>
                <a:cs typeface="Arial" panose="020B0604020202020204" pitchFamily="34" charset="0"/>
              </a:rPr>
              <a:t>; 12 </a:t>
            </a:r>
            <a:r>
              <a:rPr lang="ru-RU" sz="2600" b="1" dirty="0">
                <a:latin typeface="Arial" panose="020B0604020202020204" pitchFamily="34" charset="0"/>
                <a:cs typeface="Arial" panose="020B0604020202020204" pitchFamily="34" charset="0"/>
              </a:rPr>
              <a:t>– рабочий резервуар</a:t>
            </a:r>
            <a:r>
              <a:rPr lang="ru-RU" sz="2600" b="1" dirty="0" smtClean="0">
                <a:latin typeface="Arial" panose="020B0604020202020204" pitchFamily="34" charset="0"/>
                <a:cs typeface="Arial" panose="020B0604020202020204" pitchFamily="34" charset="0"/>
              </a:rPr>
              <a:t>; </a:t>
            </a:r>
          </a:p>
          <a:p>
            <a:pPr algn="ctr">
              <a:lnSpc>
                <a:spcPct val="80000"/>
              </a:lnSpc>
            </a:pPr>
            <a:r>
              <a:rPr lang="ru-RU" sz="2600" b="1" dirty="0" smtClean="0">
                <a:latin typeface="Arial" panose="020B0604020202020204" pitchFamily="34" charset="0"/>
                <a:cs typeface="Arial" panose="020B0604020202020204" pitchFamily="34" charset="0"/>
              </a:rPr>
              <a:t>13 </a:t>
            </a:r>
            <a:r>
              <a:rPr lang="ru-RU" sz="2600" b="1" dirty="0">
                <a:latin typeface="Arial" panose="020B0604020202020204" pitchFamily="34" charset="0"/>
                <a:cs typeface="Arial" panose="020B0604020202020204" pitchFamily="34" charset="0"/>
              </a:rPr>
              <a:t>– теплоизоляционная </a:t>
            </a:r>
            <a:r>
              <a:rPr lang="ru-RU" sz="2600" b="1" dirty="0" smtClean="0">
                <a:latin typeface="Arial" panose="020B0604020202020204" pitchFamily="34" charset="0"/>
                <a:cs typeface="Arial" panose="020B0604020202020204" pitchFamily="34" charset="0"/>
              </a:rPr>
              <a:t>подставка</a:t>
            </a:r>
            <a:endParaRPr lang="ru-RU" sz="2600" dirty="0"/>
          </a:p>
        </p:txBody>
      </p:sp>
    </p:spTree>
    <p:extLst>
      <p:ext uri="{BB962C8B-B14F-4D97-AF65-F5344CB8AC3E}">
        <p14:creationId xmlns:p14="http://schemas.microsoft.com/office/powerpoint/2010/main" val="695108594"/>
      </p:ext>
    </p:extLst>
  </p:cSld>
  <p:clrMapOvr>
    <a:masterClrMapping/>
  </p:clrMapOvr>
  <p:transition>
    <p:wheel spokes="1"/>
  </p:transition>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260648"/>
            <a:ext cx="8856984" cy="1923604"/>
          </a:xfrm>
          <a:prstGeom prst="rect">
            <a:avLst/>
          </a:prstGeom>
        </p:spPr>
        <p:txBody>
          <a:bodyPr wrap="square">
            <a:spAutoFit/>
          </a:bodyPr>
          <a:lstStyle/>
          <a:p>
            <a:pPr indent="450000" algn="just">
              <a:lnSpc>
                <a:spcPct val="85000"/>
              </a:lnSpc>
            </a:pPr>
            <a:r>
              <a:rPr lang="ru-RU" sz="2800" b="1" dirty="0" smtClean="0">
                <a:ln>
                  <a:solidFill>
                    <a:sysClr val="windowText" lastClr="000000"/>
                  </a:solidFill>
                </a:ln>
                <a:solidFill>
                  <a:srgbClr val="0000FF"/>
                </a:solidFill>
              </a:rPr>
              <a:t>Поместите</a:t>
            </a:r>
            <a:r>
              <a:rPr lang="ru-RU" sz="2800" b="1" dirty="0" smtClean="0"/>
              <a:t>  </a:t>
            </a:r>
            <a:r>
              <a:rPr lang="ru-RU" sz="2800" b="1" dirty="0"/>
              <a:t>сосуд 12 в  сосуд 10. </a:t>
            </a:r>
            <a:r>
              <a:rPr lang="ru-RU" sz="2800" b="1" dirty="0" smtClean="0">
                <a:ln>
                  <a:solidFill>
                    <a:sysClr val="windowText" lastClr="000000"/>
                  </a:solidFill>
                </a:ln>
                <a:solidFill>
                  <a:srgbClr val="0000FF"/>
                </a:solidFill>
              </a:rPr>
              <a:t>Установите</a:t>
            </a:r>
            <a:r>
              <a:rPr lang="ru-RU" sz="2800" b="1" dirty="0" smtClean="0"/>
              <a:t> </a:t>
            </a:r>
            <a:r>
              <a:rPr lang="ru-RU" sz="2800" b="1" dirty="0"/>
              <a:t>спиртовой термометр </a:t>
            </a:r>
            <a:r>
              <a:rPr lang="ru-RU" sz="2800" b="1" dirty="0" smtClean="0"/>
              <a:t>9. </a:t>
            </a:r>
            <a:r>
              <a:rPr lang="ru-RU" sz="2800" b="1" dirty="0"/>
              <a:t>Сосуд 12 </a:t>
            </a:r>
            <a:r>
              <a:rPr lang="ru-RU" sz="2800" b="1" dirty="0" smtClean="0"/>
              <a:t>накройте крышкой </a:t>
            </a:r>
            <a:r>
              <a:rPr lang="ru-RU" sz="2800" b="1" dirty="0"/>
              <a:t>так, чтобы шкив мешалки был точно в центре соответствующего отверстия. </a:t>
            </a:r>
            <a:r>
              <a:rPr lang="ru-RU" sz="2800" b="1" dirty="0" smtClean="0"/>
              <a:t>Вставьте </a:t>
            </a:r>
            <a:r>
              <a:rPr lang="ru-RU" sz="2800" b="1" dirty="0"/>
              <a:t>в пробирку взвешенную палочку. </a:t>
            </a:r>
            <a:endParaRPr lang="ru-RU" sz="2800" b="1" dirty="0" smtClean="0"/>
          </a:p>
        </p:txBody>
      </p:sp>
      <p:graphicFrame>
        <p:nvGraphicFramePr>
          <p:cNvPr id="6" name="Объект 5"/>
          <p:cNvGraphicFramePr>
            <a:graphicFrameLocks noChangeAspect="1"/>
          </p:cNvGraphicFramePr>
          <p:nvPr>
            <p:extLst>
              <p:ext uri="{D42A27DB-BD31-4B8C-83A1-F6EECF244321}">
                <p14:modId xmlns:p14="http://schemas.microsoft.com/office/powerpoint/2010/main" val="3986379435"/>
              </p:ext>
            </p:extLst>
          </p:nvPr>
        </p:nvGraphicFramePr>
        <p:xfrm>
          <a:off x="5829703" y="3068960"/>
          <a:ext cx="3200774" cy="2849859"/>
        </p:xfrm>
        <a:graphic>
          <a:graphicData uri="http://schemas.openxmlformats.org/presentationml/2006/ole">
            <mc:AlternateContent xmlns:mc="http://schemas.openxmlformats.org/markup-compatibility/2006">
              <mc:Choice xmlns:v="urn:schemas-microsoft-com:vml" Requires="v">
                <p:oleObj spid="_x0000_s537722" name="Точечный рисунок" r:id="rId5" imgW="2866667" imgH="2553056" progId="PBrush">
                  <p:embed/>
                </p:oleObj>
              </mc:Choice>
              <mc:Fallback>
                <p:oleObj name="Точечный рисунок" r:id="rId5" imgW="2866667" imgH="2553056" progId="PBrush">
                  <p:embed/>
                  <p:pic>
                    <p:nvPicPr>
                      <p:cNvPr id="7" name="Объект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9703" y="3068960"/>
                        <a:ext cx="3200774" cy="2849859"/>
                      </a:xfrm>
                      <a:prstGeom prst="rect">
                        <a:avLst/>
                      </a:prstGeom>
                      <a:noFill/>
                    </p:spPr>
                  </p:pic>
                </p:oleObj>
              </mc:Fallback>
            </mc:AlternateContent>
          </a:graphicData>
        </a:graphic>
      </p:graphicFrame>
      <p:sp>
        <p:nvSpPr>
          <p:cNvPr id="7" name="Прямоугольник 6"/>
          <p:cNvSpPr/>
          <p:nvPr/>
        </p:nvSpPr>
        <p:spPr>
          <a:xfrm>
            <a:off x="0" y="2708920"/>
            <a:ext cx="5868962" cy="3933384"/>
          </a:xfrm>
          <a:prstGeom prst="rect">
            <a:avLst/>
          </a:prstGeom>
          <a:noFill/>
        </p:spPr>
        <p:txBody>
          <a:bodyPr wrap="square">
            <a:spAutoFit/>
          </a:bodyPr>
          <a:lstStyle/>
          <a:p>
            <a:pPr algn="ctr">
              <a:lnSpc>
                <a:spcPct val="80000"/>
              </a:lnSpc>
            </a:pPr>
            <a:r>
              <a:rPr lang="ru-RU" sz="2600" b="1" dirty="0" smtClean="0">
                <a:ln>
                  <a:solidFill>
                    <a:sysClr val="windowText" lastClr="000000"/>
                  </a:solidFill>
                </a:ln>
                <a:solidFill>
                  <a:srgbClr val="FF0000"/>
                </a:solidFill>
              </a:rPr>
              <a:t>Калориметр: </a:t>
            </a:r>
          </a:p>
          <a:p>
            <a:pPr algn="ctr">
              <a:lnSpc>
                <a:spcPct val="80000"/>
              </a:lnSpc>
            </a:pPr>
            <a:r>
              <a:rPr lang="ru-RU" sz="2600" b="1" dirty="0">
                <a:latin typeface="Arial" panose="020B0604020202020204" pitchFamily="34" charset="0"/>
                <a:cs typeface="Arial" panose="020B0604020202020204" pitchFamily="34" charset="0"/>
              </a:rPr>
              <a:t>1 – пробка в реакционной ампуле</a:t>
            </a:r>
            <a:r>
              <a:rPr lang="ru-RU" sz="2600" b="1" dirty="0" smtClean="0">
                <a:latin typeface="Arial" panose="020B0604020202020204" pitchFamily="34" charset="0"/>
                <a:cs typeface="Arial" panose="020B0604020202020204" pitchFamily="34" charset="0"/>
              </a:rPr>
              <a:t>; </a:t>
            </a:r>
          </a:p>
          <a:p>
            <a:pPr algn="ctr">
              <a:lnSpc>
                <a:spcPct val="80000"/>
              </a:lnSpc>
            </a:pPr>
            <a:r>
              <a:rPr lang="ru-RU" sz="2600" b="1" dirty="0" smtClean="0">
                <a:latin typeface="Arial" panose="020B0604020202020204" pitchFamily="34" charset="0"/>
                <a:cs typeface="Arial" panose="020B0604020202020204" pitchFamily="34" charset="0"/>
              </a:rPr>
              <a:t>2 </a:t>
            </a:r>
            <a:r>
              <a:rPr lang="ru-RU" sz="2600" b="1" dirty="0">
                <a:latin typeface="Arial" panose="020B0604020202020204" pitchFamily="34" charset="0"/>
                <a:cs typeface="Arial" panose="020B0604020202020204" pitchFamily="34" charset="0"/>
              </a:rPr>
              <a:t>– соль</a:t>
            </a:r>
            <a:r>
              <a:rPr lang="ru-RU" sz="2600" b="1" dirty="0" smtClean="0">
                <a:latin typeface="Arial" panose="020B0604020202020204" pitchFamily="34" charset="0"/>
                <a:cs typeface="Arial" panose="020B0604020202020204" pitchFamily="34" charset="0"/>
              </a:rPr>
              <a:t>; 3 </a:t>
            </a:r>
            <a:r>
              <a:rPr lang="ru-RU" sz="2600" b="1" dirty="0">
                <a:latin typeface="Arial" panose="020B0604020202020204" pitchFamily="34" charset="0"/>
                <a:cs typeface="Arial" panose="020B0604020202020204" pitchFamily="34" charset="0"/>
              </a:rPr>
              <a:t>– крышка</a:t>
            </a:r>
            <a:r>
              <a:rPr lang="ru-RU" sz="2600" b="1" dirty="0" smtClean="0">
                <a:latin typeface="Arial" panose="020B0604020202020204" pitchFamily="34" charset="0"/>
                <a:cs typeface="Arial" panose="020B0604020202020204" pitchFamily="34" charset="0"/>
              </a:rPr>
              <a:t>; </a:t>
            </a:r>
            <a:r>
              <a:rPr lang="ru-RU" sz="2600" b="1" dirty="0">
                <a:latin typeface="Arial" panose="020B0604020202020204" pitchFamily="34" charset="0"/>
                <a:cs typeface="Arial" panose="020B0604020202020204" pitchFamily="34" charset="0"/>
              </a:rPr>
              <a:t>4 – крышка</a:t>
            </a:r>
            <a:r>
              <a:rPr lang="ru-RU" sz="2600" b="1" dirty="0" smtClean="0">
                <a:latin typeface="Arial" panose="020B0604020202020204" pitchFamily="34" charset="0"/>
                <a:cs typeface="Arial" panose="020B0604020202020204" pitchFamily="34" charset="0"/>
              </a:rPr>
              <a:t>; </a:t>
            </a:r>
          </a:p>
          <a:p>
            <a:pPr algn="ctr">
              <a:lnSpc>
                <a:spcPct val="80000"/>
              </a:lnSpc>
            </a:pPr>
            <a:r>
              <a:rPr lang="ru-RU" sz="2600" b="1" dirty="0" smtClean="0">
                <a:latin typeface="Arial" panose="020B0604020202020204" pitchFamily="34" charset="0"/>
                <a:cs typeface="Arial" panose="020B0604020202020204" pitchFamily="34" charset="0"/>
              </a:rPr>
              <a:t>5 </a:t>
            </a:r>
            <a:r>
              <a:rPr lang="ru-RU" sz="2600" b="1" dirty="0">
                <a:latin typeface="Arial" panose="020B0604020202020204" pitchFamily="34" charset="0"/>
                <a:cs typeface="Arial" panose="020B0604020202020204" pitchFamily="34" charset="0"/>
              </a:rPr>
              <a:t>– палочка</a:t>
            </a:r>
            <a:r>
              <a:rPr lang="ru-RU" sz="2600" b="1" dirty="0" smtClean="0">
                <a:latin typeface="Arial" panose="020B0604020202020204" pitchFamily="34" charset="0"/>
                <a:cs typeface="Arial" panose="020B0604020202020204" pitchFamily="34" charset="0"/>
              </a:rPr>
              <a:t>; 6 </a:t>
            </a:r>
            <a:r>
              <a:rPr lang="ru-RU" sz="2600" b="1" dirty="0">
                <a:latin typeface="Arial" panose="020B0604020202020204" pitchFamily="34" charset="0"/>
                <a:cs typeface="Arial" panose="020B0604020202020204" pitchFamily="34" charset="0"/>
              </a:rPr>
              <a:t>– термометр </a:t>
            </a:r>
            <a:r>
              <a:rPr lang="ru-RU" sz="2600" b="1" dirty="0" err="1">
                <a:latin typeface="Arial" panose="020B0604020202020204" pitchFamily="34" charset="0"/>
                <a:cs typeface="Arial" panose="020B0604020202020204" pitchFamily="34" charset="0"/>
              </a:rPr>
              <a:t>Бекмана</a:t>
            </a:r>
            <a:r>
              <a:rPr lang="ru-RU" sz="2600" b="1" dirty="0" smtClean="0">
                <a:latin typeface="Arial" panose="020B0604020202020204" pitchFamily="34" charset="0"/>
                <a:cs typeface="Arial" panose="020B0604020202020204" pitchFamily="34" charset="0"/>
              </a:rPr>
              <a:t>; 7 </a:t>
            </a:r>
            <a:r>
              <a:rPr lang="ru-RU" sz="2600" b="1" dirty="0">
                <a:latin typeface="Arial" panose="020B0604020202020204" pitchFamily="34" charset="0"/>
                <a:cs typeface="Arial" panose="020B0604020202020204" pitchFamily="34" charset="0"/>
              </a:rPr>
              <a:t>– кнопка для пуска мешалки</a:t>
            </a:r>
            <a:r>
              <a:rPr lang="ru-RU" sz="2600" b="1" dirty="0" smtClean="0">
                <a:latin typeface="Arial" panose="020B0604020202020204" pitchFamily="34" charset="0"/>
                <a:cs typeface="Arial" panose="020B0604020202020204" pitchFamily="34" charset="0"/>
              </a:rPr>
              <a:t>; 8 </a:t>
            </a:r>
            <a:r>
              <a:rPr lang="ru-RU" sz="2600" b="1" dirty="0">
                <a:latin typeface="Arial" panose="020B0604020202020204" pitchFamily="34" charset="0"/>
                <a:cs typeface="Arial" panose="020B0604020202020204" pitchFamily="34" charset="0"/>
              </a:rPr>
              <a:t>– трансформатор</a:t>
            </a:r>
            <a:r>
              <a:rPr lang="ru-RU" sz="2600" b="1" dirty="0" smtClean="0">
                <a:latin typeface="Arial" panose="020B0604020202020204" pitchFamily="34" charset="0"/>
                <a:cs typeface="Arial" panose="020B0604020202020204" pitchFamily="34" charset="0"/>
              </a:rPr>
              <a:t>; </a:t>
            </a:r>
          </a:p>
          <a:p>
            <a:pPr algn="ctr">
              <a:lnSpc>
                <a:spcPct val="80000"/>
              </a:lnSpc>
            </a:pPr>
            <a:r>
              <a:rPr lang="ru-RU" sz="2600" b="1" dirty="0" smtClean="0">
                <a:latin typeface="Arial" panose="020B0604020202020204" pitchFamily="34" charset="0"/>
                <a:cs typeface="Arial" panose="020B0604020202020204" pitchFamily="34" charset="0"/>
              </a:rPr>
              <a:t>9 </a:t>
            </a:r>
            <a:r>
              <a:rPr lang="ru-RU" sz="2600" b="1" dirty="0">
                <a:latin typeface="Arial" panose="020B0604020202020204" pitchFamily="34" charset="0"/>
                <a:cs typeface="Arial" panose="020B0604020202020204" pitchFamily="34" charset="0"/>
              </a:rPr>
              <a:t>– </a:t>
            </a:r>
            <a:r>
              <a:rPr lang="ru-RU" sz="2600" b="1" dirty="0" err="1">
                <a:latin typeface="Arial" panose="020B0604020202020204" pitchFamily="34" charset="0"/>
                <a:cs typeface="Arial" panose="020B0604020202020204" pitchFamily="34" charset="0"/>
              </a:rPr>
              <a:t>спиртовый</a:t>
            </a:r>
            <a:r>
              <a:rPr lang="ru-RU" sz="2600" b="1" dirty="0">
                <a:latin typeface="Arial" panose="020B0604020202020204" pitchFamily="34" charset="0"/>
                <a:cs typeface="Arial" panose="020B0604020202020204" pitchFamily="34" charset="0"/>
              </a:rPr>
              <a:t>  термометр</a:t>
            </a:r>
            <a:r>
              <a:rPr lang="ru-RU" sz="2600" b="1" dirty="0" smtClean="0">
                <a:latin typeface="Arial" panose="020B0604020202020204" pitchFamily="34" charset="0"/>
                <a:cs typeface="Arial" panose="020B0604020202020204" pitchFamily="34" charset="0"/>
              </a:rPr>
              <a:t>; </a:t>
            </a:r>
          </a:p>
          <a:p>
            <a:pPr algn="ctr">
              <a:lnSpc>
                <a:spcPct val="80000"/>
              </a:lnSpc>
            </a:pPr>
            <a:r>
              <a:rPr lang="ru-RU" sz="2600" b="1" dirty="0" smtClean="0">
                <a:latin typeface="Arial" panose="020B0604020202020204" pitchFamily="34" charset="0"/>
                <a:cs typeface="Arial" panose="020B0604020202020204" pitchFamily="34" charset="0"/>
              </a:rPr>
              <a:t>10 </a:t>
            </a:r>
            <a:r>
              <a:rPr lang="ru-RU" sz="2600" b="1" dirty="0">
                <a:latin typeface="Arial" panose="020B0604020202020204" pitchFamily="34" charset="0"/>
                <a:cs typeface="Arial" panose="020B0604020202020204" pitchFamily="34" charset="0"/>
              </a:rPr>
              <a:t>– воздушная рубашка;</a:t>
            </a:r>
            <a:endParaRPr lang="ru-RU" sz="2600" b="1" dirty="0">
              <a:latin typeface="Arial" panose="020B0604020202020204" pitchFamily="34" charset="0"/>
              <a:ea typeface="Times New Roman"/>
              <a:cs typeface="Arial" panose="020B0604020202020204" pitchFamily="34" charset="0"/>
            </a:endParaRPr>
          </a:p>
          <a:p>
            <a:pPr algn="ctr">
              <a:lnSpc>
                <a:spcPct val="80000"/>
              </a:lnSpc>
            </a:pPr>
            <a:r>
              <a:rPr lang="ru-RU" sz="2600" b="1" dirty="0">
                <a:latin typeface="Arial" panose="020B0604020202020204" pitchFamily="34" charset="0"/>
                <a:cs typeface="Arial" panose="020B0604020202020204" pitchFamily="34" charset="0"/>
              </a:rPr>
              <a:t>11 – мешалка</a:t>
            </a:r>
            <a:r>
              <a:rPr lang="ru-RU" sz="2600" b="1" dirty="0" smtClean="0">
                <a:latin typeface="Arial" panose="020B0604020202020204" pitchFamily="34" charset="0"/>
                <a:cs typeface="Arial" panose="020B0604020202020204" pitchFamily="34" charset="0"/>
              </a:rPr>
              <a:t>; 12 </a:t>
            </a:r>
            <a:r>
              <a:rPr lang="ru-RU" sz="2600" b="1" dirty="0">
                <a:latin typeface="Arial" panose="020B0604020202020204" pitchFamily="34" charset="0"/>
                <a:cs typeface="Arial" panose="020B0604020202020204" pitchFamily="34" charset="0"/>
              </a:rPr>
              <a:t>– рабочий резервуар</a:t>
            </a:r>
            <a:r>
              <a:rPr lang="ru-RU" sz="2600" b="1" dirty="0" smtClean="0">
                <a:latin typeface="Arial" panose="020B0604020202020204" pitchFamily="34" charset="0"/>
                <a:cs typeface="Arial" panose="020B0604020202020204" pitchFamily="34" charset="0"/>
              </a:rPr>
              <a:t>; </a:t>
            </a:r>
          </a:p>
          <a:p>
            <a:pPr algn="ctr">
              <a:lnSpc>
                <a:spcPct val="80000"/>
              </a:lnSpc>
            </a:pPr>
            <a:r>
              <a:rPr lang="ru-RU" sz="2600" b="1" dirty="0" smtClean="0">
                <a:latin typeface="Arial" panose="020B0604020202020204" pitchFamily="34" charset="0"/>
                <a:cs typeface="Arial" panose="020B0604020202020204" pitchFamily="34" charset="0"/>
              </a:rPr>
              <a:t>13 </a:t>
            </a:r>
            <a:r>
              <a:rPr lang="ru-RU" sz="2600" b="1" dirty="0">
                <a:latin typeface="Arial" panose="020B0604020202020204" pitchFamily="34" charset="0"/>
                <a:cs typeface="Arial" panose="020B0604020202020204" pitchFamily="34" charset="0"/>
              </a:rPr>
              <a:t>– теплоизоляционная </a:t>
            </a:r>
            <a:r>
              <a:rPr lang="ru-RU" sz="2600" b="1" dirty="0" smtClean="0">
                <a:latin typeface="Arial" panose="020B0604020202020204" pitchFamily="34" charset="0"/>
                <a:cs typeface="Arial" panose="020B0604020202020204" pitchFamily="34" charset="0"/>
              </a:rPr>
              <a:t>подставка</a:t>
            </a:r>
            <a:endParaRPr lang="ru-RU" sz="2600" dirty="0"/>
          </a:p>
        </p:txBody>
      </p:sp>
    </p:spTree>
    <p:extLst>
      <p:ext uri="{BB962C8B-B14F-4D97-AF65-F5344CB8AC3E}">
        <p14:creationId xmlns:p14="http://schemas.microsoft.com/office/powerpoint/2010/main" val="1445630383"/>
      </p:ext>
    </p:extLst>
  </p:cSld>
  <p:clrMapOvr>
    <a:masterClrMapping/>
  </p:clrMapOvr>
  <p:transition>
    <p:wheel spokes="1"/>
  </p:transition>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281260"/>
            <a:ext cx="8856984" cy="2289858"/>
          </a:xfrm>
          <a:prstGeom prst="rect">
            <a:avLst/>
          </a:prstGeom>
        </p:spPr>
        <p:txBody>
          <a:bodyPr wrap="square">
            <a:spAutoFit/>
          </a:bodyPr>
          <a:lstStyle/>
          <a:p>
            <a:pPr indent="450000" algn="just">
              <a:lnSpc>
                <a:spcPct val="85000"/>
              </a:lnSpc>
            </a:pPr>
            <a:r>
              <a:rPr lang="ru-RU" sz="2800" b="1" dirty="0" smtClean="0">
                <a:ln>
                  <a:solidFill>
                    <a:sysClr val="windowText" lastClr="000000"/>
                  </a:solidFill>
                </a:ln>
                <a:solidFill>
                  <a:srgbClr val="0000FF"/>
                </a:solidFill>
              </a:rPr>
              <a:t>Установите </a:t>
            </a:r>
            <a:r>
              <a:rPr lang="ru-RU" sz="2800" b="1" dirty="0">
                <a:ln>
                  <a:solidFill>
                    <a:sysClr val="windowText" lastClr="000000"/>
                  </a:solidFill>
                </a:ln>
                <a:solidFill>
                  <a:srgbClr val="0000FF"/>
                </a:solidFill>
              </a:rPr>
              <a:t>термометр </a:t>
            </a:r>
            <a:r>
              <a:rPr lang="ru-RU" sz="2800" b="1" dirty="0" err="1">
                <a:ln>
                  <a:solidFill>
                    <a:sysClr val="windowText" lastClr="000000"/>
                  </a:solidFill>
                </a:ln>
                <a:solidFill>
                  <a:srgbClr val="0000FF"/>
                </a:solidFill>
              </a:rPr>
              <a:t>Бекмана</a:t>
            </a:r>
            <a:r>
              <a:rPr lang="ru-RU" sz="2800" b="1" dirty="0">
                <a:ln>
                  <a:solidFill>
                    <a:sysClr val="windowText" lastClr="000000"/>
                  </a:solidFill>
                </a:ln>
                <a:solidFill>
                  <a:srgbClr val="0000FF"/>
                </a:solidFill>
              </a:rPr>
              <a:t> </a:t>
            </a:r>
            <a:r>
              <a:rPr lang="ru-RU" sz="2800" b="1" dirty="0"/>
              <a:t>6. Перед началом работы проверить настройку термометра,  опустив  его  в  раствор  в  калориметре. Конец столбика ртути  должен  установиться  около середины шкалы. </a:t>
            </a:r>
            <a:r>
              <a:rPr lang="ru-RU" sz="2800" b="1" dirty="0" smtClean="0">
                <a:ln>
                  <a:solidFill>
                    <a:schemeClr val="tx1"/>
                  </a:solidFill>
                </a:ln>
                <a:solidFill>
                  <a:srgbClr val="800000"/>
                </a:solidFill>
              </a:rPr>
              <a:t>Подробнее смотри дальше</a:t>
            </a:r>
            <a:r>
              <a:rPr lang="ru-RU" sz="2800" b="1" dirty="0" smtClean="0"/>
              <a:t>.</a:t>
            </a:r>
          </a:p>
        </p:txBody>
      </p:sp>
      <p:graphicFrame>
        <p:nvGraphicFramePr>
          <p:cNvPr id="6" name="Объект 5"/>
          <p:cNvGraphicFramePr>
            <a:graphicFrameLocks noChangeAspect="1"/>
          </p:cNvGraphicFramePr>
          <p:nvPr>
            <p:extLst>
              <p:ext uri="{D42A27DB-BD31-4B8C-83A1-F6EECF244321}">
                <p14:modId xmlns:p14="http://schemas.microsoft.com/office/powerpoint/2010/main" val="2716593148"/>
              </p:ext>
            </p:extLst>
          </p:nvPr>
        </p:nvGraphicFramePr>
        <p:xfrm>
          <a:off x="611560" y="2748030"/>
          <a:ext cx="2170067" cy="3512082"/>
        </p:xfrm>
        <a:graphic>
          <a:graphicData uri="http://schemas.openxmlformats.org/presentationml/2006/ole">
            <mc:AlternateContent xmlns:mc="http://schemas.openxmlformats.org/markup-compatibility/2006">
              <mc:Choice xmlns:v="urn:schemas-microsoft-com:vml" Requires="v">
                <p:oleObj spid="_x0000_s538872" name="Точечный рисунок" r:id="rId5" imgW="2172003" imgH="3514286" progId="PBrush">
                  <p:embed/>
                </p:oleObj>
              </mc:Choice>
              <mc:Fallback>
                <p:oleObj name="Точечный рисунок" r:id="rId5" imgW="2172003" imgH="3514286" progId="PBrush">
                  <p:embed/>
                  <p:pic>
                    <p:nvPicPr>
                      <p:cNvPr id="3" name="Объект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2748030"/>
                        <a:ext cx="2170067" cy="3512082"/>
                      </a:xfrm>
                      <a:prstGeom prst="rect">
                        <a:avLst/>
                      </a:prstGeom>
                      <a:noFill/>
                    </p:spPr>
                  </p:pic>
                </p:oleObj>
              </mc:Fallback>
            </mc:AlternateContent>
          </a:graphicData>
        </a:graphic>
      </p:graphicFrame>
      <p:sp>
        <p:nvSpPr>
          <p:cNvPr id="3" name="Прямоугольник 2"/>
          <p:cNvSpPr/>
          <p:nvPr/>
        </p:nvSpPr>
        <p:spPr>
          <a:xfrm>
            <a:off x="115277" y="6260112"/>
            <a:ext cx="3751412" cy="523220"/>
          </a:xfrm>
          <a:prstGeom prst="rect">
            <a:avLst/>
          </a:prstGeom>
        </p:spPr>
        <p:txBody>
          <a:bodyPr wrap="none">
            <a:spAutoFit/>
          </a:bodyPr>
          <a:lstStyle/>
          <a:p>
            <a:r>
              <a:rPr lang="ru-RU" sz="2800" b="1" dirty="0"/>
              <a:t>Термометр </a:t>
            </a:r>
            <a:r>
              <a:rPr lang="ru-RU" sz="2800" b="1" dirty="0" err="1"/>
              <a:t>Бекмана</a:t>
            </a:r>
            <a:endParaRPr lang="ru-RU" sz="2800" b="1" dirty="0"/>
          </a:p>
        </p:txBody>
      </p:sp>
      <p:graphicFrame>
        <p:nvGraphicFramePr>
          <p:cNvPr id="8" name="Объект 7"/>
          <p:cNvGraphicFramePr>
            <a:graphicFrameLocks noChangeAspect="1"/>
          </p:cNvGraphicFramePr>
          <p:nvPr>
            <p:extLst>
              <p:ext uri="{D42A27DB-BD31-4B8C-83A1-F6EECF244321}">
                <p14:modId xmlns:p14="http://schemas.microsoft.com/office/powerpoint/2010/main" val="96455771"/>
              </p:ext>
            </p:extLst>
          </p:nvPr>
        </p:nvGraphicFramePr>
        <p:xfrm>
          <a:off x="4508253" y="2748030"/>
          <a:ext cx="3984981" cy="2087371"/>
        </p:xfrm>
        <a:graphic>
          <a:graphicData uri="http://schemas.openxmlformats.org/presentationml/2006/ole">
            <mc:AlternateContent xmlns:mc="http://schemas.openxmlformats.org/markup-compatibility/2006">
              <mc:Choice xmlns:v="urn:schemas-microsoft-com:vml" Requires="v">
                <p:oleObj spid="_x0000_s538873" name="Точечный рисунок" r:id="rId7" imgW="2800741" imgH="1467055" progId="PBrush">
                  <p:embed/>
                </p:oleObj>
              </mc:Choice>
              <mc:Fallback>
                <p:oleObj name="Точечный рисунок" r:id="rId7" imgW="2800741" imgH="1467055" progId="PBrush">
                  <p:embed/>
                  <p:pic>
                    <p:nvPicPr>
                      <p:cNvPr id="6" name="Объект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8253" y="2748030"/>
                        <a:ext cx="3984981" cy="2087371"/>
                      </a:xfrm>
                      <a:prstGeom prst="rect">
                        <a:avLst/>
                      </a:prstGeom>
                      <a:noFill/>
                    </p:spPr>
                  </p:pic>
                </p:oleObj>
              </mc:Fallback>
            </mc:AlternateContent>
          </a:graphicData>
        </a:graphic>
      </p:graphicFrame>
      <p:sp>
        <p:nvSpPr>
          <p:cNvPr id="4" name="Прямоугольник 3"/>
          <p:cNvSpPr/>
          <p:nvPr/>
        </p:nvSpPr>
        <p:spPr>
          <a:xfrm>
            <a:off x="4882972" y="4711891"/>
            <a:ext cx="3946456" cy="954107"/>
          </a:xfrm>
          <a:prstGeom prst="rect">
            <a:avLst/>
          </a:prstGeom>
        </p:spPr>
        <p:txBody>
          <a:bodyPr wrap="square">
            <a:spAutoFit/>
          </a:bodyPr>
          <a:lstStyle/>
          <a:p>
            <a:pPr algn="ctr"/>
            <a:r>
              <a:rPr lang="ru-RU" sz="2800" b="1" dirty="0"/>
              <a:t>Установка Термометра </a:t>
            </a:r>
            <a:r>
              <a:rPr lang="ru-RU" sz="2800" b="1" dirty="0" err="1"/>
              <a:t>Бекмана</a:t>
            </a:r>
            <a:endParaRPr lang="ru-RU" sz="2800" b="1" dirty="0"/>
          </a:p>
        </p:txBody>
      </p:sp>
      <p:pic>
        <p:nvPicPr>
          <p:cNvPr id="10" name="Picture 12" descr="пишу 1"/>
          <p:cNvPicPr>
            <a:picLocks noChangeAspect="1" noChangeArrowheads="1" noCrop="1"/>
          </p:cNvPicPr>
          <p:nvPr/>
        </p:nvPicPr>
        <p:blipFill>
          <a:blip r:embed="rId9" cstate="print"/>
          <a:srcRect/>
          <a:stretch>
            <a:fillRect/>
          </a:stretch>
        </p:blipFill>
        <p:spPr bwMode="auto">
          <a:xfrm>
            <a:off x="8531225" y="5085928"/>
            <a:ext cx="649287" cy="1295400"/>
          </a:xfrm>
          <a:prstGeom prst="rect">
            <a:avLst/>
          </a:prstGeom>
          <a:noFill/>
          <a:ln w="9525">
            <a:noFill/>
            <a:miter lim="800000"/>
            <a:headEnd/>
            <a:tailEnd/>
          </a:ln>
        </p:spPr>
      </p:pic>
    </p:spTree>
    <p:extLst>
      <p:ext uri="{BB962C8B-B14F-4D97-AF65-F5344CB8AC3E}">
        <p14:creationId xmlns:p14="http://schemas.microsoft.com/office/powerpoint/2010/main" val="119918639"/>
      </p:ext>
    </p:extLst>
  </p:cSld>
  <p:clrMapOvr>
    <a:masterClrMapping/>
  </p:clrMapOvr>
  <p:transition>
    <p:wheel spokes="1"/>
  </p:transition>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07504" y="-27384"/>
            <a:ext cx="8856984" cy="3022366"/>
          </a:xfrm>
          <a:prstGeom prst="rect">
            <a:avLst/>
          </a:prstGeom>
        </p:spPr>
        <p:txBody>
          <a:bodyPr wrap="square">
            <a:spAutoFit/>
          </a:bodyPr>
          <a:lstStyle/>
          <a:p>
            <a:pPr indent="450000" algn="just">
              <a:lnSpc>
                <a:spcPct val="85000"/>
              </a:lnSpc>
            </a:pPr>
            <a:r>
              <a:rPr lang="ru-RU" sz="2800" b="1" dirty="0" smtClean="0">
                <a:ln>
                  <a:solidFill>
                    <a:sysClr val="windowText" lastClr="000000"/>
                  </a:solidFill>
                </a:ln>
                <a:solidFill>
                  <a:srgbClr val="0000FF"/>
                </a:solidFill>
              </a:rPr>
              <a:t>Пустите </a:t>
            </a:r>
            <a:r>
              <a:rPr lang="ru-RU" sz="2800" b="1" dirty="0">
                <a:ln>
                  <a:solidFill>
                    <a:sysClr val="windowText" lastClr="000000"/>
                  </a:solidFill>
                </a:ln>
                <a:solidFill>
                  <a:srgbClr val="0000FF"/>
                </a:solidFill>
              </a:rPr>
              <a:t>мешалку </a:t>
            </a:r>
            <a:r>
              <a:rPr lang="ru-RU" sz="2800" b="1" dirty="0"/>
              <a:t>кнопкой 7 (для, этого предварительно трансформатор 8 </a:t>
            </a:r>
            <a:r>
              <a:rPr lang="ru-RU" sz="2800" b="1" dirty="0" smtClean="0"/>
              <a:t>подключит</a:t>
            </a:r>
            <a:r>
              <a:rPr lang="ru-RU" sz="2800" b="1" dirty="0"/>
              <a:t>е</a:t>
            </a:r>
            <a:r>
              <a:rPr lang="ru-RU" sz="2800" b="1" dirty="0" smtClean="0"/>
              <a:t> </a:t>
            </a:r>
            <a:r>
              <a:rPr lang="ru-RU" sz="2800" b="1" dirty="0"/>
              <a:t>к  электромотору  и  включить в сеть). </a:t>
            </a:r>
            <a:endParaRPr lang="ru-RU" sz="2800" b="1" dirty="0" smtClean="0"/>
          </a:p>
          <a:p>
            <a:pPr indent="450000" algn="just">
              <a:lnSpc>
                <a:spcPct val="85000"/>
              </a:lnSpc>
            </a:pPr>
            <a:r>
              <a:rPr lang="ru-RU" sz="2800" b="1" dirty="0" smtClean="0">
                <a:ln>
                  <a:solidFill>
                    <a:schemeClr val="tx1"/>
                  </a:solidFill>
                </a:ln>
                <a:solidFill>
                  <a:srgbClr val="0000FF"/>
                </a:solidFill>
              </a:rPr>
              <a:t>Запишите </a:t>
            </a:r>
            <a:r>
              <a:rPr lang="ru-RU" sz="2800" b="1" dirty="0">
                <a:ln>
                  <a:solidFill>
                    <a:schemeClr val="tx1"/>
                  </a:solidFill>
                </a:ln>
                <a:solidFill>
                  <a:srgbClr val="0000FF"/>
                </a:solidFill>
              </a:rPr>
              <a:t>показания </a:t>
            </a:r>
            <a:r>
              <a:rPr lang="ru-RU" sz="2800" b="1" dirty="0"/>
              <a:t>спиртового </a:t>
            </a:r>
            <a:r>
              <a:rPr lang="ru-RU" sz="2800" b="1" dirty="0" smtClean="0"/>
              <a:t>термометра (9) </a:t>
            </a:r>
            <a:r>
              <a:rPr lang="ru-RU" sz="2800" b="1" dirty="0"/>
              <a:t>и термометра </a:t>
            </a:r>
            <a:r>
              <a:rPr lang="ru-RU" sz="2800" b="1" dirty="0" err="1" smtClean="0"/>
              <a:t>Бекмана</a:t>
            </a:r>
            <a:r>
              <a:rPr lang="ru-RU" sz="2800" b="1" dirty="0" smtClean="0"/>
              <a:t> (6) </a:t>
            </a:r>
            <a:r>
              <a:rPr lang="ru-RU" sz="2800" b="1" dirty="0"/>
              <a:t>в предварительном  периоде (до  запуска мешали  и  вскоре после  него).  </a:t>
            </a:r>
            <a:endParaRPr lang="ru-RU" sz="2800" b="1" dirty="0" smtClean="0"/>
          </a:p>
          <a:p>
            <a:pPr indent="450000" algn="just">
              <a:lnSpc>
                <a:spcPct val="85000"/>
              </a:lnSpc>
            </a:pPr>
            <a:r>
              <a:rPr lang="ru-RU" sz="2800" b="1" dirty="0" smtClean="0">
                <a:ln>
                  <a:solidFill>
                    <a:schemeClr val="tx1"/>
                  </a:solidFill>
                </a:ln>
                <a:solidFill>
                  <a:srgbClr val="0000FF"/>
                </a:solidFill>
              </a:rPr>
              <a:t>Пробейте палочкой </a:t>
            </a:r>
            <a:r>
              <a:rPr lang="ru-RU" sz="2800" b="1" dirty="0" smtClean="0"/>
              <a:t>(5)</a:t>
            </a:r>
            <a:r>
              <a:rPr lang="ru-RU" sz="2800" b="1" dirty="0" smtClean="0">
                <a:ln>
                  <a:solidFill>
                    <a:schemeClr val="tx1"/>
                  </a:solidFill>
                </a:ln>
                <a:solidFill>
                  <a:srgbClr val="0000FF"/>
                </a:solidFill>
              </a:rPr>
              <a:t> </a:t>
            </a:r>
            <a:r>
              <a:rPr lang="ru-RU" sz="2800" b="1" dirty="0" smtClean="0"/>
              <a:t>дно ампулы (1). </a:t>
            </a:r>
          </a:p>
        </p:txBody>
      </p:sp>
      <p:graphicFrame>
        <p:nvGraphicFramePr>
          <p:cNvPr id="6" name="Объект 5"/>
          <p:cNvGraphicFramePr>
            <a:graphicFrameLocks noChangeAspect="1"/>
          </p:cNvGraphicFramePr>
          <p:nvPr>
            <p:extLst>
              <p:ext uri="{D42A27DB-BD31-4B8C-83A1-F6EECF244321}">
                <p14:modId xmlns:p14="http://schemas.microsoft.com/office/powerpoint/2010/main" val="2979187996"/>
              </p:ext>
            </p:extLst>
          </p:nvPr>
        </p:nvGraphicFramePr>
        <p:xfrm>
          <a:off x="5829703" y="3068960"/>
          <a:ext cx="3200774" cy="2849859"/>
        </p:xfrm>
        <a:graphic>
          <a:graphicData uri="http://schemas.openxmlformats.org/presentationml/2006/ole">
            <mc:AlternateContent xmlns:mc="http://schemas.openxmlformats.org/markup-compatibility/2006">
              <mc:Choice xmlns:v="urn:schemas-microsoft-com:vml" Requires="v">
                <p:oleObj spid="_x0000_s539763" name="Точечный рисунок" r:id="rId5" imgW="2866667" imgH="2553056" progId="PBrush">
                  <p:embed/>
                </p:oleObj>
              </mc:Choice>
              <mc:Fallback>
                <p:oleObj name="Точечный рисунок" r:id="rId5" imgW="2866667" imgH="2553056" progId="PBrush">
                  <p:embed/>
                  <p:pic>
                    <p:nvPicPr>
                      <p:cNvPr id="6" name="Объект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9703" y="3068960"/>
                        <a:ext cx="3200774" cy="2849859"/>
                      </a:xfrm>
                      <a:prstGeom prst="rect">
                        <a:avLst/>
                      </a:prstGeom>
                      <a:noFill/>
                    </p:spPr>
                  </p:pic>
                </p:oleObj>
              </mc:Fallback>
            </mc:AlternateContent>
          </a:graphicData>
        </a:graphic>
      </p:graphicFrame>
      <p:sp>
        <p:nvSpPr>
          <p:cNvPr id="7" name="Прямоугольник 6"/>
          <p:cNvSpPr/>
          <p:nvPr/>
        </p:nvSpPr>
        <p:spPr>
          <a:xfrm>
            <a:off x="0" y="3407509"/>
            <a:ext cx="5868962" cy="3477875"/>
          </a:xfrm>
          <a:prstGeom prst="rect">
            <a:avLst/>
          </a:prstGeom>
          <a:noFill/>
        </p:spPr>
        <p:txBody>
          <a:bodyPr wrap="square">
            <a:spAutoFit/>
          </a:bodyPr>
          <a:lstStyle/>
          <a:p>
            <a:pPr algn="ctr">
              <a:lnSpc>
                <a:spcPct val="80000"/>
              </a:lnSpc>
            </a:pPr>
            <a:r>
              <a:rPr lang="ru-RU" sz="2500" b="1" dirty="0" smtClean="0">
                <a:ln>
                  <a:solidFill>
                    <a:sysClr val="windowText" lastClr="000000"/>
                  </a:solidFill>
                </a:ln>
                <a:solidFill>
                  <a:srgbClr val="FF0000"/>
                </a:solidFill>
              </a:rPr>
              <a:t>Калориметр: </a:t>
            </a:r>
          </a:p>
          <a:p>
            <a:pPr algn="ctr">
              <a:lnSpc>
                <a:spcPct val="80000"/>
              </a:lnSpc>
            </a:pPr>
            <a:r>
              <a:rPr lang="ru-RU" sz="2500" b="1" dirty="0">
                <a:latin typeface="Arial" panose="020B0604020202020204" pitchFamily="34" charset="0"/>
                <a:cs typeface="Arial" panose="020B0604020202020204" pitchFamily="34" charset="0"/>
              </a:rPr>
              <a:t>1 – пробка в реакционной ампуле</a:t>
            </a:r>
            <a:r>
              <a:rPr lang="ru-RU" sz="2500" b="1" dirty="0" smtClean="0">
                <a:latin typeface="Arial" panose="020B0604020202020204" pitchFamily="34" charset="0"/>
                <a:cs typeface="Arial" panose="020B0604020202020204" pitchFamily="34" charset="0"/>
              </a:rPr>
              <a:t>; </a:t>
            </a:r>
          </a:p>
          <a:p>
            <a:pPr algn="ctr">
              <a:lnSpc>
                <a:spcPct val="80000"/>
              </a:lnSpc>
            </a:pPr>
            <a:r>
              <a:rPr lang="ru-RU" sz="2500" b="1" dirty="0" smtClean="0">
                <a:latin typeface="Arial" panose="020B0604020202020204" pitchFamily="34" charset="0"/>
                <a:cs typeface="Arial" panose="020B0604020202020204" pitchFamily="34" charset="0"/>
              </a:rPr>
              <a:t>2 </a:t>
            </a:r>
            <a:r>
              <a:rPr lang="ru-RU" sz="2500" b="1" dirty="0">
                <a:latin typeface="Arial" panose="020B0604020202020204" pitchFamily="34" charset="0"/>
                <a:cs typeface="Arial" panose="020B0604020202020204" pitchFamily="34" charset="0"/>
              </a:rPr>
              <a:t>– соль</a:t>
            </a:r>
            <a:r>
              <a:rPr lang="ru-RU" sz="2500" b="1" dirty="0" smtClean="0">
                <a:latin typeface="Arial" panose="020B0604020202020204" pitchFamily="34" charset="0"/>
                <a:cs typeface="Arial" panose="020B0604020202020204" pitchFamily="34" charset="0"/>
              </a:rPr>
              <a:t>; 3 </a:t>
            </a:r>
            <a:r>
              <a:rPr lang="ru-RU" sz="2500" b="1" dirty="0">
                <a:latin typeface="Arial" panose="020B0604020202020204" pitchFamily="34" charset="0"/>
                <a:cs typeface="Arial" panose="020B0604020202020204" pitchFamily="34" charset="0"/>
              </a:rPr>
              <a:t>– крышка</a:t>
            </a:r>
            <a:r>
              <a:rPr lang="ru-RU" sz="2500" b="1" dirty="0" smtClean="0">
                <a:latin typeface="Arial" panose="020B0604020202020204" pitchFamily="34" charset="0"/>
                <a:cs typeface="Arial" panose="020B0604020202020204" pitchFamily="34" charset="0"/>
              </a:rPr>
              <a:t>; </a:t>
            </a:r>
            <a:r>
              <a:rPr lang="ru-RU" sz="2500" b="1" dirty="0">
                <a:latin typeface="Arial" panose="020B0604020202020204" pitchFamily="34" charset="0"/>
                <a:cs typeface="Arial" panose="020B0604020202020204" pitchFamily="34" charset="0"/>
              </a:rPr>
              <a:t>4 – крышка</a:t>
            </a:r>
            <a:r>
              <a:rPr lang="ru-RU" sz="2500" b="1" dirty="0" smtClean="0">
                <a:latin typeface="Arial" panose="020B0604020202020204" pitchFamily="34" charset="0"/>
                <a:cs typeface="Arial" panose="020B0604020202020204" pitchFamily="34" charset="0"/>
              </a:rPr>
              <a:t>; </a:t>
            </a:r>
          </a:p>
          <a:p>
            <a:pPr algn="ctr">
              <a:lnSpc>
                <a:spcPct val="80000"/>
              </a:lnSpc>
            </a:pPr>
            <a:r>
              <a:rPr lang="ru-RU" sz="2500" b="1" dirty="0" smtClean="0">
                <a:latin typeface="Arial" panose="020B0604020202020204" pitchFamily="34" charset="0"/>
                <a:cs typeface="Arial" panose="020B0604020202020204" pitchFamily="34" charset="0"/>
              </a:rPr>
              <a:t>5 </a:t>
            </a:r>
            <a:r>
              <a:rPr lang="ru-RU" sz="2500" b="1" dirty="0">
                <a:latin typeface="Arial" panose="020B0604020202020204" pitchFamily="34" charset="0"/>
                <a:cs typeface="Arial" panose="020B0604020202020204" pitchFamily="34" charset="0"/>
              </a:rPr>
              <a:t>– палочка</a:t>
            </a:r>
            <a:r>
              <a:rPr lang="ru-RU" sz="2500" b="1" dirty="0" smtClean="0">
                <a:latin typeface="Arial" panose="020B0604020202020204" pitchFamily="34" charset="0"/>
                <a:cs typeface="Arial" panose="020B0604020202020204" pitchFamily="34" charset="0"/>
              </a:rPr>
              <a:t>; 6 </a:t>
            </a:r>
            <a:r>
              <a:rPr lang="ru-RU" sz="2500" b="1" dirty="0">
                <a:latin typeface="Arial" panose="020B0604020202020204" pitchFamily="34" charset="0"/>
                <a:cs typeface="Arial" panose="020B0604020202020204" pitchFamily="34" charset="0"/>
              </a:rPr>
              <a:t>– термометр </a:t>
            </a:r>
            <a:r>
              <a:rPr lang="ru-RU" sz="2500" b="1" dirty="0" err="1">
                <a:latin typeface="Arial" panose="020B0604020202020204" pitchFamily="34" charset="0"/>
                <a:cs typeface="Arial" panose="020B0604020202020204" pitchFamily="34" charset="0"/>
              </a:rPr>
              <a:t>Бекмана</a:t>
            </a:r>
            <a:r>
              <a:rPr lang="ru-RU" sz="2500" b="1" dirty="0" smtClean="0">
                <a:latin typeface="Arial" panose="020B0604020202020204" pitchFamily="34" charset="0"/>
                <a:cs typeface="Arial" panose="020B0604020202020204" pitchFamily="34" charset="0"/>
              </a:rPr>
              <a:t>; 7 </a:t>
            </a:r>
            <a:r>
              <a:rPr lang="ru-RU" sz="2500" b="1" dirty="0">
                <a:latin typeface="Arial" panose="020B0604020202020204" pitchFamily="34" charset="0"/>
                <a:cs typeface="Arial" panose="020B0604020202020204" pitchFamily="34" charset="0"/>
              </a:rPr>
              <a:t>– кнопка для пуска мешалки</a:t>
            </a:r>
            <a:r>
              <a:rPr lang="ru-RU" sz="2500" b="1" dirty="0" smtClean="0">
                <a:latin typeface="Arial" panose="020B0604020202020204" pitchFamily="34" charset="0"/>
                <a:cs typeface="Arial" panose="020B0604020202020204" pitchFamily="34" charset="0"/>
              </a:rPr>
              <a:t>; 8 </a:t>
            </a:r>
            <a:r>
              <a:rPr lang="ru-RU" sz="2500" b="1" dirty="0">
                <a:latin typeface="Arial" panose="020B0604020202020204" pitchFamily="34" charset="0"/>
                <a:cs typeface="Arial" panose="020B0604020202020204" pitchFamily="34" charset="0"/>
              </a:rPr>
              <a:t>– трансформатор</a:t>
            </a:r>
            <a:r>
              <a:rPr lang="ru-RU" sz="2500" b="1" dirty="0" smtClean="0">
                <a:latin typeface="Arial" panose="020B0604020202020204" pitchFamily="34" charset="0"/>
                <a:cs typeface="Arial" panose="020B0604020202020204" pitchFamily="34" charset="0"/>
              </a:rPr>
              <a:t>; </a:t>
            </a:r>
          </a:p>
          <a:p>
            <a:pPr algn="ctr">
              <a:lnSpc>
                <a:spcPct val="80000"/>
              </a:lnSpc>
            </a:pPr>
            <a:r>
              <a:rPr lang="ru-RU" sz="2500" b="1" dirty="0" smtClean="0">
                <a:latin typeface="Arial" panose="020B0604020202020204" pitchFamily="34" charset="0"/>
                <a:cs typeface="Arial" panose="020B0604020202020204" pitchFamily="34" charset="0"/>
              </a:rPr>
              <a:t>9 </a:t>
            </a:r>
            <a:r>
              <a:rPr lang="ru-RU" sz="2500" b="1" dirty="0">
                <a:latin typeface="Arial" panose="020B0604020202020204" pitchFamily="34" charset="0"/>
                <a:cs typeface="Arial" panose="020B0604020202020204" pitchFamily="34" charset="0"/>
              </a:rPr>
              <a:t>– </a:t>
            </a:r>
            <a:r>
              <a:rPr lang="ru-RU" sz="2500" b="1" dirty="0" err="1">
                <a:latin typeface="Arial" panose="020B0604020202020204" pitchFamily="34" charset="0"/>
                <a:cs typeface="Arial" panose="020B0604020202020204" pitchFamily="34" charset="0"/>
              </a:rPr>
              <a:t>спиртовый</a:t>
            </a:r>
            <a:r>
              <a:rPr lang="ru-RU" sz="2500" b="1" dirty="0">
                <a:latin typeface="Arial" panose="020B0604020202020204" pitchFamily="34" charset="0"/>
                <a:cs typeface="Arial" panose="020B0604020202020204" pitchFamily="34" charset="0"/>
              </a:rPr>
              <a:t>  термометр</a:t>
            </a:r>
            <a:r>
              <a:rPr lang="ru-RU" sz="2500" b="1" dirty="0" smtClean="0">
                <a:latin typeface="Arial" panose="020B0604020202020204" pitchFamily="34" charset="0"/>
                <a:cs typeface="Arial" panose="020B0604020202020204" pitchFamily="34" charset="0"/>
              </a:rPr>
              <a:t>; </a:t>
            </a:r>
          </a:p>
          <a:p>
            <a:pPr algn="ctr">
              <a:lnSpc>
                <a:spcPct val="80000"/>
              </a:lnSpc>
            </a:pPr>
            <a:r>
              <a:rPr lang="ru-RU" sz="2500" b="1" dirty="0" smtClean="0">
                <a:latin typeface="Arial" panose="020B0604020202020204" pitchFamily="34" charset="0"/>
                <a:cs typeface="Arial" panose="020B0604020202020204" pitchFamily="34" charset="0"/>
              </a:rPr>
              <a:t>10 </a:t>
            </a:r>
            <a:r>
              <a:rPr lang="ru-RU" sz="2500" b="1" dirty="0">
                <a:latin typeface="Arial" panose="020B0604020202020204" pitchFamily="34" charset="0"/>
                <a:cs typeface="Arial" panose="020B0604020202020204" pitchFamily="34" charset="0"/>
              </a:rPr>
              <a:t>– воздушная рубашка;</a:t>
            </a:r>
            <a:endParaRPr lang="ru-RU" sz="2500" b="1" dirty="0">
              <a:latin typeface="Arial" panose="020B0604020202020204" pitchFamily="34" charset="0"/>
              <a:ea typeface="Times New Roman"/>
              <a:cs typeface="Arial" panose="020B0604020202020204" pitchFamily="34" charset="0"/>
            </a:endParaRPr>
          </a:p>
          <a:p>
            <a:pPr algn="ctr">
              <a:lnSpc>
                <a:spcPct val="80000"/>
              </a:lnSpc>
            </a:pPr>
            <a:r>
              <a:rPr lang="ru-RU" sz="2500" b="1" dirty="0">
                <a:latin typeface="Arial" panose="020B0604020202020204" pitchFamily="34" charset="0"/>
                <a:cs typeface="Arial" panose="020B0604020202020204" pitchFamily="34" charset="0"/>
              </a:rPr>
              <a:t>11 – мешалка</a:t>
            </a:r>
            <a:r>
              <a:rPr lang="ru-RU" sz="2500" b="1" dirty="0" smtClean="0">
                <a:latin typeface="Arial" panose="020B0604020202020204" pitchFamily="34" charset="0"/>
                <a:cs typeface="Arial" panose="020B0604020202020204" pitchFamily="34" charset="0"/>
              </a:rPr>
              <a:t>; 12 </a:t>
            </a:r>
            <a:r>
              <a:rPr lang="ru-RU" sz="2500" b="1" dirty="0">
                <a:latin typeface="Arial" panose="020B0604020202020204" pitchFamily="34" charset="0"/>
                <a:cs typeface="Arial" panose="020B0604020202020204" pitchFamily="34" charset="0"/>
              </a:rPr>
              <a:t>– рабочий резервуар</a:t>
            </a:r>
            <a:r>
              <a:rPr lang="ru-RU" sz="2500" b="1" dirty="0" smtClean="0">
                <a:latin typeface="Arial" panose="020B0604020202020204" pitchFamily="34" charset="0"/>
                <a:cs typeface="Arial" panose="020B0604020202020204" pitchFamily="34" charset="0"/>
              </a:rPr>
              <a:t>; </a:t>
            </a:r>
          </a:p>
          <a:p>
            <a:pPr algn="ctr">
              <a:lnSpc>
                <a:spcPct val="80000"/>
              </a:lnSpc>
            </a:pPr>
            <a:r>
              <a:rPr lang="ru-RU" sz="2500" b="1" dirty="0" smtClean="0">
                <a:latin typeface="Arial" panose="020B0604020202020204" pitchFamily="34" charset="0"/>
                <a:cs typeface="Arial" panose="020B0604020202020204" pitchFamily="34" charset="0"/>
              </a:rPr>
              <a:t>13 </a:t>
            </a:r>
            <a:r>
              <a:rPr lang="ru-RU" sz="2500" b="1" dirty="0">
                <a:latin typeface="Arial" panose="020B0604020202020204" pitchFamily="34" charset="0"/>
                <a:cs typeface="Arial" panose="020B0604020202020204" pitchFamily="34" charset="0"/>
              </a:rPr>
              <a:t>– теплоизоляционная </a:t>
            </a:r>
            <a:r>
              <a:rPr lang="ru-RU" sz="2500" b="1" dirty="0" smtClean="0">
                <a:latin typeface="Arial" panose="020B0604020202020204" pitchFamily="34" charset="0"/>
                <a:cs typeface="Arial" panose="020B0604020202020204" pitchFamily="34" charset="0"/>
              </a:rPr>
              <a:t>подставка</a:t>
            </a:r>
            <a:endParaRPr lang="ru-RU" sz="2500" dirty="0"/>
          </a:p>
        </p:txBody>
      </p:sp>
    </p:spTree>
    <p:extLst>
      <p:ext uri="{BB962C8B-B14F-4D97-AF65-F5344CB8AC3E}">
        <p14:creationId xmlns:p14="http://schemas.microsoft.com/office/powerpoint/2010/main" val="79216219"/>
      </p:ext>
    </p:extLst>
  </p:cSld>
  <p:clrMapOvr>
    <a:masterClrMapping/>
  </p:clrMapOvr>
  <p:transition>
    <p:wheel spokes="1"/>
  </p:transition>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07504" y="-27384"/>
            <a:ext cx="8856984" cy="2289858"/>
          </a:xfrm>
          <a:prstGeom prst="rect">
            <a:avLst/>
          </a:prstGeom>
        </p:spPr>
        <p:txBody>
          <a:bodyPr wrap="square">
            <a:spAutoFit/>
          </a:bodyPr>
          <a:lstStyle/>
          <a:p>
            <a:pPr indent="450000" algn="just">
              <a:lnSpc>
                <a:spcPct val="85000"/>
              </a:lnSpc>
            </a:pPr>
            <a:r>
              <a:rPr lang="ru-RU" sz="2800" b="1" dirty="0" smtClean="0"/>
              <a:t>При </a:t>
            </a:r>
            <a:r>
              <a:rPr lang="ru-RU" sz="2800" b="1" dirty="0"/>
              <a:t>растворении соли  (примерно 10 – 15 секунд) температура падает, затем начинает равномерно расти. Начало повышения температуры отвечает концу главного периода. </a:t>
            </a:r>
            <a:endParaRPr lang="ru-RU" sz="2800" b="1" dirty="0" smtClean="0"/>
          </a:p>
          <a:p>
            <a:pPr indent="450000" algn="just">
              <a:lnSpc>
                <a:spcPct val="85000"/>
              </a:lnSpc>
            </a:pPr>
            <a:r>
              <a:rPr lang="ru-RU" sz="2800" b="1" dirty="0" smtClean="0">
                <a:ln>
                  <a:solidFill>
                    <a:schemeClr val="tx1"/>
                  </a:solidFill>
                </a:ln>
                <a:solidFill>
                  <a:srgbClr val="0000FF"/>
                </a:solidFill>
              </a:rPr>
              <a:t>После окончания </a:t>
            </a:r>
            <a:r>
              <a:rPr lang="ru-RU" sz="2800" b="1" dirty="0">
                <a:ln>
                  <a:solidFill>
                    <a:schemeClr val="tx1"/>
                  </a:solidFill>
                </a:ln>
                <a:solidFill>
                  <a:srgbClr val="0000FF"/>
                </a:solidFill>
              </a:rPr>
              <a:t>опыта </a:t>
            </a:r>
            <a:r>
              <a:rPr lang="ru-RU" sz="2800" b="1" dirty="0" smtClean="0"/>
              <a:t>выключите </a:t>
            </a:r>
            <a:r>
              <a:rPr lang="ru-RU" sz="2800" b="1" dirty="0"/>
              <a:t>мешалку, а затем и трансформатор  </a:t>
            </a:r>
            <a:r>
              <a:rPr lang="ru-RU" sz="2800" b="1" dirty="0" err="1" smtClean="0"/>
              <a:t>отключити</a:t>
            </a:r>
            <a:r>
              <a:rPr lang="ru-RU" sz="2800" b="1" dirty="0" smtClean="0"/>
              <a:t> </a:t>
            </a:r>
            <a:r>
              <a:rPr lang="ru-RU" sz="2800" b="1" dirty="0"/>
              <a:t>от сети</a:t>
            </a:r>
            <a:r>
              <a:rPr lang="ru-RU" sz="2800" b="1" dirty="0" smtClean="0"/>
              <a:t>.</a:t>
            </a:r>
          </a:p>
        </p:txBody>
      </p:sp>
      <p:graphicFrame>
        <p:nvGraphicFramePr>
          <p:cNvPr id="6" name="Объект 5"/>
          <p:cNvGraphicFramePr>
            <a:graphicFrameLocks noChangeAspect="1"/>
          </p:cNvGraphicFramePr>
          <p:nvPr>
            <p:extLst>
              <p:ext uri="{D42A27DB-BD31-4B8C-83A1-F6EECF244321}">
                <p14:modId xmlns:p14="http://schemas.microsoft.com/office/powerpoint/2010/main" val="3004551487"/>
              </p:ext>
            </p:extLst>
          </p:nvPr>
        </p:nvGraphicFramePr>
        <p:xfrm>
          <a:off x="5829703" y="3068960"/>
          <a:ext cx="3200774" cy="2849859"/>
        </p:xfrm>
        <a:graphic>
          <a:graphicData uri="http://schemas.openxmlformats.org/presentationml/2006/ole">
            <mc:AlternateContent xmlns:mc="http://schemas.openxmlformats.org/markup-compatibility/2006">
              <mc:Choice xmlns:v="urn:schemas-microsoft-com:vml" Requires="v">
                <p:oleObj spid="_x0000_s540783" name="Точечный рисунок" r:id="rId5" imgW="2866667" imgH="2553056" progId="PBrush">
                  <p:embed/>
                </p:oleObj>
              </mc:Choice>
              <mc:Fallback>
                <p:oleObj name="Точечный рисунок" r:id="rId5" imgW="2866667" imgH="2553056" progId="PBrush">
                  <p:embed/>
                  <p:pic>
                    <p:nvPicPr>
                      <p:cNvPr id="6" name="Объект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9703" y="3068960"/>
                        <a:ext cx="3200774" cy="2849859"/>
                      </a:xfrm>
                      <a:prstGeom prst="rect">
                        <a:avLst/>
                      </a:prstGeom>
                      <a:noFill/>
                    </p:spPr>
                  </p:pic>
                </p:oleObj>
              </mc:Fallback>
            </mc:AlternateContent>
          </a:graphicData>
        </a:graphic>
      </p:graphicFrame>
      <p:sp>
        <p:nvSpPr>
          <p:cNvPr id="7" name="Прямоугольник 6"/>
          <p:cNvSpPr/>
          <p:nvPr/>
        </p:nvSpPr>
        <p:spPr>
          <a:xfrm>
            <a:off x="0" y="3407509"/>
            <a:ext cx="5868962" cy="3477875"/>
          </a:xfrm>
          <a:prstGeom prst="rect">
            <a:avLst/>
          </a:prstGeom>
          <a:noFill/>
        </p:spPr>
        <p:txBody>
          <a:bodyPr wrap="square">
            <a:spAutoFit/>
          </a:bodyPr>
          <a:lstStyle/>
          <a:p>
            <a:pPr algn="ctr">
              <a:lnSpc>
                <a:spcPct val="80000"/>
              </a:lnSpc>
            </a:pPr>
            <a:r>
              <a:rPr lang="ru-RU" sz="2500" b="1" dirty="0" smtClean="0">
                <a:ln>
                  <a:solidFill>
                    <a:sysClr val="windowText" lastClr="000000"/>
                  </a:solidFill>
                </a:ln>
                <a:solidFill>
                  <a:srgbClr val="FF0000"/>
                </a:solidFill>
              </a:rPr>
              <a:t>Калориметр: </a:t>
            </a:r>
          </a:p>
          <a:p>
            <a:pPr algn="ctr">
              <a:lnSpc>
                <a:spcPct val="80000"/>
              </a:lnSpc>
            </a:pPr>
            <a:r>
              <a:rPr lang="ru-RU" sz="2500" b="1" dirty="0">
                <a:latin typeface="Arial" panose="020B0604020202020204" pitchFamily="34" charset="0"/>
                <a:cs typeface="Arial" panose="020B0604020202020204" pitchFamily="34" charset="0"/>
              </a:rPr>
              <a:t>1 – пробка в реакционной ампуле</a:t>
            </a:r>
            <a:r>
              <a:rPr lang="ru-RU" sz="2500" b="1" dirty="0" smtClean="0">
                <a:latin typeface="Arial" panose="020B0604020202020204" pitchFamily="34" charset="0"/>
                <a:cs typeface="Arial" panose="020B0604020202020204" pitchFamily="34" charset="0"/>
              </a:rPr>
              <a:t>; </a:t>
            </a:r>
          </a:p>
          <a:p>
            <a:pPr algn="ctr">
              <a:lnSpc>
                <a:spcPct val="80000"/>
              </a:lnSpc>
            </a:pPr>
            <a:r>
              <a:rPr lang="ru-RU" sz="2500" b="1" dirty="0" smtClean="0">
                <a:latin typeface="Arial" panose="020B0604020202020204" pitchFamily="34" charset="0"/>
                <a:cs typeface="Arial" panose="020B0604020202020204" pitchFamily="34" charset="0"/>
              </a:rPr>
              <a:t>2 </a:t>
            </a:r>
            <a:r>
              <a:rPr lang="ru-RU" sz="2500" b="1" dirty="0">
                <a:latin typeface="Arial" panose="020B0604020202020204" pitchFamily="34" charset="0"/>
                <a:cs typeface="Arial" panose="020B0604020202020204" pitchFamily="34" charset="0"/>
              </a:rPr>
              <a:t>– соль</a:t>
            </a:r>
            <a:r>
              <a:rPr lang="ru-RU" sz="2500" b="1" dirty="0" smtClean="0">
                <a:latin typeface="Arial" panose="020B0604020202020204" pitchFamily="34" charset="0"/>
                <a:cs typeface="Arial" panose="020B0604020202020204" pitchFamily="34" charset="0"/>
              </a:rPr>
              <a:t>; 3 </a:t>
            </a:r>
            <a:r>
              <a:rPr lang="ru-RU" sz="2500" b="1" dirty="0">
                <a:latin typeface="Arial" panose="020B0604020202020204" pitchFamily="34" charset="0"/>
                <a:cs typeface="Arial" panose="020B0604020202020204" pitchFamily="34" charset="0"/>
              </a:rPr>
              <a:t>– крышка</a:t>
            </a:r>
            <a:r>
              <a:rPr lang="ru-RU" sz="2500" b="1" dirty="0" smtClean="0">
                <a:latin typeface="Arial" panose="020B0604020202020204" pitchFamily="34" charset="0"/>
                <a:cs typeface="Arial" panose="020B0604020202020204" pitchFamily="34" charset="0"/>
              </a:rPr>
              <a:t>; </a:t>
            </a:r>
            <a:r>
              <a:rPr lang="ru-RU" sz="2500" b="1" dirty="0">
                <a:latin typeface="Arial" panose="020B0604020202020204" pitchFamily="34" charset="0"/>
                <a:cs typeface="Arial" panose="020B0604020202020204" pitchFamily="34" charset="0"/>
              </a:rPr>
              <a:t>4 – крышка</a:t>
            </a:r>
            <a:r>
              <a:rPr lang="ru-RU" sz="2500" b="1" dirty="0" smtClean="0">
                <a:latin typeface="Arial" panose="020B0604020202020204" pitchFamily="34" charset="0"/>
                <a:cs typeface="Arial" panose="020B0604020202020204" pitchFamily="34" charset="0"/>
              </a:rPr>
              <a:t>; </a:t>
            </a:r>
          </a:p>
          <a:p>
            <a:pPr algn="ctr">
              <a:lnSpc>
                <a:spcPct val="80000"/>
              </a:lnSpc>
            </a:pPr>
            <a:r>
              <a:rPr lang="ru-RU" sz="2500" b="1" dirty="0" smtClean="0">
                <a:latin typeface="Arial" panose="020B0604020202020204" pitchFamily="34" charset="0"/>
                <a:cs typeface="Arial" panose="020B0604020202020204" pitchFamily="34" charset="0"/>
              </a:rPr>
              <a:t>5 </a:t>
            </a:r>
            <a:r>
              <a:rPr lang="ru-RU" sz="2500" b="1" dirty="0">
                <a:latin typeface="Arial" panose="020B0604020202020204" pitchFamily="34" charset="0"/>
                <a:cs typeface="Arial" panose="020B0604020202020204" pitchFamily="34" charset="0"/>
              </a:rPr>
              <a:t>– палочка</a:t>
            </a:r>
            <a:r>
              <a:rPr lang="ru-RU" sz="2500" b="1" dirty="0" smtClean="0">
                <a:latin typeface="Arial" panose="020B0604020202020204" pitchFamily="34" charset="0"/>
                <a:cs typeface="Arial" panose="020B0604020202020204" pitchFamily="34" charset="0"/>
              </a:rPr>
              <a:t>; 6 </a:t>
            </a:r>
            <a:r>
              <a:rPr lang="ru-RU" sz="2500" b="1" dirty="0">
                <a:latin typeface="Arial" panose="020B0604020202020204" pitchFamily="34" charset="0"/>
                <a:cs typeface="Arial" panose="020B0604020202020204" pitchFamily="34" charset="0"/>
              </a:rPr>
              <a:t>– термометр </a:t>
            </a:r>
            <a:r>
              <a:rPr lang="ru-RU" sz="2500" b="1" dirty="0" err="1">
                <a:latin typeface="Arial" panose="020B0604020202020204" pitchFamily="34" charset="0"/>
                <a:cs typeface="Arial" panose="020B0604020202020204" pitchFamily="34" charset="0"/>
              </a:rPr>
              <a:t>Бекмана</a:t>
            </a:r>
            <a:r>
              <a:rPr lang="ru-RU" sz="2500" b="1" dirty="0" smtClean="0">
                <a:latin typeface="Arial" panose="020B0604020202020204" pitchFamily="34" charset="0"/>
                <a:cs typeface="Arial" panose="020B0604020202020204" pitchFamily="34" charset="0"/>
              </a:rPr>
              <a:t>; 7 </a:t>
            </a:r>
            <a:r>
              <a:rPr lang="ru-RU" sz="2500" b="1" dirty="0">
                <a:latin typeface="Arial" panose="020B0604020202020204" pitchFamily="34" charset="0"/>
                <a:cs typeface="Arial" panose="020B0604020202020204" pitchFamily="34" charset="0"/>
              </a:rPr>
              <a:t>– кнопка для пуска мешалки</a:t>
            </a:r>
            <a:r>
              <a:rPr lang="ru-RU" sz="2500" b="1" dirty="0" smtClean="0">
                <a:latin typeface="Arial" panose="020B0604020202020204" pitchFamily="34" charset="0"/>
                <a:cs typeface="Arial" panose="020B0604020202020204" pitchFamily="34" charset="0"/>
              </a:rPr>
              <a:t>; 8 </a:t>
            </a:r>
            <a:r>
              <a:rPr lang="ru-RU" sz="2500" b="1" dirty="0">
                <a:latin typeface="Arial" panose="020B0604020202020204" pitchFamily="34" charset="0"/>
                <a:cs typeface="Arial" panose="020B0604020202020204" pitchFamily="34" charset="0"/>
              </a:rPr>
              <a:t>– трансформатор</a:t>
            </a:r>
            <a:r>
              <a:rPr lang="ru-RU" sz="2500" b="1" dirty="0" smtClean="0">
                <a:latin typeface="Arial" panose="020B0604020202020204" pitchFamily="34" charset="0"/>
                <a:cs typeface="Arial" panose="020B0604020202020204" pitchFamily="34" charset="0"/>
              </a:rPr>
              <a:t>; </a:t>
            </a:r>
          </a:p>
          <a:p>
            <a:pPr algn="ctr">
              <a:lnSpc>
                <a:spcPct val="80000"/>
              </a:lnSpc>
            </a:pPr>
            <a:r>
              <a:rPr lang="ru-RU" sz="2500" b="1" dirty="0" smtClean="0">
                <a:latin typeface="Arial" panose="020B0604020202020204" pitchFamily="34" charset="0"/>
                <a:cs typeface="Arial" panose="020B0604020202020204" pitchFamily="34" charset="0"/>
              </a:rPr>
              <a:t>9 </a:t>
            </a:r>
            <a:r>
              <a:rPr lang="ru-RU" sz="2500" b="1" dirty="0">
                <a:latin typeface="Arial" panose="020B0604020202020204" pitchFamily="34" charset="0"/>
                <a:cs typeface="Arial" panose="020B0604020202020204" pitchFamily="34" charset="0"/>
              </a:rPr>
              <a:t>– </a:t>
            </a:r>
            <a:r>
              <a:rPr lang="ru-RU" sz="2500" b="1" dirty="0" err="1">
                <a:latin typeface="Arial" panose="020B0604020202020204" pitchFamily="34" charset="0"/>
                <a:cs typeface="Arial" panose="020B0604020202020204" pitchFamily="34" charset="0"/>
              </a:rPr>
              <a:t>спиртовый</a:t>
            </a:r>
            <a:r>
              <a:rPr lang="ru-RU" sz="2500" b="1" dirty="0">
                <a:latin typeface="Arial" panose="020B0604020202020204" pitchFamily="34" charset="0"/>
                <a:cs typeface="Arial" panose="020B0604020202020204" pitchFamily="34" charset="0"/>
              </a:rPr>
              <a:t>  термометр</a:t>
            </a:r>
            <a:r>
              <a:rPr lang="ru-RU" sz="2500" b="1" dirty="0" smtClean="0">
                <a:latin typeface="Arial" panose="020B0604020202020204" pitchFamily="34" charset="0"/>
                <a:cs typeface="Arial" panose="020B0604020202020204" pitchFamily="34" charset="0"/>
              </a:rPr>
              <a:t>; </a:t>
            </a:r>
          </a:p>
          <a:p>
            <a:pPr algn="ctr">
              <a:lnSpc>
                <a:spcPct val="80000"/>
              </a:lnSpc>
            </a:pPr>
            <a:r>
              <a:rPr lang="ru-RU" sz="2500" b="1" dirty="0" smtClean="0">
                <a:latin typeface="Arial" panose="020B0604020202020204" pitchFamily="34" charset="0"/>
                <a:cs typeface="Arial" panose="020B0604020202020204" pitchFamily="34" charset="0"/>
              </a:rPr>
              <a:t>10 </a:t>
            </a:r>
            <a:r>
              <a:rPr lang="ru-RU" sz="2500" b="1" dirty="0">
                <a:latin typeface="Arial" panose="020B0604020202020204" pitchFamily="34" charset="0"/>
                <a:cs typeface="Arial" panose="020B0604020202020204" pitchFamily="34" charset="0"/>
              </a:rPr>
              <a:t>– воздушная рубашка;</a:t>
            </a:r>
            <a:endParaRPr lang="ru-RU" sz="2500" b="1" dirty="0">
              <a:latin typeface="Arial" panose="020B0604020202020204" pitchFamily="34" charset="0"/>
              <a:ea typeface="Times New Roman"/>
              <a:cs typeface="Arial" panose="020B0604020202020204" pitchFamily="34" charset="0"/>
            </a:endParaRPr>
          </a:p>
          <a:p>
            <a:pPr algn="ctr">
              <a:lnSpc>
                <a:spcPct val="80000"/>
              </a:lnSpc>
            </a:pPr>
            <a:r>
              <a:rPr lang="ru-RU" sz="2500" b="1" dirty="0">
                <a:latin typeface="Arial" panose="020B0604020202020204" pitchFamily="34" charset="0"/>
                <a:cs typeface="Arial" panose="020B0604020202020204" pitchFamily="34" charset="0"/>
              </a:rPr>
              <a:t>11 – мешалка</a:t>
            </a:r>
            <a:r>
              <a:rPr lang="ru-RU" sz="2500" b="1" dirty="0" smtClean="0">
                <a:latin typeface="Arial" panose="020B0604020202020204" pitchFamily="34" charset="0"/>
                <a:cs typeface="Arial" panose="020B0604020202020204" pitchFamily="34" charset="0"/>
              </a:rPr>
              <a:t>; 12 </a:t>
            </a:r>
            <a:r>
              <a:rPr lang="ru-RU" sz="2500" b="1" dirty="0">
                <a:latin typeface="Arial" panose="020B0604020202020204" pitchFamily="34" charset="0"/>
                <a:cs typeface="Arial" panose="020B0604020202020204" pitchFamily="34" charset="0"/>
              </a:rPr>
              <a:t>– рабочий резервуар</a:t>
            </a:r>
            <a:r>
              <a:rPr lang="ru-RU" sz="2500" b="1" dirty="0" smtClean="0">
                <a:latin typeface="Arial" panose="020B0604020202020204" pitchFamily="34" charset="0"/>
                <a:cs typeface="Arial" panose="020B0604020202020204" pitchFamily="34" charset="0"/>
              </a:rPr>
              <a:t>; </a:t>
            </a:r>
          </a:p>
          <a:p>
            <a:pPr algn="ctr">
              <a:lnSpc>
                <a:spcPct val="80000"/>
              </a:lnSpc>
            </a:pPr>
            <a:r>
              <a:rPr lang="ru-RU" sz="2500" b="1" dirty="0" smtClean="0">
                <a:latin typeface="Arial" panose="020B0604020202020204" pitchFamily="34" charset="0"/>
                <a:cs typeface="Arial" panose="020B0604020202020204" pitchFamily="34" charset="0"/>
              </a:rPr>
              <a:t>13 </a:t>
            </a:r>
            <a:r>
              <a:rPr lang="ru-RU" sz="2500" b="1" dirty="0">
                <a:latin typeface="Arial" panose="020B0604020202020204" pitchFamily="34" charset="0"/>
                <a:cs typeface="Arial" panose="020B0604020202020204" pitchFamily="34" charset="0"/>
              </a:rPr>
              <a:t>– теплоизоляционная </a:t>
            </a:r>
            <a:r>
              <a:rPr lang="ru-RU" sz="2500" b="1" dirty="0" smtClean="0">
                <a:latin typeface="Arial" panose="020B0604020202020204" pitchFamily="34" charset="0"/>
                <a:cs typeface="Arial" panose="020B0604020202020204" pitchFamily="34" charset="0"/>
              </a:rPr>
              <a:t>подставка</a:t>
            </a:r>
            <a:endParaRPr lang="ru-RU" sz="2500" dirty="0"/>
          </a:p>
        </p:txBody>
      </p:sp>
    </p:spTree>
    <p:extLst>
      <p:ext uri="{BB962C8B-B14F-4D97-AF65-F5344CB8AC3E}">
        <p14:creationId xmlns:p14="http://schemas.microsoft.com/office/powerpoint/2010/main" val="1413223631"/>
      </p:ext>
    </p:extLst>
  </p:cSld>
  <p:clrMapOvr>
    <a:masterClrMapping/>
  </p:clrMapOvr>
  <p:transition>
    <p:wheel spokes="1"/>
  </p:transition>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 name="Picture 12" descr="пишу 1"/>
          <p:cNvPicPr>
            <a:picLocks noChangeAspect="1" noChangeArrowheads="1" noCrop="1"/>
          </p:cNvPicPr>
          <p:nvPr/>
        </p:nvPicPr>
        <p:blipFill>
          <a:blip r:embed="rId4" cstate="print"/>
          <a:srcRect/>
          <a:stretch>
            <a:fillRect/>
          </a:stretch>
        </p:blipFill>
        <p:spPr bwMode="auto">
          <a:xfrm>
            <a:off x="8531225" y="5085928"/>
            <a:ext cx="649287" cy="1295400"/>
          </a:xfrm>
          <a:prstGeom prst="rect">
            <a:avLst/>
          </a:prstGeom>
          <a:noFill/>
          <a:ln w="9525">
            <a:noFill/>
            <a:miter lim="800000"/>
            <a:headEnd/>
            <a:tailEnd/>
          </a:ln>
        </p:spPr>
      </p:pic>
      <p:sp>
        <p:nvSpPr>
          <p:cNvPr id="2" name="Прямоугольник 1"/>
          <p:cNvSpPr/>
          <p:nvPr/>
        </p:nvSpPr>
        <p:spPr>
          <a:xfrm>
            <a:off x="77226" y="332656"/>
            <a:ext cx="9004774" cy="824841"/>
          </a:xfrm>
          <a:prstGeom prst="rect">
            <a:avLst/>
          </a:prstGeom>
        </p:spPr>
        <p:txBody>
          <a:bodyPr wrap="square">
            <a:spAutoFit/>
          </a:bodyPr>
          <a:lstStyle/>
          <a:p>
            <a:pPr indent="450850" algn="just">
              <a:lnSpc>
                <a:spcPct val="85000"/>
              </a:lnSpc>
            </a:pPr>
            <a:r>
              <a:rPr lang="ru-RU" altLang="ru-RU" sz="2800" b="1" dirty="0" smtClean="0">
                <a:ln>
                  <a:solidFill>
                    <a:schemeClr val="tx1"/>
                  </a:solidFill>
                </a:ln>
                <a:solidFill>
                  <a:srgbClr val="0000FF"/>
                </a:solidFill>
                <a:latin typeface="Arial" panose="020B0604020202020204" pitchFamily="34" charset="0"/>
                <a:cs typeface="Arial" panose="020B0604020202020204" pitchFamily="34" charset="0"/>
              </a:rPr>
              <a:t>Молярная </a:t>
            </a:r>
            <a:r>
              <a:rPr lang="ru-RU" altLang="ru-RU" sz="2800" b="1" dirty="0">
                <a:ln>
                  <a:solidFill>
                    <a:schemeClr val="tx1"/>
                  </a:solidFill>
                </a:ln>
                <a:solidFill>
                  <a:srgbClr val="0000FF"/>
                </a:solidFill>
                <a:latin typeface="Arial" panose="020B0604020202020204" pitchFamily="34" charset="0"/>
                <a:cs typeface="Arial" panose="020B0604020202020204" pitchFamily="34" charset="0"/>
              </a:rPr>
              <a:t>интегральная теплота </a:t>
            </a:r>
            <a:r>
              <a:rPr lang="ru-RU" altLang="ru-RU" sz="2800" b="1" dirty="0" smtClean="0">
                <a:ln>
                  <a:solidFill>
                    <a:schemeClr val="tx1"/>
                  </a:solidFill>
                </a:ln>
                <a:solidFill>
                  <a:srgbClr val="0000FF"/>
                </a:solidFill>
                <a:latin typeface="Arial" panose="020B0604020202020204" pitchFamily="34" charset="0"/>
                <a:cs typeface="Arial" panose="020B0604020202020204" pitchFamily="34" charset="0"/>
              </a:rPr>
              <a:t>растворения </a:t>
            </a:r>
            <a:r>
              <a:rPr lang="ru-RU" altLang="ru-RU" sz="2800" b="1" dirty="0" smtClean="0">
                <a:latin typeface="Arial" panose="020B0604020202020204" pitchFamily="34" charset="0"/>
                <a:cs typeface="Arial" panose="020B0604020202020204" pitchFamily="34" charset="0"/>
              </a:rPr>
              <a:t>(</a:t>
            </a:r>
            <a:r>
              <a:rPr lang="ru-RU" altLang="ru-RU" sz="2800" b="1" dirty="0" smtClean="0">
                <a:ln>
                  <a:solidFill>
                    <a:schemeClr val="tx1"/>
                  </a:solidFill>
                </a:ln>
                <a:solidFill>
                  <a:srgbClr val="0000FF"/>
                </a:solidFill>
                <a:latin typeface="Arial" panose="020B0604020202020204" pitchFamily="34" charset="0"/>
                <a:cs typeface="Arial" panose="020B0604020202020204" pitchFamily="34" charset="0"/>
              </a:rPr>
              <a:t>ΔН</a:t>
            </a:r>
            <a:r>
              <a:rPr lang="en-US" altLang="ru-RU" sz="2800" b="1" baseline="-25000" dirty="0" smtClean="0">
                <a:ln>
                  <a:solidFill>
                    <a:schemeClr val="tx1"/>
                  </a:solidFill>
                </a:ln>
                <a:solidFill>
                  <a:srgbClr val="0000FF"/>
                </a:solidFill>
                <a:latin typeface="Arial" panose="020B0604020202020204" pitchFamily="34" charset="0"/>
                <a:cs typeface="Arial" panose="020B0604020202020204" pitchFamily="34" charset="0"/>
              </a:rPr>
              <a:t>m</a:t>
            </a:r>
            <a:r>
              <a:rPr lang="ru-RU" altLang="ru-RU" sz="2800" b="1" dirty="0" smtClean="0">
                <a:latin typeface="Arial" panose="020B0604020202020204" pitchFamily="34" charset="0"/>
                <a:cs typeface="Arial" panose="020B0604020202020204" pitchFamily="34" charset="0"/>
              </a:rPr>
              <a:t>) </a:t>
            </a:r>
            <a:r>
              <a:rPr lang="ru-RU" altLang="ru-RU" sz="2800" b="1" dirty="0" smtClean="0">
                <a:latin typeface="Arial" panose="020B0604020202020204" pitchFamily="34" charset="0"/>
                <a:cs typeface="Arial" panose="020B0604020202020204" pitchFamily="34" charset="0"/>
              </a:rPr>
              <a:t>определяется по формуле:</a:t>
            </a:r>
            <a:endParaRPr lang="en-US" sz="2800" b="1" dirty="0">
              <a:latin typeface="Arial" panose="020B0604020202020204" pitchFamily="34" charset="0"/>
              <a:ea typeface="Times New Roman" pitchFamily="18" charset="0"/>
              <a:cs typeface="Arial" panose="020B0604020202020204" pitchFamily="34" charset="0"/>
            </a:endParaRPr>
          </a:p>
        </p:txBody>
      </p:sp>
      <p:sp>
        <p:nvSpPr>
          <p:cNvPr id="3" name="Прямоугольник 2"/>
          <p:cNvSpPr/>
          <p:nvPr/>
        </p:nvSpPr>
        <p:spPr>
          <a:xfrm>
            <a:off x="107504" y="2271333"/>
            <a:ext cx="8887262" cy="1600438"/>
          </a:xfrm>
          <a:prstGeom prst="rect">
            <a:avLst/>
          </a:prstGeom>
        </p:spPr>
        <p:txBody>
          <a:bodyPr wrap="square">
            <a:spAutoFit/>
          </a:bodyPr>
          <a:lstStyle/>
          <a:p>
            <a:pPr algn="ctr">
              <a:lnSpc>
                <a:spcPct val="150000"/>
              </a:lnSpc>
            </a:pPr>
            <a:r>
              <a:rPr lang="en-US" sz="2800" b="1" dirty="0" smtClean="0">
                <a:latin typeface="Arial" panose="020B0604020202020204" pitchFamily="34" charset="0"/>
                <a:ea typeface="Times New Roman" pitchFamily="18" charset="0"/>
                <a:cs typeface="Arial" panose="020B0604020202020204" pitchFamily="34" charset="0"/>
              </a:rPr>
              <a:t>K</a:t>
            </a:r>
            <a:r>
              <a:rPr lang="ru-RU" sz="2800" b="1" dirty="0" smtClean="0">
                <a:latin typeface="Arial" panose="020B0604020202020204" pitchFamily="34" charset="0"/>
                <a:ea typeface="Times New Roman" pitchFamily="18" charset="0"/>
                <a:cs typeface="Arial" panose="020B0604020202020204" pitchFamily="34" charset="0"/>
              </a:rPr>
              <a:t> = </a:t>
            </a:r>
            <a:r>
              <a:rPr lang="ru-RU" sz="2800" b="1" dirty="0" smtClean="0">
                <a:latin typeface="Arial" panose="020B0604020202020204" pitchFamily="34" charset="0"/>
                <a:ea typeface="Times New Roman" pitchFamily="18" charset="0"/>
                <a:cs typeface="Arial" panose="020B0604020202020204" pitchFamily="34" charset="0"/>
              </a:rPr>
              <a:t>Σ</a:t>
            </a:r>
            <a:r>
              <a:rPr lang="en-US" sz="2800" b="1" dirty="0" smtClean="0">
                <a:latin typeface="Arial" panose="020B0604020202020204" pitchFamily="34" charset="0"/>
                <a:ea typeface="Times New Roman" pitchFamily="18" charset="0"/>
                <a:cs typeface="Arial" panose="020B0604020202020204" pitchFamily="34" charset="0"/>
                <a:sym typeface="Symbol" panose="05050102010706020507" pitchFamily="18" charset="2"/>
              </a:rPr>
              <a:t></a:t>
            </a:r>
            <a:r>
              <a:rPr lang="ru-RU" sz="2800" b="1" dirty="0" smtClean="0">
                <a:latin typeface="Arial" panose="020B0604020202020204" pitchFamily="34" charset="0"/>
                <a:ea typeface="Times New Roman" pitchFamily="18" charset="0"/>
                <a:cs typeface="Arial" panose="020B0604020202020204" pitchFamily="34" charset="0"/>
              </a:rPr>
              <a:t>·</a:t>
            </a:r>
            <a:r>
              <a:rPr lang="en-US" sz="2800" b="1" dirty="0">
                <a:latin typeface="Arial" panose="020B0604020202020204" pitchFamily="34" charset="0"/>
                <a:ea typeface="Times New Roman" pitchFamily="18" charset="0"/>
                <a:cs typeface="Arial" panose="020B0604020202020204" pitchFamily="34" charset="0"/>
              </a:rPr>
              <a:t>C</a:t>
            </a:r>
            <a:r>
              <a:rPr lang="ru-RU" sz="2800" b="1" dirty="0">
                <a:latin typeface="Arial" panose="020B0604020202020204" pitchFamily="34" charset="0"/>
                <a:ea typeface="Times New Roman" pitchFamily="18" charset="0"/>
                <a:cs typeface="Arial" panose="020B0604020202020204" pitchFamily="34" charset="0"/>
              </a:rPr>
              <a:t> = </a:t>
            </a:r>
            <a:r>
              <a:rPr lang="ru-RU" sz="2800" b="1" dirty="0" smtClean="0">
                <a:latin typeface="Arial" panose="020B0604020202020204" pitchFamily="34" charset="0"/>
                <a:ea typeface="Times New Roman" pitchFamily="18" charset="0"/>
                <a:cs typeface="Arial" panose="020B0604020202020204" pitchFamily="34" charset="0"/>
                <a:sym typeface="Symbol" panose="05050102010706020507" pitchFamily="18" charset="2"/>
              </a:rPr>
              <a:t></a:t>
            </a:r>
            <a:r>
              <a:rPr lang="ru-RU" sz="2800" b="1" baseline="-25000" dirty="0" smtClean="0">
                <a:latin typeface="Arial" panose="020B0604020202020204" pitchFamily="34" charset="0"/>
                <a:ea typeface="Times New Roman" pitchFamily="18" charset="0"/>
                <a:cs typeface="Arial" panose="020B0604020202020204" pitchFamily="34" charset="0"/>
              </a:rPr>
              <a:t>(</a:t>
            </a:r>
            <a:r>
              <a:rPr lang="ru-RU" sz="2800" b="1" baseline="-25000" dirty="0" smtClean="0">
                <a:latin typeface="Arial" panose="020B0604020202020204" pitchFamily="34" charset="0"/>
                <a:ea typeface="Times New Roman" pitchFamily="18" charset="0"/>
                <a:cs typeface="Arial" panose="020B0604020202020204" pitchFamily="34" charset="0"/>
              </a:rPr>
              <a:t>воды)</a:t>
            </a:r>
            <a:r>
              <a:rPr lang="ru-RU" sz="2800" b="1" dirty="0" smtClean="0">
                <a:latin typeface="Arial" panose="020B0604020202020204" pitchFamily="34" charset="0"/>
                <a:ea typeface="Times New Roman" pitchFamily="18" charset="0"/>
                <a:cs typeface="Arial" panose="020B0604020202020204" pitchFamily="34" charset="0"/>
              </a:rPr>
              <a:t>·</a:t>
            </a:r>
            <a:r>
              <a:rPr lang="en-US" sz="2800" b="1" dirty="0" smtClean="0">
                <a:latin typeface="Arial" panose="020B0604020202020204" pitchFamily="34" charset="0"/>
                <a:ea typeface="Times New Roman" pitchFamily="18" charset="0"/>
                <a:cs typeface="Arial" panose="020B0604020202020204" pitchFamily="34" charset="0"/>
              </a:rPr>
              <a:t>C</a:t>
            </a:r>
            <a:r>
              <a:rPr lang="ru-RU" sz="2800" b="1" baseline="-25000" dirty="0" smtClean="0">
                <a:latin typeface="Arial" panose="020B0604020202020204" pitchFamily="34" charset="0"/>
                <a:ea typeface="Times New Roman" pitchFamily="18" charset="0"/>
                <a:cs typeface="Arial" panose="020B0604020202020204" pitchFamily="34" charset="0"/>
              </a:rPr>
              <a:t>(воды)</a:t>
            </a:r>
            <a:r>
              <a:rPr lang="ru-RU" sz="2800" b="1" dirty="0" smtClean="0">
                <a:latin typeface="Arial" panose="020B0604020202020204" pitchFamily="34" charset="0"/>
                <a:ea typeface="Times New Roman" pitchFamily="18" charset="0"/>
                <a:cs typeface="Arial" panose="020B0604020202020204" pitchFamily="34" charset="0"/>
              </a:rPr>
              <a:t> </a:t>
            </a:r>
            <a:r>
              <a:rPr lang="ru-RU" sz="2800" b="1" dirty="0">
                <a:latin typeface="Arial" panose="020B0604020202020204" pitchFamily="34" charset="0"/>
                <a:ea typeface="Times New Roman" pitchFamily="18" charset="0"/>
                <a:cs typeface="Arial" panose="020B0604020202020204" pitchFamily="34" charset="0"/>
              </a:rPr>
              <a:t>+ </a:t>
            </a:r>
            <a:r>
              <a:rPr lang="ru-RU" sz="2800" b="1" dirty="0">
                <a:latin typeface="Arial" panose="020B0604020202020204" pitchFamily="34" charset="0"/>
                <a:ea typeface="Times New Roman" pitchFamily="18" charset="0"/>
                <a:cs typeface="Arial" panose="020B0604020202020204" pitchFamily="34" charset="0"/>
                <a:sym typeface="Symbol" panose="05050102010706020507" pitchFamily="18" charset="2"/>
              </a:rPr>
              <a:t></a:t>
            </a:r>
            <a:r>
              <a:rPr lang="ru-RU" sz="2800" b="1" baseline="-25000" dirty="0">
                <a:latin typeface="Arial" panose="020B0604020202020204" pitchFamily="34" charset="0"/>
                <a:ea typeface="Times New Roman" pitchFamily="18" charset="0"/>
                <a:cs typeface="Arial" panose="020B0604020202020204" pitchFamily="34" charset="0"/>
              </a:rPr>
              <a:t>((</a:t>
            </a:r>
            <a:r>
              <a:rPr lang="ru-RU" sz="2800" b="1" baseline="-25000" dirty="0" smtClean="0">
                <a:latin typeface="Arial" panose="020B0604020202020204" pitchFamily="34" charset="0"/>
                <a:ea typeface="Times New Roman" pitchFamily="18" charset="0"/>
                <a:cs typeface="Arial" panose="020B0604020202020204" pitchFamily="34" charset="0"/>
              </a:rPr>
              <a:t>соли)</a:t>
            </a:r>
            <a:r>
              <a:rPr lang="ru-RU" sz="2800" b="1" dirty="0" smtClean="0">
                <a:latin typeface="Arial" panose="020B0604020202020204" pitchFamily="34" charset="0"/>
                <a:ea typeface="Times New Roman" pitchFamily="18" charset="0"/>
                <a:cs typeface="Arial" panose="020B0604020202020204" pitchFamily="34" charset="0"/>
              </a:rPr>
              <a:t>·</a:t>
            </a:r>
            <a:r>
              <a:rPr lang="en-US" sz="2800" b="1" dirty="0" smtClean="0">
                <a:latin typeface="Arial" panose="020B0604020202020204" pitchFamily="34" charset="0"/>
                <a:ea typeface="Times New Roman" pitchFamily="18" charset="0"/>
                <a:cs typeface="Arial" panose="020B0604020202020204" pitchFamily="34" charset="0"/>
              </a:rPr>
              <a:t>C</a:t>
            </a:r>
            <a:r>
              <a:rPr lang="ru-RU" sz="2800" b="1" baseline="-25000" dirty="0" smtClean="0">
                <a:latin typeface="Arial" panose="020B0604020202020204" pitchFamily="34" charset="0"/>
                <a:ea typeface="Times New Roman" pitchFamily="18" charset="0"/>
                <a:cs typeface="Arial" panose="020B0604020202020204" pitchFamily="34" charset="0"/>
              </a:rPr>
              <a:t>(</a:t>
            </a:r>
            <a:r>
              <a:rPr lang="ru-RU" sz="2800" b="1" baseline="-25000" dirty="0">
                <a:latin typeface="Arial" panose="020B0604020202020204" pitchFamily="34" charset="0"/>
                <a:ea typeface="Times New Roman" pitchFamily="18" charset="0"/>
                <a:cs typeface="Arial" panose="020B0604020202020204" pitchFamily="34" charset="0"/>
              </a:rPr>
              <a:t>соли</a:t>
            </a:r>
            <a:r>
              <a:rPr lang="ru-RU" sz="2800" b="1" baseline="-25000" dirty="0" smtClean="0">
                <a:latin typeface="Arial" panose="020B0604020202020204" pitchFamily="34" charset="0"/>
                <a:ea typeface="Times New Roman" pitchFamily="18" charset="0"/>
                <a:cs typeface="Arial" panose="020B0604020202020204" pitchFamily="34" charset="0"/>
              </a:rPr>
              <a:t>)</a:t>
            </a:r>
            <a:r>
              <a:rPr lang="ru-RU" sz="2800" b="1" dirty="0" smtClean="0">
                <a:latin typeface="Arial" panose="020B0604020202020204" pitchFamily="34" charset="0"/>
                <a:ea typeface="Times New Roman" pitchFamily="18" charset="0"/>
                <a:cs typeface="Arial" panose="020B0604020202020204" pitchFamily="34" charset="0"/>
              </a:rPr>
              <a:t> </a:t>
            </a:r>
            <a:endParaRPr lang="ru-RU" sz="2800" b="1" dirty="0" smtClean="0">
              <a:latin typeface="Arial" panose="020B0604020202020204" pitchFamily="34" charset="0"/>
              <a:ea typeface="Times New Roman" pitchFamily="18" charset="0"/>
              <a:cs typeface="Arial" panose="020B0604020202020204" pitchFamily="34" charset="0"/>
            </a:endParaRPr>
          </a:p>
          <a:p>
            <a:r>
              <a:rPr lang="ru-RU" sz="2800" b="1" dirty="0" smtClean="0">
                <a:latin typeface="Arial" panose="020B0604020202020204" pitchFamily="34" charset="0"/>
                <a:ea typeface="Times New Roman" pitchFamily="18" charset="0"/>
                <a:cs typeface="Arial" panose="020B0604020202020204" pitchFamily="34" charset="0"/>
              </a:rPr>
              <a:t>где </a:t>
            </a:r>
            <a:r>
              <a:rPr lang="en-US" sz="2800" b="1" dirty="0" smtClean="0">
                <a:latin typeface="Arial" panose="020B0604020202020204" pitchFamily="34" charset="0"/>
                <a:ea typeface="Times New Roman" pitchFamily="18" charset="0"/>
                <a:cs typeface="Arial" panose="020B0604020202020204" pitchFamily="34" charset="0"/>
              </a:rPr>
              <a:t>K</a:t>
            </a:r>
            <a:r>
              <a:rPr lang="ru-RU" sz="2800" b="1" dirty="0" smtClean="0">
                <a:latin typeface="Arial" panose="020B0604020202020204" pitchFamily="34" charset="0"/>
                <a:ea typeface="Times New Roman" pitchFamily="18" charset="0"/>
                <a:cs typeface="Arial" panose="020B0604020202020204" pitchFamily="34" charset="0"/>
              </a:rPr>
              <a:t> – константа калориметра;</a:t>
            </a:r>
          </a:p>
          <a:p>
            <a:pPr marL="723900" algn="just">
              <a:tabLst>
                <a:tab pos="723900" algn="l"/>
              </a:tabLst>
            </a:pPr>
            <a:r>
              <a:rPr lang="ru-RU" sz="2800" b="1" dirty="0" smtClean="0">
                <a:latin typeface="Arial" panose="020B0604020202020204" pitchFamily="34" charset="0"/>
                <a:ea typeface="Times New Roman" pitchFamily="18" charset="0"/>
                <a:cs typeface="Arial" panose="020B0604020202020204" pitchFamily="34" charset="0"/>
              </a:rPr>
              <a:t>С – </a:t>
            </a:r>
            <a:r>
              <a:rPr lang="ru-RU" sz="2800" b="1" dirty="0" smtClean="0">
                <a:latin typeface="Arial" panose="020B0604020202020204" pitchFamily="34" charset="0"/>
                <a:ea typeface="Times New Roman" pitchFamily="18" charset="0"/>
                <a:cs typeface="Arial" panose="020B0604020202020204" pitchFamily="34" charset="0"/>
              </a:rPr>
              <a:t>теплоёмкость</a:t>
            </a:r>
            <a:endParaRPr lang="ru-RU" sz="2800" b="1" dirty="0" smtClean="0">
              <a:latin typeface="Arial" panose="020B0604020202020204" pitchFamily="34" charset="0"/>
              <a:ea typeface="Times New Roman"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TextBox 8"/>
              <p:cNvSpPr txBox="1"/>
              <p:nvPr/>
            </p:nvSpPr>
            <p:spPr>
              <a:xfrm>
                <a:off x="2123728" y="1157497"/>
                <a:ext cx="4160691" cy="9612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ru-RU" sz="3000" i="1" smtClean="0">
                              <a:latin typeface="Cambria Math" panose="02040503050406030204" pitchFamily="18" charset="0"/>
                            </a:rPr>
                          </m:ctrlPr>
                        </m:sSubPr>
                        <m:e>
                          <m:r>
                            <m:rPr>
                              <m:nor/>
                            </m:rPr>
                            <a:rPr lang="en-US" sz="3000" b="1" dirty="0">
                              <a:sym typeface="Symbol"/>
                            </a:rPr>
                            <m:t></m:t>
                          </m:r>
                          <m:r>
                            <a:rPr lang="ru-RU" sz="3000" b="0" i="1" smtClean="0">
                              <a:latin typeface="Cambria Math" panose="02040503050406030204" pitchFamily="18" charset="0"/>
                            </a:rPr>
                            <m:t>Н</m:t>
                          </m:r>
                        </m:e>
                        <m:sub>
                          <m:r>
                            <a:rPr lang="en-US" sz="3000" b="0" i="1" smtClean="0">
                              <a:latin typeface="Cambria Math" panose="02040503050406030204" pitchFamily="18" charset="0"/>
                            </a:rPr>
                            <m:t>𝑚</m:t>
                          </m:r>
                        </m:sub>
                      </m:sSub>
                      <m:r>
                        <a:rPr lang="ru-RU" sz="3000" b="0" i="1" smtClean="0">
                          <a:latin typeface="Cambria Math" panose="02040503050406030204" pitchFamily="18" charset="0"/>
                        </a:rPr>
                        <m:t>=</m:t>
                      </m:r>
                      <m:f>
                        <m:fPr>
                          <m:ctrlPr>
                            <a:rPr lang="ru-RU" sz="3000" b="0" i="1" smtClean="0">
                              <a:latin typeface="Cambria Math" panose="02040503050406030204" pitchFamily="18" charset="0"/>
                            </a:rPr>
                          </m:ctrlPr>
                        </m:fPr>
                        <m:num>
                          <m:r>
                            <a:rPr lang="en-US" sz="3000" b="0" i="1" smtClean="0">
                              <a:latin typeface="Cambria Math" panose="02040503050406030204" pitchFamily="18" charset="0"/>
                            </a:rPr>
                            <m:t>𝐾</m:t>
                          </m:r>
                          <m:r>
                            <a:rPr lang="en-US" sz="3000" b="0" i="1" smtClean="0">
                              <a:latin typeface="Cambria Math" panose="02040503050406030204" pitchFamily="18" charset="0"/>
                              <a:ea typeface="Cambria Math" panose="02040503050406030204" pitchFamily="18" charset="0"/>
                            </a:rPr>
                            <m:t>∙</m:t>
                          </m:r>
                          <m:r>
                            <m:rPr>
                              <m:nor/>
                            </m:rPr>
                            <a:rPr lang="en-US" sz="3000" b="1" dirty="0">
                              <a:sym typeface="Symbol"/>
                            </a:rPr>
                            <m:t></m:t>
                          </m:r>
                          <m:r>
                            <a:rPr lang="en-US" sz="3000" b="0" i="1" smtClean="0">
                              <a:latin typeface="Cambria Math" panose="02040503050406030204" pitchFamily="18" charset="0"/>
                              <a:ea typeface="Cambria Math" panose="02040503050406030204" pitchFamily="18" charset="0"/>
                            </a:rPr>
                            <m:t>𝑡</m:t>
                          </m:r>
                          <m:r>
                            <a:rPr lang="en-US" sz="3000" b="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𝑀</m:t>
                          </m:r>
                          <m:r>
                            <a:rPr lang="en-US" sz="3000" b="0" i="1" smtClean="0">
                              <a:latin typeface="Cambria Math" panose="02040503050406030204" pitchFamily="18" charset="0"/>
                              <a:ea typeface="Cambria Math" panose="02040503050406030204" pitchFamily="18" charset="0"/>
                            </a:rPr>
                            <m:t>(соли)</m:t>
                          </m:r>
                        </m:num>
                        <m:den>
                          <m:r>
                            <a:rPr lang="en-US" sz="3000" b="0" i="1" smtClean="0">
                              <a:latin typeface="Cambria Math" panose="02040503050406030204" pitchFamily="18" charset="0"/>
                            </a:rPr>
                            <m:t>𝑚</m:t>
                          </m:r>
                          <m:r>
                            <a:rPr lang="en-US" sz="3000" b="0" i="1" smtClean="0">
                              <a:latin typeface="Cambria Math" panose="02040503050406030204" pitchFamily="18" charset="0"/>
                            </a:rPr>
                            <m:t>(соли)</m:t>
                          </m:r>
                        </m:den>
                      </m:f>
                    </m:oMath>
                  </m:oMathPara>
                </a14:m>
                <a:endParaRPr lang="ru-RU" sz="3000" dirty="0"/>
              </a:p>
            </p:txBody>
          </p:sp>
        </mc:Choice>
        <mc:Fallback>
          <p:sp>
            <p:nvSpPr>
              <p:cNvPr id="9" name="TextBox 8"/>
              <p:cNvSpPr txBox="1">
                <a:spLocks noRot="1" noChangeAspect="1" noMove="1" noResize="1" noEditPoints="1" noAdjustHandles="1" noChangeArrowheads="1" noChangeShapeType="1" noTextEdit="1"/>
              </p:cNvSpPr>
              <p:nvPr/>
            </p:nvSpPr>
            <p:spPr>
              <a:xfrm>
                <a:off x="2123728" y="1157497"/>
                <a:ext cx="4160691" cy="961289"/>
              </a:xfrm>
              <a:prstGeom prst="rect">
                <a:avLst/>
              </a:prstGeom>
              <a:blipFill>
                <a:blip r:embed="rId5"/>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1116839133"/>
      </p:ext>
    </p:extLst>
  </p:cSld>
  <p:clrMapOvr>
    <a:masterClrMapping/>
  </p:clrMapOvr>
  <p:transition>
    <p:wheel spokes="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97" y="2564904"/>
            <a:ext cx="8220501" cy="3869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Shape 145"/>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32</a:t>
            </a:fld>
            <a:endParaRPr/>
          </a:p>
        </p:txBody>
      </p:sp>
      <p:sp>
        <p:nvSpPr>
          <p:cNvPr id="21" name="Управляющая кнопка: далее 20">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домой 2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4" name="Picture 12" descr="пишу 1"/>
          <p:cNvPicPr>
            <a:picLocks noChangeAspect="1" noChangeArrowheads="1" noCrop="1"/>
          </p:cNvPicPr>
          <p:nvPr/>
        </p:nvPicPr>
        <p:blipFill>
          <a:blip r:embed="rId5" cstate="print"/>
          <a:srcRect/>
          <a:stretch>
            <a:fillRect/>
          </a:stretch>
        </p:blipFill>
        <p:spPr bwMode="auto">
          <a:xfrm>
            <a:off x="8462991" y="4991120"/>
            <a:ext cx="649287" cy="1295400"/>
          </a:xfrm>
          <a:prstGeom prst="rect">
            <a:avLst/>
          </a:prstGeom>
          <a:noFill/>
          <a:ln w="9525">
            <a:noFill/>
            <a:miter lim="800000"/>
            <a:headEnd/>
            <a:tailEnd/>
          </a:ln>
        </p:spPr>
      </p:pic>
      <p:sp>
        <p:nvSpPr>
          <p:cNvPr id="25" name="Прямоугольник 24"/>
          <p:cNvSpPr/>
          <p:nvPr/>
        </p:nvSpPr>
        <p:spPr>
          <a:xfrm>
            <a:off x="86544" y="23821"/>
            <a:ext cx="8949951" cy="2569421"/>
          </a:xfrm>
          <a:prstGeom prst="rect">
            <a:avLst/>
          </a:prstGeom>
        </p:spPr>
        <p:txBody>
          <a:bodyPr wrap="square">
            <a:spAutoFit/>
          </a:bodyPr>
          <a:lstStyle/>
          <a:p>
            <a:pPr marL="355600" lvl="0" indent="-355600" algn="just">
              <a:lnSpc>
                <a:spcPct val="80000"/>
              </a:lnSpc>
              <a:spcBef>
                <a:spcPts val="0"/>
              </a:spcBef>
              <a:spcAft>
                <a:spcPts val="0"/>
              </a:spcAft>
              <a:buClr>
                <a:srgbClr val="C00000"/>
              </a:buClr>
              <a:buSzPts val="2280"/>
              <a:buFont typeface="Wingdings" pitchFamily="2" charset="2"/>
              <a:buChar char="Ø"/>
            </a:pPr>
            <a:r>
              <a:rPr lang="ru-RU" sz="2800" b="1" dirty="0">
                <a:latin typeface="Arial" pitchFamily="34" charset="0"/>
                <a:ea typeface="Constantia"/>
                <a:cs typeface="Arial" pitchFamily="34" charset="0"/>
                <a:sym typeface="Constantia"/>
              </a:rPr>
              <a:t>Совокупность всех физических и химических свойств системы характеризует её </a:t>
            </a:r>
            <a:r>
              <a:rPr lang="ru-RU" sz="2800" b="1" dirty="0">
                <a:ln>
                  <a:solidFill>
                    <a:sysClr val="windowText" lastClr="000000"/>
                  </a:solidFill>
                </a:ln>
                <a:solidFill>
                  <a:srgbClr val="FF0000"/>
                </a:solidFill>
                <a:latin typeface="Arial" pitchFamily="34" charset="0"/>
                <a:ea typeface="Constantia"/>
                <a:cs typeface="Arial" pitchFamily="34" charset="0"/>
                <a:sym typeface="Constantia"/>
              </a:rPr>
              <a:t>термодинамическое состояние</a:t>
            </a:r>
            <a:r>
              <a:rPr lang="ru-RU" sz="2800" b="1" dirty="0">
                <a:latin typeface="Arial" pitchFamily="34" charset="0"/>
                <a:ea typeface="Constantia"/>
                <a:cs typeface="Arial" pitchFamily="34" charset="0"/>
                <a:sym typeface="Constantia"/>
              </a:rPr>
              <a:t>.</a:t>
            </a:r>
            <a:endParaRPr lang="ru-RU" sz="2800" b="1" dirty="0">
              <a:latin typeface="Arial" pitchFamily="34" charset="0"/>
              <a:cs typeface="Arial" pitchFamily="34" charset="0"/>
            </a:endParaRPr>
          </a:p>
          <a:p>
            <a:pPr marL="355600" lvl="0" indent="-355600" algn="just">
              <a:lnSpc>
                <a:spcPct val="80000"/>
              </a:lnSpc>
              <a:spcBef>
                <a:spcPts val="480"/>
              </a:spcBef>
              <a:spcAft>
                <a:spcPts val="0"/>
              </a:spcAft>
              <a:buClr>
                <a:srgbClr val="C00000"/>
              </a:buClr>
              <a:buSzPts val="2280"/>
              <a:buFont typeface="Wingdings" pitchFamily="2" charset="2"/>
              <a:buChar char="Ø"/>
            </a:pPr>
            <a:r>
              <a:rPr lang="ru-RU" sz="2800" b="1" dirty="0" smtClean="0">
                <a:latin typeface="Arial" pitchFamily="34" charset="0"/>
                <a:ea typeface="Constantia"/>
                <a:cs typeface="Arial" pitchFamily="34" charset="0"/>
                <a:sym typeface="Constantia"/>
              </a:rPr>
              <a:t>Все </a:t>
            </a:r>
            <a:r>
              <a:rPr lang="ru-RU" sz="2800" b="1" dirty="0">
                <a:latin typeface="Arial" pitchFamily="34" charset="0"/>
                <a:ea typeface="Constantia"/>
                <a:cs typeface="Arial" pitchFamily="34" charset="0"/>
                <a:sym typeface="Constantia"/>
              </a:rPr>
              <a:t>величины, характеризующие какое-либо </a:t>
            </a:r>
            <a:r>
              <a:rPr lang="ru-RU" sz="2800" b="1" dirty="0" smtClean="0">
                <a:latin typeface="Arial" pitchFamily="34" charset="0"/>
                <a:ea typeface="Constantia"/>
                <a:cs typeface="Arial" pitchFamily="34" charset="0"/>
                <a:sym typeface="Constantia"/>
              </a:rPr>
              <a:t>макроскопическое свойство рассматриваемой системы  </a:t>
            </a:r>
            <a:r>
              <a:rPr lang="ru-RU" sz="2800" b="1" dirty="0">
                <a:latin typeface="Arial" pitchFamily="34" charset="0"/>
                <a:ea typeface="Constantia"/>
                <a:cs typeface="Arial" pitchFamily="34" charset="0"/>
                <a:sym typeface="Constantia"/>
              </a:rPr>
              <a:t>называются </a:t>
            </a:r>
            <a:r>
              <a:rPr lang="ru-RU" sz="2800" b="1" dirty="0">
                <a:ln>
                  <a:solidFill>
                    <a:sysClr val="windowText" lastClr="000000"/>
                  </a:solidFill>
                </a:ln>
                <a:solidFill>
                  <a:srgbClr val="FF0000"/>
                </a:solidFill>
                <a:latin typeface="Arial" pitchFamily="34" charset="0"/>
                <a:ea typeface="Constantia"/>
                <a:cs typeface="Arial" pitchFamily="34" charset="0"/>
                <a:sym typeface="Constantia"/>
              </a:rPr>
              <a:t>параметрами состояния</a:t>
            </a:r>
            <a:r>
              <a:rPr lang="ru-RU" sz="2800" b="1" dirty="0">
                <a:latin typeface="Arial" pitchFamily="34" charset="0"/>
                <a:ea typeface="Constantia"/>
                <a:cs typeface="Arial" pitchFamily="34" charset="0"/>
                <a:sym typeface="Constantia"/>
              </a:rPr>
              <a:t>.</a:t>
            </a:r>
            <a:r>
              <a:rPr lang="ru-RU" sz="2800" b="1" dirty="0">
                <a:ln>
                  <a:solidFill>
                    <a:sysClr val="windowText" lastClr="000000"/>
                  </a:solidFill>
                </a:ln>
                <a:latin typeface="Arial" pitchFamily="34" charset="0"/>
                <a:ea typeface="Constantia"/>
                <a:cs typeface="Arial" pitchFamily="34" charset="0"/>
                <a:sym typeface="Constantia"/>
              </a:rPr>
              <a:t> </a:t>
            </a:r>
            <a:endParaRPr lang="ru-RU" sz="2800" b="1" dirty="0">
              <a:ln>
                <a:solidFill>
                  <a:sysClr val="windowText" lastClr="000000"/>
                </a:solidFill>
              </a:ln>
              <a:latin typeface="Arial" pitchFamily="34" charset="0"/>
              <a:cs typeface="Arial" pitchFamily="34" charset="0"/>
            </a:endParaRPr>
          </a:p>
        </p:txBody>
      </p:sp>
    </p:spTree>
    <p:extLst>
      <p:ext uri="{BB962C8B-B14F-4D97-AF65-F5344CB8AC3E}">
        <p14:creationId xmlns:p14="http://schemas.microsoft.com/office/powerpoint/2010/main" val="3318582339"/>
      </p:ext>
    </p:extLst>
  </p:cSld>
  <p:clrMapOvr>
    <a:masterClrMapping/>
  </p:clrMapOvr>
  <p:transition>
    <p:wheel spokes="1"/>
  </p:transition>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131" y="116632"/>
            <a:ext cx="8749239" cy="4530471"/>
          </a:xfrm>
          <a:prstGeom prst="rect">
            <a:avLst/>
          </a:prstGeom>
        </p:spPr>
        <p:txBody>
          <a:bodyPr wrap="square">
            <a:spAutoFit/>
          </a:bodyPr>
          <a:lstStyle/>
          <a:p>
            <a:pPr indent="450000" algn="just">
              <a:lnSpc>
                <a:spcPct val="85000"/>
              </a:lnSpc>
            </a:pPr>
            <a:r>
              <a:rPr lang="ru-RU" sz="2800" b="1" dirty="0">
                <a:ln>
                  <a:solidFill>
                    <a:sysClr val="windowText" lastClr="000000"/>
                  </a:solidFill>
                </a:ln>
                <a:solidFill>
                  <a:srgbClr val="C00000"/>
                </a:solidFill>
                <a:latin typeface="Arial" panose="020B0604020202020204" pitchFamily="34" charset="0"/>
                <a:cs typeface="Arial" panose="020B0604020202020204" pitchFamily="34" charset="0"/>
              </a:rPr>
              <a:t>Константой калориметра</a:t>
            </a:r>
            <a:r>
              <a:rPr lang="ru-RU" sz="2800" b="1" dirty="0">
                <a:latin typeface="Arial" panose="020B0604020202020204" pitchFamily="34" charset="0"/>
                <a:cs typeface="Arial" panose="020B0604020202020204" pitchFamily="34" charset="0"/>
              </a:rPr>
              <a:t> называется количество теплоты, которую необходимо сообщить той части калориметрической установки, которая участвует в теплообмене, чтобы повысить ее температуру на один кельвин</a:t>
            </a:r>
            <a:r>
              <a:rPr lang="ru-RU" sz="2800" b="1" dirty="0" smtClean="0">
                <a:latin typeface="Arial" panose="020B0604020202020204" pitchFamily="34" charset="0"/>
                <a:cs typeface="Arial" panose="020B0604020202020204" pitchFamily="34" charset="0"/>
              </a:rPr>
              <a:t>. </a:t>
            </a:r>
          </a:p>
          <a:p>
            <a:pPr indent="450000" algn="just">
              <a:lnSpc>
                <a:spcPct val="85000"/>
              </a:lnSpc>
            </a:pPr>
            <a:r>
              <a:rPr lang="ru-RU" sz="2800" b="1" dirty="0" smtClean="0">
                <a:latin typeface="Arial" panose="020B0604020202020204" pitchFamily="34" charset="0"/>
                <a:cs typeface="Arial" panose="020B0604020202020204" pitchFamily="34" charset="0"/>
              </a:rPr>
              <a:t>Константа </a:t>
            </a:r>
            <a:r>
              <a:rPr lang="ru-RU" sz="2800" b="1" dirty="0">
                <a:latin typeface="Arial" panose="020B0604020202020204" pitchFamily="34" charset="0"/>
                <a:cs typeface="Arial" panose="020B0604020202020204" pitchFamily="34" charset="0"/>
              </a:rPr>
              <a:t>калориметра рассчитывается по уравнению теплового баланса</a:t>
            </a:r>
            <a:r>
              <a:rPr lang="ru-RU" sz="2800" b="1" dirty="0" smtClean="0">
                <a:latin typeface="Arial" panose="020B0604020202020204" pitchFamily="34" charset="0"/>
                <a:cs typeface="Arial" panose="020B0604020202020204" pitchFamily="34" charset="0"/>
              </a:rPr>
              <a:t>:</a:t>
            </a:r>
          </a:p>
          <a:p>
            <a:pPr algn="ctr">
              <a:lnSpc>
                <a:spcPct val="150000"/>
              </a:lnSpc>
            </a:pPr>
            <a:r>
              <a:rPr lang="en-US" sz="2800" b="1" dirty="0">
                <a:latin typeface="Arial" panose="020B0604020202020204" pitchFamily="34" charset="0"/>
                <a:ea typeface="Times New Roman" pitchFamily="18" charset="0"/>
                <a:cs typeface="Arial" panose="020B0604020202020204" pitchFamily="34" charset="0"/>
              </a:rPr>
              <a:t>K</a:t>
            </a:r>
            <a:r>
              <a:rPr lang="ru-RU" sz="2800" b="1" dirty="0">
                <a:latin typeface="Arial" panose="020B0604020202020204" pitchFamily="34" charset="0"/>
                <a:ea typeface="Times New Roman" pitchFamily="18" charset="0"/>
                <a:cs typeface="Arial" panose="020B0604020202020204" pitchFamily="34" charset="0"/>
              </a:rPr>
              <a:t> = </a:t>
            </a:r>
            <a:r>
              <a:rPr lang="ru-RU" sz="2800" b="1" dirty="0" smtClean="0">
                <a:latin typeface="Arial" panose="020B0604020202020204" pitchFamily="34" charset="0"/>
                <a:ea typeface="Times New Roman" pitchFamily="18" charset="0"/>
                <a:cs typeface="Arial" panose="020B0604020202020204" pitchFamily="34" charset="0"/>
              </a:rPr>
              <a:t>Σ</a:t>
            </a:r>
            <a:r>
              <a:rPr lang="en-US" sz="2800" b="1" dirty="0" smtClean="0">
                <a:latin typeface="Arial" panose="020B0604020202020204" pitchFamily="34" charset="0"/>
                <a:ea typeface="Times New Roman" pitchFamily="18" charset="0"/>
                <a:cs typeface="Arial" panose="020B0604020202020204" pitchFamily="34" charset="0"/>
                <a:sym typeface="Symbol" panose="05050102010706020507" pitchFamily="18" charset="2"/>
              </a:rPr>
              <a:t></a:t>
            </a:r>
            <a:r>
              <a:rPr lang="ru-RU" sz="2800" b="1" dirty="0" smtClean="0">
                <a:latin typeface="Arial" panose="020B0604020202020204" pitchFamily="34" charset="0"/>
                <a:ea typeface="Times New Roman" pitchFamily="18" charset="0"/>
                <a:cs typeface="Arial" panose="020B0604020202020204" pitchFamily="34" charset="0"/>
              </a:rPr>
              <a:t>·</a:t>
            </a:r>
            <a:r>
              <a:rPr lang="en-US" sz="2800" b="1" dirty="0">
                <a:latin typeface="Arial" panose="020B0604020202020204" pitchFamily="34" charset="0"/>
                <a:ea typeface="Times New Roman" pitchFamily="18" charset="0"/>
                <a:cs typeface="Arial" panose="020B0604020202020204" pitchFamily="34" charset="0"/>
              </a:rPr>
              <a:t>C</a:t>
            </a:r>
            <a:r>
              <a:rPr lang="ru-RU" sz="2800" b="1" dirty="0">
                <a:latin typeface="Arial" panose="020B0604020202020204" pitchFamily="34" charset="0"/>
                <a:ea typeface="Times New Roman" pitchFamily="18" charset="0"/>
                <a:cs typeface="Arial" panose="020B0604020202020204" pitchFamily="34" charset="0"/>
              </a:rPr>
              <a:t> = </a:t>
            </a:r>
            <a:r>
              <a:rPr lang="ru-RU" sz="2800" b="1" dirty="0">
                <a:latin typeface="Arial" panose="020B0604020202020204" pitchFamily="34" charset="0"/>
                <a:ea typeface="Times New Roman" pitchFamily="18" charset="0"/>
                <a:cs typeface="Arial" panose="020B0604020202020204" pitchFamily="34" charset="0"/>
                <a:sym typeface="Symbol" panose="05050102010706020507" pitchFamily="18" charset="2"/>
              </a:rPr>
              <a:t></a:t>
            </a:r>
            <a:r>
              <a:rPr lang="ru-RU" sz="2800" b="1" baseline="-25000" dirty="0">
                <a:latin typeface="Arial" panose="020B0604020202020204" pitchFamily="34" charset="0"/>
                <a:ea typeface="Times New Roman" pitchFamily="18" charset="0"/>
                <a:cs typeface="Arial" panose="020B0604020202020204" pitchFamily="34" charset="0"/>
              </a:rPr>
              <a:t>(воды)</a:t>
            </a:r>
            <a:r>
              <a:rPr lang="ru-RU" sz="2800" b="1" dirty="0">
                <a:latin typeface="Arial" panose="020B0604020202020204" pitchFamily="34" charset="0"/>
                <a:ea typeface="Times New Roman" pitchFamily="18" charset="0"/>
                <a:cs typeface="Arial" panose="020B0604020202020204" pitchFamily="34" charset="0"/>
              </a:rPr>
              <a:t>·</a:t>
            </a:r>
            <a:r>
              <a:rPr lang="en-US" sz="2800" b="1" dirty="0">
                <a:latin typeface="Arial" panose="020B0604020202020204" pitchFamily="34" charset="0"/>
                <a:ea typeface="Times New Roman" pitchFamily="18" charset="0"/>
                <a:cs typeface="Arial" panose="020B0604020202020204" pitchFamily="34" charset="0"/>
              </a:rPr>
              <a:t>C</a:t>
            </a:r>
            <a:r>
              <a:rPr lang="ru-RU" sz="2800" b="1" baseline="-25000" dirty="0">
                <a:latin typeface="Arial" panose="020B0604020202020204" pitchFamily="34" charset="0"/>
                <a:ea typeface="Times New Roman" pitchFamily="18" charset="0"/>
                <a:cs typeface="Arial" panose="020B0604020202020204" pitchFamily="34" charset="0"/>
              </a:rPr>
              <a:t>(воды)</a:t>
            </a:r>
            <a:r>
              <a:rPr lang="ru-RU" sz="2800" b="1" dirty="0">
                <a:latin typeface="Arial" panose="020B0604020202020204" pitchFamily="34" charset="0"/>
                <a:ea typeface="Times New Roman" pitchFamily="18" charset="0"/>
                <a:cs typeface="Arial" panose="020B0604020202020204" pitchFamily="34" charset="0"/>
              </a:rPr>
              <a:t> + </a:t>
            </a:r>
            <a:r>
              <a:rPr lang="ru-RU" sz="2800" b="1" dirty="0">
                <a:latin typeface="Arial" panose="020B0604020202020204" pitchFamily="34" charset="0"/>
                <a:ea typeface="Times New Roman" pitchFamily="18" charset="0"/>
                <a:cs typeface="Arial" panose="020B0604020202020204" pitchFamily="34" charset="0"/>
                <a:sym typeface="Symbol" panose="05050102010706020507" pitchFamily="18" charset="2"/>
              </a:rPr>
              <a:t></a:t>
            </a:r>
            <a:r>
              <a:rPr lang="ru-RU" sz="2800" b="1" baseline="-25000" dirty="0">
                <a:latin typeface="Arial" panose="020B0604020202020204" pitchFamily="34" charset="0"/>
                <a:ea typeface="Times New Roman" pitchFamily="18" charset="0"/>
                <a:cs typeface="Arial" panose="020B0604020202020204" pitchFamily="34" charset="0"/>
              </a:rPr>
              <a:t>((соли)</a:t>
            </a:r>
            <a:r>
              <a:rPr lang="ru-RU" sz="2800" b="1" dirty="0">
                <a:latin typeface="Arial" panose="020B0604020202020204" pitchFamily="34" charset="0"/>
                <a:ea typeface="Times New Roman" pitchFamily="18" charset="0"/>
                <a:cs typeface="Arial" panose="020B0604020202020204" pitchFamily="34" charset="0"/>
              </a:rPr>
              <a:t>·</a:t>
            </a:r>
            <a:r>
              <a:rPr lang="en-US" sz="2800" b="1" dirty="0">
                <a:latin typeface="Arial" panose="020B0604020202020204" pitchFamily="34" charset="0"/>
                <a:ea typeface="Times New Roman" pitchFamily="18" charset="0"/>
                <a:cs typeface="Arial" panose="020B0604020202020204" pitchFamily="34" charset="0"/>
              </a:rPr>
              <a:t>C</a:t>
            </a:r>
            <a:r>
              <a:rPr lang="ru-RU" sz="2800" b="1" baseline="-25000" dirty="0">
                <a:latin typeface="Arial" panose="020B0604020202020204" pitchFamily="34" charset="0"/>
                <a:ea typeface="Times New Roman" pitchFamily="18" charset="0"/>
                <a:cs typeface="Arial" panose="020B0604020202020204" pitchFamily="34" charset="0"/>
              </a:rPr>
              <a:t>(соли)</a:t>
            </a:r>
            <a:r>
              <a:rPr lang="ru-RU" sz="2800" b="1" dirty="0">
                <a:latin typeface="Arial" panose="020B0604020202020204" pitchFamily="34" charset="0"/>
                <a:ea typeface="Times New Roman" pitchFamily="18" charset="0"/>
                <a:cs typeface="Arial" panose="020B0604020202020204" pitchFamily="34" charset="0"/>
              </a:rPr>
              <a:t> </a:t>
            </a:r>
            <a:endParaRPr lang="ru-RU" sz="2800" b="1" dirty="0" smtClean="0">
              <a:latin typeface="Arial" panose="020B0604020202020204" pitchFamily="34" charset="0"/>
              <a:ea typeface="Times New Roman" pitchFamily="18" charset="0"/>
              <a:cs typeface="Arial" panose="020B0604020202020204" pitchFamily="34" charset="0"/>
            </a:endParaRPr>
          </a:p>
          <a:p>
            <a:r>
              <a:rPr lang="ru-RU" sz="2800" b="1" dirty="0" smtClean="0">
                <a:latin typeface="Arial" panose="020B0604020202020204" pitchFamily="34" charset="0"/>
                <a:ea typeface="Times New Roman" pitchFamily="18" charset="0"/>
                <a:cs typeface="Arial" panose="020B0604020202020204" pitchFamily="34" charset="0"/>
              </a:rPr>
              <a:t>где </a:t>
            </a:r>
            <a:r>
              <a:rPr lang="en-US" sz="2800" b="1" dirty="0">
                <a:latin typeface="Arial" panose="020B0604020202020204" pitchFamily="34" charset="0"/>
                <a:ea typeface="Times New Roman" pitchFamily="18" charset="0"/>
                <a:cs typeface="Arial" panose="020B0604020202020204" pitchFamily="34" charset="0"/>
              </a:rPr>
              <a:t>K</a:t>
            </a:r>
            <a:r>
              <a:rPr lang="ru-RU" sz="2800" b="1" dirty="0">
                <a:latin typeface="Arial" panose="020B0604020202020204" pitchFamily="34" charset="0"/>
                <a:ea typeface="Times New Roman" pitchFamily="18" charset="0"/>
                <a:cs typeface="Arial" panose="020B0604020202020204" pitchFamily="34" charset="0"/>
              </a:rPr>
              <a:t> – константа калориметра;</a:t>
            </a:r>
          </a:p>
          <a:p>
            <a:pPr marL="723900" algn="just">
              <a:tabLst>
                <a:tab pos="723900" algn="l"/>
              </a:tabLst>
            </a:pPr>
            <a:r>
              <a:rPr lang="ru-RU" sz="2800" b="1" dirty="0">
                <a:latin typeface="Arial" panose="020B0604020202020204" pitchFamily="34" charset="0"/>
                <a:ea typeface="Times New Roman" pitchFamily="18" charset="0"/>
                <a:cs typeface="Arial" panose="020B0604020202020204" pitchFamily="34" charset="0"/>
              </a:rPr>
              <a:t>С – </a:t>
            </a:r>
            <a:r>
              <a:rPr lang="ru-RU" sz="2800" b="1" dirty="0" smtClean="0">
                <a:latin typeface="Arial" panose="020B0604020202020204" pitchFamily="34" charset="0"/>
                <a:ea typeface="Times New Roman" pitchFamily="18" charset="0"/>
                <a:cs typeface="Arial" panose="020B0604020202020204" pitchFamily="34" charset="0"/>
              </a:rPr>
              <a:t>теплоёмкость</a:t>
            </a:r>
            <a:endParaRPr lang="ru-RU" sz="2800" b="1" dirty="0">
              <a:latin typeface="Arial" panose="020B0604020202020204" pitchFamily="34" charset="0"/>
              <a:cs typeface="Arial" panose="020B0604020202020204" pitchFamily="34" charset="0"/>
            </a:endParaRPr>
          </a:p>
        </p:txBody>
      </p:sp>
      <p:sp>
        <p:nvSpPr>
          <p:cNvPr id="6" name="Управляющая кнопка: далее 5">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12" descr="пишу 1"/>
          <p:cNvPicPr>
            <a:picLocks noChangeAspect="1" noChangeArrowheads="1" noCrop="1"/>
          </p:cNvPicPr>
          <p:nvPr/>
        </p:nvPicPr>
        <p:blipFill>
          <a:blip r:embed="rId3" cstate="print"/>
          <a:srcRect/>
          <a:stretch>
            <a:fillRect/>
          </a:stretch>
        </p:blipFill>
        <p:spPr bwMode="auto">
          <a:xfrm>
            <a:off x="8531225" y="5085928"/>
            <a:ext cx="649287" cy="1295400"/>
          </a:xfrm>
          <a:prstGeom prst="rect">
            <a:avLst/>
          </a:prstGeom>
          <a:noFill/>
          <a:ln w="9525">
            <a:noFill/>
            <a:miter lim="800000"/>
            <a:headEnd/>
            <a:tailEnd/>
          </a:ln>
        </p:spPr>
      </p:pic>
    </p:spTree>
    <p:extLst>
      <p:ext uri="{BB962C8B-B14F-4D97-AF65-F5344CB8AC3E}">
        <p14:creationId xmlns:p14="http://schemas.microsoft.com/office/powerpoint/2010/main" val="921251781"/>
      </p:ext>
    </p:extLst>
  </p:cSld>
  <p:clrMapOvr>
    <a:masterClrMapping/>
  </p:clrMapOvr>
  <p:transition>
    <p:wheel spokes="1"/>
  </p:transition>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ttps://konspekta.net/lektsiiorgimg/baza5/1306466486165.files/image039.gif"/>
          <p:cNvPicPr>
            <a:picLocks noChangeAspect="1" noChangeArrowheads="1"/>
          </p:cNvPicPr>
          <p:nvPr/>
        </p:nvPicPr>
        <p:blipFill rotWithShape="1">
          <a:blip r:embed="rId2">
            <a:extLst>
              <a:ext uri="{28A0092B-C50C-407E-A947-70E740481C1C}">
                <a14:useLocalDpi xmlns:a14="http://schemas.microsoft.com/office/drawing/2010/main" val="0"/>
              </a:ext>
            </a:extLst>
          </a:blip>
          <a:srcRect b="33097"/>
          <a:stretch/>
        </p:blipFill>
        <p:spPr bwMode="auto">
          <a:xfrm>
            <a:off x="1667774" y="260648"/>
            <a:ext cx="5663217" cy="3943536"/>
          </a:xfrm>
          <a:prstGeom prst="rect">
            <a:avLst/>
          </a:prstGeom>
          <a:noFill/>
          <a:extLst>
            <a:ext uri="{909E8E84-426E-40DD-AFC4-6F175D3DCCD1}">
              <a14:hiddenFill xmlns:a14="http://schemas.microsoft.com/office/drawing/2010/main">
                <a:solidFill>
                  <a:srgbClr val="FFFFFF"/>
                </a:solidFill>
              </a14:hiddenFill>
            </a:ext>
          </a:extLst>
        </p:spPr>
      </p:pic>
      <p:sp>
        <p:nvSpPr>
          <p:cNvPr id="5" name="Управляющая кнопка: далее 4">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5">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531225" y="5085928"/>
            <a:ext cx="649287" cy="1295400"/>
          </a:xfrm>
          <a:prstGeom prst="rect">
            <a:avLst/>
          </a:prstGeom>
          <a:noFill/>
          <a:ln w="9525">
            <a:noFill/>
            <a:miter lim="800000"/>
            <a:headEnd/>
            <a:tailEnd/>
          </a:ln>
        </p:spPr>
      </p:pic>
      <p:sp>
        <p:nvSpPr>
          <p:cNvPr id="3" name="Прямоугольник 2"/>
          <p:cNvSpPr/>
          <p:nvPr/>
        </p:nvSpPr>
        <p:spPr>
          <a:xfrm>
            <a:off x="539113" y="4307253"/>
            <a:ext cx="8063681" cy="1557349"/>
          </a:xfrm>
          <a:prstGeom prst="rect">
            <a:avLst/>
          </a:prstGeom>
        </p:spPr>
        <p:txBody>
          <a:bodyPr wrap="square">
            <a:spAutoFit/>
          </a:bodyPr>
          <a:lstStyle/>
          <a:p>
            <a:pPr algn="ctr">
              <a:lnSpc>
                <a:spcPct val="85000"/>
              </a:lnSpc>
            </a:pPr>
            <a:r>
              <a:rPr lang="ru-RU" sz="2800" b="1" dirty="0" smtClean="0">
                <a:latin typeface="Arial" panose="020B0604020202020204" pitchFamily="34" charset="0"/>
                <a:cs typeface="Arial" panose="020B0604020202020204" pitchFamily="34" charset="0"/>
              </a:rPr>
              <a:t>График зависимости температуры растворения соли от времени</a:t>
            </a:r>
          </a:p>
          <a:p>
            <a:pPr algn="ctr">
              <a:lnSpc>
                <a:spcPct val="85000"/>
              </a:lnSpc>
            </a:pPr>
            <a:r>
              <a:rPr lang="ru-RU" sz="2800" b="1" dirty="0" smtClean="0">
                <a:latin typeface="Arial" panose="020B0604020202020204" pitchFamily="34" charset="0"/>
                <a:cs typeface="Arial" panose="020B0604020202020204" pitchFamily="34" charset="0"/>
              </a:rPr>
              <a:t>(</a:t>
            </a:r>
            <a:r>
              <a:rPr lang="ru-RU" sz="2800" b="1" dirty="0" smtClean="0">
                <a:ln>
                  <a:solidFill>
                    <a:sysClr val="windowText" lastClr="000000"/>
                  </a:solidFill>
                </a:ln>
                <a:solidFill>
                  <a:srgbClr val="0000FF"/>
                </a:solidFill>
                <a:latin typeface="Arial" panose="020B0604020202020204" pitchFamily="34" charset="0"/>
                <a:cs typeface="Arial" panose="020B0604020202020204" pitchFamily="34" charset="0"/>
              </a:rPr>
              <a:t>для эндотермического процесса</a:t>
            </a:r>
            <a:r>
              <a:rPr lang="ru-RU" sz="2800" b="1" dirty="0" smtClean="0">
                <a:latin typeface="Arial" panose="020B0604020202020204" pitchFamily="34" charset="0"/>
                <a:cs typeface="Arial" panose="020B0604020202020204" pitchFamily="34" charset="0"/>
              </a:rPr>
              <a:t>) для определения </a:t>
            </a:r>
            <a:r>
              <a:rPr lang="ru-RU" sz="2800" b="1" dirty="0" smtClean="0">
                <a:ln>
                  <a:solidFill>
                    <a:sysClr val="windowText" lastClr="000000"/>
                  </a:solidFill>
                </a:ln>
                <a:solidFill>
                  <a:srgbClr val="C00000"/>
                </a:solidFill>
                <a:latin typeface="Arial" panose="020B0604020202020204" pitchFamily="34" charset="0"/>
                <a:cs typeface="Arial" panose="020B0604020202020204" pitchFamily="34" charset="0"/>
              </a:rPr>
              <a:t>изменения температуры</a:t>
            </a:r>
            <a:endParaRPr lang="ru-RU" sz="2800" b="1" dirty="0">
              <a:ln>
                <a:solidFill>
                  <a:sysClr val="windowText" lastClr="000000"/>
                </a:solidFill>
              </a:ln>
              <a:solidFill>
                <a:srgbClr val="C00000"/>
              </a:solidFill>
            </a:endParaRPr>
          </a:p>
        </p:txBody>
      </p:sp>
    </p:spTree>
    <p:extLst>
      <p:ext uri="{BB962C8B-B14F-4D97-AF65-F5344CB8AC3E}">
        <p14:creationId xmlns:p14="http://schemas.microsoft.com/office/powerpoint/2010/main" val="787323703"/>
      </p:ext>
    </p:extLst>
  </p:cSld>
  <p:clrMapOvr>
    <a:masterClrMapping/>
  </p:clrMapOvr>
  <p:transition>
    <p:wheel spokes="1"/>
  </p:transition>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ttps://konspekta.net/lektsiiorgimg/baza5/1306466486165.files/image039.gif"/>
          <p:cNvPicPr>
            <a:picLocks noChangeAspect="1" noChangeArrowheads="1"/>
          </p:cNvPicPr>
          <p:nvPr/>
        </p:nvPicPr>
        <p:blipFill rotWithShape="1">
          <a:blip r:embed="rId2">
            <a:extLst>
              <a:ext uri="{28A0092B-C50C-407E-A947-70E740481C1C}">
                <a14:useLocalDpi xmlns:a14="http://schemas.microsoft.com/office/drawing/2010/main" val="0"/>
              </a:ext>
            </a:extLst>
          </a:blip>
          <a:srcRect t="-1" b="32877"/>
          <a:stretch/>
        </p:blipFill>
        <p:spPr bwMode="auto">
          <a:xfrm>
            <a:off x="3203848" y="116633"/>
            <a:ext cx="2782897" cy="194421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13052" y="2060848"/>
            <a:ext cx="8923444" cy="3754874"/>
          </a:xfrm>
          <a:prstGeom prst="rect">
            <a:avLst/>
          </a:prstGeom>
        </p:spPr>
        <p:txBody>
          <a:bodyPr wrap="square">
            <a:spAutoFit/>
          </a:bodyPr>
          <a:lstStyle/>
          <a:p>
            <a:pPr indent="450000" algn="just">
              <a:lnSpc>
                <a:spcPct val="85000"/>
              </a:lnSpc>
            </a:pPr>
            <a:r>
              <a:rPr lang="ru-RU" sz="2800" b="1" dirty="0">
                <a:latin typeface="Arial" panose="020B0604020202020204" pitchFamily="34" charset="0"/>
                <a:cs typeface="Arial" panose="020B0604020202020204" pitchFamily="34" charset="0"/>
              </a:rPr>
              <a:t>Поскольку в процессе опыта имеет место </a:t>
            </a:r>
            <a:r>
              <a:rPr lang="ru-RU" sz="2800" b="1" dirty="0">
                <a:ln>
                  <a:solidFill>
                    <a:sysClr val="windowText" lastClr="000000"/>
                  </a:solidFill>
                </a:ln>
                <a:latin typeface="Arial" panose="020B0604020202020204" pitchFamily="34" charset="0"/>
                <a:cs typeface="Arial" panose="020B0604020202020204" pitchFamily="34" charset="0"/>
              </a:rPr>
              <a:t>теплообмен калориметра с окружающей средой</a:t>
            </a:r>
            <a:r>
              <a:rPr lang="ru-RU" sz="2800" b="1" dirty="0">
                <a:latin typeface="Arial" panose="020B0604020202020204" pitchFamily="34" charset="0"/>
                <a:cs typeface="Arial" panose="020B0604020202020204" pitchFamily="34" charset="0"/>
              </a:rPr>
              <a:t>, </a:t>
            </a:r>
            <a:r>
              <a:rPr lang="ru-RU" sz="2800" b="1" dirty="0">
                <a:ln>
                  <a:solidFill>
                    <a:sysClr val="windowText" lastClr="000000"/>
                  </a:solidFill>
                </a:ln>
                <a:solidFill>
                  <a:srgbClr val="C00000"/>
                </a:solidFill>
                <a:latin typeface="Arial" panose="020B0604020202020204" pitchFamily="34" charset="0"/>
                <a:cs typeface="Arial" panose="020B0604020202020204" pitchFamily="34" charset="0"/>
              </a:rPr>
              <a:t>действительное изменение температуры опыта </a:t>
            </a:r>
            <a:r>
              <a:rPr lang="ru-RU" sz="2800" b="1" dirty="0" smtClean="0">
                <a:ln>
                  <a:solidFill>
                    <a:sysClr val="windowText" lastClr="000000"/>
                  </a:solidFill>
                </a:ln>
                <a:solidFill>
                  <a:srgbClr val="C00000"/>
                </a:solidFill>
                <a:latin typeface="Arial" panose="020B0604020202020204" pitchFamily="34" charset="0"/>
                <a:cs typeface="Arial" panose="020B0604020202020204" pitchFamily="34" charset="0"/>
              </a:rPr>
              <a:t>Δ</a:t>
            </a:r>
            <a:r>
              <a:rPr lang="en-US" sz="2800" b="1" i="1" dirty="0" smtClean="0">
                <a:ln>
                  <a:solidFill>
                    <a:sysClr val="windowText" lastClr="000000"/>
                  </a:solidFill>
                </a:ln>
                <a:solidFill>
                  <a:srgbClr val="C00000"/>
                </a:solidFill>
                <a:latin typeface="Arial" panose="020B0604020202020204" pitchFamily="34" charset="0"/>
                <a:cs typeface="Arial" panose="020B0604020202020204" pitchFamily="34" charset="0"/>
              </a:rPr>
              <a:t>t</a:t>
            </a:r>
            <a:r>
              <a:rPr lang="ru-RU" sz="2800" b="1" dirty="0">
                <a:latin typeface="Arial" panose="020B0604020202020204" pitchFamily="34" charset="0"/>
                <a:cs typeface="Arial" panose="020B0604020202020204" pitchFamily="34" charset="0"/>
              </a:rPr>
              <a:t> </a:t>
            </a:r>
            <a:r>
              <a:rPr lang="ru-RU" sz="2800" b="1" dirty="0">
                <a:ln>
                  <a:solidFill>
                    <a:sysClr val="windowText" lastClr="000000"/>
                  </a:solidFill>
                </a:ln>
                <a:latin typeface="Arial" panose="020B0604020202020204" pitchFamily="34" charset="0"/>
                <a:cs typeface="Arial" panose="020B0604020202020204" pitchFamily="34" charset="0"/>
              </a:rPr>
              <a:t>определяют графически</a:t>
            </a:r>
            <a:r>
              <a:rPr lang="ru-RU" sz="2800" b="1" dirty="0">
                <a:latin typeface="Arial" panose="020B0604020202020204" pitchFamily="34" charset="0"/>
                <a:cs typeface="Arial" panose="020B0604020202020204" pitchFamily="34" charset="0"/>
              </a:rPr>
              <a:t>. Для этого на миллиметровой бумаге строят график в координатах температура (</a:t>
            </a:r>
            <a:r>
              <a:rPr lang="ru-RU" sz="2800" b="1" i="1" dirty="0">
                <a:latin typeface="Arial" panose="020B0604020202020204" pitchFamily="34" charset="0"/>
                <a:cs typeface="Arial" panose="020B0604020202020204" pitchFamily="34" charset="0"/>
              </a:rPr>
              <a:t>t</a:t>
            </a:r>
            <a:r>
              <a:rPr lang="ru-RU" sz="2800" b="1" dirty="0">
                <a:latin typeface="Arial" panose="020B0604020202020204" pitchFamily="34" charset="0"/>
                <a:cs typeface="Arial" panose="020B0604020202020204" pitchFamily="34" charset="0"/>
              </a:rPr>
              <a:t>, </a:t>
            </a:r>
            <a:r>
              <a:rPr lang="ru-RU" sz="2800" b="1" baseline="30000" dirty="0">
                <a:latin typeface="Arial" panose="020B0604020202020204" pitchFamily="34" charset="0"/>
                <a:cs typeface="Arial" panose="020B0604020202020204" pitchFamily="34" charset="0"/>
              </a:rPr>
              <a:t>0</a:t>
            </a:r>
            <a:r>
              <a:rPr lang="ru-RU" sz="2800" b="1" dirty="0">
                <a:latin typeface="Arial" panose="020B0604020202020204" pitchFamily="34" charset="0"/>
                <a:cs typeface="Arial" panose="020B0604020202020204" pitchFamily="34" charset="0"/>
              </a:rPr>
              <a:t>С) – время </a:t>
            </a:r>
            <a:r>
              <a:rPr lang="ru-RU" sz="2800" b="1" dirty="0" smtClean="0">
                <a:latin typeface="Arial" panose="020B0604020202020204" pitchFamily="34" charset="0"/>
                <a:cs typeface="Arial" panose="020B0604020202020204" pitchFamily="34" charset="0"/>
              </a:rPr>
              <a:t>(</a:t>
            </a:r>
            <a:r>
              <a:rPr lang="ru-RU" sz="2800" b="1" i="1" dirty="0" smtClean="0">
                <a:latin typeface="Arial" panose="020B0604020202020204" pitchFamily="34" charset="0"/>
                <a:cs typeface="Arial" panose="020B0604020202020204" pitchFamily="34" charset="0"/>
                <a:sym typeface="Symbol" panose="05050102010706020507" pitchFamily="18" charset="2"/>
              </a:rPr>
              <a:t></a:t>
            </a:r>
            <a:r>
              <a:rPr lang="ru-RU" sz="2800" b="1" dirty="0" smtClean="0">
                <a:latin typeface="Arial" panose="020B0604020202020204" pitchFamily="34" charset="0"/>
                <a:cs typeface="Arial" panose="020B0604020202020204" pitchFamily="34" charset="0"/>
              </a:rPr>
              <a:t>, </a:t>
            </a:r>
            <a:r>
              <a:rPr lang="ru-RU" sz="2800" b="1" dirty="0">
                <a:latin typeface="Arial" panose="020B0604020202020204" pitchFamily="34" charset="0"/>
                <a:cs typeface="Arial" panose="020B0604020202020204" pitchFamily="34" charset="0"/>
              </a:rPr>
              <a:t>мин). </a:t>
            </a:r>
            <a:r>
              <a:rPr lang="ru-RU" sz="2800" b="1" dirty="0">
                <a:ln>
                  <a:solidFill>
                    <a:sysClr val="windowText" lastClr="000000"/>
                  </a:solidFill>
                </a:ln>
                <a:solidFill>
                  <a:srgbClr val="0000FF"/>
                </a:solidFill>
                <a:latin typeface="Arial" panose="020B0604020202020204" pitchFamily="34" charset="0"/>
                <a:cs typeface="Arial" panose="020B0604020202020204" pitchFamily="34" charset="0"/>
              </a:rPr>
              <a:t>Для эндотермического процесса</a:t>
            </a:r>
            <a:r>
              <a:rPr lang="ru-RU" sz="2800" b="1" dirty="0">
                <a:latin typeface="Arial" panose="020B0604020202020204" pitchFamily="34" charset="0"/>
                <a:cs typeface="Arial" panose="020B0604020202020204" pitchFamily="34" charset="0"/>
              </a:rPr>
              <a:t> получается кривая </a:t>
            </a:r>
            <a:r>
              <a:rPr lang="ru-RU" sz="2800" b="1" i="1" dirty="0" smtClean="0">
                <a:latin typeface="Arial" panose="020B0604020202020204" pitchFamily="34" charset="0"/>
                <a:cs typeface="Arial" panose="020B0604020202020204" pitchFamily="34" charset="0"/>
              </a:rPr>
              <a:t>ABCD</a:t>
            </a:r>
            <a:r>
              <a:rPr lang="ru-RU" sz="2800" b="1" dirty="0" smtClean="0">
                <a:latin typeface="Arial" panose="020B0604020202020204" pitchFamily="34" charset="0"/>
                <a:cs typeface="Arial" panose="020B0604020202020204" pitchFamily="34" charset="0"/>
              </a:rPr>
              <a:t>. </a:t>
            </a:r>
            <a:r>
              <a:rPr lang="ru-RU" sz="2800" b="1" dirty="0">
                <a:latin typeface="Arial" panose="020B0604020202020204" pitchFamily="34" charset="0"/>
                <a:cs typeface="Arial" panose="020B0604020202020204" pitchFamily="34" charset="0"/>
              </a:rPr>
              <a:t>Участок </a:t>
            </a:r>
            <a:r>
              <a:rPr lang="ru-RU" sz="2800" b="1" i="1" dirty="0">
                <a:latin typeface="Arial" panose="020B0604020202020204" pitchFamily="34" charset="0"/>
                <a:cs typeface="Arial" panose="020B0604020202020204" pitchFamily="34" charset="0"/>
              </a:rPr>
              <a:t>АВ</a:t>
            </a:r>
            <a:r>
              <a:rPr lang="ru-RU" sz="2800" b="1" dirty="0">
                <a:latin typeface="Arial" panose="020B0604020202020204" pitchFamily="34" charset="0"/>
                <a:cs typeface="Arial" panose="020B0604020202020204" pitchFamily="34" charset="0"/>
              </a:rPr>
              <a:t> называется </a:t>
            </a:r>
            <a:r>
              <a:rPr lang="ru-RU" sz="2800" b="1" dirty="0">
                <a:ln>
                  <a:solidFill>
                    <a:sysClr val="windowText" lastClr="000000"/>
                  </a:solidFill>
                </a:ln>
                <a:latin typeface="Arial" panose="020B0604020202020204" pitchFamily="34" charset="0"/>
                <a:cs typeface="Arial" panose="020B0604020202020204" pitchFamily="34" charset="0"/>
              </a:rPr>
              <a:t>начальным периодом</a:t>
            </a:r>
            <a:r>
              <a:rPr lang="ru-RU" sz="2800" b="1" dirty="0">
                <a:latin typeface="Arial" panose="020B0604020202020204" pitchFamily="34" charset="0"/>
                <a:cs typeface="Arial" panose="020B0604020202020204" pitchFamily="34" charset="0"/>
              </a:rPr>
              <a:t>, </a:t>
            </a:r>
            <a:r>
              <a:rPr lang="ru-RU" sz="2800" b="1" i="1" dirty="0">
                <a:latin typeface="Arial" panose="020B0604020202020204" pitchFamily="34" charset="0"/>
                <a:cs typeface="Arial" panose="020B0604020202020204" pitchFamily="34" charset="0"/>
              </a:rPr>
              <a:t>ВС</a:t>
            </a:r>
            <a:r>
              <a:rPr lang="ru-RU" sz="2800" b="1" dirty="0">
                <a:latin typeface="Arial" panose="020B0604020202020204" pitchFamily="34" charset="0"/>
                <a:cs typeface="Arial" panose="020B0604020202020204" pitchFamily="34" charset="0"/>
              </a:rPr>
              <a:t> – главным, </a:t>
            </a:r>
            <a:r>
              <a:rPr lang="ru-RU" sz="2800" b="1" i="1" dirty="0">
                <a:latin typeface="Arial" panose="020B0604020202020204" pitchFamily="34" charset="0"/>
                <a:cs typeface="Arial" panose="020B0604020202020204" pitchFamily="34" charset="0"/>
              </a:rPr>
              <a:t>СD</a:t>
            </a:r>
            <a:r>
              <a:rPr lang="ru-RU" sz="2800" b="1" dirty="0">
                <a:latin typeface="Arial" panose="020B0604020202020204" pitchFamily="34" charset="0"/>
                <a:cs typeface="Arial" panose="020B0604020202020204" pitchFamily="34" charset="0"/>
              </a:rPr>
              <a:t> – </a:t>
            </a:r>
            <a:r>
              <a:rPr lang="ru-RU" sz="2800" b="1" dirty="0">
                <a:ln>
                  <a:solidFill>
                    <a:sysClr val="windowText" lastClr="000000"/>
                  </a:solidFill>
                </a:ln>
                <a:latin typeface="Arial" panose="020B0604020202020204" pitchFamily="34" charset="0"/>
                <a:cs typeface="Arial" panose="020B0604020202020204" pitchFamily="34" charset="0"/>
              </a:rPr>
              <a:t>конечным</a:t>
            </a:r>
            <a:r>
              <a:rPr lang="ru-RU" sz="2800" b="1" dirty="0">
                <a:latin typeface="Arial" panose="020B0604020202020204" pitchFamily="34" charset="0"/>
                <a:cs typeface="Arial" panose="020B0604020202020204" pitchFamily="34" charset="0"/>
              </a:rPr>
              <a:t>. </a:t>
            </a:r>
            <a:endParaRPr lang="ru-RU" sz="2800" b="1" dirty="0" smtClean="0">
              <a:latin typeface="Arial" panose="020B0604020202020204" pitchFamily="34" charset="0"/>
              <a:cs typeface="Arial" panose="020B0604020202020204" pitchFamily="34" charset="0"/>
            </a:endParaRPr>
          </a:p>
        </p:txBody>
      </p:sp>
      <p:sp>
        <p:nvSpPr>
          <p:cNvPr id="5" name="Управляющая кнопка: далее 4">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5">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540774" y="5291283"/>
            <a:ext cx="649287" cy="1295400"/>
          </a:xfrm>
          <a:prstGeom prst="rect">
            <a:avLst/>
          </a:prstGeom>
          <a:noFill/>
          <a:ln w="9525">
            <a:noFill/>
            <a:miter lim="800000"/>
            <a:headEnd/>
            <a:tailEnd/>
          </a:ln>
        </p:spPr>
      </p:pic>
    </p:spTree>
    <p:extLst>
      <p:ext uri="{BB962C8B-B14F-4D97-AF65-F5344CB8AC3E}">
        <p14:creationId xmlns:p14="http://schemas.microsoft.com/office/powerpoint/2010/main" val="3562043216"/>
      </p:ext>
    </p:extLst>
  </p:cSld>
  <p:clrMapOvr>
    <a:masterClrMapping/>
  </p:clrMapOvr>
  <p:transition>
    <p:wheel spokes="1"/>
  </p:transition>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ttps://konspekta.net/lektsiiorgimg/baza5/1306466486165.files/image039.gif"/>
          <p:cNvPicPr>
            <a:picLocks noChangeAspect="1" noChangeArrowheads="1"/>
          </p:cNvPicPr>
          <p:nvPr/>
        </p:nvPicPr>
        <p:blipFill rotWithShape="1">
          <a:blip r:embed="rId2">
            <a:extLst>
              <a:ext uri="{28A0092B-C50C-407E-A947-70E740481C1C}">
                <a14:useLocalDpi xmlns:a14="http://schemas.microsoft.com/office/drawing/2010/main" val="0"/>
              </a:ext>
            </a:extLst>
          </a:blip>
          <a:srcRect t="-1" b="32877"/>
          <a:stretch/>
        </p:blipFill>
        <p:spPr bwMode="auto">
          <a:xfrm>
            <a:off x="3203848" y="116633"/>
            <a:ext cx="2782897" cy="194421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13052" y="2060848"/>
            <a:ext cx="8923444" cy="3754874"/>
          </a:xfrm>
          <a:prstGeom prst="rect">
            <a:avLst/>
          </a:prstGeom>
        </p:spPr>
        <p:txBody>
          <a:bodyPr wrap="square">
            <a:spAutoFit/>
          </a:bodyPr>
          <a:lstStyle/>
          <a:p>
            <a:pPr indent="450000" algn="just">
              <a:lnSpc>
                <a:spcPct val="85000"/>
              </a:lnSpc>
            </a:pPr>
            <a:r>
              <a:rPr lang="ru-RU" sz="2800" b="1" dirty="0" smtClean="0">
                <a:latin typeface="Arial" panose="020B0604020202020204" pitchFamily="34" charset="0"/>
                <a:cs typeface="Arial" panose="020B0604020202020204" pitchFamily="34" charset="0"/>
              </a:rPr>
              <a:t>Точки</a:t>
            </a:r>
            <a:r>
              <a:rPr lang="ru-RU" sz="2800" b="1" dirty="0">
                <a:latin typeface="Arial" panose="020B0604020202020204" pitchFamily="34" charset="0"/>
                <a:cs typeface="Arial" panose="020B0604020202020204" pitchFamily="34" charset="0"/>
              </a:rPr>
              <a:t> В и С, соответствующие начальной и конечной температурам главного периода, наносят на ось ординат. </a:t>
            </a:r>
            <a:r>
              <a:rPr lang="ru-RU" sz="2800" b="1" dirty="0">
                <a:ln>
                  <a:solidFill>
                    <a:sysClr val="windowText" lastClr="000000"/>
                  </a:solidFill>
                </a:ln>
                <a:latin typeface="Arial" panose="020B0604020202020204" pitchFamily="34" charset="0"/>
                <a:cs typeface="Arial" panose="020B0604020202020204" pitchFamily="34" charset="0"/>
              </a:rPr>
              <a:t>Через </a:t>
            </a:r>
            <a:r>
              <a:rPr lang="ru-RU" sz="2800" b="1" dirty="0">
                <a:ln>
                  <a:solidFill>
                    <a:sysClr val="windowText" lastClr="000000"/>
                  </a:solidFill>
                </a:ln>
                <a:solidFill>
                  <a:srgbClr val="0000FF"/>
                </a:solidFill>
                <a:latin typeface="Arial" panose="020B0604020202020204" pitchFamily="34" charset="0"/>
                <a:cs typeface="Arial" panose="020B0604020202020204" pitchFamily="34" charset="0"/>
              </a:rPr>
              <a:t>середину </a:t>
            </a:r>
            <a:r>
              <a:rPr lang="ru-RU" sz="2800" b="1" dirty="0">
                <a:ln>
                  <a:solidFill>
                    <a:sysClr val="windowText" lastClr="000000"/>
                  </a:solidFill>
                </a:ln>
                <a:latin typeface="Arial" panose="020B0604020202020204" pitchFamily="34" charset="0"/>
                <a:cs typeface="Arial" panose="020B0604020202020204" pitchFamily="34" charset="0"/>
              </a:rPr>
              <a:t>отрезка</a:t>
            </a:r>
            <a:r>
              <a:rPr lang="ru-RU" sz="2800" b="1" dirty="0">
                <a:latin typeface="Arial" panose="020B0604020202020204" pitchFamily="34" charset="0"/>
                <a:cs typeface="Arial" panose="020B0604020202020204" pitchFamily="34" charset="0"/>
              </a:rPr>
              <a:t> В'С' проводят линию FG. Пересечение этой линии с кривой ВС дает точку К. Параллельно оси ординат через точку К проводят линию до пересечения с продолжениями линий АВ и CD. </a:t>
            </a:r>
            <a:r>
              <a:rPr lang="ru-RU" sz="2800" b="1" dirty="0">
                <a:ln>
                  <a:solidFill>
                    <a:sysClr val="windowText" lastClr="000000"/>
                  </a:solidFill>
                </a:ln>
                <a:solidFill>
                  <a:srgbClr val="0000FF"/>
                </a:solidFill>
                <a:latin typeface="Arial" panose="020B0604020202020204" pitchFamily="34" charset="0"/>
                <a:cs typeface="Arial" panose="020B0604020202020204" pitchFamily="34" charset="0"/>
              </a:rPr>
              <a:t>Отрезок MN</a:t>
            </a:r>
            <a:r>
              <a:rPr lang="ru-RU" sz="2800" b="1" dirty="0">
                <a:latin typeface="Arial" panose="020B0604020202020204" pitchFamily="34" charset="0"/>
                <a:cs typeface="Arial" panose="020B0604020202020204" pitchFamily="34" charset="0"/>
              </a:rPr>
              <a:t> будет </a:t>
            </a:r>
            <a:r>
              <a:rPr lang="ru-RU" sz="2800" b="1" dirty="0">
                <a:ln>
                  <a:solidFill>
                    <a:sysClr val="windowText" lastClr="000000"/>
                  </a:solidFill>
                </a:ln>
                <a:solidFill>
                  <a:srgbClr val="0000FF"/>
                </a:solidFill>
                <a:latin typeface="Arial" panose="020B0604020202020204" pitchFamily="34" charset="0"/>
                <a:cs typeface="Arial" panose="020B0604020202020204" pitchFamily="34" charset="0"/>
              </a:rPr>
              <a:t>равен</a:t>
            </a:r>
            <a:r>
              <a:rPr lang="ru-RU" sz="2800" b="1" dirty="0">
                <a:latin typeface="Arial" panose="020B0604020202020204" pitchFamily="34" charset="0"/>
                <a:cs typeface="Arial" panose="020B0604020202020204" pitchFamily="34" charset="0"/>
              </a:rPr>
              <a:t> определяемой величине </a:t>
            </a:r>
            <a:r>
              <a:rPr lang="ru-RU" sz="2800" b="1" dirty="0" smtClean="0">
                <a:ln>
                  <a:solidFill>
                    <a:sysClr val="windowText" lastClr="000000"/>
                  </a:solidFill>
                </a:ln>
                <a:solidFill>
                  <a:srgbClr val="0000FF"/>
                </a:solidFill>
                <a:latin typeface="Arial" panose="020B0604020202020204" pitchFamily="34" charset="0"/>
                <a:cs typeface="Arial" panose="020B0604020202020204" pitchFamily="34" charset="0"/>
              </a:rPr>
              <a:t>Δ</a:t>
            </a:r>
            <a:r>
              <a:rPr lang="en-US" sz="2800" b="1" dirty="0" smtClean="0">
                <a:ln>
                  <a:solidFill>
                    <a:sysClr val="windowText" lastClr="000000"/>
                  </a:solidFill>
                </a:ln>
                <a:solidFill>
                  <a:srgbClr val="0000FF"/>
                </a:solidFill>
                <a:latin typeface="Arial" panose="020B0604020202020204" pitchFamily="34" charset="0"/>
                <a:cs typeface="Arial" panose="020B0604020202020204" pitchFamily="34" charset="0"/>
              </a:rPr>
              <a:t>t</a:t>
            </a:r>
            <a:r>
              <a:rPr lang="ru-RU" sz="2800" b="1" dirty="0" smtClean="0">
                <a:latin typeface="Arial" panose="020B0604020202020204" pitchFamily="34" charset="0"/>
                <a:cs typeface="Arial" panose="020B0604020202020204" pitchFamily="34" charset="0"/>
              </a:rPr>
              <a:t>.</a:t>
            </a:r>
            <a:endParaRPr lang="ru-RU" sz="2800" b="1" dirty="0">
              <a:latin typeface="Arial" panose="020B0604020202020204" pitchFamily="34" charset="0"/>
              <a:cs typeface="Arial" panose="020B0604020202020204" pitchFamily="34" charset="0"/>
            </a:endParaRPr>
          </a:p>
        </p:txBody>
      </p:sp>
      <p:sp>
        <p:nvSpPr>
          <p:cNvPr id="5" name="Управляющая кнопка: далее 4">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5">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540774" y="5278344"/>
            <a:ext cx="649287" cy="1295400"/>
          </a:xfrm>
          <a:prstGeom prst="rect">
            <a:avLst/>
          </a:prstGeom>
          <a:noFill/>
          <a:ln w="9525">
            <a:noFill/>
            <a:miter lim="800000"/>
            <a:headEnd/>
            <a:tailEnd/>
          </a:ln>
        </p:spPr>
      </p:pic>
    </p:spTree>
    <p:extLst>
      <p:ext uri="{BB962C8B-B14F-4D97-AF65-F5344CB8AC3E}">
        <p14:creationId xmlns:p14="http://schemas.microsoft.com/office/powerpoint/2010/main" val="1197125324"/>
      </p:ext>
    </p:extLst>
  </p:cSld>
  <p:clrMapOvr>
    <a:masterClrMapping/>
  </p:clrMapOvr>
  <p:transition>
    <p:wheel spokes="1"/>
  </p:transition>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260648"/>
            <a:ext cx="8856984" cy="1557349"/>
          </a:xfrm>
          <a:prstGeom prst="rect">
            <a:avLst/>
          </a:prstGeom>
        </p:spPr>
        <p:txBody>
          <a:bodyPr wrap="square">
            <a:spAutoFit/>
          </a:bodyPr>
          <a:lstStyle/>
          <a:p>
            <a:pPr indent="450000" algn="just">
              <a:lnSpc>
                <a:spcPct val="85000"/>
              </a:lnSpc>
            </a:pPr>
            <a:r>
              <a:rPr lang="ru-RU" sz="2800" b="1" dirty="0" smtClean="0">
                <a:ln>
                  <a:solidFill>
                    <a:schemeClr val="tx1"/>
                  </a:solidFill>
                </a:ln>
                <a:solidFill>
                  <a:srgbClr val="0000FF"/>
                </a:solidFill>
              </a:rPr>
              <a:t>Определите </a:t>
            </a:r>
            <a:r>
              <a:rPr lang="ru-RU" sz="2800" b="1" dirty="0">
                <a:ln>
                  <a:solidFill>
                    <a:schemeClr val="tx1"/>
                  </a:solidFill>
                </a:ln>
                <a:solidFill>
                  <a:srgbClr val="0000FF"/>
                </a:solidFill>
              </a:rPr>
              <a:t>графически </a:t>
            </a:r>
            <a:r>
              <a:rPr lang="ru-RU" sz="2800" b="1" dirty="0">
                <a:ln>
                  <a:solidFill>
                    <a:schemeClr val="tx1"/>
                  </a:solidFill>
                </a:ln>
                <a:solidFill>
                  <a:srgbClr val="0000FF"/>
                </a:solidFill>
                <a:sym typeface="Symbol"/>
              </a:rPr>
              <a:t></a:t>
            </a:r>
            <a:r>
              <a:rPr lang="en-US" sz="2800" b="1" dirty="0">
                <a:ln>
                  <a:solidFill>
                    <a:schemeClr val="tx1"/>
                  </a:solidFill>
                </a:ln>
                <a:solidFill>
                  <a:srgbClr val="0000FF"/>
                </a:solidFill>
              </a:rPr>
              <a:t>t</a:t>
            </a:r>
            <a:r>
              <a:rPr lang="ru-RU" sz="2800" b="1" dirty="0"/>
              <a:t> и </a:t>
            </a:r>
            <a:r>
              <a:rPr lang="ru-RU" sz="2800" b="1" dirty="0">
                <a:ln>
                  <a:solidFill>
                    <a:schemeClr val="tx1"/>
                  </a:solidFill>
                </a:ln>
                <a:solidFill>
                  <a:srgbClr val="0000FF"/>
                </a:solidFill>
              </a:rPr>
              <a:t>вычислить  тепловую постоянную </a:t>
            </a:r>
            <a:r>
              <a:rPr lang="ru-RU" sz="2800" b="1" dirty="0" smtClean="0">
                <a:ln>
                  <a:solidFill>
                    <a:schemeClr val="tx1"/>
                  </a:solidFill>
                </a:ln>
                <a:solidFill>
                  <a:srgbClr val="0000FF"/>
                </a:solidFill>
              </a:rPr>
              <a:t>К</a:t>
            </a:r>
            <a:r>
              <a:rPr lang="ru-RU" sz="2800" b="1" dirty="0" smtClean="0"/>
              <a:t>. </a:t>
            </a:r>
            <a:endParaRPr lang="ru-RU" sz="2800" b="1" dirty="0" smtClean="0"/>
          </a:p>
          <a:p>
            <a:pPr indent="450000" algn="just">
              <a:lnSpc>
                <a:spcPct val="85000"/>
              </a:lnSpc>
            </a:pPr>
            <a:r>
              <a:rPr lang="ru-RU" sz="2800" b="1" dirty="0">
                <a:ln>
                  <a:solidFill>
                    <a:schemeClr val="tx1"/>
                  </a:solidFill>
                </a:ln>
                <a:solidFill>
                  <a:srgbClr val="0000FF"/>
                </a:solidFill>
              </a:rPr>
              <a:t>Определите </a:t>
            </a:r>
            <a:r>
              <a:rPr lang="en-US" sz="2800" b="1" dirty="0">
                <a:ln>
                  <a:solidFill>
                    <a:schemeClr val="tx1"/>
                  </a:solidFill>
                </a:ln>
                <a:solidFill>
                  <a:srgbClr val="0000FF"/>
                </a:solidFill>
                <a:sym typeface="Symbol"/>
              </a:rPr>
              <a:t></a:t>
            </a:r>
            <a:r>
              <a:rPr lang="en-US" sz="2800" b="1" dirty="0">
                <a:ln>
                  <a:solidFill>
                    <a:schemeClr val="tx1"/>
                  </a:solidFill>
                </a:ln>
                <a:solidFill>
                  <a:srgbClr val="0000FF"/>
                </a:solidFill>
              </a:rPr>
              <a:t>H</a:t>
            </a:r>
            <a:r>
              <a:rPr lang="ru-RU" sz="2800" b="1" dirty="0">
                <a:ln>
                  <a:solidFill>
                    <a:schemeClr val="tx1"/>
                  </a:solidFill>
                </a:ln>
                <a:solidFill>
                  <a:srgbClr val="0000FF"/>
                </a:solidFill>
              </a:rPr>
              <a:t>­</a:t>
            </a:r>
            <a:r>
              <a:rPr lang="ru-RU" sz="2800" b="1" baseline="30000" dirty="0">
                <a:ln>
                  <a:solidFill>
                    <a:schemeClr val="tx1"/>
                  </a:solidFill>
                </a:ln>
                <a:solidFill>
                  <a:srgbClr val="0000FF"/>
                </a:solidFill>
              </a:rPr>
              <a:t>0</a:t>
            </a:r>
            <a:r>
              <a:rPr lang="ru-RU" sz="2800" b="1" baseline="-25000" dirty="0">
                <a:ln>
                  <a:solidFill>
                    <a:schemeClr val="tx1"/>
                  </a:solidFill>
                </a:ln>
                <a:solidFill>
                  <a:srgbClr val="0000FF"/>
                </a:solidFill>
              </a:rPr>
              <a:t>раств.</a:t>
            </a:r>
            <a:r>
              <a:rPr lang="ru-RU" sz="2800" b="1" dirty="0"/>
              <a:t>.  Результаты  измерений  запишите в таблицу</a:t>
            </a:r>
            <a:r>
              <a:rPr lang="ru-RU" sz="2800" b="1" dirty="0" smtClean="0"/>
              <a:t>.</a:t>
            </a:r>
            <a:endParaRPr lang="ru-RU" sz="2800" b="1"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531225" y="5085928"/>
            <a:ext cx="649287" cy="1295400"/>
          </a:xfrm>
          <a:prstGeom prst="rect">
            <a:avLst/>
          </a:prstGeom>
          <a:noFill/>
          <a:ln w="9525">
            <a:noFill/>
            <a:miter lim="800000"/>
            <a:headEnd/>
            <a:tailEnd/>
          </a:ln>
        </p:spPr>
      </p:pic>
    </p:spTree>
    <p:extLst>
      <p:ext uri="{BB962C8B-B14F-4D97-AF65-F5344CB8AC3E}">
        <p14:creationId xmlns:p14="http://schemas.microsoft.com/office/powerpoint/2010/main" val="2041142380"/>
      </p:ext>
    </p:extLst>
  </p:cSld>
  <p:clrMapOvr>
    <a:masterClrMapping/>
  </p:clrMapOvr>
  <p:transition>
    <p:wheel spokes="1"/>
  </p:transition>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287475"/>
            <a:ext cx="8784976" cy="458587"/>
          </a:xfrm>
          <a:prstGeom prst="rect">
            <a:avLst/>
          </a:prstGeom>
        </p:spPr>
        <p:txBody>
          <a:bodyPr wrap="square">
            <a:spAutoFit/>
          </a:bodyPr>
          <a:lstStyle/>
          <a:p>
            <a:pPr algn="ctr">
              <a:lnSpc>
                <a:spcPct val="85000"/>
              </a:lnSpc>
            </a:pPr>
            <a:r>
              <a:rPr lang="ru-RU" sz="2800" b="1" dirty="0" smtClean="0">
                <a:ln>
                  <a:solidFill>
                    <a:schemeClr val="tx1"/>
                  </a:solidFill>
                </a:ln>
                <a:solidFill>
                  <a:srgbClr val="C00000"/>
                </a:solidFill>
              </a:rPr>
              <a:t>Пример оформления результатов</a:t>
            </a:r>
            <a:endParaRPr lang="ru-RU" sz="2800" b="1" dirty="0">
              <a:ln>
                <a:solidFill>
                  <a:schemeClr val="tx1"/>
                </a:solidFill>
              </a:ln>
              <a:solidFill>
                <a:srgbClr val="C00000"/>
              </a:solidFill>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Прямоугольник 8"/>
          <p:cNvSpPr/>
          <p:nvPr/>
        </p:nvSpPr>
        <p:spPr>
          <a:xfrm>
            <a:off x="179512" y="1124744"/>
            <a:ext cx="8784976" cy="1557349"/>
          </a:xfrm>
          <a:prstGeom prst="rect">
            <a:avLst/>
          </a:prstGeom>
        </p:spPr>
        <p:txBody>
          <a:bodyPr wrap="square">
            <a:spAutoFit/>
          </a:bodyPr>
          <a:lstStyle/>
          <a:p>
            <a:pPr indent="450000" algn="just">
              <a:lnSpc>
                <a:spcPct val="85000"/>
              </a:lnSpc>
            </a:pPr>
            <a:r>
              <a:rPr lang="ru-RU" sz="2800" b="1" dirty="0" smtClean="0"/>
              <a:t>Полученные результаты записываем в таблицу  (показания спиртового термометра – целое число, цифры после запятой </a:t>
            </a:r>
            <a:r>
              <a:rPr lang="ru-RU" sz="2800" b="1" dirty="0"/>
              <a:t>– показания </a:t>
            </a:r>
            <a:r>
              <a:rPr lang="ru-RU" sz="2800" b="1" dirty="0" smtClean="0"/>
              <a:t>термометра  </a:t>
            </a:r>
            <a:r>
              <a:rPr lang="ru-RU" sz="2800" b="1" dirty="0" err="1" smtClean="0"/>
              <a:t>Бекмана</a:t>
            </a:r>
            <a:endParaRPr lang="ru-RU" sz="2800" b="1" dirty="0"/>
          </a:p>
        </p:txBody>
      </p:sp>
      <p:graphicFrame>
        <p:nvGraphicFramePr>
          <p:cNvPr id="10" name="Таблица 9"/>
          <p:cNvGraphicFramePr>
            <a:graphicFrameLocks noGrp="1"/>
          </p:cNvGraphicFramePr>
          <p:nvPr>
            <p:extLst>
              <p:ext uri="{D42A27DB-BD31-4B8C-83A1-F6EECF244321}">
                <p14:modId xmlns:p14="http://schemas.microsoft.com/office/powerpoint/2010/main" val="1755808748"/>
              </p:ext>
            </p:extLst>
          </p:nvPr>
        </p:nvGraphicFramePr>
        <p:xfrm>
          <a:off x="200299" y="2780928"/>
          <a:ext cx="8784977" cy="3413760"/>
        </p:xfrm>
        <a:graphic>
          <a:graphicData uri="http://schemas.openxmlformats.org/drawingml/2006/table">
            <a:tbl>
              <a:tblPr firstRow="1" firstCol="1" bandRow="1">
                <a:tableStyleId>{2D5ABB26-0587-4C30-8999-92F81FD0307C}</a:tableStyleId>
              </a:tblPr>
              <a:tblGrid>
                <a:gridCol w="2928326">
                  <a:extLst>
                    <a:ext uri="{9D8B030D-6E8A-4147-A177-3AD203B41FA5}">
                      <a16:colId xmlns:a16="http://schemas.microsoft.com/office/drawing/2014/main" val="20000"/>
                    </a:ext>
                  </a:extLst>
                </a:gridCol>
                <a:gridCol w="1952217">
                  <a:extLst>
                    <a:ext uri="{9D8B030D-6E8A-4147-A177-3AD203B41FA5}">
                      <a16:colId xmlns:a16="http://schemas.microsoft.com/office/drawing/2014/main" val="20002"/>
                    </a:ext>
                  </a:extLst>
                </a:gridCol>
                <a:gridCol w="1952217">
                  <a:extLst>
                    <a:ext uri="{9D8B030D-6E8A-4147-A177-3AD203B41FA5}">
                      <a16:colId xmlns:a16="http://schemas.microsoft.com/office/drawing/2014/main" val="20004"/>
                    </a:ext>
                  </a:extLst>
                </a:gridCol>
                <a:gridCol w="1952217">
                  <a:extLst>
                    <a:ext uri="{9D8B030D-6E8A-4147-A177-3AD203B41FA5}">
                      <a16:colId xmlns:a16="http://schemas.microsoft.com/office/drawing/2014/main" val="20005"/>
                    </a:ext>
                  </a:extLst>
                </a:gridCol>
              </a:tblGrid>
              <a:tr h="0">
                <a:tc rowSpan="2">
                  <a:txBody>
                    <a:bodyPr/>
                    <a:lstStyle/>
                    <a:p>
                      <a:pPr marL="0" indent="0" algn="ctr">
                        <a:spcAft>
                          <a:spcPts val="0"/>
                        </a:spcAft>
                      </a:pPr>
                      <a:r>
                        <a:rPr lang="ru-RU" sz="2800" b="1" dirty="0" smtClean="0">
                          <a:effectLst/>
                          <a:latin typeface="Arial" pitchFamily="34" charset="0"/>
                          <a:ea typeface="Times New Roman"/>
                          <a:cs typeface="Arial" pitchFamily="34" charset="0"/>
                        </a:rPr>
                        <a:t>Время (</a:t>
                      </a:r>
                      <a:r>
                        <a:rPr lang="ru-RU" sz="2800" b="1" dirty="0" smtClean="0">
                          <a:effectLst/>
                          <a:latin typeface="Arial" pitchFamily="34" charset="0"/>
                          <a:ea typeface="Times New Roman"/>
                          <a:cs typeface="Arial" pitchFamily="34" charset="0"/>
                          <a:sym typeface="Symbol" panose="05050102010706020507" pitchFamily="18" charset="2"/>
                        </a:rPr>
                        <a:t></a:t>
                      </a:r>
                      <a:r>
                        <a:rPr lang="ru-RU" sz="2800" b="1" dirty="0" smtClean="0">
                          <a:effectLst/>
                          <a:latin typeface="Arial" pitchFamily="34" charset="0"/>
                          <a:ea typeface="Times New Roman"/>
                          <a:cs typeface="Arial" pitchFamily="34" charset="0"/>
                        </a:rPr>
                        <a:t>), с</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indent="93345" algn="ctr">
                        <a:spcAft>
                          <a:spcPts val="0"/>
                        </a:spcAft>
                      </a:pPr>
                      <a:r>
                        <a:rPr lang="ru-RU" sz="2800" b="1" dirty="0" smtClean="0">
                          <a:effectLst/>
                          <a:latin typeface="Arial" pitchFamily="34" charset="0"/>
                          <a:ea typeface="Times New Roman"/>
                          <a:cs typeface="Arial" pitchFamily="34" charset="0"/>
                        </a:rPr>
                        <a:t>Температура (</a:t>
                      </a:r>
                      <a:r>
                        <a:rPr lang="en-US" sz="2800" b="1" dirty="0" smtClean="0">
                          <a:effectLst/>
                          <a:latin typeface="Arial" pitchFamily="34" charset="0"/>
                          <a:ea typeface="Times New Roman"/>
                          <a:cs typeface="Arial" pitchFamily="34" charset="0"/>
                        </a:rPr>
                        <a:t>t</a:t>
                      </a:r>
                      <a:r>
                        <a:rPr lang="ru-RU" sz="2800" b="1" dirty="0" smtClean="0">
                          <a:effectLst/>
                          <a:latin typeface="Arial" pitchFamily="34" charset="0"/>
                          <a:ea typeface="Times New Roman"/>
                          <a:cs typeface="Arial" pitchFamily="34" charset="0"/>
                        </a:rPr>
                        <a:t>), </a:t>
                      </a:r>
                      <a:r>
                        <a:rPr lang="ru-RU" sz="2800" b="1" baseline="30000" dirty="0" err="1" smtClean="0">
                          <a:effectLst/>
                          <a:latin typeface="Arial" pitchFamily="34" charset="0"/>
                          <a:ea typeface="Times New Roman"/>
                          <a:cs typeface="Arial" pitchFamily="34" charset="0"/>
                        </a:rPr>
                        <a:t>о</a:t>
                      </a:r>
                      <a:r>
                        <a:rPr lang="ru-RU" sz="2800" b="1" dirty="0" err="1" smtClean="0">
                          <a:effectLst/>
                          <a:latin typeface="Arial" pitchFamily="34" charset="0"/>
                          <a:ea typeface="Times New Roman"/>
                          <a:cs typeface="Arial" pitchFamily="34" charset="0"/>
                        </a:rPr>
                        <a:t>С</a:t>
                      </a:r>
                      <a:r>
                        <a:rPr lang="ru-RU" sz="2800" b="1" dirty="0" smtClean="0">
                          <a:effectLst/>
                          <a:latin typeface="Arial" pitchFamily="34" charset="0"/>
                          <a:ea typeface="Times New Roman"/>
                          <a:cs typeface="Arial" pitchFamily="34" charset="0"/>
                        </a:rPr>
                        <a:t> </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indent="93345" algn="ctr">
                        <a:spcAft>
                          <a:spcPts val="0"/>
                        </a:spcAft>
                      </a:pP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indent="93345" algn="ctr">
                        <a:spcAft>
                          <a:spcPts val="0"/>
                        </a:spcAft>
                      </a:pP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vMerge="1">
                  <a:txBody>
                    <a:bodyPr/>
                    <a:lstStyle/>
                    <a:p>
                      <a:pPr indent="93345" algn="just">
                        <a:spcAft>
                          <a:spcPts val="0"/>
                        </a:spcAft>
                      </a:pP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800" b="1" dirty="0" smtClean="0">
                          <a:effectLst/>
                          <a:latin typeface="Arial" pitchFamily="34" charset="0"/>
                          <a:ea typeface="Times New Roman"/>
                          <a:cs typeface="Arial" pitchFamily="34" charset="0"/>
                        </a:rPr>
                        <a:t>m </a:t>
                      </a:r>
                      <a:r>
                        <a:rPr lang="ru-RU" sz="2800" b="1" dirty="0" smtClean="0">
                          <a:effectLst/>
                          <a:latin typeface="Arial" pitchFamily="34" charset="0"/>
                          <a:ea typeface="Times New Roman"/>
                          <a:cs typeface="Arial" pitchFamily="34" charset="0"/>
                        </a:rPr>
                        <a:t>= </a:t>
                      </a:r>
                      <a:r>
                        <a:rPr lang="en-US" sz="2800" b="1" dirty="0" smtClean="0">
                          <a:effectLst/>
                          <a:latin typeface="Arial" pitchFamily="34" charset="0"/>
                          <a:ea typeface="Times New Roman"/>
                          <a:cs typeface="Arial" pitchFamily="34" charset="0"/>
                        </a:rPr>
                        <a:t>0,</a:t>
                      </a:r>
                      <a:r>
                        <a:rPr lang="ru-RU" sz="2800" b="1" dirty="0" smtClean="0">
                          <a:effectLst/>
                          <a:latin typeface="Arial" pitchFamily="34" charset="0"/>
                          <a:ea typeface="Times New Roman"/>
                          <a:cs typeface="Arial" pitchFamily="34" charset="0"/>
                        </a:rPr>
                        <a:t>5 г</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93345" algn="ctr" defTabSz="914400" rtl="0" eaLnBrk="1" fontAlgn="auto" latinLnBrk="0" hangingPunct="1">
                        <a:lnSpc>
                          <a:spcPct val="100000"/>
                        </a:lnSpc>
                        <a:spcBef>
                          <a:spcPts val="0"/>
                        </a:spcBef>
                        <a:spcAft>
                          <a:spcPts val="0"/>
                        </a:spcAft>
                        <a:buClrTx/>
                        <a:buSzTx/>
                        <a:buFontTx/>
                        <a:buNone/>
                        <a:tabLst/>
                        <a:defRPr/>
                      </a:pPr>
                      <a:r>
                        <a:rPr lang="en-US" sz="2800" b="1" dirty="0" smtClean="0">
                          <a:effectLst/>
                          <a:latin typeface="Arial" pitchFamily="34" charset="0"/>
                          <a:ea typeface="Times New Roman"/>
                          <a:cs typeface="Arial" pitchFamily="34" charset="0"/>
                        </a:rPr>
                        <a:t>m </a:t>
                      </a:r>
                      <a:r>
                        <a:rPr lang="ru-RU" sz="2800" b="1" dirty="0" smtClean="0">
                          <a:effectLst/>
                          <a:latin typeface="Arial" pitchFamily="34" charset="0"/>
                          <a:ea typeface="Times New Roman"/>
                          <a:cs typeface="Arial" pitchFamily="34" charset="0"/>
                        </a:rPr>
                        <a:t>= 1,0 г</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93345" algn="ctr" defTabSz="914400" rtl="0" eaLnBrk="1" fontAlgn="auto" latinLnBrk="0" hangingPunct="1">
                        <a:lnSpc>
                          <a:spcPct val="100000"/>
                        </a:lnSpc>
                        <a:spcBef>
                          <a:spcPts val="0"/>
                        </a:spcBef>
                        <a:spcAft>
                          <a:spcPts val="0"/>
                        </a:spcAft>
                        <a:buClrTx/>
                        <a:buSzTx/>
                        <a:buFontTx/>
                        <a:buNone/>
                        <a:tabLst/>
                        <a:defRPr/>
                      </a:pPr>
                      <a:r>
                        <a:rPr lang="en-US" sz="2800" b="1" dirty="0" smtClean="0">
                          <a:effectLst/>
                          <a:latin typeface="Arial" pitchFamily="34" charset="0"/>
                          <a:ea typeface="Times New Roman"/>
                          <a:cs typeface="Arial" pitchFamily="34" charset="0"/>
                        </a:rPr>
                        <a:t>m </a:t>
                      </a:r>
                      <a:r>
                        <a:rPr lang="ru-RU" sz="2800" b="1" dirty="0" smtClean="0">
                          <a:effectLst/>
                          <a:latin typeface="Arial" pitchFamily="34" charset="0"/>
                          <a:ea typeface="Times New Roman"/>
                          <a:cs typeface="Arial" pitchFamily="34" charset="0"/>
                        </a:rPr>
                        <a:t>= 1</a:t>
                      </a:r>
                      <a:r>
                        <a:rPr lang="en-US" sz="2800" b="1" dirty="0" smtClean="0">
                          <a:effectLst/>
                          <a:latin typeface="Arial" pitchFamily="34" charset="0"/>
                          <a:ea typeface="Times New Roman"/>
                          <a:cs typeface="Arial" pitchFamily="34" charset="0"/>
                        </a:rPr>
                        <a:t>,</a:t>
                      </a:r>
                      <a:r>
                        <a:rPr lang="ru-RU" sz="2800" b="1" dirty="0" smtClean="0">
                          <a:effectLst/>
                          <a:latin typeface="Arial" pitchFamily="34" charset="0"/>
                          <a:ea typeface="Times New Roman"/>
                          <a:cs typeface="Arial" pitchFamily="34" charset="0"/>
                        </a:rPr>
                        <a:t>5 г</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16,04</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17,75</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17,99</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4770763"/>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20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16,04</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17,75</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17,99</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1107358"/>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40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16,04</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17,75</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17,99</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3842546"/>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80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16,04</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17,74</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17,99</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3971019"/>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100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16,04</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17,74</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17,99</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9774576"/>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120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16,04</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17,75</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17,98</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8488216"/>
                  </a:ext>
                </a:extLst>
              </a:tr>
            </a:tbl>
          </a:graphicData>
        </a:graphic>
      </p:graphicFrame>
    </p:spTree>
    <p:extLst>
      <p:ext uri="{BB962C8B-B14F-4D97-AF65-F5344CB8AC3E}">
        <p14:creationId xmlns:p14="http://schemas.microsoft.com/office/powerpoint/2010/main" val="3861536015"/>
      </p:ext>
    </p:extLst>
  </p:cSld>
  <p:clrMapOvr>
    <a:masterClrMapping/>
  </p:clrMapOvr>
  <p:transition>
    <p:wheel spokes="1"/>
  </p:transition>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1339186946"/>
              </p:ext>
            </p:extLst>
          </p:nvPr>
        </p:nvGraphicFramePr>
        <p:xfrm>
          <a:off x="179512" y="188640"/>
          <a:ext cx="8784977" cy="5974080"/>
        </p:xfrm>
        <a:graphic>
          <a:graphicData uri="http://schemas.openxmlformats.org/drawingml/2006/table">
            <a:tbl>
              <a:tblPr firstRow="1" firstCol="1" bandRow="1">
                <a:tableStyleId>{2D5ABB26-0587-4C30-8999-92F81FD0307C}</a:tableStyleId>
              </a:tblPr>
              <a:tblGrid>
                <a:gridCol w="2928326">
                  <a:extLst>
                    <a:ext uri="{9D8B030D-6E8A-4147-A177-3AD203B41FA5}">
                      <a16:colId xmlns:a16="http://schemas.microsoft.com/office/drawing/2014/main" val="20000"/>
                    </a:ext>
                  </a:extLst>
                </a:gridCol>
                <a:gridCol w="1952217">
                  <a:extLst>
                    <a:ext uri="{9D8B030D-6E8A-4147-A177-3AD203B41FA5}">
                      <a16:colId xmlns:a16="http://schemas.microsoft.com/office/drawing/2014/main" val="20002"/>
                    </a:ext>
                  </a:extLst>
                </a:gridCol>
                <a:gridCol w="1952217">
                  <a:extLst>
                    <a:ext uri="{9D8B030D-6E8A-4147-A177-3AD203B41FA5}">
                      <a16:colId xmlns:a16="http://schemas.microsoft.com/office/drawing/2014/main" val="20004"/>
                    </a:ext>
                  </a:extLst>
                </a:gridCol>
                <a:gridCol w="1952217">
                  <a:extLst>
                    <a:ext uri="{9D8B030D-6E8A-4147-A177-3AD203B41FA5}">
                      <a16:colId xmlns:a16="http://schemas.microsoft.com/office/drawing/2014/main" val="20005"/>
                    </a:ext>
                  </a:extLst>
                </a:gridCol>
              </a:tblGrid>
              <a:tr h="0">
                <a:tc rowSpan="2">
                  <a:txBody>
                    <a:bodyPr/>
                    <a:lstStyle/>
                    <a:p>
                      <a:pPr marL="0" indent="0" algn="ctr">
                        <a:spcAft>
                          <a:spcPts val="0"/>
                        </a:spcAft>
                      </a:pPr>
                      <a:r>
                        <a:rPr lang="ru-RU" sz="2800" b="1" dirty="0" smtClean="0">
                          <a:effectLst/>
                          <a:latin typeface="Arial" pitchFamily="34" charset="0"/>
                          <a:ea typeface="Times New Roman"/>
                          <a:cs typeface="Arial" pitchFamily="34" charset="0"/>
                        </a:rPr>
                        <a:t>Время (</a:t>
                      </a:r>
                      <a:r>
                        <a:rPr lang="ru-RU" sz="2800" b="1" dirty="0" smtClean="0">
                          <a:effectLst/>
                          <a:latin typeface="Arial" pitchFamily="34" charset="0"/>
                          <a:ea typeface="Times New Roman"/>
                          <a:cs typeface="Arial" pitchFamily="34" charset="0"/>
                          <a:sym typeface="Symbol" panose="05050102010706020507" pitchFamily="18" charset="2"/>
                        </a:rPr>
                        <a:t></a:t>
                      </a:r>
                      <a:r>
                        <a:rPr lang="ru-RU" sz="2800" b="1" dirty="0" smtClean="0">
                          <a:effectLst/>
                          <a:latin typeface="Arial" pitchFamily="34" charset="0"/>
                          <a:ea typeface="Times New Roman"/>
                          <a:cs typeface="Arial" pitchFamily="34" charset="0"/>
                        </a:rPr>
                        <a:t>), с</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indent="93345" algn="ctr">
                        <a:spcAft>
                          <a:spcPts val="0"/>
                        </a:spcAft>
                      </a:pPr>
                      <a:r>
                        <a:rPr lang="ru-RU" sz="2800" b="1" dirty="0" smtClean="0">
                          <a:effectLst/>
                          <a:latin typeface="Arial" pitchFamily="34" charset="0"/>
                          <a:ea typeface="Times New Roman"/>
                          <a:cs typeface="Arial" pitchFamily="34" charset="0"/>
                        </a:rPr>
                        <a:t>Температура (</a:t>
                      </a:r>
                      <a:r>
                        <a:rPr lang="en-US" sz="2800" b="1" dirty="0" smtClean="0">
                          <a:effectLst/>
                          <a:latin typeface="Arial" pitchFamily="34" charset="0"/>
                          <a:ea typeface="Times New Roman"/>
                          <a:cs typeface="Arial" pitchFamily="34" charset="0"/>
                        </a:rPr>
                        <a:t>t</a:t>
                      </a:r>
                      <a:r>
                        <a:rPr lang="ru-RU" sz="2800" b="1" dirty="0" smtClean="0">
                          <a:effectLst/>
                          <a:latin typeface="Arial" pitchFamily="34" charset="0"/>
                          <a:ea typeface="Times New Roman"/>
                          <a:cs typeface="Arial" pitchFamily="34" charset="0"/>
                        </a:rPr>
                        <a:t>), </a:t>
                      </a:r>
                      <a:r>
                        <a:rPr lang="ru-RU" sz="2800" b="1" baseline="30000" dirty="0" err="1" smtClean="0">
                          <a:effectLst/>
                          <a:latin typeface="Arial" pitchFamily="34" charset="0"/>
                          <a:ea typeface="Times New Roman"/>
                          <a:cs typeface="Arial" pitchFamily="34" charset="0"/>
                        </a:rPr>
                        <a:t>о</a:t>
                      </a:r>
                      <a:r>
                        <a:rPr lang="ru-RU" sz="2800" b="1" dirty="0" err="1" smtClean="0">
                          <a:effectLst/>
                          <a:latin typeface="Arial" pitchFamily="34" charset="0"/>
                          <a:ea typeface="Times New Roman"/>
                          <a:cs typeface="Arial" pitchFamily="34" charset="0"/>
                        </a:rPr>
                        <a:t>С</a:t>
                      </a:r>
                      <a:r>
                        <a:rPr lang="ru-RU" sz="2800" b="1" dirty="0" smtClean="0">
                          <a:effectLst/>
                          <a:latin typeface="Arial" pitchFamily="34" charset="0"/>
                          <a:ea typeface="Times New Roman"/>
                          <a:cs typeface="Arial" pitchFamily="34" charset="0"/>
                        </a:rPr>
                        <a:t> </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indent="93345" algn="ctr">
                        <a:spcAft>
                          <a:spcPts val="0"/>
                        </a:spcAft>
                      </a:pP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indent="93345" algn="ctr">
                        <a:spcAft>
                          <a:spcPts val="0"/>
                        </a:spcAft>
                      </a:pP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vMerge="1">
                  <a:txBody>
                    <a:bodyPr/>
                    <a:lstStyle/>
                    <a:p>
                      <a:pPr indent="93345" algn="just">
                        <a:spcAft>
                          <a:spcPts val="0"/>
                        </a:spcAft>
                      </a:pP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800" b="1" dirty="0" smtClean="0">
                          <a:effectLst/>
                          <a:latin typeface="Arial" pitchFamily="34" charset="0"/>
                          <a:ea typeface="Times New Roman"/>
                          <a:cs typeface="Arial" pitchFamily="34" charset="0"/>
                        </a:rPr>
                        <a:t>m </a:t>
                      </a:r>
                      <a:r>
                        <a:rPr lang="ru-RU" sz="2800" b="1" dirty="0" smtClean="0">
                          <a:effectLst/>
                          <a:latin typeface="Arial" pitchFamily="34" charset="0"/>
                          <a:ea typeface="Times New Roman"/>
                          <a:cs typeface="Arial" pitchFamily="34" charset="0"/>
                        </a:rPr>
                        <a:t>= </a:t>
                      </a:r>
                      <a:r>
                        <a:rPr lang="en-US" sz="2800" b="1" dirty="0" smtClean="0">
                          <a:effectLst/>
                          <a:latin typeface="Arial" pitchFamily="34" charset="0"/>
                          <a:ea typeface="Times New Roman"/>
                          <a:cs typeface="Arial" pitchFamily="34" charset="0"/>
                        </a:rPr>
                        <a:t>0,</a:t>
                      </a:r>
                      <a:r>
                        <a:rPr lang="ru-RU" sz="2800" b="1" dirty="0" smtClean="0">
                          <a:effectLst/>
                          <a:latin typeface="Arial" pitchFamily="34" charset="0"/>
                          <a:ea typeface="Times New Roman"/>
                          <a:cs typeface="Arial" pitchFamily="34" charset="0"/>
                        </a:rPr>
                        <a:t>5 г</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93345" algn="ctr" defTabSz="914400" rtl="0" eaLnBrk="1" fontAlgn="auto" latinLnBrk="0" hangingPunct="1">
                        <a:lnSpc>
                          <a:spcPct val="100000"/>
                        </a:lnSpc>
                        <a:spcBef>
                          <a:spcPts val="0"/>
                        </a:spcBef>
                        <a:spcAft>
                          <a:spcPts val="0"/>
                        </a:spcAft>
                        <a:buClrTx/>
                        <a:buSzTx/>
                        <a:buFontTx/>
                        <a:buNone/>
                        <a:tabLst/>
                        <a:defRPr/>
                      </a:pPr>
                      <a:r>
                        <a:rPr lang="en-US" sz="2800" b="1" dirty="0" smtClean="0">
                          <a:effectLst/>
                          <a:latin typeface="Arial" pitchFamily="34" charset="0"/>
                          <a:ea typeface="Times New Roman"/>
                          <a:cs typeface="Arial" pitchFamily="34" charset="0"/>
                        </a:rPr>
                        <a:t>m </a:t>
                      </a:r>
                      <a:r>
                        <a:rPr lang="ru-RU" sz="2800" b="1" dirty="0" smtClean="0">
                          <a:effectLst/>
                          <a:latin typeface="Arial" pitchFamily="34" charset="0"/>
                          <a:ea typeface="Times New Roman"/>
                          <a:cs typeface="Arial" pitchFamily="34" charset="0"/>
                        </a:rPr>
                        <a:t>= 1,0 г</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93345" algn="ctr" defTabSz="914400" rtl="0" eaLnBrk="1" fontAlgn="auto" latinLnBrk="0" hangingPunct="1">
                        <a:lnSpc>
                          <a:spcPct val="100000"/>
                        </a:lnSpc>
                        <a:spcBef>
                          <a:spcPts val="0"/>
                        </a:spcBef>
                        <a:spcAft>
                          <a:spcPts val="0"/>
                        </a:spcAft>
                        <a:buClrTx/>
                        <a:buSzTx/>
                        <a:buFontTx/>
                        <a:buNone/>
                        <a:tabLst/>
                        <a:defRPr/>
                      </a:pPr>
                      <a:r>
                        <a:rPr lang="en-US" sz="2800" b="1" dirty="0" smtClean="0">
                          <a:effectLst/>
                          <a:latin typeface="Arial" pitchFamily="34" charset="0"/>
                          <a:ea typeface="Times New Roman"/>
                          <a:cs typeface="Arial" pitchFamily="34" charset="0"/>
                        </a:rPr>
                        <a:t>m </a:t>
                      </a:r>
                      <a:r>
                        <a:rPr lang="ru-RU" sz="2800" b="1" dirty="0" smtClean="0">
                          <a:effectLst/>
                          <a:latin typeface="Arial" pitchFamily="34" charset="0"/>
                          <a:ea typeface="Times New Roman"/>
                          <a:cs typeface="Arial" pitchFamily="34" charset="0"/>
                        </a:rPr>
                        <a:t>= 1</a:t>
                      </a:r>
                      <a:r>
                        <a:rPr lang="en-US" sz="2800" b="1" dirty="0" smtClean="0">
                          <a:effectLst/>
                          <a:latin typeface="Arial" pitchFamily="34" charset="0"/>
                          <a:ea typeface="Times New Roman"/>
                          <a:cs typeface="Arial" pitchFamily="34" charset="0"/>
                        </a:rPr>
                        <a:t>,</a:t>
                      </a:r>
                      <a:r>
                        <a:rPr lang="ru-RU" sz="2800" b="1" dirty="0" smtClean="0">
                          <a:effectLst/>
                          <a:latin typeface="Arial" pitchFamily="34" charset="0"/>
                          <a:ea typeface="Times New Roman"/>
                          <a:cs typeface="Arial" pitchFamily="34" charset="0"/>
                        </a:rPr>
                        <a:t>5 г</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140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16,04</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17,76</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17,98</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4770763"/>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160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16,04</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17,76</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17,98</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1107358"/>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180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16,04</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17,77</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17,98</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3842546"/>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200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16,04</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17,77</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17,99</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3971019"/>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220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16,04</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17,77</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17,99</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9774576"/>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240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16,04</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17,77</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18,00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8488216"/>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260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16,04</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17,78</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18,00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2691482"/>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280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16,05</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17,78</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18,01</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081944"/>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300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16,05</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17,79</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18,02</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7612592"/>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320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16,06</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17,79</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18,02</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3800057"/>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340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16,06</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17,79</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18,03</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4315873"/>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360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16,06</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17,80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18,03</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1161974"/>
                  </a:ext>
                </a:extLst>
              </a:tr>
            </a:tbl>
          </a:graphicData>
        </a:graphic>
      </p:graphicFrame>
    </p:spTree>
    <p:extLst>
      <p:ext uri="{BB962C8B-B14F-4D97-AF65-F5344CB8AC3E}">
        <p14:creationId xmlns:p14="http://schemas.microsoft.com/office/powerpoint/2010/main" val="1023898325"/>
      </p:ext>
    </p:extLst>
  </p:cSld>
  <p:clrMapOvr>
    <a:masterClrMapping/>
  </p:clrMapOvr>
  <p:transition>
    <p:wheel spokes="1"/>
  </p:transition>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2409589446"/>
              </p:ext>
            </p:extLst>
          </p:nvPr>
        </p:nvGraphicFramePr>
        <p:xfrm>
          <a:off x="179512" y="188640"/>
          <a:ext cx="8784977" cy="5974080"/>
        </p:xfrm>
        <a:graphic>
          <a:graphicData uri="http://schemas.openxmlformats.org/drawingml/2006/table">
            <a:tbl>
              <a:tblPr firstRow="1" firstCol="1" bandRow="1">
                <a:tableStyleId>{2D5ABB26-0587-4C30-8999-92F81FD0307C}</a:tableStyleId>
              </a:tblPr>
              <a:tblGrid>
                <a:gridCol w="2928326">
                  <a:extLst>
                    <a:ext uri="{9D8B030D-6E8A-4147-A177-3AD203B41FA5}">
                      <a16:colId xmlns:a16="http://schemas.microsoft.com/office/drawing/2014/main" val="20000"/>
                    </a:ext>
                  </a:extLst>
                </a:gridCol>
                <a:gridCol w="1952217">
                  <a:extLst>
                    <a:ext uri="{9D8B030D-6E8A-4147-A177-3AD203B41FA5}">
                      <a16:colId xmlns:a16="http://schemas.microsoft.com/office/drawing/2014/main" val="20002"/>
                    </a:ext>
                  </a:extLst>
                </a:gridCol>
                <a:gridCol w="1952217">
                  <a:extLst>
                    <a:ext uri="{9D8B030D-6E8A-4147-A177-3AD203B41FA5}">
                      <a16:colId xmlns:a16="http://schemas.microsoft.com/office/drawing/2014/main" val="20004"/>
                    </a:ext>
                  </a:extLst>
                </a:gridCol>
                <a:gridCol w="1952217">
                  <a:extLst>
                    <a:ext uri="{9D8B030D-6E8A-4147-A177-3AD203B41FA5}">
                      <a16:colId xmlns:a16="http://schemas.microsoft.com/office/drawing/2014/main" val="20005"/>
                    </a:ext>
                  </a:extLst>
                </a:gridCol>
              </a:tblGrid>
              <a:tr h="0">
                <a:tc rowSpan="2">
                  <a:txBody>
                    <a:bodyPr/>
                    <a:lstStyle/>
                    <a:p>
                      <a:pPr marL="0" indent="0" algn="ctr">
                        <a:spcAft>
                          <a:spcPts val="0"/>
                        </a:spcAft>
                      </a:pPr>
                      <a:r>
                        <a:rPr lang="ru-RU" sz="2800" b="1" dirty="0" smtClean="0">
                          <a:effectLst/>
                          <a:latin typeface="Arial" pitchFamily="34" charset="0"/>
                          <a:ea typeface="Times New Roman"/>
                          <a:cs typeface="Arial" pitchFamily="34" charset="0"/>
                        </a:rPr>
                        <a:t>Время (</a:t>
                      </a:r>
                      <a:r>
                        <a:rPr lang="ru-RU" sz="2800" b="1" dirty="0" smtClean="0">
                          <a:effectLst/>
                          <a:latin typeface="Arial" pitchFamily="34" charset="0"/>
                          <a:ea typeface="Times New Roman"/>
                          <a:cs typeface="Arial" pitchFamily="34" charset="0"/>
                          <a:sym typeface="Symbol" panose="05050102010706020507" pitchFamily="18" charset="2"/>
                        </a:rPr>
                        <a:t></a:t>
                      </a:r>
                      <a:r>
                        <a:rPr lang="ru-RU" sz="2800" b="1" dirty="0" smtClean="0">
                          <a:effectLst/>
                          <a:latin typeface="Arial" pitchFamily="34" charset="0"/>
                          <a:ea typeface="Times New Roman"/>
                          <a:cs typeface="Arial" pitchFamily="34" charset="0"/>
                        </a:rPr>
                        <a:t>), с</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indent="93345" algn="ctr">
                        <a:spcAft>
                          <a:spcPts val="0"/>
                        </a:spcAft>
                      </a:pPr>
                      <a:r>
                        <a:rPr lang="ru-RU" sz="2800" b="1" dirty="0" smtClean="0">
                          <a:effectLst/>
                          <a:latin typeface="Arial" pitchFamily="34" charset="0"/>
                          <a:ea typeface="Times New Roman"/>
                          <a:cs typeface="Arial" pitchFamily="34" charset="0"/>
                        </a:rPr>
                        <a:t>Температура (</a:t>
                      </a:r>
                      <a:r>
                        <a:rPr lang="en-US" sz="2800" b="1" dirty="0" smtClean="0">
                          <a:effectLst/>
                          <a:latin typeface="Arial" pitchFamily="34" charset="0"/>
                          <a:ea typeface="Times New Roman"/>
                          <a:cs typeface="Arial" pitchFamily="34" charset="0"/>
                        </a:rPr>
                        <a:t>t</a:t>
                      </a:r>
                      <a:r>
                        <a:rPr lang="ru-RU" sz="2800" b="1" dirty="0" smtClean="0">
                          <a:effectLst/>
                          <a:latin typeface="Arial" pitchFamily="34" charset="0"/>
                          <a:ea typeface="Times New Roman"/>
                          <a:cs typeface="Arial" pitchFamily="34" charset="0"/>
                        </a:rPr>
                        <a:t>), </a:t>
                      </a:r>
                      <a:r>
                        <a:rPr lang="ru-RU" sz="2800" b="1" baseline="30000" dirty="0" err="1" smtClean="0">
                          <a:effectLst/>
                          <a:latin typeface="Arial" pitchFamily="34" charset="0"/>
                          <a:ea typeface="Times New Roman"/>
                          <a:cs typeface="Arial" pitchFamily="34" charset="0"/>
                        </a:rPr>
                        <a:t>о</a:t>
                      </a:r>
                      <a:r>
                        <a:rPr lang="ru-RU" sz="2800" b="1" dirty="0" err="1" smtClean="0">
                          <a:effectLst/>
                          <a:latin typeface="Arial" pitchFamily="34" charset="0"/>
                          <a:ea typeface="Times New Roman"/>
                          <a:cs typeface="Arial" pitchFamily="34" charset="0"/>
                        </a:rPr>
                        <a:t>С</a:t>
                      </a:r>
                      <a:r>
                        <a:rPr lang="ru-RU" sz="2800" b="1" dirty="0" smtClean="0">
                          <a:effectLst/>
                          <a:latin typeface="Arial" pitchFamily="34" charset="0"/>
                          <a:ea typeface="Times New Roman"/>
                          <a:cs typeface="Arial" pitchFamily="34" charset="0"/>
                        </a:rPr>
                        <a:t> </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indent="93345" algn="ctr">
                        <a:spcAft>
                          <a:spcPts val="0"/>
                        </a:spcAft>
                      </a:pP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indent="93345" algn="ctr">
                        <a:spcAft>
                          <a:spcPts val="0"/>
                        </a:spcAft>
                      </a:pP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vMerge="1">
                  <a:txBody>
                    <a:bodyPr/>
                    <a:lstStyle/>
                    <a:p>
                      <a:pPr indent="93345" algn="just">
                        <a:spcAft>
                          <a:spcPts val="0"/>
                        </a:spcAft>
                      </a:pP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en-US" sz="2800" b="1" dirty="0" smtClean="0">
                          <a:effectLst/>
                          <a:latin typeface="Arial" pitchFamily="34" charset="0"/>
                          <a:ea typeface="Times New Roman"/>
                          <a:cs typeface="Arial" pitchFamily="34" charset="0"/>
                        </a:rPr>
                        <a:t>m </a:t>
                      </a:r>
                      <a:r>
                        <a:rPr lang="ru-RU" sz="2800" b="1" dirty="0" smtClean="0">
                          <a:effectLst/>
                          <a:latin typeface="Arial" pitchFamily="34" charset="0"/>
                          <a:ea typeface="Times New Roman"/>
                          <a:cs typeface="Arial" pitchFamily="34" charset="0"/>
                        </a:rPr>
                        <a:t>= </a:t>
                      </a:r>
                      <a:r>
                        <a:rPr lang="en-US" sz="2800" b="1" dirty="0" smtClean="0">
                          <a:effectLst/>
                          <a:latin typeface="Arial" pitchFamily="34" charset="0"/>
                          <a:ea typeface="Times New Roman"/>
                          <a:cs typeface="Arial" pitchFamily="34" charset="0"/>
                        </a:rPr>
                        <a:t>0,</a:t>
                      </a:r>
                      <a:r>
                        <a:rPr lang="ru-RU" sz="2800" b="1" dirty="0" smtClean="0">
                          <a:effectLst/>
                          <a:latin typeface="Arial" pitchFamily="34" charset="0"/>
                          <a:ea typeface="Times New Roman"/>
                          <a:cs typeface="Arial" pitchFamily="34" charset="0"/>
                        </a:rPr>
                        <a:t>5 г</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93345" algn="ctr" defTabSz="914400" rtl="0" eaLnBrk="1" fontAlgn="auto" latinLnBrk="0" hangingPunct="1">
                        <a:lnSpc>
                          <a:spcPct val="100000"/>
                        </a:lnSpc>
                        <a:spcBef>
                          <a:spcPts val="0"/>
                        </a:spcBef>
                        <a:spcAft>
                          <a:spcPts val="0"/>
                        </a:spcAft>
                        <a:buClrTx/>
                        <a:buSzTx/>
                        <a:buFontTx/>
                        <a:buNone/>
                        <a:tabLst/>
                        <a:defRPr/>
                      </a:pPr>
                      <a:r>
                        <a:rPr lang="en-US" sz="2800" b="1" dirty="0" smtClean="0">
                          <a:effectLst/>
                          <a:latin typeface="Arial" pitchFamily="34" charset="0"/>
                          <a:ea typeface="Times New Roman"/>
                          <a:cs typeface="Arial" pitchFamily="34" charset="0"/>
                        </a:rPr>
                        <a:t>m </a:t>
                      </a:r>
                      <a:r>
                        <a:rPr lang="ru-RU" sz="2800" b="1" dirty="0" smtClean="0">
                          <a:effectLst/>
                          <a:latin typeface="Arial" pitchFamily="34" charset="0"/>
                          <a:ea typeface="Times New Roman"/>
                          <a:cs typeface="Arial" pitchFamily="34" charset="0"/>
                        </a:rPr>
                        <a:t>= 1,0 г</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93345" algn="ctr" defTabSz="914400" rtl="0" eaLnBrk="1" fontAlgn="auto" latinLnBrk="0" hangingPunct="1">
                        <a:lnSpc>
                          <a:spcPct val="100000"/>
                        </a:lnSpc>
                        <a:spcBef>
                          <a:spcPts val="0"/>
                        </a:spcBef>
                        <a:spcAft>
                          <a:spcPts val="0"/>
                        </a:spcAft>
                        <a:buClrTx/>
                        <a:buSzTx/>
                        <a:buFontTx/>
                        <a:buNone/>
                        <a:tabLst/>
                        <a:defRPr/>
                      </a:pPr>
                      <a:r>
                        <a:rPr lang="en-US" sz="2800" b="1" dirty="0" smtClean="0">
                          <a:effectLst/>
                          <a:latin typeface="Arial" pitchFamily="34" charset="0"/>
                          <a:ea typeface="Times New Roman"/>
                          <a:cs typeface="Arial" pitchFamily="34" charset="0"/>
                        </a:rPr>
                        <a:t>m </a:t>
                      </a:r>
                      <a:r>
                        <a:rPr lang="ru-RU" sz="2800" b="1" dirty="0" smtClean="0">
                          <a:effectLst/>
                          <a:latin typeface="Arial" pitchFamily="34" charset="0"/>
                          <a:ea typeface="Times New Roman"/>
                          <a:cs typeface="Arial" pitchFamily="34" charset="0"/>
                        </a:rPr>
                        <a:t>= 1</a:t>
                      </a:r>
                      <a:r>
                        <a:rPr lang="en-US" sz="2800" b="1" dirty="0" smtClean="0">
                          <a:effectLst/>
                          <a:latin typeface="Arial" pitchFamily="34" charset="0"/>
                          <a:ea typeface="Times New Roman"/>
                          <a:cs typeface="Arial" pitchFamily="34" charset="0"/>
                        </a:rPr>
                        <a:t>,</a:t>
                      </a:r>
                      <a:r>
                        <a:rPr lang="ru-RU" sz="2800" b="1" dirty="0" smtClean="0">
                          <a:effectLst/>
                          <a:latin typeface="Arial" pitchFamily="34" charset="0"/>
                          <a:ea typeface="Times New Roman"/>
                          <a:cs typeface="Arial" pitchFamily="34" charset="0"/>
                        </a:rPr>
                        <a:t>5 г</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380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16,06</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17,80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18,03</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4770763"/>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400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16,07</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17,80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18,05</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1107358"/>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420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16,07</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17,80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18,05</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3842546"/>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440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16,08</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17,81</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18,05</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3971019"/>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460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16,08</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17,81</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18,06</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9774576"/>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480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16,08</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17,81</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18,06</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8488216"/>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500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16,08</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17,82</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18,06</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2691482"/>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520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16,08</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17,82</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18,07</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081944"/>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540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16,08</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17,82</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18,07</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7612592"/>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560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16,08</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17,83</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18,08</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3800057"/>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580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16,09</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17,83</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18,08</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4315873"/>
                  </a:ext>
                </a:extLst>
              </a:tr>
              <a:tr h="0">
                <a:tc>
                  <a:txBody>
                    <a:bodyPr/>
                    <a:lstStyle/>
                    <a:p>
                      <a:pPr indent="93345" algn="ctr">
                        <a:spcAft>
                          <a:spcPts val="0"/>
                        </a:spcAft>
                      </a:pPr>
                      <a:r>
                        <a:rPr lang="ru-RU" sz="2800" b="1" dirty="0" smtClean="0">
                          <a:effectLst/>
                          <a:latin typeface="Arial" pitchFamily="34" charset="0"/>
                          <a:ea typeface="Times New Roman"/>
                          <a:cs typeface="Arial" pitchFamily="34" charset="0"/>
                        </a:rPr>
                        <a:t>600</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16,09</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17,83</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93345" algn="ctr">
                        <a:spcAft>
                          <a:spcPts val="0"/>
                        </a:spcAft>
                      </a:pPr>
                      <a:r>
                        <a:rPr lang="ru-RU" sz="2800" b="1" dirty="0" smtClean="0">
                          <a:effectLst/>
                          <a:latin typeface="Arial" pitchFamily="34" charset="0"/>
                          <a:ea typeface="Times New Roman"/>
                          <a:cs typeface="Arial" pitchFamily="34" charset="0"/>
                        </a:rPr>
                        <a:t>18,08</a:t>
                      </a:r>
                      <a:endParaRPr lang="ru-RU" sz="28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1161974"/>
                  </a:ext>
                </a:extLst>
              </a:tr>
            </a:tbl>
          </a:graphicData>
        </a:graphic>
      </p:graphicFrame>
    </p:spTree>
    <p:extLst>
      <p:ext uri="{BB962C8B-B14F-4D97-AF65-F5344CB8AC3E}">
        <p14:creationId xmlns:p14="http://schemas.microsoft.com/office/powerpoint/2010/main" val="2204372686"/>
      </p:ext>
    </p:extLst>
  </p:cSld>
  <p:clrMapOvr>
    <a:masterClrMapping/>
  </p:clrMapOvr>
  <p:transition>
    <p:wheel spokes="1"/>
  </p:transition>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Рисунок 1"/>
          <p:cNvPicPr>
            <a:picLocks noChangeAspect="1"/>
          </p:cNvPicPr>
          <p:nvPr/>
        </p:nvPicPr>
        <p:blipFill rotWithShape="1">
          <a:blip r:embed="rId4">
            <a:extLst>
              <a:ext uri="{28A0092B-C50C-407E-A947-70E740481C1C}">
                <a14:useLocalDpi xmlns:a14="http://schemas.microsoft.com/office/drawing/2010/main" val="0"/>
              </a:ext>
            </a:extLst>
          </a:blip>
          <a:srcRect l="3800" t="14404" r="8000" b="14211"/>
          <a:stretch/>
        </p:blipFill>
        <p:spPr>
          <a:xfrm>
            <a:off x="1367334" y="112726"/>
            <a:ext cx="6093940" cy="6590527"/>
          </a:xfrm>
          <a:prstGeom prst="rect">
            <a:avLst/>
          </a:prstGeom>
        </p:spPr>
      </p:pic>
      <p:sp>
        <p:nvSpPr>
          <p:cNvPr id="3" name="Прямоугольник 2"/>
          <p:cNvSpPr/>
          <p:nvPr/>
        </p:nvSpPr>
        <p:spPr>
          <a:xfrm>
            <a:off x="5724128" y="123559"/>
            <a:ext cx="1661032" cy="458587"/>
          </a:xfrm>
          <a:prstGeom prst="rect">
            <a:avLst/>
          </a:prstGeom>
          <a:solidFill>
            <a:schemeClr val="bg1">
              <a:lumMod val="85000"/>
            </a:schemeClr>
          </a:solidFill>
        </p:spPr>
        <p:txBody>
          <a:bodyPr wrap="none">
            <a:spAutoFit/>
          </a:bodyPr>
          <a:lstStyle/>
          <a:p>
            <a:pPr algn="ctr">
              <a:lnSpc>
                <a:spcPct val="85000"/>
              </a:lnSpc>
              <a:spcAft>
                <a:spcPts val="0"/>
              </a:spcAft>
            </a:pPr>
            <a:r>
              <a:rPr lang="en-US" sz="2800" b="1" dirty="0">
                <a:latin typeface="Arial" pitchFamily="34" charset="0"/>
                <a:ea typeface="Times New Roman"/>
                <a:cs typeface="Arial" pitchFamily="34" charset="0"/>
              </a:rPr>
              <a:t>m </a:t>
            </a:r>
            <a:r>
              <a:rPr lang="ru-RU" sz="2800" b="1" dirty="0">
                <a:latin typeface="Arial" pitchFamily="34" charset="0"/>
                <a:ea typeface="Times New Roman"/>
                <a:cs typeface="Arial" pitchFamily="34" charset="0"/>
              </a:rPr>
              <a:t>= </a:t>
            </a:r>
            <a:r>
              <a:rPr lang="en-US" sz="2800" b="1" dirty="0">
                <a:latin typeface="Arial" pitchFamily="34" charset="0"/>
                <a:ea typeface="Times New Roman"/>
                <a:cs typeface="Arial" pitchFamily="34" charset="0"/>
              </a:rPr>
              <a:t>0,</a:t>
            </a:r>
            <a:r>
              <a:rPr lang="ru-RU" sz="2800" b="1" dirty="0">
                <a:latin typeface="Arial" pitchFamily="34" charset="0"/>
                <a:ea typeface="Times New Roman"/>
                <a:cs typeface="Arial" pitchFamily="34" charset="0"/>
              </a:rPr>
              <a:t>5 г</a:t>
            </a:r>
          </a:p>
        </p:txBody>
      </p:sp>
      <p:sp>
        <p:nvSpPr>
          <p:cNvPr id="7" name="Прямоугольник 6"/>
          <p:cNvSpPr/>
          <p:nvPr/>
        </p:nvSpPr>
        <p:spPr>
          <a:xfrm>
            <a:off x="4999523" y="650216"/>
            <a:ext cx="404277" cy="437043"/>
          </a:xfrm>
          <a:prstGeom prst="rect">
            <a:avLst/>
          </a:prstGeom>
          <a:solidFill>
            <a:schemeClr val="bg1">
              <a:lumMod val="85000"/>
            </a:schemeClr>
          </a:solidFill>
        </p:spPr>
        <p:txBody>
          <a:bodyPr wrap="none">
            <a:spAutoFit/>
          </a:bodyPr>
          <a:lstStyle/>
          <a:p>
            <a:pPr algn="ctr">
              <a:lnSpc>
                <a:spcPct val="80000"/>
              </a:lnSpc>
              <a:spcAft>
                <a:spcPts val="0"/>
              </a:spcAft>
            </a:pPr>
            <a:r>
              <a:rPr lang="en-US" sz="2800" b="1" dirty="0" smtClean="0">
                <a:ln>
                  <a:solidFill>
                    <a:schemeClr val="tx1"/>
                  </a:solidFill>
                </a:ln>
                <a:latin typeface="Arial" pitchFamily="34" charset="0"/>
                <a:ea typeface="Times New Roman"/>
                <a:cs typeface="Arial" pitchFamily="34" charset="0"/>
              </a:rPr>
              <a:t>F</a:t>
            </a:r>
            <a:endParaRPr lang="ru-RU" sz="2800" b="1" dirty="0">
              <a:ln>
                <a:solidFill>
                  <a:schemeClr val="tx1"/>
                </a:solidFill>
              </a:ln>
              <a:latin typeface="Arial" pitchFamily="34" charset="0"/>
              <a:ea typeface="Times New Roman"/>
              <a:cs typeface="Arial" pitchFamily="34" charset="0"/>
            </a:endParaRPr>
          </a:p>
        </p:txBody>
      </p:sp>
      <p:sp>
        <p:nvSpPr>
          <p:cNvPr id="8" name="Прямоугольник 7"/>
          <p:cNvSpPr/>
          <p:nvPr/>
        </p:nvSpPr>
        <p:spPr>
          <a:xfrm>
            <a:off x="5141549" y="4057417"/>
            <a:ext cx="444352" cy="437043"/>
          </a:xfrm>
          <a:prstGeom prst="rect">
            <a:avLst/>
          </a:prstGeom>
          <a:solidFill>
            <a:schemeClr val="bg1">
              <a:lumMod val="85000"/>
            </a:schemeClr>
          </a:solidFill>
        </p:spPr>
        <p:txBody>
          <a:bodyPr wrap="none">
            <a:spAutoFit/>
          </a:bodyPr>
          <a:lstStyle/>
          <a:p>
            <a:pPr algn="ctr">
              <a:lnSpc>
                <a:spcPct val="80000"/>
              </a:lnSpc>
              <a:spcAft>
                <a:spcPts val="0"/>
              </a:spcAft>
            </a:pPr>
            <a:r>
              <a:rPr lang="en-US" sz="2800" b="1" dirty="0" smtClean="0">
                <a:ln>
                  <a:solidFill>
                    <a:schemeClr val="tx1"/>
                  </a:solidFill>
                </a:ln>
                <a:latin typeface="Arial" pitchFamily="34" charset="0"/>
                <a:ea typeface="Times New Roman"/>
                <a:cs typeface="Arial" pitchFamily="34" charset="0"/>
              </a:rPr>
              <a:t>K</a:t>
            </a:r>
            <a:endParaRPr lang="ru-RU" sz="2800" b="1" dirty="0">
              <a:ln>
                <a:solidFill>
                  <a:schemeClr val="tx1"/>
                </a:solidFill>
              </a:ln>
              <a:latin typeface="Arial" pitchFamily="34" charset="0"/>
              <a:ea typeface="Times New Roman"/>
              <a:cs typeface="Arial" pitchFamily="34" charset="0"/>
            </a:endParaRPr>
          </a:p>
        </p:txBody>
      </p:sp>
      <p:sp>
        <p:nvSpPr>
          <p:cNvPr id="9" name="Прямоугольник 8"/>
          <p:cNvSpPr/>
          <p:nvPr/>
        </p:nvSpPr>
        <p:spPr>
          <a:xfrm>
            <a:off x="5323649" y="2847016"/>
            <a:ext cx="524503" cy="437043"/>
          </a:xfrm>
          <a:prstGeom prst="rect">
            <a:avLst/>
          </a:prstGeom>
          <a:solidFill>
            <a:schemeClr val="bg1">
              <a:lumMod val="85000"/>
            </a:schemeClr>
          </a:solidFill>
        </p:spPr>
        <p:txBody>
          <a:bodyPr wrap="none">
            <a:spAutoFit/>
          </a:bodyPr>
          <a:lstStyle/>
          <a:p>
            <a:pPr algn="ctr">
              <a:lnSpc>
                <a:spcPct val="80000"/>
              </a:lnSpc>
              <a:spcAft>
                <a:spcPts val="0"/>
              </a:spcAft>
            </a:pPr>
            <a:r>
              <a:rPr lang="en-US" sz="2800" b="1" dirty="0" smtClean="0">
                <a:ln>
                  <a:solidFill>
                    <a:schemeClr val="tx1"/>
                  </a:solidFill>
                </a:ln>
                <a:latin typeface="Arial" pitchFamily="34" charset="0"/>
                <a:ea typeface="Times New Roman"/>
                <a:cs typeface="Arial" pitchFamily="34" charset="0"/>
                <a:sym typeface="Symbol" panose="05050102010706020507" pitchFamily="18" charset="2"/>
              </a:rPr>
              <a:t>t</a:t>
            </a:r>
            <a:endParaRPr lang="ru-RU" sz="2800" b="1" dirty="0">
              <a:ln>
                <a:solidFill>
                  <a:schemeClr val="tx1"/>
                </a:solidFill>
              </a:ln>
              <a:latin typeface="Arial" pitchFamily="34" charset="0"/>
              <a:ea typeface="Times New Roman"/>
              <a:cs typeface="Arial" pitchFamily="34" charset="0"/>
            </a:endParaRPr>
          </a:p>
        </p:txBody>
      </p:sp>
      <p:sp>
        <p:nvSpPr>
          <p:cNvPr id="10" name="Прямоугольник 9"/>
          <p:cNvSpPr/>
          <p:nvPr/>
        </p:nvSpPr>
        <p:spPr>
          <a:xfrm rot="21419379">
            <a:off x="2063630" y="6197373"/>
            <a:ext cx="5958682" cy="387798"/>
          </a:xfrm>
          <a:prstGeom prst="rect">
            <a:avLst/>
          </a:prstGeom>
          <a:solidFill>
            <a:schemeClr val="bg1">
              <a:lumMod val="85000"/>
            </a:schemeClr>
          </a:solidFill>
        </p:spPr>
        <p:txBody>
          <a:bodyPr wrap="none">
            <a:spAutoFit/>
          </a:bodyPr>
          <a:lstStyle/>
          <a:p>
            <a:pPr>
              <a:lnSpc>
                <a:spcPct val="80000"/>
              </a:lnSpc>
              <a:spcAft>
                <a:spcPts val="0"/>
              </a:spcAft>
            </a:pPr>
            <a:r>
              <a:rPr lang="en-US" sz="2400" b="1" dirty="0" smtClean="0">
                <a:ln>
                  <a:solidFill>
                    <a:schemeClr val="tx1"/>
                  </a:solidFill>
                </a:ln>
                <a:latin typeface="Arial" pitchFamily="34" charset="0"/>
                <a:ea typeface="Times New Roman"/>
                <a:cs typeface="Arial" pitchFamily="34" charset="0"/>
              </a:rPr>
              <a:t>0 </a:t>
            </a:r>
            <a:r>
              <a:rPr lang="ru-RU" sz="2400" b="1" dirty="0" smtClean="0">
                <a:ln>
                  <a:solidFill>
                    <a:schemeClr val="tx1"/>
                  </a:solidFill>
                </a:ln>
                <a:latin typeface="Arial" pitchFamily="34" charset="0"/>
                <a:ea typeface="Times New Roman"/>
                <a:cs typeface="Arial" pitchFamily="34" charset="0"/>
              </a:rPr>
              <a:t> </a:t>
            </a:r>
            <a:r>
              <a:rPr lang="en-US" sz="2400" b="1" dirty="0" smtClean="0">
                <a:ln>
                  <a:solidFill>
                    <a:schemeClr val="tx1"/>
                  </a:solidFill>
                </a:ln>
                <a:latin typeface="Arial" pitchFamily="34" charset="0"/>
                <a:ea typeface="Times New Roman"/>
                <a:cs typeface="Arial" pitchFamily="34" charset="0"/>
              </a:rPr>
              <a:t> 100 </a:t>
            </a:r>
            <a:r>
              <a:rPr lang="ru-RU" sz="2400" b="1" dirty="0" smtClean="0">
                <a:ln>
                  <a:solidFill>
                    <a:schemeClr val="tx1"/>
                  </a:solidFill>
                </a:ln>
                <a:latin typeface="Arial" pitchFamily="34" charset="0"/>
                <a:ea typeface="Times New Roman"/>
                <a:cs typeface="Arial" pitchFamily="34" charset="0"/>
              </a:rPr>
              <a:t> </a:t>
            </a:r>
            <a:r>
              <a:rPr lang="en-US" sz="2400" b="1" dirty="0" smtClean="0">
                <a:ln>
                  <a:solidFill>
                    <a:schemeClr val="tx1"/>
                  </a:solidFill>
                </a:ln>
                <a:latin typeface="Arial" pitchFamily="34" charset="0"/>
                <a:ea typeface="Times New Roman"/>
                <a:cs typeface="Arial" pitchFamily="34" charset="0"/>
              </a:rPr>
              <a:t> </a:t>
            </a:r>
            <a:r>
              <a:rPr lang="ru-RU" sz="2400" b="1" dirty="0" smtClean="0">
                <a:ln>
                  <a:solidFill>
                    <a:schemeClr val="tx1"/>
                  </a:solidFill>
                </a:ln>
                <a:latin typeface="Arial" pitchFamily="34" charset="0"/>
                <a:ea typeface="Times New Roman"/>
                <a:cs typeface="Arial" pitchFamily="34" charset="0"/>
              </a:rPr>
              <a:t> </a:t>
            </a:r>
            <a:r>
              <a:rPr lang="en-US" sz="2400" b="1" dirty="0" smtClean="0">
                <a:ln>
                  <a:solidFill>
                    <a:schemeClr val="tx1"/>
                  </a:solidFill>
                </a:ln>
                <a:latin typeface="Arial" pitchFamily="34" charset="0"/>
                <a:ea typeface="Times New Roman"/>
                <a:cs typeface="Arial" pitchFamily="34" charset="0"/>
              </a:rPr>
              <a:t>200 </a:t>
            </a:r>
            <a:r>
              <a:rPr lang="ru-RU" sz="2400" b="1" dirty="0" smtClean="0">
                <a:ln>
                  <a:solidFill>
                    <a:schemeClr val="tx1"/>
                  </a:solidFill>
                </a:ln>
                <a:latin typeface="Arial" pitchFamily="34" charset="0"/>
                <a:ea typeface="Times New Roman"/>
                <a:cs typeface="Arial" pitchFamily="34" charset="0"/>
              </a:rPr>
              <a:t>  </a:t>
            </a:r>
            <a:r>
              <a:rPr lang="en-US" sz="2400" b="1" dirty="0" smtClean="0">
                <a:ln>
                  <a:solidFill>
                    <a:schemeClr val="tx1"/>
                  </a:solidFill>
                </a:ln>
                <a:latin typeface="Arial" pitchFamily="34" charset="0"/>
                <a:ea typeface="Times New Roman"/>
                <a:cs typeface="Arial" pitchFamily="34" charset="0"/>
              </a:rPr>
              <a:t>300</a:t>
            </a:r>
            <a:r>
              <a:rPr lang="ru-RU" sz="2400" b="1" dirty="0" smtClean="0">
                <a:ln>
                  <a:solidFill>
                    <a:schemeClr val="tx1"/>
                  </a:solidFill>
                </a:ln>
                <a:latin typeface="Arial" pitchFamily="34" charset="0"/>
                <a:ea typeface="Times New Roman"/>
                <a:cs typeface="Arial" pitchFamily="34" charset="0"/>
              </a:rPr>
              <a:t>  </a:t>
            </a:r>
            <a:r>
              <a:rPr lang="en-US" sz="2400" b="1" dirty="0" smtClean="0">
                <a:ln>
                  <a:solidFill>
                    <a:schemeClr val="tx1"/>
                  </a:solidFill>
                </a:ln>
                <a:latin typeface="Arial" pitchFamily="34" charset="0"/>
                <a:ea typeface="Times New Roman"/>
                <a:cs typeface="Arial" pitchFamily="34" charset="0"/>
              </a:rPr>
              <a:t> 400 </a:t>
            </a:r>
            <a:r>
              <a:rPr lang="ru-RU" sz="2400" b="1" dirty="0" smtClean="0">
                <a:ln>
                  <a:solidFill>
                    <a:schemeClr val="tx1"/>
                  </a:solidFill>
                </a:ln>
                <a:latin typeface="Arial" pitchFamily="34" charset="0"/>
                <a:ea typeface="Times New Roman"/>
                <a:cs typeface="Arial" pitchFamily="34" charset="0"/>
              </a:rPr>
              <a:t>  </a:t>
            </a:r>
            <a:r>
              <a:rPr lang="en-US" sz="2400" b="1" dirty="0" smtClean="0">
                <a:ln>
                  <a:solidFill>
                    <a:schemeClr val="tx1"/>
                  </a:solidFill>
                </a:ln>
                <a:latin typeface="Arial" pitchFamily="34" charset="0"/>
                <a:ea typeface="Times New Roman"/>
                <a:cs typeface="Arial" pitchFamily="34" charset="0"/>
              </a:rPr>
              <a:t>500</a:t>
            </a:r>
            <a:r>
              <a:rPr lang="ru-RU" sz="2400" b="1" dirty="0" smtClean="0">
                <a:ln>
                  <a:solidFill>
                    <a:schemeClr val="tx1"/>
                  </a:solidFill>
                </a:ln>
                <a:latin typeface="Arial" pitchFamily="34" charset="0"/>
                <a:ea typeface="Times New Roman"/>
                <a:cs typeface="Arial" pitchFamily="34" charset="0"/>
              </a:rPr>
              <a:t>  </a:t>
            </a:r>
            <a:r>
              <a:rPr lang="en-US" sz="2400" b="1" dirty="0" smtClean="0">
                <a:ln>
                  <a:solidFill>
                    <a:schemeClr val="tx1"/>
                  </a:solidFill>
                </a:ln>
                <a:latin typeface="Arial" pitchFamily="34" charset="0"/>
                <a:ea typeface="Times New Roman"/>
                <a:cs typeface="Arial" pitchFamily="34" charset="0"/>
              </a:rPr>
              <a:t> 600 </a:t>
            </a:r>
            <a:r>
              <a:rPr lang="ru-RU" sz="2400" b="1" dirty="0" smtClean="0">
                <a:ln>
                  <a:solidFill>
                    <a:schemeClr val="tx1"/>
                  </a:solidFill>
                </a:ln>
                <a:latin typeface="Arial" pitchFamily="34" charset="0"/>
                <a:ea typeface="Times New Roman"/>
                <a:cs typeface="Arial" pitchFamily="34" charset="0"/>
              </a:rPr>
              <a:t>  </a:t>
            </a:r>
            <a:r>
              <a:rPr lang="en-US" sz="2400" b="1" dirty="0" smtClean="0">
                <a:ln>
                  <a:solidFill>
                    <a:schemeClr val="tx1"/>
                  </a:solidFill>
                </a:ln>
                <a:latin typeface="Arial" pitchFamily="34" charset="0"/>
                <a:ea typeface="Times New Roman"/>
                <a:cs typeface="Arial" pitchFamily="34" charset="0"/>
                <a:sym typeface="Symbol" panose="05050102010706020507" pitchFamily="18" charset="2"/>
              </a:rPr>
              <a:t></a:t>
            </a:r>
            <a:r>
              <a:rPr lang="ru-RU" sz="2400" b="1" dirty="0" smtClean="0">
                <a:ln>
                  <a:solidFill>
                    <a:schemeClr val="tx1"/>
                  </a:solidFill>
                </a:ln>
                <a:latin typeface="Arial" pitchFamily="34" charset="0"/>
                <a:ea typeface="Times New Roman"/>
                <a:cs typeface="Arial" pitchFamily="34" charset="0"/>
                <a:sym typeface="Symbol" panose="05050102010706020507" pitchFamily="18" charset="2"/>
              </a:rPr>
              <a:t>, с</a:t>
            </a:r>
            <a:endParaRPr lang="ru-RU" sz="2400" b="1" dirty="0">
              <a:ln>
                <a:solidFill>
                  <a:schemeClr val="tx1"/>
                </a:solidFill>
              </a:ln>
              <a:latin typeface="Arial" pitchFamily="34" charset="0"/>
              <a:ea typeface="Times New Roman"/>
              <a:cs typeface="Arial" pitchFamily="34" charset="0"/>
            </a:endParaRPr>
          </a:p>
        </p:txBody>
      </p:sp>
      <p:sp>
        <p:nvSpPr>
          <p:cNvPr id="11" name="Прямоугольник 10"/>
          <p:cNvSpPr/>
          <p:nvPr/>
        </p:nvSpPr>
        <p:spPr>
          <a:xfrm>
            <a:off x="395536" y="908720"/>
            <a:ext cx="1085554" cy="4819781"/>
          </a:xfrm>
          <a:prstGeom prst="rect">
            <a:avLst/>
          </a:prstGeom>
          <a:solidFill>
            <a:schemeClr val="bg1">
              <a:lumMod val="85000"/>
            </a:schemeClr>
          </a:solidFill>
        </p:spPr>
        <p:txBody>
          <a:bodyPr wrap="none">
            <a:spAutoFit/>
          </a:bodyPr>
          <a:lstStyle/>
          <a:p>
            <a:pPr algn="ctr">
              <a:lnSpc>
                <a:spcPct val="80000"/>
              </a:lnSpc>
              <a:spcAft>
                <a:spcPts val="0"/>
              </a:spcAft>
            </a:pPr>
            <a:r>
              <a:rPr lang="ru-RU" sz="2800" b="1" dirty="0" smtClean="0">
                <a:ln>
                  <a:solidFill>
                    <a:schemeClr val="tx1"/>
                  </a:solidFill>
                </a:ln>
                <a:latin typeface="Arial" pitchFamily="34" charset="0"/>
                <a:ea typeface="Times New Roman"/>
                <a:cs typeface="Arial" pitchFamily="34" charset="0"/>
                <a:sym typeface="Symbol" panose="05050102010706020507" pitchFamily="18" charset="2"/>
              </a:rPr>
              <a:t>16,09</a:t>
            </a:r>
          </a:p>
          <a:p>
            <a:pPr algn="ctr">
              <a:lnSpc>
                <a:spcPct val="80000"/>
              </a:lnSpc>
              <a:spcAft>
                <a:spcPts val="0"/>
              </a:spcAft>
            </a:pPr>
            <a:endParaRPr lang="ru-RU" sz="2800"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800" b="1" dirty="0" smtClean="0">
                <a:ln>
                  <a:solidFill>
                    <a:schemeClr val="tx1"/>
                  </a:solidFill>
                </a:ln>
                <a:latin typeface="Arial" pitchFamily="34" charset="0"/>
                <a:ea typeface="Times New Roman"/>
                <a:cs typeface="Arial" pitchFamily="34" charset="0"/>
                <a:sym typeface="Symbol" panose="05050102010706020507" pitchFamily="18" charset="2"/>
              </a:rPr>
              <a:t>16,08</a:t>
            </a:r>
          </a:p>
          <a:p>
            <a:pPr algn="ctr">
              <a:lnSpc>
                <a:spcPct val="80000"/>
              </a:lnSpc>
              <a:spcAft>
                <a:spcPts val="0"/>
              </a:spcAft>
            </a:pPr>
            <a:endParaRPr lang="ru-RU" sz="3200"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800" b="1" dirty="0" smtClean="0">
                <a:ln>
                  <a:solidFill>
                    <a:schemeClr val="tx1"/>
                  </a:solidFill>
                </a:ln>
                <a:latin typeface="Arial" pitchFamily="34" charset="0"/>
                <a:ea typeface="Times New Roman"/>
                <a:cs typeface="Arial" pitchFamily="34" charset="0"/>
                <a:sym typeface="Symbol" panose="05050102010706020507" pitchFamily="18" charset="2"/>
              </a:rPr>
              <a:t>16,07</a:t>
            </a:r>
          </a:p>
          <a:p>
            <a:pPr algn="ctr">
              <a:lnSpc>
                <a:spcPct val="80000"/>
              </a:lnSpc>
              <a:spcAft>
                <a:spcPts val="0"/>
              </a:spcAft>
            </a:pPr>
            <a:endParaRPr lang="ru-RU" sz="2800"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800" b="1" dirty="0" smtClean="0">
                <a:ln>
                  <a:solidFill>
                    <a:schemeClr val="tx1"/>
                  </a:solidFill>
                </a:ln>
                <a:latin typeface="Arial" pitchFamily="34" charset="0"/>
                <a:ea typeface="Times New Roman"/>
                <a:cs typeface="Arial" pitchFamily="34" charset="0"/>
                <a:sym typeface="Symbol" panose="05050102010706020507" pitchFamily="18" charset="2"/>
              </a:rPr>
              <a:t>16,06</a:t>
            </a:r>
          </a:p>
          <a:p>
            <a:pPr algn="ctr">
              <a:lnSpc>
                <a:spcPct val="80000"/>
              </a:lnSpc>
              <a:spcAft>
                <a:spcPts val="0"/>
              </a:spcAft>
            </a:pPr>
            <a:endParaRPr lang="ru-RU" sz="3600"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800" b="1" dirty="0" smtClean="0">
                <a:ln>
                  <a:solidFill>
                    <a:schemeClr val="tx1"/>
                  </a:solidFill>
                </a:ln>
                <a:latin typeface="Arial" pitchFamily="34" charset="0"/>
                <a:ea typeface="Times New Roman"/>
                <a:cs typeface="Arial" pitchFamily="34" charset="0"/>
                <a:sym typeface="Symbol" panose="05050102010706020507" pitchFamily="18" charset="2"/>
              </a:rPr>
              <a:t>16,05</a:t>
            </a:r>
          </a:p>
          <a:p>
            <a:pPr algn="ctr">
              <a:lnSpc>
                <a:spcPct val="80000"/>
              </a:lnSpc>
              <a:spcAft>
                <a:spcPts val="0"/>
              </a:spcAft>
            </a:pPr>
            <a:endParaRPr lang="ru-RU" sz="3200"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800" b="1" dirty="0" smtClean="0">
                <a:ln>
                  <a:solidFill>
                    <a:schemeClr val="tx1"/>
                  </a:solidFill>
                </a:ln>
                <a:latin typeface="Arial" pitchFamily="34" charset="0"/>
                <a:ea typeface="Times New Roman"/>
                <a:cs typeface="Arial" pitchFamily="34" charset="0"/>
                <a:sym typeface="Symbol" panose="05050102010706020507" pitchFamily="18" charset="2"/>
              </a:rPr>
              <a:t>16,04</a:t>
            </a:r>
          </a:p>
          <a:p>
            <a:pPr algn="ctr">
              <a:lnSpc>
                <a:spcPct val="80000"/>
              </a:lnSpc>
              <a:spcAft>
                <a:spcPts val="0"/>
              </a:spcAft>
            </a:pPr>
            <a:endParaRPr lang="ru-RU" sz="3400"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800" b="1" dirty="0" smtClean="0">
                <a:ln>
                  <a:solidFill>
                    <a:schemeClr val="tx1"/>
                  </a:solidFill>
                </a:ln>
                <a:latin typeface="Arial" pitchFamily="34" charset="0"/>
                <a:ea typeface="Times New Roman"/>
                <a:cs typeface="Arial" pitchFamily="34" charset="0"/>
                <a:sym typeface="Symbol" panose="05050102010706020507" pitchFamily="18" charset="2"/>
              </a:rPr>
              <a:t>16,03</a:t>
            </a:r>
            <a:endParaRPr lang="ru-RU" sz="2800" b="1" dirty="0">
              <a:ln>
                <a:solidFill>
                  <a:schemeClr val="tx1"/>
                </a:solidFill>
              </a:ln>
              <a:latin typeface="Arial" pitchFamily="34" charset="0"/>
              <a:ea typeface="Times New Roman"/>
              <a:cs typeface="Arial" pitchFamily="34" charset="0"/>
            </a:endParaRPr>
          </a:p>
        </p:txBody>
      </p:sp>
      <p:sp>
        <p:nvSpPr>
          <p:cNvPr id="13" name="Прямоугольник 12"/>
          <p:cNvSpPr/>
          <p:nvPr/>
        </p:nvSpPr>
        <p:spPr>
          <a:xfrm>
            <a:off x="1197286" y="134332"/>
            <a:ext cx="809837" cy="437043"/>
          </a:xfrm>
          <a:prstGeom prst="rect">
            <a:avLst/>
          </a:prstGeom>
          <a:solidFill>
            <a:schemeClr val="bg1">
              <a:lumMod val="85000"/>
            </a:schemeClr>
          </a:solidFill>
        </p:spPr>
        <p:txBody>
          <a:bodyPr wrap="none">
            <a:spAutoFit/>
          </a:bodyPr>
          <a:lstStyle/>
          <a:p>
            <a:pPr algn="ctr">
              <a:lnSpc>
                <a:spcPct val="80000"/>
              </a:lnSpc>
              <a:spcAft>
                <a:spcPts val="0"/>
              </a:spcAft>
            </a:pPr>
            <a:r>
              <a:rPr lang="en-US" sz="2800" b="1" dirty="0" smtClean="0">
                <a:ln>
                  <a:solidFill>
                    <a:schemeClr val="tx1"/>
                  </a:solidFill>
                </a:ln>
                <a:latin typeface="Arial" pitchFamily="34" charset="0"/>
                <a:ea typeface="Times New Roman"/>
                <a:cs typeface="Arial" pitchFamily="34" charset="0"/>
                <a:sym typeface="Symbol" panose="05050102010706020507" pitchFamily="18" charset="2"/>
              </a:rPr>
              <a:t>t</a:t>
            </a:r>
            <a:r>
              <a:rPr lang="ru-RU" sz="2800" b="1" dirty="0" smtClean="0">
                <a:ln>
                  <a:solidFill>
                    <a:schemeClr val="tx1"/>
                  </a:solidFill>
                </a:ln>
                <a:latin typeface="Arial" pitchFamily="34" charset="0"/>
                <a:ea typeface="Times New Roman"/>
                <a:cs typeface="Arial" pitchFamily="34" charset="0"/>
                <a:sym typeface="Symbol" panose="05050102010706020507" pitchFamily="18" charset="2"/>
              </a:rPr>
              <a:t> </a:t>
            </a:r>
            <a:r>
              <a:rPr lang="ru-RU" sz="2800" b="1" baseline="30000" dirty="0" err="1" smtClean="0">
                <a:ln>
                  <a:solidFill>
                    <a:schemeClr val="tx1"/>
                  </a:solidFill>
                </a:ln>
                <a:latin typeface="Arial" pitchFamily="34" charset="0"/>
                <a:ea typeface="Times New Roman"/>
                <a:cs typeface="Arial" pitchFamily="34" charset="0"/>
                <a:sym typeface="Symbol" panose="05050102010706020507" pitchFamily="18" charset="2"/>
              </a:rPr>
              <a:t>о</a:t>
            </a:r>
            <a:r>
              <a:rPr lang="ru-RU" sz="2800" b="1" dirty="0" err="1" smtClean="0">
                <a:ln>
                  <a:solidFill>
                    <a:schemeClr val="tx1"/>
                  </a:solidFill>
                </a:ln>
                <a:latin typeface="Arial" pitchFamily="34" charset="0"/>
                <a:ea typeface="Times New Roman"/>
                <a:cs typeface="Arial" pitchFamily="34" charset="0"/>
                <a:sym typeface="Symbol" panose="05050102010706020507" pitchFamily="18" charset="2"/>
              </a:rPr>
              <a:t>С</a:t>
            </a:r>
            <a:endParaRPr lang="ru-RU" sz="2800" b="1" dirty="0">
              <a:ln>
                <a:solidFill>
                  <a:schemeClr val="tx1"/>
                </a:solidFill>
              </a:ln>
              <a:latin typeface="Arial" pitchFamily="34" charset="0"/>
              <a:ea typeface="Times New Roman"/>
              <a:cs typeface="Arial" pitchFamily="34" charset="0"/>
            </a:endParaRPr>
          </a:p>
        </p:txBody>
      </p:sp>
      <p:sp>
        <p:nvSpPr>
          <p:cNvPr id="4" name="Овал 3"/>
          <p:cNvSpPr/>
          <p:nvPr/>
        </p:nvSpPr>
        <p:spPr>
          <a:xfrm>
            <a:off x="4999523" y="2996952"/>
            <a:ext cx="220549" cy="21602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Picture 12" descr="пишу 1"/>
          <p:cNvPicPr>
            <a:picLocks noChangeAspect="1" noChangeArrowheads="1" noCrop="1"/>
          </p:cNvPicPr>
          <p:nvPr/>
        </p:nvPicPr>
        <p:blipFill>
          <a:blip r:embed="rId5" cstate="print"/>
          <a:srcRect/>
          <a:stretch>
            <a:fillRect/>
          </a:stretch>
        </p:blipFill>
        <p:spPr bwMode="auto">
          <a:xfrm>
            <a:off x="8531225" y="5085928"/>
            <a:ext cx="649287" cy="1295400"/>
          </a:xfrm>
          <a:prstGeom prst="rect">
            <a:avLst/>
          </a:prstGeom>
          <a:noFill/>
          <a:ln w="9525">
            <a:noFill/>
            <a:miter lim="800000"/>
            <a:headEnd/>
            <a:tailEnd/>
          </a:ln>
        </p:spPr>
      </p:pic>
    </p:spTree>
    <p:extLst>
      <p:ext uri="{BB962C8B-B14F-4D97-AF65-F5344CB8AC3E}">
        <p14:creationId xmlns:p14="http://schemas.microsoft.com/office/powerpoint/2010/main" val="1295822451"/>
      </p:ext>
    </p:extLst>
  </p:cSld>
  <p:clrMapOvr>
    <a:masterClrMapping/>
  </p:clrMapOvr>
  <p:transition>
    <p:wheel spokes="1"/>
  </p:transition>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Рисунок 1"/>
          <p:cNvPicPr>
            <a:picLocks noChangeAspect="1"/>
          </p:cNvPicPr>
          <p:nvPr/>
        </p:nvPicPr>
        <p:blipFill rotWithShape="1">
          <a:blip r:embed="rId4">
            <a:extLst>
              <a:ext uri="{28A0092B-C50C-407E-A947-70E740481C1C}">
                <a14:useLocalDpi xmlns:a14="http://schemas.microsoft.com/office/drawing/2010/main" val="0"/>
              </a:ext>
            </a:extLst>
          </a:blip>
          <a:srcRect l="5201" t="8013" r="12201" b="6675"/>
          <a:stretch/>
        </p:blipFill>
        <p:spPr>
          <a:xfrm>
            <a:off x="1376439" y="134332"/>
            <a:ext cx="4797796" cy="6607036"/>
          </a:xfrm>
          <a:prstGeom prst="rect">
            <a:avLst/>
          </a:prstGeom>
        </p:spPr>
      </p:pic>
      <p:sp>
        <p:nvSpPr>
          <p:cNvPr id="7" name="Прямоугольник 6"/>
          <p:cNvSpPr/>
          <p:nvPr/>
        </p:nvSpPr>
        <p:spPr>
          <a:xfrm>
            <a:off x="5367655" y="217559"/>
            <a:ext cx="1661032" cy="437043"/>
          </a:xfrm>
          <a:prstGeom prst="rect">
            <a:avLst/>
          </a:prstGeom>
          <a:solidFill>
            <a:schemeClr val="bg1">
              <a:lumMod val="85000"/>
            </a:schemeClr>
          </a:solidFill>
        </p:spPr>
        <p:txBody>
          <a:bodyPr wrap="none">
            <a:spAutoFit/>
          </a:bodyPr>
          <a:lstStyle/>
          <a:p>
            <a:pPr algn="ctr">
              <a:lnSpc>
                <a:spcPct val="80000"/>
              </a:lnSpc>
              <a:spcAft>
                <a:spcPts val="0"/>
              </a:spcAft>
            </a:pPr>
            <a:r>
              <a:rPr lang="en-US" sz="2800" b="1" dirty="0">
                <a:latin typeface="Arial" pitchFamily="34" charset="0"/>
                <a:ea typeface="Times New Roman"/>
                <a:cs typeface="Arial" pitchFamily="34" charset="0"/>
              </a:rPr>
              <a:t>m </a:t>
            </a:r>
            <a:r>
              <a:rPr lang="ru-RU" sz="2800" b="1" dirty="0">
                <a:latin typeface="Arial" pitchFamily="34" charset="0"/>
                <a:ea typeface="Times New Roman"/>
                <a:cs typeface="Arial" pitchFamily="34" charset="0"/>
              </a:rPr>
              <a:t>= </a:t>
            </a:r>
            <a:r>
              <a:rPr lang="ru-RU" sz="2800" b="1" dirty="0" smtClean="0">
                <a:latin typeface="Arial" pitchFamily="34" charset="0"/>
                <a:ea typeface="Times New Roman"/>
                <a:cs typeface="Arial" pitchFamily="34" charset="0"/>
              </a:rPr>
              <a:t>1,</a:t>
            </a:r>
            <a:r>
              <a:rPr lang="en-US" sz="2800" b="1" dirty="0" smtClean="0">
                <a:latin typeface="Arial" pitchFamily="34" charset="0"/>
                <a:ea typeface="Times New Roman"/>
                <a:cs typeface="Arial" pitchFamily="34" charset="0"/>
              </a:rPr>
              <a:t>0</a:t>
            </a:r>
            <a:r>
              <a:rPr lang="ru-RU" sz="2800" b="1" dirty="0" smtClean="0">
                <a:latin typeface="Arial" pitchFamily="34" charset="0"/>
                <a:ea typeface="Times New Roman"/>
                <a:cs typeface="Arial" pitchFamily="34" charset="0"/>
              </a:rPr>
              <a:t> </a:t>
            </a:r>
            <a:r>
              <a:rPr lang="ru-RU" sz="2800" b="1" dirty="0">
                <a:latin typeface="Arial" pitchFamily="34" charset="0"/>
                <a:ea typeface="Times New Roman"/>
                <a:cs typeface="Arial" pitchFamily="34" charset="0"/>
              </a:rPr>
              <a:t>г</a:t>
            </a:r>
          </a:p>
        </p:txBody>
      </p:sp>
      <p:sp>
        <p:nvSpPr>
          <p:cNvPr id="8" name="Прямоугольник 7"/>
          <p:cNvSpPr/>
          <p:nvPr/>
        </p:nvSpPr>
        <p:spPr>
          <a:xfrm>
            <a:off x="3447643" y="260648"/>
            <a:ext cx="404277" cy="437043"/>
          </a:xfrm>
          <a:prstGeom prst="rect">
            <a:avLst/>
          </a:prstGeom>
          <a:solidFill>
            <a:schemeClr val="bg1">
              <a:lumMod val="85000"/>
            </a:schemeClr>
          </a:solidFill>
        </p:spPr>
        <p:txBody>
          <a:bodyPr wrap="none">
            <a:spAutoFit/>
          </a:bodyPr>
          <a:lstStyle/>
          <a:p>
            <a:pPr algn="ctr">
              <a:lnSpc>
                <a:spcPct val="80000"/>
              </a:lnSpc>
              <a:spcAft>
                <a:spcPts val="0"/>
              </a:spcAft>
            </a:pPr>
            <a:r>
              <a:rPr lang="en-US" sz="2800" b="1" dirty="0" smtClean="0">
                <a:ln>
                  <a:solidFill>
                    <a:schemeClr val="tx1"/>
                  </a:solidFill>
                </a:ln>
                <a:latin typeface="Arial" pitchFamily="34" charset="0"/>
                <a:ea typeface="Times New Roman"/>
                <a:cs typeface="Arial" pitchFamily="34" charset="0"/>
              </a:rPr>
              <a:t>F</a:t>
            </a:r>
            <a:endParaRPr lang="ru-RU" sz="2800" b="1" dirty="0">
              <a:ln>
                <a:solidFill>
                  <a:schemeClr val="tx1"/>
                </a:solidFill>
              </a:ln>
              <a:latin typeface="Arial" pitchFamily="34" charset="0"/>
              <a:ea typeface="Times New Roman"/>
              <a:cs typeface="Arial" pitchFamily="34" charset="0"/>
            </a:endParaRPr>
          </a:p>
        </p:txBody>
      </p:sp>
      <p:sp>
        <p:nvSpPr>
          <p:cNvPr id="9" name="Прямоугольник 8"/>
          <p:cNvSpPr/>
          <p:nvPr/>
        </p:nvSpPr>
        <p:spPr>
          <a:xfrm>
            <a:off x="3661583" y="5152197"/>
            <a:ext cx="444352" cy="437043"/>
          </a:xfrm>
          <a:prstGeom prst="rect">
            <a:avLst/>
          </a:prstGeom>
          <a:solidFill>
            <a:schemeClr val="bg1">
              <a:lumMod val="85000"/>
            </a:schemeClr>
          </a:solidFill>
        </p:spPr>
        <p:txBody>
          <a:bodyPr wrap="none">
            <a:spAutoFit/>
          </a:bodyPr>
          <a:lstStyle/>
          <a:p>
            <a:pPr algn="ctr">
              <a:lnSpc>
                <a:spcPct val="80000"/>
              </a:lnSpc>
              <a:spcAft>
                <a:spcPts val="0"/>
              </a:spcAft>
            </a:pPr>
            <a:r>
              <a:rPr lang="en-US" sz="2800" b="1" dirty="0" smtClean="0">
                <a:ln>
                  <a:solidFill>
                    <a:schemeClr val="tx1"/>
                  </a:solidFill>
                </a:ln>
                <a:latin typeface="Arial" pitchFamily="34" charset="0"/>
                <a:ea typeface="Times New Roman"/>
                <a:cs typeface="Arial" pitchFamily="34" charset="0"/>
              </a:rPr>
              <a:t>K</a:t>
            </a:r>
            <a:endParaRPr lang="ru-RU" sz="2800" b="1" dirty="0">
              <a:ln>
                <a:solidFill>
                  <a:schemeClr val="tx1"/>
                </a:solidFill>
              </a:ln>
              <a:latin typeface="Arial" pitchFamily="34" charset="0"/>
              <a:ea typeface="Times New Roman"/>
              <a:cs typeface="Arial" pitchFamily="34" charset="0"/>
            </a:endParaRPr>
          </a:p>
        </p:txBody>
      </p:sp>
      <p:sp>
        <p:nvSpPr>
          <p:cNvPr id="10" name="Прямоугольник 9"/>
          <p:cNvSpPr/>
          <p:nvPr/>
        </p:nvSpPr>
        <p:spPr>
          <a:xfrm rot="21442321">
            <a:off x="3737456" y="3082095"/>
            <a:ext cx="524503" cy="437043"/>
          </a:xfrm>
          <a:prstGeom prst="rect">
            <a:avLst/>
          </a:prstGeom>
          <a:solidFill>
            <a:schemeClr val="bg1">
              <a:lumMod val="85000"/>
            </a:schemeClr>
          </a:solidFill>
        </p:spPr>
        <p:txBody>
          <a:bodyPr wrap="none">
            <a:spAutoFit/>
          </a:bodyPr>
          <a:lstStyle/>
          <a:p>
            <a:pPr algn="ctr">
              <a:lnSpc>
                <a:spcPct val="80000"/>
              </a:lnSpc>
              <a:spcAft>
                <a:spcPts val="0"/>
              </a:spcAft>
            </a:pPr>
            <a:r>
              <a:rPr lang="en-US" sz="2800" b="1" dirty="0" smtClean="0">
                <a:ln>
                  <a:solidFill>
                    <a:schemeClr val="tx1"/>
                  </a:solidFill>
                </a:ln>
                <a:latin typeface="Arial" pitchFamily="34" charset="0"/>
                <a:ea typeface="Times New Roman"/>
                <a:cs typeface="Arial" pitchFamily="34" charset="0"/>
                <a:sym typeface="Symbol" panose="05050102010706020507" pitchFamily="18" charset="2"/>
              </a:rPr>
              <a:t>t</a:t>
            </a:r>
            <a:endParaRPr lang="ru-RU" sz="2800" b="1" dirty="0">
              <a:ln>
                <a:solidFill>
                  <a:schemeClr val="tx1"/>
                </a:solidFill>
              </a:ln>
              <a:latin typeface="Arial" pitchFamily="34" charset="0"/>
              <a:ea typeface="Times New Roman"/>
              <a:cs typeface="Arial" pitchFamily="34" charset="0"/>
            </a:endParaRPr>
          </a:p>
        </p:txBody>
      </p:sp>
      <p:sp>
        <p:nvSpPr>
          <p:cNvPr id="13" name="Прямоугольник 12"/>
          <p:cNvSpPr/>
          <p:nvPr/>
        </p:nvSpPr>
        <p:spPr>
          <a:xfrm rot="21390477">
            <a:off x="1914958" y="6227795"/>
            <a:ext cx="4908716" cy="387798"/>
          </a:xfrm>
          <a:prstGeom prst="rect">
            <a:avLst/>
          </a:prstGeom>
          <a:solidFill>
            <a:schemeClr val="bg1">
              <a:lumMod val="85000"/>
            </a:schemeClr>
          </a:solidFill>
        </p:spPr>
        <p:txBody>
          <a:bodyPr wrap="none">
            <a:spAutoFit/>
          </a:bodyPr>
          <a:lstStyle/>
          <a:p>
            <a:pPr>
              <a:lnSpc>
                <a:spcPct val="80000"/>
              </a:lnSpc>
              <a:spcAft>
                <a:spcPts val="0"/>
              </a:spcAft>
            </a:pPr>
            <a:r>
              <a:rPr lang="en-US" sz="2200" b="1" dirty="0" smtClean="0">
                <a:ln>
                  <a:solidFill>
                    <a:schemeClr val="tx1"/>
                  </a:solidFill>
                </a:ln>
                <a:latin typeface="Arial" pitchFamily="34" charset="0"/>
                <a:ea typeface="Times New Roman"/>
                <a:cs typeface="Arial" pitchFamily="34" charset="0"/>
              </a:rPr>
              <a:t>0  100 </a:t>
            </a:r>
            <a:r>
              <a:rPr lang="ru-RU" sz="2200" b="1" dirty="0" smtClean="0">
                <a:ln>
                  <a:solidFill>
                    <a:schemeClr val="tx1"/>
                  </a:solidFill>
                </a:ln>
                <a:latin typeface="Arial" pitchFamily="34" charset="0"/>
                <a:ea typeface="Times New Roman"/>
                <a:cs typeface="Arial" pitchFamily="34" charset="0"/>
              </a:rPr>
              <a:t> </a:t>
            </a:r>
            <a:r>
              <a:rPr lang="en-US" sz="2200" b="1" dirty="0" smtClean="0">
                <a:ln>
                  <a:solidFill>
                    <a:schemeClr val="tx1"/>
                  </a:solidFill>
                </a:ln>
                <a:latin typeface="Arial" pitchFamily="34" charset="0"/>
                <a:ea typeface="Times New Roman"/>
                <a:cs typeface="Arial" pitchFamily="34" charset="0"/>
              </a:rPr>
              <a:t>200 </a:t>
            </a:r>
            <a:r>
              <a:rPr lang="ru-RU" sz="2200" b="1" dirty="0" smtClean="0">
                <a:ln>
                  <a:solidFill>
                    <a:schemeClr val="tx1"/>
                  </a:solidFill>
                </a:ln>
                <a:latin typeface="Arial" pitchFamily="34" charset="0"/>
                <a:ea typeface="Times New Roman"/>
                <a:cs typeface="Arial" pitchFamily="34" charset="0"/>
              </a:rPr>
              <a:t> </a:t>
            </a:r>
            <a:r>
              <a:rPr lang="en-US" sz="2200" b="1" dirty="0" smtClean="0">
                <a:ln>
                  <a:solidFill>
                    <a:schemeClr val="tx1"/>
                  </a:solidFill>
                </a:ln>
                <a:latin typeface="Arial" pitchFamily="34" charset="0"/>
                <a:ea typeface="Times New Roman"/>
                <a:cs typeface="Arial" pitchFamily="34" charset="0"/>
              </a:rPr>
              <a:t>300</a:t>
            </a:r>
            <a:r>
              <a:rPr lang="ru-RU" sz="2200" b="1" dirty="0" smtClean="0">
                <a:ln>
                  <a:solidFill>
                    <a:schemeClr val="tx1"/>
                  </a:solidFill>
                </a:ln>
                <a:latin typeface="Arial" pitchFamily="34" charset="0"/>
                <a:ea typeface="Times New Roman"/>
                <a:cs typeface="Arial" pitchFamily="34" charset="0"/>
              </a:rPr>
              <a:t> </a:t>
            </a:r>
            <a:r>
              <a:rPr lang="en-US" sz="2200" b="1" dirty="0" smtClean="0">
                <a:ln>
                  <a:solidFill>
                    <a:schemeClr val="tx1"/>
                  </a:solidFill>
                </a:ln>
                <a:latin typeface="Arial" pitchFamily="34" charset="0"/>
                <a:ea typeface="Times New Roman"/>
                <a:cs typeface="Arial" pitchFamily="34" charset="0"/>
              </a:rPr>
              <a:t> 400 </a:t>
            </a:r>
            <a:r>
              <a:rPr lang="ru-RU" sz="2200" b="1" dirty="0" smtClean="0">
                <a:ln>
                  <a:solidFill>
                    <a:schemeClr val="tx1"/>
                  </a:solidFill>
                </a:ln>
                <a:latin typeface="Arial" pitchFamily="34" charset="0"/>
                <a:ea typeface="Times New Roman"/>
                <a:cs typeface="Arial" pitchFamily="34" charset="0"/>
              </a:rPr>
              <a:t> </a:t>
            </a:r>
            <a:r>
              <a:rPr lang="en-US" sz="2200" b="1" dirty="0" smtClean="0">
                <a:ln>
                  <a:solidFill>
                    <a:schemeClr val="tx1"/>
                  </a:solidFill>
                </a:ln>
                <a:latin typeface="Arial" pitchFamily="34" charset="0"/>
                <a:ea typeface="Times New Roman"/>
                <a:cs typeface="Arial" pitchFamily="34" charset="0"/>
              </a:rPr>
              <a:t>500</a:t>
            </a:r>
            <a:r>
              <a:rPr lang="ru-RU" sz="2200" b="1" dirty="0" smtClean="0">
                <a:ln>
                  <a:solidFill>
                    <a:schemeClr val="tx1"/>
                  </a:solidFill>
                </a:ln>
                <a:latin typeface="Arial" pitchFamily="34" charset="0"/>
                <a:ea typeface="Times New Roman"/>
                <a:cs typeface="Arial" pitchFamily="34" charset="0"/>
              </a:rPr>
              <a:t> </a:t>
            </a:r>
            <a:r>
              <a:rPr lang="en-US" sz="2200" b="1" dirty="0" smtClean="0">
                <a:ln>
                  <a:solidFill>
                    <a:schemeClr val="tx1"/>
                  </a:solidFill>
                </a:ln>
                <a:latin typeface="Arial" pitchFamily="34" charset="0"/>
                <a:ea typeface="Times New Roman"/>
                <a:cs typeface="Arial" pitchFamily="34" charset="0"/>
              </a:rPr>
              <a:t> 600 </a:t>
            </a:r>
            <a:r>
              <a:rPr lang="ru-RU" sz="2200" b="1" dirty="0" smtClean="0">
                <a:ln>
                  <a:solidFill>
                    <a:schemeClr val="tx1"/>
                  </a:solidFill>
                </a:ln>
                <a:latin typeface="Arial" pitchFamily="34" charset="0"/>
                <a:ea typeface="Times New Roman"/>
                <a:cs typeface="Arial" pitchFamily="34" charset="0"/>
              </a:rPr>
              <a:t> </a:t>
            </a:r>
            <a:r>
              <a:rPr lang="ru-RU" sz="2400" b="1" dirty="0" smtClean="0">
                <a:ln>
                  <a:solidFill>
                    <a:schemeClr val="tx1"/>
                  </a:solidFill>
                </a:ln>
                <a:latin typeface="Arial" pitchFamily="34" charset="0"/>
                <a:ea typeface="Times New Roman"/>
                <a:cs typeface="Arial" pitchFamily="34" charset="0"/>
              </a:rPr>
              <a:t> </a:t>
            </a:r>
            <a:r>
              <a:rPr lang="en-US" sz="2400" b="1" dirty="0" smtClean="0">
                <a:ln>
                  <a:solidFill>
                    <a:schemeClr val="tx1"/>
                  </a:solidFill>
                </a:ln>
                <a:latin typeface="Arial" pitchFamily="34" charset="0"/>
                <a:ea typeface="Times New Roman"/>
                <a:cs typeface="Arial" pitchFamily="34" charset="0"/>
                <a:sym typeface="Symbol" panose="05050102010706020507" pitchFamily="18" charset="2"/>
              </a:rPr>
              <a:t></a:t>
            </a:r>
            <a:r>
              <a:rPr lang="ru-RU" sz="2400" b="1" dirty="0" smtClean="0">
                <a:ln>
                  <a:solidFill>
                    <a:schemeClr val="tx1"/>
                  </a:solidFill>
                </a:ln>
                <a:latin typeface="Arial" pitchFamily="34" charset="0"/>
                <a:ea typeface="Times New Roman"/>
                <a:cs typeface="Arial" pitchFamily="34" charset="0"/>
                <a:sym typeface="Symbol" panose="05050102010706020507" pitchFamily="18" charset="2"/>
              </a:rPr>
              <a:t>, с</a:t>
            </a:r>
            <a:endParaRPr lang="ru-RU" sz="2400" b="1" dirty="0">
              <a:ln>
                <a:solidFill>
                  <a:schemeClr val="tx1"/>
                </a:solidFill>
              </a:ln>
              <a:latin typeface="Arial" pitchFamily="34" charset="0"/>
              <a:ea typeface="Times New Roman"/>
              <a:cs typeface="Arial" pitchFamily="34" charset="0"/>
            </a:endParaRPr>
          </a:p>
        </p:txBody>
      </p:sp>
      <p:sp>
        <p:nvSpPr>
          <p:cNvPr id="14" name="Прямоугольник 13"/>
          <p:cNvSpPr/>
          <p:nvPr/>
        </p:nvSpPr>
        <p:spPr>
          <a:xfrm>
            <a:off x="1197286" y="134332"/>
            <a:ext cx="809837" cy="437043"/>
          </a:xfrm>
          <a:prstGeom prst="rect">
            <a:avLst/>
          </a:prstGeom>
          <a:solidFill>
            <a:schemeClr val="bg1">
              <a:lumMod val="85000"/>
            </a:schemeClr>
          </a:solidFill>
        </p:spPr>
        <p:txBody>
          <a:bodyPr wrap="none">
            <a:spAutoFit/>
          </a:bodyPr>
          <a:lstStyle/>
          <a:p>
            <a:pPr algn="ctr">
              <a:lnSpc>
                <a:spcPct val="80000"/>
              </a:lnSpc>
              <a:spcAft>
                <a:spcPts val="0"/>
              </a:spcAft>
            </a:pPr>
            <a:r>
              <a:rPr lang="en-US" sz="2800" b="1" dirty="0" smtClean="0">
                <a:ln>
                  <a:solidFill>
                    <a:schemeClr val="tx1"/>
                  </a:solidFill>
                </a:ln>
                <a:latin typeface="Arial" pitchFamily="34" charset="0"/>
                <a:ea typeface="Times New Roman"/>
                <a:cs typeface="Arial" pitchFamily="34" charset="0"/>
                <a:sym typeface="Symbol" panose="05050102010706020507" pitchFamily="18" charset="2"/>
              </a:rPr>
              <a:t>t</a:t>
            </a:r>
            <a:r>
              <a:rPr lang="ru-RU" sz="2800" b="1" dirty="0" smtClean="0">
                <a:ln>
                  <a:solidFill>
                    <a:schemeClr val="tx1"/>
                  </a:solidFill>
                </a:ln>
                <a:latin typeface="Arial" pitchFamily="34" charset="0"/>
                <a:ea typeface="Times New Roman"/>
                <a:cs typeface="Arial" pitchFamily="34" charset="0"/>
                <a:sym typeface="Symbol" panose="05050102010706020507" pitchFamily="18" charset="2"/>
              </a:rPr>
              <a:t> </a:t>
            </a:r>
            <a:r>
              <a:rPr lang="ru-RU" sz="2800" b="1" baseline="30000" dirty="0" err="1" smtClean="0">
                <a:ln>
                  <a:solidFill>
                    <a:schemeClr val="tx1"/>
                  </a:solidFill>
                </a:ln>
                <a:latin typeface="Arial" pitchFamily="34" charset="0"/>
                <a:ea typeface="Times New Roman"/>
                <a:cs typeface="Arial" pitchFamily="34" charset="0"/>
                <a:sym typeface="Symbol" panose="05050102010706020507" pitchFamily="18" charset="2"/>
              </a:rPr>
              <a:t>о</a:t>
            </a:r>
            <a:r>
              <a:rPr lang="ru-RU" sz="2800" b="1" dirty="0" err="1" smtClean="0">
                <a:ln>
                  <a:solidFill>
                    <a:schemeClr val="tx1"/>
                  </a:solidFill>
                </a:ln>
                <a:latin typeface="Arial" pitchFamily="34" charset="0"/>
                <a:ea typeface="Times New Roman"/>
                <a:cs typeface="Arial" pitchFamily="34" charset="0"/>
                <a:sym typeface="Symbol" panose="05050102010706020507" pitchFamily="18" charset="2"/>
              </a:rPr>
              <a:t>С</a:t>
            </a:r>
            <a:endParaRPr lang="ru-RU" sz="2800" b="1" dirty="0">
              <a:ln>
                <a:solidFill>
                  <a:schemeClr val="tx1"/>
                </a:solidFill>
              </a:ln>
              <a:latin typeface="Arial" pitchFamily="34" charset="0"/>
              <a:ea typeface="Times New Roman"/>
              <a:cs typeface="Arial" pitchFamily="34" charset="0"/>
            </a:endParaRPr>
          </a:p>
        </p:txBody>
      </p:sp>
      <p:sp>
        <p:nvSpPr>
          <p:cNvPr id="15" name="Прямоугольник 14"/>
          <p:cNvSpPr/>
          <p:nvPr/>
        </p:nvSpPr>
        <p:spPr>
          <a:xfrm>
            <a:off x="6707360" y="1340768"/>
            <a:ext cx="1661031" cy="437043"/>
          </a:xfrm>
          <a:prstGeom prst="rect">
            <a:avLst/>
          </a:prstGeom>
          <a:solidFill>
            <a:schemeClr val="bg1">
              <a:lumMod val="85000"/>
            </a:schemeClr>
          </a:solidFill>
        </p:spPr>
        <p:txBody>
          <a:bodyPr wrap="none">
            <a:spAutoFit/>
          </a:bodyPr>
          <a:lstStyle/>
          <a:p>
            <a:pPr algn="ctr">
              <a:lnSpc>
                <a:spcPct val="80000"/>
              </a:lnSpc>
              <a:spcAft>
                <a:spcPts val="0"/>
              </a:spcAft>
            </a:pPr>
            <a:r>
              <a:rPr lang="en-US" sz="2800" b="1" dirty="0">
                <a:latin typeface="Arial" pitchFamily="34" charset="0"/>
                <a:ea typeface="Times New Roman"/>
                <a:cs typeface="Arial" pitchFamily="34" charset="0"/>
              </a:rPr>
              <a:t>m </a:t>
            </a:r>
            <a:r>
              <a:rPr lang="ru-RU" sz="2800" b="1" dirty="0">
                <a:latin typeface="Arial" pitchFamily="34" charset="0"/>
                <a:ea typeface="Times New Roman"/>
                <a:cs typeface="Arial" pitchFamily="34" charset="0"/>
              </a:rPr>
              <a:t>= </a:t>
            </a:r>
            <a:r>
              <a:rPr lang="ru-RU" sz="2800" b="1" dirty="0" smtClean="0">
                <a:latin typeface="Arial" pitchFamily="34" charset="0"/>
                <a:ea typeface="Times New Roman"/>
                <a:cs typeface="Arial" pitchFamily="34" charset="0"/>
              </a:rPr>
              <a:t>1,</a:t>
            </a:r>
            <a:r>
              <a:rPr lang="en-US" sz="2800" b="1" dirty="0" smtClean="0">
                <a:latin typeface="Arial" pitchFamily="34" charset="0"/>
                <a:ea typeface="Times New Roman"/>
                <a:cs typeface="Arial" pitchFamily="34" charset="0"/>
              </a:rPr>
              <a:t>0</a:t>
            </a:r>
            <a:r>
              <a:rPr lang="ru-RU" sz="2800" b="1" dirty="0" smtClean="0">
                <a:latin typeface="Arial" pitchFamily="34" charset="0"/>
                <a:ea typeface="Times New Roman"/>
                <a:cs typeface="Arial" pitchFamily="34" charset="0"/>
              </a:rPr>
              <a:t> </a:t>
            </a:r>
            <a:r>
              <a:rPr lang="ru-RU" sz="2800" b="1" dirty="0">
                <a:latin typeface="Arial" pitchFamily="34" charset="0"/>
                <a:ea typeface="Times New Roman"/>
                <a:cs typeface="Arial" pitchFamily="34" charset="0"/>
              </a:rPr>
              <a:t>г</a:t>
            </a:r>
          </a:p>
        </p:txBody>
      </p:sp>
      <p:sp>
        <p:nvSpPr>
          <p:cNvPr id="16" name="Прямоугольник 15"/>
          <p:cNvSpPr/>
          <p:nvPr/>
        </p:nvSpPr>
        <p:spPr>
          <a:xfrm>
            <a:off x="526231" y="804722"/>
            <a:ext cx="1021433" cy="5090624"/>
          </a:xfrm>
          <a:prstGeom prst="rect">
            <a:avLst/>
          </a:prstGeom>
          <a:solidFill>
            <a:schemeClr val="bg1">
              <a:lumMod val="85000"/>
            </a:schemeClr>
          </a:solidFill>
        </p:spPr>
        <p:txBody>
          <a:bodyPr wrap="none">
            <a:spAutoFit/>
          </a:bodyPr>
          <a:lstStyle/>
          <a:p>
            <a:pPr algn="ctr">
              <a:lnSpc>
                <a:spcPct val="80000"/>
              </a:lnSpc>
              <a:spcAft>
                <a:spcPts val="0"/>
              </a:spcAft>
            </a:pPr>
            <a:r>
              <a:rPr lang="ru-RU" sz="2600" b="1" dirty="0" smtClean="0">
                <a:ln>
                  <a:solidFill>
                    <a:schemeClr val="tx1"/>
                  </a:solidFill>
                </a:ln>
                <a:latin typeface="Arial" pitchFamily="34" charset="0"/>
                <a:ea typeface="Times New Roman"/>
                <a:cs typeface="Arial" pitchFamily="34" charset="0"/>
                <a:sym typeface="Symbol" panose="05050102010706020507" pitchFamily="18" charset="2"/>
              </a:rPr>
              <a:t>17,83</a:t>
            </a:r>
          </a:p>
          <a:p>
            <a:pPr algn="ctr">
              <a:lnSpc>
                <a:spcPct val="80000"/>
              </a:lnSpc>
              <a:spcAft>
                <a:spcPts val="0"/>
              </a:spcAft>
            </a:pPr>
            <a:endParaRPr lang="ru-RU"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600" b="1" dirty="0" smtClean="0">
                <a:ln>
                  <a:solidFill>
                    <a:schemeClr val="tx1"/>
                  </a:solidFill>
                </a:ln>
                <a:latin typeface="Arial" pitchFamily="34" charset="0"/>
                <a:ea typeface="Times New Roman"/>
                <a:cs typeface="Arial" pitchFamily="34" charset="0"/>
                <a:sym typeface="Symbol" panose="05050102010706020507" pitchFamily="18" charset="2"/>
              </a:rPr>
              <a:t>17,82</a:t>
            </a:r>
          </a:p>
          <a:p>
            <a:pPr algn="ctr">
              <a:lnSpc>
                <a:spcPct val="80000"/>
              </a:lnSpc>
              <a:spcAft>
                <a:spcPts val="0"/>
              </a:spcAft>
            </a:pPr>
            <a:endParaRPr lang="ru-RU" sz="1600"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600" b="1" dirty="0" smtClean="0">
                <a:ln>
                  <a:solidFill>
                    <a:schemeClr val="tx1"/>
                  </a:solidFill>
                </a:ln>
                <a:latin typeface="Arial" pitchFamily="34" charset="0"/>
                <a:ea typeface="Times New Roman"/>
                <a:cs typeface="Arial" pitchFamily="34" charset="0"/>
                <a:sym typeface="Symbol" panose="05050102010706020507" pitchFamily="18" charset="2"/>
              </a:rPr>
              <a:t>17,81</a:t>
            </a:r>
          </a:p>
          <a:p>
            <a:pPr algn="ctr">
              <a:lnSpc>
                <a:spcPct val="80000"/>
              </a:lnSpc>
              <a:spcAft>
                <a:spcPts val="0"/>
              </a:spcAft>
            </a:pPr>
            <a:endParaRPr lang="ru-RU" sz="1200"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600" b="1" dirty="0" smtClean="0">
                <a:ln>
                  <a:solidFill>
                    <a:schemeClr val="tx1"/>
                  </a:solidFill>
                </a:ln>
                <a:latin typeface="Arial" pitchFamily="34" charset="0"/>
                <a:ea typeface="Times New Roman"/>
                <a:cs typeface="Arial" pitchFamily="34" charset="0"/>
                <a:sym typeface="Symbol" panose="05050102010706020507" pitchFamily="18" charset="2"/>
              </a:rPr>
              <a:t>17,80</a:t>
            </a:r>
          </a:p>
          <a:p>
            <a:pPr algn="ctr">
              <a:lnSpc>
                <a:spcPct val="80000"/>
              </a:lnSpc>
              <a:spcAft>
                <a:spcPts val="0"/>
              </a:spcAft>
            </a:pPr>
            <a:endParaRPr lang="ru-RU" sz="1400"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600" b="1" dirty="0" smtClean="0">
                <a:ln>
                  <a:solidFill>
                    <a:schemeClr val="tx1"/>
                  </a:solidFill>
                </a:ln>
                <a:latin typeface="Arial" pitchFamily="34" charset="0"/>
                <a:ea typeface="Times New Roman"/>
                <a:cs typeface="Arial" pitchFamily="34" charset="0"/>
                <a:sym typeface="Symbol" panose="05050102010706020507" pitchFamily="18" charset="2"/>
              </a:rPr>
              <a:t>17,79</a:t>
            </a:r>
          </a:p>
          <a:p>
            <a:pPr algn="ctr">
              <a:lnSpc>
                <a:spcPct val="80000"/>
              </a:lnSpc>
              <a:spcAft>
                <a:spcPts val="0"/>
              </a:spcAft>
            </a:pPr>
            <a:endParaRPr lang="ru-RU" sz="1600"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600" b="1" dirty="0" smtClean="0">
                <a:ln>
                  <a:solidFill>
                    <a:schemeClr val="tx1"/>
                  </a:solidFill>
                </a:ln>
                <a:latin typeface="Arial" pitchFamily="34" charset="0"/>
                <a:ea typeface="Times New Roman"/>
                <a:cs typeface="Arial" pitchFamily="34" charset="0"/>
                <a:sym typeface="Symbol" panose="05050102010706020507" pitchFamily="18" charset="2"/>
              </a:rPr>
              <a:t>17,78</a:t>
            </a:r>
          </a:p>
          <a:p>
            <a:pPr algn="ctr">
              <a:lnSpc>
                <a:spcPct val="80000"/>
              </a:lnSpc>
              <a:spcAft>
                <a:spcPts val="0"/>
              </a:spcAft>
            </a:pPr>
            <a:endParaRPr lang="ru-RU" sz="1600"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600" b="1" dirty="0" smtClean="0">
                <a:ln>
                  <a:solidFill>
                    <a:schemeClr val="tx1"/>
                  </a:solidFill>
                </a:ln>
                <a:latin typeface="Arial" pitchFamily="34" charset="0"/>
                <a:ea typeface="Times New Roman"/>
                <a:cs typeface="Arial" pitchFamily="34" charset="0"/>
                <a:sym typeface="Symbol" panose="05050102010706020507" pitchFamily="18" charset="2"/>
              </a:rPr>
              <a:t>17,77</a:t>
            </a:r>
          </a:p>
          <a:p>
            <a:pPr algn="ctr">
              <a:lnSpc>
                <a:spcPct val="80000"/>
              </a:lnSpc>
              <a:spcAft>
                <a:spcPts val="0"/>
              </a:spcAft>
            </a:pPr>
            <a:endParaRPr lang="ru-RU"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600" b="1" dirty="0" smtClean="0">
                <a:ln>
                  <a:solidFill>
                    <a:schemeClr val="tx1"/>
                  </a:solidFill>
                </a:ln>
                <a:latin typeface="Arial" pitchFamily="34" charset="0"/>
                <a:ea typeface="Times New Roman"/>
                <a:cs typeface="Arial" pitchFamily="34" charset="0"/>
                <a:sym typeface="Symbol" panose="05050102010706020507" pitchFamily="18" charset="2"/>
              </a:rPr>
              <a:t>17,76</a:t>
            </a:r>
          </a:p>
          <a:p>
            <a:pPr algn="ctr">
              <a:lnSpc>
                <a:spcPct val="80000"/>
              </a:lnSpc>
              <a:spcAft>
                <a:spcPts val="0"/>
              </a:spcAft>
            </a:pPr>
            <a:endParaRPr lang="ru-RU"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600" b="1" dirty="0" smtClean="0">
                <a:ln>
                  <a:solidFill>
                    <a:schemeClr val="tx1"/>
                  </a:solidFill>
                </a:ln>
                <a:latin typeface="Arial" pitchFamily="34" charset="0"/>
                <a:ea typeface="Times New Roman"/>
                <a:cs typeface="Arial" pitchFamily="34" charset="0"/>
                <a:sym typeface="Symbol" panose="05050102010706020507" pitchFamily="18" charset="2"/>
              </a:rPr>
              <a:t>17,75</a:t>
            </a:r>
          </a:p>
          <a:p>
            <a:pPr algn="ctr">
              <a:lnSpc>
                <a:spcPct val="80000"/>
              </a:lnSpc>
              <a:spcAft>
                <a:spcPts val="0"/>
              </a:spcAft>
            </a:pPr>
            <a:endParaRPr lang="ru-RU" sz="2000"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600" b="1" dirty="0" smtClean="0">
                <a:ln>
                  <a:solidFill>
                    <a:schemeClr val="tx1"/>
                  </a:solidFill>
                </a:ln>
                <a:latin typeface="Arial" pitchFamily="34" charset="0"/>
                <a:ea typeface="Times New Roman"/>
                <a:cs typeface="Arial" pitchFamily="34" charset="0"/>
                <a:sym typeface="Symbol" panose="05050102010706020507" pitchFamily="18" charset="2"/>
              </a:rPr>
              <a:t>17,74</a:t>
            </a:r>
            <a:endParaRPr lang="ru-RU" sz="2600" b="1" dirty="0">
              <a:ln>
                <a:solidFill>
                  <a:schemeClr val="tx1"/>
                </a:solidFill>
              </a:ln>
              <a:latin typeface="Arial" pitchFamily="34" charset="0"/>
              <a:ea typeface="Times New Roman"/>
              <a:cs typeface="Arial" pitchFamily="34" charset="0"/>
            </a:endParaRPr>
          </a:p>
        </p:txBody>
      </p:sp>
      <p:sp>
        <p:nvSpPr>
          <p:cNvPr id="17" name="Овал 16"/>
          <p:cNvSpPr/>
          <p:nvPr/>
        </p:nvSpPr>
        <p:spPr>
          <a:xfrm>
            <a:off x="3428321" y="3217005"/>
            <a:ext cx="220549" cy="21602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Picture 12" descr="пишу 1"/>
          <p:cNvPicPr>
            <a:picLocks noChangeAspect="1" noChangeArrowheads="1" noCrop="1"/>
          </p:cNvPicPr>
          <p:nvPr/>
        </p:nvPicPr>
        <p:blipFill>
          <a:blip r:embed="rId5" cstate="print"/>
          <a:srcRect/>
          <a:stretch>
            <a:fillRect/>
          </a:stretch>
        </p:blipFill>
        <p:spPr bwMode="auto">
          <a:xfrm>
            <a:off x="8531225" y="5085928"/>
            <a:ext cx="649287" cy="1295400"/>
          </a:xfrm>
          <a:prstGeom prst="rect">
            <a:avLst/>
          </a:prstGeom>
          <a:noFill/>
          <a:ln w="9525">
            <a:noFill/>
            <a:miter lim="800000"/>
            <a:headEnd/>
            <a:tailEnd/>
          </a:ln>
        </p:spPr>
      </p:pic>
    </p:spTree>
    <p:extLst>
      <p:ext uri="{BB962C8B-B14F-4D97-AF65-F5344CB8AC3E}">
        <p14:creationId xmlns:p14="http://schemas.microsoft.com/office/powerpoint/2010/main" val="3704247252"/>
      </p:ext>
    </p:extLst>
  </p:cSld>
  <p:clrMapOvr>
    <a:masterClrMapping/>
  </p:clrMapOvr>
  <p:transition>
    <p:wheel spokes="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33</a:t>
            </a:fld>
            <a:endParaRPr/>
          </a:p>
        </p:txBody>
      </p: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462991" y="4991120"/>
            <a:ext cx="649287" cy="1295400"/>
          </a:xfrm>
          <a:prstGeom prst="rect">
            <a:avLst/>
          </a:prstGeom>
          <a:noFill/>
          <a:ln w="9525">
            <a:noFill/>
            <a:miter lim="800000"/>
            <a:headEnd/>
            <a:tailEnd/>
          </a:ln>
        </p:spPr>
      </p:pic>
      <p:sp>
        <p:nvSpPr>
          <p:cNvPr id="3" name="Прямоугольник 2"/>
          <p:cNvSpPr/>
          <p:nvPr/>
        </p:nvSpPr>
        <p:spPr>
          <a:xfrm>
            <a:off x="-36512" y="44624"/>
            <a:ext cx="8784976" cy="6425349"/>
          </a:xfrm>
          <a:prstGeom prst="rect">
            <a:avLst/>
          </a:prstGeom>
        </p:spPr>
        <p:txBody>
          <a:bodyPr wrap="square">
            <a:spAutoFit/>
          </a:bodyPr>
          <a:lstStyle/>
          <a:p>
            <a:pPr marL="514350" lvl="0" indent="-514350" algn="just">
              <a:lnSpc>
                <a:spcPct val="80000"/>
              </a:lnSpc>
              <a:spcBef>
                <a:spcPts val="0"/>
              </a:spcBef>
              <a:spcAft>
                <a:spcPts val="0"/>
              </a:spcAft>
              <a:buClr>
                <a:srgbClr val="C00000"/>
              </a:buClr>
              <a:buSzPts val="2280"/>
              <a:buFont typeface="Wingdings" pitchFamily="2" charset="2"/>
              <a:buChar char="Ø"/>
            </a:pPr>
            <a:r>
              <a:rPr lang="ru-RU" sz="2800" b="1" dirty="0">
                <a:ln>
                  <a:solidFill>
                    <a:schemeClr val="tx1"/>
                  </a:solidFill>
                </a:ln>
                <a:solidFill>
                  <a:srgbClr val="FF0000"/>
                </a:solidFill>
                <a:latin typeface="Arial Black" pitchFamily="34" charset="0"/>
                <a:ea typeface="Verdana"/>
                <a:cs typeface="Arial" pitchFamily="34" charset="0"/>
                <a:sym typeface="Verdana"/>
              </a:rPr>
              <a:t>Энергия</a:t>
            </a:r>
            <a:r>
              <a:rPr lang="ru-RU" sz="2800" b="1" dirty="0">
                <a:solidFill>
                  <a:srgbClr val="66FF33"/>
                </a:solidFill>
                <a:latin typeface="Arial" pitchFamily="34" charset="0"/>
                <a:ea typeface="Verdana"/>
                <a:cs typeface="Arial" pitchFamily="34" charset="0"/>
                <a:sym typeface="Verdana"/>
              </a:rPr>
              <a:t> </a:t>
            </a:r>
            <a:r>
              <a:rPr lang="ru-RU" sz="2800" b="1" dirty="0">
                <a:latin typeface="Arial" pitchFamily="34" charset="0"/>
                <a:ea typeface="Verdana"/>
                <a:cs typeface="Arial" pitchFamily="34" charset="0"/>
                <a:sym typeface="Verdana"/>
              </a:rPr>
              <a:t>– мера способности системы совершать работу; общая качественная мера движения и взаимодействия материи. Энергия является неотъемлемым свойством материи.</a:t>
            </a:r>
            <a:endParaRPr lang="ru-RU" sz="2800" b="1" dirty="0">
              <a:latin typeface="Arial" pitchFamily="34" charset="0"/>
              <a:cs typeface="Arial" pitchFamily="34" charset="0"/>
            </a:endParaRPr>
          </a:p>
          <a:p>
            <a:pPr marL="514350" lvl="0" indent="-514350" algn="just">
              <a:lnSpc>
                <a:spcPct val="80000"/>
              </a:lnSpc>
              <a:spcBef>
                <a:spcPts val="480"/>
              </a:spcBef>
              <a:spcAft>
                <a:spcPts val="0"/>
              </a:spcAft>
              <a:buClr>
                <a:srgbClr val="C00000"/>
              </a:buClr>
              <a:buSzPts val="2280"/>
              <a:buFont typeface="Wingdings" pitchFamily="2" charset="2"/>
              <a:buChar char="Ø"/>
            </a:pPr>
            <a:r>
              <a:rPr lang="ru-RU" sz="2800" b="1" dirty="0">
                <a:latin typeface="Arial" pitchFamily="34" charset="0"/>
                <a:ea typeface="Verdana"/>
                <a:cs typeface="Arial" pitchFamily="34" charset="0"/>
                <a:sym typeface="Verdana"/>
              </a:rPr>
              <a:t> Различают </a:t>
            </a:r>
            <a:r>
              <a:rPr lang="ru-RU" sz="2800" b="1" dirty="0">
                <a:ln>
                  <a:solidFill>
                    <a:schemeClr val="tx1"/>
                  </a:solidFill>
                </a:ln>
                <a:solidFill>
                  <a:srgbClr val="0000FF"/>
                </a:solidFill>
                <a:latin typeface="Arial Black" pitchFamily="34" charset="0"/>
                <a:ea typeface="Verdana"/>
                <a:cs typeface="Arial" pitchFamily="34" charset="0"/>
                <a:sym typeface="Verdana"/>
              </a:rPr>
              <a:t>потенциальную</a:t>
            </a:r>
            <a:r>
              <a:rPr lang="ru-RU" sz="2800" b="1" dirty="0">
                <a:ln>
                  <a:solidFill>
                    <a:schemeClr val="tx1"/>
                  </a:solidFill>
                </a:ln>
                <a:solidFill>
                  <a:srgbClr val="FF0000"/>
                </a:solidFill>
                <a:latin typeface="Arial" pitchFamily="34" charset="0"/>
                <a:ea typeface="Verdana"/>
                <a:cs typeface="Arial" pitchFamily="34" charset="0"/>
                <a:sym typeface="Verdana"/>
              </a:rPr>
              <a:t> энергию</a:t>
            </a:r>
            <a:r>
              <a:rPr lang="ru-RU" sz="2800" b="1" dirty="0">
                <a:latin typeface="Arial" pitchFamily="34" charset="0"/>
                <a:ea typeface="Verdana"/>
                <a:cs typeface="Arial" pitchFamily="34" charset="0"/>
                <a:sym typeface="Verdana"/>
              </a:rPr>
              <a:t>, обусловленную </a:t>
            </a:r>
            <a:r>
              <a:rPr lang="ru-RU" sz="2800" b="1" dirty="0">
                <a:ln>
                  <a:solidFill>
                    <a:sysClr val="windowText" lastClr="000000"/>
                  </a:solidFill>
                </a:ln>
                <a:solidFill>
                  <a:srgbClr val="0000FF"/>
                </a:solidFill>
                <a:latin typeface="Arial" pitchFamily="34" charset="0"/>
                <a:ea typeface="Verdana"/>
                <a:cs typeface="Arial" pitchFamily="34" charset="0"/>
                <a:sym typeface="Verdana"/>
              </a:rPr>
              <a:t>положением тела в поле некоторых сил</a:t>
            </a:r>
            <a:r>
              <a:rPr lang="ru-RU" sz="2800" b="1" dirty="0">
                <a:latin typeface="Arial" pitchFamily="34" charset="0"/>
                <a:ea typeface="Verdana"/>
                <a:cs typeface="Arial" pitchFamily="34" charset="0"/>
                <a:sym typeface="Verdana"/>
              </a:rPr>
              <a:t>, и </a:t>
            </a:r>
            <a:r>
              <a:rPr lang="ru-RU" sz="2800" b="1" dirty="0">
                <a:ln>
                  <a:solidFill>
                    <a:schemeClr val="tx1"/>
                  </a:solidFill>
                </a:ln>
                <a:solidFill>
                  <a:srgbClr val="2A9646"/>
                </a:solidFill>
                <a:latin typeface="Arial Black" pitchFamily="34" charset="0"/>
                <a:ea typeface="Verdana"/>
                <a:cs typeface="Arial" pitchFamily="34" charset="0"/>
                <a:sym typeface="Verdana"/>
              </a:rPr>
              <a:t>кинетическую</a:t>
            </a:r>
            <a:r>
              <a:rPr lang="ru-RU" sz="2800" b="1" dirty="0">
                <a:ln>
                  <a:solidFill>
                    <a:schemeClr val="tx1"/>
                  </a:solidFill>
                </a:ln>
                <a:solidFill>
                  <a:srgbClr val="FF0000"/>
                </a:solidFill>
                <a:latin typeface="Arial" pitchFamily="34" charset="0"/>
                <a:ea typeface="Verdana"/>
                <a:cs typeface="Arial" pitchFamily="34" charset="0"/>
                <a:sym typeface="Verdana"/>
              </a:rPr>
              <a:t> энергию</a:t>
            </a:r>
            <a:r>
              <a:rPr lang="ru-RU" sz="2800" b="1" dirty="0">
                <a:latin typeface="Arial" pitchFamily="34" charset="0"/>
                <a:ea typeface="Verdana"/>
                <a:cs typeface="Arial" pitchFamily="34" charset="0"/>
                <a:sym typeface="Verdana"/>
              </a:rPr>
              <a:t>, обусловленную </a:t>
            </a:r>
            <a:r>
              <a:rPr lang="ru-RU" sz="2800" b="1" dirty="0">
                <a:ln>
                  <a:solidFill>
                    <a:sysClr val="windowText" lastClr="000000"/>
                  </a:solidFill>
                </a:ln>
                <a:solidFill>
                  <a:srgbClr val="2A9646"/>
                </a:solidFill>
                <a:latin typeface="Arial" pitchFamily="34" charset="0"/>
                <a:ea typeface="Verdana"/>
                <a:cs typeface="Arial" pitchFamily="34" charset="0"/>
                <a:sym typeface="Verdana"/>
              </a:rPr>
              <a:t>изменением положения тела в пространстве</a:t>
            </a:r>
            <a:r>
              <a:rPr lang="ru-RU" sz="2800" b="1" dirty="0">
                <a:latin typeface="Arial" pitchFamily="34" charset="0"/>
                <a:ea typeface="Verdana"/>
                <a:cs typeface="Arial" pitchFamily="34" charset="0"/>
                <a:sym typeface="Verdana"/>
              </a:rPr>
              <a:t>.</a:t>
            </a:r>
          </a:p>
          <a:p>
            <a:pPr marL="514350" lvl="0" indent="-514350" algn="just">
              <a:lnSpc>
                <a:spcPct val="80000"/>
              </a:lnSpc>
              <a:spcBef>
                <a:spcPts val="480"/>
              </a:spcBef>
              <a:spcAft>
                <a:spcPts val="0"/>
              </a:spcAft>
              <a:buClr>
                <a:srgbClr val="C00000"/>
              </a:buClr>
              <a:buSzPts val="2280"/>
              <a:buFont typeface="Wingdings" pitchFamily="2" charset="2"/>
              <a:buChar char="Ø"/>
            </a:pPr>
            <a:r>
              <a:rPr lang="ru-RU" sz="2800" b="1" dirty="0">
                <a:ln>
                  <a:solidFill>
                    <a:schemeClr val="tx1"/>
                  </a:solidFill>
                </a:ln>
                <a:solidFill>
                  <a:srgbClr val="FF0000"/>
                </a:solidFill>
                <a:latin typeface="Arial Black" pitchFamily="34" charset="0"/>
                <a:ea typeface="Verdana"/>
                <a:cs typeface="Arial" pitchFamily="34" charset="0"/>
                <a:sym typeface="Verdana"/>
              </a:rPr>
              <a:t>Внутренняя</a:t>
            </a:r>
            <a:r>
              <a:rPr lang="ru-RU" sz="2800" b="1" dirty="0">
                <a:ln>
                  <a:solidFill>
                    <a:schemeClr val="tx1"/>
                  </a:solidFill>
                </a:ln>
                <a:solidFill>
                  <a:srgbClr val="FF0000"/>
                </a:solidFill>
                <a:latin typeface="Arial" pitchFamily="34" charset="0"/>
                <a:ea typeface="Verdana"/>
                <a:cs typeface="Arial" pitchFamily="34" charset="0"/>
                <a:sym typeface="Verdana"/>
              </a:rPr>
              <a:t> энергия системы </a:t>
            </a:r>
            <a:r>
              <a:rPr lang="ru-RU" sz="2800" b="1" dirty="0">
                <a:latin typeface="Arial" pitchFamily="34" charset="0"/>
                <a:ea typeface="Verdana"/>
                <a:cs typeface="Arial" pitchFamily="34" charset="0"/>
                <a:sym typeface="Verdana"/>
              </a:rPr>
              <a:t>– </a:t>
            </a:r>
            <a:r>
              <a:rPr lang="ru-RU" sz="2800" b="1" u="sng" dirty="0">
                <a:latin typeface="Arial" pitchFamily="34" charset="0"/>
                <a:ea typeface="Verdana"/>
                <a:cs typeface="Arial" pitchFamily="34" charset="0"/>
                <a:sym typeface="Verdana"/>
              </a:rPr>
              <a:t>сумма</a:t>
            </a:r>
            <a:r>
              <a:rPr lang="ru-RU" sz="2800" b="1" dirty="0">
                <a:ln>
                  <a:solidFill>
                    <a:sysClr val="windowText" lastClr="000000"/>
                  </a:solidFill>
                </a:ln>
                <a:latin typeface="Arial" pitchFamily="34" charset="0"/>
                <a:ea typeface="Verdana"/>
                <a:cs typeface="Arial" pitchFamily="34" charset="0"/>
                <a:sym typeface="Verdana"/>
              </a:rPr>
              <a:t> </a:t>
            </a:r>
            <a:r>
              <a:rPr lang="ru-RU" sz="2800" b="1" dirty="0">
                <a:ln>
                  <a:solidFill>
                    <a:sysClr val="windowText" lastClr="000000"/>
                  </a:solidFill>
                </a:ln>
                <a:solidFill>
                  <a:srgbClr val="2A9646"/>
                </a:solidFill>
                <a:latin typeface="Arial" pitchFamily="34" charset="0"/>
                <a:ea typeface="Verdana"/>
                <a:cs typeface="Arial" pitchFamily="34" charset="0"/>
                <a:sym typeface="Verdana"/>
              </a:rPr>
              <a:t>кинетической</a:t>
            </a:r>
            <a:r>
              <a:rPr lang="ru-RU" sz="2800" b="1" dirty="0">
                <a:ln>
                  <a:solidFill>
                    <a:sysClr val="windowText" lastClr="000000"/>
                  </a:solidFill>
                </a:ln>
                <a:latin typeface="Arial" pitchFamily="34" charset="0"/>
                <a:ea typeface="Verdana"/>
                <a:cs typeface="Arial" pitchFamily="34" charset="0"/>
                <a:sym typeface="Verdana"/>
              </a:rPr>
              <a:t> </a:t>
            </a:r>
            <a:r>
              <a:rPr lang="ru-RU" sz="2800" b="1" dirty="0">
                <a:latin typeface="Arial" pitchFamily="34" charset="0"/>
                <a:ea typeface="Verdana"/>
                <a:cs typeface="Arial" pitchFamily="34" charset="0"/>
                <a:sym typeface="Verdana"/>
              </a:rPr>
              <a:t>и</a:t>
            </a:r>
            <a:r>
              <a:rPr lang="ru-RU" sz="2800" b="1" dirty="0">
                <a:ln>
                  <a:solidFill>
                    <a:sysClr val="windowText" lastClr="000000"/>
                  </a:solidFill>
                </a:ln>
                <a:latin typeface="Arial" pitchFamily="34" charset="0"/>
                <a:ea typeface="Verdana"/>
                <a:cs typeface="Arial" pitchFamily="34" charset="0"/>
                <a:sym typeface="Verdana"/>
              </a:rPr>
              <a:t> </a:t>
            </a:r>
            <a:r>
              <a:rPr lang="ru-RU" sz="2800" b="1" dirty="0">
                <a:ln>
                  <a:solidFill>
                    <a:sysClr val="windowText" lastClr="000000"/>
                  </a:solidFill>
                </a:ln>
                <a:solidFill>
                  <a:srgbClr val="0000FF"/>
                </a:solidFill>
                <a:latin typeface="Arial" pitchFamily="34" charset="0"/>
                <a:ea typeface="Verdana"/>
                <a:cs typeface="Arial" pitchFamily="34" charset="0"/>
                <a:sym typeface="Verdana"/>
              </a:rPr>
              <a:t>потенциальной</a:t>
            </a:r>
            <a:r>
              <a:rPr lang="ru-RU" sz="2800" b="1" dirty="0">
                <a:ln>
                  <a:solidFill>
                    <a:sysClr val="windowText" lastClr="000000"/>
                  </a:solidFill>
                </a:ln>
                <a:latin typeface="Arial" pitchFamily="34" charset="0"/>
                <a:ea typeface="Verdana"/>
                <a:cs typeface="Arial" pitchFamily="34" charset="0"/>
                <a:sym typeface="Verdana"/>
              </a:rPr>
              <a:t> </a:t>
            </a:r>
            <a:r>
              <a:rPr lang="ru-RU" sz="2800" b="1" dirty="0">
                <a:ln>
                  <a:solidFill>
                    <a:sysClr val="windowText" lastClr="000000"/>
                  </a:solidFill>
                </a:ln>
                <a:solidFill>
                  <a:srgbClr val="C00000"/>
                </a:solidFill>
                <a:latin typeface="Arial" pitchFamily="34" charset="0"/>
                <a:ea typeface="Verdana"/>
                <a:cs typeface="Arial" pitchFamily="34" charset="0"/>
                <a:sym typeface="Verdana"/>
              </a:rPr>
              <a:t>энергии</a:t>
            </a:r>
            <a:r>
              <a:rPr lang="ru-RU" sz="2800" b="1" dirty="0">
                <a:latin typeface="Arial" pitchFamily="34" charset="0"/>
                <a:ea typeface="Verdana"/>
                <a:cs typeface="Arial" pitchFamily="34" charset="0"/>
                <a:sym typeface="Verdana"/>
              </a:rPr>
              <a:t> всех частиц (молекул, атомов и электронов и </a:t>
            </a:r>
            <a:r>
              <a:rPr lang="ru-RU" sz="2800" b="1" dirty="0" smtClean="0">
                <a:latin typeface="Arial" pitchFamily="34" charset="0"/>
                <a:ea typeface="Verdana"/>
                <a:cs typeface="Arial" pitchFamily="34" charset="0"/>
                <a:sym typeface="Verdana"/>
              </a:rPr>
              <a:t>т.д.), </a:t>
            </a:r>
            <a:r>
              <a:rPr lang="ru-RU" sz="2800" b="1" dirty="0">
                <a:latin typeface="Arial" pitchFamily="34" charset="0"/>
                <a:ea typeface="Verdana"/>
                <a:cs typeface="Arial" pitchFamily="34" charset="0"/>
                <a:sym typeface="Verdana"/>
              </a:rPr>
              <a:t>составляющих систему. Можно также определить внутреннюю энергию системы как её полную энергию за вычетом кинетической и потенциальной энергии системы как целого.</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2205974062"/>
      </p:ext>
    </p:extLst>
  </p:cSld>
  <p:clrMapOvr>
    <a:masterClrMapping/>
  </p:clrMapOvr>
  <p:transition>
    <p:wheel spokes="1"/>
  </p:transition>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Рисунок 1"/>
          <p:cNvPicPr>
            <a:picLocks noChangeAspect="1"/>
          </p:cNvPicPr>
          <p:nvPr/>
        </p:nvPicPr>
        <p:blipFill rotWithShape="1">
          <a:blip r:embed="rId4">
            <a:extLst>
              <a:ext uri="{28A0092B-C50C-407E-A947-70E740481C1C}">
                <a14:useLocalDpi xmlns:a14="http://schemas.microsoft.com/office/drawing/2010/main" val="0"/>
              </a:ext>
            </a:extLst>
          </a:blip>
          <a:srcRect l="3800" t="5900" r="19201" b="3801"/>
          <a:stretch/>
        </p:blipFill>
        <p:spPr>
          <a:xfrm>
            <a:off x="1835696" y="66881"/>
            <a:ext cx="4320480" cy="6755660"/>
          </a:xfrm>
          <a:prstGeom prst="rect">
            <a:avLst/>
          </a:prstGeom>
        </p:spPr>
      </p:pic>
      <p:sp>
        <p:nvSpPr>
          <p:cNvPr id="6" name="Прямоугольник 5"/>
          <p:cNvSpPr/>
          <p:nvPr/>
        </p:nvSpPr>
        <p:spPr>
          <a:xfrm>
            <a:off x="6973907" y="145551"/>
            <a:ext cx="1661031" cy="437043"/>
          </a:xfrm>
          <a:prstGeom prst="rect">
            <a:avLst/>
          </a:prstGeom>
          <a:solidFill>
            <a:schemeClr val="bg1">
              <a:lumMod val="85000"/>
            </a:schemeClr>
          </a:solidFill>
        </p:spPr>
        <p:txBody>
          <a:bodyPr wrap="none">
            <a:spAutoFit/>
          </a:bodyPr>
          <a:lstStyle/>
          <a:p>
            <a:pPr algn="ctr">
              <a:lnSpc>
                <a:spcPct val="80000"/>
              </a:lnSpc>
              <a:spcAft>
                <a:spcPts val="0"/>
              </a:spcAft>
            </a:pPr>
            <a:r>
              <a:rPr lang="en-US" sz="2800" b="1" dirty="0">
                <a:latin typeface="Arial" pitchFamily="34" charset="0"/>
                <a:ea typeface="Times New Roman"/>
                <a:cs typeface="Arial" pitchFamily="34" charset="0"/>
              </a:rPr>
              <a:t>m </a:t>
            </a:r>
            <a:r>
              <a:rPr lang="ru-RU" sz="2800" b="1" dirty="0">
                <a:latin typeface="Arial" pitchFamily="34" charset="0"/>
                <a:ea typeface="Times New Roman"/>
                <a:cs typeface="Arial" pitchFamily="34" charset="0"/>
              </a:rPr>
              <a:t>= </a:t>
            </a:r>
            <a:r>
              <a:rPr lang="ru-RU" sz="2800" b="1" dirty="0" smtClean="0">
                <a:latin typeface="Arial" pitchFamily="34" charset="0"/>
                <a:ea typeface="Times New Roman"/>
                <a:cs typeface="Arial" pitchFamily="34" charset="0"/>
              </a:rPr>
              <a:t>1</a:t>
            </a:r>
            <a:r>
              <a:rPr lang="en-US" sz="2800" b="1" dirty="0" smtClean="0">
                <a:latin typeface="Arial" pitchFamily="34" charset="0"/>
                <a:ea typeface="Times New Roman"/>
                <a:cs typeface="Arial" pitchFamily="34" charset="0"/>
              </a:rPr>
              <a:t>,</a:t>
            </a:r>
            <a:r>
              <a:rPr lang="ru-RU" sz="2800" b="1" dirty="0">
                <a:latin typeface="Arial" pitchFamily="34" charset="0"/>
                <a:ea typeface="Times New Roman"/>
                <a:cs typeface="Arial" pitchFamily="34" charset="0"/>
              </a:rPr>
              <a:t>5 г</a:t>
            </a:r>
          </a:p>
        </p:txBody>
      </p:sp>
      <p:sp>
        <p:nvSpPr>
          <p:cNvPr id="7" name="Прямоугольник 6"/>
          <p:cNvSpPr/>
          <p:nvPr/>
        </p:nvSpPr>
        <p:spPr>
          <a:xfrm>
            <a:off x="4265699" y="70750"/>
            <a:ext cx="404277" cy="437043"/>
          </a:xfrm>
          <a:prstGeom prst="rect">
            <a:avLst/>
          </a:prstGeom>
          <a:solidFill>
            <a:schemeClr val="bg1">
              <a:lumMod val="85000"/>
            </a:schemeClr>
          </a:solidFill>
        </p:spPr>
        <p:txBody>
          <a:bodyPr wrap="none">
            <a:spAutoFit/>
          </a:bodyPr>
          <a:lstStyle/>
          <a:p>
            <a:pPr algn="ctr">
              <a:lnSpc>
                <a:spcPct val="80000"/>
              </a:lnSpc>
              <a:spcAft>
                <a:spcPts val="0"/>
              </a:spcAft>
            </a:pPr>
            <a:r>
              <a:rPr lang="en-US" sz="2800" b="1" dirty="0" smtClean="0">
                <a:ln>
                  <a:solidFill>
                    <a:schemeClr val="tx1"/>
                  </a:solidFill>
                </a:ln>
                <a:latin typeface="Arial" pitchFamily="34" charset="0"/>
                <a:ea typeface="Times New Roman"/>
                <a:cs typeface="Arial" pitchFamily="34" charset="0"/>
              </a:rPr>
              <a:t>F</a:t>
            </a:r>
            <a:endParaRPr lang="ru-RU" sz="2800" b="1" dirty="0">
              <a:ln>
                <a:solidFill>
                  <a:schemeClr val="tx1"/>
                </a:solidFill>
              </a:ln>
              <a:latin typeface="Arial" pitchFamily="34" charset="0"/>
              <a:ea typeface="Times New Roman"/>
              <a:cs typeface="Arial" pitchFamily="34" charset="0"/>
            </a:endParaRPr>
          </a:p>
        </p:txBody>
      </p:sp>
      <p:sp>
        <p:nvSpPr>
          <p:cNvPr id="8" name="Прямоугольник 7"/>
          <p:cNvSpPr/>
          <p:nvPr/>
        </p:nvSpPr>
        <p:spPr>
          <a:xfrm>
            <a:off x="4427984" y="5229200"/>
            <a:ext cx="444352" cy="437043"/>
          </a:xfrm>
          <a:prstGeom prst="rect">
            <a:avLst/>
          </a:prstGeom>
          <a:solidFill>
            <a:schemeClr val="bg1">
              <a:lumMod val="85000"/>
            </a:schemeClr>
          </a:solidFill>
        </p:spPr>
        <p:txBody>
          <a:bodyPr wrap="none">
            <a:spAutoFit/>
          </a:bodyPr>
          <a:lstStyle/>
          <a:p>
            <a:pPr algn="ctr">
              <a:lnSpc>
                <a:spcPct val="80000"/>
              </a:lnSpc>
              <a:spcAft>
                <a:spcPts val="0"/>
              </a:spcAft>
            </a:pPr>
            <a:r>
              <a:rPr lang="en-US" sz="2800" b="1" dirty="0" smtClean="0">
                <a:ln>
                  <a:solidFill>
                    <a:schemeClr val="tx1"/>
                  </a:solidFill>
                </a:ln>
                <a:latin typeface="Arial" pitchFamily="34" charset="0"/>
                <a:ea typeface="Times New Roman"/>
                <a:cs typeface="Arial" pitchFamily="34" charset="0"/>
              </a:rPr>
              <a:t>K</a:t>
            </a:r>
            <a:endParaRPr lang="ru-RU" sz="2800" b="1" dirty="0">
              <a:ln>
                <a:solidFill>
                  <a:schemeClr val="tx1"/>
                </a:solidFill>
              </a:ln>
              <a:latin typeface="Arial" pitchFamily="34" charset="0"/>
              <a:ea typeface="Times New Roman"/>
              <a:cs typeface="Arial" pitchFamily="34" charset="0"/>
            </a:endParaRPr>
          </a:p>
        </p:txBody>
      </p:sp>
      <p:sp>
        <p:nvSpPr>
          <p:cNvPr id="9" name="Прямоугольник 8"/>
          <p:cNvSpPr/>
          <p:nvPr/>
        </p:nvSpPr>
        <p:spPr>
          <a:xfrm>
            <a:off x="4471584" y="2109985"/>
            <a:ext cx="524503" cy="437043"/>
          </a:xfrm>
          <a:prstGeom prst="rect">
            <a:avLst/>
          </a:prstGeom>
          <a:solidFill>
            <a:schemeClr val="bg1">
              <a:lumMod val="85000"/>
            </a:schemeClr>
          </a:solidFill>
        </p:spPr>
        <p:txBody>
          <a:bodyPr wrap="none">
            <a:spAutoFit/>
          </a:bodyPr>
          <a:lstStyle/>
          <a:p>
            <a:pPr algn="ctr">
              <a:lnSpc>
                <a:spcPct val="80000"/>
              </a:lnSpc>
              <a:spcAft>
                <a:spcPts val="0"/>
              </a:spcAft>
            </a:pPr>
            <a:r>
              <a:rPr lang="en-US" sz="2800" b="1" dirty="0" smtClean="0">
                <a:ln>
                  <a:solidFill>
                    <a:schemeClr val="tx1"/>
                  </a:solidFill>
                </a:ln>
                <a:latin typeface="Arial" pitchFamily="34" charset="0"/>
                <a:ea typeface="Times New Roman"/>
                <a:cs typeface="Arial" pitchFamily="34" charset="0"/>
                <a:sym typeface="Symbol" panose="05050102010706020507" pitchFamily="18" charset="2"/>
              </a:rPr>
              <a:t>t</a:t>
            </a:r>
            <a:endParaRPr lang="ru-RU" sz="2800" b="1" dirty="0">
              <a:ln>
                <a:solidFill>
                  <a:schemeClr val="tx1"/>
                </a:solidFill>
              </a:ln>
              <a:latin typeface="Arial" pitchFamily="34" charset="0"/>
              <a:ea typeface="Times New Roman"/>
              <a:cs typeface="Arial" pitchFamily="34" charset="0"/>
            </a:endParaRPr>
          </a:p>
        </p:txBody>
      </p:sp>
      <p:sp>
        <p:nvSpPr>
          <p:cNvPr id="11" name="Прямоугольник 10"/>
          <p:cNvSpPr/>
          <p:nvPr/>
        </p:nvSpPr>
        <p:spPr>
          <a:xfrm>
            <a:off x="2203436" y="6381328"/>
            <a:ext cx="4528804" cy="387798"/>
          </a:xfrm>
          <a:prstGeom prst="rect">
            <a:avLst/>
          </a:prstGeom>
          <a:solidFill>
            <a:schemeClr val="bg1">
              <a:lumMod val="85000"/>
            </a:schemeClr>
          </a:solidFill>
        </p:spPr>
        <p:txBody>
          <a:bodyPr wrap="none">
            <a:spAutoFit/>
          </a:bodyPr>
          <a:lstStyle/>
          <a:p>
            <a:pPr>
              <a:lnSpc>
                <a:spcPct val="80000"/>
              </a:lnSpc>
              <a:spcAft>
                <a:spcPts val="0"/>
              </a:spcAft>
            </a:pPr>
            <a:r>
              <a:rPr lang="en-US" sz="2000" b="1" dirty="0" smtClean="0">
                <a:ln>
                  <a:solidFill>
                    <a:schemeClr val="tx1"/>
                  </a:solidFill>
                </a:ln>
                <a:latin typeface="Arial" pitchFamily="34" charset="0"/>
                <a:ea typeface="Times New Roman"/>
                <a:cs typeface="Arial" pitchFamily="34" charset="0"/>
              </a:rPr>
              <a:t>0 </a:t>
            </a:r>
            <a:r>
              <a:rPr lang="ru-RU" sz="2000" b="1" dirty="0" smtClean="0">
                <a:ln>
                  <a:solidFill>
                    <a:schemeClr val="tx1"/>
                  </a:solidFill>
                </a:ln>
                <a:latin typeface="Arial" pitchFamily="34" charset="0"/>
                <a:ea typeface="Times New Roman"/>
                <a:cs typeface="Arial" pitchFamily="34" charset="0"/>
              </a:rPr>
              <a:t> </a:t>
            </a:r>
            <a:r>
              <a:rPr lang="en-US" sz="2000" b="1" dirty="0" smtClean="0">
                <a:ln>
                  <a:solidFill>
                    <a:schemeClr val="tx1"/>
                  </a:solidFill>
                </a:ln>
                <a:latin typeface="Arial" pitchFamily="34" charset="0"/>
                <a:ea typeface="Times New Roman"/>
                <a:cs typeface="Arial" pitchFamily="34" charset="0"/>
              </a:rPr>
              <a:t>100 </a:t>
            </a:r>
            <a:r>
              <a:rPr lang="ru-RU" sz="2000" b="1" dirty="0" smtClean="0">
                <a:ln>
                  <a:solidFill>
                    <a:schemeClr val="tx1"/>
                  </a:solidFill>
                </a:ln>
                <a:latin typeface="Arial" pitchFamily="34" charset="0"/>
                <a:ea typeface="Times New Roman"/>
                <a:cs typeface="Arial" pitchFamily="34" charset="0"/>
              </a:rPr>
              <a:t> </a:t>
            </a:r>
            <a:r>
              <a:rPr lang="en-US" sz="2000" b="1" dirty="0" smtClean="0">
                <a:ln>
                  <a:solidFill>
                    <a:schemeClr val="tx1"/>
                  </a:solidFill>
                </a:ln>
                <a:latin typeface="Arial" pitchFamily="34" charset="0"/>
                <a:ea typeface="Times New Roman"/>
                <a:cs typeface="Arial" pitchFamily="34" charset="0"/>
              </a:rPr>
              <a:t> 200 </a:t>
            </a:r>
            <a:r>
              <a:rPr lang="ru-RU" sz="2000" b="1" dirty="0" smtClean="0">
                <a:ln>
                  <a:solidFill>
                    <a:schemeClr val="tx1"/>
                  </a:solidFill>
                </a:ln>
                <a:latin typeface="Arial" pitchFamily="34" charset="0"/>
                <a:ea typeface="Times New Roman"/>
                <a:cs typeface="Arial" pitchFamily="34" charset="0"/>
              </a:rPr>
              <a:t> </a:t>
            </a:r>
            <a:r>
              <a:rPr lang="en-US" sz="2000" b="1" dirty="0" smtClean="0">
                <a:ln>
                  <a:solidFill>
                    <a:schemeClr val="tx1"/>
                  </a:solidFill>
                </a:ln>
                <a:latin typeface="Arial" pitchFamily="34" charset="0"/>
                <a:ea typeface="Times New Roman"/>
                <a:cs typeface="Arial" pitchFamily="34" charset="0"/>
              </a:rPr>
              <a:t>300</a:t>
            </a:r>
            <a:r>
              <a:rPr lang="ru-RU" sz="2000" b="1" dirty="0" smtClean="0">
                <a:ln>
                  <a:solidFill>
                    <a:schemeClr val="tx1"/>
                  </a:solidFill>
                </a:ln>
                <a:latin typeface="Arial" pitchFamily="34" charset="0"/>
                <a:ea typeface="Times New Roman"/>
                <a:cs typeface="Arial" pitchFamily="34" charset="0"/>
              </a:rPr>
              <a:t>  </a:t>
            </a:r>
            <a:r>
              <a:rPr lang="en-US" sz="2000" b="1" dirty="0" smtClean="0">
                <a:ln>
                  <a:solidFill>
                    <a:schemeClr val="tx1"/>
                  </a:solidFill>
                </a:ln>
                <a:latin typeface="Arial" pitchFamily="34" charset="0"/>
                <a:ea typeface="Times New Roman"/>
                <a:cs typeface="Arial" pitchFamily="34" charset="0"/>
              </a:rPr>
              <a:t>400 </a:t>
            </a:r>
            <a:r>
              <a:rPr lang="ru-RU" sz="2000" b="1" dirty="0" smtClean="0">
                <a:ln>
                  <a:solidFill>
                    <a:schemeClr val="tx1"/>
                  </a:solidFill>
                </a:ln>
                <a:latin typeface="Arial" pitchFamily="34" charset="0"/>
                <a:ea typeface="Times New Roman"/>
                <a:cs typeface="Arial" pitchFamily="34" charset="0"/>
              </a:rPr>
              <a:t> </a:t>
            </a:r>
            <a:r>
              <a:rPr lang="en-US" sz="2000" b="1" dirty="0" smtClean="0">
                <a:ln>
                  <a:solidFill>
                    <a:schemeClr val="tx1"/>
                  </a:solidFill>
                </a:ln>
                <a:latin typeface="Arial" pitchFamily="34" charset="0"/>
                <a:ea typeface="Times New Roman"/>
                <a:cs typeface="Arial" pitchFamily="34" charset="0"/>
              </a:rPr>
              <a:t>500</a:t>
            </a:r>
            <a:r>
              <a:rPr lang="ru-RU" sz="2000" b="1" dirty="0" smtClean="0">
                <a:ln>
                  <a:solidFill>
                    <a:schemeClr val="tx1"/>
                  </a:solidFill>
                </a:ln>
                <a:latin typeface="Arial" pitchFamily="34" charset="0"/>
                <a:ea typeface="Times New Roman"/>
                <a:cs typeface="Arial" pitchFamily="34" charset="0"/>
              </a:rPr>
              <a:t>  </a:t>
            </a:r>
            <a:r>
              <a:rPr lang="en-US" sz="2000" b="1" dirty="0" smtClean="0">
                <a:ln>
                  <a:solidFill>
                    <a:schemeClr val="tx1"/>
                  </a:solidFill>
                </a:ln>
                <a:latin typeface="Arial" pitchFamily="34" charset="0"/>
                <a:ea typeface="Times New Roman"/>
                <a:cs typeface="Arial" pitchFamily="34" charset="0"/>
              </a:rPr>
              <a:t>600 </a:t>
            </a:r>
            <a:r>
              <a:rPr lang="ru-RU" sz="2400" b="1" dirty="0" smtClean="0">
                <a:ln>
                  <a:solidFill>
                    <a:schemeClr val="tx1"/>
                  </a:solidFill>
                </a:ln>
                <a:latin typeface="Arial" pitchFamily="34" charset="0"/>
                <a:ea typeface="Times New Roman"/>
                <a:cs typeface="Arial" pitchFamily="34" charset="0"/>
              </a:rPr>
              <a:t>  </a:t>
            </a:r>
            <a:r>
              <a:rPr lang="en-US" sz="2400" b="1" dirty="0" smtClean="0">
                <a:ln>
                  <a:solidFill>
                    <a:schemeClr val="tx1"/>
                  </a:solidFill>
                </a:ln>
                <a:latin typeface="Arial" pitchFamily="34" charset="0"/>
                <a:ea typeface="Times New Roman"/>
                <a:cs typeface="Arial" pitchFamily="34" charset="0"/>
                <a:sym typeface="Symbol" panose="05050102010706020507" pitchFamily="18" charset="2"/>
              </a:rPr>
              <a:t></a:t>
            </a:r>
            <a:r>
              <a:rPr lang="ru-RU" sz="2400" b="1" dirty="0" smtClean="0">
                <a:ln>
                  <a:solidFill>
                    <a:schemeClr val="tx1"/>
                  </a:solidFill>
                </a:ln>
                <a:latin typeface="Arial" pitchFamily="34" charset="0"/>
                <a:ea typeface="Times New Roman"/>
                <a:cs typeface="Arial" pitchFamily="34" charset="0"/>
                <a:sym typeface="Symbol" panose="05050102010706020507" pitchFamily="18" charset="2"/>
              </a:rPr>
              <a:t>, с</a:t>
            </a:r>
            <a:endParaRPr lang="ru-RU" sz="2400" b="1" dirty="0">
              <a:ln>
                <a:solidFill>
                  <a:schemeClr val="tx1"/>
                </a:solidFill>
              </a:ln>
              <a:latin typeface="Arial" pitchFamily="34" charset="0"/>
              <a:ea typeface="Times New Roman"/>
              <a:cs typeface="Arial" pitchFamily="34" charset="0"/>
            </a:endParaRPr>
          </a:p>
        </p:txBody>
      </p:sp>
      <p:sp>
        <p:nvSpPr>
          <p:cNvPr id="13" name="Прямоугольник 12"/>
          <p:cNvSpPr/>
          <p:nvPr/>
        </p:nvSpPr>
        <p:spPr>
          <a:xfrm>
            <a:off x="1385899" y="188640"/>
            <a:ext cx="809837" cy="437043"/>
          </a:xfrm>
          <a:prstGeom prst="rect">
            <a:avLst/>
          </a:prstGeom>
          <a:solidFill>
            <a:schemeClr val="bg1">
              <a:lumMod val="85000"/>
            </a:schemeClr>
          </a:solidFill>
        </p:spPr>
        <p:txBody>
          <a:bodyPr wrap="none">
            <a:spAutoFit/>
          </a:bodyPr>
          <a:lstStyle/>
          <a:p>
            <a:pPr algn="ctr">
              <a:lnSpc>
                <a:spcPct val="80000"/>
              </a:lnSpc>
              <a:spcAft>
                <a:spcPts val="0"/>
              </a:spcAft>
            </a:pPr>
            <a:r>
              <a:rPr lang="en-US" sz="2800" b="1" dirty="0" smtClean="0">
                <a:ln>
                  <a:solidFill>
                    <a:schemeClr val="tx1"/>
                  </a:solidFill>
                </a:ln>
                <a:latin typeface="Arial" pitchFamily="34" charset="0"/>
                <a:ea typeface="Times New Roman"/>
                <a:cs typeface="Arial" pitchFamily="34" charset="0"/>
                <a:sym typeface="Symbol" panose="05050102010706020507" pitchFamily="18" charset="2"/>
              </a:rPr>
              <a:t>t</a:t>
            </a:r>
            <a:r>
              <a:rPr lang="ru-RU" sz="2800" b="1" dirty="0" smtClean="0">
                <a:ln>
                  <a:solidFill>
                    <a:schemeClr val="tx1"/>
                  </a:solidFill>
                </a:ln>
                <a:latin typeface="Arial" pitchFamily="34" charset="0"/>
                <a:ea typeface="Times New Roman"/>
                <a:cs typeface="Arial" pitchFamily="34" charset="0"/>
                <a:sym typeface="Symbol" panose="05050102010706020507" pitchFamily="18" charset="2"/>
              </a:rPr>
              <a:t> </a:t>
            </a:r>
            <a:r>
              <a:rPr lang="ru-RU" sz="2800" b="1" baseline="30000" dirty="0" err="1" smtClean="0">
                <a:ln>
                  <a:solidFill>
                    <a:schemeClr val="tx1"/>
                  </a:solidFill>
                </a:ln>
                <a:latin typeface="Arial" pitchFamily="34" charset="0"/>
                <a:ea typeface="Times New Roman"/>
                <a:cs typeface="Arial" pitchFamily="34" charset="0"/>
                <a:sym typeface="Symbol" panose="05050102010706020507" pitchFamily="18" charset="2"/>
              </a:rPr>
              <a:t>о</a:t>
            </a:r>
            <a:r>
              <a:rPr lang="ru-RU" sz="2800" b="1" dirty="0" err="1" smtClean="0">
                <a:ln>
                  <a:solidFill>
                    <a:schemeClr val="tx1"/>
                  </a:solidFill>
                </a:ln>
                <a:latin typeface="Arial" pitchFamily="34" charset="0"/>
                <a:ea typeface="Times New Roman"/>
                <a:cs typeface="Arial" pitchFamily="34" charset="0"/>
                <a:sym typeface="Symbol" panose="05050102010706020507" pitchFamily="18" charset="2"/>
              </a:rPr>
              <a:t>С</a:t>
            </a:r>
            <a:endParaRPr lang="ru-RU" sz="2800" b="1" dirty="0">
              <a:ln>
                <a:solidFill>
                  <a:schemeClr val="tx1"/>
                </a:solidFill>
              </a:ln>
              <a:latin typeface="Arial" pitchFamily="34" charset="0"/>
              <a:ea typeface="Times New Roman"/>
              <a:cs typeface="Arial" pitchFamily="34" charset="0"/>
            </a:endParaRPr>
          </a:p>
        </p:txBody>
      </p:sp>
      <p:sp>
        <p:nvSpPr>
          <p:cNvPr id="14" name="Прямоугольник 13"/>
          <p:cNvSpPr/>
          <p:nvPr/>
        </p:nvSpPr>
        <p:spPr>
          <a:xfrm>
            <a:off x="843618" y="692696"/>
            <a:ext cx="1021433" cy="5435334"/>
          </a:xfrm>
          <a:prstGeom prst="rect">
            <a:avLst/>
          </a:prstGeom>
          <a:solidFill>
            <a:schemeClr val="bg1">
              <a:lumMod val="85000"/>
            </a:schemeClr>
          </a:solidFill>
        </p:spPr>
        <p:txBody>
          <a:bodyPr wrap="none">
            <a:spAutoFit/>
          </a:bodyPr>
          <a:lstStyle/>
          <a:p>
            <a:pPr algn="ctr">
              <a:lnSpc>
                <a:spcPct val="80000"/>
              </a:lnSpc>
              <a:spcAft>
                <a:spcPts val="0"/>
              </a:spcAft>
            </a:pPr>
            <a:r>
              <a:rPr lang="ru-RU" sz="2600" b="1" dirty="0" smtClean="0">
                <a:ln>
                  <a:solidFill>
                    <a:schemeClr val="tx1"/>
                  </a:solidFill>
                </a:ln>
                <a:latin typeface="Arial" pitchFamily="34" charset="0"/>
                <a:ea typeface="Times New Roman"/>
                <a:cs typeface="Arial" pitchFamily="34" charset="0"/>
                <a:sym typeface="Symbol" panose="05050102010706020507" pitchFamily="18" charset="2"/>
              </a:rPr>
              <a:t>18,08</a:t>
            </a:r>
          </a:p>
          <a:p>
            <a:pPr algn="ctr">
              <a:lnSpc>
                <a:spcPct val="80000"/>
              </a:lnSpc>
              <a:spcAft>
                <a:spcPts val="0"/>
              </a:spcAft>
            </a:pPr>
            <a:endParaRPr lang="ru-RU" sz="1400"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600" b="1" dirty="0" smtClean="0">
                <a:ln>
                  <a:solidFill>
                    <a:schemeClr val="tx1"/>
                  </a:solidFill>
                </a:ln>
                <a:latin typeface="Arial" pitchFamily="34" charset="0"/>
                <a:ea typeface="Times New Roman"/>
                <a:cs typeface="Arial" pitchFamily="34" charset="0"/>
                <a:sym typeface="Symbol" panose="05050102010706020507" pitchFamily="18" charset="2"/>
              </a:rPr>
              <a:t>18,07</a:t>
            </a:r>
          </a:p>
          <a:p>
            <a:pPr algn="ctr">
              <a:lnSpc>
                <a:spcPct val="80000"/>
              </a:lnSpc>
              <a:spcAft>
                <a:spcPts val="0"/>
              </a:spcAft>
            </a:pPr>
            <a:endParaRPr lang="ru-RU" sz="1400"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600" b="1" dirty="0" smtClean="0">
                <a:ln>
                  <a:solidFill>
                    <a:schemeClr val="tx1"/>
                  </a:solidFill>
                </a:ln>
                <a:latin typeface="Arial" pitchFamily="34" charset="0"/>
                <a:ea typeface="Times New Roman"/>
                <a:cs typeface="Arial" pitchFamily="34" charset="0"/>
                <a:sym typeface="Symbol" panose="05050102010706020507" pitchFamily="18" charset="2"/>
              </a:rPr>
              <a:t>18,06</a:t>
            </a:r>
          </a:p>
          <a:p>
            <a:pPr algn="ctr">
              <a:lnSpc>
                <a:spcPct val="80000"/>
              </a:lnSpc>
              <a:spcAft>
                <a:spcPts val="0"/>
              </a:spcAft>
            </a:pPr>
            <a:endParaRPr lang="ru-RU" sz="1200"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600" b="1" dirty="0" smtClean="0">
                <a:ln>
                  <a:solidFill>
                    <a:schemeClr val="tx1"/>
                  </a:solidFill>
                </a:ln>
                <a:latin typeface="Arial" pitchFamily="34" charset="0"/>
                <a:ea typeface="Times New Roman"/>
                <a:cs typeface="Arial" pitchFamily="34" charset="0"/>
                <a:sym typeface="Symbol" panose="05050102010706020507" pitchFamily="18" charset="2"/>
              </a:rPr>
              <a:t>18,05</a:t>
            </a:r>
          </a:p>
          <a:p>
            <a:pPr algn="ctr">
              <a:lnSpc>
                <a:spcPct val="80000"/>
              </a:lnSpc>
              <a:spcAft>
                <a:spcPts val="0"/>
              </a:spcAft>
            </a:pPr>
            <a:endParaRPr lang="ru-RU" sz="1400"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600" b="1" dirty="0" smtClean="0">
                <a:ln>
                  <a:solidFill>
                    <a:schemeClr val="tx1"/>
                  </a:solidFill>
                </a:ln>
                <a:latin typeface="Arial" pitchFamily="34" charset="0"/>
                <a:ea typeface="Times New Roman"/>
                <a:cs typeface="Arial" pitchFamily="34" charset="0"/>
                <a:sym typeface="Symbol" panose="05050102010706020507" pitchFamily="18" charset="2"/>
              </a:rPr>
              <a:t>18,04</a:t>
            </a:r>
          </a:p>
          <a:p>
            <a:pPr algn="ctr">
              <a:lnSpc>
                <a:spcPct val="80000"/>
              </a:lnSpc>
              <a:spcAft>
                <a:spcPts val="0"/>
              </a:spcAft>
            </a:pPr>
            <a:endParaRPr lang="ru-RU" sz="1000"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600" b="1" dirty="0" smtClean="0">
                <a:ln>
                  <a:solidFill>
                    <a:schemeClr val="tx1"/>
                  </a:solidFill>
                </a:ln>
                <a:latin typeface="Arial" pitchFamily="34" charset="0"/>
                <a:ea typeface="Times New Roman"/>
                <a:cs typeface="Arial" pitchFamily="34" charset="0"/>
                <a:sym typeface="Symbol" panose="05050102010706020507" pitchFamily="18" charset="2"/>
              </a:rPr>
              <a:t>18,03</a:t>
            </a:r>
          </a:p>
          <a:p>
            <a:pPr algn="ctr">
              <a:lnSpc>
                <a:spcPct val="80000"/>
              </a:lnSpc>
              <a:spcAft>
                <a:spcPts val="0"/>
              </a:spcAft>
            </a:pPr>
            <a:endParaRPr lang="ru-RU" sz="1000"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600" b="1" dirty="0" smtClean="0">
                <a:ln>
                  <a:solidFill>
                    <a:schemeClr val="tx1"/>
                  </a:solidFill>
                </a:ln>
                <a:latin typeface="Arial" pitchFamily="34" charset="0"/>
                <a:ea typeface="Times New Roman"/>
                <a:cs typeface="Arial" pitchFamily="34" charset="0"/>
                <a:sym typeface="Symbol" panose="05050102010706020507" pitchFamily="18" charset="2"/>
              </a:rPr>
              <a:t>18,02</a:t>
            </a:r>
          </a:p>
          <a:p>
            <a:pPr algn="ctr">
              <a:lnSpc>
                <a:spcPct val="80000"/>
              </a:lnSpc>
              <a:spcAft>
                <a:spcPts val="0"/>
              </a:spcAft>
            </a:pPr>
            <a:endParaRPr lang="ru-RU" sz="1200"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600" b="1" dirty="0" smtClean="0">
                <a:ln>
                  <a:solidFill>
                    <a:schemeClr val="tx1"/>
                  </a:solidFill>
                </a:ln>
                <a:latin typeface="Arial" pitchFamily="34" charset="0"/>
                <a:ea typeface="Times New Roman"/>
                <a:cs typeface="Arial" pitchFamily="34" charset="0"/>
                <a:sym typeface="Symbol" panose="05050102010706020507" pitchFamily="18" charset="2"/>
              </a:rPr>
              <a:t>18,01</a:t>
            </a:r>
          </a:p>
          <a:p>
            <a:pPr algn="ctr">
              <a:lnSpc>
                <a:spcPct val="80000"/>
              </a:lnSpc>
              <a:spcAft>
                <a:spcPts val="0"/>
              </a:spcAft>
            </a:pPr>
            <a:endParaRPr lang="ru-RU"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600" b="1" dirty="0" smtClean="0">
                <a:ln>
                  <a:solidFill>
                    <a:schemeClr val="tx1"/>
                  </a:solidFill>
                </a:ln>
                <a:latin typeface="Arial" pitchFamily="34" charset="0"/>
                <a:ea typeface="Times New Roman"/>
                <a:cs typeface="Arial" pitchFamily="34" charset="0"/>
                <a:sym typeface="Symbol" panose="05050102010706020507" pitchFamily="18" charset="2"/>
              </a:rPr>
              <a:t>18,00</a:t>
            </a:r>
          </a:p>
          <a:p>
            <a:pPr algn="ctr">
              <a:lnSpc>
                <a:spcPct val="80000"/>
              </a:lnSpc>
              <a:spcAft>
                <a:spcPts val="0"/>
              </a:spcAft>
            </a:pPr>
            <a:endParaRPr lang="ru-RU"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600" b="1" dirty="0" smtClean="0">
                <a:ln>
                  <a:solidFill>
                    <a:schemeClr val="tx1"/>
                  </a:solidFill>
                </a:ln>
                <a:latin typeface="Arial" pitchFamily="34" charset="0"/>
                <a:ea typeface="Times New Roman"/>
                <a:cs typeface="Arial" pitchFamily="34" charset="0"/>
                <a:sym typeface="Symbol" panose="05050102010706020507" pitchFamily="18" charset="2"/>
              </a:rPr>
              <a:t>17,99</a:t>
            </a:r>
          </a:p>
          <a:p>
            <a:pPr algn="ctr">
              <a:lnSpc>
                <a:spcPct val="80000"/>
              </a:lnSpc>
              <a:spcAft>
                <a:spcPts val="0"/>
              </a:spcAft>
            </a:pPr>
            <a:endParaRPr lang="ru-RU" b="1" dirty="0">
              <a:ln>
                <a:solidFill>
                  <a:schemeClr val="tx1"/>
                </a:solidFill>
              </a:ln>
              <a:latin typeface="Arial" pitchFamily="34" charset="0"/>
              <a:ea typeface="Times New Roman"/>
              <a:cs typeface="Arial" pitchFamily="34" charset="0"/>
              <a:sym typeface="Symbol" panose="05050102010706020507" pitchFamily="18" charset="2"/>
            </a:endParaRPr>
          </a:p>
          <a:p>
            <a:pPr algn="ctr">
              <a:lnSpc>
                <a:spcPct val="80000"/>
              </a:lnSpc>
              <a:spcAft>
                <a:spcPts val="0"/>
              </a:spcAft>
            </a:pPr>
            <a:r>
              <a:rPr lang="ru-RU" sz="2600" b="1" dirty="0" smtClean="0">
                <a:ln>
                  <a:solidFill>
                    <a:schemeClr val="tx1"/>
                  </a:solidFill>
                </a:ln>
                <a:latin typeface="Arial" pitchFamily="34" charset="0"/>
                <a:ea typeface="Times New Roman"/>
                <a:cs typeface="Arial" pitchFamily="34" charset="0"/>
                <a:sym typeface="Symbol" panose="05050102010706020507" pitchFamily="18" charset="2"/>
              </a:rPr>
              <a:t>17,98</a:t>
            </a:r>
            <a:endParaRPr lang="ru-RU" sz="2600" b="1" dirty="0">
              <a:ln>
                <a:solidFill>
                  <a:schemeClr val="tx1"/>
                </a:solidFill>
              </a:ln>
              <a:latin typeface="Arial" pitchFamily="34" charset="0"/>
              <a:ea typeface="Times New Roman"/>
              <a:cs typeface="Arial" pitchFamily="34" charset="0"/>
            </a:endParaRPr>
          </a:p>
        </p:txBody>
      </p:sp>
      <p:sp>
        <p:nvSpPr>
          <p:cNvPr id="15" name="Овал 14"/>
          <p:cNvSpPr/>
          <p:nvPr/>
        </p:nvSpPr>
        <p:spPr>
          <a:xfrm>
            <a:off x="4139952" y="2220495"/>
            <a:ext cx="220549" cy="21602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Picture 12" descr="пишу 1"/>
          <p:cNvPicPr>
            <a:picLocks noChangeAspect="1" noChangeArrowheads="1" noCrop="1"/>
          </p:cNvPicPr>
          <p:nvPr/>
        </p:nvPicPr>
        <p:blipFill>
          <a:blip r:embed="rId5" cstate="print"/>
          <a:srcRect/>
          <a:stretch>
            <a:fillRect/>
          </a:stretch>
        </p:blipFill>
        <p:spPr bwMode="auto">
          <a:xfrm>
            <a:off x="8531225" y="5085928"/>
            <a:ext cx="649287" cy="1295400"/>
          </a:xfrm>
          <a:prstGeom prst="rect">
            <a:avLst/>
          </a:prstGeom>
          <a:noFill/>
          <a:ln w="9525">
            <a:noFill/>
            <a:miter lim="800000"/>
            <a:headEnd/>
            <a:tailEnd/>
          </a:ln>
        </p:spPr>
      </p:pic>
    </p:spTree>
    <p:extLst>
      <p:ext uri="{BB962C8B-B14F-4D97-AF65-F5344CB8AC3E}">
        <p14:creationId xmlns:p14="http://schemas.microsoft.com/office/powerpoint/2010/main" val="4218386006"/>
      </p:ext>
    </p:extLst>
  </p:cSld>
  <p:clrMapOvr>
    <a:masterClrMapping/>
  </p:clrMapOvr>
  <p:transition>
    <p:wheel spokes="1"/>
  </p:transition>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7" name="Таблица 6"/>
          <p:cNvGraphicFramePr>
            <a:graphicFrameLocks noGrp="1"/>
          </p:cNvGraphicFramePr>
          <p:nvPr>
            <p:extLst>
              <p:ext uri="{D42A27DB-BD31-4B8C-83A1-F6EECF244321}">
                <p14:modId xmlns:p14="http://schemas.microsoft.com/office/powerpoint/2010/main" val="2083117831"/>
              </p:ext>
            </p:extLst>
          </p:nvPr>
        </p:nvGraphicFramePr>
        <p:xfrm>
          <a:off x="107504" y="771552"/>
          <a:ext cx="8967651" cy="3163824"/>
        </p:xfrm>
        <a:graphic>
          <a:graphicData uri="http://schemas.openxmlformats.org/drawingml/2006/table">
            <a:tbl>
              <a:tblPr/>
              <a:tblGrid>
                <a:gridCol w="1512168">
                  <a:extLst>
                    <a:ext uri="{9D8B030D-6E8A-4147-A177-3AD203B41FA5}">
                      <a16:colId xmlns:a16="http://schemas.microsoft.com/office/drawing/2014/main" val="20000"/>
                    </a:ext>
                  </a:extLst>
                </a:gridCol>
                <a:gridCol w="2088232">
                  <a:extLst>
                    <a:ext uri="{9D8B030D-6E8A-4147-A177-3AD203B41FA5}">
                      <a16:colId xmlns:a16="http://schemas.microsoft.com/office/drawing/2014/main" val="1341218074"/>
                    </a:ext>
                  </a:extLst>
                </a:gridCol>
                <a:gridCol w="971338">
                  <a:extLst>
                    <a:ext uri="{9D8B030D-6E8A-4147-A177-3AD203B41FA5}">
                      <a16:colId xmlns:a16="http://schemas.microsoft.com/office/drawing/2014/main" val="3843669304"/>
                    </a:ext>
                  </a:extLst>
                </a:gridCol>
                <a:gridCol w="1262581">
                  <a:extLst>
                    <a:ext uri="{9D8B030D-6E8A-4147-A177-3AD203B41FA5}">
                      <a16:colId xmlns:a16="http://schemas.microsoft.com/office/drawing/2014/main" val="3559362960"/>
                    </a:ext>
                  </a:extLst>
                </a:gridCol>
                <a:gridCol w="1032328">
                  <a:extLst>
                    <a:ext uri="{9D8B030D-6E8A-4147-A177-3AD203B41FA5}">
                      <a16:colId xmlns:a16="http://schemas.microsoft.com/office/drawing/2014/main" val="3375320434"/>
                    </a:ext>
                  </a:extLst>
                </a:gridCol>
                <a:gridCol w="2101004">
                  <a:extLst>
                    <a:ext uri="{9D8B030D-6E8A-4147-A177-3AD203B41FA5}">
                      <a16:colId xmlns:a16="http://schemas.microsoft.com/office/drawing/2014/main" val="20006"/>
                    </a:ext>
                  </a:extLst>
                </a:gridCol>
              </a:tblGrid>
              <a:tr h="713232">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Вещество </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sz="2400" b="1" i="0" u="none" strike="noStrike" cap="none" normalizeH="0" baseline="0" dirty="0" smtClean="0">
                          <a:ln>
                            <a:noFill/>
                          </a:ln>
                          <a:solidFill>
                            <a:schemeClr val="tx1"/>
                          </a:solidFill>
                          <a:effectLst/>
                          <a:latin typeface="Arial" pitchFamily="34" charset="0"/>
                          <a:cs typeface="Arial" pitchFamily="34" charset="0"/>
                        </a:rPr>
                        <a:t>С</a:t>
                      </a:r>
                      <a:r>
                        <a:rPr kumimoji="0" lang="ru-RU" sz="2400" b="1" i="0" u="none" strike="noStrike" cap="none" normalizeH="0" baseline="-25000" dirty="0" smtClean="0">
                          <a:ln>
                            <a:noFill/>
                          </a:ln>
                          <a:solidFill>
                            <a:schemeClr val="tx1"/>
                          </a:solidFill>
                          <a:effectLst/>
                          <a:latin typeface="Arial" pitchFamily="34" charset="0"/>
                          <a:cs typeface="Arial" pitchFamily="34" charset="0"/>
                        </a:rPr>
                        <a:t>Р</a:t>
                      </a:r>
                      <a:r>
                        <a:rPr kumimoji="0" lang="ru-RU" sz="2400" b="1" i="0" u="none" strike="noStrike" cap="none" normalizeH="0" baseline="0" dirty="0" smtClean="0">
                          <a:ln>
                            <a:noFill/>
                          </a:ln>
                          <a:solidFill>
                            <a:schemeClr val="tx1"/>
                          </a:solidFill>
                          <a:effectLst/>
                          <a:latin typeface="Arial" pitchFamily="34" charset="0"/>
                          <a:cs typeface="Arial" pitchFamily="34" charset="0"/>
                        </a:rPr>
                        <a:t>, кДж/(</a:t>
                      </a:r>
                      <a:r>
                        <a:rPr kumimoji="0" lang="ru-RU" sz="2400" b="1" i="0" u="none" strike="noStrike" cap="none" normalizeH="0" baseline="0" dirty="0" err="1" smtClean="0">
                          <a:ln>
                            <a:noFill/>
                          </a:ln>
                          <a:solidFill>
                            <a:schemeClr val="tx1"/>
                          </a:solidFill>
                          <a:effectLst/>
                          <a:latin typeface="Arial" pitchFamily="34" charset="0"/>
                          <a:cs typeface="Arial" pitchFamily="34" charset="0"/>
                        </a:rPr>
                        <a:t>моль</a:t>
                      </a:r>
                      <a:r>
                        <a:rPr kumimoji="0" lang="ru-RU" sz="2400" b="1" i="0" u="none" strike="noStrike" cap="none" normalizeH="0" baseline="0" dirty="0" err="1" smtClean="0">
                          <a:ln>
                            <a:noFill/>
                          </a:ln>
                          <a:solidFill>
                            <a:schemeClr val="tx1"/>
                          </a:solidFill>
                          <a:effectLst/>
                          <a:latin typeface="Arial" pitchFamily="34" charset="0"/>
                          <a:cs typeface="Arial" pitchFamily="34" charset="0"/>
                          <a:sym typeface="Symbol" panose="05050102010706020507" pitchFamily="18" charset="2"/>
                        </a:rPr>
                        <a:t>К</a:t>
                      </a:r>
                      <a:r>
                        <a:rPr kumimoji="0" lang="ru-RU" sz="2400" b="1" i="0" u="none" strike="noStrike" cap="none" normalizeH="0" baseline="0" dirty="0" smtClean="0">
                          <a:ln>
                            <a:noFill/>
                          </a:ln>
                          <a:solidFill>
                            <a:schemeClr val="tx1"/>
                          </a:solidFill>
                          <a:effectLst/>
                          <a:latin typeface="Arial" pitchFamily="34" charset="0"/>
                          <a:cs typeface="Arial" pitchFamily="34" charset="0"/>
                        </a:rPr>
                        <a:t>)</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2600" b="1" dirty="0" smtClean="0">
                          <a:solidFill>
                            <a:schemeClr val="tx1"/>
                          </a:solidFill>
                          <a:latin typeface="Arial" panose="020B0604020202020204" pitchFamily="34" charset="0"/>
                          <a:cs typeface="Arial" panose="020B0604020202020204" pitchFamily="34" charset="0"/>
                        </a:rPr>
                        <a:t>m</a:t>
                      </a:r>
                      <a:r>
                        <a:rPr lang="ru-RU" sz="2600" b="1" dirty="0" smtClean="0">
                          <a:solidFill>
                            <a:schemeClr val="tx1"/>
                          </a:solidFill>
                          <a:latin typeface="Arial" panose="020B0604020202020204" pitchFamily="34" charset="0"/>
                          <a:cs typeface="Arial" panose="020B0604020202020204" pitchFamily="34" charset="0"/>
                        </a:rPr>
                        <a:t>, г</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 моль</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Δ</a:t>
                      </a:r>
                      <a:r>
                        <a:rPr kumimoji="0" lang="en-US" sz="2600" b="1" i="0" u="none" strike="noStrike" cap="none" normalizeH="0" baseline="0" dirty="0" smtClean="0">
                          <a:ln>
                            <a:noFill/>
                          </a:ln>
                          <a:solidFill>
                            <a:schemeClr val="tx1"/>
                          </a:solidFill>
                          <a:effectLst/>
                          <a:latin typeface="Arial" pitchFamily="34" charset="0"/>
                          <a:cs typeface="Arial" pitchFamily="34" charset="0"/>
                        </a:rPr>
                        <a:t>t,</a:t>
                      </a:r>
                      <a:r>
                        <a:rPr kumimoji="0" lang="ru-RU" sz="2600" b="1" i="0" u="none" strike="noStrike" cap="none" normalizeH="0" baseline="0" dirty="0" smtClean="0">
                          <a:ln>
                            <a:noFill/>
                          </a:ln>
                          <a:solidFill>
                            <a:schemeClr val="tx1"/>
                          </a:solidFill>
                          <a:effectLst/>
                          <a:latin typeface="Arial" pitchFamily="34" charset="0"/>
                          <a:cs typeface="Arial" pitchFamily="34" charset="0"/>
                        </a:rPr>
                        <a:t>°</a:t>
                      </a:r>
                      <a:r>
                        <a:rPr kumimoji="0" lang="en-US" sz="2600" b="1" i="0" u="none" strike="noStrike" cap="none" normalizeH="0" baseline="0" dirty="0" smtClean="0">
                          <a:ln>
                            <a:noFill/>
                          </a:ln>
                          <a:solidFill>
                            <a:schemeClr val="tx1"/>
                          </a:solidFill>
                          <a:effectLst/>
                          <a:latin typeface="Arial" pitchFamily="34" charset="0"/>
                          <a:cs typeface="Arial" pitchFamily="34" charset="0"/>
                        </a:rPr>
                        <a:t>C</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ΔН</a:t>
                      </a:r>
                      <a:r>
                        <a:rPr kumimoji="0" lang="en-US" sz="2600" b="1" i="0" u="none" strike="noStrike" cap="none" normalizeH="0" baseline="-25000" dirty="0" smtClean="0">
                          <a:ln>
                            <a:noFill/>
                          </a:ln>
                          <a:solidFill>
                            <a:schemeClr val="tx1"/>
                          </a:solidFill>
                          <a:effectLst/>
                          <a:latin typeface="Arial" pitchFamily="34" charset="0"/>
                          <a:cs typeface="Arial" pitchFamily="34" charset="0"/>
                        </a:rPr>
                        <a:t>m </a:t>
                      </a:r>
                      <a:r>
                        <a:rPr kumimoji="0" lang="ru-RU" sz="2600" b="1" i="0" u="none" strike="noStrike" cap="none" normalizeH="0" baseline="0" dirty="0" smtClean="0">
                          <a:ln>
                            <a:noFill/>
                          </a:ln>
                          <a:solidFill>
                            <a:schemeClr val="tx1"/>
                          </a:solidFill>
                          <a:effectLst/>
                          <a:latin typeface="Arial" pitchFamily="34" charset="0"/>
                          <a:cs typeface="Arial" pitchFamily="34" charset="0"/>
                        </a:rPr>
                        <a:t>(</a:t>
                      </a:r>
                      <a:r>
                        <a:rPr kumimoji="0" lang="ru-RU" sz="2600" b="1" i="0" u="none" strike="noStrike" cap="none" normalizeH="0" baseline="0" dirty="0" err="1" smtClean="0">
                          <a:ln>
                            <a:noFill/>
                          </a:ln>
                          <a:solidFill>
                            <a:schemeClr val="tx1"/>
                          </a:solidFill>
                          <a:effectLst/>
                          <a:latin typeface="Arial" pitchFamily="34" charset="0"/>
                          <a:cs typeface="Arial" pitchFamily="34" charset="0"/>
                        </a:rPr>
                        <a:t>эксп</a:t>
                      </a:r>
                      <a:r>
                        <a:rPr kumimoji="0" lang="ru-RU" sz="2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кДж/моль</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39640">
                <a:tc rowSpan="3">
                  <a:txBody>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600" b="1" i="0" u="none" strike="noStrike" cap="none" normalizeH="0" baseline="0" dirty="0" smtClean="0">
                          <a:ln>
                            <a:noFill/>
                          </a:ln>
                          <a:solidFill>
                            <a:schemeClr val="tx1"/>
                          </a:solidFill>
                          <a:effectLst/>
                          <a:latin typeface="Arial" pitchFamily="34" charset="0"/>
                          <a:cs typeface="Arial" pitchFamily="34" charset="0"/>
                        </a:rPr>
                        <a:t>KCI</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51,49</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10</a:t>
                      </a:r>
                      <a:r>
                        <a:rPr kumimoji="0" lang="ru-RU" sz="2600" b="1" i="0" u="none" strike="noStrike" cap="none" normalizeH="0" baseline="30000" dirty="0" smtClean="0">
                          <a:ln>
                            <a:noFill/>
                          </a:ln>
                          <a:solidFill>
                            <a:schemeClr val="tx1"/>
                          </a:solidFill>
                          <a:effectLst/>
                          <a:latin typeface="Arial" pitchFamily="34" charset="0"/>
                          <a:cs typeface="Arial" pitchFamily="34" charset="0"/>
                          <a:sym typeface="Symbol" panose="05050102010706020507" pitchFamily="18" charset="2"/>
                        </a:rPr>
                        <a:t>–3</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 </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80000"/>
                        </a:lnSpc>
                      </a:pPr>
                      <a:r>
                        <a:rPr lang="ru-RU" sz="26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0,5</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600" b="1" dirty="0" smtClean="0">
                          <a:latin typeface="Arial" panose="020B0604020202020204" pitchFamily="34" charset="0"/>
                          <a:cs typeface="Arial" panose="020B0604020202020204" pitchFamily="34" charset="0"/>
                        </a:rPr>
                        <a:t>0,0067</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0,05</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24,93</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09246012"/>
                  </a:ext>
                </a:extLst>
              </a:tr>
              <a:tr h="263256">
                <a:tc vMerge="1">
                  <a:txBody>
                    <a:bodyPr/>
                    <a:lstStyle/>
                    <a:p>
                      <a:pPr marL="0" marR="0" lvl="0" indent="0" algn="ctr" defTabSz="914400" rtl="0" eaLnBrk="1" fontAlgn="base" latinLnBrk="0" hangingPunct="1">
                        <a:lnSpc>
                          <a:spcPct val="80000"/>
                        </a:lnSpc>
                        <a:spcBef>
                          <a:spcPct val="0"/>
                        </a:spcBef>
                        <a:spcAft>
                          <a:spcPct val="0"/>
                        </a:spcAft>
                        <a:buClrTx/>
                        <a:buSzTx/>
                        <a:buFontTx/>
                        <a:buNone/>
                        <a:tabLst/>
                      </a:pP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80000"/>
                        </a:lnSpc>
                        <a:spcBef>
                          <a:spcPct val="0"/>
                        </a:spcBef>
                        <a:spcAft>
                          <a:spcPct val="0"/>
                        </a:spcAft>
                        <a:buClrTx/>
                        <a:buSzTx/>
                        <a:buFontTx/>
                        <a:buNone/>
                        <a:tabLst/>
                      </a:pP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80000"/>
                        </a:lnSpc>
                      </a:pPr>
                      <a:r>
                        <a:rPr lang="ru-RU" sz="2600" b="1" dirty="0" smtClean="0">
                          <a:latin typeface="Arial" panose="020B0604020202020204" pitchFamily="34" charset="0"/>
                          <a:cs typeface="Arial" panose="020B0604020202020204" pitchFamily="34" charset="0"/>
                        </a:rPr>
                        <a:t>1,0</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600" b="1" dirty="0" smtClean="0">
                          <a:latin typeface="Arial" panose="020B0604020202020204" pitchFamily="34" charset="0"/>
                          <a:cs typeface="Arial" panose="020B0604020202020204" pitchFamily="34" charset="0"/>
                        </a:rPr>
                        <a:t>0,0134</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0,08</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19,95</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28386711"/>
                  </a:ext>
                </a:extLst>
              </a:tr>
              <a:tr h="214864">
                <a:tc vMerge="1">
                  <a:txBody>
                    <a:bodyPr/>
                    <a:lstStyle/>
                    <a:p>
                      <a:pPr marL="0" marR="0" lvl="0" indent="0" algn="ctr" defTabSz="914400" rtl="0" eaLnBrk="1" fontAlgn="base" latinLnBrk="0" hangingPunct="1">
                        <a:lnSpc>
                          <a:spcPct val="80000"/>
                        </a:lnSpc>
                        <a:spcBef>
                          <a:spcPct val="0"/>
                        </a:spcBef>
                        <a:spcAft>
                          <a:spcPct val="0"/>
                        </a:spcAft>
                        <a:buClrTx/>
                        <a:buSzTx/>
                        <a:buFontTx/>
                        <a:buNone/>
                        <a:tabLst/>
                      </a:pP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80000"/>
                        </a:lnSpc>
                        <a:spcBef>
                          <a:spcPct val="0"/>
                        </a:spcBef>
                        <a:spcAft>
                          <a:spcPct val="0"/>
                        </a:spcAft>
                        <a:buClrTx/>
                        <a:buSzTx/>
                        <a:buFontTx/>
                        <a:buNone/>
                        <a:tabLst/>
                      </a:pP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80000"/>
                        </a:lnSpc>
                      </a:pPr>
                      <a:r>
                        <a:rPr lang="ru-RU" sz="2600" b="1" dirty="0" smtClean="0">
                          <a:latin typeface="Arial" panose="020B0604020202020204" pitchFamily="34" charset="0"/>
                          <a:cs typeface="Arial" panose="020B0604020202020204" pitchFamily="34" charset="0"/>
                        </a:rPr>
                        <a:t>1,5</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600" b="1" dirty="0" smtClean="0">
                          <a:latin typeface="Arial" panose="020B0604020202020204" pitchFamily="34" charset="0"/>
                          <a:cs typeface="Arial" panose="020B0604020202020204" pitchFamily="34" charset="0"/>
                        </a:rPr>
                        <a:t>0,0201</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0,09</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14,96</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71262310"/>
                  </a:ext>
                </a:extLst>
              </a:tr>
              <a:tr h="360040">
                <a:tc rowSpan="3">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Н</a:t>
                      </a:r>
                      <a:r>
                        <a:rPr kumimoji="0" lang="ru-RU" sz="2600" b="1" i="0" u="none" strike="noStrike" cap="none" normalizeH="0" baseline="-25000" dirty="0" smtClean="0">
                          <a:ln>
                            <a:noFill/>
                          </a:ln>
                          <a:solidFill>
                            <a:schemeClr val="tx1"/>
                          </a:solidFill>
                          <a:effectLst/>
                          <a:latin typeface="Arial" pitchFamily="34" charset="0"/>
                          <a:cs typeface="Arial" pitchFamily="34" charset="0"/>
                        </a:rPr>
                        <a:t>2</a:t>
                      </a:r>
                      <a:r>
                        <a:rPr kumimoji="0" lang="ru-RU" sz="2600" b="1" i="0" u="none" strike="noStrike" cap="none" normalizeH="0" baseline="0" dirty="0" smtClean="0">
                          <a:ln>
                            <a:noFill/>
                          </a:ln>
                          <a:solidFill>
                            <a:schemeClr val="tx1"/>
                          </a:solidFill>
                          <a:effectLst/>
                          <a:latin typeface="Arial" pitchFamily="34" charset="0"/>
                          <a:cs typeface="Arial" pitchFamily="34" charset="0"/>
                        </a:rPr>
                        <a:t>О (ж)</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75,30</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10</a:t>
                      </a:r>
                      <a:r>
                        <a:rPr kumimoji="0" lang="ru-RU" sz="2600" b="1" i="0" u="none" strike="noStrike" cap="none" normalizeH="0" baseline="30000" dirty="0" smtClean="0">
                          <a:ln>
                            <a:noFill/>
                          </a:ln>
                          <a:solidFill>
                            <a:schemeClr val="tx1"/>
                          </a:solidFill>
                          <a:effectLst/>
                          <a:latin typeface="Arial" pitchFamily="34" charset="0"/>
                          <a:cs typeface="Arial" pitchFamily="34" charset="0"/>
                          <a:sym typeface="Symbol" panose="05050102010706020507" pitchFamily="18" charset="2"/>
                        </a:rPr>
                        <a:t>–3</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 </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80000"/>
                        </a:lnSpc>
                      </a:pPr>
                      <a:r>
                        <a:rPr lang="ru-RU" sz="2600" b="1" dirty="0" smtClean="0">
                          <a:latin typeface="Arial" panose="020B0604020202020204" pitchFamily="34" charset="0"/>
                          <a:cs typeface="Arial" panose="020B0604020202020204" pitchFamily="34" charset="0"/>
                        </a:rPr>
                        <a:t>800</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80000"/>
                        </a:lnSpc>
                      </a:pPr>
                      <a:r>
                        <a:rPr lang="ru-RU" sz="2600" b="1" dirty="0" smtClean="0">
                          <a:latin typeface="Arial" panose="020B0604020202020204" pitchFamily="34" charset="0"/>
                          <a:cs typeface="Arial" panose="020B0604020202020204" pitchFamily="34" charset="0"/>
                        </a:rPr>
                        <a:t>44,44</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1340010"/>
                  </a:ext>
                </a:extLst>
              </a:tr>
              <a:tr h="360040">
                <a:tc vMerge="1">
                  <a:txBody>
                    <a:bodyPr/>
                    <a:lstStyle/>
                    <a:p>
                      <a:pPr marL="0" marR="0" lvl="0" indent="0" algn="ctr" defTabSz="914400" rtl="0" eaLnBrk="1" fontAlgn="base" latinLnBrk="0" hangingPunct="1">
                        <a:lnSpc>
                          <a:spcPct val="80000"/>
                        </a:lnSpc>
                        <a:spcBef>
                          <a:spcPct val="0"/>
                        </a:spcBef>
                        <a:spcAft>
                          <a:spcPct val="0"/>
                        </a:spcAft>
                        <a:buClrTx/>
                        <a:buSzTx/>
                        <a:buFontTx/>
                        <a:buNone/>
                        <a:tabLst/>
                      </a:pP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80000"/>
                        </a:lnSpc>
                        <a:spcBef>
                          <a:spcPct val="0"/>
                        </a:spcBef>
                        <a:spcAft>
                          <a:spcPct val="0"/>
                        </a:spcAft>
                        <a:buClrTx/>
                        <a:buSzTx/>
                        <a:buFontTx/>
                        <a:buNone/>
                        <a:tabLst/>
                      </a:pP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80000"/>
                        </a:lnSpc>
                      </a:pPr>
                      <a:r>
                        <a:rPr lang="ru-RU" sz="2600" b="1" dirty="0" smtClean="0">
                          <a:latin typeface="Arial" panose="020B0604020202020204" pitchFamily="34" charset="0"/>
                          <a:cs typeface="Arial" panose="020B0604020202020204" pitchFamily="34" charset="0"/>
                        </a:rPr>
                        <a:t>800</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80000"/>
                        </a:lnSpc>
                      </a:pPr>
                      <a:r>
                        <a:rPr lang="ru-RU" sz="2600" b="1" dirty="0" smtClean="0">
                          <a:latin typeface="Arial" panose="020B0604020202020204" pitchFamily="34" charset="0"/>
                          <a:cs typeface="Arial" panose="020B0604020202020204" pitchFamily="34" charset="0"/>
                        </a:rPr>
                        <a:t>44,44</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77441569"/>
                  </a:ext>
                </a:extLst>
              </a:tr>
              <a:tr h="360040">
                <a:tc vMerge="1">
                  <a:txBody>
                    <a:bodyPr/>
                    <a:lstStyle/>
                    <a:p>
                      <a:pPr marL="0" marR="0" lvl="0" indent="0" algn="ctr" defTabSz="914400" rtl="0" eaLnBrk="1" fontAlgn="base" latinLnBrk="0" hangingPunct="1">
                        <a:lnSpc>
                          <a:spcPct val="80000"/>
                        </a:lnSpc>
                        <a:spcBef>
                          <a:spcPct val="0"/>
                        </a:spcBef>
                        <a:spcAft>
                          <a:spcPct val="0"/>
                        </a:spcAft>
                        <a:buClrTx/>
                        <a:buSzTx/>
                        <a:buFontTx/>
                        <a:buNone/>
                        <a:tabLst/>
                      </a:pP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80000"/>
                        </a:lnSpc>
                        <a:spcBef>
                          <a:spcPct val="0"/>
                        </a:spcBef>
                        <a:spcAft>
                          <a:spcPct val="0"/>
                        </a:spcAft>
                        <a:buClrTx/>
                        <a:buSzTx/>
                        <a:buFontTx/>
                        <a:buNone/>
                        <a:tabLst/>
                      </a:pP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80000"/>
                        </a:lnSpc>
                      </a:pPr>
                      <a:r>
                        <a:rPr lang="ru-RU" sz="2600" b="1" dirty="0" smtClean="0">
                          <a:latin typeface="Arial" panose="020B0604020202020204" pitchFamily="34" charset="0"/>
                          <a:cs typeface="Arial" panose="020B0604020202020204" pitchFamily="34" charset="0"/>
                        </a:rPr>
                        <a:t>800</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80000"/>
                        </a:lnSpc>
                      </a:pPr>
                      <a:r>
                        <a:rPr lang="ru-RU" sz="2600" b="1" dirty="0" smtClean="0">
                          <a:latin typeface="Arial" panose="020B0604020202020204" pitchFamily="34" charset="0"/>
                          <a:cs typeface="Arial" panose="020B0604020202020204" pitchFamily="34" charset="0"/>
                        </a:rPr>
                        <a:t>44,44</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10301916"/>
                  </a:ext>
                </a:extLst>
              </a:tr>
            </a:tbl>
          </a:graphicData>
        </a:graphic>
      </p:graphicFrame>
      <p:sp>
        <p:nvSpPr>
          <p:cNvPr id="8" name="Прямоугольник 2"/>
          <p:cNvSpPr>
            <a:spLocks noChangeArrowheads="1"/>
          </p:cNvSpPr>
          <p:nvPr/>
        </p:nvSpPr>
        <p:spPr bwMode="auto">
          <a:xfrm>
            <a:off x="228766" y="44624"/>
            <a:ext cx="8807732" cy="732508"/>
          </a:xfrm>
          <a:prstGeom prst="rect">
            <a:avLst/>
          </a:prstGeom>
          <a:noFill/>
          <a:ln w="9525">
            <a:noFill/>
            <a:miter lim="800000"/>
            <a:headEnd/>
            <a:tailEnd/>
          </a:ln>
        </p:spPr>
        <p:txBody>
          <a:bodyPr wrap="square">
            <a:spAutoFit/>
          </a:bodyPr>
          <a:lstStyle/>
          <a:p>
            <a:pPr lvl="0" algn="ctr">
              <a:lnSpc>
                <a:spcPct val="80000"/>
              </a:lnSpc>
            </a:pPr>
            <a:r>
              <a:rPr lang="ru-RU" sz="2600" b="1" dirty="0" smtClean="0">
                <a:ln>
                  <a:solidFill>
                    <a:sysClr val="windowText" lastClr="000000"/>
                  </a:solidFill>
                </a:ln>
                <a:solidFill>
                  <a:srgbClr val="0000FF"/>
                </a:solidFill>
                <a:latin typeface="Arial" panose="020B0604020202020204" pitchFamily="34" charset="0"/>
                <a:cs typeface="Arial" panose="020B0604020202020204" pitchFamily="34" charset="0"/>
              </a:rPr>
              <a:t>Сравнение экспериментальных и теоретических </a:t>
            </a:r>
            <a:r>
              <a:rPr lang="ru-RU" sz="2600" b="1" dirty="0">
                <a:ln>
                  <a:solidFill>
                    <a:sysClr val="windowText" lastClr="000000"/>
                  </a:solidFill>
                </a:ln>
                <a:solidFill>
                  <a:srgbClr val="0000FF"/>
                </a:solidFill>
                <a:latin typeface="Arial" pitchFamily="34" charset="0"/>
                <a:cs typeface="Arial" pitchFamily="34" charset="0"/>
              </a:rPr>
              <a:t>значений </a:t>
            </a:r>
            <a:r>
              <a:rPr lang="ru-RU" sz="2600" b="1" dirty="0" smtClean="0">
                <a:ln>
                  <a:solidFill>
                    <a:sysClr val="windowText" lastClr="000000"/>
                  </a:solidFill>
                </a:ln>
                <a:solidFill>
                  <a:srgbClr val="0000FF"/>
                </a:solidFill>
                <a:latin typeface="Arial" pitchFamily="34" charset="0"/>
                <a:cs typeface="Arial" pitchFamily="34" charset="0"/>
              </a:rPr>
              <a:t>энтальпии растворения </a:t>
            </a:r>
            <a:r>
              <a:rPr lang="ru-RU" sz="2600" b="1" dirty="0" smtClean="0">
                <a:ln>
                  <a:solidFill>
                    <a:sysClr val="windowText" lastClr="000000"/>
                  </a:solidFill>
                </a:ln>
                <a:solidFill>
                  <a:srgbClr val="0000FF"/>
                </a:solidFill>
                <a:latin typeface="Arial" pitchFamily="34" charset="0"/>
                <a:cs typeface="Arial" pitchFamily="34" charset="0"/>
              </a:rPr>
              <a:t>сол</a:t>
            </a:r>
            <a:r>
              <a:rPr lang="ru-RU" sz="2600" b="1" dirty="0">
                <a:ln>
                  <a:solidFill>
                    <a:sysClr val="windowText" lastClr="000000"/>
                  </a:solidFill>
                </a:ln>
                <a:solidFill>
                  <a:srgbClr val="0000FF"/>
                </a:solidFill>
                <a:latin typeface="Arial" pitchFamily="34" charset="0"/>
                <a:cs typeface="Arial" pitchFamily="34" charset="0"/>
              </a:rPr>
              <a:t>и</a:t>
            </a:r>
            <a:endParaRPr lang="ru-RU" sz="2600" b="1" dirty="0">
              <a:ln>
                <a:solidFill>
                  <a:sysClr val="windowText" lastClr="000000"/>
                </a:solidFill>
              </a:ln>
              <a:solidFill>
                <a:srgbClr val="0000FF"/>
              </a:solidFill>
              <a:latin typeface="Arial" panose="020B0604020202020204" pitchFamily="34" charset="0"/>
              <a:cs typeface="Arial" panose="020B0604020202020204" pitchFamily="34" charset="0"/>
            </a:endParaRPr>
          </a:p>
        </p:txBody>
      </p:sp>
      <p:sp>
        <p:nvSpPr>
          <p:cNvPr id="2" name="Прямоугольник 1"/>
          <p:cNvSpPr/>
          <p:nvPr/>
        </p:nvSpPr>
        <p:spPr>
          <a:xfrm>
            <a:off x="242975" y="4077072"/>
            <a:ext cx="8779314" cy="1384995"/>
          </a:xfrm>
          <a:prstGeom prst="rect">
            <a:avLst/>
          </a:prstGeom>
        </p:spPr>
        <p:txBody>
          <a:bodyPr wrap="square">
            <a:spAutoFit/>
          </a:bodyPr>
          <a:lstStyle/>
          <a:p>
            <a:r>
              <a:rPr lang="ru-RU" sz="2800" b="1" dirty="0">
                <a:latin typeface="Arial" pitchFamily="34" charset="0"/>
                <a:cs typeface="Arial" pitchFamily="34" charset="0"/>
              </a:rPr>
              <a:t>ΔН</a:t>
            </a:r>
            <a:r>
              <a:rPr lang="en-US" sz="2800" b="1" baseline="-25000" dirty="0">
                <a:latin typeface="Arial" pitchFamily="34" charset="0"/>
                <a:cs typeface="Arial" pitchFamily="34" charset="0"/>
              </a:rPr>
              <a:t>m </a:t>
            </a:r>
            <a:r>
              <a:rPr lang="ru-RU" sz="2800" b="1" dirty="0" smtClean="0">
                <a:latin typeface="Arial" pitchFamily="34" charset="0"/>
                <a:cs typeface="Arial" pitchFamily="34" charset="0"/>
              </a:rPr>
              <a:t>(</a:t>
            </a:r>
            <a:r>
              <a:rPr lang="en-US" sz="2800" b="1" dirty="0" smtClean="0">
                <a:latin typeface="Arial" pitchFamily="34" charset="0"/>
                <a:cs typeface="Arial" pitchFamily="34" charset="0"/>
              </a:rPr>
              <a:t>KCI</a:t>
            </a:r>
            <a:r>
              <a:rPr lang="ru-RU" sz="2800" b="1" dirty="0" smtClean="0">
                <a:latin typeface="Arial" pitchFamily="34" charset="0"/>
                <a:cs typeface="Arial" pitchFamily="34" charset="0"/>
              </a:rPr>
              <a:t>)(</a:t>
            </a:r>
            <a:r>
              <a:rPr lang="ru-RU" sz="2800" b="1" dirty="0" err="1" smtClean="0">
                <a:latin typeface="Arial" pitchFamily="34" charset="0"/>
                <a:cs typeface="Arial" pitchFamily="34" charset="0"/>
              </a:rPr>
              <a:t>спр</a:t>
            </a:r>
            <a:r>
              <a:rPr lang="ru-RU" sz="2800" b="1" dirty="0" smtClean="0">
                <a:latin typeface="Arial" pitchFamily="34" charset="0"/>
                <a:cs typeface="Arial" pitchFamily="34" charset="0"/>
              </a:rPr>
              <a:t>.), = </a:t>
            </a:r>
            <a:r>
              <a:rPr lang="en-US" sz="2800" b="1" dirty="0" smtClean="0">
                <a:latin typeface="Arial" panose="020B0604020202020204" pitchFamily="34" charset="0"/>
                <a:cs typeface="Arial" panose="020B0604020202020204" pitchFamily="34" charset="0"/>
              </a:rPr>
              <a:t>17,57</a:t>
            </a:r>
            <a:r>
              <a:rPr lang="ru-RU" sz="2800" b="1" dirty="0" smtClean="0">
                <a:latin typeface="Arial" pitchFamily="34" charset="0"/>
                <a:cs typeface="Arial" pitchFamily="34" charset="0"/>
              </a:rPr>
              <a:t> кДж/моль</a:t>
            </a:r>
          </a:p>
          <a:p>
            <a:pPr lvl="0" algn="ctr"/>
            <a:r>
              <a:rPr lang="en-US" sz="2800" b="1" dirty="0">
                <a:latin typeface="Arial" panose="020B0604020202020204" pitchFamily="34" charset="0"/>
                <a:ea typeface="Times New Roman" pitchFamily="18" charset="0"/>
                <a:cs typeface="Arial" panose="020B0604020202020204" pitchFamily="34" charset="0"/>
              </a:rPr>
              <a:t>K</a:t>
            </a:r>
            <a:r>
              <a:rPr lang="ru-RU" sz="2800" b="1" dirty="0">
                <a:latin typeface="Arial" panose="020B0604020202020204" pitchFamily="34" charset="0"/>
                <a:ea typeface="Times New Roman" pitchFamily="18" charset="0"/>
                <a:cs typeface="Arial" panose="020B0604020202020204" pitchFamily="34" charset="0"/>
              </a:rPr>
              <a:t> = </a:t>
            </a:r>
            <a:r>
              <a:rPr lang="ru-RU" sz="2800" b="1" dirty="0" smtClean="0">
                <a:latin typeface="Arial" panose="020B0604020202020204" pitchFamily="34" charset="0"/>
                <a:ea typeface="Times New Roman" pitchFamily="18" charset="0"/>
                <a:cs typeface="Arial" panose="020B0604020202020204" pitchFamily="34" charset="0"/>
              </a:rPr>
              <a:t>Σ</a:t>
            </a:r>
            <a:r>
              <a:rPr lang="en-US" sz="2800" b="1" dirty="0" smtClean="0">
                <a:latin typeface="Arial" panose="020B0604020202020204" pitchFamily="34" charset="0"/>
                <a:ea typeface="Times New Roman" pitchFamily="18" charset="0"/>
                <a:cs typeface="Arial" panose="020B0604020202020204" pitchFamily="34" charset="0"/>
                <a:sym typeface="Symbol" panose="05050102010706020507" pitchFamily="18" charset="2"/>
              </a:rPr>
              <a:t></a:t>
            </a:r>
            <a:r>
              <a:rPr lang="ru-RU" sz="2800" b="1" dirty="0" smtClean="0">
                <a:latin typeface="Arial" panose="020B0604020202020204" pitchFamily="34" charset="0"/>
                <a:ea typeface="Times New Roman" pitchFamily="18" charset="0"/>
                <a:cs typeface="Arial" panose="020B0604020202020204" pitchFamily="34" charset="0"/>
              </a:rPr>
              <a:t>·</a:t>
            </a:r>
            <a:r>
              <a:rPr lang="en-US" sz="2800" b="1" dirty="0">
                <a:latin typeface="Arial" panose="020B0604020202020204" pitchFamily="34" charset="0"/>
                <a:ea typeface="Times New Roman" pitchFamily="18" charset="0"/>
                <a:cs typeface="Arial" panose="020B0604020202020204" pitchFamily="34" charset="0"/>
              </a:rPr>
              <a:t>C</a:t>
            </a:r>
            <a:r>
              <a:rPr lang="ru-RU" sz="2800" b="1" dirty="0">
                <a:latin typeface="Arial" panose="020B0604020202020204" pitchFamily="34" charset="0"/>
                <a:ea typeface="Times New Roman" pitchFamily="18" charset="0"/>
                <a:cs typeface="Arial" panose="020B0604020202020204" pitchFamily="34" charset="0"/>
              </a:rPr>
              <a:t> = </a:t>
            </a:r>
            <a:r>
              <a:rPr lang="ru-RU" sz="2800" b="1" dirty="0">
                <a:latin typeface="Arial" panose="020B0604020202020204" pitchFamily="34" charset="0"/>
                <a:ea typeface="Times New Roman" pitchFamily="18" charset="0"/>
                <a:cs typeface="Arial" panose="020B0604020202020204" pitchFamily="34" charset="0"/>
                <a:sym typeface="Symbol" panose="05050102010706020507" pitchFamily="18" charset="2"/>
              </a:rPr>
              <a:t></a:t>
            </a:r>
            <a:r>
              <a:rPr lang="ru-RU" sz="2800" b="1" baseline="-25000" dirty="0">
                <a:latin typeface="Arial" panose="020B0604020202020204" pitchFamily="34" charset="0"/>
                <a:ea typeface="Times New Roman" pitchFamily="18" charset="0"/>
                <a:cs typeface="Arial" panose="020B0604020202020204" pitchFamily="34" charset="0"/>
              </a:rPr>
              <a:t>(воды)</a:t>
            </a:r>
            <a:r>
              <a:rPr lang="ru-RU" sz="2800" b="1" dirty="0">
                <a:latin typeface="Arial" panose="020B0604020202020204" pitchFamily="34" charset="0"/>
                <a:ea typeface="Times New Roman" pitchFamily="18" charset="0"/>
                <a:cs typeface="Arial" panose="020B0604020202020204" pitchFamily="34" charset="0"/>
              </a:rPr>
              <a:t>·</a:t>
            </a:r>
            <a:r>
              <a:rPr lang="en-US" sz="2800" b="1" dirty="0">
                <a:latin typeface="Arial" panose="020B0604020202020204" pitchFamily="34" charset="0"/>
                <a:ea typeface="Times New Roman" pitchFamily="18" charset="0"/>
                <a:cs typeface="Arial" panose="020B0604020202020204" pitchFamily="34" charset="0"/>
              </a:rPr>
              <a:t>C</a:t>
            </a:r>
            <a:r>
              <a:rPr lang="ru-RU" sz="2800" b="1" baseline="-25000" dirty="0">
                <a:latin typeface="Arial" panose="020B0604020202020204" pitchFamily="34" charset="0"/>
                <a:ea typeface="Times New Roman" pitchFamily="18" charset="0"/>
                <a:cs typeface="Arial" panose="020B0604020202020204" pitchFamily="34" charset="0"/>
              </a:rPr>
              <a:t>(воды)</a:t>
            </a:r>
            <a:r>
              <a:rPr lang="ru-RU" sz="2800" b="1" dirty="0">
                <a:latin typeface="Arial" panose="020B0604020202020204" pitchFamily="34" charset="0"/>
                <a:ea typeface="Times New Roman" pitchFamily="18" charset="0"/>
                <a:cs typeface="Arial" panose="020B0604020202020204" pitchFamily="34" charset="0"/>
              </a:rPr>
              <a:t> + </a:t>
            </a:r>
            <a:r>
              <a:rPr lang="ru-RU" sz="2800" b="1" dirty="0">
                <a:latin typeface="Arial" panose="020B0604020202020204" pitchFamily="34" charset="0"/>
                <a:ea typeface="Times New Roman" pitchFamily="18" charset="0"/>
                <a:cs typeface="Arial" panose="020B0604020202020204" pitchFamily="34" charset="0"/>
                <a:sym typeface="Symbol" panose="05050102010706020507" pitchFamily="18" charset="2"/>
              </a:rPr>
              <a:t></a:t>
            </a:r>
            <a:r>
              <a:rPr lang="ru-RU" sz="2800" b="1" baseline="-25000" dirty="0">
                <a:latin typeface="Arial" panose="020B0604020202020204" pitchFamily="34" charset="0"/>
                <a:ea typeface="Times New Roman" pitchFamily="18" charset="0"/>
                <a:cs typeface="Arial" panose="020B0604020202020204" pitchFamily="34" charset="0"/>
              </a:rPr>
              <a:t>((соли)</a:t>
            </a:r>
            <a:r>
              <a:rPr lang="ru-RU" sz="2800" b="1" dirty="0">
                <a:latin typeface="Arial" panose="020B0604020202020204" pitchFamily="34" charset="0"/>
                <a:ea typeface="Times New Roman" pitchFamily="18" charset="0"/>
                <a:cs typeface="Arial" panose="020B0604020202020204" pitchFamily="34" charset="0"/>
              </a:rPr>
              <a:t>·</a:t>
            </a:r>
            <a:r>
              <a:rPr lang="en-US" sz="2800" b="1" dirty="0">
                <a:latin typeface="Arial" panose="020B0604020202020204" pitchFamily="34" charset="0"/>
                <a:ea typeface="Times New Roman" pitchFamily="18" charset="0"/>
                <a:cs typeface="Arial" panose="020B0604020202020204" pitchFamily="34" charset="0"/>
              </a:rPr>
              <a:t>C</a:t>
            </a:r>
            <a:r>
              <a:rPr lang="ru-RU" sz="2800" b="1" baseline="-25000" dirty="0">
                <a:latin typeface="Arial" panose="020B0604020202020204" pitchFamily="34" charset="0"/>
                <a:ea typeface="Times New Roman" pitchFamily="18" charset="0"/>
                <a:cs typeface="Arial" panose="020B0604020202020204" pitchFamily="34" charset="0"/>
              </a:rPr>
              <a:t>(соли</a:t>
            </a:r>
            <a:r>
              <a:rPr lang="ru-RU" sz="2800" b="1" baseline="-25000" dirty="0" smtClean="0">
                <a:latin typeface="Arial" panose="020B0604020202020204" pitchFamily="34" charset="0"/>
                <a:ea typeface="Times New Roman" pitchFamily="18" charset="0"/>
                <a:cs typeface="Arial" panose="020B0604020202020204" pitchFamily="34" charset="0"/>
              </a:rPr>
              <a:t>) </a:t>
            </a:r>
            <a:r>
              <a:rPr lang="ru-RU" sz="2800" b="1" dirty="0" smtClean="0">
                <a:latin typeface="Arial" panose="020B0604020202020204" pitchFamily="34" charset="0"/>
                <a:ea typeface="Times New Roman" pitchFamily="18" charset="0"/>
                <a:cs typeface="Arial" panose="020B0604020202020204" pitchFamily="34" charset="0"/>
              </a:rPr>
              <a:t>=</a:t>
            </a:r>
          </a:p>
          <a:p>
            <a:pPr algn="ctr"/>
            <a:r>
              <a:rPr lang="ru-RU" sz="2800" b="1" dirty="0" smtClean="0">
                <a:latin typeface="Arial" panose="020B0604020202020204" pitchFamily="34" charset="0"/>
                <a:ea typeface="Times New Roman" pitchFamily="18" charset="0"/>
                <a:cs typeface="Arial" panose="020B0604020202020204" pitchFamily="34" charset="0"/>
              </a:rPr>
              <a:t>= 44,44</a:t>
            </a:r>
            <a:r>
              <a:rPr lang="ru-RU" sz="2800" b="1" dirty="0">
                <a:latin typeface="Arial" pitchFamily="34" charset="0"/>
                <a:cs typeface="Arial" pitchFamily="34" charset="0"/>
                <a:sym typeface="Symbol" panose="05050102010706020507" pitchFamily="18" charset="2"/>
              </a:rPr>
              <a:t> </a:t>
            </a:r>
            <a:r>
              <a:rPr lang="ru-RU" sz="2800" b="1" dirty="0" smtClean="0">
                <a:latin typeface="Arial" pitchFamily="34" charset="0"/>
                <a:cs typeface="Arial" pitchFamily="34" charset="0"/>
                <a:sym typeface="Symbol" panose="05050102010706020507" pitchFamily="18" charset="2"/>
              </a:rPr>
              <a:t></a:t>
            </a:r>
            <a:r>
              <a:rPr lang="ru-RU" sz="2800" b="1" dirty="0">
                <a:latin typeface="Arial" pitchFamily="34" charset="0"/>
                <a:cs typeface="Arial" pitchFamily="34" charset="0"/>
              </a:rPr>
              <a:t> 75,30</a:t>
            </a:r>
            <a:r>
              <a:rPr lang="ru-RU" sz="2800" b="1" dirty="0">
                <a:latin typeface="Arial" pitchFamily="34" charset="0"/>
                <a:cs typeface="Arial" pitchFamily="34" charset="0"/>
                <a:sym typeface="Symbol" panose="05050102010706020507" pitchFamily="18" charset="2"/>
              </a:rPr>
              <a:t>10</a:t>
            </a:r>
            <a:r>
              <a:rPr lang="ru-RU" sz="2800" b="1" baseline="30000" dirty="0">
                <a:latin typeface="Arial" pitchFamily="34" charset="0"/>
                <a:cs typeface="Arial" pitchFamily="34" charset="0"/>
                <a:sym typeface="Symbol" panose="05050102010706020507" pitchFamily="18" charset="2"/>
              </a:rPr>
              <a:t>–3</a:t>
            </a:r>
            <a:r>
              <a:rPr lang="ru-RU" sz="2800" b="1" dirty="0" smtClean="0">
                <a:latin typeface="Arial" panose="020B0604020202020204" pitchFamily="34" charset="0"/>
                <a:ea typeface="Times New Roman" pitchFamily="18" charset="0"/>
                <a:cs typeface="Arial" panose="020B0604020202020204" pitchFamily="34" charset="0"/>
              </a:rPr>
              <a:t> + </a:t>
            </a:r>
            <a:r>
              <a:rPr lang="ru-RU" sz="2800" b="1" dirty="0">
                <a:latin typeface="Arial" panose="020B0604020202020204" pitchFamily="34" charset="0"/>
                <a:ea typeface="Times New Roman" pitchFamily="18" charset="0"/>
                <a:cs typeface="Arial" panose="020B0604020202020204" pitchFamily="34" charset="0"/>
                <a:sym typeface="Symbol" panose="05050102010706020507" pitchFamily="18" charset="2"/>
              </a:rPr>
              <a:t></a:t>
            </a:r>
            <a:r>
              <a:rPr lang="ru-RU" sz="2800" b="1" baseline="-25000" dirty="0">
                <a:latin typeface="Arial" panose="020B0604020202020204" pitchFamily="34" charset="0"/>
                <a:ea typeface="Times New Roman" pitchFamily="18" charset="0"/>
                <a:cs typeface="Arial" panose="020B0604020202020204" pitchFamily="34" charset="0"/>
              </a:rPr>
              <a:t>((соли</a:t>
            </a:r>
            <a:r>
              <a:rPr lang="ru-RU" sz="2800" b="1" baseline="-25000" dirty="0" smtClean="0">
                <a:latin typeface="Arial" panose="020B0604020202020204" pitchFamily="34" charset="0"/>
                <a:ea typeface="Times New Roman" pitchFamily="18" charset="0"/>
                <a:cs typeface="Arial" panose="020B0604020202020204" pitchFamily="34" charset="0"/>
              </a:rPr>
              <a:t>)</a:t>
            </a:r>
            <a:r>
              <a:rPr lang="ru-RU" sz="2800" b="1" dirty="0" smtClean="0">
                <a:latin typeface="Arial" panose="020B0604020202020204" pitchFamily="34" charset="0"/>
                <a:ea typeface="Times New Roman" pitchFamily="18" charset="0"/>
                <a:cs typeface="Arial" panose="020B0604020202020204" pitchFamily="34" charset="0"/>
              </a:rPr>
              <a:t>·</a:t>
            </a:r>
            <a:r>
              <a:rPr lang="ru-RU" sz="2800" b="1" dirty="0">
                <a:latin typeface="Arial" pitchFamily="34" charset="0"/>
                <a:cs typeface="Arial" pitchFamily="34" charset="0"/>
              </a:rPr>
              <a:t>51,49</a:t>
            </a:r>
            <a:r>
              <a:rPr lang="ru-RU" sz="2800" b="1" dirty="0">
                <a:latin typeface="Arial" pitchFamily="34" charset="0"/>
                <a:cs typeface="Arial" pitchFamily="34" charset="0"/>
                <a:sym typeface="Symbol" panose="05050102010706020507" pitchFamily="18" charset="2"/>
              </a:rPr>
              <a:t>10</a:t>
            </a:r>
            <a:r>
              <a:rPr lang="ru-RU" sz="2800" b="1" baseline="30000" dirty="0">
                <a:latin typeface="Arial" pitchFamily="34" charset="0"/>
                <a:cs typeface="Arial" pitchFamily="34" charset="0"/>
                <a:sym typeface="Symbol" panose="05050102010706020507" pitchFamily="18" charset="2"/>
              </a:rPr>
              <a:t>–3</a:t>
            </a:r>
            <a:r>
              <a:rPr lang="ru-RU" sz="2800" b="1" dirty="0" smtClean="0">
                <a:latin typeface="Arial" panose="020B0604020202020204" pitchFamily="34" charset="0"/>
                <a:ea typeface="Times New Roman" pitchFamily="18" charset="0"/>
                <a:cs typeface="Arial" panose="020B0604020202020204" pitchFamily="34" charset="0"/>
              </a:rPr>
              <a:t>=…</a:t>
            </a:r>
            <a:endParaRPr lang="ru-RU" sz="2800" b="1" dirty="0">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9" name="TextBox 8"/>
              <p:cNvSpPr txBox="1"/>
              <p:nvPr/>
            </p:nvSpPr>
            <p:spPr>
              <a:xfrm>
                <a:off x="2195736" y="5595106"/>
                <a:ext cx="4160691" cy="9612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ru-RU" sz="3000" i="1" smtClean="0">
                              <a:latin typeface="Cambria Math" panose="02040503050406030204" pitchFamily="18" charset="0"/>
                            </a:rPr>
                          </m:ctrlPr>
                        </m:sSubPr>
                        <m:e>
                          <m:r>
                            <m:rPr>
                              <m:nor/>
                            </m:rPr>
                            <a:rPr lang="en-US" sz="3000" b="1" dirty="0">
                              <a:sym typeface="Symbol"/>
                            </a:rPr>
                            <m:t></m:t>
                          </m:r>
                          <m:r>
                            <a:rPr lang="ru-RU" sz="3000" b="0" i="1" smtClean="0">
                              <a:latin typeface="Cambria Math" panose="02040503050406030204" pitchFamily="18" charset="0"/>
                            </a:rPr>
                            <m:t>Н</m:t>
                          </m:r>
                        </m:e>
                        <m:sub>
                          <m:r>
                            <a:rPr lang="en-US" sz="3000" b="0" i="1" smtClean="0">
                              <a:latin typeface="Cambria Math" panose="02040503050406030204" pitchFamily="18" charset="0"/>
                            </a:rPr>
                            <m:t>𝑚</m:t>
                          </m:r>
                        </m:sub>
                      </m:sSub>
                      <m:r>
                        <a:rPr lang="ru-RU" sz="3000" b="0" i="1" smtClean="0">
                          <a:latin typeface="Cambria Math" panose="02040503050406030204" pitchFamily="18" charset="0"/>
                        </a:rPr>
                        <m:t>=</m:t>
                      </m:r>
                      <m:f>
                        <m:fPr>
                          <m:ctrlPr>
                            <a:rPr lang="ru-RU" sz="3000" b="0" i="1" smtClean="0">
                              <a:latin typeface="Cambria Math" panose="02040503050406030204" pitchFamily="18" charset="0"/>
                            </a:rPr>
                          </m:ctrlPr>
                        </m:fPr>
                        <m:num>
                          <m:r>
                            <a:rPr lang="en-US" sz="3000" b="0" i="1" smtClean="0">
                              <a:latin typeface="Cambria Math" panose="02040503050406030204" pitchFamily="18" charset="0"/>
                            </a:rPr>
                            <m:t>𝐾</m:t>
                          </m:r>
                          <m:r>
                            <a:rPr lang="en-US" sz="3000" b="0" i="1" smtClean="0">
                              <a:latin typeface="Cambria Math" panose="02040503050406030204" pitchFamily="18" charset="0"/>
                              <a:ea typeface="Cambria Math" panose="02040503050406030204" pitchFamily="18" charset="0"/>
                            </a:rPr>
                            <m:t>∙</m:t>
                          </m:r>
                          <m:r>
                            <m:rPr>
                              <m:nor/>
                            </m:rPr>
                            <a:rPr lang="en-US" sz="3000" b="1" dirty="0">
                              <a:sym typeface="Symbol"/>
                            </a:rPr>
                            <m:t></m:t>
                          </m:r>
                          <m:r>
                            <a:rPr lang="en-US" sz="3000" b="0" i="1" smtClean="0">
                              <a:latin typeface="Cambria Math" panose="02040503050406030204" pitchFamily="18" charset="0"/>
                              <a:ea typeface="Cambria Math" panose="02040503050406030204" pitchFamily="18" charset="0"/>
                            </a:rPr>
                            <m:t>𝑡</m:t>
                          </m:r>
                          <m:r>
                            <a:rPr lang="en-US" sz="3000" b="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𝑀</m:t>
                          </m:r>
                          <m:r>
                            <a:rPr lang="en-US" sz="3000" b="0" i="1" smtClean="0">
                              <a:latin typeface="Cambria Math" panose="02040503050406030204" pitchFamily="18" charset="0"/>
                              <a:ea typeface="Cambria Math" panose="02040503050406030204" pitchFamily="18" charset="0"/>
                            </a:rPr>
                            <m:t>(соли)</m:t>
                          </m:r>
                        </m:num>
                        <m:den>
                          <m:r>
                            <a:rPr lang="en-US" sz="3000" b="0" i="1" smtClean="0">
                              <a:latin typeface="Cambria Math" panose="02040503050406030204" pitchFamily="18" charset="0"/>
                            </a:rPr>
                            <m:t>𝑚</m:t>
                          </m:r>
                          <m:r>
                            <a:rPr lang="en-US" sz="3000" b="0" i="1" smtClean="0">
                              <a:latin typeface="Cambria Math" panose="02040503050406030204" pitchFamily="18" charset="0"/>
                            </a:rPr>
                            <m:t>(соли)</m:t>
                          </m:r>
                        </m:den>
                      </m:f>
                    </m:oMath>
                  </m:oMathPara>
                </a14:m>
                <a:endParaRPr lang="ru-RU" sz="3000" dirty="0"/>
              </a:p>
            </p:txBody>
          </p:sp>
        </mc:Choice>
        <mc:Fallback>
          <p:sp>
            <p:nvSpPr>
              <p:cNvPr id="9" name="TextBox 8"/>
              <p:cNvSpPr txBox="1">
                <a:spLocks noRot="1" noChangeAspect="1" noMove="1" noResize="1" noEditPoints="1" noAdjustHandles="1" noChangeArrowheads="1" noChangeShapeType="1" noTextEdit="1"/>
              </p:cNvSpPr>
              <p:nvPr/>
            </p:nvSpPr>
            <p:spPr>
              <a:xfrm>
                <a:off x="2195736" y="5595106"/>
                <a:ext cx="4160691" cy="961289"/>
              </a:xfrm>
              <a:prstGeom prst="rect">
                <a:avLst/>
              </a:prstGeom>
              <a:blipFill>
                <a:blip r:embed="rId4"/>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2340326704"/>
      </p:ext>
    </p:extLst>
  </p:cSld>
  <p:clrMapOvr>
    <a:masterClrMapping/>
  </p:clrMapOvr>
  <p:transition>
    <p:wheel spokes="1"/>
  </p:transition>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90476" y="692696"/>
            <a:ext cx="8712969" cy="824841"/>
          </a:xfrm>
          <a:prstGeom prst="rect">
            <a:avLst/>
          </a:prstGeom>
        </p:spPr>
        <p:txBody>
          <a:bodyPr wrap="square">
            <a:spAutoFit/>
          </a:bodyPr>
          <a:lstStyle/>
          <a:p>
            <a:pPr indent="450000" algn="just">
              <a:lnSpc>
                <a:spcPct val="85000"/>
              </a:lnSpc>
            </a:pPr>
            <a:r>
              <a:rPr lang="ru-RU" sz="2800" b="1" dirty="0" smtClean="0">
                <a:ln>
                  <a:solidFill>
                    <a:schemeClr val="tx1"/>
                  </a:solidFill>
                </a:ln>
                <a:solidFill>
                  <a:srgbClr val="C00000"/>
                </a:solidFill>
              </a:rPr>
              <a:t>Вывод: </a:t>
            </a:r>
            <a:r>
              <a:rPr lang="ru-RU" sz="2800" b="1" dirty="0" smtClean="0"/>
              <a:t>значение энтальпии растворения зависит от концентрации соли. </a:t>
            </a:r>
            <a:endParaRPr lang="ru-RU" sz="2800" b="1" dirty="0" smtClean="0"/>
          </a:p>
        </p:txBody>
      </p:sp>
      <p:pic>
        <p:nvPicPr>
          <p:cNvPr id="8" name="Picture 12" descr="пишу 1"/>
          <p:cNvPicPr>
            <a:picLocks noChangeAspect="1" noChangeArrowheads="1" noCrop="1"/>
          </p:cNvPicPr>
          <p:nvPr/>
        </p:nvPicPr>
        <p:blipFill>
          <a:blip r:embed="rId4" cstate="print"/>
          <a:srcRect/>
          <a:stretch>
            <a:fillRect/>
          </a:stretch>
        </p:blipFill>
        <p:spPr bwMode="auto">
          <a:xfrm>
            <a:off x="8531225" y="5085928"/>
            <a:ext cx="649287" cy="1295400"/>
          </a:xfrm>
          <a:prstGeom prst="rect">
            <a:avLst/>
          </a:prstGeom>
          <a:noFill/>
          <a:ln w="9525">
            <a:noFill/>
            <a:miter lim="800000"/>
            <a:headEnd/>
            <a:tailEnd/>
          </a:ln>
        </p:spPr>
      </p:pic>
    </p:spTree>
    <p:extLst>
      <p:ext uri="{BB962C8B-B14F-4D97-AF65-F5344CB8AC3E}">
        <p14:creationId xmlns:p14="http://schemas.microsoft.com/office/powerpoint/2010/main" val="2942188662"/>
      </p:ext>
    </p:extLst>
  </p:cSld>
  <p:clrMapOvr>
    <a:masterClrMapping/>
  </p:clrMapOvr>
  <p:transition>
    <p:wheel spokes="1"/>
  </p:transition>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90476" y="692696"/>
            <a:ext cx="8712969" cy="3388620"/>
          </a:xfrm>
          <a:prstGeom prst="rect">
            <a:avLst/>
          </a:prstGeom>
        </p:spPr>
        <p:txBody>
          <a:bodyPr wrap="square">
            <a:spAutoFit/>
          </a:bodyPr>
          <a:lstStyle/>
          <a:p>
            <a:pPr indent="450000" algn="just">
              <a:lnSpc>
                <a:spcPct val="85000"/>
              </a:lnSpc>
            </a:pPr>
            <a:r>
              <a:rPr lang="ru-RU" sz="2800" b="1" dirty="0" smtClean="0"/>
              <a:t>Этот </a:t>
            </a:r>
            <a:r>
              <a:rPr lang="ru-RU" sz="2800" b="1" dirty="0">
                <a:ln>
                  <a:solidFill>
                    <a:schemeClr val="tx1"/>
                  </a:solidFill>
                </a:ln>
                <a:solidFill>
                  <a:srgbClr val="C00000"/>
                </a:solidFill>
              </a:rPr>
              <a:t>тер­мометр имеет </a:t>
            </a:r>
            <a:r>
              <a:rPr lang="ru-RU" sz="2800" b="1" dirty="0"/>
              <a:t>два резервуара: нижний 1 ­– основной­, и  верхний 4 – запасной, соединенны­е капилляром 3 очень малого диаметра.  К­ капилляру прикреплена шкала  2  на  5–6 </a:t>
            </a:r>
            <a:r>
              <a:rPr lang="ru-RU" sz="2800" b="1" baseline="30000" dirty="0"/>
              <a:t>о</a:t>
            </a:r>
            <a:r>
              <a:rPr lang="ru-RU" sz="2800" b="1" dirty="0"/>
              <a:t>. Длина шкалы около 30 см. Цена деления на ней 0,01°. Такой </a:t>
            </a:r>
            <a:r>
              <a:rPr lang="ru-RU" sz="2800" b="1" dirty="0">
                <a:ln>
                  <a:solidFill>
                    <a:schemeClr val="tx1"/>
                  </a:solidFill>
                </a:ln>
                <a:solidFill>
                  <a:srgbClr val="C00000"/>
                </a:solidFill>
              </a:rPr>
              <a:t>термометр позволяет</a:t>
            </a:r>
            <a:r>
              <a:rPr lang="ru-RU" sz="2800" b="1" dirty="0"/>
              <a:t> </a:t>
            </a:r>
            <a:r>
              <a:rPr lang="ru-RU" sz="2800" b="1" dirty="0" smtClean="0"/>
              <a:t>надежно </a:t>
            </a:r>
            <a:r>
              <a:rPr lang="ru-RU" sz="2800" b="1" dirty="0"/>
              <a:t>отсчитывать десятые и сотые доли градуса, а тысячные доли – приближенно при помощи лупы. </a:t>
            </a:r>
            <a:endParaRPr lang="ru-RU" sz="2800" b="1" dirty="0" smtClean="0"/>
          </a:p>
        </p:txBody>
      </p:sp>
      <p:sp>
        <p:nvSpPr>
          <p:cNvPr id="3" name="Прямоугольник 2"/>
          <p:cNvSpPr/>
          <p:nvPr/>
        </p:nvSpPr>
        <p:spPr>
          <a:xfrm>
            <a:off x="2671255" y="14270"/>
            <a:ext cx="3751412" cy="523220"/>
          </a:xfrm>
          <a:prstGeom prst="rect">
            <a:avLst/>
          </a:prstGeom>
        </p:spPr>
        <p:txBody>
          <a:bodyPr wrap="none">
            <a:spAutoFit/>
          </a:bodyPr>
          <a:lstStyle/>
          <a:p>
            <a:r>
              <a:rPr lang="ru-RU" sz="2800" b="1" dirty="0">
                <a:ln>
                  <a:solidFill>
                    <a:schemeClr val="tx1"/>
                  </a:solidFill>
                </a:ln>
                <a:solidFill>
                  <a:srgbClr val="C00000"/>
                </a:solidFill>
              </a:rPr>
              <a:t>Термометр </a:t>
            </a:r>
            <a:r>
              <a:rPr lang="ru-RU" sz="2800" b="1" dirty="0" err="1">
                <a:ln>
                  <a:solidFill>
                    <a:schemeClr val="tx1"/>
                  </a:solidFill>
                </a:ln>
                <a:solidFill>
                  <a:srgbClr val="C00000"/>
                </a:solidFill>
              </a:rPr>
              <a:t>Бекмана</a:t>
            </a:r>
            <a:endParaRPr lang="ru-RU" sz="2800" dirty="0">
              <a:ln>
                <a:solidFill>
                  <a:schemeClr val="tx1"/>
                </a:solidFill>
              </a:ln>
              <a:solidFill>
                <a:srgbClr val="C00000"/>
              </a:solidFill>
            </a:endParaRPr>
          </a:p>
        </p:txBody>
      </p:sp>
      <p:graphicFrame>
        <p:nvGraphicFramePr>
          <p:cNvPr id="7" name="Объект 6"/>
          <p:cNvGraphicFramePr>
            <a:graphicFrameLocks noChangeAspect="1"/>
          </p:cNvGraphicFramePr>
          <p:nvPr>
            <p:extLst>
              <p:ext uri="{D42A27DB-BD31-4B8C-83A1-F6EECF244321}">
                <p14:modId xmlns:p14="http://schemas.microsoft.com/office/powerpoint/2010/main" val="3213624191"/>
              </p:ext>
            </p:extLst>
          </p:nvPr>
        </p:nvGraphicFramePr>
        <p:xfrm>
          <a:off x="395536" y="4081316"/>
          <a:ext cx="1656184" cy="2680402"/>
        </p:xfrm>
        <a:graphic>
          <a:graphicData uri="http://schemas.openxmlformats.org/presentationml/2006/ole">
            <mc:AlternateContent xmlns:mc="http://schemas.openxmlformats.org/markup-compatibility/2006">
              <mc:Choice xmlns:v="urn:schemas-microsoft-com:vml" Requires="v">
                <p:oleObj spid="_x0000_s542825" name="Точечный рисунок" r:id="rId5" imgW="2172003" imgH="3514286" progId="PBrush">
                  <p:embed/>
                </p:oleObj>
              </mc:Choice>
              <mc:Fallback>
                <p:oleObj name="Точечный рисунок" r:id="rId5" imgW="2172003" imgH="3514286" progId="PBrush">
                  <p:embed/>
                  <p:pic>
                    <p:nvPicPr>
                      <p:cNvPr id="3" name="Объект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4081316"/>
                        <a:ext cx="1656184" cy="2680402"/>
                      </a:xfrm>
                      <a:prstGeom prst="rect">
                        <a:avLst/>
                      </a:prstGeom>
                      <a:noFill/>
                    </p:spPr>
                  </p:pic>
                </p:oleObj>
              </mc:Fallback>
            </mc:AlternateContent>
          </a:graphicData>
        </a:graphic>
      </p:graphicFrame>
      <p:pic>
        <p:nvPicPr>
          <p:cNvPr id="8" name="Picture 12" descr="пишу 1"/>
          <p:cNvPicPr>
            <a:picLocks noChangeAspect="1" noChangeArrowheads="1" noCrop="1"/>
          </p:cNvPicPr>
          <p:nvPr/>
        </p:nvPicPr>
        <p:blipFill>
          <a:blip r:embed="rId7" cstate="print"/>
          <a:srcRect/>
          <a:stretch>
            <a:fillRect/>
          </a:stretch>
        </p:blipFill>
        <p:spPr bwMode="auto">
          <a:xfrm>
            <a:off x="8531225" y="5085928"/>
            <a:ext cx="649287" cy="1295400"/>
          </a:xfrm>
          <a:prstGeom prst="rect">
            <a:avLst/>
          </a:prstGeom>
          <a:noFill/>
          <a:ln w="9525">
            <a:noFill/>
            <a:miter lim="800000"/>
            <a:headEnd/>
            <a:tailEnd/>
          </a:ln>
        </p:spPr>
      </p:pic>
    </p:spTree>
    <p:extLst>
      <p:ext uri="{BB962C8B-B14F-4D97-AF65-F5344CB8AC3E}">
        <p14:creationId xmlns:p14="http://schemas.microsoft.com/office/powerpoint/2010/main" val="79216219"/>
      </p:ext>
    </p:extLst>
  </p:cSld>
  <p:clrMapOvr>
    <a:masterClrMapping/>
  </p:clrMapOvr>
  <p:transition>
    <p:wheel spokes="1"/>
  </p:transition>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7" name="Объект 6"/>
          <p:cNvGraphicFramePr>
            <a:graphicFrameLocks noChangeAspect="1"/>
          </p:cNvGraphicFramePr>
          <p:nvPr>
            <p:extLst>
              <p:ext uri="{D42A27DB-BD31-4B8C-83A1-F6EECF244321}">
                <p14:modId xmlns:p14="http://schemas.microsoft.com/office/powerpoint/2010/main" val="1657991257"/>
              </p:ext>
            </p:extLst>
          </p:nvPr>
        </p:nvGraphicFramePr>
        <p:xfrm>
          <a:off x="4765390" y="3210532"/>
          <a:ext cx="2171700" cy="3514725"/>
        </p:xfrm>
        <a:graphic>
          <a:graphicData uri="http://schemas.openxmlformats.org/presentationml/2006/ole">
            <mc:AlternateContent xmlns:mc="http://schemas.openxmlformats.org/markup-compatibility/2006">
              <mc:Choice xmlns:v="urn:schemas-microsoft-com:vml" Requires="v">
                <p:oleObj spid="_x0000_s543956" name="Точечный рисунок" r:id="rId5" imgW="2172003" imgH="3514286" progId="PBrush">
                  <p:embed/>
                </p:oleObj>
              </mc:Choice>
              <mc:Fallback>
                <p:oleObj name="Точечный рисунок" r:id="rId5" imgW="2172003" imgH="3514286" progId="PBrush">
                  <p:embed/>
                  <p:pic>
                    <p:nvPicPr>
                      <p:cNvPr id="3" name="Объект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5390" y="3210532"/>
                        <a:ext cx="2171700" cy="351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Объект 7"/>
          <p:cNvGraphicFramePr>
            <a:graphicFrameLocks noChangeAspect="1"/>
          </p:cNvGraphicFramePr>
          <p:nvPr>
            <p:extLst>
              <p:ext uri="{D42A27DB-BD31-4B8C-83A1-F6EECF244321}">
                <p14:modId xmlns:p14="http://schemas.microsoft.com/office/powerpoint/2010/main" val="1922851665"/>
              </p:ext>
            </p:extLst>
          </p:nvPr>
        </p:nvGraphicFramePr>
        <p:xfrm>
          <a:off x="901373" y="4072828"/>
          <a:ext cx="2800350" cy="1466850"/>
        </p:xfrm>
        <a:graphic>
          <a:graphicData uri="http://schemas.openxmlformats.org/presentationml/2006/ole">
            <mc:AlternateContent xmlns:mc="http://schemas.openxmlformats.org/markup-compatibility/2006">
              <mc:Choice xmlns:v="urn:schemas-microsoft-com:vml" Requires="v">
                <p:oleObj spid="_x0000_s543957" name="Точечный рисунок" r:id="rId7" imgW="2800741" imgH="1467055" progId="PBrush">
                  <p:embed/>
                </p:oleObj>
              </mc:Choice>
              <mc:Fallback>
                <p:oleObj name="Точечный рисунок" r:id="rId7" imgW="2800741" imgH="1467055" progId="PBrush">
                  <p:embed/>
                  <p:pic>
                    <p:nvPicPr>
                      <p:cNvPr id="6" name="Объект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373" y="4072828"/>
                        <a:ext cx="2800350" cy="1466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Прямоугольник 3"/>
          <p:cNvSpPr/>
          <p:nvPr/>
        </p:nvSpPr>
        <p:spPr>
          <a:xfrm>
            <a:off x="251480" y="5539678"/>
            <a:ext cx="4100137" cy="824841"/>
          </a:xfrm>
          <a:prstGeom prst="rect">
            <a:avLst/>
          </a:prstGeom>
        </p:spPr>
        <p:txBody>
          <a:bodyPr wrap="square">
            <a:spAutoFit/>
          </a:bodyPr>
          <a:lstStyle/>
          <a:p>
            <a:pPr algn="ctr">
              <a:lnSpc>
                <a:spcPct val="85000"/>
              </a:lnSpc>
            </a:pPr>
            <a:r>
              <a:rPr lang="ru-RU" sz="2800" b="1" dirty="0"/>
              <a:t>Установка Термометра </a:t>
            </a:r>
            <a:r>
              <a:rPr lang="ru-RU" sz="2800" b="1" dirty="0" err="1"/>
              <a:t>Бекмана</a:t>
            </a:r>
            <a:endParaRPr lang="ru-RU" sz="2800" b="1" dirty="0"/>
          </a:p>
        </p:txBody>
      </p:sp>
      <p:sp>
        <p:nvSpPr>
          <p:cNvPr id="10" name="Прямоугольник 9"/>
          <p:cNvSpPr/>
          <p:nvPr/>
        </p:nvSpPr>
        <p:spPr>
          <a:xfrm>
            <a:off x="251520" y="256404"/>
            <a:ext cx="8712969" cy="3388620"/>
          </a:xfrm>
          <a:prstGeom prst="rect">
            <a:avLst/>
          </a:prstGeom>
        </p:spPr>
        <p:txBody>
          <a:bodyPr wrap="square">
            <a:spAutoFit/>
          </a:bodyPr>
          <a:lstStyle/>
          <a:p>
            <a:pPr indent="450000" algn="just">
              <a:lnSpc>
                <a:spcPct val="85000"/>
              </a:lnSpc>
            </a:pPr>
            <a:r>
              <a:rPr lang="ru-RU" sz="2800" b="1" dirty="0" smtClean="0"/>
              <a:t>Переливая </a:t>
            </a:r>
            <a:r>
              <a:rPr lang="ru-RU" sz="2800" b="1" dirty="0"/>
              <a:t>ртуть из верхнего резервуара, можно увеличить ее количество в нижнем и тем самым повысить уровень ртути в капилляре при данной температуре, и обратно. Благодаря этому интервал шкалы термометра можно использовать для расширения диапазона  измеряемых температур (от –35 вплоть до +250 </a:t>
            </a:r>
            <a:r>
              <a:rPr lang="ru-RU" sz="2800" b="1" baseline="30000" dirty="0" err="1"/>
              <a:t>о</a:t>
            </a:r>
            <a:r>
              <a:rPr lang="ru-RU" sz="2800" b="1" dirty="0" err="1"/>
              <a:t>С­</a:t>
            </a:r>
            <a:r>
              <a:rPr lang="ru-RU" sz="2800" b="1" dirty="0"/>
              <a:t>)  в пределах применимости  ртутного термометра.</a:t>
            </a:r>
          </a:p>
        </p:txBody>
      </p:sp>
      <p:pic>
        <p:nvPicPr>
          <p:cNvPr id="11" name="Picture 12" descr="пишу 1"/>
          <p:cNvPicPr>
            <a:picLocks noChangeAspect="1" noChangeArrowheads="1" noCrop="1"/>
          </p:cNvPicPr>
          <p:nvPr/>
        </p:nvPicPr>
        <p:blipFill>
          <a:blip r:embed="rId9" cstate="print"/>
          <a:srcRect/>
          <a:stretch>
            <a:fillRect/>
          </a:stretch>
        </p:blipFill>
        <p:spPr bwMode="auto">
          <a:xfrm>
            <a:off x="8531225" y="5085928"/>
            <a:ext cx="649287" cy="1295400"/>
          </a:xfrm>
          <a:prstGeom prst="rect">
            <a:avLst/>
          </a:prstGeom>
          <a:noFill/>
          <a:ln w="9525">
            <a:noFill/>
            <a:miter lim="800000"/>
            <a:headEnd/>
            <a:tailEnd/>
          </a:ln>
        </p:spPr>
      </p:pic>
    </p:spTree>
    <p:extLst>
      <p:ext uri="{BB962C8B-B14F-4D97-AF65-F5344CB8AC3E}">
        <p14:creationId xmlns:p14="http://schemas.microsoft.com/office/powerpoint/2010/main" val="2653536808"/>
      </p:ext>
    </p:extLst>
  </p:cSld>
  <p:clrMapOvr>
    <a:masterClrMapping/>
  </p:clrMapOvr>
  <p:transition>
    <p:wheel spokes="1"/>
  </p:transition>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238486" y="262618"/>
            <a:ext cx="8726002" cy="3022366"/>
          </a:xfrm>
          <a:prstGeom prst="rect">
            <a:avLst/>
          </a:prstGeom>
        </p:spPr>
        <p:txBody>
          <a:bodyPr wrap="square">
            <a:spAutoFit/>
          </a:bodyPr>
          <a:lstStyle/>
          <a:p>
            <a:pPr indent="450000" algn="just">
              <a:lnSpc>
                <a:spcPct val="85000"/>
              </a:lnSpc>
            </a:pPr>
            <a:r>
              <a:rPr lang="ru-RU" sz="2800" b="1" dirty="0">
                <a:ln>
                  <a:solidFill>
                    <a:schemeClr val="tx1"/>
                  </a:solidFill>
                </a:ln>
                <a:solidFill>
                  <a:srgbClr val="C00000"/>
                </a:solidFill>
              </a:rPr>
              <a:t>Термометром </a:t>
            </a:r>
            <a:r>
              <a:rPr lang="ru-RU" sz="2800" b="1" dirty="0" err="1">
                <a:ln>
                  <a:solidFill>
                    <a:schemeClr val="tx1"/>
                  </a:solidFill>
                </a:ln>
                <a:solidFill>
                  <a:srgbClr val="C00000"/>
                </a:solidFill>
              </a:rPr>
              <a:t>Бекмана</a:t>
            </a:r>
            <a:r>
              <a:rPr lang="ru-RU" sz="2800" b="1" dirty="0">
                <a:ln>
                  <a:solidFill>
                    <a:schemeClr val="tx1"/>
                  </a:solidFill>
                </a:ln>
                <a:solidFill>
                  <a:srgbClr val="C00000"/>
                </a:solidFill>
              </a:rPr>
              <a:t> </a:t>
            </a:r>
            <a:r>
              <a:rPr lang="ru-RU" sz="2800" b="1" dirty="0">
                <a:ln>
                  <a:solidFill>
                    <a:schemeClr val="tx1"/>
                  </a:solidFill>
                </a:ln>
                <a:solidFill>
                  <a:srgbClr val="0000FF"/>
                </a:solidFill>
              </a:rPr>
              <a:t>нельзя определить </a:t>
            </a:r>
            <a:r>
              <a:rPr lang="ru-RU" sz="2800" b="1" dirty="0">
                <a:ln>
                  <a:solidFill>
                    <a:schemeClr val="tx1"/>
                  </a:solidFill>
                </a:ln>
                <a:solidFill>
                  <a:srgbClr val="C00000"/>
                </a:solidFill>
              </a:rPr>
              <a:t>температуру</a:t>
            </a:r>
            <a:r>
              <a:rPr lang="ru-RU" sz="2800" b="1" dirty="0"/>
              <a:t> среды без сравнения  с  обычным  термометром,  име­ющим  фиксированную  шкалу   температу­р. Поэтом­у он называется дифференциальным­ (разностным</a:t>
            </a:r>
            <a:r>
              <a:rPr lang="ru-RU" sz="2800" b="1" dirty="0" smtClean="0"/>
              <a:t>­) термометром, который </a:t>
            </a:r>
            <a:r>
              <a:rPr lang="ru-RU" sz="2800" b="1" dirty="0">
                <a:ln>
                  <a:solidFill>
                    <a:schemeClr val="tx1"/>
                  </a:solidFill>
                </a:ln>
                <a:solidFill>
                  <a:srgbClr val="0000FF"/>
                </a:solidFill>
              </a:rPr>
              <a:t>позволяет определять </a:t>
            </a:r>
            <a:r>
              <a:rPr lang="ru-RU" sz="2800" b="1" dirty="0"/>
              <a:t>с большой точностью разность температур в разных интервалах</a:t>
            </a:r>
            <a:r>
              <a:rPr lang="ru-RU" sz="2800" b="1" dirty="0" smtClean="0"/>
              <a:t>.</a:t>
            </a:r>
            <a:endParaRPr lang="ru-RU" sz="2800" b="1" dirty="0"/>
          </a:p>
        </p:txBody>
      </p:sp>
      <p:graphicFrame>
        <p:nvGraphicFramePr>
          <p:cNvPr id="6" name="Объект 5"/>
          <p:cNvGraphicFramePr>
            <a:graphicFrameLocks noChangeAspect="1"/>
          </p:cNvGraphicFramePr>
          <p:nvPr>
            <p:extLst>
              <p:ext uri="{D42A27DB-BD31-4B8C-83A1-F6EECF244321}">
                <p14:modId xmlns:p14="http://schemas.microsoft.com/office/powerpoint/2010/main" val="251630115"/>
              </p:ext>
            </p:extLst>
          </p:nvPr>
        </p:nvGraphicFramePr>
        <p:xfrm>
          <a:off x="4601486" y="2924944"/>
          <a:ext cx="2320037" cy="3754797"/>
        </p:xfrm>
        <a:graphic>
          <a:graphicData uri="http://schemas.openxmlformats.org/presentationml/2006/ole">
            <mc:AlternateContent xmlns:mc="http://schemas.openxmlformats.org/markup-compatibility/2006">
              <mc:Choice xmlns:v="urn:schemas-microsoft-com:vml" Requires="v">
                <p:oleObj spid="_x0000_s544873" name="Точечный рисунок" r:id="rId5" imgW="2172003" imgH="3514286" progId="PBrush">
                  <p:embed/>
                </p:oleObj>
              </mc:Choice>
              <mc:Fallback>
                <p:oleObj name="Точечный рисунок" r:id="rId5" imgW="2172003" imgH="3514286" progId="PBrush">
                  <p:embed/>
                  <p:pic>
                    <p:nvPicPr>
                      <p:cNvPr id="7" name="Объект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1486" y="2924944"/>
                        <a:ext cx="2320037" cy="3754797"/>
                      </a:xfrm>
                      <a:prstGeom prst="rect">
                        <a:avLst/>
                      </a:prstGeom>
                      <a:noFill/>
                    </p:spPr>
                  </p:pic>
                </p:oleObj>
              </mc:Fallback>
            </mc:AlternateContent>
          </a:graphicData>
        </a:graphic>
      </p:graphicFrame>
      <p:pic>
        <p:nvPicPr>
          <p:cNvPr id="7" name="Picture 12" descr="пишу 1"/>
          <p:cNvPicPr>
            <a:picLocks noChangeAspect="1" noChangeArrowheads="1" noCrop="1"/>
          </p:cNvPicPr>
          <p:nvPr/>
        </p:nvPicPr>
        <p:blipFill>
          <a:blip r:embed="rId7" cstate="print"/>
          <a:srcRect/>
          <a:stretch>
            <a:fillRect/>
          </a:stretch>
        </p:blipFill>
        <p:spPr bwMode="auto">
          <a:xfrm>
            <a:off x="8531225" y="5085928"/>
            <a:ext cx="649287" cy="1295400"/>
          </a:xfrm>
          <a:prstGeom prst="rect">
            <a:avLst/>
          </a:prstGeom>
          <a:noFill/>
          <a:ln w="9525">
            <a:noFill/>
            <a:miter lim="800000"/>
            <a:headEnd/>
            <a:tailEnd/>
          </a:ln>
        </p:spPr>
      </p:pic>
    </p:spTree>
    <p:extLst>
      <p:ext uri="{BB962C8B-B14F-4D97-AF65-F5344CB8AC3E}">
        <p14:creationId xmlns:p14="http://schemas.microsoft.com/office/powerpoint/2010/main" val="2967886624"/>
      </p:ext>
    </p:extLst>
  </p:cSld>
  <p:clrMapOvr>
    <a:masterClrMapping/>
  </p:clrMapOvr>
  <p:transition>
    <p:wheel spokes="1"/>
  </p:transition>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310494" y="297341"/>
            <a:ext cx="8726002" cy="5219891"/>
          </a:xfrm>
          <a:prstGeom prst="rect">
            <a:avLst/>
          </a:prstGeom>
        </p:spPr>
        <p:txBody>
          <a:bodyPr wrap="square">
            <a:spAutoFit/>
          </a:bodyPr>
          <a:lstStyle/>
          <a:p>
            <a:pPr indent="450000" algn="just">
              <a:lnSpc>
                <a:spcPct val="85000"/>
              </a:lnSpc>
            </a:pPr>
            <a:r>
              <a:rPr lang="ru-RU" sz="2800" b="1" dirty="0" smtClean="0">
                <a:ln>
                  <a:solidFill>
                    <a:schemeClr val="tx1"/>
                  </a:solidFill>
                </a:ln>
                <a:solidFill>
                  <a:srgbClr val="0000FF"/>
                </a:solidFill>
              </a:rPr>
              <a:t>Перед работой </a:t>
            </a:r>
            <a:r>
              <a:rPr lang="ru-RU" sz="2800" b="1" dirty="0" smtClean="0">
                <a:ln>
                  <a:solidFill>
                    <a:schemeClr val="tx1"/>
                  </a:solidFill>
                </a:ln>
                <a:solidFill>
                  <a:srgbClr val="C00000"/>
                </a:solidFill>
              </a:rPr>
              <a:t>термометр</a:t>
            </a:r>
            <a:r>
              <a:rPr lang="ru-RU" sz="2800" b="1" dirty="0" smtClean="0"/>
              <a:t> </a:t>
            </a:r>
            <a:r>
              <a:rPr lang="ru-RU" sz="2800" b="1" dirty="0">
                <a:ln>
                  <a:solidFill>
                    <a:schemeClr val="tx1"/>
                  </a:solidFill>
                </a:ln>
                <a:solidFill>
                  <a:srgbClr val="0000FF"/>
                </a:solidFill>
              </a:rPr>
              <a:t>должен быть установлен</a:t>
            </a:r>
            <a:r>
              <a:rPr lang="ru-RU" sz="2800" b="1" dirty="0"/>
              <a:t>, </a:t>
            </a:r>
            <a:r>
              <a:rPr lang="ru-RU" sz="2800" b="1" dirty="0" smtClean="0"/>
              <a:t>чтобы </a:t>
            </a:r>
            <a:r>
              <a:rPr lang="ru-RU" sz="2800" b="1" dirty="0"/>
              <a:t>при температурах опыта  уровень ртути в капилляре находился в пределах шкалы 2. </a:t>
            </a:r>
            <a:r>
              <a:rPr lang="ru-RU" sz="2800" b="1" dirty="0">
                <a:ln>
                  <a:solidFill>
                    <a:schemeClr val="tx1"/>
                  </a:solidFill>
                </a:ln>
                <a:solidFill>
                  <a:srgbClr val="FF0000"/>
                </a:solidFill>
              </a:rPr>
              <a:t>При </a:t>
            </a:r>
            <a:r>
              <a:rPr lang="ru-RU" sz="2800" b="1" dirty="0" err="1">
                <a:ln>
                  <a:solidFill>
                    <a:schemeClr val="tx1"/>
                  </a:solidFill>
                </a:ln>
                <a:solidFill>
                  <a:srgbClr val="FF0000"/>
                </a:solidFill>
              </a:rPr>
              <a:t>криом­етрических</a:t>
            </a:r>
            <a:r>
              <a:rPr lang="ru-RU" sz="2800" b="1" dirty="0">
                <a:ln>
                  <a:solidFill>
                    <a:schemeClr val="tx1"/>
                  </a:solidFill>
                </a:ln>
                <a:solidFill>
                  <a:srgbClr val="FF0000"/>
                </a:solidFill>
              </a:rPr>
              <a:t>  измерениях</a:t>
            </a:r>
            <a:r>
              <a:rPr lang="ru-RU" sz="2800" b="1" dirty="0"/>
              <a:t>  </a:t>
            </a:r>
            <a:r>
              <a:rPr lang="ru-RU" sz="2800" b="1" dirty="0">
                <a:ln>
                  <a:solidFill>
                    <a:schemeClr val="tx1"/>
                  </a:solidFill>
                </a:ln>
                <a:solidFill>
                  <a:srgbClr val="0000FF"/>
                </a:solidFill>
              </a:rPr>
              <a:t>наиболее высокой  будет </a:t>
            </a:r>
            <a:r>
              <a:rPr lang="ru-RU" sz="2800" b="1" dirty="0" smtClean="0">
                <a:ln>
                  <a:solidFill>
                    <a:schemeClr val="tx1"/>
                  </a:solidFill>
                </a:ln>
              </a:rPr>
              <a:t>температура кристаллизации </a:t>
            </a:r>
            <a:r>
              <a:rPr lang="ru-RU" sz="2800" b="1" u="sng" dirty="0">
                <a:ln>
                  <a:solidFill>
                    <a:schemeClr val="tx1"/>
                  </a:solidFill>
                </a:ln>
              </a:rPr>
              <a:t>чистого растворителя</a:t>
            </a:r>
            <a:r>
              <a:rPr lang="ru-RU" sz="2800" b="1" dirty="0"/>
              <a:t>. Количество ртути в нижнем­­  резервуа­ре  должно быть таким,  чтобы при этой температуре ее уровень находился между 3–5°. При работе с водными растворами это положение мениска  ртути  должно </a:t>
            </a:r>
            <a:r>
              <a:rPr lang="ru-RU" sz="2800" b="1" dirty="0" smtClean="0"/>
              <a:t>соответствовать  </a:t>
            </a:r>
            <a:r>
              <a:rPr lang="ru-RU" sz="2800" b="1" dirty="0"/>
              <a:t>0 </a:t>
            </a:r>
            <a:r>
              <a:rPr lang="ru-RU" sz="2800" b="1" baseline="30000" dirty="0" err="1"/>
              <a:t>о</a:t>
            </a:r>
            <a:r>
              <a:rPr lang="ru-RU" sz="2800" b="1" dirty="0" err="1"/>
              <a:t>С</a:t>
            </a:r>
            <a:r>
              <a:rPr lang="ru-RU" sz="2800" b="1" dirty="0"/>
              <a:t>.  При работе,  например, с  </a:t>
            </a:r>
            <a:r>
              <a:rPr lang="ru-RU" sz="2800" b="1" dirty="0" err="1"/>
              <a:t>бензольными</a:t>
            </a:r>
            <a:r>
              <a:rPr lang="ru-RU" sz="2800" b="1" dirty="0"/>
              <a:t> растворами это положение должно отвечать 5,5° С.</a:t>
            </a:r>
          </a:p>
        </p:txBody>
      </p:sp>
      <p:pic>
        <p:nvPicPr>
          <p:cNvPr id="6" name="Picture 12" descr="пишу 1"/>
          <p:cNvPicPr>
            <a:picLocks noChangeAspect="1" noChangeArrowheads="1" noCrop="1"/>
          </p:cNvPicPr>
          <p:nvPr/>
        </p:nvPicPr>
        <p:blipFill>
          <a:blip r:embed="rId4" cstate="print"/>
          <a:srcRect/>
          <a:stretch>
            <a:fillRect/>
          </a:stretch>
        </p:blipFill>
        <p:spPr bwMode="auto">
          <a:xfrm>
            <a:off x="8531225" y="5085928"/>
            <a:ext cx="649287" cy="1295400"/>
          </a:xfrm>
          <a:prstGeom prst="rect">
            <a:avLst/>
          </a:prstGeom>
          <a:noFill/>
          <a:ln w="9525">
            <a:noFill/>
            <a:miter lim="800000"/>
            <a:headEnd/>
            <a:tailEnd/>
          </a:ln>
        </p:spPr>
      </p:pic>
    </p:spTree>
    <p:extLst>
      <p:ext uri="{BB962C8B-B14F-4D97-AF65-F5344CB8AC3E}">
        <p14:creationId xmlns:p14="http://schemas.microsoft.com/office/powerpoint/2010/main" val="3220319498"/>
      </p:ext>
    </p:extLst>
  </p:cSld>
  <p:clrMapOvr>
    <a:masterClrMapping/>
  </p:clrMapOvr>
  <p:transition>
    <p:wheel spokes="1"/>
  </p:transition>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4644"/>
            <a:ext cx="8784976" cy="2656112"/>
          </a:xfrm>
          <a:prstGeom prst="rect">
            <a:avLst/>
          </a:prstGeom>
        </p:spPr>
        <p:txBody>
          <a:bodyPr wrap="square">
            <a:spAutoFit/>
          </a:bodyPr>
          <a:lstStyle/>
          <a:p>
            <a:pPr indent="450850" algn="just">
              <a:lnSpc>
                <a:spcPct val="85000"/>
              </a:lnSpc>
            </a:pPr>
            <a:r>
              <a:rPr lang="ru-RU" sz="2800" b="1" dirty="0">
                <a:ln>
                  <a:solidFill>
                    <a:schemeClr val="tx1"/>
                  </a:solidFill>
                </a:ln>
                <a:solidFill>
                  <a:srgbClr val="FF0000"/>
                </a:solidFill>
              </a:rPr>
              <a:t>Для установки нулевой точки</a:t>
            </a:r>
            <a:r>
              <a:rPr lang="ru-RU" sz="2800" b="1" dirty="0">
                <a:solidFill>
                  <a:srgbClr val="FF0000"/>
                </a:solidFill>
              </a:rPr>
              <a:t> </a:t>
            </a:r>
            <a:r>
              <a:rPr lang="ru-RU" sz="2800" b="1" dirty="0"/>
              <a:t>термометр </a:t>
            </a:r>
            <a:r>
              <a:rPr lang="ru-RU" sz="2800" b="1" dirty="0">
                <a:ln>
                  <a:solidFill>
                    <a:schemeClr val="tx1"/>
                  </a:solidFill>
                </a:ln>
              </a:rPr>
              <a:t>погрузить в вод­у с температурой</a:t>
            </a:r>
            <a:r>
              <a:rPr lang="ru-RU" sz="2800" b="1" dirty="0"/>
              <a:t>, равной </a:t>
            </a:r>
            <a:r>
              <a:rPr lang="ru-RU" sz="2800" b="1" dirty="0">
                <a:ln>
                  <a:solidFill>
                    <a:schemeClr val="tx1"/>
                  </a:solidFill>
                </a:ln>
                <a:solidFill>
                  <a:srgbClr val="0000FF"/>
                </a:solidFill>
              </a:rPr>
              <a:t>температуре кристаллизации чистого растворителя</a:t>
            </a:r>
            <a:r>
              <a:rPr lang="ru-RU" sz="2800" b="1" dirty="0"/>
              <a:t>.  Есл­и ртуть  в капилляре установится по середине шкалы, </a:t>
            </a:r>
            <a:r>
              <a:rPr lang="ru-RU" sz="2800" b="1" dirty="0">
                <a:ln>
                  <a:solidFill>
                    <a:schemeClr val="tx1"/>
                  </a:solidFill>
                </a:ln>
              </a:rPr>
              <a:t>то термометр готов к работе</a:t>
            </a:r>
            <a:r>
              <a:rPr lang="ru-RU" sz="2800" b="1" dirty="0"/>
              <a:t>. В ином случае его надо настроить. </a:t>
            </a:r>
            <a:endParaRPr lang="ru-RU" sz="2800" b="1" dirty="0" smtClean="0"/>
          </a:p>
        </p:txBody>
      </p:sp>
      <p:graphicFrame>
        <p:nvGraphicFramePr>
          <p:cNvPr id="6" name="Объект 5"/>
          <p:cNvGraphicFramePr>
            <a:graphicFrameLocks noChangeAspect="1"/>
          </p:cNvGraphicFramePr>
          <p:nvPr>
            <p:extLst>
              <p:ext uri="{D42A27DB-BD31-4B8C-83A1-F6EECF244321}">
                <p14:modId xmlns:p14="http://schemas.microsoft.com/office/powerpoint/2010/main" val="4049828456"/>
              </p:ext>
            </p:extLst>
          </p:nvPr>
        </p:nvGraphicFramePr>
        <p:xfrm>
          <a:off x="4572000" y="2492896"/>
          <a:ext cx="2579552" cy="4174802"/>
        </p:xfrm>
        <a:graphic>
          <a:graphicData uri="http://schemas.openxmlformats.org/presentationml/2006/ole">
            <mc:AlternateContent xmlns:mc="http://schemas.openxmlformats.org/markup-compatibility/2006">
              <mc:Choice xmlns:v="urn:schemas-microsoft-com:vml" Requires="v">
                <p:oleObj spid="_x0000_s552100" name="Точечный рисунок" r:id="rId5" imgW="2172003" imgH="3514286" progId="PBrush">
                  <p:embed/>
                </p:oleObj>
              </mc:Choice>
              <mc:Fallback>
                <p:oleObj name="Точечный рисунок" r:id="rId5" imgW="2172003" imgH="3514286" progId="PBrush">
                  <p:embed/>
                  <p:pic>
                    <p:nvPicPr>
                      <p:cNvPr id="3" name="Объект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492896"/>
                        <a:ext cx="2579552" cy="4174802"/>
                      </a:xfrm>
                      <a:prstGeom prst="rect">
                        <a:avLst/>
                      </a:prstGeom>
                      <a:noFill/>
                    </p:spPr>
                  </p:pic>
                </p:oleObj>
              </mc:Fallback>
            </mc:AlternateContent>
          </a:graphicData>
        </a:graphic>
      </p:graphicFrame>
      <p:graphicFrame>
        <p:nvGraphicFramePr>
          <p:cNvPr id="7" name="Объект 6"/>
          <p:cNvGraphicFramePr>
            <a:graphicFrameLocks noChangeAspect="1"/>
          </p:cNvGraphicFramePr>
          <p:nvPr>
            <p:extLst>
              <p:ext uri="{D42A27DB-BD31-4B8C-83A1-F6EECF244321}">
                <p14:modId xmlns:p14="http://schemas.microsoft.com/office/powerpoint/2010/main" val="145621873"/>
              </p:ext>
            </p:extLst>
          </p:nvPr>
        </p:nvGraphicFramePr>
        <p:xfrm>
          <a:off x="539552" y="3356991"/>
          <a:ext cx="3182976" cy="1667273"/>
        </p:xfrm>
        <a:graphic>
          <a:graphicData uri="http://schemas.openxmlformats.org/presentationml/2006/ole">
            <mc:AlternateContent xmlns:mc="http://schemas.openxmlformats.org/markup-compatibility/2006">
              <mc:Choice xmlns:v="urn:schemas-microsoft-com:vml" Requires="v">
                <p:oleObj spid="_x0000_s552101" name="Точечный рисунок" r:id="rId7" imgW="2800741" imgH="1467055" progId="PBrush">
                  <p:embed/>
                </p:oleObj>
              </mc:Choice>
              <mc:Fallback>
                <p:oleObj name="Точечный рисунок" r:id="rId7" imgW="2800741" imgH="1467055" progId="PBrush">
                  <p:embed/>
                  <p:pic>
                    <p:nvPicPr>
                      <p:cNvPr id="8" name="Объект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552" y="3356991"/>
                        <a:ext cx="3182976" cy="1667273"/>
                      </a:xfrm>
                      <a:prstGeom prst="rect">
                        <a:avLst/>
                      </a:prstGeom>
                      <a:noFill/>
                    </p:spPr>
                  </p:pic>
                </p:oleObj>
              </mc:Fallback>
            </mc:AlternateContent>
          </a:graphicData>
        </a:graphic>
      </p:graphicFrame>
      <p:pic>
        <p:nvPicPr>
          <p:cNvPr id="8" name="Picture 12" descr="пишу 1"/>
          <p:cNvPicPr>
            <a:picLocks noChangeAspect="1" noChangeArrowheads="1" noCrop="1"/>
          </p:cNvPicPr>
          <p:nvPr/>
        </p:nvPicPr>
        <p:blipFill>
          <a:blip r:embed="rId9" cstate="print"/>
          <a:srcRect/>
          <a:stretch>
            <a:fillRect/>
          </a:stretch>
        </p:blipFill>
        <p:spPr bwMode="auto">
          <a:xfrm>
            <a:off x="8531225" y="5085928"/>
            <a:ext cx="649287" cy="1295400"/>
          </a:xfrm>
          <a:prstGeom prst="rect">
            <a:avLst/>
          </a:prstGeom>
          <a:noFill/>
          <a:ln w="9525">
            <a:noFill/>
            <a:miter lim="800000"/>
            <a:headEnd/>
            <a:tailEnd/>
          </a:ln>
        </p:spPr>
      </p:pic>
    </p:spTree>
    <p:extLst>
      <p:ext uri="{BB962C8B-B14F-4D97-AF65-F5344CB8AC3E}">
        <p14:creationId xmlns:p14="http://schemas.microsoft.com/office/powerpoint/2010/main" val="2401019424"/>
      </p:ext>
    </p:extLst>
  </p:cSld>
  <p:clrMapOvr>
    <a:masterClrMapping/>
  </p:clrMapOvr>
  <p:transition>
    <p:wheel spokes="1"/>
  </p:transition>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4644"/>
            <a:ext cx="8784976" cy="4173450"/>
          </a:xfrm>
          <a:prstGeom prst="rect">
            <a:avLst/>
          </a:prstGeom>
        </p:spPr>
        <p:txBody>
          <a:bodyPr wrap="square">
            <a:spAutoFit/>
          </a:bodyPr>
          <a:lstStyle/>
          <a:p>
            <a:pPr indent="450850" algn="just">
              <a:lnSpc>
                <a:spcPct val="85000"/>
              </a:lnSpc>
            </a:pPr>
            <a:r>
              <a:rPr lang="ru-RU" sz="2600" b="1" dirty="0" smtClean="0"/>
              <a:t>Ес­ли </a:t>
            </a:r>
            <a:r>
              <a:rPr lang="ru-RU" sz="2600" b="1" dirty="0"/>
              <a:t>­уровень ртути окажется в ниж­ней части шкалы или ниже ее делений, то след­­ует добавить ртуть из  верхнего резервуара. Для этой це­ли соединить ртуть обоих резервуаров, подогревая рукой или опуская в теплую воду нижний резервуар термометра. Ртуть при этом расширяется, заполняет весь капилляр доверху и вытесняется в виде м­аленькой капельки в ­верхний резервуар. Тогда быстро перевернуть термометр головкой вниз, слегка посту­­чать по ней так, чтобы ртуть в  запасном­ резервуаре соединилась с ртутью в верх­ушк­е капилляра (см. рис. </a:t>
            </a:r>
            <a:r>
              <a:rPr lang="ru-RU" sz="2600" b="1" dirty="0" smtClean="0"/>
              <a:t> </a:t>
            </a:r>
            <a:r>
              <a:rPr lang="ru-RU" sz="2600" b="1" dirty="0"/>
              <a:t>б). </a:t>
            </a:r>
            <a:endParaRPr lang="ru-RU" sz="2600" b="1" dirty="0" smtClean="0"/>
          </a:p>
        </p:txBody>
      </p:sp>
      <p:graphicFrame>
        <p:nvGraphicFramePr>
          <p:cNvPr id="6" name="Объект 5"/>
          <p:cNvGraphicFramePr>
            <a:graphicFrameLocks noChangeAspect="1"/>
          </p:cNvGraphicFramePr>
          <p:nvPr>
            <p:extLst>
              <p:ext uri="{D42A27DB-BD31-4B8C-83A1-F6EECF244321}">
                <p14:modId xmlns:p14="http://schemas.microsoft.com/office/powerpoint/2010/main" val="903068604"/>
              </p:ext>
            </p:extLst>
          </p:nvPr>
        </p:nvGraphicFramePr>
        <p:xfrm>
          <a:off x="5090319" y="4182221"/>
          <a:ext cx="1584176" cy="2563864"/>
        </p:xfrm>
        <a:graphic>
          <a:graphicData uri="http://schemas.openxmlformats.org/presentationml/2006/ole">
            <mc:AlternateContent xmlns:mc="http://schemas.openxmlformats.org/markup-compatibility/2006">
              <mc:Choice xmlns:v="urn:schemas-microsoft-com:vml" Requires="v">
                <p:oleObj spid="_x0000_s553124" name="Точечный рисунок" r:id="rId5" imgW="2172003" imgH="3514286" progId="PBrush">
                  <p:embed/>
                </p:oleObj>
              </mc:Choice>
              <mc:Fallback>
                <p:oleObj name="Точечный рисунок" r:id="rId5" imgW="2172003" imgH="3514286" progId="PBrush">
                  <p:embed/>
                  <p:pic>
                    <p:nvPicPr>
                      <p:cNvPr id="6" name="Объект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0319" y="4182221"/>
                        <a:ext cx="1584176" cy="2563864"/>
                      </a:xfrm>
                      <a:prstGeom prst="rect">
                        <a:avLst/>
                      </a:prstGeom>
                      <a:noFill/>
                    </p:spPr>
                  </p:pic>
                </p:oleObj>
              </mc:Fallback>
            </mc:AlternateContent>
          </a:graphicData>
        </a:graphic>
      </p:graphicFrame>
      <p:graphicFrame>
        <p:nvGraphicFramePr>
          <p:cNvPr id="7" name="Объект 6"/>
          <p:cNvGraphicFramePr>
            <a:graphicFrameLocks noChangeAspect="1"/>
          </p:cNvGraphicFramePr>
          <p:nvPr>
            <p:extLst>
              <p:ext uri="{D42A27DB-BD31-4B8C-83A1-F6EECF244321}">
                <p14:modId xmlns:p14="http://schemas.microsoft.com/office/powerpoint/2010/main" val="3121090441"/>
              </p:ext>
            </p:extLst>
          </p:nvPr>
        </p:nvGraphicFramePr>
        <p:xfrm>
          <a:off x="827584" y="4653135"/>
          <a:ext cx="3240360" cy="1697331"/>
        </p:xfrm>
        <a:graphic>
          <a:graphicData uri="http://schemas.openxmlformats.org/presentationml/2006/ole">
            <mc:AlternateContent xmlns:mc="http://schemas.openxmlformats.org/markup-compatibility/2006">
              <mc:Choice xmlns:v="urn:schemas-microsoft-com:vml" Requires="v">
                <p:oleObj spid="_x0000_s553125" name="Точечный рисунок" r:id="rId7" imgW="2800741" imgH="1467055" progId="PBrush">
                  <p:embed/>
                </p:oleObj>
              </mc:Choice>
              <mc:Fallback>
                <p:oleObj name="Точечный рисунок" r:id="rId7" imgW="2800741" imgH="1467055" progId="PBrush">
                  <p:embed/>
                  <p:pic>
                    <p:nvPicPr>
                      <p:cNvPr id="8" name="Объект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584" y="4653135"/>
                        <a:ext cx="3240360" cy="1697331"/>
                      </a:xfrm>
                      <a:prstGeom prst="rect">
                        <a:avLst/>
                      </a:prstGeom>
                      <a:noFill/>
                    </p:spPr>
                  </p:pic>
                </p:oleObj>
              </mc:Fallback>
            </mc:AlternateContent>
          </a:graphicData>
        </a:graphic>
      </p:graphicFrame>
      <p:pic>
        <p:nvPicPr>
          <p:cNvPr id="8" name="Picture 12" descr="пишу 1"/>
          <p:cNvPicPr>
            <a:picLocks noChangeAspect="1" noChangeArrowheads="1" noCrop="1"/>
          </p:cNvPicPr>
          <p:nvPr/>
        </p:nvPicPr>
        <p:blipFill>
          <a:blip r:embed="rId9" cstate="print"/>
          <a:srcRect/>
          <a:stretch>
            <a:fillRect/>
          </a:stretch>
        </p:blipFill>
        <p:spPr bwMode="auto">
          <a:xfrm>
            <a:off x="8531225" y="5085928"/>
            <a:ext cx="649287" cy="1295400"/>
          </a:xfrm>
          <a:prstGeom prst="rect">
            <a:avLst/>
          </a:prstGeom>
          <a:noFill/>
          <a:ln w="9525">
            <a:noFill/>
            <a:miter lim="800000"/>
            <a:headEnd/>
            <a:tailEnd/>
          </a:ln>
        </p:spPr>
      </p:pic>
    </p:spTree>
    <p:extLst>
      <p:ext uri="{BB962C8B-B14F-4D97-AF65-F5344CB8AC3E}">
        <p14:creationId xmlns:p14="http://schemas.microsoft.com/office/powerpoint/2010/main" val="3335690078"/>
      </p:ext>
    </p:extLst>
  </p:cSld>
  <p:clrMapOvr>
    <a:masterClrMapping/>
  </p:clrMapOvr>
  <p:transition>
    <p:wheel spokes="1"/>
  </p:transition>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268832"/>
            <a:ext cx="8784976" cy="2656112"/>
          </a:xfrm>
          <a:prstGeom prst="rect">
            <a:avLst/>
          </a:prstGeom>
        </p:spPr>
        <p:txBody>
          <a:bodyPr wrap="square">
            <a:spAutoFit/>
          </a:bodyPr>
          <a:lstStyle/>
          <a:p>
            <a:pPr indent="450850" algn="just">
              <a:lnSpc>
                <a:spcPct val="85000"/>
              </a:lnSpc>
            </a:pPr>
            <a:r>
              <a:rPr lang="ru-RU" sz="2800" b="1" dirty="0" smtClean="0"/>
              <a:t>Затем </a:t>
            </a:r>
            <a:r>
              <a:rPr lang="ru-RU" sz="2800" b="1" dirty="0"/>
              <a:t>осторожно (чтобы не нару­­шить соединение) возвратить термометр снова в вертикальное положение. Нижний резерву­­ар 1 сразу погрузить в подготовленный сосу­­д с водой при температуре, отвечающей температуре  кристаллизации чистого растворителя. </a:t>
            </a:r>
            <a:endParaRPr lang="ru-RU" sz="2800" b="1" dirty="0" smtClean="0"/>
          </a:p>
        </p:txBody>
      </p:sp>
      <p:graphicFrame>
        <p:nvGraphicFramePr>
          <p:cNvPr id="6" name="Объект 5"/>
          <p:cNvGraphicFramePr>
            <a:graphicFrameLocks noChangeAspect="1"/>
          </p:cNvGraphicFramePr>
          <p:nvPr>
            <p:extLst>
              <p:ext uri="{D42A27DB-BD31-4B8C-83A1-F6EECF244321}">
                <p14:modId xmlns:p14="http://schemas.microsoft.com/office/powerpoint/2010/main" val="234305841"/>
              </p:ext>
            </p:extLst>
          </p:nvPr>
        </p:nvGraphicFramePr>
        <p:xfrm>
          <a:off x="4764264" y="2882316"/>
          <a:ext cx="2427135" cy="3928127"/>
        </p:xfrm>
        <a:graphic>
          <a:graphicData uri="http://schemas.openxmlformats.org/presentationml/2006/ole">
            <mc:AlternateContent xmlns:mc="http://schemas.openxmlformats.org/markup-compatibility/2006">
              <mc:Choice xmlns:v="urn:schemas-microsoft-com:vml" Requires="v">
                <p:oleObj spid="_x0000_s554149" name="Точечный рисунок" r:id="rId5" imgW="2172003" imgH="3514286" progId="PBrush">
                  <p:embed/>
                </p:oleObj>
              </mc:Choice>
              <mc:Fallback>
                <p:oleObj name="Точечный рисунок" r:id="rId5" imgW="2172003" imgH="3514286" progId="PBrush">
                  <p:embed/>
                  <p:pic>
                    <p:nvPicPr>
                      <p:cNvPr id="3" name="Объект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4264" y="2882316"/>
                        <a:ext cx="2427135" cy="3928127"/>
                      </a:xfrm>
                      <a:prstGeom prst="rect">
                        <a:avLst/>
                      </a:prstGeom>
                      <a:noFill/>
                    </p:spPr>
                  </p:pic>
                </p:oleObj>
              </mc:Fallback>
            </mc:AlternateContent>
          </a:graphicData>
        </a:graphic>
      </p:graphicFrame>
      <p:graphicFrame>
        <p:nvGraphicFramePr>
          <p:cNvPr id="7" name="Объект 6"/>
          <p:cNvGraphicFramePr>
            <a:graphicFrameLocks noChangeAspect="1"/>
          </p:cNvGraphicFramePr>
          <p:nvPr>
            <p:extLst>
              <p:ext uri="{D42A27DB-BD31-4B8C-83A1-F6EECF244321}">
                <p14:modId xmlns:p14="http://schemas.microsoft.com/office/powerpoint/2010/main" val="1425416579"/>
              </p:ext>
            </p:extLst>
          </p:nvPr>
        </p:nvGraphicFramePr>
        <p:xfrm>
          <a:off x="179512" y="3733684"/>
          <a:ext cx="4248472" cy="2225390"/>
        </p:xfrm>
        <a:graphic>
          <a:graphicData uri="http://schemas.openxmlformats.org/presentationml/2006/ole">
            <mc:AlternateContent xmlns:mc="http://schemas.openxmlformats.org/markup-compatibility/2006">
              <mc:Choice xmlns:v="urn:schemas-microsoft-com:vml" Requires="v">
                <p:oleObj spid="_x0000_s554150" name="Точечный рисунок" r:id="rId7" imgW="2800741" imgH="1467055" progId="PBrush">
                  <p:embed/>
                </p:oleObj>
              </mc:Choice>
              <mc:Fallback>
                <p:oleObj name="Точечный рисунок" r:id="rId7" imgW="2800741" imgH="1467055" progId="PBrush">
                  <p:embed/>
                  <p:pic>
                    <p:nvPicPr>
                      <p:cNvPr id="8" name="Объект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3733684"/>
                        <a:ext cx="4248472" cy="2225390"/>
                      </a:xfrm>
                      <a:prstGeom prst="rect">
                        <a:avLst/>
                      </a:prstGeom>
                      <a:noFill/>
                    </p:spPr>
                  </p:pic>
                </p:oleObj>
              </mc:Fallback>
            </mc:AlternateContent>
          </a:graphicData>
        </a:graphic>
      </p:graphicFrame>
      <p:pic>
        <p:nvPicPr>
          <p:cNvPr id="8" name="Picture 12" descr="пишу 1"/>
          <p:cNvPicPr>
            <a:picLocks noChangeAspect="1" noChangeArrowheads="1" noCrop="1"/>
          </p:cNvPicPr>
          <p:nvPr/>
        </p:nvPicPr>
        <p:blipFill>
          <a:blip r:embed="rId9" cstate="print"/>
          <a:srcRect/>
          <a:stretch>
            <a:fillRect/>
          </a:stretch>
        </p:blipFill>
        <p:spPr bwMode="auto">
          <a:xfrm>
            <a:off x="8531225" y="5085928"/>
            <a:ext cx="649287" cy="1295400"/>
          </a:xfrm>
          <a:prstGeom prst="rect">
            <a:avLst/>
          </a:prstGeom>
          <a:noFill/>
          <a:ln w="9525">
            <a:noFill/>
            <a:miter lim="800000"/>
            <a:headEnd/>
            <a:tailEnd/>
          </a:ln>
        </p:spPr>
      </p:pic>
    </p:spTree>
    <p:extLst>
      <p:ext uri="{BB962C8B-B14F-4D97-AF65-F5344CB8AC3E}">
        <p14:creationId xmlns:p14="http://schemas.microsoft.com/office/powerpoint/2010/main" val="3220319498"/>
      </p:ext>
    </p:extLst>
  </p:cSld>
  <p:clrMapOvr>
    <a:masterClrMapping/>
  </p:clrMapOvr>
  <p:transition>
    <p:wheel spokes="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9" name="Picture 3" descr="Brownian"/>
          <p:cNvPicPr>
            <a:picLocks noChangeAspect="1" noChangeArrowheads="1" noCrop="1"/>
          </p:cNvPicPr>
          <p:nvPr/>
        </p:nvPicPr>
        <p:blipFill>
          <a:blip r:embed="rId2" cstate="print"/>
          <a:srcRect/>
          <a:stretch>
            <a:fillRect/>
          </a:stretch>
        </p:blipFill>
        <p:spPr bwMode="auto">
          <a:xfrm>
            <a:off x="1287099" y="1844824"/>
            <a:ext cx="885825" cy="666750"/>
          </a:xfrm>
          <a:prstGeom prst="rect">
            <a:avLst/>
          </a:prstGeom>
          <a:noFill/>
          <a:ln w="9525">
            <a:noFill/>
            <a:miter lim="800000"/>
            <a:headEnd/>
            <a:tailEnd/>
          </a:ln>
        </p:spPr>
      </p:pic>
      <p:pic>
        <p:nvPicPr>
          <p:cNvPr id="516100" name="Picture 4" descr="raznoe101"/>
          <p:cNvPicPr>
            <a:picLocks noChangeAspect="1" noChangeArrowheads="1" noCrop="1"/>
          </p:cNvPicPr>
          <p:nvPr/>
        </p:nvPicPr>
        <p:blipFill>
          <a:blip r:embed="rId3" cstate="print"/>
          <a:srcRect/>
          <a:stretch>
            <a:fillRect/>
          </a:stretch>
        </p:blipFill>
        <p:spPr bwMode="auto">
          <a:xfrm>
            <a:off x="1118031" y="3973533"/>
            <a:ext cx="1223962" cy="1017587"/>
          </a:xfrm>
          <a:prstGeom prst="rect">
            <a:avLst/>
          </a:prstGeom>
          <a:noFill/>
          <a:ln w="9525">
            <a:noFill/>
            <a:miter lim="800000"/>
            <a:headEnd/>
            <a:tailEnd/>
          </a:ln>
        </p:spPr>
      </p:pic>
      <p:pic>
        <p:nvPicPr>
          <p:cNvPr id="516103" name="Picture 7" descr="17f90fd910b656dcd71b2208c83cbf07"/>
          <p:cNvPicPr>
            <a:picLocks noChangeAspect="1" noChangeArrowheads="1" noCrop="1"/>
          </p:cNvPicPr>
          <p:nvPr/>
        </p:nvPicPr>
        <p:blipFill>
          <a:blip r:embed="rId4" cstate="print"/>
          <a:srcRect/>
          <a:stretch>
            <a:fillRect/>
          </a:stretch>
        </p:blipFill>
        <p:spPr bwMode="auto">
          <a:xfrm>
            <a:off x="297412" y="2381942"/>
            <a:ext cx="550862" cy="1079500"/>
          </a:xfrm>
          <a:prstGeom prst="rect">
            <a:avLst/>
          </a:prstGeom>
          <a:noFill/>
          <a:ln w="9525">
            <a:noFill/>
            <a:miter lim="800000"/>
            <a:headEnd/>
            <a:tailEnd/>
          </a:ln>
        </p:spPr>
      </p:pic>
      <p:pic>
        <p:nvPicPr>
          <p:cNvPr id="33587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612069" y="-27384"/>
            <a:ext cx="5560331" cy="6938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descr="атом 3"/>
          <p:cNvPicPr>
            <a:picLocks noChangeAspect="1" noChangeArrowheads="1" noCrop="1"/>
          </p:cNvPicPr>
          <p:nvPr/>
        </p:nvPicPr>
        <p:blipFill>
          <a:blip r:embed="rId7" cstate="print"/>
          <a:srcRect/>
          <a:stretch>
            <a:fillRect/>
          </a:stretch>
        </p:blipFill>
        <p:spPr bwMode="auto">
          <a:xfrm>
            <a:off x="1332343" y="2780928"/>
            <a:ext cx="1009650" cy="866775"/>
          </a:xfrm>
          <a:prstGeom prst="rect">
            <a:avLst/>
          </a:prstGeom>
          <a:noFill/>
          <a:ln w="9525">
            <a:noFill/>
            <a:miter lim="800000"/>
            <a:headEnd/>
            <a:tailEnd/>
          </a:ln>
        </p:spPr>
      </p:pic>
      <p:sp>
        <p:nvSpPr>
          <p:cNvPr id="2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домой 22">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4" name="Picture 12" descr="пишу 1"/>
          <p:cNvPicPr>
            <a:picLocks noChangeAspect="1" noChangeArrowheads="1" noCrop="1"/>
          </p:cNvPicPr>
          <p:nvPr/>
        </p:nvPicPr>
        <p:blipFill>
          <a:blip r:embed="rId9"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2662773881"/>
      </p:ext>
    </p:extLst>
  </p:cSld>
  <p:clrMapOvr>
    <a:masterClrMapping/>
  </p:clrMapOvr>
  <p:transition>
    <p:wheel spokes="1"/>
  </p:transition>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4644"/>
            <a:ext cx="8784976" cy="3022366"/>
          </a:xfrm>
          <a:prstGeom prst="rect">
            <a:avLst/>
          </a:prstGeom>
        </p:spPr>
        <p:txBody>
          <a:bodyPr wrap="square">
            <a:spAutoFit/>
          </a:bodyPr>
          <a:lstStyle/>
          <a:p>
            <a:pPr indent="450850" algn="just">
              <a:lnSpc>
                <a:spcPct val="85000"/>
              </a:lnSpc>
            </a:pPr>
            <a:r>
              <a:rPr lang="ru-RU" sz="2800" b="1" dirty="0" smtClean="0"/>
              <a:t>Металлическую </a:t>
            </a:r>
            <a:r>
              <a:rPr lang="ru-RU" sz="2800" b="1" dirty="0"/>
              <a:t>головку­ 6 термометра  зажать в штативе, выдержать 5 мин, пока термометр не примет температуру  воды; при этом поддерживать температуру постоянной­ пользуясь показаниями обычного термометра и помешивая воду, а также добавляя кусочки льда. Термометр не должен касаться  стенок  сосуда  или  опираться на дно.</a:t>
            </a:r>
          </a:p>
        </p:txBody>
      </p:sp>
      <p:graphicFrame>
        <p:nvGraphicFramePr>
          <p:cNvPr id="6" name="Объект 5"/>
          <p:cNvGraphicFramePr>
            <a:graphicFrameLocks noChangeAspect="1"/>
          </p:cNvGraphicFramePr>
          <p:nvPr>
            <p:extLst>
              <p:ext uri="{D42A27DB-BD31-4B8C-83A1-F6EECF244321}">
                <p14:modId xmlns:p14="http://schemas.microsoft.com/office/powerpoint/2010/main" val="2524709688"/>
              </p:ext>
            </p:extLst>
          </p:nvPr>
        </p:nvGraphicFramePr>
        <p:xfrm>
          <a:off x="3203848" y="3004753"/>
          <a:ext cx="2326311" cy="3764951"/>
        </p:xfrm>
        <a:graphic>
          <a:graphicData uri="http://schemas.openxmlformats.org/presentationml/2006/ole">
            <mc:AlternateContent xmlns:mc="http://schemas.openxmlformats.org/markup-compatibility/2006">
              <mc:Choice xmlns:v="urn:schemas-microsoft-com:vml" Requires="v">
                <p:oleObj spid="_x0000_s555092" name="Точечный рисунок" r:id="rId5" imgW="2172003" imgH="3514286" progId="PBrush">
                  <p:embed/>
                </p:oleObj>
              </mc:Choice>
              <mc:Fallback>
                <p:oleObj name="Точечный рисунок" r:id="rId5" imgW="2172003" imgH="3514286" progId="PBrush">
                  <p:embed/>
                  <p:pic>
                    <p:nvPicPr>
                      <p:cNvPr id="6" name="Объект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848" y="3004753"/>
                        <a:ext cx="2326311" cy="3764951"/>
                      </a:xfrm>
                      <a:prstGeom prst="rect">
                        <a:avLst/>
                      </a:prstGeom>
                      <a:noFill/>
                    </p:spPr>
                  </p:pic>
                </p:oleObj>
              </mc:Fallback>
            </mc:AlternateContent>
          </a:graphicData>
        </a:graphic>
      </p:graphicFrame>
      <p:pic>
        <p:nvPicPr>
          <p:cNvPr id="7" name="Picture 12" descr="пишу 1"/>
          <p:cNvPicPr>
            <a:picLocks noChangeAspect="1" noChangeArrowheads="1" noCrop="1"/>
          </p:cNvPicPr>
          <p:nvPr/>
        </p:nvPicPr>
        <p:blipFill>
          <a:blip r:embed="rId7" cstate="print"/>
          <a:srcRect/>
          <a:stretch>
            <a:fillRect/>
          </a:stretch>
        </p:blipFill>
        <p:spPr bwMode="auto">
          <a:xfrm>
            <a:off x="8531225" y="5085928"/>
            <a:ext cx="649287" cy="1295400"/>
          </a:xfrm>
          <a:prstGeom prst="rect">
            <a:avLst/>
          </a:prstGeom>
          <a:noFill/>
          <a:ln w="9525">
            <a:noFill/>
            <a:miter lim="800000"/>
            <a:headEnd/>
            <a:tailEnd/>
          </a:ln>
        </p:spPr>
      </p:pic>
    </p:spTree>
    <p:extLst>
      <p:ext uri="{BB962C8B-B14F-4D97-AF65-F5344CB8AC3E}">
        <p14:creationId xmlns:p14="http://schemas.microsoft.com/office/powerpoint/2010/main" val="654246573"/>
      </p:ext>
    </p:extLst>
  </p:cSld>
  <p:clrMapOvr>
    <a:masterClrMapping/>
  </p:clrMapOvr>
  <p:transition>
    <p:wheel spokes="1"/>
  </p:transition>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33586"/>
            <a:ext cx="8784976" cy="3539430"/>
          </a:xfrm>
          <a:prstGeom prst="rect">
            <a:avLst/>
          </a:prstGeom>
        </p:spPr>
        <p:txBody>
          <a:bodyPr wrap="square">
            <a:spAutoFit/>
          </a:bodyPr>
          <a:lstStyle/>
          <a:p>
            <a:pPr indent="450850" algn="just">
              <a:lnSpc>
                <a:spcPct val="80000"/>
              </a:lnSpc>
            </a:pPr>
            <a:r>
              <a:rPr lang="ru-RU" sz="2800" b="1" dirty="0"/>
              <a:t>Ртуть в нижнем резервуаре, охлаждаясь, сжи­мается и перетягивает недостающее количество ртути из верхнего резервуара в нижний (</a:t>
            </a:r>
            <a:r>
              <a:rPr lang="ru-RU" sz="2800" b="1" dirty="0" smtClean="0"/>
              <a:t>рис. </a:t>
            </a:r>
            <a:r>
              <a:rPr lang="ru-RU" sz="2800" b="1" dirty="0"/>
              <a:t>б). Освободив термометр и зажав его посредине  правой  рук­­ой,  быстро  вынуть  из воды. Коротким, несильны ­­ударом по верхней части термометра – указательным пальцем ­ левой руки вызвать разрыв столбика ртути в точке 5, где капилляр соединяется с  резервуаром  4. </a:t>
            </a:r>
            <a:endParaRPr lang="ru-RU" sz="2800" b="1" dirty="0" smtClean="0"/>
          </a:p>
        </p:txBody>
      </p:sp>
      <p:graphicFrame>
        <p:nvGraphicFramePr>
          <p:cNvPr id="6" name="Объект 5"/>
          <p:cNvGraphicFramePr>
            <a:graphicFrameLocks noChangeAspect="1"/>
          </p:cNvGraphicFramePr>
          <p:nvPr>
            <p:extLst>
              <p:ext uri="{D42A27DB-BD31-4B8C-83A1-F6EECF244321}">
                <p14:modId xmlns:p14="http://schemas.microsoft.com/office/powerpoint/2010/main" val="2294472803"/>
              </p:ext>
            </p:extLst>
          </p:nvPr>
        </p:nvGraphicFramePr>
        <p:xfrm>
          <a:off x="3923928" y="3161840"/>
          <a:ext cx="2232248" cy="3612718"/>
        </p:xfrm>
        <a:graphic>
          <a:graphicData uri="http://schemas.openxmlformats.org/presentationml/2006/ole">
            <mc:AlternateContent xmlns:mc="http://schemas.openxmlformats.org/markup-compatibility/2006">
              <mc:Choice xmlns:v="urn:schemas-microsoft-com:vml" Requires="v">
                <p:oleObj spid="_x0000_s556115" name="Точечный рисунок" r:id="rId5" imgW="2172003" imgH="3514286" progId="PBrush">
                  <p:embed/>
                </p:oleObj>
              </mc:Choice>
              <mc:Fallback>
                <p:oleObj name="Точечный рисунок" r:id="rId5" imgW="2172003" imgH="3514286" progId="PBrush">
                  <p:embed/>
                  <p:pic>
                    <p:nvPicPr>
                      <p:cNvPr id="6" name="Объект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928" y="3161840"/>
                        <a:ext cx="2232248" cy="3612718"/>
                      </a:xfrm>
                      <a:prstGeom prst="rect">
                        <a:avLst/>
                      </a:prstGeom>
                      <a:noFill/>
                    </p:spPr>
                  </p:pic>
                </p:oleObj>
              </mc:Fallback>
            </mc:AlternateContent>
          </a:graphicData>
        </a:graphic>
      </p:graphicFrame>
      <p:pic>
        <p:nvPicPr>
          <p:cNvPr id="7" name="Picture 12" descr="пишу 1"/>
          <p:cNvPicPr>
            <a:picLocks noChangeAspect="1" noChangeArrowheads="1" noCrop="1"/>
          </p:cNvPicPr>
          <p:nvPr/>
        </p:nvPicPr>
        <p:blipFill>
          <a:blip r:embed="rId7" cstate="print"/>
          <a:srcRect/>
          <a:stretch>
            <a:fillRect/>
          </a:stretch>
        </p:blipFill>
        <p:spPr bwMode="auto">
          <a:xfrm>
            <a:off x="8531225" y="5085928"/>
            <a:ext cx="649287" cy="1295400"/>
          </a:xfrm>
          <a:prstGeom prst="rect">
            <a:avLst/>
          </a:prstGeom>
          <a:noFill/>
          <a:ln w="9525">
            <a:noFill/>
            <a:miter lim="800000"/>
            <a:headEnd/>
            <a:tailEnd/>
          </a:ln>
        </p:spPr>
      </p:pic>
    </p:spTree>
    <p:extLst>
      <p:ext uri="{BB962C8B-B14F-4D97-AF65-F5344CB8AC3E}">
        <p14:creationId xmlns:p14="http://schemas.microsoft.com/office/powerpoint/2010/main" val="3062757951"/>
      </p:ext>
    </p:extLst>
  </p:cSld>
  <p:clrMapOvr>
    <a:masterClrMapping/>
  </p:clrMapOvr>
  <p:transition>
    <p:wheel spokes="1"/>
  </p:transition>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33586"/>
            <a:ext cx="8784976" cy="3539430"/>
          </a:xfrm>
          <a:prstGeom prst="rect">
            <a:avLst/>
          </a:prstGeom>
        </p:spPr>
        <p:txBody>
          <a:bodyPr wrap="square">
            <a:spAutoFit/>
          </a:bodyPr>
          <a:lstStyle/>
          <a:p>
            <a:pPr indent="450850" algn="just">
              <a:lnSpc>
                <a:spcPct val="80000"/>
              </a:lnSpc>
            </a:pPr>
            <a:r>
              <a:rPr lang="ru-RU" sz="2800" b="1" dirty="0" smtClean="0"/>
              <a:t>Снова </a:t>
            </a:r>
            <a:r>
              <a:rPr lang="ru-RU" sz="2800" b="1" dirty="0"/>
              <a:t>погрузить термометр в воду с заданной температурой. Если ртуть окажется выше шкалы, выну­­ть термометр из воды и рукой слегка  нагреть  нижний резервуар 1, вызвав тем самым расширение рту­­ти. Скопившуюся в точке 5 капельку ртути стряхнуть в верхний резервуар (рис. </a:t>
            </a:r>
            <a:r>
              <a:rPr lang="ru-RU" sz="2800" b="1" dirty="0" smtClean="0"/>
              <a:t>в</a:t>
            </a:r>
            <a:r>
              <a:rPr lang="ru-RU" sz="2800" b="1" dirty="0"/>
              <a:t>).Иногда приходится повторять эту операцию несколько раз, чтобы добиться  требуемого положения рту­­ти на шкале.</a:t>
            </a:r>
          </a:p>
        </p:txBody>
      </p:sp>
      <p:graphicFrame>
        <p:nvGraphicFramePr>
          <p:cNvPr id="6" name="Объект 5"/>
          <p:cNvGraphicFramePr>
            <a:graphicFrameLocks noChangeAspect="1"/>
          </p:cNvGraphicFramePr>
          <p:nvPr>
            <p:extLst>
              <p:ext uri="{D42A27DB-BD31-4B8C-83A1-F6EECF244321}">
                <p14:modId xmlns:p14="http://schemas.microsoft.com/office/powerpoint/2010/main" val="70172905"/>
              </p:ext>
            </p:extLst>
          </p:nvPr>
        </p:nvGraphicFramePr>
        <p:xfrm>
          <a:off x="3635897" y="3200659"/>
          <a:ext cx="2232247" cy="3612717"/>
        </p:xfrm>
        <a:graphic>
          <a:graphicData uri="http://schemas.openxmlformats.org/presentationml/2006/ole">
            <mc:AlternateContent xmlns:mc="http://schemas.openxmlformats.org/markup-compatibility/2006">
              <mc:Choice xmlns:v="urn:schemas-microsoft-com:vml" Requires="v">
                <p:oleObj spid="_x0000_s557220" name="Точечный рисунок" r:id="rId5" imgW="2172003" imgH="3514286" progId="PBrush">
                  <p:embed/>
                </p:oleObj>
              </mc:Choice>
              <mc:Fallback>
                <p:oleObj name="Точечный рисунок" r:id="rId5" imgW="2172003" imgH="3514286" progId="PBrush">
                  <p:embed/>
                  <p:pic>
                    <p:nvPicPr>
                      <p:cNvPr id="6" name="Объект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897" y="3200659"/>
                        <a:ext cx="2232247" cy="3612717"/>
                      </a:xfrm>
                      <a:prstGeom prst="rect">
                        <a:avLst/>
                      </a:prstGeom>
                      <a:noFill/>
                    </p:spPr>
                  </p:pic>
                </p:oleObj>
              </mc:Fallback>
            </mc:AlternateContent>
          </a:graphicData>
        </a:graphic>
      </p:graphicFrame>
      <p:graphicFrame>
        <p:nvGraphicFramePr>
          <p:cNvPr id="7" name="Объект 6"/>
          <p:cNvGraphicFramePr>
            <a:graphicFrameLocks noChangeAspect="1"/>
          </p:cNvGraphicFramePr>
          <p:nvPr>
            <p:extLst>
              <p:ext uri="{D42A27DB-BD31-4B8C-83A1-F6EECF244321}">
                <p14:modId xmlns:p14="http://schemas.microsoft.com/office/powerpoint/2010/main" val="4245518119"/>
              </p:ext>
            </p:extLst>
          </p:nvPr>
        </p:nvGraphicFramePr>
        <p:xfrm>
          <a:off x="507530" y="4229266"/>
          <a:ext cx="2800350" cy="1466850"/>
        </p:xfrm>
        <a:graphic>
          <a:graphicData uri="http://schemas.openxmlformats.org/presentationml/2006/ole">
            <mc:AlternateContent xmlns:mc="http://schemas.openxmlformats.org/markup-compatibility/2006">
              <mc:Choice xmlns:v="urn:schemas-microsoft-com:vml" Requires="v">
                <p:oleObj spid="_x0000_s557221" name="Точечный рисунок" r:id="rId7" imgW="2800741" imgH="1467055" progId="PBrush">
                  <p:embed/>
                </p:oleObj>
              </mc:Choice>
              <mc:Fallback>
                <p:oleObj name="Точечный рисунок" r:id="rId7" imgW="2800741" imgH="1467055" progId="PBrush">
                  <p:embed/>
                  <p:pic>
                    <p:nvPicPr>
                      <p:cNvPr id="6" name="Объект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530" y="4229266"/>
                        <a:ext cx="2800350" cy="1466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12" descr="пишу 1"/>
          <p:cNvPicPr>
            <a:picLocks noChangeAspect="1" noChangeArrowheads="1" noCrop="1"/>
          </p:cNvPicPr>
          <p:nvPr/>
        </p:nvPicPr>
        <p:blipFill>
          <a:blip r:embed="rId9" cstate="print"/>
          <a:srcRect/>
          <a:stretch>
            <a:fillRect/>
          </a:stretch>
        </p:blipFill>
        <p:spPr bwMode="auto">
          <a:xfrm>
            <a:off x="8531225" y="5085928"/>
            <a:ext cx="649287" cy="1295400"/>
          </a:xfrm>
          <a:prstGeom prst="rect">
            <a:avLst/>
          </a:prstGeom>
          <a:noFill/>
          <a:ln w="9525">
            <a:noFill/>
            <a:miter lim="800000"/>
            <a:headEnd/>
            <a:tailEnd/>
          </a:ln>
        </p:spPr>
      </p:pic>
    </p:spTree>
    <p:extLst>
      <p:ext uri="{BB962C8B-B14F-4D97-AF65-F5344CB8AC3E}">
        <p14:creationId xmlns:p14="http://schemas.microsoft.com/office/powerpoint/2010/main" val="3861536015"/>
      </p:ext>
    </p:extLst>
  </p:cSld>
  <p:clrMapOvr>
    <a:masterClrMapping/>
  </p:clrMapOvr>
  <p:transition>
    <p:wheel spokes="1"/>
  </p:transition>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44624"/>
            <a:ext cx="8712968" cy="4918269"/>
          </a:xfrm>
          <a:prstGeom prst="rect">
            <a:avLst/>
          </a:prstGeom>
        </p:spPr>
        <p:txBody>
          <a:bodyPr wrap="square">
            <a:spAutoFit/>
          </a:bodyPr>
          <a:lstStyle/>
          <a:p>
            <a:pPr indent="450850" algn="just">
              <a:lnSpc>
                <a:spcPct val="80000"/>
              </a:lnSpc>
            </a:pPr>
            <a:r>
              <a:rPr lang="ru-RU" sz="2800" b="1" dirty="0"/>
              <a:t>Настраивать термометр можно и иным способом­. После соединения ртути </a:t>
            </a:r>
            <a:r>
              <a:rPr lang="ru-RU" sz="2800" b="1" dirty="0" smtClean="0"/>
              <a:t>в  капилляре </a:t>
            </a:r>
            <a:r>
              <a:rPr lang="ru-RU" sz="2800" b="1" dirty="0"/>
              <a:t>с ртутью  в  верхнем  резервуаре  поместить  термометр в воду с температу­­рой на 1,5–2</a:t>
            </a:r>
            <a:r>
              <a:rPr lang="ru-RU" sz="2800" b="1" baseline="30000" dirty="0"/>
              <a:t>о </a:t>
            </a:r>
            <a:r>
              <a:rPr lang="ru-RU" sz="2800" b="1" dirty="0"/>
              <a:t>выше температуры кристаллизации чистого </a:t>
            </a:r>
            <a:r>
              <a:rPr lang="ru-RU" sz="2800" b="1" dirty="0" smtClean="0"/>
              <a:t>растворителя</a:t>
            </a:r>
            <a:r>
              <a:rPr lang="ru-RU" sz="2800" b="1" dirty="0"/>
              <a:t>. Через  5–7 мин стряхнуть избыток ртути в верхний резервуар. Погрузить термометр в воду при температуре кристаллизации растворителя. Рту­­ть тогда установится в желаемом участке шкалы, так как длина капилляра между точкой 5 и верхним делением шкалы отвечает приблизительно 1,5–2°. Встряхивать термометр для отрыва ртути надо осторожно, чтобы не разбить его.</a:t>
            </a:r>
          </a:p>
        </p:txBody>
      </p:sp>
      <p:graphicFrame>
        <p:nvGraphicFramePr>
          <p:cNvPr id="6" name="Объект 5"/>
          <p:cNvGraphicFramePr>
            <a:graphicFrameLocks noChangeAspect="1"/>
          </p:cNvGraphicFramePr>
          <p:nvPr>
            <p:extLst>
              <p:ext uri="{D42A27DB-BD31-4B8C-83A1-F6EECF244321}">
                <p14:modId xmlns:p14="http://schemas.microsoft.com/office/powerpoint/2010/main" val="480088124"/>
              </p:ext>
            </p:extLst>
          </p:nvPr>
        </p:nvGraphicFramePr>
        <p:xfrm>
          <a:off x="2771800" y="5097762"/>
          <a:ext cx="2800350" cy="1466850"/>
        </p:xfrm>
        <a:graphic>
          <a:graphicData uri="http://schemas.openxmlformats.org/presentationml/2006/ole">
            <mc:AlternateContent xmlns:mc="http://schemas.openxmlformats.org/markup-compatibility/2006">
              <mc:Choice xmlns:v="urn:schemas-microsoft-com:vml" Requires="v">
                <p:oleObj spid="_x0000_s558163" name="Точечный рисунок" r:id="rId5" imgW="2800741" imgH="1467055" progId="PBrush">
                  <p:embed/>
                </p:oleObj>
              </mc:Choice>
              <mc:Fallback>
                <p:oleObj name="Точечный рисунок" r:id="rId5" imgW="2800741" imgH="1467055" progId="PBrush">
                  <p:embed/>
                  <p:pic>
                    <p:nvPicPr>
                      <p:cNvPr id="7" name="Объект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800" y="5097762"/>
                        <a:ext cx="2800350" cy="1466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12" descr="пишу 1"/>
          <p:cNvPicPr>
            <a:picLocks noChangeAspect="1" noChangeArrowheads="1" noCrop="1"/>
          </p:cNvPicPr>
          <p:nvPr/>
        </p:nvPicPr>
        <p:blipFill>
          <a:blip r:embed="rId7" cstate="print"/>
          <a:srcRect/>
          <a:stretch>
            <a:fillRect/>
          </a:stretch>
        </p:blipFill>
        <p:spPr bwMode="auto">
          <a:xfrm>
            <a:off x="8531225" y="5085928"/>
            <a:ext cx="649287" cy="1295400"/>
          </a:xfrm>
          <a:prstGeom prst="rect">
            <a:avLst/>
          </a:prstGeom>
          <a:noFill/>
          <a:ln w="9525">
            <a:noFill/>
            <a:miter lim="800000"/>
            <a:headEnd/>
            <a:tailEnd/>
          </a:ln>
        </p:spPr>
      </p:pic>
    </p:spTree>
    <p:extLst>
      <p:ext uri="{BB962C8B-B14F-4D97-AF65-F5344CB8AC3E}">
        <p14:creationId xmlns:p14="http://schemas.microsoft.com/office/powerpoint/2010/main" val="3861536015"/>
      </p:ext>
    </p:extLst>
  </p:cSld>
  <p:clrMapOvr>
    <a:masterClrMapping/>
  </p:clrMapOvr>
  <p:transition>
    <p:wheel spokes="1"/>
  </p:transition>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251520" y="-27384"/>
            <a:ext cx="8712968" cy="4330416"/>
          </a:xfrm>
          <a:prstGeom prst="rect">
            <a:avLst/>
          </a:prstGeom>
        </p:spPr>
        <p:txBody>
          <a:bodyPr wrap="square">
            <a:spAutoFit/>
          </a:bodyPr>
          <a:lstStyle/>
          <a:p>
            <a:pPr indent="450850" algn="just">
              <a:lnSpc>
                <a:spcPct val="85000"/>
              </a:lnSpc>
            </a:pPr>
            <a:r>
              <a:rPr lang="ru-RU" sz="2700" b="1" dirty="0"/>
              <a:t>При удалении из раствора термометр нагреется до комнатной температуры, и  ртутный столбик поднимется в капилляре до соединения с верхним </a:t>
            </a:r>
            <a:r>
              <a:rPr lang="ru-RU" sz="2700" b="1" dirty="0" err="1"/>
              <a:t>резер-вуаром</a:t>
            </a:r>
            <a:r>
              <a:rPr lang="ru-RU" sz="2700" b="1" dirty="0"/>
              <a:t>­ в точке 5­, образуя капельку ртути. Поэтому с настроенным термометром надо обращаться  осторожно; держать его в вертикальном­­ положении и не встряхивать, чтобы капля ртути не оторвалась и не упала в верхний резервуар.­ В нерабочее время термометр должен быть ­укреплен за головку в штативе, а нижний резервуар погружен в охлаждающую смесь.</a:t>
            </a:r>
          </a:p>
        </p:txBody>
      </p:sp>
      <p:graphicFrame>
        <p:nvGraphicFramePr>
          <p:cNvPr id="6" name="Объект 5"/>
          <p:cNvGraphicFramePr>
            <a:graphicFrameLocks noChangeAspect="1"/>
          </p:cNvGraphicFramePr>
          <p:nvPr>
            <p:extLst>
              <p:ext uri="{D42A27DB-BD31-4B8C-83A1-F6EECF244321}">
                <p14:modId xmlns:p14="http://schemas.microsoft.com/office/powerpoint/2010/main" val="4055815490"/>
              </p:ext>
            </p:extLst>
          </p:nvPr>
        </p:nvGraphicFramePr>
        <p:xfrm>
          <a:off x="4986396" y="3905672"/>
          <a:ext cx="1824202" cy="2952328"/>
        </p:xfrm>
        <a:graphic>
          <a:graphicData uri="http://schemas.openxmlformats.org/presentationml/2006/ole">
            <mc:AlternateContent xmlns:mc="http://schemas.openxmlformats.org/markup-compatibility/2006">
              <mc:Choice xmlns:v="urn:schemas-microsoft-com:vml" Requires="v">
                <p:oleObj spid="_x0000_s559187" name="Точечный рисунок" r:id="rId5" imgW="2172003" imgH="3514286" progId="PBrush">
                  <p:embed/>
                </p:oleObj>
              </mc:Choice>
              <mc:Fallback>
                <p:oleObj name="Точечный рисунок" r:id="rId5" imgW="2172003" imgH="3514286" progId="PBrush">
                  <p:embed/>
                  <p:pic>
                    <p:nvPicPr>
                      <p:cNvPr id="6" name="Объект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6396" y="3905672"/>
                        <a:ext cx="1824202" cy="2952328"/>
                      </a:xfrm>
                      <a:prstGeom prst="rect">
                        <a:avLst/>
                      </a:prstGeom>
                      <a:noFill/>
                    </p:spPr>
                  </p:pic>
                </p:oleObj>
              </mc:Fallback>
            </mc:AlternateContent>
          </a:graphicData>
        </a:graphic>
      </p:graphicFrame>
      <p:pic>
        <p:nvPicPr>
          <p:cNvPr id="7" name="Picture 12" descr="пишу 1"/>
          <p:cNvPicPr>
            <a:picLocks noChangeAspect="1" noChangeArrowheads="1" noCrop="1"/>
          </p:cNvPicPr>
          <p:nvPr/>
        </p:nvPicPr>
        <p:blipFill>
          <a:blip r:embed="rId7" cstate="print"/>
          <a:srcRect/>
          <a:stretch>
            <a:fillRect/>
          </a:stretch>
        </p:blipFill>
        <p:spPr bwMode="auto">
          <a:xfrm>
            <a:off x="8531225" y="5085928"/>
            <a:ext cx="649287" cy="1295400"/>
          </a:xfrm>
          <a:prstGeom prst="rect">
            <a:avLst/>
          </a:prstGeom>
          <a:noFill/>
          <a:ln w="9525">
            <a:noFill/>
            <a:miter lim="800000"/>
            <a:headEnd/>
            <a:tailEnd/>
          </a:ln>
        </p:spPr>
      </p:pic>
    </p:spTree>
    <p:extLst>
      <p:ext uri="{BB962C8B-B14F-4D97-AF65-F5344CB8AC3E}">
        <p14:creationId xmlns:p14="http://schemas.microsoft.com/office/powerpoint/2010/main" val="3861536015"/>
      </p:ext>
    </p:extLst>
  </p:cSld>
  <p:clrMapOvr>
    <a:masterClrMapping/>
  </p:clrMapOvr>
  <p:transition>
    <p:wheel spokes="1"/>
  </p:transition>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07503" y="42670"/>
            <a:ext cx="9004775" cy="929485"/>
          </a:xfrm>
          <a:prstGeom prst="rect">
            <a:avLst/>
          </a:prstGeom>
        </p:spPr>
        <p:txBody>
          <a:bodyPr wrap="square">
            <a:spAutoFit/>
          </a:bodyPr>
          <a:lstStyle/>
          <a:p>
            <a:pPr algn="ctr">
              <a:lnSpc>
                <a:spcPct val="85000"/>
              </a:lnSpc>
            </a:pPr>
            <a:r>
              <a:rPr lang="ru-RU" dirty="0"/>
              <a:t> </a:t>
            </a:r>
            <a:r>
              <a:rPr lang="ru-RU" sz="3200" b="1" dirty="0" smtClean="0">
                <a:ln>
                  <a:solidFill>
                    <a:schemeClr val="tx1"/>
                  </a:solidFill>
                </a:ln>
                <a:solidFill>
                  <a:srgbClr val="0000FF"/>
                </a:solidFill>
                <a:latin typeface="Arial Black" panose="020B0A04020102020204" pitchFamily="34" charset="0"/>
              </a:rPr>
              <a:t>Интегральная теплота растворения солей при  25 </a:t>
            </a:r>
            <a:r>
              <a:rPr lang="ru-RU" sz="3200" b="1" baseline="30000" dirty="0" err="1" smtClean="0">
                <a:ln>
                  <a:solidFill>
                    <a:schemeClr val="tx1"/>
                  </a:solidFill>
                </a:ln>
                <a:solidFill>
                  <a:srgbClr val="0000FF"/>
                </a:solidFill>
                <a:latin typeface="Arial Black" panose="020B0A04020102020204" pitchFamily="34" charset="0"/>
              </a:rPr>
              <a:t>о</a:t>
            </a:r>
            <a:r>
              <a:rPr lang="ru-RU" sz="3200" b="1" dirty="0" err="1" smtClean="0">
                <a:ln>
                  <a:solidFill>
                    <a:schemeClr val="tx1"/>
                  </a:solidFill>
                </a:ln>
                <a:solidFill>
                  <a:srgbClr val="0000FF"/>
                </a:solidFill>
                <a:latin typeface="Arial Black" panose="020B0A04020102020204" pitchFamily="34" charset="0"/>
              </a:rPr>
              <a:t>С</a:t>
            </a:r>
            <a:r>
              <a:rPr lang="ru-RU" sz="3200" b="1" dirty="0" smtClean="0">
                <a:ln>
                  <a:solidFill>
                    <a:schemeClr val="tx1"/>
                  </a:solidFill>
                </a:ln>
                <a:solidFill>
                  <a:srgbClr val="0000FF"/>
                </a:solidFill>
                <a:latin typeface="Arial Black" panose="020B0A04020102020204" pitchFamily="34" charset="0"/>
              </a:rPr>
              <a:t> (</a:t>
            </a:r>
            <a:r>
              <a:rPr lang="ru-RU" sz="3200" b="1" dirty="0">
                <a:ln>
                  <a:solidFill>
                    <a:schemeClr val="tx1"/>
                  </a:solidFill>
                </a:ln>
                <a:solidFill>
                  <a:srgbClr val="0000FF"/>
                </a:solidFill>
                <a:latin typeface="Arial Black" panose="020B0A04020102020204" pitchFamily="34" charset="0"/>
                <a:sym typeface="Symbol"/>
              </a:rPr>
              <a:t></a:t>
            </a:r>
            <a:r>
              <a:rPr lang="ru-RU" sz="3200" b="1" dirty="0">
                <a:ln>
                  <a:solidFill>
                    <a:schemeClr val="tx1"/>
                  </a:solidFill>
                </a:ln>
                <a:solidFill>
                  <a:srgbClr val="0000FF"/>
                </a:solidFill>
                <a:latin typeface="Arial Black" panose="020B0A04020102020204" pitchFamily="34" charset="0"/>
              </a:rPr>
              <a:t>­</a:t>
            </a:r>
            <a:r>
              <a:rPr lang="ru-RU" sz="3200" b="1" dirty="0" smtClean="0">
                <a:ln>
                  <a:solidFill>
                    <a:schemeClr val="tx1"/>
                  </a:solidFill>
                </a:ln>
                <a:solidFill>
                  <a:srgbClr val="0000FF"/>
                </a:solidFill>
                <a:latin typeface="Arial Black" panose="020B0A04020102020204" pitchFamily="34" charset="0"/>
              </a:rPr>
              <a:t>Н, кДж/моль)</a:t>
            </a:r>
            <a:endParaRPr lang="ru-RU" sz="3200" b="1" dirty="0">
              <a:ln>
                <a:solidFill>
                  <a:schemeClr val="tx1"/>
                </a:solidFill>
              </a:ln>
              <a:solidFill>
                <a:srgbClr val="0000FF"/>
              </a:solidFill>
              <a:latin typeface="Arial Black" panose="020B0A04020102020204"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788401243"/>
              </p:ext>
            </p:extLst>
          </p:nvPr>
        </p:nvGraphicFramePr>
        <p:xfrm>
          <a:off x="251520" y="1484784"/>
          <a:ext cx="8712969" cy="2926080"/>
        </p:xfrm>
        <a:graphic>
          <a:graphicData uri="http://schemas.openxmlformats.org/drawingml/2006/table">
            <a:tbl>
              <a:tblPr>
                <a:tableStyleId>{2D5ABB26-0587-4C30-8999-92F81FD0307C}</a:tableStyleId>
              </a:tblPr>
              <a:tblGrid>
                <a:gridCol w="2520280">
                  <a:extLst>
                    <a:ext uri="{9D8B030D-6E8A-4147-A177-3AD203B41FA5}">
                      <a16:colId xmlns:a16="http://schemas.microsoft.com/office/drawing/2014/main" val="20000"/>
                    </a:ext>
                  </a:extLst>
                </a:gridCol>
                <a:gridCol w="1835506">
                  <a:extLst>
                    <a:ext uri="{9D8B030D-6E8A-4147-A177-3AD203B41FA5}">
                      <a16:colId xmlns:a16="http://schemas.microsoft.com/office/drawing/2014/main" val="20001"/>
                    </a:ext>
                  </a:extLst>
                </a:gridCol>
                <a:gridCol w="2177893">
                  <a:extLst>
                    <a:ext uri="{9D8B030D-6E8A-4147-A177-3AD203B41FA5}">
                      <a16:colId xmlns:a16="http://schemas.microsoft.com/office/drawing/2014/main" val="20002"/>
                    </a:ext>
                  </a:extLst>
                </a:gridCol>
                <a:gridCol w="2179290">
                  <a:extLst>
                    <a:ext uri="{9D8B030D-6E8A-4147-A177-3AD203B41FA5}">
                      <a16:colId xmlns:a16="http://schemas.microsoft.com/office/drawing/2014/main" val="20003"/>
                    </a:ext>
                  </a:extLst>
                </a:gridCol>
              </a:tblGrid>
              <a:tr h="0">
                <a:tc>
                  <a:txBody>
                    <a:bodyPr/>
                    <a:lstStyle/>
                    <a:p>
                      <a:pPr algn="ctr">
                        <a:spcAft>
                          <a:spcPts val="0"/>
                        </a:spcAft>
                      </a:pPr>
                      <a:r>
                        <a:rPr lang="ru-RU" sz="2600" b="1" dirty="0" smtClean="0">
                          <a:effectLst/>
                          <a:latin typeface="Arial" panose="020B0604020202020204" pitchFamily="34" charset="0"/>
                          <a:cs typeface="Arial" panose="020B0604020202020204" pitchFamily="34" charset="0"/>
                        </a:rPr>
                        <a:t>Соединение</a:t>
                      </a:r>
                      <a:r>
                        <a:rPr lang="ru-RU" sz="2600" b="1" baseline="0" dirty="0" smtClean="0">
                          <a:effectLst/>
                          <a:latin typeface="Arial" panose="020B0604020202020204" pitchFamily="34" charset="0"/>
                          <a:cs typeface="Arial" panose="020B0604020202020204" pitchFamily="34" charset="0"/>
                        </a:rPr>
                        <a:t> </a:t>
                      </a:r>
                      <a:endParaRPr lang="ru-RU" sz="2600" b="1"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2600" b="1" dirty="0" smtClean="0">
                          <a:latin typeface="Arial" panose="020B0604020202020204" pitchFamily="34" charset="0"/>
                          <a:cs typeface="Arial" panose="020B0604020202020204" pitchFamily="34" charset="0"/>
                          <a:sym typeface="Symbol"/>
                        </a:rPr>
                        <a:t></a:t>
                      </a:r>
                      <a:r>
                        <a:rPr lang="ru-RU" sz="2600" b="1" dirty="0" smtClean="0">
                          <a:latin typeface="Arial" panose="020B0604020202020204" pitchFamily="34" charset="0"/>
                          <a:cs typeface="Arial" panose="020B0604020202020204" pitchFamily="34" charset="0"/>
                        </a:rPr>
                        <a:t>­Н, кДж/моль</a:t>
                      </a:r>
                      <a:endParaRPr lang="ru-RU" sz="2600" b="1" dirty="0">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2600" b="1" dirty="0" smtClean="0">
                          <a:effectLst/>
                          <a:latin typeface="Arial" panose="020B0604020202020204" pitchFamily="34" charset="0"/>
                          <a:cs typeface="Arial" panose="020B0604020202020204" pitchFamily="34" charset="0"/>
                        </a:rPr>
                        <a:t>Соединение</a:t>
                      </a:r>
                      <a:r>
                        <a:rPr lang="ru-RU" sz="2600" b="1" baseline="0" dirty="0" smtClean="0">
                          <a:effectLst/>
                          <a:latin typeface="Arial" panose="020B0604020202020204" pitchFamily="34" charset="0"/>
                          <a:cs typeface="Arial" panose="020B0604020202020204" pitchFamily="34" charset="0"/>
                        </a:rPr>
                        <a:t> </a:t>
                      </a:r>
                      <a:endParaRPr lang="ru-RU" sz="2600" b="1"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2600" b="1" dirty="0" smtClean="0">
                          <a:latin typeface="Arial" panose="020B0604020202020204" pitchFamily="34" charset="0"/>
                          <a:cs typeface="Arial" panose="020B0604020202020204" pitchFamily="34" charset="0"/>
                          <a:sym typeface="Symbol"/>
                        </a:rPr>
                        <a:t></a:t>
                      </a:r>
                      <a:r>
                        <a:rPr lang="ru-RU" sz="2600" b="1" dirty="0" smtClean="0">
                          <a:latin typeface="Arial" panose="020B0604020202020204" pitchFamily="34" charset="0"/>
                          <a:cs typeface="Arial" panose="020B0604020202020204" pitchFamily="34" charset="0"/>
                        </a:rPr>
                        <a:t>­Н, кДж/моль</a:t>
                      </a:r>
                      <a:endParaRPr lang="ru-RU" sz="2600" b="1" dirty="0">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851186"/>
                  </a:ext>
                </a:extLst>
              </a:tr>
              <a:tr h="0">
                <a:tc>
                  <a:txBody>
                    <a:bodyPr/>
                    <a:lstStyle/>
                    <a:p>
                      <a:pPr algn="ctr">
                        <a:spcAft>
                          <a:spcPts val="0"/>
                        </a:spcAft>
                      </a:pPr>
                      <a:r>
                        <a:rPr lang="en-US" sz="2800" b="1" dirty="0" err="1">
                          <a:effectLst/>
                          <a:latin typeface="Arial" panose="020B0604020202020204" pitchFamily="34" charset="0"/>
                          <a:cs typeface="Arial" panose="020B0604020202020204" pitchFamily="34" charset="0"/>
                        </a:rPr>
                        <a:t>LiBr</a:t>
                      </a:r>
                      <a:endParaRPr lang="ru-RU" sz="2800" b="1" dirty="0">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b="1" dirty="0">
                          <a:effectLst/>
                          <a:latin typeface="Arial" panose="020B0604020202020204" pitchFamily="34" charset="0"/>
                          <a:cs typeface="Arial" panose="020B0604020202020204" pitchFamily="34" charset="0"/>
                        </a:rPr>
                        <a:t>– 48,49</a:t>
                      </a:r>
                      <a:endParaRPr lang="ru-RU" sz="28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b="1">
                          <a:effectLst/>
                          <a:latin typeface="Arial" panose="020B0604020202020204" pitchFamily="34" charset="0"/>
                          <a:cs typeface="Arial" panose="020B0604020202020204" pitchFamily="34" charset="0"/>
                        </a:rPr>
                        <a:t>KCl</a:t>
                      </a:r>
                      <a:endParaRPr lang="ru-RU" sz="28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b="1" dirty="0">
                          <a:effectLst/>
                          <a:latin typeface="Arial" panose="020B0604020202020204" pitchFamily="34" charset="0"/>
                          <a:cs typeface="Arial" panose="020B0604020202020204" pitchFamily="34" charset="0"/>
                        </a:rPr>
                        <a:t>+17,57</a:t>
                      </a:r>
                      <a:endParaRPr lang="ru-RU" sz="28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spcAft>
                          <a:spcPts val="0"/>
                        </a:spcAft>
                      </a:pPr>
                      <a:r>
                        <a:rPr lang="en-US" sz="2800" b="1" dirty="0" err="1">
                          <a:effectLst/>
                          <a:latin typeface="Arial" panose="020B0604020202020204" pitchFamily="34" charset="0"/>
                          <a:cs typeface="Arial" panose="020B0604020202020204" pitchFamily="34" charset="0"/>
                        </a:rPr>
                        <a:t>LiCl</a:t>
                      </a:r>
                      <a:endParaRPr lang="ru-RU" sz="28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b="1" dirty="0">
                          <a:effectLst/>
                          <a:latin typeface="Arial" panose="020B0604020202020204" pitchFamily="34" charset="0"/>
                          <a:cs typeface="Arial" panose="020B0604020202020204" pitchFamily="34" charset="0"/>
                        </a:rPr>
                        <a:t>– 36,40</a:t>
                      </a:r>
                      <a:endParaRPr lang="ru-RU" sz="28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b="1" dirty="0">
                          <a:effectLst/>
                          <a:latin typeface="Arial" panose="020B0604020202020204" pitchFamily="34" charset="0"/>
                          <a:cs typeface="Arial" panose="020B0604020202020204" pitchFamily="34" charset="0"/>
                        </a:rPr>
                        <a:t>KI</a:t>
                      </a:r>
                      <a:endParaRPr lang="ru-RU" sz="28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b="1">
                          <a:effectLst/>
                          <a:latin typeface="Arial" panose="020B0604020202020204" pitchFamily="34" charset="0"/>
                          <a:cs typeface="Arial" panose="020B0604020202020204" pitchFamily="34" charset="0"/>
                        </a:rPr>
                        <a:t>+ 20,67</a:t>
                      </a:r>
                      <a:endParaRPr lang="ru-RU" sz="28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spcAft>
                          <a:spcPts val="0"/>
                        </a:spcAft>
                      </a:pPr>
                      <a:r>
                        <a:rPr lang="en-US" sz="2800" b="1">
                          <a:effectLst/>
                          <a:latin typeface="Arial" panose="020B0604020202020204" pitchFamily="34" charset="0"/>
                          <a:cs typeface="Arial" panose="020B0604020202020204" pitchFamily="34" charset="0"/>
                        </a:rPr>
                        <a:t>NaBr</a:t>
                      </a:r>
                      <a:endParaRPr lang="ru-RU" sz="28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b="1" dirty="0">
                          <a:effectLst/>
                          <a:latin typeface="Arial" panose="020B0604020202020204" pitchFamily="34" charset="0"/>
                          <a:cs typeface="Arial" panose="020B0604020202020204" pitchFamily="34" charset="0"/>
                        </a:rPr>
                        <a:t>– 0,29</a:t>
                      </a:r>
                      <a:endParaRPr lang="ru-RU" sz="28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b="1" dirty="0">
                          <a:effectLst/>
                          <a:latin typeface="Arial" panose="020B0604020202020204" pitchFamily="34" charset="0"/>
                          <a:cs typeface="Arial" panose="020B0604020202020204" pitchFamily="34" charset="0"/>
                        </a:rPr>
                        <a:t>K</a:t>
                      </a:r>
                      <a:r>
                        <a:rPr lang="en-US" sz="2800" b="1" baseline="-25000" dirty="0">
                          <a:effectLst/>
                          <a:latin typeface="Arial" panose="020B0604020202020204" pitchFamily="34" charset="0"/>
                          <a:cs typeface="Arial" panose="020B0604020202020204" pitchFamily="34" charset="0"/>
                        </a:rPr>
                        <a:t>2</a:t>
                      </a:r>
                      <a:r>
                        <a:rPr lang="en-US" sz="2800" b="1" dirty="0">
                          <a:effectLst/>
                          <a:latin typeface="Arial" panose="020B0604020202020204" pitchFamily="34" charset="0"/>
                          <a:cs typeface="Arial" panose="020B0604020202020204" pitchFamily="34" charset="0"/>
                        </a:rPr>
                        <a:t>SO</a:t>
                      </a:r>
                      <a:r>
                        <a:rPr lang="en-US" sz="2800" b="1" baseline="-25000" dirty="0">
                          <a:effectLst/>
                          <a:latin typeface="Arial" panose="020B0604020202020204" pitchFamily="34" charset="0"/>
                          <a:cs typeface="Arial" panose="020B0604020202020204" pitchFamily="34" charset="0"/>
                        </a:rPr>
                        <a:t>4</a:t>
                      </a:r>
                      <a:endParaRPr lang="ru-RU" sz="28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b="1" dirty="0">
                          <a:effectLst/>
                          <a:latin typeface="Arial" panose="020B0604020202020204" pitchFamily="34" charset="0"/>
                          <a:cs typeface="Arial" panose="020B0604020202020204" pitchFamily="34" charset="0"/>
                        </a:rPr>
                        <a:t>+ 24,69</a:t>
                      </a:r>
                      <a:endParaRPr lang="ru-RU" sz="28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spcAft>
                          <a:spcPts val="0"/>
                        </a:spcAft>
                      </a:pPr>
                      <a:r>
                        <a:rPr lang="en-US" sz="2800" b="1">
                          <a:effectLst/>
                          <a:latin typeface="Arial" panose="020B0604020202020204" pitchFamily="34" charset="0"/>
                          <a:cs typeface="Arial" panose="020B0604020202020204" pitchFamily="34" charset="0"/>
                        </a:rPr>
                        <a:t>NaCl</a:t>
                      </a:r>
                      <a:endParaRPr lang="ru-RU" sz="28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b="1">
                          <a:effectLst/>
                          <a:latin typeface="Arial" panose="020B0604020202020204" pitchFamily="34" charset="0"/>
                          <a:cs typeface="Arial" panose="020B0604020202020204" pitchFamily="34" charset="0"/>
                        </a:rPr>
                        <a:t>+ 4,27</a:t>
                      </a:r>
                      <a:endParaRPr lang="ru-RU" sz="28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b="1" dirty="0">
                          <a:effectLst/>
                          <a:latin typeface="Arial" panose="020B0604020202020204" pitchFamily="34" charset="0"/>
                          <a:cs typeface="Arial" panose="020B0604020202020204" pitchFamily="34" charset="0"/>
                        </a:rPr>
                        <a:t>NH</a:t>
                      </a:r>
                      <a:r>
                        <a:rPr lang="en-US" sz="2800" b="1" baseline="-25000" dirty="0">
                          <a:effectLst/>
                          <a:latin typeface="Arial" panose="020B0604020202020204" pitchFamily="34" charset="0"/>
                          <a:cs typeface="Arial" panose="020B0604020202020204" pitchFamily="34" charset="0"/>
                        </a:rPr>
                        <a:t>4</a:t>
                      </a:r>
                      <a:r>
                        <a:rPr lang="en-US" sz="2800" b="1" dirty="0">
                          <a:effectLst/>
                          <a:latin typeface="Arial" panose="020B0604020202020204" pitchFamily="34" charset="0"/>
                          <a:cs typeface="Arial" panose="020B0604020202020204" pitchFamily="34" charset="0"/>
                        </a:rPr>
                        <a:t>Cl</a:t>
                      </a:r>
                      <a:endParaRPr lang="ru-RU" sz="28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b="1" dirty="0">
                          <a:effectLst/>
                          <a:latin typeface="Arial" panose="020B0604020202020204" pitchFamily="34" charset="0"/>
                          <a:cs typeface="Arial" panose="020B0604020202020204" pitchFamily="34" charset="0"/>
                        </a:rPr>
                        <a:t>+ 15,06</a:t>
                      </a:r>
                      <a:endParaRPr lang="ru-RU" sz="28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spcAft>
                          <a:spcPts val="0"/>
                        </a:spcAft>
                      </a:pPr>
                      <a:r>
                        <a:rPr lang="en-US" sz="2800" b="1">
                          <a:effectLst/>
                          <a:latin typeface="Arial" panose="020B0604020202020204" pitchFamily="34" charset="0"/>
                          <a:cs typeface="Arial" panose="020B0604020202020204" pitchFamily="34" charset="0"/>
                        </a:rPr>
                        <a:t>KBr</a:t>
                      </a:r>
                      <a:endParaRPr lang="ru-RU" sz="28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b="1">
                          <a:effectLst/>
                          <a:latin typeface="Arial" panose="020B0604020202020204" pitchFamily="34" charset="0"/>
                          <a:cs typeface="Arial" panose="020B0604020202020204" pitchFamily="34" charset="0"/>
                        </a:rPr>
                        <a:t>+ 20,29</a:t>
                      </a:r>
                      <a:endParaRPr lang="ru-RU" sz="28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b="1">
                          <a:effectLst/>
                          <a:latin typeface="Arial" panose="020B0604020202020204" pitchFamily="34" charset="0"/>
                          <a:cs typeface="Arial" panose="020B0604020202020204" pitchFamily="34" charset="0"/>
                        </a:rPr>
                        <a:t> </a:t>
                      </a:r>
                      <a:endParaRPr lang="ru-RU" sz="28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b="1" dirty="0">
                          <a:effectLst/>
                          <a:latin typeface="Arial" panose="020B0604020202020204" pitchFamily="34" charset="0"/>
                          <a:cs typeface="Arial" panose="020B0604020202020204" pitchFamily="34" charset="0"/>
                        </a:rPr>
                        <a:t> </a:t>
                      </a:r>
                      <a:endParaRPr lang="ru-RU" sz="28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8" name="Picture 12" descr="пишу 1"/>
          <p:cNvPicPr>
            <a:picLocks noChangeAspect="1" noChangeArrowheads="1" noCrop="1"/>
          </p:cNvPicPr>
          <p:nvPr/>
        </p:nvPicPr>
        <p:blipFill>
          <a:blip r:embed="rId4" cstate="print"/>
          <a:srcRect/>
          <a:stretch>
            <a:fillRect/>
          </a:stretch>
        </p:blipFill>
        <p:spPr bwMode="auto">
          <a:xfrm>
            <a:off x="8531225" y="5085928"/>
            <a:ext cx="649287" cy="1295400"/>
          </a:xfrm>
          <a:prstGeom prst="rect">
            <a:avLst/>
          </a:prstGeom>
          <a:noFill/>
          <a:ln w="9525">
            <a:noFill/>
            <a:miter lim="800000"/>
            <a:headEnd/>
            <a:tailEnd/>
          </a:ln>
        </p:spPr>
      </p:pic>
    </p:spTree>
    <p:extLst>
      <p:ext uri="{BB962C8B-B14F-4D97-AF65-F5344CB8AC3E}">
        <p14:creationId xmlns:p14="http://schemas.microsoft.com/office/powerpoint/2010/main" val="2204372686"/>
      </p:ext>
    </p:extLst>
  </p:cSld>
  <p:clrMapOvr>
    <a:masterClrMapping/>
  </p:clrMapOvr>
  <p:transition>
    <p:wheel spokes="1"/>
  </p:transition>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3583563573"/>
              </p:ext>
            </p:extLst>
          </p:nvPr>
        </p:nvGraphicFramePr>
        <p:xfrm>
          <a:off x="179510" y="1052736"/>
          <a:ext cx="8856986" cy="5516880"/>
        </p:xfrm>
        <a:graphic>
          <a:graphicData uri="http://schemas.openxmlformats.org/drawingml/2006/table">
            <a:tbl>
              <a:tblPr>
                <a:tableStyleId>{2D5ABB26-0587-4C30-8999-92F81FD0307C}</a:tableStyleId>
              </a:tblPr>
              <a:tblGrid>
                <a:gridCol w="2664299">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gridCol w="2880320">
                  <a:extLst>
                    <a:ext uri="{9D8B030D-6E8A-4147-A177-3AD203B41FA5}">
                      <a16:colId xmlns:a16="http://schemas.microsoft.com/office/drawing/2014/main" val="20002"/>
                    </a:ext>
                  </a:extLst>
                </a:gridCol>
                <a:gridCol w="1656183">
                  <a:extLst>
                    <a:ext uri="{9D8B030D-6E8A-4147-A177-3AD203B41FA5}">
                      <a16:colId xmlns:a16="http://schemas.microsoft.com/office/drawing/2014/main" val="20003"/>
                    </a:ext>
                  </a:extLst>
                </a:gridCol>
              </a:tblGrid>
              <a:tr h="0">
                <a:tc>
                  <a:txBody>
                    <a:bodyPr/>
                    <a:lstStyle/>
                    <a:p>
                      <a:pPr algn="ctr">
                        <a:spcAft>
                          <a:spcPts val="0"/>
                        </a:spcAft>
                      </a:pPr>
                      <a:r>
                        <a:rPr lang="ru-RU" sz="2500" b="1" dirty="0" smtClean="0">
                          <a:effectLst/>
                          <a:latin typeface="Arial" panose="020B0604020202020204" pitchFamily="34" charset="0"/>
                          <a:cs typeface="Arial" panose="020B0604020202020204" pitchFamily="34" charset="0"/>
                        </a:rPr>
                        <a:t>Соединение</a:t>
                      </a:r>
                      <a:r>
                        <a:rPr lang="ru-RU" sz="2500" b="1" baseline="0" dirty="0" smtClean="0">
                          <a:effectLst/>
                          <a:latin typeface="Arial" panose="020B0604020202020204" pitchFamily="34" charset="0"/>
                          <a:cs typeface="Arial" panose="020B0604020202020204" pitchFamily="34" charset="0"/>
                        </a:rPr>
                        <a:t> </a:t>
                      </a:r>
                      <a:endParaRPr lang="ru-RU" sz="2500" b="1"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2500" b="1" dirty="0" smtClean="0">
                          <a:latin typeface="Arial" panose="020B0604020202020204" pitchFamily="34" charset="0"/>
                          <a:cs typeface="Arial" panose="020B0604020202020204" pitchFamily="34" charset="0"/>
                          <a:sym typeface="Symbol"/>
                        </a:rPr>
                        <a:t></a:t>
                      </a:r>
                      <a:r>
                        <a:rPr lang="ru-RU" sz="2500" b="1" dirty="0" smtClean="0">
                          <a:latin typeface="Arial" panose="020B0604020202020204" pitchFamily="34" charset="0"/>
                          <a:cs typeface="Arial" panose="020B0604020202020204" pitchFamily="34" charset="0"/>
                        </a:rPr>
                        <a:t>­Н, кДж/моль</a:t>
                      </a:r>
                      <a:endParaRPr lang="ru-RU" sz="2500" b="1" dirty="0">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2500" b="1" dirty="0" smtClean="0">
                          <a:effectLst/>
                          <a:latin typeface="Arial" panose="020B0604020202020204" pitchFamily="34" charset="0"/>
                          <a:cs typeface="Arial" panose="020B0604020202020204" pitchFamily="34" charset="0"/>
                        </a:rPr>
                        <a:t>Соединение</a:t>
                      </a:r>
                      <a:r>
                        <a:rPr lang="ru-RU" sz="2500" b="1" baseline="0" dirty="0" smtClean="0">
                          <a:effectLst/>
                          <a:latin typeface="Arial" panose="020B0604020202020204" pitchFamily="34" charset="0"/>
                          <a:cs typeface="Arial" panose="020B0604020202020204" pitchFamily="34" charset="0"/>
                        </a:rPr>
                        <a:t> </a:t>
                      </a:r>
                      <a:endParaRPr lang="ru-RU" sz="2500" b="1"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2500" b="1" dirty="0" smtClean="0">
                          <a:latin typeface="Arial" panose="020B0604020202020204" pitchFamily="34" charset="0"/>
                          <a:cs typeface="Arial" panose="020B0604020202020204" pitchFamily="34" charset="0"/>
                          <a:sym typeface="Symbol"/>
                        </a:rPr>
                        <a:t></a:t>
                      </a:r>
                      <a:r>
                        <a:rPr lang="ru-RU" sz="2500" b="1" dirty="0" smtClean="0">
                          <a:latin typeface="Arial" panose="020B0604020202020204" pitchFamily="34" charset="0"/>
                          <a:cs typeface="Arial" panose="020B0604020202020204" pitchFamily="34" charset="0"/>
                        </a:rPr>
                        <a:t>­Н, кДж/моль</a:t>
                      </a:r>
                      <a:endParaRPr lang="ru-RU" sz="2500" b="1" dirty="0">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9555813"/>
                  </a:ext>
                </a:extLst>
              </a:tr>
              <a:tr h="0">
                <a:tc>
                  <a:txBody>
                    <a:bodyPr/>
                    <a:lstStyle/>
                    <a:p>
                      <a:pPr algn="ctr">
                        <a:spcAft>
                          <a:spcPts val="0"/>
                        </a:spcAft>
                      </a:pPr>
                      <a:r>
                        <a:rPr lang="en-US" sz="2600" b="1" dirty="0">
                          <a:effectLst/>
                          <a:latin typeface="Arial" panose="020B0604020202020204" pitchFamily="34" charset="0"/>
                          <a:cs typeface="Arial" panose="020B0604020202020204" pitchFamily="34" charset="0"/>
                        </a:rPr>
                        <a:t>HgSO</a:t>
                      </a:r>
                      <a:r>
                        <a:rPr lang="en-US" sz="2600" b="1" baseline="-25000" dirty="0">
                          <a:effectLst/>
                          <a:latin typeface="Arial" panose="020B0604020202020204" pitchFamily="34" charset="0"/>
                          <a:cs typeface="Arial" panose="020B0604020202020204" pitchFamily="34" charset="0"/>
                        </a:rPr>
                        <a:t>4</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dirty="0">
                          <a:effectLst/>
                          <a:latin typeface="Arial" panose="020B0604020202020204" pitchFamily="34" charset="0"/>
                          <a:cs typeface="Arial" panose="020B0604020202020204" pitchFamily="34" charset="0"/>
                        </a:rPr>
                        <a:t>– 84,94</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dirty="0">
                          <a:effectLst/>
                          <a:latin typeface="Arial" panose="020B0604020202020204" pitchFamily="34" charset="0"/>
                          <a:cs typeface="Arial" panose="020B0604020202020204" pitchFamily="34" charset="0"/>
                        </a:rPr>
                        <a:t>CuSO</a:t>
                      </a:r>
                      <a:r>
                        <a:rPr lang="en-US" sz="2600" b="1" baseline="-25000" dirty="0">
                          <a:effectLst/>
                          <a:latin typeface="Arial" panose="020B0604020202020204" pitchFamily="34" charset="0"/>
                          <a:cs typeface="Arial" panose="020B0604020202020204" pitchFamily="34" charset="0"/>
                        </a:rPr>
                        <a:t>4</a:t>
                      </a:r>
                      <a:r>
                        <a:rPr lang="en-US" sz="2600" b="1" dirty="0">
                          <a:effectLst/>
                          <a:latin typeface="Arial" panose="020B0604020202020204" pitchFamily="34" charset="0"/>
                          <a:cs typeface="Arial" panose="020B0604020202020204" pitchFamily="34" charset="0"/>
                        </a:rPr>
                        <a:t> </a:t>
                      </a:r>
                      <a:r>
                        <a:rPr lang="en-US" sz="2600" b="1" dirty="0" smtClean="0">
                          <a:effectLst/>
                          <a:latin typeface="Arial" panose="020B0604020202020204" pitchFamily="34" charset="0"/>
                          <a:cs typeface="Arial" panose="020B0604020202020204" pitchFamily="34" charset="0"/>
                          <a:sym typeface="Symbol" panose="05050102010706020507" pitchFamily="18" charset="2"/>
                        </a:rPr>
                        <a:t></a:t>
                      </a:r>
                      <a:r>
                        <a:rPr lang="en-US" sz="2600" b="1" dirty="0" smtClean="0">
                          <a:effectLst/>
                          <a:latin typeface="Arial" panose="020B0604020202020204" pitchFamily="34" charset="0"/>
                          <a:cs typeface="Arial" panose="020B0604020202020204" pitchFamily="34" charset="0"/>
                        </a:rPr>
                        <a:t> </a:t>
                      </a:r>
                      <a:r>
                        <a:rPr lang="en-US" sz="2600" b="1" dirty="0">
                          <a:effectLst/>
                          <a:latin typeface="Arial" panose="020B0604020202020204" pitchFamily="34" charset="0"/>
                          <a:cs typeface="Arial" panose="020B0604020202020204" pitchFamily="34" charset="0"/>
                        </a:rPr>
                        <a:t>3H</a:t>
                      </a:r>
                      <a:r>
                        <a:rPr lang="en-US" sz="2600" b="1" baseline="-25000" dirty="0">
                          <a:effectLst/>
                          <a:latin typeface="Arial" panose="020B0604020202020204" pitchFamily="34" charset="0"/>
                          <a:cs typeface="Arial" panose="020B0604020202020204" pitchFamily="34" charset="0"/>
                        </a:rPr>
                        <a:t>2</a:t>
                      </a:r>
                      <a:r>
                        <a:rPr lang="en-US" sz="2600" b="1" dirty="0">
                          <a:effectLst/>
                          <a:latin typeface="Arial" panose="020B0604020202020204" pitchFamily="34" charset="0"/>
                          <a:cs typeface="Arial" panose="020B0604020202020204" pitchFamily="34" charset="0"/>
                        </a:rPr>
                        <a:t>O</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a:effectLst/>
                          <a:latin typeface="Arial" panose="020B0604020202020204" pitchFamily="34" charset="0"/>
                          <a:cs typeface="Arial" panose="020B0604020202020204" pitchFamily="34" charset="0"/>
                        </a:rPr>
                        <a:t>– 15,10</a:t>
                      </a:r>
                      <a:endParaRPr lang="ru-RU" sz="26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spcAft>
                          <a:spcPts val="0"/>
                        </a:spcAft>
                      </a:pPr>
                      <a:r>
                        <a:rPr lang="en-US" sz="2600" b="1" dirty="0" smtClean="0">
                          <a:effectLst/>
                          <a:latin typeface="Arial" panose="020B0604020202020204" pitchFamily="34" charset="0"/>
                          <a:cs typeface="Arial" panose="020B0604020202020204" pitchFamily="34" charset="0"/>
                        </a:rPr>
                        <a:t>HgSO</a:t>
                      </a:r>
                      <a:r>
                        <a:rPr lang="en-US" sz="2600" b="1" baseline="-25000" dirty="0" smtClean="0">
                          <a:effectLst/>
                          <a:latin typeface="Arial" panose="020B0604020202020204" pitchFamily="34" charset="0"/>
                          <a:cs typeface="Arial" panose="020B0604020202020204" pitchFamily="34" charset="0"/>
                        </a:rPr>
                        <a:t>4</a:t>
                      </a:r>
                      <a:r>
                        <a:rPr lang="en-US" sz="2600" b="1" dirty="0" smtClean="0">
                          <a:effectLst/>
                          <a:latin typeface="Arial" panose="020B0604020202020204" pitchFamily="34" charset="0"/>
                          <a:cs typeface="Arial" panose="020B0604020202020204" pitchFamily="34" charset="0"/>
                        </a:rPr>
                        <a:t> </a:t>
                      </a:r>
                      <a:r>
                        <a:rPr lang="en-US" sz="2600" b="1" dirty="0" smtClean="0">
                          <a:effectLst/>
                          <a:latin typeface="Arial" panose="020B0604020202020204" pitchFamily="34" charset="0"/>
                          <a:cs typeface="Arial" panose="020B0604020202020204" pitchFamily="34" charset="0"/>
                          <a:sym typeface="Symbol" panose="05050102010706020507" pitchFamily="18" charset="2"/>
                        </a:rPr>
                        <a:t></a:t>
                      </a:r>
                      <a:r>
                        <a:rPr lang="ru-RU" sz="2600" b="1" dirty="0" smtClean="0">
                          <a:effectLst/>
                          <a:latin typeface="Arial" panose="020B0604020202020204" pitchFamily="34" charset="0"/>
                          <a:cs typeface="Arial" panose="020B0604020202020204" pitchFamily="34" charset="0"/>
                          <a:sym typeface="Symbol" panose="05050102010706020507" pitchFamily="18" charset="2"/>
                        </a:rPr>
                        <a:t> </a:t>
                      </a:r>
                      <a:r>
                        <a:rPr lang="en-US" sz="2600" b="1" dirty="0" smtClean="0">
                          <a:effectLst/>
                          <a:latin typeface="Arial" panose="020B0604020202020204" pitchFamily="34" charset="0"/>
                          <a:cs typeface="Arial" panose="020B0604020202020204" pitchFamily="34" charset="0"/>
                        </a:rPr>
                        <a:t>H</a:t>
                      </a:r>
                      <a:r>
                        <a:rPr lang="en-US" sz="2600" b="1" baseline="-25000" dirty="0" smtClean="0">
                          <a:effectLst/>
                          <a:latin typeface="Arial" panose="020B0604020202020204" pitchFamily="34" charset="0"/>
                          <a:cs typeface="Arial" panose="020B0604020202020204" pitchFamily="34" charset="0"/>
                        </a:rPr>
                        <a:t>2</a:t>
                      </a:r>
                      <a:r>
                        <a:rPr lang="en-US" sz="2600" b="1" dirty="0" smtClean="0">
                          <a:effectLst/>
                          <a:latin typeface="Arial" panose="020B0604020202020204" pitchFamily="34" charset="0"/>
                          <a:cs typeface="Arial" panose="020B0604020202020204" pitchFamily="34" charset="0"/>
                        </a:rPr>
                        <a:t>O</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a:effectLst/>
                          <a:latin typeface="Arial" panose="020B0604020202020204" pitchFamily="34" charset="0"/>
                          <a:cs typeface="Arial" panose="020B0604020202020204" pitchFamily="34" charset="0"/>
                        </a:rPr>
                        <a:t>– 55,65</a:t>
                      </a:r>
                      <a:endParaRPr lang="ru-RU" sz="26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dirty="0">
                          <a:effectLst/>
                          <a:latin typeface="Arial" panose="020B0604020202020204" pitchFamily="34" charset="0"/>
                          <a:cs typeface="Arial" panose="020B0604020202020204" pitchFamily="34" charset="0"/>
                        </a:rPr>
                        <a:t>CuSO</a:t>
                      </a:r>
                      <a:r>
                        <a:rPr lang="en-US" sz="2600" b="1" baseline="-25000" dirty="0">
                          <a:effectLst/>
                          <a:latin typeface="Arial" panose="020B0604020202020204" pitchFamily="34" charset="0"/>
                          <a:cs typeface="Arial" panose="020B0604020202020204" pitchFamily="34" charset="0"/>
                        </a:rPr>
                        <a:t>4</a:t>
                      </a:r>
                      <a:r>
                        <a:rPr lang="en-US" sz="2600" b="1" dirty="0">
                          <a:effectLst/>
                          <a:latin typeface="Arial" panose="020B0604020202020204" pitchFamily="34" charset="0"/>
                          <a:cs typeface="Arial" panose="020B0604020202020204" pitchFamily="34" charset="0"/>
                        </a:rPr>
                        <a:t> </a:t>
                      </a:r>
                      <a:r>
                        <a:rPr lang="en-US" sz="2600" b="1" dirty="0" smtClean="0">
                          <a:effectLst/>
                          <a:latin typeface="Arial" panose="020B0604020202020204" pitchFamily="34" charset="0"/>
                          <a:cs typeface="Arial" panose="020B0604020202020204" pitchFamily="34" charset="0"/>
                          <a:sym typeface="Symbol" panose="05050102010706020507" pitchFamily="18" charset="2"/>
                        </a:rPr>
                        <a:t></a:t>
                      </a:r>
                      <a:r>
                        <a:rPr lang="en-US" sz="2600" b="1" dirty="0" smtClean="0">
                          <a:effectLst/>
                          <a:latin typeface="Arial" panose="020B0604020202020204" pitchFamily="34" charset="0"/>
                          <a:cs typeface="Arial" panose="020B0604020202020204" pitchFamily="34" charset="0"/>
                        </a:rPr>
                        <a:t> </a:t>
                      </a:r>
                      <a:r>
                        <a:rPr lang="en-US" sz="2600" b="1" dirty="0">
                          <a:effectLst/>
                          <a:latin typeface="Arial" panose="020B0604020202020204" pitchFamily="34" charset="0"/>
                          <a:cs typeface="Arial" panose="020B0604020202020204" pitchFamily="34" charset="0"/>
                        </a:rPr>
                        <a:t>5H</a:t>
                      </a:r>
                      <a:r>
                        <a:rPr lang="en-US" sz="2600" b="1" baseline="-25000" dirty="0">
                          <a:effectLst/>
                          <a:latin typeface="Arial" panose="020B0604020202020204" pitchFamily="34" charset="0"/>
                          <a:cs typeface="Arial" panose="020B0604020202020204" pitchFamily="34" charset="0"/>
                        </a:rPr>
                        <a:t>2</a:t>
                      </a:r>
                      <a:r>
                        <a:rPr lang="en-US" sz="2600" b="1" dirty="0">
                          <a:effectLst/>
                          <a:latin typeface="Arial" panose="020B0604020202020204" pitchFamily="34" charset="0"/>
                          <a:cs typeface="Arial" panose="020B0604020202020204" pitchFamily="34" charset="0"/>
                        </a:rPr>
                        <a:t>O</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a:effectLst/>
                          <a:latin typeface="Arial" panose="020B0604020202020204" pitchFamily="34" charset="0"/>
                          <a:cs typeface="Arial" panose="020B0604020202020204" pitchFamily="34" charset="0"/>
                        </a:rPr>
                        <a:t>+ 11,72</a:t>
                      </a:r>
                      <a:endParaRPr lang="ru-RU" sz="26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spcAft>
                          <a:spcPts val="0"/>
                        </a:spcAft>
                      </a:pPr>
                      <a:r>
                        <a:rPr lang="en-US" sz="2600" b="1" dirty="0">
                          <a:effectLst/>
                          <a:latin typeface="Arial" panose="020B0604020202020204" pitchFamily="34" charset="0"/>
                          <a:cs typeface="Arial" panose="020B0604020202020204" pitchFamily="34" charset="0"/>
                        </a:rPr>
                        <a:t>HgSO</a:t>
                      </a:r>
                      <a:r>
                        <a:rPr lang="en-US" sz="2600" b="1" baseline="-25000" dirty="0">
                          <a:effectLst/>
                          <a:latin typeface="Arial" panose="020B0604020202020204" pitchFamily="34" charset="0"/>
                          <a:cs typeface="Arial" panose="020B0604020202020204" pitchFamily="34" charset="0"/>
                        </a:rPr>
                        <a:t>4</a:t>
                      </a:r>
                      <a:r>
                        <a:rPr lang="en-US" sz="2600" b="1" dirty="0">
                          <a:effectLst/>
                          <a:latin typeface="Arial" panose="020B0604020202020204" pitchFamily="34" charset="0"/>
                          <a:cs typeface="Arial" panose="020B0604020202020204" pitchFamily="34" charset="0"/>
                        </a:rPr>
                        <a:t> </a:t>
                      </a:r>
                      <a:r>
                        <a:rPr lang="en-US" sz="2600" b="1" dirty="0" smtClean="0">
                          <a:effectLst/>
                          <a:latin typeface="Arial" panose="020B0604020202020204" pitchFamily="34" charset="0"/>
                          <a:cs typeface="Arial" panose="020B0604020202020204" pitchFamily="34" charset="0"/>
                          <a:sym typeface="Symbol" panose="05050102010706020507" pitchFamily="18" charset="2"/>
                        </a:rPr>
                        <a:t></a:t>
                      </a:r>
                      <a:r>
                        <a:rPr lang="en-US" sz="2600" b="1" dirty="0" smtClean="0">
                          <a:effectLst/>
                          <a:latin typeface="Arial" panose="020B0604020202020204" pitchFamily="34" charset="0"/>
                          <a:cs typeface="Arial" panose="020B0604020202020204" pitchFamily="34" charset="0"/>
                        </a:rPr>
                        <a:t> </a:t>
                      </a:r>
                      <a:r>
                        <a:rPr lang="en-US" sz="2600" b="1" dirty="0">
                          <a:effectLst/>
                          <a:latin typeface="Arial" panose="020B0604020202020204" pitchFamily="34" charset="0"/>
                          <a:cs typeface="Arial" panose="020B0604020202020204" pitchFamily="34" charset="0"/>
                        </a:rPr>
                        <a:t>2H</a:t>
                      </a:r>
                      <a:r>
                        <a:rPr lang="en-US" sz="2600" b="1" baseline="-25000" dirty="0">
                          <a:effectLst/>
                          <a:latin typeface="Arial" panose="020B0604020202020204" pitchFamily="34" charset="0"/>
                          <a:cs typeface="Arial" panose="020B0604020202020204" pitchFamily="34" charset="0"/>
                        </a:rPr>
                        <a:t>2</a:t>
                      </a:r>
                      <a:r>
                        <a:rPr lang="en-US" sz="2600" b="1" dirty="0">
                          <a:effectLst/>
                          <a:latin typeface="Arial" panose="020B0604020202020204" pitchFamily="34" charset="0"/>
                          <a:cs typeface="Arial" panose="020B0604020202020204" pitchFamily="34" charset="0"/>
                        </a:rPr>
                        <a:t>O</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a:effectLst/>
                          <a:latin typeface="Arial" panose="020B0604020202020204" pitchFamily="34" charset="0"/>
                          <a:cs typeface="Arial" panose="020B0604020202020204" pitchFamily="34" charset="0"/>
                        </a:rPr>
                        <a:t>– 46,23</a:t>
                      </a:r>
                      <a:endParaRPr lang="ru-RU" sz="26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a:effectLst/>
                          <a:latin typeface="Arial" panose="020B0604020202020204" pitchFamily="34" charset="0"/>
                          <a:cs typeface="Arial" panose="020B0604020202020204" pitchFamily="34" charset="0"/>
                        </a:rPr>
                        <a:t>BaCl</a:t>
                      </a:r>
                      <a:r>
                        <a:rPr lang="en-US" sz="2600" b="1" baseline="-25000">
                          <a:effectLst/>
                          <a:latin typeface="Arial" panose="020B0604020202020204" pitchFamily="34" charset="0"/>
                          <a:cs typeface="Arial" panose="020B0604020202020204" pitchFamily="34" charset="0"/>
                        </a:rPr>
                        <a:t>2  </a:t>
                      </a:r>
                      <a:endParaRPr lang="ru-RU" sz="26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a:effectLst/>
                          <a:latin typeface="Arial" panose="020B0604020202020204" pitchFamily="34" charset="0"/>
                          <a:cs typeface="Arial" panose="020B0604020202020204" pitchFamily="34" charset="0"/>
                        </a:rPr>
                        <a:t>– 8,66</a:t>
                      </a:r>
                      <a:endParaRPr lang="ru-RU" sz="26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spcAft>
                          <a:spcPts val="0"/>
                        </a:spcAft>
                      </a:pPr>
                      <a:r>
                        <a:rPr lang="en-US" sz="2600" b="1" dirty="0">
                          <a:effectLst/>
                          <a:latin typeface="Arial" panose="020B0604020202020204" pitchFamily="34" charset="0"/>
                          <a:cs typeface="Arial" panose="020B0604020202020204" pitchFamily="34" charset="0"/>
                        </a:rPr>
                        <a:t>MgSO</a:t>
                      </a:r>
                      <a:r>
                        <a:rPr lang="en-US" sz="2600" b="1" baseline="-25000" dirty="0">
                          <a:effectLst/>
                          <a:latin typeface="Arial" panose="020B0604020202020204" pitchFamily="34" charset="0"/>
                          <a:cs typeface="Arial" panose="020B0604020202020204" pitchFamily="34" charset="0"/>
                        </a:rPr>
                        <a:t>4</a:t>
                      </a:r>
                      <a:r>
                        <a:rPr lang="en-US" sz="2600" b="1" dirty="0">
                          <a:effectLst/>
                          <a:latin typeface="Arial" panose="020B0604020202020204" pitchFamily="34" charset="0"/>
                          <a:cs typeface="Arial" panose="020B0604020202020204" pitchFamily="34" charset="0"/>
                        </a:rPr>
                        <a:t> </a:t>
                      </a:r>
                      <a:r>
                        <a:rPr lang="en-US" sz="2600" b="1" dirty="0" smtClean="0">
                          <a:effectLst/>
                          <a:latin typeface="Arial" panose="020B0604020202020204" pitchFamily="34" charset="0"/>
                          <a:cs typeface="Arial" panose="020B0604020202020204" pitchFamily="34" charset="0"/>
                          <a:sym typeface="Symbol" panose="05050102010706020507" pitchFamily="18" charset="2"/>
                        </a:rPr>
                        <a:t></a:t>
                      </a:r>
                      <a:r>
                        <a:rPr lang="en-US" sz="2600" b="1" dirty="0" smtClean="0">
                          <a:effectLst/>
                          <a:latin typeface="Arial" panose="020B0604020202020204" pitchFamily="34" charset="0"/>
                          <a:cs typeface="Arial" panose="020B0604020202020204" pitchFamily="34" charset="0"/>
                        </a:rPr>
                        <a:t> </a:t>
                      </a:r>
                      <a:r>
                        <a:rPr lang="en-US" sz="2600" b="1" dirty="0">
                          <a:effectLst/>
                          <a:latin typeface="Arial" panose="020B0604020202020204" pitchFamily="34" charset="0"/>
                          <a:cs typeface="Arial" panose="020B0604020202020204" pitchFamily="34" charset="0"/>
                        </a:rPr>
                        <a:t>4H</a:t>
                      </a:r>
                      <a:r>
                        <a:rPr lang="en-US" sz="2600" b="1" baseline="-25000" dirty="0">
                          <a:effectLst/>
                          <a:latin typeface="Arial" panose="020B0604020202020204" pitchFamily="34" charset="0"/>
                          <a:cs typeface="Arial" panose="020B0604020202020204" pitchFamily="34" charset="0"/>
                        </a:rPr>
                        <a:t>2</a:t>
                      </a:r>
                      <a:r>
                        <a:rPr lang="en-US" sz="2600" b="1" dirty="0">
                          <a:effectLst/>
                          <a:latin typeface="Arial" panose="020B0604020202020204" pitchFamily="34" charset="0"/>
                          <a:cs typeface="Arial" panose="020B0604020202020204" pitchFamily="34" charset="0"/>
                        </a:rPr>
                        <a:t>O</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dirty="0">
                          <a:effectLst/>
                          <a:latin typeface="Arial" panose="020B0604020202020204" pitchFamily="34" charset="0"/>
                          <a:cs typeface="Arial" panose="020B0604020202020204" pitchFamily="34" charset="0"/>
                        </a:rPr>
                        <a:t>– 17,74</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dirty="0">
                          <a:effectLst/>
                          <a:latin typeface="Arial" panose="020B0604020202020204" pitchFamily="34" charset="0"/>
                          <a:cs typeface="Arial" panose="020B0604020202020204" pitchFamily="34" charset="0"/>
                        </a:rPr>
                        <a:t>BaCl</a:t>
                      </a:r>
                      <a:r>
                        <a:rPr lang="en-US" sz="2600" b="1" baseline="-25000" dirty="0">
                          <a:effectLst/>
                          <a:latin typeface="Arial" panose="020B0604020202020204" pitchFamily="34" charset="0"/>
                          <a:cs typeface="Arial" panose="020B0604020202020204" pitchFamily="34" charset="0"/>
                        </a:rPr>
                        <a:t>2 </a:t>
                      </a:r>
                      <a:r>
                        <a:rPr lang="en-US" sz="2600" b="1" dirty="0" smtClean="0">
                          <a:effectLst/>
                          <a:latin typeface="Arial" panose="020B0604020202020204" pitchFamily="34" charset="0"/>
                          <a:cs typeface="Arial" panose="020B0604020202020204" pitchFamily="34" charset="0"/>
                          <a:sym typeface="Symbol" panose="05050102010706020507" pitchFamily="18" charset="2"/>
                        </a:rPr>
                        <a:t></a:t>
                      </a:r>
                      <a:r>
                        <a:rPr lang="en-US" sz="2600" b="1" dirty="0" smtClean="0">
                          <a:effectLst/>
                          <a:latin typeface="Arial" panose="020B0604020202020204" pitchFamily="34" charset="0"/>
                          <a:cs typeface="Arial" panose="020B0604020202020204" pitchFamily="34" charset="0"/>
                        </a:rPr>
                        <a:t> </a:t>
                      </a:r>
                      <a:r>
                        <a:rPr lang="en-US" sz="2600" b="1" dirty="0">
                          <a:effectLst/>
                          <a:latin typeface="Arial" panose="020B0604020202020204" pitchFamily="34" charset="0"/>
                          <a:cs typeface="Arial" panose="020B0604020202020204" pitchFamily="34" charset="0"/>
                        </a:rPr>
                        <a:t>H</a:t>
                      </a:r>
                      <a:r>
                        <a:rPr lang="en-US" sz="2600" b="1" baseline="-25000" dirty="0">
                          <a:effectLst/>
                          <a:latin typeface="Arial" panose="020B0604020202020204" pitchFamily="34" charset="0"/>
                          <a:cs typeface="Arial" panose="020B0604020202020204" pitchFamily="34" charset="0"/>
                        </a:rPr>
                        <a:t>2</a:t>
                      </a:r>
                      <a:r>
                        <a:rPr lang="en-US" sz="2600" b="1" dirty="0">
                          <a:effectLst/>
                          <a:latin typeface="Arial" panose="020B0604020202020204" pitchFamily="34" charset="0"/>
                          <a:cs typeface="Arial" panose="020B0604020202020204" pitchFamily="34" charset="0"/>
                        </a:rPr>
                        <a:t>O</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a:effectLst/>
                          <a:latin typeface="Arial" panose="020B0604020202020204" pitchFamily="34" charset="0"/>
                          <a:cs typeface="Arial" panose="020B0604020202020204" pitchFamily="34" charset="0"/>
                        </a:rPr>
                        <a:t>– 6,49</a:t>
                      </a:r>
                      <a:endParaRPr lang="ru-RU" sz="26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spcAft>
                          <a:spcPts val="0"/>
                        </a:spcAft>
                      </a:pPr>
                      <a:r>
                        <a:rPr lang="en-US" sz="2600" b="1" dirty="0">
                          <a:effectLst/>
                          <a:latin typeface="Arial" panose="020B0604020202020204" pitchFamily="34" charset="0"/>
                          <a:cs typeface="Arial" panose="020B0604020202020204" pitchFamily="34" charset="0"/>
                        </a:rPr>
                        <a:t>MgSO</a:t>
                      </a:r>
                      <a:r>
                        <a:rPr lang="en-US" sz="2600" b="1" baseline="-25000" dirty="0">
                          <a:effectLst/>
                          <a:latin typeface="Arial" panose="020B0604020202020204" pitchFamily="34" charset="0"/>
                          <a:cs typeface="Arial" panose="020B0604020202020204" pitchFamily="34" charset="0"/>
                        </a:rPr>
                        <a:t>4</a:t>
                      </a:r>
                      <a:r>
                        <a:rPr lang="en-US" sz="2600" b="1" dirty="0">
                          <a:effectLst/>
                          <a:latin typeface="Arial" panose="020B0604020202020204" pitchFamily="34" charset="0"/>
                          <a:cs typeface="Arial" panose="020B0604020202020204" pitchFamily="34" charset="0"/>
                        </a:rPr>
                        <a:t> </a:t>
                      </a:r>
                      <a:r>
                        <a:rPr lang="en-US" sz="2600" b="1" dirty="0" smtClean="0">
                          <a:effectLst/>
                          <a:latin typeface="Arial" panose="020B0604020202020204" pitchFamily="34" charset="0"/>
                          <a:cs typeface="Arial" panose="020B0604020202020204" pitchFamily="34" charset="0"/>
                          <a:sym typeface="Symbol" panose="05050102010706020507" pitchFamily="18" charset="2"/>
                        </a:rPr>
                        <a:t></a:t>
                      </a:r>
                      <a:r>
                        <a:rPr lang="en-US" sz="2600" b="1" dirty="0" smtClean="0">
                          <a:effectLst/>
                          <a:latin typeface="Arial" panose="020B0604020202020204" pitchFamily="34" charset="0"/>
                          <a:cs typeface="Arial" panose="020B0604020202020204" pitchFamily="34" charset="0"/>
                        </a:rPr>
                        <a:t> </a:t>
                      </a:r>
                      <a:r>
                        <a:rPr lang="en-US" sz="2600" b="1" dirty="0">
                          <a:effectLst/>
                          <a:latin typeface="Arial" panose="020B0604020202020204" pitchFamily="34" charset="0"/>
                          <a:cs typeface="Arial" panose="020B0604020202020204" pitchFamily="34" charset="0"/>
                        </a:rPr>
                        <a:t>6H</a:t>
                      </a:r>
                      <a:r>
                        <a:rPr lang="en-US" sz="2600" b="1" baseline="-25000" dirty="0">
                          <a:effectLst/>
                          <a:latin typeface="Arial" panose="020B0604020202020204" pitchFamily="34" charset="0"/>
                          <a:cs typeface="Arial" panose="020B0604020202020204" pitchFamily="34" charset="0"/>
                        </a:rPr>
                        <a:t>2</a:t>
                      </a:r>
                      <a:r>
                        <a:rPr lang="en-US" sz="2600" b="1" dirty="0">
                          <a:effectLst/>
                          <a:latin typeface="Arial" panose="020B0604020202020204" pitchFamily="34" charset="0"/>
                          <a:cs typeface="Arial" panose="020B0604020202020204" pitchFamily="34" charset="0"/>
                        </a:rPr>
                        <a:t>O</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dirty="0">
                          <a:effectLst/>
                          <a:latin typeface="Arial" panose="020B0604020202020204" pitchFamily="34" charset="0"/>
                          <a:cs typeface="Arial" panose="020B0604020202020204" pitchFamily="34" charset="0"/>
                        </a:rPr>
                        <a:t>+ 0,42</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dirty="0">
                          <a:effectLst/>
                          <a:latin typeface="Arial" panose="020B0604020202020204" pitchFamily="34" charset="0"/>
                          <a:cs typeface="Arial" panose="020B0604020202020204" pitchFamily="34" charset="0"/>
                        </a:rPr>
                        <a:t>BaCl</a:t>
                      </a:r>
                      <a:r>
                        <a:rPr lang="en-US" sz="2600" b="1" baseline="-25000" dirty="0">
                          <a:effectLst/>
                          <a:latin typeface="Arial" panose="020B0604020202020204" pitchFamily="34" charset="0"/>
                          <a:cs typeface="Arial" panose="020B0604020202020204" pitchFamily="34" charset="0"/>
                        </a:rPr>
                        <a:t>2 </a:t>
                      </a:r>
                      <a:r>
                        <a:rPr lang="en-US" sz="2600" b="1" dirty="0" smtClean="0">
                          <a:effectLst/>
                          <a:latin typeface="Arial" panose="020B0604020202020204" pitchFamily="34" charset="0"/>
                          <a:cs typeface="Arial" panose="020B0604020202020204" pitchFamily="34" charset="0"/>
                          <a:sym typeface="Symbol" panose="05050102010706020507" pitchFamily="18" charset="2"/>
                        </a:rPr>
                        <a:t></a:t>
                      </a:r>
                      <a:r>
                        <a:rPr lang="en-US" sz="2600" b="1" dirty="0" smtClean="0">
                          <a:effectLst/>
                          <a:latin typeface="Arial" panose="020B0604020202020204" pitchFamily="34" charset="0"/>
                          <a:cs typeface="Arial" panose="020B0604020202020204" pitchFamily="34" charset="0"/>
                        </a:rPr>
                        <a:t> </a:t>
                      </a:r>
                      <a:r>
                        <a:rPr lang="en-US" sz="2600" b="1" dirty="0">
                          <a:effectLst/>
                          <a:latin typeface="Arial" panose="020B0604020202020204" pitchFamily="34" charset="0"/>
                          <a:cs typeface="Arial" panose="020B0604020202020204" pitchFamily="34" charset="0"/>
                        </a:rPr>
                        <a:t>2H</a:t>
                      </a:r>
                      <a:r>
                        <a:rPr lang="en-US" sz="2600" b="1" baseline="-25000" dirty="0">
                          <a:effectLst/>
                          <a:latin typeface="Arial" panose="020B0604020202020204" pitchFamily="34" charset="0"/>
                          <a:cs typeface="Arial" panose="020B0604020202020204" pitchFamily="34" charset="0"/>
                        </a:rPr>
                        <a:t>2</a:t>
                      </a:r>
                      <a:r>
                        <a:rPr lang="en-US" sz="2600" b="1" dirty="0">
                          <a:effectLst/>
                          <a:latin typeface="Arial" panose="020B0604020202020204" pitchFamily="34" charset="0"/>
                          <a:cs typeface="Arial" panose="020B0604020202020204" pitchFamily="34" charset="0"/>
                        </a:rPr>
                        <a:t>O</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a:effectLst/>
                          <a:latin typeface="Arial" panose="020B0604020202020204" pitchFamily="34" charset="0"/>
                          <a:cs typeface="Arial" panose="020B0604020202020204" pitchFamily="34" charset="0"/>
                        </a:rPr>
                        <a:t>+ 18,49  </a:t>
                      </a:r>
                      <a:endParaRPr lang="ru-RU" sz="26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ctr">
                        <a:spcAft>
                          <a:spcPts val="0"/>
                        </a:spcAft>
                      </a:pPr>
                      <a:r>
                        <a:rPr lang="en-US" sz="2600" b="1" dirty="0">
                          <a:effectLst/>
                          <a:latin typeface="Arial" panose="020B0604020202020204" pitchFamily="34" charset="0"/>
                          <a:cs typeface="Arial" panose="020B0604020202020204" pitchFamily="34" charset="0"/>
                        </a:rPr>
                        <a:t>MgSO</a:t>
                      </a:r>
                      <a:r>
                        <a:rPr lang="en-US" sz="2600" b="1" baseline="-25000" dirty="0">
                          <a:effectLst/>
                          <a:latin typeface="Arial" panose="020B0604020202020204" pitchFamily="34" charset="0"/>
                          <a:cs typeface="Arial" panose="020B0604020202020204" pitchFamily="34" charset="0"/>
                        </a:rPr>
                        <a:t>4</a:t>
                      </a:r>
                      <a:r>
                        <a:rPr lang="en-US" sz="2600" b="1" dirty="0">
                          <a:effectLst/>
                          <a:latin typeface="Arial" panose="020B0604020202020204" pitchFamily="34" charset="0"/>
                          <a:cs typeface="Arial" panose="020B0604020202020204" pitchFamily="34" charset="0"/>
                        </a:rPr>
                        <a:t> </a:t>
                      </a:r>
                      <a:r>
                        <a:rPr lang="en-US" sz="2600" b="1" dirty="0" smtClean="0">
                          <a:effectLst/>
                          <a:latin typeface="Arial" panose="020B0604020202020204" pitchFamily="34" charset="0"/>
                          <a:cs typeface="Arial" panose="020B0604020202020204" pitchFamily="34" charset="0"/>
                          <a:sym typeface="Symbol" panose="05050102010706020507" pitchFamily="18" charset="2"/>
                        </a:rPr>
                        <a:t></a:t>
                      </a:r>
                      <a:r>
                        <a:rPr lang="en-US" sz="2600" b="1" dirty="0" smtClean="0">
                          <a:effectLst/>
                          <a:latin typeface="Arial" panose="020B0604020202020204" pitchFamily="34" charset="0"/>
                          <a:cs typeface="Arial" panose="020B0604020202020204" pitchFamily="34" charset="0"/>
                        </a:rPr>
                        <a:t> </a:t>
                      </a:r>
                      <a:r>
                        <a:rPr lang="en-US" sz="2600" b="1" dirty="0">
                          <a:effectLst/>
                          <a:latin typeface="Arial" panose="020B0604020202020204" pitchFamily="34" charset="0"/>
                          <a:cs typeface="Arial" panose="020B0604020202020204" pitchFamily="34" charset="0"/>
                        </a:rPr>
                        <a:t>7H</a:t>
                      </a:r>
                      <a:r>
                        <a:rPr lang="en-US" sz="2600" b="1" baseline="-25000" dirty="0">
                          <a:effectLst/>
                          <a:latin typeface="Arial" panose="020B0604020202020204" pitchFamily="34" charset="0"/>
                          <a:cs typeface="Arial" panose="020B0604020202020204" pitchFamily="34" charset="0"/>
                        </a:rPr>
                        <a:t>2</a:t>
                      </a:r>
                      <a:r>
                        <a:rPr lang="en-US" sz="2600" b="1" dirty="0">
                          <a:effectLst/>
                          <a:latin typeface="Arial" panose="020B0604020202020204" pitchFamily="34" charset="0"/>
                          <a:cs typeface="Arial" panose="020B0604020202020204" pitchFamily="34" charset="0"/>
                        </a:rPr>
                        <a:t>O</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a:effectLst/>
                          <a:latin typeface="Arial" panose="020B0604020202020204" pitchFamily="34" charset="0"/>
                          <a:cs typeface="Arial" panose="020B0604020202020204" pitchFamily="34" charset="0"/>
                        </a:rPr>
                        <a:t>+ 16,17</a:t>
                      </a:r>
                      <a:endParaRPr lang="ru-RU" sz="26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dirty="0">
                          <a:effectLst/>
                          <a:latin typeface="Arial" panose="020B0604020202020204" pitchFamily="34" charset="0"/>
                          <a:cs typeface="Arial" panose="020B0604020202020204" pitchFamily="34" charset="0"/>
                        </a:rPr>
                        <a:t>Na</a:t>
                      </a:r>
                      <a:r>
                        <a:rPr lang="en-US" sz="2600" b="1" baseline="-25000" dirty="0">
                          <a:effectLst/>
                          <a:latin typeface="Arial" panose="020B0604020202020204" pitchFamily="34" charset="0"/>
                          <a:cs typeface="Arial" panose="020B0604020202020204" pitchFamily="34" charset="0"/>
                        </a:rPr>
                        <a:t>2</a:t>
                      </a:r>
                      <a:r>
                        <a:rPr lang="en-US" sz="2600" b="1" dirty="0">
                          <a:effectLst/>
                          <a:latin typeface="Arial" panose="020B0604020202020204" pitchFamily="34" charset="0"/>
                          <a:cs typeface="Arial" panose="020B0604020202020204" pitchFamily="34" charset="0"/>
                        </a:rPr>
                        <a:t>SO</a:t>
                      </a:r>
                      <a:r>
                        <a:rPr lang="en-US" sz="2600" b="1" baseline="-25000" dirty="0">
                          <a:effectLst/>
                          <a:latin typeface="Arial" panose="020B0604020202020204" pitchFamily="34" charset="0"/>
                          <a:cs typeface="Arial" panose="020B0604020202020204" pitchFamily="34" charset="0"/>
                        </a:rPr>
                        <a:t>3</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a:effectLst/>
                          <a:latin typeface="Arial" panose="020B0604020202020204" pitchFamily="34" charset="0"/>
                          <a:cs typeface="Arial" panose="020B0604020202020204" pitchFamily="34" charset="0"/>
                        </a:rPr>
                        <a:t>– 11,30</a:t>
                      </a:r>
                      <a:endParaRPr lang="ru-RU" sz="26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gn="ctr">
                        <a:spcAft>
                          <a:spcPts val="0"/>
                        </a:spcAft>
                      </a:pPr>
                      <a:r>
                        <a:rPr lang="en-US" sz="2600" b="1" dirty="0">
                          <a:effectLst/>
                          <a:latin typeface="Arial" panose="020B0604020202020204" pitchFamily="34" charset="0"/>
                          <a:cs typeface="Arial" panose="020B0604020202020204" pitchFamily="34" charset="0"/>
                        </a:rPr>
                        <a:t>ZnSO</a:t>
                      </a:r>
                      <a:r>
                        <a:rPr lang="en-US" sz="2600" b="1" baseline="-25000" dirty="0">
                          <a:effectLst/>
                          <a:latin typeface="Arial" panose="020B0604020202020204" pitchFamily="34" charset="0"/>
                          <a:cs typeface="Arial" panose="020B0604020202020204" pitchFamily="34" charset="0"/>
                        </a:rPr>
                        <a:t>4</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a:effectLst/>
                          <a:latin typeface="Arial" panose="020B0604020202020204" pitchFamily="34" charset="0"/>
                          <a:cs typeface="Arial" panose="020B0604020202020204" pitchFamily="34" charset="0"/>
                        </a:rPr>
                        <a:t>–77,57</a:t>
                      </a:r>
                      <a:endParaRPr lang="ru-RU" sz="26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dirty="0">
                          <a:effectLst/>
                          <a:latin typeface="Arial" panose="020B0604020202020204" pitchFamily="34" charset="0"/>
                          <a:cs typeface="Arial" panose="020B0604020202020204" pitchFamily="34" charset="0"/>
                        </a:rPr>
                        <a:t>Na</a:t>
                      </a:r>
                      <a:r>
                        <a:rPr lang="en-US" sz="2600" b="1" baseline="-25000" dirty="0">
                          <a:effectLst/>
                          <a:latin typeface="Arial" panose="020B0604020202020204" pitchFamily="34" charset="0"/>
                          <a:cs typeface="Arial" panose="020B0604020202020204" pitchFamily="34" charset="0"/>
                        </a:rPr>
                        <a:t>2</a:t>
                      </a:r>
                      <a:r>
                        <a:rPr lang="en-US" sz="2600" b="1" dirty="0">
                          <a:effectLst/>
                          <a:latin typeface="Arial" panose="020B0604020202020204" pitchFamily="34" charset="0"/>
                          <a:cs typeface="Arial" panose="020B0604020202020204" pitchFamily="34" charset="0"/>
                        </a:rPr>
                        <a:t>SO</a:t>
                      </a:r>
                      <a:r>
                        <a:rPr lang="en-US" sz="2600" b="1" baseline="-25000" dirty="0">
                          <a:effectLst/>
                          <a:latin typeface="Arial" panose="020B0604020202020204" pitchFamily="34" charset="0"/>
                          <a:cs typeface="Arial" panose="020B0604020202020204" pitchFamily="34" charset="0"/>
                        </a:rPr>
                        <a:t>3 </a:t>
                      </a:r>
                      <a:r>
                        <a:rPr lang="en-US" sz="2600" b="1" dirty="0" smtClean="0">
                          <a:effectLst/>
                          <a:latin typeface="Arial" panose="020B0604020202020204" pitchFamily="34" charset="0"/>
                          <a:cs typeface="Arial" panose="020B0604020202020204" pitchFamily="34" charset="0"/>
                          <a:sym typeface="Symbol" panose="05050102010706020507" pitchFamily="18" charset="2"/>
                        </a:rPr>
                        <a:t></a:t>
                      </a:r>
                      <a:r>
                        <a:rPr lang="en-US" sz="2600" b="1" dirty="0" smtClean="0">
                          <a:effectLst/>
                          <a:latin typeface="Arial" panose="020B0604020202020204" pitchFamily="34" charset="0"/>
                          <a:cs typeface="Arial" panose="020B0604020202020204" pitchFamily="34" charset="0"/>
                        </a:rPr>
                        <a:t> </a:t>
                      </a:r>
                      <a:r>
                        <a:rPr lang="en-US" sz="2600" b="1" dirty="0">
                          <a:effectLst/>
                          <a:latin typeface="Arial" panose="020B0604020202020204" pitchFamily="34" charset="0"/>
                          <a:cs typeface="Arial" panose="020B0604020202020204" pitchFamily="34" charset="0"/>
                        </a:rPr>
                        <a:t>7H</a:t>
                      </a:r>
                      <a:r>
                        <a:rPr lang="en-US" sz="2600" b="1" baseline="-25000" dirty="0">
                          <a:effectLst/>
                          <a:latin typeface="Arial" panose="020B0604020202020204" pitchFamily="34" charset="0"/>
                          <a:cs typeface="Arial" panose="020B0604020202020204" pitchFamily="34" charset="0"/>
                        </a:rPr>
                        <a:t>2</a:t>
                      </a:r>
                      <a:r>
                        <a:rPr lang="en-US" sz="2600" b="1" dirty="0">
                          <a:effectLst/>
                          <a:latin typeface="Arial" panose="020B0604020202020204" pitchFamily="34" charset="0"/>
                          <a:cs typeface="Arial" panose="020B0604020202020204" pitchFamily="34" charset="0"/>
                        </a:rPr>
                        <a:t>O</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a:effectLst/>
                          <a:latin typeface="Arial" panose="020B0604020202020204" pitchFamily="34" charset="0"/>
                          <a:cs typeface="Arial" panose="020B0604020202020204" pitchFamily="34" charset="0"/>
                        </a:rPr>
                        <a:t>+ 46,86</a:t>
                      </a:r>
                      <a:endParaRPr lang="ru-RU" sz="26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gn="ctr">
                        <a:spcAft>
                          <a:spcPts val="0"/>
                        </a:spcAft>
                      </a:pPr>
                      <a:r>
                        <a:rPr lang="en-US" sz="2600" b="1" dirty="0">
                          <a:effectLst/>
                          <a:latin typeface="Arial" panose="020B0604020202020204" pitchFamily="34" charset="0"/>
                          <a:cs typeface="Arial" panose="020B0604020202020204" pitchFamily="34" charset="0"/>
                        </a:rPr>
                        <a:t>ZnSO</a:t>
                      </a:r>
                      <a:r>
                        <a:rPr lang="en-US" sz="2600" b="1" baseline="-25000" dirty="0">
                          <a:effectLst/>
                          <a:latin typeface="Arial" panose="020B0604020202020204" pitchFamily="34" charset="0"/>
                          <a:cs typeface="Arial" panose="020B0604020202020204" pitchFamily="34" charset="0"/>
                        </a:rPr>
                        <a:t>4</a:t>
                      </a:r>
                      <a:r>
                        <a:rPr lang="en-US" sz="2600" b="1" dirty="0">
                          <a:effectLst/>
                          <a:latin typeface="Arial" panose="020B0604020202020204" pitchFamily="34" charset="0"/>
                          <a:cs typeface="Arial" panose="020B0604020202020204" pitchFamily="34" charset="0"/>
                        </a:rPr>
                        <a:t> </a:t>
                      </a:r>
                      <a:r>
                        <a:rPr lang="en-US" sz="2600" b="1" dirty="0" smtClean="0">
                          <a:effectLst/>
                          <a:latin typeface="Arial" panose="020B0604020202020204" pitchFamily="34" charset="0"/>
                          <a:cs typeface="Arial" panose="020B0604020202020204" pitchFamily="34" charset="0"/>
                          <a:sym typeface="Symbol" panose="05050102010706020507" pitchFamily="18" charset="2"/>
                        </a:rPr>
                        <a:t></a:t>
                      </a:r>
                      <a:r>
                        <a:rPr lang="en-US" sz="2600" b="1" dirty="0" smtClean="0">
                          <a:effectLst/>
                          <a:latin typeface="Arial" panose="020B0604020202020204" pitchFamily="34" charset="0"/>
                          <a:cs typeface="Arial" panose="020B0604020202020204" pitchFamily="34" charset="0"/>
                        </a:rPr>
                        <a:t> </a:t>
                      </a:r>
                      <a:r>
                        <a:rPr lang="en-US" sz="2600" b="1" dirty="0">
                          <a:effectLst/>
                          <a:latin typeface="Arial" panose="020B0604020202020204" pitchFamily="34" charset="0"/>
                          <a:cs typeface="Arial" panose="020B0604020202020204" pitchFamily="34" charset="0"/>
                        </a:rPr>
                        <a:t>H</a:t>
                      </a:r>
                      <a:r>
                        <a:rPr lang="en-US" sz="2600" b="1" baseline="-25000" dirty="0">
                          <a:effectLst/>
                          <a:latin typeface="Arial" panose="020B0604020202020204" pitchFamily="34" charset="0"/>
                          <a:cs typeface="Arial" panose="020B0604020202020204" pitchFamily="34" charset="0"/>
                        </a:rPr>
                        <a:t>2</a:t>
                      </a:r>
                      <a:r>
                        <a:rPr lang="en-US" sz="2600" b="1" dirty="0">
                          <a:effectLst/>
                          <a:latin typeface="Arial" panose="020B0604020202020204" pitchFamily="34" charset="0"/>
                          <a:cs typeface="Arial" panose="020B0604020202020204" pitchFamily="34" charset="0"/>
                        </a:rPr>
                        <a:t>O</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a:effectLst/>
                          <a:latin typeface="Arial" panose="020B0604020202020204" pitchFamily="34" charset="0"/>
                          <a:cs typeface="Arial" panose="020B0604020202020204" pitchFamily="34" charset="0"/>
                        </a:rPr>
                        <a:t>– 4,18</a:t>
                      </a:r>
                      <a:endParaRPr lang="ru-RU" sz="26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dirty="0">
                          <a:effectLst/>
                          <a:latin typeface="Arial" panose="020B0604020202020204" pitchFamily="34" charset="0"/>
                          <a:cs typeface="Arial" panose="020B0604020202020204" pitchFamily="34" charset="0"/>
                        </a:rPr>
                        <a:t>Na</a:t>
                      </a:r>
                      <a:r>
                        <a:rPr lang="en-US" sz="2600" b="1" baseline="-25000" dirty="0">
                          <a:effectLst/>
                          <a:latin typeface="Arial" panose="020B0604020202020204" pitchFamily="34" charset="0"/>
                          <a:cs typeface="Arial" panose="020B0604020202020204" pitchFamily="34" charset="0"/>
                        </a:rPr>
                        <a:t>2</a:t>
                      </a:r>
                      <a:r>
                        <a:rPr lang="en-US" sz="2600" b="1" dirty="0">
                          <a:effectLst/>
                          <a:latin typeface="Arial" panose="020B0604020202020204" pitchFamily="34" charset="0"/>
                          <a:cs typeface="Arial" panose="020B0604020202020204" pitchFamily="34" charset="0"/>
                        </a:rPr>
                        <a:t>HPO</a:t>
                      </a:r>
                      <a:r>
                        <a:rPr lang="en-US" sz="2600" b="1" baseline="-25000" dirty="0">
                          <a:effectLst/>
                          <a:latin typeface="Arial" panose="020B0604020202020204" pitchFamily="34" charset="0"/>
                          <a:cs typeface="Arial" panose="020B0604020202020204" pitchFamily="34" charset="0"/>
                        </a:rPr>
                        <a:t>4</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a:effectLst/>
                          <a:latin typeface="Arial" panose="020B0604020202020204" pitchFamily="34" charset="0"/>
                          <a:cs typeface="Arial" panose="020B0604020202020204" pitchFamily="34" charset="0"/>
                        </a:rPr>
                        <a:t>–23,64</a:t>
                      </a:r>
                      <a:endParaRPr lang="ru-RU" sz="26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gn="ctr">
                        <a:spcAft>
                          <a:spcPts val="0"/>
                        </a:spcAft>
                      </a:pPr>
                      <a:r>
                        <a:rPr lang="en-US" sz="2600" b="1" dirty="0">
                          <a:effectLst/>
                          <a:latin typeface="Arial" panose="020B0604020202020204" pitchFamily="34" charset="0"/>
                          <a:cs typeface="Arial" panose="020B0604020202020204" pitchFamily="34" charset="0"/>
                        </a:rPr>
                        <a:t>ZnSO</a:t>
                      </a:r>
                      <a:r>
                        <a:rPr lang="en-US" sz="2600" b="1" baseline="-25000" dirty="0">
                          <a:effectLst/>
                          <a:latin typeface="Arial" panose="020B0604020202020204" pitchFamily="34" charset="0"/>
                          <a:cs typeface="Arial" panose="020B0604020202020204" pitchFamily="34" charset="0"/>
                        </a:rPr>
                        <a:t>4</a:t>
                      </a:r>
                      <a:r>
                        <a:rPr lang="en-US" sz="2600" b="1" dirty="0">
                          <a:effectLst/>
                          <a:latin typeface="Arial" panose="020B0604020202020204" pitchFamily="34" charset="0"/>
                          <a:cs typeface="Arial" panose="020B0604020202020204" pitchFamily="34" charset="0"/>
                        </a:rPr>
                        <a:t> </a:t>
                      </a:r>
                      <a:r>
                        <a:rPr lang="en-US" sz="2600" b="1" dirty="0" smtClean="0">
                          <a:effectLst/>
                          <a:latin typeface="Arial" panose="020B0604020202020204" pitchFamily="34" charset="0"/>
                          <a:cs typeface="Arial" panose="020B0604020202020204" pitchFamily="34" charset="0"/>
                          <a:sym typeface="Symbol" panose="05050102010706020507" pitchFamily="18" charset="2"/>
                        </a:rPr>
                        <a:t></a:t>
                      </a:r>
                      <a:r>
                        <a:rPr lang="ru-RU" sz="2600" b="1" dirty="0" smtClean="0">
                          <a:effectLst/>
                          <a:latin typeface="Arial" panose="020B0604020202020204" pitchFamily="34" charset="0"/>
                          <a:cs typeface="Arial" panose="020B0604020202020204" pitchFamily="34" charset="0"/>
                          <a:sym typeface="Symbol" panose="05050102010706020507" pitchFamily="18" charset="2"/>
                        </a:rPr>
                        <a:t> </a:t>
                      </a:r>
                      <a:r>
                        <a:rPr lang="en-US" sz="2600" b="1" dirty="0" smtClean="0">
                          <a:effectLst/>
                          <a:latin typeface="Arial" panose="020B0604020202020204" pitchFamily="34" charset="0"/>
                          <a:cs typeface="Arial" panose="020B0604020202020204" pitchFamily="34" charset="0"/>
                        </a:rPr>
                        <a:t>6H</a:t>
                      </a:r>
                      <a:r>
                        <a:rPr lang="en-US" sz="2600" b="1" baseline="-25000" dirty="0" smtClean="0">
                          <a:effectLst/>
                          <a:latin typeface="Arial" panose="020B0604020202020204" pitchFamily="34" charset="0"/>
                          <a:cs typeface="Arial" panose="020B0604020202020204" pitchFamily="34" charset="0"/>
                        </a:rPr>
                        <a:t>2</a:t>
                      </a:r>
                      <a:r>
                        <a:rPr lang="en-US" sz="2600" b="1" dirty="0" smtClean="0">
                          <a:effectLst/>
                          <a:latin typeface="Arial" panose="020B0604020202020204" pitchFamily="34" charset="0"/>
                          <a:cs typeface="Arial" panose="020B0604020202020204" pitchFamily="34" charset="0"/>
                        </a:rPr>
                        <a:t>O</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a:effectLst/>
                          <a:latin typeface="Arial" panose="020B0604020202020204" pitchFamily="34" charset="0"/>
                          <a:cs typeface="Arial" panose="020B0604020202020204" pitchFamily="34" charset="0"/>
                        </a:rPr>
                        <a:t>+ 3,51</a:t>
                      </a:r>
                      <a:endParaRPr lang="ru-RU" sz="26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dirty="0">
                          <a:effectLst/>
                          <a:latin typeface="Arial" panose="020B0604020202020204" pitchFamily="34" charset="0"/>
                          <a:cs typeface="Arial" panose="020B0604020202020204" pitchFamily="34" charset="0"/>
                        </a:rPr>
                        <a:t>Na</a:t>
                      </a:r>
                      <a:r>
                        <a:rPr lang="en-US" sz="2600" b="1" baseline="-25000" dirty="0">
                          <a:effectLst/>
                          <a:latin typeface="Arial" panose="020B0604020202020204" pitchFamily="34" charset="0"/>
                          <a:cs typeface="Arial" panose="020B0604020202020204" pitchFamily="34" charset="0"/>
                        </a:rPr>
                        <a:t>2</a:t>
                      </a:r>
                      <a:r>
                        <a:rPr lang="en-US" sz="2600" b="1" dirty="0">
                          <a:effectLst/>
                          <a:latin typeface="Arial" panose="020B0604020202020204" pitchFamily="34" charset="0"/>
                          <a:cs typeface="Arial" panose="020B0604020202020204" pitchFamily="34" charset="0"/>
                        </a:rPr>
                        <a:t>HPO</a:t>
                      </a:r>
                      <a:r>
                        <a:rPr lang="en-US" sz="2600" b="1" baseline="-25000" dirty="0">
                          <a:effectLst/>
                          <a:latin typeface="Arial" panose="020B0604020202020204" pitchFamily="34" charset="0"/>
                          <a:cs typeface="Arial" panose="020B0604020202020204" pitchFamily="34" charset="0"/>
                        </a:rPr>
                        <a:t>4</a:t>
                      </a:r>
                      <a:r>
                        <a:rPr lang="en-US" sz="2600" b="1" dirty="0">
                          <a:effectLst/>
                          <a:latin typeface="Arial" panose="020B0604020202020204" pitchFamily="34" charset="0"/>
                          <a:cs typeface="Arial" panose="020B0604020202020204" pitchFamily="34" charset="0"/>
                        </a:rPr>
                        <a:t> </a:t>
                      </a:r>
                      <a:r>
                        <a:rPr lang="en-US" sz="2600" b="1" dirty="0" smtClean="0">
                          <a:effectLst/>
                          <a:latin typeface="Arial" panose="020B0604020202020204" pitchFamily="34" charset="0"/>
                          <a:cs typeface="Arial" panose="020B0604020202020204" pitchFamily="34" charset="0"/>
                          <a:sym typeface="Symbol" panose="05050102010706020507" pitchFamily="18" charset="2"/>
                        </a:rPr>
                        <a:t></a:t>
                      </a:r>
                      <a:r>
                        <a:rPr lang="en-US" sz="2600" b="1" dirty="0" smtClean="0">
                          <a:effectLst/>
                          <a:latin typeface="Arial" panose="020B0604020202020204" pitchFamily="34" charset="0"/>
                          <a:cs typeface="Arial" panose="020B0604020202020204" pitchFamily="34" charset="0"/>
                        </a:rPr>
                        <a:t> </a:t>
                      </a:r>
                      <a:r>
                        <a:rPr lang="en-US" sz="2600" b="1" dirty="0">
                          <a:effectLst/>
                          <a:latin typeface="Arial" panose="020B0604020202020204" pitchFamily="34" charset="0"/>
                          <a:cs typeface="Arial" panose="020B0604020202020204" pitchFamily="34" charset="0"/>
                        </a:rPr>
                        <a:t>2H</a:t>
                      </a:r>
                      <a:r>
                        <a:rPr lang="en-US" sz="2600" b="1" baseline="-25000" dirty="0">
                          <a:effectLst/>
                          <a:latin typeface="Arial" panose="020B0604020202020204" pitchFamily="34" charset="0"/>
                          <a:cs typeface="Arial" panose="020B0604020202020204" pitchFamily="34" charset="0"/>
                        </a:rPr>
                        <a:t>2</a:t>
                      </a:r>
                      <a:r>
                        <a:rPr lang="en-US" sz="2600" b="1" dirty="0">
                          <a:effectLst/>
                          <a:latin typeface="Arial" panose="020B0604020202020204" pitchFamily="34" charset="0"/>
                          <a:cs typeface="Arial" panose="020B0604020202020204" pitchFamily="34" charset="0"/>
                        </a:rPr>
                        <a:t>O</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dirty="0">
                          <a:effectLst/>
                          <a:latin typeface="Arial" panose="020B0604020202020204" pitchFamily="34" charset="0"/>
                          <a:cs typeface="Arial" panose="020B0604020202020204" pitchFamily="34" charset="0"/>
                        </a:rPr>
                        <a:t>+ 1,59</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lgn="ctr">
                        <a:spcAft>
                          <a:spcPts val="0"/>
                        </a:spcAft>
                      </a:pPr>
                      <a:r>
                        <a:rPr lang="en-US" sz="2600" b="1" dirty="0">
                          <a:effectLst/>
                          <a:latin typeface="Arial" panose="020B0604020202020204" pitchFamily="34" charset="0"/>
                          <a:cs typeface="Arial" panose="020B0604020202020204" pitchFamily="34" charset="0"/>
                        </a:rPr>
                        <a:t>ZnSO</a:t>
                      </a:r>
                      <a:r>
                        <a:rPr lang="en-US" sz="2600" b="1" baseline="-25000" dirty="0">
                          <a:effectLst/>
                          <a:latin typeface="Arial" panose="020B0604020202020204" pitchFamily="34" charset="0"/>
                          <a:cs typeface="Arial" panose="020B0604020202020204" pitchFamily="34" charset="0"/>
                        </a:rPr>
                        <a:t>4</a:t>
                      </a:r>
                      <a:r>
                        <a:rPr lang="en-US" sz="2600" b="1" dirty="0">
                          <a:effectLst/>
                          <a:latin typeface="Arial" panose="020B0604020202020204" pitchFamily="34" charset="0"/>
                          <a:cs typeface="Arial" panose="020B0604020202020204" pitchFamily="34" charset="0"/>
                        </a:rPr>
                        <a:t> </a:t>
                      </a:r>
                      <a:r>
                        <a:rPr lang="en-US" sz="2600" b="1" dirty="0" smtClean="0">
                          <a:effectLst/>
                          <a:latin typeface="Arial" panose="020B0604020202020204" pitchFamily="34" charset="0"/>
                          <a:cs typeface="Arial" panose="020B0604020202020204" pitchFamily="34" charset="0"/>
                          <a:sym typeface="Symbol" panose="05050102010706020507" pitchFamily="18" charset="2"/>
                        </a:rPr>
                        <a:t></a:t>
                      </a:r>
                      <a:r>
                        <a:rPr lang="en-US" sz="2600" b="1" dirty="0" smtClean="0">
                          <a:effectLst/>
                          <a:latin typeface="Arial" panose="020B0604020202020204" pitchFamily="34" charset="0"/>
                          <a:cs typeface="Arial" panose="020B0604020202020204" pitchFamily="34" charset="0"/>
                        </a:rPr>
                        <a:t> </a:t>
                      </a:r>
                      <a:r>
                        <a:rPr lang="en-US" sz="2600" b="1" dirty="0">
                          <a:effectLst/>
                          <a:latin typeface="Arial" panose="020B0604020202020204" pitchFamily="34" charset="0"/>
                          <a:cs typeface="Arial" panose="020B0604020202020204" pitchFamily="34" charset="0"/>
                        </a:rPr>
                        <a:t>7H</a:t>
                      </a:r>
                      <a:r>
                        <a:rPr lang="en-US" sz="2600" b="1" baseline="-25000" dirty="0">
                          <a:effectLst/>
                          <a:latin typeface="Arial" panose="020B0604020202020204" pitchFamily="34" charset="0"/>
                          <a:cs typeface="Arial" panose="020B0604020202020204" pitchFamily="34" charset="0"/>
                        </a:rPr>
                        <a:t>2</a:t>
                      </a:r>
                      <a:r>
                        <a:rPr lang="en-US" sz="2600" b="1" dirty="0">
                          <a:effectLst/>
                          <a:latin typeface="Arial" panose="020B0604020202020204" pitchFamily="34" charset="0"/>
                          <a:cs typeface="Arial" panose="020B0604020202020204" pitchFamily="34" charset="0"/>
                        </a:rPr>
                        <a:t>O</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a:effectLst/>
                          <a:latin typeface="Arial" panose="020B0604020202020204" pitchFamily="34" charset="0"/>
                          <a:cs typeface="Arial" panose="020B0604020202020204" pitchFamily="34" charset="0"/>
                        </a:rPr>
                        <a:t>+ 17,70</a:t>
                      </a:r>
                      <a:endParaRPr lang="ru-RU" sz="26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dirty="0">
                          <a:effectLst/>
                          <a:latin typeface="Arial" panose="020B0604020202020204" pitchFamily="34" charset="0"/>
                          <a:cs typeface="Arial" panose="020B0604020202020204" pitchFamily="34" charset="0"/>
                        </a:rPr>
                        <a:t>Na</a:t>
                      </a:r>
                      <a:r>
                        <a:rPr lang="en-US" sz="2600" b="1" baseline="-25000" dirty="0">
                          <a:effectLst/>
                          <a:latin typeface="Arial" panose="020B0604020202020204" pitchFamily="34" charset="0"/>
                          <a:cs typeface="Arial" panose="020B0604020202020204" pitchFamily="34" charset="0"/>
                        </a:rPr>
                        <a:t>2</a:t>
                      </a:r>
                      <a:r>
                        <a:rPr lang="en-US" sz="2600" b="1" dirty="0">
                          <a:effectLst/>
                          <a:latin typeface="Arial" panose="020B0604020202020204" pitchFamily="34" charset="0"/>
                          <a:cs typeface="Arial" panose="020B0604020202020204" pitchFamily="34" charset="0"/>
                        </a:rPr>
                        <a:t>HPO</a:t>
                      </a:r>
                      <a:r>
                        <a:rPr lang="en-US" sz="2600" b="1" baseline="-25000" dirty="0">
                          <a:effectLst/>
                          <a:latin typeface="Arial" panose="020B0604020202020204" pitchFamily="34" charset="0"/>
                          <a:cs typeface="Arial" panose="020B0604020202020204" pitchFamily="34" charset="0"/>
                        </a:rPr>
                        <a:t>4</a:t>
                      </a:r>
                      <a:r>
                        <a:rPr lang="en-US" sz="2600" b="1" dirty="0">
                          <a:effectLst/>
                          <a:latin typeface="Arial" panose="020B0604020202020204" pitchFamily="34" charset="0"/>
                          <a:cs typeface="Arial" panose="020B0604020202020204" pitchFamily="34" charset="0"/>
                        </a:rPr>
                        <a:t> </a:t>
                      </a:r>
                      <a:r>
                        <a:rPr lang="en-US" sz="2600" b="1" dirty="0" smtClean="0">
                          <a:effectLst/>
                          <a:latin typeface="Arial" panose="020B0604020202020204" pitchFamily="34" charset="0"/>
                          <a:cs typeface="Arial" panose="020B0604020202020204" pitchFamily="34" charset="0"/>
                          <a:sym typeface="Symbol" panose="05050102010706020507" pitchFamily="18" charset="2"/>
                        </a:rPr>
                        <a:t></a:t>
                      </a:r>
                      <a:r>
                        <a:rPr lang="en-US" sz="2600" b="1" dirty="0" smtClean="0">
                          <a:effectLst/>
                          <a:latin typeface="Arial" panose="020B0604020202020204" pitchFamily="34" charset="0"/>
                          <a:cs typeface="Arial" panose="020B0604020202020204" pitchFamily="34" charset="0"/>
                        </a:rPr>
                        <a:t> </a:t>
                      </a:r>
                      <a:r>
                        <a:rPr lang="en-US" sz="2600" b="1" dirty="0">
                          <a:effectLst/>
                          <a:latin typeface="Arial" panose="020B0604020202020204" pitchFamily="34" charset="0"/>
                          <a:cs typeface="Arial" panose="020B0604020202020204" pitchFamily="34" charset="0"/>
                        </a:rPr>
                        <a:t>7H</a:t>
                      </a:r>
                      <a:r>
                        <a:rPr lang="en-US" sz="2600" b="1" baseline="-25000" dirty="0">
                          <a:effectLst/>
                          <a:latin typeface="Arial" panose="020B0604020202020204" pitchFamily="34" charset="0"/>
                          <a:cs typeface="Arial" panose="020B0604020202020204" pitchFamily="34" charset="0"/>
                        </a:rPr>
                        <a:t>2</a:t>
                      </a:r>
                      <a:r>
                        <a:rPr lang="en-US" sz="2600" b="1" dirty="0">
                          <a:effectLst/>
                          <a:latin typeface="Arial" panose="020B0604020202020204" pitchFamily="34" charset="0"/>
                          <a:cs typeface="Arial" panose="020B0604020202020204" pitchFamily="34" charset="0"/>
                        </a:rPr>
                        <a:t>O</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dirty="0">
                          <a:effectLst/>
                          <a:latin typeface="Arial" panose="020B0604020202020204" pitchFamily="34" charset="0"/>
                          <a:cs typeface="Arial" panose="020B0604020202020204" pitchFamily="34" charset="0"/>
                        </a:rPr>
                        <a:t>+ 48,58</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0">
                <a:tc>
                  <a:txBody>
                    <a:bodyPr/>
                    <a:lstStyle/>
                    <a:p>
                      <a:pPr algn="ctr">
                        <a:spcAft>
                          <a:spcPts val="0"/>
                        </a:spcAft>
                      </a:pPr>
                      <a:r>
                        <a:rPr lang="en-US" sz="2600" b="1">
                          <a:effectLst/>
                          <a:latin typeface="Arial" panose="020B0604020202020204" pitchFamily="34" charset="0"/>
                          <a:cs typeface="Arial" panose="020B0604020202020204" pitchFamily="34" charset="0"/>
                        </a:rPr>
                        <a:t>CuSO</a:t>
                      </a:r>
                      <a:r>
                        <a:rPr lang="en-US" sz="2600" b="1" baseline="-25000">
                          <a:effectLst/>
                          <a:latin typeface="Arial" panose="020B0604020202020204" pitchFamily="34" charset="0"/>
                          <a:cs typeface="Arial" panose="020B0604020202020204" pitchFamily="34" charset="0"/>
                        </a:rPr>
                        <a:t>4</a:t>
                      </a:r>
                      <a:r>
                        <a:rPr lang="en-US" sz="2600" b="1">
                          <a:effectLst/>
                          <a:latin typeface="Arial" panose="020B0604020202020204" pitchFamily="34" charset="0"/>
                          <a:cs typeface="Arial" panose="020B0604020202020204" pitchFamily="34" charset="0"/>
                        </a:rPr>
                        <a:t>  </a:t>
                      </a:r>
                      <a:endParaRPr lang="ru-RU" sz="26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a:effectLst/>
                          <a:latin typeface="Arial" panose="020B0604020202020204" pitchFamily="34" charset="0"/>
                          <a:cs typeface="Arial" panose="020B0604020202020204" pitchFamily="34" charset="0"/>
                        </a:rPr>
                        <a:t>– 66,53</a:t>
                      </a:r>
                      <a:endParaRPr lang="ru-RU" sz="26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600" b="1" dirty="0">
                          <a:effectLst/>
                          <a:latin typeface="Arial" panose="020B0604020202020204" pitchFamily="34" charset="0"/>
                          <a:cs typeface="Arial" panose="020B0604020202020204" pitchFamily="34" charset="0"/>
                        </a:rPr>
                        <a:t>Na</a:t>
                      </a:r>
                      <a:r>
                        <a:rPr lang="en-US" sz="2600" b="1" baseline="-25000" dirty="0">
                          <a:effectLst/>
                          <a:latin typeface="Arial" panose="020B0604020202020204" pitchFamily="34" charset="0"/>
                          <a:cs typeface="Arial" panose="020B0604020202020204" pitchFamily="34" charset="0"/>
                        </a:rPr>
                        <a:t>2</a:t>
                      </a:r>
                      <a:r>
                        <a:rPr lang="en-US" sz="2600" b="1" dirty="0">
                          <a:effectLst/>
                          <a:latin typeface="Arial" panose="020B0604020202020204" pitchFamily="34" charset="0"/>
                          <a:cs typeface="Arial" panose="020B0604020202020204" pitchFamily="34" charset="0"/>
                        </a:rPr>
                        <a:t>HPO</a:t>
                      </a:r>
                      <a:r>
                        <a:rPr lang="en-US" sz="2600" b="1" baseline="-25000" dirty="0">
                          <a:effectLst/>
                          <a:latin typeface="Arial" panose="020B0604020202020204" pitchFamily="34" charset="0"/>
                          <a:cs typeface="Arial" panose="020B0604020202020204" pitchFamily="34" charset="0"/>
                        </a:rPr>
                        <a:t>4</a:t>
                      </a:r>
                      <a:r>
                        <a:rPr lang="en-US" sz="2600" b="1" dirty="0">
                          <a:effectLst/>
                          <a:latin typeface="Arial" panose="020B0604020202020204" pitchFamily="34" charset="0"/>
                          <a:cs typeface="Arial" panose="020B0604020202020204" pitchFamily="34" charset="0"/>
                        </a:rPr>
                        <a:t> </a:t>
                      </a:r>
                      <a:r>
                        <a:rPr lang="en-US" sz="2600" b="1" dirty="0" smtClean="0">
                          <a:effectLst/>
                          <a:latin typeface="Arial" panose="020B0604020202020204" pitchFamily="34" charset="0"/>
                          <a:cs typeface="Arial" panose="020B0604020202020204" pitchFamily="34" charset="0"/>
                          <a:sym typeface="Symbol" panose="05050102010706020507" pitchFamily="18" charset="2"/>
                        </a:rPr>
                        <a:t></a:t>
                      </a:r>
                      <a:r>
                        <a:rPr lang="en-US" sz="2600" b="1" dirty="0" smtClean="0">
                          <a:effectLst/>
                          <a:latin typeface="Arial" panose="020B0604020202020204" pitchFamily="34" charset="0"/>
                          <a:cs typeface="Arial" panose="020B0604020202020204" pitchFamily="34" charset="0"/>
                        </a:rPr>
                        <a:t> </a:t>
                      </a:r>
                      <a:r>
                        <a:rPr lang="en-US" sz="2600" b="1" dirty="0">
                          <a:effectLst/>
                          <a:latin typeface="Arial" panose="020B0604020202020204" pitchFamily="34" charset="0"/>
                          <a:cs typeface="Arial" panose="020B0604020202020204" pitchFamily="34" charset="0"/>
                        </a:rPr>
                        <a:t>12H</a:t>
                      </a:r>
                      <a:r>
                        <a:rPr lang="en-US" sz="2600" b="1" baseline="-25000" dirty="0">
                          <a:effectLst/>
                          <a:latin typeface="Arial" panose="020B0604020202020204" pitchFamily="34" charset="0"/>
                          <a:cs typeface="Arial" panose="020B0604020202020204" pitchFamily="34" charset="0"/>
                        </a:rPr>
                        <a:t>2</a:t>
                      </a:r>
                      <a:r>
                        <a:rPr lang="en-US" sz="2600" b="1" dirty="0">
                          <a:effectLst/>
                          <a:latin typeface="Arial" panose="020B0604020202020204" pitchFamily="34" charset="0"/>
                          <a:cs typeface="Arial" panose="020B0604020202020204" pitchFamily="34" charset="0"/>
                        </a:rPr>
                        <a:t>O</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2600" b="1" dirty="0">
                          <a:effectLst/>
                          <a:latin typeface="Arial" panose="020B0604020202020204" pitchFamily="34" charset="0"/>
                          <a:cs typeface="Arial" panose="020B0604020202020204" pitchFamily="34" charset="0"/>
                        </a:rPr>
                        <a:t>+ 95,14</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0">
                <a:tc>
                  <a:txBody>
                    <a:bodyPr/>
                    <a:lstStyle/>
                    <a:p>
                      <a:pPr algn="ctr">
                        <a:spcAft>
                          <a:spcPts val="0"/>
                        </a:spcAft>
                      </a:pPr>
                      <a:r>
                        <a:rPr lang="en-US" sz="2600" b="1" dirty="0" err="1">
                          <a:effectLst/>
                          <a:latin typeface="Arial" panose="020B0604020202020204" pitchFamily="34" charset="0"/>
                          <a:cs typeface="Arial" panose="020B0604020202020204" pitchFamily="34" charset="0"/>
                        </a:rPr>
                        <a:t>CuSO</a:t>
                      </a:r>
                      <a:r>
                        <a:rPr lang="ru-RU" sz="2600" b="1" baseline="-25000" dirty="0">
                          <a:effectLst/>
                          <a:latin typeface="Arial" panose="020B0604020202020204" pitchFamily="34" charset="0"/>
                          <a:cs typeface="Arial" panose="020B0604020202020204" pitchFamily="34" charset="0"/>
                        </a:rPr>
                        <a:t>4</a:t>
                      </a:r>
                      <a:r>
                        <a:rPr lang="ru-RU" sz="2600" b="1" dirty="0">
                          <a:effectLst/>
                          <a:latin typeface="Arial" panose="020B0604020202020204" pitchFamily="34" charset="0"/>
                          <a:cs typeface="Arial" panose="020B0604020202020204" pitchFamily="34" charset="0"/>
                        </a:rPr>
                        <a:t> </a:t>
                      </a:r>
                      <a:r>
                        <a:rPr lang="en-US" sz="2600" b="1" dirty="0" smtClean="0">
                          <a:effectLst/>
                          <a:latin typeface="Arial" panose="020B0604020202020204" pitchFamily="34" charset="0"/>
                          <a:cs typeface="Arial" panose="020B0604020202020204" pitchFamily="34" charset="0"/>
                          <a:sym typeface="Symbol" panose="05050102010706020507" pitchFamily="18" charset="2"/>
                        </a:rPr>
                        <a:t></a:t>
                      </a:r>
                      <a:r>
                        <a:rPr lang="ru-RU" sz="2600" b="1" dirty="0" smtClean="0">
                          <a:effectLst/>
                          <a:latin typeface="Arial" panose="020B0604020202020204" pitchFamily="34" charset="0"/>
                          <a:cs typeface="Arial" panose="020B0604020202020204" pitchFamily="34" charset="0"/>
                        </a:rPr>
                        <a:t> </a:t>
                      </a:r>
                      <a:r>
                        <a:rPr lang="en-US" sz="2600" b="1" dirty="0">
                          <a:effectLst/>
                          <a:latin typeface="Arial" panose="020B0604020202020204" pitchFamily="34" charset="0"/>
                          <a:cs typeface="Arial" panose="020B0604020202020204" pitchFamily="34" charset="0"/>
                        </a:rPr>
                        <a:t>H</a:t>
                      </a:r>
                      <a:r>
                        <a:rPr lang="ru-RU" sz="2600" b="1" baseline="-25000" dirty="0">
                          <a:effectLst/>
                          <a:latin typeface="Arial" panose="020B0604020202020204" pitchFamily="34" charset="0"/>
                          <a:cs typeface="Arial" panose="020B0604020202020204" pitchFamily="34" charset="0"/>
                        </a:rPr>
                        <a:t>2</a:t>
                      </a:r>
                      <a:r>
                        <a:rPr lang="en-US" sz="2600" b="1" dirty="0">
                          <a:effectLst/>
                          <a:latin typeface="Arial" panose="020B0604020202020204" pitchFamily="34" charset="0"/>
                          <a:cs typeface="Arial" panose="020B0604020202020204" pitchFamily="34" charset="0"/>
                        </a:rPr>
                        <a:t>O</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2600" b="1">
                          <a:effectLst/>
                          <a:latin typeface="Arial" panose="020B0604020202020204" pitchFamily="34" charset="0"/>
                          <a:cs typeface="Arial" panose="020B0604020202020204" pitchFamily="34" charset="0"/>
                        </a:rPr>
                        <a:t>–39,04</a:t>
                      </a:r>
                      <a:endParaRPr lang="ru-RU" sz="2600" b="1">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2600" b="1" dirty="0">
                          <a:effectLst/>
                          <a:latin typeface="Arial" panose="020B0604020202020204" pitchFamily="34" charset="0"/>
                          <a:cs typeface="Arial" panose="020B0604020202020204" pitchFamily="34" charset="0"/>
                        </a:rPr>
                        <a:t> </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2600" b="1" dirty="0">
                          <a:effectLst/>
                          <a:latin typeface="Arial" panose="020B0604020202020204" pitchFamily="34" charset="0"/>
                          <a:cs typeface="Arial" panose="020B0604020202020204" pitchFamily="34" charset="0"/>
                        </a:rPr>
                        <a:t> </a:t>
                      </a:r>
                      <a:endParaRPr lang="ru-RU" sz="2600" b="1"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7" name="Прямоугольник 6"/>
          <p:cNvSpPr/>
          <p:nvPr/>
        </p:nvSpPr>
        <p:spPr>
          <a:xfrm>
            <a:off x="107503" y="42670"/>
            <a:ext cx="9004775" cy="929485"/>
          </a:xfrm>
          <a:prstGeom prst="rect">
            <a:avLst/>
          </a:prstGeom>
        </p:spPr>
        <p:txBody>
          <a:bodyPr wrap="square">
            <a:spAutoFit/>
          </a:bodyPr>
          <a:lstStyle/>
          <a:p>
            <a:pPr algn="ctr">
              <a:lnSpc>
                <a:spcPct val="85000"/>
              </a:lnSpc>
            </a:pPr>
            <a:r>
              <a:rPr lang="ru-RU" dirty="0"/>
              <a:t> </a:t>
            </a:r>
            <a:r>
              <a:rPr lang="ru-RU" sz="3200" b="1" dirty="0" smtClean="0">
                <a:ln>
                  <a:solidFill>
                    <a:schemeClr val="tx1"/>
                  </a:solidFill>
                </a:ln>
                <a:solidFill>
                  <a:srgbClr val="0000FF"/>
                </a:solidFill>
                <a:latin typeface="Arial Black" panose="020B0A04020102020204" pitchFamily="34" charset="0"/>
              </a:rPr>
              <a:t>Интегральная теплота растворения солей при  18 </a:t>
            </a:r>
            <a:r>
              <a:rPr lang="ru-RU" sz="3200" b="1" baseline="30000" dirty="0" err="1" smtClean="0">
                <a:ln>
                  <a:solidFill>
                    <a:schemeClr val="tx1"/>
                  </a:solidFill>
                </a:ln>
                <a:solidFill>
                  <a:srgbClr val="0000FF"/>
                </a:solidFill>
                <a:latin typeface="Arial Black" panose="020B0A04020102020204" pitchFamily="34" charset="0"/>
              </a:rPr>
              <a:t>о</a:t>
            </a:r>
            <a:r>
              <a:rPr lang="ru-RU" sz="3200" b="1" dirty="0" err="1" smtClean="0">
                <a:ln>
                  <a:solidFill>
                    <a:schemeClr val="tx1"/>
                  </a:solidFill>
                </a:ln>
                <a:solidFill>
                  <a:srgbClr val="0000FF"/>
                </a:solidFill>
                <a:latin typeface="Arial Black" panose="020B0A04020102020204" pitchFamily="34" charset="0"/>
              </a:rPr>
              <a:t>С</a:t>
            </a:r>
            <a:r>
              <a:rPr lang="ru-RU" sz="3200" b="1" dirty="0" smtClean="0">
                <a:ln>
                  <a:solidFill>
                    <a:schemeClr val="tx1"/>
                  </a:solidFill>
                </a:ln>
                <a:solidFill>
                  <a:srgbClr val="0000FF"/>
                </a:solidFill>
                <a:latin typeface="Arial Black" panose="020B0A04020102020204" pitchFamily="34" charset="0"/>
              </a:rPr>
              <a:t> (</a:t>
            </a:r>
            <a:r>
              <a:rPr lang="ru-RU" sz="3200" b="1" dirty="0">
                <a:ln>
                  <a:solidFill>
                    <a:schemeClr val="tx1"/>
                  </a:solidFill>
                </a:ln>
                <a:solidFill>
                  <a:srgbClr val="0000FF"/>
                </a:solidFill>
                <a:latin typeface="Arial Black" panose="020B0A04020102020204" pitchFamily="34" charset="0"/>
                <a:sym typeface="Symbol"/>
              </a:rPr>
              <a:t></a:t>
            </a:r>
            <a:r>
              <a:rPr lang="ru-RU" sz="3200" b="1" dirty="0">
                <a:ln>
                  <a:solidFill>
                    <a:schemeClr val="tx1"/>
                  </a:solidFill>
                </a:ln>
                <a:solidFill>
                  <a:srgbClr val="0000FF"/>
                </a:solidFill>
                <a:latin typeface="Arial Black" panose="020B0A04020102020204" pitchFamily="34" charset="0"/>
              </a:rPr>
              <a:t>­</a:t>
            </a:r>
            <a:r>
              <a:rPr lang="ru-RU" sz="3200" b="1" dirty="0" smtClean="0">
                <a:ln>
                  <a:solidFill>
                    <a:schemeClr val="tx1"/>
                  </a:solidFill>
                </a:ln>
                <a:solidFill>
                  <a:srgbClr val="0000FF"/>
                </a:solidFill>
                <a:latin typeface="Arial Black" panose="020B0A04020102020204" pitchFamily="34" charset="0"/>
              </a:rPr>
              <a:t>Н, кДж/моль)</a:t>
            </a:r>
            <a:endParaRPr lang="ru-RU" sz="3200" b="1" dirty="0">
              <a:ln>
                <a:solidFill>
                  <a:schemeClr val="tx1"/>
                </a:solidFill>
              </a:ln>
              <a:solidFill>
                <a:srgbClr val="0000FF"/>
              </a:solidFill>
              <a:latin typeface="Arial Black" panose="020B0A04020102020204" pitchFamily="34" charset="0"/>
            </a:endParaRPr>
          </a:p>
        </p:txBody>
      </p:sp>
    </p:spTree>
    <p:extLst>
      <p:ext uri="{BB962C8B-B14F-4D97-AF65-F5344CB8AC3E}">
        <p14:creationId xmlns:p14="http://schemas.microsoft.com/office/powerpoint/2010/main" val="2204372686"/>
      </p:ext>
    </p:extLst>
  </p:cSld>
  <p:clrMapOvr>
    <a:masterClrMapping/>
  </p:clrMapOvr>
  <p:transition>
    <p:wheel spokes="1"/>
  </p:transition>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Прямоугольник 17"/>
          <p:cNvSpPr/>
          <p:nvPr/>
        </p:nvSpPr>
        <p:spPr>
          <a:xfrm>
            <a:off x="-180528" y="404664"/>
            <a:ext cx="5670138" cy="275152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0000"/>
              </a:lnSpc>
            </a:pPr>
            <a:r>
              <a:rPr lang="ru-RU" sz="3600" b="1" spc="50" dirty="0" smtClean="0">
                <a:ln w="11430"/>
                <a:solidFill>
                  <a:srgbClr val="C00000"/>
                </a:solidFill>
                <a:effectLst>
                  <a:outerShdw blurRad="76200" dist="50800" dir="5400000" algn="tl" rotWithShape="0">
                    <a:srgbClr val="000000">
                      <a:alpha val="65000"/>
                    </a:srgbClr>
                  </a:outerShdw>
                </a:effectLst>
                <a:latin typeface="Arial Black" pitchFamily="34" charset="0"/>
              </a:rPr>
              <a:t>Лабораторная </a:t>
            </a:r>
            <a:r>
              <a:rPr lang="ru-RU" sz="3600" b="1" spc="50" dirty="0">
                <a:ln w="11430"/>
                <a:solidFill>
                  <a:srgbClr val="C00000"/>
                </a:solidFill>
                <a:effectLst>
                  <a:outerShdw blurRad="76200" dist="50800" dir="5400000" algn="tl" rotWithShape="0">
                    <a:srgbClr val="000000">
                      <a:alpha val="65000"/>
                    </a:srgbClr>
                  </a:outerShdw>
                </a:effectLst>
                <a:latin typeface="Arial Black" pitchFamily="34" charset="0"/>
              </a:rPr>
              <a:t>работа № 1 «Определение теплоты растворения соли</a:t>
            </a:r>
            <a:r>
              <a:rPr lang="ru-RU" sz="3600" b="1" spc="50" dirty="0" smtClean="0">
                <a:ln w="11430"/>
                <a:solidFill>
                  <a:srgbClr val="C00000"/>
                </a:solidFill>
                <a:effectLst>
                  <a:outerShdw blurRad="76200" dist="50800" dir="5400000" algn="tl" rotWithShape="0">
                    <a:srgbClr val="000000">
                      <a:alpha val="65000"/>
                    </a:srgbClr>
                  </a:outerShdw>
                </a:effectLst>
                <a:latin typeface="Arial Black" pitchFamily="34" charset="0"/>
              </a:rPr>
              <a:t>»</a:t>
            </a:r>
          </a:p>
          <a:p>
            <a:pPr algn="ctr">
              <a:lnSpc>
                <a:spcPct val="80000"/>
              </a:lnSpc>
            </a:pPr>
            <a:r>
              <a:rPr lang="ru-RU" sz="3600" b="1" spc="50" dirty="0" smtClean="0">
                <a:ln w="11430"/>
                <a:solidFill>
                  <a:srgbClr val="C00000"/>
                </a:solidFill>
                <a:effectLst>
                  <a:outerShdw blurRad="76200" dist="50800" dir="5400000" algn="tl" rotWithShape="0">
                    <a:srgbClr val="000000">
                      <a:alpha val="65000"/>
                    </a:srgbClr>
                  </a:outerShdw>
                </a:effectLst>
                <a:latin typeface="Arial Black" pitchFamily="34" charset="0"/>
              </a:rPr>
              <a:t>(</a:t>
            </a:r>
            <a:r>
              <a:rPr lang="ru-RU" sz="3600" b="1" spc="50" dirty="0" smtClean="0">
                <a:ln w="11430"/>
                <a:solidFill>
                  <a:srgbClr val="0000FF"/>
                </a:solidFill>
                <a:effectLst>
                  <a:outerShdw blurRad="76200" dist="50800" dir="5400000" algn="tl" rotWithShape="0">
                    <a:srgbClr val="000000">
                      <a:alpha val="65000"/>
                    </a:srgbClr>
                  </a:outerShdw>
                </a:effectLst>
                <a:latin typeface="Arial Black" pitchFamily="34" charset="0"/>
              </a:rPr>
              <a:t>вариант </a:t>
            </a:r>
            <a:r>
              <a:rPr lang="ru-RU" sz="3600" b="1" spc="50" dirty="0" smtClean="0">
                <a:ln w="11430"/>
                <a:solidFill>
                  <a:srgbClr val="0000FF"/>
                </a:solidFill>
                <a:effectLst>
                  <a:outerShdw blurRad="76200" dist="50800" dir="5400000" algn="tl" rotWithShape="0">
                    <a:srgbClr val="000000">
                      <a:alpha val="65000"/>
                    </a:srgbClr>
                  </a:outerShdw>
                </a:effectLst>
                <a:latin typeface="Arial Black" pitchFamily="34" charset="0"/>
              </a:rPr>
              <a:t>2</a:t>
            </a:r>
            <a:r>
              <a:rPr lang="ru-RU" sz="3600" b="1" spc="50" dirty="0" smtClean="0">
                <a:ln w="11430"/>
                <a:solidFill>
                  <a:srgbClr val="C00000"/>
                </a:solidFill>
                <a:effectLst>
                  <a:outerShdw blurRad="76200" dist="50800" dir="5400000" algn="tl" rotWithShape="0">
                    <a:srgbClr val="000000">
                      <a:alpha val="65000"/>
                    </a:srgbClr>
                  </a:outerShdw>
                </a:effectLst>
                <a:latin typeface="Arial Black" pitchFamily="34" charset="0"/>
              </a:rPr>
              <a:t>)</a:t>
            </a:r>
            <a:endParaRPr lang="ru-RU" sz="3600" b="1"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pic>
        <p:nvPicPr>
          <p:cNvPr id="19" name="Picture 12" descr="пишу 1"/>
          <p:cNvPicPr>
            <a:picLocks noChangeAspect="1" noChangeArrowheads="1" noCrop="1"/>
          </p:cNvPicPr>
          <p:nvPr/>
        </p:nvPicPr>
        <p:blipFill>
          <a:blip r:embed="rId4" cstate="print"/>
          <a:srcRect/>
          <a:stretch>
            <a:fillRect/>
          </a:stretch>
        </p:blipFill>
        <p:spPr bwMode="auto">
          <a:xfrm>
            <a:off x="8531225" y="5085928"/>
            <a:ext cx="649287" cy="1295400"/>
          </a:xfrm>
          <a:prstGeom prst="rect">
            <a:avLst/>
          </a:prstGeom>
          <a:noFill/>
          <a:ln w="9525">
            <a:noFill/>
            <a:miter lim="800000"/>
            <a:headEnd/>
            <a:tailEnd/>
          </a:ln>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3775529"/>
            <a:ext cx="4838857" cy="3037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Объект 8"/>
          <p:cNvGraphicFramePr>
            <a:graphicFrameLocks noChangeAspect="1"/>
          </p:cNvGraphicFramePr>
          <p:nvPr>
            <p:extLst>
              <p:ext uri="{D42A27DB-BD31-4B8C-83A1-F6EECF244321}">
                <p14:modId xmlns:p14="http://schemas.microsoft.com/office/powerpoint/2010/main" val="3250980321"/>
              </p:ext>
            </p:extLst>
          </p:nvPr>
        </p:nvGraphicFramePr>
        <p:xfrm>
          <a:off x="5397019" y="44624"/>
          <a:ext cx="3715258" cy="3307937"/>
        </p:xfrm>
        <a:graphic>
          <a:graphicData uri="http://schemas.openxmlformats.org/presentationml/2006/ole">
            <mc:AlternateContent xmlns:mc="http://schemas.openxmlformats.org/markup-compatibility/2006">
              <mc:Choice xmlns:v="urn:schemas-microsoft-com:vml" Requires="v">
                <p:oleObj spid="_x0000_s568333" name="Точечный рисунок" r:id="rId6" imgW="2866667" imgH="2553056" progId="PBrush">
                  <p:embed/>
                </p:oleObj>
              </mc:Choice>
              <mc:Fallback>
                <p:oleObj name="Точечный рисунок" r:id="rId6" imgW="2866667" imgH="2553056" progId="PBrush">
                  <p:embed/>
                  <p:pic>
                    <p:nvPicPr>
                      <p:cNvPr id="3" name="Объект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019" y="44624"/>
                        <a:ext cx="3715258" cy="3307937"/>
                      </a:xfrm>
                      <a:prstGeom prst="rect">
                        <a:avLst/>
                      </a:prstGeom>
                      <a:noFill/>
                    </p:spPr>
                  </p:pic>
                </p:oleObj>
              </mc:Fallback>
            </mc:AlternateContent>
          </a:graphicData>
        </a:graphic>
      </p:graphicFrame>
    </p:spTree>
    <p:extLst>
      <p:ext uri="{BB962C8B-B14F-4D97-AF65-F5344CB8AC3E}">
        <p14:creationId xmlns:p14="http://schemas.microsoft.com/office/powerpoint/2010/main" val="1435969089"/>
      </p:ext>
    </p:extLst>
  </p:cSld>
  <p:clrMapOvr>
    <a:masterClrMapping/>
  </p:clrMapOvr>
  <p:transition>
    <p:wheel spokes="1"/>
  </p:transition>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26.06.22\slide-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08" t="15505" r="3578" b="11536"/>
          <a:stretch/>
        </p:blipFill>
        <p:spPr bwMode="auto">
          <a:xfrm>
            <a:off x="179512" y="787464"/>
            <a:ext cx="8890953" cy="5201081"/>
          </a:xfrm>
          <a:prstGeom prst="rect">
            <a:avLst/>
          </a:prstGeom>
          <a:noFill/>
          <a:extLst>
            <a:ext uri="{909E8E84-426E-40DD-AFC4-6F175D3DCCD1}">
              <a14:hiddenFill xmlns:a14="http://schemas.microsoft.com/office/drawing/2010/main">
                <a:solidFill>
                  <a:srgbClr val="FFFFFF"/>
                </a:solidFill>
              </a14:hiddenFill>
            </a:ext>
          </a:extLst>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651642" y="5380975"/>
            <a:ext cx="649287" cy="1295400"/>
          </a:xfrm>
          <a:prstGeom prst="rect">
            <a:avLst/>
          </a:prstGeom>
          <a:noFill/>
          <a:ln w="9525">
            <a:noFill/>
            <a:miter lim="800000"/>
            <a:headEnd/>
            <a:tailEnd/>
          </a:ln>
        </p:spPr>
      </p:pic>
      <p:sp>
        <p:nvSpPr>
          <p:cNvPr id="10" name="Прямоугольник 9"/>
          <p:cNvSpPr/>
          <p:nvPr/>
        </p:nvSpPr>
        <p:spPr>
          <a:xfrm>
            <a:off x="5580112" y="3388004"/>
            <a:ext cx="1317990" cy="677108"/>
          </a:xfrm>
          <a:prstGeom prst="rect">
            <a:avLst/>
          </a:prstGeom>
        </p:spPr>
        <p:txBody>
          <a:bodyPr wrap="none">
            <a:spAutoFit/>
          </a:bodyPr>
          <a:lstStyle/>
          <a:p>
            <a:r>
              <a:rPr lang="en-US" sz="3800" b="1" dirty="0" smtClean="0">
                <a:ln>
                  <a:solidFill>
                    <a:sysClr val="windowText" lastClr="000000"/>
                  </a:solidFill>
                </a:ln>
                <a:solidFill>
                  <a:srgbClr val="0000FF"/>
                </a:solidFill>
                <a:latin typeface="Times New Roman" pitchFamily="18" charset="0"/>
                <a:cs typeface="Times New Roman" pitchFamily="18" charset="0"/>
              </a:rPr>
              <a:t>Q </a:t>
            </a:r>
            <a:r>
              <a:rPr lang="en-US" sz="3800" b="1" dirty="0" smtClean="0">
                <a:ln>
                  <a:solidFill>
                    <a:sysClr val="windowText" lastClr="000000"/>
                  </a:solidFill>
                </a:ln>
                <a:solidFill>
                  <a:srgbClr val="0000FF"/>
                </a:solidFill>
                <a:latin typeface="Times New Roman" pitchFamily="18" charset="0"/>
                <a:cs typeface="Times New Roman" pitchFamily="18" charset="0"/>
                <a:sym typeface="Symbol"/>
              </a:rPr>
              <a:t> 0</a:t>
            </a:r>
            <a:endParaRPr lang="ru-RU" sz="3800" dirty="0">
              <a:latin typeface="Times New Roman" pitchFamily="18" charset="0"/>
              <a:cs typeface="Times New Roman" pitchFamily="18" charset="0"/>
            </a:endParaRPr>
          </a:p>
        </p:txBody>
      </p:sp>
      <p:sp>
        <p:nvSpPr>
          <p:cNvPr id="11" name="Прямоугольник 10"/>
          <p:cNvSpPr/>
          <p:nvPr/>
        </p:nvSpPr>
        <p:spPr>
          <a:xfrm>
            <a:off x="6734786" y="5609412"/>
            <a:ext cx="1317990" cy="677108"/>
          </a:xfrm>
          <a:prstGeom prst="rect">
            <a:avLst/>
          </a:prstGeom>
        </p:spPr>
        <p:txBody>
          <a:bodyPr wrap="none">
            <a:spAutoFit/>
          </a:bodyPr>
          <a:lstStyle/>
          <a:p>
            <a:r>
              <a:rPr lang="en-US" sz="3800" b="1" dirty="0" smtClean="0">
                <a:ln>
                  <a:solidFill>
                    <a:sysClr val="windowText" lastClr="000000"/>
                  </a:solidFill>
                </a:ln>
                <a:solidFill>
                  <a:srgbClr val="FF0000"/>
                </a:solidFill>
                <a:latin typeface="Times New Roman" pitchFamily="18" charset="0"/>
                <a:cs typeface="Times New Roman" pitchFamily="18" charset="0"/>
              </a:rPr>
              <a:t>Q </a:t>
            </a:r>
            <a:r>
              <a:rPr lang="en-US" sz="3800" b="1" dirty="0" smtClean="0">
                <a:ln>
                  <a:solidFill>
                    <a:sysClr val="windowText" lastClr="000000"/>
                  </a:solidFill>
                </a:ln>
                <a:solidFill>
                  <a:srgbClr val="FF0000"/>
                </a:solidFill>
                <a:latin typeface="Times New Roman" pitchFamily="18" charset="0"/>
                <a:cs typeface="Times New Roman" pitchFamily="18" charset="0"/>
                <a:sym typeface="Symbol"/>
              </a:rPr>
              <a:t> 0</a:t>
            </a:r>
            <a:endParaRPr lang="ru-RU" sz="3800" dirty="0">
              <a:solidFill>
                <a:srgbClr val="FF0000"/>
              </a:solidFill>
              <a:latin typeface="Times New Roman" pitchFamily="18" charset="0"/>
              <a:cs typeface="Times New Roman" pitchFamily="18" charset="0"/>
            </a:endParaRPr>
          </a:p>
        </p:txBody>
      </p:sp>
      <p:sp>
        <p:nvSpPr>
          <p:cNvPr id="2" name="Прямоугольник 1"/>
          <p:cNvSpPr/>
          <p:nvPr/>
        </p:nvSpPr>
        <p:spPr>
          <a:xfrm>
            <a:off x="179512" y="116632"/>
            <a:ext cx="2419252" cy="523220"/>
          </a:xfrm>
          <a:prstGeom prst="rect">
            <a:avLst/>
          </a:prstGeom>
        </p:spPr>
        <p:txBody>
          <a:bodyPr wrap="none">
            <a:spAutoFit/>
          </a:bodyPr>
          <a:lstStyle/>
          <a:p>
            <a:r>
              <a:rPr lang="ru-RU" sz="2800" b="1" dirty="0" smtClean="0">
                <a:ln>
                  <a:solidFill>
                    <a:sysClr val="windowText" lastClr="000000"/>
                  </a:solidFill>
                </a:ln>
                <a:solidFill>
                  <a:srgbClr val="FF0000"/>
                </a:solidFill>
                <a:latin typeface="Arial Black" panose="020B0A04020102020204" pitchFamily="34" charset="0"/>
                <a:cs typeface="Arial" panose="020B0604020202020204" pitchFamily="34" charset="0"/>
              </a:rPr>
              <a:t>Вспомним:</a:t>
            </a:r>
            <a:endParaRPr lang="ru-RU" sz="2800" dirty="0">
              <a:latin typeface="Arial Black" panose="020B0A04020102020204" pitchFamily="34" charset="0"/>
            </a:endParaRPr>
          </a:p>
        </p:txBody>
      </p:sp>
      <p:sp>
        <p:nvSpPr>
          <p:cNvPr id="12" name="Прямоугольник 11"/>
          <p:cNvSpPr/>
          <p:nvPr/>
        </p:nvSpPr>
        <p:spPr>
          <a:xfrm>
            <a:off x="155114" y="6025971"/>
            <a:ext cx="6707294" cy="781752"/>
          </a:xfrm>
          <a:prstGeom prst="rect">
            <a:avLst/>
          </a:prstGeom>
        </p:spPr>
        <p:txBody>
          <a:bodyPr wrap="square">
            <a:spAutoFit/>
          </a:bodyPr>
          <a:lstStyle/>
          <a:p>
            <a:pPr algn="ctr" eaLnBrk="1" hangingPunct="1">
              <a:lnSpc>
                <a:spcPct val="80000"/>
              </a:lnSpc>
              <a:buFont typeface="Wingdings" pitchFamily="2" charset="2"/>
              <a:buNone/>
              <a:defRPr/>
            </a:pPr>
            <a:r>
              <a:rPr lang="ru-RU" sz="2800" b="1" dirty="0" smtClean="0">
                <a:solidFill>
                  <a:schemeClr val="tx1">
                    <a:lumMod val="50000"/>
                  </a:schemeClr>
                </a:solidFill>
              </a:rPr>
              <a:t>При  </a:t>
            </a:r>
            <a:r>
              <a:rPr lang="en-US" sz="2800" b="1" dirty="0" smtClean="0">
                <a:ln>
                  <a:solidFill>
                    <a:sysClr val="windowText" lastClr="000000"/>
                  </a:solidFill>
                </a:ln>
                <a:solidFill>
                  <a:srgbClr val="C00000"/>
                </a:solidFill>
              </a:rPr>
              <a:t>p=</a:t>
            </a:r>
            <a:r>
              <a:rPr lang="en-US" sz="2800" b="1" dirty="0" err="1" smtClean="0">
                <a:ln>
                  <a:solidFill>
                    <a:sysClr val="windowText" lastClr="000000"/>
                  </a:solidFill>
                </a:ln>
                <a:solidFill>
                  <a:srgbClr val="C00000"/>
                </a:solidFill>
              </a:rPr>
              <a:t>const</a:t>
            </a:r>
            <a:r>
              <a:rPr lang="ru-RU" sz="2800" b="1" dirty="0">
                <a:solidFill>
                  <a:srgbClr val="C00000"/>
                </a:solidFill>
              </a:rPr>
              <a:t> </a:t>
            </a:r>
            <a:r>
              <a:rPr lang="ru-RU" sz="2800" b="1" dirty="0" smtClean="0">
                <a:solidFill>
                  <a:schemeClr val="tx1">
                    <a:lumMod val="50000"/>
                  </a:schemeClr>
                </a:solidFill>
              </a:rPr>
              <a:t>тепловой </a:t>
            </a:r>
            <a:r>
              <a:rPr lang="ru-RU" sz="2800" b="1" dirty="0">
                <a:solidFill>
                  <a:schemeClr val="tx1">
                    <a:lumMod val="50000"/>
                  </a:schemeClr>
                </a:solidFill>
              </a:rPr>
              <a:t>эффект </a:t>
            </a:r>
            <a:r>
              <a:rPr lang="ru-RU" sz="2800" b="1" dirty="0" smtClean="0">
                <a:solidFill>
                  <a:schemeClr val="tx1">
                    <a:lumMod val="50000"/>
                  </a:schemeClr>
                </a:solidFill>
              </a:rPr>
              <a:t>равен </a:t>
            </a:r>
            <a:r>
              <a:rPr lang="ru-RU" sz="2800" b="1" dirty="0" smtClean="0">
                <a:ln>
                  <a:solidFill>
                    <a:sysClr val="windowText" lastClr="000000"/>
                  </a:solidFill>
                </a:ln>
                <a:solidFill>
                  <a:srgbClr val="C00000"/>
                </a:solidFill>
              </a:rPr>
              <a:t>энтальпии </a:t>
            </a:r>
            <a:r>
              <a:rPr lang="ru-RU" sz="2800" b="1" dirty="0" smtClean="0">
                <a:solidFill>
                  <a:schemeClr val="tx1">
                    <a:lumMod val="50000"/>
                  </a:schemeClr>
                </a:solidFill>
              </a:rPr>
              <a:t>(</a:t>
            </a:r>
            <a:r>
              <a:rPr lang="ru-RU" sz="2800" b="1" dirty="0">
                <a:ln>
                  <a:solidFill>
                    <a:sysClr val="windowText" lastClr="000000"/>
                  </a:solidFill>
                </a:ln>
                <a:solidFill>
                  <a:srgbClr val="C00000"/>
                </a:solidFill>
              </a:rPr>
              <a:t>ΔΗ</a:t>
            </a:r>
            <a:r>
              <a:rPr lang="ru-RU" sz="2800" b="1" dirty="0">
                <a:solidFill>
                  <a:schemeClr val="tx1">
                    <a:lumMod val="50000"/>
                  </a:schemeClr>
                </a:solidFill>
              </a:rPr>
              <a:t> ).</a:t>
            </a:r>
          </a:p>
        </p:txBody>
      </p:sp>
    </p:spTree>
    <p:extLst>
      <p:ext uri="{BB962C8B-B14F-4D97-AF65-F5344CB8AC3E}">
        <p14:creationId xmlns:p14="http://schemas.microsoft.com/office/powerpoint/2010/main" val="2341226834"/>
      </p:ext>
    </p:extLst>
  </p:cSld>
  <p:clrMapOvr>
    <a:masterClrMapping/>
  </p:clrMapOvr>
  <p:transition>
    <p:wheel spokes="1"/>
  </p:transition>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 name="Picture 12" descr="пишу 1"/>
          <p:cNvPicPr>
            <a:picLocks noChangeAspect="1" noChangeArrowheads="1" noCrop="1"/>
          </p:cNvPicPr>
          <p:nvPr/>
        </p:nvPicPr>
        <p:blipFill>
          <a:blip r:embed="rId4" cstate="print"/>
          <a:srcRect/>
          <a:stretch>
            <a:fillRect/>
          </a:stretch>
        </p:blipFill>
        <p:spPr bwMode="auto">
          <a:xfrm>
            <a:off x="8531225" y="5085928"/>
            <a:ext cx="649287" cy="129540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7485081" y="-32096"/>
            <a:ext cx="1571636" cy="2095515"/>
          </a:xfrm>
          <a:prstGeom prst="rect">
            <a:avLst/>
          </a:prstGeom>
          <a:ln>
            <a:noFill/>
          </a:ln>
          <a:effectLst>
            <a:softEdge rad="112500"/>
          </a:effectLst>
        </p:spPr>
      </p:pic>
      <p:pic>
        <p:nvPicPr>
          <p:cNvPr id="8" name="Рисунок 4" descr="Закон_Гесса_(схема).jpg"/>
          <p:cNvPicPr>
            <a:picLocks noChangeAspect="1"/>
          </p:cNvPicPr>
          <p:nvPr/>
        </p:nvPicPr>
        <p:blipFill>
          <a:blip r:embed="rId6" cstate="print"/>
          <a:srcRect/>
          <a:stretch>
            <a:fillRect/>
          </a:stretch>
        </p:blipFill>
        <p:spPr bwMode="auto">
          <a:xfrm>
            <a:off x="2138812" y="4509120"/>
            <a:ext cx="4688436" cy="2191817"/>
          </a:xfrm>
          <a:prstGeom prst="rect">
            <a:avLst/>
          </a:prstGeom>
          <a:noFill/>
          <a:ln w="9525">
            <a:noFill/>
            <a:miter lim="800000"/>
            <a:headEnd/>
            <a:tailEnd/>
          </a:ln>
        </p:spPr>
      </p:pic>
      <p:sp>
        <p:nvSpPr>
          <p:cNvPr id="9" name="Прямоугольник 8"/>
          <p:cNvSpPr/>
          <p:nvPr/>
        </p:nvSpPr>
        <p:spPr>
          <a:xfrm>
            <a:off x="179512" y="116632"/>
            <a:ext cx="2419252" cy="523220"/>
          </a:xfrm>
          <a:prstGeom prst="rect">
            <a:avLst/>
          </a:prstGeom>
        </p:spPr>
        <p:txBody>
          <a:bodyPr wrap="none">
            <a:spAutoFit/>
          </a:bodyPr>
          <a:lstStyle/>
          <a:p>
            <a:r>
              <a:rPr lang="ru-RU" sz="2800" b="1" dirty="0" smtClean="0">
                <a:ln>
                  <a:solidFill>
                    <a:sysClr val="windowText" lastClr="000000"/>
                  </a:solidFill>
                </a:ln>
                <a:solidFill>
                  <a:srgbClr val="FF0000"/>
                </a:solidFill>
                <a:latin typeface="Arial Black" panose="020B0A04020102020204" pitchFamily="34" charset="0"/>
                <a:cs typeface="Arial" panose="020B0604020202020204" pitchFamily="34" charset="0"/>
              </a:rPr>
              <a:t>Вспомним:</a:t>
            </a:r>
            <a:endParaRPr lang="ru-RU" sz="2800" dirty="0">
              <a:latin typeface="Arial Black" panose="020B0A04020102020204" pitchFamily="34" charset="0"/>
            </a:endParaRPr>
          </a:p>
        </p:txBody>
      </p:sp>
      <p:sp>
        <p:nvSpPr>
          <p:cNvPr id="2" name="Прямоугольник 1"/>
          <p:cNvSpPr/>
          <p:nvPr/>
        </p:nvSpPr>
        <p:spPr>
          <a:xfrm>
            <a:off x="179513" y="2063419"/>
            <a:ext cx="8712968" cy="2289858"/>
          </a:xfrm>
          <a:prstGeom prst="rect">
            <a:avLst/>
          </a:prstGeom>
        </p:spPr>
        <p:txBody>
          <a:bodyPr wrap="square">
            <a:spAutoFit/>
          </a:bodyPr>
          <a:lstStyle/>
          <a:p>
            <a:pPr indent="450000" algn="just" eaLnBrk="1" hangingPunct="1">
              <a:lnSpc>
                <a:spcPct val="85000"/>
              </a:lnSpc>
              <a:buFont typeface="Wingdings" pitchFamily="2" charset="2"/>
              <a:buNone/>
              <a:defRPr/>
            </a:pPr>
            <a:r>
              <a:rPr lang="ru-RU" sz="2800" b="1" dirty="0">
                <a:ln>
                  <a:solidFill>
                    <a:sysClr val="windowText" lastClr="000000"/>
                  </a:solidFill>
                </a:ln>
                <a:solidFill>
                  <a:srgbClr val="0000FF"/>
                </a:solidFill>
                <a:latin typeface="Arial Black" panose="020B0A04020102020204" pitchFamily="34" charset="0"/>
              </a:rPr>
              <a:t>Закон </a:t>
            </a:r>
            <a:r>
              <a:rPr lang="ru-RU" sz="2800" b="1" dirty="0" smtClean="0">
                <a:ln>
                  <a:solidFill>
                    <a:sysClr val="windowText" lastClr="000000"/>
                  </a:solidFill>
                </a:ln>
                <a:solidFill>
                  <a:srgbClr val="0000FF"/>
                </a:solidFill>
                <a:latin typeface="Arial Black" panose="020B0A04020102020204" pitchFamily="34" charset="0"/>
              </a:rPr>
              <a:t>Гесса: </a:t>
            </a:r>
            <a:r>
              <a:rPr lang="ru-RU" sz="2800" b="1" i="1" dirty="0"/>
              <a:t>«</a:t>
            </a:r>
            <a:r>
              <a:rPr lang="ru-RU" sz="2800" b="1" dirty="0">
                <a:solidFill>
                  <a:schemeClr val="tx1">
                    <a:lumMod val="50000"/>
                  </a:schemeClr>
                </a:solidFill>
              </a:rPr>
              <a:t>Тепловой эффект химической реакции</a:t>
            </a:r>
            <a:r>
              <a:rPr lang="ru-RU" sz="2800" b="1" dirty="0" smtClean="0">
                <a:solidFill>
                  <a:schemeClr val="tx1">
                    <a:lumMod val="50000"/>
                  </a:schemeClr>
                </a:solidFill>
              </a:rPr>
              <a:t>, проводимой </a:t>
            </a:r>
            <a:r>
              <a:rPr lang="ru-RU" sz="2800" b="1" dirty="0">
                <a:solidFill>
                  <a:schemeClr val="tx1">
                    <a:lumMod val="50000"/>
                  </a:schemeClr>
                </a:solidFill>
              </a:rPr>
              <a:t>в </a:t>
            </a:r>
            <a:r>
              <a:rPr lang="ru-RU" sz="2800" b="1" dirty="0" smtClean="0">
                <a:ln>
                  <a:solidFill>
                    <a:sysClr val="windowText" lastClr="000000"/>
                  </a:solidFill>
                </a:ln>
                <a:solidFill>
                  <a:srgbClr val="0000FF"/>
                </a:solidFill>
              </a:rPr>
              <a:t>изобарно-изотермических</a:t>
            </a:r>
            <a:r>
              <a:rPr lang="ru-RU" sz="2800" b="1" dirty="0" smtClean="0">
                <a:solidFill>
                  <a:schemeClr val="tx1">
                    <a:lumMod val="50000"/>
                  </a:schemeClr>
                </a:solidFill>
              </a:rPr>
              <a:t> или </a:t>
            </a:r>
            <a:r>
              <a:rPr lang="ru-RU" sz="2800" b="1" dirty="0">
                <a:ln>
                  <a:solidFill>
                    <a:sysClr val="windowText" lastClr="000000"/>
                  </a:solidFill>
                </a:ln>
                <a:solidFill>
                  <a:srgbClr val="0000FF"/>
                </a:solidFill>
              </a:rPr>
              <a:t>изохорно-изотермических </a:t>
            </a:r>
            <a:r>
              <a:rPr lang="ru-RU" sz="2800" b="1" dirty="0">
                <a:solidFill>
                  <a:schemeClr val="tx1">
                    <a:lumMod val="50000"/>
                  </a:schemeClr>
                </a:solidFill>
              </a:rPr>
              <a:t>условиях</a:t>
            </a:r>
            <a:r>
              <a:rPr lang="ru-RU" sz="2800" b="1" dirty="0" smtClean="0">
                <a:solidFill>
                  <a:schemeClr val="tx1">
                    <a:lumMod val="50000"/>
                  </a:schemeClr>
                </a:solidFill>
              </a:rPr>
              <a:t>, зависит </a:t>
            </a:r>
            <a:r>
              <a:rPr lang="ru-RU" sz="2800" b="1" dirty="0">
                <a:solidFill>
                  <a:schemeClr val="tx1">
                    <a:lumMod val="50000"/>
                  </a:schemeClr>
                </a:solidFill>
              </a:rPr>
              <a:t>только от вида и состояния </a:t>
            </a:r>
            <a:r>
              <a:rPr lang="ru-RU" sz="2800" b="1" dirty="0" smtClean="0">
                <a:solidFill>
                  <a:schemeClr val="tx1">
                    <a:lumMod val="50000"/>
                  </a:schemeClr>
                </a:solidFill>
              </a:rPr>
              <a:t>исходных </a:t>
            </a:r>
            <a:r>
              <a:rPr lang="ru-RU" sz="2800" b="1" dirty="0">
                <a:solidFill>
                  <a:schemeClr val="tx1">
                    <a:lumMod val="50000"/>
                  </a:schemeClr>
                </a:solidFill>
              </a:rPr>
              <a:t>веществ и продуктов реакции </a:t>
            </a:r>
            <a:r>
              <a:rPr lang="ru-RU" sz="2800" b="1" dirty="0" smtClean="0">
                <a:solidFill>
                  <a:schemeClr val="tx1">
                    <a:lumMod val="50000"/>
                  </a:schemeClr>
                </a:solidFill>
              </a:rPr>
              <a:t>и не </a:t>
            </a:r>
            <a:r>
              <a:rPr lang="ru-RU" sz="2800" b="1" dirty="0">
                <a:solidFill>
                  <a:schemeClr val="tx1">
                    <a:lumMod val="50000"/>
                  </a:schemeClr>
                </a:solidFill>
              </a:rPr>
              <a:t>зависит от пути её </a:t>
            </a:r>
            <a:r>
              <a:rPr lang="ru-RU" sz="2800" b="1" dirty="0" smtClean="0">
                <a:solidFill>
                  <a:schemeClr val="tx1">
                    <a:lumMod val="50000"/>
                  </a:schemeClr>
                </a:solidFill>
              </a:rPr>
              <a:t>протекания</a:t>
            </a:r>
            <a:r>
              <a:rPr lang="ru-RU" sz="2800" b="1" i="1" dirty="0" smtClean="0"/>
              <a:t>»</a:t>
            </a:r>
            <a:r>
              <a:rPr lang="ru-RU" sz="2800" b="1" dirty="0" smtClean="0"/>
              <a:t> </a:t>
            </a:r>
            <a:endParaRPr lang="ru-RU" sz="2800" b="1" dirty="0"/>
          </a:p>
        </p:txBody>
      </p:sp>
    </p:spTree>
    <p:extLst>
      <p:ext uri="{BB962C8B-B14F-4D97-AF65-F5344CB8AC3E}">
        <p14:creationId xmlns:p14="http://schemas.microsoft.com/office/powerpoint/2010/main" val="2867921037"/>
      </p:ext>
    </p:extLst>
  </p:cSld>
  <p:clrMapOvr>
    <a:masterClrMapping/>
  </p:clrMapOvr>
  <p:transition>
    <p:wheel spokes="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5" name="Picture 2" descr="D:\ГЛАВНАЯ ПАПКА ВИКИ\внутрення энергия энтальпия\PressurizedWaterReactor_ru.gif"/>
          <p:cNvPicPr>
            <a:picLocks noChangeAspect="1" noChangeArrowheads="1" noCrop="1"/>
          </p:cNvPicPr>
          <p:nvPr/>
        </p:nvPicPr>
        <p:blipFill>
          <a:blip r:embed="rId4" cstate="print"/>
          <a:srcRect/>
          <a:stretch>
            <a:fillRect/>
          </a:stretch>
        </p:blipFill>
        <p:spPr bwMode="auto">
          <a:xfrm>
            <a:off x="0" y="3682380"/>
            <a:ext cx="6337300" cy="3275012"/>
          </a:xfrm>
          <a:prstGeom prst="rect">
            <a:avLst/>
          </a:prstGeom>
          <a:noFill/>
          <a:ln w="9525">
            <a:noFill/>
            <a:miter lim="800000"/>
            <a:headEnd/>
            <a:tailEnd/>
          </a:ln>
        </p:spPr>
      </p:pic>
      <p:pic>
        <p:nvPicPr>
          <p:cNvPr id="10"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004074" y="6192182"/>
            <a:ext cx="304800" cy="304800"/>
          </a:xfrm>
          <a:prstGeom prst="rect">
            <a:avLst/>
          </a:prstGeom>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12" descr="пишу 1"/>
          <p:cNvPicPr>
            <a:picLocks noChangeAspect="1" noChangeArrowheads="1" noCrop="1"/>
          </p:cNvPicPr>
          <p:nvPr/>
        </p:nvPicPr>
        <p:blipFill>
          <a:blip r:embed="rId7" cstate="print"/>
          <a:srcRect/>
          <a:stretch>
            <a:fillRect/>
          </a:stretch>
        </p:blipFill>
        <p:spPr bwMode="auto">
          <a:xfrm>
            <a:off x="8462991" y="4991120"/>
            <a:ext cx="649287" cy="1295400"/>
          </a:xfrm>
          <a:prstGeom prst="rect">
            <a:avLst/>
          </a:prstGeom>
          <a:noFill/>
          <a:ln w="9525">
            <a:noFill/>
            <a:miter lim="800000"/>
            <a:headEnd/>
            <a:tailEnd/>
          </a:ln>
        </p:spPr>
      </p:pic>
      <p:sp>
        <p:nvSpPr>
          <p:cNvPr id="2" name="Прямоугольник 1"/>
          <p:cNvSpPr/>
          <p:nvPr/>
        </p:nvSpPr>
        <p:spPr>
          <a:xfrm>
            <a:off x="47766" y="44624"/>
            <a:ext cx="8916721" cy="4294381"/>
          </a:xfrm>
          <a:prstGeom prst="rect">
            <a:avLst/>
          </a:prstGeom>
        </p:spPr>
        <p:txBody>
          <a:bodyPr wrap="square">
            <a:spAutoFit/>
          </a:bodyPr>
          <a:lstStyle/>
          <a:p>
            <a:pPr marL="0" indent="450850" algn="just" eaLnBrk="1" hangingPunct="1">
              <a:lnSpc>
                <a:spcPct val="75000"/>
              </a:lnSpc>
              <a:buClr>
                <a:schemeClr val="tx1"/>
              </a:buClr>
              <a:buFontTx/>
              <a:buNone/>
            </a:pPr>
            <a:r>
              <a:rPr lang="ru-RU" sz="2600" b="1" dirty="0">
                <a:ln>
                  <a:solidFill>
                    <a:sysClr val="windowText" lastClr="000000"/>
                  </a:solidFill>
                </a:ln>
                <a:solidFill>
                  <a:srgbClr val="FF3300"/>
                </a:solidFill>
                <a:latin typeface="Arial Black" pitchFamily="34" charset="0"/>
                <a:cs typeface="Arial" pitchFamily="34" charset="0"/>
              </a:rPr>
              <a:t>Энергия</a:t>
            </a:r>
            <a:r>
              <a:rPr lang="ru-RU" sz="2600" b="1" dirty="0">
                <a:latin typeface="Arial" pitchFamily="34" charset="0"/>
                <a:cs typeface="Arial" pitchFamily="34" charset="0"/>
              </a:rPr>
              <a:t> – мера </a:t>
            </a:r>
            <a:r>
              <a:rPr lang="ru-RU" sz="2600" b="1" dirty="0">
                <a:ln>
                  <a:solidFill>
                    <a:sysClr val="windowText" lastClr="000000"/>
                  </a:solidFill>
                </a:ln>
                <a:latin typeface="Arial" pitchFamily="34" charset="0"/>
                <a:cs typeface="Arial" pitchFamily="34" charset="0"/>
              </a:rPr>
              <a:t>способности</a:t>
            </a:r>
            <a:r>
              <a:rPr lang="ru-RU" sz="2600" b="1" dirty="0">
                <a:latin typeface="Arial" pitchFamily="34" charset="0"/>
                <a:cs typeface="Arial" pitchFamily="34" charset="0"/>
              </a:rPr>
              <a:t> тела или системы </a:t>
            </a:r>
            <a:r>
              <a:rPr lang="ru-RU" sz="2600" b="1" dirty="0">
                <a:ln>
                  <a:solidFill>
                    <a:sysClr val="windowText" lastClr="000000"/>
                  </a:solidFill>
                </a:ln>
                <a:latin typeface="Arial" pitchFamily="34" charset="0"/>
                <a:cs typeface="Arial" pitchFamily="34" charset="0"/>
              </a:rPr>
              <a:t>совершать работу</a:t>
            </a:r>
            <a:r>
              <a:rPr lang="ru-RU" sz="2600" b="1" dirty="0">
                <a:latin typeface="Arial" pitchFamily="34" charset="0"/>
                <a:cs typeface="Arial" pitchFamily="34" charset="0"/>
              </a:rPr>
              <a:t>; это общая количественная мера различных форм движения материи. Соответственно различие отдельных видов энергии (механической, химической, электромагнитной, гравитационной, ядерной и т.д.) обусловлено конкретными формами движения материи. Вследствие того, что по закону сохранения энергии все явления природы связаны воедино и любое изменение энергии свидетельствует только о ее превращении, </a:t>
            </a:r>
            <a:r>
              <a:rPr lang="ru-RU" sz="2600" b="1" u="sng" dirty="0">
                <a:latin typeface="Arial" pitchFamily="34" charset="0"/>
                <a:cs typeface="Arial" pitchFamily="34" charset="0"/>
              </a:rPr>
              <a:t>меру этого превращения оценивают</a:t>
            </a:r>
            <a:r>
              <a:rPr lang="ru-RU" sz="2600" b="1" dirty="0">
                <a:latin typeface="Arial" pitchFamily="34" charset="0"/>
                <a:cs typeface="Arial" pitchFamily="34" charset="0"/>
              </a:rPr>
              <a:t> </a:t>
            </a:r>
            <a:r>
              <a:rPr lang="ru-RU" sz="2600" b="1" dirty="0">
                <a:ln>
                  <a:solidFill>
                    <a:sysClr val="windowText" lastClr="000000"/>
                  </a:solidFill>
                </a:ln>
                <a:solidFill>
                  <a:srgbClr val="FF3300"/>
                </a:solidFill>
                <a:latin typeface="Arial" pitchFamily="34" charset="0"/>
                <a:cs typeface="Arial" pitchFamily="34" charset="0"/>
              </a:rPr>
              <a:t>работой</a:t>
            </a:r>
            <a:r>
              <a:rPr lang="ru-RU" sz="2600" b="1" dirty="0">
                <a:latin typeface="Arial" pitchFamily="34" charset="0"/>
                <a:cs typeface="Arial" pitchFamily="34" charset="0"/>
              </a:rPr>
              <a:t>, Дж, </a:t>
            </a:r>
            <a:r>
              <a:rPr lang="ru-RU" sz="2600" b="1" u="sng" dirty="0">
                <a:latin typeface="Arial" pitchFamily="34" charset="0"/>
                <a:cs typeface="Arial" pitchFamily="34" charset="0"/>
              </a:rPr>
              <a:t>совершаемой в единицу времени</a:t>
            </a:r>
            <a:r>
              <a:rPr lang="ru-RU" sz="2600" b="1" dirty="0">
                <a:latin typeface="Arial" pitchFamily="34" charset="0"/>
                <a:cs typeface="Arial" pitchFamily="34" charset="0"/>
              </a:rPr>
              <a:t>, т. е. </a:t>
            </a:r>
            <a:r>
              <a:rPr lang="ru-RU" sz="2600" b="1" dirty="0">
                <a:ln>
                  <a:solidFill>
                    <a:sysClr val="windowText" lastClr="000000"/>
                  </a:solidFill>
                </a:ln>
                <a:solidFill>
                  <a:srgbClr val="FF3300"/>
                </a:solidFill>
                <a:latin typeface="Arial" pitchFamily="34" charset="0"/>
                <a:cs typeface="Arial" pitchFamily="34" charset="0"/>
              </a:rPr>
              <a:t>мощностью</a:t>
            </a:r>
            <a:r>
              <a:rPr lang="ru-RU" sz="2600" b="1" dirty="0">
                <a:latin typeface="Arial" pitchFamily="34" charset="0"/>
                <a:cs typeface="Arial" pitchFamily="34" charset="0"/>
              </a:rPr>
              <a:t>. Мощность измеряется  в ваттах (Вт);  </a:t>
            </a:r>
            <a:r>
              <a:rPr lang="ru-RU" sz="2600" b="1" dirty="0" smtClean="0">
                <a:latin typeface="Arial" pitchFamily="34" charset="0"/>
                <a:cs typeface="Arial" pitchFamily="34" charset="0"/>
              </a:rPr>
              <a:t>1Вт </a:t>
            </a:r>
            <a:r>
              <a:rPr lang="ru-RU" sz="2600" b="1" dirty="0">
                <a:latin typeface="Arial" pitchFamily="34" charset="0"/>
                <a:cs typeface="Arial" pitchFamily="34" charset="0"/>
              </a:rPr>
              <a:t>= 1 Дж/с.</a:t>
            </a:r>
          </a:p>
        </p:txBody>
      </p:sp>
    </p:spTree>
    <p:extLst>
      <p:ext uri="{BB962C8B-B14F-4D97-AF65-F5344CB8AC3E}">
        <p14:creationId xmlns:p14="http://schemas.microsoft.com/office/powerpoint/2010/main" val="395276429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Маша\Рабочий стол\Новая папка (7)\DSCF9071.jpg"/>
          <p:cNvPicPr>
            <a:picLocks noGrp="1" noChangeAspect="1" noChangeArrowheads="1"/>
          </p:cNvPicPr>
          <p:nvPr>
            <p:ph idx="1"/>
          </p:nvPr>
        </p:nvPicPr>
        <p:blipFill rotWithShape="1">
          <a:blip r:embed="rId3" cstate="print">
            <a:lum bright="-10000" contrast="10000"/>
          </a:blip>
          <a:srcRect l="9405" r="2815" b="52031"/>
          <a:stretch/>
        </p:blipFill>
        <p:spPr>
          <a:xfrm>
            <a:off x="395536" y="646834"/>
            <a:ext cx="8508373" cy="3487169"/>
          </a:xfrm>
          <a:effectLst>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a:bevelT w="88900" h="88900"/>
          </a:sp3d>
        </p:spPr>
      </p:pic>
      <p:sp>
        <p:nvSpPr>
          <p:cNvPr id="3" name="Прямоугольник 2"/>
          <p:cNvSpPr/>
          <p:nvPr/>
        </p:nvSpPr>
        <p:spPr>
          <a:xfrm>
            <a:off x="1244917" y="44624"/>
            <a:ext cx="6351419" cy="584775"/>
          </a:xfrm>
          <a:prstGeom prst="rect">
            <a:avLst/>
          </a:prstGeom>
        </p:spPr>
        <p:txBody>
          <a:bodyPr wrap="none">
            <a:spAutoFit/>
          </a:bodyPr>
          <a:lstStyle/>
          <a:p>
            <a:r>
              <a:rPr lang="ru-RU" sz="3200" dirty="0">
                <a:ln>
                  <a:solidFill>
                    <a:sysClr val="windowText" lastClr="000000"/>
                  </a:solidFill>
                </a:ln>
                <a:solidFill>
                  <a:srgbClr val="0000FF"/>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Экспериментальная часть</a:t>
            </a:r>
            <a:endParaRPr lang="ru-RU" sz="3200" dirty="0">
              <a:ln>
                <a:solidFill>
                  <a:sysClr val="windowText" lastClr="000000"/>
                </a:solidFill>
              </a:ln>
              <a:solidFill>
                <a:srgbClr val="0000FF"/>
              </a:solidFill>
              <a:latin typeface="Arial Black" panose="020B0A04020102020204" pitchFamily="34" charset="0"/>
              <a:cs typeface="Arial" panose="020B0604020202020204" pitchFamily="34" charset="0"/>
            </a:endParaRPr>
          </a:p>
        </p:txBody>
      </p:sp>
      <p:graphicFrame>
        <p:nvGraphicFramePr>
          <p:cNvPr id="6" name="Объект 5"/>
          <p:cNvGraphicFramePr>
            <a:graphicFrameLocks noChangeAspect="1"/>
          </p:cNvGraphicFramePr>
          <p:nvPr>
            <p:extLst>
              <p:ext uri="{D42A27DB-BD31-4B8C-83A1-F6EECF244321}">
                <p14:modId xmlns:p14="http://schemas.microsoft.com/office/powerpoint/2010/main" val="3185732653"/>
              </p:ext>
            </p:extLst>
          </p:nvPr>
        </p:nvGraphicFramePr>
        <p:xfrm>
          <a:off x="2987824" y="4293096"/>
          <a:ext cx="2808312" cy="2500424"/>
        </p:xfrm>
        <a:graphic>
          <a:graphicData uri="http://schemas.openxmlformats.org/presentationml/2006/ole">
            <mc:AlternateContent xmlns:mc="http://schemas.openxmlformats.org/markup-compatibility/2006">
              <mc:Choice xmlns:v="urn:schemas-microsoft-com:vml" Requires="v">
                <p:oleObj spid="_x0000_s569357" name="Точечный рисунок" r:id="rId4" imgW="2866667" imgH="2553056" progId="PBrush">
                  <p:embed/>
                </p:oleObj>
              </mc:Choice>
              <mc:Fallback>
                <p:oleObj name="Точечный рисунок" r:id="rId4" imgW="2866667" imgH="2553056" progId="PBrush">
                  <p:embed/>
                  <p:pic>
                    <p:nvPicPr>
                      <p:cNvPr id="3" name="Объект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4293096"/>
                        <a:ext cx="2808312" cy="2500424"/>
                      </a:xfrm>
                      <a:prstGeom prst="rect">
                        <a:avLst/>
                      </a:prstGeom>
                      <a:noFill/>
                    </p:spPr>
                  </p:pic>
                </p:oleObj>
              </mc:Fallback>
            </mc:AlternateContent>
          </a:graphicData>
        </a:graphic>
      </p:graphicFrame>
    </p:spTree>
    <p:extLst>
      <p:ext uri="{BB962C8B-B14F-4D97-AF65-F5344CB8AC3E}">
        <p14:creationId xmlns:p14="http://schemas.microsoft.com/office/powerpoint/2010/main" val="1752918445"/>
      </p:ext>
    </p:extLst>
  </p:cSld>
  <p:clrMapOvr>
    <a:masterClrMapping/>
  </p:clrMapOvr>
  <p:transition>
    <p:wheel spokes="1"/>
  </p:transition>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 name="Объект 2"/>
          <p:cNvGraphicFramePr>
            <a:graphicFrameLocks noChangeAspect="1"/>
          </p:cNvGraphicFramePr>
          <p:nvPr>
            <p:extLst>
              <p:ext uri="{D42A27DB-BD31-4B8C-83A1-F6EECF244321}">
                <p14:modId xmlns:p14="http://schemas.microsoft.com/office/powerpoint/2010/main" val="2754790"/>
              </p:ext>
            </p:extLst>
          </p:nvPr>
        </p:nvGraphicFramePr>
        <p:xfrm>
          <a:off x="2267744" y="62566"/>
          <a:ext cx="4104456" cy="3654466"/>
        </p:xfrm>
        <a:graphic>
          <a:graphicData uri="http://schemas.openxmlformats.org/presentationml/2006/ole">
            <mc:AlternateContent xmlns:mc="http://schemas.openxmlformats.org/markup-compatibility/2006">
              <mc:Choice xmlns:v="urn:schemas-microsoft-com:vml" Requires="v">
                <p:oleObj spid="_x0000_s570381" name="Точечный рисунок" r:id="rId5" imgW="2866667" imgH="2553056" progId="PBrush">
                  <p:embed/>
                </p:oleObj>
              </mc:Choice>
              <mc:Fallback>
                <p:oleObj name="Точечный рисунок" r:id="rId5" imgW="2866667" imgH="2553056" progId="PBrush">
                  <p:embed/>
                  <p:pic>
                    <p:nvPicPr>
                      <p:cNvPr id="3" name="Объект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7744" y="62566"/>
                        <a:ext cx="4104456" cy="3654466"/>
                      </a:xfrm>
                      <a:prstGeom prst="rect">
                        <a:avLst/>
                      </a:prstGeom>
                      <a:noFill/>
                    </p:spPr>
                  </p:pic>
                </p:oleObj>
              </mc:Fallback>
            </mc:AlternateContent>
          </a:graphicData>
        </a:graphic>
      </p:graphicFrame>
      <p:sp>
        <p:nvSpPr>
          <p:cNvPr id="4" name="Прямоугольник 3"/>
          <p:cNvSpPr/>
          <p:nvPr/>
        </p:nvSpPr>
        <p:spPr>
          <a:xfrm>
            <a:off x="161764" y="3768246"/>
            <a:ext cx="8316415" cy="2973122"/>
          </a:xfrm>
          <a:prstGeom prst="rect">
            <a:avLst/>
          </a:prstGeom>
          <a:noFill/>
        </p:spPr>
        <p:txBody>
          <a:bodyPr wrap="square">
            <a:spAutoFit/>
          </a:bodyPr>
          <a:lstStyle/>
          <a:p>
            <a:pPr algn="ctr">
              <a:lnSpc>
                <a:spcPct val="80000"/>
              </a:lnSpc>
            </a:pPr>
            <a:r>
              <a:rPr lang="ru-RU" sz="2600" b="1" dirty="0" smtClean="0">
                <a:ln>
                  <a:solidFill>
                    <a:sysClr val="windowText" lastClr="000000"/>
                  </a:solidFill>
                </a:ln>
                <a:solidFill>
                  <a:srgbClr val="FF0000"/>
                </a:solidFill>
              </a:rPr>
              <a:t>Калориметр: </a:t>
            </a:r>
          </a:p>
          <a:p>
            <a:pPr algn="ctr">
              <a:lnSpc>
                <a:spcPct val="80000"/>
              </a:lnSpc>
            </a:pPr>
            <a:r>
              <a:rPr lang="ru-RU" sz="2600" b="1" dirty="0">
                <a:latin typeface="Arial" panose="020B0604020202020204" pitchFamily="34" charset="0"/>
                <a:cs typeface="Arial" panose="020B0604020202020204" pitchFamily="34" charset="0"/>
              </a:rPr>
              <a:t>1 – пробка в реакционной ампуле</a:t>
            </a:r>
            <a:r>
              <a:rPr lang="ru-RU" sz="2600" b="1" dirty="0" smtClean="0">
                <a:latin typeface="Arial" panose="020B0604020202020204" pitchFamily="34" charset="0"/>
                <a:cs typeface="Arial" panose="020B0604020202020204" pitchFamily="34" charset="0"/>
              </a:rPr>
              <a:t>; </a:t>
            </a:r>
          </a:p>
          <a:p>
            <a:pPr algn="ctr">
              <a:lnSpc>
                <a:spcPct val="80000"/>
              </a:lnSpc>
            </a:pPr>
            <a:r>
              <a:rPr lang="ru-RU" sz="2600" b="1" dirty="0" smtClean="0">
                <a:latin typeface="Arial" panose="020B0604020202020204" pitchFamily="34" charset="0"/>
                <a:cs typeface="Arial" panose="020B0604020202020204" pitchFamily="34" charset="0"/>
              </a:rPr>
              <a:t>2 </a:t>
            </a:r>
            <a:r>
              <a:rPr lang="ru-RU" sz="2600" b="1" dirty="0">
                <a:latin typeface="Arial" panose="020B0604020202020204" pitchFamily="34" charset="0"/>
                <a:cs typeface="Arial" panose="020B0604020202020204" pitchFamily="34" charset="0"/>
              </a:rPr>
              <a:t>– соль</a:t>
            </a:r>
            <a:r>
              <a:rPr lang="ru-RU" sz="2600" b="1" dirty="0" smtClean="0">
                <a:latin typeface="Arial" panose="020B0604020202020204" pitchFamily="34" charset="0"/>
                <a:cs typeface="Arial" panose="020B0604020202020204" pitchFamily="34" charset="0"/>
              </a:rPr>
              <a:t>; 3 </a:t>
            </a:r>
            <a:r>
              <a:rPr lang="ru-RU" sz="2600" b="1" dirty="0">
                <a:latin typeface="Arial" panose="020B0604020202020204" pitchFamily="34" charset="0"/>
                <a:cs typeface="Arial" panose="020B0604020202020204" pitchFamily="34" charset="0"/>
              </a:rPr>
              <a:t>– крышка</a:t>
            </a:r>
            <a:r>
              <a:rPr lang="ru-RU" sz="2600" b="1" dirty="0" smtClean="0">
                <a:latin typeface="Arial" panose="020B0604020202020204" pitchFamily="34" charset="0"/>
                <a:cs typeface="Arial" panose="020B0604020202020204" pitchFamily="34" charset="0"/>
              </a:rPr>
              <a:t>; </a:t>
            </a:r>
            <a:r>
              <a:rPr lang="ru-RU" sz="2600" b="1" dirty="0">
                <a:latin typeface="Arial" panose="020B0604020202020204" pitchFamily="34" charset="0"/>
                <a:cs typeface="Arial" panose="020B0604020202020204" pitchFamily="34" charset="0"/>
              </a:rPr>
              <a:t>4 – крышка</a:t>
            </a:r>
            <a:r>
              <a:rPr lang="ru-RU" sz="2600" b="1" dirty="0" smtClean="0">
                <a:latin typeface="Arial" panose="020B0604020202020204" pitchFamily="34" charset="0"/>
                <a:cs typeface="Arial" panose="020B0604020202020204" pitchFamily="34" charset="0"/>
              </a:rPr>
              <a:t>; </a:t>
            </a:r>
          </a:p>
          <a:p>
            <a:pPr algn="ctr">
              <a:lnSpc>
                <a:spcPct val="80000"/>
              </a:lnSpc>
            </a:pPr>
            <a:r>
              <a:rPr lang="ru-RU" sz="2600" b="1" dirty="0" smtClean="0">
                <a:latin typeface="Arial" panose="020B0604020202020204" pitchFamily="34" charset="0"/>
                <a:cs typeface="Arial" panose="020B0604020202020204" pitchFamily="34" charset="0"/>
              </a:rPr>
              <a:t>5 </a:t>
            </a:r>
            <a:r>
              <a:rPr lang="ru-RU" sz="2600" b="1" dirty="0">
                <a:latin typeface="Arial" panose="020B0604020202020204" pitchFamily="34" charset="0"/>
                <a:cs typeface="Arial" panose="020B0604020202020204" pitchFamily="34" charset="0"/>
              </a:rPr>
              <a:t>– палочка</a:t>
            </a:r>
            <a:r>
              <a:rPr lang="ru-RU" sz="2600" b="1" dirty="0" smtClean="0">
                <a:latin typeface="Arial" panose="020B0604020202020204" pitchFamily="34" charset="0"/>
                <a:cs typeface="Arial" panose="020B0604020202020204" pitchFamily="34" charset="0"/>
              </a:rPr>
              <a:t>; 6 </a:t>
            </a:r>
            <a:r>
              <a:rPr lang="ru-RU" sz="2600" b="1" dirty="0">
                <a:latin typeface="Arial" panose="020B0604020202020204" pitchFamily="34" charset="0"/>
                <a:cs typeface="Arial" panose="020B0604020202020204" pitchFamily="34" charset="0"/>
              </a:rPr>
              <a:t>– термометр </a:t>
            </a:r>
            <a:r>
              <a:rPr lang="ru-RU" sz="2600" b="1" dirty="0" err="1">
                <a:latin typeface="Arial" panose="020B0604020202020204" pitchFamily="34" charset="0"/>
                <a:cs typeface="Arial" panose="020B0604020202020204" pitchFamily="34" charset="0"/>
              </a:rPr>
              <a:t>Бекмана</a:t>
            </a:r>
            <a:r>
              <a:rPr lang="ru-RU" sz="2600" b="1" dirty="0" smtClean="0">
                <a:latin typeface="Arial" panose="020B0604020202020204" pitchFamily="34" charset="0"/>
                <a:cs typeface="Arial" panose="020B0604020202020204" pitchFamily="34" charset="0"/>
              </a:rPr>
              <a:t>; </a:t>
            </a:r>
          </a:p>
          <a:p>
            <a:pPr algn="ctr">
              <a:lnSpc>
                <a:spcPct val="80000"/>
              </a:lnSpc>
            </a:pPr>
            <a:r>
              <a:rPr lang="ru-RU" sz="2600" b="1" dirty="0" smtClean="0">
                <a:latin typeface="Arial" panose="020B0604020202020204" pitchFamily="34" charset="0"/>
                <a:cs typeface="Arial" panose="020B0604020202020204" pitchFamily="34" charset="0"/>
              </a:rPr>
              <a:t>7 </a:t>
            </a:r>
            <a:r>
              <a:rPr lang="ru-RU" sz="2600" b="1" dirty="0">
                <a:latin typeface="Arial" panose="020B0604020202020204" pitchFamily="34" charset="0"/>
                <a:cs typeface="Arial" panose="020B0604020202020204" pitchFamily="34" charset="0"/>
              </a:rPr>
              <a:t>– кнопка для пуска мешалки</a:t>
            </a:r>
            <a:r>
              <a:rPr lang="ru-RU" sz="2600" b="1" dirty="0" smtClean="0">
                <a:latin typeface="Arial" panose="020B0604020202020204" pitchFamily="34" charset="0"/>
                <a:cs typeface="Arial" panose="020B0604020202020204" pitchFamily="34" charset="0"/>
              </a:rPr>
              <a:t>; </a:t>
            </a:r>
          </a:p>
          <a:p>
            <a:pPr algn="ctr">
              <a:lnSpc>
                <a:spcPct val="80000"/>
              </a:lnSpc>
            </a:pPr>
            <a:r>
              <a:rPr lang="ru-RU" sz="2600" b="1" dirty="0" smtClean="0">
                <a:latin typeface="Arial" panose="020B0604020202020204" pitchFamily="34" charset="0"/>
                <a:cs typeface="Arial" panose="020B0604020202020204" pitchFamily="34" charset="0"/>
              </a:rPr>
              <a:t>8 </a:t>
            </a:r>
            <a:r>
              <a:rPr lang="ru-RU" sz="2600" b="1" dirty="0">
                <a:latin typeface="Arial" panose="020B0604020202020204" pitchFamily="34" charset="0"/>
                <a:cs typeface="Arial" panose="020B0604020202020204" pitchFamily="34" charset="0"/>
              </a:rPr>
              <a:t>– трансформатор</a:t>
            </a:r>
            <a:r>
              <a:rPr lang="ru-RU" sz="2600" b="1" dirty="0" smtClean="0">
                <a:latin typeface="Arial" panose="020B0604020202020204" pitchFamily="34" charset="0"/>
                <a:cs typeface="Arial" panose="020B0604020202020204" pitchFamily="34" charset="0"/>
              </a:rPr>
              <a:t>; </a:t>
            </a:r>
            <a:r>
              <a:rPr lang="ru-RU" sz="2600" b="1" dirty="0">
                <a:latin typeface="Arial" panose="020B0604020202020204" pitchFamily="34" charset="0"/>
                <a:cs typeface="Arial" panose="020B0604020202020204" pitchFamily="34" charset="0"/>
              </a:rPr>
              <a:t>9 – </a:t>
            </a:r>
            <a:r>
              <a:rPr lang="ru-RU" sz="2600" b="1" dirty="0" err="1">
                <a:latin typeface="Arial" panose="020B0604020202020204" pitchFamily="34" charset="0"/>
                <a:cs typeface="Arial" panose="020B0604020202020204" pitchFamily="34" charset="0"/>
              </a:rPr>
              <a:t>спиртовый</a:t>
            </a:r>
            <a:r>
              <a:rPr lang="ru-RU" sz="2600" b="1" dirty="0">
                <a:latin typeface="Arial" panose="020B0604020202020204" pitchFamily="34" charset="0"/>
                <a:cs typeface="Arial" panose="020B0604020202020204" pitchFamily="34" charset="0"/>
              </a:rPr>
              <a:t>  термометр</a:t>
            </a:r>
            <a:r>
              <a:rPr lang="ru-RU" sz="2600" b="1" dirty="0" smtClean="0">
                <a:latin typeface="Arial" panose="020B0604020202020204" pitchFamily="34" charset="0"/>
                <a:cs typeface="Arial" panose="020B0604020202020204" pitchFamily="34" charset="0"/>
              </a:rPr>
              <a:t>; </a:t>
            </a:r>
            <a:endParaRPr lang="ru-RU" sz="2600" b="1" dirty="0" smtClean="0">
              <a:latin typeface="Arial" panose="020B0604020202020204" pitchFamily="34" charset="0"/>
              <a:cs typeface="Arial" panose="020B0604020202020204" pitchFamily="34" charset="0"/>
            </a:endParaRPr>
          </a:p>
          <a:p>
            <a:pPr algn="ctr">
              <a:lnSpc>
                <a:spcPct val="80000"/>
              </a:lnSpc>
            </a:pPr>
            <a:r>
              <a:rPr lang="ru-RU" sz="2600" b="1" dirty="0" smtClean="0">
                <a:latin typeface="Arial" panose="020B0604020202020204" pitchFamily="34" charset="0"/>
                <a:cs typeface="Arial" panose="020B0604020202020204" pitchFamily="34" charset="0"/>
              </a:rPr>
              <a:t>10 </a:t>
            </a:r>
            <a:r>
              <a:rPr lang="ru-RU" sz="2600" b="1" dirty="0">
                <a:latin typeface="Arial" panose="020B0604020202020204" pitchFamily="34" charset="0"/>
                <a:cs typeface="Arial" panose="020B0604020202020204" pitchFamily="34" charset="0"/>
              </a:rPr>
              <a:t>– воздушная рубашка;</a:t>
            </a:r>
            <a:endParaRPr lang="ru-RU" sz="2600" b="1" dirty="0">
              <a:latin typeface="Arial" panose="020B0604020202020204" pitchFamily="34" charset="0"/>
              <a:ea typeface="Times New Roman"/>
              <a:cs typeface="Arial" panose="020B0604020202020204" pitchFamily="34" charset="0"/>
            </a:endParaRPr>
          </a:p>
          <a:p>
            <a:pPr algn="ctr">
              <a:lnSpc>
                <a:spcPct val="80000"/>
              </a:lnSpc>
            </a:pPr>
            <a:r>
              <a:rPr lang="ru-RU" sz="2600" b="1" dirty="0">
                <a:latin typeface="Arial" panose="020B0604020202020204" pitchFamily="34" charset="0"/>
                <a:cs typeface="Arial" panose="020B0604020202020204" pitchFamily="34" charset="0"/>
              </a:rPr>
              <a:t>11 – мешалка</a:t>
            </a:r>
            <a:r>
              <a:rPr lang="ru-RU" sz="2600" b="1" dirty="0" smtClean="0">
                <a:latin typeface="Arial" panose="020B0604020202020204" pitchFamily="34" charset="0"/>
                <a:cs typeface="Arial" panose="020B0604020202020204" pitchFamily="34" charset="0"/>
              </a:rPr>
              <a:t>; 12 </a:t>
            </a:r>
            <a:r>
              <a:rPr lang="ru-RU" sz="2600" b="1" dirty="0">
                <a:latin typeface="Arial" panose="020B0604020202020204" pitchFamily="34" charset="0"/>
                <a:cs typeface="Arial" panose="020B0604020202020204" pitchFamily="34" charset="0"/>
              </a:rPr>
              <a:t>– рабочий резервуар</a:t>
            </a:r>
            <a:r>
              <a:rPr lang="ru-RU" sz="2600" b="1" dirty="0" smtClean="0">
                <a:latin typeface="Arial" panose="020B0604020202020204" pitchFamily="34" charset="0"/>
                <a:cs typeface="Arial" panose="020B0604020202020204" pitchFamily="34" charset="0"/>
              </a:rPr>
              <a:t>; </a:t>
            </a:r>
          </a:p>
          <a:p>
            <a:pPr algn="ctr">
              <a:lnSpc>
                <a:spcPct val="80000"/>
              </a:lnSpc>
            </a:pPr>
            <a:r>
              <a:rPr lang="ru-RU" sz="2600" b="1" dirty="0" smtClean="0">
                <a:latin typeface="Arial" panose="020B0604020202020204" pitchFamily="34" charset="0"/>
                <a:cs typeface="Arial" panose="020B0604020202020204" pitchFamily="34" charset="0"/>
              </a:rPr>
              <a:t>13 </a:t>
            </a:r>
            <a:r>
              <a:rPr lang="ru-RU" sz="2600" b="1" dirty="0">
                <a:latin typeface="Arial" panose="020B0604020202020204" pitchFamily="34" charset="0"/>
                <a:cs typeface="Arial" panose="020B0604020202020204" pitchFamily="34" charset="0"/>
              </a:rPr>
              <a:t>– теплоизоляционная </a:t>
            </a:r>
            <a:r>
              <a:rPr lang="ru-RU" sz="2600" b="1" dirty="0" smtClean="0">
                <a:latin typeface="Arial" panose="020B0604020202020204" pitchFamily="34" charset="0"/>
                <a:cs typeface="Arial" panose="020B0604020202020204" pitchFamily="34" charset="0"/>
              </a:rPr>
              <a:t>подставка</a:t>
            </a:r>
            <a:endParaRPr lang="ru-RU" sz="2600" dirty="0"/>
          </a:p>
        </p:txBody>
      </p:sp>
    </p:spTree>
    <p:extLst>
      <p:ext uri="{BB962C8B-B14F-4D97-AF65-F5344CB8AC3E}">
        <p14:creationId xmlns:p14="http://schemas.microsoft.com/office/powerpoint/2010/main" val="1712693272"/>
      </p:ext>
    </p:extLst>
  </p:cSld>
  <p:clrMapOvr>
    <a:masterClrMapping/>
  </p:clrMapOvr>
  <p:transition>
    <p:wheel spokes="1"/>
  </p:transition>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 name="Picture 12" descr="пишу 1"/>
          <p:cNvPicPr>
            <a:picLocks noChangeAspect="1" noChangeArrowheads="1" noCrop="1"/>
          </p:cNvPicPr>
          <p:nvPr/>
        </p:nvPicPr>
        <p:blipFill>
          <a:blip r:embed="rId4" cstate="print"/>
          <a:srcRect/>
          <a:stretch>
            <a:fillRect/>
          </a:stretch>
        </p:blipFill>
        <p:spPr bwMode="auto">
          <a:xfrm>
            <a:off x="8531225" y="5085928"/>
            <a:ext cx="649287" cy="1295400"/>
          </a:xfrm>
          <a:prstGeom prst="rect">
            <a:avLst/>
          </a:prstGeom>
          <a:noFill/>
          <a:ln w="9525">
            <a:noFill/>
            <a:miter lim="800000"/>
            <a:headEnd/>
            <a:tailEnd/>
          </a:ln>
        </p:spPr>
      </p:pic>
      <p:sp>
        <p:nvSpPr>
          <p:cNvPr id="7" name="Прямоугольник 2"/>
          <p:cNvSpPr>
            <a:spLocks noChangeArrowheads="1"/>
          </p:cNvSpPr>
          <p:nvPr/>
        </p:nvSpPr>
        <p:spPr bwMode="auto">
          <a:xfrm>
            <a:off x="228766" y="318638"/>
            <a:ext cx="8951746" cy="523220"/>
          </a:xfrm>
          <a:prstGeom prst="rect">
            <a:avLst/>
          </a:prstGeom>
          <a:noFill/>
          <a:ln w="9525">
            <a:noFill/>
            <a:miter lim="800000"/>
            <a:headEnd/>
            <a:tailEnd/>
          </a:ln>
        </p:spPr>
        <p:txBody>
          <a:bodyPr wrap="none">
            <a:spAutoFit/>
          </a:bodyPr>
          <a:lstStyle/>
          <a:p>
            <a:r>
              <a:rPr lang="ru-RU" sz="2800" b="1" dirty="0" smtClean="0">
                <a:latin typeface="Arial" panose="020B0604020202020204" pitchFamily="34" charset="0"/>
                <a:cs typeface="Arial" panose="020B0604020202020204" pitchFamily="34" charset="0"/>
              </a:rPr>
              <a:t>В эксперименте использовали следующие соли:</a:t>
            </a:r>
            <a:endParaRPr lang="ru-RU" sz="2800" b="1" dirty="0">
              <a:latin typeface="Arial" panose="020B0604020202020204" pitchFamily="34" charset="0"/>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331610725"/>
              </p:ext>
            </p:extLst>
          </p:nvPr>
        </p:nvGraphicFramePr>
        <p:xfrm>
          <a:off x="228766" y="1208839"/>
          <a:ext cx="8735724" cy="3596640"/>
        </p:xfrm>
        <a:graphic>
          <a:graphicData uri="http://schemas.openxmlformats.org/drawingml/2006/table">
            <a:tbl>
              <a:tblPr firstRow="1" bandRow="1">
                <a:tableStyleId>{2D5ABB26-0587-4C30-8999-92F81FD0307C}</a:tableStyleId>
              </a:tblPr>
              <a:tblGrid>
                <a:gridCol w="2183931">
                  <a:extLst>
                    <a:ext uri="{9D8B030D-6E8A-4147-A177-3AD203B41FA5}">
                      <a16:colId xmlns:a16="http://schemas.microsoft.com/office/drawing/2014/main" val="3945414335"/>
                    </a:ext>
                  </a:extLst>
                </a:gridCol>
                <a:gridCol w="2183931">
                  <a:extLst>
                    <a:ext uri="{9D8B030D-6E8A-4147-A177-3AD203B41FA5}">
                      <a16:colId xmlns:a16="http://schemas.microsoft.com/office/drawing/2014/main" val="1902975966"/>
                    </a:ext>
                  </a:extLst>
                </a:gridCol>
                <a:gridCol w="2183931">
                  <a:extLst>
                    <a:ext uri="{9D8B030D-6E8A-4147-A177-3AD203B41FA5}">
                      <a16:colId xmlns:a16="http://schemas.microsoft.com/office/drawing/2014/main" val="1046786154"/>
                    </a:ext>
                  </a:extLst>
                </a:gridCol>
                <a:gridCol w="2183931">
                  <a:extLst>
                    <a:ext uri="{9D8B030D-6E8A-4147-A177-3AD203B41FA5}">
                      <a16:colId xmlns:a16="http://schemas.microsoft.com/office/drawing/2014/main" val="507637647"/>
                    </a:ext>
                  </a:extLst>
                </a:gridCol>
              </a:tblGrid>
              <a:tr h="370840">
                <a:tc>
                  <a:txBody>
                    <a:bodyPr/>
                    <a:lstStyle/>
                    <a:p>
                      <a:pPr marL="0" indent="0" algn="ctr">
                        <a:tabLst/>
                      </a:pPr>
                      <a:r>
                        <a:rPr lang="ru-RU" sz="2500" b="1" dirty="0" smtClean="0">
                          <a:latin typeface="Arial" panose="020B0604020202020204" pitchFamily="34" charset="0"/>
                          <a:cs typeface="Arial" panose="020B0604020202020204" pitchFamily="34" charset="0"/>
                        </a:rPr>
                        <a:t>Соединение</a:t>
                      </a:r>
                      <a:endParaRPr lang="ru-RU" sz="25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600" b="1" dirty="0" smtClean="0">
                          <a:latin typeface="Arial" panose="020B0604020202020204" pitchFamily="34" charset="0"/>
                          <a:cs typeface="Arial" panose="020B0604020202020204" pitchFamily="34" charset="0"/>
                        </a:rPr>
                        <a:t>Масса (</a:t>
                      </a:r>
                      <a:r>
                        <a:rPr lang="en-US" sz="2600" b="1" dirty="0" smtClean="0">
                          <a:latin typeface="Arial" panose="020B0604020202020204" pitchFamily="34" charset="0"/>
                          <a:cs typeface="Arial" panose="020B0604020202020204" pitchFamily="34" charset="0"/>
                        </a:rPr>
                        <a:t>m</a:t>
                      </a:r>
                      <a:r>
                        <a:rPr lang="ru-RU" sz="2600" b="1" dirty="0" smtClean="0">
                          <a:latin typeface="Arial" panose="020B0604020202020204" pitchFamily="34" charset="0"/>
                          <a:cs typeface="Arial" panose="020B0604020202020204" pitchFamily="34" charset="0"/>
                        </a:rPr>
                        <a:t>), г</a:t>
                      </a:r>
                      <a:endParaRPr lang="ru-RU" sz="2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tabLst/>
                      </a:pPr>
                      <a:r>
                        <a:rPr lang="ru-RU" sz="2500" b="1" dirty="0" smtClean="0">
                          <a:latin typeface="Arial" panose="020B0604020202020204" pitchFamily="34" charset="0"/>
                          <a:cs typeface="Arial" panose="020B0604020202020204" pitchFamily="34" charset="0"/>
                        </a:rPr>
                        <a:t>Соединение</a:t>
                      </a:r>
                      <a:endParaRPr lang="ru-RU" sz="25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600" b="1" dirty="0" smtClean="0">
                          <a:latin typeface="Arial" panose="020B0604020202020204" pitchFamily="34" charset="0"/>
                          <a:cs typeface="Arial" panose="020B0604020202020204" pitchFamily="34" charset="0"/>
                        </a:rPr>
                        <a:t>Масса (</a:t>
                      </a:r>
                      <a:r>
                        <a:rPr lang="en-US" sz="2600" b="1" dirty="0" smtClean="0">
                          <a:latin typeface="Arial" panose="020B0604020202020204" pitchFamily="34" charset="0"/>
                          <a:cs typeface="Arial" panose="020B0604020202020204" pitchFamily="34" charset="0"/>
                        </a:rPr>
                        <a:t>m</a:t>
                      </a:r>
                      <a:r>
                        <a:rPr lang="ru-RU" sz="2600" b="1" dirty="0" smtClean="0">
                          <a:latin typeface="Arial" panose="020B0604020202020204" pitchFamily="34" charset="0"/>
                          <a:cs typeface="Arial" panose="020B0604020202020204" pitchFamily="34" charset="0"/>
                        </a:rPr>
                        <a:t>), г</a:t>
                      </a:r>
                      <a:endParaRPr lang="ru-RU" sz="2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837515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lumMod val="50000"/>
                            </a:schemeClr>
                          </a:solidFill>
                          <a:latin typeface="Arial" panose="020B0604020202020204" pitchFamily="34" charset="0"/>
                          <a:ea typeface="Times New Roman" pitchFamily="18" charset="0"/>
                          <a:cs typeface="Arial" panose="020B0604020202020204" pitchFamily="34" charset="0"/>
                        </a:rPr>
                        <a:t>NaCl</a:t>
                      </a:r>
                      <a:endParaRPr lang="ru-RU"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3,25</a:t>
                      </a:r>
                      <a:endParaRPr lang="ru-RU"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NH</a:t>
                      </a:r>
                      <a:r>
                        <a:rPr lang="ru-RU" sz="2800" b="1" baseline="-30000"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4</a:t>
                      </a:r>
                      <a:r>
                        <a:rPr lang="en-US"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NO</a:t>
                      </a:r>
                      <a:r>
                        <a:rPr lang="ru-RU" sz="2800" b="1" baseline="-30000"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3</a:t>
                      </a:r>
                      <a:endParaRPr lang="ru-RU"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4,44</a:t>
                      </a:r>
                      <a:endParaRPr lang="ru-RU"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2622737"/>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lumMod val="50000"/>
                            </a:schemeClr>
                          </a:solidFill>
                          <a:latin typeface="Arial" panose="020B0604020202020204" pitchFamily="34" charset="0"/>
                          <a:ea typeface="Times New Roman" pitchFamily="18" charset="0"/>
                          <a:cs typeface="Arial" panose="020B0604020202020204" pitchFamily="34" charset="0"/>
                        </a:rPr>
                        <a:t>KCl</a:t>
                      </a:r>
                      <a:endParaRPr lang="ru-RU"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4,14</a:t>
                      </a:r>
                      <a:endParaRPr lang="ru-RU"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Na</a:t>
                      </a:r>
                      <a:r>
                        <a:rPr lang="ru-RU" sz="2800" b="1" baseline="-30000"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2</a:t>
                      </a:r>
                      <a:r>
                        <a:rPr lang="en-US"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SO</a:t>
                      </a:r>
                      <a:r>
                        <a:rPr lang="ru-RU" sz="2800" b="1" baseline="-30000"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4</a:t>
                      </a:r>
                      <a:endParaRPr lang="ru-RU"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7,89</a:t>
                      </a:r>
                      <a:endParaRPr lang="ru-RU"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922725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lumMod val="50000"/>
                            </a:schemeClr>
                          </a:solidFill>
                          <a:latin typeface="Arial" panose="020B0604020202020204" pitchFamily="34" charset="0"/>
                          <a:ea typeface="Times New Roman" pitchFamily="18" charset="0"/>
                          <a:cs typeface="Arial" panose="020B0604020202020204" pitchFamily="34" charset="0"/>
                        </a:rPr>
                        <a:t>KBr</a:t>
                      </a:r>
                      <a:endParaRPr lang="ru-RU"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6,61</a:t>
                      </a:r>
                      <a:endParaRPr lang="ru-RU"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K</a:t>
                      </a:r>
                      <a:r>
                        <a:rPr lang="ru-RU" sz="2800" b="1" baseline="-30000"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2</a:t>
                      </a:r>
                      <a:r>
                        <a:rPr lang="en-US"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SO</a:t>
                      </a:r>
                      <a:r>
                        <a:rPr lang="ru-RU" sz="2800" b="1" baseline="-30000"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4</a:t>
                      </a:r>
                      <a:endParaRPr lang="ru-RU"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9,67</a:t>
                      </a:r>
                      <a:endParaRPr lang="ru-RU"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3283265"/>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KI</a:t>
                      </a:r>
                      <a:endParaRPr lang="ru-RU"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9,22</a:t>
                      </a:r>
                      <a:endParaRPr lang="ru-RU"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lumMod val="50000"/>
                            </a:schemeClr>
                          </a:solidFill>
                          <a:latin typeface="Arial" panose="020B0604020202020204" pitchFamily="34" charset="0"/>
                          <a:ea typeface="Times New Roman" pitchFamily="18" charset="0"/>
                          <a:cs typeface="Arial" panose="020B0604020202020204" pitchFamily="34" charset="0"/>
                        </a:rPr>
                        <a:t>CuSO</a:t>
                      </a:r>
                      <a:r>
                        <a:rPr lang="ru-RU" sz="2800" b="1" baseline="-30000"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4</a:t>
                      </a:r>
                      <a:endParaRPr lang="ru-RU"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8,89</a:t>
                      </a:r>
                      <a:endParaRPr lang="ru-RU"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2356782"/>
                  </a:ext>
                </a:extLst>
              </a:tr>
              <a:tr h="370840">
                <a:tc>
                  <a:txBody>
                    <a:bodyPr/>
                    <a:lstStyle/>
                    <a:p>
                      <a:pPr algn="ctr"/>
                      <a:r>
                        <a:rPr lang="en-US" sz="2800" b="1" dirty="0" err="1" smtClean="0">
                          <a:solidFill>
                            <a:schemeClr val="tx1">
                              <a:lumMod val="50000"/>
                            </a:schemeClr>
                          </a:solidFill>
                          <a:latin typeface="Arial" panose="020B0604020202020204" pitchFamily="34" charset="0"/>
                          <a:ea typeface="Times New Roman" pitchFamily="18" charset="0"/>
                          <a:cs typeface="Arial" panose="020B0604020202020204" pitchFamily="34" charset="0"/>
                        </a:rPr>
                        <a:t>NaNO</a:t>
                      </a:r>
                      <a:r>
                        <a:rPr lang="ru-RU" sz="2800" b="1" baseline="-30000"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3</a:t>
                      </a:r>
                      <a:endParaRPr lang="ru-RU"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4,72</a:t>
                      </a:r>
                      <a:endParaRPr lang="ru-RU"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K</a:t>
                      </a:r>
                      <a:r>
                        <a:rPr lang="en-US" sz="2800" b="1" baseline="-30000"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2</a:t>
                      </a:r>
                      <a:r>
                        <a:rPr lang="en-US"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CrO</a:t>
                      </a:r>
                      <a:r>
                        <a:rPr lang="en-US" sz="2800" b="1" baseline="-30000"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4</a:t>
                      </a:r>
                      <a:endParaRPr lang="ru-RU"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10,78</a:t>
                      </a:r>
                      <a:endParaRPr lang="ru-RU"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9746042"/>
                  </a:ext>
                </a:extLst>
              </a:tr>
              <a:tr h="370840">
                <a:tc>
                  <a:txBody>
                    <a:bodyPr/>
                    <a:lstStyle/>
                    <a:p>
                      <a:pPr algn="ctr" eaLnBrk="0" hangingPunct="0">
                        <a:defRPr/>
                      </a:pPr>
                      <a:r>
                        <a:rPr lang="ru-RU"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KNO</a:t>
                      </a:r>
                      <a:r>
                        <a:rPr lang="ru-RU" sz="2800" b="1" baseline="-30000"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3</a:t>
                      </a:r>
                      <a:endParaRPr lang="ru-RU" sz="2800" b="1" dirty="0">
                        <a:solidFill>
                          <a:schemeClr val="tx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5,61</a:t>
                      </a:r>
                      <a:endParaRPr lang="ru-RU"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K</a:t>
                      </a:r>
                      <a:r>
                        <a:rPr lang="en-US" sz="2800" b="1" baseline="-30000"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2</a:t>
                      </a:r>
                      <a:r>
                        <a:rPr lang="en-US"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Cr</a:t>
                      </a:r>
                      <a:r>
                        <a:rPr lang="en-US" sz="2800" b="1" baseline="-30000"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2</a:t>
                      </a:r>
                      <a:r>
                        <a:rPr lang="en-US"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O</a:t>
                      </a:r>
                      <a:r>
                        <a:rPr lang="en-US" sz="2800" b="1" baseline="-30000"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7</a:t>
                      </a:r>
                      <a:endParaRPr lang="ru-RU"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28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16,67</a:t>
                      </a:r>
                      <a:endParaRPr lang="ru-RU" sz="2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7328316"/>
                  </a:ext>
                </a:extLst>
              </a:tr>
            </a:tbl>
          </a:graphicData>
        </a:graphic>
      </p:graphicFrame>
    </p:spTree>
    <p:extLst>
      <p:ext uri="{BB962C8B-B14F-4D97-AF65-F5344CB8AC3E}">
        <p14:creationId xmlns:p14="http://schemas.microsoft.com/office/powerpoint/2010/main" val="2833870264"/>
      </p:ext>
    </p:extLst>
  </p:cSld>
  <p:clrMapOvr>
    <a:masterClrMapping/>
  </p:clrMapOvr>
  <p:transition>
    <p:wheel spokes="1"/>
  </p:transition>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 name="Picture 12" descr="пишу 1"/>
          <p:cNvPicPr>
            <a:picLocks noChangeAspect="1" noChangeArrowheads="1" noCrop="1"/>
          </p:cNvPicPr>
          <p:nvPr/>
        </p:nvPicPr>
        <p:blipFill>
          <a:blip r:embed="rId4" cstate="print"/>
          <a:srcRect/>
          <a:stretch>
            <a:fillRect/>
          </a:stretch>
        </p:blipFill>
        <p:spPr bwMode="auto">
          <a:xfrm>
            <a:off x="8531225" y="5085928"/>
            <a:ext cx="649287" cy="1295400"/>
          </a:xfrm>
          <a:prstGeom prst="rect">
            <a:avLst/>
          </a:prstGeom>
          <a:noFill/>
          <a:ln w="9525">
            <a:noFill/>
            <a:miter lim="800000"/>
            <a:headEnd/>
            <a:tailEnd/>
          </a:ln>
        </p:spPr>
      </p:pic>
      <p:pic>
        <p:nvPicPr>
          <p:cNvPr id="8" name="Picture 3" descr="C:\Documents and Settings\Маша\Рабочий стол\Новая папка (7)\DSCF9076.jpg"/>
          <p:cNvPicPr>
            <a:picLocks noChangeAspect="1" noChangeArrowheads="1"/>
          </p:cNvPicPr>
          <p:nvPr/>
        </p:nvPicPr>
        <p:blipFill rotWithShape="1">
          <a:blip r:embed="rId5" cstate="print">
            <a:lum bright="-10000" contrast="20000"/>
          </a:blip>
          <a:srcRect l="16397" t="9005" r="19505" b="20065"/>
          <a:stretch/>
        </p:blipFill>
        <p:spPr bwMode="auto">
          <a:xfrm>
            <a:off x="6891803" y="2360725"/>
            <a:ext cx="2160240" cy="1792539"/>
          </a:xfrm>
          <a:prstGeom prst="ellipse">
            <a:avLst/>
          </a:prstGeom>
          <a:ln>
            <a:noFill/>
          </a:ln>
          <a:effectLst>
            <a:softEdge rad="112500"/>
          </a:effectLst>
          <a:scene3d>
            <a:camera prst="orthographicFront"/>
            <a:lightRig rig="threePt" dir="t"/>
          </a:scene3d>
          <a:sp3d>
            <a:bevelT prst="relaxedInset"/>
          </a:sp3d>
        </p:spPr>
      </p:pic>
      <p:sp>
        <p:nvSpPr>
          <p:cNvPr id="3" name="Прямоугольник 2"/>
          <p:cNvSpPr/>
          <p:nvPr/>
        </p:nvSpPr>
        <p:spPr>
          <a:xfrm>
            <a:off x="7429836" y="4182073"/>
            <a:ext cx="1316386" cy="523220"/>
          </a:xfrm>
          <a:prstGeom prst="rect">
            <a:avLst/>
          </a:prstGeom>
        </p:spPr>
        <p:txBody>
          <a:bodyPr wrap="none">
            <a:spAutoFit/>
          </a:bodyPr>
          <a:lstStyle/>
          <a:p>
            <a:pPr algn="ctr"/>
            <a:r>
              <a:rPr lang="en-US" sz="2800" b="1" dirty="0" err="1">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NaNO</a:t>
            </a:r>
            <a:r>
              <a:rPr lang="ru-RU" sz="2800" b="1" baseline="-30000"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3</a:t>
            </a:r>
            <a:endParaRPr lang="ru-RU" sz="2800" b="1" dirty="0">
              <a:ln>
                <a:solidFill>
                  <a:sysClr val="windowText" lastClr="000000"/>
                </a:solidFill>
              </a:ln>
              <a:solidFill>
                <a:srgbClr val="0000FF"/>
              </a:solidFill>
              <a:latin typeface="Arial" panose="020B0604020202020204" pitchFamily="34" charset="0"/>
              <a:cs typeface="Arial" panose="020B0604020202020204" pitchFamily="34" charset="0"/>
            </a:endParaRPr>
          </a:p>
        </p:txBody>
      </p:sp>
      <p:pic>
        <p:nvPicPr>
          <p:cNvPr id="13" name="Picture 1" descr="C:\Documents and Settings\Маша\Рабочий стол\Новая папка (7)\DSCF9061.jpg"/>
          <p:cNvPicPr>
            <a:picLocks noChangeAspect="1" noChangeArrowheads="1"/>
          </p:cNvPicPr>
          <p:nvPr/>
        </p:nvPicPr>
        <p:blipFill rotWithShape="1">
          <a:blip r:embed="rId6" cstate="print">
            <a:lum bright="-10000" contrast="20000"/>
          </a:blip>
          <a:srcRect l="22497" t="1782" r="18380" b="34073"/>
          <a:stretch/>
        </p:blipFill>
        <p:spPr bwMode="auto">
          <a:xfrm>
            <a:off x="6896679" y="5261"/>
            <a:ext cx="2155364" cy="1754366"/>
          </a:xfrm>
          <a:prstGeom prst="ellipse">
            <a:avLst/>
          </a:prstGeom>
          <a:ln>
            <a:noFill/>
          </a:ln>
          <a:effectLst>
            <a:softEdge rad="112500"/>
          </a:effectLst>
          <a:scene3d>
            <a:camera prst="orthographicFront"/>
            <a:lightRig rig="threePt" dir="t"/>
          </a:scene3d>
          <a:sp3d>
            <a:bevelT prst="relaxedInset"/>
          </a:sp3d>
        </p:spPr>
      </p:pic>
      <p:sp>
        <p:nvSpPr>
          <p:cNvPr id="5" name="Прямоугольник 4"/>
          <p:cNvSpPr/>
          <p:nvPr/>
        </p:nvSpPr>
        <p:spPr>
          <a:xfrm>
            <a:off x="7333656" y="1793611"/>
            <a:ext cx="1508747" cy="523220"/>
          </a:xfrm>
          <a:prstGeom prst="rect">
            <a:avLst/>
          </a:prstGeom>
        </p:spPr>
        <p:txBody>
          <a:bodyPr wrap="none">
            <a:spAutoFit/>
          </a:bodyPr>
          <a:lstStyle/>
          <a:p>
            <a:pPr algn="ctr" fontAlgn="auto">
              <a:spcBef>
                <a:spcPts val="0"/>
              </a:spcBef>
              <a:spcAft>
                <a:spcPts val="0"/>
              </a:spcAft>
              <a:defRPr/>
            </a:pPr>
            <a:r>
              <a:rPr lang="en-US" sz="2800" b="1"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NH</a:t>
            </a:r>
            <a:r>
              <a:rPr lang="ru-RU" sz="2800" b="1" baseline="-30000"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4</a:t>
            </a:r>
            <a:r>
              <a:rPr lang="en-US" sz="2800" b="1"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NO</a:t>
            </a:r>
            <a:r>
              <a:rPr lang="ru-RU" sz="2800" b="1" baseline="-30000"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3</a:t>
            </a:r>
            <a:endParaRPr lang="ru-RU" sz="2800" b="1" dirty="0">
              <a:ln>
                <a:solidFill>
                  <a:sysClr val="windowText" lastClr="000000"/>
                </a:solidFill>
              </a:ln>
              <a:solidFill>
                <a:srgbClr val="0000FF"/>
              </a:solidFill>
              <a:latin typeface="Arial" panose="020B0604020202020204" pitchFamily="34" charset="0"/>
              <a:cs typeface="Arial" panose="020B0604020202020204" pitchFamily="34" charset="0"/>
            </a:endParaRPr>
          </a:p>
        </p:txBody>
      </p:sp>
      <p:pic>
        <p:nvPicPr>
          <p:cNvPr id="14" name="Picture 2" descr="C:\Documents and Settings\Маша\Рабочий стол\Новая папка (7)\DSCF9030.jpg"/>
          <p:cNvPicPr>
            <a:picLocks noChangeAspect="1" noChangeArrowheads="1"/>
          </p:cNvPicPr>
          <p:nvPr/>
        </p:nvPicPr>
        <p:blipFill rotWithShape="1">
          <a:blip r:embed="rId7" cstate="print">
            <a:lum bright="-10000" contrast="20000"/>
          </a:blip>
          <a:srcRect l="27899" t="7712" r="20473" b="41145"/>
          <a:stretch/>
        </p:blipFill>
        <p:spPr bwMode="auto">
          <a:xfrm>
            <a:off x="74451" y="71905"/>
            <a:ext cx="2071179" cy="1701367"/>
          </a:xfrm>
          <a:prstGeom prst="ellipse">
            <a:avLst/>
          </a:prstGeom>
          <a:ln>
            <a:noFill/>
          </a:ln>
          <a:effectLst>
            <a:softEdge rad="112500"/>
          </a:effectLst>
          <a:scene3d>
            <a:camera prst="orthographicFront"/>
            <a:lightRig rig="threePt" dir="t"/>
          </a:scene3d>
          <a:sp3d>
            <a:bevelT prst="relaxedInset"/>
          </a:sp3d>
        </p:spPr>
      </p:pic>
      <p:sp>
        <p:nvSpPr>
          <p:cNvPr id="9" name="Прямоугольник 8"/>
          <p:cNvSpPr/>
          <p:nvPr/>
        </p:nvSpPr>
        <p:spPr>
          <a:xfrm>
            <a:off x="615871" y="1734568"/>
            <a:ext cx="1003801" cy="523220"/>
          </a:xfrm>
          <a:prstGeom prst="rect">
            <a:avLst/>
          </a:prstGeom>
        </p:spPr>
        <p:txBody>
          <a:bodyPr wrap="none">
            <a:spAutoFit/>
          </a:bodyPr>
          <a:lstStyle/>
          <a:p>
            <a:pPr algn="ctr" fontAlgn="auto">
              <a:spcBef>
                <a:spcPts val="0"/>
              </a:spcBef>
              <a:spcAft>
                <a:spcPts val="0"/>
              </a:spcAft>
              <a:defRPr/>
            </a:pPr>
            <a:r>
              <a:rPr lang="en-US" sz="2800" b="1" dirty="0" err="1">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NaCl</a:t>
            </a:r>
            <a:endParaRPr lang="ru-RU" sz="2800" b="1" dirty="0">
              <a:ln>
                <a:solidFill>
                  <a:sysClr val="windowText" lastClr="000000"/>
                </a:solidFill>
              </a:ln>
              <a:solidFill>
                <a:srgbClr val="0000FF"/>
              </a:solidFill>
              <a:latin typeface="Arial" panose="020B0604020202020204" pitchFamily="34" charset="0"/>
              <a:cs typeface="Arial" panose="020B0604020202020204" pitchFamily="34" charset="0"/>
            </a:endParaRPr>
          </a:p>
        </p:txBody>
      </p:sp>
      <p:sp>
        <p:nvSpPr>
          <p:cNvPr id="11" name="Прямоугольник 10"/>
          <p:cNvSpPr/>
          <p:nvPr/>
        </p:nvSpPr>
        <p:spPr>
          <a:xfrm>
            <a:off x="3801796" y="5419481"/>
            <a:ext cx="1116011" cy="523220"/>
          </a:xfrm>
          <a:prstGeom prst="rect">
            <a:avLst/>
          </a:prstGeom>
        </p:spPr>
        <p:txBody>
          <a:bodyPr wrap="none">
            <a:spAutoFit/>
          </a:bodyPr>
          <a:lstStyle/>
          <a:p>
            <a:pPr algn="ctr" eaLnBrk="0" hangingPunct="0">
              <a:defRPr/>
            </a:pPr>
            <a:r>
              <a:rPr lang="ru-RU" sz="2800" b="1"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KNO</a:t>
            </a:r>
            <a:r>
              <a:rPr lang="ru-RU" sz="2800" b="1" baseline="-30000"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3</a:t>
            </a:r>
            <a:endParaRPr lang="ru-RU" sz="2800" b="1" dirty="0">
              <a:ln>
                <a:solidFill>
                  <a:sysClr val="windowText" lastClr="000000"/>
                </a:solidFill>
              </a:ln>
              <a:solidFill>
                <a:srgbClr val="0000FF"/>
              </a:solidFill>
              <a:latin typeface="Arial" panose="020B0604020202020204" pitchFamily="34" charset="0"/>
              <a:cs typeface="Arial" panose="020B0604020202020204" pitchFamily="34" charset="0"/>
            </a:endParaRPr>
          </a:p>
        </p:txBody>
      </p:sp>
      <p:sp>
        <p:nvSpPr>
          <p:cNvPr id="16" name="Прямоугольник 15"/>
          <p:cNvSpPr/>
          <p:nvPr/>
        </p:nvSpPr>
        <p:spPr>
          <a:xfrm>
            <a:off x="593465" y="3778280"/>
            <a:ext cx="803426" cy="523220"/>
          </a:xfrm>
          <a:prstGeom prst="rect">
            <a:avLst/>
          </a:prstGeom>
        </p:spPr>
        <p:txBody>
          <a:bodyPr wrap="none">
            <a:spAutoFit/>
          </a:bodyPr>
          <a:lstStyle/>
          <a:p>
            <a:pPr algn="ctr" fontAlgn="auto">
              <a:spcBef>
                <a:spcPts val="0"/>
              </a:spcBef>
              <a:spcAft>
                <a:spcPts val="0"/>
              </a:spcAft>
              <a:defRPr/>
            </a:pPr>
            <a:r>
              <a:rPr lang="en-US" sz="2800" b="1" dirty="0" err="1">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KCl</a:t>
            </a:r>
            <a:endParaRPr lang="ru-RU" sz="2800" b="1" dirty="0">
              <a:ln>
                <a:solidFill>
                  <a:sysClr val="windowText" lastClr="000000"/>
                </a:solidFill>
              </a:ln>
              <a:solidFill>
                <a:srgbClr val="0000FF"/>
              </a:solidFill>
              <a:latin typeface="Arial" panose="020B0604020202020204" pitchFamily="34" charset="0"/>
              <a:cs typeface="Arial" panose="020B0604020202020204" pitchFamily="34" charset="0"/>
            </a:endParaRPr>
          </a:p>
        </p:txBody>
      </p:sp>
      <p:sp>
        <p:nvSpPr>
          <p:cNvPr id="17" name="Прямоугольник 16"/>
          <p:cNvSpPr/>
          <p:nvPr/>
        </p:nvSpPr>
        <p:spPr>
          <a:xfrm>
            <a:off x="688289" y="6236481"/>
            <a:ext cx="843501" cy="523220"/>
          </a:xfrm>
          <a:prstGeom prst="rect">
            <a:avLst/>
          </a:prstGeom>
        </p:spPr>
        <p:txBody>
          <a:bodyPr wrap="none">
            <a:spAutoFit/>
          </a:bodyPr>
          <a:lstStyle/>
          <a:p>
            <a:pPr algn="ctr" fontAlgn="auto">
              <a:spcBef>
                <a:spcPts val="0"/>
              </a:spcBef>
              <a:spcAft>
                <a:spcPts val="0"/>
              </a:spcAft>
              <a:defRPr/>
            </a:pPr>
            <a:r>
              <a:rPr lang="en-US" sz="2800" b="1" dirty="0" err="1">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KBr</a:t>
            </a:r>
            <a:endParaRPr lang="ru-RU" sz="2800" b="1" dirty="0">
              <a:ln>
                <a:solidFill>
                  <a:sysClr val="windowText" lastClr="000000"/>
                </a:solidFill>
              </a:ln>
              <a:solidFill>
                <a:srgbClr val="0000FF"/>
              </a:solidFill>
              <a:latin typeface="Arial" panose="020B0604020202020204" pitchFamily="34" charset="0"/>
              <a:cs typeface="Arial" panose="020B0604020202020204" pitchFamily="34" charset="0"/>
            </a:endParaRPr>
          </a:p>
        </p:txBody>
      </p:sp>
      <p:sp>
        <p:nvSpPr>
          <p:cNvPr id="20" name="Прямоугольник 19"/>
          <p:cNvSpPr/>
          <p:nvPr/>
        </p:nvSpPr>
        <p:spPr>
          <a:xfrm>
            <a:off x="3970064" y="2660299"/>
            <a:ext cx="543740" cy="523220"/>
          </a:xfrm>
          <a:prstGeom prst="rect">
            <a:avLst/>
          </a:prstGeom>
        </p:spPr>
        <p:txBody>
          <a:bodyPr wrap="none">
            <a:spAutoFit/>
          </a:bodyPr>
          <a:lstStyle/>
          <a:p>
            <a:pPr algn="ctr" fontAlgn="auto">
              <a:spcBef>
                <a:spcPts val="0"/>
              </a:spcBef>
              <a:spcAft>
                <a:spcPts val="0"/>
              </a:spcAft>
              <a:defRPr/>
            </a:pPr>
            <a:r>
              <a:rPr lang="en-US" sz="2800" b="1"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KI</a:t>
            </a:r>
            <a:endParaRPr lang="ru-RU" sz="2800" b="1" dirty="0">
              <a:ln>
                <a:solidFill>
                  <a:sysClr val="windowText" lastClr="000000"/>
                </a:solidFill>
              </a:ln>
              <a:solidFill>
                <a:srgbClr val="0000FF"/>
              </a:solidFill>
              <a:latin typeface="Arial" panose="020B0604020202020204" pitchFamily="34" charset="0"/>
              <a:cs typeface="Arial" panose="020B0604020202020204" pitchFamily="34" charset="0"/>
            </a:endParaRPr>
          </a:p>
        </p:txBody>
      </p:sp>
      <p:pic>
        <p:nvPicPr>
          <p:cNvPr id="21" name="Рисунок 20" descr="DSCF9028.jpg"/>
          <p:cNvPicPr>
            <a:picLocks noChangeAspect="1"/>
          </p:cNvPicPr>
          <p:nvPr/>
        </p:nvPicPr>
        <p:blipFill rotWithShape="1">
          <a:blip r:embed="rId8" cstate="print"/>
          <a:srcRect l="10035" t="30406" r="58828" b="37039"/>
          <a:stretch/>
        </p:blipFill>
        <p:spPr>
          <a:xfrm>
            <a:off x="2933760" y="3256994"/>
            <a:ext cx="2664297" cy="2089012"/>
          </a:xfrm>
          <a:prstGeom prst="ellipse">
            <a:avLst/>
          </a:prstGeom>
          <a:ln>
            <a:noFill/>
          </a:ln>
          <a:effectLst>
            <a:softEdge rad="112500"/>
          </a:effectLst>
          <a:scene3d>
            <a:camera prst="orthographicFront"/>
            <a:lightRig rig="threePt" dir="t"/>
          </a:scene3d>
          <a:sp3d>
            <a:bevelT prst="relaxedInset"/>
          </a:sp3d>
        </p:spPr>
      </p:pic>
      <p:pic>
        <p:nvPicPr>
          <p:cNvPr id="22" name="Picture 1" descr="C:\Documents and Settings\Маша\Рабочий стол\Новая папка (7)\DSCF9054.jpg"/>
          <p:cNvPicPr>
            <a:picLocks noChangeAspect="1" noChangeArrowheads="1"/>
          </p:cNvPicPr>
          <p:nvPr/>
        </p:nvPicPr>
        <p:blipFill rotWithShape="1">
          <a:blip r:embed="rId9" cstate="print">
            <a:lum bright="-10000" contrast="30000"/>
          </a:blip>
          <a:srcRect l="29665" r="24402" b="49539"/>
          <a:stretch/>
        </p:blipFill>
        <p:spPr bwMode="auto">
          <a:xfrm>
            <a:off x="3093102" y="654421"/>
            <a:ext cx="2345611" cy="1932403"/>
          </a:xfrm>
          <a:prstGeom prst="ellipse">
            <a:avLst/>
          </a:prstGeom>
          <a:ln>
            <a:noFill/>
          </a:ln>
          <a:effectLst>
            <a:softEdge rad="112500"/>
          </a:effectLst>
          <a:scene3d>
            <a:camera prst="orthographicFront"/>
            <a:lightRig rig="threePt" dir="t"/>
          </a:scene3d>
          <a:sp3d>
            <a:bevelT prst="relaxedInset"/>
          </a:sp3d>
        </p:spPr>
      </p:pic>
      <p:pic>
        <p:nvPicPr>
          <p:cNvPr id="23" name="Picture 2" descr="C:\Documents and Settings\Маша\Рабочий стол\Новая папка (7)\DSCF9022.jpg"/>
          <p:cNvPicPr>
            <a:picLocks noChangeAspect="1" noChangeArrowheads="1"/>
          </p:cNvPicPr>
          <p:nvPr/>
        </p:nvPicPr>
        <p:blipFill rotWithShape="1">
          <a:blip r:embed="rId10" cstate="print">
            <a:lum bright="-10000" contrast="40000"/>
          </a:blip>
          <a:srcRect l="32042" t="10702" r="18385" b="36427"/>
          <a:stretch/>
        </p:blipFill>
        <p:spPr bwMode="auto">
          <a:xfrm rot="10800000" flipH="1" flipV="1">
            <a:off x="135983" y="2256388"/>
            <a:ext cx="2009647" cy="1607718"/>
          </a:xfrm>
          <a:prstGeom prst="ellipse">
            <a:avLst/>
          </a:prstGeom>
          <a:ln>
            <a:noFill/>
          </a:ln>
          <a:effectLst>
            <a:softEdge rad="112500"/>
          </a:effectLst>
          <a:scene3d>
            <a:camera prst="orthographicFront"/>
            <a:lightRig rig="threePt" dir="t"/>
          </a:scene3d>
          <a:sp3d>
            <a:bevelT prst="relaxedInset"/>
          </a:sp3d>
        </p:spPr>
      </p:pic>
      <p:pic>
        <p:nvPicPr>
          <p:cNvPr id="24" name="Picture 3" descr="C:\Documents and Settings\Маша\Рабочий стол\Новая папка (7)\DSCF9004.jpg"/>
          <p:cNvPicPr>
            <a:picLocks noChangeAspect="1" noChangeArrowheads="1"/>
          </p:cNvPicPr>
          <p:nvPr/>
        </p:nvPicPr>
        <p:blipFill rotWithShape="1">
          <a:blip r:embed="rId11" cstate="print">
            <a:lum bright="-10000" contrast="20000"/>
          </a:blip>
          <a:srcRect l="26502" t="4394" r="19997" b="36678"/>
          <a:stretch/>
        </p:blipFill>
        <p:spPr bwMode="auto">
          <a:xfrm>
            <a:off x="114545" y="4364273"/>
            <a:ext cx="2266357" cy="1872208"/>
          </a:xfrm>
          <a:prstGeom prst="ellipse">
            <a:avLst/>
          </a:prstGeom>
          <a:ln>
            <a:noFill/>
          </a:ln>
          <a:effectLst>
            <a:softEdge rad="112500"/>
          </a:effectLst>
          <a:scene3d>
            <a:camera prst="orthographicFront"/>
            <a:lightRig rig="threePt" dir="t"/>
          </a:scene3d>
          <a:sp3d>
            <a:bevelT prst="relaxedInset"/>
          </a:sp3d>
        </p:spPr>
      </p:pic>
    </p:spTree>
    <p:extLst>
      <p:ext uri="{BB962C8B-B14F-4D97-AF65-F5344CB8AC3E}">
        <p14:creationId xmlns:p14="http://schemas.microsoft.com/office/powerpoint/2010/main" val="1223914445"/>
      </p:ext>
    </p:extLst>
  </p:cSld>
  <p:clrMapOvr>
    <a:masterClrMapping/>
  </p:clrMapOvr>
  <p:transition>
    <p:wheel spokes="1"/>
  </p:transition>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 name="Picture 12" descr="пишу 1"/>
          <p:cNvPicPr>
            <a:picLocks noChangeAspect="1" noChangeArrowheads="1" noCrop="1"/>
          </p:cNvPicPr>
          <p:nvPr/>
        </p:nvPicPr>
        <p:blipFill>
          <a:blip r:embed="rId4" cstate="print"/>
          <a:srcRect/>
          <a:stretch>
            <a:fillRect/>
          </a:stretch>
        </p:blipFill>
        <p:spPr bwMode="auto">
          <a:xfrm>
            <a:off x="8531225" y="5085928"/>
            <a:ext cx="649287" cy="1295400"/>
          </a:xfrm>
          <a:prstGeom prst="rect">
            <a:avLst/>
          </a:prstGeom>
          <a:noFill/>
          <a:ln w="9525">
            <a:noFill/>
            <a:miter lim="800000"/>
            <a:headEnd/>
            <a:tailEnd/>
          </a:ln>
        </p:spPr>
      </p:pic>
      <p:pic>
        <p:nvPicPr>
          <p:cNvPr id="7" name="Picture 3" descr="C:\Documents and Settings\Маша\Рабочий стол\Новая папка (7)\DSCF9039.jpg"/>
          <p:cNvPicPr>
            <a:picLocks noChangeAspect="1" noChangeArrowheads="1"/>
          </p:cNvPicPr>
          <p:nvPr/>
        </p:nvPicPr>
        <p:blipFill rotWithShape="1">
          <a:blip r:embed="rId5" cstate="print">
            <a:lum bright="-10000" contrast="20000"/>
          </a:blip>
          <a:srcRect l="27275" t="4845" r="26356" b="42412"/>
          <a:stretch/>
        </p:blipFill>
        <p:spPr bwMode="auto">
          <a:xfrm>
            <a:off x="3275856" y="2219070"/>
            <a:ext cx="2146726" cy="1831032"/>
          </a:xfrm>
          <a:prstGeom prst="ellipse">
            <a:avLst/>
          </a:prstGeom>
          <a:ln>
            <a:noFill/>
          </a:ln>
          <a:effectLst>
            <a:softEdge rad="112500"/>
          </a:effectLst>
          <a:scene3d>
            <a:camera prst="orthographicFront"/>
            <a:lightRig rig="threePt" dir="t"/>
          </a:scene3d>
          <a:sp3d>
            <a:bevelT prst="relaxedInset"/>
          </a:sp3d>
        </p:spPr>
      </p:pic>
      <p:sp>
        <p:nvSpPr>
          <p:cNvPr id="2" name="Прямоугольник 1"/>
          <p:cNvSpPr/>
          <p:nvPr/>
        </p:nvSpPr>
        <p:spPr>
          <a:xfrm>
            <a:off x="3691827" y="4141742"/>
            <a:ext cx="1314784" cy="523220"/>
          </a:xfrm>
          <a:prstGeom prst="rect">
            <a:avLst/>
          </a:prstGeom>
        </p:spPr>
        <p:txBody>
          <a:bodyPr wrap="none">
            <a:spAutoFit/>
          </a:bodyPr>
          <a:lstStyle/>
          <a:p>
            <a:pPr algn="ctr" fontAlgn="auto">
              <a:spcBef>
                <a:spcPts val="0"/>
              </a:spcBef>
              <a:spcAft>
                <a:spcPts val="0"/>
              </a:spcAft>
              <a:defRPr/>
            </a:pPr>
            <a:r>
              <a:rPr lang="en-US" sz="2800" b="1" dirty="0" err="1">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CuSO</a:t>
            </a:r>
            <a:r>
              <a:rPr lang="ru-RU" sz="2800" b="1" baseline="-30000"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4</a:t>
            </a:r>
            <a:endParaRPr lang="ru-RU" sz="2800" b="1" dirty="0">
              <a:ln>
                <a:solidFill>
                  <a:sysClr val="windowText" lastClr="000000"/>
                </a:solidFill>
              </a:ln>
              <a:solidFill>
                <a:srgbClr val="0000FF"/>
              </a:solidFill>
              <a:latin typeface="Arial" panose="020B0604020202020204" pitchFamily="34" charset="0"/>
              <a:cs typeface="Arial" panose="020B0604020202020204" pitchFamily="34" charset="0"/>
            </a:endParaRPr>
          </a:p>
        </p:txBody>
      </p:sp>
      <p:pic>
        <p:nvPicPr>
          <p:cNvPr id="10" name="Picture 2" descr="C:\Documents and Settings\Маша\Рабочий стол\Новая папка (7)\DSCF9031.jpg"/>
          <p:cNvPicPr>
            <a:picLocks noChangeAspect="1" noChangeArrowheads="1"/>
          </p:cNvPicPr>
          <p:nvPr/>
        </p:nvPicPr>
        <p:blipFill rotWithShape="1">
          <a:blip r:embed="rId6" cstate="print">
            <a:lum bright="-10000" contrast="40000"/>
          </a:blip>
          <a:srcRect l="29839" t="3348" r="15593" b="34815"/>
          <a:stretch/>
        </p:blipFill>
        <p:spPr bwMode="auto">
          <a:xfrm>
            <a:off x="0" y="3430369"/>
            <a:ext cx="2232955" cy="1898013"/>
          </a:xfrm>
          <a:prstGeom prst="ellipse">
            <a:avLst/>
          </a:prstGeom>
          <a:ln>
            <a:noFill/>
          </a:ln>
          <a:effectLst>
            <a:softEdge rad="112500"/>
          </a:effectLst>
          <a:scene3d>
            <a:camera prst="orthographicFront"/>
            <a:lightRig rig="threePt" dir="t"/>
          </a:scene3d>
          <a:sp3d>
            <a:bevelT prst="relaxedInset"/>
          </a:sp3d>
        </p:spPr>
      </p:pic>
      <p:sp>
        <p:nvSpPr>
          <p:cNvPr id="4" name="Прямоугольник 3"/>
          <p:cNvSpPr/>
          <p:nvPr/>
        </p:nvSpPr>
        <p:spPr>
          <a:xfrm>
            <a:off x="368917" y="5472018"/>
            <a:ext cx="1228221" cy="523220"/>
          </a:xfrm>
          <a:prstGeom prst="rect">
            <a:avLst/>
          </a:prstGeom>
        </p:spPr>
        <p:txBody>
          <a:bodyPr wrap="none">
            <a:spAutoFit/>
          </a:bodyPr>
          <a:lstStyle/>
          <a:p>
            <a:pPr algn="ctr" fontAlgn="auto">
              <a:spcBef>
                <a:spcPts val="0"/>
              </a:spcBef>
              <a:spcAft>
                <a:spcPts val="0"/>
              </a:spcAft>
              <a:defRPr/>
            </a:pPr>
            <a:r>
              <a:rPr lang="en-US" sz="2800" b="1"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K</a:t>
            </a:r>
            <a:r>
              <a:rPr lang="ru-RU" sz="2800" b="1" baseline="-30000"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2</a:t>
            </a:r>
            <a:r>
              <a:rPr lang="en-US" sz="2800" b="1"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SO</a:t>
            </a:r>
            <a:r>
              <a:rPr lang="ru-RU" sz="2800" b="1" baseline="-30000"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4</a:t>
            </a:r>
            <a:endParaRPr lang="ru-RU" sz="2800" b="1" dirty="0">
              <a:ln>
                <a:solidFill>
                  <a:sysClr val="windowText" lastClr="000000"/>
                </a:solidFill>
              </a:ln>
              <a:solidFill>
                <a:srgbClr val="0000FF"/>
              </a:solidFill>
              <a:latin typeface="Arial" panose="020B0604020202020204" pitchFamily="34" charset="0"/>
              <a:cs typeface="Arial" panose="020B0604020202020204" pitchFamily="34" charset="0"/>
            </a:endParaRPr>
          </a:p>
        </p:txBody>
      </p:sp>
      <p:sp>
        <p:nvSpPr>
          <p:cNvPr id="15" name="Прямоугольник 14"/>
          <p:cNvSpPr/>
          <p:nvPr/>
        </p:nvSpPr>
        <p:spPr>
          <a:xfrm>
            <a:off x="368917" y="2460080"/>
            <a:ext cx="1428596" cy="523220"/>
          </a:xfrm>
          <a:prstGeom prst="rect">
            <a:avLst/>
          </a:prstGeom>
        </p:spPr>
        <p:txBody>
          <a:bodyPr wrap="none">
            <a:spAutoFit/>
          </a:bodyPr>
          <a:lstStyle/>
          <a:p>
            <a:pPr algn="ctr" fontAlgn="auto">
              <a:spcBef>
                <a:spcPts val="0"/>
              </a:spcBef>
              <a:spcAft>
                <a:spcPts val="0"/>
              </a:spcAft>
              <a:defRPr/>
            </a:pPr>
            <a:r>
              <a:rPr lang="en-US" sz="2800" b="1"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Na</a:t>
            </a:r>
            <a:r>
              <a:rPr lang="ru-RU" sz="2800" b="1" baseline="-30000"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2</a:t>
            </a:r>
            <a:r>
              <a:rPr lang="en-US" sz="2800" b="1"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SO</a:t>
            </a:r>
            <a:r>
              <a:rPr lang="ru-RU" sz="2800" b="1" baseline="-30000"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4</a:t>
            </a:r>
            <a:endParaRPr lang="ru-RU" sz="2800" b="1" dirty="0">
              <a:ln>
                <a:solidFill>
                  <a:sysClr val="windowText" lastClr="000000"/>
                </a:solidFill>
              </a:ln>
              <a:solidFill>
                <a:srgbClr val="0000FF"/>
              </a:solidFill>
              <a:latin typeface="Arial" panose="020B0604020202020204" pitchFamily="34" charset="0"/>
              <a:cs typeface="Arial" panose="020B0604020202020204" pitchFamily="34" charset="0"/>
            </a:endParaRPr>
          </a:p>
        </p:txBody>
      </p:sp>
      <p:sp>
        <p:nvSpPr>
          <p:cNvPr id="16" name="Прямоугольник 15"/>
          <p:cNvSpPr/>
          <p:nvPr/>
        </p:nvSpPr>
        <p:spPr>
          <a:xfrm>
            <a:off x="7306763" y="2187630"/>
            <a:ext cx="1388522" cy="523220"/>
          </a:xfrm>
          <a:prstGeom prst="rect">
            <a:avLst/>
          </a:prstGeom>
        </p:spPr>
        <p:txBody>
          <a:bodyPr wrap="none">
            <a:spAutoFit/>
          </a:bodyPr>
          <a:lstStyle/>
          <a:p>
            <a:pPr algn="ctr" fontAlgn="auto">
              <a:spcBef>
                <a:spcPts val="0"/>
              </a:spcBef>
              <a:spcAft>
                <a:spcPts val="0"/>
              </a:spcAft>
              <a:defRPr/>
            </a:pPr>
            <a:r>
              <a:rPr lang="en-US" sz="2800" b="1"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K</a:t>
            </a:r>
            <a:r>
              <a:rPr lang="en-US" sz="2800" b="1" baseline="-30000"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2</a:t>
            </a:r>
            <a:r>
              <a:rPr lang="en-US" sz="2800" b="1"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CrO</a:t>
            </a:r>
            <a:r>
              <a:rPr lang="en-US" sz="2800" b="1" baseline="-30000"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4</a:t>
            </a:r>
            <a:endParaRPr lang="ru-RU" sz="2800" b="1" dirty="0">
              <a:ln>
                <a:solidFill>
                  <a:sysClr val="windowText" lastClr="000000"/>
                </a:solidFill>
              </a:ln>
              <a:solidFill>
                <a:srgbClr val="0000FF"/>
              </a:solidFill>
              <a:latin typeface="Arial" panose="020B0604020202020204" pitchFamily="34" charset="0"/>
              <a:cs typeface="Arial" panose="020B0604020202020204" pitchFamily="34" charset="0"/>
            </a:endParaRPr>
          </a:p>
        </p:txBody>
      </p:sp>
      <p:sp>
        <p:nvSpPr>
          <p:cNvPr id="17" name="Прямоугольник 16"/>
          <p:cNvSpPr/>
          <p:nvPr/>
        </p:nvSpPr>
        <p:spPr>
          <a:xfrm>
            <a:off x="6545978" y="5266602"/>
            <a:ext cx="1521570" cy="523220"/>
          </a:xfrm>
          <a:prstGeom prst="rect">
            <a:avLst/>
          </a:prstGeom>
        </p:spPr>
        <p:txBody>
          <a:bodyPr wrap="none">
            <a:spAutoFit/>
          </a:bodyPr>
          <a:lstStyle/>
          <a:p>
            <a:pPr algn="ctr" fontAlgn="auto">
              <a:spcBef>
                <a:spcPts val="0"/>
              </a:spcBef>
              <a:spcAft>
                <a:spcPts val="0"/>
              </a:spcAft>
              <a:defRPr/>
            </a:pPr>
            <a:r>
              <a:rPr lang="en-US" sz="2800" b="1"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K</a:t>
            </a:r>
            <a:r>
              <a:rPr lang="en-US" sz="2800" b="1" baseline="-30000"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2</a:t>
            </a:r>
            <a:r>
              <a:rPr lang="en-US" sz="2800" b="1"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Cr</a:t>
            </a:r>
            <a:r>
              <a:rPr lang="en-US" sz="2800" b="1" baseline="-30000"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2</a:t>
            </a:r>
            <a:r>
              <a:rPr lang="en-US" sz="2800" b="1"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O</a:t>
            </a:r>
            <a:r>
              <a:rPr lang="en-US" sz="2800" b="1" baseline="-30000" dirty="0">
                <a:ln>
                  <a:solidFill>
                    <a:sysClr val="windowText" lastClr="000000"/>
                  </a:solidFill>
                </a:ln>
                <a:solidFill>
                  <a:srgbClr val="0000FF"/>
                </a:solidFill>
                <a:latin typeface="Arial" panose="020B0604020202020204" pitchFamily="34" charset="0"/>
                <a:ea typeface="Times New Roman" pitchFamily="18" charset="0"/>
                <a:cs typeface="Arial" panose="020B0604020202020204" pitchFamily="34" charset="0"/>
              </a:rPr>
              <a:t>7</a:t>
            </a:r>
            <a:endParaRPr lang="ru-RU" sz="2800" b="1" dirty="0">
              <a:ln>
                <a:solidFill>
                  <a:sysClr val="windowText" lastClr="000000"/>
                </a:solidFill>
              </a:ln>
              <a:solidFill>
                <a:srgbClr val="0000FF"/>
              </a:solidFill>
              <a:latin typeface="Arial" panose="020B0604020202020204" pitchFamily="34" charset="0"/>
              <a:cs typeface="Arial" panose="020B0604020202020204" pitchFamily="34" charset="0"/>
            </a:endParaRPr>
          </a:p>
        </p:txBody>
      </p:sp>
      <p:pic>
        <p:nvPicPr>
          <p:cNvPr id="20" name="Picture 2" descr="C:\Documents and Settings\Маша\Рабочий стол\Новая папка (7)\DSCF9011.jpg"/>
          <p:cNvPicPr>
            <a:picLocks noChangeAspect="1" noChangeArrowheads="1"/>
          </p:cNvPicPr>
          <p:nvPr/>
        </p:nvPicPr>
        <p:blipFill rotWithShape="1">
          <a:blip r:embed="rId7" cstate="print">
            <a:lum bright="-10000" contrast="20000"/>
          </a:blip>
          <a:srcRect l="33168" t="14000" r="22985" b="31569"/>
          <a:stretch/>
        </p:blipFill>
        <p:spPr bwMode="auto">
          <a:xfrm>
            <a:off x="144723" y="214937"/>
            <a:ext cx="2088232" cy="1944217"/>
          </a:xfrm>
          <a:prstGeom prst="ellipse">
            <a:avLst/>
          </a:prstGeom>
          <a:ln>
            <a:noFill/>
          </a:ln>
          <a:effectLst>
            <a:softEdge rad="112500"/>
          </a:effectLst>
          <a:scene3d>
            <a:camera prst="orthographicFront"/>
            <a:lightRig rig="threePt" dir="t"/>
          </a:scene3d>
          <a:sp3d>
            <a:bevelT prst="relaxedInset"/>
          </a:sp3d>
        </p:spPr>
      </p:pic>
      <p:pic>
        <p:nvPicPr>
          <p:cNvPr id="21" name="Picture 2" descr="C:\Documents and Settings\Маша\Рабочий стол\Новая папка (7)\DSCF9002.jpg"/>
          <p:cNvPicPr>
            <a:picLocks noChangeAspect="1" noChangeArrowheads="1"/>
          </p:cNvPicPr>
          <p:nvPr/>
        </p:nvPicPr>
        <p:blipFill rotWithShape="1">
          <a:blip r:embed="rId8" cstate="print">
            <a:lum bright="-10000" contrast="20000"/>
          </a:blip>
          <a:srcRect l="22172" t="20083" r="24831" b="25885"/>
          <a:stretch/>
        </p:blipFill>
        <p:spPr bwMode="auto">
          <a:xfrm>
            <a:off x="6421960" y="156865"/>
            <a:ext cx="2618378" cy="2002289"/>
          </a:xfrm>
          <a:prstGeom prst="ellipse">
            <a:avLst/>
          </a:prstGeom>
          <a:ln>
            <a:noFill/>
          </a:ln>
          <a:effectLst>
            <a:softEdge rad="112500"/>
          </a:effectLst>
          <a:scene3d>
            <a:camera prst="orthographicFront"/>
            <a:lightRig rig="threePt" dir="t"/>
          </a:scene3d>
          <a:sp3d>
            <a:bevelT prst="relaxedInset"/>
          </a:sp3d>
        </p:spPr>
      </p:pic>
      <p:pic>
        <p:nvPicPr>
          <p:cNvPr id="22" name="Рисунок 21" descr="DSCF8990.jpg"/>
          <p:cNvPicPr>
            <a:picLocks noChangeAspect="1"/>
          </p:cNvPicPr>
          <p:nvPr/>
        </p:nvPicPr>
        <p:blipFill rotWithShape="1">
          <a:blip r:embed="rId9" cstate="print">
            <a:lum bright="-10000" contrast="20000"/>
          </a:blip>
          <a:srcRect l="18883" t="12927" r="25453" b="28894"/>
          <a:stretch/>
        </p:blipFill>
        <p:spPr>
          <a:xfrm>
            <a:off x="6029920" y="3097625"/>
            <a:ext cx="2664296" cy="2088233"/>
          </a:xfrm>
          <a:prstGeom prst="ellipse">
            <a:avLst/>
          </a:prstGeom>
          <a:ln>
            <a:noFill/>
          </a:ln>
          <a:effectLst>
            <a:softEdge rad="112500"/>
          </a:effectLst>
          <a:scene3d>
            <a:camera prst="orthographicFront"/>
            <a:lightRig rig="threePt" dir="t"/>
          </a:scene3d>
          <a:sp3d>
            <a:bevelT prst="relaxedInset"/>
          </a:sp3d>
        </p:spPr>
      </p:pic>
    </p:spTree>
    <p:extLst>
      <p:ext uri="{BB962C8B-B14F-4D97-AF65-F5344CB8AC3E}">
        <p14:creationId xmlns:p14="http://schemas.microsoft.com/office/powerpoint/2010/main" val="1659098058"/>
      </p:ext>
    </p:extLst>
  </p:cSld>
  <p:clrMapOvr>
    <a:masterClrMapping/>
  </p:clrMapOvr>
  <p:transition>
    <p:wheel spokes="1"/>
  </p:transition>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 name="Picture 12" descr="пишу 1"/>
          <p:cNvPicPr>
            <a:picLocks noChangeAspect="1" noChangeArrowheads="1" noCrop="1"/>
          </p:cNvPicPr>
          <p:nvPr/>
        </p:nvPicPr>
        <p:blipFill>
          <a:blip r:embed="rId4" cstate="print"/>
          <a:srcRect/>
          <a:stretch>
            <a:fillRect/>
          </a:stretch>
        </p:blipFill>
        <p:spPr bwMode="auto">
          <a:xfrm>
            <a:off x="8531225" y="5085928"/>
            <a:ext cx="649287" cy="1295400"/>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l="1500" r="13251"/>
          <a:stretch>
            <a:fillRect/>
          </a:stretch>
        </p:blipFill>
        <p:spPr bwMode="auto">
          <a:xfrm>
            <a:off x="0" y="3056632"/>
            <a:ext cx="5508104" cy="3740531"/>
          </a:xfrm>
          <a:prstGeom prst="rect">
            <a:avLst/>
          </a:prstGeom>
          <a:ln>
            <a:noFill/>
          </a:ln>
          <a:effectLst>
            <a:outerShdw blurRad="292100" dist="139700" dir="2700000" algn="tl" rotWithShape="0">
              <a:srgbClr val="333333">
                <a:alpha val="65000"/>
              </a:srgbClr>
            </a:outerShdw>
          </a:effectLst>
        </p:spPr>
      </p:pic>
      <p:pic>
        <p:nvPicPr>
          <p:cNvPr id="9" name="Picture 2"/>
          <p:cNvPicPr>
            <a:picLocks noChangeAspect="1" noChangeArrowheads="1"/>
          </p:cNvPicPr>
          <p:nvPr/>
        </p:nvPicPr>
        <p:blipFill>
          <a:blip r:embed="rId6" cstate="print"/>
          <a:srcRect l="1318" r="13660"/>
          <a:stretch>
            <a:fillRect/>
          </a:stretch>
        </p:blipFill>
        <p:spPr bwMode="auto">
          <a:xfrm>
            <a:off x="3635896" y="0"/>
            <a:ext cx="5476382" cy="37406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9961796"/>
      </p:ext>
    </p:extLst>
  </p:cSld>
  <p:clrMapOvr>
    <a:masterClrMapping/>
  </p:clrMapOvr>
  <p:transition>
    <p:wheel spokes="1"/>
  </p:transition>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 name="Picture 12" descr="пишу 1"/>
          <p:cNvPicPr>
            <a:picLocks noChangeAspect="1" noChangeArrowheads="1" noCrop="1"/>
          </p:cNvPicPr>
          <p:nvPr/>
        </p:nvPicPr>
        <p:blipFill>
          <a:blip r:embed="rId4" cstate="print"/>
          <a:srcRect/>
          <a:stretch>
            <a:fillRect/>
          </a:stretch>
        </p:blipFill>
        <p:spPr bwMode="auto">
          <a:xfrm>
            <a:off x="8531225" y="5085928"/>
            <a:ext cx="649287" cy="1295400"/>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l="1612" r="14222"/>
          <a:stretch>
            <a:fillRect/>
          </a:stretch>
        </p:blipFill>
        <p:spPr bwMode="auto">
          <a:xfrm>
            <a:off x="72008" y="2780928"/>
            <a:ext cx="5796136" cy="3995804"/>
          </a:xfrm>
          <a:prstGeom prst="rect">
            <a:avLst/>
          </a:prstGeom>
          <a:ln>
            <a:noFill/>
          </a:ln>
          <a:effectLst>
            <a:outerShdw blurRad="292100" dist="139700" dir="2700000" algn="tl" rotWithShape="0">
              <a:srgbClr val="333333">
                <a:alpha val="65000"/>
              </a:srgbClr>
            </a:outerShdw>
          </a:effectLst>
        </p:spPr>
      </p:pic>
      <p:pic>
        <p:nvPicPr>
          <p:cNvPr id="9" name="Picture 4"/>
          <p:cNvPicPr>
            <a:picLocks noChangeAspect="1" noChangeArrowheads="1"/>
          </p:cNvPicPr>
          <p:nvPr/>
        </p:nvPicPr>
        <p:blipFill>
          <a:blip r:embed="rId6" cstate="print"/>
          <a:srcRect l="1608" r="13165"/>
          <a:stretch>
            <a:fillRect/>
          </a:stretch>
        </p:blipFill>
        <p:spPr bwMode="auto">
          <a:xfrm>
            <a:off x="3672159" y="44602"/>
            <a:ext cx="5405266" cy="36724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7715784"/>
      </p:ext>
    </p:extLst>
  </p:cSld>
  <p:clrMapOvr>
    <a:masterClrMapping/>
  </p:clrMapOvr>
  <p:transition>
    <p:wheel spokes="1"/>
  </p:transition>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 name="Picture 12" descr="пишу 1"/>
          <p:cNvPicPr>
            <a:picLocks noChangeAspect="1" noChangeArrowheads="1" noCrop="1"/>
          </p:cNvPicPr>
          <p:nvPr/>
        </p:nvPicPr>
        <p:blipFill>
          <a:blip r:embed="rId4" cstate="print"/>
          <a:srcRect/>
          <a:stretch>
            <a:fillRect/>
          </a:stretch>
        </p:blipFill>
        <p:spPr bwMode="auto">
          <a:xfrm>
            <a:off x="8531225" y="5085928"/>
            <a:ext cx="649287" cy="1295400"/>
          </a:xfrm>
          <a:prstGeom prst="rect">
            <a:avLst/>
          </a:prstGeom>
          <a:noFill/>
          <a:ln w="9525">
            <a:noFill/>
            <a:miter lim="800000"/>
            <a:headEnd/>
            <a:tailEnd/>
          </a:ln>
        </p:spPr>
      </p:pic>
      <p:pic>
        <p:nvPicPr>
          <p:cNvPr id="8" name="Picture 4"/>
          <p:cNvPicPr>
            <a:picLocks noChangeAspect="1" noChangeArrowheads="1"/>
          </p:cNvPicPr>
          <p:nvPr/>
        </p:nvPicPr>
        <p:blipFill>
          <a:blip r:embed="rId5" cstate="print"/>
          <a:srcRect l="1528" r="13202"/>
          <a:stretch>
            <a:fillRect/>
          </a:stretch>
        </p:blipFill>
        <p:spPr bwMode="auto">
          <a:xfrm>
            <a:off x="35496" y="3207722"/>
            <a:ext cx="5296305" cy="3605654"/>
          </a:xfrm>
          <a:prstGeom prst="rect">
            <a:avLst/>
          </a:prstGeom>
          <a:ln>
            <a:noFill/>
          </a:ln>
          <a:effectLst>
            <a:outerShdw blurRad="292100" dist="139700" dir="2700000" algn="tl" rotWithShape="0">
              <a:srgbClr val="333333">
                <a:alpha val="65000"/>
              </a:srgbClr>
            </a:outerShdw>
          </a:effectLst>
        </p:spPr>
      </p:pic>
      <p:pic>
        <p:nvPicPr>
          <p:cNvPr id="9" name="Picture 3"/>
          <p:cNvPicPr>
            <a:picLocks noChangeAspect="1" noChangeArrowheads="1"/>
          </p:cNvPicPr>
          <p:nvPr/>
        </p:nvPicPr>
        <p:blipFill>
          <a:blip r:embed="rId6" cstate="print"/>
          <a:srcRect r="13019"/>
          <a:stretch>
            <a:fillRect/>
          </a:stretch>
        </p:blipFill>
        <p:spPr bwMode="auto">
          <a:xfrm>
            <a:off x="3419872" y="22983"/>
            <a:ext cx="5671655" cy="38242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3319004"/>
      </p:ext>
    </p:extLst>
  </p:cSld>
  <p:clrMapOvr>
    <a:masterClrMapping/>
  </p:clrMapOvr>
  <p:transition>
    <p:wheel spokes="1"/>
  </p:transition>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Picture 1"/>
          <p:cNvPicPr>
            <a:picLocks noChangeAspect="1" noChangeArrowheads="1"/>
          </p:cNvPicPr>
          <p:nvPr/>
        </p:nvPicPr>
        <p:blipFill>
          <a:blip r:embed="rId4" cstate="print"/>
          <a:srcRect l="2203" r="11886"/>
          <a:stretch>
            <a:fillRect/>
          </a:stretch>
        </p:blipFill>
        <p:spPr bwMode="auto">
          <a:xfrm>
            <a:off x="0" y="2996952"/>
            <a:ext cx="5758869" cy="3829318"/>
          </a:xfrm>
          <a:prstGeom prst="rect">
            <a:avLst/>
          </a:prstGeom>
          <a:ln>
            <a:noFill/>
          </a:ln>
          <a:effectLst>
            <a:outerShdw blurRad="292100" dist="139700" dir="2700000" algn="tl" rotWithShape="0">
              <a:srgbClr val="333333">
                <a:alpha val="65000"/>
              </a:srgbClr>
            </a:outerShdw>
          </a:effectLst>
        </p:spPr>
      </p:pic>
      <p:pic>
        <p:nvPicPr>
          <p:cNvPr id="8" name="Picture 4"/>
          <p:cNvPicPr>
            <a:picLocks noChangeAspect="1" noChangeArrowheads="1"/>
          </p:cNvPicPr>
          <p:nvPr/>
        </p:nvPicPr>
        <p:blipFill>
          <a:blip r:embed="rId5" cstate="print"/>
          <a:srcRect r="12632"/>
          <a:stretch>
            <a:fillRect/>
          </a:stretch>
        </p:blipFill>
        <p:spPr bwMode="auto">
          <a:xfrm>
            <a:off x="3707904" y="0"/>
            <a:ext cx="5404374" cy="34360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8820434"/>
      </p:ext>
    </p:extLst>
  </p:cSld>
  <p:clrMapOvr>
    <a:masterClrMapping/>
  </p:clrMapOvr>
  <p:transition>
    <p:wheel spokes="1"/>
  </p:transition>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
          <p:cNvPicPr>
            <a:picLocks noChangeAspect="1" noChangeArrowheads="1"/>
          </p:cNvPicPr>
          <p:nvPr/>
        </p:nvPicPr>
        <p:blipFill>
          <a:blip r:embed="rId4" cstate="print"/>
          <a:srcRect l="1527" r="13249"/>
          <a:stretch>
            <a:fillRect/>
          </a:stretch>
        </p:blipFill>
        <p:spPr bwMode="auto">
          <a:xfrm>
            <a:off x="-1" y="3023104"/>
            <a:ext cx="5581391" cy="3801175"/>
          </a:xfrm>
          <a:prstGeom prst="rect">
            <a:avLst/>
          </a:prstGeom>
          <a:ln>
            <a:noFill/>
          </a:ln>
          <a:effectLst>
            <a:outerShdw blurRad="292100" dist="139700" dir="2700000" algn="tl" rotWithShape="0">
              <a:srgbClr val="333333">
                <a:alpha val="65000"/>
              </a:srgbClr>
            </a:outerShdw>
          </a:effectLst>
        </p:spPr>
      </p:pic>
      <p:pic>
        <p:nvPicPr>
          <p:cNvPr id="11" name="Picture 3"/>
          <p:cNvPicPr>
            <a:picLocks noChangeAspect="1" noChangeArrowheads="1"/>
          </p:cNvPicPr>
          <p:nvPr/>
        </p:nvPicPr>
        <p:blipFill>
          <a:blip r:embed="rId5" cstate="print"/>
          <a:srcRect r="13114"/>
          <a:stretch>
            <a:fillRect/>
          </a:stretch>
        </p:blipFill>
        <p:spPr bwMode="auto">
          <a:xfrm>
            <a:off x="3723182" y="62417"/>
            <a:ext cx="5379046" cy="36546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5938992"/>
      </p:ext>
    </p:extLst>
  </p:cSld>
  <p:clrMapOvr>
    <a:masterClrMapping/>
  </p:clrMapOvr>
  <p:transition>
    <p:wheel spokes="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Molecula"/>
          <p:cNvPicPr>
            <a:picLocks noChangeAspect="1" noChangeArrowheads="1" noCrop="1"/>
          </p:cNvPicPr>
          <p:nvPr/>
        </p:nvPicPr>
        <p:blipFill>
          <a:blip r:embed="rId4" cstate="print"/>
          <a:srcRect/>
          <a:stretch>
            <a:fillRect/>
          </a:stretch>
        </p:blipFill>
        <p:spPr bwMode="auto">
          <a:xfrm>
            <a:off x="8064524" y="0"/>
            <a:ext cx="952500" cy="638175"/>
          </a:xfrm>
          <a:prstGeom prst="rect">
            <a:avLst/>
          </a:prstGeom>
          <a:noFill/>
          <a:ln w="9525">
            <a:noFill/>
            <a:miter lim="800000"/>
            <a:headEnd/>
            <a:tailEnd/>
          </a:ln>
        </p:spPr>
      </p:pic>
      <p:pic>
        <p:nvPicPr>
          <p:cNvPr id="79877" name="Picture 5" descr="raznoe101"/>
          <p:cNvPicPr>
            <a:picLocks noChangeAspect="1" noChangeArrowheads="1" noCrop="1"/>
          </p:cNvPicPr>
          <p:nvPr/>
        </p:nvPicPr>
        <p:blipFill>
          <a:blip r:embed="rId5" cstate="print"/>
          <a:srcRect/>
          <a:stretch>
            <a:fillRect/>
          </a:stretch>
        </p:blipFill>
        <p:spPr bwMode="auto">
          <a:xfrm>
            <a:off x="4433883" y="6030292"/>
            <a:ext cx="1225550" cy="927100"/>
          </a:xfrm>
          <a:prstGeom prst="rect">
            <a:avLst/>
          </a:prstGeom>
          <a:noFill/>
          <a:ln w="9525">
            <a:noFill/>
            <a:miter lim="800000"/>
            <a:headEnd/>
            <a:tailEnd/>
          </a:ln>
        </p:spPr>
      </p:pic>
      <p:pic>
        <p:nvPicPr>
          <p:cNvPr id="79878" name="Picture 6" descr="атом 3"/>
          <p:cNvPicPr>
            <a:picLocks noChangeAspect="1" noChangeArrowheads="1" noCrop="1"/>
          </p:cNvPicPr>
          <p:nvPr/>
        </p:nvPicPr>
        <p:blipFill>
          <a:blip r:embed="rId6" cstate="print"/>
          <a:srcRect/>
          <a:stretch>
            <a:fillRect/>
          </a:stretch>
        </p:blipFill>
        <p:spPr bwMode="auto">
          <a:xfrm>
            <a:off x="6156176" y="5959495"/>
            <a:ext cx="1009650" cy="866775"/>
          </a:xfrm>
          <a:prstGeom prst="rect">
            <a:avLst/>
          </a:prstGeom>
          <a:noFill/>
          <a:ln w="9525">
            <a:noFill/>
            <a:miter lim="800000"/>
            <a:headEnd/>
            <a:tailEnd/>
          </a:ln>
        </p:spPr>
      </p:pic>
      <p:pic>
        <p:nvPicPr>
          <p:cNvPr id="10" name="Picture 3" descr="caffeine_molecule_sm_wm"/>
          <p:cNvPicPr>
            <a:picLocks noChangeAspect="1" noChangeArrowheads="1" noCrop="1"/>
          </p:cNvPicPr>
          <p:nvPr/>
        </p:nvPicPr>
        <p:blipFill>
          <a:blip r:embed="rId7" cstate="print"/>
          <a:srcRect/>
          <a:stretch>
            <a:fillRect/>
          </a:stretch>
        </p:blipFill>
        <p:spPr bwMode="auto">
          <a:xfrm>
            <a:off x="-252536" y="-171400"/>
            <a:ext cx="1439863" cy="1439863"/>
          </a:xfrm>
          <a:prstGeom prst="rect">
            <a:avLst/>
          </a:prstGeom>
          <a:noFill/>
          <a:ln w="9525">
            <a:noFill/>
            <a:miter lim="800000"/>
            <a:headEnd/>
            <a:tailEnd/>
          </a:ln>
        </p:spPr>
      </p:pic>
      <p:sp>
        <p:nvSpPr>
          <p:cNvPr id="11" name="Rectangle 2"/>
          <p:cNvSpPr>
            <a:spLocks noChangeArrowheads="1"/>
          </p:cNvSpPr>
          <p:nvPr/>
        </p:nvSpPr>
        <p:spPr bwMode="auto">
          <a:xfrm>
            <a:off x="107504" y="411785"/>
            <a:ext cx="9004774" cy="5952399"/>
          </a:xfrm>
          <a:prstGeom prst="rect">
            <a:avLst/>
          </a:prstGeom>
          <a:noFill/>
          <a:ln w="9525">
            <a:noFill/>
            <a:miter lim="800000"/>
            <a:headEnd/>
            <a:tailEnd/>
          </a:ln>
        </p:spPr>
        <p:txBody>
          <a:bodyPr wrap="square" anchor="ctr">
            <a:spAutoFit/>
          </a:bodyPr>
          <a:lstStyle/>
          <a:p>
            <a:pPr indent="533400" algn="just">
              <a:lnSpc>
                <a:spcPct val="80000"/>
              </a:lnSpc>
            </a:pPr>
            <a:r>
              <a:rPr lang="ru-RU" sz="2500" b="1" dirty="0" smtClean="0">
                <a:latin typeface="Arial" pitchFamily="34" charset="0"/>
                <a:cs typeface="Arial" pitchFamily="34" charset="0"/>
              </a:rPr>
              <a:t>   </a:t>
            </a:r>
            <a:r>
              <a:rPr lang="ru-RU" sz="2800" b="1" dirty="0" err="1">
                <a:latin typeface="Arial" pitchFamily="34" charset="0"/>
                <a:cs typeface="Arial" pitchFamily="34" charset="0"/>
              </a:rPr>
              <a:t>Термодинамически</a:t>
            </a:r>
            <a:r>
              <a:rPr lang="ru-RU" sz="2800" b="1" dirty="0">
                <a:latin typeface="Arial" pitchFamily="34" charset="0"/>
                <a:cs typeface="Arial" pitchFamily="34" charset="0"/>
              </a:rPr>
              <a:t> </a:t>
            </a:r>
            <a:r>
              <a:rPr lang="ru-RU" sz="2800" b="1" dirty="0">
                <a:ln>
                  <a:solidFill>
                    <a:sysClr val="windowText" lastClr="000000"/>
                  </a:solidFill>
                </a:ln>
                <a:solidFill>
                  <a:srgbClr val="FF3300"/>
                </a:solidFill>
                <a:latin typeface="Arial Black" pitchFamily="34" charset="0"/>
                <a:cs typeface="Arial" pitchFamily="34" charset="0"/>
              </a:rPr>
              <a:t>внутренняя энергия </a:t>
            </a:r>
            <a:r>
              <a:rPr lang="ru-RU" sz="2800" b="1" dirty="0" smtClean="0">
                <a:ln>
                  <a:solidFill>
                    <a:sysClr val="windowText" lastClr="000000"/>
                  </a:solidFill>
                </a:ln>
                <a:solidFill>
                  <a:srgbClr val="FF3300"/>
                </a:solidFill>
                <a:latin typeface="Arial Black" pitchFamily="34" charset="0"/>
                <a:cs typeface="Arial" pitchFamily="34" charset="0"/>
              </a:rPr>
              <a:t>U </a:t>
            </a:r>
            <a:r>
              <a:rPr lang="ru-RU" sz="2800" b="1" dirty="0" smtClean="0">
                <a:latin typeface="Arial" pitchFamily="34" charset="0"/>
                <a:cs typeface="Arial" pitchFamily="34" charset="0"/>
              </a:rPr>
              <a:t>строго </a:t>
            </a:r>
            <a:r>
              <a:rPr lang="ru-RU" sz="2800" b="1" dirty="0">
                <a:latin typeface="Arial" pitchFamily="34" charset="0"/>
                <a:cs typeface="Arial" pitchFamily="34" charset="0"/>
              </a:rPr>
              <a:t>определяется на основе первого закона. Физически же этим термином </a:t>
            </a:r>
            <a:r>
              <a:rPr lang="ru-RU" sz="2800" b="1" u="sng" dirty="0">
                <a:latin typeface="Arial" pitchFamily="34" charset="0"/>
                <a:cs typeface="Arial" pitchFamily="34" charset="0"/>
              </a:rPr>
              <a:t>обозначается величина, которая </a:t>
            </a:r>
            <a:r>
              <a:rPr lang="ru-RU" sz="2800" b="1" u="sng" dirty="0">
                <a:ln>
                  <a:solidFill>
                    <a:sysClr val="windowText" lastClr="000000"/>
                  </a:solidFill>
                </a:ln>
                <a:solidFill>
                  <a:srgbClr val="0000FF"/>
                </a:solidFill>
                <a:latin typeface="Arial" pitchFamily="34" charset="0"/>
                <a:cs typeface="Arial" pitchFamily="34" charset="0"/>
              </a:rPr>
              <a:t>характеризует общий запас энергии системы</a:t>
            </a:r>
            <a:r>
              <a:rPr lang="ru-RU" sz="2800" b="1" dirty="0">
                <a:latin typeface="Arial" pitchFamily="34" charset="0"/>
                <a:cs typeface="Arial" pitchFamily="34" charset="0"/>
              </a:rPr>
              <a:t>, включая сюда энергию поступательного и вращательного движения молекул, энергию внутримолекулярного колебательного движения атомов и атомных групп, составляющих молекулы, энергию вращения электронов в атомах, энергию, заключающуюся в ядрах атомов, и другие виды энергии, но без учета кинетической энергии тела в целом и его потенциальной энергии положения. (</a:t>
            </a:r>
            <a:r>
              <a:rPr lang="ru-RU" sz="2800" b="1" u="sng" dirty="0">
                <a:ln>
                  <a:solidFill>
                    <a:sysClr val="windowText" lastClr="000000"/>
                  </a:solidFill>
                </a:ln>
                <a:solidFill>
                  <a:srgbClr val="FF0066"/>
                </a:solidFill>
                <a:latin typeface="Arial Black" pitchFamily="34" charset="0"/>
                <a:cs typeface="Arial" pitchFamily="34" charset="0"/>
              </a:rPr>
              <a:t>Энергия системы</a:t>
            </a:r>
            <a:r>
              <a:rPr lang="ru-RU" sz="2800" b="1" dirty="0">
                <a:latin typeface="Arial" pitchFamily="34" charset="0"/>
                <a:cs typeface="Arial" pitchFamily="34" charset="0"/>
              </a:rPr>
              <a:t>, равная сумме ее </a:t>
            </a:r>
            <a:r>
              <a:rPr lang="ru-RU" sz="2800" b="1" dirty="0">
                <a:ln>
                  <a:solidFill>
                    <a:sysClr val="windowText" lastClr="000000"/>
                  </a:solidFill>
                </a:ln>
                <a:solidFill>
                  <a:srgbClr val="FF0000"/>
                </a:solidFill>
                <a:latin typeface="Arial" pitchFamily="34" charset="0"/>
                <a:cs typeface="Arial" pitchFamily="34" charset="0"/>
              </a:rPr>
              <a:t>внутренней энергии</a:t>
            </a:r>
            <a:r>
              <a:rPr lang="ru-RU" sz="2800" b="1" dirty="0">
                <a:latin typeface="Arial" pitchFamily="34" charset="0"/>
                <a:cs typeface="Arial" pitchFamily="34" charset="0"/>
              </a:rPr>
              <a:t>, </a:t>
            </a:r>
            <a:r>
              <a:rPr lang="ru-RU" sz="2800" b="1" dirty="0">
                <a:ln>
                  <a:solidFill>
                    <a:sysClr val="windowText" lastClr="000000"/>
                  </a:solidFill>
                </a:ln>
                <a:solidFill>
                  <a:srgbClr val="00B050"/>
                </a:solidFill>
                <a:latin typeface="Arial" pitchFamily="34" charset="0"/>
                <a:cs typeface="Arial" pitchFamily="34" charset="0"/>
              </a:rPr>
              <a:t>кинетической энергии </a:t>
            </a:r>
            <a:r>
              <a:rPr lang="ru-RU" sz="2800" b="1" dirty="0">
                <a:latin typeface="Arial" pitchFamily="34" charset="0"/>
                <a:cs typeface="Arial" pitchFamily="34" charset="0"/>
              </a:rPr>
              <a:t>и </a:t>
            </a:r>
            <a:r>
              <a:rPr lang="ru-RU" sz="2800" b="1" dirty="0">
                <a:ln>
                  <a:solidFill>
                    <a:sysClr val="windowText" lastClr="000000"/>
                  </a:solidFill>
                </a:ln>
                <a:solidFill>
                  <a:srgbClr val="800000"/>
                </a:solidFill>
                <a:latin typeface="Arial" pitchFamily="34" charset="0"/>
                <a:cs typeface="Arial" pitchFamily="34" charset="0"/>
              </a:rPr>
              <a:t>потенциальной энергии</a:t>
            </a:r>
            <a:r>
              <a:rPr lang="ru-RU" sz="2800" b="1" dirty="0">
                <a:latin typeface="Arial" pitchFamily="34" charset="0"/>
                <a:cs typeface="Arial" pitchFamily="34" charset="0"/>
              </a:rPr>
              <a:t>, иногда называется </a:t>
            </a:r>
            <a:r>
              <a:rPr lang="ru-RU" sz="2800" b="1" dirty="0">
                <a:ln>
                  <a:solidFill>
                    <a:sysClr val="windowText" lastClr="000000"/>
                  </a:solidFill>
                </a:ln>
                <a:solidFill>
                  <a:srgbClr val="FF0066"/>
                </a:solidFill>
                <a:latin typeface="Arial" pitchFamily="34" charset="0"/>
                <a:cs typeface="Arial" pitchFamily="34" charset="0"/>
              </a:rPr>
              <a:t>полной энергией</a:t>
            </a:r>
            <a:r>
              <a:rPr lang="ru-RU" sz="2800" b="1" dirty="0">
                <a:latin typeface="Arial" pitchFamily="34" charset="0"/>
                <a:cs typeface="Arial" pitchFamily="34" charset="0"/>
              </a:rPr>
              <a:t>). </a:t>
            </a:r>
            <a:endParaRPr lang="ru-RU" sz="2800" b="1" dirty="0">
              <a:latin typeface="Arial" pitchFamily="34" charset="0"/>
              <a:cs typeface="Arial" pitchFamily="34" charset="0"/>
              <a:sym typeface="Symbol" pitchFamily="18" charset="2"/>
            </a:endParaRPr>
          </a:p>
        </p:txBody>
      </p:sp>
      <p:pic>
        <p:nvPicPr>
          <p:cNvPr id="15"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4058570" y="6340300"/>
            <a:ext cx="304800" cy="304800"/>
          </a:xfrm>
          <a:prstGeom prst="rect">
            <a:avLst/>
          </a:prstGeom>
        </p:spPr>
      </p:pic>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9"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70018437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3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Picture 6"/>
          <p:cNvPicPr>
            <a:picLocks noChangeAspect="1" noChangeArrowheads="1"/>
          </p:cNvPicPr>
          <p:nvPr/>
        </p:nvPicPr>
        <p:blipFill>
          <a:blip r:embed="rId4" cstate="print"/>
          <a:srcRect r="9435"/>
          <a:stretch>
            <a:fillRect/>
          </a:stretch>
        </p:blipFill>
        <p:spPr bwMode="auto">
          <a:xfrm>
            <a:off x="0" y="3188854"/>
            <a:ext cx="5652120" cy="3626863"/>
          </a:xfrm>
          <a:prstGeom prst="rect">
            <a:avLst/>
          </a:prstGeom>
          <a:ln>
            <a:noFill/>
          </a:ln>
          <a:effectLst>
            <a:outerShdw blurRad="292100" dist="139700" dir="2700000" algn="tl" rotWithShape="0">
              <a:srgbClr val="333333">
                <a:alpha val="65000"/>
              </a:srgbClr>
            </a:outerShdw>
          </a:effectLst>
        </p:spPr>
      </p:pic>
      <p:pic>
        <p:nvPicPr>
          <p:cNvPr id="11" name="Picture 5"/>
          <p:cNvPicPr>
            <a:picLocks noChangeAspect="1" noChangeArrowheads="1"/>
          </p:cNvPicPr>
          <p:nvPr/>
        </p:nvPicPr>
        <p:blipFill>
          <a:blip r:embed="rId5" cstate="print"/>
          <a:srcRect r="8210"/>
          <a:stretch>
            <a:fillRect/>
          </a:stretch>
        </p:blipFill>
        <p:spPr bwMode="auto">
          <a:xfrm>
            <a:off x="3700196" y="28097"/>
            <a:ext cx="5480316" cy="34729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8563097"/>
      </p:ext>
    </p:extLst>
  </p:cSld>
  <p:clrMapOvr>
    <a:masterClrMapping/>
  </p:clrMapOvr>
  <p:transition>
    <p:wheel spokes="1"/>
  </p:transition>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 name="Picture 12" descr="пишу 1"/>
          <p:cNvPicPr>
            <a:picLocks noChangeAspect="1" noChangeArrowheads="1" noCrop="1"/>
          </p:cNvPicPr>
          <p:nvPr/>
        </p:nvPicPr>
        <p:blipFill>
          <a:blip r:embed="rId4" cstate="print"/>
          <a:srcRect/>
          <a:stretch>
            <a:fillRect/>
          </a:stretch>
        </p:blipFill>
        <p:spPr bwMode="auto">
          <a:xfrm>
            <a:off x="8531225" y="5085928"/>
            <a:ext cx="649287" cy="1295400"/>
          </a:xfrm>
          <a:prstGeom prst="rect">
            <a:avLst/>
          </a:prstGeom>
          <a:noFill/>
          <a:ln w="9525">
            <a:noFill/>
            <a:miter lim="800000"/>
            <a:headEnd/>
            <a:tailEnd/>
          </a:ln>
        </p:spPr>
      </p:pic>
      <p:sp>
        <p:nvSpPr>
          <p:cNvPr id="2" name="Прямоугольник 1"/>
          <p:cNvSpPr/>
          <p:nvPr/>
        </p:nvSpPr>
        <p:spPr>
          <a:xfrm>
            <a:off x="77226" y="332656"/>
            <a:ext cx="9004774" cy="824841"/>
          </a:xfrm>
          <a:prstGeom prst="rect">
            <a:avLst/>
          </a:prstGeom>
        </p:spPr>
        <p:txBody>
          <a:bodyPr wrap="square">
            <a:spAutoFit/>
          </a:bodyPr>
          <a:lstStyle/>
          <a:p>
            <a:pPr indent="450850" algn="just">
              <a:lnSpc>
                <a:spcPct val="85000"/>
              </a:lnSpc>
            </a:pPr>
            <a:r>
              <a:rPr lang="ru-RU" altLang="ru-RU" sz="2800" b="1" dirty="0" smtClean="0">
                <a:ln>
                  <a:solidFill>
                    <a:schemeClr val="tx1"/>
                  </a:solidFill>
                </a:ln>
                <a:solidFill>
                  <a:srgbClr val="0000FF"/>
                </a:solidFill>
                <a:latin typeface="Arial" panose="020B0604020202020204" pitchFamily="34" charset="0"/>
                <a:cs typeface="Arial" panose="020B0604020202020204" pitchFamily="34" charset="0"/>
              </a:rPr>
              <a:t>Молярная </a:t>
            </a:r>
            <a:r>
              <a:rPr lang="ru-RU" altLang="ru-RU" sz="2800" b="1" dirty="0">
                <a:ln>
                  <a:solidFill>
                    <a:schemeClr val="tx1"/>
                  </a:solidFill>
                </a:ln>
                <a:solidFill>
                  <a:srgbClr val="0000FF"/>
                </a:solidFill>
                <a:latin typeface="Arial" panose="020B0604020202020204" pitchFamily="34" charset="0"/>
                <a:cs typeface="Arial" panose="020B0604020202020204" pitchFamily="34" charset="0"/>
              </a:rPr>
              <a:t>интегральная теплота </a:t>
            </a:r>
            <a:r>
              <a:rPr lang="ru-RU" altLang="ru-RU" sz="2800" b="1" dirty="0" smtClean="0">
                <a:ln>
                  <a:solidFill>
                    <a:schemeClr val="tx1"/>
                  </a:solidFill>
                </a:ln>
                <a:solidFill>
                  <a:srgbClr val="0000FF"/>
                </a:solidFill>
                <a:latin typeface="Arial" panose="020B0604020202020204" pitchFamily="34" charset="0"/>
                <a:cs typeface="Arial" panose="020B0604020202020204" pitchFamily="34" charset="0"/>
              </a:rPr>
              <a:t>растворения </a:t>
            </a:r>
            <a:r>
              <a:rPr lang="ru-RU" altLang="ru-RU" sz="2800" b="1" dirty="0" smtClean="0">
                <a:latin typeface="Arial" panose="020B0604020202020204" pitchFamily="34" charset="0"/>
                <a:cs typeface="Arial" panose="020B0604020202020204" pitchFamily="34" charset="0"/>
              </a:rPr>
              <a:t>(</a:t>
            </a:r>
            <a:r>
              <a:rPr lang="ru-RU" altLang="ru-RU" sz="2800" b="1" dirty="0">
                <a:ln>
                  <a:solidFill>
                    <a:schemeClr val="tx1"/>
                  </a:solidFill>
                </a:ln>
                <a:solidFill>
                  <a:srgbClr val="0000FF"/>
                </a:solidFill>
                <a:latin typeface="Arial" panose="020B0604020202020204" pitchFamily="34" charset="0"/>
                <a:cs typeface="Arial" panose="020B0604020202020204" pitchFamily="34" charset="0"/>
              </a:rPr>
              <a:t>ΔН</a:t>
            </a:r>
            <a:r>
              <a:rPr lang="ru-RU" altLang="ru-RU" sz="2800" b="1" dirty="0" smtClean="0">
                <a:latin typeface="Arial" panose="020B0604020202020204" pitchFamily="34" charset="0"/>
                <a:cs typeface="Arial" panose="020B0604020202020204" pitchFamily="34" charset="0"/>
              </a:rPr>
              <a:t>) определяется по формуле:</a:t>
            </a:r>
            <a:endParaRPr lang="en-US" sz="2800" b="1" dirty="0">
              <a:latin typeface="Arial" panose="020B0604020202020204" pitchFamily="34" charset="0"/>
              <a:ea typeface="Times New Roman" pitchFamily="18" charset="0"/>
              <a:cs typeface="Arial" panose="020B0604020202020204" pitchFamily="34" charset="0"/>
            </a:endParaRPr>
          </a:p>
        </p:txBody>
      </p:sp>
      <p:sp>
        <p:nvSpPr>
          <p:cNvPr id="3" name="Прямоугольник 2"/>
          <p:cNvSpPr/>
          <p:nvPr/>
        </p:nvSpPr>
        <p:spPr>
          <a:xfrm>
            <a:off x="107504" y="2271333"/>
            <a:ext cx="8887262" cy="2677656"/>
          </a:xfrm>
          <a:prstGeom prst="rect">
            <a:avLst/>
          </a:prstGeom>
        </p:spPr>
        <p:txBody>
          <a:bodyPr wrap="square">
            <a:spAutoFit/>
          </a:bodyPr>
          <a:lstStyle/>
          <a:p>
            <a:pPr algn="ctr">
              <a:lnSpc>
                <a:spcPct val="150000"/>
              </a:lnSpc>
            </a:pPr>
            <a:r>
              <a:rPr lang="en-US" sz="2800" b="1" dirty="0" smtClean="0">
                <a:latin typeface="Arial" panose="020B0604020202020204" pitchFamily="34" charset="0"/>
                <a:ea typeface="Times New Roman" pitchFamily="18" charset="0"/>
                <a:cs typeface="Arial" panose="020B0604020202020204" pitchFamily="34" charset="0"/>
              </a:rPr>
              <a:t>K</a:t>
            </a:r>
            <a:r>
              <a:rPr lang="ru-RU" sz="2800" b="1" dirty="0" smtClean="0">
                <a:latin typeface="Arial" panose="020B0604020202020204" pitchFamily="34" charset="0"/>
                <a:ea typeface="Times New Roman" pitchFamily="18" charset="0"/>
                <a:cs typeface="Arial" panose="020B0604020202020204" pitchFamily="34" charset="0"/>
              </a:rPr>
              <a:t> = </a:t>
            </a:r>
            <a:r>
              <a:rPr lang="ru-RU" sz="2800" b="1" dirty="0" smtClean="0">
                <a:latin typeface="Arial" panose="020B0604020202020204" pitchFamily="34" charset="0"/>
                <a:ea typeface="Times New Roman" pitchFamily="18" charset="0"/>
                <a:cs typeface="Arial" panose="020B0604020202020204" pitchFamily="34" charset="0"/>
              </a:rPr>
              <a:t>Σ</a:t>
            </a:r>
            <a:r>
              <a:rPr lang="en-US" sz="2800" b="1" dirty="0" smtClean="0">
                <a:latin typeface="Arial" panose="020B0604020202020204" pitchFamily="34" charset="0"/>
                <a:ea typeface="Times New Roman" pitchFamily="18" charset="0"/>
                <a:cs typeface="Arial" panose="020B0604020202020204" pitchFamily="34" charset="0"/>
                <a:sym typeface="Symbol" panose="05050102010706020507" pitchFamily="18" charset="2"/>
              </a:rPr>
              <a:t></a:t>
            </a:r>
            <a:r>
              <a:rPr lang="ru-RU" sz="2800" b="1" dirty="0" smtClean="0">
                <a:latin typeface="Arial" panose="020B0604020202020204" pitchFamily="34" charset="0"/>
                <a:ea typeface="Times New Roman" pitchFamily="18" charset="0"/>
                <a:cs typeface="Arial" panose="020B0604020202020204" pitchFamily="34" charset="0"/>
              </a:rPr>
              <a:t>·</a:t>
            </a:r>
            <a:r>
              <a:rPr lang="en-US" sz="2800" b="1" dirty="0">
                <a:latin typeface="Arial" panose="020B0604020202020204" pitchFamily="34" charset="0"/>
                <a:ea typeface="Times New Roman" pitchFamily="18" charset="0"/>
                <a:cs typeface="Arial" panose="020B0604020202020204" pitchFamily="34" charset="0"/>
              </a:rPr>
              <a:t>C</a:t>
            </a:r>
            <a:r>
              <a:rPr lang="ru-RU" sz="2800" b="1" dirty="0">
                <a:latin typeface="Arial" panose="020B0604020202020204" pitchFamily="34" charset="0"/>
                <a:ea typeface="Times New Roman" pitchFamily="18" charset="0"/>
                <a:cs typeface="Arial" panose="020B0604020202020204" pitchFamily="34" charset="0"/>
              </a:rPr>
              <a:t> = </a:t>
            </a:r>
            <a:r>
              <a:rPr lang="ru-RU" sz="2800" b="1" dirty="0" smtClean="0">
                <a:latin typeface="Arial" panose="020B0604020202020204" pitchFamily="34" charset="0"/>
                <a:ea typeface="Times New Roman" pitchFamily="18" charset="0"/>
                <a:cs typeface="Arial" panose="020B0604020202020204" pitchFamily="34" charset="0"/>
                <a:sym typeface="Symbol" panose="05050102010706020507" pitchFamily="18" charset="2"/>
              </a:rPr>
              <a:t></a:t>
            </a:r>
            <a:r>
              <a:rPr lang="ru-RU" sz="2800" b="1" baseline="-25000" dirty="0" smtClean="0">
                <a:latin typeface="Arial" panose="020B0604020202020204" pitchFamily="34" charset="0"/>
                <a:ea typeface="Times New Roman" pitchFamily="18" charset="0"/>
                <a:cs typeface="Arial" panose="020B0604020202020204" pitchFamily="34" charset="0"/>
              </a:rPr>
              <a:t>(</a:t>
            </a:r>
            <a:r>
              <a:rPr lang="ru-RU" sz="2800" b="1" baseline="-25000" dirty="0" smtClean="0">
                <a:latin typeface="Arial" panose="020B0604020202020204" pitchFamily="34" charset="0"/>
                <a:ea typeface="Times New Roman" pitchFamily="18" charset="0"/>
                <a:cs typeface="Arial" panose="020B0604020202020204" pitchFamily="34" charset="0"/>
              </a:rPr>
              <a:t>воды)</a:t>
            </a:r>
            <a:r>
              <a:rPr lang="ru-RU" sz="2800" b="1" dirty="0" smtClean="0">
                <a:latin typeface="Arial" panose="020B0604020202020204" pitchFamily="34" charset="0"/>
                <a:ea typeface="Times New Roman" pitchFamily="18" charset="0"/>
                <a:cs typeface="Arial" panose="020B0604020202020204" pitchFamily="34" charset="0"/>
              </a:rPr>
              <a:t>·</a:t>
            </a:r>
            <a:r>
              <a:rPr lang="en-US" sz="2800" b="1" dirty="0" smtClean="0">
                <a:latin typeface="Arial" panose="020B0604020202020204" pitchFamily="34" charset="0"/>
                <a:ea typeface="Times New Roman" pitchFamily="18" charset="0"/>
                <a:cs typeface="Arial" panose="020B0604020202020204" pitchFamily="34" charset="0"/>
              </a:rPr>
              <a:t>C</a:t>
            </a:r>
            <a:r>
              <a:rPr lang="ru-RU" sz="2800" b="1" baseline="-25000" dirty="0" smtClean="0">
                <a:latin typeface="Arial" panose="020B0604020202020204" pitchFamily="34" charset="0"/>
                <a:ea typeface="Times New Roman" pitchFamily="18" charset="0"/>
                <a:cs typeface="Arial" panose="020B0604020202020204" pitchFamily="34" charset="0"/>
              </a:rPr>
              <a:t>(воды)</a:t>
            </a:r>
            <a:r>
              <a:rPr lang="ru-RU" sz="2800" b="1" dirty="0" smtClean="0">
                <a:latin typeface="Arial" panose="020B0604020202020204" pitchFamily="34" charset="0"/>
                <a:ea typeface="Times New Roman" pitchFamily="18" charset="0"/>
                <a:cs typeface="Arial" panose="020B0604020202020204" pitchFamily="34" charset="0"/>
              </a:rPr>
              <a:t> </a:t>
            </a:r>
            <a:r>
              <a:rPr lang="ru-RU" sz="2800" b="1" dirty="0">
                <a:latin typeface="Arial" panose="020B0604020202020204" pitchFamily="34" charset="0"/>
                <a:ea typeface="Times New Roman" pitchFamily="18" charset="0"/>
                <a:cs typeface="Arial" panose="020B0604020202020204" pitchFamily="34" charset="0"/>
              </a:rPr>
              <a:t>+ </a:t>
            </a:r>
            <a:r>
              <a:rPr lang="ru-RU" sz="2800" b="1" dirty="0">
                <a:latin typeface="Arial" panose="020B0604020202020204" pitchFamily="34" charset="0"/>
                <a:ea typeface="Times New Roman" pitchFamily="18" charset="0"/>
                <a:cs typeface="Arial" panose="020B0604020202020204" pitchFamily="34" charset="0"/>
                <a:sym typeface="Symbol" panose="05050102010706020507" pitchFamily="18" charset="2"/>
              </a:rPr>
              <a:t></a:t>
            </a:r>
            <a:r>
              <a:rPr lang="ru-RU" sz="2800" b="1" baseline="-25000" dirty="0">
                <a:latin typeface="Arial" panose="020B0604020202020204" pitchFamily="34" charset="0"/>
                <a:ea typeface="Times New Roman" pitchFamily="18" charset="0"/>
                <a:cs typeface="Arial" panose="020B0604020202020204" pitchFamily="34" charset="0"/>
              </a:rPr>
              <a:t>((</a:t>
            </a:r>
            <a:r>
              <a:rPr lang="ru-RU" sz="2800" b="1" baseline="-25000" dirty="0" smtClean="0">
                <a:latin typeface="Arial" panose="020B0604020202020204" pitchFamily="34" charset="0"/>
                <a:ea typeface="Times New Roman" pitchFamily="18" charset="0"/>
                <a:cs typeface="Arial" panose="020B0604020202020204" pitchFamily="34" charset="0"/>
              </a:rPr>
              <a:t>соли)</a:t>
            </a:r>
            <a:r>
              <a:rPr lang="ru-RU" sz="2800" b="1" dirty="0" smtClean="0">
                <a:latin typeface="Arial" panose="020B0604020202020204" pitchFamily="34" charset="0"/>
                <a:ea typeface="Times New Roman" pitchFamily="18" charset="0"/>
                <a:cs typeface="Arial" panose="020B0604020202020204" pitchFamily="34" charset="0"/>
              </a:rPr>
              <a:t>·</a:t>
            </a:r>
            <a:r>
              <a:rPr lang="en-US" sz="2800" b="1" dirty="0" smtClean="0">
                <a:latin typeface="Arial" panose="020B0604020202020204" pitchFamily="34" charset="0"/>
                <a:ea typeface="Times New Roman" pitchFamily="18" charset="0"/>
                <a:cs typeface="Arial" panose="020B0604020202020204" pitchFamily="34" charset="0"/>
              </a:rPr>
              <a:t>C</a:t>
            </a:r>
            <a:r>
              <a:rPr lang="ru-RU" sz="2800" b="1" baseline="-25000" dirty="0" smtClean="0">
                <a:latin typeface="Arial" panose="020B0604020202020204" pitchFamily="34" charset="0"/>
                <a:ea typeface="Times New Roman" pitchFamily="18" charset="0"/>
                <a:cs typeface="Arial" panose="020B0604020202020204" pitchFamily="34" charset="0"/>
              </a:rPr>
              <a:t>(</a:t>
            </a:r>
            <a:r>
              <a:rPr lang="ru-RU" sz="2800" b="1" baseline="-25000" dirty="0">
                <a:latin typeface="Arial" panose="020B0604020202020204" pitchFamily="34" charset="0"/>
                <a:ea typeface="Times New Roman" pitchFamily="18" charset="0"/>
                <a:cs typeface="Arial" panose="020B0604020202020204" pitchFamily="34" charset="0"/>
              </a:rPr>
              <a:t>соли</a:t>
            </a:r>
            <a:r>
              <a:rPr lang="ru-RU" sz="2800" b="1" baseline="-25000" dirty="0" smtClean="0">
                <a:latin typeface="Arial" panose="020B0604020202020204" pitchFamily="34" charset="0"/>
                <a:ea typeface="Times New Roman" pitchFamily="18" charset="0"/>
                <a:cs typeface="Arial" panose="020B0604020202020204" pitchFamily="34" charset="0"/>
              </a:rPr>
              <a:t>)</a:t>
            </a:r>
            <a:r>
              <a:rPr lang="ru-RU" sz="2800" b="1" dirty="0" smtClean="0">
                <a:latin typeface="Arial" panose="020B0604020202020204" pitchFamily="34" charset="0"/>
                <a:ea typeface="Times New Roman" pitchFamily="18" charset="0"/>
                <a:cs typeface="Arial" panose="020B0604020202020204" pitchFamily="34" charset="0"/>
              </a:rPr>
              <a:t> </a:t>
            </a:r>
            <a:r>
              <a:rPr lang="ru-RU" sz="2800" b="1" dirty="0" smtClean="0">
                <a:latin typeface="Arial" panose="020B0604020202020204" pitchFamily="34" charset="0"/>
                <a:ea typeface="Times New Roman" pitchFamily="18" charset="0"/>
                <a:cs typeface="Arial" panose="020B0604020202020204" pitchFamily="34" charset="0"/>
              </a:rPr>
              <a:t>=</a:t>
            </a:r>
          </a:p>
          <a:p>
            <a:pPr algn="ctr">
              <a:lnSpc>
                <a:spcPct val="150000"/>
              </a:lnSpc>
            </a:pPr>
            <a:r>
              <a:rPr lang="ru-RU" sz="2800" b="1" dirty="0" smtClean="0">
                <a:latin typeface="Arial" panose="020B0604020202020204" pitchFamily="34" charset="0"/>
                <a:ea typeface="Times New Roman" pitchFamily="18" charset="0"/>
                <a:cs typeface="Arial" panose="020B0604020202020204" pitchFamily="34" charset="0"/>
              </a:rPr>
              <a:t>= 22 · </a:t>
            </a:r>
            <a:r>
              <a:rPr lang="ru-RU" sz="2800" b="1" dirty="0">
                <a:latin typeface="Arial" pitchFamily="34" charset="0"/>
                <a:cs typeface="Arial" pitchFamily="34" charset="0"/>
              </a:rPr>
              <a:t>75,30</a:t>
            </a:r>
            <a:r>
              <a:rPr lang="ru-RU" sz="2800" b="1" dirty="0">
                <a:latin typeface="Arial" pitchFamily="34" charset="0"/>
                <a:cs typeface="Arial" pitchFamily="34" charset="0"/>
                <a:sym typeface="Symbol" panose="05050102010706020507" pitchFamily="18" charset="2"/>
              </a:rPr>
              <a:t></a:t>
            </a:r>
            <a:r>
              <a:rPr lang="ru-RU" sz="2800" b="1" dirty="0" smtClean="0">
                <a:latin typeface="Arial" pitchFamily="34" charset="0"/>
                <a:cs typeface="Arial" pitchFamily="34" charset="0"/>
                <a:sym typeface="Symbol" panose="05050102010706020507" pitchFamily="18" charset="2"/>
              </a:rPr>
              <a:t>10</a:t>
            </a:r>
            <a:r>
              <a:rPr lang="ru-RU" sz="2800" b="1" baseline="30000" dirty="0" smtClean="0">
                <a:latin typeface="Arial" pitchFamily="34" charset="0"/>
                <a:cs typeface="Arial" pitchFamily="34" charset="0"/>
                <a:sym typeface="Symbol" panose="05050102010706020507" pitchFamily="18" charset="2"/>
              </a:rPr>
              <a:t>–3 </a:t>
            </a:r>
            <a:r>
              <a:rPr lang="ru-RU" sz="2800" b="1" dirty="0" smtClean="0">
                <a:latin typeface="Arial" panose="020B0604020202020204" pitchFamily="34" charset="0"/>
                <a:ea typeface="Times New Roman" pitchFamily="18" charset="0"/>
                <a:cs typeface="Arial" panose="020B0604020202020204" pitchFamily="34" charset="0"/>
              </a:rPr>
              <a:t>+  </a:t>
            </a:r>
            <a:r>
              <a:rPr lang="ru-RU" sz="2800" b="1" dirty="0" smtClean="0">
                <a:latin typeface="Arial" panose="020B0604020202020204" pitchFamily="34" charset="0"/>
                <a:cs typeface="Arial" panose="020B0604020202020204" pitchFamily="34" charset="0"/>
              </a:rPr>
              <a:t>0,055 </a:t>
            </a:r>
            <a:r>
              <a:rPr lang="ru-RU" sz="2800" b="1" dirty="0" smtClean="0">
                <a:latin typeface="Arial" panose="020B0604020202020204" pitchFamily="34" charset="0"/>
                <a:ea typeface="Times New Roman" pitchFamily="18" charset="0"/>
                <a:cs typeface="Arial" panose="020B0604020202020204" pitchFamily="34" charset="0"/>
              </a:rPr>
              <a:t>· </a:t>
            </a:r>
            <a:r>
              <a:rPr lang="en-US" sz="2800" b="1" dirty="0">
                <a:latin typeface="Arial" panose="020B0604020202020204" pitchFamily="34" charset="0"/>
                <a:ea typeface="Times New Roman" pitchFamily="18" charset="0"/>
                <a:cs typeface="Arial" panose="020B0604020202020204" pitchFamily="34" charset="0"/>
              </a:rPr>
              <a:t>C</a:t>
            </a:r>
            <a:r>
              <a:rPr lang="ru-RU" sz="2800" b="1" baseline="-25000" dirty="0">
                <a:latin typeface="Arial" panose="020B0604020202020204" pitchFamily="34" charset="0"/>
                <a:ea typeface="Times New Roman" pitchFamily="18" charset="0"/>
                <a:cs typeface="Arial" panose="020B0604020202020204" pitchFamily="34" charset="0"/>
              </a:rPr>
              <a:t>(соли)</a:t>
            </a:r>
            <a:r>
              <a:rPr lang="ru-RU" sz="2800" b="1" dirty="0">
                <a:latin typeface="Arial" panose="020B0604020202020204" pitchFamily="34" charset="0"/>
                <a:ea typeface="Times New Roman" pitchFamily="18" charset="0"/>
                <a:cs typeface="Arial" panose="020B0604020202020204" pitchFamily="34" charset="0"/>
              </a:rPr>
              <a:t> </a:t>
            </a:r>
            <a:r>
              <a:rPr lang="ru-RU" sz="2800" b="1" dirty="0" smtClean="0">
                <a:latin typeface="Arial" panose="020B0604020202020204" pitchFamily="34" charset="0"/>
                <a:ea typeface="Times New Roman" pitchFamily="18" charset="0"/>
                <a:cs typeface="Arial" panose="020B0604020202020204" pitchFamily="34" charset="0"/>
              </a:rPr>
              <a:t>= …</a:t>
            </a:r>
            <a:endParaRPr lang="ru-RU" sz="2800" b="1" dirty="0" smtClean="0">
              <a:latin typeface="Arial" panose="020B0604020202020204" pitchFamily="34" charset="0"/>
              <a:ea typeface="Times New Roman" pitchFamily="18" charset="0"/>
              <a:cs typeface="Arial" panose="020B0604020202020204" pitchFamily="34" charset="0"/>
            </a:endParaRPr>
          </a:p>
          <a:p>
            <a:pPr algn="just">
              <a:lnSpc>
                <a:spcPct val="150000"/>
              </a:lnSpc>
            </a:pPr>
            <a:r>
              <a:rPr lang="ru-RU" sz="2800" b="1" dirty="0" smtClean="0">
                <a:latin typeface="Arial" panose="020B0604020202020204" pitchFamily="34" charset="0"/>
                <a:ea typeface="Times New Roman" pitchFamily="18" charset="0"/>
                <a:cs typeface="Arial" panose="020B0604020202020204" pitchFamily="34" charset="0"/>
              </a:rPr>
              <a:t>где </a:t>
            </a:r>
            <a:r>
              <a:rPr lang="en-US" sz="2800" b="1" dirty="0" smtClean="0">
                <a:latin typeface="Arial" panose="020B0604020202020204" pitchFamily="34" charset="0"/>
                <a:ea typeface="Times New Roman" pitchFamily="18" charset="0"/>
                <a:cs typeface="Arial" panose="020B0604020202020204" pitchFamily="34" charset="0"/>
              </a:rPr>
              <a:t>K</a:t>
            </a:r>
            <a:r>
              <a:rPr lang="ru-RU" sz="2800" b="1" dirty="0" smtClean="0">
                <a:latin typeface="Arial" panose="020B0604020202020204" pitchFamily="34" charset="0"/>
                <a:ea typeface="Times New Roman" pitchFamily="18" charset="0"/>
                <a:cs typeface="Arial" panose="020B0604020202020204" pitchFamily="34" charset="0"/>
              </a:rPr>
              <a:t> – константа калориметра;</a:t>
            </a:r>
          </a:p>
          <a:p>
            <a:pPr marL="723900" algn="just">
              <a:lnSpc>
                <a:spcPct val="150000"/>
              </a:lnSpc>
              <a:tabLst>
                <a:tab pos="723900" algn="l"/>
              </a:tabLst>
            </a:pPr>
            <a:r>
              <a:rPr lang="ru-RU" sz="2800" b="1" dirty="0" smtClean="0">
                <a:latin typeface="Arial" panose="020B0604020202020204" pitchFamily="34" charset="0"/>
                <a:ea typeface="Times New Roman" pitchFamily="18" charset="0"/>
                <a:cs typeface="Arial" panose="020B0604020202020204" pitchFamily="34" charset="0"/>
              </a:rPr>
              <a:t>С – </a:t>
            </a:r>
            <a:r>
              <a:rPr lang="ru-RU" sz="2800" b="1" dirty="0" smtClean="0">
                <a:latin typeface="Arial" panose="020B0604020202020204" pitchFamily="34" charset="0"/>
                <a:ea typeface="Times New Roman" pitchFamily="18" charset="0"/>
                <a:cs typeface="Arial" panose="020B0604020202020204" pitchFamily="34" charset="0"/>
              </a:rPr>
              <a:t>теплоёмкость</a:t>
            </a:r>
            <a:endParaRPr lang="ru-RU" sz="2800" b="1" dirty="0" smtClean="0">
              <a:latin typeface="Arial" panose="020B0604020202020204" pitchFamily="34" charset="0"/>
              <a:ea typeface="Times New Roman"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2123728" y="1157497"/>
                <a:ext cx="4601516" cy="9612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ru-RU" sz="3000" i="1" smtClean="0">
                              <a:latin typeface="Cambria Math" panose="02040503050406030204" pitchFamily="18" charset="0"/>
                            </a:rPr>
                          </m:ctrlPr>
                        </m:sSubPr>
                        <m:e>
                          <m:r>
                            <m:rPr>
                              <m:nor/>
                            </m:rPr>
                            <a:rPr lang="en-US" sz="3000" b="1" dirty="0">
                              <a:sym typeface="Symbol"/>
                            </a:rPr>
                            <m:t></m:t>
                          </m:r>
                          <m:r>
                            <a:rPr lang="ru-RU" sz="3000" b="0" i="1" smtClean="0">
                              <a:latin typeface="Cambria Math" panose="02040503050406030204" pitchFamily="18" charset="0"/>
                            </a:rPr>
                            <m:t>Н</m:t>
                          </m:r>
                        </m:e>
                        <m:sub>
                          <m:r>
                            <a:rPr lang="ru-RU" sz="3000" b="0" i="1" smtClean="0">
                              <a:latin typeface="Cambria Math" panose="02040503050406030204" pitchFamily="18" charset="0"/>
                            </a:rPr>
                            <m:t>раств.</m:t>
                          </m:r>
                        </m:sub>
                      </m:sSub>
                      <m:r>
                        <a:rPr lang="ru-RU" sz="3000" b="0" i="1" smtClean="0">
                          <a:latin typeface="Cambria Math" panose="02040503050406030204" pitchFamily="18" charset="0"/>
                        </a:rPr>
                        <m:t>=</m:t>
                      </m:r>
                      <m:f>
                        <m:fPr>
                          <m:ctrlPr>
                            <a:rPr lang="ru-RU" sz="3000" b="0" i="1" smtClean="0">
                              <a:latin typeface="Cambria Math" panose="02040503050406030204" pitchFamily="18" charset="0"/>
                            </a:rPr>
                          </m:ctrlPr>
                        </m:fPr>
                        <m:num>
                          <m:r>
                            <a:rPr lang="en-US" sz="3000" b="0" i="1" smtClean="0">
                              <a:latin typeface="Cambria Math" panose="02040503050406030204" pitchFamily="18" charset="0"/>
                            </a:rPr>
                            <m:t>𝐾</m:t>
                          </m:r>
                          <m:r>
                            <a:rPr lang="en-US" sz="3000" b="0" i="1" smtClean="0">
                              <a:latin typeface="Cambria Math" panose="02040503050406030204" pitchFamily="18" charset="0"/>
                              <a:ea typeface="Cambria Math" panose="02040503050406030204" pitchFamily="18" charset="0"/>
                            </a:rPr>
                            <m:t>∙</m:t>
                          </m:r>
                          <m:r>
                            <m:rPr>
                              <m:nor/>
                            </m:rPr>
                            <a:rPr lang="en-US" sz="3000" b="1" dirty="0">
                              <a:sym typeface="Symbol"/>
                            </a:rPr>
                            <m:t></m:t>
                          </m:r>
                          <m:r>
                            <a:rPr lang="en-US" sz="3000" b="0" i="1" smtClean="0">
                              <a:latin typeface="Cambria Math" panose="02040503050406030204" pitchFamily="18" charset="0"/>
                              <a:ea typeface="Cambria Math" panose="02040503050406030204" pitchFamily="18" charset="0"/>
                            </a:rPr>
                            <m:t>𝑡</m:t>
                          </m:r>
                          <m:r>
                            <a:rPr lang="en-US" sz="3000" b="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𝑀</m:t>
                          </m:r>
                          <m:r>
                            <a:rPr lang="en-US" sz="3000" b="0" i="1" smtClean="0">
                              <a:latin typeface="Cambria Math" panose="02040503050406030204" pitchFamily="18" charset="0"/>
                              <a:ea typeface="Cambria Math" panose="02040503050406030204" pitchFamily="18" charset="0"/>
                            </a:rPr>
                            <m:t>(соли)</m:t>
                          </m:r>
                        </m:num>
                        <m:den>
                          <m:r>
                            <a:rPr lang="en-US" sz="3000" b="0" i="1" smtClean="0">
                              <a:latin typeface="Cambria Math" panose="02040503050406030204" pitchFamily="18" charset="0"/>
                            </a:rPr>
                            <m:t>𝑚</m:t>
                          </m:r>
                          <m:r>
                            <a:rPr lang="en-US" sz="3000" b="0" i="1" smtClean="0">
                              <a:latin typeface="Cambria Math" panose="02040503050406030204" pitchFamily="18" charset="0"/>
                            </a:rPr>
                            <m:t>(соли)</m:t>
                          </m:r>
                        </m:den>
                      </m:f>
                    </m:oMath>
                  </m:oMathPara>
                </a14:m>
                <a:endParaRPr lang="ru-RU" sz="3000" dirty="0"/>
              </a:p>
            </p:txBody>
          </p:sp>
        </mc:Choice>
        <mc:Fallback xmlns="">
          <p:sp>
            <p:nvSpPr>
              <p:cNvPr id="9" name="TextBox 8"/>
              <p:cNvSpPr txBox="1">
                <a:spLocks noRot="1" noChangeAspect="1" noMove="1" noResize="1" noEditPoints="1" noAdjustHandles="1" noChangeArrowheads="1" noChangeShapeType="1" noTextEdit="1"/>
              </p:cNvSpPr>
              <p:nvPr/>
            </p:nvSpPr>
            <p:spPr>
              <a:xfrm>
                <a:off x="2123728" y="1157497"/>
                <a:ext cx="4601516" cy="961289"/>
              </a:xfrm>
              <a:prstGeom prst="rect">
                <a:avLst/>
              </a:prstGeom>
              <a:blipFill>
                <a:blip r:embed="rId5"/>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3005434705"/>
      </p:ext>
    </p:extLst>
  </p:cSld>
  <p:clrMapOvr>
    <a:masterClrMapping/>
  </p:clrMapOvr>
  <p:transition>
    <p:wheel spokes="1"/>
  </p:transition>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7" name="Таблица 6"/>
          <p:cNvGraphicFramePr>
            <a:graphicFrameLocks noGrp="1"/>
          </p:cNvGraphicFramePr>
          <p:nvPr>
            <p:extLst>
              <p:ext uri="{D42A27DB-BD31-4B8C-83A1-F6EECF244321}">
                <p14:modId xmlns:p14="http://schemas.microsoft.com/office/powerpoint/2010/main" val="4290147564"/>
              </p:ext>
            </p:extLst>
          </p:nvPr>
        </p:nvGraphicFramePr>
        <p:xfrm>
          <a:off x="107504" y="771552"/>
          <a:ext cx="9117332" cy="6022848"/>
        </p:xfrm>
        <a:graphic>
          <a:graphicData uri="http://schemas.openxmlformats.org/drawingml/2006/table">
            <a:tbl>
              <a:tblPr/>
              <a:tblGrid>
                <a:gridCol w="1656184">
                  <a:extLst>
                    <a:ext uri="{9D8B030D-6E8A-4147-A177-3AD203B41FA5}">
                      <a16:colId xmlns:a16="http://schemas.microsoft.com/office/drawing/2014/main" val="20000"/>
                    </a:ext>
                  </a:extLst>
                </a:gridCol>
                <a:gridCol w="2088232">
                  <a:extLst>
                    <a:ext uri="{9D8B030D-6E8A-4147-A177-3AD203B41FA5}">
                      <a16:colId xmlns:a16="http://schemas.microsoft.com/office/drawing/2014/main" val="1341218074"/>
                    </a:ext>
                  </a:extLst>
                </a:gridCol>
                <a:gridCol w="1080120">
                  <a:extLst>
                    <a:ext uri="{9D8B030D-6E8A-4147-A177-3AD203B41FA5}">
                      <a16:colId xmlns:a16="http://schemas.microsoft.com/office/drawing/2014/main" val="3843669304"/>
                    </a:ext>
                  </a:extLst>
                </a:gridCol>
                <a:gridCol w="1232964">
                  <a:extLst>
                    <a:ext uri="{9D8B030D-6E8A-4147-A177-3AD203B41FA5}">
                      <a16:colId xmlns:a16="http://schemas.microsoft.com/office/drawing/2014/main" val="3559362960"/>
                    </a:ext>
                  </a:extLst>
                </a:gridCol>
                <a:gridCol w="1008112">
                  <a:extLst>
                    <a:ext uri="{9D8B030D-6E8A-4147-A177-3AD203B41FA5}">
                      <a16:colId xmlns:a16="http://schemas.microsoft.com/office/drawing/2014/main" val="3375320434"/>
                    </a:ext>
                  </a:extLst>
                </a:gridCol>
                <a:gridCol w="2051720">
                  <a:extLst>
                    <a:ext uri="{9D8B030D-6E8A-4147-A177-3AD203B41FA5}">
                      <a16:colId xmlns:a16="http://schemas.microsoft.com/office/drawing/2014/main" val="20006"/>
                    </a:ext>
                  </a:extLst>
                </a:gridCol>
              </a:tblGrid>
              <a:tr h="713232">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Соли</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sz="2400" b="1" i="0" u="none" strike="noStrike" cap="none" normalizeH="0" baseline="0" dirty="0" smtClean="0">
                          <a:ln>
                            <a:noFill/>
                          </a:ln>
                          <a:solidFill>
                            <a:schemeClr val="tx1"/>
                          </a:solidFill>
                          <a:effectLst/>
                          <a:latin typeface="Arial" pitchFamily="34" charset="0"/>
                          <a:cs typeface="Arial" pitchFamily="34" charset="0"/>
                        </a:rPr>
                        <a:t>С</a:t>
                      </a:r>
                      <a:r>
                        <a:rPr kumimoji="0" lang="ru-RU" sz="2400" b="1" i="0" u="none" strike="noStrike" cap="none" normalizeH="0" baseline="-25000" dirty="0" smtClean="0">
                          <a:ln>
                            <a:noFill/>
                          </a:ln>
                          <a:solidFill>
                            <a:schemeClr val="tx1"/>
                          </a:solidFill>
                          <a:effectLst/>
                          <a:latin typeface="Arial" pitchFamily="34" charset="0"/>
                          <a:cs typeface="Arial" pitchFamily="34" charset="0"/>
                        </a:rPr>
                        <a:t>Р</a:t>
                      </a:r>
                      <a:r>
                        <a:rPr kumimoji="0" lang="ru-RU" sz="2400" b="1" i="0" u="none" strike="noStrike" cap="none" normalizeH="0" baseline="0" dirty="0" smtClean="0">
                          <a:ln>
                            <a:noFill/>
                          </a:ln>
                          <a:solidFill>
                            <a:schemeClr val="tx1"/>
                          </a:solidFill>
                          <a:effectLst/>
                          <a:latin typeface="Arial" pitchFamily="34" charset="0"/>
                          <a:cs typeface="Arial" pitchFamily="34" charset="0"/>
                        </a:rPr>
                        <a:t>, кДж/(</a:t>
                      </a:r>
                      <a:r>
                        <a:rPr kumimoji="0" lang="ru-RU" sz="2400" b="1" i="0" u="none" strike="noStrike" cap="none" normalizeH="0" baseline="0" dirty="0" err="1" smtClean="0">
                          <a:ln>
                            <a:noFill/>
                          </a:ln>
                          <a:solidFill>
                            <a:schemeClr val="tx1"/>
                          </a:solidFill>
                          <a:effectLst/>
                          <a:latin typeface="Arial" pitchFamily="34" charset="0"/>
                          <a:cs typeface="Arial" pitchFamily="34" charset="0"/>
                        </a:rPr>
                        <a:t>моль</a:t>
                      </a:r>
                      <a:r>
                        <a:rPr kumimoji="0" lang="ru-RU" sz="2400" b="1" i="0" u="none" strike="noStrike" cap="none" normalizeH="0" baseline="0" dirty="0" err="1" smtClean="0">
                          <a:ln>
                            <a:noFill/>
                          </a:ln>
                          <a:solidFill>
                            <a:schemeClr val="tx1"/>
                          </a:solidFill>
                          <a:effectLst/>
                          <a:latin typeface="Arial" pitchFamily="34" charset="0"/>
                          <a:cs typeface="Arial" pitchFamily="34" charset="0"/>
                          <a:sym typeface="Symbol" panose="05050102010706020507" pitchFamily="18" charset="2"/>
                        </a:rPr>
                        <a:t>К</a:t>
                      </a:r>
                      <a:r>
                        <a:rPr kumimoji="0" lang="ru-RU" sz="2400" b="1" i="0" u="none" strike="noStrike" cap="none" normalizeH="0" baseline="0" dirty="0" smtClean="0">
                          <a:ln>
                            <a:noFill/>
                          </a:ln>
                          <a:solidFill>
                            <a:schemeClr val="tx1"/>
                          </a:solidFill>
                          <a:effectLst/>
                          <a:latin typeface="Arial" pitchFamily="34" charset="0"/>
                          <a:cs typeface="Arial" pitchFamily="34" charset="0"/>
                        </a:rPr>
                        <a:t>)</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sz="2600" b="1" dirty="0" smtClean="0">
                          <a:solidFill>
                            <a:schemeClr val="tx1"/>
                          </a:solidFill>
                          <a:latin typeface="Arial" panose="020B0604020202020204" pitchFamily="34" charset="0"/>
                          <a:cs typeface="Arial" panose="020B0604020202020204" pitchFamily="34" charset="0"/>
                        </a:rPr>
                        <a:t>m</a:t>
                      </a:r>
                      <a:r>
                        <a:rPr lang="ru-RU" sz="2600" b="1" dirty="0" smtClean="0">
                          <a:solidFill>
                            <a:schemeClr val="tx1"/>
                          </a:solidFill>
                          <a:latin typeface="Arial" panose="020B0604020202020204" pitchFamily="34" charset="0"/>
                          <a:cs typeface="Arial" panose="020B0604020202020204" pitchFamily="34" charset="0"/>
                        </a:rPr>
                        <a:t>, г</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 моль</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Δ</a:t>
                      </a:r>
                      <a:r>
                        <a:rPr kumimoji="0" lang="en-US" sz="2600" b="1" i="0" u="none" strike="noStrike" cap="none" normalizeH="0" baseline="0" dirty="0" smtClean="0">
                          <a:ln>
                            <a:noFill/>
                          </a:ln>
                          <a:solidFill>
                            <a:schemeClr val="tx1"/>
                          </a:solidFill>
                          <a:effectLst/>
                          <a:latin typeface="Arial" pitchFamily="34" charset="0"/>
                          <a:cs typeface="Arial" pitchFamily="34" charset="0"/>
                        </a:rPr>
                        <a:t>t,</a:t>
                      </a:r>
                      <a:r>
                        <a:rPr kumimoji="0" lang="ru-RU" sz="2600" b="1" i="0" u="none" strike="noStrike" cap="none" normalizeH="0" baseline="0" dirty="0" smtClean="0">
                          <a:ln>
                            <a:noFill/>
                          </a:ln>
                          <a:solidFill>
                            <a:schemeClr val="tx1"/>
                          </a:solidFill>
                          <a:effectLst/>
                          <a:latin typeface="Arial" pitchFamily="34" charset="0"/>
                          <a:cs typeface="Arial" pitchFamily="34" charset="0"/>
                        </a:rPr>
                        <a:t>°</a:t>
                      </a:r>
                      <a:r>
                        <a:rPr kumimoji="0" lang="en-US" sz="2600" b="1" i="0" u="none" strike="noStrike" cap="none" normalizeH="0" baseline="0" dirty="0" smtClean="0">
                          <a:ln>
                            <a:noFill/>
                          </a:ln>
                          <a:solidFill>
                            <a:schemeClr val="tx1"/>
                          </a:solidFill>
                          <a:effectLst/>
                          <a:latin typeface="Arial" pitchFamily="34" charset="0"/>
                          <a:cs typeface="Arial" pitchFamily="34" charset="0"/>
                        </a:rPr>
                        <a:t>C</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ΔН</a:t>
                      </a:r>
                      <a:r>
                        <a:rPr kumimoji="0" lang="en-US" sz="2600" b="1" i="0" u="none" strike="noStrike" cap="none" normalizeH="0" baseline="-25000" dirty="0" smtClean="0">
                          <a:ln>
                            <a:noFill/>
                          </a:ln>
                          <a:solidFill>
                            <a:schemeClr val="tx1"/>
                          </a:solidFill>
                          <a:effectLst/>
                          <a:latin typeface="Arial" pitchFamily="34" charset="0"/>
                          <a:cs typeface="Arial" pitchFamily="34" charset="0"/>
                        </a:rPr>
                        <a:t>m </a:t>
                      </a:r>
                      <a:r>
                        <a:rPr kumimoji="0" lang="ru-RU" sz="2600" b="1" i="0" u="none" strike="noStrike" cap="none" normalizeH="0" baseline="0" dirty="0" smtClean="0">
                          <a:ln>
                            <a:noFill/>
                          </a:ln>
                          <a:solidFill>
                            <a:schemeClr val="tx1"/>
                          </a:solidFill>
                          <a:effectLst/>
                          <a:latin typeface="Arial" pitchFamily="34" charset="0"/>
                          <a:cs typeface="Arial" pitchFamily="34" charset="0"/>
                        </a:rPr>
                        <a:t>(</a:t>
                      </a:r>
                      <a:r>
                        <a:rPr kumimoji="0" lang="ru-RU" sz="2600" b="1" i="0" u="none" strike="noStrike" cap="none" normalizeH="0" baseline="0" dirty="0" err="1" smtClean="0">
                          <a:ln>
                            <a:noFill/>
                          </a:ln>
                          <a:solidFill>
                            <a:schemeClr val="tx1"/>
                          </a:solidFill>
                          <a:effectLst/>
                          <a:latin typeface="Arial" pitchFamily="34" charset="0"/>
                          <a:cs typeface="Arial" pitchFamily="34" charset="0"/>
                        </a:rPr>
                        <a:t>эксп</a:t>
                      </a:r>
                      <a:r>
                        <a:rPr kumimoji="0" lang="ru-RU" sz="2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кДж/моль</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6024">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err="1" smtClean="0">
                          <a:ln>
                            <a:noFill/>
                          </a:ln>
                          <a:solidFill>
                            <a:schemeClr val="tx1"/>
                          </a:solidFill>
                          <a:effectLst/>
                          <a:latin typeface="Arial" pitchFamily="34" charset="0"/>
                          <a:cs typeface="Arial" pitchFamily="34" charset="0"/>
                        </a:rPr>
                        <a:t>NaCl</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50,81</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10</a:t>
                      </a:r>
                      <a:r>
                        <a:rPr kumimoji="0" lang="ru-RU" sz="2600" b="1" i="0" u="none" strike="noStrike" cap="none" normalizeH="0" baseline="30000" dirty="0" smtClean="0">
                          <a:ln>
                            <a:noFill/>
                          </a:ln>
                          <a:solidFill>
                            <a:schemeClr val="tx1"/>
                          </a:solidFill>
                          <a:effectLst/>
                          <a:latin typeface="Arial" pitchFamily="34" charset="0"/>
                          <a:cs typeface="Arial" pitchFamily="34" charset="0"/>
                          <a:sym typeface="Symbol" panose="05050102010706020507" pitchFamily="18" charset="2"/>
                        </a:rPr>
                        <a:t>–3</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 </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6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3,25</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80000"/>
                        </a:lnSpc>
                      </a:pPr>
                      <a:r>
                        <a:rPr lang="ru-RU" sz="2600" b="1" dirty="0" smtClean="0">
                          <a:latin typeface="Arial" panose="020B0604020202020204" pitchFamily="34" charset="0"/>
                          <a:cs typeface="Arial" panose="020B0604020202020204" pitchFamily="34" charset="0"/>
                        </a:rPr>
                        <a:t>0,055</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0,16</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5,003</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54888703"/>
                  </a:ext>
                </a:extLst>
              </a:tr>
              <a:tr h="239640">
                <a:tc>
                  <a:txBody>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600" b="1" i="0" u="none" strike="noStrike" cap="none" normalizeH="0" baseline="0" dirty="0" smtClean="0">
                          <a:ln>
                            <a:noFill/>
                          </a:ln>
                          <a:solidFill>
                            <a:schemeClr val="tx1"/>
                          </a:solidFill>
                          <a:effectLst/>
                          <a:latin typeface="Arial" pitchFamily="34" charset="0"/>
                          <a:cs typeface="Arial" pitchFamily="34" charset="0"/>
                        </a:rPr>
                        <a:t>KCI</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51,49</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10</a:t>
                      </a:r>
                      <a:r>
                        <a:rPr kumimoji="0" lang="ru-RU" sz="2600" b="1" i="0" u="none" strike="noStrike" cap="none" normalizeH="0" baseline="30000" dirty="0" smtClean="0">
                          <a:ln>
                            <a:noFill/>
                          </a:ln>
                          <a:solidFill>
                            <a:schemeClr val="tx1"/>
                          </a:solidFill>
                          <a:effectLst/>
                          <a:latin typeface="Arial" pitchFamily="34" charset="0"/>
                          <a:cs typeface="Arial" pitchFamily="34" charset="0"/>
                          <a:sym typeface="Symbol" panose="05050102010706020507" pitchFamily="18" charset="2"/>
                        </a:rPr>
                        <a:t>–3</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 </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80000"/>
                        </a:lnSpc>
                      </a:pPr>
                      <a:r>
                        <a:rPr lang="ru-RU" sz="26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4,14</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600" b="1" dirty="0" smtClean="0">
                          <a:latin typeface="Arial" panose="020B0604020202020204" pitchFamily="34" charset="0"/>
                          <a:cs typeface="Arial" panose="020B0604020202020204" pitchFamily="34" charset="0"/>
                        </a:rPr>
                        <a:t>0,055</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0,58</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18,065</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09246012"/>
                  </a:ext>
                </a:extLst>
              </a:tr>
              <a:tr h="263256">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err="1" smtClean="0">
                          <a:ln>
                            <a:noFill/>
                          </a:ln>
                          <a:solidFill>
                            <a:schemeClr val="tx1"/>
                          </a:solidFill>
                          <a:effectLst/>
                          <a:latin typeface="Arial" pitchFamily="34" charset="0"/>
                          <a:cs typeface="Arial" pitchFamily="34" charset="0"/>
                        </a:rPr>
                        <a:t>KBr</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52,30</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10</a:t>
                      </a:r>
                      <a:r>
                        <a:rPr kumimoji="0" lang="ru-RU" sz="2600" b="1" i="0" u="none" strike="noStrike" cap="none" normalizeH="0" baseline="30000" dirty="0" smtClean="0">
                          <a:ln>
                            <a:noFill/>
                          </a:ln>
                          <a:solidFill>
                            <a:schemeClr val="tx1"/>
                          </a:solidFill>
                          <a:effectLst/>
                          <a:latin typeface="Arial" pitchFamily="34" charset="0"/>
                          <a:cs typeface="Arial" pitchFamily="34" charset="0"/>
                          <a:sym typeface="Symbol" panose="05050102010706020507" pitchFamily="18" charset="2"/>
                        </a:rPr>
                        <a:t>–3</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 </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80000"/>
                        </a:lnSpc>
                      </a:pPr>
                      <a:r>
                        <a:rPr lang="ru-RU" sz="26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6,61</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600" b="1" dirty="0" smtClean="0">
                          <a:latin typeface="Arial" panose="020B0604020202020204" pitchFamily="34" charset="0"/>
                          <a:cs typeface="Arial" panose="020B0604020202020204" pitchFamily="34" charset="0"/>
                        </a:rPr>
                        <a:t>0,055</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0,65</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20,432</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28386711"/>
                  </a:ext>
                </a:extLst>
              </a:tr>
              <a:tr h="214864">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KI</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53,00</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10</a:t>
                      </a:r>
                      <a:r>
                        <a:rPr kumimoji="0" lang="ru-RU" sz="2600" b="1" i="0" u="none" strike="noStrike" cap="none" normalizeH="0" baseline="30000" dirty="0" smtClean="0">
                          <a:ln>
                            <a:noFill/>
                          </a:ln>
                          <a:solidFill>
                            <a:schemeClr val="tx1"/>
                          </a:solidFill>
                          <a:effectLst/>
                          <a:latin typeface="Arial" pitchFamily="34" charset="0"/>
                          <a:cs typeface="Arial" pitchFamily="34" charset="0"/>
                          <a:sym typeface="Symbol" panose="05050102010706020507" pitchFamily="18" charset="2"/>
                        </a:rPr>
                        <a:t>–3</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 </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80000"/>
                        </a:lnSpc>
                      </a:pPr>
                      <a:r>
                        <a:rPr lang="ru-RU" sz="26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9,22</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600" b="1" dirty="0" smtClean="0">
                          <a:latin typeface="Arial" panose="020B0604020202020204" pitchFamily="34" charset="0"/>
                          <a:cs typeface="Arial" panose="020B0604020202020204" pitchFamily="34" charset="0"/>
                        </a:rPr>
                        <a:t>0,055</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0,69</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21,536</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71262310"/>
                  </a:ext>
                </a:extLst>
              </a:tr>
              <a:tr h="360040">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NaNO</a:t>
                      </a:r>
                      <a:r>
                        <a:rPr kumimoji="0" lang="en-US" sz="2600" b="1" i="0" u="none" strike="noStrike" cap="none" normalizeH="0" baseline="-25000" dirty="0" smtClean="0">
                          <a:ln>
                            <a:noFill/>
                          </a:ln>
                          <a:solidFill>
                            <a:schemeClr val="tx1"/>
                          </a:solidFill>
                          <a:effectLst/>
                          <a:latin typeface="Arial" pitchFamily="34" charset="0"/>
                          <a:cs typeface="Arial" pitchFamily="34" charset="0"/>
                        </a:rPr>
                        <a:t>3</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93,05</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10</a:t>
                      </a:r>
                      <a:r>
                        <a:rPr kumimoji="0" lang="ru-RU" sz="2600" b="1" i="0" u="none" strike="noStrike" cap="none" normalizeH="0" baseline="30000" dirty="0" smtClean="0">
                          <a:ln>
                            <a:noFill/>
                          </a:ln>
                          <a:solidFill>
                            <a:schemeClr val="tx1"/>
                          </a:solidFill>
                          <a:effectLst/>
                          <a:latin typeface="Arial" pitchFamily="34" charset="0"/>
                          <a:cs typeface="Arial" pitchFamily="34" charset="0"/>
                          <a:sym typeface="Symbol" panose="05050102010706020507" pitchFamily="18" charset="2"/>
                        </a:rPr>
                        <a:t>–3</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 </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80000"/>
                        </a:lnSpc>
                      </a:pPr>
                      <a:r>
                        <a:rPr lang="ru-RU" sz="26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4,72</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600" b="1" dirty="0" smtClean="0">
                          <a:latin typeface="Arial" panose="020B0604020202020204" pitchFamily="34" charset="0"/>
                          <a:cs typeface="Arial" panose="020B0604020202020204" pitchFamily="34" charset="0"/>
                        </a:rPr>
                        <a:t>0,055</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0,69</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21,555</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73176169"/>
                  </a:ext>
                </a:extLst>
              </a:tr>
              <a:tr h="360040">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KNO</a:t>
                      </a:r>
                      <a:r>
                        <a:rPr kumimoji="0" lang="en-US" sz="2600" b="1" i="0" u="none" strike="noStrike" cap="none" normalizeH="0" baseline="-25000" dirty="0" smtClean="0">
                          <a:ln>
                            <a:noFill/>
                          </a:ln>
                          <a:solidFill>
                            <a:schemeClr val="tx1"/>
                          </a:solidFill>
                          <a:effectLst/>
                          <a:latin typeface="Arial" pitchFamily="34" charset="0"/>
                          <a:cs typeface="Arial" pitchFamily="34" charset="0"/>
                        </a:rPr>
                        <a:t>3</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96,29</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10</a:t>
                      </a:r>
                      <a:r>
                        <a:rPr kumimoji="0" lang="ru-RU" sz="2600" b="1" i="0" u="none" strike="noStrike" cap="none" normalizeH="0" baseline="30000" dirty="0" smtClean="0">
                          <a:ln>
                            <a:noFill/>
                          </a:ln>
                          <a:solidFill>
                            <a:schemeClr val="tx1"/>
                          </a:solidFill>
                          <a:effectLst/>
                          <a:latin typeface="Arial" pitchFamily="34" charset="0"/>
                          <a:cs typeface="Arial" pitchFamily="34" charset="0"/>
                          <a:sym typeface="Symbol" panose="05050102010706020507" pitchFamily="18" charset="2"/>
                        </a:rPr>
                        <a:t>–3</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 </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80000"/>
                        </a:lnSpc>
                      </a:pPr>
                      <a:r>
                        <a:rPr lang="ru-RU" sz="26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5,61</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600" b="1" dirty="0" smtClean="0">
                          <a:latin typeface="Arial" panose="020B0604020202020204" pitchFamily="34" charset="0"/>
                          <a:cs typeface="Arial" panose="020B0604020202020204" pitchFamily="34" charset="0"/>
                        </a:rPr>
                        <a:t>0,055</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1,07</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34,667</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15104130"/>
                  </a:ext>
                </a:extLst>
              </a:tr>
              <a:tr h="360040">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NH</a:t>
                      </a:r>
                      <a:r>
                        <a:rPr kumimoji="0" lang="en-US" sz="2600" b="1" i="0" u="none" strike="noStrike" cap="none" normalizeH="0" baseline="-25000" dirty="0" smtClean="0">
                          <a:ln>
                            <a:noFill/>
                          </a:ln>
                          <a:solidFill>
                            <a:schemeClr val="tx1"/>
                          </a:solidFill>
                          <a:effectLst/>
                          <a:latin typeface="Arial" pitchFamily="34" charset="0"/>
                          <a:cs typeface="Arial" pitchFamily="34" charset="0"/>
                        </a:rPr>
                        <a:t>4</a:t>
                      </a:r>
                      <a:r>
                        <a:rPr kumimoji="0" lang="en-US" sz="2600" b="1" i="0" u="none" strike="noStrike" cap="none" normalizeH="0" baseline="0" dirty="0" smtClean="0">
                          <a:ln>
                            <a:noFill/>
                          </a:ln>
                          <a:solidFill>
                            <a:schemeClr val="tx1"/>
                          </a:solidFill>
                          <a:effectLst/>
                          <a:latin typeface="Arial" pitchFamily="34" charset="0"/>
                          <a:cs typeface="Arial" pitchFamily="34" charset="0"/>
                        </a:rPr>
                        <a:t>NO</a:t>
                      </a:r>
                      <a:r>
                        <a:rPr kumimoji="0" lang="en-US" sz="2600" b="1" i="0" u="none" strike="noStrike" cap="none" normalizeH="0" baseline="-25000" dirty="0" smtClean="0">
                          <a:ln>
                            <a:noFill/>
                          </a:ln>
                          <a:solidFill>
                            <a:schemeClr val="tx1"/>
                          </a:solidFill>
                          <a:effectLst/>
                          <a:latin typeface="Arial" pitchFamily="34" charset="0"/>
                          <a:cs typeface="Arial" pitchFamily="34" charset="0"/>
                        </a:rPr>
                        <a:t>3</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139,33</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10</a:t>
                      </a:r>
                      <a:r>
                        <a:rPr kumimoji="0" lang="ru-RU" sz="2600" b="1" i="0" u="none" strike="noStrike" cap="none" normalizeH="0" baseline="30000" dirty="0" smtClean="0">
                          <a:ln>
                            <a:noFill/>
                          </a:ln>
                          <a:solidFill>
                            <a:schemeClr val="tx1"/>
                          </a:solidFill>
                          <a:effectLst/>
                          <a:latin typeface="Arial" pitchFamily="34" charset="0"/>
                          <a:cs typeface="Arial" pitchFamily="34" charset="0"/>
                          <a:sym typeface="Symbol" panose="05050102010706020507" pitchFamily="18" charset="2"/>
                        </a:rPr>
                        <a:t>–3</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 </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80000"/>
                        </a:lnSpc>
                      </a:pPr>
                      <a:r>
                        <a:rPr lang="ru-RU" sz="26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4,44</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600" b="1" dirty="0" smtClean="0">
                          <a:latin typeface="Arial" panose="020B0604020202020204" pitchFamily="34" charset="0"/>
                          <a:cs typeface="Arial" panose="020B0604020202020204" pitchFamily="34" charset="0"/>
                        </a:rPr>
                        <a:t>0,055</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0,84</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26,304</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62306329"/>
                  </a:ext>
                </a:extLst>
              </a:tr>
              <a:tr h="360040">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Na</a:t>
                      </a:r>
                      <a:r>
                        <a:rPr kumimoji="0" lang="en-US" sz="2600" b="1" i="0" u="none" strike="noStrike" cap="none" normalizeH="0" baseline="-25000" dirty="0" smtClean="0">
                          <a:ln>
                            <a:noFill/>
                          </a:ln>
                          <a:solidFill>
                            <a:schemeClr val="tx1"/>
                          </a:solidFill>
                          <a:effectLst/>
                          <a:latin typeface="Arial" pitchFamily="34" charset="0"/>
                          <a:cs typeface="Arial" pitchFamily="34" charset="0"/>
                        </a:rPr>
                        <a:t>2</a:t>
                      </a:r>
                      <a:r>
                        <a:rPr kumimoji="0" lang="en-US" sz="2600" b="1" i="0" u="none" strike="noStrike" cap="none" normalizeH="0" baseline="0" dirty="0" smtClean="0">
                          <a:ln>
                            <a:noFill/>
                          </a:ln>
                          <a:solidFill>
                            <a:schemeClr val="tx1"/>
                          </a:solidFill>
                          <a:effectLst/>
                          <a:latin typeface="Arial" pitchFamily="34" charset="0"/>
                          <a:cs typeface="Arial" pitchFamily="34" charset="0"/>
                        </a:rPr>
                        <a:t>SO</a:t>
                      </a:r>
                      <a:r>
                        <a:rPr kumimoji="0" lang="en-US" sz="2600" b="1" i="0" u="none" strike="noStrike" cap="none" normalizeH="0" baseline="-25000" dirty="0" smtClean="0">
                          <a:ln>
                            <a:noFill/>
                          </a:ln>
                          <a:solidFill>
                            <a:schemeClr val="tx1"/>
                          </a:solidFill>
                          <a:effectLst/>
                          <a:latin typeface="Arial" pitchFamily="34" charset="0"/>
                          <a:cs typeface="Arial" pitchFamily="34" charset="0"/>
                        </a:rPr>
                        <a:t>4</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128,35</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10</a:t>
                      </a:r>
                      <a:r>
                        <a:rPr kumimoji="0" lang="ru-RU" sz="2600" b="1" i="0" u="none" strike="noStrike" cap="none" normalizeH="0" baseline="30000" dirty="0" smtClean="0">
                          <a:ln>
                            <a:noFill/>
                          </a:ln>
                          <a:solidFill>
                            <a:schemeClr val="tx1"/>
                          </a:solidFill>
                          <a:effectLst/>
                          <a:latin typeface="Arial" pitchFamily="34" charset="0"/>
                          <a:cs typeface="Arial" pitchFamily="34" charset="0"/>
                          <a:sym typeface="Symbol" panose="05050102010706020507" pitchFamily="18" charset="2"/>
                        </a:rPr>
                        <a:t>–3</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 </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80000"/>
                        </a:lnSpc>
                      </a:pPr>
                      <a:r>
                        <a:rPr lang="ru-RU" sz="26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7,89</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600" b="1" dirty="0" smtClean="0">
                          <a:latin typeface="Arial" panose="020B0604020202020204" pitchFamily="34" charset="0"/>
                          <a:cs typeface="Arial" panose="020B0604020202020204" pitchFamily="34" charset="0"/>
                        </a:rPr>
                        <a:t>0,055</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0,12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lang="ru-RU" sz="2600" b="1" dirty="0" smtClean="0">
                          <a:solidFill>
                            <a:schemeClr val="tx1"/>
                          </a:solidFill>
                          <a:latin typeface="Arial" pitchFamily="34" charset="0"/>
                          <a:cs typeface="Arial" pitchFamily="34" charset="0"/>
                        </a:rPr>
                        <a:t>–</a:t>
                      </a:r>
                      <a:r>
                        <a:rPr kumimoji="0" lang="ru-RU" sz="2600" b="1" i="0" u="none" strike="noStrike" cap="none" normalizeH="0" baseline="0" dirty="0" smtClean="0">
                          <a:ln>
                            <a:noFill/>
                          </a:ln>
                          <a:solidFill>
                            <a:schemeClr val="tx1"/>
                          </a:solidFill>
                          <a:effectLst/>
                          <a:latin typeface="Arial" pitchFamily="34" charset="0"/>
                          <a:cs typeface="Arial" pitchFamily="34" charset="0"/>
                        </a:rPr>
                        <a:t> 0,997</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63326463"/>
                  </a:ext>
                </a:extLst>
              </a:tr>
              <a:tr h="360040">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K</a:t>
                      </a:r>
                      <a:r>
                        <a:rPr kumimoji="0" lang="en-US" sz="2600" b="1" i="0" u="none" strike="noStrike" cap="none" normalizeH="0" baseline="-25000" dirty="0" smtClean="0">
                          <a:ln>
                            <a:noFill/>
                          </a:ln>
                          <a:solidFill>
                            <a:schemeClr val="tx1"/>
                          </a:solidFill>
                          <a:effectLst/>
                          <a:latin typeface="Arial" pitchFamily="34" charset="0"/>
                          <a:cs typeface="Arial" pitchFamily="34" charset="0"/>
                        </a:rPr>
                        <a:t>2</a:t>
                      </a:r>
                      <a:r>
                        <a:rPr kumimoji="0" lang="en-US" sz="2600" b="1" i="0" u="none" strike="noStrike" cap="none" normalizeH="0" baseline="0" dirty="0" smtClean="0">
                          <a:ln>
                            <a:noFill/>
                          </a:ln>
                          <a:solidFill>
                            <a:schemeClr val="tx1"/>
                          </a:solidFill>
                          <a:effectLst/>
                          <a:latin typeface="Arial" pitchFamily="34" charset="0"/>
                          <a:cs typeface="Arial" pitchFamily="34" charset="0"/>
                        </a:rPr>
                        <a:t>SO</a:t>
                      </a:r>
                      <a:r>
                        <a:rPr kumimoji="0" lang="ru-RU" sz="2600" b="1" i="0" u="none" strike="noStrike" cap="none" normalizeH="0" baseline="-25000" dirty="0" smtClean="0">
                          <a:ln>
                            <a:noFill/>
                          </a:ln>
                          <a:solidFill>
                            <a:schemeClr val="tx1"/>
                          </a:solidFill>
                          <a:effectLst/>
                          <a:latin typeface="Arial" pitchFamily="34" charset="0"/>
                          <a:cs typeface="Arial" pitchFamily="34" charset="0"/>
                        </a:rPr>
                        <a:t>4</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130,01</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10</a:t>
                      </a:r>
                      <a:r>
                        <a:rPr kumimoji="0" lang="ru-RU" sz="2600" b="1" i="0" u="none" strike="noStrike" cap="none" normalizeH="0" baseline="30000" dirty="0" smtClean="0">
                          <a:ln>
                            <a:noFill/>
                          </a:ln>
                          <a:solidFill>
                            <a:schemeClr val="tx1"/>
                          </a:solidFill>
                          <a:effectLst/>
                          <a:latin typeface="Arial" pitchFamily="34" charset="0"/>
                          <a:cs typeface="Arial" pitchFamily="34" charset="0"/>
                          <a:sym typeface="Symbol" panose="05050102010706020507" pitchFamily="18" charset="2"/>
                        </a:rPr>
                        <a:t>–3</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 </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80000"/>
                        </a:lnSpc>
                      </a:pPr>
                      <a:r>
                        <a:rPr lang="ru-RU" sz="26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9,67</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600" b="1" dirty="0" smtClean="0">
                          <a:latin typeface="Arial" panose="020B0604020202020204" pitchFamily="34" charset="0"/>
                          <a:cs typeface="Arial" panose="020B0604020202020204" pitchFamily="34" charset="0"/>
                        </a:rPr>
                        <a:t>0,055</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0,73</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24,331</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14258239"/>
                  </a:ext>
                </a:extLst>
              </a:tr>
              <a:tr h="360040">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err="1" smtClean="0">
                          <a:ln>
                            <a:noFill/>
                          </a:ln>
                          <a:solidFill>
                            <a:schemeClr val="tx1"/>
                          </a:solidFill>
                          <a:effectLst/>
                          <a:latin typeface="Arial" pitchFamily="34" charset="0"/>
                          <a:cs typeface="Arial" pitchFamily="34" charset="0"/>
                        </a:rPr>
                        <a:t>CuSO</a:t>
                      </a:r>
                      <a:r>
                        <a:rPr kumimoji="0" lang="ru-RU" sz="2600" b="1" i="0" u="none" strike="noStrike" cap="none" normalizeH="0" baseline="-25000" dirty="0" smtClean="0">
                          <a:ln>
                            <a:noFill/>
                          </a:ln>
                          <a:solidFill>
                            <a:schemeClr val="tx1"/>
                          </a:solidFill>
                          <a:effectLst/>
                          <a:latin typeface="Arial" pitchFamily="34" charset="0"/>
                          <a:cs typeface="Arial" pitchFamily="34" charset="0"/>
                        </a:rPr>
                        <a:t>4</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98,87</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10</a:t>
                      </a:r>
                      <a:r>
                        <a:rPr kumimoji="0" lang="ru-RU" sz="2600" b="1" i="0" u="none" strike="noStrike" cap="none" normalizeH="0" baseline="30000" dirty="0" smtClean="0">
                          <a:ln>
                            <a:noFill/>
                          </a:ln>
                          <a:solidFill>
                            <a:schemeClr val="tx1"/>
                          </a:solidFill>
                          <a:effectLst/>
                          <a:latin typeface="Arial" pitchFamily="34" charset="0"/>
                          <a:cs typeface="Arial" pitchFamily="34" charset="0"/>
                          <a:sym typeface="Symbol" panose="05050102010706020507" pitchFamily="18" charset="2"/>
                        </a:rPr>
                        <a:t>–3</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 </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80000"/>
                        </a:lnSpc>
                      </a:pPr>
                      <a:r>
                        <a:rPr lang="ru-RU" sz="26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8,89</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600" b="1" dirty="0" smtClean="0">
                          <a:latin typeface="Arial" panose="020B0604020202020204" pitchFamily="34" charset="0"/>
                          <a:cs typeface="Arial" panose="020B0604020202020204" pitchFamily="34" charset="0"/>
                        </a:rPr>
                        <a:t>0,055</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1,91</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lang="ru-RU" sz="2600" b="1" dirty="0" smtClean="0">
                          <a:solidFill>
                            <a:schemeClr val="tx1"/>
                          </a:solidFill>
                          <a:latin typeface="Arial" pitchFamily="34" charset="0"/>
                          <a:cs typeface="Arial" pitchFamily="34" charset="0"/>
                        </a:rPr>
                        <a:t>–</a:t>
                      </a:r>
                      <a:r>
                        <a:rPr kumimoji="0" lang="en-US" sz="2600" b="1" i="0" u="none" strike="noStrike" cap="none" normalizeH="0" baseline="0" dirty="0" smtClean="0">
                          <a:ln>
                            <a:noFill/>
                          </a:ln>
                          <a:solidFill>
                            <a:schemeClr val="tx1"/>
                          </a:solidFill>
                          <a:effectLst/>
                          <a:latin typeface="Arial" pitchFamily="34" charset="0"/>
                          <a:cs typeface="Arial" pitchFamily="34" charset="0"/>
                        </a:rPr>
                        <a:t> 72,581</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83172833"/>
                  </a:ext>
                </a:extLst>
              </a:tr>
              <a:tr h="360040">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K</a:t>
                      </a:r>
                      <a:r>
                        <a:rPr kumimoji="0" lang="en-US" sz="2600" b="1" i="0" u="none" strike="noStrike" cap="none" normalizeH="0" baseline="-25000" dirty="0" smtClean="0">
                          <a:ln>
                            <a:noFill/>
                          </a:ln>
                          <a:solidFill>
                            <a:schemeClr val="tx1"/>
                          </a:solidFill>
                          <a:effectLst/>
                          <a:latin typeface="Arial" pitchFamily="34" charset="0"/>
                          <a:cs typeface="Arial" pitchFamily="34" charset="0"/>
                        </a:rPr>
                        <a:t>2</a:t>
                      </a:r>
                      <a:r>
                        <a:rPr kumimoji="0" lang="en-US" sz="2600" b="1" i="0" u="none" strike="noStrike" cap="none" normalizeH="0" baseline="0" dirty="0" smtClean="0">
                          <a:ln>
                            <a:noFill/>
                          </a:ln>
                          <a:solidFill>
                            <a:schemeClr val="tx1"/>
                          </a:solidFill>
                          <a:effectLst/>
                          <a:latin typeface="Arial" pitchFamily="34" charset="0"/>
                          <a:cs typeface="Arial" pitchFamily="34" charset="0"/>
                        </a:rPr>
                        <a:t>CrO</a:t>
                      </a:r>
                      <a:r>
                        <a:rPr kumimoji="0" lang="en-US" sz="2600" b="1" i="0" u="none" strike="noStrike" cap="none" normalizeH="0" baseline="-25000" dirty="0" smtClean="0">
                          <a:ln>
                            <a:noFill/>
                          </a:ln>
                          <a:solidFill>
                            <a:schemeClr val="tx1"/>
                          </a:solidFill>
                          <a:effectLst/>
                          <a:latin typeface="Arial" pitchFamily="34" charset="0"/>
                          <a:cs typeface="Arial" pitchFamily="34" charset="0"/>
                        </a:rPr>
                        <a:t>4</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146,00</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10</a:t>
                      </a:r>
                      <a:r>
                        <a:rPr kumimoji="0" lang="ru-RU" sz="2600" b="1" i="0" u="none" strike="noStrike" cap="none" normalizeH="0" baseline="30000" dirty="0" smtClean="0">
                          <a:ln>
                            <a:noFill/>
                          </a:ln>
                          <a:solidFill>
                            <a:schemeClr val="tx1"/>
                          </a:solidFill>
                          <a:effectLst/>
                          <a:latin typeface="Arial" pitchFamily="34" charset="0"/>
                          <a:cs typeface="Arial" pitchFamily="34" charset="0"/>
                          <a:sym typeface="Symbol" panose="05050102010706020507" pitchFamily="18" charset="2"/>
                        </a:rPr>
                        <a:t>–3</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 </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80000"/>
                        </a:lnSpc>
                      </a:pPr>
                      <a:r>
                        <a:rPr lang="ru-RU" sz="26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10,78</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600" b="1" dirty="0" smtClean="0">
                          <a:latin typeface="Arial" panose="020B0604020202020204" pitchFamily="34" charset="0"/>
                          <a:cs typeface="Arial" panose="020B0604020202020204" pitchFamily="34" charset="0"/>
                        </a:rPr>
                        <a:t>0,055</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0,75</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21,934</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49195323"/>
                  </a:ext>
                </a:extLst>
              </a:tr>
              <a:tr h="360040">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K</a:t>
                      </a:r>
                      <a:r>
                        <a:rPr kumimoji="0" lang="en-US" sz="2600" b="1" i="0" u="none" strike="noStrike" cap="none" normalizeH="0" baseline="-25000" dirty="0" smtClean="0">
                          <a:ln>
                            <a:noFill/>
                          </a:ln>
                          <a:solidFill>
                            <a:schemeClr val="tx1"/>
                          </a:solidFill>
                          <a:effectLst/>
                          <a:latin typeface="Arial" pitchFamily="34" charset="0"/>
                          <a:cs typeface="Arial" pitchFamily="34" charset="0"/>
                        </a:rPr>
                        <a:t>2</a:t>
                      </a:r>
                      <a:r>
                        <a:rPr kumimoji="0" lang="en-US" sz="2600" b="1" i="0" u="none" strike="noStrike" cap="none" normalizeH="0" baseline="0" dirty="0" smtClean="0">
                          <a:ln>
                            <a:noFill/>
                          </a:ln>
                          <a:solidFill>
                            <a:schemeClr val="tx1"/>
                          </a:solidFill>
                          <a:effectLst/>
                          <a:latin typeface="Arial" pitchFamily="34" charset="0"/>
                          <a:cs typeface="Arial" pitchFamily="34" charset="0"/>
                        </a:rPr>
                        <a:t>Cr</a:t>
                      </a:r>
                      <a:r>
                        <a:rPr kumimoji="0" lang="en-US" sz="2600" b="1" i="0" u="none" strike="noStrike" cap="none" normalizeH="0" baseline="-25000" dirty="0" smtClean="0">
                          <a:ln>
                            <a:noFill/>
                          </a:ln>
                          <a:solidFill>
                            <a:schemeClr val="tx1"/>
                          </a:solidFill>
                          <a:effectLst/>
                          <a:latin typeface="Arial" pitchFamily="34" charset="0"/>
                          <a:cs typeface="Arial" pitchFamily="34" charset="0"/>
                        </a:rPr>
                        <a:t>2</a:t>
                      </a:r>
                      <a:r>
                        <a:rPr kumimoji="0" lang="en-US" sz="2600" b="1" i="0" u="none" strike="noStrike" cap="none" normalizeH="0" baseline="0" dirty="0" smtClean="0">
                          <a:ln>
                            <a:noFill/>
                          </a:ln>
                          <a:solidFill>
                            <a:schemeClr val="tx1"/>
                          </a:solidFill>
                          <a:effectLst/>
                          <a:latin typeface="Arial" pitchFamily="34" charset="0"/>
                          <a:cs typeface="Arial" pitchFamily="34" charset="0"/>
                        </a:rPr>
                        <a:t>O</a:t>
                      </a:r>
                      <a:r>
                        <a:rPr kumimoji="0" lang="en-US" sz="2600" b="1" i="0" u="none" strike="noStrike" cap="none" normalizeH="0" baseline="-25000" dirty="0" smtClean="0">
                          <a:ln>
                            <a:noFill/>
                          </a:ln>
                          <a:solidFill>
                            <a:schemeClr val="tx1"/>
                          </a:solidFill>
                          <a:effectLst/>
                          <a:latin typeface="Arial" pitchFamily="34" charset="0"/>
                          <a:cs typeface="Arial" pitchFamily="34" charset="0"/>
                        </a:rPr>
                        <a:t>7</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219,70</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10</a:t>
                      </a:r>
                      <a:r>
                        <a:rPr kumimoji="0" lang="ru-RU" sz="2600" b="1" i="0" u="none" strike="noStrike" cap="none" normalizeH="0" baseline="30000" dirty="0" smtClean="0">
                          <a:ln>
                            <a:noFill/>
                          </a:ln>
                          <a:solidFill>
                            <a:schemeClr val="tx1"/>
                          </a:solidFill>
                          <a:effectLst/>
                          <a:latin typeface="Arial" pitchFamily="34" charset="0"/>
                          <a:cs typeface="Arial" pitchFamily="34" charset="0"/>
                          <a:sym typeface="Symbol" panose="05050102010706020507" pitchFamily="18" charset="2"/>
                        </a:rPr>
                        <a:t>–3</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 </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80000"/>
                        </a:lnSpc>
                      </a:pPr>
                      <a:r>
                        <a:rPr lang="ru-RU" sz="2600" b="1" dirty="0" smtClean="0">
                          <a:solidFill>
                            <a:schemeClr val="tx1">
                              <a:lumMod val="50000"/>
                            </a:schemeClr>
                          </a:solidFill>
                          <a:latin typeface="Arial" panose="020B0604020202020204" pitchFamily="34" charset="0"/>
                          <a:ea typeface="Times New Roman" pitchFamily="18" charset="0"/>
                          <a:cs typeface="Arial" panose="020B0604020202020204" pitchFamily="34" charset="0"/>
                        </a:rPr>
                        <a:t>16,67</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600" b="1" dirty="0" smtClean="0">
                          <a:latin typeface="Arial" panose="020B0604020202020204" pitchFamily="34" charset="0"/>
                          <a:cs typeface="Arial" panose="020B0604020202020204" pitchFamily="34" charset="0"/>
                        </a:rPr>
                        <a:t>0,055</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0,91</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67,102</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0040">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Н</a:t>
                      </a:r>
                      <a:r>
                        <a:rPr kumimoji="0" lang="ru-RU" sz="2600" b="1" i="0" u="none" strike="noStrike" cap="none" normalizeH="0" baseline="-25000" dirty="0" smtClean="0">
                          <a:ln>
                            <a:noFill/>
                          </a:ln>
                          <a:solidFill>
                            <a:schemeClr val="tx1"/>
                          </a:solidFill>
                          <a:effectLst/>
                          <a:latin typeface="Arial" pitchFamily="34" charset="0"/>
                          <a:cs typeface="Arial" pitchFamily="34" charset="0"/>
                        </a:rPr>
                        <a:t>2</a:t>
                      </a:r>
                      <a:r>
                        <a:rPr kumimoji="0" lang="ru-RU" sz="2600" b="1" i="0" u="none" strike="noStrike" cap="none" normalizeH="0" baseline="0" dirty="0" smtClean="0">
                          <a:ln>
                            <a:noFill/>
                          </a:ln>
                          <a:solidFill>
                            <a:schemeClr val="tx1"/>
                          </a:solidFill>
                          <a:effectLst/>
                          <a:latin typeface="Arial" pitchFamily="34" charset="0"/>
                          <a:cs typeface="Arial" pitchFamily="34" charset="0"/>
                        </a:rPr>
                        <a:t>О (ж)</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75,30</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10</a:t>
                      </a:r>
                      <a:r>
                        <a:rPr kumimoji="0" lang="ru-RU" sz="2600" b="1" i="0" u="none" strike="noStrike" cap="none" normalizeH="0" baseline="30000" dirty="0" smtClean="0">
                          <a:ln>
                            <a:noFill/>
                          </a:ln>
                          <a:solidFill>
                            <a:schemeClr val="tx1"/>
                          </a:solidFill>
                          <a:effectLst/>
                          <a:latin typeface="Arial" pitchFamily="34" charset="0"/>
                          <a:cs typeface="Arial" pitchFamily="34" charset="0"/>
                          <a:sym typeface="Symbol" panose="05050102010706020507" pitchFamily="18" charset="2"/>
                        </a:rPr>
                        <a:t>–3</a:t>
                      </a:r>
                      <a:r>
                        <a:rPr kumimoji="0" lang="ru-RU" sz="2600" b="1" i="0" u="none" strike="noStrike" cap="none" normalizeH="0" baseline="0" dirty="0" smtClean="0">
                          <a:ln>
                            <a:noFill/>
                          </a:ln>
                          <a:solidFill>
                            <a:schemeClr val="tx1"/>
                          </a:solidFill>
                          <a:effectLst/>
                          <a:latin typeface="Arial" pitchFamily="34" charset="0"/>
                          <a:cs typeface="Arial" pitchFamily="34" charset="0"/>
                          <a:sym typeface="Symbol" panose="05050102010706020507" pitchFamily="18" charset="2"/>
                        </a:rPr>
                        <a:t> </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80000"/>
                        </a:lnSpc>
                      </a:pPr>
                      <a:r>
                        <a:rPr lang="ru-RU" sz="2600" b="1" dirty="0" smtClean="0">
                          <a:latin typeface="Arial" panose="020B0604020202020204" pitchFamily="34" charset="0"/>
                          <a:cs typeface="Arial" panose="020B0604020202020204" pitchFamily="34" charset="0"/>
                        </a:rPr>
                        <a:t>396</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lnSpc>
                          <a:spcPct val="80000"/>
                        </a:lnSpc>
                      </a:pPr>
                      <a:r>
                        <a:rPr lang="ru-RU" sz="2600" b="1" dirty="0" smtClean="0">
                          <a:latin typeface="Arial" panose="020B0604020202020204" pitchFamily="34" charset="0"/>
                          <a:cs typeface="Arial" panose="020B0604020202020204" pitchFamily="34" charset="0"/>
                        </a:rPr>
                        <a:t>22</a:t>
                      </a:r>
                      <a:endParaRPr lang="ru-RU" sz="2600" b="1" dirty="0">
                        <a:latin typeface="Arial" panose="020B0604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1340010"/>
                  </a:ext>
                </a:extLst>
              </a:tr>
            </a:tbl>
          </a:graphicData>
        </a:graphic>
      </p:graphicFrame>
      <p:sp>
        <p:nvSpPr>
          <p:cNvPr id="8" name="Прямоугольник 2"/>
          <p:cNvSpPr>
            <a:spLocks noChangeArrowheads="1"/>
          </p:cNvSpPr>
          <p:nvPr/>
        </p:nvSpPr>
        <p:spPr bwMode="auto">
          <a:xfrm>
            <a:off x="228766" y="44624"/>
            <a:ext cx="8807732" cy="732508"/>
          </a:xfrm>
          <a:prstGeom prst="rect">
            <a:avLst/>
          </a:prstGeom>
          <a:noFill/>
          <a:ln w="9525">
            <a:noFill/>
            <a:miter lim="800000"/>
            <a:headEnd/>
            <a:tailEnd/>
          </a:ln>
        </p:spPr>
        <p:txBody>
          <a:bodyPr wrap="square">
            <a:spAutoFit/>
          </a:bodyPr>
          <a:lstStyle/>
          <a:p>
            <a:pPr lvl="0" algn="ctr">
              <a:lnSpc>
                <a:spcPct val="80000"/>
              </a:lnSpc>
            </a:pPr>
            <a:r>
              <a:rPr lang="ru-RU" sz="2600" b="1" dirty="0" smtClean="0">
                <a:ln>
                  <a:solidFill>
                    <a:sysClr val="windowText" lastClr="000000"/>
                  </a:solidFill>
                </a:ln>
                <a:solidFill>
                  <a:srgbClr val="0000FF"/>
                </a:solidFill>
                <a:latin typeface="Arial" panose="020B0604020202020204" pitchFamily="34" charset="0"/>
                <a:cs typeface="Arial" panose="020B0604020202020204" pitchFamily="34" charset="0"/>
              </a:rPr>
              <a:t>Сравнение экспериментальных и теоретических </a:t>
            </a:r>
            <a:r>
              <a:rPr lang="ru-RU" sz="2600" b="1" dirty="0">
                <a:ln>
                  <a:solidFill>
                    <a:sysClr val="windowText" lastClr="000000"/>
                  </a:solidFill>
                </a:ln>
                <a:solidFill>
                  <a:srgbClr val="0000FF"/>
                </a:solidFill>
                <a:latin typeface="Arial" pitchFamily="34" charset="0"/>
                <a:cs typeface="Arial" pitchFamily="34" charset="0"/>
              </a:rPr>
              <a:t>значений </a:t>
            </a:r>
            <a:r>
              <a:rPr lang="ru-RU" sz="2600" b="1" dirty="0" smtClean="0">
                <a:ln>
                  <a:solidFill>
                    <a:sysClr val="windowText" lastClr="000000"/>
                  </a:solidFill>
                </a:ln>
                <a:solidFill>
                  <a:srgbClr val="0000FF"/>
                </a:solidFill>
                <a:latin typeface="Arial" pitchFamily="34" charset="0"/>
                <a:cs typeface="Arial" pitchFamily="34" charset="0"/>
              </a:rPr>
              <a:t>энтальпии растворения солей</a:t>
            </a:r>
            <a:endParaRPr lang="ru-RU" sz="2600" b="1" dirty="0">
              <a:ln>
                <a:solidFill>
                  <a:sysClr val="windowText" lastClr="000000"/>
                </a:solidFill>
              </a:ln>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2377015"/>
      </p:ext>
    </p:extLst>
  </p:cSld>
  <p:clrMapOvr>
    <a:masterClrMapping/>
  </p:clrMapOvr>
  <p:transition>
    <p:wheel spokes="1"/>
  </p:transition>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7" name="Таблица 6"/>
          <p:cNvGraphicFramePr>
            <a:graphicFrameLocks noGrp="1"/>
          </p:cNvGraphicFramePr>
          <p:nvPr>
            <p:extLst>
              <p:ext uri="{D42A27DB-BD31-4B8C-83A1-F6EECF244321}">
                <p14:modId xmlns:p14="http://schemas.microsoft.com/office/powerpoint/2010/main" val="2764865675"/>
              </p:ext>
            </p:extLst>
          </p:nvPr>
        </p:nvGraphicFramePr>
        <p:xfrm>
          <a:off x="107504" y="771552"/>
          <a:ext cx="8928994" cy="5033712"/>
        </p:xfrm>
        <a:graphic>
          <a:graphicData uri="http://schemas.openxmlformats.org/drawingml/2006/table">
            <a:tbl>
              <a:tblPr/>
              <a:tblGrid>
                <a:gridCol w="1584175">
                  <a:extLst>
                    <a:ext uri="{9D8B030D-6E8A-4147-A177-3AD203B41FA5}">
                      <a16:colId xmlns:a16="http://schemas.microsoft.com/office/drawing/2014/main" val="20000"/>
                    </a:ext>
                  </a:extLst>
                </a:gridCol>
                <a:gridCol w="1368152">
                  <a:extLst>
                    <a:ext uri="{9D8B030D-6E8A-4147-A177-3AD203B41FA5}">
                      <a16:colId xmlns:a16="http://schemas.microsoft.com/office/drawing/2014/main" val="20002"/>
                    </a:ext>
                  </a:extLst>
                </a:gridCol>
                <a:gridCol w="2232248">
                  <a:extLst>
                    <a:ext uri="{9D8B030D-6E8A-4147-A177-3AD203B41FA5}">
                      <a16:colId xmlns:a16="http://schemas.microsoft.com/office/drawing/2014/main" val="20003"/>
                    </a:ext>
                  </a:extLst>
                </a:gridCol>
                <a:gridCol w="2232248">
                  <a:extLst>
                    <a:ext uri="{9D8B030D-6E8A-4147-A177-3AD203B41FA5}">
                      <a16:colId xmlns:a16="http://schemas.microsoft.com/office/drawing/2014/main" val="20004"/>
                    </a:ext>
                  </a:extLst>
                </a:gridCol>
                <a:gridCol w="1512171">
                  <a:extLst>
                    <a:ext uri="{9D8B030D-6E8A-4147-A177-3AD203B41FA5}">
                      <a16:colId xmlns:a16="http://schemas.microsoft.com/office/drawing/2014/main" val="20006"/>
                    </a:ext>
                  </a:extLst>
                </a:gridCol>
              </a:tblGrid>
              <a:tr h="478383">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Соли</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Δ</a:t>
                      </a:r>
                      <a:r>
                        <a:rPr kumimoji="0" lang="en-US" sz="2600" b="1" i="0" u="none" strike="noStrike" cap="none" normalizeH="0" baseline="0" dirty="0" smtClean="0">
                          <a:ln>
                            <a:noFill/>
                          </a:ln>
                          <a:solidFill>
                            <a:schemeClr val="tx1"/>
                          </a:solidFill>
                          <a:effectLst/>
                          <a:latin typeface="Arial" pitchFamily="34" charset="0"/>
                          <a:cs typeface="Arial" pitchFamily="34" charset="0"/>
                        </a:rPr>
                        <a:t>t,</a:t>
                      </a:r>
                      <a:r>
                        <a:rPr kumimoji="0" lang="ru-RU" sz="2600" b="1" i="0" u="none" strike="noStrike" cap="none" normalizeH="0" baseline="0" dirty="0" smtClean="0">
                          <a:ln>
                            <a:noFill/>
                          </a:ln>
                          <a:solidFill>
                            <a:schemeClr val="tx1"/>
                          </a:solidFill>
                          <a:effectLst/>
                          <a:latin typeface="Arial" pitchFamily="34" charset="0"/>
                          <a:cs typeface="Arial" pitchFamily="34" charset="0"/>
                        </a:rPr>
                        <a:t>°</a:t>
                      </a:r>
                      <a:r>
                        <a:rPr kumimoji="0" lang="en-US" sz="2600" b="1" i="0" u="none" strike="noStrike" cap="none" normalizeH="0" baseline="0" dirty="0" smtClean="0">
                          <a:ln>
                            <a:noFill/>
                          </a:ln>
                          <a:solidFill>
                            <a:schemeClr val="tx1"/>
                          </a:solidFill>
                          <a:effectLst/>
                          <a:latin typeface="Arial" pitchFamily="34" charset="0"/>
                          <a:cs typeface="Arial" pitchFamily="34" charset="0"/>
                        </a:rPr>
                        <a:t>C</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ΔН</a:t>
                      </a:r>
                      <a:r>
                        <a:rPr kumimoji="0" lang="en-US" sz="2600" b="1" i="0" u="none" strike="noStrike" cap="none" normalizeH="0" baseline="-25000" dirty="0" smtClean="0">
                          <a:ln>
                            <a:noFill/>
                          </a:ln>
                          <a:solidFill>
                            <a:schemeClr val="tx1"/>
                          </a:solidFill>
                          <a:effectLst/>
                          <a:latin typeface="Arial" pitchFamily="34" charset="0"/>
                          <a:cs typeface="Arial" pitchFamily="34" charset="0"/>
                        </a:rPr>
                        <a:t>m </a:t>
                      </a:r>
                      <a:r>
                        <a:rPr kumimoji="0" lang="ru-RU" sz="2600" b="1" i="0" u="none" strike="noStrike" cap="none" normalizeH="0" baseline="0" dirty="0" smtClean="0">
                          <a:ln>
                            <a:noFill/>
                          </a:ln>
                          <a:solidFill>
                            <a:schemeClr val="tx1"/>
                          </a:solidFill>
                          <a:effectLst/>
                          <a:latin typeface="Arial" pitchFamily="34" charset="0"/>
                          <a:cs typeface="Arial" pitchFamily="34" charset="0"/>
                        </a:rPr>
                        <a:t>(</a:t>
                      </a:r>
                      <a:r>
                        <a:rPr kumimoji="0" lang="ru-RU" sz="2600" b="1" i="0" u="none" strike="noStrike" cap="none" normalizeH="0" baseline="0" dirty="0" err="1" smtClean="0">
                          <a:ln>
                            <a:noFill/>
                          </a:ln>
                          <a:solidFill>
                            <a:schemeClr val="tx1"/>
                          </a:solidFill>
                          <a:effectLst/>
                          <a:latin typeface="Arial" pitchFamily="34" charset="0"/>
                          <a:cs typeface="Arial" pitchFamily="34" charset="0"/>
                        </a:rPr>
                        <a:t>эксп</a:t>
                      </a:r>
                      <a:r>
                        <a:rPr kumimoji="0" lang="ru-RU" sz="2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кДж/моль</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ΔН</a:t>
                      </a:r>
                      <a:r>
                        <a:rPr kumimoji="0" lang="en-US" sz="2600" b="1" i="0" u="none" strike="noStrike" cap="none" normalizeH="0" baseline="-25000" dirty="0" smtClean="0">
                          <a:ln>
                            <a:noFill/>
                          </a:ln>
                          <a:solidFill>
                            <a:schemeClr val="tx1"/>
                          </a:solidFill>
                          <a:effectLst/>
                          <a:latin typeface="Arial" pitchFamily="34" charset="0"/>
                          <a:cs typeface="Arial" pitchFamily="34" charset="0"/>
                        </a:rPr>
                        <a:t>m </a:t>
                      </a:r>
                      <a:r>
                        <a:rPr kumimoji="0" lang="ru-RU" sz="2600" b="1" i="0" u="none" strike="noStrike" cap="none" normalizeH="0" baseline="0" dirty="0" smtClean="0">
                          <a:ln>
                            <a:noFill/>
                          </a:ln>
                          <a:solidFill>
                            <a:schemeClr val="tx1"/>
                          </a:solidFill>
                          <a:effectLst/>
                          <a:latin typeface="Arial" pitchFamily="34" charset="0"/>
                          <a:cs typeface="Arial" pitchFamily="34" charset="0"/>
                        </a:rPr>
                        <a:t>(</a:t>
                      </a:r>
                      <a:r>
                        <a:rPr kumimoji="0" lang="ru-RU" sz="2600" b="1" i="0" u="none" strike="noStrike" cap="none" normalizeH="0" baseline="0" dirty="0" err="1" smtClean="0">
                          <a:ln>
                            <a:noFill/>
                          </a:ln>
                          <a:solidFill>
                            <a:schemeClr val="tx1"/>
                          </a:solidFill>
                          <a:effectLst/>
                          <a:latin typeface="Arial" pitchFamily="34" charset="0"/>
                          <a:cs typeface="Arial" pitchFamily="34" charset="0"/>
                        </a:rPr>
                        <a:t>спр</a:t>
                      </a:r>
                      <a:r>
                        <a:rPr kumimoji="0" lang="ru-RU" sz="2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кДж/моль</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Прим.</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040">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err="1" smtClean="0">
                          <a:ln>
                            <a:noFill/>
                          </a:ln>
                          <a:solidFill>
                            <a:schemeClr val="tx1"/>
                          </a:solidFill>
                          <a:effectLst/>
                          <a:latin typeface="Arial" pitchFamily="34" charset="0"/>
                          <a:cs typeface="Arial" pitchFamily="34" charset="0"/>
                        </a:rPr>
                        <a:t>NaCl</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0,16</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5,003</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5,1</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rgbClr val="0000FF"/>
                          </a:solidFill>
                          <a:effectLst/>
                          <a:latin typeface="Arial" pitchFamily="34" charset="0"/>
                          <a:cs typeface="Arial" pitchFamily="34" charset="0"/>
                        </a:rPr>
                        <a:t>эндо</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54888703"/>
                  </a:ext>
                </a:extLst>
              </a:tr>
              <a:tr h="360040">
                <a:tc>
                  <a: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600" b="1" i="0" u="none" strike="noStrike" cap="none" normalizeH="0" baseline="0" dirty="0" smtClean="0">
                          <a:ln>
                            <a:noFill/>
                          </a:ln>
                          <a:solidFill>
                            <a:schemeClr val="tx1"/>
                          </a:solidFill>
                          <a:effectLst/>
                          <a:latin typeface="Arial" pitchFamily="34" charset="0"/>
                          <a:cs typeface="Arial" pitchFamily="34" charset="0"/>
                        </a:rPr>
                        <a:t>KCI</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0,58</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18,065</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18,4</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rgbClr val="0000FF"/>
                          </a:solidFill>
                          <a:effectLst/>
                          <a:latin typeface="Arial" pitchFamily="34" charset="0"/>
                          <a:cs typeface="Arial" pitchFamily="34" charset="0"/>
                        </a:rPr>
                        <a:t>эндо</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09246012"/>
                  </a:ext>
                </a:extLst>
              </a:tr>
              <a:tr h="360040">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err="1" smtClean="0">
                          <a:ln>
                            <a:noFill/>
                          </a:ln>
                          <a:solidFill>
                            <a:schemeClr val="tx1"/>
                          </a:solidFill>
                          <a:effectLst/>
                          <a:latin typeface="Arial" pitchFamily="34" charset="0"/>
                          <a:cs typeface="Arial" pitchFamily="34" charset="0"/>
                        </a:rPr>
                        <a:t>KBr</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0,65</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20,432</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21,594</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rgbClr val="0000FF"/>
                          </a:solidFill>
                          <a:effectLst/>
                          <a:latin typeface="Arial" pitchFamily="34" charset="0"/>
                          <a:cs typeface="Arial" pitchFamily="34" charset="0"/>
                        </a:rPr>
                        <a:t>эндо</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28386711"/>
                  </a:ext>
                </a:extLst>
              </a:tr>
              <a:tr h="360040">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KI</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0,69</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21,536</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21,9</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rgbClr val="0000FF"/>
                          </a:solidFill>
                          <a:effectLst/>
                          <a:latin typeface="Arial" pitchFamily="34" charset="0"/>
                          <a:cs typeface="Arial" pitchFamily="34" charset="0"/>
                        </a:rPr>
                        <a:t>эндо</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71262310"/>
                  </a:ext>
                </a:extLst>
              </a:tr>
              <a:tr h="360040">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NaNO</a:t>
                      </a:r>
                      <a:r>
                        <a:rPr kumimoji="0" lang="en-US" sz="2600" b="1" i="0" u="none" strike="noStrike" cap="none" normalizeH="0" baseline="-25000" dirty="0" smtClean="0">
                          <a:ln>
                            <a:noFill/>
                          </a:ln>
                          <a:solidFill>
                            <a:schemeClr val="tx1"/>
                          </a:solidFill>
                          <a:effectLst/>
                          <a:latin typeface="Arial" pitchFamily="34" charset="0"/>
                          <a:cs typeface="Arial" pitchFamily="34" charset="0"/>
                        </a:rPr>
                        <a:t>3</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0,69</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21,555</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21,056</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rgbClr val="0000FF"/>
                          </a:solidFill>
                          <a:effectLst/>
                          <a:latin typeface="Arial" pitchFamily="34" charset="0"/>
                          <a:cs typeface="Arial" pitchFamily="34" charset="0"/>
                        </a:rPr>
                        <a:t>эндо</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73176169"/>
                  </a:ext>
                </a:extLst>
              </a:tr>
              <a:tr h="360040">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KNO</a:t>
                      </a:r>
                      <a:r>
                        <a:rPr kumimoji="0" lang="en-US" sz="2600" b="1" i="0" u="none" strike="noStrike" cap="none" normalizeH="0" baseline="-25000" dirty="0" smtClean="0">
                          <a:ln>
                            <a:noFill/>
                          </a:ln>
                          <a:solidFill>
                            <a:schemeClr val="tx1"/>
                          </a:solidFill>
                          <a:effectLst/>
                          <a:latin typeface="Arial" pitchFamily="34" charset="0"/>
                          <a:cs typeface="Arial" pitchFamily="34" charset="0"/>
                        </a:rPr>
                        <a:t>3</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1,07</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34,667</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3</a:t>
                      </a:r>
                      <a:r>
                        <a:rPr kumimoji="0" lang="en-US" sz="2600" b="1" i="0" u="none" strike="noStrike" cap="none" normalizeH="0" baseline="0" dirty="0" smtClean="0">
                          <a:ln>
                            <a:noFill/>
                          </a:ln>
                          <a:solidFill>
                            <a:schemeClr val="tx1"/>
                          </a:solidFill>
                          <a:effectLst/>
                          <a:latin typeface="Arial" pitchFamily="34" charset="0"/>
                          <a:cs typeface="Arial" pitchFamily="34" charset="0"/>
                        </a:rPr>
                        <a:t>5</a:t>
                      </a:r>
                      <a:r>
                        <a:rPr kumimoji="0" lang="ru-RU" sz="2600" b="1" i="0" u="none" strike="noStrike" cap="none" normalizeH="0" baseline="0" dirty="0" smtClean="0">
                          <a:ln>
                            <a:noFill/>
                          </a:ln>
                          <a:solidFill>
                            <a:schemeClr val="tx1"/>
                          </a:solidFill>
                          <a:effectLst/>
                          <a:latin typeface="Arial" pitchFamily="34" charset="0"/>
                          <a:cs typeface="Arial" pitchFamily="34" charset="0"/>
                        </a:rPr>
                        <a:t>,</a:t>
                      </a:r>
                      <a:r>
                        <a:rPr kumimoji="0" lang="en-US" sz="2600" b="1" i="0" u="none" strike="noStrike" cap="none" normalizeH="0" baseline="0" dirty="0" smtClean="0">
                          <a:ln>
                            <a:noFill/>
                          </a:ln>
                          <a:solidFill>
                            <a:schemeClr val="tx1"/>
                          </a:solidFill>
                          <a:effectLst/>
                          <a:latin typeface="Arial" pitchFamily="34" charset="0"/>
                          <a:cs typeface="Arial" pitchFamily="34" charset="0"/>
                        </a:rPr>
                        <a:t>665</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rgbClr val="0000FF"/>
                          </a:solidFill>
                          <a:effectLst/>
                          <a:latin typeface="Arial" pitchFamily="34" charset="0"/>
                          <a:cs typeface="Arial" pitchFamily="34" charset="0"/>
                        </a:rPr>
                        <a:t>эндо</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15104130"/>
                  </a:ext>
                </a:extLst>
              </a:tr>
              <a:tr h="360040">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NH</a:t>
                      </a:r>
                      <a:r>
                        <a:rPr kumimoji="0" lang="en-US" sz="2600" b="1" i="0" u="none" strike="noStrike" cap="none" normalizeH="0" baseline="-25000" dirty="0" smtClean="0">
                          <a:ln>
                            <a:noFill/>
                          </a:ln>
                          <a:solidFill>
                            <a:schemeClr val="tx1"/>
                          </a:solidFill>
                          <a:effectLst/>
                          <a:latin typeface="Arial" pitchFamily="34" charset="0"/>
                          <a:cs typeface="Arial" pitchFamily="34" charset="0"/>
                        </a:rPr>
                        <a:t>4</a:t>
                      </a:r>
                      <a:r>
                        <a:rPr kumimoji="0" lang="en-US" sz="2600" b="1" i="0" u="none" strike="noStrike" cap="none" normalizeH="0" baseline="0" dirty="0" smtClean="0">
                          <a:ln>
                            <a:noFill/>
                          </a:ln>
                          <a:solidFill>
                            <a:schemeClr val="tx1"/>
                          </a:solidFill>
                          <a:effectLst/>
                          <a:latin typeface="Arial" pitchFamily="34" charset="0"/>
                          <a:cs typeface="Arial" pitchFamily="34" charset="0"/>
                        </a:rPr>
                        <a:t>NO</a:t>
                      </a:r>
                      <a:r>
                        <a:rPr kumimoji="0" lang="en-US" sz="2600" b="1" i="0" u="none" strike="noStrike" cap="none" normalizeH="0" baseline="-25000" dirty="0" smtClean="0">
                          <a:ln>
                            <a:noFill/>
                          </a:ln>
                          <a:solidFill>
                            <a:schemeClr val="tx1"/>
                          </a:solidFill>
                          <a:effectLst/>
                          <a:latin typeface="Arial" pitchFamily="34" charset="0"/>
                          <a:cs typeface="Arial" pitchFamily="34" charset="0"/>
                        </a:rPr>
                        <a:t>3</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0,84</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26,304</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26,456</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rgbClr val="0000FF"/>
                          </a:solidFill>
                          <a:effectLst/>
                          <a:latin typeface="Arial" pitchFamily="34" charset="0"/>
                          <a:cs typeface="Arial" pitchFamily="34" charset="0"/>
                        </a:rPr>
                        <a:t>эндо</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62306329"/>
                  </a:ext>
                </a:extLst>
              </a:tr>
              <a:tr h="360040">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Na</a:t>
                      </a:r>
                      <a:r>
                        <a:rPr kumimoji="0" lang="en-US" sz="2600" b="1" i="0" u="none" strike="noStrike" cap="none" normalizeH="0" baseline="-25000" dirty="0" smtClean="0">
                          <a:ln>
                            <a:noFill/>
                          </a:ln>
                          <a:solidFill>
                            <a:schemeClr val="tx1"/>
                          </a:solidFill>
                          <a:effectLst/>
                          <a:latin typeface="Arial" pitchFamily="34" charset="0"/>
                          <a:cs typeface="Arial" pitchFamily="34" charset="0"/>
                        </a:rPr>
                        <a:t>2</a:t>
                      </a:r>
                      <a:r>
                        <a:rPr kumimoji="0" lang="en-US" sz="2600" b="1" i="0" u="none" strike="noStrike" cap="none" normalizeH="0" baseline="0" dirty="0" smtClean="0">
                          <a:ln>
                            <a:noFill/>
                          </a:ln>
                          <a:solidFill>
                            <a:schemeClr val="tx1"/>
                          </a:solidFill>
                          <a:effectLst/>
                          <a:latin typeface="Arial" pitchFamily="34" charset="0"/>
                          <a:cs typeface="Arial" pitchFamily="34" charset="0"/>
                        </a:rPr>
                        <a:t>SO</a:t>
                      </a:r>
                      <a:r>
                        <a:rPr kumimoji="0" lang="en-US" sz="2600" b="1" i="0" u="none" strike="noStrike" cap="none" normalizeH="0" baseline="-25000" dirty="0" smtClean="0">
                          <a:ln>
                            <a:noFill/>
                          </a:ln>
                          <a:solidFill>
                            <a:schemeClr val="tx1"/>
                          </a:solidFill>
                          <a:effectLst/>
                          <a:latin typeface="Arial" pitchFamily="34" charset="0"/>
                          <a:cs typeface="Arial" pitchFamily="34" charset="0"/>
                        </a:rPr>
                        <a:t>4</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0,12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lang="ru-RU" sz="2600" b="1" dirty="0" smtClean="0">
                          <a:solidFill>
                            <a:schemeClr val="tx1"/>
                          </a:solidFill>
                          <a:latin typeface="Arial" pitchFamily="34" charset="0"/>
                          <a:cs typeface="Arial" pitchFamily="34" charset="0"/>
                        </a:rPr>
                        <a:t>–</a:t>
                      </a:r>
                      <a:r>
                        <a:rPr kumimoji="0" lang="ru-RU" sz="2600" b="1" i="0" u="none" strike="noStrike" cap="none" normalizeH="0" baseline="0" dirty="0" smtClean="0">
                          <a:ln>
                            <a:noFill/>
                          </a:ln>
                          <a:solidFill>
                            <a:schemeClr val="tx1"/>
                          </a:solidFill>
                          <a:effectLst/>
                          <a:latin typeface="Arial" pitchFamily="34" charset="0"/>
                          <a:cs typeface="Arial" pitchFamily="34" charset="0"/>
                        </a:rPr>
                        <a:t> 0,997</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lang="ru-RU" sz="2600" b="1" dirty="0" smtClean="0">
                          <a:solidFill>
                            <a:schemeClr val="tx1"/>
                          </a:solidFill>
                          <a:latin typeface="Arial" pitchFamily="34" charset="0"/>
                          <a:cs typeface="Arial" pitchFamily="34" charset="0"/>
                        </a:rPr>
                        <a:t>–</a:t>
                      </a:r>
                      <a:r>
                        <a:rPr kumimoji="0" lang="en-US" sz="2600" b="1" i="0" u="none" strike="noStrike" cap="none" normalizeH="0" baseline="0" dirty="0" smtClean="0">
                          <a:ln>
                            <a:noFill/>
                          </a:ln>
                          <a:solidFill>
                            <a:schemeClr val="tx1"/>
                          </a:solidFill>
                          <a:effectLst/>
                          <a:latin typeface="Arial" pitchFamily="34" charset="0"/>
                          <a:cs typeface="Arial" pitchFamily="34" charset="0"/>
                        </a:rPr>
                        <a:t> 1,1</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rgbClr val="FF0000"/>
                          </a:solidFill>
                          <a:effectLst/>
                          <a:latin typeface="Arial" pitchFamily="34" charset="0"/>
                          <a:cs typeface="Arial" pitchFamily="34" charset="0"/>
                        </a:rPr>
                        <a:t>экзо</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63326463"/>
                  </a:ext>
                </a:extLst>
              </a:tr>
              <a:tr h="360040">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K</a:t>
                      </a:r>
                      <a:r>
                        <a:rPr kumimoji="0" lang="en-US" sz="2600" b="1" i="0" u="none" strike="noStrike" cap="none" normalizeH="0" baseline="-25000" dirty="0" smtClean="0">
                          <a:ln>
                            <a:noFill/>
                          </a:ln>
                          <a:solidFill>
                            <a:schemeClr val="tx1"/>
                          </a:solidFill>
                          <a:effectLst/>
                          <a:latin typeface="Arial" pitchFamily="34" charset="0"/>
                          <a:cs typeface="Arial" pitchFamily="34" charset="0"/>
                        </a:rPr>
                        <a:t>2</a:t>
                      </a:r>
                      <a:r>
                        <a:rPr kumimoji="0" lang="en-US" sz="2600" b="1" i="0" u="none" strike="noStrike" cap="none" normalizeH="0" baseline="0" dirty="0" smtClean="0">
                          <a:ln>
                            <a:noFill/>
                          </a:ln>
                          <a:solidFill>
                            <a:schemeClr val="tx1"/>
                          </a:solidFill>
                          <a:effectLst/>
                          <a:latin typeface="Arial" pitchFamily="34" charset="0"/>
                          <a:cs typeface="Arial" pitchFamily="34" charset="0"/>
                        </a:rPr>
                        <a:t>SO</a:t>
                      </a:r>
                      <a:r>
                        <a:rPr kumimoji="0" lang="ru-RU" sz="2600" b="1" i="0" u="none" strike="noStrike" cap="none" normalizeH="0" baseline="-25000" dirty="0" smtClean="0">
                          <a:ln>
                            <a:noFill/>
                          </a:ln>
                          <a:solidFill>
                            <a:schemeClr val="tx1"/>
                          </a:solidFill>
                          <a:effectLst/>
                          <a:latin typeface="Arial" pitchFamily="34" charset="0"/>
                          <a:cs typeface="Arial" pitchFamily="34" charset="0"/>
                        </a:rPr>
                        <a:t>4</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0,73</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24,331</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26,9</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rgbClr val="0000FF"/>
                          </a:solidFill>
                          <a:effectLst/>
                          <a:latin typeface="Arial" pitchFamily="34" charset="0"/>
                          <a:cs typeface="Arial" pitchFamily="34" charset="0"/>
                        </a:rPr>
                        <a:t>эндо</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14258239"/>
                  </a:ext>
                </a:extLst>
              </a:tr>
              <a:tr h="360040">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err="1" smtClean="0">
                          <a:ln>
                            <a:noFill/>
                          </a:ln>
                          <a:solidFill>
                            <a:schemeClr val="tx1"/>
                          </a:solidFill>
                          <a:effectLst/>
                          <a:latin typeface="Arial" pitchFamily="34" charset="0"/>
                          <a:cs typeface="Arial" pitchFamily="34" charset="0"/>
                        </a:rPr>
                        <a:t>CuSO</a:t>
                      </a:r>
                      <a:r>
                        <a:rPr kumimoji="0" lang="ru-RU" sz="2600" b="1" i="0" u="none" strike="noStrike" cap="none" normalizeH="0" baseline="-25000" dirty="0" smtClean="0">
                          <a:ln>
                            <a:noFill/>
                          </a:ln>
                          <a:solidFill>
                            <a:schemeClr val="tx1"/>
                          </a:solidFill>
                          <a:effectLst/>
                          <a:latin typeface="Arial" pitchFamily="34" charset="0"/>
                          <a:cs typeface="Arial" pitchFamily="34" charset="0"/>
                        </a:rPr>
                        <a:t>4</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chemeClr val="tx1"/>
                          </a:solidFill>
                          <a:effectLst/>
                          <a:latin typeface="Arial" pitchFamily="34" charset="0"/>
                          <a:cs typeface="Arial" pitchFamily="34" charset="0"/>
                        </a:rPr>
                        <a:t>1,91</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lang="ru-RU" sz="2600" b="1" dirty="0" smtClean="0">
                          <a:solidFill>
                            <a:schemeClr val="tx1"/>
                          </a:solidFill>
                          <a:latin typeface="Arial" pitchFamily="34" charset="0"/>
                          <a:cs typeface="Arial" pitchFamily="34" charset="0"/>
                        </a:rPr>
                        <a:t>–</a:t>
                      </a:r>
                      <a:r>
                        <a:rPr kumimoji="0" lang="en-US" sz="2600" b="1" i="0" u="none" strike="noStrike" cap="none" normalizeH="0" baseline="0" dirty="0" smtClean="0">
                          <a:ln>
                            <a:noFill/>
                          </a:ln>
                          <a:solidFill>
                            <a:schemeClr val="tx1"/>
                          </a:solidFill>
                          <a:effectLst/>
                          <a:latin typeface="Arial" pitchFamily="34" charset="0"/>
                          <a:cs typeface="Arial" pitchFamily="34" charset="0"/>
                        </a:rPr>
                        <a:t> 72,581</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lang="ru-RU" sz="2600" b="1" dirty="0" smtClean="0">
                          <a:solidFill>
                            <a:schemeClr val="tx1"/>
                          </a:solidFill>
                          <a:latin typeface="Arial" pitchFamily="34" charset="0"/>
                          <a:cs typeface="Arial" pitchFamily="34" charset="0"/>
                        </a:rPr>
                        <a:t>–</a:t>
                      </a:r>
                      <a:r>
                        <a:rPr kumimoji="0" lang="en-US" sz="2600" b="1" i="0" u="none" strike="noStrike" cap="none" normalizeH="0" baseline="0" dirty="0" smtClean="0">
                          <a:ln>
                            <a:noFill/>
                          </a:ln>
                          <a:solidFill>
                            <a:schemeClr val="tx1"/>
                          </a:solidFill>
                          <a:effectLst/>
                          <a:latin typeface="Arial" pitchFamily="34" charset="0"/>
                          <a:cs typeface="Arial" pitchFamily="34" charset="0"/>
                        </a:rPr>
                        <a:t>73,1</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rgbClr val="FF0000"/>
                          </a:solidFill>
                          <a:effectLst/>
                          <a:latin typeface="Arial" pitchFamily="34" charset="0"/>
                          <a:cs typeface="Arial" pitchFamily="34" charset="0"/>
                        </a:rPr>
                        <a:t>экзо</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83172833"/>
                  </a:ext>
                </a:extLst>
              </a:tr>
              <a:tr h="360040">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K</a:t>
                      </a:r>
                      <a:r>
                        <a:rPr kumimoji="0" lang="en-US" sz="2600" b="1" i="0" u="none" strike="noStrike" cap="none" normalizeH="0" baseline="-25000" dirty="0" smtClean="0">
                          <a:ln>
                            <a:noFill/>
                          </a:ln>
                          <a:solidFill>
                            <a:schemeClr val="tx1"/>
                          </a:solidFill>
                          <a:effectLst/>
                          <a:latin typeface="Arial" pitchFamily="34" charset="0"/>
                          <a:cs typeface="Arial" pitchFamily="34" charset="0"/>
                        </a:rPr>
                        <a:t>2</a:t>
                      </a:r>
                      <a:r>
                        <a:rPr kumimoji="0" lang="en-US" sz="2600" b="1" i="0" u="none" strike="noStrike" cap="none" normalizeH="0" baseline="0" dirty="0" smtClean="0">
                          <a:ln>
                            <a:noFill/>
                          </a:ln>
                          <a:solidFill>
                            <a:schemeClr val="tx1"/>
                          </a:solidFill>
                          <a:effectLst/>
                          <a:latin typeface="Arial" pitchFamily="34" charset="0"/>
                          <a:cs typeface="Arial" pitchFamily="34" charset="0"/>
                        </a:rPr>
                        <a:t>CrO</a:t>
                      </a:r>
                      <a:r>
                        <a:rPr kumimoji="0" lang="en-US" sz="2600" b="1" i="0" u="none" strike="noStrike" cap="none" normalizeH="0" baseline="-25000" dirty="0" smtClean="0">
                          <a:ln>
                            <a:noFill/>
                          </a:ln>
                          <a:solidFill>
                            <a:schemeClr val="tx1"/>
                          </a:solidFill>
                          <a:effectLst/>
                          <a:latin typeface="Arial" pitchFamily="34" charset="0"/>
                          <a:cs typeface="Arial" pitchFamily="34" charset="0"/>
                        </a:rPr>
                        <a:t>4</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0,75</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21,934</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22,186</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rgbClr val="0000FF"/>
                          </a:solidFill>
                          <a:effectLst/>
                          <a:latin typeface="Arial" pitchFamily="34" charset="0"/>
                          <a:cs typeface="Arial" pitchFamily="34" charset="0"/>
                        </a:rPr>
                        <a:t>эндо</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49195323"/>
                  </a:ext>
                </a:extLst>
              </a:tr>
              <a:tr h="360040">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K</a:t>
                      </a:r>
                      <a:r>
                        <a:rPr kumimoji="0" lang="en-US" sz="2600" b="1" i="0" u="none" strike="noStrike" cap="none" normalizeH="0" baseline="-25000" dirty="0" smtClean="0">
                          <a:ln>
                            <a:noFill/>
                          </a:ln>
                          <a:solidFill>
                            <a:schemeClr val="tx1"/>
                          </a:solidFill>
                          <a:effectLst/>
                          <a:latin typeface="Arial" pitchFamily="34" charset="0"/>
                          <a:cs typeface="Arial" pitchFamily="34" charset="0"/>
                        </a:rPr>
                        <a:t>2</a:t>
                      </a:r>
                      <a:r>
                        <a:rPr kumimoji="0" lang="en-US" sz="2600" b="1" i="0" u="none" strike="noStrike" cap="none" normalizeH="0" baseline="0" dirty="0" smtClean="0">
                          <a:ln>
                            <a:noFill/>
                          </a:ln>
                          <a:solidFill>
                            <a:schemeClr val="tx1"/>
                          </a:solidFill>
                          <a:effectLst/>
                          <a:latin typeface="Arial" pitchFamily="34" charset="0"/>
                          <a:cs typeface="Arial" pitchFamily="34" charset="0"/>
                        </a:rPr>
                        <a:t>Cr</a:t>
                      </a:r>
                      <a:r>
                        <a:rPr kumimoji="0" lang="en-US" sz="2600" b="1" i="0" u="none" strike="noStrike" cap="none" normalizeH="0" baseline="-25000" dirty="0" smtClean="0">
                          <a:ln>
                            <a:noFill/>
                          </a:ln>
                          <a:solidFill>
                            <a:schemeClr val="tx1"/>
                          </a:solidFill>
                          <a:effectLst/>
                          <a:latin typeface="Arial" pitchFamily="34" charset="0"/>
                          <a:cs typeface="Arial" pitchFamily="34" charset="0"/>
                        </a:rPr>
                        <a:t>2</a:t>
                      </a:r>
                      <a:r>
                        <a:rPr kumimoji="0" lang="en-US" sz="2600" b="1" i="0" u="none" strike="noStrike" cap="none" normalizeH="0" baseline="0" dirty="0" smtClean="0">
                          <a:ln>
                            <a:noFill/>
                          </a:ln>
                          <a:solidFill>
                            <a:schemeClr val="tx1"/>
                          </a:solidFill>
                          <a:effectLst/>
                          <a:latin typeface="Arial" pitchFamily="34" charset="0"/>
                          <a:cs typeface="Arial" pitchFamily="34" charset="0"/>
                        </a:rPr>
                        <a:t>O</a:t>
                      </a:r>
                      <a:r>
                        <a:rPr kumimoji="0" lang="en-US" sz="2600" b="1" i="0" u="none" strike="noStrike" cap="none" normalizeH="0" baseline="-25000" dirty="0" smtClean="0">
                          <a:ln>
                            <a:noFill/>
                          </a:ln>
                          <a:solidFill>
                            <a:schemeClr val="tx1"/>
                          </a:solidFill>
                          <a:effectLst/>
                          <a:latin typeface="Arial" pitchFamily="34" charset="0"/>
                          <a:cs typeface="Arial" pitchFamily="34" charset="0"/>
                        </a:rPr>
                        <a:t>7</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smtClean="0">
                          <a:ln>
                            <a:noFill/>
                          </a:ln>
                          <a:solidFill>
                            <a:schemeClr val="tx1"/>
                          </a:solidFill>
                          <a:effectLst/>
                          <a:latin typeface="Arial" pitchFamily="34" charset="0"/>
                          <a:cs typeface="Arial" pitchFamily="34" charset="0"/>
                        </a:rPr>
                        <a:t>0,91</a:t>
                      </a:r>
                      <a:endParaRPr kumimoji="0" lang="ru-RU" sz="2600" b="1" i="0" u="none" strike="noStrike" cap="none" normalizeH="0" baseline="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smtClean="0">
                          <a:ln>
                            <a:noFill/>
                          </a:ln>
                          <a:solidFill>
                            <a:schemeClr val="tx1"/>
                          </a:solidFill>
                          <a:effectLst/>
                          <a:latin typeface="Arial" pitchFamily="34" charset="0"/>
                          <a:cs typeface="Arial" pitchFamily="34" charset="0"/>
                        </a:rPr>
                        <a:t>67,102</a:t>
                      </a:r>
                      <a:endParaRPr kumimoji="0" lang="ru-RU" sz="2600" b="1" i="0" u="none" strike="noStrike" cap="none" normalizeH="0" baseline="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2600" b="1" i="0" u="none" strike="noStrike" cap="none" normalizeH="0" baseline="0" dirty="0" smtClean="0">
                          <a:ln>
                            <a:noFill/>
                          </a:ln>
                          <a:solidFill>
                            <a:schemeClr val="tx1"/>
                          </a:solidFill>
                          <a:effectLst/>
                          <a:latin typeface="Arial" pitchFamily="34" charset="0"/>
                          <a:cs typeface="Arial" pitchFamily="34" charset="0"/>
                        </a:rPr>
                        <a:t>68,650</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600" b="1" i="0" u="none" strike="noStrike" cap="none" normalizeH="0" baseline="0" dirty="0" smtClean="0">
                          <a:ln>
                            <a:noFill/>
                          </a:ln>
                          <a:solidFill>
                            <a:srgbClr val="0000FF"/>
                          </a:solidFill>
                          <a:effectLst/>
                          <a:latin typeface="Arial" pitchFamily="34" charset="0"/>
                          <a:cs typeface="Arial" pitchFamily="34" charset="0"/>
                        </a:rPr>
                        <a:t>эндо</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 name="Прямоугольник 1"/>
          <p:cNvSpPr/>
          <p:nvPr/>
        </p:nvSpPr>
        <p:spPr>
          <a:xfrm>
            <a:off x="107504" y="5805264"/>
            <a:ext cx="9004774" cy="867930"/>
          </a:xfrm>
          <a:prstGeom prst="rect">
            <a:avLst/>
          </a:prstGeom>
        </p:spPr>
        <p:txBody>
          <a:bodyPr wrap="square">
            <a:spAutoFit/>
          </a:bodyPr>
          <a:lstStyle/>
          <a:p>
            <a:pPr marL="2424113" lvl="0" indent="-2424113" algn="just">
              <a:lnSpc>
                <a:spcPct val="90000"/>
              </a:lnSpc>
            </a:pPr>
            <a:r>
              <a:rPr lang="ru-RU" sz="2800" b="1" dirty="0" smtClean="0">
                <a:ln>
                  <a:solidFill>
                    <a:sysClr val="windowText" lastClr="000000"/>
                  </a:solidFill>
                </a:ln>
                <a:solidFill>
                  <a:srgbClr val="0000FF"/>
                </a:solidFill>
                <a:latin typeface="Arial" pitchFamily="34" charset="0"/>
                <a:cs typeface="Arial" pitchFamily="34" charset="0"/>
              </a:rPr>
              <a:t>Примечание:</a:t>
            </a:r>
            <a:r>
              <a:rPr lang="ru-RU" sz="2800" b="1" dirty="0" smtClean="0">
                <a:solidFill>
                  <a:srgbClr val="193333"/>
                </a:solidFill>
                <a:latin typeface="Arial" pitchFamily="34" charset="0"/>
                <a:cs typeface="Arial" pitchFamily="34" charset="0"/>
              </a:rPr>
              <a:t> </a:t>
            </a:r>
            <a:r>
              <a:rPr lang="ru-RU" sz="2800" b="1" dirty="0" smtClean="0">
                <a:latin typeface="Arial" pitchFamily="34" charset="0"/>
                <a:cs typeface="Arial" pitchFamily="34" charset="0"/>
              </a:rPr>
              <a:t>Соотношение </a:t>
            </a:r>
            <a:r>
              <a:rPr lang="ru-RU" sz="2800" b="1" dirty="0">
                <a:latin typeface="Arial" pitchFamily="34" charset="0"/>
                <a:cs typeface="Arial" pitchFamily="34" charset="0"/>
              </a:rPr>
              <a:t>числа моль соли и воды </a:t>
            </a:r>
            <a:r>
              <a:rPr lang="ru-RU" sz="2800" b="1" dirty="0" smtClean="0">
                <a:latin typeface="Arial" pitchFamily="34" charset="0"/>
                <a:cs typeface="Arial" pitchFamily="34" charset="0"/>
              </a:rPr>
              <a:t>– 1:400</a:t>
            </a:r>
            <a:endParaRPr lang="ru-RU" sz="2800" b="1" dirty="0">
              <a:latin typeface="Arial" pitchFamily="34" charset="0"/>
              <a:cs typeface="Arial" pitchFamily="34" charset="0"/>
            </a:endParaRPr>
          </a:p>
        </p:txBody>
      </p:sp>
      <p:sp>
        <p:nvSpPr>
          <p:cNvPr id="8" name="Прямоугольник 2"/>
          <p:cNvSpPr>
            <a:spLocks noChangeArrowheads="1"/>
          </p:cNvSpPr>
          <p:nvPr/>
        </p:nvSpPr>
        <p:spPr bwMode="auto">
          <a:xfrm>
            <a:off x="228766" y="44624"/>
            <a:ext cx="8807732" cy="732508"/>
          </a:xfrm>
          <a:prstGeom prst="rect">
            <a:avLst/>
          </a:prstGeom>
          <a:noFill/>
          <a:ln w="9525">
            <a:noFill/>
            <a:miter lim="800000"/>
            <a:headEnd/>
            <a:tailEnd/>
          </a:ln>
        </p:spPr>
        <p:txBody>
          <a:bodyPr wrap="square">
            <a:spAutoFit/>
          </a:bodyPr>
          <a:lstStyle/>
          <a:p>
            <a:pPr lvl="0" algn="ctr">
              <a:lnSpc>
                <a:spcPct val="80000"/>
              </a:lnSpc>
            </a:pPr>
            <a:r>
              <a:rPr lang="ru-RU" sz="2600" b="1" dirty="0" smtClean="0">
                <a:ln>
                  <a:solidFill>
                    <a:sysClr val="windowText" lastClr="000000"/>
                  </a:solidFill>
                </a:ln>
                <a:solidFill>
                  <a:srgbClr val="0000FF"/>
                </a:solidFill>
                <a:latin typeface="Arial" panose="020B0604020202020204" pitchFamily="34" charset="0"/>
                <a:cs typeface="Arial" panose="020B0604020202020204" pitchFamily="34" charset="0"/>
              </a:rPr>
              <a:t>Сравнение экспериментальных и теоретических </a:t>
            </a:r>
            <a:r>
              <a:rPr lang="ru-RU" sz="2600" b="1" dirty="0">
                <a:ln>
                  <a:solidFill>
                    <a:sysClr val="windowText" lastClr="000000"/>
                  </a:solidFill>
                </a:ln>
                <a:solidFill>
                  <a:srgbClr val="0000FF"/>
                </a:solidFill>
                <a:latin typeface="Arial" pitchFamily="34" charset="0"/>
                <a:cs typeface="Arial" pitchFamily="34" charset="0"/>
              </a:rPr>
              <a:t>значений </a:t>
            </a:r>
            <a:r>
              <a:rPr lang="ru-RU" sz="2600" b="1" dirty="0" smtClean="0">
                <a:ln>
                  <a:solidFill>
                    <a:sysClr val="windowText" lastClr="000000"/>
                  </a:solidFill>
                </a:ln>
                <a:solidFill>
                  <a:srgbClr val="0000FF"/>
                </a:solidFill>
                <a:latin typeface="Arial" pitchFamily="34" charset="0"/>
                <a:cs typeface="Arial" pitchFamily="34" charset="0"/>
              </a:rPr>
              <a:t>энтальпии растворения солей</a:t>
            </a:r>
            <a:endParaRPr lang="ru-RU" sz="2600" b="1" dirty="0">
              <a:ln>
                <a:solidFill>
                  <a:sysClr val="windowText" lastClr="000000"/>
                </a:solidFill>
              </a:ln>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5063125"/>
      </p:ext>
    </p:extLst>
  </p:cSld>
  <p:clrMapOvr>
    <a:masterClrMapping/>
  </p:clrMapOvr>
  <p:transition>
    <p:wheel spokes="1"/>
  </p:transition>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 name="Picture 12" descr="пишу 1"/>
          <p:cNvPicPr>
            <a:picLocks noChangeAspect="1" noChangeArrowheads="1" noCrop="1"/>
          </p:cNvPicPr>
          <p:nvPr/>
        </p:nvPicPr>
        <p:blipFill>
          <a:blip r:embed="rId4" cstate="print"/>
          <a:srcRect/>
          <a:stretch>
            <a:fillRect/>
          </a:stretch>
        </p:blipFill>
        <p:spPr bwMode="auto">
          <a:xfrm>
            <a:off x="8531225" y="5085928"/>
            <a:ext cx="649287" cy="1295400"/>
          </a:xfrm>
          <a:prstGeom prst="rect">
            <a:avLst/>
          </a:prstGeom>
          <a:noFill/>
          <a:ln w="9525">
            <a:noFill/>
            <a:miter lim="800000"/>
            <a:headEnd/>
            <a:tailEnd/>
          </a:ln>
        </p:spPr>
      </p:pic>
      <p:graphicFrame>
        <p:nvGraphicFramePr>
          <p:cNvPr id="7" name="Таблица 6"/>
          <p:cNvGraphicFramePr>
            <a:graphicFrameLocks noGrp="1"/>
          </p:cNvGraphicFramePr>
          <p:nvPr>
            <p:extLst>
              <p:ext uri="{D42A27DB-BD31-4B8C-83A1-F6EECF244321}">
                <p14:modId xmlns:p14="http://schemas.microsoft.com/office/powerpoint/2010/main" val="4177592883"/>
              </p:ext>
            </p:extLst>
          </p:nvPr>
        </p:nvGraphicFramePr>
        <p:xfrm>
          <a:off x="384161" y="1085230"/>
          <a:ext cx="8496942" cy="5312478"/>
        </p:xfrm>
        <a:graphic>
          <a:graphicData uri="http://schemas.openxmlformats.org/drawingml/2006/table">
            <a:tbl>
              <a:tblPr/>
              <a:tblGrid>
                <a:gridCol w="2832314">
                  <a:extLst>
                    <a:ext uri="{9D8B030D-6E8A-4147-A177-3AD203B41FA5}">
                      <a16:colId xmlns:a16="http://schemas.microsoft.com/office/drawing/2014/main" val="20000"/>
                    </a:ext>
                  </a:extLst>
                </a:gridCol>
                <a:gridCol w="2832314">
                  <a:extLst>
                    <a:ext uri="{9D8B030D-6E8A-4147-A177-3AD203B41FA5}">
                      <a16:colId xmlns:a16="http://schemas.microsoft.com/office/drawing/2014/main" val="20001"/>
                    </a:ext>
                  </a:extLst>
                </a:gridCol>
                <a:gridCol w="2832314">
                  <a:extLst>
                    <a:ext uri="{9D8B030D-6E8A-4147-A177-3AD203B41FA5}">
                      <a16:colId xmlns:a16="http://schemas.microsoft.com/office/drawing/2014/main" val="20002"/>
                    </a:ext>
                  </a:extLst>
                </a:gridCol>
              </a:tblGrid>
              <a:tr h="900113">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Соотношение числа моль соли и воды</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Δ</a:t>
                      </a:r>
                      <a:r>
                        <a:rPr kumimoji="0" lang="en-US" sz="2800" b="1" i="0" u="none" strike="noStrike" cap="none" normalizeH="0" baseline="0" dirty="0" smtClean="0">
                          <a:ln>
                            <a:noFill/>
                          </a:ln>
                          <a:solidFill>
                            <a:schemeClr val="tx1"/>
                          </a:solidFill>
                          <a:effectLst/>
                          <a:latin typeface="Arial" pitchFamily="34" charset="0"/>
                          <a:cs typeface="Arial" pitchFamily="34" charset="0"/>
                        </a:rPr>
                        <a:t>t</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ΔН</a:t>
                      </a:r>
                      <a:r>
                        <a:rPr kumimoji="0" lang="en-US" sz="2800" b="1" i="0" u="none" strike="noStrike" cap="none" normalizeH="0" baseline="-25000" dirty="0" smtClean="0">
                          <a:ln>
                            <a:noFill/>
                          </a:ln>
                          <a:solidFill>
                            <a:schemeClr val="tx1"/>
                          </a:solidFill>
                          <a:effectLst/>
                          <a:latin typeface="Arial" pitchFamily="34" charset="0"/>
                          <a:cs typeface="Arial" pitchFamily="34" charset="0"/>
                        </a:rPr>
                        <a:t>m </a:t>
                      </a:r>
                      <a:r>
                        <a:rPr kumimoji="0" lang="ru-RU" sz="2800" b="1" i="0" u="none" strike="noStrike" cap="none" normalizeH="0" baseline="0" dirty="0" smtClean="0">
                          <a:ln>
                            <a:noFill/>
                          </a:ln>
                          <a:solidFill>
                            <a:schemeClr val="tx1"/>
                          </a:solidFill>
                          <a:effectLst/>
                          <a:latin typeface="Arial" pitchFamily="34" charset="0"/>
                          <a:cs typeface="Arial" pitchFamily="34" charset="0"/>
                        </a:rPr>
                        <a:t>(</a:t>
                      </a:r>
                      <a:r>
                        <a:rPr kumimoji="0" lang="ru-RU" sz="2800" b="1" i="0" u="none" strike="noStrike" cap="none" normalizeH="0" baseline="0" dirty="0" err="1" smtClean="0">
                          <a:ln>
                            <a:noFill/>
                          </a:ln>
                          <a:solidFill>
                            <a:schemeClr val="tx1"/>
                          </a:solidFill>
                          <a:effectLst/>
                          <a:latin typeface="Arial" pitchFamily="34" charset="0"/>
                          <a:cs typeface="Arial" pitchFamily="34" charset="0"/>
                        </a:rPr>
                        <a:t>эксп</a:t>
                      </a:r>
                      <a:r>
                        <a:rPr kumimoji="0" lang="ru-RU" sz="28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ctr"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Дж/моль</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8788">
                <a:tc gridSpan="3">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pitchFamily="34" charset="0"/>
                          <a:cs typeface="Arial" pitchFamily="34" charset="0"/>
                        </a:rPr>
                        <a:t>NaNO</a:t>
                      </a:r>
                      <a:r>
                        <a:rPr kumimoji="0" lang="en-US" sz="2800" b="1" i="0" u="none" strike="noStrike" cap="none" normalizeH="0" baseline="-25000" dirty="0" smtClean="0">
                          <a:ln>
                            <a:noFill/>
                          </a:ln>
                          <a:solidFill>
                            <a:schemeClr val="tx1"/>
                          </a:solidFill>
                          <a:effectLst/>
                          <a:latin typeface="Arial" pitchFamily="34" charset="0"/>
                          <a:cs typeface="Arial" pitchFamily="34" charset="0"/>
                        </a:rPr>
                        <a:t>3</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458788">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smtClean="0">
                          <a:ln>
                            <a:noFill/>
                          </a:ln>
                          <a:solidFill>
                            <a:schemeClr val="tx1"/>
                          </a:solidFill>
                          <a:effectLst/>
                          <a:latin typeface="Arial" pitchFamily="34" charset="0"/>
                          <a:cs typeface="Arial" pitchFamily="34" charset="0"/>
                        </a:rPr>
                        <a:t>1:400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0,70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21934,1</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2438">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1:300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0,77</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12223,5</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64857950"/>
                  </a:ext>
                </a:extLst>
              </a:tr>
              <a:tr h="465138">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1:200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0,85</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6863,5</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99924360"/>
                  </a:ext>
                </a:extLst>
              </a:tr>
              <a:tr h="477838">
                <a:tc gridSpan="3">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K</a:t>
                      </a:r>
                      <a:r>
                        <a:rPr kumimoji="0" lang="ru-RU" sz="2800" b="1" i="0" u="none" strike="noStrike" cap="none" normalizeH="0" baseline="-25000" dirty="0" smtClean="0">
                          <a:ln>
                            <a:noFill/>
                          </a:ln>
                          <a:solidFill>
                            <a:schemeClr val="tx1"/>
                          </a:solidFill>
                          <a:effectLst/>
                          <a:latin typeface="Arial" pitchFamily="34" charset="0"/>
                          <a:cs typeface="Arial" pitchFamily="34" charset="0"/>
                        </a:rPr>
                        <a:t>2</a:t>
                      </a:r>
                      <a:r>
                        <a:rPr kumimoji="0" lang="ru-RU" sz="2800" b="1" i="0" u="none" strike="noStrike" cap="none" normalizeH="0" baseline="0" dirty="0" smtClean="0">
                          <a:ln>
                            <a:noFill/>
                          </a:ln>
                          <a:solidFill>
                            <a:schemeClr val="tx1"/>
                          </a:solidFill>
                          <a:effectLst/>
                          <a:latin typeface="Arial" pitchFamily="34" charset="0"/>
                          <a:cs typeface="Arial" pitchFamily="34" charset="0"/>
                        </a:rPr>
                        <a:t>CrO</a:t>
                      </a:r>
                      <a:r>
                        <a:rPr kumimoji="0" lang="ru-RU" sz="2800" b="1" i="0" u="none" strike="noStrike" cap="none" normalizeH="0" baseline="-25000" dirty="0" smtClean="0">
                          <a:ln>
                            <a:noFill/>
                          </a:ln>
                          <a:solidFill>
                            <a:schemeClr val="tx1"/>
                          </a:solidFill>
                          <a:effectLst/>
                          <a:latin typeface="Arial" pitchFamily="34" charset="0"/>
                          <a:cs typeface="Arial" pitchFamily="34" charset="0"/>
                        </a:rPr>
                        <a:t>4</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5"/>
                  </a:ext>
                </a:extLst>
              </a:tr>
              <a:tr h="477838">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smtClean="0">
                          <a:ln>
                            <a:noFill/>
                          </a:ln>
                          <a:solidFill>
                            <a:schemeClr val="tx1"/>
                          </a:solidFill>
                          <a:effectLst/>
                          <a:latin typeface="Arial" pitchFamily="34" charset="0"/>
                          <a:cs typeface="Arial" pitchFamily="34" charset="0"/>
                        </a:rPr>
                        <a:t>1:400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0,69</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21555,1</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7838">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smtClean="0">
                          <a:ln>
                            <a:noFill/>
                          </a:ln>
                          <a:solidFill>
                            <a:schemeClr val="tx1"/>
                          </a:solidFill>
                          <a:effectLst/>
                          <a:latin typeface="Arial" pitchFamily="34" charset="0"/>
                          <a:cs typeface="Arial" pitchFamily="34" charset="0"/>
                        </a:rPr>
                        <a:t>1:300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0,90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14218,8</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77838">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smtClean="0">
                          <a:ln>
                            <a:noFill/>
                          </a:ln>
                          <a:solidFill>
                            <a:schemeClr val="tx1"/>
                          </a:solidFill>
                          <a:effectLst/>
                          <a:latin typeface="Arial" pitchFamily="34" charset="0"/>
                          <a:cs typeface="Arial" pitchFamily="34" charset="0"/>
                        </a:rPr>
                        <a:t>1:200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1,17</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cs typeface="Arial" pitchFamily="34" charset="0"/>
                        </a:rPr>
                        <a:t>9527,8</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77838">
                <a:tc gridSpan="3">
                  <a:txBody>
                    <a:bodyPr/>
                    <a:lstStyle/>
                    <a:p>
                      <a:pPr marL="0" marR="0" lvl="0" indent="0" algn="just" defTabSz="914400" rtl="0" eaLnBrk="1" fontAlgn="base" latinLnBrk="0" hangingPunct="1">
                        <a:lnSpc>
                          <a:spcPct val="115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Calibri" pitchFamily="34" charset="0"/>
                        <a:cs typeface="Times New Roman" pitchFamily="18" charset="0"/>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9"/>
                  </a:ext>
                </a:extLst>
              </a:tr>
            </a:tbl>
          </a:graphicData>
        </a:graphic>
      </p:graphicFrame>
      <p:sp>
        <p:nvSpPr>
          <p:cNvPr id="8" name="Прямоугольник 2"/>
          <p:cNvSpPr>
            <a:spLocks noChangeArrowheads="1"/>
          </p:cNvSpPr>
          <p:nvPr/>
        </p:nvSpPr>
        <p:spPr bwMode="auto">
          <a:xfrm>
            <a:off x="228766" y="126968"/>
            <a:ext cx="8807732" cy="781752"/>
          </a:xfrm>
          <a:prstGeom prst="rect">
            <a:avLst/>
          </a:prstGeom>
          <a:noFill/>
          <a:ln w="9525">
            <a:noFill/>
            <a:miter lim="800000"/>
            <a:headEnd/>
            <a:tailEnd/>
          </a:ln>
        </p:spPr>
        <p:txBody>
          <a:bodyPr wrap="square">
            <a:spAutoFit/>
          </a:bodyPr>
          <a:lstStyle/>
          <a:p>
            <a:pPr lvl="0" algn="ctr">
              <a:lnSpc>
                <a:spcPct val="80000"/>
              </a:lnSpc>
            </a:pPr>
            <a:r>
              <a:rPr lang="ru-RU" sz="2800" b="1" dirty="0" smtClean="0">
                <a:ln>
                  <a:solidFill>
                    <a:sysClr val="windowText" lastClr="000000"/>
                  </a:solidFill>
                </a:ln>
                <a:solidFill>
                  <a:srgbClr val="0000FF"/>
                </a:solidFill>
                <a:latin typeface="Arial" panose="020B0604020202020204" pitchFamily="34" charset="0"/>
                <a:cs typeface="Arial" panose="020B0604020202020204" pitchFamily="34" charset="0"/>
              </a:rPr>
              <a:t>Влияние концентрации полученных растворов на энтальпии растворения солей</a:t>
            </a:r>
            <a:endParaRPr lang="ru-RU" sz="2800" b="1" dirty="0">
              <a:ln>
                <a:solidFill>
                  <a:sysClr val="windowText" lastClr="000000"/>
                </a:solidFill>
              </a:ln>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5512870"/>
      </p:ext>
    </p:extLst>
  </p:cSld>
  <p:clrMapOvr>
    <a:masterClrMapping/>
  </p:clrMapOvr>
  <p:transition>
    <p:wheel spokes="1"/>
  </p:transition>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251520" y="116632"/>
            <a:ext cx="8712968" cy="88985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0000"/>
              </a:lnSpc>
            </a:pPr>
            <a:r>
              <a:rPr lang="ru-RU" sz="3200" b="1" kern="10" spc="50" dirty="0">
                <a:ln w="11430"/>
                <a:solidFill>
                  <a:srgbClr val="C00000"/>
                </a:solidFill>
                <a:effectLst>
                  <a:outerShdw blurRad="76200" dist="50800" dir="5400000" algn="tl" rotWithShape="0">
                    <a:srgbClr val="000000">
                      <a:alpha val="65000"/>
                    </a:srgbClr>
                  </a:outerShdw>
                </a:effectLst>
                <a:latin typeface="Arial Black" pitchFamily="34" charset="0"/>
                <a:cs typeface="Arial"/>
              </a:rPr>
              <a:t>Проверим, как Вы поняли и запомнили  пройденный материал</a:t>
            </a:r>
            <a:endParaRPr lang="ru-RU" sz="3200" b="1"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sp>
        <p:nvSpPr>
          <p:cNvPr id="9" name="Прямоугольник 8"/>
          <p:cNvSpPr/>
          <p:nvPr/>
        </p:nvSpPr>
        <p:spPr>
          <a:xfrm>
            <a:off x="215516" y="1052736"/>
            <a:ext cx="8784976" cy="1815882"/>
          </a:xfrm>
          <a:prstGeom prst="rect">
            <a:avLst/>
          </a:prstGeom>
        </p:spPr>
        <p:txBody>
          <a:bodyPr wrap="square">
            <a:spAutoFit/>
          </a:bodyPr>
          <a:lstStyle/>
          <a:p>
            <a:pPr indent="450850" algn="just">
              <a:lnSpc>
                <a:spcPct val="80000"/>
              </a:lnSpc>
            </a:pPr>
            <a:r>
              <a:rPr lang="ru-RU" sz="2800" b="1" dirty="0"/>
              <a:t>Рассчитайте теплоту образования следующих силикатных соединений, пользуясь табличными данными стандартных </a:t>
            </a:r>
            <a:r>
              <a:rPr lang="ru-RU" sz="2800" b="1" dirty="0" err="1"/>
              <a:t>теплот</a:t>
            </a:r>
            <a:r>
              <a:rPr lang="ru-RU" sz="2800" b="1" dirty="0"/>
              <a:t> образования </a:t>
            </a:r>
            <a:r>
              <a:rPr lang="ru-RU" sz="2800" b="1" dirty="0" smtClean="0"/>
              <a:t>оксидов (</a:t>
            </a:r>
            <a:r>
              <a:rPr lang="ru-RU" sz="2800" b="1" dirty="0"/>
              <a:t>по прямому </a:t>
            </a:r>
            <a:r>
              <a:rPr lang="ru-RU" sz="2800" b="1" dirty="0" smtClean="0"/>
              <a:t>пути и </a:t>
            </a:r>
            <a:r>
              <a:rPr lang="ru-RU" sz="2800" b="1" dirty="0"/>
              <a:t>через образование </a:t>
            </a:r>
            <a:r>
              <a:rPr lang="ru-RU" sz="2800" b="1" dirty="0" smtClean="0"/>
              <a:t>промежуточных соединений).</a:t>
            </a:r>
            <a:endParaRPr lang="ru-RU" sz="2800" b="1" dirty="0"/>
          </a:p>
        </p:txBody>
      </p:sp>
      <p:graphicFrame>
        <p:nvGraphicFramePr>
          <p:cNvPr id="3" name="Таблица 2"/>
          <p:cNvGraphicFramePr>
            <a:graphicFrameLocks noGrp="1"/>
          </p:cNvGraphicFramePr>
          <p:nvPr>
            <p:extLst>
              <p:ext uri="{D42A27DB-BD31-4B8C-83A1-F6EECF244321}">
                <p14:modId xmlns:p14="http://schemas.microsoft.com/office/powerpoint/2010/main" val="3152693711"/>
              </p:ext>
            </p:extLst>
          </p:nvPr>
        </p:nvGraphicFramePr>
        <p:xfrm>
          <a:off x="179513" y="2982816"/>
          <a:ext cx="8856983" cy="2822448"/>
        </p:xfrm>
        <a:graphic>
          <a:graphicData uri="http://schemas.openxmlformats.org/drawingml/2006/table">
            <a:tbl>
              <a:tblPr firstRow="1" firstCol="1" bandRow="1">
                <a:tableStyleId>{2D5ABB26-0587-4C30-8999-92F81FD0307C}</a:tableStyleId>
              </a:tblPr>
              <a:tblGrid>
                <a:gridCol w="1440159">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3600400">
                  <a:extLst>
                    <a:ext uri="{9D8B030D-6E8A-4147-A177-3AD203B41FA5}">
                      <a16:colId xmlns:a16="http://schemas.microsoft.com/office/drawing/2014/main" val="20003"/>
                    </a:ext>
                  </a:extLst>
                </a:gridCol>
              </a:tblGrid>
              <a:tr h="0">
                <a:tc>
                  <a:txBody>
                    <a:bodyPr/>
                    <a:lstStyle/>
                    <a:p>
                      <a:pPr indent="93345" algn="ctr">
                        <a:lnSpc>
                          <a:spcPct val="80000"/>
                        </a:lnSpc>
                        <a:spcAft>
                          <a:spcPts val="0"/>
                        </a:spcAft>
                      </a:pPr>
                      <a:r>
                        <a:rPr lang="ru-RU" sz="2200" b="1" dirty="0">
                          <a:effectLst/>
                          <a:latin typeface="Arial" pitchFamily="34" charset="0"/>
                          <a:cs typeface="Arial" pitchFamily="34" charset="0"/>
                        </a:rPr>
                        <a:t>№ варианта</a:t>
                      </a:r>
                      <a:endParaRPr lang="ru-RU" sz="22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93345" algn="ctr">
                        <a:lnSpc>
                          <a:spcPct val="80000"/>
                        </a:lnSpc>
                        <a:spcAft>
                          <a:spcPts val="0"/>
                        </a:spcAft>
                      </a:pPr>
                      <a:r>
                        <a:rPr lang="ru-RU" sz="2200" b="1" dirty="0">
                          <a:effectLst/>
                          <a:latin typeface="Arial" pitchFamily="34" charset="0"/>
                          <a:cs typeface="Arial" pitchFamily="34" charset="0"/>
                        </a:rPr>
                        <a:t>Соединение</a:t>
                      </a:r>
                      <a:endParaRPr lang="ru-RU" sz="22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93345" algn="ctr">
                        <a:lnSpc>
                          <a:spcPct val="80000"/>
                        </a:lnSpc>
                        <a:spcAft>
                          <a:spcPts val="0"/>
                        </a:spcAft>
                      </a:pPr>
                      <a:r>
                        <a:rPr lang="ru-RU" sz="2200" b="1" dirty="0">
                          <a:effectLst/>
                          <a:latin typeface="Arial" pitchFamily="34" charset="0"/>
                          <a:cs typeface="Arial" pitchFamily="34" charset="0"/>
                        </a:rPr>
                        <a:t>№ варианта</a:t>
                      </a:r>
                      <a:endParaRPr lang="ru-RU" sz="22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93345" algn="ctr">
                        <a:lnSpc>
                          <a:spcPct val="80000"/>
                        </a:lnSpc>
                        <a:spcAft>
                          <a:spcPts val="0"/>
                        </a:spcAft>
                      </a:pPr>
                      <a:r>
                        <a:rPr lang="ru-RU" sz="2200" b="1" dirty="0">
                          <a:effectLst/>
                          <a:latin typeface="Arial" pitchFamily="34" charset="0"/>
                          <a:cs typeface="Arial" pitchFamily="34" charset="0"/>
                        </a:rPr>
                        <a:t>Соединение</a:t>
                      </a:r>
                      <a:endParaRPr lang="ru-RU" sz="22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0">
                <a:tc>
                  <a:txBody>
                    <a:bodyPr/>
                    <a:lstStyle/>
                    <a:p>
                      <a:pPr indent="93345" algn="ctr">
                        <a:spcAft>
                          <a:spcPts val="0"/>
                        </a:spcAft>
                      </a:pPr>
                      <a:r>
                        <a:rPr lang="ru-RU" sz="2500" b="1" dirty="0">
                          <a:effectLst/>
                          <a:latin typeface="Arial" pitchFamily="34" charset="0"/>
                          <a:cs typeface="Arial" pitchFamily="34" charset="0"/>
                        </a:rPr>
                        <a:t>1</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93345" algn="ctr">
                        <a:spcAft>
                          <a:spcPts val="0"/>
                        </a:spcAft>
                      </a:pPr>
                      <a:r>
                        <a:rPr lang="en-US" sz="2500" b="1">
                          <a:effectLst/>
                          <a:latin typeface="Arial" pitchFamily="34" charset="0"/>
                          <a:cs typeface="Arial" pitchFamily="34" charset="0"/>
                        </a:rPr>
                        <a:t>3Al</a:t>
                      </a:r>
                      <a:r>
                        <a:rPr lang="en-US" sz="2500" b="1" baseline="-25000">
                          <a:effectLst/>
                          <a:latin typeface="Arial" pitchFamily="34" charset="0"/>
                          <a:cs typeface="Arial" pitchFamily="34" charset="0"/>
                        </a:rPr>
                        <a:t>2</a:t>
                      </a:r>
                      <a:r>
                        <a:rPr lang="en-US" sz="2500" b="1">
                          <a:effectLst/>
                          <a:latin typeface="Arial" pitchFamily="34" charset="0"/>
                          <a:cs typeface="Arial" pitchFamily="34" charset="0"/>
                        </a:rPr>
                        <a:t>O</a:t>
                      </a:r>
                      <a:r>
                        <a:rPr lang="en-US" sz="2500" b="1" baseline="-25000">
                          <a:effectLst/>
                          <a:latin typeface="Arial" pitchFamily="34" charset="0"/>
                          <a:cs typeface="Arial" pitchFamily="34" charset="0"/>
                        </a:rPr>
                        <a:t>3</a:t>
                      </a:r>
                      <a:r>
                        <a:rPr lang="en-US" sz="2500" b="1">
                          <a:effectLst/>
                          <a:latin typeface="Arial" pitchFamily="34" charset="0"/>
                          <a:cs typeface="Arial" pitchFamily="34" charset="0"/>
                        </a:rPr>
                        <a:t> ⋅ 2SiO</a:t>
                      </a:r>
                      <a:r>
                        <a:rPr lang="en-US" sz="2500" b="1" baseline="-25000">
                          <a:effectLst/>
                          <a:latin typeface="Arial" pitchFamily="34" charset="0"/>
                          <a:cs typeface="Arial" pitchFamily="34" charset="0"/>
                        </a:rPr>
                        <a:t>2</a:t>
                      </a:r>
                      <a:endParaRPr lang="ru-RU" sz="25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93345" algn="ctr">
                        <a:spcAft>
                          <a:spcPts val="0"/>
                        </a:spcAft>
                      </a:pPr>
                      <a:r>
                        <a:rPr lang="ru-RU" sz="2500" b="1" dirty="0">
                          <a:effectLst/>
                          <a:latin typeface="Arial" pitchFamily="34" charset="0"/>
                          <a:cs typeface="Arial" pitchFamily="34" charset="0"/>
                        </a:rPr>
                        <a:t>7</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93345" algn="ctr">
                        <a:spcAft>
                          <a:spcPts val="0"/>
                        </a:spcAft>
                      </a:pPr>
                      <a:r>
                        <a:rPr lang="ru-RU" sz="2500" b="1" dirty="0">
                          <a:effectLst/>
                          <a:latin typeface="Arial" pitchFamily="34" charset="0"/>
                          <a:cs typeface="Arial" pitchFamily="34" charset="0"/>
                        </a:rPr>
                        <a:t>3</a:t>
                      </a:r>
                      <a:r>
                        <a:rPr lang="en-US" sz="2500" b="1" dirty="0" err="1">
                          <a:effectLst/>
                          <a:latin typeface="Arial" pitchFamily="34" charset="0"/>
                          <a:cs typeface="Arial" pitchFamily="34" charset="0"/>
                        </a:rPr>
                        <a:t>CaO</a:t>
                      </a:r>
                      <a:r>
                        <a:rPr lang="en-US" sz="2500" b="1" dirty="0">
                          <a:effectLst/>
                          <a:latin typeface="Arial" pitchFamily="34" charset="0"/>
                          <a:cs typeface="Arial" pitchFamily="34" charset="0"/>
                        </a:rPr>
                        <a:t> </a:t>
                      </a:r>
                      <a:r>
                        <a:rPr lang="ru-RU" sz="2500" b="1" dirty="0">
                          <a:effectLst/>
                          <a:latin typeface="Arial" pitchFamily="34" charset="0"/>
                          <a:cs typeface="Arial" pitchFamily="34" charset="0"/>
                        </a:rPr>
                        <a:t>⋅</a:t>
                      </a:r>
                      <a:r>
                        <a:rPr lang="en-US" sz="2500" b="1" dirty="0">
                          <a:effectLst/>
                          <a:latin typeface="Arial" pitchFamily="34" charset="0"/>
                          <a:cs typeface="Arial" pitchFamily="34" charset="0"/>
                        </a:rPr>
                        <a:t>Al</a:t>
                      </a:r>
                      <a:r>
                        <a:rPr lang="ru-RU" sz="2500" b="1" baseline="-25000" dirty="0">
                          <a:effectLst/>
                          <a:latin typeface="Arial" pitchFamily="34" charset="0"/>
                          <a:cs typeface="Arial" pitchFamily="34" charset="0"/>
                        </a:rPr>
                        <a:t>2</a:t>
                      </a:r>
                      <a:r>
                        <a:rPr lang="en-US" sz="2500" b="1" dirty="0">
                          <a:effectLst/>
                          <a:latin typeface="Arial" pitchFamily="34" charset="0"/>
                          <a:cs typeface="Arial" pitchFamily="34" charset="0"/>
                        </a:rPr>
                        <a:t>O</a:t>
                      </a:r>
                      <a:r>
                        <a:rPr lang="ru-RU" sz="2500" b="1" baseline="-25000" dirty="0">
                          <a:effectLst/>
                          <a:latin typeface="Arial" pitchFamily="34" charset="0"/>
                          <a:cs typeface="Arial" pitchFamily="34" charset="0"/>
                        </a:rPr>
                        <a:t>3</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a:txBody>
                    <a:bodyPr/>
                    <a:lstStyle/>
                    <a:p>
                      <a:pPr indent="93345" algn="ctr">
                        <a:spcAft>
                          <a:spcPts val="0"/>
                        </a:spcAft>
                      </a:pPr>
                      <a:r>
                        <a:rPr lang="ru-RU" sz="2500" b="1">
                          <a:effectLst/>
                          <a:latin typeface="Arial" pitchFamily="34" charset="0"/>
                          <a:cs typeface="Arial" pitchFamily="34" charset="0"/>
                        </a:rPr>
                        <a:t>2</a:t>
                      </a:r>
                      <a:endParaRPr lang="ru-RU" sz="25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93345" algn="ctr">
                        <a:spcAft>
                          <a:spcPts val="0"/>
                        </a:spcAft>
                      </a:pPr>
                      <a:r>
                        <a:rPr lang="en-US" sz="2500" b="1" dirty="0">
                          <a:effectLst/>
                          <a:latin typeface="Arial" pitchFamily="34" charset="0"/>
                          <a:cs typeface="Arial" pitchFamily="34" charset="0"/>
                        </a:rPr>
                        <a:t>2BaO⋅3SiO</a:t>
                      </a:r>
                      <a:r>
                        <a:rPr lang="en-US" sz="2500" b="1" baseline="-25000" dirty="0">
                          <a:effectLst/>
                          <a:latin typeface="Arial" pitchFamily="34" charset="0"/>
                          <a:cs typeface="Arial" pitchFamily="34" charset="0"/>
                        </a:rPr>
                        <a:t>2</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93345" algn="ctr">
                        <a:spcAft>
                          <a:spcPts val="0"/>
                        </a:spcAft>
                      </a:pPr>
                      <a:r>
                        <a:rPr lang="ru-RU" sz="2500" b="1">
                          <a:effectLst/>
                          <a:latin typeface="Arial" pitchFamily="34" charset="0"/>
                          <a:cs typeface="Arial" pitchFamily="34" charset="0"/>
                        </a:rPr>
                        <a:t>8</a:t>
                      </a:r>
                      <a:endParaRPr lang="ru-RU" sz="25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93345" algn="ctr">
                        <a:spcAft>
                          <a:spcPts val="0"/>
                        </a:spcAft>
                      </a:pPr>
                      <a:r>
                        <a:rPr lang="ru-RU" sz="2500" b="1" dirty="0">
                          <a:effectLst/>
                          <a:latin typeface="Arial" pitchFamily="34" charset="0"/>
                          <a:cs typeface="Arial" pitchFamily="34" charset="0"/>
                        </a:rPr>
                        <a:t>2</a:t>
                      </a:r>
                      <a:r>
                        <a:rPr lang="en-US" sz="2500" b="1" dirty="0" err="1">
                          <a:effectLst/>
                          <a:latin typeface="Arial" pitchFamily="34" charset="0"/>
                          <a:cs typeface="Arial" pitchFamily="34" charset="0"/>
                        </a:rPr>
                        <a:t>FeO</a:t>
                      </a:r>
                      <a:r>
                        <a:rPr lang="en-US" sz="2500" b="1" dirty="0">
                          <a:effectLst/>
                          <a:latin typeface="Arial" pitchFamily="34" charset="0"/>
                          <a:cs typeface="Arial" pitchFamily="34" charset="0"/>
                        </a:rPr>
                        <a:t> </a:t>
                      </a:r>
                      <a:r>
                        <a:rPr lang="ru-RU" sz="2500" b="1" dirty="0">
                          <a:effectLst/>
                          <a:latin typeface="Arial" pitchFamily="34" charset="0"/>
                          <a:cs typeface="Arial" pitchFamily="34" charset="0"/>
                        </a:rPr>
                        <a:t>⋅</a:t>
                      </a:r>
                      <a:r>
                        <a:rPr lang="en-US" sz="2500" b="1" dirty="0" err="1">
                          <a:effectLst/>
                          <a:latin typeface="Arial" pitchFamily="34" charset="0"/>
                          <a:cs typeface="Arial" pitchFamily="34" charset="0"/>
                        </a:rPr>
                        <a:t>SiO</a:t>
                      </a:r>
                      <a:r>
                        <a:rPr lang="ru-RU" sz="2500" b="1" baseline="-25000" dirty="0">
                          <a:effectLst/>
                          <a:latin typeface="Arial" pitchFamily="34" charset="0"/>
                          <a:cs typeface="Arial" pitchFamily="34" charset="0"/>
                        </a:rPr>
                        <a:t>2</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pPr indent="93345" algn="ctr">
                        <a:spcAft>
                          <a:spcPts val="0"/>
                        </a:spcAft>
                      </a:pPr>
                      <a:r>
                        <a:rPr lang="ru-RU" sz="2500" b="1">
                          <a:effectLst/>
                          <a:latin typeface="Arial" pitchFamily="34" charset="0"/>
                          <a:cs typeface="Arial" pitchFamily="34" charset="0"/>
                        </a:rPr>
                        <a:t>3</a:t>
                      </a:r>
                      <a:endParaRPr lang="ru-RU" sz="25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93345" algn="ctr">
                        <a:spcAft>
                          <a:spcPts val="0"/>
                        </a:spcAft>
                      </a:pPr>
                      <a:r>
                        <a:rPr lang="ru-RU" sz="2500" b="1" dirty="0">
                          <a:effectLst/>
                          <a:latin typeface="Arial" pitchFamily="34" charset="0"/>
                          <a:cs typeface="Arial" pitchFamily="34" charset="0"/>
                        </a:rPr>
                        <a:t>2</a:t>
                      </a:r>
                      <a:r>
                        <a:rPr lang="en-US" sz="2500" b="1" dirty="0" err="1">
                          <a:effectLst/>
                          <a:latin typeface="Arial" pitchFamily="34" charset="0"/>
                          <a:cs typeface="Arial" pitchFamily="34" charset="0"/>
                        </a:rPr>
                        <a:t>BaO</a:t>
                      </a:r>
                      <a:r>
                        <a:rPr lang="en-US" sz="2500" b="1" dirty="0">
                          <a:effectLst/>
                          <a:latin typeface="Arial" pitchFamily="34" charset="0"/>
                          <a:cs typeface="Arial" pitchFamily="34" charset="0"/>
                        </a:rPr>
                        <a:t> </a:t>
                      </a:r>
                      <a:r>
                        <a:rPr lang="ru-RU" sz="2500" b="1" dirty="0">
                          <a:effectLst/>
                          <a:latin typeface="Arial" pitchFamily="34" charset="0"/>
                          <a:cs typeface="Arial" pitchFamily="34" charset="0"/>
                        </a:rPr>
                        <a:t>⋅ </a:t>
                      </a:r>
                      <a:r>
                        <a:rPr lang="en-US" sz="2500" b="1" dirty="0" err="1">
                          <a:effectLst/>
                          <a:latin typeface="Arial" pitchFamily="34" charset="0"/>
                          <a:cs typeface="Arial" pitchFamily="34" charset="0"/>
                        </a:rPr>
                        <a:t>SiO</a:t>
                      </a:r>
                      <a:r>
                        <a:rPr lang="ru-RU" sz="2500" b="1" baseline="-25000" dirty="0">
                          <a:effectLst/>
                          <a:latin typeface="Arial" pitchFamily="34" charset="0"/>
                          <a:cs typeface="Arial" pitchFamily="34" charset="0"/>
                        </a:rPr>
                        <a:t>2</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93345" algn="ctr">
                        <a:spcAft>
                          <a:spcPts val="0"/>
                        </a:spcAft>
                      </a:pPr>
                      <a:r>
                        <a:rPr lang="ru-RU" sz="2500" b="1">
                          <a:effectLst/>
                          <a:latin typeface="Arial" pitchFamily="34" charset="0"/>
                          <a:cs typeface="Arial" pitchFamily="34" charset="0"/>
                        </a:rPr>
                        <a:t>9</a:t>
                      </a:r>
                      <a:endParaRPr lang="ru-RU" sz="25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93345" algn="ctr">
                        <a:spcAft>
                          <a:spcPts val="0"/>
                        </a:spcAft>
                      </a:pPr>
                      <a:r>
                        <a:rPr lang="en-US" sz="2500" b="1">
                          <a:effectLst/>
                          <a:latin typeface="Arial" pitchFamily="34" charset="0"/>
                          <a:cs typeface="Arial" pitchFamily="34" charset="0"/>
                        </a:rPr>
                        <a:t>K</a:t>
                      </a:r>
                      <a:r>
                        <a:rPr lang="ru-RU" sz="2500" b="1" baseline="-25000">
                          <a:effectLst/>
                          <a:latin typeface="Arial" pitchFamily="34" charset="0"/>
                          <a:cs typeface="Arial" pitchFamily="34" charset="0"/>
                        </a:rPr>
                        <a:t>2</a:t>
                      </a:r>
                      <a:r>
                        <a:rPr lang="en-US" sz="2500" b="1">
                          <a:effectLst/>
                          <a:latin typeface="Arial" pitchFamily="34" charset="0"/>
                          <a:cs typeface="Arial" pitchFamily="34" charset="0"/>
                        </a:rPr>
                        <a:t>O </a:t>
                      </a:r>
                      <a:r>
                        <a:rPr lang="ru-RU" sz="2500" b="1">
                          <a:effectLst/>
                          <a:latin typeface="Arial" pitchFamily="34" charset="0"/>
                          <a:cs typeface="Arial" pitchFamily="34" charset="0"/>
                        </a:rPr>
                        <a:t>⋅</a:t>
                      </a:r>
                      <a:r>
                        <a:rPr lang="en-US" sz="2500" b="1">
                          <a:effectLst/>
                          <a:latin typeface="Arial" pitchFamily="34" charset="0"/>
                          <a:cs typeface="Arial" pitchFamily="34" charset="0"/>
                        </a:rPr>
                        <a:t>Al</a:t>
                      </a:r>
                      <a:r>
                        <a:rPr lang="ru-RU" sz="2500" b="1" baseline="-25000">
                          <a:effectLst/>
                          <a:latin typeface="Arial" pitchFamily="34" charset="0"/>
                          <a:cs typeface="Arial" pitchFamily="34" charset="0"/>
                        </a:rPr>
                        <a:t>2</a:t>
                      </a:r>
                      <a:r>
                        <a:rPr lang="en-US" sz="2500" b="1">
                          <a:effectLst/>
                          <a:latin typeface="Arial" pitchFamily="34" charset="0"/>
                          <a:cs typeface="Arial" pitchFamily="34" charset="0"/>
                        </a:rPr>
                        <a:t>O</a:t>
                      </a:r>
                      <a:r>
                        <a:rPr lang="ru-RU" sz="2500" b="1" baseline="-25000">
                          <a:effectLst/>
                          <a:latin typeface="Arial" pitchFamily="34" charset="0"/>
                          <a:cs typeface="Arial" pitchFamily="34" charset="0"/>
                        </a:rPr>
                        <a:t>3</a:t>
                      </a:r>
                      <a:r>
                        <a:rPr lang="ru-RU" sz="2500" b="1">
                          <a:effectLst/>
                          <a:latin typeface="Arial" pitchFamily="34" charset="0"/>
                          <a:cs typeface="Arial" pitchFamily="34" charset="0"/>
                        </a:rPr>
                        <a:t> ⋅ 6</a:t>
                      </a:r>
                      <a:r>
                        <a:rPr lang="en-US" sz="2500" b="1">
                          <a:effectLst/>
                          <a:latin typeface="Arial" pitchFamily="34" charset="0"/>
                          <a:cs typeface="Arial" pitchFamily="34" charset="0"/>
                        </a:rPr>
                        <a:t>SiO</a:t>
                      </a:r>
                      <a:r>
                        <a:rPr lang="ru-RU" sz="2500" b="1" baseline="-25000">
                          <a:effectLst/>
                          <a:latin typeface="Arial" pitchFamily="34" charset="0"/>
                          <a:cs typeface="Arial" pitchFamily="34" charset="0"/>
                        </a:rPr>
                        <a:t>2</a:t>
                      </a:r>
                      <a:endParaRPr lang="ru-RU" sz="25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0">
                <a:tc>
                  <a:txBody>
                    <a:bodyPr/>
                    <a:lstStyle/>
                    <a:p>
                      <a:pPr indent="93345" algn="ctr">
                        <a:spcAft>
                          <a:spcPts val="0"/>
                        </a:spcAft>
                      </a:pPr>
                      <a:r>
                        <a:rPr lang="ru-RU" sz="2500" b="1">
                          <a:effectLst/>
                          <a:latin typeface="Arial" pitchFamily="34" charset="0"/>
                          <a:cs typeface="Arial" pitchFamily="34" charset="0"/>
                        </a:rPr>
                        <a:t>4</a:t>
                      </a:r>
                      <a:endParaRPr lang="ru-RU" sz="25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93345" algn="ctr">
                        <a:spcAft>
                          <a:spcPts val="0"/>
                        </a:spcAft>
                      </a:pPr>
                      <a:r>
                        <a:rPr lang="ru-RU" sz="2500" b="1">
                          <a:effectLst/>
                          <a:latin typeface="Arial" pitchFamily="34" charset="0"/>
                          <a:cs typeface="Arial" pitchFamily="34" charset="0"/>
                        </a:rPr>
                        <a:t>2</a:t>
                      </a:r>
                      <a:r>
                        <a:rPr lang="en-US" sz="2500" b="1">
                          <a:effectLst/>
                          <a:latin typeface="Arial" pitchFamily="34" charset="0"/>
                          <a:cs typeface="Arial" pitchFamily="34" charset="0"/>
                        </a:rPr>
                        <a:t>Li</a:t>
                      </a:r>
                      <a:r>
                        <a:rPr lang="ru-RU" sz="2500" b="1" baseline="-25000">
                          <a:effectLst/>
                          <a:latin typeface="Arial" pitchFamily="34" charset="0"/>
                          <a:cs typeface="Arial" pitchFamily="34" charset="0"/>
                        </a:rPr>
                        <a:t>2</a:t>
                      </a:r>
                      <a:r>
                        <a:rPr lang="en-US" sz="2500" b="1">
                          <a:effectLst/>
                          <a:latin typeface="Arial" pitchFamily="34" charset="0"/>
                          <a:cs typeface="Arial" pitchFamily="34" charset="0"/>
                        </a:rPr>
                        <a:t>O </a:t>
                      </a:r>
                      <a:r>
                        <a:rPr lang="ru-RU" sz="2500" b="1">
                          <a:effectLst/>
                          <a:latin typeface="Arial" pitchFamily="34" charset="0"/>
                          <a:cs typeface="Arial" pitchFamily="34" charset="0"/>
                        </a:rPr>
                        <a:t>⋅ </a:t>
                      </a:r>
                      <a:r>
                        <a:rPr lang="en-US" sz="2500" b="1">
                          <a:effectLst/>
                          <a:latin typeface="Arial" pitchFamily="34" charset="0"/>
                          <a:cs typeface="Arial" pitchFamily="34" charset="0"/>
                        </a:rPr>
                        <a:t>SiO</a:t>
                      </a:r>
                      <a:r>
                        <a:rPr lang="ru-RU" sz="2500" b="1" baseline="-25000">
                          <a:effectLst/>
                          <a:latin typeface="Arial" pitchFamily="34" charset="0"/>
                          <a:cs typeface="Arial" pitchFamily="34" charset="0"/>
                        </a:rPr>
                        <a:t>2</a:t>
                      </a:r>
                      <a:endParaRPr lang="ru-RU" sz="25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93345" algn="ctr">
                        <a:spcAft>
                          <a:spcPts val="0"/>
                        </a:spcAft>
                      </a:pPr>
                      <a:r>
                        <a:rPr lang="ru-RU" sz="2500" b="1" dirty="0">
                          <a:effectLst/>
                          <a:latin typeface="Arial" pitchFamily="34" charset="0"/>
                          <a:cs typeface="Arial" pitchFamily="34" charset="0"/>
                        </a:rPr>
                        <a:t>10</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93345" algn="ctr">
                        <a:spcAft>
                          <a:spcPts val="0"/>
                        </a:spcAft>
                      </a:pPr>
                      <a:r>
                        <a:rPr lang="ru-RU" sz="2500" b="1" dirty="0">
                          <a:effectLst/>
                          <a:latin typeface="Arial" pitchFamily="34" charset="0"/>
                          <a:cs typeface="Arial" pitchFamily="34" charset="0"/>
                        </a:rPr>
                        <a:t>2</a:t>
                      </a:r>
                      <a:r>
                        <a:rPr lang="en-US" sz="2500" b="1" dirty="0" err="1">
                          <a:effectLst/>
                          <a:latin typeface="Arial" pitchFamily="34" charset="0"/>
                          <a:cs typeface="Arial" pitchFamily="34" charset="0"/>
                        </a:rPr>
                        <a:t>MgO</a:t>
                      </a:r>
                      <a:r>
                        <a:rPr lang="en-US" sz="2500" b="1" dirty="0">
                          <a:effectLst/>
                          <a:latin typeface="Arial" pitchFamily="34" charset="0"/>
                          <a:cs typeface="Arial" pitchFamily="34" charset="0"/>
                        </a:rPr>
                        <a:t> </a:t>
                      </a:r>
                      <a:r>
                        <a:rPr lang="ru-RU" sz="2500" b="1" dirty="0">
                          <a:effectLst/>
                          <a:latin typeface="Arial" pitchFamily="34" charset="0"/>
                          <a:cs typeface="Arial" pitchFamily="34" charset="0"/>
                        </a:rPr>
                        <a:t>⋅ 2</a:t>
                      </a:r>
                      <a:r>
                        <a:rPr lang="en-US" sz="2500" b="1" dirty="0">
                          <a:effectLst/>
                          <a:latin typeface="Arial" pitchFamily="34" charset="0"/>
                          <a:cs typeface="Arial" pitchFamily="34" charset="0"/>
                        </a:rPr>
                        <a:t>Al</a:t>
                      </a:r>
                      <a:r>
                        <a:rPr lang="ru-RU" sz="2500" b="1" baseline="-25000" dirty="0">
                          <a:effectLst/>
                          <a:latin typeface="Arial" pitchFamily="34" charset="0"/>
                          <a:cs typeface="Arial" pitchFamily="34" charset="0"/>
                        </a:rPr>
                        <a:t>2</a:t>
                      </a:r>
                      <a:r>
                        <a:rPr lang="en-US" sz="2500" b="1" dirty="0">
                          <a:effectLst/>
                          <a:latin typeface="Arial" pitchFamily="34" charset="0"/>
                          <a:cs typeface="Arial" pitchFamily="34" charset="0"/>
                        </a:rPr>
                        <a:t>O</a:t>
                      </a:r>
                      <a:r>
                        <a:rPr lang="ru-RU" sz="2500" b="1" baseline="-25000" dirty="0">
                          <a:effectLst/>
                          <a:latin typeface="Arial" pitchFamily="34" charset="0"/>
                          <a:cs typeface="Arial" pitchFamily="34" charset="0"/>
                        </a:rPr>
                        <a:t>3</a:t>
                      </a:r>
                      <a:r>
                        <a:rPr lang="ru-RU" sz="2500" b="1" dirty="0">
                          <a:effectLst/>
                          <a:latin typeface="Arial" pitchFamily="34" charset="0"/>
                          <a:cs typeface="Arial" pitchFamily="34" charset="0"/>
                        </a:rPr>
                        <a:t> ⋅ 5</a:t>
                      </a:r>
                      <a:r>
                        <a:rPr lang="en-US" sz="2500" b="1" dirty="0" err="1">
                          <a:effectLst/>
                          <a:latin typeface="Arial" pitchFamily="34" charset="0"/>
                          <a:cs typeface="Arial" pitchFamily="34" charset="0"/>
                        </a:rPr>
                        <a:t>SiO</a:t>
                      </a:r>
                      <a:r>
                        <a:rPr lang="ru-RU" sz="2500" b="1" baseline="-25000" dirty="0">
                          <a:effectLst/>
                          <a:latin typeface="Arial" pitchFamily="34" charset="0"/>
                          <a:cs typeface="Arial" pitchFamily="34" charset="0"/>
                        </a:rPr>
                        <a:t>2</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0">
                <a:tc>
                  <a:txBody>
                    <a:bodyPr/>
                    <a:lstStyle/>
                    <a:p>
                      <a:pPr indent="93345" algn="ctr">
                        <a:spcAft>
                          <a:spcPts val="0"/>
                        </a:spcAft>
                      </a:pPr>
                      <a:r>
                        <a:rPr lang="ru-RU" sz="2500" b="1">
                          <a:effectLst/>
                          <a:latin typeface="Arial" pitchFamily="34" charset="0"/>
                          <a:cs typeface="Arial" pitchFamily="34" charset="0"/>
                        </a:rPr>
                        <a:t>5</a:t>
                      </a:r>
                      <a:endParaRPr lang="ru-RU" sz="25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93345" algn="ctr">
                        <a:spcAft>
                          <a:spcPts val="0"/>
                        </a:spcAft>
                      </a:pPr>
                      <a:r>
                        <a:rPr lang="en-US" sz="2500" b="1">
                          <a:effectLst/>
                          <a:latin typeface="Arial" pitchFamily="34" charset="0"/>
                          <a:cs typeface="Arial" pitchFamily="34" charset="0"/>
                        </a:rPr>
                        <a:t>CaO </a:t>
                      </a:r>
                      <a:r>
                        <a:rPr lang="ru-RU" sz="2500" b="1">
                          <a:effectLst/>
                          <a:latin typeface="Arial" pitchFamily="34" charset="0"/>
                          <a:cs typeface="Arial" pitchFamily="34" charset="0"/>
                        </a:rPr>
                        <a:t>⋅ </a:t>
                      </a:r>
                      <a:r>
                        <a:rPr lang="en-US" sz="2500" b="1">
                          <a:effectLst/>
                          <a:latin typeface="Arial" pitchFamily="34" charset="0"/>
                          <a:cs typeface="Arial" pitchFamily="34" charset="0"/>
                        </a:rPr>
                        <a:t>SiO</a:t>
                      </a:r>
                      <a:r>
                        <a:rPr lang="ru-RU" sz="2500" b="1" baseline="-25000">
                          <a:effectLst/>
                          <a:latin typeface="Arial" pitchFamily="34" charset="0"/>
                          <a:cs typeface="Arial" pitchFamily="34" charset="0"/>
                        </a:rPr>
                        <a:t>2</a:t>
                      </a:r>
                      <a:endParaRPr lang="ru-RU" sz="25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93345" algn="ctr">
                        <a:spcAft>
                          <a:spcPts val="0"/>
                        </a:spcAft>
                      </a:pPr>
                      <a:r>
                        <a:rPr lang="ru-RU" sz="2500" b="1" dirty="0">
                          <a:effectLst/>
                          <a:latin typeface="Arial" pitchFamily="34" charset="0"/>
                          <a:cs typeface="Arial" pitchFamily="34" charset="0"/>
                        </a:rPr>
                        <a:t>11</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93345" algn="ctr">
                        <a:spcAft>
                          <a:spcPts val="0"/>
                        </a:spcAft>
                      </a:pPr>
                      <a:r>
                        <a:rPr lang="en-US" sz="2500" b="1" dirty="0">
                          <a:effectLst/>
                          <a:latin typeface="Arial" pitchFamily="34" charset="0"/>
                          <a:cs typeface="Arial" pitchFamily="34" charset="0"/>
                        </a:rPr>
                        <a:t>Na</a:t>
                      </a:r>
                      <a:r>
                        <a:rPr lang="ru-RU" sz="2500" b="1" baseline="-25000" dirty="0">
                          <a:effectLst/>
                          <a:latin typeface="Arial" pitchFamily="34" charset="0"/>
                          <a:cs typeface="Arial" pitchFamily="34" charset="0"/>
                        </a:rPr>
                        <a:t>2</a:t>
                      </a:r>
                      <a:r>
                        <a:rPr lang="en-US" sz="2500" b="1" dirty="0">
                          <a:effectLst/>
                          <a:latin typeface="Arial" pitchFamily="34" charset="0"/>
                          <a:cs typeface="Arial" pitchFamily="34" charset="0"/>
                        </a:rPr>
                        <a:t>O</a:t>
                      </a:r>
                      <a:r>
                        <a:rPr lang="ru-RU" sz="2500" b="1" dirty="0">
                          <a:effectLst/>
                          <a:latin typeface="Arial" pitchFamily="34" charset="0"/>
                          <a:cs typeface="Arial" pitchFamily="34" charset="0"/>
                        </a:rPr>
                        <a:t>∙ 3</a:t>
                      </a:r>
                      <a:r>
                        <a:rPr lang="en-US" sz="2500" b="1" dirty="0" err="1">
                          <a:effectLst/>
                          <a:latin typeface="Arial" pitchFamily="34" charset="0"/>
                          <a:cs typeface="Arial" pitchFamily="34" charset="0"/>
                        </a:rPr>
                        <a:t>CaO</a:t>
                      </a:r>
                      <a:r>
                        <a:rPr lang="ru-RU" sz="2500" b="1" dirty="0">
                          <a:effectLst/>
                          <a:latin typeface="Arial" pitchFamily="34" charset="0"/>
                          <a:cs typeface="Arial" pitchFamily="34" charset="0"/>
                        </a:rPr>
                        <a:t>∙ 6</a:t>
                      </a:r>
                      <a:r>
                        <a:rPr lang="en-US" sz="2500" b="1" dirty="0" err="1">
                          <a:effectLst/>
                          <a:latin typeface="Arial" pitchFamily="34" charset="0"/>
                          <a:cs typeface="Arial" pitchFamily="34" charset="0"/>
                        </a:rPr>
                        <a:t>SiO</a:t>
                      </a:r>
                      <a:r>
                        <a:rPr lang="ru-RU" sz="2500" b="1" baseline="-25000" dirty="0">
                          <a:effectLst/>
                          <a:latin typeface="Arial" pitchFamily="34" charset="0"/>
                          <a:cs typeface="Arial" pitchFamily="34" charset="0"/>
                        </a:rPr>
                        <a:t>2</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0">
                <a:tc>
                  <a:txBody>
                    <a:bodyPr/>
                    <a:lstStyle/>
                    <a:p>
                      <a:pPr indent="93345" algn="ctr">
                        <a:spcAft>
                          <a:spcPts val="0"/>
                        </a:spcAft>
                      </a:pPr>
                      <a:r>
                        <a:rPr lang="ru-RU" sz="2500" b="1">
                          <a:effectLst/>
                          <a:latin typeface="Arial" pitchFamily="34" charset="0"/>
                          <a:cs typeface="Arial" pitchFamily="34" charset="0"/>
                        </a:rPr>
                        <a:t>6</a:t>
                      </a:r>
                      <a:endParaRPr lang="ru-RU" sz="25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93345" algn="ctr">
                        <a:spcAft>
                          <a:spcPts val="0"/>
                        </a:spcAft>
                      </a:pPr>
                      <a:r>
                        <a:rPr lang="ru-RU" sz="2500" b="1">
                          <a:effectLst/>
                          <a:latin typeface="Arial" pitchFamily="34" charset="0"/>
                          <a:cs typeface="Arial" pitchFamily="34" charset="0"/>
                        </a:rPr>
                        <a:t>2</a:t>
                      </a:r>
                      <a:r>
                        <a:rPr lang="en-US" sz="2500" b="1">
                          <a:effectLst/>
                          <a:latin typeface="Arial" pitchFamily="34" charset="0"/>
                          <a:cs typeface="Arial" pitchFamily="34" charset="0"/>
                        </a:rPr>
                        <a:t>MgO </a:t>
                      </a:r>
                      <a:r>
                        <a:rPr lang="ru-RU" sz="2500" b="1">
                          <a:effectLst/>
                          <a:latin typeface="Arial" pitchFamily="34" charset="0"/>
                          <a:cs typeface="Arial" pitchFamily="34" charset="0"/>
                        </a:rPr>
                        <a:t>⋅ </a:t>
                      </a:r>
                      <a:r>
                        <a:rPr lang="en-US" sz="2500" b="1">
                          <a:effectLst/>
                          <a:latin typeface="Arial" pitchFamily="34" charset="0"/>
                          <a:cs typeface="Arial" pitchFamily="34" charset="0"/>
                        </a:rPr>
                        <a:t>SiO</a:t>
                      </a:r>
                      <a:r>
                        <a:rPr lang="ru-RU" sz="2500" b="1" baseline="-25000">
                          <a:effectLst/>
                          <a:latin typeface="Arial" pitchFamily="34" charset="0"/>
                          <a:cs typeface="Arial" pitchFamily="34" charset="0"/>
                        </a:rPr>
                        <a:t>2</a:t>
                      </a:r>
                      <a:endParaRPr lang="ru-RU" sz="25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93345" algn="ctr">
                        <a:spcAft>
                          <a:spcPts val="0"/>
                        </a:spcAft>
                      </a:pPr>
                      <a:r>
                        <a:rPr lang="ru-RU" sz="2500" b="1">
                          <a:effectLst/>
                          <a:latin typeface="Arial" pitchFamily="34" charset="0"/>
                          <a:cs typeface="Arial" pitchFamily="34" charset="0"/>
                        </a:rPr>
                        <a:t>12</a:t>
                      </a:r>
                      <a:endParaRPr lang="ru-RU" sz="2500" b="1">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93345" algn="ctr">
                        <a:spcAft>
                          <a:spcPts val="0"/>
                        </a:spcAft>
                      </a:pPr>
                      <a:r>
                        <a:rPr lang="en-US" sz="2500" b="1" dirty="0">
                          <a:effectLst/>
                          <a:latin typeface="Arial" pitchFamily="34" charset="0"/>
                          <a:cs typeface="Arial" pitchFamily="34" charset="0"/>
                        </a:rPr>
                        <a:t>K</a:t>
                      </a:r>
                      <a:r>
                        <a:rPr lang="ru-RU" sz="2500" b="1" baseline="-25000" dirty="0">
                          <a:effectLst/>
                          <a:latin typeface="Arial" pitchFamily="34" charset="0"/>
                          <a:cs typeface="Arial" pitchFamily="34" charset="0"/>
                        </a:rPr>
                        <a:t>2</a:t>
                      </a:r>
                      <a:r>
                        <a:rPr lang="en-US" sz="2500" b="1" dirty="0">
                          <a:effectLst/>
                          <a:latin typeface="Arial" pitchFamily="34" charset="0"/>
                          <a:cs typeface="Arial" pitchFamily="34" charset="0"/>
                        </a:rPr>
                        <a:t>O </a:t>
                      </a:r>
                      <a:r>
                        <a:rPr lang="ru-RU" sz="2500" b="1" dirty="0">
                          <a:effectLst/>
                          <a:latin typeface="Arial" pitchFamily="34" charset="0"/>
                          <a:cs typeface="Arial" pitchFamily="34" charset="0"/>
                        </a:rPr>
                        <a:t>⋅</a:t>
                      </a:r>
                      <a:r>
                        <a:rPr lang="en-US" sz="2500" b="1" dirty="0">
                          <a:effectLst/>
                          <a:latin typeface="Arial" pitchFamily="34" charset="0"/>
                          <a:cs typeface="Arial" pitchFamily="34" charset="0"/>
                        </a:rPr>
                        <a:t>Al</a:t>
                      </a:r>
                      <a:r>
                        <a:rPr lang="ru-RU" sz="2500" b="1" baseline="-25000" dirty="0">
                          <a:effectLst/>
                          <a:latin typeface="Arial" pitchFamily="34" charset="0"/>
                          <a:cs typeface="Arial" pitchFamily="34" charset="0"/>
                        </a:rPr>
                        <a:t>2</a:t>
                      </a:r>
                      <a:r>
                        <a:rPr lang="en-US" sz="2500" b="1" dirty="0">
                          <a:effectLst/>
                          <a:latin typeface="Arial" pitchFamily="34" charset="0"/>
                          <a:cs typeface="Arial" pitchFamily="34" charset="0"/>
                        </a:rPr>
                        <a:t>O</a:t>
                      </a:r>
                      <a:r>
                        <a:rPr lang="ru-RU" sz="2500" b="1" baseline="-25000" dirty="0">
                          <a:effectLst/>
                          <a:latin typeface="Arial" pitchFamily="34" charset="0"/>
                          <a:cs typeface="Arial" pitchFamily="34" charset="0"/>
                        </a:rPr>
                        <a:t>3</a:t>
                      </a:r>
                      <a:r>
                        <a:rPr lang="ru-RU" sz="2500" b="1" dirty="0">
                          <a:effectLst/>
                          <a:latin typeface="Arial" pitchFamily="34" charset="0"/>
                          <a:cs typeface="Arial" pitchFamily="34" charset="0"/>
                        </a:rPr>
                        <a:t> ⋅ 4</a:t>
                      </a:r>
                      <a:r>
                        <a:rPr lang="en-US" sz="2500" b="1" dirty="0" err="1">
                          <a:effectLst/>
                          <a:latin typeface="Arial" pitchFamily="34" charset="0"/>
                          <a:cs typeface="Arial" pitchFamily="34" charset="0"/>
                        </a:rPr>
                        <a:t>SiO</a:t>
                      </a:r>
                      <a:r>
                        <a:rPr lang="ru-RU" sz="2500" b="1" baseline="-25000" dirty="0">
                          <a:effectLst/>
                          <a:latin typeface="Arial" pitchFamily="34" charset="0"/>
                          <a:cs typeface="Arial" pitchFamily="34" charset="0"/>
                        </a:rPr>
                        <a:t>2</a:t>
                      </a:r>
                      <a:endParaRPr lang="ru-RU" sz="2500" b="1" dirty="0">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64150122"/>
      </p:ext>
    </p:extLst>
  </p:cSld>
  <p:clrMapOvr>
    <a:masterClrMapping/>
  </p:clrMapOvr>
  <p:transition>
    <p:wheel spokes="1"/>
  </p:transition>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3" cstate="print"/>
          <a:srcRect/>
          <a:stretch>
            <a:fillRect/>
          </a:stretch>
        </p:blipFill>
        <p:spPr bwMode="auto">
          <a:xfrm>
            <a:off x="8462991" y="4991120"/>
            <a:ext cx="649287" cy="1295400"/>
          </a:xfrm>
          <a:prstGeom prst="rect">
            <a:avLst/>
          </a:prstGeom>
          <a:noFill/>
          <a:ln w="9525">
            <a:noFill/>
            <a:miter lim="800000"/>
            <a:headEnd/>
            <a:tailEnd/>
          </a:ln>
        </p:spPr>
      </p:pic>
      <p:sp>
        <p:nvSpPr>
          <p:cNvPr id="3" name="Прямоугольник 2"/>
          <p:cNvSpPr/>
          <p:nvPr/>
        </p:nvSpPr>
        <p:spPr>
          <a:xfrm>
            <a:off x="179512" y="1052736"/>
            <a:ext cx="8784976" cy="824841"/>
          </a:xfrm>
          <a:prstGeom prst="rect">
            <a:avLst/>
          </a:prstGeom>
        </p:spPr>
        <p:txBody>
          <a:bodyPr wrap="square">
            <a:spAutoFit/>
          </a:bodyPr>
          <a:lstStyle/>
          <a:p>
            <a:pPr indent="450850" algn="just">
              <a:lnSpc>
                <a:spcPct val="85000"/>
              </a:lnSpc>
              <a:spcAft>
                <a:spcPts val="0"/>
              </a:spcAft>
            </a:pPr>
            <a:r>
              <a:rPr lang="ru-RU" sz="2800" b="1" dirty="0">
                <a:latin typeface="Arial" panose="020B0604020202020204" pitchFamily="34" charset="0"/>
                <a:ea typeface="Times New Roman" panose="02020603050405020304" pitchFamily="18" charset="0"/>
                <a:cs typeface="Arial" panose="020B0604020202020204" pitchFamily="34" charset="0"/>
              </a:rPr>
              <a:t>Реакция образования вторичного муллита при обжиге фарфора:</a:t>
            </a:r>
            <a:endParaRPr lang="ru-RU" sz="28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Прямоугольник 8"/>
          <p:cNvSpPr/>
          <p:nvPr/>
        </p:nvSpPr>
        <p:spPr>
          <a:xfrm>
            <a:off x="251520" y="116632"/>
            <a:ext cx="8712968" cy="88985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0000"/>
              </a:lnSpc>
            </a:pPr>
            <a:r>
              <a:rPr lang="ru-RU" sz="3200" b="1" kern="10" spc="50" dirty="0" smtClean="0">
                <a:ln w="11430"/>
                <a:solidFill>
                  <a:srgbClr val="C00000"/>
                </a:solidFill>
                <a:effectLst>
                  <a:outerShdw blurRad="76200" dist="50800" dir="5400000" algn="tl" rotWithShape="0">
                    <a:srgbClr val="000000">
                      <a:alpha val="65000"/>
                    </a:srgbClr>
                  </a:outerShdw>
                </a:effectLst>
                <a:latin typeface="Arial Black" pitchFamily="34" charset="0"/>
                <a:cs typeface="Arial"/>
              </a:rPr>
              <a:t>Проверьте, </a:t>
            </a:r>
            <a:r>
              <a:rPr lang="ru-RU" sz="3200" b="1" kern="10" spc="50" dirty="0">
                <a:ln w="11430"/>
                <a:solidFill>
                  <a:srgbClr val="C00000"/>
                </a:solidFill>
                <a:effectLst>
                  <a:outerShdw blurRad="76200" dist="50800" dir="5400000" algn="tl" rotWithShape="0">
                    <a:srgbClr val="000000">
                      <a:alpha val="65000"/>
                    </a:srgbClr>
                  </a:outerShdw>
                </a:effectLst>
                <a:latin typeface="Arial Black" pitchFamily="34" charset="0"/>
                <a:cs typeface="Arial"/>
              </a:rPr>
              <a:t>как Вы </a:t>
            </a:r>
            <a:r>
              <a:rPr lang="ru-RU" sz="3200" b="1" kern="10" spc="50" dirty="0" smtClean="0">
                <a:ln w="11430"/>
                <a:solidFill>
                  <a:srgbClr val="C00000"/>
                </a:solidFill>
                <a:effectLst>
                  <a:outerShdw blurRad="76200" dist="50800" dir="5400000" algn="tl" rotWithShape="0">
                    <a:srgbClr val="000000">
                      <a:alpha val="65000"/>
                    </a:srgbClr>
                  </a:outerShdw>
                </a:effectLst>
                <a:latin typeface="Arial Black" pitchFamily="34" charset="0"/>
                <a:cs typeface="Arial"/>
              </a:rPr>
              <a:t>выполнили задание</a:t>
            </a:r>
            <a:endParaRPr lang="ru-RU" sz="3200" b="1"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422211472"/>
              </p:ext>
            </p:extLst>
          </p:nvPr>
        </p:nvGraphicFramePr>
        <p:xfrm>
          <a:off x="269848" y="2060848"/>
          <a:ext cx="8694640" cy="2304288"/>
        </p:xfrm>
        <a:graphic>
          <a:graphicData uri="http://schemas.openxmlformats.org/drawingml/2006/table">
            <a:tbl>
              <a:tblPr firstRow="1" firstCol="1" bandRow="1">
                <a:tableStyleId>{2D5ABB26-0587-4C30-8999-92F81FD0307C}</a:tableStyleId>
              </a:tblPr>
              <a:tblGrid>
                <a:gridCol w="8119571">
                  <a:extLst>
                    <a:ext uri="{9D8B030D-6E8A-4147-A177-3AD203B41FA5}">
                      <a16:colId xmlns:a16="http://schemas.microsoft.com/office/drawing/2014/main" val="973196373"/>
                    </a:ext>
                  </a:extLst>
                </a:gridCol>
                <a:gridCol w="575069">
                  <a:extLst>
                    <a:ext uri="{9D8B030D-6E8A-4147-A177-3AD203B41FA5}">
                      <a16:colId xmlns:a16="http://schemas.microsoft.com/office/drawing/2014/main" val="3375288233"/>
                    </a:ext>
                  </a:extLst>
                </a:gridCol>
              </a:tblGrid>
              <a:tr h="0">
                <a:tc gridSpan="2">
                  <a:txBody>
                    <a:bodyPr/>
                    <a:lstStyle/>
                    <a:p>
                      <a:pPr indent="0" algn="ctr">
                        <a:lnSpc>
                          <a:spcPct val="90000"/>
                        </a:lnSpc>
                        <a:spcAft>
                          <a:spcPts val="0"/>
                        </a:spcAft>
                      </a:pPr>
                      <a:r>
                        <a:rPr lang="ru-RU" sz="2800" b="1" dirty="0">
                          <a:effectLst/>
                          <a:latin typeface="Arial" panose="020B0604020202020204" pitchFamily="34" charset="0"/>
                          <a:cs typeface="Arial" panose="020B0604020202020204" pitchFamily="34" charset="0"/>
                        </a:rPr>
                        <a:t>по прямому пути (</a:t>
                      </a:r>
                      <a:r>
                        <a:rPr lang="ru-RU" sz="2800" b="1" u="sng" dirty="0">
                          <a:effectLst/>
                          <a:latin typeface="Arial" panose="020B0604020202020204" pitchFamily="34" charset="0"/>
                          <a:cs typeface="Arial" panose="020B0604020202020204" pitchFamily="34" charset="0"/>
                        </a:rPr>
                        <a:t>из продуктов дегидратации каолинита</a:t>
                      </a:r>
                      <a:r>
                        <a:rPr lang="ru-RU" sz="2800" b="1" dirty="0">
                          <a:effectLst/>
                          <a:latin typeface="Arial" panose="020B0604020202020204" pitchFamily="34" charset="0"/>
                          <a:cs typeface="Arial" panose="020B0604020202020204" pitchFamily="34" charset="0"/>
                        </a:rPr>
                        <a:t>):</a:t>
                      </a:r>
                      <a:endParaRPr lang="ru-RU" sz="2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2254794391"/>
                  </a:ext>
                </a:extLst>
              </a:tr>
              <a:tr h="0">
                <a:tc>
                  <a:txBody>
                    <a:bodyPr/>
                    <a:lstStyle/>
                    <a:p>
                      <a:pPr indent="0" algn="just">
                        <a:lnSpc>
                          <a:spcPct val="90000"/>
                        </a:lnSpc>
                        <a:spcAft>
                          <a:spcPts val="0"/>
                        </a:spcAft>
                      </a:pPr>
                      <a:r>
                        <a:rPr lang="ru-RU" sz="2800" b="1" dirty="0">
                          <a:effectLst/>
                          <a:latin typeface="Arial" panose="020B0604020202020204" pitchFamily="34" charset="0"/>
                          <a:cs typeface="Arial" panose="020B0604020202020204" pitchFamily="34" charset="0"/>
                        </a:rPr>
                        <a:t>3</a:t>
                      </a:r>
                      <a:r>
                        <a:rPr lang="en-US" sz="2800" b="1" dirty="0">
                          <a:effectLst/>
                          <a:latin typeface="Arial" panose="020B0604020202020204" pitchFamily="34" charset="0"/>
                          <a:cs typeface="Arial" panose="020B0604020202020204" pitchFamily="34" charset="0"/>
                        </a:rPr>
                        <a:t>Al</a:t>
                      </a:r>
                      <a:r>
                        <a:rPr lang="ru-RU" sz="2800" b="1" baseline="-25000" dirty="0">
                          <a:effectLst/>
                          <a:latin typeface="Arial" panose="020B0604020202020204" pitchFamily="34" charset="0"/>
                          <a:cs typeface="Arial" panose="020B0604020202020204" pitchFamily="34" charset="0"/>
                        </a:rPr>
                        <a:t>2</a:t>
                      </a:r>
                      <a:r>
                        <a:rPr lang="en-US" sz="2800" b="1" dirty="0">
                          <a:effectLst/>
                          <a:latin typeface="Arial" panose="020B0604020202020204" pitchFamily="34" charset="0"/>
                          <a:cs typeface="Arial" panose="020B0604020202020204" pitchFamily="34" charset="0"/>
                        </a:rPr>
                        <a:t>O</a:t>
                      </a:r>
                      <a:r>
                        <a:rPr lang="ru-RU" sz="2800" b="1" baseline="-25000" dirty="0">
                          <a:effectLst/>
                          <a:latin typeface="Arial" panose="020B0604020202020204" pitchFamily="34" charset="0"/>
                          <a:cs typeface="Arial" panose="020B0604020202020204" pitchFamily="34" charset="0"/>
                        </a:rPr>
                        <a:t>3</a:t>
                      </a:r>
                      <a:r>
                        <a:rPr lang="ru-RU" sz="2800" b="1" dirty="0">
                          <a:effectLst/>
                          <a:latin typeface="Arial" panose="020B0604020202020204" pitchFamily="34" charset="0"/>
                          <a:cs typeface="Arial" panose="020B0604020202020204" pitchFamily="34" charset="0"/>
                        </a:rPr>
                        <a:t> + 2</a:t>
                      </a:r>
                      <a:r>
                        <a:rPr lang="en-US" sz="2800" b="1" dirty="0" err="1">
                          <a:effectLst/>
                          <a:latin typeface="Arial" panose="020B0604020202020204" pitchFamily="34" charset="0"/>
                          <a:cs typeface="Arial" panose="020B0604020202020204" pitchFamily="34" charset="0"/>
                        </a:rPr>
                        <a:t>SiO</a:t>
                      </a:r>
                      <a:r>
                        <a:rPr lang="ru-RU" sz="2800" b="1" baseline="-25000" dirty="0">
                          <a:effectLst/>
                          <a:latin typeface="Arial" panose="020B0604020202020204" pitchFamily="34" charset="0"/>
                          <a:cs typeface="Arial" panose="020B0604020202020204" pitchFamily="34" charset="0"/>
                        </a:rPr>
                        <a:t>2</a:t>
                      </a:r>
                      <a:r>
                        <a:rPr lang="ru-RU" sz="2800" b="1" dirty="0">
                          <a:effectLst/>
                          <a:latin typeface="Arial" panose="020B0604020202020204" pitchFamily="34" charset="0"/>
                          <a:cs typeface="Arial" panose="020B0604020202020204" pitchFamily="34" charset="0"/>
                        </a:rPr>
                        <a:t> → 3</a:t>
                      </a:r>
                      <a:r>
                        <a:rPr lang="en-US" sz="2800" b="1" dirty="0">
                          <a:effectLst/>
                          <a:latin typeface="Arial" panose="020B0604020202020204" pitchFamily="34" charset="0"/>
                          <a:cs typeface="Arial" panose="020B0604020202020204" pitchFamily="34" charset="0"/>
                        </a:rPr>
                        <a:t>Al</a:t>
                      </a:r>
                      <a:r>
                        <a:rPr lang="ru-RU" sz="2800" b="1" baseline="-25000" dirty="0">
                          <a:effectLst/>
                          <a:latin typeface="Arial" panose="020B0604020202020204" pitchFamily="34" charset="0"/>
                          <a:cs typeface="Arial" panose="020B0604020202020204" pitchFamily="34" charset="0"/>
                        </a:rPr>
                        <a:t>2</a:t>
                      </a:r>
                      <a:r>
                        <a:rPr lang="en-US" sz="2800" b="1" dirty="0">
                          <a:effectLst/>
                          <a:latin typeface="Arial" panose="020B0604020202020204" pitchFamily="34" charset="0"/>
                          <a:cs typeface="Arial" panose="020B0604020202020204" pitchFamily="34" charset="0"/>
                        </a:rPr>
                        <a:t>O</a:t>
                      </a:r>
                      <a:r>
                        <a:rPr lang="ru-RU" sz="2800" b="1" baseline="-25000" dirty="0">
                          <a:effectLst/>
                          <a:latin typeface="Arial" panose="020B0604020202020204" pitchFamily="34" charset="0"/>
                          <a:cs typeface="Arial" panose="020B0604020202020204" pitchFamily="34" charset="0"/>
                        </a:rPr>
                        <a:t>3</a:t>
                      </a:r>
                      <a:r>
                        <a:rPr lang="ru-RU" sz="2800" b="1" dirty="0">
                          <a:effectLst/>
                          <a:latin typeface="Arial" panose="020B0604020202020204" pitchFamily="34" charset="0"/>
                          <a:cs typeface="Arial" panose="020B0604020202020204" pitchFamily="34" charset="0"/>
                        </a:rPr>
                        <a:t> ⋅ 2</a:t>
                      </a:r>
                      <a:r>
                        <a:rPr lang="en-US" sz="2800" b="1" dirty="0">
                          <a:effectLst/>
                          <a:latin typeface="Arial" panose="020B0604020202020204" pitchFamily="34" charset="0"/>
                          <a:cs typeface="Arial" panose="020B0604020202020204" pitchFamily="34" charset="0"/>
                        </a:rPr>
                        <a:t>SiO</a:t>
                      </a:r>
                      <a:r>
                        <a:rPr lang="en-US" sz="2800" b="1" baseline="-25000" dirty="0">
                          <a:effectLst/>
                          <a:latin typeface="Arial" panose="020B0604020202020204" pitchFamily="34" charset="0"/>
                          <a:cs typeface="Arial" panose="020B0604020202020204" pitchFamily="34" charset="0"/>
                        </a:rPr>
                        <a:t>2</a:t>
                      </a:r>
                      <a:r>
                        <a:rPr lang="en-US" sz="2800" b="1" dirty="0">
                          <a:effectLst/>
                          <a:latin typeface="Arial" panose="020B0604020202020204" pitchFamily="34" charset="0"/>
                          <a:cs typeface="Arial" panose="020B0604020202020204" pitchFamily="34" charset="0"/>
                        </a:rPr>
                        <a:t> </a:t>
                      </a:r>
                      <a:endParaRPr lang="ru-RU" sz="2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just">
                        <a:lnSpc>
                          <a:spcPct val="90000"/>
                        </a:lnSpc>
                        <a:spcAft>
                          <a:spcPts val="0"/>
                        </a:spcAft>
                      </a:pPr>
                      <a:r>
                        <a:rPr lang="ru-RU" sz="2800" b="1">
                          <a:effectLst/>
                          <a:latin typeface="Arial" panose="020B0604020202020204" pitchFamily="34" charset="0"/>
                          <a:cs typeface="Arial" panose="020B0604020202020204" pitchFamily="34" charset="0"/>
                        </a:rPr>
                        <a:t>(1)</a:t>
                      </a:r>
                      <a:endParaRPr lang="ru-RU" sz="28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9602922"/>
                  </a:ext>
                </a:extLst>
              </a:tr>
              <a:tr h="0">
                <a:tc gridSpan="2">
                  <a:txBody>
                    <a:bodyPr/>
                    <a:lstStyle/>
                    <a:p>
                      <a:pPr indent="0" algn="ctr">
                        <a:lnSpc>
                          <a:spcPct val="90000"/>
                        </a:lnSpc>
                        <a:spcAft>
                          <a:spcPts val="0"/>
                        </a:spcAft>
                      </a:pPr>
                      <a:r>
                        <a:rPr lang="ru-RU" sz="2800" b="1" dirty="0">
                          <a:effectLst/>
                          <a:latin typeface="Arial" panose="020B0604020202020204" pitchFamily="34" charset="0"/>
                          <a:cs typeface="Arial" panose="020B0604020202020204" pitchFamily="34" charset="0"/>
                        </a:rPr>
                        <a:t>или через образование силлиманита:</a:t>
                      </a:r>
                      <a:endParaRPr lang="ru-RU" sz="2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195522524"/>
                  </a:ext>
                </a:extLst>
              </a:tr>
              <a:tr h="0">
                <a:tc>
                  <a:txBody>
                    <a:bodyPr/>
                    <a:lstStyle/>
                    <a:p>
                      <a:pPr indent="0" algn="just">
                        <a:lnSpc>
                          <a:spcPct val="90000"/>
                        </a:lnSpc>
                        <a:spcAft>
                          <a:spcPts val="0"/>
                        </a:spcAft>
                      </a:pPr>
                      <a:r>
                        <a:rPr lang="en-US" sz="2800" b="1" dirty="0">
                          <a:effectLst/>
                          <a:latin typeface="Arial" panose="020B0604020202020204" pitchFamily="34" charset="0"/>
                          <a:cs typeface="Arial" panose="020B0604020202020204" pitchFamily="34" charset="0"/>
                        </a:rPr>
                        <a:t>Al</a:t>
                      </a:r>
                      <a:r>
                        <a:rPr lang="en-US" sz="2800" b="1" baseline="-25000" dirty="0">
                          <a:effectLst/>
                          <a:latin typeface="Arial" panose="020B0604020202020204" pitchFamily="34" charset="0"/>
                          <a:cs typeface="Arial" panose="020B0604020202020204" pitchFamily="34" charset="0"/>
                        </a:rPr>
                        <a:t>2</a:t>
                      </a:r>
                      <a:r>
                        <a:rPr lang="en-US" sz="2800" b="1" dirty="0">
                          <a:effectLst/>
                          <a:latin typeface="Arial" panose="020B0604020202020204" pitchFamily="34" charset="0"/>
                          <a:cs typeface="Arial" panose="020B0604020202020204" pitchFamily="34" charset="0"/>
                        </a:rPr>
                        <a:t>O</a:t>
                      </a:r>
                      <a:r>
                        <a:rPr lang="en-US" sz="2800" b="1" baseline="-25000" dirty="0">
                          <a:effectLst/>
                          <a:latin typeface="Arial" panose="020B0604020202020204" pitchFamily="34" charset="0"/>
                          <a:cs typeface="Arial" panose="020B0604020202020204" pitchFamily="34" charset="0"/>
                        </a:rPr>
                        <a:t>3</a:t>
                      </a:r>
                      <a:r>
                        <a:rPr lang="en-US" sz="2800" b="1" dirty="0">
                          <a:effectLst/>
                          <a:latin typeface="Arial" panose="020B0604020202020204" pitchFamily="34" charset="0"/>
                          <a:cs typeface="Arial" panose="020B0604020202020204" pitchFamily="34" charset="0"/>
                        </a:rPr>
                        <a:t> + SiO</a:t>
                      </a:r>
                      <a:r>
                        <a:rPr lang="en-US" sz="2800" b="1" baseline="-25000" dirty="0">
                          <a:effectLst/>
                          <a:latin typeface="Arial" panose="020B0604020202020204" pitchFamily="34" charset="0"/>
                          <a:cs typeface="Arial" panose="020B0604020202020204" pitchFamily="34" charset="0"/>
                        </a:rPr>
                        <a:t>2</a:t>
                      </a:r>
                      <a:r>
                        <a:rPr lang="en-US" sz="2800" b="1" dirty="0">
                          <a:effectLst/>
                          <a:latin typeface="Arial" panose="020B0604020202020204" pitchFamily="34" charset="0"/>
                          <a:cs typeface="Arial" panose="020B0604020202020204" pitchFamily="34" charset="0"/>
                        </a:rPr>
                        <a:t> → Al</a:t>
                      </a:r>
                      <a:r>
                        <a:rPr lang="en-US" sz="2800" b="1" baseline="-25000" dirty="0">
                          <a:effectLst/>
                          <a:latin typeface="Arial" panose="020B0604020202020204" pitchFamily="34" charset="0"/>
                          <a:cs typeface="Arial" panose="020B0604020202020204" pitchFamily="34" charset="0"/>
                        </a:rPr>
                        <a:t>2</a:t>
                      </a:r>
                      <a:r>
                        <a:rPr lang="en-US" sz="2800" b="1" dirty="0">
                          <a:effectLst/>
                          <a:latin typeface="Arial" panose="020B0604020202020204" pitchFamily="34" charset="0"/>
                          <a:cs typeface="Arial" panose="020B0604020202020204" pitchFamily="34" charset="0"/>
                        </a:rPr>
                        <a:t>O</a:t>
                      </a:r>
                      <a:r>
                        <a:rPr lang="en-US" sz="2800" b="1" baseline="-25000" dirty="0">
                          <a:effectLst/>
                          <a:latin typeface="Arial" panose="020B0604020202020204" pitchFamily="34" charset="0"/>
                          <a:cs typeface="Arial" panose="020B0604020202020204" pitchFamily="34" charset="0"/>
                        </a:rPr>
                        <a:t>3 </a:t>
                      </a:r>
                      <a:r>
                        <a:rPr lang="en-US" sz="2800" b="1" dirty="0">
                          <a:effectLst/>
                          <a:latin typeface="Arial" panose="020B0604020202020204" pitchFamily="34" charset="0"/>
                          <a:cs typeface="Arial" panose="020B0604020202020204" pitchFamily="34" charset="0"/>
                        </a:rPr>
                        <a:t>⋅ SiO</a:t>
                      </a:r>
                      <a:r>
                        <a:rPr lang="en-US" sz="2800" b="1" baseline="-25000" dirty="0">
                          <a:effectLst/>
                          <a:latin typeface="Arial" panose="020B0604020202020204" pitchFamily="34" charset="0"/>
                          <a:cs typeface="Arial" panose="020B0604020202020204" pitchFamily="34" charset="0"/>
                        </a:rPr>
                        <a:t>2</a:t>
                      </a:r>
                      <a:endParaRPr lang="ru-RU" sz="2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just">
                        <a:lnSpc>
                          <a:spcPct val="90000"/>
                        </a:lnSpc>
                        <a:spcAft>
                          <a:spcPts val="0"/>
                        </a:spcAft>
                      </a:pPr>
                      <a:r>
                        <a:rPr lang="ru-RU" sz="2800" b="1">
                          <a:effectLst/>
                          <a:latin typeface="Arial" panose="020B0604020202020204" pitchFamily="34" charset="0"/>
                          <a:cs typeface="Arial" panose="020B0604020202020204" pitchFamily="34" charset="0"/>
                        </a:rPr>
                        <a:t>(2)</a:t>
                      </a:r>
                      <a:endParaRPr lang="ru-RU" sz="28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4863984"/>
                  </a:ext>
                </a:extLst>
              </a:tr>
              <a:tr h="0">
                <a:tc>
                  <a:txBody>
                    <a:bodyPr/>
                    <a:lstStyle/>
                    <a:p>
                      <a:pPr indent="0" algn="just">
                        <a:lnSpc>
                          <a:spcPct val="90000"/>
                        </a:lnSpc>
                        <a:spcAft>
                          <a:spcPts val="0"/>
                        </a:spcAft>
                      </a:pPr>
                      <a:r>
                        <a:rPr lang="en-US" sz="2800" b="1" dirty="0">
                          <a:effectLst/>
                          <a:latin typeface="Arial" panose="020B0604020202020204" pitchFamily="34" charset="0"/>
                          <a:cs typeface="Arial" panose="020B0604020202020204" pitchFamily="34" charset="0"/>
                        </a:rPr>
                        <a:t>2Al</a:t>
                      </a:r>
                      <a:r>
                        <a:rPr lang="en-US" sz="2800" b="1" baseline="-25000" dirty="0">
                          <a:effectLst/>
                          <a:latin typeface="Arial" panose="020B0604020202020204" pitchFamily="34" charset="0"/>
                          <a:cs typeface="Arial" panose="020B0604020202020204" pitchFamily="34" charset="0"/>
                        </a:rPr>
                        <a:t>2</a:t>
                      </a:r>
                      <a:r>
                        <a:rPr lang="en-US" sz="2800" b="1" dirty="0">
                          <a:effectLst/>
                          <a:latin typeface="Arial" panose="020B0604020202020204" pitchFamily="34" charset="0"/>
                          <a:cs typeface="Arial" panose="020B0604020202020204" pitchFamily="34" charset="0"/>
                        </a:rPr>
                        <a:t>O</a:t>
                      </a:r>
                      <a:r>
                        <a:rPr lang="en-US" sz="2800" b="1" baseline="-25000" dirty="0">
                          <a:effectLst/>
                          <a:latin typeface="Arial" panose="020B0604020202020204" pitchFamily="34" charset="0"/>
                          <a:cs typeface="Arial" panose="020B0604020202020204" pitchFamily="34" charset="0"/>
                        </a:rPr>
                        <a:t>3</a:t>
                      </a:r>
                      <a:r>
                        <a:rPr lang="en-US" sz="2800" b="1" dirty="0">
                          <a:effectLst/>
                          <a:latin typeface="Arial" panose="020B0604020202020204" pitchFamily="34" charset="0"/>
                          <a:cs typeface="Arial" panose="020B0604020202020204" pitchFamily="34" charset="0"/>
                        </a:rPr>
                        <a:t> + Al</a:t>
                      </a:r>
                      <a:r>
                        <a:rPr lang="en-US" sz="2800" b="1" baseline="-25000" dirty="0">
                          <a:effectLst/>
                          <a:latin typeface="Arial" panose="020B0604020202020204" pitchFamily="34" charset="0"/>
                          <a:cs typeface="Arial" panose="020B0604020202020204" pitchFamily="34" charset="0"/>
                        </a:rPr>
                        <a:t>2</a:t>
                      </a:r>
                      <a:r>
                        <a:rPr lang="en-US" sz="2800" b="1" dirty="0">
                          <a:effectLst/>
                          <a:latin typeface="Arial" panose="020B0604020202020204" pitchFamily="34" charset="0"/>
                          <a:cs typeface="Arial" panose="020B0604020202020204" pitchFamily="34" charset="0"/>
                        </a:rPr>
                        <a:t>O</a:t>
                      </a:r>
                      <a:r>
                        <a:rPr lang="en-US" sz="2800" b="1" baseline="-25000" dirty="0">
                          <a:effectLst/>
                          <a:latin typeface="Arial" panose="020B0604020202020204" pitchFamily="34" charset="0"/>
                          <a:cs typeface="Arial" panose="020B0604020202020204" pitchFamily="34" charset="0"/>
                        </a:rPr>
                        <a:t>3 </a:t>
                      </a:r>
                      <a:r>
                        <a:rPr lang="en-US" sz="2800" b="1" dirty="0">
                          <a:effectLst/>
                          <a:latin typeface="Arial" panose="020B0604020202020204" pitchFamily="34" charset="0"/>
                          <a:cs typeface="Arial" panose="020B0604020202020204" pitchFamily="34" charset="0"/>
                        </a:rPr>
                        <a:t>⋅ SiO</a:t>
                      </a:r>
                      <a:r>
                        <a:rPr lang="en-US" sz="2800" b="1" baseline="-25000" dirty="0">
                          <a:effectLst/>
                          <a:latin typeface="Arial" panose="020B0604020202020204" pitchFamily="34" charset="0"/>
                          <a:cs typeface="Arial" panose="020B0604020202020204" pitchFamily="34" charset="0"/>
                        </a:rPr>
                        <a:t>2</a:t>
                      </a:r>
                      <a:r>
                        <a:rPr lang="en-US" sz="2800" b="1" dirty="0">
                          <a:effectLst/>
                          <a:latin typeface="Arial" panose="020B0604020202020204" pitchFamily="34" charset="0"/>
                          <a:cs typeface="Arial" panose="020B0604020202020204" pitchFamily="34" charset="0"/>
                        </a:rPr>
                        <a:t> + SiO</a:t>
                      </a:r>
                      <a:r>
                        <a:rPr lang="en-US" sz="2800" b="1" baseline="-25000" dirty="0">
                          <a:effectLst/>
                          <a:latin typeface="Arial" panose="020B0604020202020204" pitchFamily="34" charset="0"/>
                          <a:cs typeface="Arial" panose="020B0604020202020204" pitchFamily="34" charset="0"/>
                        </a:rPr>
                        <a:t>2</a:t>
                      </a:r>
                      <a:r>
                        <a:rPr lang="en-US" sz="2800" b="1" dirty="0">
                          <a:effectLst/>
                          <a:latin typeface="Arial" panose="020B0604020202020204" pitchFamily="34" charset="0"/>
                          <a:cs typeface="Arial" panose="020B0604020202020204" pitchFamily="34" charset="0"/>
                        </a:rPr>
                        <a:t>  → 3Al</a:t>
                      </a:r>
                      <a:r>
                        <a:rPr lang="en-US" sz="2800" b="1" baseline="-25000" dirty="0">
                          <a:effectLst/>
                          <a:latin typeface="Arial" panose="020B0604020202020204" pitchFamily="34" charset="0"/>
                          <a:cs typeface="Arial" panose="020B0604020202020204" pitchFamily="34" charset="0"/>
                        </a:rPr>
                        <a:t>2</a:t>
                      </a:r>
                      <a:r>
                        <a:rPr lang="en-US" sz="2800" b="1" dirty="0">
                          <a:effectLst/>
                          <a:latin typeface="Arial" panose="020B0604020202020204" pitchFamily="34" charset="0"/>
                          <a:cs typeface="Arial" panose="020B0604020202020204" pitchFamily="34" charset="0"/>
                        </a:rPr>
                        <a:t>O</a:t>
                      </a:r>
                      <a:r>
                        <a:rPr lang="en-US" sz="2800" b="1" baseline="-25000" dirty="0">
                          <a:effectLst/>
                          <a:latin typeface="Arial" panose="020B0604020202020204" pitchFamily="34" charset="0"/>
                          <a:cs typeface="Arial" panose="020B0604020202020204" pitchFamily="34" charset="0"/>
                        </a:rPr>
                        <a:t>3</a:t>
                      </a:r>
                      <a:r>
                        <a:rPr lang="en-US" sz="2800" b="1" dirty="0">
                          <a:effectLst/>
                          <a:latin typeface="Arial" panose="020B0604020202020204" pitchFamily="34" charset="0"/>
                          <a:cs typeface="Arial" panose="020B0604020202020204" pitchFamily="34" charset="0"/>
                        </a:rPr>
                        <a:t>⋅2SiO</a:t>
                      </a:r>
                      <a:r>
                        <a:rPr lang="en-US" sz="2800" b="1" baseline="-25000" dirty="0">
                          <a:effectLst/>
                          <a:latin typeface="Arial" panose="020B0604020202020204" pitchFamily="34" charset="0"/>
                          <a:cs typeface="Arial" panose="020B0604020202020204" pitchFamily="34" charset="0"/>
                        </a:rPr>
                        <a:t>2</a:t>
                      </a:r>
                      <a:endParaRPr lang="ru-RU" sz="2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just">
                        <a:lnSpc>
                          <a:spcPct val="90000"/>
                        </a:lnSpc>
                        <a:spcAft>
                          <a:spcPts val="0"/>
                        </a:spcAft>
                      </a:pPr>
                      <a:r>
                        <a:rPr lang="ru-RU" sz="2800" b="1" dirty="0">
                          <a:effectLst/>
                          <a:latin typeface="Arial" panose="020B0604020202020204" pitchFamily="34" charset="0"/>
                          <a:cs typeface="Arial" panose="020B0604020202020204" pitchFamily="34" charset="0"/>
                        </a:rPr>
                        <a:t>(3)</a:t>
                      </a:r>
                      <a:endParaRPr lang="ru-RU" sz="2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9102806"/>
                  </a:ext>
                </a:extLst>
              </a:tr>
            </a:tbl>
          </a:graphicData>
        </a:graphic>
      </p:graphicFrame>
    </p:spTree>
    <p:extLst>
      <p:ext uri="{BB962C8B-B14F-4D97-AF65-F5344CB8AC3E}">
        <p14:creationId xmlns:p14="http://schemas.microsoft.com/office/powerpoint/2010/main" val="2469527925"/>
      </p:ext>
    </p:extLst>
  </p:cSld>
  <p:clrMapOvr>
    <a:masterClrMapping/>
  </p:clrMapOvr>
  <p:transition>
    <p:wheel spokes="1"/>
  </p:transition>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3" cstate="print"/>
          <a:srcRect/>
          <a:stretch>
            <a:fillRect/>
          </a:stretch>
        </p:blipFill>
        <p:spPr bwMode="auto">
          <a:xfrm>
            <a:off x="8462991" y="4991120"/>
            <a:ext cx="649287" cy="1295400"/>
          </a:xfrm>
          <a:prstGeom prst="rect">
            <a:avLst/>
          </a:prstGeom>
          <a:noFill/>
          <a:ln w="9525">
            <a:noFill/>
            <a:miter lim="800000"/>
            <a:headEnd/>
            <a:tailEnd/>
          </a:ln>
        </p:spPr>
      </p:pic>
      <p:sp>
        <p:nvSpPr>
          <p:cNvPr id="2" name="Прямоугольник 1"/>
          <p:cNvSpPr/>
          <p:nvPr/>
        </p:nvSpPr>
        <p:spPr>
          <a:xfrm>
            <a:off x="179512" y="188640"/>
            <a:ext cx="8784976" cy="3493264"/>
          </a:xfrm>
          <a:prstGeom prst="rect">
            <a:avLst/>
          </a:prstGeom>
        </p:spPr>
        <p:txBody>
          <a:bodyPr wrap="square">
            <a:spAutoFit/>
          </a:bodyPr>
          <a:lstStyle/>
          <a:p>
            <a:pPr indent="450850">
              <a:lnSpc>
                <a:spcPct val="90000"/>
              </a:lnSpc>
              <a:spcAft>
                <a:spcPts val="0"/>
              </a:spcAft>
            </a:pPr>
            <a:r>
              <a:rPr lang="ru-RU" sz="2800" b="1" dirty="0">
                <a:ln>
                  <a:solidFill>
                    <a:schemeClr val="tx1"/>
                  </a:solidFill>
                </a:ln>
                <a:solidFill>
                  <a:srgbClr val="0000FF"/>
                </a:solidFill>
                <a:latin typeface="Arial" panose="020B0604020202020204" pitchFamily="34" charset="0"/>
                <a:ea typeface="Times New Roman" panose="02020603050405020304" pitchFamily="18" charset="0"/>
                <a:cs typeface="Arial" panose="020B0604020202020204" pitchFamily="34" charset="0"/>
              </a:rPr>
              <a:t>По закону </a:t>
            </a:r>
            <a:r>
              <a:rPr lang="ru-RU" sz="2800" b="1" dirty="0" smtClean="0">
                <a:ln>
                  <a:solidFill>
                    <a:schemeClr val="tx1"/>
                  </a:solidFill>
                </a:ln>
                <a:solidFill>
                  <a:srgbClr val="0000FF"/>
                </a:solidFill>
                <a:latin typeface="Arial" panose="020B0604020202020204" pitchFamily="34" charset="0"/>
                <a:ea typeface="Times New Roman" panose="02020603050405020304" pitchFamily="18" charset="0"/>
                <a:cs typeface="Arial" panose="020B0604020202020204" pitchFamily="34" charset="0"/>
              </a:rPr>
              <a:t>Гесса:</a:t>
            </a:r>
            <a:r>
              <a:rPr lang="ru-RU" sz="2800" b="1" u="sng" dirty="0" smtClean="0">
                <a:latin typeface="Arial" panose="020B0604020202020204" pitchFamily="34" charset="0"/>
                <a:ea typeface="Times New Roman" panose="02020603050405020304" pitchFamily="18" charset="0"/>
                <a:cs typeface="Arial" panose="020B0604020202020204" pitchFamily="34" charset="0"/>
              </a:rPr>
              <a:t> </a:t>
            </a:r>
            <a:endParaRPr lang="ru-RU" sz="2800" b="1" dirty="0">
              <a:latin typeface="Arial" panose="020B0604020202020204" pitchFamily="34" charset="0"/>
              <a:ea typeface="Times New Roman" panose="02020603050405020304" pitchFamily="18" charset="0"/>
              <a:cs typeface="Arial" panose="020B0604020202020204" pitchFamily="34" charset="0"/>
            </a:endParaRPr>
          </a:p>
          <a:p>
            <a:pPr algn="ctr">
              <a:lnSpc>
                <a:spcPct val="90000"/>
              </a:lnSpc>
              <a:spcAft>
                <a:spcPts val="0"/>
              </a:spcAft>
            </a:pPr>
            <a:r>
              <a:rPr lang="ru-RU" sz="2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ru-RU" sz="2800" b="1" dirty="0">
                <a:latin typeface="Arial" panose="020B0604020202020204" pitchFamily="34" charset="0"/>
                <a:ea typeface="Times New Roman" panose="02020603050405020304" pitchFamily="18" charset="0"/>
                <a:cs typeface="Arial" panose="020B0604020202020204" pitchFamily="34" charset="0"/>
              </a:rPr>
              <a:t>Н</a:t>
            </a:r>
            <a:r>
              <a:rPr lang="ru-RU" sz="2800" b="1" baseline="30000" dirty="0">
                <a:latin typeface="Arial" panose="020B0604020202020204" pitchFamily="34" charset="0"/>
                <a:ea typeface="Times New Roman" panose="02020603050405020304" pitchFamily="18" charset="0"/>
                <a:cs typeface="Arial" panose="020B0604020202020204" pitchFamily="34" charset="0"/>
              </a:rPr>
              <a:t>0</a:t>
            </a:r>
            <a:r>
              <a:rPr lang="ru-RU" sz="2800" b="1" baseline="-25000" dirty="0">
                <a:latin typeface="Arial" panose="020B0604020202020204" pitchFamily="34" charset="0"/>
                <a:ea typeface="Times New Roman" panose="02020603050405020304" pitchFamily="18" charset="0"/>
                <a:cs typeface="Arial" panose="020B0604020202020204" pitchFamily="34" charset="0"/>
              </a:rPr>
              <a:t>298</a:t>
            </a:r>
            <a:r>
              <a:rPr lang="ru-RU" sz="2800" b="1" dirty="0">
                <a:latin typeface="Arial" panose="020B0604020202020204" pitchFamily="34" charset="0"/>
                <a:ea typeface="Times New Roman" panose="02020603050405020304" pitchFamily="18" charset="0"/>
                <a:cs typeface="Arial" panose="020B0604020202020204" pitchFamily="34" charset="0"/>
              </a:rPr>
              <a:t> = </a:t>
            </a:r>
            <a:r>
              <a:rPr lang="ru-RU" sz="2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ru-RU" sz="2800" b="1" dirty="0">
                <a:latin typeface="Arial" panose="020B0604020202020204" pitchFamily="34" charset="0"/>
                <a:ea typeface="Times New Roman" panose="02020603050405020304" pitchFamily="18" charset="0"/>
                <a:cs typeface="Arial" panose="020B0604020202020204" pitchFamily="34" charset="0"/>
              </a:rPr>
              <a:t>(</a:t>
            </a:r>
            <a:r>
              <a:rPr lang="en-US" sz="2800" b="1" dirty="0" err="1">
                <a:latin typeface="Arial" panose="020B0604020202020204" pitchFamily="34" charset="0"/>
                <a:ea typeface="Times New Roman" panose="02020603050405020304" pitchFamily="18" charset="0"/>
                <a:cs typeface="Arial" panose="020B0604020202020204" pitchFamily="34" charset="0"/>
              </a:rPr>
              <a:t>n</a:t>
            </a:r>
            <a:r>
              <a:rPr lang="en-US" sz="2800" b="1" i="1" baseline="-25000" dirty="0" err="1">
                <a:latin typeface="Arial" panose="020B0604020202020204" pitchFamily="34" charset="0"/>
                <a:ea typeface="Times New Roman" panose="02020603050405020304" pitchFamily="18" charset="0"/>
                <a:cs typeface="Arial" panose="020B0604020202020204" pitchFamily="34" charset="0"/>
              </a:rPr>
              <a:t>i</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ru-RU" sz="2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ru-RU" sz="2800" b="1" dirty="0">
                <a:latin typeface="Arial" panose="020B0604020202020204" pitchFamily="34" charset="0"/>
                <a:ea typeface="Times New Roman" panose="02020603050405020304" pitchFamily="18" charset="0"/>
                <a:cs typeface="Arial" panose="020B0604020202020204" pitchFamily="34" charset="0"/>
              </a:rPr>
              <a:t>Н</a:t>
            </a:r>
            <a:r>
              <a:rPr lang="ru-RU" sz="2800" b="1" baseline="30000" dirty="0">
                <a:latin typeface="Arial" panose="020B0604020202020204" pitchFamily="34" charset="0"/>
                <a:ea typeface="Times New Roman" panose="02020603050405020304" pitchFamily="18" charset="0"/>
                <a:cs typeface="Arial" panose="020B0604020202020204" pitchFamily="34" charset="0"/>
              </a:rPr>
              <a:t>0</a:t>
            </a:r>
            <a:r>
              <a:rPr lang="en-US" sz="2800" b="1" baseline="-25000" dirty="0">
                <a:latin typeface="Arial" panose="020B0604020202020204" pitchFamily="34" charset="0"/>
                <a:ea typeface="Times New Roman" panose="02020603050405020304" pitchFamily="18" charset="0"/>
                <a:cs typeface="Arial" panose="020B0604020202020204" pitchFamily="34" charset="0"/>
              </a:rPr>
              <a:t>f</a:t>
            </a:r>
            <a:r>
              <a:rPr lang="ru-RU" sz="2800" b="1" baseline="-25000" dirty="0">
                <a:latin typeface="Arial" panose="020B0604020202020204" pitchFamily="34" charset="0"/>
                <a:ea typeface="Times New Roman" panose="02020603050405020304" pitchFamily="18" charset="0"/>
                <a:cs typeface="Arial" panose="020B0604020202020204" pitchFamily="34" charset="0"/>
              </a:rPr>
              <a:t>,298</a:t>
            </a:r>
            <a:r>
              <a:rPr lang="ru-RU" sz="2800" b="1" dirty="0">
                <a:latin typeface="Arial" panose="020B0604020202020204" pitchFamily="34" charset="0"/>
                <a:ea typeface="Times New Roman" panose="02020603050405020304" pitchFamily="18" charset="0"/>
                <a:cs typeface="Arial" panose="020B0604020202020204" pitchFamily="34" charset="0"/>
              </a:rPr>
              <a:t>)</a:t>
            </a:r>
            <a:r>
              <a:rPr lang="ru-RU" sz="2800" b="1" baseline="-25000" dirty="0">
                <a:latin typeface="Arial" panose="020B0604020202020204" pitchFamily="34" charset="0"/>
                <a:ea typeface="Times New Roman" panose="02020603050405020304" pitchFamily="18" charset="0"/>
                <a:cs typeface="Arial" panose="020B0604020202020204" pitchFamily="34" charset="0"/>
              </a:rPr>
              <a:t>кон.</a:t>
            </a:r>
            <a:r>
              <a:rPr lang="ru-RU" sz="2800" b="1" dirty="0">
                <a:latin typeface="Arial" panose="020B0604020202020204" pitchFamily="34" charset="0"/>
                <a:ea typeface="Times New Roman" panose="02020603050405020304" pitchFamily="18" charset="0"/>
                <a:cs typeface="Arial" panose="020B0604020202020204" pitchFamily="34" charset="0"/>
              </a:rPr>
              <a:t> – </a:t>
            </a:r>
            <a:r>
              <a:rPr lang="ru-RU" sz="2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ru-RU" sz="2800" b="1" dirty="0">
                <a:latin typeface="Arial" panose="020B0604020202020204" pitchFamily="34" charset="0"/>
                <a:ea typeface="Times New Roman" panose="02020603050405020304" pitchFamily="18" charset="0"/>
                <a:cs typeface="Arial" panose="020B0604020202020204" pitchFamily="34" charset="0"/>
              </a:rPr>
              <a:t>(</a:t>
            </a:r>
            <a:r>
              <a:rPr lang="en-US" sz="2800" b="1" dirty="0" err="1">
                <a:latin typeface="Arial" panose="020B0604020202020204" pitchFamily="34" charset="0"/>
                <a:ea typeface="Times New Roman" panose="02020603050405020304" pitchFamily="18" charset="0"/>
                <a:cs typeface="Arial" panose="020B0604020202020204" pitchFamily="34" charset="0"/>
              </a:rPr>
              <a:t>n</a:t>
            </a:r>
            <a:r>
              <a:rPr lang="en-US" sz="2800" b="1" i="1" baseline="-25000" dirty="0" err="1">
                <a:latin typeface="Arial" panose="020B0604020202020204" pitchFamily="34" charset="0"/>
                <a:ea typeface="Times New Roman" panose="02020603050405020304" pitchFamily="18" charset="0"/>
                <a:cs typeface="Arial" panose="020B0604020202020204" pitchFamily="34" charset="0"/>
              </a:rPr>
              <a:t>i</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800" b="1" dirty="0">
                <a:latin typeface="Arial" panose="020B0604020202020204" pitchFamily="34" charset="0"/>
                <a:ea typeface="Times New Roman" panose="02020603050405020304" pitchFamily="18" charset="0"/>
                <a:cs typeface="Arial" panose="020B0604020202020204" pitchFamily="34" charset="0"/>
              </a:rPr>
              <a:t> </a:t>
            </a:r>
            <a:r>
              <a:rPr lang="ru-RU" sz="2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ru-RU" sz="2800" b="1" dirty="0">
                <a:latin typeface="Arial" panose="020B0604020202020204" pitchFamily="34" charset="0"/>
                <a:ea typeface="Times New Roman" panose="02020603050405020304" pitchFamily="18" charset="0"/>
                <a:cs typeface="Arial" panose="020B0604020202020204" pitchFamily="34" charset="0"/>
              </a:rPr>
              <a:t>Н</a:t>
            </a:r>
            <a:r>
              <a:rPr lang="ru-RU" sz="2800" b="1" baseline="30000" dirty="0">
                <a:latin typeface="Arial" panose="020B0604020202020204" pitchFamily="34" charset="0"/>
                <a:ea typeface="Times New Roman" panose="02020603050405020304" pitchFamily="18" charset="0"/>
                <a:cs typeface="Arial" panose="020B0604020202020204" pitchFamily="34" charset="0"/>
              </a:rPr>
              <a:t>0</a:t>
            </a:r>
            <a:r>
              <a:rPr lang="en-US" sz="2800" b="1" baseline="-25000" dirty="0">
                <a:latin typeface="Arial" panose="020B0604020202020204" pitchFamily="34" charset="0"/>
                <a:ea typeface="Times New Roman" panose="02020603050405020304" pitchFamily="18" charset="0"/>
                <a:cs typeface="Arial" panose="020B0604020202020204" pitchFamily="34" charset="0"/>
              </a:rPr>
              <a:t>f</a:t>
            </a:r>
            <a:r>
              <a:rPr lang="ru-RU" sz="2800" b="1" baseline="-25000" dirty="0">
                <a:latin typeface="Arial" panose="020B0604020202020204" pitchFamily="34" charset="0"/>
                <a:ea typeface="Times New Roman" panose="02020603050405020304" pitchFamily="18" charset="0"/>
                <a:cs typeface="Arial" panose="020B0604020202020204" pitchFamily="34" charset="0"/>
              </a:rPr>
              <a:t>,298</a:t>
            </a:r>
            <a:r>
              <a:rPr lang="ru-RU" sz="2800" b="1" dirty="0">
                <a:latin typeface="Arial" panose="020B0604020202020204" pitchFamily="34" charset="0"/>
                <a:ea typeface="Times New Roman" panose="02020603050405020304" pitchFamily="18" charset="0"/>
                <a:cs typeface="Arial" panose="020B0604020202020204" pitchFamily="34" charset="0"/>
              </a:rPr>
              <a:t>)</a:t>
            </a:r>
            <a:r>
              <a:rPr lang="ru-RU" sz="2800" b="1" baseline="-25000" dirty="0">
                <a:latin typeface="Arial" panose="020B0604020202020204" pitchFamily="34" charset="0"/>
                <a:ea typeface="Times New Roman" panose="02020603050405020304" pitchFamily="18" charset="0"/>
                <a:cs typeface="Arial" panose="020B0604020202020204" pitchFamily="34" charset="0"/>
              </a:rPr>
              <a:t>нач.</a:t>
            </a:r>
            <a:r>
              <a:rPr lang="ru-RU" sz="2800" b="1" dirty="0">
                <a:latin typeface="Arial" panose="020B0604020202020204" pitchFamily="34" charset="0"/>
                <a:ea typeface="Times New Roman" panose="02020603050405020304" pitchFamily="18" charset="0"/>
                <a:cs typeface="Arial" panose="020B0604020202020204" pitchFamily="34" charset="0"/>
              </a:rPr>
              <a:t> </a:t>
            </a:r>
          </a:p>
          <a:p>
            <a:pPr marL="90170" algn="ctr">
              <a:lnSpc>
                <a:spcPct val="90000"/>
              </a:lnSpc>
              <a:spcAft>
                <a:spcPts val="0"/>
              </a:spcAft>
            </a:pPr>
            <a:r>
              <a:rPr lang="ru-RU" sz="2800" b="1" dirty="0">
                <a:latin typeface="Arial" panose="020B0604020202020204" pitchFamily="34" charset="0"/>
                <a:ea typeface="Times New Roman" panose="02020603050405020304" pitchFamily="18" charset="0"/>
                <a:cs typeface="Arial" panose="020B0604020202020204" pitchFamily="34" charset="0"/>
              </a:rPr>
              <a:t> </a:t>
            </a:r>
          </a:p>
          <a:p>
            <a:pPr indent="450850" algn="just">
              <a:lnSpc>
                <a:spcPct val="90000"/>
              </a:lnSpc>
              <a:spcAft>
                <a:spcPts val="0"/>
              </a:spcAft>
            </a:pPr>
            <a:r>
              <a:rPr lang="ru-RU" sz="2800" b="1" dirty="0">
                <a:ln>
                  <a:solidFill>
                    <a:schemeClr val="tx1"/>
                  </a:solidFill>
                </a:ln>
                <a:solidFill>
                  <a:srgbClr val="0000FF"/>
                </a:solidFill>
                <a:latin typeface="Arial" panose="020B0604020202020204" pitchFamily="34" charset="0"/>
                <a:ea typeface="Times New Roman" panose="02020603050405020304" pitchFamily="18" charset="0"/>
                <a:cs typeface="Arial" panose="020B0604020202020204" pitchFamily="34" charset="0"/>
              </a:rPr>
              <a:t>Тепловой эффект по прямому пути:</a:t>
            </a:r>
          </a:p>
          <a:p>
            <a:pPr marL="90170" indent="269875" algn="just">
              <a:lnSpc>
                <a:spcPct val="90000"/>
              </a:lnSpc>
              <a:spcAft>
                <a:spcPts val="0"/>
              </a:spcAft>
            </a:pPr>
            <a:r>
              <a:rPr lang="ru-RU" sz="2800" b="1" dirty="0">
                <a:latin typeface="Arial" panose="020B0604020202020204" pitchFamily="34" charset="0"/>
                <a:ea typeface="Times New Roman" panose="02020603050405020304" pitchFamily="18" charset="0"/>
                <a:cs typeface="Arial" panose="020B0604020202020204" pitchFamily="34" charset="0"/>
              </a:rPr>
              <a:t> </a:t>
            </a:r>
          </a:p>
          <a:p>
            <a:pPr algn="ctr">
              <a:spcAft>
                <a:spcPts val="0"/>
              </a:spcAft>
            </a:pPr>
            <a:r>
              <a:rPr lang="en-US" sz="2800" b="1" dirty="0">
                <a:latin typeface="Arial" panose="020B0604020202020204" pitchFamily="34" charset="0"/>
                <a:ea typeface="Times New Roman" panose="02020603050405020304" pitchFamily="18" charset="0"/>
                <a:cs typeface="Arial" panose="020B0604020202020204" pitchFamily="34" charset="0"/>
              </a:rPr>
              <a:t>ΔH</a:t>
            </a:r>
            <a:r>
              <a:rPr lang="ru-RU" sz="2800" b="1" baseline="-25000" dirty="0">
                <a:latin typeface="Arial" panose="020B0604020202020204" pitchFamily="34" charset="0"/>
                <a:ea typeface="Times New Roman" panose="02020603050405020304" pitchFamily="18" charset="0"/>
                <a:cs typeface="Arial" panose="020B0604020202020204" pitchFamily="34" charset="0"/>
              </a:rPr>
              <a:t>1</a:t>
            </a:r>
            <a:r>
              <a:rPr lang="ru-RU" sz="2800" b="1" dirty="0">
                <a:latin typeface="Arial" panose="020B0604020202020204" pitchFamily="34" charset="0"/>
                <a:ea typeface="Times New Roman" panose="02020603050405020304" pitchFamily="18" charset="0"/>
                <a:cs typeface="Arial" panose="020B0604020202020204" pitchFamily="34" charset="0"/>
              </a:rPr>
              <a:t> = </a:t>
            </a:r>
            <a:r>
              <a:rPr lang="ru-RU" sz="2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ru-RU" sz="2800" b="1" dirty="0">
                <a:latin typeface="Arial" panose="020B0604020202020204" pitchFamily="34" charset="0"/>
                <a:ea typeface="Times New Roman" panose="02020603050405020304" pitchFamily="18" charset="0"/>
                <a:cs typeface="Arial" panose="020B0604020202020204" pitchFamily="34" charset="0"/>
              </a:rPr>
              <a:t>Н</a:t>
            </a:r>
            <a:r>
              <a:rPr lang="ru-RU" sz="2800" b="1" baseline="30000" dirty="0">
                <a:latin typeface="Arial" panose="020B0604020202020204" pitchFamily="34" charset="0"/>
                <a:ea typeface="Times New Roman" panose="02020603050405020304" pitchFamily="18" charset="0"/>
                <a:cs typeface="Arial" panose="020B0604020202020204" pitchFamily="34" charset="0"/>
              </a:rPr>
              <a:t>0</a:t>
            </a:r>
            <a:r>
              <a:rPr lang="en-US" sz="2800" b="1" baseline="-25000" dirty="0">
                <a:latin typeface="Arial" panose="020B0604020202020204" pitchFamily="34" charset="0"/>
                <a:ea typeface="Times New Roman" panose="02020603050405020304" pitchFamily="18" charset="0"/>
                <a:cs typeface="Arial" panose="020B0604020202020204" pitchFamily="34" charset="0"/>
              </a:rPr>
              <a:t>f</a:t>
            </a:r>
            <a:r>
              <a:rPr lang="ru-RU" sz="2800" b="1" baseline="-25000" dirty="0">
                <a:latin typeface="Arial" panose="020B0604020202020204" pitchFamily="34" charset="0"/>
                <a:ea typeface="Times New Roman" panose="02020603050405020304" pitchFamily="18" charset="0"/>
                <a:cs typeface="Arial" panose="020B0604020202020204" pitchFamily="34" charset="0"/>
              </a:rPr>
              <a:t>,298</a:t>
            </a:r>
            <a:r>
              <a:rPr lang="ru-RU" sz="2800" b="1" dirty="0">
                <a:latin typeface="Arial" panose="020B0604020202020204" pitchFamily="34" charset="0"/>
                <a:ea typeface="Times New Roman" panose="02020603050405020304" pitchFamily="18" charset="0"/>
                <a:cs typeface="Arial" panose="020B0604020202020204" pitchFamily="34" charset="0"/>
              </a:rPr>
              <a:t>(3</a:t>
            </a:r>
            <a:r>
              <a:rPr lang="en-US" sz="2800" b="1" dirty="0">
                <a:latin typeface="Arial" panose="020B0604020202020204" pitchFamily="34" charset="0"/>
                <a:ea typeface="Times New Roman" panose="02020603050405020304" pitchFamily="18" charset="0"/>
                <a:cs typeface="Arial" panose="020B0604020202020204" pitchFamily="34" charset="0"/>
              </a:rPr>
              <a:t>Al</a:t>
            </a:r>
            <a:r>
              <a:rPr lang="ru-RU" sz="2800" b="1" baseline="-25000" dirty="0">
                <a:latin typeface="Arial" panose="020B0604020202020204" pitchFamily="34" charset="0"/>
                <a:ea typeface="Times New Roman" panose="02020603050405020304" pitchFamily="18" charset="0"/>
                <a:cs typeface="Arial" panose="020B0604020202020204" pitchFamily="34" charset="0"/>
              </a:rPr>
              <a:t>2</a:t>
            </a:r>
            <a:r>
              <a:rPr lang="en-US" sz="2800" b="1" dirty="0">
                <a:latin typeface="Arial" panose="020B0604020202020204" pitchFamily="34" charset="0"/>
                <a:ea typeface="Times New Roman" panose="02020603050405020304" pitchFamily="18" charset="0"/>
                <a:cs typeface="Arial" panose="020B0604020202020204" pitchFamily="34" charset="0"/>
              </a:rPr>
              <a:t>O</a:t>
            </a:r>
            <a:r>
              <a:rPr lang="ru-RU" sz="2800" b="1" baseline="-25000" dirty="0">
                <a:latin typeface="Arial" panose="020B0604020202020204" pitchFamily="34" charset="0"/>
                <a:ea typeface="Times New Roman" panose="02020603050405020304" pitchFamily="18" charset="0"/>
                <a:cs typeface="Arial" panose="020B0604020202020204" pitchFamily="34" charset="0"/>
              </a:rPr>
              <a:t>3</a:t>
            </a:r>
            <a:r>
              <a:rPr lang="ru-RU" sz="2800" b="1" dirty="0">
                <a:latin typeface="Arial" panose="020B0604020202020204" pitchFamily="34" charset="0"/>
                <a:ea typeface="Times New Roman" panose="02020603050405020304" pitchFamily="18" charset="0"/>
                <a:cs typeface="Arial" panose="020B0604020202020204" pitchFamily="34" charset="0"/>
              </a:rPr>
              <a:t> ⋅ 2</a:t>
            </a:r>
            <a:r>
              <a:rPr lang="en-US" sz="2800" b="1" dirty="0" err="1">
                <a:latin typeface="Arial" panose="020B0604020202020204" pitchFamily="34" charset="0"/>
                <a:ea typeface="Times New Roman" panose="02020603050405020304" pitchFamily="18" charset="0"/>
                <a:cs typeface="Arial" panose="020B0604020202020204" pitchFamily="34" charset="0"/>
              </a:rPr>
              <a:t>SiO</a:t>
            </a:r>
            <a:r>
              <a:rPr lang="ru-RU" sz="2800" b="1" baseline="-25000" dirty="0">
                <a:latin typeface="Arial" panose="020B0604020202020204" pitchFamily="34" charset="0"/>
                <a:ea typeface="Times New Roman" panose="02020603050405020304" pitchFamily="18" charset="0"/>
                <a:cs typeface="Arial" panose="020B0604020202020204" pitchFamily="34" charset="0"/>
              </a:rPr>
              <a:t>2</a:t>
            </a:r>
            <a:r>
              <a:rPr lang="ru-RU" sz="2800" b="1" dirty="0">
                <a:latin typeface="Arial" panose="020B0604020202020204" pitchFamily="34" charset="0"/>
                <a:ea typeface="Times New Roman" panose="02020603050405020304" pitchFamily="18" charset="0"/>
                <a:cs typeface="Arial" panose="020B0604020202020204" pitchFamily="34" charset="0"/>
              </a:rPr>
              <a:t>) – </a:t>
            </a:r>
            <a:endParaRPr lang="ru-RU" sz="2800" b="1" dirty="0" smtClean="0">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ru-RU" sz="2800" b="1" dirty="0">
                <a:latin typeface="Arial" panose="020B0604020202020204" pitchFamily="34" charset="0"/>
                <a:ea typeface="Times New Roman" panose="02020603050405020304" pitchFamily="18" charset="0"/>
                <a:cs typeface="Arial" panose="020B0604020202020204" pitchFamily="34" charset="0"/>
              </a:rPr>
              <a:t>– </a:t>
            </a:r>
            <a:r>
              <a:rPr lang="ru-RU" sz="2800" b="1" dirty="0" smtClean="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ru-RU" sz="2800" b="1" dirty="0">
                <a:latin typeface="Arial" panose="020B0604020202020204" pitchFamily="34" charset="0"/>
                <a:ea typeface="Times New Roman" panose="02020603050405020304" pitchFamily="18" charset="0"/>
                <a:cs typeface="Arial" panose="020B0604020202020204" pitchFamily="34" charset="0"/>
              </a:rPr>
              <a:t>[3</a:t>
            </a:r>
            <a:r>
              <a:rPr lang="ru-RU" sz="2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ru-RU" sz="2800" b="1" dirty="0">
                <a:latin typeface="Arial" panose="020B0604020202020204" pitchFamily="34" charset="0"/>
                <a:ea typeface="Times New Roman" panose="02020603050405020304" pitchFamily="18" charset="0"/>
                <a:cs typeface="Arial" panose="020B0604020202020204" pitchFamily="34" charset="0"/>
              </a:rPr>
              <a:t>Н</a:t>
            </a:r>
            <a:r>
              <a:rPr lang="ru-RU" sz="2800" b="1" baseline="30000" dirty="0">
                <a:latin typeface="Arial" panose="020B0604020202020204" pitchFamily="34" charset="0"/>
                <a:ea typeface="Times New Roman" panose="02020603050405020304" pitchFamily="18" charset="0"/>
                <a:cs typeface="Arial" panose="020B0604020202020204" pitchFamily="34" charset="0"/>
              </a:rPr>
              <a:t>0</a:t>
            </a:r>
            <a:r>
              <a:rPr lang="en-US" sz="2800" b="1" baseline="-25000" dirty="0">
                <a:latin typeface="Arial" panose="020B0604020202020204" pitchFamily="34" charset="0"/>
                <a:ea typeface="Times New Roman" panose="02020603050405020304" pitchFamily="18" charset="0"/>
                <a:cs typeface="Arial" panose="020B0604020202020204" pitchFamily="34" charset="0"/>
              </a:rPr>
              <a:t>f</a:t>
            </a:r>
            <a:r>
              <a:rPr lang="ru-RU" sz="2800" b="1" baseline="-25000" dirty="0">
                <a:latin typeface="Arial" panose="020B0604020202020204" pitchFamily="34" charset="0"/>
                <a:ea typeface="Times New Roman" panose="02020603050405020304" pitchFamily="18" charset="0"/>
                <a:cs typeface="Arial" panose="020B0604020202020204" pitchFamily="34" charset="0"/>
              </a:rPr>
              <a:t>,298</a:t>
            </a:r>
            <a:r>
              <a:rPr lang="ru-RU" sz="2800" b="1" dirty="0">
                <a:latin typeface="Arial" panose="020B0604020202020204" pitchFamily="34" charset="0"/>
                <a:ea typeface="Times New Roman" panose="02020603050405020304" pitchFamily="18" charset="0"/>
                <a:cs typeface="Arial" panose="020B0604020202020204" pitchFamily="34" charset="0"/>
              </a:rPr>
              <a:t>(</a:t>
            </a:r>
            <a:r>
              <a:rPr lang="en-US" sz="2800" b="1" dirty="0">
                <a:latin typeface="Arial" panose="020B0604020202020204" pitchFamily="34" charset="0"/>
                <a:ea typeface="Times New Roman" panose="02020603050405020304" pitchFamily="18" charset="0"/>
                <a:cs typeface="Arial" panose="020B0604020202020204" pitchFamily="34" charset="0"/>
              </a:rPr>
              <a:t>Al</a:t>
            </a:r>
            <a:r>
              <a:rPr lang="ru-RU" sz="2800" b="1" baseline="-25000" dirty="0">
                <a:latin typeface="Arial" panose="020B0604020202020204" pitchFamily="34" charset="0"/>
                <a:ea typeface="Times New Roman" panose="02020603050405020304" pitchFamily="18" charset="0"/>
                <a:cs typeface="Arial" panose="020B0604020202020204" pitchFamily="34" charset="0"/>
              </a:rPr>
              <a:t>2</a:t>
            </a:r>
            <a:r>
              <a:rPr lang="en-US" sz="2800" b="1" dirty="0">
                <a:latin typeface="Arial" panose="020B0604020202020204" pitchFamily="34" charset="0"/>
                <a:ea typeface="Times New Roman" panose="02020603050405020304" pitchFamily="18" charset="0"/>
                <a:cs typeface="Arial" panose="020B0604020202020204" pitchFamily="34" charset="0"/>
              </a:rPr>
              <a:t>O</a:t>
            </a:r>
            <a:r>
              <a:rPr lang="ru-RU" sz="2800" b="1" baseline="-25000" dirty="0">
                <a:latin typeface="Arial" panose="020B0604020202020204" pitchFamily="34" charset="0"/>
                <a:ea typeface="Times New Roman" panose="02020603050405020304" pitchFamily="18" charset="0"/>
                <a:cs typeface="Arial" panose="020B0604020202020204" pitchFamily="34" charset="0"/>
              </a:rPr>
              <a:t>3</a:t>
            </a:r>
            <a:r>
              <a:rPr lang="ru-RU" sz="2800" b="1" dirty="0">
                <a:latin typeface="Arial" panose="020B0604020202020204" pitchFamily="34" charset="0"/>
                <a:ea typeface="Times New Roman" panose="02020603050405020304" pitchFamily="18" charset="0"/>
                <a:cs typeface="Arial" panose="020B0604020202020204" pitchFamily="34" charset="0"/>
              </a:rPr>
              <a:t>) + 2</a:t>
            </a:r>
            <a:r>
              <a:rPr lang="ru-RU" sz="2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ru-RU" sz="2800" b="1" dirty="0">
                <a:latin typeface="Arial" panose="020B0604020202020204" pitchFamily="34" charset="0"/>
                <a:ea typeface="Times New Roman" panose="02020603050405020304" pitchFamily="18" charset="0"/>
                <a:cs typeface="Arial" panose="020B0604020202020204" pitchFamily="34" charset="0"/>
              </a:rPr>
              <a:t>Н</a:t>
            </a:r>
            <a:r>
              <a:rPr lang="ru-RU" sz="2800" b="1" baseline="30000" dirty="0">
                <a:latin typeface="Arial" panose="020B0604020202020204" pitchFamily="34" charset="0"/>
                <a:ea typeface="Times New Roman" panose="02020603050405020304" pitchFamily="18" charset="0"/>
                <a:cs typeface="Arial" panose="020B0604020202020204" pitchFamily="34" charset="0"/>
              </a:rPr>
              <a:t>0</a:t>
            </a:r>
            <a:r>
              <a:rPr lang="en-US" sz="2800" b="1" baseline="-25000" dirty="0">
                <a:latin typeface="Arial" panose="020B0604020202020204" pitchFamily="34" charset="0"/>
                <a:ea typeface="Times New Roman" panose="02020603050405020304" pitchFamily="18" charset="0"/>
                <a:cs typeface="Arial" panose="020B0604020202020204" pitchFamily="34" charset="0"/>
              </a:rPr>
              <a:t>f</a:t>
            </a:r>
            <a:r>
              <a:rPr lang="ru-RU" sz="2800" b="1" baseline="-25000" dirty="0">
                <a:latin typeface="Arial" panose="020B0604020202020204" pitchFamily="34" charset="0"/>
                <a:ea typeface="Times New Roman" panose="02020603050405020304" pitchFamily="18" charset="0"/>
                <a:cs typeface="Arial" panose="020B0604020202020204" pitchFamily="34" charset="0"/>
              </a:rPr>
              <a:t>,298</a:t>
            </a:r>
            <a:r>
              <a:rPr lang="ru-RU" sz="2800" b="1" dirty="0">
                <a:latin typeface="Arial" panose="020B0604020202020204" pitchFamily="34" charset="0"/>
                <a:ea typeface="Times New Roman" panose="02020603050405020304" pitchFamily="18" charset="0"/>
                <a:cs typeface="Arial" panose="020B0604020202020204" pitchFamily="34" charset="0"/>
              </a:rPr>
              <a:t>(</a:t>
            </a:r>
            <a:r>
              <a:rPr lang="en-US" sz="2800" b="1" dirty="0" err="1">
                <a:latin typeface="Arial" panose="020B0604020202020204" pitchFamily="34" charset="0"/>
                <a:ea typeface="Times New Roman" panose="02020603050405020304" pitchFamily="18" charset="0"/>
                <a:cs typeface="Arial" panose="020B0604020202020204" pitchFamily="34" charset="0"/>
              </a:rPr>
              <a:t>SiO</a:t>
            </a:r>
            <a:r>
              <a:rPr lang="ru-RU" sz="2800" b="1" baseline="-25000" dirty="0">
                <a:latin typeface="Arial" panose="020B0604020202020204" pitchFamily="34" charset="0"/>
                <a:ea typeface="Times New Roman" panose="02020603050405020304" pitchFamily="18" charset="0"/>
                <a:cs typeface="Arial" panose="020B0604020202020204" pitchFamily="34" charset="0"/>
              </a:rPr>
              <a:t>2</a:t>
            </a:r>
            <a:r>
              <a:rPr lang="ru-RU" sz="2800" b="1" dirty="0">
                <a:latin typeface="Arial" panose="020B0604020202020204" pitchFamily="34" charset="0"/>
                <a:ea typeface="Times New Roman" panose="02020603050405020304" pitchFamily="18" charset="0"/>
                <a:cs typeface="Arial" panose="020B0604020202020204" pitchFamily="34" charset="0"/>
              </a:rPr>
              <a:t>)] =</a:t>
            </a:r>
          </a:p>
          <a:p>
            <a:pPr algn="ctr">
              <a:spcAft>
                <a:spcPts val="0"/>
              </a:spcAft>
            </a:pPr>
            <a:r>
              <a:rPr lang="ru-RU" sz="2800" b="1" dirty="0">
                <a:latin typeface="Arial" panose="020B0604020202020204" pitchFamily="34" charset="0"/>
                <a:ea typeface="Times New Roman" panose="02020603050405020304" pitchFamily="18" charset="0"/>
                <a:cs typeface="Arial" panose="020B0604020202020204" pitchFamily="34" charset="0"/>
              </a:rPr>
              <a:t>= (–6824,5) – </a:t>
            </a:r>
            <a:r>
              <a:rPr lang="ru-RU" sz="2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ru-RU" sz="2800" b="1" dirty="0">
                <a:latin typeface="Arial" panose="020B0604020202020204" pitchFamily="34" charset="0"/>
                <a:ea typeface="Times New Roman" panose="02020603050405020304" pitchFamily="18" charset="0"/>
                <a:cs typeface="Arial" panose="020B0604020202020204" pitchFamily="34" charset="0"/>
              </a:rPr>
              <a:t>[3(–1676,8) + 2(–911,55)] = </a:t>
            </a:r>
            <a:r>
              <a:rPr lang="ru-RU" sz="2800" b="1" dirty="0">
                <a:ln>
                  <a:solidFill>
                    <a:schemeClr val="tx1"/>
                  </a:solidFill>
                </a:ln>
                <a:solidFill>
                  <a:srgbClr val="0000FF"/>
                </a:solidFill>
                <a:latin typeface="Arial" panose="020B0604020202020204" pitchFamily="34" charset="0"/>
                <a:ea typeface="Times New Roman" panose="02020603050405020304" pitchFamily="18" charset="0"/>
                <a:cs typeface="Arial" panose="020B0604020202020204" pitchFamily="34" charset="0"/>
              </a:rPr>
              <a:t>29 кДж</a:t>
            </a:r>
          </a:p>
          <a:p>
            <a:pPr>
              <a:spcAft>
                <a:spcPts val="0"/>
              </a:spcAft>
            </a:pPr>
            <a:r>
              <a:rPr lang="ru-RU" sz="1100" dirty="0">
                <a:latin typeface="Times New Roman" panose="02020603050405020304" pitchFamily="18" charset="0"/>
                <a:ea typeface="Times New Roman" panose="02020603050405020304" pitchFamily="18" charset="0"/>
              </a:rPr>
              <a:t> </a:t>
            </a:r>
            <a:endParaRPr lang="ru-RU" sz="1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9527925"/>
      </p:ext>
    </p:extLst>
  </p:cSld>
  <p:clrMapOvr>
    <a:masterClrMapping/>
  </p:clrMapOvr>
  <p:transition>
    <p:wheel spokes="1"/>
  </p:transition>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3" cstate="print"/>
          <a:srcRect/>
          <a:stretch>
            <a:fillRect/>
          </a:stretch>
        </p:blipFill>
        <p:spPr bwMode="auto">
          <a:xfrm>
            <a:off x="8603233" y="4991120"/>
            <a:ext cx="649287" cy="1295400"/>
          </a:xfrm>
          <a:prstGeom prst="rect">
            <a:avLst/>
          </a:prstGeom>
          <a:noFill/>
          <a:ln w="9525">
            <a:noFill/>
            <a:miter lim="800000"/>
            <a:headEnd/>
            <a:tailEnd/>
          </a:ln>
        </p:spPr>
      </p:pic>
      <p:sp>
        <p:nvSpPr>
          <p:cNvPr id="2" name="Прямоугольник 1"/>
          <p:cNvSpPr/>
          <p:nvPr/>
        </p:nvSpPr>
        <p:spPr>
          <a:xfrm>
            <a:off x="107504" y="44624"/>
            <a:ext cx="8856984" cy="6727996"/>
          </a:xfrm>
          <a:prstGeom prst="rect">
            <a:avLst/>
          </a:prstGeom>
        </p:spPr>
        <p:txBody>
          <a:bodyPr wrap="square">
            <a:spAutoFit/>
          </a:bodyPr>
          <a:lstStyle/>
          <a:p>
            <a:pPr indent="450850">
              <a:lnSpc>
                <a:spcPct val="80000"/>
              </a:lnSpc>
              <a:spcAft>
                <a:spcPts val="0"/>
              </a:spcAft>
            </a:pPr>
            <a:r>
              <a:rPr lang="ru-RU" sz="2800" b="1" dirty="0">
                <a:ln>
                  <a:solidFill>
                    <a:schemeClr val="tx1"/>
                  </a:solidFill>
                </a:ln>
                <a:solidFill>
                  <a:srgbClr val="0000FF"/>
                </a:solidFill>
                <a:latin typeface="Arial" panose="020B0604020202020204" pitchFamily="34" charset="0"/>
                <a:ea typeface="Times New Roman" panose="02020603050405020304" pitchFamily="18" charset="0"/>
                <a:cs typeface="Arial" panose="020B0604020202020204" pitchFamily="34" charset="0"/>
              </a:rPr>
              <a:t>Тепловой эффект через образование силлиманита:</a:t>
            </a:r>
          </a:p>
          <a:p>
            <a:pPr marL="90170" algn="ctr">
              <a:lnSpc>
                <a:spcPct val="80000"/>
              </a:lnSpc>
              <a:spcAft>
                <a:spcPts val="0"/>
              </a:spcAft>
            </a:pPr>
            <a:r>
              <a:rPr lang="ru-RU" sz="1400" b="1" dirty="0">
                <a:latin typeface="Arial" panose="020B0604020202020204" pitchFamily="34" charset="0"/>
                <a:ea typeface="Times New Roman" panose="02020603050405020304" pitchFamily="18" charset="0"/>
                <a:cs typeface="Arial" panose="020B0604020202020204" pitchFamily="34" charset="0"/>
              </a:rPr>
              <a:t> </a:t>
            </a:r>
          </a:p>
          <a:p>
            <a:pPr marL="90170" algn="ctr">
              <a:lnSpc>
                <a:spcPct val="80000"/>
              </a:lnSpc>
              <a:spcAft>
                <a:spcPts val="0"/>
              </a:spcAft>
            </a:pPr>
            <a:r>
              <a:rPr lang="en-US" sz="2800" b="1" dirty="0">
                <a:latin typeface="Arial" panose="020B0604020202020204" pitchFamily="34" charset="0"/>
                <a:ea typeface="Times New Roman" panose="02020603050405020304" pitchFamily="18" charset="0"/>
                <a:cs typeface="Arial" panose="020B0604020202020204" pitchFamily="34" charset="0"/>
              </a:rPr>
              <a:t>ΔH</a:t>
            </a:r>
            <a:r>
              <a:rPr lang="ru-RU" sz="2800" b="1" baseline="-25000" dirty="0">
                <a:latin typeface="Arial" panose="020B0604020202020204" pitchFamily="34" charset="0"/>
                <a:ea typeface="Times New Roman" panose="02020603050405020304" pitchFamily="18" charset="0"/>
                <a:cs typeface="Arial" panose="020B0604020202020204" pitchFamily="34" charset="0"/>
              </a:rPr>
              <a:t>1</a:t>
            </a:r>
            <a:r>
              <a:rPr lang="ru-RU" sz="2800" b="1" dirty="0">
                <a:latin typeface="Arial" panose="020B0604020202020204" pitchFamily="34" charset="0"/>
                <a:ea typeface="Times New Roman" panose="02020603050405020304" pitchFamily="18" charset="0"/>
                <a:cs typeface="Arial" panose="020B0604020202020204" pitchFamily="34" charset="0"/>
              </a:rPr>
              <a:t> = </a:t>
            </a:r>
            <a:r>
              <a:rPr lang="en-US" sz="2800" b="1" dirty="0">
                <a:latin typeface="Arial" panose="020B0604020202020204" pitchFamily="34" charset="0"/>
                <a:ea typeface="Times New Roman" panose="02020603050405020304" pitchFamily="18" charset="0"/>
                <a:cs typeface="Arial" panose="020B0604020202020204" pitchFamily="34" charset="0"/>
              </a:rPr>
              <a:t>ΔH</a:t>
            </a:r>
            <a:r>
              <a:rPr lang="ru-RU" sz="2800" b="1" baseline="-25000" dirty="0">
                <a:latin typeface="Arial" panose="020B0604020202020204" pitchFamily="34" charset="0"/>
                <a:ea typeface="Times New Roman" panose="02020603050405020304" pitchFamily="18" charset="0"/>
                <a:cs typeface="Arial" panose="020B0604020202020204" pitchFamily="34" charset="0"/>
              </a:rPr>
              <a:t>2</a:t>
            </a:r>
            <a:r>
              <a:rPr lang="ru-RU" sz="2800" b="1" dirty="0">
                <a:latin typeface="Arial" panose="020B0604020202020204" pitchFamily="34" charset="0"/>
                <a:ea typeface="Times New Roman" panose="02020603050405020304" pitchFamily="18" charset="0"/>
                <a:cs typeface="Arial" panose="020B0604020202020204" pitchFamily="34" charset="0"/>
              </a:rPr>
              <a:t> + </a:t>
            </a:r>
            <a:r>
              <a:rPr lang="en-US" sz="2800" b="1" dirty="0">
                <a:latin typeface="Arial" panose="020B0604020202020204" pitchFamily="34" charset="0"/>
                <a:ea typeface="Times New Roman" panose="02020603050405020304" pitchFamily="18" charset="0"/>
                <a:cs typeface="Arial" panose="020B0604020202020204" pitchFamily="34" charset="0"/>
              </a:rPr>
              <a:t>ΔH</a:t>
            </a:r>
            <a:r>
              <a:rPr lang="ru-RU" sz="2800" b="1" baseline="-25000" dirty="0">
                <a:latin typeface="Arial" panose="020B0604020202020204" pitchFamily="34" charset="0"/>
                <a:ea typeface="Times New Roman" panose="02020603050405020304" pitchFamily="18" charset="0"/>
                <a:cs typeface="Arial" panose="020B0604020202020204" pitchFamily="34" charset="0"/>
              </a:rPr>
              <a:t>3</a:t>
            </a:r>
            <a:endParaRPr lang="ru-RU" sz="2800" b="1" dirty="0">
              <a:latin typeface="Arial" panose="020B0604020202020204" pitchFamily="34" charset="0"/>
              <a:ea typeface="Times New Roman" panose="02020603050405020304" pitchFamily="18" charset="0"/>
              <a:cs typeface="Arial" panose="020B0604020202020204" pitchFamily="34" charset="0"/>
            </a:endParaRPr>
          </a:p>
          <a:p>
            <a:pPr marL="90170" indent="269875" algn="just">
              <a:lnSpc>
                <a:spcPct val="80000"/>
              </a:lnSpc>
              <a:spcAft>
                <a:spcPts val="0"/>
              </a:spcAft>
            </a:pPr>
            <a:r>
              <a:rPr lang="ru-RU" sz="2800" b="1" dirty="0">
                <a:latin typeface="Arial" panose="020B0604020202020204" pitchFamily="34" charset="0"/>
                <a:ea typeface="Times New Roman" panose="02020603050405020304" pitchFamily="18" charset="0"/>
                <a:cs typeface="Arial" panose="020B0604020202020204" pitchFamily="34" charset="0"/>
              </a:rPr>
              <a:t>Сделаем проверку: </a:t>
            </a:r>
          </a:p>
          <a:p>
            <a:pPr marL="90170" algn="ctr">
              <a:lnSpc>
                <a:spcPct val="80000"/>
              </a:lnSpc>
              <a:spcAft>
                <a:spcPts val="0"/>
              </a:spcAft>
            </a:pPr>
            <a:r>
              <a:rPr lang="en-US" sz="2800" b="1" dirty="0">
                <a:latin typeface="Arial" panose="020B0604020202020204" pitchFamily="34" charset="0"/>
                <a:ea typeface="Times New Roman" panose="02020603050405020304" pitchFamily="18" charset="0"/>
                <a:cs typeface="Arial" panose="020B0604020202020204" pitchFamily="34" charset="0"/>
              </a:rPr>
              <a:t>Al</a:t>
            </a:r>
            <a:r>
              <a:rPr lang="en-US" sz="2800" b="1" baseline="-25000" dirty="0">
                <a:latin typeface="Arial" panose="020B0604020202020204" pitchFamily="34" charset="0"/>
                <a:ea typeface="Times New Roman" panose="02020603050405020304" pitchFamily="18" charset="0"/>
                <a:cs typeface="Arial" panose="020B0604020202020204" pitchFamily="34" charset="0"/>
              </a:rPr>
              <a:t>2</a:t>
            </a:r>
            <a:r>
              <a:rPr lang="en-US" sz="2800" b="1" dirty="0">
                <a:latin typeface="Arial" panose="020B0604020202020204" pitchFamily="34" charset="0"/>
                <a:ea typeface="Times New Roman" panose="02020603050405020304" pitchFamily="18" charset="0"/>
                <a:cs typeface="Arial" panose="020B0604020202020204" pitchFamily="34" charset="0"/>
              </a:rPr>
              <a:t>O</a:t>
            </a:r>
            <a:r>
              <a:rPr lang="en-US" sz="2800" b="1" baseline="-25000" dirty="0">
                <a:latin typeface="Arial" panose="020B0604020202020204" pitchFamily="34" charset="0"/>
                <a:ea typeface="Times New Roman" panose="02020603050405020304" pitchFamily="18" charset="0"/>
                <a:cs typeface="Arial" panose="020B0604020202020204" pitchFamily="34" charset="0"/>
              </a:rPr>
              <a:t>3</a:t>
            </a:r>
            <a:r>
              <a:rPr lang="en-US" sz="2800" b="1" dirty="0">
                <a:latin typeface="Arial" panose="020B0604020202020204" pitchFamily="34" charset="0"/>
                <a:ea typeface="Times New Roman" panose="02020603050405020304" pitchFamily="18" charset="0"/>
                <a:cs typeface="Arial" panose="020B0604020202020204" pitchFamily="34" charset="0"/>
              </a:rPr>
              <a:t> + SiO</a:t>
            </a:r>
            <a:r>
              <a:rPr lang="en-US" sz="2800" b="1" baseline="-25000" dirty="0">
                <a:latin typeface="Arial" panose="020B0604020202020204" pitchFamily="34" charset="0"/>
                <a:ea typeface="Times New Roman" panose="02020603050405020304" pitchFamily="18" charset="0"/>
                <a:cs typeface="Arial" panose="020B0604020202020204" pitchFamily="34" charset="0"/>
              </a:rPr>
              <a:t>2</a:t>
            </a:r>
            <a:r>
              <a:rPr lang="en-US" sz="2800" b="1" dirty="0">
                <a:latin typeface="Arial" panose="020B0604020202020204" pitchFamily="34" charset="0"/>
                <a:ea typeface="Times New Roman" panose="02020603050405020304" pitchFamily="18" charset="0"/>
                <a:cs typeface="Arial" panose="020B0604020202020204" pitchFamily="34" charset="0"/>
              </a:rPr>
              <a:t> + 2Al</a:t>
            </a:r>
            <a:r>
              <a:rPr lang="en-US" sz="2800" b="1" baseline="-25000" dirty="0">
                <a:latin typeface="Arial" panose="020B0604020202020204" pitchFamily="34" charset="0"/>
                <a:ea typeface="Times New Roman" panose="02020603050405020304" pitchFamily="18" charset="0"/>
                <a:cs typeface="Arial" panose="020B0604020202020204" pitchFamily="34" charset="0"/>
              </a:rPr>
              <a:t>2</a:t>
            </a:r>
            <a:r>
              <a:rPr lang="en-US" sz="2800" b="1" dirty="0">
                <a:latin typeface="Arial" panose="020B0604020202020204" pitchFamily="34" charset="0"/>
                <a:ea typeface="Times New Roman" panose="02020603050405020304" pitchFamily="18" charset="0"/>
                <a:cs typeface="Arial" panose="020B0604020202020204" pitchFamily="34" charset="0"/>
              </a:rPr>
              <a:t>O</a:t>
            </a:r>
            <a:r>
              <a:rPr lang="en-US" sz="2800" b="1" baseline="-25000" dirty="0">
                <a:latin typeface="Arial" panose="020B0604020202020204" pitchFamily="34" charset="0"/>
                <a:ea typeface="Times New Roman" panose="02020603050405020304" pitchFamily="18" charset="0"/>
                <a:cs typeface="Arial" panose="020B0604020202020204" pitchFamily="34" charset="0"/>
              </a:rPr>
              <a:t>3</a:t>
            </a:r>
            <a:r>
              <a:rPr lang="en-US" sz="2800" b="1" dirty="0">
                <a:latin typeface="Arial" panose="020B0604020202020204" pitchFamily="34" charset="0"/>
                <a:ea typeface="Times New Roman" panose="02020603050405020304" pitchFamily="18" charset="0"/>
                <a:cs typeface="Arial" panose="020B0604020202020204" pitchFamily="34" charset="0"/>
              </a:rPr>
              <a:t> + </a:t>
            </a:r>
            <a:r>
              <a:rPr lang="en-US" sz="2800" b="1" u="sng" dirty="0">
                <a:latin typeface="Arial" panose="020B0604020202020204" pitchFamily="34" charset="0"/>
                <a:ea typeface="Times New Roman" panose="02020603050405020304" pitchFamily="18" charset="0"/>
                <a:cs typeface="Arial" panose="020B0604020202020204" pitchFamily="34" charset="0"/>
              </a:rPr>
              <a:t>Al</a:t>
            </a:r>
            <a:r>
              <a:rPr lang="en-US" sz="2800" b="1" u="sng" baseline="-25000" dirty="0">
                <a:latin typeface="Arial" panose="020B0604020202020204" pitchFamily="34" charset="0"/>
                <a:ea typeface="Times New Roman" panose="02020603050405020304" pitchFamily="18" charset="0"/>
                <a:cs typeface="Arial" panose="020B0604020202020204" pitchFamily="34" charset="0"/>
              </a:rPr>
              <a:t>2</a:t>
            </a:r>
            <a:r>
              <a:rPr lang="en-US" sz="2800" b="1" u="sng" dirty="0">
                <a:latin typeface="Arial" panose="020B0604020202020204" pitchFamily="34" charset="0"/>
                <a:ea typeface="Times New Roman" panose="02020603050405020304" pitchFamily="18" charset="0"/>
                <a:cs typeface="Arial" panose="020B0604020202020204" pitchFamily="34" charset="0"/>
              </a:rPr>
              <a:t>O</a:t>
            </a:r>
            <a:r>
              <a:rPr lang="en-US" sz="2800" b="1" u="sng" baseline="-25000" dirty="0">
                <a:latin typeface="Arial" panose="020B0604020202020204" pitchFamily="34" charset="0"/>
                <a:ea typeface="Times New Roman" panose="02020603050405020304" pitchFamily="18" charset="0"/>
                <a:cs typeface="Arial" panose="020B0604020202020204" pitchFamily="34" charset="0"/>
              </a:rPr>
              <a:t>3 </a:t>
            </a:r>
            <a:r>
              <a:rPr lang="en-US" sz="2800" b="1" u="sng" dirty="0">
                <a:latin typeface="Arial" panose="020B0604020202020204" pitchFamily="34" charset="0"/>
                <a:ea typeface="Times New Roman" panose="02020603050405020304" pitchFamily="18" charset="0"/>
                <a:cs typeface="Arial" panose="020B0604020202020204" pitchFamily="34" charset="0"/>
              </a:rPr>
              <a:t>⋅ SiO</a:t>
            </a:r>
            <a:r>
              <a:rPr lang="en-US" sz="2800" b="1" u="sng" baseline="-25000" dirty="0">
                <a:latin typeface="Arial" panose="020B0604020202020204" pitchFamily="34" charset="0"/>
                <a:ea typeface="Times New Roman" panose="02020603050405020304" pitchFamily="18" charset="0"/>
                <a:cs typeface="Arial" panose="020B0604020202020204" pitchFamily="34" charset="0"/>
              </a:rPr>
              <a:t>2</a:t>
            </a:r>
            <a:r>
              <a:rPr lang="en-US" sz="2800" b="1" dirty="0">
                <a:latin typeface="Arial" panose="020B0604020202020204" pitchFamily="34" charset="0"/>
                <a:ea typeface="Times New Roman" panose="02020603050405020304" pitchFamily="18" charset="0"/>
                <a:cs typeface="Arial" panose="020B0604020202020204" pitchFamily="34" charset="0"/>
              </a:rPr>
              <a:t> + SiO</a:t>
            </a:r>
            <a:r>
              <a:rPr lang="en-US" sz="2800" b="1" baseline="-25000" dirty="0">
                <a:latin typeface="Arial" panose="020B0604020202020204" pitchFamily="34" charset="0"/>
                <a:ea typeface="Times New Roman" panose="02020603050405020304" pitchFamily="18" charset="0"/>
                <a:cs typeface="Arial" panose="020B0604020202020204" pitchFamily="34" charset="0"/>
              </a:rPr>
              <a:t>2 </a:t>
            </a:r>
            <a:r>
              <a:rPr lang="en-US" sz="2800" b="1" dirty="0">
                <a:solidFill>
                  <a:srgbClr val="181818"/>
                </a:solidFill>
                <a:latin typeface="Arial" panose="020B0604020202020204" pitchFamily="34" charset="0"/>
                <a:ea typeface="Times New Roman" panose="02020603050405020304" pitchFamily="18" charset="0"/>
                <a:cs typeface="Arial" panose="020B0604020202020204" pitchFamily="34" charset="0"/>
              </a:rPr>
              <a:t>→</a:t>
            </a:r>
            <a:endParaRPr lang="ru-RU" sz="2800" b="1" dirty="0">
              <a:latin typeface="Arial" panose="020B0604020202020204" pitchFamily="34" charset="0"/>
              <a:ea typeface="Times New Roman" panose="02020603050405020304" pitchFamily="18" charset="0"/>
              <a:cs typeface="Arial" panose="020B0604020202020204" pitchFamily="34" charset="0"/>
            </a:endParaRPr>
          </a:p>
          <a:p>
            <a:pPr marL="90170" algn="ctr">
              <a:lnSpc>
                <a:spcPct val="80000"/>
              </a:lnSpc>
              <a:spcAft>
                <a:spcPts val="0"/>
              </a:spcAft>
            </a:pPr>
            <a:r>
              <a:rPr lang="en-US" sz="2800" b="1" dirty="0">
                <a:solidFill>
                  <a:srgbClr val="181818"/>
                </a:solidFill>
                <a:latin typeface="Arial" panose="020B0604020202020204" pitchFamily="34" charset="0"/>
                <a:ea typeface="Times New Roman" panose="02020603050405020304" pitchFamily="18" charset="0"/>
                <a:cs typeface="Arial" panose="020B0604020202020204" pitchFamily="34" charset="0"/>
              </a:rPr>
              <a:t>→ </a:t>
            </a:r>
            <a:r>
              <a:rPr lang="en-US" sz="2800" b="1" u="sng" dirty="0">
                <a:latin typeface="Arial" panose="020B0604020202020204" pitchFamily="34" charset="0"/>
                <a:ea typeface="Times New Roman" panose="02020603050405020304" pitchFamily="18" charset="0"/>
                <a:cs typeface="Arial" panose="020B0604020202020204" pitchFamily="34" charset="0"/>
              </a:rPr>
              <a:t>Al</a:t>
            </a:r>
            <a:r>
              <a:rPr lang="en-US" sz="2800" b="1" u="sng" baseline="-25000" dirty="0">
                <a:latin typeface="Arial" panose="020B0604020202020204" pitchFamily="34" charset="0"/>
                <a:ea typeface="Times New Roman" panose="02020603050405020304" pitchFamily="18" charset="0"/>
                <a:cs typeface="Arial" panose="020B0604020202020204" pitchFamily="34" charset="0"/>
              </a:rPr>
              <a:t>2</a:t>
            </a:r>
            <a:r>
              <a:rPr lang="en-US" sz="2800" b="1" u="sng" dirty="0">
                <a:latin typeface="Arial" panose="020B0604020202020204" pitchFamily="34" charset="0"/>
                <a:ea typeface="Times New Roman" panose="02020603050405020304" pitchFamily="18" charset="0"/>
                <a:cs typeface="Arial" panose="020B0604020202020204" pitchFamily="34" charset="0"/>
              </a:rPr>
              <a:t>O</a:t>
            </a:r>
            <a:r>
              <a:rPr lang="en-US" sz="2800" b="1" u="sng" baseline="-25000" dirty="0">
                <a:latin typeface="Arial" panose="020B0604020202020204" pitchFamily="34" charset="0"/>
                <a:ea typeface="Times New Roman" panose="02020603050405020304" pitchFamily="18" charset="0"/>
                <a:cs typeface="Arial" panose="020B0604020202020204" pitchFamily="34" charset="0"/>
              </a:rPr>
              <a:t>3 </a:t>
            </a:r>
            <a:r>
              <a:rPr lang="en-US" sz="2800" b="1" u="sng" dirty="0">
                <a:latin typeface="Arial" panose="020B0604020202020204" pitchFamily="34" charset="0"/>
                <a:ea typeface="Times New Roman" panose="02020603050405020304" pitchFamily="18" charset="0"/>
                <a:cs typeface="Arial" panose="020B0604020202020204" pitchFamily="34" charset="0"/>
              </a:rPr>
              <a:t>⋅ SiO</a:t>
            </a:r>
            <a:r>
              <a:rPr lang="en-US" sz="2800" b="1" u="sng" baseline="-25000" dirty="0">
                <a:latin typeface="Arial" panose="020B0604020202020204" pitchFamily="34" charset="0"/>
                <a:ea typeface="Times New Roman" panose="02020603050405020304" pitchFamily="18" charset="0"/>
                <a:cs typeface="Arial" panose="020B0604020202020204" pitchFamily="34" charset="0"/>
              </a:rPr>
              <a:t>2</a:t>
            </a:r>
            <a:r>
              <a:rPr lang="en-US" sz="2800" b="1" baseline="-25000" dirty="0">
                <a:latin typeface="Arial" panose="020B0604020202020204" pitchFamily="34" charset="0"/>
                <a:ea typeface="Times New Roman" panose="02020603050405020304" pitchFamily="18" charset="0"/>
                <a:cs typeface="Arial" panose="020B0604020202020204" pitchFamily="34" charset="0"/>
              </a:rPr>
              <a:t> </a:t>
            </a:r>
            <a:r>
              <a:rPr lang="en-US" sz="2800" b="1" dirty="0">
                <a:latin typeface="Arial" panose="020B0604020202020204" pitchFamily="34" charset="0"/>
                <a:ea typeface="Times New Roman" panose="02020603050405020304" pitchFamily="18" charset="0"/>
                <a:cs typeface="Arial" panose="020B0604020202020204" pitchFamily="34" charset="0"/>
              </a:rPr>
              <a:t>+ 3Al</a:t>
            </a:r>
            <a:r>
              <a:rPr lang="en-US" sz="2800" b="1" baseline="-25000" dirty="0">
                <a:latin typeface="Arial" panose="020B0604020202020204" pitchFamily="34" charset="0"/>
                <a:ea typeface="Times New Roman" panose="02020603050405020304" pitchFamily="18" charset="0"/>
                <a:cs typeface="Arial" panose="020B0604020202020204" pitchFamily="34" charset="0"/>
              </a:rPr>
              <a:t>2</a:t>
            </a:r>
            <a:r>
              <a:rPr lang="en-US" sz="2800" b="1" dirty="0">
                <a:latin typeface="Arial" panose="020B0604020202020204" pitchFamily="34" charset="0"/>
                <a:ea typeface="Times New Roman" panose="02020603050405020304" pitchFamily="18" charset="0"/>
                <a:cs typeface="Arial" panose="020B0604020202020204" pitchFamily="34" charset="0"/>
              </a:rPr>
              <a:t>O</a:t>
            </a:r>
            <a:r>
              <a:rPr lang="en-US" sz="2800" b="1" baseline="-25000" dirty="0">
                <a:latin typeface="Arial" panose="020B0604020202020204" pitchFamily="34" charset="0"/>
                <a:ea typeface="Times New Roman" panose="02020603050405020304" pitchFamily="18" charset="0"/>
                <a:cs typeface="Arial" panose="020B0604020202020204" pitchFamily="34" charset="0"/>
              </a:rPr>
              <a:t>3</a:t>
            </a:r>
            <a:r>
              <a:rPr lang="en-US" sz="2800" b="1" dirty="0">
                <a:latin typeface="Arial" panose="020B0604020202020204" pitchFamily="34" charset="0"/>
                <a:ea typeface="Times New Roman" panose="02020603050405020304" pitchFamily="18" charset="0"/>
                <a:cs typeface="Arial" panose="020B0604020202020204" pitchFamily="34" charset="0"/>
              </a:rPr>
              <a:t>⋅2SiO</a:t>
            </a:r>
            <a:r>
              <a:rPr lang="en-US" sz="2800" b="1" baseline="-25000" dirty="0">
                <a:latin typeface="Arial" panose="020B0604020202020204" pitchFamily="34" charset="0"/>
                <a:ea typeface="Times New Roman" panose="02020603050405020304" pitchFamily="18" charset="0"/>
                <a:cs typeface="Arial" panose="020B0604020202020204" pitchFamily="34" charset="0"/>
              </a:rPr>
              <a:t>2</a:t>
            </a:r>
            <a:endParaRPr lang="ru-RU" sz="2800" b="1" dirty="0">
              <a:latin typeface="Arial" panose="020B0604020202020204" pitchFamily="34" charset="0"/>
              <a:ea typeface="Times New Roman" panose="02020603050405020304" pitchFamily="18" charset="0"/>
              <a:cs typeface="Arial" panose="020B0604020202020204" pitchFamily="34" charset="0"/>
            </a:endParaRPr>
          </a:p>
          <a:p>
            <a:pPr marL="90170" indent="269875" algn="just">
              <a:lnSpc>
                <a:spcPct val="80000"/>
              </a:lnSpc>
              <a:spcAft>
                <a:spcPts val="0"/>
              </a:spcAft>
            </a:pPr>
            <a:r>
              <a:rPr lang="ru-RU" sz="2800" b="1" dirty="0">
                <a:latin typeface="Arial" panose="020B0604020202020204" pitchFamily="34" charset="0"/>
                <a:ea typeface="Times New Roman" panose="02020603050405020304" pitchFamily="18" charset="0"/>
                <a:cs typeface="Arial" panose="020B0604020202020204" pitchFamily="34" charset="0"/>
              </a:rPr>
              <a:t>Без подчёркнутого</a:t>
            </a:r>
          </a:p>
          <a:p>
            <a:pPr marL="90170" indent="269875" algn="ctr">
              <a:lnSpc>
                <a:spcPct val="80000"/>
              </a:lnSpc>
              <a:spcAft>
                <a:spcPts val="0"/>
              </a:spcAft>
            </a:pPr>
            <a:r>
              <a:rPr lang="ru-RU" sz="2800" b="1" dirty="0">
                <a:latin typeface="Arial" panose="020B0604020202020204" pitchFamily="34" charset="0"/>
                <a:ea typeface="Times New Roman" panose="02020603050405020304" pitchFamily="18" charset="0"/>
                <a:cs typeface="Arial" panose="020B0604020202020204" pitchFamily="34" charset="0"/>
              </a:rPr>
              <a:t>3</a:t>
            </a:r>
            <a:r>
              <a:rPr lang="en-US" sz="2800" b="1" dirty="0">
                <a:latin typeface="Arial" panose="020B0604020202020204" pitchFamily="34" charset="0"/>
                <a:ea typeface="Times New Roman" panose="02020603050405020304" pitchFamily="18" charset="0"/>
                <a:cs typeface="Arial" panose="020B0604020202020204" pitchFamily="34" charset="0"/>
              </a:rPr>
              <a:t>Al</a:t>
            </a:r>
            <a:r>
              <a:rPr lang="ru-RU" sz="2800" b="1" baseline="-25000" dirty="0">
                <a:latin typeface="Arial" panose="020B0604020202020204" pitchFamily="34" charset="0"/>
                <a:ea typeface="Times New Roman" panose="02020603050405020304" pitchFamily="18" charset="0"/>
                <a:cs typeface="Arial" panose="020B0604020202020204" pitchFamily="34" charset="0"/>
              </a:rPr>
              <a:t>2</a:t>
            </a:r>
            <a:r>
              <a:rPr lang="en-US" sz="2800" b="1" dirty="0">
                <a:latin typeface="Arial" panose="020B0604020202020204" pitchFamily="34" charset="0"/>
                <a:ea typeface="Times New Roman" panose="02020603050405020304" pitchFamily="18" charset="0"/>
                <a:cs typeface="Arial" panose="020B0604020202020204" pitchFamily="34" charset="0"/>
              </a:rPr>
              <a:t>O</a:t>
            </a:r>
            <a:r>
              <a:rPr lang="ru-RU" sz="2800" b="1" baseline="-25000" dirty="0">
                <a:latin typeface="Arial" panose="020B0604020202020204" pitchFamily="34" charset="0"/>
                <a:ea typeface="Times New Roman" panose="02020603050405020304" pitchFamily="18" charset="0"/>
                <a:cs typeface="Arial" panose="020B0604020202020204" pitchFamily="34" charset="0"/>
              </a:rPr>
              <a:t>3</a:t>
            </a:r>
            <a:r>
              <a:rPr lang="ru-RU" sz="2800" b="1" dirty="0">
                <a:solidFill>
                  <a:srgbClr val="181818"/>
                </a:solidFill>
                <a:latin typeface="Arial" panose="020B0604020202020204" pitchFamily="34" charset="0"/>
                <a:ea typeface="Times New Roman" panose="02020603050405020304" pitchFamily="18" charset="0"/>
                <a:cs typeface="Arial" panose="020B0604020202020204" pitchFamily="34" charset="0"/>
              </a:rPr>
              <a:t> + 2</a:t>
            </a:r>
            <a:r>
              <a:rPr lang="en-US" sz="2800" b="1" dirty="0" err="1">
                <a:latin typeface="Arial" panose="020B0604020202020204" pitchFamily="34" charset="0"/>
                <a:ea typeface="Times New Roman" panose="02020603050405020304" pitchFamily="18" charset="0"/>
                <a:cs typeface="Arial" panose="020B0604020202020204" pitchFamily="34" charset="0"/>
              </a:rPr>
              <a:t>SiO</a:t>
            </a:r>
            <a:r>
              <a:rPr lang="ru-RU" sz="2800" b="1" baseline="-25000" dirty="0">
                <a:latin typeface="Arial" panose="020B0604020202020204" pitchFamily="34" charset="0"/>
                <a:ea typeface="Times New Roman" panose="02020603050405020304" pitchFamily="18" charset="0"/>
                <a:cs typeface="Arial" panose="020B0604020202020204" pitchFamily="34" charset="0"/>
              </a:rPr>
              <a:t>2</a:t>
            </a:r>
            <a:r>
              <a:rPr lang="ru-RU" sz="2800" b="1" dirty="0">
                <a:solidFill>
                  <a:srgbClr val="181818"/>
                </a:solidFill>
                <a:latin typeface="Arial" panose="020B0604020202020204" pitchFamily="34" charset="0"/>
                <a:ea typeface="Times New Roman" panose="02020603050405020304" pitchFamily="18" charset="0"/>
                <a:cs typeface="Arial" panose="020B0604020202020204" pitchFamily="34" charset="0"/>
              </a:rPr>
              <a:t> → 3</a:t>
            </a:r>
            <a:r>
              <a:rPr lang="en-US" sz="2800" b="1" dirty="0">
                <a:latin typeface="Arial" panose="020B0604020202020204" pitchFamily="34" charset="0"/>
                <a:ea typeface="Times New Roman" panose="02020603050405020304" pitchFamily="18" charset="0"/>
                <a:cs typeface="Arial" panose="020B0604020202020204" pitchFamily="34" charset="0"/>
              </a:rPr>
              <a:t>Al</a:t>
            </a:r>
            <a:r>
              <a:rPr lang="ru-RU" sz="2800" b="1" baseline="-25000" dirty="0">
                <a:latin typeface="Arial" panose="020B0604020202020204" pitchFamily="34" charset="0"/>
                <a:ea typeface="Times New Roman" panose="02020603050405020304" pitchFamily="18" charset="0"/>
                <a:cs typeface="Arial" panose="020B0604020202020204" pitchFamily="34" charset="0"/>
              </a:rPr>
              <a:t>2</a:t>
            </a:r>
            <a:r>
              <a:rPr lang="en-US" sz="2800" b="1" dirty="0">
                <a:latin typeface="Arial" panose="020B0604020202020204" pitchFamily="34" charset="0"/>
                <a:ea typeface="Times New Roman" panose="02020603050405020304" pitchFamily="18" charset="0"/>
                <a:cs typeface="Arial" panose="020B0604020202020204" pitchFamily="34" charset="0"/>
              </a:rPr>
              <a:t>O</a:t>
            </a:r>
            <a:r>
              <a:rPr lang="ru-RU" sz="2800" b="1" baseline="-25000" dirty="0">
                <a:latin typeface="Arial" panose="020B0604020202020204" pitchFamily="34" charset="0"/>
                <a:ea typeface="Times New Roman" panose="02020603050405020304" pitchFamily="18" charset="0"/>
                <a:cs typeface="Arial" panose="020B0604020202020204" pitchFamily="34" charset="0"/>
              </a:rPr>
              <a:t>3</a:t>
            </a:r>
            <a:r>
              <a:rPr lang="ru-RU" sz="2800" b="1" dirty="0">
                <a:latin typeface="Arial" panose="020B0604020202020204" pitchFamily="34" charset="0"/>
                <a:ea typeface="Times New Roman" panose="02020603050405020304" pitchFamily="18" charset="0"/>
                <a:cs typeface="Arial" panose="020B0604020202020204" pitchFamily="34" charset="0"/>
              </a:rPr>
              <a:t> ⋅ 2</a:t>
            </a:r>
            <a:r>
              <a:rPr lang="en-US" sz="2800" b="1" dirty="0" err="1">
                <a:latin typeface="Arial" panose="020B0604020202020204" pitchFamily="34" charset="0"/>
                <a:ea typeface="Times New Roman" panose="02020603050405020304" pitchFamily="18" charset="0"/>
                <a:cs typeface="Arial" panose="020B0604020202020204" pitchFamily="34" charset="0"/>
              </a:rPr>
              <a:t>SiO</a:t>
            </a:r>
            <a:r>
              <a:rPr lang="ru-RU" sz="2800" b="1" baseline="-25000" dirty="0">
                <a:latin typeface="Arial" panose="020B0604020202020204" pitchFamily="34" charset="0"/>
                <a:ea typeface="Times New Roman" panose="02020603050405020304" pitchFamily="18" charset="0"/>
                <a:cs typeface="Arial" panose="020B0604020202020204" pitchFamily="34" charset="0"/>
              </a:rPr>
              <a:t>2</a:t>
            </a:r>
            <a:endParaRPr lang="ru-RU" sz="2800" b="1" dirty="0">
              <a:latin typeface="Arial" panose="020B0604020202020204" pitchFamily="34" charset="0"/>
              <a:ea typeface="Times New Roman" panose="02020603050405020304" pitchFamily="18" charset="0"/>
              <a:cs typeface="Arial" panose="020B0604020202020204" pitchFamily="34" charset="0"/>
            </a:endParaRPr>
          </a:p>
          <a:p>
            <a:pPr marL="90170" indent="269875" algn="just">
              <a:lnSpc>
                <a:spcPct val="80000"/>
              </a:lnSpc>
              <a:spcAft>
                <a:spcPts val="0"/>
              </a:spcAft>
            </a:pPr>
            <a:r>
              <a:rPr lang="ru-RU" sz="2800" b="1" dirty="0">
                <a:latin typeface="Arial" panose="020B0604020202020204" pitchFamily="34" charset="0"/>
                <a:ea typeface="Times New Roman" panose="02020603050405020304" pitchFamily="18" charset="0"/>
                <a:cs typeface="Arial" panose="020B0604020202020204" pitchFamily="34" charset="0"/>
              </a:rPr>
              <a:t>Рассуждения верны.</a:t>
            </a:r>
          </a:p>
          <a:p>
            <a:pPr>
              <a:lnSpc>
                <a:spcPct val="80000"/>
              </a:lnSpc>
              <a:spcAft>
                <a:spcPts val="0"/>
              </a:spcAft>
            </a:pPr>
            <a:r>
              <a:rPr lang="ru-RU" sz="1000" b="1" dirty="0">
                <a:latin typeface="Arial" panose="020B0604020202020204" pitchFamily="34" charset="0"/>
                <a:ea typeface="Times New Roman" panose="02020603050405020304" pitchFamily="18" charset="0"/>
                <a:cs typeface="Arial" panose="020B0604020202020204" pitchFamily="34" charset="0"/>
              </a:rPr>
              <a:t> </a:t>
            </a:r>
          </a:p>
          <a:p>
            <a:pPr algn="ctr">
              <a:spcAft>
                <a:spcPts val="0"/>
              </a:spcAft>
            </a:pPr>
            <a:r>
              <a:rPr lang="en-US" sz="2800" b="1" dirty="0">
                <a:latin typeface="Arial" panose="020B0604020202020204" pitchFamily="34" charset="0"/>
                <a:ea typeface="Times New Roman" panose="02020603050405020304" pitchFamily="18" charset="0"/>
                <a:cs typeface="Arial" panose="020B0604020202020204" pitchFamily="34" charset="0"/>
              </a:rPr>
              <a:t>ΔH</a:t>
            </a:r>
            <a:r>
              <a:rPr lang="ru-RU" sz="2800" b="1" baseline="-25000" dirty="0">
                <a:latin typeface="Arial" panose="020B0604020202020204" pitchFamily="34" charset="0"/>
                <a:ea typeface="Times New Roman" panose="02020603050405020304" pitchFamily="18" charset="0"/>
                <a:cs typeface="Arial" panose="020B0604020202020204" pitchFamily="34" charset="0"/>
              </a:rPr>
              <a:t>2</a:t>
            </a:r>
            <a:r>
              <a:rPr lang="ru-RU" sz="2800" b="1" dirty="0">
                <a:latin typeface="Arial" panose="020B0604020202020204" pitchFamily="34" charset="0"/>
                <a:ea typeface="Times New Roman" panose="02020603050405020304" pitchFamily="18" charset="0"/>
                <a:cs typeface="Arial" panose="020B0604020202020204" pitchFamily="34" charset="0"/>
              </a:rPr>
              <a:t> = </a:t>
            </a:r>
            <a:r>
              <a:rPr lang="ru-RU" sz="2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ru-RU" sz="2800" b="1" dirty="0">
                <a:latin typeface="Arial" panose="020B0604020202020204" pitchFamily="34" charset="0"/>
                <a:ea typeface="Times New Roman" panose="02020603050405020304" pitchFamily="18" charset="0"/>
                <a:cs typeface="Arial" panose="020B0604020202020204" pitchFamily="34" charset="0"/>
              </a:rPr>
              <a:t>Н</a:t>
            </a:r>
            <a:r>
              <a:rPr lang="ru-RU" sz="2800" b="1" baseline="30000" dirty="0">
                <a:latin typeface="Arial" panose="020B0604020202020204" pitchFamily="34" charset="0"/>
                <a:ea typeface="Times New Roman" panose="02020603050405020304" pitchFamily="18" charset="0"/>
                <a:cs typeface="Arial" panose="020B0604020202020204" pitchFamily="34" charset="0"/>
              </a:rPr>
              <a:t>0</a:t>
            </a:r>
            <a:r>
              <a:rPr lang="en-US" sz="2800" b="1" baseline="-25000" dirty="0">
                <a:latin typeface="Arial" panose="020B0604020202020204" pitchFamily="34" charset="0"/>
                <a:ea typeface="Times New Roman" panose="02020603050405020304" pitchFamily="18" charset="0"/>
                <a:cs typeface="Arial" panose="020B0604020202020204" pitchFamily="34" charset="0"/>
              </a:rPr>
              <a:t>f</a:t>
            </a:r>
            <a:r>
              <a:rPr lang="ru-RU" sz="2800" b="1" baseline="-25000" dirty="0">
                <a:latin typeface="Arial" panose="020B0604020202020204" pitchFamily="34" charset="0"/>
                <a:ea typeface="Times New Roman" panose="02020603050405020304" pitchFamily="18" charset="0"/>
                <a:cs typeface="Arial" panose="020B0604020202020204" pitchFamily="34" charset="0"/>
              </a:rPr>
              <a:t>,298</a:t>
            </a:r>
            <a:r>
              <a:rPr lang="ru-RU" sz="2800" b="1" dirty="0">
                <a:latin typeface="Arial" panose="020B0604020202020204" pitchFamily="34" charset="0"/>
                <a:ea typeface="Times New Roman" panose="02020603050405020304" pitchFamily="18" charset="0"/>
                <a:cs typeface="Arial" panose="020B0604020202020204" pitchFamily="34" charset="0"/>
              </a:rPr>
              <a:t>(</a:t>
            </a:r>
            <a:r>
              <a:rPr lang="en-US" sz="2800" b="1" dirty="0">
                <a:latin typeface="Arial" panose="020B0604020202020204" pitchFamily="34" charset="0"/>
                <a:ea typeface="Times New Roman" panose="02020603050405020304" pitchFamily="18" charset="0"/>
                <a:cs typeface="Arial" panose="020B0604020202020204" pitchFamily="34" charset="0"/>
              </a:rPr>
              <a:t>Al</a:t>
            </a:r>
            <a:r>
              <a:rPr lang="ru-RU" sz="2800" b="1" baseline="-25000" dirty="0">
                <a:latin typeface="Arial" panose="020B0604020202020204" pitchFamily="34" charset="0"/>
                <a:ea typeface="Times New Roman" panose="02020603050405020304" pitchFamily="18" charset="0"/>
                <a:cs typeface="Arial" panose="020B0604020202020204" pitchFamily="34" charset="0"/>
              </a:rPr>
              <a:t>2</a:t>
            </a:r>
            <a:r>
              <a:rPr lang="en-US" sz="2800" b="1" dirty="0">
                <a:latin typeface="Arial" panose="020B0604020202020204" pitchFamily="34" charset="0"/>
                <a:ea typeface="Times New Roman" panose="02020603050405020304" pitchFamily="18" charset="0"/>
                <a:cs typeface="Arial" panose="020B0604020202020204" pitchFamily="34" charset="0"/>
              </a:rPr>
              <a:t>O</a:t>
            </a:r>
            <a:r>
              <a:rPr lang="ru-RU" sz="2800" b="1" baseline="-25000" dirty="0">
                <a:latin typeface="Arial" panose="020B0604020202020204" pitchFamily="34" charset="0"/>
                <a:ea typeface="Times New Roman" panose="02020603050405020304" pitchFamily="18" charset="0"/>
                <a:cs typeface="Arial" panose="020B0604020202020204" pitchFamily="34" charset="0"/>
              </a:rPr>
              <a:t>3</a:t>
            </a:r>
            <a:r>
              <a:rPr lang="ru-RU" sz="2800" b="1" dirty="0">
                <a:latin typeface="Arial" panose="020B0604020202020204" pitchFamily="34" charset="0"/>
                <a:ea typeface="Times New Roman" panose="02020603050405020304" pitchFamily="18" charset="0"/>
                <a:cs typeface="Arial" panose="020B0604020202020204" pitchFamily="34" charset="0"/>
              </a:rPr>
              <a:t> ⋅ </a:t>
            </a:r>
            <a:r>
              <a:rPr lang="en-US" sz="2800" b="1" dirty="0" err="1">
                <a:latin typeface="Arial" panose="020B0604020202020204" pitchFamily="34" charset="0"/>
                <a:ea typeface="Times New Roman" panose="02020603050405020304" pitchFamily="18" charset="0"/>
                <a:cs typeface="Arial" panose="020B0604020202020204" pitchFamily="34" charset="0"/>
              </a:rPr>
              <a:t>SiO</a:t>
            </a:r>
            <a:r>
              <a:rPr lang="ru-RU" sz="2800" b="1" baseline="-25000" dirty="0">
                <a:latin typeface="Arial" panose="020B0604020202020204" pitchFamily="34" charset="0"/>
                <a:ea typeface="Times New Roman" panose="02020603050405020304" pitchFamily="18" charset="0"/>
                <a:cs typeface="Arial" panose="020B0604020202020204" pitchFamily="34" charset="0"/>
              </a:rPr>
              <a:t>2</a:t>
            </a:r>
            <a:r>
              <a:rPr lang="ru-RU" sz="2800" b="1" dirty="0">
                <a:latin typeface="Arial" panose="020B0604020202020204" pitchFamily="34" charset="0"/>
                <a:ea typeface="Times New Roman" panose="02020603050405020304" pitchFamily="18" charset="0"/>
                <a:cs typeface="Arial" panose="020B0604020202020204" pitchFamily="34" charset="0"/>
              </a:rPr>
              <a:t>) </a:t>
            </a:r>
            <a:r>
              <a:rPr lang="ru-RU" sz="2800" b="1" dirty="0" smtClean="0">
                <a:latin typeface="Arial" panose="020B0604020202020204" pitchFamily="34" charset="0"/>
                <a:ea typeface="Times New Roman" panose="02020603050405020304" pitchFamily="18" charset="0"/>
                <a:cs typeface="Arial" panose="020B0604020202020204" pitchFamily="34" charset="0"/>
              </a:rPr>
              <a:t>–</a:t>
            </a:r>
          </a:p>
          <a:p>
            <a:pPr algn="ctr">
              <a:spcAft>
                <a:spcPts val="0"/>
              </a:spcAft>
            </a:pPr>
            <a:r>
              <a:rPr lang="ru-RU" sz="2800" b="1" dirty="0" smtClean="0">
                <a:latin typeface="Arial" panose="020B0604020202020204" pitchFamily="34" charset="0"/>
                <a:ea typeface="Times New Roman" panose="02020603050405020304" pitchFamily="18" charset="0"/>
                <a:cs typeface="Arial" panose="020B0604020202020204" pitchFamily="34" charset="0"/>
              </a:rPr>
              <a:t>– </a:t>
            </a:r>
            <a:r>
              <a:rPr lang="ru-RU" sz="2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ru-RU" sz="2800" b="1" dirty="0">
                <a:latin typeface="Arial" panose="020B0604020202020204" pitchFamily="34" charset="0"/>
                <a:ea typeface="Times New Roman" panose="02020603050405020304" pitchFamily="18" charset="0"/>
                <a:cs typeface="Arial" panose="020B0604020202020204" pitchFamily="34" charset="0"/>
              </a:rPr>
              <a:t>[</a:t>
            </a:r>
            <a:r>
              <a:rPr lang="ru-RU" sz="2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ru-RU" sz="2800" b="1" dirty="0">
                <a:latin typeface="Arial" panose="020B0604020202020204" pitchFamily="34" charset="0"/>
                <a:ea typeface="Times New Roman" panose="02020603050405020304" pitchFamily="18" charset="0"/>
                <a:cs typeface="Arial" panose="020B0604020202020204" pitchFamily="34" charset="0"/>
              </a:rPr>
              <a:t>Н</a:t>
            </a:r>
            <a:r>
              <a:rPr lang="ru-RU" sz="2800" b="1" baseline="30000" dirty="0">
                <a:latin typeface="Arial" panose="020B0604020202020204" pitchFamily="34" charset="0"/>
                <a:ea typeface="Times New Roman" panose="02020603050405020304" pitchFamily="18" charset="0"/>
                <a:cs typeface="Arial" panose="020B0604020202020204" pitchFamily="34" charset="0"/>
              </a:rPr>
              <a:t>0</a:t>
            </a:r>
            <a:r>
              <a:rPr lang="en-US" sz="2800" b="1" baseline="-25000" dirty="0">
                <a:latin typeface="Arial" panose="020B0604020202020204" pitchFamily="34" charset="0"/>
                <a:ea typeface="Times New Roman" panose="02020603050405020304" pitchFamily="18" charset="0"/>
                <a:cs typeface="Arial" panose="020B0604020202020204" pitchFamily="34" charset="0"/>
              </a:rPr>
              <a:t>f</a:t>
            </a:r>
            <a:r>
              <a:rPr lang="ru-RU" sz="2800" b="1" baseline="-25000" dirty="0">
                <a:latin typeface="Arial" panose="020B0604020202020204" pitchFamily="34" charset="0"/>
                <a:ea typeface="Times New Roman" panose="02020603050405020304" pitchFamily="18" charset="0"/>
                <a:cs typeface="Arial" panose="020B0604020202020204" pitchFamily="34" charset="0"/>
              </a:rPr>
              <a:t>,298</a:t>
            </a:r>
            <a:r>
              <a:rPr lang="ru-RU" sz="2800" b="1" dirty="0">
                <a:latin typeface="Arial" panose="020B0604020202020204" pitchFamily="34" charset="0"/>
                <a:ea typeface="Times New Roman" panose="02020603050405020304" pitchFamily="18" charset="0"/>
                <a:cs typeface="Arial" panose="020B0604020202020204" pitchFamily="34" charset="0"/>
              </a:rPr>
              <a:t>(</a:t>
            </a:r>
            <a:r>
              <a:rPr lang="en-US" sz="2800" b="1" dirty="0">
                <a:latin typeface="Arial" panose="020B0604020202020204" pitchFamily="34" charset="0"/>
                <a:ea typeface="Times New Roman" panose="02020603050405020304" pitchFamily="18" charset="0"/>
                <a:cs typeface="Arial" panose="020B0604020202020204" pitchFamily="34" charset="0"/>
              </a:rPr>
              <a:t>Al</a:t>
            </a:r>
            <a:r>
              <a:rPr lang="ru-RU" sz="2800" b="1" baseline="-25000" dirty="0">
                <a:latin typeface="Arial" panose="020B0604020202020204" pitchFamily="34" charset="0"/>
                <a:ea typeface="Times New Roman" panose="02020603050405020304" pitchFamily="18" charset="0"/>
                <a:cs typeface="Arial" panose="020B0604020202020204" pitchFamily="34" charset="0"/>
              </a:rPr>
              <a:t>2</a:t>
            </a:r>
            <a:r>
              <a:rPr lang="en-US" sz="2800" b="1" dirty="0">
                <a:latin typeface="Arial" panose="020B0604020202020204" pitchFamily="34" charset="0"/>
                <a:ea typeface="Times New Roman" panose="02020603050405020304" pitchFamily="18" charset="0"/>
                <a:cs typeface="Arial" panose="020B0604020202020204" pitchFamily="34" charset="0"/>
              </a:rPr>
              <a:t>O</a:t>
            </a:r>
            <a:r>
              <a:rPr lang="ru-RU" sz="2800" b="1" baseline="-25000" dirty="0">
                <a:latin typeface="Arial" panose="020B0604020202020204" pitchFamily="34" charset="0"/>
                <a:ea typeface="Times New Roman" panose="02020603050405020304" pitchFamily="18" charset="0"/>
                <a:cs typeface="Arial" panose="020B0604020202020204" pitchFamily="34" charset="0"/>
              </a:rPr>
              <a:t>3</a:t>
            </a:r>
            <a:r>
              <a:rPr lang="ru-RU" sz="2800" b="1" dirty="0">
                <a:latin typeface="Arial" panose="020B0604020202020204" pitchFamily="34" charset="0"/>
                <a:ea typeface="Times New Roman" panose="02020603050405020304" pitchFamily="18" charset="0"/>
                <a:cs typeface="Arial" panose="020B0604020202020204" pitchFamily="34" charset="0"/>
              </a:rPr>
              <a:t>) + </a:t>
            </a:r>
            <a:r>
              <a:rPr lang="ru-RU" sz="2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ru-RU" sz="2800" b="1" dirty="0">
                <a:latin typeface="Arial" panose="020B0604020202020204" pitchFamily="34" charset="0"/>
                <a:ea typeface="Times New Roman" panose="02020603050405020304" pitchFamily="18" charset="0"/>
                <a:cs typeface="Arial" panose="020B0604020202020204" pitchFamily="34" charset="0"/>
              </a:rPr>
              <a:t>Н</a:t>
            </a:r>
            <a:r>
              <a:rPr lang="ru-RU" sz="2800" b="1" baseline="30000" dirty="0">
                <a:latin typeface="Arial" panose="020B0604020202020204" pitchFamily="34" charset="0"/>
                <a:ea typeface="Times New Roman" panose="02020603050405020304" pitchFamily="18" charset="0"/>
                <a:cs typeface="Arial" panose="020B0604020202020204" pitchFamily="34" charset="0"/>
              </a:rPr>
              <a:t>0</a:t>
            </a:r>
            <a:r>
              <a:rPr lang="en-US" sz="2800" b="1" baseline="-25000" dirty="0">
                <a:latin typeface="Arial" panose="020B0604020202020204" pitchFamily="34" charset="0"/>
                <a:ea typeface="Times New Roman" panose="02020603050405020304" pitchFamily="18" charset="0"/>
                <a:cs typeface="Arial" panose="020B0604020202020204" pitchFamily="34" charset="0"/>
              </a:rPr>
              <a:t>f</a:t>
            </a:r>
            <a:r>
              <a:rPr lang="ru-RU" sz="2800" b="1" baseline="-25000" dirty="0">
                <a:latin typeface="Arial" panose="020B0604020202020204" pitchFamily="34" charset="0"/>
                <a:ea typeface="Times New Roman" panose="02020603050405020304" pitchFamily="18" charset="0"/>
                <a:cs typeface="Arial" panose="020B0604020202020204" pitchFamily="34" charset="0"/>
              </a:rPr>
              <a:t>,298</a:t>
            </a:r>
            <a:r>
              <a:rPr lang="ru-RU" sz="2800" b="1" dirty="0">
                <a:latin typeface="Arial" panose="020B0604020202020204" pitchFamily="34" charset="0"/>
                <a:ea typeface="Times New Roman" panose="02020603050405020304" pitchFamily="18" charset="0"/>
                <a:cs typeface="Arial" panose="020B0604020202020204" pitchFamily="34" charset="0"/>
              </a:rPr>
              <a:t>(</a:t>
            </a:r>
            <a:r>
              <a:rPr lang="en-US" sz="2800" b="1" dirty="0" err="1">
                <a:latin typeface="Arial" panose="020B0604020202020204" pitchFamily="34" charset="0"/>
                <a:ea typeface="Times New Roman" panose="02020603050405020304" pitchFamily="18" charset="0"/>
                <a:cs typeface="Arial" panose="020B0604020202020204" pitchFamily="34" charset="0"/>
              </a:rPr>
              <a:t>SiO</a:t>
            </a:r>
            <a:r>
              <a:rPr lang="ru-RU" sz="2800" b="1" baseline="-25000" dirty="0">
                <a:latin typeface="Arial" panose="020B0604020202020204" pitchFamily="34" charset="0"/>
                <a:ea typeface="Times New Roman" panose="02020603050405020304" pitchFamily="18" charset="0"/>
                <a:cs typeface="Arial" panose="020B0604020202020204" pitchFamily="34" charset="0"/>
              </a:rPr>
              <a:t>2</a:t>
            </a:r>
            <a:r>
              <a:rPr lang="ru-RU" sz="2800" b="1" dirty="0">
                <a:latin typeface="Arial" panose="020B0604020202020204" pitchFamily="34" charset="0"/>
                <a:ea typeface="Times New Roman" panose="02020603050405020304" pitchFamily="18" charset="0"/>
                <a:cs typeface="Arial" panose="020B0604020202020204" pitchFamily="34" charset="0"/>
              </a:rPr>
              <a:t>)] =</a:t>
            </a:r>
          </a:p>
          <a:p>
            <a:pPr algn="ctr">
              <a:spcAft>
                <a:spcPts val="0"/>
              </a:spcAft>
            </a:pPr>
            <a:r>
              <a:rPr lang="ru-RU" sz="2800" b="1" dirty="0">
                <a:latin typeface="Arial" panose="020B0604020202020204" pitchFamily="34" charset="0"/>
                <a:ea typeface="Times New Roman" panose="02020603050405020304" pitchFamily="18" charset="0"/>
                <a:cs typeface="Arial" panose="020B0604020202020204" pitchFamily="34" charset="0"/>
              </a:rPr>
              <a:t>= (–2589,2) – </a:t>
            </a:r>
            <a:r>
              <a:rPr lang="ru-RU" sz="2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ru-RU" sz="2800" b="1" dirty="0">
                <a:latin typeface="Arial" panose="020B0604020202020204" pitchFamily="34" charset="0"/>
                <a:ea typeface="Times New Roman" panose="02020603050405020304" pitchFamily="18" charset="0"/>
                <a:cs typeface="Arial" panose="020B0604020202020204" pitchFamily="34" charset="0"/>
              </a:rPr>
              <a:t>[(–1676,8) + (–911,55)] = –0,85 кДж</a:t>
            </a:r>
          </a:p>
          <a:p>
            <a:pPr algn="ctr">
              <a:spcAft>
                <a:spcPts val="0"/>
              </a:spcAft>
            </a:pPr>
            <a:r>
              <a:rPr lang="en-US" sz="2800" b="1" dirty="0">
                <a:latin typeface="Arial" panose="020B0604020202020204" pitchFamily="34" charset="0"/>
                <a:ea typeface="Times New Roman" panose="02020603050405020304" pitchFamily="18" charset="0"/>
                <a:cs typeface="Arial" panose="020B0604020202020204" pitchFamily="34" charset="0"/>
              </a:rPr>
              <a:t>ΔH</a:t>
            </a:r>
            <a:r>
              <a:rPr lang="ru-RU" sz="2800" b="1" baseline="-25000" dirty="0">
                <a:latin typeface="Arial" panose="020B0604020202020204" pitchFamily="34" charset="0"/>
                <a:ea typeface="Times New Roman" panose="02020603050405020304" pitchFamily="18" charset="0"/>
                <a:cs typeface="Arial" panose="020B0604020202020204" pitchFamily="34" charset="0"/>
              </a:rPr>
              <a:t>3</a:t>
            </a:r>
            <a:r>
              <a:rPr lang="ru-RU" sz="2800" b="1" dirty="0">
                <a:latin typeface="Arial" panose="020B0604020202020204" pitchFamily="34" charset="0"/>
                <a:ea typeface="Times New Roman" panose="02020603050405020304" pitchFamily="18" charset="0"/>
                <a:cs typeface="Arial" panose="020B0604020202020204" pitchFamily="34" charset="0"/>
              </a:rPr>
              <a:t> = </a:t>
            </a:r>
            <a:r>
              <a:rPr lang="ru-RU" sz="2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ru-RU" sz="2800" b="1" dirty="0">
                <a:latin typeface="Arial" panose="020B0604020202020204" pitchFamily="34" charset="0"/>
                <a:ea typeface="Times New Roman" panose="02020603050405020304" pitchFamily="18" charset="0"/>
                <a:cs typeface="Arial" panose="020B0604020202020204" pitchFamily="34" charset="0"/>
              </a:rPr>
              <a:t>Н</a:t>
            </a:r>
            <a:r>
              <a:rPr lang="ru-RU" sz="2800" b="1" baseline="30000" dirty="0">
                <a:latin typeface="Arial" panose="020B0604020202020204" pitchFamily="34" charset="0"/>
                <a:ea typeface="Times New Roman" panose="02020603050405020304" pitchFamily="18" charset="0"/>
                <a:cs typeface="Arial" panose="020B0604020202020204" pitchFamily="34" charset="0"/>
              </a:rPr>
              <a:t>0</a:t>
            </a:r>
            <a:r>
              <a:rPr lang="en-US" sz="2800" b="1" baseline="-25000" dirty="0">
                <a:latin typeface="Arial" panose="020B0604020202020204" pitchFamily="34" charset="0"/>
                <a:ea typeface="Times New Roman" panose="02020603050405020304" pitchFamily="18" charset="0"/>
                <a:cs typeface="Arial" panose="020B0604020202020204" pitchFamily="34" charset="0"/>
              </a:rPr>
              <a:t>f</a:t>
            </a:r>
            <a:r>
              <a:rPr lang="ru-RU" sz="2800" b="1" baseline="-25000" dirty="0">
                <a:latin typeface="Arial" panose="020B0604020202020204" pitchFamily="34" charset="0"/>
                <a:ea typeface="Times New Roman" panose="02020603050405020304" pitchFamily="18" charset="0"/>
                <a:cs typeface="Arial" panose="020B0604020202020204" pitchFamily="34" charset="0"/>
              </a:rPr>
              <a:t>,298</a:t>
            </a:r>
            <a:r>
              <a:rPr lang="ru-RU" sz="2800" b="1" dirty="0">
                <a:latin typeface="Arial" panose="020B0604020202020204" pitchFamily="34" charset="0"/>
                <a:ea typeface="Times New Roman" panose="02020603050405020304" pitchFamily="18" charset="0"/>
                <a:cs typeface="Arial" panose="020B0604020202020204" pitchFamily="34" charset="0"/>
              </a:rPr>
              <a:t>(3</a:t>
            </a:r>
            <a:r>
              <a:rPr lang="en-US" sz="2800" b="1" dirty="0">
                <a:latin typeface="Arial" panose="020B0604020202020204" pitchFamily="34" charset="0"/>
                <a:ea typeface="Times New Roman" panose="02020603050405020304" pitchFamily="18" charset="0"/>
                <a:cs typeface="Arial" panose="020B0604020202020204" pitchFamily="34" charset="0"/>
              </a:rPr>
              <a:t>Al</a:t>
            </a:r>
            <a:r>
              <a:rPr lang="ru-RU" sz="2800" b="1" baseline="-25000" dirty="0">
                <a:latin typeface="Arial" panose="020B0604020202020204" pitchFamily="34" charset="0"/>
                <a:ea typeface="Times New Roman" panose="02020603050405020304" pitchFamily="18" charset="0"/>
                <a:cs typeface="Arial" panose="020B0604020202020204" pitchFamily="34" charset="0"/>
              </a:rPr>
              <a:t>2</a:t>
            </a:r>
            <a:r>
              <a:rPr lang="en-US" sz="2800" b="1" dirty="0">
                <a:latin typeface="Arial" panose="020B0604020202020204" pitchFamily="34" charset="0"/>
                <a:ea typeface="Times New Roman" panose="02020603050405020304" pitchFamily="18" charset="0"/>
                <a:cs typeface="Arial" panose="020B0604020202020204" pitchFamily="34" charset="0"/>
              </a:rPr>
              <a:t>O</a:t>
            </a:r>
            <a:r>
              <a:rPr lang="ru-RU" sz="2800" b="1" baseline="-25000" dirty="0">
                <a:latin typeface="Arial" panose="020B0604020202020204" pitchFamily="34" charset="0"/>
                <a:ea typeface="Times New Roman" panose="02020603050405020304" pitchFamily="18" charset="0"/>
                <a:cs typeface="Arial" panose="020B0604020202020204" pitchFamily="34" charset="0"/>
              </a:rPr>
              <a:t>3</a:t>
            </a:r>
            <a:r>
              <a:rPr lang="ru-RU" sz="2800" b="1" dirty="0">
                <a:latin typeface="Arial" panose="020B0604020202020204" pitchFamily="34" charset="0"/>
                <a:ea typeface="Times New Roman" panose="02020603050405020304" pitchFamily="18" charset="0"/>
                <a:cs typeface="Arial" panose="020B0604020202020204" pitchFamily="34" charset="0"/>
              </a:rPr>
              <a:t> ⋅ 2</a:t>
            </a:r>
            <a:r>
              <a:rPr lang="en-US" sz="2800" b="1" dirty="0" err="1">
                <a:latin typeface="Arial" panose="020B0604020202020204" pitchFamily="34" charset="0"/>
                <a:ea typeface="Times New Roman" panose="02020603050405020304" pitchFamily="18" charset="0"/>
                <a:cs typeface="Arial" panose="020B0604020202020204" pitchFamily="34" charset="0"/>
              </a:rPr>
              <a:t>SiO</a:t>
            </a:r>
            <a:r>
              <a:rPr lang="ru-RU" sz="2800" b="1" baseline="-25000" dirty="0">
                <a:latin typeface="Arial" panose="020B0604020202020204" pitchFamily="34" charset="0"/>
                <a:ea typeface="Times New Roman" panose="02020603050405020304" pitchFamily="18" charset="0"/>
                <a:cs typeface="Arial" panose="020B0604020202020204" pitchFamily="34" charset="0"/>
              </a:rPr>
              <a:t>2</a:t>
            </a:r>
            <a:r>
              <a:rPr lang="ru-RU" sz="2800" b="1" dirty="0">
                <a:latin typeface="Arial" panose="020B0604020202020204" pitchFamily="34" charset="0"/>
                <a:ea typeface="Times New Roman" panose="02020603050405020304" pitchFamily="18" charset="0"/>
                <a:cs typeface="Arial" panose="020B0604020202020204" pitchFamily="34" charset="0"/>
              </a:rPr>
              <a:t>) – </a:t>
            </a:r>
            <a:r>
              <a:rPr lang="ru-RU" sz="2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ru-RU" sz="2800" b="1" dirty="0">
                <a:latin typeface="Arial" panose="020B0604020202020204" pitchFamily="34" charset="0"/>
                <a:ea typeface="Times New Roman" panose="02020603050405020304" pitchFamily="18" charset="0"/>
                <a:cs typeface="Arial" panose="020B0604020202020204" pitchFamily="34" charset="0"/>
              </a:rPr>
              <a:t>[2</a:t>
            </a:r>
            <a:r>
              <a:rPr lang="ru-RU" sz="2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ru-RU" sz="2800" b="1" dirty="0">
                <a:latin typeface="Arial" panose="020B0604020202020204" pitchFamily="34" charset="0"/>
                <a:ea typeface="Times New Roman" panose="02020603050405020304" pitchFamily="18" charset="0"/>
                <a:cs typeface="Arial" panose="020B0604020202020204" pitchFamily="34" charset="0"/>
              </a:rPr>
              <a:t>Н</a:t>
            </a:r>
            <a:r>
              <a:rPr lang="ru-RU" sz="2800" b="1" baseline="30000" dirty="0">
                <a:latin typeface="Arial" panose="020B0604020202020204" pitchFamily="34" charset="0"/>
                <a:ea typeface="Times New Roman" panose="02020603050405020304" pitchFamily="18" charset="0"/>
                <a:cs typeface="Arial" panose="020B0604020202020204" pitchFamily="34" charset="0"/>
              </a:rPr>
              <a:t>0</a:t>
            </a:r>
            <a:r>
              <a:rPr lang="en-US" sz="2800" b="1" baseline="-25000" dirty="0">
                <a:latin typeface="Arial" panose="020B0604020202020204" pitchFamily="34" charset="0"/>
                <a:ea typeface="Times New Roman" panose="02020603050405020304" pitchFamily="18" charset="0"/>
                <a:cs typeface="Arial" panose="020B0604020202020204" pitchFamily="34" charset="0"/>
              </a:rPr>
              <a:t>f</a:t>
            </a:r>
            <a:r>
              <a:rPr lang="ru-RU" sz="2800" b="1" baseline="-25000" dirty="0">
                <a:latin typeface="Arial" panose="020B0604020202020204" pitchFamily="34" charset="0"/>
                <a:ea typeface="Times New Roman" panose="02020603050405020304" pitchFamily="18" charset="0"/>
                <a:cs typeface="Arial" panose="020B0604020202020204" pitchFamily="34" charset="0"/>
              </a:rPr>
              <a:t>,298</a:t>
            </a:r>
            <a:r>
              <a:rPr lang="ru-RU" sz="2800" b="1" dirty="0">
                <a:latin typeface="Arial" panose="020B0604020202020204" pitchFamily="34" charset="0"/>
                <a:ea typeface="Times New Roman" panose="02020603050405020304" pitchFamily="18" charset="0"/>
                <a:cs typeface="Arial" panose="020B0604020202020204" pitchFamily="34" charset="0"/>
              </a:rPr>
              <a:t>(</a:t>
            </a:r>
            <a:r>
              <a:rPr lang="en-US" sz="2800" b="1" dirty="0">
                <a:latin typeface="Arial" panose="020B0604020202020204" pitchFamily="34" charset="0"/>
                <a:ea typeface="Times New Roman" panose="02020603050405020304" pitchFamily="18" charset="0"/>
                <a:cs typeface="Arial" panose="020B0604020202020204" pitchFamily="34" charset="0"/>
              </a:rPr>
              <a:t>Al</a:t>
            </a:r>
            <a:r>
              <a:rPr lang="ru-RU" sz="2800" b="1" baseline="-25000" dirty="0">
                <a:latin typeface="Arial" panose="020B0604020202020204" pitchFamily="34" charset="0"/>
                <a:ea typeface="Times New Roman" panose="02020603050405020304" pitchFamily="18" charset="0"/>
                <a:cs typeface="Arial" panose="020B0604020202020204" pitchFamily="34" charset="0"/>
              </a:rPr>
              <a:t>2</a:t>
            </a:r>
            <a:r>
              <a:rPr lang="en-US" sz="2800" b="1" dirty="0">
                <a:latin typeface="Arial" panose="020B0604020202020204" pitchFamily="34" charset="0"/>
                <a:ea typeface="Times New Roman" panose="02020603050405020304" pitchFamily="18" charset="0"/>
                <a:cs typeface="Arial" panose="020B0604020202020204" pitchFamily="34" charset="0"/>
              </a:rPr>
              <a:t>O</a:t>
            </a:r>
            <a:r>
              <a:rPr lang="ru-RU" sz="2800" b="1" baseline="-25000" dirty="0">
                <a:latin typeface="Arial" panose="020B0604020202020204" pitchFamily="34" charset="0"/>
                <a:ea typeface="Times New Roman" panose="02020603050405020304" pitchFamily="18" charset="0"/>
                <a:cs typeface="Arial" panose="020B0604020202020204" pitchFamily="34" charset="0"/>
              </a:rPr>
              <a:t>3</a:t>
            </a:r>
            <a:r>
              <a:rPr lang="ru-RU" sz="2800" b="1" dirty="0">
                <a:latin typeface="Arial" panose="020B0604020202020204" pitchFamily="34" charset="0"/>
                <a:ea typeface="Times New Roman" panose="02020603050405020304" pitchFamily="18" charset="0"/>
                <a:cs typeface="Arial" panose="020B0604020202020204" pitchFamily="34" charset="0"/>
              </a:rPr>
              <a:t>) + </a:t>
            </a:r>
            <a:r>
              <a:rPr lang="ru-RU" sz="2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ru-RU" sz="2800" b="1" dirty="0">
                <a:latin typeface="Arial" panose="020B0604020202020204" pitchFamily="34" charset="0"/>
                <a:ea typeface="Times New Roman" panose="02020603050405020304" pitchFamily="18" charset="0"/>
                <a:cs typeface="Arial" panose="020B0604020202020204" pitchFamily="34" charset="0"/>
              </a:rPr>
              <a:t>Н</a:t>
            </a:r>
            <a:r>
              <a:rPr lang="ru-RU" sz="2800" b="1" baseline="30000" dirty="0">
                <a:latin typeface="Arial" panose="020B0604020202020204" pitchFamily="34" charset="0"/>
                <a:ea typeface="Times New Roman" panose="02020603050405020304" pitchFamily="18" charset="0"/>
                <a:cs typeface="Arial" panose="020B0604020202020204" pitchFamily="34" charset="0"/>
              </a:rPr>
              <a:t>0</a:t>
            </a:r>
            <a:r>
              <a:rPr lang="en-US" sz="2800" b="1" baseline="-25000" dirty="0">
                <a:latin typeface="Arial" panose="020B0604020202020204" pitchFamily="34" charset="0"/>
                <a:ea typeface="Times New Roman" panose="02020603050405020304" pitchFamily="18" charset="0"/>
                <a:cs typeface="Arial" panose="020B0604020202020204" pitchFamily="34" charset="0"/>
              </a:rPr>
              <a:t>f</a:t>
            </a:r>
            <a:r>
              <a:rPr lang="ru-RU" sz="2800" b="1" baseline="-25000" dirty="0">
                <a:latin typeface="Arial" panose="020B0604020202020204" pitchFamily="34" charset="0"/>
                <a:ea typeface="Times New Roman" panose="02020603050405020304" pitchFamily="18" charset="0"/>
                <a:cs typeface="Arial" panose="020B0604020202020204" pitchFamily="34" charset="0"/>
              </a:rPr>
              <a:t>,298</a:t>
            </a:r>
            <a:r>
              <a:rPr lang="ru-RU" sz="2800" b="1" dirty="0">
                <a:latin typeface="Arial" panose="020B0604020202020204" pitchFamily="34" charset="0"/>
                <a:ea typeface="Times New Roman" panose="02020603050405020304" pitchFamily="18" charset="0"/>
                <a:cs typeface="Arial" panose="020B0604020202020204" pitchFamily="34" charset="0"/>
              </a:rPr>
              <a:t>(</a:t>
            </a:r>
            <a:r>
              <a:rPr lang="en-US" sz="2800" b="1" dirty="0">
                <a:latin typeface="Arial" panose="020B0604020202020204" pitchFamily="34" charset="0"/>
                <a:ea typeface="Times New Roman" panose="02020603050405020304" pitchFamily="18" charset="0"/>
                <a:cs typeface="Arial" panose="020B0604020202020204" pitchFamily="34" charset="0"/>
              </a:rPr>
              <a:t>Al</a:t>
            </a:r>
            <a:r>
              <a:rPr lang="ru-RU" sz="2800" b="1" baseline="-25000" dirty="0">
                <a:latin typeface="Arial" panose="020B0604020202020204" pitchFamily="34" charset="0"/>
                <a:ea typeface="Times New Roman" panose="02020603050405020304" pitchFamily="18" charset="0"/>
                <a:cs typeface="Arial" panose="020B0604020202020204" pitchFamily="34" charset="0"/>
              </a:rPr>
              <a:t>2</a:t>
            </a:r>
            <a:r>
              <a:rPr lang="en-US" sz="2800" b="1" dirty="0">
                <a:latin typeface="Arial" panose="020B0604020202020204" pitchFamily="34" charset="0"/>
                <a:ea typeface="Times New Roman" panose="02020603050405020304" pitchFamily="18" charset="0"/>
                <a:cs typeface="Arial" panose="020B0604020202020204" pitchFamily="34" charset="0"/>
              </a:rPr>
              <a:t>O</a:t>
            </a:r>
            <a:r>
              <a:rPr lang="ru-RU" sz="2800" b="1" baseline="-25000" dirty="0">
                <a:latin typeface="Arial" panose="020B0604020202020204" pitchFamily="34" charset="0"/>
                <a:ea typeface="Times New Roman" panose="02020603050405020304" pitchFamily="18" charset="0"/>
                <a:cs typeface="Arial" panose="020B0604020202020204" pitchFamily="34" charset="0"/>
              </a:rPr>
              <a:t>3 </a:t>
            </a:r>
            <a:r>
              <a:rPr lang="ru-RU" sz="2800" b="1" dirty="0">
                <a:latin typeface="Arial" panose="020B0604020202020204" pitchFamily="34" charset="0"/>
                <a:ea typeface="Times New Roman" panose="02020603050405020304" pitchFamily="18" charset="0"/>
                <a:cs typeface="Arial" panose="020B0604020202020204" pitchFamily="34" charset="0"/>
              </a:rPr>
              <a:t>⋅ </a:t>
            </a:r>
            <a:r>
              <a:rPr lang="en-US" sz="2800" b="1" dirty="0" err="1">
                <a:latin typeface="Arial" panose="020B0604020202020204" pitchFamily="34" charset="0"/>
                <a:ea typeface="Times New Roman" panose="02020603050405020304" pitchFamily="18" charset="0"/>
                <a:cs typeface="Arial" panose="020B0604020202020204" pitchFamily="34" charset="0"/>
              </a:rPr>
              <a:t>SiO</a:t>
            </a:r>
            <a:r>
              <a:rPr lang="ru-RU" sz="2800" b="1" baseline="-25000" dirty="0">
                <a:latin typeface="Arial" panose="020B0604020202020204" pitchFamily="34" charset="0"/>
                <a:ea typeface="Times New Roman" panose="02020603050405020304" pitchFamily="18" charset="0"/>
                <a:cs typeface="Arial" panose="020B0604020202020204" pitchFamily="34" charset="0"/>
              </a:rPr>
              <a:t>2</a:t>
            </a:r>
            <a:r>
              <a:rPr lang="ru-RU" sz="2800" b="1" dirty="0">
                <a:latin typeface="Arial" panose="020B0604020202020204" pitchFamily="34" charset="0"/>
                <a:ea typeface="Times New Roman" panose="02020603050405020304" pitchFamily="18" charset="0"/>
                <a:cs typeface="Arial" panose="020B0604020202020204" pitchFamily="34" charset="0"/>
              </a:rPr>
              <a:t>) + </a:t>
            </a:r>
            <a:r>
              <a:rPr lang="ru-RU" sz="2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ru-RU" sz="2800" b="1" dirty="0">
                <a:latin typeface="Arial" panose="020B0604020202020204" pitchFamily="34" charset="0"/>
                <a:ea typeface="Times New Roman" panose="02020603050405020304" pitchFamily="18" charset="0"/>
                <a:cs typeface="Arial" panose="020B0604020202020204" pitchFamily="34" charset="0"/>
              </a:rPr>
              <a:t>Н</a:t>
            </a:r>
            <a:r>
              <a:rPr lang="ru-RU" sz="2800" b="1" baseline="30000" dirty="0">
                <a:latin typeface="Arial" panose="020B0604020202020204" pitchFamily="34" charset="0"/>
                <a:ea typeface="Times New Roman" panose="02020603050405020304" pitchFamily="18" charset="0"/>
                <a:cs typeface="Arial" panose="020B0604020202020204" pitchFamily="34" charset="0"/>
              </a:rPr>
              <a:t>0</a:t>
            </a:r>
            <a:r>
              <a:rPr lang="en-US" sz="2800" b="1" baseline="-25000" dirty="0">
                <a:latin typeface="Arial" panose="020B0604020202020204" pitchFamily="34" charset="0"/>
                <a:ea typeface="Times New Roman" panose="02020603050405020304" pitchFamily="18" charset="0"/>
                <a:cs typeface="Arial" panose="020B0604020202020204" pitchFamily="34" charset="0"/>
              </a:rPr>
              <a:t>f</a:t>
            </a:r>
            <a:r>
              <a:rPr lang="ru-RU" sz="2800" b="1" baseline="-25000" dirty="0">
                <a:latin typeface="Arial" panose="020B0604020202020204" pitchFamily="34" charset="0"/>
                <a:ea typeface="Times New Roman" panose="02020603050405020304" pitchFamily="18" charset="0"/>
                <a:cs typeface="Arial" panose="020B0604020202020204" pitchFamily="34" charset="0"/>
              </a:rPr>
              <a:t>,298</a:t>
            </a:r>
            <a:r>
              <a:rPr lang="ru-RU" sz="2800" b="1" dirty="0">
                <a:latin typeface="Arial" panose="020B0604020202020204" pitchFamily="34" charset="0"/>
                <a:ea typeface="Times New Roman" panose="02020603050405020304" pitchFamily="18" charset="0"/>
                <a:cs typeface="Arial" panose="020B0604020202020204" pitchFamily="34" charset="0"/>
              </a:rPr>
              <a:t>(</a:t>
            </a:r>
            <a:r>
              <a:rPr lang="en-US" sz="2800" b="1" dirty="0" err="1">
                <a:latin typeface="Arial" panose="020B0604020202020204" pitchFamily="34" charset="0"/>
                <a:ea typeface="Times New Roman" panose="02020603050405020304" pitchFamily="18" charset="0"/>
                <a:cs typeface="Arial" panose="020B0604020202020204" pitchFamily="34" charset="0"/>
              </a:rPr>
              <a:t>SiO</a:t>
            </a:r>
            <a:r>
              <a:rPr lang="ru-RU" sz="2800" b="1" baseline="-25000" dirty="0">
                <a:latin typeface="Arial" panose="020B0604020202020204" pitchFamily="34" charset="0"/>
                <a:ea typeface="Times New Roman" panose="02020603050405020304" pitchFamily="18" charset="0"/>
                <a:cs typeface="Arial" panose="020B0604020202020204" pitchFamily="34" charset="0"/>
              </a:rPr>
              <a:t>2</a:t>
            </a:r>
            <a:r>
              <a:rPr lang="ru-RU" sz="2800" b="1" dirty="0">
                <a:latin typeface="Arial" panose="020B0604020202020204" pitchFamily="34" charset="0"/>
                <a:ea typeface="Times New Roman" panose="02020603050405020304" pitchFamily="18" charset="0"/>
                <a:cs typeface="Arial" panose="020B0604020202020204" pitchFamily="34" charset="0"/>
              </a:rPr>
              <a:t>)] = (–6824,5) – </a:t>
            </a:r>
            <a:r>
              <a:rPr lang="ru-RU" sz="2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ru-RU" sz="2800" b="1" dirty="0">
                <a:latin typeface="Arial" panose="020B0604020202020204" pitchFamily="34" charset="0"/>
                <a:ea typeface="Times New Roman" panose="02020603050405020304" pitchFamily="18" charset="0"/>
                <a:cs typeface="Arial" panose="020B0604020202020204" pitchFamily="34" charset="0"/>
              </a:rPr>
              <a:t>[2(–1676,8) + (–2589,2) + (–911,55)] = 29,85 кДж</a:t>
            </a:r>
          </a:p>
          <a:p>
            <a:pPr marL="90170" algn="ctr">
              <a:spcAft>
                <a:spcPts val="0"/>
              </a:spcAft>
            </a:pPr>
            <a:r>
              <a:rPr lang="en-US" sz="2800" b="1" dirty="0">
                <a:latin typeface="Arial" panose="020B0604020202020204" pitchFamily="34" charset="0"/>
                <a:ea typeface="Times New Roman" panose="02020603050405020304" pitchFamily="18" charset="0"/>
                <a:cs typeface="Arial" panose="020B0604020202020204" pitchFamily="34" charset="0"/>
              </a:rPr>
              <a:t>ΔH</a:t>
            </a:r>
            <a:r>
              <a:rPr lang="ru-RU" sz="2800" b="1" baseline="-25000" dirty="0">
                <a:latin typeface="Arial" panose="020B0604020202020204" pitchFamily="34" charset="0"/>
                <a:ea typeface="Times New Roman" panose="02020603050405020304" pitchFamily="18" charset="0"/>
                <a:cs typeface="Arial" panose="020B0604020202020204" pitchFamily="34" charset="0"/>
              </a:rPr>
              <a:t>1</a:t>
            </a:r>
            <a:r>
              <a:rPr lang="ru-RU" sz="2800" b="1" dirty="0">
                <a:latin typeface="Arial" panose="020B0604020202020204" pitchFamily="34" charset="0"/>
                <a:ea typeface="Times New Roman" panose="02020603050405020304" pitchFamily="18" charset="0"/>
                <a:cs typeface="Arial" panose="020B0604020202020204" pitchFamily="34" charset="0"/>
              </a:rPr>
              <a:t> = </a:t>
            </a:r>
            <a:r>
              <a:rPr lang="en-US" sz="2800" b="1" dirty="0">
                <a:latin typeface="Arial" panose="020B0604020202020204" pitchFamily="34" charset="0"/>
                <a:ea typeface="Times New Roman" panose="02020603050405020304" pitchFamily="18" charset="0"/>
                <a:cs typeface="Arial" panose="020B0604020202020204" pitchFamily="34" charset="0"/>
              </a:rPr>
              <a:t>ΔH</a:t>
            </a:r>
            <a:r>
              <a:rPr lang="ru-RU" sz="2800" b="1" baseline="-25000" dirty="0">
                <a:latin typeface="Arial" panose="020B0604020202020204" pitchFamily="34" charset="0"/>
                <a:ea typeface="Times New Roman" panose="02020603050405020304" pitchFamily="18" charset="0"/>
                <a:cs typeface="Arial" panose="020B0604020202020204" pitchFamily="34" charset="0"/>
              </a:rPr>
              <a:t>2</a:t>
            </a:r>
            <a:r>
              <a:rPr lang="ru-RU" sz="2800" b="1" dirty="0">
                <a:latin typeface="Arial" panose="020B0604020202020204" pitchFamily="34" charset="0"/>
                <a:ea typeface="Times New Roman" panose="02020603050405020304" pitchFamily="18" charset="0"/>
                <a:cs typeface="Arial" panose="020B0604020202020204" pitchFamily="34" charset="0"/>
              </a:rPr>
              <a:t> + </a:t>
            </a:r>
            <a:r>
              <a:rPr lang="en-US" sz="2800" b="1" dirty="0">
                <a:latin typeface="Arial" panose="020B0604020202020204" pitchFamily="34" charset="0"/>
                <a:ea typeface="Times New Roman" panose="02020603050405020304" pitchFamily="18" charset="0"/>
                <a:cs typeface="Arial" panose="020B0604020202020204" pitchFamily="34" charset="0"/>
              </a:rPr>
              <a:t>ΔH</a:t>
            </a:r>
            <a:r>
              <a:rPr lang="ru-RU" sz="2800" b="1" baseline="-25000" dirty="0">
                <a:latin typeface="Arial" panose="020B0604020202020204" pitchFamily="34" charset="0"/>
                <a:ea typeface="Times New Roman" panose="02020603050405020304" pitchFamily="18" charset="0"/>
                <a:cs typeface="Arial" panose="020B0604020202020204" pitchFamily="34" charset="0"/>
              </a:rPr>
              <a:t>3 </a:t>
            </a:r>
            <a:r>
              <a:rPr lang="ru-RU" sz="2800" b="1" dirty="0">
                <a:latin typeface="Arial" panose="020B0604020202020204" pitchFamily="34" charset="0"/>
                <a:ea typeface="Times New Roman" panose="02020603050405020304" pitchFamily="18" charset="0"/>
                <a:cs typeface="Arial" panose="020B0604020202020204" pitchFamily="34" charset="0"/>
              </a:rPr>
              <a:t>= –0,85 + 29,85 = </a:t>
            </a:r>
            <a:r>
              <a:rPr lang="ru-RU" sz="2800" b="1" dirty="0">
                <a:ln>
                  <a:solidFill>
                    <a:schemeClr val="tx1"/>
                  </a:solidFill>
                </a:ln>
                <a:solidFill>
                  <a:srgbClr val="0000FF"/>
                </a:solidFill>
                <a:latin typeface="Arial" panose="020B0604020202020204" pitchFamily="34" charset="0"/>
                <a:ea typeface="Times New Roman" panose="02020603050405020304" pitchFamily="18" charset="0"/>
                <a:cs typeface="Arial" panose="020B0604020202020204" pitchFamily="34" charset="0"/>
              </a:rPr>
              <a:t>29 кДж</a:t>
            </a:r>
            <a:endParaRPr lang="ru-RU" sz="2800" b="1" dirty="0">
              <a:ln>
                <a:solidFill>
                  <a:schemeClr val="tx1"/>
                </a:solidFill>
              </a:ln>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69527925"/>
      </p:ext>
    </p:extLst>
  </p:cSld>
  <p:clrMapOvr>
    <a:masterClrMapping/>
  </p:clrMapOvr>
  <p:transition>
    <p:wheel spokes="1"/>
  </p:transition>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709418"/>
            <a:ext cx="8858312" cy="5873916"/>
          </a:xfrm>
          <a:prstGeom prst="rect">
            <a:avLst/>
          </a:prstGeom>
        </p:spPr>
        <p:txBody>
          <a:bodyPr wrap="square">
            <a:spAutoFit/>
          </a:bodyPr>
          <a:lstStyle/>
          <a:p>
            <a:pPr marL="360363" lvl="0" indent="-360363" algn="just">
              <a:lnSpc>
                <a:spcPct val="85000"/>
              </a:lnSpc>
              <a:buFont typeface="+mj-lt"/>
              <a:buAutoNum type="arabicPeriod"/>
              <a:tabLst>
                <a:tab pos="360363" algn="l"/>
              </a:tabLst>
            </a:pPr>
            <a:r>
              <a:rPr lang="ru-RU" sz="2600" b="1" dirty="0" err="1">
                <a:latin typeface="Arial" pitchFamily="34" charset="0"/>
                <a:cs typeface="Arial" pitchFamily="34" charset="0"/>
              </a:rPr>
              <a:t>Кудряшева</a:t>
            </a:r>
            <a:r>
              <a:rPr lang="ru-RU" sz="2600" b="1" dirty="0">
                <a:latin typeface="Arial" pitchFamily="34" charset="0"/>
                <a:cs typeface="Arial" pitchFamily="34" charset="0"/>
              </a:rPr>
              <a:t>, Н. С.  Физическая и коллоидная химия: учебник и практикум для среднего профессионального образования / Н. С. </a:t>
            </a:r>
            <a:r>
              <a:rPr lang="ru-RU" sz="2600" b="1" dirty="0" err="1">
                <a:latin typeface="Arial" pitchFamily="34" charset="0"/>
                <a:cs typeface="Arial" pitchFamily="34" charset="0"/>
              </a:rPr>
              <a:t>Кудряшева</a:t>
            </a:r>
            <a:r>
              <a:rPr lang="ru-RU" sz="2600" b="1" dirty="0">
                <a:latin typeface="Arial" pitchFamily="34" charset="0"/>
                <a:cs typeface="Arial" pitchFamily="34" charset="0"/>
              </a:rPr>
              <a:t>, Л. Г. Бондарева. – 2-е изд., </a:t>
            </a:r>
            <a:r>
              <a:rPr lang="ru-RU" sz="2600" b="1" dirty="0" err="1">
                <a:latin typeface="Arial" pitchFamily="34" charset="0"/>
                <a:cs typeface="Arial" pitchFamily="34" charset="0"/>
              </a:rPr>
              <a:t>перераб</a:t>
            </a:r>
            <a:r>
              <a:rPr lang="ru-RU" sz="2600" b="1" dirty="0">
                <a:latin typeface="Arial" pitchFamily="34" charset="0"/>
                <a:cs typeface="Arial" pitchFamily="34" charset="0"/>
              </a:rPr>
              <a:t>. и доп. – М: Издательство </a:t>
            </a:r>
            <a:r>
              <a:rPr lang="ru-RU" sz="2600" b="1" dirty="0" err="1">
                <a:latin typeface="Arial" pitchFamily="34" charset="0"/>
                <a:cs typeface="Arial" pitchFamily="34" charset="0"/>
              </a:rPr>
              <a:t>Юрайт</a:t>
            </a:r>
            <a:r>
              <a:rPr lang="ru-RU" sz="2600" b="1" dirty="0">
                <a:latin typeface="Arial" pitchFamily="34" charset="0"/>
                <a:cs typeface="Arial" pitchFamily="34" charset="0"/>
              </a:rPr>
              <a:t>, 2020. – 379 с. – (Профессиональное образование). – ISBN 978-5-534-00447-2. – Текст: электронный // Образовательная платформа </a:t>
            </a:r>
            <a:r>
              <a:rPr lang="ru-RU" sz="2600" b="1" dirty="0" err="1">
                <a:latin typeface="Arial" pitchFamily="34" charset="0"/>
                <a:cs typeface="Arial" pitchFamily="34" charset="0"/>
              </a:rPr>
              <a:t>Юрайт</a:t>
            </a:r>
            <a:r>
              <a:rPr lang="ru-RU" sz="2600" b="1" dirty="0">
                <a:latin typeface="Arial" pitchFamily="34" charset="0"/>
                <a:cs typeface="Arial" pitchFamily="34" charset="0"/>
              </a:rPr>
              <a:t> [сайт]. – URL: https://urait.ru/bcode/489639.</a:t>
            </a:r>
          </a:p>
          <a:p>
            <a:pPr marL="360363" lvl="0" indent="-360363" algn="just">
              <a:lnSpc>
                <a:spcPct val="85000"/>
              </a:lnSpc>
              <a:buFont typeface="+mj-lt"/>
              <a:buAutoNum type="arabicPeriod"/>
              <a:tabLst>
                <a:tab pos="360363" algn="l"/>
              </a:tabLst>
            </a:pPr>
            <a:r>
              <a:rPr lang="ru-RU" sz="2600" b="1" dirty="0" err="1">
                <a:latin typeface="Arial" pitchFamily="34" charset="0"/>
                <a:cs typeface="Arial" pitchFamily="34" charset="0"/>
              </a:rPr>
              <a:t>Белик</a:t>
            </a:r>
            <a:r>
              <a:rPr lang="ru-RU" sz="2600" b="1" dirty="0">
                <a:latin typeface="Arial" pitchFamily="34" charset="0"/>
                <a:cs typeface="Arial" pitchFamily="34" charset="0"/>
              </a:rPr>
              <a:t> В.В., </a:t>
            </a:r>
            <a:r>
              <a:rPr lang="ru-RU" sz="2600" b="1" dirty="0" err="1">
                <a:latin typeface="Arial" pitchFamily="34" charset="0"/>
                <a:cs typeface="Arial" pitchFamily="34" charset="0"/>
              </a:rPr>
              <a:t>Киенская</a:t>
            </a:r>
            <a:r>
              <a:rPr lang="ru-RU" sz="2600" b="1" dirty="0">
                <a:latin typeface="Arial" pitchFamily="34" charset="0"/>
                <a:cs typeface="Arial" pitchFamily="34" charset="0"/>
              </a:rPr>
              <a:t> К.И. Физическая и коллоидная химия: учебник для студентов среднего профессионального образования – М: Издательский центр «Академия», 2018 – 288 с. – ISBN 978-5-4468-2311-6</a:t>
            </a:r>
          </a:p>
          <a:p>
            <a:pPr marL="360363" lvl="0" indent="-360363" algn="just">
              <a:lnSpc>
                <a:spcPct val="85000"/>
              </a:lnSpc>
              <a:buFont typeface="+mj-lt"/>
              <a:buAutoNum type="arabicPeriod"/>
              <a:tabLst>
                <a:tab pos="360363" algn="l"/>
              </a:tabLst>
            </a:pPr>
            <a:r>
              <a:rPr lang="ru-RU" sz="2600" b="1" dirty="0" err="1">
                <a:latin typeface="Arial" pitchFamily="34" charset="0"/>
                <a:cs typeface="Arial" pitchFamily="34" charset="0"/>
              </a:rPr>
              <a:t>Бобкова</a:t>
            </a:r>
            <a:r>
              <a:rPr lang="ru-RU" sz="2600" b="1" dirty="0">
                <a:latin typeface="Arial" pitchFamily="34" charset="0"/>
                <a:cs typeface="Arial" pitchFamily="34" charset="0"/>
              </a:rPr>
              <a:t> Н.М., Физическая химия силикатных и тугоплавких соединений. – Минск: Высшая школа, 2018</a:t>
            </a:r>
            <a:r>
              <a:rPr lang="ru-RU" sz="2600" b="1" dirty="0" smtClean="0">
                <a:latin typeface="Arial" pitchFamily="34" charset="0"/>
                <a:cs typeface="Arial" pitchFamily="34" charset="0"/>
              </a:rPr>
              <a:t>.</a:t>
            </a:r>
            <a:endParaRPr lang="ru-RU" sz="2600" b="1" dirty="0">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333722816"/>
      </p:ext>
    </p:extLst>
  </p:cSld>
  <p:clrMapOvr>
    <a:masterClrMapping/>
  </p:clrMapOvr>
  <p:transition>
    <p:wheel spokes="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a:stretch>
            <a:fillRect/>
          </a:stretch>
        </p:blipFill>
        <p:spPr bwMode="auto">
          <a:xfrm>
            <a:off x="-36513" y="0"/>
            <a:ext cx="9180513" cy="6884988"/>
          </a:xfrm>
          <a:prstGeom prst="rect">
            <a:avLst/>
          </a:prstGeom>
          <a:noFill/>
          <a:ln w="9525">
            <a:noFill/>
            <a:miter lim="800000"/>
            <a:headEnd/>
            <a:tailEnd/>
          </a:ln>
        </p:spPr>
      </p:pic>
      <p:pic>
        <p:nvPicPr>
          <p:cNvPr id="519172" name="Picture 4" descr="molect"/>
          <p:cNvPicPr>
            <a:picLocks noChangeAspect="1" noChangeArrowheads="1"/>
          </p:cNvPicPr>
          <p:nvPr/>
        </p:nvPicPr>
        <p:blipFill>
          <a:blip r:embed="rId4" cstate="print"/>
          <a:srcRect/>
          <a:stretch>
            <a:fillRect/>
          </a:stretch>
        </p:blipFill>
        <p:spPr bwMode="auto">
          <a:xfrm>
            <a:off x="1979613" y="1555750"/>
            <a:ext cx="936625" cy="936625"/>
          </a:xfrm>
          <a:prstGeom prst="rect">
            <a:avLst/>
          </a:prstGeom>
          <a:noFill/>
          <a:ln w="9525">
            <a:noFill/>
            <a:miter lim="800000"/>
            <a:headEnd/>
            <a:tailEnd/>
          </a:ln>
        </p:spPr>
      </p:pic>
      <p:pic>
        <p:nvPicPr>
          <p:cNvPr id="519173" name="Picture 5" descr="molecv"/>
          <p:cNvPicPr>
            <a:picLocks noChangeAspect="1" noChangeArrowheads="1" noCrop="1"/>
          </p:cNvPicPr>
          <p:nvPr/>
        </p:nvPicPr>
        <p:blipFill>
          <a:blip r:embed="rId5" cstate="print"/>
          <a:srcRect/>
          <a:stretch>
            <a:fillRect/>
          </a:stretch>
        </p:blipFill>
        <p:spPr bwMode="auto">
          <a:xfrm>
            <a:off x="4500563" y="1557338"/>
            <a:ext cx="935037" cy="935037"/>
          </a:xfrm>
          <a:prstGeom prst="rect">
            <a:avLst/>
          </a:prstGeom>
          <a:noFill/>
          <a:ln w="9525">
            <a:noFill/>
            <a:miter lim="800000"/>
            <a:headEnd/>
            <a:tailEnd/>
          </a:ln>
        </p:spPr>
      </p:pic>
      <p:pic>
        <p:nvPicPr>
          <p:cNvPr id="519174" name="Picture 6" descr="molecg-1"/>
          <p:cNvPicPr>
            <a:picLocks noChangeAspect="1" noChangeArrowheads="1"/>
          </p:cNvPicPr>
          <p:nvPr/>
        </p:nvPicPr>
        <p:blipFill>
          <a:blip r:embed="rId6" cstate="print"/>
          <a:srcRect/>
          <a:stretch>
            <a:fillRect/>
          </a:stretch>
        </p:blipFill>
        <p:spPr bwMode="auto">
          <a:xfrm>
            <a:off x="7235825" y="1630363"/>
            <a:ext cx="936625" cy="936625"/>
          </a:xfrm>
          <a:prstGeom prst="rect">
            <a:avLst/>
          </a:prstGeom>
          <a:noFill/>
          <a:ln w="9525">
            <a:noFill/>
            <a:miter lim="800000"/>
            <a:headEnd/>
            <a:tailEnd/>
          </a:ln>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8" cstate="print"/>
          <a:srcRect/>
          <a:stretch>
            <a:fillRect/>
          </a:stretch>
        </p:blipFill>
        <p:spPr bwMode="auto">
          <a:xfrm>
            <a:off x="8462991" y="4991120"/>
            <a:ext cx="649287" cy="1295400"/>
          </a:xfrm>
          <a:prstGeom prst="rect">
            <a:avLst/>
          </a:prstGeom>
          <a:noFill/>
          <a:ln w="9525">
            <a:noFill/>
            <a:miter lim="800000"/>
            <a:headEnd/>
            <a:tailEnd/>
          </a:ln>
        </p:spPr>
      </p:pic>
      <p:pic>
        <p:nvPicPr>
          <p:cNvPr id="11" name="Picture 6" descr="light"/>
          <p:cNvPicPr>
            <a:picLocks noChangeAspect="1" noChangeArrowheads="1" noCrop="1"/>
          </p:cNvPicPr>
          <p:nvPr/>
        </p:nvPicPr>
        <p:blipFill>
          <a:blip r:embed="rId9" cstate="print"/>
          <a:srcRect/>
          <a:stretch>
            <a:fillRect/>
          </a:stretch>
        </p:blipFill>
        <p:spPr bwMode="auto">
          <a:xfrm>
            <a:off x="4350560" y="5414396"/>
            <a:ext cx="300005" cy="428625"/>
          </a:xfrm>
          <a:prstGeom prst="rect">
            <a:avLst/>
          </a:prstGeom>
          <a:noFill/>
          <a:ln w="9525">
            <a:noFill/>
            <a:miter lim="800000"/>
            <a:headEnd/>
            <a:tailEnd/>
          </a:ln>
        </p:spPr>
      </p:pic>
    </p:spTree>
    <p:extLst>
      <p:ext uri="{BB962C8B-B14F-4D97-AF65-F5344CB8AC3E}">
        <p14:creationId xmlns:p14="http://schemas.microsoft.com/office/powerpoint/2010/main" val="366800352"/>
      </p:ext>
    </p:extLst>
  </p:cSld>
  <p:clrMapOvr>
    <a:masterClrMapping/>
  </p:clrMapOvr>
  <p:transition>
    <p:wheel spokes="1"/>
  </p:transition>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4965"/>
            <a:ext cx="714383" cy="714383"/>
          </a:xfrm>
          <a:prstGeom prst="rect">
            <a:avLst/>
          </a:prstGeom>
          <a:noFill/>
          <a:ln w="9525">
            <a:noFill/>
            <a:miter lim="800000"/>
            <a:headEnd/>
            <a:tailEnd/>
          </a:ln>
        </p:spPr>
      </p:pic>
      <p:sp>
        <p:nvSpPr>
          <p:cNvPr id="12" name="Прямоугольник 11"/>
          <p:cNvSpPr/>
          <p:nvPr/>
        </p:nvSpPr>
        <p:spPr>
          <a:xfrm>
            <a:off x="142844" y="620688"/>
            <a:ext cx="8858312" cy="6173998"/>
          </a:xfrm>
          <a:prstGeom prst="rect">
            <a:avLst/>
          </a:prstGeom>
        </p:spPr>
        <p:txBody>
          <a:bodyPr wrap="square">
            <a:spAutoFit/>
          </a:bodyPr>
          <a:lstStyle/>
          <a:p>
            <a:pPr marL="355600" lvl="0" indent="-355600" algn="just">
              <a:lnSpc>
                <a:spcPct val="80000"/>
              </a:lnSpc>
              <a:buFont typeface="+mj-lt"/>
              <a:buAutoNum type="arabicPeriod" startAt="4"/>
              <a:tabLst>
                <a:tab pos="360363" algn="l"/>
              </a:tabLst>
            </a:pPr>
            <a:r>
              <a:rPr lang="ru-RU" sz="2600" b="1" dirty="0" err="1" smtClean="0">
                <a:latin typeface="Arial" pitchFamily="34" charset="0"/>
                <a:cs typeface="Arial" pitchFamily="34" charset="0"/>
              </a:rPr>
              <a:t>Клюковский</a:t>
            </a:r>
            <a:r>
              <a:rPr lang="ru-RU" sz="2600" b="1" dirty="0" smtClean="0">
                <a:latin typeface="Arial" pitchFamily="34" charset="0"/>
                <a:cs typeface="Arial" pitchFamily="34" charset="0"/>
              </a:rPr>
              <a:t>  Г.И., Физическая и коллоидная химия и химия кремния. – М: Высшая школа, 2019.</a:t>
            </a:r>
          </a:p>
          <a:p>
            <a:pPr marL="355600" indent="-355600" algn="just">
              <a:lnSpc>
                <a:spcPct val="80000"/>
              </a:lnSpc>
              <a:buFont typeface="+mj-lt"/>
              <a:buAutoNum type="arabicPeriod" startAt="4"/>
            </a:pPr>
            <a:r>
              <a:rPr lang="ru-RU" sz="2600" b="1" dirty="0" err="1" smtClean="0">
                <a:latin typeface="Arial" pitchFamily="34" charset="0"/>
                <a:cs typeface="Arial" pitchFamily="34" charset="0"/>
              </a:rPr>
              <a:t>Стромберг</a:t>
            </a:r>
            <a:r>
              <a:rPr lang="ru-RU" sz="2600" b="1" dirty="0" smtClean="0">
                <a:latin typeface="Arial" pitchFamily="34" charset="0"/>
                <a:cs typeface="Arial" pitchFamily="34" charset="0"/>
              </a:rPr>
              <a:t> А. Г., Семченко Д. П. Физическая химии. </a:t>
            </a:r>
            <a:r>
              <a:rPr lang="ru-RU" sz="2600" b="1" dirty="0" smtClean="0">
                <a:latin typeface="Arial" pitchFamily="34" charset="0"/>
                <a:cs typeface="Arial" pitchFamily="34" charset="0"/>
                <a:sym typeface="Symbol" pitchFamily="18" charset="2"/>
              </a:rPr>
              <a:t></a:t>
            </a:r>
            <a:r>
              <a:rPr lang="ru-RU" sz="2600" b="1" dirty="0" smtClean="0">
                <a:latin typeface="Arial" pitchFamily="34" charset="0"/>
                <a:cs typeface="Arial" pitchFamily="34" charset="0"/>
              </a:rPr>
              <a:t>  М.: </a:t>
            </a:r>
            <a:r>
              <a:rPr lang="ru-RU" sz="2600" b="1" dirty="0" err="1" smtClean="0">
                <a:latin typeface="Arial" pitchFamily="34" charset="0"/>
                <a:cs typeface="Arial" pitchFamily="34" charset="0"/>
              </a:rPr>
              <a:t>Высш</a:t>
            </a:r>
            <a:r>
              <a:rPr lang="ru-RU" sz="2600" b="1" dirty="0" smtClean="0">
                <a:latin typeface="Arial" pitchFamily="34" charset="0"/>
                <a:cs typeface="Arial" pitchFamily="34" charset="0"/>
              </a:rPr>
              <a:t>. </a:t>
            </a:r>
            <a:r>
              <a:rPr lang="ru-RU" sz="2600" b="1" dirty="0" err="1" smtClean="0">
                <a:latin typeface="Arial" pitchFamily="34" charset="0"/>
                <a:cs typeface="Arial" pitchFamily="34" charset="0"/>
              </a:rPr>
              <a:t>шк</a:t>
            </a:r>
            <a:r>
              <a:rPr lang="ru-RU" sz="2600" b="1" dirty="0" smtClean="0">
                <a:latin typeface="Arial" pitchFamily="34" charset="0"/>
                <a:cs typeface="Arial" pitchFamily="34" charset="0"/>
              </a:rPr>
              <a:t>., 2001.</a:t>
            </a:r>
          </a:p>
          <a:p>
            <a:pPr marL="355600" indent="-355600" algn="just">
              <a:lnSpc>
                <a:spcPct val="80000"/>
              </a:lnSpc>
              <a:buFont typeface="+mj-lt"/>
              <a:buAutoNum type="arabicPeriod" startAt="4"/>
            </a:pPr>
            <a:r>
              <a:rPr lang="ru-RU" sz="2600" b="1" dirty="0" smtClean="0">
                <a:latin typeface="Arial" pitchFamily="34" charset="0"/>
                <a:cs typeface="Arial" pitchFamily="34" charset="0"/>
              </a:rPr>
              <a:t>Данилин В.Н., </a:t>
            </a:r>
            <a:r>
              <a:rPr lang="ru-RU" sz="2600" b="1" dirty="0" err="1" smtClean="0">
                <a:latin typeface="Arial" pitchFamily="34" charset="0"/>
                <a:cs typeface="Arial" pitchFamily="34" charset="0"/>
              </a:rPr>
              <a:t>Шурай</a:t>
            </a:r>
            <a:r>
              <a:rPr lang="ru-RU" sz="2600" b="1" dirty="0" smtClean="0">
                <a:latin typeface="Arial" pitchFamily="34" charset="0"/>
                <a:cs typeface="Arial" pitchFamily="34" charset="0"/>
              </a:rPr>
              <a:t> П. Е. Физическая химия. Химическая термодинамика. Учеб. пособие. – Краснодар: </a:t>
            </a:r>
            <a:r>
              <a:rPr lang="ru-RU" sz="2600" b="1" dirty="0" err="1" smtClean="0">
                <a:latin typeface="Arial" pitchFamily="34" charset="0"/>
                <a:cs typeface="Arial" pitchFamily="34" charset="0"/>
              </a:rPr>
              <a:t>КубГТУ</a:t>
            </a:r>
            <a:r>
              <a:rPr lang="ru-RU" sz="2600" b="1" dirty="0" smtClean="0">
                <a:latin typeface="Arial" pitchFamily="34" charset="0"/>
                <a:cs typeface="Arial" pitchFamily="34" charset="0"/>
              </a:rPr>
              <a:t>, 1999.</a:t>
            </a:r>
          </a:p>
          <a:p>
            <a:pPr marL="355600" indent="-355600" algn="just">
              <a:lnSpc>
                <a:spcPct val="80000"/>
              </a:lnSpc>
              <a:buFont typeface="+mj-lt"/>
              <a:buAutoNum type="arabicPeriod" startAt="4"/>
            </a:pPr>
            <a:r>
              <a:rPr lang="ru-RU" sz="2600" b="1" dirty="0" smtClean="0">
                <a:latin typeface="Arial" pitchFamily="34" charset="0"/>
                <a:cs typeface="Arial" pitchFamily="34" charset="0"/>
              </a:rPr>
              <a:t>Карякин Н. В. Основы химической термодинамики: Учеб. пособие для вузов/ Н. В. Карякин. – Н. Новгород: Издательство Нижегородского государственного университета им. </a:t>
            </a:r>
            <a:r>
              <a:rPr lang="ru-RU" sz="2600" b="1" dirty="0" err="1" smtClean="0">
                <a:latin typeface="Arial" pitchFamily="34" charset="0"/>
                <a:cs typeface="Arial" pitchFamily="34" charset="0"/>
              </a:rPr>
              <a:t>Н.И.Лобачевского</a:t>
            </a:r>
            <a:r>
              <a:rPr lang="ru-RU" sz="2600" b="1" dirty="0" smtClean="0">
                <a:latin typeface="Arial" pitchFamily="34" charset="0"/>
                <a:cs typeface="Arial" pitchFamily="34" charset="0"/>
              </a:rPr>
              <a:t>; М.: Издательский центр «Академия», 2003</a:t>
            </a:r>
          </a:p>
          <a:p>
            <a:pPr marL="355600" indent="-355600" algn="just">
              <a:lnSpc>
                <a:spcPct val="80000"/>
              </a:lnSpc>
              <a:buFont typeface="+mj-lt"/>
              <a:buAutoNum type="arabicPeriod" startAt="4"/>
            </a:pPr>
            <a:r>
              <a:rPr lang="ru-RU" sz="2600" b="1" dirty="0" smtClean="0">
                <a:latin typeface="Arial" pitchFamily="34" charset="0"/>
                <a:cs typeface="Arial" pitchFamily="34" charset="0"/>
              </a:rPr>
              <a:t>Физическая химия. В 2 кн. Кн. 1. Строение вещества. Термо­динамика: Учеб. для вузов /К.С. Краснов, Н.</a:t>
            </a:r>
            <a:r>
              <a:rPr lang="en-US" sz="2600" b="1" dirty="0" smtClean="0">
                <a:latin typeface="Arial" pitchFamily="34" charset="0"/>
                <a:cs typeface="Arial" pitchFamily="34" charset="0"/>
              </a:rPr>
              <a:t>K</a:t>
            </a:r>
            <a:r>
              <a:rPr lang="ru-RU" sz="2600" b="1" dirty="0" smtClean="0">
                <a:latin typeface="Arial" pitchFamily="34" charset="0"/>
                <a:cs typeface="Arial" pitchFamily="34" charset="0"/>
              </a:rPr>
              <a:t>. Воробьев, И.Н. </a:t>
            </a:r>
            <a:r>
              <a:rPr lang="ru-RU" sz="2600" b="1" dirty="0" err="1" smtClean="0">
                <a:latin typeface="Arial" pitchFamily="34" charset="0"/>
                <a:cs typeface="Arial" pitchFamily="34" charset="0"/>
              </a:rPr>
              <a:t>Годнев</a:t>
            </a:r>
            <a:r>
              <a:rPr lang="ru-RU" sz="2600" b="1" dirty="0" smtClean="0">
                <a:latin typeface="Arial" pitchFamily="34" charset="0"/>
                <a:cs typeface="Arial" pitchFamily="34" charset="0"/>
              </a:rPr>
              <a:t> и др.; Под ред. К.С. Краснова – 2-е изд., </a:t>
            </a:r>
            <a:r>
              <a:rPr lang="ru-RU" sz="2600" b="1" dirty="0" err="1" smtClean="0">
                <a:latin typeface="Arial" pitchFamily="34" charset="0"/>
                <a:cs typeface="Arial" pitchFamily="34" charset="0"/>
              </a:rPr>
              <a:t>перераб</a:t>
            </a:r>
            <a:r>
              <a:rPr lang="ru-RU" sz="2600" b="1" dirty="0" smtClean="0">
                <a:latin typeface="Arial" pitchFamily="34" charset="0"/>
                <a:cs typeface="Arial" pitchFamily="34" charset="0"/>
              </a:rPr>
              <a:t>. и доп. – М.: </a:t>
            </a:r>
            <a:r>
              <a:rPr lang="ru-RU" sz="2600" b="1" dirty="0" err="1" smtClean="0">
                <a:latin typeface="Arial" pitchFamily="34" charset="0"/>
                <a:cs typeface="Arial" pitchFamily="34" charset="0"/>
              </a:rPr>
              <a:t>Высш</a:t>
            </a:r>
            <a:r>
              <a:rPr lang="ru-RU" sz="2600" b="1" dirty="0" smtClean="0">
                <a:latin typeface="Arial" pitchFamily="34" charset="0"/>
                <a:cs typeface="Arial" pitchFamily="34" charset="0"/>
              </a:rPr>
              <a:t>. </a:t>
            </a:r>
            <a:r>
              <a:rPr lang="ru-RU" sz="2600" b="1" dirty="0" err="1" smtClean="0">
                <a:latin typeface="Arial" pitchFamily="34" charset="0"/>
                <a:cs typeface="Arial" pitchFamily="34" charset="0"/>
              </a:rPr>
              <a:t>шк</a:t>
            </a:r>
            <a:r>
              <a:rPr lang="ru-RU" sz="2600" b="1" dirty="0" smtClean="0">
                <a:latin typeface="Arial" pitchFamily="34" charset="0"/>
                <a:cs typeface="Arial" pitchFamily="34" charset="0"/>
              </a:rPr>
              <a:t>., 1995. –512 с.</a:t>
            </a:r>
            <a:endParaRPr lang="ru-RU" sz="2600" b="1" dirty="0">
              <a:latin typeface="Arial" pitchFamily="34" charset="0"/>
              <a:cs typeface="Arial" pitchFamily="34" charset="0"/>
            </a:endParaRPr>
          </a:p>
        </p:txBody>
      </p:sp>
      <p:sp>
        <p:nvSpPr>
          <p:cNvPr id="18" name="TextBox 17"/>
          <p:cNvSpPr txBox="1"/>
          <p:nvPr/>
        </p:nvSpPr>
        <p:spPr>
          <a:xfrm>
            <a:off x="857224" y="44624"/>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567835504"/>
      </p:ext>
    </p:extLst>
  </p:cSld>
  <p:clrMapOvr>
    <a:masterClrMapping/>
  </p:clrMapOvr>
  <p:transition>
    <p:wheel spokes="1"/>
  </p:transition>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Прямоугольник 4"/>
          <p:cNvSpPr>
            <a:spLocks noChangeArrowheads="1"/>
          </p:cNvSpPr>
          <p:nvPr/>
        </p:nvSpPr>
        <p:spPr bwMode="auto">
          <a:xfrm>
            <a:off x="214282" y="765175"/>
            <a:ext cx="8786874" cy="5878532"/>
          </a:xfrm>
          <a:prstGeom prst="rect">
            <a:avLst/>
          </a:prstGeom>
          <a:noFill/>
          <a:ln w="9525">
            <a:noFill/>
            <a:miter lim="800000"/>
            <a:headEnd/>
            <a:tailEnd/>
          </a:ln>
        </p:spPr>
        <p:txBody>
          <a:bodyPr wrap="square">
            <a:spAutoFit/>
          </a:bodyPr>
          <a:lstStyle/>
          <a:p>
            <a:pPr marL="457200" indent="-457200" algn="just">
              <a:lnSpc>
                <a:spcPct val="80000"/>
              </a:lnSpc>
              <a:buFont typeface="+mj-lt"/>
              <a:buAutoNum type="arabicPeriod" startAt="9"/>
            </a:pPr>
            <a:r>
              <a:rPr lang="en-US" sz="2600" b="1" dirty="0" smtClean="0">
                <a:latin typeface="Arial" pitchFamily="34" charset="0"/>
                <a:cs typeface="Arial" pitchFamily="34" charset="0"/>
              </a:rPr>
              <a:t>http</a:t>
            </a:r>
            <a:r>
              <a:rPr lang="en-US" sz="2600" b="1" dirty="0">
                <a:latin typeface="Arial" pitchFamily="34" charset="0"/>
                <a:cs typeface="Arial" pitchFamily="34" charset="0"/>
              </a:rPr>
              <a:t>://www.chemistry.ssu.samara.ru</a:t>
            </a:r>
            <a:endParaRPr lang="ru-RU" sz="2600" b="1" dirty="0">
              <a:latin typeface="Arial" pitchFamily="34" charset="0"/>
              <a:cs typeface="Arial" pitchFamily="34" charset="0"/>
            </a:endParaRPr>
          </a:p>
          <a:p>
            <a:pPr marL="266700" indent="-266700" algn="just">
              <a:lnSpc>
                <a:spcPct val="80000"/>
              </a:lnSpc>
              <a:buFont typeface="Gill Sans MT" pitchFamily="34" charset="0"/>
              <a:buAutoNum type="arabicPeriod" startAt="9"/>
            </a:pPr>
            <a:r>
              <a:rPr lang="en-US" sz="2600" b="1" dirty="0">
                <a:latin typeface="Arial" pitchFamily="34" charset="0"/>
                <a:cs typeface="Arial" pitchFamily="34" charset="0"/>
              </a:rPr>
              <a:t>http://www.physchem.chimfak.rsu.ru</a:t>
            </a:r>
            <a:endParaRPr lang="ru-RU" sz="2600" b="1" dirty="0">
              <a:latin typeface="Arial" pitchFamily="34" charset="0"/>
              <a:cs typeface="Arial" pitchFamily="34" charset="0"/>
            </a:endParaRPr>
          </a:p>
          <a:p>
            <a:pPr marL="266700" indent="-266700" algn="just">
              <a:lnSpc>
                <a:spcPct val="80000"/>
              </a:lnSpc>
              <a:buFont typeface="Gill Sans MT" pitchFamily="34" charset="0"/>
              <a:buAutoNum type="arabicPeriod" startAt="9"/>
            </a:pPr>
            <a:r>
              <a:rPr lang="en-US" sz="2600" b="1" dirty="0">
                <a:latin typeface="Arial" pitchFamily="34" charset="0"/>
                <a:cs typeface="Arial" pitchFamily="34" charset="0"/>
              </a:rPr>
              <a:t>http://</a:t>
            </a:r>
            <a:r>
              <a:rPr lang="en-US" sz="2600" b="1" dirty="0" smtClean="0">
                <a:latin typeface="Arial" pitchFamily="34" charset="0"/>
                <a:cs typeface="Arial" pitchFamily="34" charset="0"/>
              </a:rPr>
              <a:t>www.hemi.nsu.ru</a:t>
            </a:r>
            <a:endParaRPr lang="ru-RU" sz="2600" b="1" dirty="0" smtClean="0">
              <a:latin typeface="Arial" pitchFamily="34" charset="0"/>
              <a:cs typeface="Arial" pitchFamily="34" charset="0"/>
            </a:endParaRPr>
          </a:p>
          <a:p>
            <a:pPr marL="266700" indent="-266700" algn="just">
              <a:lnSpc>
                <a:spcPct val="80000"/>
              </a:lnSpc>
              <a:buFont typeface="Gill Sans MT" pitchFamily="34" charset="0"/>
              <a:buAutoNum type="arabicPeriod" startAt="9"/>
            </a:pPr>
            <a:r>
              <a:rPr lang="ru-RU" sz="2600" b="1" dirty="0">
                <a:latin typeface="Arial" pitchFamily="34" charset="0"/>
                <a:cs typeface="Arial" pitchFamily="34" charset="0"/>
              </a:rPr>
              <a:t>http://www.varson.ru/physics_ser3termodin.html</a:t>
            </a:r>
          </a:p>
          <a:p>
            <a:pPr marL="266700" indent="-266700" algn="just">
              <a:lnSpc>
                <a:spcPct val="80000"/>
              </a:lnSpc>
              <a:buFont typeface="Gill Sans MT" pitchFamily="34" charset="0"/>
              <a:buAutoNum type="arabicPeriod" startAt="9"/>
            </a:pPr>
            <a:r>
              <a:rPr lang="ru-RU" sz="2600" b="1" dirty="0">
                <a:latin typeface="Arial" pitchFamily="34" charset="0"/>
                <a:cs typeface="Arial" pitchFamily="34" charset="0"/>
              </a:rPr>
              <a:t>http://intergu.ru/infoteka/?main=news&amp;page=87</a:t>
            </a:r>
          </a:p>
          <a:p>
            <a:pPr marL="266700" indent="-266700" algn="just">
              <a:lnSpc>
                <a:spcPct val="80000"/>
              </a:lnSpc>
              <a:buFont typeface="Gill Sans MT" pitchFamily="34" charset="0"/>
              <a:buAutoNum type="arabicPeriod" startAt="9"/>
            </a:pPr>
            <a:r>
              <a:rPr lang="ru-RU" sz="2600" b="1" dirty="0">
                <a:latin typeface="Arial" pitchFamily="34" charset="0"/>
                <a:cs typeface="Arial" pitchFamily="34" charset="0"/>
              </a:rPr>
              <a:t>http://www.mtrus.com/lab/ta/star/hc/</a:t>
            </a:r>
          </a:p>
          <a:p>
            <a:pPr marL="266700" indent="-266700" algn="just">
              <a:lnSpc>
                <a:spcPct val="80000"/>
              </a:lnSpc>
              <a:buFont typeface="Gill Sans MT" pitchFamily="34" charset="0"/>
              <a:buAutoNum type="arabicPeriod" startAt="9"/>
            </a:pPr>
            <a:r>
              <a:rPr lang="ru-RU" sz="2600" b="1" dirty="0">
                <a:latin typeface="Arial" pitchFamily="34" charset="0"/>
                <a:cs typeface="Arial" pitchFamily="34" charset="0"/>
              </a:rPr>
              <a:t>http://www-dev.niiar.ru/orm/rus/methods/metbehaviour.html</a:t>
            </a:r>
          </a:p>
          <a:p>
            <a:pPr marL="266700" indent="-266700" algn="just">
              <a:lnSpc>
                <a:spcPct val="80000"/>
              </a:lnSpc>
              <a:buFont typeface="Gill Sans MT" pitchFamily="34" charset="0"/>
              <a:buAutoNum type="arabicPeriod" startAt="9"/>
            </a:pPr>
            <a:r>
              <a:rPr lang="ru-RU" sz="2600" b="1" dirty="0">
                <a:latin typeface="Arial" pitchFamily="34" charset="0"/>
                <a:cs typeface="Arial" pitchFamily="34" charset="0"/>
              </a:rPr>
              <a:t>http://stroykoff.ru/glossary/1881/</a:t>
            </a:r>
          </a:p>
          <a:p>
            <a:pPr marL="266700" indent="-266700" algn="just">
              <a:lnSpc>
                <a:spcPct val="80000"/>
              </a:lnSpc>
              <a:buFont typeface="Gill Sans MT" pitchFamily="34" charset="0"/>
              <a:buAutoNum type="arabicPeriod" startAt="9"/>
            </a:pPr>
            <a:r>
              <a:rPr lang="ru-RU" sz="2600" b="1" dirty="0">
                <a:latin typeface="Arial" pitchFamily="34" charset="0"/>
                <a:cs typeface="Arial" pitchFamily="34" charset="0"/>
              </a:rPr>
              <a:t>http://solidstate.karelia.ru/~KOF/OLD/mathemat/lectures/lecture11_a.html</a:t>
            </a:r>
          </a:p>
          <a:p>
            <a:pPr marL="266700" indent="-266700" algn="just">
              <a:lnSpc>
                <a:spcPct val="80000"/>
              </a:lnSpc>
              <a:buFont typeface="Gill Sans MT" pitchFamily="34" charset="0"/>
              <a:buAutoNum type="arabicPeriod" startAt="9"/>
            </a:pPr>
            <a:r>
              <a:rPr lang="ru-RU" sz="2600" b="1" dirty="0">
                <a:latin typeface="Arial" pitchFamily="34" charset="0"/>
                <a:cs typeface="Arial" pitchFamily="34" charset="0"/>
              </a:rPr>
              <a:t>http://www.xumuk.ru/encyklopedia/2/4994.html</a:t>
            </a:r>
          </a:p>
          <a:p>
            <a:pPr marL="266700" indent="-266700" algn="just">
              <a:lnSpc>
                <a:spcPct val="80000"/>
              </a:lnSpc>
              <a:buFont typeface="Gill Sans MT" pitchFamily="34" charset="0"/>
              <a:buAutoNum type="arabicPeriod" startAt="9"/>
            </a:pPr>
            <a:r>
              <a:rPr lang="ru-RU" sz="2600" b="1" dirty="0">
                <a:latin typeface="Arial" pitchFamily="34" charset="0"/>
                <a:cs typeface="Arial" pitchFamily="34" charset="0"/>
              </a:rPr>
              <a:t>http://www.edudic.ru/hie/2056/</a:t>
            </a:r>
          </a:p>
          <a:p>
            <a:pPr marL="266700" indent="-266700" algn="just">
              <a:lnSpc>
                <a:spcPct val="80000"/>
              </a:lnSpc>
              <a:buFont typeface="Gill Sans MT" pitchFamily="34" charset="0"/>
              <a:buAutoNum type="arabicPeriod" startAt="9"/>
            </a:pPr>
            <a:r>
              <a:rPr lang="ru-RU" sz="2600" b="1" dirty="0">
                <a:latin typeface="Arial" pitchFamily="34" charset="0"/>
                <a:cs typeface="Arial" pitchFamily="34" charset="0"/>
              </a:rPr>
              <a:t>http://www.radweb.ru/content/teoria/teoria7.html</a:t>
            </a:r>
          </a:p>
          <a:p>
            <a:pPr marL="266700" indent="-266700" algn="just">
              <a:lnSpc>
                <a:spcPct val="80000"/>
              </a:lnSpc>
              <a:buFont typeface="Gill Sans MT" pitchFamily="34" charset="0"/>
              <a:buAutoNum type="arabicPeriod" startAt="9"/>
            </a:pPr>
            <a:r>
              <a:rPr lang="ru-RU" sz="2600" b="1" dirty="0">
                <a:latin typeface="Arial" pitchFamily="34" charset="0"/>
                <a:cs typeface="Arial" pitchFamily="34" charset="0"/>
              </a:rPr>
              <a:t>http://phys.bspu.unibel.by/static/lib/phys/bmstu/tom2/ch3/texthtml/ch3_9_text.htm</a:t>
            </a:r>
          </a:p>
          <a:p>
            <a:pPr marL="266700" indent="-266700" algn="just">
              <a:lnSpc>
                <a:spcPct val="90000"/>
              </a:lnSpc>
              <a:buFont typeface="Gill Sans MT" pitchFamily="34" charset="0"/>
              <a:buAutoNum type="arabicPeriod" startAt="9"/>
            </a:pPr>
            <a:endParaRPr lang="ru-RU" sz="2400" b="1" dirty="0" smtClean="0">
              <a:solidFill>
                <a:schemeClr val="accent6">
                  <a:lumMod val="50000"/>
                </a:schemeClr>
              </a:solidFill>
              <a:latin typeface="Times New Roman" pitchFamily="18" charset="0"/>
              <a:cs typeface="Times New Roman" pitchFamily="18" charset="0"/>
            </a:endParaRPr>
          </a:p>
          <a:p>
            <a:pPr marL="266700" indent="-266700" algn="just">
              <a:lnSpc>
                <a:spcPct val="90000"/>
              </a:lnSpc>
              <a:buFont typeface="Gill Sans MT" pitchFamily="34" charset="0"/>
              <a:buAutoNum type="arabicPeriod" startAt="9"/>
            </a:pPr>
            <a:endParaRPr lang="ru-RU" sz="2400" b="1" dirty="0">
              <a:solidFill>
                <a:schemeClr val="accent6">
                  <a:lumMod val="50000"/>
                </a:schemeClr>
              </a:solidFill>
              <a:latin typeface="Times New Roman" pitchFamily="18" charset="0"/>
              <a:cs typeface="Times New Roman" pitchFamily="18" charset="0"/>
            </a:endParaRP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TextBox 7"/>
          <p:cNvSpPr txBox="1"/>
          <p:nvPr/>
        </p:nvSpPr>
        <p:spPr>
          <a:xfrm>
            <a:off x="857224" y="44624"/>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pic>
        <p:nvPicPr>
          <p:cNvPr id="9" name="Рисунок 8" descr="002.gif"/>
          <p:cNvPicPr>
            <a:picLocks noChangeAspect="1"/>
          </p:cNvPicPr>
          <p:nvPr/>
        </p:nvPicPr>
        <p:blipFill>
          <a:blip r:embed="rId3" cstate="print"/>
          <a:srcRect/>
          <a:stretch>
            <a:fillRect/>
          </a:stretch>
        </p:blipFill>
        <p:spPr bwMode="auto">
          <a:xfrm>
            <a:off x="142844" y="-142900"/>
            <a:ext cx="714383" cy="714383"/>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Прямоугольник 4"/>
          <p:cNvSpPr>
            <a:spLocks noChangeArrowheads="1"/>
          </p:cNvSpPr>
          <p:nvPr/>
        </p:nvSpPr>
        <p:spPr bwMode="auto">
          <a:xfrm>
            <a:off x="142844" y="629399"/>
            <a:ext cx="8786874" cy="7183505"/>
          </a:xfrm>
          <a:prstGeom prst="rect">
            <a:avLst/>
          </a:prstGeom>
          <a:noFill/>
          <a:ln w="9525">
            <a:noFill/>
            <a:miter lim="800000"/>
            <a:headEnd/>
            <a:tailEnd/>
          </a:ln>
        </p:spPr>
        <p:txBody>
          <a:bodyPr wrap="square">
            <a:spAutoFit/>
          </a:bodyPr>
          <a:lstStyle/>
          <a:p>
            <a:pPr marL="457200" indent="-457200" algn="just">
              <a:lnSpc>
                <a:spcPct val="80000"/>
              </a:lnSpc>
              <a:buFont typeface="+mj-lt"/>
              <a:buAutoNum type="arabicPeriod" startAt="22"/>
            </a:pPr>
            <a:r>
              <a:rPr lang="ru-RU" sz="2600" b="1" dirty="0">
                <a:latin typeface="Arial" pitchFamily="34" charset="0"/>
                <a:cs typeface="Arial" pitchFamily="34" charset="0"/>
              </a:rPr>
              <a:t>http://www.ub.uni-heidelberg.de/helios/fachinfo/www/math/homo-heid/gibbs.htm</a:t>
            </a:r>
          </a:p>
          <a:p>
            <a:pPr marL="457200" indent="-457200" algn="just">
              <a:lnSpc>
                <a:spcPct val="80000"/>
              </a:lnSpc>
              <a:buFont typeface="+mj-lt"/>
              <a:buAutoNum type="arabicPeriod" startAt="22"/>
            </a:pPr>
            <a:r>
              <a:rPr lang="ru-RU" sz="2600" b="1" dirty="0">
                <a:latin typeface="Arial" pitchFamily="34" charset="0"/>
                <a:cs typeface="Arial" pitchFamily="34" charset="0"/>
              </a:rPr>
              <a:t>http://elt-preview.host1.elementy.ru/lib/430825/430829</a:t>
            </a:r>
          </a:p>
          <a:p>
            <a:pPr marL="457200" indent="-457200" algn="just">
              <a:lnSpc>
                <a:spcPct val="80000"/>
              </a:lnSpc>
              <a:buFont typeface="+mj-lt"/>
              <a:buAutoNum type="arabicPeriod" startAt="22"/>
            </a:pPr>
            <a:r>
              <a:rPr lang="ru-RU" sz="2600" b="1" dirty="0">
                <a:latin typeface="Arial" pitchFamily="34" charset="0"/>
                <a:cs typeface="Arial" pitchFamily="34" charset="0"/>
              </a:rPr>
              <a:t>http://www.armiynliter.ru/teploemkost.html</a:t>
            </a:r>
          </a:p>
          <a:p>
            <a:pPr marL="457200" indent="-457200" algn="just">
              <a:lnSpc>
                <a:spcPct val="80000"/>
              </a:lnSpc>
              <a:buFont typeface="+mj-lt"/>
              <a:buAutoNum type="arabicPeriod" startAt="22"/>
            </a:pPr>
            <a:r>
              <a:rPr lang="ru-RU" sz="2600" b="1" dirty="0">
                <a:latin typeface="Arial" pitchFamily="34" charset="0"/>
                <a:cs typeface="Arial" pitchFamily="34" charset="0"/>
              </a:rPr>
              <a:t>http://www.en.edu.ru/publications/general/2896</a:t>
            </a:r>
          </a:p>
          <a:p>
            <a:pPr marL="457200" indent="-457200" algn="just">
              <a:lnSpc>
                <a:spcPct val="80000"/>
              </a:lnSpc>
              <a:buFont typeface="+mj-lt"/>
              <a:buAutoNum type="arabicPeriod" startAt="22"/>
            </a:pPr>
            <a:r>
              <a:rPr lang="ru-RU" sz="2600" b="1" dirty="0">
                <a:latin typeface="Arial" pitchFamily="34" charset="0"/>
                <a:cs typeface="Arial" pitchFamily="34" charset="0"/>
              </a:rPr>
              <a:t>http://entron.narod.ru/UpravlenieTeploemkostu.htm</a:t>
            </a:r>
          </a:p>
          <a:p>
            <a:pPr marL="457200" indent="-457200" algn="just">
              <a:lnSpc>
                <a:spcPct val="80000"/>
              </a:lnSpc>
              <a:buFont typeface="+mj-lt"/>
              <a:buAutoNum type="arabicPeriod" startAt="22"/>
            </a:pPr>
            <a:r>
              <a:rPr lang="ru-RU" sz="2600" b="1" dirty="0">
                <a:latin typeface="Arial" pitchFamily="34" charset="0"/>
                <a:cs typeface="Arial" pitchFamily="34" charset="0"/>
              </a:rPr>
              <a:t>http://</a:t>
            </a:r>
            <a:r>
              <a:rPr lang="ru-RU" sz="2600" b="1" dirty="0" smtClean="0">
                <a:latin typeface="Arial" pitchFamily="34" charset="0"/>
                <a:cs typeface="Arial" pitchFamily="34" charset="0"/>
              </a:rPr>
              <a:t>vizit.zp.ua/blogs/5202-etrav1/256-teploemkostue-vody.html</a:t>
            </a:r>
            <a:endParaRPr lang="ru-RU" sz="2600" b="1" dirty="0">
              <a:latin typeface="Arial" pitchFamily="34" charset="0"/>
              <a:cs typeface="Arial" pitchFamily="34" charset="0"/>
            </a:endParaRPr>
          </a:p>
          <a:p>
            <a:pPr marL="457200" indent="-457200" algn="just">
              <a:lnSpc>
                <a:spcPct val="80000"/>
              </a:lnSpc>
              <a:buFont typeface="+mj-lt"/>
              <a:buAutoNum type="arabicPeriod" startAt="22"/>
            </a:pPr>
            <a:r>
              <a:rPr lang="ru-RU" sz="2600" b="1" dirty="0">
                <a:latin typeface="Arial" pitchFamily="34" charset="0"/>
                <a:cs typeface="Arial" pitchFamily="34" charset="0"/>
              </a:rPr>
              <a:t>http://www.rosuchpribor.ru/russian/prof/phys/molek/fpt1-6.html</a:t>
            </a:r>
          </a:p>
          <a:p>
            <a:pPr marL="457200" indent="-457200" algn="just">
              <a:lnSpc>
                <a:spcPct val="80000"/>
              </a:lnSpc>
              <a:buFont typeface="+mj-lt"/>
              <a:buAutoNum type="arabicPeriod" startAt="22"/>
            </a:pPr>
            <a:r>
              <a:rPr lang="ru-RU" sz="2600" b="1" dirty="0">
                <a:latin typeface="Arial" pitchFamily="34" charset="0"/>
                <a:cs typeface="Arial" pitchFamily="34" charset="0"/>
              </a:rPr>
              <a:t>http://labtest.su/equipment/list-thermo-analysis/folder-heat-capacity.html</a:t>
            </a:r>
          </a:p>
          <a:p>
            <a:pPr marL="457200" indent="-457200" algn="just">
              <a:lnSpc>
                <a:spcPct val="80000"/>
              </a:lnSpc>
              <a:buFont typeface="+mj-lt"/>
              <a:buAutoNum type="arabicPeriod" startAt="22"/>
            </a:pPr>
            <a:r>
              <a:rPr lang="ru-RU" sz="2600" b="1" dirty="0">
                <a:latin typeface="Arial" pitchFamily="34" charset="0"/>
                <a:cs typeface="Arial" pitchFamily="34" charset="0"/>
              </a:rPr>
              <a:t>http://www.uchteh.ru/vus/7115/7116/7120.html</a:t>
            </a:r>
          </a:p>
          <a:p>
            <a:pPr marL="457200" indent="-457200" algn="just">
              <a:lnSpc>
                <a:spcPct val="80000"/>
              </a:lnSpc>
              <a:buFont typeface="+mj-lt"/>
              <a:buAutoNum type="arabicPeriod" startAt="22"/>
            </a:pPr>
            <a:r>
              <a:rPr lang="ru-RU" sz="2600" b="1" dirty="0">
                <a:latin typeface="Arial" pitchFamily="34" charset="0"/>
                <a:cs typeface="Arial" pitchFamily="34" charset="0"/>
              </a:rPr>
              <a:t>http://www.wsp.ru/ru/samples/wsp/mathcad/wspgraph.htm</a:t>
            </a:r>
          </a:p>
          <a:p>
            <a:pPr marL="457200" indent="-457200" algn="just">
              <a:lnSpc>
                <a:spcPct val="80000"/>
              </a:lnSpc>
              <a:buFont typeface="+mj-lt"/>
              <a:buAutoNum type="arabicPeriod" startAt="22"/>
            </a:pPr>
            <a:r>
              <a:rPr lang="ru-RU" sz="2600" b="1" dirty="0">
                <a:latin typeface="Arial" pitchFamily="34" charset="0"/>
                <a:cs typeface="Arial" pitchFamily="34" charset="0"/>
              </a:rPr>
              <a:t>http://marietta34.ya.ru/replies.xml?item_no=54</a:t>
            </a:r>
          </a:p>
          <a:p>
            <a:pPr marL="457200" indent="-457200" algn="just">
              <a:lnSpc>
                <a:spcPct val="90000"/>
              </a:lnSpc>
              <a:buFont typeface="+mj-lt"/>
              <a:buAutoNum type="arabicPeriod" startAt="22"/>
            </a:pPr>
            <a:endParaRPr lang="ru-RU" sz="2400" b="1" dirty="0" smtClean="0">
              <a:solidFill>
                <a:schemeClr val="accent6">
                  <a:lumMod val="50000"/>
                </a:schemeClr>
              </a:solidFill>
              <a:latin typeface="Times New Roman" pitchFamily="18" charset="0"/>
              <a:cs typeface="Times New Roman" pitchFamily="18" charset="0"/>
            </a:endParaRPr>
          </a:p>
          <a:p>
            <a:pPr marL="266700" indent="-266700" algn="just">
              <a:lnSpc>
                <a:spcPct val="90000"/>
              </a:lnSpc>
              <a:buFont typeface="Gill Sans MT" pitchFamily="34" charset="0"/>
              <a:buAutoNum type="arabicPeriod" startAt="22"/>
            </a:pPr>
            <a:endParaRPr lang="ru-RU" sz="2400" b="1" dirty="0">
              <a:solidFill>
                <a:schemeClr val="accent6">
                  <a:lumMod val="50000"/>
                </a:schemeClr>
              </a:solidFill>
              <a:latin typeface="Times New Roman" pitchFamily="18" charset="0"/>
            </a:endParaRPr>
          </a:p>
          <a:p>
            <a:pPr marL="266700" indent="-266700" algn="just">
              <a:lnSpc>
                <a:spcPct val="90000"/>
              </a:lnSpc>
              <a:buFont typeface="Gill Sans MT" pitchFamily="34" charset="0"/>
              <a:buAutoNum type="arabicPeriod" startAt="22"/>
            </a:pPr>
            <a:endParaRPr lang="ru-RU" sz="2400" b="1" dirty="0" smtClean="0">
              <a:solidFill>
                <a:schemeClr val="accent6">
                  <a:lumMod val="50000"/>
                </a:schemeClr>
              </a:solidFill>
              <a:latin typeface="Times New Roman" pitchFamily="18" charset="0"/>
              <a:cs typeface="Times New Roman" pitchFamily="18" charset="0"/>
            </a:endParaRPr>
          </a:p>
          <a:p>
            <a:pPr marL="266700" indent="-266700" algn="just">
              <a:lnSpc>
                <a:spcPct val="90000"/>
              </a:lnSpc>
              <a:buFont typeface="Gill Sans MT" pitchFamily="34" charset="0"/>
              <a:buAutoNum type="arabicPeriod" startAt="22"/>
            </a:pPr>
            <a:endParaRPr lang="ru-RU" sz="2400" b="1" dirty="0">
              <a:solidFill>
                <a:schemeClr val="accent6">
                  <a:lumMod val="50000"/>
                </a:schemeClr>
              </a:solidFill>
              <a:latin typeface="Times New Roman" pitchFamily="18" charset="0"/>
              <a:cs typeface="Times New Roman" pitchFamily="18" charset="0"/>
            </a:endParaRP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TextBox 8"/>
          <p:cNvSpPr txBox="1"/>
          <p:nvPr/>
        </p:nvSpPr>
        <p:spPr>
          <a:xfrm>
            <a:off x="857224" y="44624"/>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pic>
        <p:nvPicPr>
          <p:cNvPr id="10" name="Рисунок 8" descr="002.gif"/>
          <p:cNvPicPr>
            <a:picLocks noChangeAspect="1"/>
          </p:cNvPicPr>
          <p:nvPr/>
        </p:nvPicPr>
        <p:blipFill>
          <a:blip r:embed="rId3" cstate="print"/>
          <a:srcRect/>
          <a:stretch>
            <a:fillRect/>
          </a:stretch>
        </p:blipFill>
        <p:spPr bwMode="auto">
          <a:xfrm>
            <a:off x="142844" y="-142900"/>
            <a:ext cx="714383" cy="714383"/>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142900"/>
            <a:ext cx="714383" cy="714383"/>
          </a:xfrm>
          <a:prstGeom prst="rect">
            <a:avLst/>
          </a:prstGeom>
          <a:noFill/>
          <a:ln w="9525">
            <a:noFill/>
            <a:miter lim="800000"/>
            <a:headEnd/>
            <a:tailEnd/>
          </a:ln>
        </p:spPr>
      </p:pic>
      <p:sp>
        <p:nvSpPr>
          <p:cNvPr id="12" name="Прямоугольник 11"/>
          <p:cNvSpPr/>
          <p:nvPr/>
        </p:nvSpPr>
        <p:spPr>
          <a:xfrm>
            <a:off x="149222" y="692696"/>
            <a:ext cx="8858312" cy="5219891"/>
          </a:xfrm>
          <a:prstGeom prst="rect">
            <a:avLst/>
          </a:prstGeom>
        </p:spPr>
        <p:txBody>
          <a:bodyPr wrap="square">
            <a:spAutoFit/>
          </a:bodyPr>
          <a:lstStyle/>
          <a:p>
            <a:pPr marL="514350" lvl="0" indent="-514350" algn="just">
              <a:lnSpc>
                <a:spcPct val="85000"/>
              </a:lnSpc>
              <a:buFont typeface="+mj-lt"/>
              <a:buAutoNum type="arabicPeriod" startAt="33"/>
            </a:pPr>
            <a:r>
              <a:rPr lang="en-US" sz="2800" b="1" dirty="0">
                <a:latin typeface="Arial" pitchFamily="34" charset="0"/>
                <a:cs typeface="Arial" pitchFamily="34" charset="0"/>
              </a:rPr>
              <a:t>https</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err="1">
                <a:latin typeface="Arial" pitchFamily="34" charset="0"/>
                <a:cs typeface="Arial" pitchFamily="34" charset="0"/>
              </a:rPr>
              <a:t>wikipedia</a:t>
            </a:r>
            <a:r>
              <a:rPr lang="ru-RU" sz="2800" b="1" dirty="0">
                <a:latin typeface="Arial" pitchFamily="34" charset="0"/>
                <a:cs typeface="Arial" pitchFamily="34" charset="0"/>
              </a:rPr>
              <a:t>.</a:t>
            </a:r>
            <a:r>
              <a:rPr lang="en-US" sz="2800" b="1" dirty="0">
                <a:latin typeface="Arial" pitchFamily="34" charset="0"/>
                <a:cs typeface="Arial" pitchFamily="34" charset="0"/>
              </a:rPr>
              <a:t>org</a:t>
            </a:r>
            <a:r>
              <a:rPr lang="ru-RU" sz="2800" b="1" dirty="0" smtClean="0">
                <a:latin typeface="Arial" pitchFamily="34" charset="0"/>
                <a:cs typeface="Arial" pitchFamily="34" charset="0"/>
              </a:rPr>
              <a:t>/</a:t>
            </a:r>
            <a:r>
              <a:rPr lang="ru-RU" sz="2800" b="1" kern="10" dirty="0" smtClean="0">
                <a:latin typeface="Arial" pitchFamily="34" charset="0"/>
                <a:cs typeface="Arial" pitchFamily="34" charset="0"/>
              </a:rPr>
              <a:t>Предмет </a:t>
            </a:r>
            <a:r>
              <a:rPr lang="ru-RU" sz="2800" b="1" kern="10" dirty="0">
                <a:latin typeface="Arial" pitchFamily="34" charset="0"/>
                <a:cs typeface="Arial" pitchFamily="34" charset="0"/>
              </a:rPr>
              <a:t>и задачи химической</a:t>
            </a:r>
            <a:r>
              <a:rPr lang="ru-RU" sz="2800" b="1" dirty="0"/>
              <a:t> </a:t>
            </a:r>
            <a:r>
              <a:rPr lang="ru-RU" sz="2800" b="1" dirty="0" smtClean="0"/>
              <a:t>термодинамики.</a:t>
            </a:r>
            <a:endParaRPr lang="ru-RU" sz="2800" b="1" dirty="0">
              <a:latin typeface="Arial" pitchFamily="34" charset="0"/>
              <a:cs typeface="Arial" pitchFamily="34" charset="0"/>
            </a:endParaRPr>
          </a:p>
          <a:p>
            <a:pPr marL="514350" indent="-514350" algn="just">
              <a:lnSpc>
                <a:spcPct val="85000"/>
              </a:lnSpc>
              <a:buFont typeface="+mj-lt"/>
              <a:buAutoNum type="arabicPeriod" startAt="33"/>
            </a:pPr>
            <a:r>
              <a:rPr lang="en-US" sz="2800" b="1" dirty="0" err="1">
                <a:latin typeface="Arial" pitchFamily="34" charset="0"/>
                <a:cs typeface="Arial" pitchFamily="34" charset="0"/>
              </a:rPr>
              <a:t>ttps</a:t>
            </a:r>
            <a:r>
              <a:rPr lang="ru-RU" sz="2800" b="1" dirty="0">
                <a:latin typeface="Arial" pitchFamily="34" charset="0"/>
                <a:cs typeface="Arial" pitchFamily="34" charset="0"/>
              </a:rPr>
              <a:t>://</a:t>
            </a:r>
            <a:r>
              <a:rPr lang="en-US" sz="2800" b="1" dirty="0" err="1">
                <a:latin typeface="Arial" pitchFamily="34" charset="0"/>
                <a:cs typeface="Arial" pitchFamily="34" charset="0"/>
              </a:rPr>
              <a:t>yandex</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smtClean="0">
                <a:latin typeface="Arial" pitchFamily="34" charset="0"/>
                <a:cs typeface="Arial" pitchFamily="34" charset="0"/>
              </a:rPr>
              <a:t>images</a:t>
            </a:r>
            <a:r>
              <a:rPr lang="ru-RU" sz="2800" b="1" dirty="0" smtClean="0">
                <a:latin typeface="Arial" pitchFamily="34" charset="0"/>
                <a:cs typeface="Arial" pitchFamily="34" charset="0"/>
              </a:rPr>
              <a:t>/</a:t>
            </a:r>
            <a:r>
              <a:rPr lang="ru-RU" sz="2800" b="1" kern="10" dirty="0">
                <a:latin typeface="Arial" pitchFamily="34" charset="0"/>
                <a:cs typeface="Arial" pitchFamily="34" charset="0"/>
              </a:rPr>
              <a:t>Предмет и задачи химической</a:t>
            </a:r>
            <a:r>
              <a:rPr lang="ru-RU" sz="2800" b="1" dirty="0"/>
              <a:t> термодинамики</a:t>
            </a:r>
            <a:r>
              <a:rPr lang="ru-RU" sz="2800" b="1" dirty="0" smtClean="0"/>
              <a:t>.</a:t>
            </a:r>
          </a:p>
          <a:p>
            <a:pPr marL="514350" lvl="0" indent="-514350" algn="just">
              <a:lnSpc>
                <a:spcPct val="85000"/>
              </a:lnSpc>
              <a:buFont typeface="+mj-lt"/>
              <a:buAutoNum type="arabicPeriod" startAt="33"/>
            </a:pPr>
            <a:r>
              <a:rPr lang="en-US" sz="2800" b="1" dirty="0">
                <a:latin typeface="Arial" pitchFamily="34" charset="0"/>
                <a:cs typeface="Arial" pitchFamily="34" charset="0"/>
              </a:rPr>
              <a:t>https</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err="1">
                <a:latin typeface="Arial" pitchFamily="34" charset="0"/>
                <a:cs typeface="Arial" pitchFamily="34" charset="0"/>
              </a:rPr>
              <a:t>wikipedia</a:t>
            </a:r>
            <a:r>
              <a:rPr lang="ru-RU" sz="2800" b="1" dirty="0">
                <a:latin typeface="Arial" pitchFamily="34" charset="0"/>
                <a:cs typeface="Arial" pitchFamily="34" charset="0"/>
              </a:rPr>
              <a:t>.</a:t>
            </a:r>
            <a:r>
              <a:rPr lang="en-US" sz="2800" b="1" dirty="0">
                <a:latin typeface="Arial" pitchFamily="34" charset="0"/>
                <a:cs typeface="Arial" pitchFamily="34" charset="0"/>
              </a:rPr>
              <a:t>org</a:t>
            </a:r>
            <a:r>
              <a:rPr lang="ru-RU" sz="2800" b="1" dirty="0" smtClean="0">
                <a:latin typeface="Arial" pitchFamily="34" charset="0"/>
                <a:cs typeface="Arial" pitchFamily="34" charset="0"/>
              </a:rPr>
              <a:t>/</a:t>
            </a:r>
            <a:r>
              <a:rPr lang="ru-RU" sz="2800" b="1" dirty="0" smtClean="0"/>
              <a:t>Основные </a:t>
            </a:r>
            <a:r>
              <a:rPr lang="ru-RU" sz="2800" b="1" dirty="0"/>
              <a:t>понятия и определения термодинамики</a:t>
            </a:r>
            <a:r>
              <a:rPr lang="ru-RU" sz="2800" b="1" dirty="0" smtClean="0"/>
              <a:t>.</a:t>
            </a:r>
            <a:endParaRPr lang="ru-RU" sz="2800" b="1" dirty="0">
              <a:latin typeface="Arial" pitchFamily="34" charset="0"/>
              <a:cs typeface="Arial" pitchFamily="34" charset="0"/>
            </a:endParaRPr>
          </a:p>
          <a:p>
            <a:pPr marL="514350" indent="-514350" algn="just">
              <a:lnSpc>
                <a:spcPct val="85000"/>
              </a:lnSpc>
              <a:buFont typeface="+mj-lt"/>
              <a:buAutoNum type="arabicPeriod" startAt="33"/>
            </a:pPr>
            <a:r>
              <a:rPr lang="en-US" sz="2800" b="1" dirty="0" err="1">
                <a:latin typeface="Arial" pitchFamily="34" charset="0"/>
                <a:cs typeface="Arial" pitchFamily="34" charset="0"/>
              </a:rPr>
              <a:t>ttps</a:t>
            </a:r>
            <a:r>
              <a:rPr lang="ru-RU" sz="2800" b="1" dirty="0">
                <a:latin typeface="Arial" pitchFamily="34" charset="0"/>
                <a:cs typeface="Arial" pitchFamily="34" charset="0"/>
              </a:rPr>
              <a:t>://</a:t>
            </a:r>
            <a:r>
              <a:rPr lang="en-US" sz="2800" b="1" dirty="0" err="1">
                <a:latin typeface="Arial" pitchFamily="34" charset="0"/>
                <a:cs typeface="Arial" pitchFamily="34" charset="0"/>
              </a:rPr>
              <a:t>yandex</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a:latin typeface="Arial" pitchFamily="34" charset="0"/>
                <a:cs typeface="Arial" pitchFamily="34" charset="0"/>
              </a:rPr>
              <a:t>images</a:t>
            </a:r>
            <a:r>
              <a:rPr lang="ru-RU" sz="2800" b="1" dirty="0" smtClean="0">
                <a:latin typeface="Arial" pitchFamily="34" charset="0"/>
                <a:cs typeface="Arial" pitchFamily="34" charset="0"/>
              </a:rPr>
              <a:t>/</a:t>
            </a:r>
            <a:r>
              <a:rPr lang="ru-RU" sz="2800" b="1" dirty="0" smtClean="0"/>
              <a:t>Основные </a:t>
            </a:r>
            <a:r>
              <a:rPr lang="ru-RU" sz="2800" b="1" dirty="0"/>
              <a:t>понятия и определения термодинамики</a:t>
            </a:r>
            <a:r>
              <a:rPr lang="ru-RU" sz="2800" b="1" dirty="0" smtClean="0"/>
              <a:t>.</a:t>
            </a:r>
          </a:p>
          <a:p>
            <a:pPr marL="514350" lvl="0" indent="-514350" algn="just">
              <a:lnSpc>
                <a:spcPct val="85000"/>
              </a:lnSpc>
              <a:buFont typeface="+mj-lt"/>
              <a:buAutoNum type="arabicPeriod" startAt="33"/>
            </a:pPr>
            <a:r>
              <a:rPr lang="en-US" sz="2800" b="1" dirty="0">
                <a:latin typeface="Arial" pitchFamily="34" charset="0"/>
                <a:cs typeface="Arial" pitchFamily="34" charset="0"/>
              </a:rPr>
              <a:t>https</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err="1">
                <a:latin typeface="Arial" pitchFamily="34" charset="0"/>
                <a:cs typeface="Arial" pitchFamily="34" charset="0"/>
              </a:rPr>
              <a:t>wikipedia</a:t>
            </a:r>
            <a:r>
              <a:rPr lang="ru-RU" sz="2800" b="1" dirty="0">
                <a:latin typeface="Arial" pitchFamily="34" charset="0"/>
                <a:cs typeface="Arial" pitchFamily="34" charset="0"/>
              </a:rPr>
              <a:t>.</a:t>
            </a:r>
            <a:r>
              <a:rPr lang="en-US" sz="2800" b="1" dirty="0">
                <a:latin typeface="Arial" pitchFamily="34" charset="0"/>
                <a:cs typeface="Arial" pitchFamily="34" charset="0"/>
              </a:rPr>
              <a:t>org</a:t>
            </a:r>
            <a:r>
              <a:rPr lang="ru-RU" sz="2800" b="1" dirty="0" smtClean="0">
                <a:latin typeface="Arial" pitchFamily="34" charset="0"/>
                <a:cs typeface="Arial" pitchFamily="34" charset="0"/>
              </a:rPr>
              <a:t>/</a:t>
            </a:r>
            <a:r>
              <a:rPr lang="ru-RU" sz="2800" b="1" kern="10" dirty="0" smtClean="0">
                <a:latin typeface="Arial" pitchFamily="34" charset="0"/>
                <a:cs typeface="Arial" pitchFamily="34" charset="0"/>
              </a:rPr>
              <a:t>Законы </a:t>
            </a:r>
            <a:r>
              <a:rPr lang="ru-RU" sz="2800" b="1" kern="10" dirty="0">
                <a:latin typeface="Arial" pitchFamily="34" charset="0"/>
                <a:cs typeface="Arial" pitchFamily="34" charset="0"/>
              </a:rPr>
              <a:t>химической термодинамики</a:t>
            </a:r>
            <a:r>
              <a:rPr lang="ru-RU" sz="2800" b="1" dirty="0" smtClean="0"/>
              <a:t>.</a:t>
            </a:r>
            <a:endParaRPr lang="ru-RU" sz="2800" b="1" dirty="0">
              <a:latin typeface="Arial" pitchFamily="34" charset="0"/>
              <a:cs typeface="Arial" pitchFamily="34" charset="0"/>
            </a:endParaRPr>
          </a:p>
          <a:p>
            <a:pPr marL="514350" indent="-514350" algn="just">
              <a:lnSpc>
                <a:spcPct val="85000"/>
              </a:lnSpc>
              <a:buFont typeface="+mj-lt"/>
              <a:buAutoNum type="arabicPeriod" startAt="33"/>
            </a:pPr>
            <a:r>
              <a:rPr lang="en-US" sz="2800" b="1" dirty="0" err="1">
                <a:latin typeface="Arial" pitchFamily="34" charset="0"/>
                <a:cs typeface="Arial" pitchFamily="34" charset="0"/>
              </a:rPr>
              <a:t>ttps</a:t>
            </a:r>
            <a:r>
              <a:rPr lang="ru-RU" sz="2800" b="1" dirty="0">
                <a:latin typeface="Arial" pitchFamily="34" charset="0"/>
                <a:cs typeface="Arial" pitchFamily="34" charset="0"/>
              </a:rPr>
              <a:t>://</a:t>
            </a:r>
            <a:r>
              <a:rPr lang="en-US" sz="2800" b="1" dirty="0" err="1">
                <a:latin typeface="Arial" pitchFamily="34" charset="0"/>
                <a:cs typeface="Arial" pitchFamily="34" charset="0"/>
              </a:rPr>
              <a:t>yandex</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a:latin typeface="Arial" pitchFamily="34" charset="0"/>
                <a:cs typeface="Arial" pitchFamily="34" charset="0"/>
              </a:rPr>
              <a:t>images</a:t>
            </a:r>
            <a:r>
              <a:rPr lang="ru-RU" sz="2800" b="1" dirty="0" smtClean="0">
                <a:latin typeface="Arial" pitchFamily="34" charset="0"/>
                <a:cs typeface="Arial" pitchFamily="34" charset="0"/>
              </a:rPr>
              <a:t>/</a:t>
            </a:r>
            <a:r>
              <a:rPr lang="ru-RU" sz="2800" b="1" kern="10" dirty="0" smtClean="0">
                <a:latin typeface="Arial" pitchFamily="34" charset="0"/>
                <a:cs typeface="Arial" pitchFamily="34" charset="0"/>
              </a:rPr>
              <a:t>Законы </a:t>
            </a:r>
            <a:r>
              <a:rPr lang="ru-RU" sz="2800" b="1" kern="10" dirty="0">
                <a:latin typeface="Arial" pitchFamily="34" charset="0"/>
                <a:cs typeface="Arial" pitchFamily="34" charset="0"/>
              </a:rPr>
              <a:t>химической термодинамики</a:t>
            </a:r>
            <a:r>
              <a:rPr lang="ru-RU" sz="2800" b="1" dirty="0" smtClean="0"/>
              <a:t>.</a:t>
            </a:r>
          </a:p>
          <a:p>
            <a:pPr marL="514350" lvl="0" indent="-514350" algn="just">
              <a:lnSpc>
                <a:spcPct val="85000"/>
              </a:lnSpc>
              <a:buFont typeface="+mj-lt"/>
              <a:buAutoNum type="arabicPeriod" startAt="33"/>
            </a:pPr>
            <a:r>
              <a:rPr lang="en-US" sz="2800" b="1" dirty="0">
                <a:latin typeface="Arial" pitchFamily="34" charset="0"/>
                <a:cs typeface="Arial" pitchFamily="34" charset="0"/>
              </a:rPr>
              <a:t>https</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err="1">
                <a:latin typeface="Arial" pitchFamily="34" charset="0"/>
                <a:cs typeface="Arial" pitchFamily="34" charset="0"/>
              </a:rPr>
              <a:t>wikipedia</a:t>
            </a:r>
            <a:r>
              <a:rPr lang="ru-RU" sz="2800" b="1" dirty="0">
                <a:latin typeface="Arial" pitchFamily="34" charset="0"/>
                <a:cs typeface="Arial" pitchFamily="34" charset="0"/>
              </a:rPr>
              <a:t>.</a:t>
            </a:r>
            <a:r>
              <a:rPr lang="en-US" sz="2800" b="1" dirty="0">
                <a:latin typeface="Arial" pitchFamily="34" charset="0"/>
                <a:cs typeface="Arial" pitchFamily="34" charset="0"/>
              </a:rPr>
              <a:t>org</a:t>
            </a:r>
            <a:r>
              <a:rPr lang="ru-RU" sz="2800" b="1" dirty="0" smtClean="0">
                <a:latin typeface="Arial" pitchFamily="34" charset="0"/>
                <a:cs typeface="Arial" pitchFamily="34" charset="0"/>
              </a:rPr>
              <a:t>/Теплоемкость</a:t>
            </a:r>
            <a:r>
              <a:rPr lang="ru-RU" sz="2800" b="1" dirty="0" smtClean="0"/>
              <a:t>.</a:t>
            </a:r>
            <a:endParaRPr lang="ru-RU" sz="2800" b="1" dirty="0">
              <a:latin typeface="Arial" pitchFamily="34" charset="0"/>
              <a:cs typeface="Arial" pitchFamily="34" charset="0"/>
            </a:endParaRPr>
          </a:p>
          <a:p>
            <a:pPr marL="514350" indent="-514350" algn="just">
              <a:lnSpc>
                <a:spcPct val="85000"/>
              </a:lnSpc>
              <a:buFont typeface="+mj-lt"/>
              <a:buAutoNum type="arabicPeriod" startAt="33"/>
            </a:pPr>
            <a:r>
              <a:rPr lang="en-US" sz="2800" b="1" dirty="0" err="1">
                <a:latin typeface="Arial" pitchFamily="34" charset="0"/>
                <a:cs typeface="Arial" pitchFamily="34" charset="0"/>
              </a:rPr>
              <a:t>ttps</a:t>
            </a:r>
            <a:r>
              <a:rPr lang="ru-RU" sz="2800" b="1" dirty="0">
                <a:latin typeface="Arial" pitchFamily="34" charset="0"/>
                <a:cs typeface="Arial" pitchFamily="34" charset="0"/>
              </a:rPr>
              <a:t>://</a:t>
            </a:r>
            <a:r>
              <a:rPr lang="en-US" sz="2800" b="1" dirty="0" err="1">
                <a:latin typeface="Arial" pitchFamily="34" charset="0"/>
                <a:cs typeface="Arial" pitchFamily="34" charset="0"/>
              </a:rPr>
              <a:t>yandex</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a:latin typeface="Arial" pitchFamily="34" charset="0"/>
                <a:cs typeface="Arial" pitchFamily="34" charset="0"/>
              </a:rPr>
              <a:t>images</a:t>
            </a:r>
            <a:r>
              <a:rPr lang="ru-RU" sz="2800" b="1" dirty="0" smtClean="0">
                <a:latin typeface="Arial" pitchFamily="34" charset="0"/>
                <a:cs typeface="Arial" pitchFamily="34" charset="0"/>
              </a:rPr>
              <a:t>/Теплоемкость</a:t>
            </a:r>
            <a:r>
              <a:rPr lang="ru-RU" sz="2800" b="1" dirty="0" smtClean="0"/>
              <a:t>.</a:t>
            </a:r>
            <a:endParaRPr lang="ru-RU" sz="2800" b="1" dirty="0">
              <a:latin typeface="Arial" pitchFamily="34" charset="0"/>
              <a:cs typeface="Arial" pitchFamily="34" charset="0"/>
            </a:endParaRPr>
          </a:p>
        </p:txBody>
      </p:sp>
      <p:sp>
        <p:nvSpPr>
          <p:cNvPr id="18" name="TextBox 17"/>
          <p:cNvSpPr txBox="1"/>
          <p:nvPr/>
        </p:nvSpPr>
        <p:spPr>
          <a:xfrm>
            <a:off x="857224" y="58143"/>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696833057"/>
      </p:ext>
    </p:extLst>
  </p:cSld>
  <p:clrMapOvr>
    <a:masterClrMapping/>
  </p:clrMapOvr>
  <p:transition>
    <p:wheel spokes="1"/>
  </p:transition>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142900"/>
            <a:ext cx="714383" cy="714383"/>
          </a:xfrm>
          <a:prstGeom prst="rect">
            <a:avLst/>
          </a:prstGeom>
          <a:noFill/>
          <a:ln w="9525">
            <a:noFill/>
            <a:miter lim="800000"/>
            <a:headEnd/>
            <a:tailEnd/>
          </a:ln>
        </p:spPr>
      </p:pic>
      <p:sp>
        <p:nvSpPr>
          <p:cNvPr id="12" name="Прямоугольник 11"/>
          <p:cNvSpPr/>
          <p:nvPr/>
        </p:nvSpPr>
        <p:spPr>
          <a:xfrm>
            <a:off x="149222" y="692696"/>
            <a:ext cx="8858312" cy="7770589"/>
          </a:xfrm>
          <a:prstGeom prst="rect">
            <a:avLst/>
          </a:prstGeom>
        </p:spPr>
        <p:txBody>
          <a:bodyPr wrap="square">
            <a:spAutoFit/>
          </a:bodyPr>
          <a:lstStyle/>
          <a:p>
            <a:pPr marL="514350" lvl="0" indent="-514350" algn="just">
              <a:lnSpc>
                <a:spcPct val="85000"/>
              </a:lnSpc>
              <a:buFont typeface="+mj-lt"/>
              <a:buAutoNum type="arabicPeriod" startAt="41"/>
            </a:pPr>
            <a:r>
              <a:rPr lang="en-US" sz="2800" b="1" dirty="0">
                <a:latin typeface="Arial" pitchFamily="34" charset="0"/>
                <a:cs typeface="Arial" pitchFamily="34" charset="0"/>
              </a:rPr>
              <a:t>https</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err="1">
                <a:latin typeface="Arial" pitchFamily="34" charset="0"/>
                <a:cs typeface="Arial" pitchFamily="34" charset="0"/>
              </a:rPr>
              <a:t>wikipedia</a:t>
            </a:r>
            <a:r>
              <a:rPr lang="ru-RU" sz="2800" b="1" dirty="0">
                <a:latin typeface="Arial" pitchFamily="34" charset="0"/>
                <a:cs typeface="Arial" pitchFamily="34" charset="0"/>
              </a:rPr>
              <a:t>.</a:t>
            </a:r>
            <a:r>
              <a:rPr lang="en-US" sz="2800" b="1" dirty="0">
                <a:latin typeface="Arial" pitchFamily="34" charset="0"/>
                <a:cs typeface="Arial" pitchFamily="34" charset="0"/>
              </a:rPr>
              <a:t>org</a:t>
            </a:r>
            <a:r>
              <a:rPr lang="ru-RU" sz="2800" b="1" dirty="0" smtClean="0">
                <a:latin typeface="Arial" pitchFamily="34" charset="0"/>
                <a:cs typeface="Arial" pitchFamily="34" charset="0"/>
              </a:rPr>
              <a:t>/</a:t>
            </a:r>
            <a:r>
              <a:rPr lang="ru-RU" sz="2800" b="1" dirty="0" smtClean="0"/>
              <a:t>Термодинамический </a:t>
            </a:r>
            <a:r>
              <a:rPr lang="ru-RU" sz="2800" b="1" dirty="0"/>
              <a:t>процесс</a:t>
            </a:r>
            <a:r>
              <a:rPr lang="ru-RU" sz="2800" b="1" dirty="0" smtClean="0"/>
              <a:t>.</a:t>
            </a:r>
            <a:endParaRPr lang="ru-RU" sz="2800" b="1" dirty="0">
              <a:latin typeface="Arial" pitchFamily="34" charset="0"/>
              <a:cs typeface="Arial" pitchFamily="34" charset="0"/>
            </a:endParaRPr>
          </a:p>
          <a:p>
            <a:pPr marL="514350" indent="-514350" algn="just">
              <a:lnSpc>
                <a:spcPct val="85000"/>
              </a:lnSpc>
              <a:buFont typeface="+mj-lt"/>
              <a:buAutoNum type="arabicPeriod" startAt="41"/>
            </a:pPr>
            <a:r>
              <a:rPr lang="en-US" sz="2800" b="1" dirty="0" err="1">
                <a:latin typeface="Arial" pitchFamily="34" charset="0"/>
                <a:cs typeface="Arial" pitchFamily="34" charset="0"/>
              </a:rPr>
              <a:t>ttps</a:t>
            </a:r>
            <a:r>
              <a:rPr lang="ru-RU" sz="2800" b="1" dirty="0">
                <a:latin typeface="Arial" pitchFamily="34" charset="0"/>
                <a:cs typeface="Arial" pitchFamily="34" charset="0"/>
              </a:rPr>
              <a:t>://</a:t>
            </a:r>
            <a:r>
              <a:rPr lang="en-US" sz="2800" b="1" dirty="0" err="1">
                <a:latin typeface="Arial" pitchFamily="34" charset="0"/>
                <a:cs typeface="Arial" pitchFamily="34" charset="0"/>
              </a:rPr>
              <a:t>yandex</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smtClean="0">
                <a:latin typeface="Arial" pitchFamily="34" charset="0"/>
                <a:cs typeface="Arial" pitchFamily="34" charset="0"/>
              </a:rPr>
              <a:t>images</a:t>
            </a:r>
            <a:r>
              <a:rPr lang="ru-RU" sz="2800" b="1" dirty="0" smtClean="0">
                <a:latin typeface="Arial" pitchFamily="34" charset="0"/>
                <a:cs typeface="Arial" pitchFamily="34" charset="0"/>
              </a:rPr>
              <a:t>/</a:t>
            </a:r>
            <a:r>
              <a:rPr lang="ru-RU" sz="2800" b="1" dirty="0" smtClean="0"/>
              <a:t>Термодинамический </a:t>
            </a:r>
            <a:r>
              <a:rPr lang="ru-RU" sz="2800" b="1" dirty="0"/>
              <a:t>процесс</a:t>
            </a:r>
            <a:r>
              <a:rPr lang="ru-RU" sz="2800" b="1" dirty="0" smtClean="0"/>
              <a:t>.</a:t>
            </a:r>
          </a:p>
          <a:p>
            <a:pPr marL="514350" lvl="0" indent="-514350" algn="just">
              <a:lnSpc>
                <a:spcPct val="85000"/>
              </a:lnSpc>
              <a:buFont typeface="+mj-lt"/>
              <a:buAutoNum type="arabicPeriod" startAt="41"/>
            </a:pPr>
            <a:r>
              <a:rPr lang="en-US" sz="2800" b="1" dirty="0">
                <a:latin typeface="Arial" pitchFamily="34" charset="0"/>
                <a:cs typeface="Arial" pitchFamily="34" charset="0"/>
              </a:rPr>
              <a:t>https</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err="1">
                <a:latin typeface="Arial" pitchFamily="34" charset="0"/>
                <a:cs typeface="Arial" pitchFamily="34" charset="0"/>
              </a:rPr>
              <a:t>wikipedia</a:t>
            </a:r>
            <a:r>
              <a:rPr lang="ru-RU" sz="2800" b="1" dirty="0">
                <a:latin typeface="Arial" pitchFamily="34" charset="0"/>
                <a:cs typeface="Arial" pitchFamily="34" charset="0"/>
              </a:rPr>
              <a:t>.</a:t>
            </a:r>
            <a:r>
              <a:rPr lang="en-US" sz="2800" b="1" dirty="0">
                <a:latin typeface="Arial" pitchFamily="34" charset="0"/>
                <a:cs typeface="Arial" pitchFamily="34" charset="0"/>
              </a:rPr>
              <a:t>org</a:t>
            </a:r>
            <a:r>
              <a:rPr lang="ru-RU" sz="2800" b="1" dirty="0" smtClean="0">
                <a:latin typeface="Arial" pitchFamily="34" charset="0"/>
                <a:cs typeface="Arial" pitchFamily="34" charset="0"/>
              </a:rPr>
              <a:t>/</a:t>
            </a:r>
            <a:r>
              <a:rPr lang="ru-RU" sz="2800" b="1" dirty="0" smtClean="0"/>
              <a:t>Тепловые </a:t>
            </a:r>
            <a:r>
              <a:rPr lang="ru-RU" sz="2800" b="1" dirty="0"/>
              <a:t>эффекты химических реакций</a:t>
            </a:r>
            <a:r>
              <a:rPr lang="ru-RU" sz="2800" b="1" dirty="0" smtClean="0"/>
              <a:t>.</a:t>
            </a:r>
            <a:endParaRPr lang="ru-RU" sz="2800" b="1" dirty="0">
              <a:latin typeface="Arial" pitchFamily="34" charset="0"/>
              <a:cs typeface="Arial" pitchFamily="34" charset="0"/>
            </a:endParaRPr>
          </a:p>
          <a:p>
            <a:pPr marL="514350" indent="-514350" algn="just">
              <a:lnSpc>
                <a:spcPct val="85000"/>
              </a:lnSpc>
              <a:buFont typeface="+mj-lt"/>
              <a:buAutoNum type="arabicPeriod" startAt="41"/>
            </a:pPr>
            <a:r>
              <a:rPr lang="en-US" sz="2800" b="1" dirty="0" err="1">
                <a:latin typeface="Arial" pitchFamily="34" charset="0"/>
                <a:cs typeface="Arial" pitchFamily="34" charset="0"/>
              </a:rPr>
              <a:t>ttps</a:t>
            </a:r>
            <a:r>
              <a:rPr lang="ru-RU" sz="2800" b="1" dirty="0">
                <a:latin typeface="Arial" pitchFamily="34" charset="0"/>
                <a:cs typeface="Arial" pitchFamily="34" charset="0"/>
              </a:rPr>
              <a:t>://</a:t>
            </a:r>
            <a:r>
              <a:rPr lang="en-US" sz="2800" b="1" dirty="0" err="1">
                <a:latin typeface="Arial" pitchFamily="34" charset="0"/>
                <a:cs typeface="Arial" pitchFamily="34" charset="0"/>
              </a:rPr>
              <a:t>yandex</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a:latin typeface="Arial" pitchFamily="34" charset="0"/>
                <a:cs typeface="Arial" pitchFamily="34" charset="0"/>
              </a:rPr>
              <a:t>images</a:t>
            </a:r>
            <a:r>
              <a:rPr lang="ru-RU" sz="2800" b="1" dirty="0" smtClean="0">
                <a:latin typeface="Arial" pitchFamily="34" charset="0"/>
                <a:cs typeface="Arial" pitchFamily="34" charset="0"/>
              </a:rPr>
              <a:t>/</a:t>
            </a:r>
            <a:r>
              <a:rPr lang="ru-RU" sz="2800" b="1" dirty="0" smtClean="0"/>
              <a:t>Тепловые </a:t>
            </a:r>
            <a:r>
              <a:rPr lang="ru-RU" sz="2800" b="1" dirty="0"/>
              <a:t>эффекты химических реакций</a:t>
            </a:r>
            <a:r>
              <a:rPr lang="ru-RU" sz="2800" b="1" dirty="0" smtClean="0"/>
              <a:t>.</a:t>
            </a:r>
          </a:p>
          <a:p>
            <a:pPr marL="514350" lvl="0" indent="-514350" algn="just">
              <a:lnSpc>
                <a:spcPct val="85000"/>
              </a:lnSpc>
              <a:buFont typeface="+mj-lt"/>
              <a:buAutoNum type="arabicPeriod" startAt="41"/>
            </a:pPr>
            <a:r>
              <a:rPr lang="en-US" sz="2800" b="1" dirty="0">
                <a:latin typeface="Arial" pitchFamily="34" charset="0"/>
                <a:cs typeface="Arial" pitchFamily="34" charset="0"/>
              </a:rPr>
              <a:t>https</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err="1">
                <a:latin typeface="Arial" pitchFamily="34" charset="0"/>
                <a:cs typeface="Arial" pitchFamily="34" charset="0"/>
              </a:rPr>
              <a:t>wikipedia</a:t>
            </a:r>
            <a:r>
              <a:rPr lang="ru-RU" sz="2800" b="1" dirty="0">
                <a:latin typeface="Arial" pitchFamily="34" charset="0"/>
                <a:cs typeface="Arial" pitchFamily="34" charset="0"/>
              </a:rPr>
              <a:t>.</a:t>
            </a:r>
            <a:r>
              <a:rPr lang="en-US" sz="2800" b="1" dirty="0">
                <a:latin typeface="Arial" pitchFamily="34" charset="0"/>
                <a:cs typeface="Arial" pitchFamily="34" charset="0"/>
              </a:rPr>
              <a:t>org</a:t>
            </a:r>
            <a:r>
              <a:rPr lang="ru-RU" sz="2800" b="1" dirty="0" smtClean="0">
                <a:latin typeface="Arial" pitchFamily="34" charset="0"/>
                <a:cs typeface="Arial" pitchFamily="34" charset="0"/>
              </a:rPr>
              <a:t>/</a:t>
            </a:r>
            <a:r>
              <a:rPr lang="ru-RU" sz="2800" b="1" dirty="0" smtClean="0"/>
              <a:t>Закон </a:t>
            </a:r>
            <a:r>
              <a:rPr lang="ru-RU" sz="2800" b="1" dirty="0"/>
              <a:t>Гесса</a:t>
            </a:r>
            <a:r>
              <a:rPr lang="ru-RU" sz="2800" b="1" dirty="0" smtClean="0"/>
              <a:t>.</a:t>
            </a:r>
            <a:endParaRPr lang="ru-RU" sz="2800" b="1" dirty="0">
              <a:latin typeface="Arial" pitchFamily="34" charset="0"/>
              <a:cs typeface="Arial" pitchFamily="34" charset="0"/>
            </a:endParaRPr>
          </a:p>
          <a:p>
            <a:pPr marL="514350" indent="-514350" algn="just">
              <a:lnSpc>
                <a:spcPct val="85000"/>
              </a:lnSpc>
              <a:buFont typeface="+mj-lt"/>
              <a:buAutoNum type="arabicPeriod" startAt="41"/>
            </a:pPr>
            <a:r>
              <a:rPr lang="en-US" sz="2800" b="1" dirty="0" err="1">
                <a:latin typeface="Arial" pitchFamily="34" charset="0"/>
                <a:cs typeface="Arial" pitchFamily="34" charset="0"/>
              </a:rPr>
              <a:t>ttps</a:t>
            </a:r>
            <a:r>
              <a:rPr lang="ru-RU" sz="2800" b="1" dirty="0">
                <a:latin typeface="Arial" pitchFamily="34" charset="0"/>
                <a:cs typeface="Arial" pitchFamily="34" charset="0"/>
              </a:rPr>
              <a:t>://</a:t>
            </a:r>
            <a:r>
              <a:rPr lang="en-US" sz="2800" b="1" dirty="0" err="1">
                <a:latin typeface="Arial" pitchFamily="34" charset="0"/>
                <a:cs typeface="Arial" pitchFamily="34" charset="0"/>
              </a:rPr>
              <a:t>yandex</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a:latin typeface="Arial" pitchFamily="34" charset="0"/>
                <a:cs typeface="Arial" pitchFamily="34" charset="0"/>
              </a:rPr>
              <a:t>images</a:t>
            </a:r>
            <a:r>
              <a:rPr lang="ru-RU" sz="2800" b="1" dirty="0" smtClean="0">
                <a:latin typeface="Arial" pitchFamily="34" charset="0"/>
                <a:cs typeface="Arial" pitchFamily="34" charset="0"/>
              </a:rPr>
              <a:t>/</a:t>
            </a:r>
            <a:r>
              <a:rPr lang="ru-RU" sz="2800" b="1" dirty="0" smtClean="0"/>
              <a:t>Закон </a:t>
            </a:r>
            <a:r>
              <a:rPr lang="ru-RU" sz="2800" b="1" dirty="0"/>
              <a:t>Гесса</a:t>
            </a:r>
            <a:r>
              <a:rPr lang="ru-RU" sz="2800" b="1" dirty="0" smtClean="0"/>
              <a:t>.</a:t>
            </a:r>
          </a:p>
          <a:p>
            <a:pPr marL="514350" lvl="0" indent="-514350" algn="just">
              <a:lnSpc>
                <a:spcPct val="85000"/>
              </a:lnSpc>
              <a:buFont typeface="+mj-lt"/>
              <a:buAutoNum type="arabicPeriod" startAt="41"/>
            </a:pPr>
            <a:r>
              <a:rPr lang="en-US" sz="2800" b="1" dirty="0">
                <a:latin typeface="Arial" pitchFamily="34" charset="0"/>
                <a:cs typeface="Arial" pitchFamily="34" charset="0"/>
              </a:rPr>
              <a:t>https</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err="1">
                <a:latin typeface="Arial" pitchFamily="34" charset="0"/>
                <a:cs typeface="Arial" pitchFamily="34" charset="0"/>
              </a:rPr>
              <a:t>wikipedia</a:t>
            </a:r>
            <a:r>
              <a:rPr lang="ru-RU" sz="2800" b="1" dirty="0">
                <a:latin typeface="Arial" pitchFamily="34" charset="0"/>
                <a:cs typeface="Arial" pitchFamily="34" charset="0"/>
              </a:rPr>
              <a:t>.</a:t>
            </a:r>
            <a:r>
              <a:rPr lang="en-US" sz="2800" b="1" dirty="0">
                <a:latin typeface="Arial" pitchFamily="34" charset="0"/>
                <a:cs typeface="Arial" pitchFamily="34" charset="0"/>
              </a:rPr>
              <a:t>org</a:t>
            </a:r>
            <a:r>
              <a:rPr lang="ru-RU" sz="2800" b="1" dirty="0" smtClean="0">
                <a:latin typeface="Arial" pitchFamily="34" charset="0"/>
                <a:cs typeface="Arial" pitchFamily="34" charset="0"/>
              </a:rPr>
              <a:t>/</a:t>
            </a:r>
            <a:r>
              <a:rPr lang="ru-RU" sz="2800" b="1" dirty="0" smtClean="0"/>
              <a:t>Закон </a:t>
            </a:r>
            <a:r>
              <a:rPr lang="ru-RU" sz="2800" b="1" dirty="0"/>
              <a:t>Кирхгоффа</a:t>
            </a:r>
            <a:r>
              <a:rPr lang="ru-RU" sz="2800" b="1" dirty="0" smtClean="0"/>
              <a:t>.</a:t>
            </a:r>
            <a:endParaRPr lang="ru-RU" sz="2800" b="1" dirty="0">
              <a:latin typeface="Arial" pitchFamily="34" charset="0"/>
              <a:cs typeface="Arial" pitchFamily="34" charset="0"/>
            </a:endParaRPr>
          </a:p>
          <a:p>
            <a:pPr marL="514350" indent="-514350" algn="just">
              <a:lnSpc>
                <a:spcPct val="85000"/>
              </a:lnSpc>
              <a:buFont typeface="+mj-lt"/>
              <a:buAutoNum type="arabicPeriod" startAt="41"/>
            </a:pPr>
            <a:r>
              <a:rPr lang="en-US" sz="2800" b="1" dirty="0" err="1">
                <a:latin typeface="Arial" pitchFamily="34" charset="0"/>
                <a:cs typeface="Arial" pitchFamily="34" charset="0"/>
              </a:rPr>
              <a:t>ttps</a:t>
            </a:r>
            <a:r>
              <a:rPr lang="ru-RU" sz="2800" b="1" dirty="0">
                <a:latin typeface="Arial" pitchFamily="34" charset="0"/>
                <a:cs typeface="Arial" pitchFamily="34" charset="0"/>
              </a:rPr>
              <a:t>://</a:t>
            </a:r>
            <a:r>
              <a:rPr lang="en-US" sz="2800" b="1" dirty="0" err="1">
                <a:latin typeface="Arial" pitchFamily="34" charset="0"/>
                <a:cs typeface="Arial" pitchFamily="34" charset="0"/>
              </a:rPr>
              <a:t>yandex</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a:latin typeface="Arial" pitchFamily="34" charset="0"/>
                <a:cs typeface="Arial" pitchFamily="34" charset="0"/>
              </a:rPr>
              <a:t>images</a:t>
            </a:r>
            <a:r>
              <a:rPr lang="ru-RU" sz="2800" b="1" dirty="0" smtClean="0">
                <a:latin typeface="Arial" pitchFamily="34" charset="0"/>
                <a:cs typeface="Arial" pitchFamily="34" charset="0"/>
              </a:rPr>
              <a:t>/</a:t>
            </a:r>
            <a:r>
              <a:rPr lang="ru-RU" sz="2800" b="1" dirty="0" smtClean="0"/>
              <a:t>Закон </a:t>
            </a:r>
            <a:r>
              <a:rPr lang="ru-RU" sz="2800" b="1" dirty="0"/>
              <a:t>Кирхгоффа</a:t>
            </a:r>
            <a:r>
              <a:rPr lang="ru-RU" sz="2800" b="1" dirty="0" smtClean="0"/>
              <a:t>.</a:t>
            </a:r>
          </a:p>
          <a:p>
            <a:pPr marL="514350" lvl="0" indent="-514350" algn="just">
              <a:lnSpc>
                <a:spcPct val="85000"/>
              </a:lnSpc>
              <a:buFont typeface="+mj-lt"/>
              <a:buAutoNum type="arabicPeriod" startAt="41"/>
            </a:pPr>
            <a:r>
              <a:rPr lang="en-US" sz="2800" b="1" dirty="0">
                <a:latin typeface="Arial" pitchFamily="34" charset="0"/>
                <a:cs typeface="Arial" pitchFamily="34" charset="0"/>
              </a:rPr>
              <a:t>https</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err="1">
                <a:latin typeface="Arial" pitchFamily="34" charset="0"/>
                <a:cs typeface="Arial" pitchFamily="34" charset="0"/>
              </a:rPr>
              <a:t>wikipedia</a:t>
            </a:r>
            <a:r>
              <a:rPr lang="ru-RU" sz="2800" b="1" dirty="0">
                <a:latin typeface="Arial" pitchFamily="34" charset="0"/>
                <a:cs typeface="Arial" pitchFamily="34" charset="0"/>
              </a:rPr>
              <a:t>.</a:t>
            </a:r>
            <a:r>
              <a:rPr lang="en-US" sz="2800" b="1" dirty="0">
                <a:latin typeface="Arial" pitchFamily="34" charset="0"/>
                <a:cs typeface="Arial" pitchFamily="34" charset="0"/>
              </a:rPr>
              <a:t>org</a:t>
            </a:r>
            <a:r>
              <a:rPr lang="ru-RU" sz="2800" b="1" dirty="0" smtClean="0">
                <a:latin typeface="Arial" pitchFamily="34" charset="0"/>
                <a:cs typeface="Arial" pitchFamily="34" charset="0"/>
              </a:rPr>
              <a:t>/</a:t>
            </a:r>
            <a:r>
              <a:rPr lang="ru-RU" sz="2800" b="1" dirty="0" smtClean="0"/>
              <a:t>Закон </a:t>
            </a:r>
            <a:r>
              <a:rPr lang="ru-RU" sz="2800" b="1" dirty="0"/>
              <a:t>Лавуазье-Лапласа</a:t>
            </a:r>
            <a:r>
              <a:rPr lang="ru-RU" sz="2800" b="1" dirty="0" smtClean="0"/>
              <a:t>.</a:t>
            </a:r>
            <a:endParaRPr lang="ru-RU" sz="2800" b="1" dirty="0">
              <a:latin typeface="Arial" pitchFamily="34" charset="0"/>
              <a:cs typeface="Arial" pitchFamily="34" charset="0"/>
            </a:endParaRPr>
          </a:p>
          <a:p>
            <a:pPr marL="514350" indent="-514350" algn="just">
              <a:lnSpc>
                <a:spcPct val="85000"/>
              </a:lnSpc>
              <a:buFont typeface="+mj-lt"/>
              <a:buAutoNum type="arabicPeriod" startAt="41"/>
            </a:pPr>
            <a:r>
              <a:rPr lang="en-US" sz="2800" b="1" dirty="0" err="1">
                <a:latin typeface="Arial" pitchFamily="34" charset="0"/>
                <a:cs typeface="Arial" pitchFamily="34" charset="0"/>
              </a:rPr>
              <a:t>ttps</a:t>
            </a:r>
            <a:r>
              <a:rPr lang="ru-RU" sz="2800" b="1" dirty="0">
                <a:latin typeface="Arial" pitchFamily="34" charset="0"/>
                <a:cs typeface="Arial" pitchFamily="34" charset="0"/>
              </a:rPr>
              <a:t>://</a:t>
            </a:r>
            <a:r>
              <a:rPr lang="en-US" sz="2800" b="1" dirty="0" err="1">
                <a:latin typeface="Arial" pitchFamily="34" charset="0"/>
                <a:cs typeface="Arial" pitchFamily="34" charset="0"/>
              </a:rPr>
              <a:t>yandex</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a:latin typeface="Arial" pitchFamily="34" charset="0"/>
                <a:cs typeface="Arial" pitchFamily="34" charset="0"/>
              </a:rPr>
              <a:t>images</a:t>
            </a:r>
            <a:r>
              <a:rPr lang="ru-RU" sz="2800" b="1" dirty="0">
                <a:latin typeface="Arial" pitchFamily="34" charset="0"/>
                <a:cs typeface="Arial" pitchFamily="34" charset="0"/>
              </a:rPr>
              <a:t>/</a:t>
            </a:r>
            <a:r>
              <a:rPr lang="ru-RU" sz="2800" b="1" dirty="0"/>
              <a:t>Закон </a:t>
            </a:r>
            <a:r>
              <a:rPr lang="ru-RU" sz="2800" b="1" dirty="0" smtClean="0"/>
              <a:t>Лавуазье-Лапласа.</a:t>
            </a:r>
            <a:endParaRPr lang="ru-RU" sz="2800" b="1" dirty="0">
              <a:latin typeface="Arial" pitchFamily="34" charset="0"/>
              <a:cs typeface="Arial" pitchFamily="34" charset="0"/>
            </a:endParaRPr>
          </a:p>
          <a:p>
            <a:pPr marL="514350" indent="-514350" algn="just">
              <a:lnSpc>
                <a:spcPct val="85000"/>
              </a:lnSpc>
              <a:buFont typeface="+mj-lt"/>
              <a:buAutoNum type="arabicPeriod" startAt="41"/>
            </a:pPr>
            <a:endParaRPr lang="ru-RU" sz="2800" b="1" dirty="0">
              <a:solidFill>
                <a:srgbClr val="FF0000"/>
              </a:solidFill>
              <a:latin typeface="Arial" pitchFamily="34" charset="0"/>
              <a:cs typeface="Arial" pitchFamily="34" charset="0"/>
            </a:endParaRPr>
          </a:p>
          <a:p>
            <a:pPr marL="514350" indent="-514350" algn="just">
              <a:lnSpc>
                <a:spcPct val="85000"/>
              </a:lnSpc>
              <a:buFont typeface="+mj-lt"/>
              <a:buAutoNum type="arabicPeriod" startAt="41"/>
            </a:pPr>
            <a:endParaRPr lang="ru-RU" sz="2800" b="1" dirty="0">
              <a:solidFill>
                <a:srgbClr val="FF0000"/>
              </a:solidFill>
              <a:latin typeface="Arial" pitchFamily="34" charset="0"/>
              <a:cs typeface="Arial" pitchFamily="34" charset="0"/>
            </a:endParaRPr>
          </a:p>
          <a:p>
            <a:pPr marL="514350" indent="-514350" algn="just">
              <a:lnSpc>
                <a:spcPct val="85000"/>
              </a:lnSpc>
              <a:buFont typeface="+mj-lt"/>
              <a:buAutoNum type="arabicPeriod" startAt="41"/>
            </a:pPr>
            <a:endParaRPr lang="ru-RU" sz="2800" b="1" dirty="0">
              <a:solidFill>
                <a:srgbClr val="FF0000"/>
              </a:solidFill>
              <a:latin typeface="Arial" pitchFamily="34" charset="0"/>
              <a:cs typeface="Arial" pitchFamily="34" charset="0"/>
            </a:endParaRPr>
          </a:p>
          <a:p>
            <a:pPr marL="514350" indent="-514350" algn="just">
              <a:lnSpc>
                <a:spcPct val="85000"/>
              </a:lnSpc>
              <a:buFont typeface="+mj-lt"/>
              <a:buAutoNum type="arabicPeriod" startAt="41"/>
            </a:pPr>
            <a:endParaRPr lang="ru-RU" sz="2800" b="1" dirty="0">
              <a:latin typeface="Arial" pitchFamily="34" charset="0"/>
              <a:cs typeface="Arial" pitchFamily="34" charset="0"/>
            </a:endParaRPr>
          </a:p>
          <a:p>
            <a:pPr marL="514350" lvl="0" indent="-514350" algn="just">
              <a:lnSpc>
                <a:spcPct val="85000"/>
              </a:lnSpc>
              <a:buFont typeface="+mj-lt"/>
              <a:buAutoNum type="arabicPeriod" startAt="41"/>
            </a:pPr>
            <a:endParaRPr lang="ru-RU" sz="2800" b="1" dirty="0">
              <a:latin typeface="Arial" pitchFamily="34" charset="0"/>
              <a:cs typeface="Arial" pitchFamily="34" charset="0"/>
            </a:endParaRPr>
          </a:p>
        </p:txBody>
      </p:sp>
      <p:sp>
        <p:nvSpPr>
          <p:cNvPr id="18" name="TextBox 17"/>
          <p:cNvSpPr txBox="1"/>
          <p:nvPr/>
        </p:nvSpPr>
        <p:spPr>
          <a:xfrm>
            <a:off x="857224" y="58143"/>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696833057"/>
      </p:ext>
    </p:extLst>
  </p:cSld>
  <p:clrMapOvr>
    <a:masterClrMapping/>
  </p:clrMapOvr>
  <p:transition>
    <p:wheel spokes="1"/>
  </p:transition>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142900"/>
            <a:ext cx="714383" cy="714383"/>
          </a:xfrm>
          <a:prstGeom prst="rect">
            <a:avLst/>
          </a:prstGeom>
          <a:noFill/>
          <a:ln w="9525">
            <a:noFill/>
            <a:miter lim="800000"/>
            <a:headEnd/>
            <a:tailEnd/>
          </a:ln>
        </p:spPr>
      </p:pic>
      <p:sp>
        <p:nvSpPr>
          <p:cNvPr id="12" name="Прямоугольник 11"/>
          <p:cNvSpPr/>
          <p:nvPr/>
        </p:nvSpPr>
        <p:spPr>
          <a:xfrm>
            <a:off x="149222" y="692696"/>
            <a:ext cx="8858312" cy="2289858"/>
          </a:xfrm>
          <a:prstGeom prst="rect">
            <a:avLst/>
          </a:prstGeom>
        </p:spPr>
        <p:txBody>
          <a:bodyPr wrap="square">
            <a:spAutoFit/>
          </a:bodyPr>
          <a:lstStyle/>
          <a:p>
            <a:pPr marL="514350" lvl="0" indent="-514350" algn="just">
              <a:lnSpc>
                <a:spcPct val="85000"/>
              </a:lnSpc>
              <a:buFont typeface="+mj-lt"/>
              <a:buAutoNum type="arabicPeriod" startAt="51"/>
            </a:pPr>
            <a:r>
              <a:rPr lang="en-US" sz="2800" b="1" dirty="0">
                <a:latin typeface="Arial" pitchFamily="34" charset="0"/>
                <a:cs typeface="Arial" pitchFamily="34" charset="0"/>
              </a:rPr>
              <a:t>https</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err="1">
                <a:latin typeface="Arial" pitchFamily="34" charset="0"/>
                <a:cs typeface="Arial" pitchFamily="34" charset="0"/>
              </a:rPr>
              <a:t>wikipedia</a:t>
            </a:r>
            <a:r>
              <a:rPr lang="ru-RU" sz="2800" b="1" dirty="0">
                <a:latin typeface="Arial" pitchFamily="34" charset="0"/>
                <a:cs typeface="Arial" pitchFamily="34" charset="0"/>
              </a:rPr>
              <a:t>.</a:t>
            </a:r>
            <a:r>
              <a:rPr lang="en-US" sz="2800" b="1" dirty="0">
                <a:latin typeface="Arial" pitchFamily="34" charset="0"/>
                <a:cs typeface="Arial" pitchFamily="34" charset="0"/>
              </a:rPr>
              <a:t>org</a:t>
            </a:r>
            <a:r>
              <a:rPr lang="ru-RU" sz="2800" b="1" dirty="0" smtClean="0">
                <a:latin typeface="Arial" pitchFamily="34" charset="0"/>
                <a:cs typeface="Arial" pitchFamily="34" charset="0"/>
              </a:rPr>
              <a:t>/</a:t>
            </a:r>
            <a:r>
              <a:rPr lang="ru-RU" sz="2800" b="1" dirty="0" smtClean="0"/>
              <a:t>Энтропия.</a:t>
            </a:r>
            <a:endParaRPr lang="ru-RU" sz="2800" b="1" dirty="0">
              <a:latin typeface="Arial" pitchFamily="34" charset="0"/>
              <a:cs typeface="Arial" pitchFamily="34" charset="0"/>
            </a:endParaRPr>
          </a:p>
          <a:p>
            <a:pPr marL="514350" indent="-514350" algn="just">
              <a:lnSpc>
                <a:spcPct val="85000"/>
              </a:lnSpc>
              <a:buFont typeface="+mj-lt"/>
              <a:buAutoNum type="arabicPeriod" startAt="51"/>
            </a:pPr>
            <a:r>
              <a:rPr lang="en-US" sz="2800" b="1" dirty="0" err="1">
                <a:latin typeface="Arial" pitchFamily="34" charset="0"/>
                <a:cs typeface="Arial" pitchFamily="34" charset="0"/>
              </a:rPr>
              <a:t>ttps</a:t>
            </a:r>
            <a:r>
              <a:rPr lang="ru-RU" sz="2800" b="1" dirty="0">
                <a:latin typeface="Arial" pitchFamily="34" charset="0"/>
                <a:cs typeface="Arial" pitchFamily="34" charset="0"/>
              </a:rPr>
              <a:t>://</a:t>
            </a:r>
            <a:r>
              <a:rPr lang="en-US" sz="2800" b="1" dirty="0" err="1">
                <a:latin typeface="Arial" pitchFamily="34" charset="0"/>
                <a:cs typeface="Arial" pitchFamily="34" charset="0"/>
              </a:rPr>
              <a:t>yandex</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smtClean="0">
                <a:latin typeface="Arial" pitchFamily="34" charset="0"/>
                <a:cs typeface="Arial" pitchFamily="34" charset="0"/>
              </a:rPr>
              <a:t>images</a:t>
            </a:r>
            <a:r>
              <a:rPr lang="ru-RU" sz="2800" b="1" dirty="0" smtClean="0">
                <a:latin typeface="Arial" pitchFamily="34" charset="0"/>
                <a:cs typeface="Arial" pitchFamily="34" charset="0"/>
              </a:rPr>
              <a:t>/</a:t>
            </a:r>
            <a:r>
              <a:rPr lang="ru-RU" sz="2800" b="1" dirty="0" smtClean="0"/>
              <a:t>Энтропия.</a:t>
            </a:r>
          </a:p>
          <a:p>
            <a:pPr marL="514350" lvl="0" indent="-514350" algn="just">
              <a:lnSpc>
                <a:spcPct val="85000"/>
              </a:lnSpc>
              <a:buFont typeface="+mj-lt"/>
              <a:buAutoNum type="arabicPeriod" startAt="51"/>
            </a:pPr>
            <a:r>
              <a:rPr lang="en-US" sz="2800" b="1" dirty="0">
                <a:latin typeface="Arial" pitchFamily="34" charset="0"/>
                <a:cs typeface="Arial" pitchFamily="34" charset="0"/>
              </a:rPr>
              <a:t>https</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err="1">
                <a:latin typeface="Arial" pitchFamily="34" charset="0"/>
                <a:cs typeface="Arial" pitchFamily="34" charset="0"/>
              </a:rPr>
              <a:t>wikipedia</a:t>
            </a:r>
            <a:r>
              <a:rPr lang="ru-RU" sz="2800" b="1" dirty="0">
                <a:latin typeface="Arial" pitchFamily="34" charset="0"/>
                <a:cs typeface="Arial" pitchFamily="34" charset="0"/>
              </a:rPr>
              <a:t>.</a:t>
            </a:r>
            <a:r>
              <a:rPr lang="en-US" sz="2800" b="1" dirty="0">
                <a:latin typeface="Arial" pitchFamily="34" charset="0"/>
                <a:cs typeface="Arial" pitchFamily="34" charset="0"/>
              </a:rPr>
              <a:t>org</a:t>
            </a:r>
            <a:r>
              <a:rPr lang="ru-RU" sz="2800" b="1" dirty="0" smtClean="0">
                <a:latin typeface="Arial" pitchFamily="34" charset="0"/>
                <a:cs typeface="Arial" pitchFamily="34" charset="0"/>
              </a:rPr>
              <a:t>/Примеры </a:t>
            </a:r>
            <a:r>
              <a:rPr lang="ru-RU" sz="2800" b="1" dirty="0">
                <a:latin typeface="Arial" pitchFamily="34" charset="0"/>
                <a:cs typeface="Arial" pitchFamily="34" charset="0"/>
              </a:rPr>
              <a:t>решения задач по теме «</a:t>
            </a:r>
            <a:r>
              <a:rPr lang="ru-RU" sz="2800" b="1" dirty="0" smtClean="0">
                <a:latin typeface="Arial" pitchFamily="34" charset="0"/>
                <a:cs typeface="Arial" pitchFamily="34" charset="0"/>
              </a:rPr>
              <a:t>Термодинамика»</a:t>
            </a:r>
            <a:r>
              <a:rPr lang="ru-RU" sz="2800" b="1" dirty="0" smtClean="0"/>
              <a:t>.</a:t>
            </a:r>
            <a:endParaRPr lang="ru-RU" sz="2800" b="1" dirty="0">
              <a:latin typeface="Arial" pitchFamily="34" charset="0"/>
              <a:cs typeface="Arial" pitchFamily="34" charset="0"/>
            </a:endParaRPr>
          </a:p>
          <a:p>
            <a:pPr marL="514350" indent="-514350" algn="just">
              <a:lnSpc>
                <a:spcPct val="85000"/>
              </a:lnSpc>
              <a:buFont typeface="+mj-lt"/>
              <a:buAutoNum type="arabicPeriod" startAt="51"/>
            </a:pPr>
            <a:r>
              <a:rPr lang="en-US" sz="2800" b="1" dirty="0" err="1">
                <a:latin typeface="Arial" pitchFamily="34" charset="0"/>
                <a:cs typeface="Arial" pitchFamily="34" charset="0"/>
              </a:rPr>
              <a:t>ttps</a:t>
            </a:r>
            <a:r>
              <a:rPr lang="ru-RU" sz="2800" b="1" dirty="0">
                <a:latin typeface="Arial" pitchFamily="34" charset="0"/>
                <a:cs typeface="Arial" pitchFamily="34" charset="0"/>
              </a:rPr>
              <a:t>://</a:t>
            </a:r>
            <a:r>
              <a:rPr lang="en-US" sz="2800" b="1" dirty="0" err="1">
                <a:latin typeface="Arial" pitchFamily="34" charset="0"/>
                <a:cs typeface="Arial" pitchFamily="34" charset="0"/>
              </a:rPr>
              <a:t>yandex</a:t>
            </a:r>
            <a:r>
              <a:rPr lang="ru-RU" sz="2800" b="1" dirty="0">
                <a:latin typeface="Arial" pitchFamily="34" charset="0"/>
                <a:cs typeface="Arial" pitchFamily="34" charset="0"/>
              </a:rPr>
              <a:t>.</a:t>
            </a:r>
            <a:r>
              <a:rPr lang="en-US" sz="2800" b="1" dirty="0" err="1">
                <a:latin typeface="Arial" pitchFamily="34" charset="0"/>
                <a:cs typeface="Arial" pitchFamily="34" charset="0"/>
              </a:rPr>
              <a:t>ru</a:t>
            </a:r>
            <a:r>
              <a:rPr lang="ru-RU" sz="2800" b="1" dirty="0">
                <a:latin typeface="Arial" pitchFamily="34" charset="0"/>
                <a:cs typeface="Arial" pitchFamily="34" charset="0"/>
              </a:rPr>
              <a:t>/</a:t>
            </a:r>
            <a:r>
              <a:rPr lang="en-US" sz="2800" b="1" dirty="0">
                <a:latin typeface="Arial" pitchFamily="34" charset="0"/>
                <a:cs typeface="Arial" pitchFamily="34" charset="0"/>
              </a:rPr>
              <a:t>images</a:t>
            </a:r>
            <a:r>
              <a:rPr lang="ru-RU" sz="2800" b="1" dirty="0" smtClean="0">
                <a:latin typeface="Arial" pitchFamily="34" charset="0"/>
                <a:cs typeface="Arial" pitchFamily="34" charset="0"/>
              </a:rPr>
              <a:t>/Примеры </a:t>
            </a:r>
            <a:r>
              <a:rPr lang="ru-RU" sz="2800" b="1" dirty="0">
                <a:latin typeface="Arial" pitchFamily="34" charset="0"/>
                <a:cs typeface="Arial" pitchFamily="34" charset="0"/>
              </a:rPr>
              <a:t>решения задач по теме «</a:t>
            </a:r>
            <a:r>
              <a:rPr lang="ru-RU" sz="2800" b="1" dirty="0" smtClean="0">
                <a:latin typeface="Arial" pitchFamily="34" charset="0"/>
                <a:cs typeface="Arial" pitchFamily="34" charset="0"/>
              </a:rPr>
              <a:t>Термодинамика»</a:t>
            </a:r>
            <a:r>
              <a:rPr lang="ru-RU" sz="2800" b="1" dirty="0" smtClean="0"/>
              <a:t>.</a:t>
            </a:r>
            <a:endParaRPr lang="ru-RU" sz="2800" b="1" dirty="0">
              <a:latin typeface="Arial" pitchFamily="34" charset="0"/>
              <a:cs typeface="Arial" pitchFamily="34" charset="0"/>
            </a:endParaRPr>
          </a:p>
        </p:txBody>
      </p:sp>
      <p:sp>
        <p:nvSpPr>
          <p:cNvPr id="18" name="TextBox 17"/>
          <p:cNvSpPr txBox="1"/>
          <p:nvPr/>
        </p:nvSpPr>
        <p:spPr>
          <a:xfrm>
            <a:off x="857224" y="58143"/>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528914313"/>
      </p:ext>
    </p:extLst>
  </p:cSld>
  <p:clrMapOvr>
    <a:masterClrMapping/>
  </p:clrMapOvr>
  <p:transition>
    <p:wheel spokes="1"/>
  </p:transition>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3c2dec3b108b"/>
          <p:cNvPicPr>
            <a:picLocks noChangeAspect="1" noChangeArrowheads="1"/>
          </p:cNvPicPr>
          <p:nvPr/>
        </p:nvPicPr>
        <p:blipFill>
          <a:blip r:embed="rId2" cstate="print"/>
          <a:srcRect/>
          <a:stretch>
            <a:fillRect/>
          </a:stretch>
        </p:blipFill>
        <p:spPr bwMode="auto">
          <a:xfrm>
            <a:off x="2411760" y="1196752"/>
            <a:ext cx="4511675" cy="4443412"/>
          </a:xfrm>
          <a:prstGeom prst="rect">
            <a:avLst/>
          </a:prstGeom>
          <a:noFill/>
          <a:ln w="9525">
            <a:noFill/>
            <a:miter lim="800000"/>
            <a:headEnd/>
            <a:tailEnd/>
          </a:ln>
        </p:spPr>
      </p:pic>
      <p:sp>
        <p:nvSpPr>
          <p:cNvPr id="7" name="Управляющая кнопка: назад 10">
            <a:hlinkClick r:id="" action="ppaction://hlinkshowjump?jump=previousslide" highlightClick="1"/>
          </p:cNvPr>
          <p:cNvSpPr/>
          <p:nvPr/>
        </p:nvSpPr>
        <p:spPr>
          <a:xfrm>
            <a:off x="799269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омой 4">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94207109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p:cTn id="7" dur="500" fill="hold"/>
                                        <p:tgtEl>
                                          <p:spTgt spid="60418"/>
                                        </p:tgtEl>
                                        <p:attrNameLst>
                                          <p:attrName>ppt_w</p:attrName>
                                        </p:attrNameLst>
                                      </p:cBhvr>
                                      <p:tavLst>
                                        <p:tav tm="0">
                                          <p:val>
                                            <p:fltVal val="0"/>
                                          </p:val>
                                        </p:tav>
                                        <p:tav tm="100000">
                                          <p:val>
                                            <p:strVal val="#ppt_w"/>
                                          </p:val>
                                        </p:tav>
                                      </p:tavLst>
                                    </p:anim>
                                    <p:anim calcmode="lin" valueType="num">
                                      <p:cBhvr>
                                        <p:cTn id="8" dur="500" fill="hold"/>
                                        <p:tgtEl>
                                          <p:spTgt spid="60418"/>
                                        </p:tgtEl>
                                        <p:attrNameLst>
                                          <p:attrName>ppt_h</p:attrName>
                                        </p:attrNameLst>
                                      </p:cBhvr>
                                      <p:tavLst>
                                        <p:tav tm="0">
                                          <p:val>
                                            <p:fltVal val="0"/>
                                          </p:val>
                                        </p:tav>
                                        <p:tav tm="100000">
                                          <p:val>
                                            <p:strVal val="#ppt_h"/>
                                          </p:val>
                                        </p:tav>
                                      </p:tavLst>
                                    </p:anim>
                                    <p:animEffect transition="in" filter="fade">
                                      <p:cBhvr>
                                        <p:cTn id="9"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6112" y="44624"/>
            <a:ext cx="9128390" cy="653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5">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509954" name="Picture 2" descr="D:\диск D\25.12.20-домашние документы\Лаб. раб YES-14.01.20\Виртуальные лабораторные YES\Анимашки и картинки\Огонь\animashki-ogon-14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1253" y="5157192"/>
            <a:ext cx="581025" cy="476250"/>
          </a:xfrm>
          <a:prstGeom prst="rect">
            <a:avLst/>
          </a:prstGeom>
          <a:noFill/>
          <a:extLst>
            <a:ext uri="{909E8E84-426E-40DD-AFC4-6F175D3DCCD1}">
              <a14:hiddenFill xmlns:a14="http://schemas.microsoft.com/office/drawing/2010/main">
                <a:solidFill>
                  <a:srgbClr val="FFFFFF"/>
                </a:solidFill>
              </a14:hiddenFill>
            </a:ext>
          </a:extLst>
        </p:spPr>
      </p:pic>
      <p:pic>
        <p:nvPicPr>
          <p:cNvPr id="509957" name="Picture 5" descr="D:\диск D\25.12.20-домашние документы\Лаб. раб YES-14.01.20\Виртуальные лабораторные YES\Анимашки и картинки\Планеты, каметы и др\Земля.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2200" y="5014317"/>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086730"/>
      </p:ext>
    </p:extLst>
  </p:cSld>
  <p:clrMapOvr>
    <a:masterClrMapping/>
  </p:clrMapOvr>
  <p:transition>
    <p:wheel spokes="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7" name="Rectangle 3"/>
          <p:cNvSpPr>
            <a:spLocks noChangeArrowheads="1"/>
          </p:cNvSpPr>
          <p:nvPr/>
        </p:nvSpPr>
        <p:spPr bwMode="auto">
          <a:xfrm>
            <a:off x="122481" y="57936"/>
            <a:ext cx="8842007" cy="5952399"/>
          </a:xfrm>
          <a:prstGeom prst="rect">
            <a:avLst/>
          </a:prstGeom>
          <a:noFill/>
          <a:ln w="9525">
            <a:noFill/>
            <a:miter lim="800000"/>
            <a:headEnd/>
            <a:tailEnd/>
          </a:ln>
        </p:spPr>
        <p:txBody>
          <a:bodyPr wrap="square" anchor="ctr">
            <a:spAutoFit/>
          </a:bodyPr>
          <a:lstStyle/>
          <a:p>
            <a:pPr indent="444500" algn="just" eaLnBrk="0" hangingPunct="0">
              <a:lnSpc>
                <a:spcPct val="80000"/>
              </a:lnSpc>
            </a:pPr>
            <a:r>
              <a:rPr lang="ru-RU" sz="2800" b="1" dirty="0">
                <a:latin typeface="Arial" pitchFamily="34" charset="0"/>
                <a:cs typeface="Arial" pitchFamily="34" charset="0"/>
              </a:rPr>
              <a:t>Другой термодинамической функцией, широко используемой, является </a:t>
            </a:r>
            <a:r>
              <a:rPr lang="ru-RU" sz="2800" b="1" dirty="0">
                <a:ln>
                  <a:solidFill>
                    <a:schemeClr val="tx1"/>
                  </a:solidFill>
                </a:ln>
                <a:solidFill>
                  <a:srgbClr val="FF3300"/>
                </a:solidFill>
                <a:latin typeface="Arial Black" pitchFamily="34" charset="0"/>
                <a:cs typeface="Arial" pitchFamily="34" charset="0"/>
              </a:rPr>
              <a:t>энтальпия Н</a:t>
            </a:r>
            <a:r>
              <a:rPr lang="ru-RU" sz="2800" b="1" dirty="0">
                <a:latin typeface="Arial" pitchFamily="34" charset="0"/>
                <a:cs typeface="Arial" pitchFamily="34" charset="0"/>
              </a:rPr>
              <a:t>. Она определяется простым соотношением </a:t>
            </a:r>
            <a:endParaRPr lang="ru-RU" sz="2800" b="1" dirty="0" smtClean="0">
              <a:latin typeface="Arial" pitchFamily="34" charset="0"/>
              <a:cs typeface="Arial" pitchFamily="34" charset="0"/>
            </a:endParaRPr>
          </a:p>
          <a:p>
            <a:pPr algn="ctr" eaLnBrk="0" hangingPunct="0">
              <a:lnSpc>
                <a:spcPct val="80000"/>
              </a:lnSpc>
            </a:pPr>
            <a:r>
              <a:rPr lang="ru-RU" sz="2800" b="1" dirty="0">
                <a:latin typeface="Arial" pitchFamily="34" charset="0"/>
                <a:cs typeface="Arial" pitchFamily="34" charset="0"/>
              </a:rPr>
              <a:t>Н = U + PV, </a:t>
            </a:r>
          </a:p>
          <a:p>
            <a:pPr algn="just">
              <a:lnSpc>
                <a:spcPct val="80000"/>
              </a:lnSpc>
            </a:pPr>
            <a:r>
              <a:rPr lang="ru-RU" sz="2800" b="1" dirty="0">
                <a:latin typeface="Arial" pitchFamily="34" charset="0"/>
                <a:cs typeface="Arial" pitchFamily="34" charset="0"/>
              </a:rPr>
              <a:t>где Р – давление; </a:t>
            </a:r>
          </a:p>
          <a:p>
            <a:pPr algn="just">
              <a:lnSpc>
                <a:spcPct val="80000"/>
              </a:lnSpc>
            </a:pPr>
            <a:r>
              <a:rPr lang="ru-RU" sz="2800" b="1" dirty="0">
                <a:latin typeface="Arial" pitchFamily="34" charset="0"/>
                <a:cs typeface="Arial" pitchFamily="34" charset="0"/>
              </a:rPr>
              <a:t>      V – объем рассматриваемой системы, </a:t>
            </a:r>
          </a:p>
          <a:p>
            <a:pPr algn="just">
              <a:lnSpc>
                <a:spcPct val="80000"/>
              </a:lnSpc>
            </a:pPr>
            <a:r>
              <a:rPr lang="ru-RU" sz="2800" b="1" dirty="0">
                <a:latin typeface="Arial" pitchFamily="34" charset="0"/>
                <a:cs typeface="Arial" pitchFamily="34" charset="0"/>
              </a:rPr>
              <a:t>т. е. </a:t>
            </a:r>
            <a:r>
              <a:rPr lang="ru-RU" sz="2800" b="1" i="1" dirty="0">
                <a:ln>
                  <a:solidFill>
                    <a:schemeClr val="tx1"/>
                  </a:solidFill>
                </a:ln>
                <a:solidFill>
                  <a:srgbClr val="FF0000"/>
                </a:solidFill>
                <a:latin typeface="Arial" pitchFamily="34" charset="0"/>
                <a:cs typeface="Arial" pitchFamily="34" charset="0"/>
              </a:rPr>
              <a:t>энтальпия</a:t>
            </a:r>
            <a:r>
              <a:rPr lang="ru-RU" sz="2800" b="1" i="1" dirty="0">
                <a:latin typeface="Arial" pitchFamily="34" charset="0"/>
                <a:cs typeface="Arial" pitchFamily="34" charset="0"/>
              </a:rPr>
              <a:t> </a:t>
            </a:r>
            <a:r>
              <a:rPr lang="ru-RU" sz="2800" b="1" dirty="0">
                <a:latin typeface="Arial" pitchFamily="34" charset="0"/>
                <a:cs typeface="Arial" pitchFamily="34" charset="0"/>
              </a:rPr>
              <a:t>– </a:t>
            </a:r>
            <a:r>
              <a:rPr lang="ru-RU" sz="2800" b="1" dirty="0">
                <a:ln>
                  <a:solidFill>
                    <a:schemeClr val="tx1"/>
                  </a:solidFill>
                </a:ln>
                <a:solidFill>
                  <a:srgbClr val="0000FF"/>
                </a:solidFill>
                <a:latin typeface="Arial" pitchFamily="34" charset="0"/>
                <a:cs typeface="Arial" pitchFamily="34" charset="0"/>
              </a:rPr>
              <a:t>функция состояния </a:t>
            </a:r>
            <a:r>
              <a:rPr lang="ru-RU" sz="2800" b="1" dirty="0">
                <a:latin typeface="Arial" pitchFamily="34" charset="0"/>
                <a:cs typeface="Arial" pitchFamily="34" charset="0"/>
              </a:rPr>
              <a:t>термодинамической системы, равная сумме внутренней энергии системы и произведения давления ее на объем; </a:t>
            </a:r>
            <a:r>
              <a:rPr lang="ru-RU" sz="2800" b="1" u="sng" dirty="0">
                <a:latin typeface="Arial" pitchFamily="34" charset="0"/>
                <a:cs typeface="Arial" pitchFamily="34" charset="0"/>
              </a:rPr>
              <a:t>изменение</a:t>
            </a:r>
            <a:r>
              <a:rPr lang="ru-RU" sz="2800" b="1" dirty="0">
                <a:latin typeface="Arial" pitchFamily="34" charset="0"/>
                <a:cs typeface="Arial" pitchFamily="34" charset="0"/>
              </a:rPr>
              <a:t> </a:t>
            </a:r>
            <a:r>
              <a:rPr lang="ru-RU" sz="2800" b="1" dirty="0">
                <a:ln>
                  <a:solidFill>
                    <a:schemeClr val="tx1"/>
                  </a:solidFill>
                </a:ln>
                <a:solidFill>
                  <a:srgbClr val="FF3300"/>
                </a:solidFill>
                <a:latin typeface="Arial" pitchFamily="34" charset="0"/>
                <a:cs typeface="Arial" pitchFamily="34" charset="0"/>
              </a:rPr>
              <a:t>энтальпии</a:t>
            </a:r>
            <a:r>
              <a:rPr lang="ru-RU" sz="2800" b="1" dirty="0">
                <a:ln>
                  <a:solidFill>
                    <a:schemeClr val="tx1"/>
                  </a:solidFill>
                </a:ln>
                <a:latin typeface="Arial" pitchFamily="34" charset="0"/>
                <a:cs typeface="Arial" pitchFamily="34" charset="0"/>
              </a:rPr>
              <a:t> </a:t>
            </a:r>
            <a:r>
              <a:rPr lang="ru-RU" sz="2800" b="1" dirty="0">
                <a:latin typeface="Arial" pitchFamily="34" charset="0"/>
                <a:cs typeface="Arial" pitchFamily="34" charset="0"/>
              </a:rPr>
              <a:t>в</a:t>
            </a:r>
            <a:r>
              <a:rPr lang="ru-RU" sz="2800" b="1" dirty="0">
                <a:ln>
                  <a:solidFill>
                    <a:schemeClr val="tx1"/>
                  </a:solidFill>
                </a:ln>
                <a:solidFill>
                  <a:srgbClr val="FF3399"/>
                </a:solidFill>
                <a:latin typeface="Arial" pitchFamily="34" charset="0"/>
                <a:cs typeface="Arial" pitchFamily="34" charset="0"/>
              </a:rPr>
              <a:t> изобарном процессе</a:t>
            </a:r>
            <a:r>
              <a:rPr lang="ru-RU" sz="2800" b="1" dirty="0">
                <a:latin typeface="Arial" pitchFamily="34" charset="0"/>
                <a:cs typeface="Arial" pitchFamily="34" charset="0"/>
              </a:rPr>
              <a:t> </a:t>
            </a:r>
            <a:r>
              <a:rPr lang="ru-RU" sz="2800" b="1" u="sng" dirty="0">
                <a:latin typeface="Arial" pitchFamily="34" charset="0"/>
                <a:cs typeface="Arial" pitchFamily="34" charset="0"/>
              </a:rPr>
              <a:t>равно</a:t>
            </a:r>
            <a:r>
              <a:rPr lang="ru-RU" sz="2800" b="1" dirty="0">
                <a:latin typeface="Arial" pitchFamily="34" charset="0"/>
                <a:cs typeface="Arial" pitchFamily="34" charset="0"/>
              </a:rPr>
              <a:t> </a:t>
            </a:r>
            <a:r>
              <a:rPr lang="ru-RU" sz="2800" b="1" dirty="0">
                <a:ln>
                  <a:solidFill>
                    <a:sysClr val="windowText" lastClr="000000"/>
                  </a:solidFill>
                </a:ln>
                <a:solidFill>
                  <a:srgbClr val="800000"/>
                </a:solidFill>
                <a:latin typeface="Arial" pitchFamily="34" charset="0"/>
                <a:cs typeface="Arial" pitchFamily="34" charset="0"/>
              </a:rPr>
              <a:t>тепловому эффекту</a:t>
            </a:r>
            <a:r>
              <a:rPr lang="ru-RU" sz="2800" b="1" dirty="0" smtClean="0">
                <a:latin typeface="Arial" pitchFamily="34" charset="0"/>
                <a:cs typeface="Arial" pitchFamily="34" charset="0"/>
              </a:rPr>
              <a:t>.</a:t>
            </a:r>
          </a:p>
          <a:p>
            <a:pPr indent="450850" algn="just">
              <a:lnSpc>
                <a:spcPct val="80000"/>
              </a:lnSpc>
            </a:pPr>
            <a:r>
              <a:rPr lang="ru-RU" sz="2800" b="1" dirty="0">
                <a:latin typeface="Arial" pitchFamily="34" charset="0"/>
                <a:cs typeface="Arial" pitchFamily="34" charset="0"/>
              </a:rPr>
              <a:t>Как и внутренняя энергия, </a:t>
            </a:r>
            <a:r>
              <a:rPr lang="ru-RU" sz="2800" b="1" dirty="0">
                <a:ln>
                  <a:solidFill>
                    <a:schemeClr val="tx1"/>
                  </a:solidFill>
                </a:ln>
                <a:solidFill>
                  <a:srgbClr val="FF3300"/>
                </a:solidFill>
                <a:latin typeface="Arial" pitchFamily="34" charset="0"/>
                <a:cs typeface="Arial" pitchFamily="34" charset="0"/>
              </a:rPr>
              <a:t>энтальпия</a:t>
            </a:r>
            <a:r>
              <a:rPr lang="ru-RU" sz="2800" b="1" dirty="0">
                <a:latin typeface="Arial" pitchFamily="34" charset="0"/>
                <a:cs typeface="Arial" pitchFamily="34" charset="0"/>
              </a:rPr>
              <a:t> </a:t>
            </a:r>
            <a:r>
              <a:rPr lang="ru-RU" sz="2800" b="1" u="sng" dirty="0">
                <a:latin typeface="Arial" pitchFamily="34" charset="0"/>
                <a:cs typeface="Arial" pitchFamily="34" charset="0"/>
              </a:rPr>
              <a:t>является функцией состояния,</a:t>
            </a:r>
            <a:r>
              <a:rPr lang="ru-RU" sz="2800" b="1" dirty="0">
                <a:latin typeface="Arial" pitchFamily="34" charset="0"/>
                <a:cs typeface="Arial" pitchFamily="34" charset="0"/>
              </a:rPr>
              <a:t> т. е. изменение ее всецело определяется заданными начальным и конечным состоянием системы и не зависит от промежуточных состояний. Принимается, что </a:t>
            </a:r>
            <a:r>
              <a:rPr lang="ru-RU" sz="2800" b="1" dirty="0">
                <a:ln>
                  <a:solidFill>
                    <a:schemeClr val="tx1"/>
                  </a:solidFill>
                </a:ln>
                <a:solidFill>
                  <a:srgbClr val="FF3300"/>
                </a:solidFill>
                <a:latin typeface="Arial" pitchFamily="34" charset="0"/>
                <a:cs typeface="Arial" pitchFamily="34" charset="0"/>
              </a:rPr>
              <a:t>H</a:t>
            </a:r>
            <a:r>
              <a:rPr lang="ru-RU" sz="2800" b="1" baseline="30000" dirty="0">
                <a:ln>
                  <a:solidFill>
                    <a:schemeClr val="tx1"/>
                  </a:solidFill>
                </a:ln>
                <a:solidFill>
                  <a:srgbClr val="FF3300"/>
                </a:solidFill>
                <a:latin typeface="Arial" pitchFamily="34" charset="0"/>
                <a:cs typeface="Arial" pitchFamily="34" charset="0"/>
              </a:rPr>
              <a:t>0</a:t>
            </a:r>
            <a:r>
              <a:rPr lang="ru-RU" sz="2800" b="1" dirty="0">
                <a:ln>
                  <a:solidFill>
                    <a:schemeClr val="tx1"/>
                  </a:solidFill>
                </a:ln>
                <a:solidFill>
                  <a:srgbClr val="FF3300"/>
                </a:solidFill>
                <a:latin typeface="Arial" pitchFamily="34" charset="0"/>
                <a:cs typeface="Arial" pitchFamily="34" charset="0"/>
              </a:rPr>
              <a:t> = U</a:t>
            </a:r>
            <a:r>
              <a:rPr lang="ru-RU" sz="2800" b="1" baseline="30000" dirty="0">
                <a:ln>
                  <a:solidFill>
                    <a:schemeClr val="tx1"/>
                  </a:solidFill>
                </a:ln>
                <a:solidFill>
                  <a:srgbClr val="FF3300"/>
                </a:solidFill>
                <a:latin typeface="Arial" pitchFamily="34" charset="0"/>
                <a:cs typeface="Arial" pitchFamily="34" charset="0"/>
              </a:rPr>
              <a:t>0</a:t>
            </a:r>
            <a:r>
              <a:rPr lang="ru-RU" sz="2800" b="1" dirty="0">
                <a:latin typeface="Arial" pitchFamily="34" charset="0"/>
                <a:cs typeface="Arial" pitchFamily="34" charset="0"/>
              </a:rPr>
              <a:t>.</a:t>
            </a:r>
          </a:p>
        </p:txBody>
      </p:sp>
      <p:sp>
        <p:nvSpPr>
          <p:cNvPr id="533509" name="Rectangle 5"/>
          <p:cNvSpPr>
            <a:spLocks noChangeArrowheads="1"/>
          </p:cNvSpPr>
          <p:nvPr/>
        </p:nvSpPr>
        <p:spPr bwMode="auto">
          <a:xfrm>
            <a:off x="428625" y="2753303"/>
            <a:ext cx="8358188" cy="438582"/>
          </a:xfrm>
          <a:prstGeom prst="rect">
            <a:avLst/>
          </a:prstGeom>
          <a:noFill/>
          <a:ln w="9525">
            <a:noFill/>
            <a:miter lim="800000"/>
            <a:headEnd/>
            <a:tailEnd/>
          </a:ln>
        </p:spPr>
        <p:txBody>
          <a:bodyPr anchor="ctr">
            <a:spAutoFit/>
          </a:bodyPr>
          <a:lstStyle/>
          <a:p>
            <a:pPr algn="just">
              <a:lnSpc>
                <a:spcPct val="90000"/>
              </a:lnSpc>
            </a:pPr>
            <a:r>
              <a:rPr lang="ru-RU" sz="2500" b="1" dirty="0" smtClean="0">
                <a:latin typeface="Times New Roman" pitchFamily="18" charset="0"/>
              </a:rPr>
              <a:t> </a:t>
            </a:r>
            <a:endParaRPr lang="ru-RU" sz="2500" b="1" dirty="0">
              <a:latin typeface="Times New Roman" pitchFamily="18" charset="0"/>
            </a:endParaRPr>
          </a:p>
        </p:txBody>
      </p:sp>
      <p:sp>
        <p:nvSpPr>
          <p:cNvPr id="533510" name="Rectangle 6"/>
          <p:cNvSpPr>
            <a:spLocks noChangeArrowheads="1"/>
          </p:cNvSpPr>
          <p:nvPr/>
        </p:nvSpPr>
        <p:spPr bwMode="auto">
          <a:xfrm>
            <a:off x="500063" y="4898809"/>
            <a:ext cx="8213725" cy="438582"/>
          </a:xfrm>
          <a:prstGeom prst="rect">
            <a:avLst/>
          </a:prstGeom>
          <a:noFill/>
          <a:ln w="9525">
            <a:noFill/>
            <a:miter lim="800000"/>
            <a:headEnd/>
            <a:tailEnd/>
          </a:ln>
        </p:spPr>
        <p:txBody>
          <a:bodyPr anchor="ctr">
            <a:spAutoFit/>
          </a:bodyPr>
          <a:lstStyle/>
          <a:p>
            <a:pPr indent="533400" algn="just" eaLnBrk="0" hangingPunct="0">
              <a:lnSpc>
                <a:spcPct val="90000"/>
              </a:lnSpc>
            </a:pPr>
            <a:r>
              <a:rPr lang="ru-RU" sz="2500" b="1" dirty="0" smtClean="0">
                <a:latin typeface="Times New Roman" pitchFamily="18" charset="0"/>
              </a:rPr>
              <a:t> </a:t>
            </a:r>
            <a:endParaRPr lang="ru-RU" sz="2500" b="1" dirty="0">
              <a:latin typeface="Times New Roman" pitchFamily="18" charset="0"/>
            </a:endParaRPr>
          </a:p>
        </p:txBody>
      </p:sp>
      <p:sp>
        <p:nvSpPr>
          <p:cNvPr id="9" name="Shape 145"/>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39</a:t>
            </a:fld>
            <a:endParaRP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7" descr="Fiz-96-1-1"/>
          <p:cNvPicPr>
            <a:picLocks noChangeAspect="1" noChangeArrowheads="1" noCrop="1"/>
          </p:cNvPicPr>
          <p:nvPr/>
        </p:nvPicPr>
        <p:blipFill>
          <a:blip r:embed="rId5" cstate="print"/>
          <a:srcRect/>
          <a:stretch>
            <a:fillRect/>
          </a:stretch>
        </p:blipFill>
        <p:spPr bwMode="auto">
          <a:xfrm>
            <a:off x="4714081" y="5667395"/>
            <a:ext cx="2162175" cy="1238250"/>
          </a:xfrm>
          <a:prstGeom prst="rect">
            <a:avLst/>
          </a:prstGeom>
          <a:noFill/>
          <a:ln w="9525">
            <a:noFill/>
            <a:miter lim="800000"/>
            <a:headEnd/>
            <a:tailEnd/>
          </a:ln>
        </p:spPr>
      </p:pic>
      <p:pic>
        <p:nvPicPr>
          <p:cNvPr id="16" name="Picture 2" descr="Brownian"/>
          <p:cNvPicPr>
            <a:picLocks noChangeAspect="1" noChangeArrowheads="1" noCrop="1"/>
          </p:cNvPicPr>
          <p:nvPr/>
        </p:nvPicPr>
        <p:blipFill>
          <a:blip r:embed="rId6" cstate="print"/>
          <a:srcRect/>
          <a:stretch>
            <a:fillRect/>
          </a:stretch>
        </p:blipFill>
        <p:spPr bwMode="auto">
          <a:xfrm>
            <a:off x="-14288" y="6121148"/>
            <a:ext cx="885825" cy="666750"/>
          </a:xfrm>
          <a:prstGeom prst="rect">
            <a:avLst/>
          </a:prstGeom>
          <a:noFill/>
          <a:ln w="9525">
            <a:noFill/>
            <a:miter lim="800000"/>
            <a:headEnd/>
            <a:tailEnd/>
          </a:ln>
        </p:spPr>
      </p:pic>
      <p:pic>
        <p:nvPicPr>
          <p:cNvPr id="17"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7895645" y="5816348"/>
            <a:ext cx="304800" cy="304800"/>
          </a:xfrm>
          <a:prstGeom prst="rect">
            <a:avLst/>
          </a:prstGeom>
        </p:spPr>
      </p:pic>
    </p:spTree>
    <p:extLst>
      <p:ext uri="{BB962C8B-B14F-4D97-AF65-F5344CB8AC3E}">
        <p14:creationId xmlns:p14="http://schemas.microsoft.com/office/powerpoint/2010/main" val="129413762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33510"/>
                                        </p:tgtEl>
                                        <p:attrNameLst>
                                          <p:attrName>style.visibility</p:attrName>
                                        </p:attrNameLst>
                                      </p:cBhvr>
                                      <p:to>
                                        <p:strVal val="visible"/>
                                      </p:to>
                                    </p:set>
                                    <p:animEffect transition="in" filter="wipe(up)">
                                      <p:cBhvr>
                                        <p:cTn id="7" dur="500"/>
                                        <p:tgtEl>
                                          <p:spTgt spid="533510"/>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440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bldLst>
      <p:bldP spid="5335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1" name="WordArt 5"/>
          <p:cNvSpPr>
            <a:spLocks noChangeArrowheads="1" noChangeShapeType="1" noTextEdit="1"/>
          </p:cNvSpPr>
          <p:nvPr/>
        </p:nvSpPr>
        <p:spPr bwMode="auto">
          <a:xfrm>
            <a:off x="2916238" y="166687"/>
            <a:ext cx="4465637" cy="571500"/>
          </a:xfrm>
          <a:prstGeom prst="rect">
            <a:avLst/>
          </a:prstGeom>
        </p:spPr>
        <p:txBody>
          <a:bodyPr wrap="none" fromWordArt="1">
            <a:prstTxWarp prst="textPlain">
              <a:avLst>
                <a:gd name="adj" fmla="val 50000"/>
              </a:avLst>
            </a:prstTxWarp>
          </a:bodyPr>
          <a:lstStyle/>
          <a:p>
            <a:pPr algn="ctr"/>
            <a:r>
              <a:rPr lang="ru-RU"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Содержание</a:t>
            </a:r>
          </a:p>
        </p:txBody>
      </p:sp>
      <p:pic>
        <p:nvPicPr>
          <p:cNvPr id="495624" name="Picture 8" descr="читатель 2"/>
          <p:cNvPicPr>
            <a:picLocks noChangeAspect="1" noChangeArrowheads="1" noCrop="1"/>
          </p:cNvPicPr>
          <p:nvPr/>
        </p:nvPicPr>
        <p:blipFill>
          <a:blip r:embed="rId3" cstate="print"/>
          <a:srcRect/>
          <a:stretch>
            <a:fillRect/>
          </a:stretch>
        </p:blipFill>
        <p:spPr bwMode="auto">
          <a:xfrm>
            <a:off x="0" y="-27384"/>
            <a:ext cx="1009650" cy="904875"/>
          </a:xfrm>
          <a:prstGeom prst="rect">
            <a:avLst/>
          </a:prstGeom>
          <a:noFill/>
          <a:ln w="9525">
            <a:noFill/>
            <a:miter lim="800000"/>
            <a:headEnd/>
            <a:tailEnd/>
          </a:ln>
        </p:spPr>
      </p:pic>
      <p:sp>
        <p:nvSpPr>
          <p:cNvPr id="2" name="Прямоугольник 1"/>
          <p:cNvSpPr/>
          <p:nvPr/>
        </p:nvSpPr>
        <p:spPr>
          <a:xfrm>
            <a:off x="107504" y="836712"/>
            <a:ext cx="8893652" cy="4905958"/>
          </a:xfrm>
          <a:prstGeom prst="rect">
            <a:avLst/>
          </a:prstGeom>
        </p:spPr>
        <p:txBody>
          <a:bodyPr wrap="square">
            <a:spAutoFit/>
          </a:bodyPr>
          <a:lstStyle/>
          <a:p>
            <a:pPr algn="just">
              <a:lnSpc>
                <a:spcPct val="80000"/>
              </a:lnSpc>
              <a:defRPr/>
            </a:pPr>
            <a:r>
              <a:rPr lang="ru-RU" sz="2300" b="1" dirty="0">
                <a:ln w="1905"/>
                <a:solidFill>
                  <a:schemeClr val="accent2">
                    <a:lumMod val="50000"/>
                  </a:schemeClr>
                </a:solidFill>
                <a:latin typeface="Arial" pitchFamily="34" charset="0"/>
                <a:cs typeface="Arial" pitchFamily="34" charset="0"/>
                <a:hlinkClick r:id="rId4" action="ppaction://hlinksldjump"/>
              </a:rPr>
              <a:t>Инструкция по использованию интерфейса</a:t>
            </a:r>
            <a:endParaRPr lang="ru-RU" sz="2300" b="1" dirty="0">
              <a:ln w="1905"/>
              <a:solidFill>
                <a:schemeClr val="accent2">
                  <a:lumMod val="50000"/>
                </a:schemeClr>
              </a:solidFill>
              <a:latin typeface="Arial" pitchFamily="34" charset="0"/>
              <a:cs typeface="Arial" pitchFamily="34" charset="0"/>
            </a:endParaRPr>
          </a:p>
          <a:p>
            <a:pPr algn="just">
              <a:lnSpc>
                <a:spcPct val="80000"/>
              </a:lnSpc>
              <a:defRPr/>
            </a:pPr>
            <a:r>
              <a:rPr lang="ru-RU" sz="2300" b="1" kern="10" dirty="0" smtClean="0">
                <a:latin typeface="Arial" pitchFamily="34" charset="0"/>
                <a:cs typeface="Arial" pitchFamily="34" charset="0"/>
                <a:hlinkClick r:id="rId5" action="ppaction://hlinksldjump"/>
              </a:rPr>
              <a:t>Введение.</a:t>
            </a:r>
            <a:r>
              <a:rPr lang="ru-RU" sz="2300" b="1" kern="10" dirty="0" smtClean="0">
                <a:latin typeface="Arial" pitchFamily="34" charset="0"/>
                <a:cs typeface="Arial" pitchFamily="34" charset="0"/>
              </a:rPr>
              <a:t> </a:t>
            </a:r>
            <a:r>
              <a:rPr lang="ru-RU" sz="2300" b="1" kern="10" dirty="0" smtClean="0">
                <a:latin typeface="Arial" pitchFamily="34" charset="0"/>
                <a:cs typeface="Arial" pitchFamily="34" charset="0"/>
                <a:hlinkClick r:id="rId6" action="ppaction://hlinksldjump"/>
              </a:rPr>
              <a:t>Предмет </a:t>
            </a:r>
            <a:r>
              <a:rPr lang="ru-RU" sz="2300" b="1" kern="10" dirty="0">
                <a:latin typeface="Arial" pitchFamily="34" charset="0"/>
                <a:cs typeface="Arial" pitchFamily="34" charset="0"/>
                <a:hlinkClick r:id="rId6" action="ppaction://hlinksldjump"/>
              </a:rPr>
              <a:t>и </a:t>
            </a:r>
            <a:r>
              <a:rPr lang="ru-RU" sz="2300" b="1" kern="10" dirty="0" smtClean="0">
                <a:latin typeface="Arial" pitchFamily="34" charset="0"/>
                <a:cs typeface="Arial" pitchFamily="34" charset="0"/>
                <a:hlinkClick r:id="rId6" action="ppaction://hlinksldjump"/>
              </a:rPr>
              <a:t>задачи химической</a:t>
            </a:r>
            <a:r>
              <a:rPr lang="ru-RU" sz="2300" b="1" dirty="0" smtClean="0">
                <a:latin typeface="Arial" pitchFamily="34" charset="0"/>
                <a:cs typeface="Arial" pitchFamily="34" charset="0"/>
                <a:hlinkClick r:id="rId6" action="ppaction://hlinksldjump"/>
              </a:rPr>
              <a:t> термодинамики.</a:t>
            </a:r>
            <a:r>
              <a:rPr lang="ru-RU" sz="2300" b="1" dirty="0" smtClean="0">
                <a:latin typeface="Arial" pitchFamily="34" charset="0"/>
                <a:cs typeface="Arial" pitchFamily="34" charset="0"/>
              </a:rPr>
              <a:t> </a:t>
            </a:r>
            <a:r>
              <a:rPr lang="ru-RU" sz="2300" b="1" dirty="0">
                <a:latin typeface="Arial" pitchFamily="34" charset="0"/>
                <a:cs typeface="Arial" pitchFamily="34" charset="0"/>
                <a:hlinkClick r:id="rId7" action="ppaction://hlinksldjump"/>
              </a:rPr>
              <a:t>Основные понятия и </a:t>
            </a:r>
            <a:r>
              <a:rPr lang="ru-RU" sz="2300" b="1" dirty="0" smtClean="0">
                <a:latin typeface="Arial" pitchFamily="34" charset="0"/>
                <a:cs typeface="Arial" pitchFamily="34" charset="0"/>
                <a:hlinkClick r:id="rId7" action="ppaction://hlinksldjump"/>
              </a:rPr>
              <a:t>определения.</a:t>
            </a:r>
            <a:r>
              <a:rPr lang="ru-RU" sz="2300" b="1" dirty="0" smtClean="0">
                <a:latin typeface="Arial" pitchFamily="34" charset="0"/>
                <a:cs typeface="Arial" pitchFamily="34" charset="0"/>
              </a:rPr>
              <a:t> </a:t>
            </a:r>
            <a:r>
              <a:rPr lang="ru-RU" sz="2300" b="1" kern="10" dirty="0" smtClean="0">
                <a:latin typeface="Arial" pitchFamily="34" charset="0"/>
                <a:cs typeface="Arial" pitchFamily="34" charset="0"/>
                <a:hlinkClick r:id="rId8" action="ppaction://hlinksldjump"/>
              </a:rPr>
              <a:t>Законы химической термодинамики.</a:t>
            </a:r>
            <a:r>
              <a:rPr lang="ru-RU" sz="2300" b="1" kern="10" dirty="0" smtClean="0">
                <a:latin typeface="Arial" pitchFamily="34" charset="0"/>
                <a:cs typeface="Arial" pitchFamily="34" charset="0"/>
              </a:rPr>
              <a:t> </a:t>
            </a:r>
            <a:r>
              <a:rPr lang="ru-RU" sz="2300" b="1" dirty="0" smtClean="0">
                <a:latin typeface="Arial" pitchFamily="34" charset="0"/>
                <a:cs typeface="Arial" pitchFamily="34" charset="0"/>
                <a:hlinkClick r:id="rId9" action="ppaction://hlinksldjump"/>
              </a:rPr>
              <a:t>Первое </a:t>
            </a:r>
            <a:r>
              <a:rPr lang="ru-RU" sz="2300" b="1" dirty="0">
                <a:latin typeface="Arial" pitchFamily="34" charset="0"/>
                <a:cs typeface="Arial" pitchFamily="34" charset="0"/>
                <a:hlinkClick r:id="rId9" action="ppaction://hlinksldjump"/>
              </a:rPr>
              <a:t>начало </a:t>
            </a:r>
            <a:r>
              <a:rPr lang="ru-RU" sz="2300" b="1" dirty="0" smtClean="0">
                <a:latin typeface="Arial" pitchFamily="34" charset="0"/>
                <a:cs typeface="Arial" pitchFamily="34" charset="0"/>
                <a:hlinkClick r:id="rId9" action="ppaction://hlinksldjump"/>
              </a:rPr>
              <a:t>термодинамики. </a:t>
            </a:r>
            <a:r>
              <a:rPr lang="ru-RU" sz="2300" b="1" dirty="0" smtClean="0">
                <a:latin typeface="Arial" pitchFamily="34" charset="0"/>
                <a:cs typeface="Arial" pitchFamily="34" charset="0"/>
                <a:hlinkClick r:id="rId10" action="ppaction://hlinksldjump"/>
              </a:rPr>
              <a:t>Теплоемкость.</a:t>
            </a:r>
            <a:r>
              <a:rPr lang="ru-RU" sz="2300" b="1" dirty="0" smtClean="0">
                <a:solidFill>
                  <a:srgbClr val="FF3300"/>
                </a:solidFill>
                <a:latin typeface="Arial" pitchFamily="34" charset="0"/>
                <a:cs typeface="Arial" pitchFamily="34" charset="0"/>
              </a:rPr>
              <a:t> </a:t>
            </a:r>
            <a:r>
              <a:rPr lang="ru-RU" sz="2300" b="1" dirty="0" smtClean="0">
                <a:latin typeface="Arial" pitchFamily="34" charset="0"/>
                <a:cs typeface="Arial" pitchFamily="34" charset="0"/>
                <a:hlinkClick r:id="rId11" action="ppaction://hlinksldjump"/>
              </a:rPr>
              <a:t>Термодинамический процесс.</a:t>
            </a:r>
            <a:r>
              <a:rPr lang="ru-RU" sz="2300" b="1" dirty="0" smtClean="0">
                <a:latin typeface="Arial" pitchFamily="34" charset="0"/>
                <a:cs typeface="Arial" pitchFamily="34" charset="0"/>
              </a:rPr>
              <a:t> </a:t>
            </a:r>
            <a:r>
              <a:rPr lang="ru-RU" sz="2300" b="1" dirty="0">
                <a:latin typeface="Arial" pitchFamily="34" charset="0"/>
                <a:cs typeface="Arial" pitchFamily="34" charset="0"/>
                <a:hlinkClick r:id="rId12" action="ppaction://hlinksldjump"/>
              </a:rPr>
              <a:t>Тепловые эффекты химических </a:t>
            </a:r>
            <a:r>
              <a:rPr lang="ru-RU" sz="2300" b="1" dirty="0" smtClean="0">
                <a:latin typeface="Arial" pitchFamily="34" charset="0"/>
                <a:cs typeface="Arial" pitchFamily="34" charset="0"/>
                <a:hlinkClick r:id="rId12" action="ppaction://hlinksldjump"/>
              </a:rPr>
              <a:t>реакций.</a:t>
            </a:r>
            <a:r>
              <a:rPr lang="ru-RU" sz="2300" b="1" dirty="0" smtClean="0">
                <a:latin typeface="Arial" pitchFamily="34" charset="0"/>
                <a:cs typeface="Arial" pitchFamily="34" charset="0"/>
              </a:rPr>
              <a:t> </a:t>
            </a:r>
            <a:r>
              <a:rPr lang="ru-RU" sz="2300" b="1" dirty="0">
                <a:latin typeface="Arial" pitchFamily="34" charset="0"/>
                <a:cs typeface="Arial" pitchFamily="34" charset="0"/>
                <a:hlinkClick r:id="rId13" action="ppaction://hlinksldjump"/>
              </a:rPr>
              <a:t>Закон Гесса.</a:t>
            </a:r>
            <a:r>
              <a:rPr lang="ru-RU" sz="2300" b="1" dirty="0">
                <a:latin typeface="Arial" pitchFamily="34" charset="0"/>
                <a:cs typeface="Arial" pitchFamily="34" charset="0"/>
              </a:rPr>
              <a:t> </a:t>
            </a:r>
            <a:r>
              <a:rPr lang="ru-RU" sz="2300" b="1" dirty="0">
                <a:latin typeface="Arial" pitchFamily="34" charset="0"/>
                <a:cs typeface="Arial" pitchFamily="34" charset="0"/>
                <a:hlinkClick r:id="rId14" action="ppaction://hlinksldjump"/>
              </a:rPr>
              <a:t>Следствия закона </a:t>
            </a:r>
            <a:r>
              <a:rPr lang="ru-RU" sz="2300" b="1" dirty="0" smtClean="0">
                <a:latin typeface="Arial" pitchFamily="34" charset="0"/>
                <a:cs typeface="Arial" pitchFamily="34" charset="0"/>
                <a:hlinkClick r:id="rId14" action="ppaction://hlinksldjump"/>
              </a:rPr>
              <a:t>Гесса.</a:t>
            </a:r>
            <a:r>
              <a:rPr lang="ru-RU" sz="2300" b="1" dirty="0" smtClean="0">
                <a:latin typeface="Arial" pitchFamily="34" charset="0"/>
                <a:cs typeface="Arial" pitchFamily="34" charset="0"/>
              </a:rPr>
              <a:t> </a:t>
            </a:r>
            <a:r>
              <a:rPr lang="ru-RU" sz="2300" b="1" dirty="0">
                <a:latin typeface="Arial" pitchFamily="34" charset="0"/>
                <a:cs typeface="Arial" pitchFamily="34" charset="0"/>
                <a:hlinkClick r:id="rId15" action="ppaction://hlinksldjump"/>
              </a:rPr>
              <a:t>Закон Кирхгоффа.</a:t>
            </a:r>
            <a:r>
              <a:rPr lang="ru-RU" sz="2300" b="1" dirty="0">
                <a:latin typeface="Arial" pitchFamily="34" charset="0"/>
                <a:cs typeface="Arial" pitchFamily="34" charset="0"/>
              </a:rPr>
              <a:t> </a:t>
            </a:r>
            <a:r>
              <a:rPr lang="ru-RU" sz="2300" b="1" dirty="0" smtClean="0">
                <a:latin typeface="Arial" pitchFamily="34" charset="0"/>
                <a:cs typeface="Arial" pitchFamily="34" charset="0"/>
                <a:hlinkClick r:id="rId16" action="ppaction://hlinksldjump"/>
              </a:rPr>
              <a:t>Закон Лавуазье-Лапласа.</a:t>
            </a:r>
            <a:r>
              <a:rPr lang="ru-RU" sz="2300" b="1" dirty="0" smtClean="0">
                <a:latin typeface="Arial" pitchFamily="34" charset="0"/>
                <a:cs typeface="Arial" pitchFamily="34" charset="0"/>
              </a:rPr>
              <a:t> </a:t>
            </a:r>
            <a:r>
              <a:rPr lang="ru-RU" sz="2300" b="1" dirty="0">
                <a:latin typeface="Arial" pitchFamily="34" charset="0"/>
                <a:cs typeface="Arial" pitchFamily="34" charset="0"/>
                <a:hlinkClick r:id="rId17" action="ppaction://hlinksldjump"/>
              </a:rPr>
              <a:t>Второе начало </a:t>
            </a:r>
            <a:r>
              <a:rPr lang="ru-RU" sz="2300" b="1" dirty="0" smtClean="0">
                <a:latin typeface="Arial" pitchFamily="34" charset="0"/>
                <a:cs typeface="Arial" pitchFamily="34" charset="0"/>
                <a:hlinkClick r:id="rId17" action="ppaction://hlinksldjump"/>
              </a:rPr>
              <a:t>термодинамики.</a:t>
            </a:r>
            <a:r>
              <a:rPr lang="ru-RU" sz="2300" b="1" dirty="0" smtClean="0">
                <a:latin typeface="Arial" pitchFamily="34" charset="0"/>
                <a:cs typeface="Arial" pitchFamily="34" charset="0"/>
              </a:rPr>
              <a:t> </a:t>
            </a:r>
            <a:r>
              <a:rPr lang="ru-RU" sz="2300" b="1" dirty="0" smtClean="0">
                <a:latin typeface="Arial" pitchFamily="34" charset="0"/>
                <a:cs typeface="Arial" pitchFamily="34" charset="0"/>
                <a:hlinkClick r:id="rId18" action="ppaction://hlinksldjump"/>
              </a:rPr>
              <a:t>Энтропия </a:t>
            </a:r>
            <a:r>
              <a:rPr lang="ru-RU" sz="2300" b="1" dirty="0">
                <a:latin typeface="Arial" pitchFamily="34" charset="0"/>
                <a:cs typeface="Arial" pitchFamily="34" charset="0"/>
                <a:hlinkClick r:id="rId18" action="ppaction://hlinksldjump"/>
              </a:rPr>
              <a:t>как критерий самопроизвольного  протекания процесса в изолированной </a:t>
            </a:r>
            <a:r>
              <a:rPr lang="ru-RU" sz="2300" b="1" dirty="0" smtClean="0">
                <a:latin typeface="Arial" pitchFamily="34" charset="0"/>
                <a:cs typeface="Arial" pitchFamily="34" charset="0"/>
                <a:hlinkClick r:id="rId18" action="ppaction://hlinksldjump"/>
              </a:rPr>
              <a:t>системе.</a:t>
            </a:r>
            <a:r>
              <a:rPr lang="ru-RU" sz="2300" b="1" dirty="0" smtClean="0">
                <a:latin typeface="Arial" pitchFamily="34" charset="0"/>
                <a:cs typeface="Arial" pitchFamily="34" charset="0"/>
              </a:rPr>
              <a:t> </a:t>
            </a:r>
            <a:r>
              <a:rPr lang="ru-RU" sz="2300" b="1" dirty="0">
                <a:latin typeface="Arial" pitchFamily="34" charset="0"/>
                <a:cs typeface="Arial" pitchFamily="34" charset="0"/>
                <a:hlinkClick r:id="rId19" action="ppaction://hlinksldjump"/>
              </a:rPr>
              <a:t>Примеры решения задач по теме «Термодинамика. Закон Гесса и др</a:t>
            </a:r>
            <a:r>
              <a:rPr lang="ru-RU" sz="2300" b="1" dirty="0" smtClean="0">
                <a:latin typeface="Arial" pitchFamily="34" charset="0"/>
                <a:cs typeface="Arial" pitchFamily="34" charset="0"/>
                <a:hlinkClick r:id="rId19" action="ppaction://hlinksldjump"/>
              </a:rPr>
              <a:t>.».</a:t>
            </a:r>
            <a:r>
              <a:rPr lang="ru-RU" sz="2300" b="1" dirty="0" smtClean="0">
                <a:latin typeface="Arial" pitchFamily="34" charset="0"/>
                <a:cs typeface="Arial" pitchFamily="34" charset="0"/>
              </a:rPr>
              <a:t> </a:t>
            </a:r>
            <a:r>
              <a:rPr lang="ru-RU" sz="2300" b="1" dirty="0">
                <a:latin typeface="Arial" pitchFamily="34" charset="0"/>
                <a:cs typeface="Arial" pitchFamily="34" charset="0"/>
                <a:hlinkClick r:id="rId20" action="ppaction://hlinksldjump"/>
              </a:rPr>
              <a:t>Практическая работа № 1 «Расчёты тепловых эффектов по закону Гесса</a:t>
            </a:r>
            <a:r>
              <a:rPr lang="ru-RU" sz="2300" b="1" dirty="0" smtClean="0">
                <a:latin typeface="Arial" pitchFamily="34" charset="0"/>
                <a:cs typeface="Arial" pitchFamily="34" charset="0"/>
                <a:hlinkClick r:id="rId20" action="ppaction://hlinksldjump"/>
              </a:rPr>
              <a:t>».</a:t>
            </a:r>
            <a:endParaRPr lang="ru-RU" sz="2300" b="1" dirty="0">
              <a:latin typeface="Arial" pitchFamily="34" charset="0"/>
              <a:cs typeface="Arial" pitchFamily="34" charset="0"/>
            </a:endParaRPr>
          </a:p>
          <a:p>
            <a:pPr algn="just">
              <a:lnSpc>
                <a:spcPct val="80000"/>
              </a:lnSpc>
              <a:defRPr/>
            </a:pPr>
            <a:r>
              <a:rPr lang="ru-RU" sz="2300" b="1" dirty="0" smtClean="0">
                <a:latin typeface="Arial" pitchFamily="34" charset="0"/>
                <a:cs typeface="Arial" pitchFamily="34" charset="0"/>
                <a:hlinkClick r:id="rId21" action="ppaction://hlinksldjump"/>
              </a:rPr>
              <a:t>Лабораторная </a:t>
            </a:r>
            <a:r>
              <a:rPr lang="ru-RU" sz="2300" b="1" dirty="0">
                <a:latin typeface="Arial" pitchFamily="34" charset="0"/>
                <a:cs typeface="Arial" pitchFamily="34" charset="0"/>
                <a:hlinkClick r:id="rId21" action="ppaction://hlinksldjump"/>
              </a:rPr>
              <a:t>работа № 1 «Определение теплоты растворения соли</a:t>
            </a:r>
            <a:r>
              <a:rPr lang="ru-RU" sz="2300" b="1" dirty="0" smtClean="0">
                <a:latin typeface="Arial" pitchFamily="34" charset="0"/>
                <a:cs typeface="Arial" pitchFamily="34" charset="0"/>
                <a:hlinkClick r:id="rId21" action="ppaction://hlinksldjump"/>
              </a:rPr>
              <a:t>».</a:t>
            </a:r>
            <a:r>
              <a:rPr lang="ru-RU" sz="2300" b="1" dirty="0" smtClean="0">
                <a:latin typeface="Arial" pitchFamily="34" charset="0"/>
                <a:cs typeface="Arial" pitchFamily="34" charset="0"/>
              </a:rPr>
              <a:t> </a:t>
            </a:r>
            <a:r>
              <a:rPr lang="ru-RU" sz="2300" b="1" dirty="0">
                <a:latin typeface="Arial" pitchFamily="34" charset="0"/>
                <a:cs typeface="Arial" pitchFamily="34" charset="0"/>
                <a:hlinkClick r:id="rId22" action="ppaction://hlinksldjump"/>
              </a:rPr>
              <a:t>Лабораторная работа № </a:t>
            </a:r>
            <a:r>
              <a:rPr lang="ru-RU" sz="2300" b="1" dirty="0" smtClean="0">
                <a:latin typeface="Arial" pitchFamily="34" charset="0"/>
                <a:cs typeface="Arial" pitchFamily="34" charset="0"/>
                <a:hlinkClick r:id="rId22" action="ppaction://hlinksldjump"/>
              </a:rPr>
              <a:t>1 (вариант 1).</a:t>
            </a:r>
            <a:r>
              <a:rPr lang="ru-RU" sz="2300" b="1" dirty="0" smtClean="0">
                <a:latin typeface="Arial" pitchFamily="34" charset="0"/>
                <a:cs typeface="Arial" pitchFamily="34" charset="0"/>
              </a:rPr>
              <a:t> </a:t>
            </a:r>
            <a:r>
              <a:rPr lang="ru-RU" sz="2300" b="1" dirty="0" smtClean="0">
                <a:latin typeface="Arial" pitchFamily="34" charset="0"/>
                <a:cs typeface="Arial" pitchFamily="34" charset="0"/>
                <a:hlinkClick r:id="rId23" action="ppaction://hlinksldjump"/>
              </a:rPr>
              <a:t>Лабораторная </a:t>
            </a:r>
            <a:r>
              <a:rPr lang="ru-RU" sz="2300" b="1" dirty="0">
                <a:latin typeface="Arial" pitchFamily="34" charset="0"/>
                <a:cs typeface="Arial" pitchFamily="34" charset="0"/>
                <a:hlinkClick r:id="rId23" action="ppaction://hlinksldjump"/>
              </a:rPr>
              <a:t>работа № 1 (вариант </a:t>
            </a:r>
            <a:r>
              <a:rPr lang="ru-RU" sz="2300" b="1" dirty="0" smtClean="0">
                <a:latin typeface="Arial" pitchFamily="34" charset="0"/>
                <a:cs typeface="Arial" pitchFamily="34" charset="0"/>
                <a:hlinkClick r:id="rId23" action="ppaction://hlinksldjump"/>
              </a:rPr>
              <a:t>2).</a:t>
            </a:r>
            <a:r>
              <a:rPr lang="ru-RU" sz="2300" b="1" dirty="0" smtClean="0">
                <a:latin typeface="Arial" pitchFamily="34" charset="0"/>
                <a:cs typeface="Arial" pitchFamily="34" charset="0"/>
              </a:rPr>
              <a:t> </a:t>
            </a:r>
            <a:r>
              <a:rPr lang="ru-RU" sz="2300" b="1" kern="10" dirty="0" smtClean="0">
                <a:latin typeface="Arial" pitchFamily="34" charset="0"/>
                <a:cs typeface="Arial" pitchFamily="34" charset="0"/>
                <a:hlinkClick r:id="rId24" action="ppaction://hlinksldjump"/>
              </a:rPr>
              <a:t>Проверим</a:t>
            </a:r>
            <a:r>
              <a:rPr lang="ru-RU" sz="2300" b="1" kern="10" dirty="0">
                <a:latin typeface="Arial" pitchFamily="34" charset="0"/>
                <a:cs typeface="Arial" pitchFamily="34" charset="0"/>
                <a:hlinkClick r:id="rId24" action="ppaction://hlinksldjump"/>
              </a:rPr>
              <a:t>, как Вы поняли и запомнили  пройденный материал.</a:t>
            </a:r>
            <a:endParaRPr lang="ru-RU" sz="2300" b="1" kern="10" dirty="0">
              <a:latin typeface="Arial" pitchFamily="34" charset="0"/>
              <a:cs typeface="Arial" pitchFamily="34" charset="0"/>
            </a:endParaRPr>
          </a:p>
          <a:p>
            <a:pPr algn="just">
              <a:lnSpc>
                <a:spcPct val="80000"/>
              </a:lnSpc>
            </a:pPr>
            <a:r>
              <a:rPr lang="ru-RU" sz="2300" b="1" dirty="0" smtClean="0">
                <a:latin typeface="Arial" pitchFamily="34" charset="0"/>
                <a:cs typeface="Arial" pitchFamily="34" charset="0"/>
                <a:hlinkClick r:id="rId25" action="ppaction://hlinksldjump"/>
              </a:rPr>
              <a:t>Использованные </a:t>
            </a:r>
            <a:r>
              <a:rPr lang="ru-RU" sz="2300" b="1" dirty="0">
                <a:latin typeface="Arial" pitchFamily="34" charset="0"/>
                <a:cs typeface="Arial" pitchFamily="34" charset="0"/>
                <a:hlinkClick r:id="rId25" action="ppaction://hlinksldjump"/>
              </a:rPr>
              <a:t>источники</a:t>
            </a:r>
            <a:r>
              <a:rPr lang="ru-RU" sz="2300" b="1" dirty="0" smtClean="0">
                <a:latin typeface="Arial" pitchFamily="34" charset="0"/>
                <a:cs typeface="Arial" pitchFamily="34" charset="0"/>
                <a:hlinkClick r:id="rId25" action="ppaction://hlinksldjump"/>
              </a:rPr>
              <a:t>.</a:t>
            </a:r>
            <a:endParaRPr lang="ru-RU" sz="2300" dirty="0">
              <a:latin typeface="Arial" pitchFamily="34" charset="0"/>
              <a:cs typeface="Arial" pitchFamily="34" charset="0"/>
            </a:endParaRP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2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24076819"/>
      </p:ext>
    </p:extLst>
  </p:cSld>
  <p:clrMapOvr>
    <a:masterClrMapping/>
  </p:clrMapOvr>
  <p:transition>
    <p:wheel spokes="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6"/>
          <p:cNvSpPr>
            <a:spLocks noChangeArrowheads="1"/>
          </p:cNvSpPr>
          <p:nvPr/>
        </p:nvSpPr>
        <p:spPr bwMode="auto">
          <a:xfrm>
            <a:off x="-917575" y="2620963"/>
            <a:ext cx="2166938" cy="0"/>
          </a:xfrm>
          <a:prstGeom prst="rect">
            <a:avLst/>
          </a:prstGeom>
          <a:noFill/>
          <a:ln w="9525">
            <a:noFill/>
            <a:miter lim="800000"/>
            <a:headEnd/>
            <a:tailEnd/>
          </a:ln>
        </p:spPr>
        <p:txBody>
          <a:bodyPr wrap="none">
            <a:spAutoFit/>
          </a:bodyPr>
          <a:lstStyle/>
          <a:p>
            <a:endParaRPr lang="ru-RU"/>
          </a:p>
        </p:txBody>
      </p:sp>
      <p:graphicFrame>
        <p:nvGraphicFramePr>
          <p:cNvPr id="386051" name="Object 2"/>
          <p:cNvGraphicFramePr>
            <a:graphicFrameLocks noChangeAspect="1"/>
          </p:cNvGraphicFramePr>
          <p:nvPr/>
        </p:nvGraphicFramePr>
        <p:xfrm>
          <a:off x="4932363" y="4437063"/>
          <a:ext cx="1547812" cy="660400"/>
        </p:xfrm>
        <a:graphic>
          <a:graphicData uri="http://schemas.openxmlformats.org/presentationml/2006/ole">
            <mc:AlternateContent xmlns:mc="http://schemas.openxmlformats.org/markup-compatibility/2006">
              <mc:Choice xmlns:v="urn:schemas-microsoft-com:vml" Requires="v">
                <p:oleObj spid="_x0000_s565284" name="Формула" r:id="rId5" imgW="914400" imgH="393700" progId="">
                  <p:embed/>
                </p:oleObj>
              </mc:Choice>
              <mc:Fallback>
                <p:oleObj name="Формула" r:id="rId5" imgW="914400" imgH="393700" progId="">
                  <p:embed/>
                  <p:pic>
                    <p:nvPicPr>
                      <p:cNvPr id="0" name="Picture 9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4437063"/>
                        <a:ext cx="1547812"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6116" name="Group 68"/>
          <p:cNvGraphicFramePr>
            <a:graphicFrameLocks noGrp="1"/>
          </p:cNvGraphicFramePr>
          <p:nvPr/>
        </p:nvGraphicFramePr>
        <p:xfrm>
          <a:off x="2460625" y="4506913"/>
          <a:ext cx="4343400" cy="2091690"/>
        </p:xfrm>
        <a:graphic>
          <a:graphicData uri="http://schemas.openxmlformats.org/drawingml/2006/table">
            <a:tbl>
              <a:tblPr/>
              <a:tblGrid>
                <a:gridCol w="2176463">
                  <a:extLst>
                    <a:ext uri="{9D8B030D-6E8A-4147-A177-3AD203B41FA5}">
                      <a16:colId xmlns:a16="http://schemas.microsoft.com/office/drawing/2014/main" val="20000"/>
                    </a:ext>
                  </a:extLst>
                </a:gridCol>
                <a:gridCol w="2166937">
                  <a:extLst>
                    <a:ext uri="{9D8B030D-6E8A-4147-A177-3AD203B41FA5}">
                      <a16:colId xmlns:a16="http://schemas.microsoft.com/office/drawing/2014/main" val="20001"/>
                    </a:ext>
                  </a:extLst>
                </a:gridCol>
              </a:tblGrid>
              <a:tr h="5238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2500" b="1" i="0" u="none" strike="noStrike" cap="none" normalizeH="0" baseline="0" dirty="0" smtClean="0">
                          <a:ln>
                            <a:noFill/>
                          </a:ln>
                          <a:solidFill>
                            <a:schemeClr val="tx1"/>
                          </a:solidFill>
                          <a:effectLst/>
                          <a:latin typeface="Times New Roman" pitchFamily="18" charset="0"/>
                        </a:rPr>
                        <a:t>Вещество</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10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25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89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2500" b="1" i="0" u="none" strike="noStrike" cap="none" normalizeH="0" baseline="0" smtClean="0">
                          <a:ln>
                            <a:noFill/>
                          </a:ln>
                          <a:solidFill>
                            <a:schemeClr val="tx1"/>
                          </a:solidFill>
                          <a:effectLst/>
                          <a:latin typeface="Times New Roman" pitchFamily="18" charset="0"/>
                          <a:cs typeface="Times New Roman" pitchFamily="18" charset="0"/>
                        </a:rPr>
                        <a:t>Н</a:t>
                      </a:r>
                      <a:r>
                        <a:rPr kumimoji="0" lang="ru-RU" sz="2500" b="1" i="0" u="none" strike="noStrike" cap="none" normalizeH="0" baseline="-30000" smtClean="0">
                          <a:ln>
                            <a:noFill/>
                          </a:ln>
                          <a:solidFill>
                            <a:schemeClr val="tx1"/>
                          </a:solidFill>
                          <a:effectLst/>
                          <a:latin typeface="Times New Roman" pitchFamily="18" charset="0"/>
                          <a:cs typeface="Times New Roman" pitchFamily="18" charset="0"/>
                        </a:rPr>
                        <a:t>2</a:t>
                      </a:r>
                      <a:r>
                        <a:rPr kumimoji="0" lang="ru-RU" sz="2500" b="1" i="0" u="none" strike="noStrike" cap="none" normalizeH="0" baseline="0" smtClean="0">
                          <a:ln>
                            <a:noFill/>
                          </a:ln>
                          <a:solidFill>
                            <a:schemeClr val="tx1"/>
                          </a:solidFill>
                          <a:effectLst/>
                          <a:latin typeface="Times New Roman" pitchFamily="18" charset="0"/>
                          <a:cs typeface="Times New Roman" pitchFamily="18" charset="0"/>
                        </a:rPr>
                        <a:t>О</a:t>
                      </a:r>
                      <a:r>
                        <a:rPr kumimoji="0" lang="ru-RU" sz="2500" b="1" i="0" u="none" strike="noStrike" cap="none" normalizeH="0" baseline="-30000" smtClean="0">
                          <a:ln>
                            <a:noFill/>
                          </a:ln>
                          <a:solidFill>
                            <a:schemeClr val="tx1"/>
                          </a:solidFill>
                          <a:effectLst/>
                          <a:latin typeface="Times New Roman" pitchFamily="18" charset="0"/>
                          <a:cs typeface="Times New Roman" pitchFamily="18" charset="0"/>
                        </a:rPr>
                        <a:t>(кр.)</a:t>
                      </a:r>
                      <a:endParaRPr kumimoji="0" lang="ru-RU" sz="25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2500" b="1" i="0" u="none" strike="noStrike" cap="none" normalizeH="0" baseline="0" smtClean="0">
                          <a:ln>
                            <a:noFill/>
                          </a:ln>
                          <a:solidFill>
                            <a:schemeClr val="tx1"/>
                          </a:solidFill>
                          <a:effectLst/>
                          <a:latin typeface="Times New Roman" pitchFamily="18" charset="0"/>
                          <a:cs typeface="Times New Roman" pitchFamily="18" charset="0"/>
                        </a:rPr>
                        <a:t>39,3</a:t>
                      </a:r>
                      <a:endParaRPr kumimoji="0" lang="ru-RU" sz="25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89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2500" b="1" i="0" u="none" strike="noStrike" cap="none" normalizeH="0" baseline="0" smtClean="0">
                          <a:ln>
                            <a:noFill/>
                          </a:ln>
                          <a:solidFill>
                            <a:schemeClr val="tx1"/>
                          </a:solidFill>
                          <a:effectLst/>
                          <a:latin typeface="Times New Roman" pitchFamily="18" charset="0"/>
                          <a:cs typeface="Times New Roman" pitchFamily="18" charset="0"/>
                        </a:rPr>
                        <a:t>Н</a:t>
                      </a:r>
                      <a:r>
                        <a:rPr kumimoji="0" lang="ru-RU" sz="2500" b="1" i="0" u="none" strike="noStrike" cap="none" normalizeH="0" baseline="-30000" smtClean="0">
                          <a:ln>
                            <a:noFill/>
                          </a:ln>
                          <a:solidFill>
                            <a:schemeClr val="tx1"/>
                          </a:solidFill>
                          <a:effectLst/>
                          <a:latin typeface="Times New Roman" pitchFamily="18" charset="0"/>
                          <a:cs typeface="Times New Roman" pitchFamily="18" charset="0"/>
                        </a:rPr>
                        <a:t>2</a:t>
                      </a:r>
                      <a:r>
                        <a:rPr kumimoji="0" lang="ru-RU" sz="2500" b="1" i="0" u="none" strike="noStrike" cap="none" normalizeH="0" baseline="0" smtClean="0">
                          <a:ln>
                            <a:noFill/>
                          </a:ln>
                          <a:solidFill>
                            <a:schemeClr val="tx1"/>
                          </a:solidFill>
                          <a:effectLst/>
                          <a:latin typeface="Times New Roman" pitchFamily="18" charset="0"/>
                          <a:cs typeface="Times New Roman" pitchFamily="18" charset="0"/>
                        </a:rPr>
                        <a:t>О</a:t>
                      </a:r>
                      <a:r>
                        <a:rPr kumimoji="0" lang="ru-RU" sz="2500" b="1" i="0" u="none" strike="noStrike" cap="none" normalizeH="0" baseline="-30000" smtClean="0">
                          <a:ln>
                            <a:noFill/>
                          </a:ln>
                          <a:solidFill>
                            <a:schemeClr val="tx1"/>
                          </a:solidFill>
                          <a:effectLst/>
                          <a:latin typeface="Times New Roman" pitchFamily="18" charset="0"/>
                          <a:cs typeface="Times New Roman" pitchFamily="18" charset="0"/>
                        </a:rPr>
                        <a:t>(ж)</a:t>
                      </a:r>
                      <a:endParaRPr kumimoji="0" lang="ru-RU" sz="25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2500" b="1" i="0" u="none" strike="noStrike" cap="none" normalizeH="0" baseline="0" smtClean="0">
                          <a:ln>
                            <a:noFill/>
                          </a:ln>
                          <a:solidFill>
                            <a:schemeClr val="tx1"/>
                          </a:solidFill>
                          <a:effectLst/>
                          <a:latin typeface="Times New Roman" pitchFamily="18" charset="0"/>
                          <a:cs typeface="Times New Roman" pitchFamily="18" charset="0"/>
                        </a:rPr>
                        <a:t>70,0</a:t>
                      </a:r>
                      <a:endParaRPr kumimoji="0" lang="ru-RU" sz="25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89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2500" b="1" i="0" u="none" strike="noStrike" cap="none" normalizeH="0" baseline="0" smtClean="0">
                          <a:ln>
                            <a:noFill/>
                          </a:ln>
                          <a:solidFill>
                            <a:schemeClr val="tx1"/>
                          </a:solidFill>
                          <a:effectLst/>
                          <a:latin typeface="Times New Roman" pitchFamily="18" charset="0"/>
                          <a:cs typeface="Times New Roman" pitchFamily="18" charset="0"/>
                        </a:rPr>
                        <a:t>Н</a:t>
                      </a:r>
                      <a:r>
                        <a:rPr kumimoji="0" lang="ru-RU" sz="2500" b="1" i="0" u="none" strike="noStrike" cap="none" normalizeH="0" baseline="-30000" smtClean="0">
                          <a:ln>
                            <a:noFill/>
                          </a:ln>
                          <a:solidFill>
                            <a:schemeClr val="tx1"/>
                          </a:solidFill>
                          <a:effectLst/>
                          <a:latin typeface="Times New Roman" pitchFamily="18" charset="0"/>
                          <a:cs typeface="Times New Roman" pitchFamily="18" charset="0"/>
                        </a:rPr>
                        <a:t>2</a:t>
                      </a:r>
                      <a:r>
                        <a:rPr kumimoji="0" lang="ru-RU" sz="2500" b="1" i="0" u="none" strike="noStrike" cap="none" normalizeH="0" baseline="0" smtClean="0">
                          <a:ln>
                            <a:noFill/>
                          </a:ln>
                          <a:solidFill>
                            <a:schemeClr val="tx1"/>
                          </a:solidFill>
                          <a:effectLst/>
                          <a:latin typeface="Times New Roman" pitchFamily="18" charset="0"/>
                          <a:cs typeface="Times New Roman" pitchFamily="18" charset="0"/>
                        </a:rPr>
                        <a:t>О</a:t>
                      </a:r>
                      <a:r>
                        <a:rPr kumimoji="0" lang="ru-RU" sz="2500" b="1" i="0" u="none" strike="noStrike" cap="none" normalizeH="0" baseline="-30000" smtClean="0">
                          <a:ln>
                            <a:noFill/>
                          </a:ln>
                          <a:solidFill>
                            <a:schemeClr val="tx1"/>
                          </a:solidFill>
                          <a:effectLst/>
                          <a:latin typeface="Times New Roman" pitchFamily="18" charset="0"/>
                          <a:cs typeface="Times New Roman" pitchFamily="18" charset="0"/>
                        </a:rPr>
                        <a:t>(газ)</a:t>
                      </a:r>
                      <a:endParaRPr kumimoji="0" lang="ru-RU" sz="25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sz="2500" b="1" i="0" u="none" strike="noStrike" cap="none" normalizeH="0" baseline="0" dirty="0" smtClean="0">
                          <a:ln>
                            <a:noFill/>
                          </a:ln>
                          <a:solidFill>
                            <a:schemeClr val="tx1"/>
                          </a:solidFill>
                          <a:effectLst/>
                          <a:latin typeface="Times New Roman" pitchFamily="18" charset="0"/>
                          <a:cs typeface="Times New Roman" pitchFamily="18" charset="0"/>
                        </a:rPr>
                        <a:t>188,7</a:t>
                      </a:r>
                      <a:endParaRPr kumimoji="0" lang="ru-RU" sz="25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386118" name="Picture 70" descr="120"/>
          <p:cNvPicPr>
            <a:picLocks noChangeAspect="1" noChangeArrowheads="1" noCrop="1"/>
          </p:cNvPicPr>
          <p:nvPr/>
        </p:nvPicPr>
        <p:blipFill>
          <a:blip r:embed="rId7" cstate="print"/>
          <a:srcRect/>
          <a:stretch>
            <a:fillRect/>
          </a:stretch>
        </p:blipFill>
        <p:spPr bwMode="auto">
          <a:xfrm>
            <a:off x="1547813" y="5516563"/>
            <a:ext cx="857250" cy="657225"/>
          </a:xfrm>
          <a:prstGeom prst="rect">
            <a:avLst/>
          </a:prstGeom>
          <a:noFill/>
          <a:ln w="9525">
            <a:noFill/>
            <a:miter lim="800000"/>
            <a:headEnd/>
            <a:tailEnd/>
          </a:ln>
        </p:spPr>
      </p:pic>
      <p:pic>
        <p:nvPicPr>
          <p:cNvPr id="386119" name="Picture 71" descr="снег 10"/>
          <p:cNvPicPr>
            <a:picLocks noChangeAspect="1" noChangeArrowheads="1"/>
          </p:cNvPicPr>
          <p:nvPr/>
        </p:nvPicPr>
        <p:blipFill>
          <a:blip r:embed="rId8" cstate="print"/>
          <a:srcRect/>
          <a:stretch>
            <a:fillRect/>
          </a:stretch>
        </p:blipFill>
        <p:spPr bwMode="auto">
          <a:xfrm>
            <a:off x="1692275" y="5091113"/>
            <a:ext cx="714375" cy="714375"/>
          </a:xfrm>
          <a:prstGeom prst="rect">
            <a:avLst/>
          </a:prstGeom>
          <a:noFill/>
          <a:ln w="9525">
            <a:noFill/>
            <a:miter lim="800000"/>
            <a:headEnd/>
            <a:tailEnd/>
          </a:ln>
        </p:spPr>
      </p:pic>
      <p:pic>
        <p:nvPicPr>
          <p:cNvPr id="386120" name="Picture 72" descr="чайник"/>
          <p:cNvPicPr>
            <a:picLocks noChangeAspect="1" noChangeArrowheads="1" noCrop="1"/>
          </p:cNvPicPr>
          <p:nvPr/>
        </p:nvPicPr>
        <p:blipFill>
          <a:blip r:embed="rId9" cstate="print"/>
          <a:srcRect/>
          <a:stretch>
            <a:fillRect/>
          </a:stretch>
        </p:blipFill>
        <p:spPr bwMode="auto">
          <a:xfrm>
            <a:off x="1835150" y="6165850"/>
            <a:ext cx="466725" cy="438150"/>
          </a:xfrm>
          <a:prstGeom prst="rect">
            <a:avLst/>
          </a:prstGeom>
          <a:noFill/>
          <a:ln w="9525">
            <a:noFill/>
            <a:miter lim="800000"/>
            <a:headEnd/>
            <a:tailEnd/>
          </a:ln>
        </p:spPr>
      </p:pic>
      <p:pic>
        <p:nvPicPr>
          <p:cNvPr id="14"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cstate="print"/>
          <a:stretch>
            <a:fillRect/>
          </a:stretch>
        </p:blipFill>
        <p:spPr>
          <a:xfrm>
            <a:off x="7020272" y="6451600"/>
            <a:ext cx="304800" cy="304800"/>
          </a:xfrm>
          <a:prstGeom prst="rect">
            <a:avLst/>
          </a:prstGeom>
        </p:spPr>
      </p:pic>
      <p:sp>
        <p:nvSpPr>
          <p:cNvPr id="11" name="Shape 145"/>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40</a:t>
            </a:fld>
            <a:endParaRPr/>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11"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12" cstate="print"/>
          <a:srcRect/>
          <a:stretch>
            <a:fillRect/>
          </a:stretch>
        </p:blipFill>
        <p:spPr bwMode="auto">
          <a:xfrm>
            <a:off x="8462991" y="4991120"/>
            <a:ext cx="649287" cy="1295400"/>
          </a:xfrm>
          <a:prstGeom prst="rect">
            <a:avLst/>
          </a:prstGeom>
          <a:noFill/>
          <a:ln w="9525">
            <a:noFill/>
            <a:miter lim="800000"/>
            <a:headEnd/>
            <a:tailEnd/>
          </a:ln>
        </p:spPr>
      </p:pic>
      <p:sp>
        <p:nvSpPr>
          <p:cNvPr id="17" name="Rectangle 2"/>
          <p:cNvSpPr>
            <a:spLocks noChangeArrowheads="1"/>
          </p:cNvSpPr>
          <p:nvPr/>
        </p:nvSpPr>
        <p:spPr bwMode="auto">
          <a:xfrm>
            <a:off x="165894" y="136042"/>
            <a:ext cx="8870602" cy="4413516"/>
          </a:xfrm>
          <a:prstGeom prst="rect">
            <a:avLst/>
          </a:prstGeom>
          <a:noFill/>
          <a:ln w="9525">
            <a:noFill/>
            <a:miter lim="800000"/>
            <a:headEnd/>
            <a:tailEnd/>
          </a:ln>
        </p:spPr>
        <p:txBody>
          <a:bodyPr wrap="square" anchor="ctr">
            <a:spAutoFit/>
          </a:bodyPr>
          <a:lstStyle/>
          <a:p>
            <a:pPr marL="723900" indent="-723900" algn="just">
              <a:lnSpc>
                <a:spcPct val="80000"/>
              </a:lnSpc>
            </a:pPr>
            <a:r>
              <a:rPr lang="ru-RU" sz="2700" b="1" dirty="0">
                <a:ln>
                  <a:solidFill>
                    <a:schemeClr val="tx1"/>
                  </a:solidFill>
                </a:ln>
                <a:solidFill>
                  <a:srgbClr val="FF3300"/>
                </a:solidFill>
                <a:latin typeface="Arial Black" pitchFamily="34" charset="0"/>
                <a:cs typeface="Arial" pitchFamily="34" charset="0"/>
              </a:rPr>
              <a:t>Энтропия</a:t>
            </a:r>
            <a:r>
              <a:rPr lang="ru-RU" sz="2700" b="1" i="1" dirty="0">
                <a:latin typeface="Arial" pitchFamily="34" charset="0"/>
                <a:cs typeface="Arial" pitchFamily="34" charset="0"/>
              </a:rPr>
              <a:t> </a:t>
            </a:r>
            <a:r>
              <a:rPr lang="ru-RU" sz="2700" b="1" dirty="0">
                <a:latin typeface="Arial" pitchFamily="34" charset="0"/>
                <a:cs typeface="Arial" pitchFamily="34" charset="0"/>
              </a:rPr>
              <a:t>– величина </a:t>
            </a:r>
            <a:r>
              <a:rPr lang="ru-RU" sz="2700" b="1" dirty="0">
                <a:ln>
                  <a:solidFill>
                    <a:schemeClr val="tx1"/>
                  </a:solidFill>
                </a:ln>
                <a:solidFill>
                  <a:srgbClr val="0000FF"/>
                </a:solidFill>
                <a:latin typeface="Arial" pitchFamily="34" charset="0"/>
                <a:cs typeface="Arial" pitchFamily="34" charset="0"/>
              </a:rPr>
              <a:t>экстенсивная</a:t>
            </a:r>
            <a:r>
              <a:rPr lang="ru-RU" sz="2700" b="1" dirty="0">
                <a:latin typeface="Arial" pitchFamily="34" charset="0"/>
                <a:cs typeface="Arial" pitchFamily="34" charset="0"/>
              </a:rPr>
              <a:t>; она </a:t>
            </a:r>
            <a:r>
              <a:rPr lang="ru-RU" sz="2700" b="1" dirty="0">
                <a:ln>
                  <a:solidFill>
                    <a:schemeClr val="tx1"/>
                  </a:solidFill>
                </a:ln>
                <a:solidFill>
                  <a:srgbClr val="0000FF"/>
                </a:solidFill>
                <a:latin typeface="Arial" pitchFamily="34" charset="0"/>
                <a:cs typeface="Arial" pitchFamily="34" charset="0"/>
              </a:rPr>
              <a:t>зависит от количества вещества</a:t>
            </a:r>
            <a:r>
              <a:rPr lang="ru-RU" sz="2700" b="1" dirty="0">
                <a:latin typeface="Arial" pitchFamily="34" charset="0"/>
                <a:cs typeface="Arial" pitchFamily="34" charset="0"/>
              </a:rPr>
              <a:t> в системе.</a:t>
            </a:r>
          </a:p>
          <a:p>
            <a:pPr marL="723900" indent="-723900" algn="just">
              <a:lnSpc>
                <a:spcPct val="80000"/>
              </a:lnSpc>
            </a:pPr>
            <a:r>
              <a:rPr lang="ru-RU" sz="2700" b="1" i="1" dirty="0">
                <a:ln>
                  <a:solidFill>
                    <a:schemeClr val="tx1"/>
                  </a:solidFill>
                </a:ln>
                <a:solidFill>
                  <a:srgbClr val="0000FF"/>
                </a:solidFill>
                <a:latin typeface="Arial" pitchFamily="34" charset="0"/>
                <a:cs typeface="Arial" pitchFamily="34" charset="0"/>
              </a:rPr>
              <a:t>Экстенсивный</a:t>
            </a:r>
            <a:r>
              <a:rPr lang="ru-RU" sz="2700" b="1" i="1" dirty="0">
                <a:latin typeface="Arial" pitchFamily="34" charset="0"/>
                <a:cs typeface="Arial" pitchFamily="34" charset="0"/>
              </a:rPr>
              <a:t> </a:t>
            </a:r>
            <a:r>
              <a:rPr lang="ru-RU" sz="2700" b="1" dirty="0">
                <a:latin typeface="Arial" pitchFamily="34" charset="0"/>
                <a:cs typeface="Arial" pitchFamily="34" charset="0"/>
              </a:rPr>
              <a:t>– от лат. </a:t>
            </a:r>
            <a:r>
              <a:rPr lang="en-US" sz="2700" b="1" i="1" dirty="0" err="1">
                <a:latin typeface="Arial" pitchFamily="34" charset="0"/>
                <a:cs typeface="Arial" pitchFamily="34" charset="0"/>
              </a:rPr>
              <a:t>extensivus</a:t>
            </a:r>
            <a:r>
              <a:rPr lang="ru-RU" sz="2700" b="1" dirty="0">
                <a:latin typeface="Arial" pitchFamily="34" charset="0"/>
                <a:cs typeface="Arial" pitchFamily="34" charset="0"/>
              </a:rPr>
              <a:t> расширяющий, удлиняющий – </a:t>
            </a:r>
            <a:r>
              <a:rPr lang="ru-RU" sz="2700" b="1" dirty="0">
                <a:ln>
                  <a:solidFill>
                    <a:schemeClr val="tx1"/>
                  </a:solidFill>
                </a:ln>
                <a:solidFill>
                  <a:srgbClr val="0000FF"/>
                </a:solidFill>
                <a:latin typeface="Arial" pitchFamily="34" charset="0"/>
                <a:cs typeface="Arial" pitchFamily="34" charset="0"/>
              </a:rPr>
              <a:t>связанный с количественным </a:t>
            </a:r>
            <a:r>
              <a:rPr lang="ru-RU" sz="2700" b="1" dirty="0">
                <a:latin typeface="Arial" pitchFamily="34" charset="0"/>
                <a:cs typeface="Arial" pitchFamily="34" charset="0"/>
              </a:rPr>
              <a:t>(а не качественным)  </a:t>
            </a:r>
            <a:r>
              <a:rPr lang="ru-RU" sz="2700" b="1" dirty="0">
                <a:ln>
                  <a:solidFill>
                    <a:schemeClr val="tx1"/>
                  </a:solidFill>
                </a:ln>
                <a:solidFill>
                  <a:srgbClr val="0000FF"/>
                </a:solidFill>
                <a:latin typeface="Arial" pitchFamily="34" charset="0"/>
                <a:cs typeface="Arial" pitchFamily="34" charset="0"/>
              </a:rPr>
              <a:t>изменением</a:t>
            </a:r>
            <a:r>
              <a:rPr lang="ru-RU" sz="2700" b="1" dirty="0">
                <a:latin typeface="Arial" pitchFamily="34" charset="0"/>
                <a:cs typeface="Arial" pitchFamily="34" charset="0"/>
              </a:rPr>
              <a:t>.</a:t>
            </a:r>
          </a:p>
          <a:p>
            <a:pPr marL="723900" indent="-723900" algn="just">
              <a:lnSpc>
                <a:spcPct val="80000"/>
              </a:lnSpc>
            </a:pPr>
            <a:r>
              <a:rPr lang="ru-RU" sz="2700" b="1" i="1" dirty="0">
                <a:ln>
                  <a:solidFill>
                    <a:sysClr val="windowText" lastClr="000000"/>
                  </a:solidFill>
                </a:ln>
                <a:solidFill>
                  <a:srgbClr val="800000"/>
                </a:solidFill>
                <a:latin typeface="Arial" pitchFamily="34" charset="0"/>
                <a:cs typeface="Arial" pitchFamily="34" charset="0"/>
              </a:rPr>
              <a:t>Интенсивный</a:t>
            </a:r>
            <a:r>
              <a:rPr lang="ru-RU" sz="2700" b="1" i="1" dirty="0">
                <a:latin typeface="Arial" pitchFamily="34" charset="0"/>
                <a:cs typeface="Arial" pitchFamily="34" charset="0"/>
              </a:rPr>
              <a:t> </a:t>
            </a:r>
            <a:r>
              <a:rPr lang="ru-RU" sz="2700" b="1" dirty="0">
                <a:latin typeface="Arial" pitchFamily="34" charset="0"/>
                <a:cs typeface="Arial" pitchFamily="34" charset="0"/>
              </a:rPr>
              <a:t>– от франц. </a:t>
            </a:r>
            <a:r>
              <a:rPr lang="en-US" sz="2700" b="1" i="1" dirty="0" err="1">
                <a:latin typeface="Arial" pitchFamily="34" charset="0"/>
                <a:cs typeface="Arial" pitchFamily="34" charset="0"/>
              </a:rPr>
              <a:t>intensif</a:t>
            </a:r>
            <a:r>
              <a:rPr lang="en-US" sz="2700" b="1" i="1" dirty="0">
                <a:latin typeface="Arial" pitchFamily="34" charset="0"/>
                <a:cs typeface="Arial" pitchFamily="34" charset="0"/>
              </a:rPr>
              <a:t> </a:t>
            </a:r>
            <a:r>
              <a:rPr lang="ru-RU" sz="2700" b="1" dirty="0">
                <a:latin typeface="Arial" pitchFamily="34" charset="0"/>
                <a:cs typeface="Arial" pitchFamily="34" charset="0"/>
              </a:rPr>
              <a:t> и лат. </a:t>
            </a:r>
            <a:r>
              <a:rPr lang="en-US" sz="2700" b="1" i="1" dirty="0" err="1">
                <a:latin typeface="Arial" pitchFamily="34" charset="0"/>
                <a:cs typeface="Arial" pitchFamily="34" charset="0"/>
              </a:rPr>
              <a:t>Intensio</a:t>
            </a:r>
            <a:r>
              <a:rPr lang="ru-RU" sz="2700" b="1" dirty="0">
                <a:latin typeface="Arial" pitchFamily="34" charset="0"/>
                <a:cs typeface="Arial" pitchFamily="34" charset="0"/>
              </a:rPr>
              <a:t> напряжение усиление – усиленный, напряженный; дающий наибольшую производительность</a:t>
            </a:r>
            <a:r>
              <a:rPr lang="ru-RU" sz="2700" b="1" dirty="0" smtClean="0">
                <a:latin typeface="Arial" pitchFamily="34" charset="0"/>
                <a:cs typeface="Arial" pitchFamily="34" charset="0"/>
              </a:rPr>
              <a:t>.</a:t>
            </a:r>
          </a:p>
          <a:p>
            <a:pPr indent="450850" algn="just">
              <a:lnSpc>
                <a:spcPct val="80000"/>
              </a:lnSpc>
            </a:pPr>
            <a:r>
              <a:rPr lang="ru-RU" sz="2700" b="1" dirty="0">
                <a:solidFill>
                  <a:srgbClr val="000000"/>
                </a:solidFill>
                <a:latin typeface="Arial" pitchFamily="34" charset="0"/>
                <a:cs typeface="Arial" pitchFamily="34" charset="0"/>
              </a:rPr>
              <a:t>Иногда </a:t>
            </a:r>
            <a:r>
              <a:rPr lang="ru-RU" sz="2700" b="1" dirty="0">
                <a:ln>
                  <a:solidFill>
                    <a:schemeClr val="tx1"/>
                  </a:solidFill>
                </a:ln>
                <a:solidFill>
                  <a:srgbClr val="FF3300"/>
                </a:solidFill>
                <a:latin typeface="Arial" pitchFamily="34" charset="0"/>
                <a:cs typeface="Arial" pitchFamily="34" charset="0"/>
              </a:rPr>
              <a:t>энтропию</a:t>
            </a:r>
            <a:r>
              <a:rPr lang="ru-RU" sz="2700" b="1" dirty="0">
                <a:solidFill>
                  <a:srgbClr val="000000"/>
                </a:solidFill>
                <a:latin typeface="Arial" pitchFamily="34" charset="0"/>
                <a:cs typeface="Arial" pitchFamily="34" charset="0"/>
              </a:rPr>
              <a:t> называют </a:t>
            </a:r>
            <a:r>
              <a:rPr lang="ru-RU" sz="2700" b="1" u="sng" dirty="0">
                <a:ln>
                  <a:solidFill>
                    <a:schemeClr val="tx1"/>
                  </a:solidFill>
                </a:ln>
                <a:solidFill>
                  <a:srgbClr val="0000FF"/>
                </a:solidFill>
                <a:latin typeface="Arial" pitchFamily="34" charset="0"/>
                <a:cs typeface="Arial" pitchFamily="34" charset="0"/>
              </a:rPr>
              <a:t>мерой беспорядка</a:t>
            </a:r>
            <a:r>
              <a:rPr lang="ru-RU" sz="2700" b="1" dirty="0">
                <a:solidFill>
                  <a:srgbClr val="000000"/>
                </a:solidFill>
                <a:latin typeface="Arial" pitchFamily="34" charset="0"/>
                <a:cs typeface="Arial" pitchFamily="34" charset="0"/>
              </a:rPr>
              <a:t>: чем менее упорядочено вещество, тем больше его энтропия. Например, для 1 моля при стандартных </a:t>
            </a:r>
            <a:r>
              <a:rPr lang="ru-RU" sz="2700" b="1" dirty="0" smtClean="0">
                <a:solidFill>
                  <a:srgbClr val="000000"/>
                </a:solidFill>
                <a:latin typeface="Arial" pitchFamily="34" charset="0"/>
                <a:cs typeface="Arial" pitchFamily="34" charset="0"/>
              </a:rPr>
              <a:t>условиях</a:t>
            </a:r>
            <a:endParaRPr lang="ru-RU" sz="2700" b="1" dirty="0">
              <a:latin typeface="Times New Roman" pitchFamily="18" charset="0"/>
            </a:endParaRPr>
          </a:p>
        </p:txBody>
      </p:sp>
    </p:spTree>
    <p:extLst>
      <p:ext uri="{BB962C8B-B14F-4D97-AF65-F5344CB8AC3E}">
        <p14:creationId xmlns:p14="http://schemas.microsoft.com/office/powerpoint/2010/main" val="90383435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Прямоугольник 2"/>
          <p:cNvSpPr/>
          <p:nvPr/>
        </p:nvSpPr>
        <p:spPr>
          <a:xfrm>
            <a:off x="251520" y="332656"/>
            <a:ext cx="8784976" cy="5219891"/>
          </a:xfrm>
          <a:prstGeom prst="rect">
            <a:avLst/>
          </a:prstGeom>
        </p:spPr>
        <p:txBody>
          <a:bodyPr wrap="square">
            <a:spAutoFit/>
          </a:bodyPr>
          <a:lstStyle/>
          <a:p>
            <a:pPr marL="804863" indent="-804863" algn="just">
              <a:lnSpc>
                <a:spcPct val="85000"/>
              </a:lnSpc>
              <a:defRPr/>
            </a:pPr>
            <a:r>
              <a:rPr lang="ru-RU" sz="2800" b="1" dirty="0">
                <a:ln>
                  <a:solidFill>
                    <a:sysClr val="windowText" lastClr="000000"/>
                  </a:solidFill>
                </a:ln>
                <a:solidFill>
                  <a:srgbClr val="FF0066"/>
                </a:solidFill>
                <a:latin typeface="Arial Black" pitchFamily="34" charset="0"/>
                <a:cs typeface="Arial" pitchFamily="34" charset="0"/>
              </a:rPr>
              <a:t>Теплота (</a:t>
            </a:r>
            <a:r>
              <a:rPr lang="en-US" sz="2800" b="1" dirty="0">
                <a:ln>
                  <a:solidFill>
                    <a:sysClr val="windowText" lastClr="000000"/>
                  </a:solidFill>
                </a:ln>
                <a:solidFill>
                  <a:srgbClr val="FF0066"/>
                </a:solidFill>
                <a:latin typeface="Arial Black" pitchFamily="34" charset="0"/>
                <a:cs typeface="Arial" pitchFamily="34" charset="0"/>
              </a:rPr>
              <a:t>Q</a:t>
            </a:r>
            <a:r>
              <a:rPr lang="ru-RU" sz="2800" b="1" dirty="0">
                <a:ln>
                  <a:solidFill>
                    <a:sysClr val="windowText" lastClr="000000"/>
                  </a:solidFill>
                </a:ln>
                <a:solidFill>
                  <a:srgbClr val="FF0066"/>
                </a:solidFill>
                <a:latin typeface="Arial Black" pitchFamily="34" charset="0"/>
                <a:cs typeface="Arial" pitchFamily="34" charset="0"/>
              </a:rPr>
              <a:t>)</a:t>
            </a:r>
            <a:r>
              <a:rPr lang="ru-RU" sz="2800" b="1" dirty="0">
                <a:solidFill>
                  <a:schemeClr val="tx2">
                    <a:lumMod val="10000"/>
                  </a:schemeClr>
                </a:solidFill>
                <a:latin typeface="Arial" pitchFamily="34" charset="0"/>
                <a:cs typeface="Arial" pitchFamily="34" charset="0"/>
              </a:rPr>
              <a:t> </a:t>
            </a:r>
            <a:r>
              <a:rPr lang="ru-RU" sz="2800" b="1" dirty="0" smtClean="0">
                <a:solidFill>
                  <a:schemeClr val="tx2">
                    <a:lumMod val="10000"/>
                  </a:schemeClr>
                </a:solidFill>
                <a:latin typeface="Arial" pitchFamily="34" charset="0"/>
                <a:cs typeface="Arial" pitchFamily="34" charset="0"/>
              </a:rPr>
              <a:t>– </a:t>
            </a:r>
            <a:r>
              <a:rPr lang="ru-RU" sz="2800" b="1" dirty="0" smtClean="0">
                <a:ln>
                  <a:solidFill>
                    <a:sysClr val="windowText" lastClr="000000"/>
                  </a:solidFill>
                </a:ln>
                <a:solidFill>
                  <a:srgbClr val="0000FF"/>
                </a:solidFill>
                <a:latin typeface="Arial" pitchFamily="34" charset="0"/>
                <a:cs typeface="Arial" pitchFamily="34" charset="0"/>
              </a:rPr>
              <a:t>хаотический</a:t>
            </a:r>
            <a:r>
              <a:rPr lang="ru-RU" sz="2800" b="1" dirty="0" smtClean="0">
                <a:solidFill>
                  <a:schemeClr val="tx2">
                    <a:lumMod val="10000"/>
                  </a:schemeClr>
                </a:solidFill>
                <a:latin typeface="Arial" pitchFamily="34" charset="0"/>
                <a:cs typeface="Arial" pitchFamily="34" charset="0"/>
              </a:rPr>
              <a:t> </a:t>
            </a:r>
            <a:r>
              <a:rPr lang="ru-RU" sz="2800" b="1" dirty="0">
                <a:solidFill>
                  <a:schemeClr val="tx2">
                    <a:lumMod val="10000"/>
                  </a:schemeClr>
                </a:solidFill>
                <a:latin typeface="Arial" pitchFamily="34" charset="0"/>
                <a:cs typeface="Arial" pitchFamily="34" charset="0"/>
              </a:rPr>
              <a:t>вид передачи </a:t>
            </a:r>
            <a:r>
              <a:rPr lang="ru-RU" sz="2800" b="1" dirty="0" smtClean="0">
                <a:solidFill>
                  <a:schemeClr val="tx2">
                    <a:lumMod val="10000"/>
                  </a:schemeClr>
                </a:solidFill>
                <a:latin typeface="Arial" pitchFamily="34" charset="0"/>
                <a:cs typeface="Arial" pitchFamily="34" charset="0"/>
              </a:rPr>
              <a:t>энергии. </a:t>
            </a:r>
            <a:r>
              <a:rPr lang="ru-RU" sz="2800" b="1" dirty="0"/>
              <a:t>Теплота – это одна из форм проявления внутренней энергии. Теплота передается в результате хаотического движения молекул/атомов.</a:t>
            </a:r>
          </a:p>
          <a:p>
            <a:pPr marL="804863" indent="-804863" algn="just">
              <a:lnSpc>
                <a:spcPct val="85000"/>
              </a:lnSpc>
              <a:defRPr/>
            </a:pPr>
            <a:r>
              <a:rPr lang="ru-RU" sz="2800" b="1" dirty="0" smtClean="0">
                <a:ln>
                  <a:solidFill>
                    <a:sysClr val="windowText" lastClr="000000"/>
                  </a:solidFill>
                </a:ln>
                <a:solidFill>
                  <a:srgbClr val="FF0066"/>
                </a:solidFill>
                <a:latin typeface="Arial Black" pitchFamily="34" charset="0"/>
                <a:cs typeface="Arial" pitchFamily="34" charset="0"/>
              </a:rPr>
              <a:t>Работа (</a:t>
            </a:r>
            <a:r>
              <a:rPr lang="en-US" sz="2800" b="1" dirty="0">
                <a:ln>
                  <a:solidFill>
                    <a:sysClr val="windowText" lastClr="000000"/>
                  </a:solidFill>
                </a:ln>
                <a:solidFill>
                  <a:srgbClr val="FF0066"/>
                </a:solidFill>
                <a:latin typeface="Arial Black" pitchFamily="34" charset="0"/>
                <a:cs typeface="Arial" pitchFamily="34" charset="0"/>
              </a:rPr>
              <a:t>W</a:t>
            </a:r>
            <a:r>
              <a:rPr lang="ru-RU" sz="2800" b="1" dirty="0">
                <a:ln>
                  <a:solidFill>
                    <a:sysClr val="windowText" lastClr="000000"/>
                  </a:solidFill>
                </a:ln>
                <a:solidFill>
                  <a:srgbClr val="FF0066"/>
                </a:solidFill>
                <a:latin typeface="Arial Black" pitchFamily="34" charset="0"/>
                <a:cs typeface="Arial" pitchFamily="34" charset="0"/>
              </a:rPr>
              <a:t> </a:t>
            </a:r>
            <a:r>
              <a:rPr lang="ru-RU" sz="2800" b="1" dirty="0">
                <a:ln>
                  <a:solidFill>
                    <a:sysClr val="windowText" lastClr="000000"/>
                  </a:solidFill>
                </a:ln>
                <a:latin typeface="Arial" pitchFamily="34" charset="0"/>
                <a:cs typeface="Arial" pitchFamily="34" charset="0"/>
              </a:rPr>
              <a:t>или</a:t>
            </a:r>
            <a:r>
              <a:rPr lang="ru-RU" sz="2800" b="1" dirty="0">
                <a:ln>
                  <a:solidFill>
                    <a:sysClr val="windowText" lastClr="000000"/>
                  </a:solidFill>
                </a:ln>
                <a:solidFill>
                  <a:srgbClr val="FF0066"/>
                </a:solidFill>
                <a:latin typeface="Arial Black" pitchFamily="34" charset="0"/>
                <a:cs typeface="Arial" pitchFamily="34" charset="0"/>
              </a:rPr>
              <a:t> А)</a:t>
            </a:r>
            <a:r>
              <a:rPr lang="ru-RU" sz="2800" b="1" dirty="0" smtClean="0">
                <a:solidFill>
                  <a:schemeClr val="tx2">
                    <a:lumMod val="10000"/>
                  </a:schemeClr>
                </a:solidFill>
                <a:latin typeface="Arial" pitchFamily="34" charset="0"/>
                <a:cs typeface="Arial" pitchFamily="34" charset="0"/>
              </a:rPr>
              <a:t> </a:t>
            </a:r>
            <a:r>
              <a:rPr lang="ru-RU" sz="2800" b="1" dirty="0">
                <a:solidFill>
                  <a:schemeClr val="tx2">
                    <a:lumMod val="10000"/>
                  </a:schemeClr>
                </a:solidFill>
                <a:latin typeface="Arial" pitchFamily="34" charset="0"/>
                <a:cs typeface="Arial" pitchFamily="34" charset="0"/>
              </a:rPr>
              <a:t>– </a:t>
            </a:r>
            <a:r>
              <a:rPr lang="ru-RU" sz="2800" b="1" dirty="0">
                <a:ln>
                  <a:solidFill>
                    <a:sysClr val="windowText" lastClr="000000"/>
                  </a:solidFill>
                </a:ln>
                <a:solidFill>
                  <a:srgbClr val="0000FF"/>
                </a:solidFill>
                <a:latin typeface="Arial" pitchFamily="34" charset="0"/>
                <a:cs typeface="Arial" pitchFamily="34" charset="0"/>
              </a:rPr>
              <a:t>направленный</a:t>
            </a:r>
            <a:r>
              <a:rPr lang="ru-RU" sz="2800" b="1" dirty="0">
                <a:solidFill>
                  <a:schemeClr val="tx2">
                    <a:lumMod val="10000"/>
                  </a:schemeClr>
                </a:solidFill>
                <a:latin typeface="Arial" pitchFamily="34" charset="0"/>
                <a:cs typeface="Arial" pitchFamily="34" charset="0"/>
              </a:rPr>
              <a:t> вид передачи </a:t>
            </a:r>
            <a:r>
              <a:rPr lang="ru-RU" sz="2800" b="1" dirty="0" smtClean="0">
                <a:solidFill>
                  <a:schemeClr val="tx2">
                    <a:lumMod val="10000"/>
                  </a:schemeClr>
                </a:solidFill>
                <a:latin typeface="Arial" pitchFamily="34" charset="0"/>
                <a:cs typeface="Arial" pitchFamily="34" charset="0"/>
              </a:rPr>
              <a:t>энергии. </a:t>
            </a:r>
            <a:r>
              <a:rPr lang="ru-RU" sz="2800" b="1" dirty="0"/>
              <a:t>Работа – количество энергии, переданной или полученной системой путем изменения ее внешних параметров.</a:t>
            </a:r>
          </a:p>
          <a:p>
            <a:pPr marL="804863" indent="-804863" algn="just" eaLnBrk="1" hangingPunct="1">
              <a:lnSpc>
                <a:spcPct val="85000"/>
              </a:lnSpc>
              <a:buFont typeface="Wingdings" pitchFamily="2" charset="2"/>
              <a:buNone/>
              <a:defRPr/>
            </a:pPr>
            <a:endParaRPr lang="ru-RU" sz="2800" b="1" dirty="0">
              <a:solidFill>
                <a:schemeClr val="tx2">
                  <a:lumMod val="10000"/>
                </a:schemeClr>
              </a:solidFill>
              <a:latin typeface="Arial" pitchFamily="34" charset="0"/>
              <a:cs typeface="Arial" pitchFamily="34" charset="0"/>
            </a:endParaRPr>
          </a:p>
          <a:p>
            <a:pPr indent="450850" algn="just" eaLnBrk="1" hangingPunct="1">
              <a:lnSpc>
                <a:spcPct val="85000"/>
              </a:lnSpc>
              <a:buFont typeface="Wingdings" pitchFamily="2" charset="2"/>
              <a:buNone/>
              <a:defRPr/>
            </a:pPr>
            <a:r>
              <a:rPr lang="ru-RU" sz="2800" b="1" dirty="0" smtClean="0">
                <a:solidFill>
                  <a:schemeClr val="tx2">
                    <a:lumMod val="10000"/>
                  </a:schemeClr>
                </a:solidFill>
                <a:latin typeface="Arial" pitchFamily="34" charset="0"/>
                <a:cs typeface="Arial" pitchFamily="34" charset="0"/>
              </a:rPr>
              <a:t>Это экстенсивные </a:t>
            </a:r>
            <a:r>
              <a:rPr lang="ru-RU" sz="2800" b="1" dirty="0">
                <a:solidFill>
                  <a:schemeClr val="tx2">
                    <a:lumMod val="10000"/>
                  </a:schemeClr>
                </a:solidFill>
                <a:latin typeface="Arial" pitchFamily="34" charset="0"/>
                <a:cs typeface="Arial" pitchFamily="34" charset="0"/>
              </a:rPr>
              <a:t>параметры </a:t>
            </a:r>
            <a:r>
              <a:rPr lang="en-US" sz="2800" b="1" dirty="0">
                <a:solidFill>
                  <a:schemeClr val="tx2">
                    <a:lumMod val="10000"/>
                  </a:schemeClr>
                </a:solidFill>
                <a:latin typeface="Arial" pitchFamily="34" charset="0"/>
                <a:cs typeface="Arial" pitchFamily="34" charset="0"/>
              </a:rPr>
              <a:t>[</a:t>
            </a:r>
            <a:r>
              <a:rPr lang="ru-RU" sz="2800" b="1" dirty="0">
                <a:solidFill>
                  <a:schemeClr val="tx2">
                    <a:lumMod val="10000"/>
                  </a:schemeClr>
                </a:solidFill>
                <a:latin typeface="Arial" pitchFamily="34" charset="0"/>
                <a:cs typeface="Arial" pitchFamily="34" charset="0"/>
              </a:rPr>
              <a:t>Дж/моль</a:t>
            </a:r>
            <a:r>
              <a:rPr lang="en-US" sz="2800" b="1" dirty="0">
                <a:solidFill>
                  <a:schemeClr val="tx2">
                    <a:lumMod val="10000"/>
                  </a:schemeClr>
                </a:solidFill>
                <a:latin typeface="Arial" pitchFamily="34" charset="0"/>
                <a:cs typeface="Arial" pitchFamily="34" charset="0"/>
              </a:rPr>
              <a:t>]</a:t>
            </a:r>
            <a:r>
              <a:rPr lang="ru-RU" sz="2800" b="1" dirty="0">
                <a:solidFill>
                  <a:schemeClr val="tx2">
                    <a:lumMod val="10000"/>
                  </a:schemeClr>
                </a:solidFill>
                <a:latin typeface="Arial" pitchFamily="34" charset="0"/>
                <a:cs typeface="Arial" pitchFamily="34" charset="0"/>
              </a:rPr>
              <a:t>. </a:t>
            </a:r>
          </a:p>
          <a:p>
            <a:pPr indent="450850" algn="just" eaLnBrk="1" hangingPunct="1">
              <a:lnSpc>
                <a:spcPct val="85000"/>
              </a:lnSpc>
              <a:buFont typeface="Wingdings" pitchFamily="2" charset="2"/>
              <a:buNone/>
              <a:defRPr/>
            </a:pPr>
            <a:r>
              <a:rPr lang="ru-RU" sz="2800" b="1" dirty="0" smtClean="0">
                <a:solidFill>
                  <a:schemeClr val="tx2">
                    <a:lumMod val="10000"/>
                  </a:schemeClr>
                </a:solidFill>
                <a:latin typeface="Arial" pitchFamily="34" charset="0"/>
                <a:cs typeface="Arial" pitchFamily="34" charset="0"/>
              </a:rPr>
              <a:t>Работа </a:t>
            </a:r>
            <a:r>
              <a:rPr lang="ru-RU" sz="2800" b="1" dirty="0">
                <a:solidFill>
                  <a:schemeClr val="tx2">
                    <a:lumMod val="10000"/>
                  </a:schemeClr>
                </a:solidFill>
                <a:latin typeface="Arial" pitchFamily="34" charset="0"/>
                <a:cs typeface="Arial" pitchFamily="34" charset="0"/>
              </a:rPr>
              <a:t>и теплота являются </a:t>
            </a:r>
            <a:r>
              <a:rPr lang="ru-RU" sz="2800" b="1" u="sng" dirty="0">
                <a:solidFill>
                  <a:schemeClr val="tx2">
                    <a:lumMod val="10000"/>
                  </a:schemeClr>
                </a:solidFill>
                <a:latin typeface="Arial" pitchFamily="34" charset="0"/>
                <a:cs typeface="Arial" pitchFamily="34" charset="0"/>
              </a:rPr>
              <a:t>функциями процесса</a:t>
            </a:r>
            <a:r>
              <a:rPr lang="ru-RU" sz="2800" b="1" dirty="0">
                <a:solidFill>
                  <a:schemeClr val="tx2">
                    <a:lumMod val="10000"/>
                  </a:schemeClr>
                </a:solidFill>
                <a:latin typeface="Arial" pitchFamily="34" charset="0"/>
                <a:cs typeface="Arial" pitchFamily="34" charset="0"/>
              </a:rPr>
              <a:t>, зависят от пути процесса. </a:t>
            </a:r>
          </a:p>
        </p:txBody>
      </p:sp>
      <p:sp>
        <p:nvSpPr>
          <p:cNvPr id="6" name="Shape 145"/>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41</a:t>
            </a:fld>
            <a:endParaRP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12" descr="пишу 1"/>
          <p:cNvPicPr>
            <a:picLocks noChangeAspect="1" noChangeArrowheads="1" noCrop="1"/>
          </p:cNvPicPr>
          <p:nvPr/>
        </p:nvPicPr>
        <p:blipFill>
          <a:blip r:embed="rId3" cstate="print"/>
          <a:srcRect/>
          <a:stretch>
            <a:fillRect/>
          </a:stretch>
        </p:blipFill>
        <p:spPr bwMode="auto">
          <a:xfrm>
            <a:off x="8494713" y="5060950"/>
            <a:ext cx="649287" cy="1295400"/>
          </a:xfrm>
          <a:prstGeom prst="rect">
            <a:avLst/>
          </a:prstGeom>
          <a:noFill/>
          <a:ln w="9525">
            <a:noFill/>
            <a:miter lim="800000"/>
            <a:headEnd/>
            <a:tailEnd/>
          </a:ln>
        </p:spPr>
      </p:pic>
    </p:spTree>
    <p:extLst>
      <p:ext uri="{BB962C8B-B14F-4D97-AF65-F5344CB8AC3E}">
        <p14:creationId xmlns:p14="http://schemas.microsoft.com/office/powerpoint/2010/main" val="126465728"/>
      </p:ext>
    </p:extLst>
  </p:cSld>
  <p:clrMapOvr>
    <a:masterClrMapping/>
  </p:clrMapOvr>
  <p:transition>
    <p:wheel spokes="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4624"/>
            <a:ext cx="9077743" cy="6615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10" descr="CoolClips_wb022545"/>
          <p:cNvPicPr>
            <a:picLocks noChangeAspect="1" noChangeArrowheads="1"/>
          </p:cNvPicPr>
          <p:nvPr/>
        </p:nvPicPr>
        <p:blipFill>
          <a:blip r:embed="rId4" cstate="print"/>
          <a:srcRect/>
          <a:stretch>
            <a:fillRect/>
          </a:stretch>
        </p:blipFill>
        <p:spPr bwMode="auto">
          <a:xfrm>
            <a:off x="3347864" y="5337026"/>
            <a:ext cx="304800" cy="685800"/>
          </a:xfrm>
          <a:prstGeom prst="rect">
            <a:avLst/>
          </a:prstGeom>
          <a:noFill/>
          <a:ln w="9525">
            <a:noFill/>
            <a:miter lim="800000"/>
            <a:headEnd/>
            <a:tailEnd/>
          </a:ln>
        </p:spPr>
      </p:pic>
      <p:sp>
        <p:nvSpPr>
          <p:cNvPr id="2" name="Прямоугольник 1"/>
          <p:cNvSpPr/>
          <p:nvPr/>
        </p:nvSpPr>
        <p:spPr>
          <a:xfrm>
            <a:off x="8270899" y="4797152"/>
            <a:ext cx="693589"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Picture 2" descr="D:\диск D\25.12.20-домашние документы\Лаб. раб YES-14.01.20\Виртуальные лабораторные YES\Анимашки и картинки\Огонь\237556505.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1772" y="5384254"/>
            <a:ext cx="1238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808988360"/>
          <p:cNvPicPr>
            <a:picLocks noChangeAspect="1" noChangeArrowheads="1" noCrop="1"/>
          </p:cNvPicPr>
          <p:nvPr/>
        </p:nvPicPr>
        <p:blipFill>
          <a:blip r:embed="rId6" cstate="print"/>
          <a:srcRect/>
          <a:stretch>
            <a:fillRect/>
          </a:stretch>
        </p:blipFill>
        <p:spPr bwMode="auto">
          <a:xfrm>
            <a:off x="8096250" y="5157564"/>
            <a:ext cx="1047750" cy="647700"/>
          </a:xfrm>
          <a:prstGeom prst="rect">
            <a:avLst/>
          </a:prstGeom>
          <a:noFill/>
          <a:ln w="9525">
            <a:noFill/>
            <a:miter lim="800000"/>
            <a:headEnd/>
            <a:tailEnd/>
          </a:ln>
        </p:spPr>
      </p:pic>
    </p:spTree>
    <p:extLst>
      <p:ext uri="{BB962C8B-B14F-4D97-AF65-F5344CB8AC3E}">
        <p14:creationId xmlns:p14="http://schemas.microsoft.com/office/powerpoint/2010/main" val="2068353254"/>
      </p:ext>
    </p:extLst>
  </p:cSld>
  <p:clrMapOvr>
    <a:masterClrMapping/>
  </p:clrMapOvr>
  <p:transition>
    <p:wheel spokes="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43</a:t>
            </a:fld>
            <a:endParaRPr/>
          </a:p>
        </p:txBody>
      </p: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462991" y="4991120"/>
            <a:ext cx="649287" cy="1295400"/>
          </a:xfrm>
          <a:prstGeom prst="rect">
            <a:avLst/>
          </a:prstGeom>
          <a:noFill/>
          <a:ln w="9525">
            <a:noFill/>
            <a:miter lim="800000"/>
            <a:headEnd/>
            <a:tailEnd/>
          </a:ln>
        </p:spPr>
      </p:pic>
      <p:sp>
        <p:nvSpPr>
          <p:cNvPr id="3" name="Прямоугольник 2"/>
          <p:cNvSpPr/>
          <p:nvPr/>
        </p:nvSpPr>
        <p:spPr>
          <a:xfrm>
            <a:off x="72503" y="332656"/>
            <a:ext cx="8949951" cy="3884140"/>
          </a:xfrm>
          <a:prstGeom prst="rect">
            <a:avLst/>
          </a:prstGeom>
        </p:spPr>
        <p:txBody>
          <a:bodyPr wrap="square">
            <a:spAutoFit/>
          </a:bodyPr>
          <a:lstStyle/>
          <a:p>
            <a:pPr marL="355600" lvl="0" indent="-355600" algn="just">
              <a:lnSpc>
                <a:spcPct val="80000"/>
              </a:lnSpc>
              <a:spcBef>
                <a:spcPts val="480"/>
              </a:spcBef>
              <a:spcAft>
                <a:spcPts val="0"/>
              </a:spcAft>
              <a:buClr>
                <a:srgbClr val="C00000"/>
              </a:buClr>
              <a:buSzPts val="2280"/>
              <a:buFont typeface="Wingdings" pitchFamily="2" charset="2"/>
              <a:buChar char="Ø"/>
            </a:pPr>
            <a:r>
              <a:rPr lang="ru-RU" sz="2800" b="1" dirty="0" smtClean="0">
                <a:latin typeface="Arial" pitchFamily="34" charset="0"/>
                <a:ea typeface="Constantia"/>
                <a:cs typeface="Arial" pitchFamily="34" charset="0"/>
                <a:sym typeface="Constantia"/>
              </a:rPr>
              <a:t>Опытным </a:t>
            </a:r>
            <a:r>
              <a:rPr lang="ru-RU" sz="2800" b="1" dirty="0">
                <a:latin typeface="Arial" pitchFamily="34" charset="0"/>
                <a:ea typeface="Constantia"/>
                <a:cs typeface="Arial" pitchFamily="34" charset="0"/>
                <a:sym typeface="Constantia"/>
              </a:rPr>
              <a:t>путем установлено, что </a:t>
            </a:r>
            <a:r>
              <a:rPr lang="ru-RU" sz="2800" b="1" dirty="0">
                <a:ln>
                  <a:solidFill>
                    <a:sysClr val="windowText" lastClr="000000"/>
                  </a:solidFill>
                </a:ln>
                <a:solidFill>
                  <a:srgbClr val="0000FF"/>
                </a:solidFill>
                <a:latin typeface="Arial" pitchFamily="34" charset="0"/>
                <a:ea typeface="Constantia"/>
                <a:cs typeface="Arial" pitchFamily="34" charset="0"/>
                <a:sym typeface="Constantia"/>
              </a:rPr>
              <a:t>для однозначной характеристики</a:t>
            </a:r>
            <a:r>
              <a:rPr lang="ru-RU" sz="2800" b="1" dirty="0">
                <a:latin typeface="Arial" pitchFamily="34" charset="0"/>
                <a:ea typeface="Constantia"/>
                <a:cs typeface="Arial" pitchFamily="34" charset="0"/>
                <a:sym typeface="Constantia"/>
              </a:rPr>
              <a:t> данной системы необходимо использовать некоторое число </a:t>
            </a:r>
            <a:r>
              <a:rPr lang="ru-RU" sz="2800" b="1" dirty="0">
                <a:ln>
                  <a:solidFill>
                    <a:schemeClr val="tx1"/>
                  </a:solidFill>
                </a:ln>
                <a:solidFill>
                  <a:srgbClr val="FF0000"/>
                </a:solidFill>
                <a:latin typeface="Arial Black" pitchFamily="34" charset="0"/>
                <a:ea typeface="Constantia"/>
                <a:cs typeface="Arial" pitchFamily="34" charset="0"/>
                <a:sym typeface="Constantia"/>
              </a:rPr>
              <a:t>параметров</a:t>
            </a:r>
            <a:r>
              <a:rPr lang="ru-RU" sz="2800" b="1" dirty="0">
                <a:latin typeface="Arial" pitchFamily="34" charset="0"/>
                <a:ea typeface="Constantia"/>
                <a:cs typeface="Arial" pitchFamily="34" charset="0"/>
                <a:sym typeface="Constantia"/>
              </a:rPr>
              <a:t>, называемых </a:t>
            </a:r>
            <a:r>
              <a:rPr lang="ru-RU" sz="2800" b="1" dirty="0" smtClean="0">
                <a:ln>
                  <a:solidFill>
                    <a:schemeClr val="tx1"/>
                  </a:solidFill>
                </a:ln>
                <a:solidFill>
                  <a:srgbClr val="FF0000"/>
                </a:solidFill>
                <a:latin typeface="Arial Black" pitchFamily="34" charset="0"/>
                <a:ea typeface="Constantia"/>
                <a:cs typeface="Arial" pitchFamily="34" charset="0"/>
                <a:sym typeface="Constantia"/>
              </a:rPr>
              <a:t>независимыми</a:t>
            </a:r>
            <a:r>
              <a:rPr lang="ru-RU" sz="2800" b="1" dirty="0" smtClean="0">
                <a:latin typeface="Arial" pitchFamily="34" charset="0"/>
                <a:ea typeface="Constantia"/>
                <a:cs typeface="Arial" pitchFamily="34" charset="0"/>
                <a:sym typeface="Constantia"/>
              </a:rPr>
              <a:t>. </a:t>
            </a:r>
            <a:r>
              <a:rPr lang="ru-RU" sz="2800" b="1" u="sng" dirty="0" smtClean="0">
                <a:latin typeface="Arial" pitchFamily="34" charset="0"/>
                <a:ea typeface="Constantia"/>
                <a:cs typeface="Arial" pitchFamily="34" charset="0"/>
                <a:sym typeface="Constantia"/>
              </a:rPr>
              <a:t>Все остальные параметры рассматриваются как </a:t>
            </a:r>
            <a:r>
              <a:rPr lang="ru-RU" sz="2800" b="1" u="sng" dirty="0" smtClean="0">
                <a:ln>
                  <a:solidFill>
                    <a:schemeClr val="tx1"/>
                  </a:solidFill>
                </a:ln>
                <a:solidFill>
                  <a:srgbClr val="FF0066"/>
                </a:solidFill>
                <a:latin typeface="Arial Black" pitchFamily="34" charset="0"/>
                <a:ea typeface="Constantia"/>
                <a:cs typeface="Arial" pitchFamily="34" charset="0"/>
                <a:sym typeface="Constantia"/>
              </a:rPr>
              <a:t>функции</a:t>
            </a:r>
            <a:r>
              <a:rPr lang="ru-RU" sz="2800" b="1" u="sng" dirty="0" smtClean="0">
                <a:solidFill>
                  <a:srgbClr val="66FF33"/>
                </a:solidFill>
                <a:latin typeface="Arial" pitchFamily="34" charset="0"/>
                <a:ea typeface="Constantia"/>
                <a:cs typeface="Arial" pitchFamily="34" charset="0"/>
                <a:sym typeface="Constantia"/>
              </a:rPr>
              <a:t> </a:t>
            </a:r>
            <a:r>
              <a:rPr lang="ru-RU" sz="2800" b="1" u="sng" dirty="0" smtClean="0">
                <a:latin typeface="Arial" pitchFamily="34" charset="0"/>
                <a:ea typeface="Constantia"/>
                <a:cs typeface="Arial" pitchFamily="34" charset="0"/>
                <a:sym typeface="Constantia"/>
              </a:rPr>
              <a:t>независимых параметров</a:t>
            </a:r>
            <a:r>
              <a:rPr lang="ru-RU" sz="2800" b="1" dirty="0" smtClean="0">
                <a:latin typeface="Arial" pitchFamily="34" charset="0"/>
                <a:ea typeface="Constantia"/>
                <a:cs typeface="Arial" pitchFamily="34" charset="0"/>
                <a:sym typeface="Constantia"/>
              </a:rPr>
              <a:t>. В качестве </a:t>
            </a:r>
            <a:r>
              <a:rPr lang="ru-RU" sz="2800" b="1" dirty="0" smtClean="0">
                <a:ln>
                  <a:solidFill>
                    <a:sysClr val="windowText" lastClr="000000"/>
                  </a:solidFill>
                </a:ln>
                <a:solidFill>
                  <a:srgbClr val="2A9646"/>
                </a:solidFill>
                <a:latin typeface="Arial Black" pitchFamily="34" charset="0"/>
                <a:ea typeface="Constantia"/>
                <a:cs typeface="Arial" pitchFamily="34" charset="0"/>
                <a:sym typeface="Constantia"/>
              </a:rPr>
              <a:t>независимых параметров </a:t>
            </a:r>
            <a:r>
              <a:rPr lang="ru-RU" sz="2800" b="1" dirty="0" smtClean="0">
                <a:latin typeface="Arial" pitchFamily="34" charset="0"/>
                <a:ea typeface="Constantia"/>
                <a:cs typeface="Arial" pitchFamily="34" charset="0"/>
                <a:sym typeface="Constantia"/>
              </a:rPr>
              <a:t>состояния обычно выбирают параметры, поддающиеся непосредственному измерению, например </a:t>
            </a:r>
            <a:r>
              <a:rPr lang="ru-RU" sz="2800" b="1" dirty="0" smtClean="0">
                <a:ln>
                  <a:solidFill>
                    <a:schemeClr val="tx1"/>
                  </a:solidFill>
                </a:ln>
                <a:solidFill>
                  <a:srgbClr val="2A9646"/>
                </a:solidFill>
                <a:latin typeface="Arial" pitchFamily="34" charset="0"/>
                <a:ea typeface="Constantia"/>
                <a:cs typeface="Arial" pitchFamily="34" charset="0"/>
                <a:sym typeface="Constantia"/>
              </a:rPr>
              <a:t>температуру</a:t>
            </a:r>
            <a:r>
              <a:rPr lang="ru-RU" sz="2800" b="1" dirty="0" smtClean="0">
                <a:latin typeface="Arial" pitchFamily="34" charset="0"/>
                <a:ea typeface="Constantia"/>
                <a:cs typeface="Arial" pitchFamily="34" charset="0"/>
                <a:sym typeface="Constantia"/>
              </a:rPr>
              <a:t>, </a:t>
            </a:r>
            <a:r>
              <a:rPr lang="ru-RU" sz="2800" b="1" dirty="0" smtClean="0">
                <a:ln>
                  <a:solidFill>
                    <a:schemeClr val="tx1"/>
                  </a:solidFill>
                </a:ln>
                <a:solidFill>
                  <a:srgbClr val="2A9646"/>
                </a:solidFill>
                <a:latin typeface="Arial" pitchFamily="34" charset="0"/>
                <a:ea typeface="Constantia"/>
                <a:cs typeface="Arial" pitchFamily="34" charset="0"/>
                <a:sym typeface="Constantia"/>
              </a:rPr>
              <a:t>давление</a:t>
            </a:r>
            <a:r>
              <a:rPr lang="ru-RU" sz="2800" b="1" dirty="0" smtClean="0">
                <a:ln>
                  <a:solidFill>
                    <a:schemeClr val="tx1"/>
                  </a:solidFill>
                </a:ln>
                <a:solidFill>
                  <a:srgbClr val="FF0000"/>
                </a:solidFill>
                <a:latin typeface="Arial" pitchFamily="34" charset="0"/>
                <a:ea typeface="Constantia"/>
                <a:cs typeface="Arial" pitchFamily="34" charset="0"/>
                <a:sym typeface="Constantia"/>
              </a:rPr>
              <a:t>, </a:t>
            </a:r>
            <a:r>
              <a:rPr lang="ru-RU" sz="2800" b="1" dirty="0" smtClean="0">
                <a:ln>
                  <a:solidFill>
                    <a:schemeClr val="tx1"/>
                  </a:solidFill>
                </a:ln>
                <a:solidFill>
                  <a:srgbClr val="2A9646"/>
                </a:solidFill>
                <a:latin typeface="Arial" pitchFamily="34" charset="0"/>
                <a:ea typeface="Constantia"/>
                <a:cs typeface="Arial" pitchFamily="34" charset="0"/>
                <a:sym typeface="Constantia"/>
              </a:rPr>
              <a:t>концентрацию</a:t>
            </a:r>
            <a:r>
              <a:rPr lang="ru-RU" sz="2800" b="1" dirty="0" smtClean="0">
                <a:ln>
                  <a:solidFill>
                    <a:schemeClr val="tx1"/>
                  </a:solidFill>
                </a:ln>
                <a:solidFill>
                  <a:srgbClr val="FF0000"/>
                </a:solidFill>
                <a:latin typeface="Arial" pitchFamily="34" charset="0"/>
                <a:ea typeface="Constantia"/>
                <a:cs typeface="Arial" pitchFamily="34" charset="0"/>
                <a:sym typeface="Constantia"/>
              </a:rPr>
              <a:t> </a:t>
            </a:r>
            <a:r>
              <a:rPr lang="ru-RU" sz="2800" b="1" dirty="0" smtClean="0">
                <a:latin typeface="Arial" pitchFamily="34" charset="0"/>
                <a:ea typeface="Constantia"/>
                <a:cs typeface="Arial" pitchFamily="34" charset="0"/>
                <a:sym typeface="Constantia"/>
              </a:rPr>
              <a:t>и т.д. </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2900272885"/>
      </p:ext>
    </p:extLst>
  </p:cSld>
  <p:clrMapOvr>
    <a:masterClrMapping/>
  </p:clrMapOvr>
  <p:transition>
    <p:wheel spokes="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748" y="1516876"/>
            <a:ext cx="7830052" cy="536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hape 126"/>
          <p:cNvSpPr txBox="1"/>
          <p:nvPr/>
        </p:nvSpPr>
        <p:spPr>
          <a:xfrm>
            <a:off x="7924800" y="6356350"/>
            <a:ext cx="762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200"/>
              <a:buFont typeface="Constantia"/>
              <a:buNone/>
            </a:pPr>
            <a:fld id="{00000000-1234-1234-1234-123412341234}" type="slidenum">
              <a:rPr lang="en-US" sz="1200" b="0" i="0" u="none">
                <a:solidFill>
                  <a:srgbClr val="D1EAEE"/>
                </a:solidFill>
                <a:latin typeface="Constantia"/>
                <a:ea typeface="Constantia"/>
                <a:cs typeface="Constantia"/>
                <a:sym typeface="Constantia"/>
              </a:rPr>
              <a:pPr marL="0" marR="0" lvl="0" indent="0" algn="r" rtl="0">
                <a:lnSpc>
                  <a:spcPct val="100000"/>
                </a:lnSpc>
                <a:spcBef>
                  <a:spcPts val="0"/>
                </a:spcBef>
                <a:spcAft>
                  <a:spcPts val="0"/>
                </a:spcAft>
                <a:buClr>
                  <a:srgbClr val="D1EAEE"/>
                </a:buClr>
                <a:buSzPts val="1200"/>
                <a:buFont typeface="Constantia"/>
                <a:buNone/>
              </a:pPr>
              <a:t>44</a:t>
            </a:fld>
            <a:endParaRPr/>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4" cstate="print"/>
          <a:srcRect/>
          <a:stretch>
            <a:fillRect/>
          </a:stretch>
        </p:blipFill>
        <p:spPr bwMode="auto">
          <a:xfrm>
            <a:off x="8462991" y="4991120"/>
            <a:ext cx="649287" cy="1295400"/>
          </a:xfrm>
          <a:prstGeom prst="rect">
            <a:avLst/>
          </a:prstGeom>
          <a:noFill/>
          <a:ln w="9525">
            <a:noFill/>
            <a:miter lim="800000"/>
            <a:headEnd/>
            <a:tailEnd/>
          </a:ln>
        </p:spPr>
      </p:pic>
      <p:sp>
        <p:nvSpPr>
          <p:cNvPr id="16" name="Прямоугольник 15"/>
          <p:cNvSpPr/>
          <p:nvPr/>
        </p:nvSpPr>
        <p:spPr>
          <a:xfrm>
            <a:off x="20688" y="44624"/>
            <a:ext cx="9015808" cy="1557349"/>
          </a:xfrm>
          <a:prstGeom prst="rect">
            <a:avLst/>
          </a:prstGeom>
          <a:noFill/>
        </p:spPr>
        <p:txBody>
          <a:bodyPr wrap="square">
            <a:spAutoFit/>
          </a:bodyPr>
          <a:lstStyle/>
          <a:p>
            <a:pPr marL="355600" indent="-355600" algn="just">
              <a:lnSpc>
                <a:spcPct val="85000"/>
              </a:lnSpc>
              <a:buClr>
                <a:srgbClr val="C00000"/>
              </a:buClr>
              <a:buFont typeface="Wingdings" pitchFamily="2" charset="2"/>
              <a:buChar char="Ø"/>
            </a:pPr>
            <a:r>
              <a:rPr lang="ru-RU" sz="2800" b="1" dirty="0" smtClean="0">
                <a:ln>
                  <a:solidFill>
                    <a:sysClr val="windowText" lastClr="000000"/>
                  </a:solidFill>
                </a:ln>
                <a:solidFill>
                  <a:srgbClr val="FF0066"/>
                </a:solidFill>
                <a:latin typeface="Arial Black" pitchFamily="34" charset="0"/>
              </a:rPr>
              <a:t>Термодинамический процесс</a:t>
            </a:r>
            <a:r>
              <a:rPr lang="ru-RU" sz="2800" b="1" dirty="0" smtClean="0">
                <a:ln>
                  <a:solidFill>
                    <a:sysClr val="windowText" lastClr="000000"/>
                  </a:solidFill>
                </a:ln>
                <a:latin typeface="Arial Black" pitchFamily="34" charset="0"/>
              </a:rPr>
              <a:t> – </a:t>
            </a:r>
            <a:r>
              <a:rPr lang="ru-RU" sz="2800" b="1" dirty="0" smtClean="0">
                <a:latin typeface="Arial" pitchFamily="34" charset="0"/>
                <a:cs typeface="Arial" pitchFamily="34" charset="0"/>
              </a:rPr>
              <a:t>всякое изменение в системе, связанное с изменением хотя бы одного параметра.  </a:t>
            </a:r>
            <a:r>
              <a:rPr lang="ru-RU" sz="2800" b="1" dirty="0" smtClean="0">
                <a:ln>
                  <a:solidFill>
                    <a:sysClr val="windowText" lastClr="000000"/>
                  </a:solidFill>
                </a:ln>
                <a:latin typeface="Arial Black" pitchFamily="34" charset="0"/>
              </a:rPr>
              <a:t> </a:t>
            </a:r>
          </a:p>
          <a:p>
            <a:pPr algn="ctr">
              <a:lnSpc>
                <a:spcPct val="85000"/>
              </a:lnSpc>
              <a:buClr>
                <a:srgbClr val="C00000"/>
              </a:buClr>
            </a:pPr>
            <a:r>
              <a:rPr lang="ru-RU" sz="2800" b="1" dirty="0">
                <a:ln>
                  <a:solidFill>
                    <a:sysClr val="windowText" lastClr="000000"/>
                  </a:solidFill>
                </a:ln>
                <a:solidFill>
                  <a:srgbClr val="FF0000"/>
                </a:solidFill>
                <a:latin typeface="Arial Black" pitchFamily="34" charset="0"/>
                <a:ea typeface="Constantia"/>
                <a:cs typeface="Arial" pitchFamily="34" charset="0"/>
                <a:sym typeface="Constantia"/>
              </a:rPr>
              <a:t>Запомним</a:t>
            </a:r>
            <a:r>
              <a:rPr lang="ru-RU" sz="2800" b="1" dirty="0" smtClean="0">
                <a:ln>
                  <a:solidFill>
                    <a:sysClr val="windowText" lastClr="000000"/>
                  </a:solidFill>
                </a:ln>
                <a:solidFill>
                  <a:srgbClr val="FF0000"/>
                </a:solidFill>
                <a:latin typeface="Arial Black" pitchFamily="34" charset="0"/>
                <a:ea typeface="Constantia"/>
                <a:cs typeface="Arial" pitchFamily="34" charset="0"/>
                <a:sym typeface="Constantia"/>
              </a:rPr>
              <a:t>:</a:t>
            </a:r>
            <a:endParaRPr lang="ru-RU" sz="2800" dirty="0"/>
          </a:p>
        </p:txBody>
      </p:sp>
    </p:spTree>
    <p:extLst>
      <p:ext uri="{BB962C8B-B14F-4D97-AF65-F5344CB8AC3E}">
        <p14:creationId xmlns:p14="http://schemas.microsoft.com/office/powerpoint/2010/main" val="1701902734"/>
      </p:ext>
    </p:extLst>
  </p:cSld>
  <p:clrMapOvr>
    <a:masterClrMapping/>
  </p:clrMapOvr>
  <p:transition>
    <p:wheel spokes="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517721"/>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Aft>
                <a:spcPts val="0"/>
              </a:spcAft>
              <a:defRPr/>
            </a:pPr>
            <a:endParaRPr lang="ru-RU" dirty="0">
              <a:solidFill>
                <a:schemeClr val="tx1"/>
              </a:solidFill>
            </a:endParaRPr>
          </a:p>
        </p:txBody>
      </p:sp>
      <p:sp>
        <p:nvSpPr>
          <p:cNvPr id="8" name="Text Box 11"/>
          <p:cNvSpPr txBox="1">
            <a:spLocks noChangeArrowheads="1"/>
          </p:cNvSpPr>
          <p:nvPr/>
        </p:nvSpPr>
        <p:spPr bwMode="auto">
          <a:xfrm>
            <a:off x="590752" y="1483762"/>
            <a:ext cx="8085704" cy="461665"/>
          </a:xfrm>
          <a:prstGeom prst="rect">
            <a:avLst/>
          </a:prstGeom>
          <a:noFill/>
          <a:ln w="9525">
            <a:noFill/>
            <a:miter lim="800000"/>
            <a:headEnd/>
            <a:tailEnd/>
          </a:ln>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0000"/>
              </a:lnSpc>
            </a:pPr>
            <a:r>
              <a:rPr lang="ru-RU" sz="3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Основные понятия и определения</a:t>
            </a:r>
          </a:p>
        </p:txBody>
      </p:sp>
      <p:sp>
        <p:nvSpPr>
          <p:cNvPr id="3" name="Прямоугольник 2"/>
          <p:cNvSpPr/>
          <p:nvPr/>
        </p:nvSpPr>
        <p:spPr>
          <a:xfrm>
            <a:off x="624466" y="2204864"/>
            <a:ext cx="7948062" cy="3754874"/>
          </a:xfrm>
          <a:prstGeom prst="rect">
            <a:avLst/>
          </a:prstGeom>
        </p:spPr>
        <p:txBody>
          <a:bodyPr wrap="square">
            <a:spAutoFit/>
          </a:bodyPr>
          <a:lstStyle/>
          <a:p>
            <a:pPr marL="803275" indent="-803275" algn="just">
              <a:lnSpc>
                <a:spcPct val="85000"/>
              </a:lnSpc>
              <a:defRPr/>
            </a:pPr>
            <a:r>
              <a:rPr lang="ru-RU" sz="2800" b="1" dirty="0">
                <a:ln>
                  <a:solidFill>
                    <a:sysClr val="windowText" lastClr="000000"/>
                  </a:solidFill>
                </a:ln>
                <a:solidFill>
                  <a:srgbClr val="FF0000"/>
                </a:solidFill>
                <a:latin typeface="Arial Black" pitchFamily="34" charset="0"/>
                <a:cs typeface="Arial" pitchFamily="34" charset="0"/>
              </a:rPr>
              <a:t>Термодинамика</a:t>
            </a:r>
            <a:r>
              <a:rPr lang="ru-RU" sz="2800" b="1" dirty="0">
                <a:latin typeface="Arial" pitchFamily="34" charset="0"/>
                <a:cs typeface="Arial" pitchFamily="34" charset="0"/>
              </a:rPr>
              <a:t> – наука, изучающая взаимные переходы различных форм </a:t>
            </a:r>
            <a:r>
              <a:rPr lang="ru-RU" sz="2800" b="1" dirty="0" smtClean="0">
                <a:latin typeface="Arial" pitchFamily="34" charset="0"/>
                <a:cs typeface="Arial" pitchFamily="34" charset="0"/>
              </a:rPr>
              <a:t>энергии.</a:t>
            </a:r>
          </a:p>
          <a:p>
            <a:pPr marL="803275" indent="-803275" algn="just">
              <a:lnSpc>
                <a:spcPct val="85000"/>
              </a:lnSpc>
              <a:defRPr/>
            </a:pPr>
            <a:r>
              <a:rPr lang="ru-RU" sz="2800" dirty="0">
                <a:ln>
                  <a:solidFill>
                    <a:sysClr val="windowText" lastClr="000000"/>
                  </a:solidFill>
                </a:ln>
                <a:solidFill>
                  <a:srgbClr val="FF0000"/>
                </a:solidFill>
                <a:latin typeface="Arial Black" pitchFamily="34" charset="0"/>
              </a:rPr>
              <a:t>Химическая термодинамика </a:t>
            </a:r>
            <a:r>
              <a:rPr lang="ru-RU" sz="2800" dirty="0"/>
              <a:t>– </a:t>
            </a:r>
            <a:r>
              <a:rPr lang="ru-RU" sz="2800" b="1" dirty="0">
                <a:latin typeface="Arial" pitchFamily="34" charset="0"/>
                <a:cs typeface="Arial" pitchFamily="34" charset="0"/>
              </a:rPr>
              <a:t>раздел физической химии, в котором термодинамические методы применяются для анализа химических и физических явлений: химических реакций, фазовых переходов и процессов в растворах</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sp>
        <p:nvSpPr>
          <p:cNvPr id="7" name="Управляющая кнопка: далее 6">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Прямоугольник 10"/>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Tree>
    <p:extLst>
      <p:ext uri="{BB962C8B-B14F-4D97-AF65-F5344CB8AC3E}">
        <p14:creationId xmlns:p14="http://schemas.microsoft.com/office/powerpoint/2010/main" val="1614709815"/>
      </p:ext>
    </p:extLst>
  </p:cSld>
  <p:clrMapOvr>
    <a:masterClrMapping/>
  </p:clrMapOvr>
  <p:transition>
    <p:wheel spokes="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3" name="Прямоугольник 2"/>
          <p:cNvSpPr/>
          <p:nvPr/>
        </p:nvSpPr>
        <p:spPr>
          <a:xfrm>
            <a:off x="627520" y="1728476"/>
            <a:ext cx="7888960" cy="4121128"/>
          </a:xfrm>
          <a:prstGeom prst="rect">
            <a:avLst/>
          </a:prstGeom>
        </p:spPr>
        <p:txBody>
          <a:bodyPr wrap="square">
            <a:spAutoFit/>
          </a:bodyPr>
          <a:lstStyle/>
          <a:p>
            <a:pPr indent="450000" algn="just">
              <a:lnSpc>
                <a:spcPct val="85000"/>
              </a:lnSpc>
            </a:pPr>
            <a:r>
              <a:rPr lang="ru-RU" sz="2800" b="1" dirty="0">
                <a:ln>
                  <a:solidFill>
                    <a:sysClr val="windowText" lastClr="000000"/>
                  </a:solidFill>
                </a:ln>
                <a:solidFill>
                  <a:srgbClr val="FF0000"/>
                </a:solidFill>
                <a:latin typeface="Arial Black" pitchFamily="34" charset="0"/>
              </a:rPr>
              <a:t>Термодинамика</a:t>
            </a:r>
            <a:r>
              <a:rPr lang="ru-RU" sz="2800" b="1" dirty="0">
                <a:solidFill>
                  <a:srgbClr val="FF0000"/>
                </a:solidFill>
              </a:rPr>
              <a:t> </a:t>
            </a:r>
            <a:r>
              <a:rPr lang="ru-RU" sz="2800" b="1" dirty="0">
                <a:ln>
                  <a:solidFill>
                    <a:sysClr val="windowText" lastClr="000000"/>
                  </a:solidFill>
                </a:ln>
                <a:solidFill>
                  <a:srgbClr val="0000FF"/>
                </a:solidFill>
              </a:rPr>
              <a:t>позволяет:</a:t>
            </a:r>
          </a:p>
          <a:p>
            <a:pPr indent="450000" algn="just">
              <a:lnSpc>
                <a:spcPct val="85000"/>
              </a:lnSpc>
            </a:pPr>
            <a:r>
              <a:rPr lang="ru-RU" sz="2800" b="1" dirty="0"/>
              <a:t>1) рассчитать тепловые эффекты различных процессов;</a:t>
            </a:r>
          </a:p>
          <a:p>
            <a:pPr indent="450000" algn="just">
              <a:lnSpc>
                <a:spcPct val="85000"/>
              </a:lnSpc>
            </a:pPr>
            <a:r>
              <a:rPr lang="ru-RU" sz="2800" b="1" dirty="0"/>
              <a:t>2) предсказывать, возможен ли процесс;</a:t>
            </a:r>
          </a:p>
          <a:p>
            <a:pPr indent="450000" algn="just">
              <a:lnSpc>
                <a:spcPct val="85000"/>
              </a:lnSpc>
            </a:pPr>
            <a:r>
              <a:rPr lang="ru-RU" sz="2800" b="1" dirty="0"/>
              <a:t>3) указывать, в каких условиях он будет протекать;</a:t>
            </a:r>
          </a:p>
          <a:p>
            <a:pPr indent="450000" algn="just">
              <a:lnSpc>
                <a:spcPct val="85000"/>
              </a:lnSpc>
            </a:pPr>
            <a:r>
              <a:rPr lang="ru-RU" sz="2800" b="1" dirty="0"/>
              <a:t>4) рассматривать условия химических и фазовых равновесий;</a:t>
            </a:r>
          </a:p>
          <a:p>
            <a:pPr indent="450000" algn="just">
              <a:lnSpc>
                <a:spcPct val="85000"/>
              </a:lnSpc>
            </a:pPr>
            <a:r>
              <a:rPr lang="ru-RU" sz="2800" b="1" dirty="0"/>
              <a:t>5) сформировать представление о энергетическом балансе </a:t>
            </a:r>
            <a:r>
              <a:rPr lang="ru-RU" sz="2800" b="1" dirty="0" smtClean="0"/>
              <a:t>системы.</a:t>
            </a:r>
            <a:endParaRPr lang="ru-RU" sz="2800" b="1" dirty="0"/>
          </a:p>
        </p:txBody>
      </p:sp>
    </p:spTree>
    <p:extLst>
      <p:ext uri="{BB962C8B-B14F-4D97-AF65-F5344CB8AC3E}">
        <p14:creationId xmlns:p14="http://schemas.microsoft.com/office/powerpoint/2010/main" val="862444614"/>
      </p:ext>
    </p:extLst>
  </p:cSld>
  <p:clrMapOvr>
    <a:masterClrMapping/>
  </p:clrMapOvr>
  <p:transition>
    <p:wheel spokes="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Прямоугольник 8"/>
          <p:cNvSpPr/>
          <p:nvPr/>
        </p:nvSpPr>
        <p:spPr>
          <a:xfrm>
            <a:off x="586934" y="2538535"/>
            <a:ext cx="8019379" cy="3539430"/>
          </a:xfrm>
          <a:prstGeom prst="rect">
            <a:avLst/>
          </a:prstGeom>
        </p:spPr>
        <p:txBody>
          <a:bodyPr wrap="square">
            <a:spAutoFit/>
          </a:bodyPr>
          <a:lstStyle/>
          <a:p>
            <a:pPr marL="982663" lvl="0" indent="-982663" algn="just">
              <a:lnSpc>
                <a:spcPct val="80000"/>
              </a:lnSpc>
              <a:spcBef>
                <a:spcPts val="0"/>
              </a:spcBef>
              <a:spcAft>
                <a:spcPts val="0"/>
              </a:spcAft>
              <a:buClr>
                <a:srgbClr val="C00000"/>
              </a:buClr>
              <a:buSzPts val="2280"/>
            </a:pPr>
            <a:r>
              <a:rPr lang="ru-RU" sz="2800" b="1" dirty="0">
                <a:ln>
                  <a:solidFill>
                    <a:sysClr val="windowText" lastClr="000000"/>
                  </a:solidFill>
                </a:ln>
                <a:solidFill>
                  <a:srgbClr val="FF0000"/>
                </a:solidFill>
                <a:latin typeface="Arial Black" pitchFamily="34" charset="0"/>
                <a:ea typeface="Constantia"/>
                <a:cs typeface="Arial" pitchFamily="34" charset="0"/>
                <a:sym typeface="Constantia"/>
              </a:rPr>
              <a:t>Термодинамическая система</a:t>
            </a:r>
            <a:r>
              <a:rPr lang="ru-RU" sz="2800" b="1" dirty="0">
                <a:solidFill>
                  <a:schemeClr val="lt1"/>
                </a:solidFill>
                <a:latin typeface="Arial Black" pitchFamily="34" charset="0"/>
                <a:ea typeface="Constantia"/>
                <a:cs typeface="Arial" pitchFamily="34" charset="0"/>
                <a:sym typeface="Constantia"/>
              </a:rPr>
              <a:t> </a:t>
            </a:r>
            <a:r>
              <a:rPr lang="ru-RU" sz="2800" b="1" dirty="0">
                <a:latin typeface="Arial" pitchFamily="34" charset="0"/>
                <a:ea typeface="Constantia"/>
                <a:cs typeface="Arial" pitchFamily="34" charset="0"/>
                <a:sym typeface="Constantia"/>
              </a:rPr>
              <a:t>– это тело или группа тел, находящихся во взаимодействии, мысленно или реально обособленные от окружающей среды</a:t>
            </a:r>
            <a:r>
              <a:rPr lang="ru-RU" sz="2800" b="1" dirty="0" smtClean="0">
                <a:latin typeface="Arial" pitchFamily="34" charset="0"/>
                <a:ea typeface="Constantia"/>
                <a:cs typeface="Arial" pitchFamily="34" charset="0"/>
                <a:sym typeface="Constantia"/>
              </a:rPr>
              <a:t>.</a:t>
            </a:r>
          </a:p>
          <a:p>
            <a:pPr marL="982663" lvl="0" indent="-982663" algn="just">
              <a:lnSpc>
                <a:spcPct val="80000"/>
              </a:lnSpc>
              <a:spcBef>
                <a:spcPts val="0"/>
              </a:spcBef>
              <a:spcAft>
                <a:spcPts val="0"/>
              </a:spcAft>
              <a:buClr>
                <a:srgbClr val="C00000"/>
              </a:buClr>
              <a:buSzPts val="2280"/>
            </a:pPr>
            <a:r>
              <a:rPr lang="ru-RU" sz="2800" b="1" dirty="0" smtClean="0">
                <a:ln>
                  <a:solidFill>
                    <a:sysClr val="windowText" lastClr="000000"/>
                  </a:solidFill>
                </a:ln>
                <a:solidFill>
                  <a:srgbClr val="2A9646"/>
                </a:solidFill>
                <a:latin typeface="Arial Black" pitchFamily="34" charset="0"/>
                <a:ea typeface="Constantia"/>
                <a:cs typeface="Arial" pitchFamily="34" charset="0"/>
                <a:sym typeface="Constantia"/>
              </a:rPr>
              <a:t>Окружающая среда</a:t>
            </a:r>
            <a:r>
              <a:rPr lang="ru-RU" sz="2800" b="1" dirty="0" smtClean="0">
                <a:latin typeface="Arial" pitchFamily="34" charset="0"/>
                <a:ea typeface="Constantia"/>
                <a:cs typeface="Arial" pitchFamily="34" charset="0"/>
                <a:sym typeface="Constantia"/>
              </a:rPr>
              <a:t> (обычно большого размера)</a:t>
            </a:r>
            <a:r>
              <a:rPr lang="ru-RU" sz="2800" b="1" dirty="0" smtClean="0">
                <a:solidFill>
                  <a:schemeClr val="lt1"/>
                </a:solidFill>
                <a:latin typeface="Arial Black" pitchFamily="34" charset="0"/>
                <a:ea typeface="Constantia"/>
                <a:cs typeface="Arial" pitchFamily="34" charset="0"/>
                <a:sym typeface="Constantia"/>
              </a:rPr>
              <a:t> </a:t>
            </a:r>
            <a:r>
              <a:rPr lang="ru-RU" sz="2800" b="1" dirty="0">
                <a:latin typeface="Arial" pitchFamily="34" charset="0"/>
                <a:ea typeface="Constantia"/>
                <a:cs typeface="Arial" pitchFamily="34" charset="0"/>
                <a:sym typeface="Constantia"/>
              </a:rPr>
              <a:t>– </a:t>
            </a:r>
            <a:r>
              <a:rPr lang="ru-RU" sz="2800" b="1" dirty="0" smtClean="0">
                <a:latin typeface="Arial" pitchFamily="34" charset="0"/>
                <a:ea typeface="Constantia"/>
                <a:cs typeface="Arial" pitchFamily="34" charset="0"/>
                <a:sym typeface="Constantia"/>
              </a:rPr>
              <a:t>всё, что находится в прямом или косвенном контакте с системой.</a:t>
            </a:r>
          </a:p>
          <a:p>
            <a:pPr marL="982663" lvl="0" indent="-982663" algn="just">
              <a:lnSpc>
                <a:spcPct val="80000"/>
              </a:lnSpc>
              <a:spcBef>
                <a:spcPts val="0"/>
              </a:spcBef>
              <a:spcAft>
                <a:spcPts val="0"/>
              </a:spcAft>
              <a:buClr>
                <a:srgbClr val="C00000"/>
              </a:buClr>
              <a:buSzPts val="2280"/>
            </a:pPr>
            <a:r>
              <a:rPr lang="ru-RU" sz="2800" b="1" dirty="0" smtClean="0">
                <a:latin typeface="Arial" pitchFamily="34" charset="0"/>
                <a:cs typeface="Arial" pitchFamily="34" charset="0"/>
                <a:sym typeface="Constantia"/>
              </a:rPr>
              <a:t>Т =0 </a:t>
            </a:r>
            <a:r>
              <a:rPr lang="ru-RU" sz="2800" b="1" baseline="30000" dirty="0" err="1" smtClean="0">
                <a:latin typeface="Arial" pitchFamily="34" charset="0"/>
                <a:cs typeface="Arial" pitchFamily="34" charset="0"/>
                <a:sym typeface="Constantia"/>
              </a:rPr>
              <a:t>о</a:t>
            </a:r>
            <a:r>
              <a:rPr lang="ru-RU" sz="2800" b="1" dirty="0" err="1" smtClean="0">
                <a:latin typeface="Arial" pitchFamily="34" charset="0"/>
                <a:cs typeface="Arial" pitchFamily="34" charset="0"/>
                <a:sym typeface="Constantia"/>
              </a:rPr>
              <a:t>С</a:t>
            </a:r>
            <a:r>
              <a:rPr lang="ru-RU" sz="2800" b="1" dirty="0" smtClean="0">
                <a:latin typeface="Arial" pitchFamily="34" charset="0"/>
                <a:cs typeface="Arial" pitchFamily="34" charset="0"/>
                <a:sym typeface="Constantia"/>
              </a:rPr>
              <a:t> = 273 К</a:t>
            </a:r>
            <a:endParaRPr lang="ru-RU" sz="2800" b="1" dirty="0">
              <a:latin typeface="Arial" pitchFamily="34" charset="0"/>
              <a:cs typeface="Arial" pitchFamily="34" charset="0"/>
            </a:endParaRPr>
          </a:p>
        </p:txBody>
      </p:sp>
      <p:sp>
        <p:nvSpPr>
          <p:cNvPr id="10" name="Прямоугольник 9"/>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pic>
        <p:nvPicPr>
          <p:cNvPr id="11" name="Picture 2" descr="F:\26.06.22\slide-8.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3282" t="42634" r="3454" b="42319"/>
          <a:stretch/>
        </p:blipFill>
        <p:spPr bwMode="auto">
          <a:xfrm>
            <a:off x="586934" y="1335963"/>
            <a:ext cx="8114145" cy="1078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196162"/>
      </p:ext>
    </p:extLst>
  </p:cSld>
  <p:clrMapOvr>
    <a:masterClrMapping/>
  </p:clrMapOvr>
  <p:transition>
    <p:wheel spokes="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467544" y="1412776"/>
            <a:ext cx="8264556" cy="3667671"/>
          </a:xfrm>
          <a:prstGeom prst="rect">
            <a:avLst/>
          </a:prstGeom>
        </p:spPr>
        <p:txBody>
          <a:bodyPr wrap="square">
            <a:spAutoFit/>
          </a:bodyPr>
          <a:lstStyle/>
          <a:p>
            <a:pPr marL="723900" indent="-723900" algn="just">
              <a:lnSpc>
                <a:spcPct val="80000"/>
              </a:lnSpc>
              <a:spcBef>
                <a:spcPts val="480"/>
              </a:spcBef>
              <a:spcAft>
                <a:spcPts val="0"/>
              </a:spcAft>
              <a:buClr>
                <a:srgbClr val="C00000"/>
              </a:buClr>
              <a:buSzPts val="2280"/>
            </a:pPr>
            <a:r>
              <a:rPr lang="ru-RU" sz="2800" b="1" dirty="0">
                <a:ln>
                  <a:solidFill>
                    <a:sysClr val="windowText" lastClr="000000"/>
                  </a:solidFill>
                </a:ln>
                <a:solidFill>
                  <a:srgbClr val="FF0000"/>
                </a:solidFill>
                <a:latin typeface="Arial Black" pitchFamily="34" charset="0"/>
                <a:ea typeface="Constantia"/>
                <a:cs typeface="Arial" pitchFamily="34" charset="0"/>
                <a:sym typeface="Constantia"/>
              </a:rPr>
              <a:t>Открытая система</a:t>
            </a:r>
            <a:r>
              <a:rPr lang="ru-RU" sz="2800" b="1" dirty="0">
                <a:ln>
                  <a:solidFill>
                    <a:sysClr val="windowText" lastClr="000000"/>
                  </a:solidFill>
                </a:ln>
                <a:solidFill>
                  <a:srgbClr val="FF0000"/>
                </a:solidFill>
                <a:latin typeface="Arial" pitchFamily="34" charset="0"/>
                <a:ea typeface="Constantia"/>
                <a:cs typeface="Arial" pitchFamily="34" charset="0"/>
                <a:sym typeface="Constantia"/>
              </a:rPr>
              <a:t> </a:t>
            </a:r>
            <a:r>
              <a:rPr lang="ru-RU" sz="2800" b="1" dirty="0">
                <a:latin typeface="Arial" pitchFamily="34" charset="0"/>
                <a:ea typeface="Constantia"/>
                <a:cs typeface="Arial" pitchFamily="34" charset="0"/>
                <a:sym typeface="Constantia"/>
              </a:rPr>
              <a:t>– это система, которая обменивается с окружающей средой и веществом, и энергией.</a:t>
            </a:r>
            <a:endParaRPr lang="ru-RU" sz="2800" b="1" dirty="0">
              <a:latin typeface="Arial" pitchFamily="34" charset="0"/>
              <a:cs typeface="Arial" pitchFamily="34" charset="0"/>
            </a:endParaRPr>
          </a:p>
          <a:p>
            <a:pPr marL="723900" indent="-723900" algn="just">
              <a:lnSpc>
                <a:spcPct val="80000"/>
              </a:lnSpc>
              <a:spcBef>
                <a:spcPts val="480"/>
              </a:spcBef>
              <a:spcAft>
                <a:spcPts val="0"/>
              </a:spcAft>
              <a:buClr>
                <a:srgbClr val="C00000"/>
              </a:buClr>
              <a:buSzPts val="2280"/>
            </a:pPr>
            <a:r>
              <a:rPr lang="ru-RU" sz="2800" b="1" dirty="0">
                <a:ln>
                  <a:solidFill>
                    <a:sysClr val="windowText" lastClr="000000"/>
                  </a:solidFill>
                </a:ln>
                <a:solidFill>
                  <a:srgbClr val="FF0000"/>
                </a:solidFill>
                <a:latin typeface="Arial Black" pitchFamily="34" charset="0"/>
                <a:ea typeface="Constantia"/>
                <a:cs typeface="Arial" pitchFamily="34" charset="0"/>
                <a:sym typeface="Constantia"/>
              </a:rPr>
              <a:t>Закрытая система </a:t>
            </a:r>
            <a:r>
              <a:rPr lang="ru-RU" sz="2800" b="1" dirty="0">
                <a:latin typeface="Arial" pitchFamily="34" charset="0"/>
                <a:ea typeface="Constantia"/>
                <a:cs typeface="Arial" pitchFamily="34" charset="0"/>
                <a:sym typeface="Constantia"/>
              </a:rPr>
              <a:t>– это система, которая обменивается с окружающей средой энергией, но не обменивается веществом.</a:t>
            </a:r>
          </a:p>
          <a:p>
            <a:pPr marL="723900" lvl="0" indent="-723900" algn="just">
              <a:lnSpc>
                <a:spcPct val="80000"/>
              </a:lnSpc>
              <a:spcBef>
                <a:spcPts val="480"/>
              </a:spcBef>
              <a:spcAft>
                <a:spcPts val="0"/>
              </a:spcAft>
              <a:buClr>
                <a:srgbClr val="C00000"/>
              </a:buClr>
              <a:buSzPts val="2280"/>
            </a:pPr>
            <a:r>
              <a:rPr lang="ru-RU" sz="2800" b="1" dirty="0" smtClean="0">
                <a:ln>
                  <a:solidFill>
                    <a:sysClr val="windowText" lastClr="000000"/>
                  </a:solidFill>
                </a:ln>
                <a:solidFill>
                  <a:srgbClr val="FF0000"/>
                </a:solidFill>
                <a:latin typeface="Arial Black" pitchFamily="34" charset="0"/>
                <a:ea typeface="Constantia"/>
                <a:cs typeface="Arial" pitchFamily="34" charset="0"/>
                <a:sym typeface="Constantia"/>
              </a:rPr>
              <a:t>Изолированная </a:t>
            </a:r>
            <a:r>
              <a:rPr lang="ru-RU" sz="2800" b="1" dirty="0">
                <a:ln>
                  <a:solidFill>
                    <a:sysClr val="windowText" lastClr="000000"/>
                  </a:solidFill>
                </a:ln>
                <a:solidFill>
                  <a:srgbClr val="FF0000"/>
                </a:solidFill>
                <a:latin typeface="Arial Black" pitchFamily="34" charset="0"/>
                <a:ea typeface="Constantia"/>
                <a:cs typeface="Arial" pitchFamily="34" charset="0"/>
                <a:sym typeface="Constantia"/>
              </a:rPr>
              <a:t>система</a:t>
            </a:r>
            <a:r>
              <a:rPr lang="ru-RU" sz="2800" b="1" dirty="0">
                <a:solidFill>
                  <a:schemeClr val="lt1"/>
                </a:solidFill>
                <a:latin typeface="Arial Black" pitchFamily="34" charset="0"/>
                <a:ea typeface="Constantia"/>
                <a:cs typeface="Arial" pitchFamily="34" charset="0"/>
                <a:sym typeface="Constantia"/>
              </a:rPr>
              <a:t> </a:t>
            </a:r>
            <a:r>
              <a:rPr lang="ru-RU" sz="2800" b="1" dirty="0">
                <a:latin typeface="Arial" pitchFamily="34" charset="0"/>
                <a:ea typeface="Constantia"/>
                <a:cs typeface="Arial" pitchFamily="34" charset="0"/>
                <a:sym typeface="Constantia"/>
              </a:rPr>
              <a:t>– это система, которая не обменивается с окружающей средой ни веществом, ни энергией. </a:t>
            </a:r>
            <a:endParaRPr lang="ru-RU" sz="2800" b="1" dirty="0">
              <a:latin typeface="Arial" pitchFamily="34" charset="0"/>
              <a:cs typeface="Arial" pitchFamily="34" charset="0"/>
            </a:endParaRPr>
          </a:p>
        </p:txBody>
      </p:sp>
      <p:sp>
        <p:nvSpPr>
          <p:cNvPr id="9" name="Прямоугольник 8"/>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Tree>
    <p:extLst>
      <p:ext uri="{BB962C8B-B14F-4D97-AF65-F5344CB8AC3E}">
        <p14:creationId xmlns:p14="http://schemas.microsoft.com/office/powerpoint/2010/main" val="3731196162"/>
      </p:ext>
    </p:extLst>
  </p:cSld>
  <p:clrMapOvr>
    <a:masterClrMapping/>
  </p:clrMapOvr>
  <p:transition>
    <p:wheel spokes="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539552" y="1512528"/>
            <a:ext cx="8120523" cy="4765920"/>
          </a:xfrm>
          <a:prstGeom prst="rect">
            <a:avLst/>
          </a:prstGeom>
        </p:spPr>
        <p:txBody>
          <a:bodyPr wrap="square">
            <a:spAutoFit/>
          </a:bodyPr>
          <a:lstStyle/>
          <a:p>
            <a:pPr marL="723900" lvl="0" indent="-723900" algn="just">
              <a:lnSpc>
                <a:spcPct val="80000"/>
              </a:lnSpc>
              <a:spcBef>
                <a:spcPts val="0"/>
              </a:spcBef>
              <a:spcAft>
                <a:spcPts val="0"/>
              </a:spcAft>
              <a:buClr>
                <a:srgbClr val="C00000"/>
              </a:buClr>
              <a:buSzPts val="2280"/>
            </a:pPr>
            <a:r>
              <a:rPr lang="ru-RU" sz="2800" b="1" dirty="0">
                <a:ln>
                  <a:solidFill>
                    <a:sysClr val="windowText" lastClr="000000"/>
                  </a:solidFill>
                </a:ln>
                <a:solidFill>
                  <a:srgbClr val="FF0000"/>
                </a:solidFill>
                <a:latin typeface="Arial Black" pitchFamily="34" charset="0"/>
                <a:ea typeface="Constantia"/>
                <a:cs typeface="Arial" pitchFamily="34" charset="0"/>
                <a:sym typeface="Constantia"/>
              </a:rPr>
              <a:t>Гомогенная система</a:t>
            </a:r>
            <a:r>
              <a:rPr lang="ru-RU" sz="2800" b="1" dirty="0">
                <a:solidFill>
                  <a:schemeClr val="lt1"/>
                </a:solidFill>
                <a:latin typeface="Arial Black" pitchFamily="34" charset="0"/>
                <a:ea typeface="Constantia"/>
                <a:cs typeface="Arial" pitchFamily="34" charset="0"/>
                <a:sym typeface="Constantia"/>
              </a:rPr>
              <a:t> </a:t>
            </a:r>
            <a:r>
              <a:rPr lang="ru-RU" sz="2800" b="1" dirty="0">
                <a:latin typeface="Arial" pitchFamily="34" charset="0"/>
                <a:ea typeface="Constantia"/>
                <a:cs typeface="Arial" pitchFamily="34" charset="0"/>
                <a:sym typeface="Constantia"/>
              </a:rPr>
              <a:t>– система, внутри которой нет поверхностей, разделяющих отличающиеся по свойствам части системы (</a:t>
            </a:r>
            <a:r>
              <a:rPr lang="ru-RU" sz="2800" b="1" dirty="0">
                <a:ln>
                  <a:solidFill>
                    <a:sysClr val="windowText" lastClr="000000"/>
                  </a:solidFill>
                </a:ln>
                <a:solidFill>
                  <a:srgbClr val="0000FF"/>
                </a:solidFill>
                <a:latin typeface="Arial" pitchFamily="34" charset="0"/>
                <a:ea typeface="Constantia"/>
                <a:cs typeface="Arial" pitchFamily="34" charset="0"/>
                <a:sym typeface="Constantia"/>
              </a:rPr>
              <a:t>фазы</a:t>
            </a:r>
            <a:r>
              <a:rPr lang="ru-RU" sz="2800" b="1" dirty="0">
                <a:latin typeface="Arial" pitchFamily="34" charset="0"/>
                <a:ea typeface="Constantia"/>
                <a:cs typeface="Arial" pitchFamily="34" charset="0"/>
                <a:sym typeface="Constantia"/>
              </a:rPr>
              <a:t>).</a:t>
            </a:r>
          </a:p>
          <a:p>
            <a:pPr marL="723900" lvl="0" indent="-723900" algn="just">
              <a:lnSpc>
                <a:spcPct val="80000"/>
              </a:lnSpc>
              <a:spcBef>
                <a:spcPts val="480"/>
              </a:spcBef>
              <a:spcAft>
                <a:spcPts val="0"/>
              </a:spcAft>
              <a:buClr>
                <a:srgbClr val="C00000"/>
              </a:buClr>
              <a:buSzPts val="2280"/>
            </a:pPr>
            <a:r>
              <a:rPr lang="ru-RU" sz="2800" b="1" dirty="0">
                <a:ln>
                  <a:solidFill>
                    <a:sysClr val="windowText" lastClr="000000"/>
                  </a:solidFill>
                </a:ln>
                <a:solidFill>
                  <a:srgbClr val="FF0000"/>
                </a:solidFill>
                <a:latin typeface="Arial Black" pitchFamily="34" charset="0"/>
                <a:ea typeface="Constantia"/>
                <a:cs typeface="Arial" pitchFamily="34" charset="0"/>
                <a:sym typeface="Constantia"/>
              </a:rPr>
              <a:t>Гетерогенная система</a:t>
            </a:r>
            <a:r>
              <a:rPr lang="ru-RU" sz="2800" b="1" dirty="0">
                <a:solidFill>
                  <a:schemeClr val="lt1"/>
                </a:solidFill>
                <a:latin typeface="Arial Black" pitchFamily="34" charset="0"/>
                <a:ea typeface="Constantia"/>
                <a:cs typeface="Arial" pitchFamily="34" charset="0"/>
                <a:sym typeface="Constantia"/>
              </a:rPr>
              <a:t> </a:t>
            </a:r>
            <a:r>
              <a:rPr lang="ru-RU" sz="2800" b="1" dirty="0">
                <a:latin typeface="Arial" pitchFamily="34" charset="0"/>
                <a:ea typeface="Constantia"/>
                <a:cs typeface="Arial" pitchFamily="34" charset="0"/>
                <a:sym typeface="Constantia"/>
              </a:rPr>
              <a:t>– система, внутри которой присутствуют поверхности, разделяющие отличающиеся по свойствам части системы</a:t>
            </a:r>
            <a:r>
              <a:rPr lang="ru-RU" sz="2800" b="1" dirty="0" smtClean="0">
                <a:latin typeface="Arial" pitchFamily="34" charset="0"/>
                <a:ea typeface="Constantia"/>
                <a:cs typeface="Arial" pitchFamily="34" charset="0"/>
                <a:sym typeface="Constantia"/>
              </a:rPr>
              <a:t>.</a:t>
            </a:r>
          </a:p>
          <a:p>
            <a:pPr marL="723900" indent="-723900" algn="just">
              <a:lnSpc>
                <a:spcPct val="80000"/>
              </a:lnSpc>
              <a:spcBef>
                <a:spcPts val="480"/>
              </a:spcBef>
              <a:spcAft>
                <a:spcPts val="0"/>
              </a:spcAft>
              <a:buClr>
                <a:srgbClr val="C00000"/>
              </a:buClr>
              <a:buSzPts val="2280"/>
            </a:pPr>
            <a:r>
              <a:rPr lang="ru-RU" sz="2800" b="1" dirty="0">
                <a:ln>
                  <a:solidFill>
                    <a:sysClr val="windowText" lastClr="000000"/>
                  </a:solidFill>
                </a:ln>
                <a:solidFill>
                  <a:srgbClr val="0000FF"/>
                </a:solidFill>
                <a:latin typeface="Arial Black" pitchFamily="34" charset="0"/>
              </a:rPr>
              <a:t>Фаза</a:t>
            </a:r>
            <a:r>
              <a:rPr lang="ru-RU" sz="2800" b="1" dirty="0"/>
              <a:t> </a:t>
            </a:r>
            <a:r>
              <a:rPr lang="ru-RU" sz="2800" b="1" dirty="0">
                <a:latin typeface="Arial" pitchFamily="34" charset="0"/>
                <a:ea typeface="Constantia"/>
                <a:cs typeface="Arial" pitchFamily="34" charset="0"/>
                <a:sym typeface="Constantia"/>
              </a:rPr>
              <a:t>–</a:t>
            </a:r>
            <a:r>
              <a:rPr lang="ru-RU" sz="2800" b="1" dirty="0" smtClean="0"/>
              <a:t> </a:t>
            </a:r>
            <a:r>
              <a:rPr lang="ru-RU" sz="2800" b="1" dirty="0"/>
              <a:t>часть системы с одинаковыми химическими и термодинамическими свойствами, отделённая поверхностью раздела.</a:t>
            </a:r>
          </a:p>
          <a:p>
            <a:pPr marL="723900" lvl="0" indent="-723900" algn="just">
              <a:lnSpc>
                <a:spcPct val="80000"/>
              </a:lnSpc>
              <a:spcBef>
                <a:spcPts val="480"/>
              </a:spcBef>
              <a:spcAft>
                <a:spcPts val="0"/>
              </a:spcAft>
              <a:buClr>
                <a:srgbClr val="C00000"/>
              </a:buClr>
              <a:buSzPts val="2280"/>
            </a:pPr>
            <a:endParaRPr lang="ru-RU" sz="2800" b="1" dirty="0">
              <a:latin typeface="Arial" pitchFamily="34" charset="0"/>
              <a:ea typeface="Constantia"/>
              <a:cs typeface="Arial" pitchFamily="34" charset="0"/>
              <a:sym typeface="Constantia"/>
            </a:endParaRPr>
          </a:p>
        </p:txBody>
      </p:sp>
      <p:sp>
        <p:nvSpPr>
          <p:cNvPr id="9" name="Прямоугольник 8"/>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Tree>
    <p:extLst>
      <p:ext uri="{BB962C8B-B14F-4D97-AF65-F5344CB8AC3E}">
        <p14:creationId xmlns:p14="http://schemas.microsoft.com/office/powerpoint/2010/main" val="282707835"/>
      </p:ext>
    </p:extLst>
  </p:cSld>
  <p:clrMapOvr>
    <a:masterClrMapping/>
  </p:clrMapOvr>
  <p:transition>
    <p:wheel spokes="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2875" y="857250"/>
            <a:ext cx="8858250" cy="3388620"/>
          </a:xfrm>
          <a:prstGeom prst="rect">
            <a:avLst/>
          </a:prstGeom>
        </p:spPr>
        <p:txBody>
          <a:bodyPr>
            <a:spAutoFit/>
          </a:bodyPr>
          <a:lstStyle/>
          <a:p>
            <a:pPr indent="450000" algn="just" fontAlgn="auto">
              <a:lnSpc>
                <a:spcPct val="85000"/>
              </a:lnSpc>
              <a:spcBef>
                <a:spcPts val="0"/>
              </a:spcBef>
              <a:spcAft>
                <a:spcPts val="0"/>
              </a:spcAft>
              <a:defRPr/>
            </a:pPr>
            <a:r>
              <a:rPr lang="ru-RU" sz="2800" b="1" dirty="0">
                <a:ln>
                  <a:solidFill>
                    <a:sysClr val="windowText" lastClr="000000"/>
                  </a:solidFill>
                </a:ln>
                <a:solidFill>
                  <a:srgbClr val="FF0000"/>
                </a:solidFill>
                <a:latin typeface="Arial Black" pitchFamily="34" charset="0"/>
              </a:rPr>
              <a:t>Физическая химия</a:t>
            </a:r>
            <a:r>
              <a:rPr lang="ru-RU" sz="2800" b="1" dirty="0">
                <a:ln>
                  <a:solidFill>
                    <a:sysClr val="windowText" lastClr="000000"/>
                  </a:solidFill>
                </a:ln>
                <a:solidFill>
                  <a:srgbClr val="FF0000"/>
                </a:solidFill>
                <a:latin typeface="+mn-lt"/>
              </a:rPr>
              <a:t> </a:t>
            </a:r>
            <a:r>
              <a:rPr lang="ru-RU" sz="2800" b="1" dirty="0">
                <a:latin typeface="Arial" pitchFamily="34" charset="0"/>
                <a:cs typeface="Arial" pitchFamily="34" charset="0"/>
              </a:rPr>
              <a:t>– </a:t>
            </a:r>
            <a:r>
              <a:rPr lang="ru-RU" sz="2800" b="1" dirty="0">
                <a:ln>
                  <a:solidFill>
                    <a:sysClr val="windowText" lastClr="000000"/>
                  </a:solidFill>
                </a:ln>
                <a:solidFill>
                  <a:srgbClr val="0000FF"/>
                </a:solidFill>
                <a:latin typeface="Arial" pitchFamily="34" charset="0"/>
                <a:cs typeface="Arial" pitchFamily="34" charset="0"/>
              </a:rPr>
              <a:t>наука о закономерностях химических процессов и химических явлений</a:t>
            </a:r>
            <a:r>
              <a:rPr lang="ru-RU" sz="2800" b="1" dirty="0">
                <a:latin typeface="Arial" pitchFamily="34" charset="0"/>
                <a:cs typeface="Arial" pitchFamily="34" charset="0"/>
              </a:rPr>
              <a:t>. </a:t>
            </a:r>
            <a:r>
              <a:rPr lang="ru-RU" sz="2800" b="1" u="sng" dirty="0">
                <a:latin typeface="Arial" pitchFamily="34" charset="0"/>
                <a:cs typeface="Arial" pitchFamily="34" charset="0"/>
              </a:rPr>
              <a:t>Она объясняет</a:t>
            </a:r>
            <a:r>
              <a:rPr lang="ru-RU" sz="2800" b="1" dirty="0">
                <a:latin typeface="Arial" pitchFamily="34" charset="0"/>
                <a:cs typeface="Arial" pitchFamily="34" charset="0"/>
              </a:rPr>
              <a:t> эти явления на основе фундаментальных положений </a:t>
            </a:r>
            <a:r>
              <a:rPr lang="ru-RU" sz="2800" b="1" dirty="0">
                <a:ln>
                  <a:solidFill>
                    <a:sysClr val="windowText" lastClr="000000"/>
                  </a:solidFill>
                </a:ln>
                <a:solidFill>
                  <a:srgbClr val="0000FF"/>
                </a:solidFill>
                <a:latin typeface="Arial" pitchFamily="34" charset="0"/>
                <a:cs typeface="Arial" pitchFamily="34" charset="0"/>
              </a:rPr>
              <a:t>физики</a:t>
            </a:r>
            <a:r>
              <a:rPr lang="ru-RU" sz="2800" b="1" dirty="0">
                <a:latin typeface="Arial" pitchFamily="34" charset="0"/>
                <a:cs typeface="Arial" pitchFamily="34" charset="0"/>
              </a:rPr>
              <a:t> и стремится к количественному описанию </a:t>
            </a:r>
            <a:r>
              <a:rPr lang="ru-RU" sz="2800" b="1" dirty="0">
                <a:ln>
                  <a:solidFill>
                    <a:sysClr val="windowText" lastClr="000000"/>
                  </a:solidFill>
                </a:ln>
                <a:solidFill>
                  <a:srgbClr val="0000FF"/>
                </a:solidFill>
                <a:latin typeface="Arial" pitchFamily="34" charset="0"/>
                <a:cs typeface="Arial" pitchFamily="34" charset="0"/>
              </a:rPr>
              <a:t>химических </a:t>
            </a:r>
            <a:r>
              <a:rPr lang="ru-RU" sz="2800" b="1" dirty="0">
                <a:latin typeface="Arial" pitchFamily="34" charset="0"/>
                <a:cs typeface="Arial" pitchFamily="34" charset="0"/>
              </a:rPr>
              <a:t>процессов. </a:t>
            </a:r>
            <a:r>
              <a:rPr lang="ru-RU" sz="2800" b="1" dirty="0">
                <a:ln>
                  <a:solidFill>
                    <a:sysClr val="windowText" lastClr="000000"/>
                  </a:solidFill>
                </a:ln>
                <a:solidFill>
                  <a:srgbClr val="FF0066"/>
                </a:solidFill>
                <a:latin typeface="Arial" pitchFamily="34" charset="0"/>
                <a:cs typeface="Arial" pitchFamily="34" charset="0"/>
              </a:rPr>
              <a:t>Объектами</a:t>
            </a:r>
            <a:r>
              <a:rPr lang="ru-RU" sz="2800" b="1" dirty="0">
                <a:latin typeface="Arial" pitchFamily="34" charset="0"/>
                <a:cs typeface="Arial" pitchFamily="34" charset="0"/>
              </a:rPr>
              <a:t> </a:t>
            </a:r>
            <a:r>
              <a:rPr lang="ru-RU" sz="2800" b="1" u="sng" dirty="0">
                <a:latin typeface="Arial" pitchFamily="34" charset="0"/>
                <a:cs typeface="Arial" pitchFamily="34" charset="0"/>
              </a:rPr>
              <a:t>ее являются</a:t>
            </a:r>
            <a:r>
              <a:rPr lang="ru-RU" sz="2800" b="1" dirty="0">
                <a:latin typeface="Arial" pitchFamily="34" charset="0"/>
                <a:cs typeface="Arial" pitchFamily="34" charset="0"/>
              </a:rPr>
              <a:t> любые системы, в которых могут протекать химические превращения. </a:t>
            </a:r>
          </a:p>
        </p:txBody>
      </p:sp>
      <p:pic>
        <p:nvPicPr>
          <p:cNvPr id="8" name="Picture 10" descr="raznoe142"/>
          <p:cNvPicPr>
            <a:picLocks noChangeAspect="1" noChangeArrowheads="1" noCrop="1"/>
          </p:cNvPicPr>
          <p:nvPr/>
        </p:nvPicPr>
        <p:blipFill>
          <a:blip r:embed="rId4" cstate="print"/>
          <a:srcRect/>
          <a:stretch>
            <a:fillRect/>
          </a:stretch>
        </p:blipFill>
        <p:spPr bwMode="auto">
          <a:xfrm>
            <a:off x="6300192" y="5388828"/>
            <a:ext cx="890587" cy="1484312"/>
          </a:xfrm>
          <a:prstGeom prst="rect">
            <a:avLst/>
          </a:prstGeom>
          <a:noFill/>
          <a:ln w="9525">
            <a:noFill/>
            <a:miter lim="800000"/>
            <a:headEnd/>
            <a:tailEnd/>
          </a:ln>
        </p:spPr>
      </p:pic>
      <p:pic>
        <p:nvPicPr>
          <p:cNvPr id="72705" name="Picture 1" descr="C:\24.08.11\Лаб. раб YES\Виртуальные лабораторные YES\Анимашки и картинки\Химия\Реакции\e8e4785830d7.gif"/>
          <p:cNvPicPr>
            <a:picLocks noChangeAspect="1" noChangeArrowheads="1" noCrop="1"/>
          </p:cNvPicPr>
          <p:nvPr/>
        </p:nvPicPr>
        <p:blipFill>
          <a:blip r:embed="rId5" cstate="print"/>
          <a:srcRect/>
          <a:stretch>
            <a:fillRect/>
          </a:stretch>
        </p:blipFill>
        <p:spPr bwMode="auto">
          <a:xfrm>
            <a:off x="142875" y="4467225"/>
            <a:ext cx="1905000" cy="1495425"/>
          </a:xfrm>
          <a:prstGeom prst="rect">
            <a:avLst/>
          </a:prstGeom>
          <a:noFill/>
          <a:ln w="9525">
            <a:noFill/>
            <a:miter lim="800000"/>
            <a:headEnd/>
            <a:tailEnd/>
          </a:ln>
        </p:spPr>
      </p:pic>
      <p:pic>
        <p:nvPicPr>
          <p:cNvPr id="72706" name="Picture 2" descr="C:\24.08.11\Лаб. раб YES\Виртуальные лабораторные YES\Анимашки и картинки\Химия\Реакции\1b4657611efb.gif"/>
          <p:cNvPicPr>
            <a:picLocks noChangeAspect="1" noChangeArrowheads="1" noCrop="1"/>
          </p:cNvPicPr>
          <p:nvPr/>
        </p:nvPicPr>
        <p:blipFill>
          <a:blip r:embed="rId6" cstate="print"/>
          <a:srcRect/>
          <a:stretch>
            <a:fillRect/>
          </a:stretch>
        </p:blipFill>
        <p:spPr bwMode="auto">
          <a:xfrm>
            <a:off x="2332860" y="4481551"/>
            <a:ext cx="1905000" cy="1495425"/>
          </a:xfrm>
          <a:prstGeom prst="rect">
            <a:avLst/>
          </a:prstGeom>
          <a:noFill/>
          <a:ln w="9525">
            <a:noFill/>
            <a:miter lim="800000"/>
            <a:headEnd/>
            <a:tailEnd/>
          </a:ln>
        </p:spPr>
      </p:pic>
      <p:pic>
        <p:nvPicPr>
          <p:cNvPr id="72707" name="Picture 3" descr="C:\24.08.11\Лаб. раб YES\Виртуальные лабораторные YES\Анимашки и картинки\Химия\Реакции\atom_volcano.gif"/>
          <p:cNvPicPr>
            <a:picLocks noChangeAspect="1" noChangeArrowheads="1" noCrop="1"/>
          </p:cNvPicPr>
          <p:nvPr/>
        </p:nvPicPr>
        <p:blipFill>
          <a:blip r:embed="rId7" cstate="print"/>
          <a:srcRect/>
          <a:stretch>
            <a:fillRect/>
          </a:stretch>
        </p:blipFill>
        <p:spPr bwMode="auto">
          <a:xfrm>
            <a:off x="4368996" y="4550628"/>
            <a:ext cx="1547812" cy="2322512"/>
          </a:xfrm>
          <a:prstGeom prst="rect">
            <a:avLst/>
          </a:prstGeom>
          <a:noFill/>
          <a:ln w="9525">
            <a:noFill/>
            <a:miter lim="800000"/>
            <a:headEnd/>
            <a:tailEnd/>
          </a:ln>
        </p:spPr>
      </p:pic>
      <p:pic>
        <p:nvPicPr>
          <p:cNvPr id="1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3285360" y="6251595"/>
            <a:ext cx="304800" cy="304800"/>
          </a:xfrm>
          <a:prstGeom prst="rect">
            <a:avLst/>
          </a:prstGeom>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9"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10" cstate="print"/>
          <a:srcRect/>
          <a:stretch>
            <a:fillRect/>
          </a:stretch>
        </p:blipFill>
        <p:spPr bwMode="auto">
          <a:xfrm>
            <a:off x="8462991" y="4991120"/>
            <a:ext cx="649287" cy="1295400"/>
          </a:xfrm>
          <a:prstGeom prst="rect">
            <a:avLst/>
          </a:prstGeom>
          <a:noFill/>
          <a:ln w="9525">
            <a:noFill/>
            <a:miter lim="800000"/>
            <a:headEnd/>
            <a:tailEnd/>
          </a:ln>
        </p:spPr>
      </p:pic>
      <p:sp>
        <p:nvSpPr>
          <p:cNvPr id="2" name="Прямоугольник 1"/>
          <p:cNvSpPr/>
          <p:nvPr/>
        </p:nvSpPr>
        <p:spPr>
          <a:xfrm>
            <a:off x="3146651" y="116632"/>
            <a:ext cx="276229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3600" b="1" kern="10" spc="50" dirty="0">
                <a:ln w="11430"/>
                <a:solidFill>
                  <a:srgbClr val="C00000"/>
                </a:solidFill>
                <a:effectLst>
                  <a:outerShdw blurRad="76200" dist="50800" dir="5400000" algn="tl" rotWithShape="0">
                    <a:srgbClr val="000000">
                      <a:alpha val="65000"/>
                    </a:srgbClr>
                  </a:outerShdw>
                </a:effectLst>
                <a:latin typeface="Arial Black" pitchFamily="34" charset="0"/>
                <a:cs typeface="Arial"/>
              </a:rPr>
              <a:t>Введение</a:t>
            </a:r>
          </a:p>
        </p:txBody>
      </p:sp>
    </p:spTree>
    <p:extLst>
      <p:ext uri="{BB962C8B-B14F-4D97-AF65-F5344CB8AC3E}">
        <p14:creationId xmlns:p14="http://schemas.microsoft.com/office/powerpoint/2010/main" val="46324285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16419" y="1538460"/>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10" name="Прямоугольник 9"/>
          <p:cNvSpPr/>
          <p:nvPr/>
        </p:nvSpPr>
        <p:spPr>
          <a:xfrm>
            <a:off x="539552" y="1624966"/>
            <a:ext cx="8178132" cy="867930"/>
          </a:xfrm>
          <a:prstGeom prst="rect">
            <a:avLst/>
          </a:prstGeom>
        </p:spPr>
        <p:txBody>
          <a:bodyPr wrap="square">
            <a:spAutoFit/>
          </a:bodyPr>
          <a:lstStyle/>
          <a:p>
            <a:pPr lvl="0" indent="450850" algn="just">
              <a:lnSpc>
                <a:spcPct val="90000"/>
              </a:lnSpc>
              <a:spcBef>
                <a:spcPts val="520"/>
              </a:spcBef>
              <a:spcAft>
                <a:spcPts val="0"/>
              </a:spcAft>
              <a:buClr>
                <a:srgbClr val="C00000"/>
              </a:buClr>
              <a:buSzPts val="2470"/>
            </a:pPr>
            <a:r>
              <a:rPr lang="ru-RU" sz="2800" b="1" dirty="0" smtClean="0">
                <a:ln>
                  <a:solidFill>
                    <a:sysClr val="windowText" lastClr="000000"/>
                  </a:solidFill>
                </a:ln>
                <a:solidFill>
                  <a:srgbClr val="FF0066"/>
                </a:solidFill>
                <a:latin typeface="Arial Black" pitchFamily="34" charset="0"/>
                <a:ea typeface="Constantia"/>
                <a:cs typeface="Arial" pitchFamily="34" charset="0"/>
                <a:sym typeface="Constantia"/>
              </a:rPr>
              <a:t>Свойства </a:t>
            </a:r>
            <a:r>
              <a:rPr lang="ru-RU" sz="2800" b="1" dirty="0">
                <a:ln>
                  <a:solidFill>
                    <a:sysClr val="windowText" lastClr="000000"/>
                  </a:solidFill>
                </a:ln>
                <a:solidFill>
                  <a:srgbClr val="FF0066"/>
                </a:solidFill>
                <a:latin typeface="Arial Black" pitchFamily="34" charset="0"/>
                <a:ea typeface="Constantia"/>
                <a:cs typeface="Arial" pitchFamily="34" charset="0"/>
                <a:sym typeface="Constantia"/>
              </a:rPr>
              <a:t>систем</a:t>
            </a:r>
            <a:r>
              <a:rPr lang="ru-RU" sz="2800" b="1" dirty="0">
                <a:latin typeface="Arial" pitchFamily="34" charset="0"/>
                <a:ea typeface="Constantia"/>
                <a:cs typeface="Arial" pitchFamily="34" charset="0"/>
                <a:sym typeface="Constantia"/>
              </a:rPr>
              <a:t> могут быть как </a:t>
            </a:r>
            <a:r>
              <a:rPr lang="ru-RU" sz="2800" b="1" dirty="0">
                <a:ln>
                  <a:solidFill>
                    <a:sysClr val="windowText" lastClr="000000"/>
                  </a:solidFill>
                </a:ln>
                <a:solidFill>
                  <a:srgbClr val="FF0000"/>
                </a:solidFill>
                <a:latin typeface="Arial" pitchFamily="34" charset="0"/>
                <a:ea typeface="Constantia"/>
                <a:cs typeface="Arial" pitchFamily="34" charset="0"/>
                <a:sym typeface="Constantia"/>
              </a:rPr>
              <a:t>интенсивными</a:t>
            </a:r>
            <a:r>
              <a:rPr lang="ru-RU" sz="2800" b="1" dirty="0">
                <a:solidFill>
                  <a:schemeClr val="lt1"/>
                </a:solidFill>
                <a:latin typeface="Arial" pitchFamily="34" charset="0"/>
                <a:ea typeface="Constantia"/>
                <a:cs typeface="Arial" pitchFamily="34" charset="0"/>
                <a:sym typeface="Constantia"/>
              </a:rPr>
              <a:t> </a:t>
            </a:r>
            <a:r>
              <a:rPr lang="ru-RU" sz="2800" b="1" dirty="0">
                <a:latin typeface="Arial" pitchFamily="34" charset="0"/>
                <a:ea typeface="Constantia"/>
                <a:cs typeface="Arial" pitchFamily="34" charset="0"/>
                <a:sym typeface="Constantia"/>
              </a:rPr>
              <a:t>так и</a:t>
            </a:r>
            <a:r>
              <a:rPr lang="ru-RU" sz="2800" b="1" dirty="0">
                <a:solidFill>
                  <a:schemeClr val="lt1"/>
                </a:solidFill>
                <a:latin typeface="Arial" pitchFamily="34" charset="0"/>
                <a:ea typeface="Constantia"/>
                <a:cs typeface="Arial" pitchFamily="34" charset="0"/>
                <a:sym typeface="Constantia"/>
              </a:rPr>
              <a:t> </a:t>
            </a:r>
            <a:r>
              <a:rPr lang="ru-RU" sz="2800" b="1" dirty="0">
                <a:ln>
                  <a:solidFill>
                    <a:sysClr val="windowText" lastClr="000000"/>
                  </a:solidFill>
                </a:ln>
                <a:solidFill>
                  <a:srgbClr val="FF0000"/>
                </a:solidFill>
                <a:latin typeface="Arial" pitchFamily="34" charset="0"/>
                <a:ea typeface="Constantia"/>
                <a:cs typeface="Arial" pitchFamily="34" charset="0"/>
                <a:sym typeface="Constantia"/>
              </a:rPr>
              <a:t>экстенсивными.</a:t>
            </a:r>
            <a:endParaRPr lang="ru-RU" sz="2800" b="1" dirty="0">
              <a:ln>
                <a:solidFill>
                  <a:sysClr val="windowText" lastClr="000000"/>
                </a:solidFill>
              </a:ln>
              <a:solidFill>
                <a:srgbClr val="FF0000"/>
              </a:solidFill>
              <a:latin typeface="Arial" pitchFamily="34" charset="0"/>
              <a:cs typeface="Arial" pitchFamily="34" charset="0"/>
            </a:endParaRPr>
          </a:p>
        </p:txBody>
      </p:sp>
      <p:pic>
        <p:nvPicPr>
          <p:cNvPr id="1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2960290"/>
            <a:ext cx="7992888" cy="190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707835"/>
      </p:ext>
    </p:extLst>
  </p:cSld>
  <p:clrMapOvr>
    <a:masterClrMapping/>
  </p:clrMapOvr>
  <p:transition>
    <p:wheel spokes="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Прямоугольник 8"/>
          <p:cNvSpPr/>
          <p:nvPr/>
        </p:nvSpPr>
        <p:spPr>
          <a:xfrm>
            <a:off x="611560" y="1556792"/>
            <a:ext cx="7960968" cy="4487382"/>
          </a:xfrm>
          <a:prstGeom prst="rect">
            <a:avLst/>
          </a:prstGeom>
        </p:spPr>
        <p:txBody>
          <a:bodyPr wrap="square">
            <a:spAutoFit/>
          </a:bodyPr>
          <a:lstStyle/>
          <a:p>
            <a:pPr marL="450850" indent="-450850" algn="just">
              <a:lnSpc>
                <a:spcPct val="85000"/>
              </a:lnSpc>
            </a:pPr>
            <a:r>
              <a:rPr lang="ru-RU" sz="2800" b="1" dirty="0">
                <a:ln>
                  <a:solidFill>
                    <a:sysClr val="windowText" lastClr="000000"/>
                  </a:solidFill>
                </a:ln>
                <a:solidFill>
                  <a:srgbClr val="FF0000"/>
                </a:solidFill>
                <a:latin typeface="Arial Black" pitchFamily="34" charset="0"/>
              </a:rPr>
              <a:t>Экстенсивные</a:t>
            </a:r>
            <a:r>
              <a:rPr lang="ru-RU" sz="2800" b="1" dirty="0"/>
              <a:t> </a:t>
            </a:r>
            <a:r>
              <a:rPr lang="ru-RU" sz="2800" b="1" dirty="0" smtClean="0"/>
              <a:t>(</a:t>
            </a:r>
            <a:r>
              <a:rPr lang="ru-RU" sz="2800" b="1" dirty="0" smtClean="0">
                <a:ln>
                  <a:solidFill>
                    <a:sysClr val="windowText" lastClr="000000"/>
                  </a:solidFill>
                </a:ln>
                <a:solidFill>
                  <a:srgbClr val="FF0000"/>
                </a:solidFill>
                <a:latin typeface="Arial Black" pitchFamily="34" charset="0"/>
              </a:rPr>
              <a:t>аддитивные</a:t>
            </a:r>
            <a:r>
              <a:rPr lang="ru-RU" sz="2800" b="1" dirty="0" smtClean="0"/>
              <a:t>) </a:t>
            </a:r>
            <a:r>
              <a:rPr lang="ru-RU" sz="2800" b="1" dirty="0" smtClean="0">
                <a:ln>
                  <a:solidFill>
                    <a:sysClr val="windowText" lastClr="000000"/>
                  </a:solidFill>
                </a:ln>
              </a:rPr>
              <a:t>параметры</a:t>
            </a:r>
            <a:r>
              <a:rPr lang="ru-RU" sz="2800" b="1" dirty="0" smtClean="0"/>
              <a:t> – </a:t>
            </a:r>
            <a:r>
              <a:rPr lang="ru-RU" sz="2800" b="1" dirty="0"/>
              <a:t>это параметры, которые </a:t>
            </a:r>
            <a:r>
              <a:rPr lang="ru-RU" sz="2800" b="1" u="sng" dirty="0">
                <a:ln>
                  <a:solidFill>
                    <a:sysClr val="windowText" lastClr="000000"/>
                  </a:solidFill>
                </a:ln>
                <a:solidFill>
                  <a:srgbClr val="0000FF"/>
                </a:solidFill>
              </a:rPr>
              <a:t>зависят от </a:t>
            </a:r>
            <a:r>
              <a:rPr lang="ru-RU" sz="2800" b="1" u="sng" dirty="0">
                <a:ln>
                  <a:solidFill>
                    <a:sysClr val="windowText" lastClr="000000"/>
                  </a:solidFill>
                </a:ln>
                <a:solidFill>
                  <a:srgbClr val="FF0066"/>
                </a:solidFill>
              </a:rPr>
              <a:t>количества вещества </a:t>
            </a:r>
            <a:r>
              <a:rPr lang="ru-RU" sz="2800" b="1" dirty="0"/>
              <a:t>системы и суммируются при объединении систем (объём, масса, энергия, площадь и т.д.).</a:t>
            </a:r>
          </a:p>
          <a:p>
            <a:pPr marL="450850" indent="-450850" algn="just">
              <a:lnSpc>
                <a:spcPct val="85000"/>
              </a:lnSpc>
            </a:pPr>
            <a:r>
              <a:rPr lang="ru-RU" sz="2800" b="1" dirty="0">
                <a:ln>
                  <a:solidFill>
                    <a:sysClr val="windowText" lastClr="000000"/>
                  </a:solidFill>
                </a:ln>
                <a:solidFill>
                  <a:srgbClr val="FF0000"/>
                </a:solidFill>
                <a:latin typeface="Arial Black" pitchFamily="34" charset="0"/>
              </a:rPr>
              <a:t>Интенсивные</a:t>
            </a:r>
            <a:r>
              <a:rPr lang="ru-RU" sz="2800" b="1" dirty="0">
                <a:ln>
                  <a:solidFill>
                    <a:sysClr val="windowText" lastClr="000000"/>
                  </a:solidFill>
                </a:ln>
                <a:latin typeface="Arial Black" pitchFamily="34" charset="0"/>
              </a:rPr>
              <a:t> </a:t>
            </a:r>
            <a:r>
              <a:rPr lang="ru-RU" sz="2800" b="1" dirty="0" smtClean="0">
                <a:ln>
                  <a:solidFill>
                    <a:sysClr val="windowText" lastClr="000000"/>
                  </a:solidFill>
                </a:ln>
              </a:rPr>
              <a:t>параметры</a:t>
            </a:r>
            <a:r>
              <a:rPr lang="ru-RU" sz="2800" b="1" dirty="0" smtClean="0"/>
              <a:t> – </a:t>
            </a:r>
            <a:r>
              <a:rPr lang="ru-RU" sz="2800" b="1" dirty="0"/>
              <a:t>это параметры, которые </a:t>
            </a:r>
            <a:r>
              <a:rPr lang="ru-RU" sz="2800" b="1" u="sng" dirty="0">
                <a:ln>
                  <a:solidFill>
                    <a:sysClr val="windowText" lastClr="000000"/>
                  </a:solidFill>
                </a:ln>
                <a:solidFill>
                  <a:srgbClr val="FF0000"/>
                </a:solidFill>
                <a:latin typeface="Arial Black" pitchFamily="34" charset="0"/>
              </a:rPr>
              <a:t>не</a:t>
            </a:r>
            <a:r>
              <a:rPr lang="ru-RU" sz="2800" b="1" u="sng" dirty="0">
                <a:ln>
                  <a:solidFill>
                    <a:sysClr val="windowText" lastClr="000000"/>
                  </a:solidFill>
                </a:ln>
              </a:rPr>
              <a:t> </a:t>
            </a:r>
            <a:r>
              <a:rPr lang="ru-RU" sz="2800" b="1" u="sng" dirty="0">
                <a:ln>
                  <a:solidFill>
                    <a:sysClr val="windowText" lastClr="000000"/>
                  </a:solidFill>
                </a:ln>
                <a:solidFill>
                  <a:srgbClr val="0000FF"/>
                </a:solidFill>
              </a:rPr>
              <a:t>зависят от </a:t>
            </a:r>
            <a:r>
              <a:rPr lang="ru-RU" sz="2800" b="1" u="sng" dirty="0">
                <a:ln>
                  <a:solidFill>
                    <a:sysClr val="windowText" lastClr="000000"/>
                  </a:solidFill>
                </a:ln>
                <a:solidFill>
                  <a:srgbClr val="FF0066"/>
                </a:solidFill>
              </a:rPr>
              <a:t>количества вещества</a:t>
            </a:r>
            <a:r>
              <a:rPr lang="ru-RU" sz="2800" b="1" dirty="0">
                <a:solidFill>
                  <a:srgbClr val="FF0066"/>
                </a:solidFill>
              </a:rPr>
              <a:t> </a:t>
            </a:r>
            <a:r>
              <a:rPr lang="ru-RU" sz="2800" b="1" dirty="0"/>
              <a:t>и выравниваются при объединении систем (температура, давление, концентрация, плотность, поверхностное натяжение).</a:t>
            </a:r>
          </a:p>
        </p:txBody>
      </p:sp>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Прямоугольник 8"/>
          <p:cNvSpPr/>
          <p:nvPr/>
        </p:nvSpPr>
        <p:spPr>
          <a:xfrm>
            <a:off x="671798" y="1628800"/>
            <a:ext cx="7920880" cy="2914131"/>
          </a:xfrm>
          <a:prstGeom prst="rect">
            <a:avLst/>
          </a:prstGeom>
        </p:spPr>
        <p:txBody>
          <a:bodyPr wrap="square">
            <a:spAutoFit/>
          </a:bodyPr>
          <a:lstStyle/>
          <a:p>
            <a:pPr lvl="0" indent="450850" algn="just">
              <a:lnSpc>
                <a:spcPct val="80000"/>
              </a:lnSpc>
              <a:spcBef>
                <a:spcPts val="0"/>
              </a:spcBef>
              <a:spcAft>
                <a:spcPts val="0"/>
              </a:spcAft>
              <a:buClr>
                <a:srgbClr val="C00000"/>
              </a:buClr>
              <a:buSzPts val="2280"/>
            </a:pPr>
            <a:r>
              <a:rPr lang="ru-RU" sz="2800" b="1" dirty="0">
                <a:latin typeface="Arial" pitchFamily="34" charset="0"/>
                <a:ea typeface="Constantia"/>
                <a:cs typeface="Arial" pitchFamily="34" charset="0"/>
                <a:sym typeface="Constantia"/>
              </a:rPr>
              <a:t>Совокупность всех физических и химических свойств системы характеризует её </a:t>
            </a:r>
            <a:r>
              <a:rPr lang="ru-RU" sz="2800" b="1" dirty="0">
                <a:ln>
                  <a:solidFill>
                    <a:sysClr val="windowText" lastClr="000000"/>
                  </a:solidFill>
                </a:ln>
                <a:solidFill>
                  <a:srgbClr val="FF0000"/>
                </a:solidFill>
                <a:latin typeface="Arial" pitchFamily="34" charset="0"/>
                <a:ea typeface="Constantia"/>
                <a:cs typeface="Arial" pitchFamily="34" charset="0"/>
                <a:sym typeface="Constantia"/>
              </a:rPr>
              <a:t>термодинамическое состояние</a:t>
            </a:r>
            <a:r>
              <a:rPr lang="ru-RU" sz="2800" b="1" dirty="0">
                <a:latin typeface="Arial" pitchFamily="34" charset="0"/>
                <a:ea typeface="Constantia"/>
                <a:cs typeface="Arial" pitchFamily="34" charset="0"/>
                <a:sym typeface="Constantia"/>
              </a:rPr>
              <a:t>.</a:t>
            </a:r>
            <a:endParaRPr lang="ru-RU" sz="2800" b="1" dirty="0">
              <a:latin typeface="Arial" pitchFamily="34" charset="0"/>
              <a:cs typeface="Arial" pitchFamily="34" charset="0"/>
            </a:endParaRPr>
          </a:p>
          <a:p>
            <a:pPr lvl="0" indent="450850" algn="just">
              <a:lnSpc>
                <a:spcPct val="80000"/>
              </a:lnSpc>
              <a:spcBef>
                <a:spcPts val="480"/>
              </a:spcBef>
              <a:spcAft>
                <a:spcPts val="0"/>
              </a:spcAft>
              <a:buClr>
                <a:srgbClr val="C00000"/>
              </a:buClr>
              <a:buSzPts val="2280"/>
            </a:pPr>
            <a:r>
              <a:rPr lang="ru-RU" sz="2800" b="1" dirty="0" smtClean="0">
                <a:latin typeface="Arial" pitchFamily="34" charset="0"/>
                <a:ea typeface="Constantia"/>
                <a:cs typeface="Arial" pitchFamily="34" charset="0"/>
                <a:sym typeface="Constantia"/>
              </a:rPr>
              <a:t>Все </a:t>
            </a:r>
            <a:r>
              <a:rPr lang="ru-RU" sz="2800" b="1" dirty="0">
                <a:latin typeface="Arial" pitchFamily="34" charset="0"/>
                <a:ea typeface="Constantia"/>
                <a:cs typeface="Arial" pitchFamily="34" charset="0"/>
                <a:sym typeface="Constantia"/>
              </a:rPr>
              <a:t>величины, характеризующие какое-либо </a:t>
            </a:r>
            <a:r>
              <a:rPr lang="ru-RU" sz="2800" b="1" dirty="0" smtClean="0">
                <a:latin typeface="Arial" pitchFamily="34" charset="0"/>
                <a:ea typeface="Constantia"/>
                <a:cs typeface="Arial" pitchFamily="34" charset="0"/>
                <a:sym typeface="Constantia"/>
              </a:rPr>
              <a:t>макроскопическое свойство рассматриваемой системы  </a:t>
            </a:r>
            <a:r>
              <a:rPr lang="ru-RU" sz="2800" b="1" dirty="0">
                <a:latin typeface="Arial" pitchFamily="34" charset="0"/>
                <a:ea typeface="Constantia"/>
                <a:cs typeface="Arial" pitchFamily="34" charset="0"/>
                <a:sym typeface="Constantia"/>
              </a:rPr>
              <a:t>называются </a:t>
            </a:r>
            <a:r>
              <a:rPr lang="ru-RU" sz="2800" b="1" dirty="0">
                <a:ln>
                  <a:solidFill>
                    <a:sysClr val="windowText" lastClr="000000"/>
                  </a:solidFill>
                </a:ln>
                <a:solidFill>
                  <a:srgbClr val="FF0000"/>
                </a:solidFill>
                <a:latin typeface="Arial" pitchFamily="34" charset="0"/>
                <a:ea typeface="Constantia"/>
                <a:cs typeface="Arial" pitchFamily="34" charset="0"/>
                <a:sym typeface="Constantia"/>
              </a:rPr>
              <a:t>параметрами состояния</a:t>
            </a:r>
            <a:r>
              <a:rPr lang="ru-RU" sz="2800" b="1" dirty="0">
                <a:latin typeface="Arial" pitchFamily="34" charset="0"/>
                <a:ea typeface="Constantia"/>
                <a:cs typeface="Arial" pitchFamily="34" charset="0"/>
                <a:sym typeface="Constantia"/>
              </a:rPr>
              <a:t>.</a:t>
            </a:r>
            <a:r>
              <a:rPr lang="ru-RU" sz="2800" b="1" dirty="0">
                <a:ln>
                  <a:solidFill>
                    <a:sysClr val="windowText" lastClr="000000"/>
                  </a:solidFill>
                </a:ln>
                <a:latin typeface="Arial" pitchFamily="34" charset="0"/>
                <a:ea typeface="Constantia"/>
                <a:cs typeface="Arial" pitchFamily="34" charset="0"/>
                <a:sym typeface="Constantia"/>
              </a:rPr>
              <a:t> </a:t>
            </a:r>
            <a:endParaRPr lang="ru-RU" sz="2800" b="1" dirty="0">
              <a:ln>
                <a:solidFill>
                  <a:sysClr val="windowText" lastClr="000000"/>
                </a:solidFill>
              </a:ln>
              <a:latin typeface="Arial" pitchFamily="34" charset="0"/>
              <a:cs typeface="Arial" pitchFamily="34" charset="0"/>
            </a:endParaRPr>
          </a:p>
        </p:txBody>
      </p:sp>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1766171"/>
            <a:ext cx="8136904" cy="421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Управляющая кнопка: далее 15">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Прямоугольник 8"/>
          <p:cNvSpPr/>
          <p:nvPr/>
        </p:nvSpPr>
        <p:spPr>
          <a:xfrm>
            <a:off x="539552" y="1556792"/>
            <a:ext cx="8136904" cy="4487382"/>
          </a:xfrm>
          <a:prstGeom prst="rect">
            <a:avLst/>
          </a:prstGeom>
        </p:spPr>
        <p:txBody>
          <a:bodyPr wrap="square">
            <a:spAutoFit/>
          </a:bodyPr>
          <a:lstStyle/>
          <a:p>
            <a:pPr marL="627063" indent="-627063" algn="just" eaLnBrk="1" hangingPunct="1">
              <a:lnSpc>
                <a:spcPct val="85000"/>
              </a:lnSpc>
            </a:pPr>
            <a:r>
              <a:rPr lang="ru-RU" sz="2800" b="1" dirty="0">
                <a:ln>
                  <a:solidFill>
                    <a:sysClr val="windowText" lastClr="000000"/>
                  </a:solidFill>
                </a:ln>
                <a:solidFill>
                  <a:srgbClr val="FF0066"/>
                </a:solidFill>
                <a:latin typeface="Arial Black" pitchFamily="34" charset="0"/>
                <a:cs typeface="Arial" pitchFamily="34" charset="0"/>
              </a:rPr>
              <a:t>Внутренняя энергия </a:t>
            </a:r>
            <a:r>
              <a:rPr lang="ru-RU" sz="2800" b="1" dirty="0" smtClean="0">
                <a:ln>
                  <a:solidFill>
                    <a:sysClr val="windowText" lastClr="000000"/>
                  </a:solidFill>
                </a:ln>
                <a:solidFill>
                  <a:srgbClr val="FF0066"/>
                </a:solidFill>
                <a:latin typeface="Arial Black" pitchFamily="34" charset="0"/>
                <a:cs typeface="Arial" pitchFamily="34" charset="0"/>
              </a:rPr>
              <a:t>(</a:t>
            </a:r>
            <a:r>
              <a:rPr lang="en-US" sz="2800" b="1" dirty="0">
                <a:ln>
                  <a:solidFill>
                    <a:sysClr val="windowText" lastClr="000000"/>
                  </a:solidFill>
                </a:ln>
                <a:solidFill>
                  <a:srgbClr val="FF0066"/>
                </a:solidFill>
                <a:latin typeface="Arial Black" pitchFamily="34" charset="0"/>
                <a:cs typeface="Arial" pitchFamily="34" charset="0"/>
              </a:rPr>
              <a:t>U</a:t>
            </a:r>
            <a:r>
              <a:rPr lang="ru-RU" sz="2800" b="1" dirty="0" smtClean="0">
                <a:ln>
                  <a:solidFill>
                    <a:sysClr val="windowText" lastClr="000000"/>
                  </a:solidFill>
                </a:ln>
                <a:solidFill>
                  <a:srgbClr val="FF0066"/>
                </a:solidFill>
                <a:latin typeface="Arial Black"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полная энергия системы, складывается из кинетической энергии движения частиц, потенциальной энергии взаимодействия между ними и внутримолекулярной </a:t>
            </a:r>
            <a:r>
              <a:rPr lang="ru-RU" sz="2800" b="1" dirty="0" smtClean="0">
                <a:latin typeface="Arial" pitchFamily="34" charset="0"/>
                <a:cs typeface="Arial" pitchFamily="34" charset="0"/>
              </a:rPr>
              <a:t>энергии. </a:t>
            </a:r>
            <a:r>
              <a:rPr lang="ru-RU" sz="2800" b="1" dirty="0" smtClean="0">
                <a:ln>
                  <a:solidFill>
                    <a:sysClr val="windowText" lastClr="000000"/>
                  </a:solidFill>
                </a:ln>
                <a:solidFill>
                  <a:srgbClr val="FF0000"/>
                </a:solidFill>
                <a:latin typeface="Arial" pitchFamily="34" charset="0"/>
                <a:cs typeface="Arial" pitchFamily="34" charset="0"/>
              </a:rPr>
              <a:t>Тепловой эффект</a:t>
            </a:r>
            <a:r>
              <a:rPr lang="ru-RU" sz="2800" b="1" dirty="0" smtClean="0">
                <a:latin typeface="Arial" pitchFamily="34" charset="0"/>
                <a:cs typeface="Arial" pitchFamily="34" charset="0"/>
              </a:rPr>
              <a:t> реакции при </a:t>
            </a:r>
            <a:r>
              <a:rPr lang="ru-RU" sz="2800" b="1" dirty="0" smtClean="0">
                <a:ln>
                  <a:solidFill>
                    <a:sysClr val="windowText" lastClr="000000"/>
                  </a:solidFill>
                </a:ln>
                <a:solidFill>
                  <a:srgbClr val="0000FF"/>
                </a:solidFill>
                <a:latin typeface="Arial" pitchFamily="34" charset="0"/>
                <a:cs typeface="Arial" pitchFamily="34" charset="0"/>
              </a:rPr>
              <a:t>постоянном </a:t>
            </a:r>
            <a:r>
              <a:rPr lang="ru-RU" sz="2800" b="1" u="sng" dirty="0" smtClean="0">
                <a:ln>
                  <a:solidFill>
                    <a:sysClr val="windowText" lastClr="000000"/>
                  </a:solidFill>
                </a:ln>
                <a:solidFill>
                  <a:srgbClr val="0000FF"/>
                </a:solidFill>
                <a:latin typeface="Arial" pitchFamily="34" charset="0"/>
                <a:cs typeface="Arial" pitchFamily="34" charset="0"/>
              </a:rPr>
              <a:t>объеме</a:t>
            </a:r>
            <a:r>
              <a:rPr lang="ru-RU" sz="2800" b="1" dirty="0" smtClean="0">
                <a:latin typeface="Arial" pitchFamily="34" charset="0"/>
                <a:cs typeface="Arial" pitchFamily="34" charset="0"/>
              </a:rPr>
              <a:t>. </a:t>
            </a:r>
            <a:endParaRPr lang="ru-RU" sz="2800" b="1" dirty="0">
              <a:latin typeface="Arial" pitchFamily="34" charset="0"/>
              <a:cs typeface="Arial" pitchFamily="34" charset="0"/>
            </a:endParaRPr>
          </a:p>
          <a:p>
            <a:pPr marL="723900" indent="-723900" algn="just" eaLnBrk="1" hangingPunct="1">
              <a:lnSpc>
                <a:spcPct val="85000"/>
              </a:lnSpc>
            </a:pPr>
            <a:r>
              <a:rPr lang="ru-RU" sz="2800" b="1" dirty="0" smtClean="0">
                <a:ln>
                  <a:solidFill>
                    <a:sysClr val="windowText" lastClr="000000"/>
                  </a:solidFill>
                </a:ln>
                <a:solidFill>
                  <a:srgbClr val="FF0066"/>
                </a:solidFill>
                <a:latin typeface="Arial Black" pitchFamily="34" charset="0"/>
                <a:cs typeface="Arial" pitchFamily="34" charset="0"/>
              </a:rPr>
              <a:t>Энтальпия</a:t>
            </a:r>
            <a:r>
              <a:rPr lang="ru-RU" sz="2800" b="1" dirty="0" smtClean="0">
                <a:latin typeface="Arial" pitchFamily="34" charset="0"/>
                <a:cs typeface="Arial" pitchFamily="34" charset="0"/>
              </a:rPr>
              <a:t> </a:t>
            </a:r>
            <a:r>
              <a:rPr lang="ru-RU" sz="2800" b="1" dirty="0" smtClean="0">
                <a:ln>
                  <a:solidFill>
                    <a:sysClr val="windowText" lastClr="000000"/>
                  </a:solidFill>
                </a:ln>
                <a:solidFill>
                  <a:srgbClr val="FF0066"/>
                </a:solidFill>
                <a:latin typeface="Arial Black" pitchFamily="34" charset="0"/>
                <a:cs typeface="Arial" pitchFamily="34" charset="0"/>
              </a:rPr>
              <a:t>(</a:t>
            </a:r>
            <a:r>
              <a:rPr lang="en-US" sz="2800" b="1" dirty="0">
                <a:ln>
                  <a:solidFill>
                    <a:sysClr val="windowText" lastClr="000000"/>
                  </a:solidFill>
                </a:ln>
                <a:solidFill>
                  <a:srgbClr val="FF0066"/>
                </a:solidFill>
                <a:latin typeface="Arial Black" pitchFamily="34" charset="0"/>
                <a:cs typeface="Arial" pitchFamily="34" charset="0"/>
              </a:rPr>
              <a:t>H</a:t>
            </a:r>
            <a:r>
              <a:rPr lang="ru-RU" sz="2800" b="1" dirty="0" smtClean="0">
                <a:ln>
                  <a:solidFill>
                    <a:sysClr val="windowText" lastClr="000000"/>
                  </a:solidFill>
                </a:ln>
                <a:solidFill>
                  <a:srgbClr val="FF0066"/>
                </a:solidFill>
                <a:latin typeface="Arial Black" pitchFamily="34" charset="0"/>
                <a:cs typeface="Arial" pitchFamily="34" charset="0"/>
              </a:rPr>
              <a:t>) </a:t>
            </a:r>
            <a:r>
              <a:rPr lang="ru-RU" sz="2800" b="1" dirty="0">
                <a:latin typeface="Arial" pitchFamily="34" charset="0"/>
                <a:cs typeface="Arial" pitchFamily="34" charset="0"/>
              </a:rPr>
              <a:t>– тепловая функция или теплосодержание, наряду с системой учитывает и окружающую ее среду. </a:t>
            </a:r>
            <a:r>
              <a:rPr lang="ru-RU" sz="2800" b="1" dirty="0">
                <a:ln>
                  <a:solidFill>
                    <a:sysClr val="windowText" lastClr="000000"/>
                  </a:solidFill>
                </a:ln>
                <a:solidFill>
                  <a:srgbClr val="FF0000"/>
                </a:solidFill>
                <a:latin typeface="Arial" pitchFamily="34" charset="0"/>
                <a:cs typeface="Arial" pitchFamily="34" charset="0"/>
              </a:rPr>
              <a:t>Тепловой эффект</a:t>
            </a:r>
            <a:r>
              <a:rPr lang="ru-RU" sz="2800" b="1" dirty="0">
                <a:latin typeface="Arial" pitchFamily="34" charset="0"/>
                <a:cs typeface="Arial" pitchFamily="34" charset="0"/>
              </a:rPr>
              <a:t> реакции при </a:t>
            </a:r>
            <a:r>
              <a:rPr lang="ru-RU" sz="2800" b="1" dirty="0">
                <a:ln>
                  <a:solidFill>
                    <a:sysClr val="windowText" lastClr="000000"/>
                  </a:solidFill>
                </a:ln>
                <a:solidFill>
                  <a:srgbClr val="0000FF"/>
                </a:solidFill>
                <a:latin typeface="Arial" pitchFamily="34" charset="0"/>
                <a:cs typeface="Arial" pitchFamily="34" charset="0"/>
              </a:rPr>
              <a:t>постоянном </a:t>
            </a:r>
            <a:r>
              <a:rPr lang="ru-RU" sz="2800" b="1" u="sng" dirty="0" smtClean="0">
                <a:ln>
                  <a:solidFill>
                    <a:sysClr val="windowText" lastClr="000000"/>
                  </a:solidFill>
                </a:ln>
                <a:solidFill>
                  <a:srgbClr val="0000FF"/>
                </a:solidFill>
                <a:latin typeface="Arial" pitchFamily="34" charset="0"/>
                <a:cs typeface="Arial" pitchFamily="34" charset="0"/>
              </a:rPr>
              <a:t>давлении</a:t>
            </a:r>
            <a:r>
              <a:rPr lang="ru-RU" sz="2800" b="1" dirty="0" smtClean="0">
                <a:latin typeface="Arial" pitchFamily="34" charset="0"/>
                <a:cs typeface="Arial" pitchFamily="34" charset="0"/>
              </a:rPr>
              <a:t>.</a:t>
            </a:r>
            <a:endParaRPr lang="en-US" sz="2800" b="1" dirty="0">
              <a:latin typeface="Arial" pitchFamily="34" charset="0"/>
              <a:cs typeface="Arial" pitchFamily="34" charset="0"/>
            </a:endParaRPr>
          </a:p>
        </p:txBody>
      </p:sp>
    </p:spTree>
    <p:extLst>
      <p:ext uri="{BB962C8B-B14F-4D97-AF65-F5344CB8AC3E}">
        <p14:creationId xmlns:p14="http://schemas.microsoft.com/office/powerpoint/2010/main" val="1055263544"/>
      </p:ext>
    </p:extLst>
  </p:cSld>
  <p:clrMapOvr>
    <a:masterClrMapping/>
  </p:clrMapOvr>
  <p:transition>
    <p:wheel spokes="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3" name="Прямоугольник 2"/>
          <p:cNvSpPr/>
          <p:nvPr/>
        </p:nvSpPr>
        <p:spPr>
          <a:xfrm>
            <a:off x="539552" y="1431791"/>
            <a:ext cx="8136904" cy="4573560"/>
          </a:xfrm>
          <a:prstGeom prst="rect">
            <a:avLst/>
          </a:prstGeom>
        </p:spPr>
        <p:txBody>
          <a:bodyPr wrap="square">
            <a:spAutoFit/>
          </a:bodyPr>
          <a:lstStyle/>
          <a:p>
            <a:pPr indent="450850" algn="just">
              <a:lnSpc>
                <a:spcPct val="80000"/>
              </a:lnSpc>
            </a:pPr>
            <a:r>
              <a:rPr lang="ru-RU" sz="2800" b="1" dirty="0">
                <a:ln>
                  <a:solidFill>
                    <a:sysClr val="windowText" lastClr="000000"/>
                  </a:solidFill>
                </a:ln>
                <a:solidFill>
                  <a:srgbClr val="C00000"/>
                </a:solidFill>
                <a:latin typeface="Arial Black" pitchFamily="34" charset="0"/>
                <a:cs typeface="Arial" pitchFamily="34" charset="0"/>
              </a:rPr>
              <a:t>Внутренняя энергия тела </a:t>
            </a:r>
            <a:r>
              <a:rPr lang="ru-RU" sz="2800" b="1" dirty="0">
                <a:ln>
                  <a:solidFill>
                    <a:sysClr val="windowText" lastClr="000000"/>
                  </a:solidFill>
                </a:ln>
                <a:solidFill>
                  <a:srgbClr val="FF0000"/>
                </a:solidFill>
                <a:latin typeface="Arial Black" pitchFamily="34" charset="0"/>
                <a:cs typeface="Arial" pitchFamily="34" charset="0"/>
              </a:rPr>
              <a:t>– </a:t>
            </a:r>
            <a:r>
              <a:rPr lang="ru-RU" sz="2800" b="1" dirty="0" smtClean="0">
                <a:ln>
                  <a:solidFill>
                    <a:sysClr val="windowText" lastClr="000000"/>
                  </a:solidFill>
                </a:ln>
                <a:solidFill>
                  <a:srgbClr val="FF0066"/>
                </a:solidFill>
                <a:latin typeface="Arial" pitchFamily="34" charset="0"/>
                <a:cs typeface="Arial" pitchFamily="34" charset="0"/>
              </a:rPr>
              <a:t>кинетическая</a:t>
            </a:r>
            <a:r>
              <a:rPr lang="ru-RU" sz="2800" b="1" dirty="0" smtClean="0">
                <a:ln>
                  <a:solidFill>
                    <a:sysClr val="windowText" lastClr="000000"/>
                  </a:solidFill>
                </a:ln>
                <a:solidFill>
                  <a:srgbClr val="0000FF"/>
                </a:solidFill>
                <a:latin typeface="Arial" pitchFamily="34" charset="0"/>
                <a:cs typeface="Arial" pitchFamily="34" charset="0"/>
              </a:rPr>
              <a:t>  </a:t>
            </a:r>
            <a:r>
              <a:rPr lang="ru-RU" sz="2800" b="1" dirty="0">
                <a:ln>
                  <a:solidFill>
                    <a:sysClr val="windowText" lastClr="000000"/>
                  </a:solidFill>
                </a:ln>
                <a:solidFill>
                  <a:srgbClr val="0000FF"/>
                </a:solidFill>
                <a:latin typeface="Arial" pitchFamily="34" charset="0"/>
                <a:cs typeface="Arial" pitchFamily="34" charset="0"/>
              </a:rPr>
              <a:t>энергия </a:t>
            </a:r>
            <a:r>
              <a:rPr lang="ru-RU" sz="2800" b="1" dirty="0">
                <a:ln>
                  <a:solidFill>
                    <a:sysClr val="windowText" lastClr="000000"/>
                  </a:solidFill>
                </a:ln>
                <a:latin typeface="Arial" pitchFamily="34" charset="0"/>
                <a:cs typeface="Arial" pitchFamily="34" charset="0"/>
              </a:rPr>
              <a:t>молекул тела и </a:t>
            </a:r>
            <a:r>
              <a:rPr lang="ru-RU" sz="2800" b="1" dirty="0">
                <a:ln>
                  <a:solidFill>
                    <a:sysClr val="windowText" lastClr="000000"/>
                  </a:solidFill>
                </a:ln>
                <a:solidFill>
                  <a:srgbClr val="008000"/>
                </a:solidFill>
                <a:latin typeface="Arial" pitchFamily="34" charset="0"/>
                <a:cs typeface="Arial" pitchFamily="34" charset="0"/>
              </a:rPr>
              <a:t>потенциальная</a:t>
            </a:r>
            <a:r>
              <a:rPr lang="ru-RU" sz="2800" b="1" dirty="0">
                <a:ln>
                  <a:solidFill>
                    <a:sysClr val="windowText" lastClr="000000"/>
                  </a:solidFill>
                </a:ln>
                <a:latin typeface="Arial" pitchFamily="34" charset="0"/>
                <a:cs typeface="Arial" pitchFamily="34" charset="0"/>
              </a:rPr>
              <a:t> </a:t>
            </a:r>
            <a:r>
              <a:rPr lang="ru-RU" sz="2800" b="1" dirty="0">
                <a:ln>
                  <a:solidFill>
                    <a:sysClr val="windowText" lastClr="000000"/>
                  </a:solidFill>
                </a:ln>
                <a:solidFill>
                  <a:srgbClr val="0000FF"/>
                </a:solidFill>
                <a:latin typeface="Arial" pitchFamily="34" charset="0"/>
                <a:cs typeface="Arial" pitchFamily="34" charset="0"/>
              </a:rPr>
              <a:t>энергия </a:t>
            </a:r>
            <a:r>
              <a:rPr lang="ru-RU" sz="2800" b="1" dirty="0">
                <a:ln>
                  <a:solidFill>
                    <a:sysClr val="windowText" lastClr="000000"/>
                  </a:solidFill>
                </a:ln>
                <a:latin typeface="Arial" pitchFamily="34" charset="0"/>
                <a:cs typeface="Arial" pitchFamily="34" charset="0"/>
              </a:rPr>
              <a:t>их </a:t>
            </a:r>
            <a:r>
              <a:rPr lang="ru-RU" sz="2800" b="1" dirty="0" smtClean="0">
                <a:ln>
                  <a:solidFill>
                    <a:sysClr val="windowText" lastClr="000000"/>
                  </a:solidFill>
                </a:ln>
                <a:latin typeface="Arial" pitchFamily="34" charset="0"/>
                <a:cs typeface="Arial" pitchFamily="34" charset="0"/>
              </a:rPr>
              <a:t>взаимодействия.</a:t>
            </a:r>
          </a:p>
          <a:p>
            <a:pPr indent="450850" algn="just">
              <a:lnSpc>
                <a:spcPct val="80000"/>
              </a:lnSpc>
            </a:pPr>
            <a:r>
              <a:rPr lang="ru-RU" sz="2800" b="1" dirty="0">
                <a:ln>
                  <a:solidFill>
                    <a:sysClr val="windowText" lastClr="000000"/>
                  </a:solidFill>
                </a:ln>
                <a:solidFill>
                  <a:srgbClr val="FF0000"/>
                </a:solidFill>
                <a:latin typeface="Arial Black" pitchFamily="34" charset="0"/>
                <a:cs typeface="Arial" pitchFamily="34" charset="0"/>
              </a:rPr>
              <a:t>Теплопередача – </a:t>
            </a:r>
            <a:r>
              <a:rPr lang="ru-RU" sz="2800" b="1" dirty="0" smtClean="0">
                <a:ln>
                  <a:solidFill>
                    <a:sysClr val="windowText" lastClr="000000"/>
                  </a:solidFill>
                </a:ln>
                <a:latin typeface="Arial" pitchFamily="34" charset="0"/>
                <a:cs typeface="Arial" pitchFamily="34" charset="0"/>
              </a:rPr>
              <a:t>процесс </a:t>
            </a:r>
            <a:r>
              <a:rPr lang="ru-RU" sz="2800" b="1" dirty="0">
                <a:ln>
                  <a:solidFill>
                    <a:sysClr val="windowText" lastClr="000000"/>
                  </a:solidFill>
                </a:ln>
                <a:latin typeface="Arial" pitchFamily="34" charset="0"/>
                <a:cs typeface="Arial" pitchFamily="34" charset="0"/>
              </a:rPr>
              <a:t>изменения</a:t>
            </a:r>
            <a:r>
              <a:rPr lang="ru-RU" sz="2800" b="1" dirty="0">
                <a:ln>
                  <a:solidFill>
                    <a:sysClr val="windowText" lastClr="000000"/>
                  </a:solidFill>
                </a:ln>
                <a:solidFill>
                  <a:srgbClr val="FF0000"/>
                </a:solidFill>
                <a:latin typeface="Arial" pitchFamily="34" charset="0"/>
                <a:cs typeface="Arial" pitchFamily="34" charset="0"/>
              </a:rPr>
              <a:t> </a:t>
            </a:r>
            <a:r>
              <a:rPr lang="ru-RU" sz="2800" b="1" dirty="0">
                <a:ln>
                  <a:solidFill>
                    <a:sysClr val="windowText" lastClr="000000"/>
                  </a:solidFill>
                </a:ln>
                <a:solidFill>
                  <a:srgbClr val="0000FF"/>
                </a:solidFill>
                <a:latin typeface="Arial" pitchFamily="34" charset="0"/>
                <a:cs typeface="Arial" pitchFamily="34" charset="0"/>
              </a:rPr>
              <a:t>внутренней  энергии </a:t>
            </a:r>
            <a:r>
              <a:rPr lang="ru-RU" sz="2800" b="1" dirty="0">
                <a:ln>
                  <a:solidFill>
                    <a:sysClr val="windowText" lastClr="000000"/>
                  </a:solidFill>
                </a:ln>
                <a:latin typeface="Arial" pitchFamily="34" charset="0"/>
                <a:cs typeface="Arial" pitchFamily="34" charset="0"/>
              </a:rPr>
              <a:t>без совершения </a:t>
            </a:r>
            <a:r>
              <a:rPr lang="ru-RU" sz="2800" b="1" dirty="0" smtClean="0">
                <a:ln>
                  <a:solidFill>
                    <a:sysClr val="windowText" lastClr="000000"/>
                  </a:solidFill>
                </a:ln>
                <a:latin typeface="Arial" pitchFamily="34" charset="0"/>
                <a:cs typeface="Arial" pitchFamily="34" charset="0"/>
              </a:rPr>
              <a:t>работы.</a:t>
            </a:r>
            <a:endParaRPr lang="ru-RU" sz="2800" dirty="0">
              <a:latin typeface="Arial" pitchFamily="34" charset="0"/>
              <a:cs typeface="Arial" pitchFamily="34" charset="0"/>
            </a:endParaRPr>
          </a:p>
          <a:p>
            <a:pPr indent="450850" algn="just">
              <a:lnSpc>
                <a:spcPct val="80000"/>
              </a:lnSpc>
            </a:pPr>
            <a:r>
              <a:rPr lang="ru-RU" sz="2800" b="1" dirty="0">
                <a:ln>
                  <a:solidFill>
                    <a:sysClr val="windowText" lastClr="000000"/>
                  </a:solidFill>
                </a:ln>
                <a:solidFill>
                  <a:srgbClr val="FF0000"/>
                </a:solidFill>
                <a:latin typeface="Arial Black" pitchFamily="34" charset="0"/>
                <a:cs typeface="Arial" pitchFamily="34" charset="0"/>
              </a:rPr>
              <a:t>Теплопроводность – </a:t>
            </a:r>
            <a:r>
              <a:rPr lang="ru-RU" sz="2800" b="1" dirty="0" smtClean="0">
                <a:ln>
                  <a:solidFill>
                    <a:sysClr val="windowText" lastClr="000000"/>
                  </a:solidFill>
                </a:ln>
                <a:latin typeface="Arial" pitchFamily="34" charset="0"/>
                <a:cs typeface="Arial" pitchFamily="34" charset="0"/>
              </a:rPr>
              <a:t>явление</a:t>
            </a:r>
            <a:r>
              <a:rPr lang="ru-RU" sz="2800" b="1" dirty="0" smtClean="0">
                <a:ln>
                  <a:solidFill>
                    <a:sysClr val="windowText" lastClr="000000"/>
                  </a:solidFill>
                </a:ln>
                <a:solidFill>
                  <a:srgbClr val="FF0000"/>
                </a:solidFill>
                <a:latin typeface="Arial" pitchFamily="34" charset="0"/>
                <a:cs typeface="Arial" pitchFamily="34" charset="0"/>
              </a:rPr>
              <a:t> </a:t>
            </a:r>
            <a:r>
              <a:rPr lang="ru-RU" sz="2800" b="1" dirty="0">
                <a:ln>
                  <a:solidFill>
                    <a:sysClr val="windowText" lastClr="000000"/>
                  </a:solidFill>
                </a:ln>
                <a:solidFill>
                  <a:srgbClr val="FF0000"/>
                </a:solidFill>
                <a:latin typeface="Arial" pitchFamily="34" charset="0"/>
                <a:cs typeface="Arial" pitchFamily="34" charset="0"/>
              </a:rPr>
              <a:t>теплопередачи </a:t>
            </a:r>
            <a:r>
              <a:rPr lang="ru-RU" sz="2800" b="1" dirty="0">
                <a:ln>
                  <a:solidFill>
                    <a:sysClr val="windowText" lastClr="000000"/>
                  </a:solidFill>
                </a:ln>
                <a:solidFill>
                  <a:srgbClr val="0000FF"/>
                </a:solidFill>
                <a:latin typeface="Arial" pitchFamily="34" charset="0"/>
                <a:cs typeface="Arial" pitchFamily="34" charset="0"/>
              </a:rPr>
              <a:t>внутренней  энергии </a:t>
            </a:r>
            <a:r>
              <a:rPr lang="ru-RU" sz="2800" b="1" dirty="0">
                <a:ln>
                  <a:solidFill>
                    <a:sysClr val="windowText" lastClr="000000"/>
                  </a:solidFill>
                </a:ln>
                <a:latin typeface="Arial" pitchFamily="34" charset="0"/>
                <a:cs typeface="Arial" pitchFamily="34" charset="0"/>
              </a:rPr>
              <a:t>от одного тела к другому при их непосредственном </a:t>
            </a:r>
            <a:r>
              <a:rPr lang="ru-RU" sz="2800" b="1" dirty="0" smtClean="0">
                <a:ln>
                  <a:solidFill>
                    <a:sysClr val="windowText" lastClr="000000"/>
                  </a:solidFill>
                </a:ln>
                <a:latin typeface="Arial" pitchFamily="34" charset="0"/>
                <a:cs typeface="Arial" pitchFamily="34" charset="0"/>
              </a:rPr>
              <a:t>контакте. </a:t>
            </a:r>
            <a:endParaRPr lang="ru-RU" sz="2800" dirty="0">
              <a:latin typeface="Arial" pitchFamily="34" charset="0"/>
              <a:cs typeface="Arial" pitchFamily="34" charset="0"/>
            </a:endParaRPr>
          </a:p>
          <a:p>
            <a:pPr indent="450850" algn="just">
              <a:lnSpc>
                <a:spcPct val="80000"/>
              </a:lnSpc>
            </a:pPr>
            <a:r>
              <a:rPr lang="ru-RU" sz="2800" b="1" dirty="0">
                <a:ln>
                  <a:solidFill>
                    <a:sysClr val="windowText" lastClr="000000"/>
                  </a:solidFill>
                </a:ln>
                <a:solidFill>
                  <a:srgbClr val="FF0000"/>
                </a:solidFill>
                <a:latin typeface="Arial Black" pitchFamily="34" charset="0"/>
                <a:cs typeface="Arial" pitchFamily="34" charset="0"/>
              </a:rPr>
              <a:t>Конвекция – </a:t>
            </a:r>
            <a:r>
              <a:rPr lang="ru-RU" sz="2800" b="1" dirty="0" smtClean="0">
                <a:ln>
                  <a:solidFill>
                    <a:sysClr val="windowText" lastClr="000000"/>
                  </a:solidFill>
                </a:ln>
                <a:latin typeface="Arial" pitchFamily="34" charset="0"/>
                <a:cs typeface="Arial" pitchFamily="34" charset="0"/>
              </a:rPr>
              <a:t>явление </a:t>
            </a:r>
            <a:r>
              <a:rPr lang="ru-RU" sz="2800" b="1" dirty="0">
                <a:ln>
                  <a:solidFill>
                    <a:sysClr val="windowText" lastClr="000000"/>
                  </a:solidFill>
                </a:ln>
                <a:latin typeface="Arial" pitchFamily="34" charset="0"/>
                <a:cs typeface="Arial" pitchFamily="34" charset="0"/>
              </a:rPr>
              <a:t>переноса </a:t>
            </a:r>
            <a:r>
              <a:rPr lang="ru-RU" sz="2800" b="1" dirty="0">
                <a:ln>
                  <a:solidFill>
                    <a:sysClr val="windowText" lastClr="000000"/>
                  </a:solidFill>
                </a:ln>
                <a:solidFill>
                  <a:srgbClr val="0000FF"/>
                </a:solidFill>
                <a:latin typeface="Arial" pitchFamily="34" charset="0"/>
                <a:cs typeface="Arial" pitchFamily="34" charset="0"/>
              </a:rPr>
              <a:t>энергии </a:t>
            </a:r>
            <a:r>
              <a:rPr lang="ru-RU" sz="2800" b="1" dirty="0">
                <a:ln>
                  <a:solidFill>
                    <a:sysClr val="windowText" lastClr="000000"/>
                  </a:solidFill>
                </a:ln>
                <a:latin typeface="Arial" pitchFamily="34" charset="0"/>
                <a:cs typeface="Arial" pitchFamily="34" charset="0"/>
              </a:rPr>
              <a:t>самими струями газа или </a:t>
            </a:r>
            <a:r>
              <a:rPr lang="ru-RU" sz="2800" b="1" dirty="0" smtClean="0">
                <a:ln>
                  <a:solidFill>
                    <a:sysClr val="windowText" lastClr="000000"/>
                  </a:solidFill>
                </a:ln>
                <a:latin typeface="Arial" pitchFamily="34" charset="0"/>
                <a:cs typeface="Arial" pitchFamily="34" charset="0"/>
              </a:rPr>
              <a:t>жидкости.</a:t>
            </a:r>
            <a:endParaRPr lang="ru-RU" sz="2800" dirty="0">
              <a:latin typeface="Arial" pitchFamily="34" charset="0"/>
              <a:cs typeface="Arial" pitchFamily="34" charset="0"/>
            </a:endParaRPr>
          </a:p>
          <a:p>
            <a:pPr indent="450850" algn="just">
              <a:lnSpc>
                <a:spcPct val="80000"/>
              </a:lnSpc>
            </a:pPr>
            <a:r>
              <a:rPr lang="ru-RU" sz="2800" b="1" dirty="0" smtClean="0">
                <a:ln>
                  <a:solidFill>
                    <a:sysClr val="windowText" lastClr="000000"/>
                  </a:solidFill>
                </a:ln>
                <a:latin typeface="Arial" pitchFamily="34" charset="0"/>
                <a:cs typeface="Arial" pitchFamily="34" charset="0"/>
              </a:rPr>
              <a:t> </a:t>
            </a:r>
            <a:endParaRPr lang="ru-RU" sz="2800" dirty="0">
              <a:latin typeface="Arial" pitchFamily="34" charset="0"/>
              <a:cs typeface="Arial" pitchFamily="34" charset="0"/>
            </a:endParaRPr>
          </a:p>
        </p:txBody>
      </p:sp>
    </p:spTree>
    <p:extLst>
      <p:ext uri="{BB962C8B-B14F-4D97-AF65-F5344CB8AC3E}">
        <p14:creationId xmlns:p14="http://schemas.microsoft.com/office/powerpoint/2010/main" val="1244104712"/>
      </p:ext>
    </p:extLst>
  </p:cSld>
  <p:clrMapOvr>
    <a:masterClrMapping/>
  </p:clrMapOvr>
  <p:transition>
    <p:wheel spokes="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Прямоугольник 8"/>
          <p:cNvSpPr/>
          <p:nvPr/>
        </p:nvSpPr>
        <p:spPr>
          <a:xfrm>
            <a:off x="675234" y="1556792"/>
            <a:ext cx="7929214" cy="4487382"/>
          </a:xfrm>
          <a:prstGeom prst="rect">
            <a:avLst/>
          </a:prstGeom>
        </p:spPr>
        <p:txBody>
          <a:bodyPr wrap="square">
            <a:spAutoFit/>
          </a:bodyPr>
          <a:lstStyle/>
          <a:p>
            <a:pPr algn="just" eaLnBrk="1" hangingPunct="1">
              <a:lnSpc>
                <a:spcPct val="85000"/>
              </a:lnSpc>
            </a:pPr>
            <a:r>
              <a:rPr lang="ru-RU" sz="2800" b="1" dirty="0" smtClean="0">
                <a:ln>
                  <a:solidFill>
                    <a:sysClr val="windowText" lastClr="000000"/>
                  </a:solidFill>
                </a:ln>
                <a:solidFill>
                  <a:srgbClr val="FF0066"/>
                </a:solidFill>
                <a:latin typeface="Arial Black" pitchFamily="34" charset="0"/>
                <a:cs typeface="Arial" pitchFamily="34" charset="0"/>
              </a:rPr>
              <a:t>Свободная </a:t>
            </a:r>
            <a:r>
              <a:rPr lang="ru-RU" sz="2800" b="1" dirty="0">
                <a:ln>
                  <a:solidFill>
                    <a:sysClr val="windowText" lastClr="000000"/>
                  </a:solidFill>
                </a:ln>
                <a:solidFill>
                  <a:srgbClr val="FF0066"/>
                </a:solidFill>
                <a:latin typeface="Arial Black" pitchFamily="34" charset="0"/>
                <a:cs typeface="Arial" pitchFamily="34" charset="0"/>
              </a:rPr>
              <a:t>энергия </a:t>
            </a:r>
            <a:r>
              <a:rPr lang="ru-RU" sz="2800" b="1" dirty="0" smtClean="0">
                <a:ln>
                  <a:solidFill>
                    <a:sysClr val="windowText" lastClr="000000"/>
                  </a:solidFill>
                </a:ln>
                <a:solidFill>
                  <a:srgbClr val="FF0066"/>
                </a:solidFill>
                <a:latin typeface="Arial Black" pitchFamily="34" charset="0"/>
                <a:cs typeface="Arial" pitchFamily="34" charset="0"/>
              </a:rPr>
              <a:t>Гельмгольца (</a:t>
            </a:r>
            <a:r>
              <a:rPr lang="en-US" sz="2800" b="1" dirty="0">
                <a:ln>
                  <a:solidFill>
                    <a:sysClr val="windowText" lastClr="000000"/>
                  </a:solidFill>
                </a:ln>
                <a:solidFill>
                  <a:srgbClr val="FF0066"/>
                </a:solidFill>
                <a:latin typeface="Arial Black" pitchFamily="34" charset="0"/>
                <a:cs typeface="Arial" pitchFamily="34" charset="0"/>
              </a:rPr>
              <a:t>F</a:t>
            </a:r>
            <a:r>
              <a:rPr lang="ru-RU" sz="2800" b="1" dirty="0" smtClean="0">
                <a:ln>
                  <a:solidFill>
                    <a:sysClr val="windowText" lastClr="000000"/>
                  </a:solidFill>
                </a:ln>
                <a:solidFill>
                  <a:srgbClr val="FF0066"/>
                </a:solidFill>
                <a:latin typeface="Arial Black" pitchFamily="34" charset="0"/>
                <a:cs typeface="Arial" pitchFamily="34" charset="0"/>
              </a:rPr>
              <a:t>)</a:t>
            </a:r>
            <a:r>
              <a:rPr lang="ru-RU" sz="2800" b="1" dirty="0" smtClean="0">
                <a:solidFill>
                  <a:srgbClr val="C00000"/>
                </a:solidFill>
                <a:latin typeface="Arial Black" pitchFamily="34" charset="0"/>
                <a:cs typeface="Arial" pitchFamily="34" charset="0"/>
              </a:rPr>
              <a:t> </a:t>
            </a:r>
            <a:r>
              <a:rPr lang="ru-RU" sz="2800" b="1" dirty="0">
                <a:latin typeface="Arial" pitchFamily="34" charset="0"/>
                <a:cs typeface="Arial" pitchFamily="34" charset="0"/>
              </a:rPr>
              <a:t>–</a:t>
            </a:r>
            <a:r>
              <a:rPr lang="ru-RU" sz="2800" b="1" dirty="0" smtClean="0">
                <a:latin typeface="Arial" pitchFamily="34" charset="0"/>
                <a:cs typeface="Arial" pitchFamily="34" charset="0"/>
              </a:rPr>
              <a:t> </a:t>
            </a:r>
            <a:r>
              <a:rPr lang="ru-RU" sz="2800" b="1" dirty="0">
                <a:latin typeface="Arial" pitchFamily="34" charset="0"/>
                <a:cs typeface="Arial" pitchFamily="34" charset="0"/>
              </a:rPr>
              <a:t>является мерой работы, которую может совершить термодинамическая система над внешними телами (при </a:t>
            </a:r>
            <a:r>
              <a:rPr lang="ru-RU" sz="2800" b="1" dirty="0">
                <a:ln>
                  <a:solidFill>
                    <a:sysClr val="windowText" lastClr="000000"/>
                  </a:solidFill>
                </a:ln>
                <a:solidFill>
                  <a:srgbClr val="0000FF"/>
                </a:solidFill>
                <a:latin typeface="Arial" pitchFamily="34" charset="0"/>
                <a:cs typeface="Arial" pitchFamily="34" charset="0"/>
              </a:rPr>
              <a:t>постоянном </a:t>
            </a:r>
            <a:r>
              <a:rPr lang="ru-RU" sz="2800" b="1" u="sng" dirty="0" smtClean="0">
                <a:ln>
                  <a:solidFill>
                    <a:sysClr val="windowText" lastClr="000000"/>
                  </a:solidFill>
                </a:ln>
                <a:solidFill>
                  <a:srgbClr val="0000FF"/>
                </a:solidFill>
                <a:latin typeface="Arial" pitchFamily="34" charset="0"/>
                <a:cs typeface="Arial" pitchFamily="34" charset="0"/>
              </a:rPr>
              <a:t>объеме</a:t>
            </a:r>
            <a:r>
              <a:rPr lang="ru-RU" sz="2800" b="1" dirty="0" smtClean="0">
                <a:ln>
                  <a:solidFill>
                    <a:sysClr val="windowText" lastClr="000000"/>
                  </a:solidFill>
                </a:ln>
                <a:solidFill>
                  <a:srgbClr val="0000FF"/>
                </a:solidFill>
                <a:latin typeface="Arial" pitchFamily="34" charset="0"/>
                <a:cs typeface="Arial" pitchFamily="34" charset="0"/>
              </a:rPr>
              <a:t> </a:t>
            </a:r>
            <a:r>
              <a:rPr lang="ru-RU" sz="2800" b="1" dirty="0" smtClean="0">
                <a:latin typeface="Arial" pitchFamily="34" charset="0"/>
                <a:cs typeface="Arial" pitchFamily="34" charset="0"/>
              </a:rPr>
              <a:t>и </a:t>
            </a:r>
            <a:r>
              <a:rPr lang="ru-RU" sz="2800" b="1" u="sng" dirty="0" smtClean="0">
                <a:ln>
                  <a:solidFill>
                    <a:sysClr val="windowText" lastClr="000000"/>
                  </a:solidFill>
                </a:ln>
                <a:solidFill>
                  <a:srgbClr val="0000FF"/>
                </a:solidFill>
                <a:latin typeface="Arial" pitchFamily="34" charset="0"/>
                <a:cs typeface="Arial" pitchFamily="34" charset="0"/>
              </a:rPr>
              <a:t>температуре</a:t>
            </a:r>
            <a:r>
              <a:rPr lang="ru-RU" sz="2800" b="1" dirty="0" smtClean="0">
                <a:latin typeface="Arial" pitchFamily="34" charset="0"/>
                <a:cs typeface="Arial" pitchFamily="34" charset="0"/>
              </a:rPr>
              <a:t>).</a:t>
            </a:r>
            <a:endParaRPr lang="en-US" sz="2800" b="1" dirty="0">
              <a:latin typeface="Arial" pitchFamily="34" charset="0"/>
              <a:cs typeface="Arial" pitchFamily="34" charset="0"/>
            </a:endParaRPr>
          </a:p>
          <a:p>
            <a:pPr algn="just">
              <a:lnSpc>
                <a:spcPct val="85000"/>
              </a:lnSpc>
            </a:pPr>
            <a:r>
              <a:rPr lang="ru-RU" sz="2800" b="1" dirty="0" smtClean="0">
                <a:ln>
                  <a:solidFill>
                    <a:sysClr val="windowText" lastClr="000000"/>
                  </a:solidFill>
                </a:ln>
                <a:solidFill>
                  <a:srgbClr val="FF0066"/>
                </a:solidFill>
                <a:latin typeface="Arial Black" pitchFamily="34" charset="0"/>
                <a:cs typeface="Arial" pitchFamily="34" charset="0"/>
              </a:rPr>
              <a:t>Энергия </a:t>
            </a:r>
            <a:r>
              <a:rPr lang="ru-RU" sz="2800" b="1" dirty="0">
                <a:ln>
                  <a:solidFill>
                    <a:sysClr val="windowText" lastClr="000000"/>
                  </a:solidFill>
                </a:ln>
                <a:solidFill>
                  <a:srgbClr val="FF0066"/>
                </a:solidFill>
                <a:latin typeface="Arial Black" pitchFamily="34" charset="0"/>
                <a:cs typeface="Arial" pitchFamily="34" charset="0"/>
              </a:rPr>
              <a:t>Гиббса </a:t>
            </a:r>
            <a:r>
              <a:rPr lang="ru-RU" sz="2800" b="1" dirty="0" smtClean="0">
                <a:ln>
                  <a:solidFill>
                    <a:sysClr val="windowText" lastClr="000000"/>
                  </a:solidFill>
                </a:ln>
                <a:solidFill>
                  <a:srgbClr val="FF0066"/>
                </a:solidFill>
                <a:latin typeface="Arial Black" pitchFamily="34" charset="0"/>
                <a:cs typeface="Arial" pitchFamily="34" charset="0"/>
              </a:rPr>
              <a:t>(</a:t>
            </a:r>
            <a:r>
              <a:rPr lang="en-US" sz="2800" b="1" dirty="0">
                <a:ln>
                  <a:solidFill>
                    <a:sysClr val="windowText" lastClr="000000"/>
                  </a:solidFill>
                </a:ln>
                <a:solidFill>
                  <a:srgbClr val="FF0066"/>
                </a:solidFill>
                <a:latin typeface="Arial Black" pitchFamily="34" charset="0"/>
                <a:cs typeface="Arial" pitchFamily="34" charset="0"/>
              </a:rPr>
              <a:t>G</a:t>
            </a:r>
            <a:r>
              <a:rPr lang="ru-RU" sz="2800" b="1" dirty="0" smtClean="0">
                <a:ln>
                  <a:solidFill>
                    <a:sysClr val="windowText" lastClr="000000"/>
                  </a:solidFill>
                </a:ln>
                <a:solidFill>
                  <a:srgbClr val="FF0066"/>
                </a:solidFill>
                <a:latin typeface="Arial Black" pitchFamily="34" charset="0"/>
                <a:cs typeface="Arial" pitchFamily="34" charset="0"/>
              </a:rPr>
              <a:t>)</a:t>
            </a:r>
            <a:r>
              <a:rPr lang="ru-RU" sz="2800" b="1" dirty="0" smtClean="0">
                <a:solidFill>
                  <a:srgbClr val="C00000"/>
                </a:solidFill>
                <a:latin typeface="Arial Black" pitchFamily="34" charset="0"/>
                <a:cs typeface="Arial" pitchFamily="34" charset="0"/>
              </a:rPr>
              <a:t> </a:t>
            </a:r>
            <a:r>
              <a:rPr lang="ru-RU" sz="2800" b="1" dirty="0">
                <a:latin typeface="Arial" pitchFamily="34" charset="0"/>
                <a:cs typeface="Arial" pitchFamily="34" charset="0"/>
              </a:rPr>
              <a:t>– полная химическая энергия;  энергия, за счет которой система производит работу; характер изменения энергии Гиббса позволяет судить о принципиальной возможности осуществления процесса (при </a:t>
            </a:r>
            <a:r>
              <a:rPr lang="ru-RU" sz="2800" b="1" dirty="0">
                <a:ln>
                  <a:solidFill>
                    <a:sysClr val="windowText" lastClr="000000"/>
                  </a:solidFill>
                </a:ln>
                <a:solidFill>
                  <a:srgbClr val="0000FF"/>
                </a:solidFill>
                <a:latin typeface="Arial" pitchFamily="34" charset="0"/>
                <a:cs typeface="Arial" pitchFamily="34" charset="0"/>
              </a:rPr>
              <a:t>постоянном </a:t>
            </a:r>
            <a:r>
              <a:rPr lang="ru-RU" sz="2800" b="1" u="sng" dirty="0" smtClean="0">
                <a:ln>
                  <a:solidFill>
                    <a:sysClr val="windowText" lastClr="000000"/>
                  </a:solidFill>
                </a:ln>
                <a:solidFill>
                  <a:srgbClr val="0000FF"/>
                </a:solidFill>
                <a:latin typeface="Arial" pitchFamily="34" charset="0"/>
                <a:cs typeface="Arial" pitchFamily="34" charset="0"/>
              </a:rPr>
              <a:t>давлении</a:t>
            </a:r>
            <a:r>
              <a:rPr lang="ru-RU" sz="2800" b="1" dirty="0" smtClean="0">
                <a:ln>
                  <a:solidFill>
                    <a:sysClr val="windowText" lastClr="000000"/>
                  </a:solidFill>
                </a:ln>
                <a:solidFill>
                  <a:srgbClr val="0000FF"/>
                </a:solidFill>
                <a:latin typeface="Arial" pitchFamily="34" charset="0"/>
                <a:cs typeface="Arial" pitchFamily="34" charset="0"/>
              </a:rPr>
              <a:t> </a:t>
            </a:r>
            <a:r>
              <a:rPr lang="ru-RU" sz="2800" b="1" dirty="0">
                <a:latin typeface="Arial" pitchFamily="34" charset="0"/>
                <a:cs typeface="Arial" pitchFamily="34" charset="0"/>
              </a:rPr>
              <a:t>и </a:t>
            </a:r>
            <a:r>
              <a:rPr lang="ru-RU" sz="2800" b="1" u="sng" dirty="0">
                <a:ln>
                  <a:solidFill>
                    <a:sysClr val="windowText" lastClr="000000"/>
                  </a:solidFill>
                </a:ln>
                <a:solidFill>
                  <a:srgbClr val="0000FF"/>
                </a:solidFill>
                <a:latin typeface="Arial" pitchFamily="34" charset="0"/>
                <a:cs typeface="Arial" pitchFamily="34" charset="0"/>
              </a:rPr>
              <a:t>температуре</a:t>
            </a:r>
            <a:r>
              <a:rPr lang="ru-RU" sz="2800" b="1" dirty="0" smtClean="0">
                <a:latin typeface="Arial" pitchFamily="34" charset="0"/>
                <a:cs typeface="Arial" pitchFamily="34" charset="0"/>
              </a:rPr>
              <a:t>).</a:t>
            </a:r>
            <a:endParaRPr lang="en-US" sz="2800" b="1" dirty="0">
              <a:latin typeface="Arial" pitchFamily="34" charset="0"/>
              <a:cs typeface="Arial" pitchFamily="34" charset="0"/>
            </a:endParaRPr>
          </a:p>
        </p:txBody>
      </p:sp>
    </p:spTree>
    <p:extLst>
      <p:ext uri="{BB962C8B-B14F-4D97-AF65-F5344CB8AC3E}">
        <p14:creationId xmlns:p14="http://schemas.microsoft.com/office/powerpoint/2010/main" val="3730873942"/>
      </p:ext>
    </p:extLst>
  </p:cSld>
  <p:clrMapOvr>
    <a:masterClrMapping/>
  </p:clrMapOvr>
  <p:transition>
    <p:wheel spokes="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Прямоугольник 8"/>
          <p:cNvSpPr/>
          <p:nvPr/>
        </p:nvSpPr>
        <p:spPr>
          <a:xfrm>
            <a:off x="712226" y="1462329"/>
            <a:ext cx="7717426" cy="3043910"/>
          </a:xfrm>
          <a:prstGeom prst="rect">
            <a:avLst/>
          </a:prstGeom>
        </p:spPr>
        <p:txBody>
          <a:bodyPr wrap="square">
            <a:spAutoFit/>
          </a:bodyPr>
          <a:lstStyle/>
          <a:p>
            <a:pPr marL="723900" indent="-723900" algn="just" eaLnBrk="1" hangingPunct="1">
              <a:lnSpc>
                <a:spcPct val="85000"/>
              </a:lnSpc>
              <a:spcAft>
                <a:spcPts val="0"/>
              </a:spcAft>
              <a:buFont typeface="Wingdings" pitchFamily="2" charset="2"/>
              <a:buNone/>
              <a:defRPr/>
            </a:pPr>
            <a:r>
              <a:rPr lang="ru-RU" sz="2800" b="1" dirty="0" smtClean="0">
                <a:ln>
                  <a:solidFill>
                    <a:sysClr val="windowText" lastClr="000000"/>
                  </a:solidFill>
                </a:ln>
                <a:solidFill>
                  <a:srgbClr val="FF0066"/>
                </a:solidFill>
                <a:latin typeface="Arial Black" pitchFamily="34" charset="0"/>
                <a:cs typeface="Arial" pitchFamily="34" charset="0"/>
              </a:rPr>
              <a:t>Энтропия</a:t>
            </a:r>
            <a:r>
              <a:rPr lang="ru-RU" sz="2800" b="1" dirty="0" smtClean="0">
                <a:latin typeface="Arial Black" pitchFamily="34" charset="0"/>
                <a:cs typeface="Arial" pitchFamily="34" charset="0"/>
              </a:rPr>
              <a:t> </a:t>
            </a:r>
            <a:r>
              <a:rPr lang="ru-RU" sz="2800" b="1" dirty="0">
                <a:latin typeface="Arial Black" pitchFamily="34" charset="0"/>
                <a:cs typeface="Arial" pitchFamily="34" charset="0"/>
              </a:rPr>
              <a:t>(</a:t>
            </a:r>
            <a:r>
              <a:rPr lang="en-US" sz="2800" b="1" dirty="0">
                <a:ln>
                  <a:solidFill>
                    <a:sysClr val="windowText" lastClr="000000"/>
                  </a:solidFill>
                </a:ln>
                <a:solidFill>
                  <a:srgbClr val="FF0066"/>
                </a:solidFill>
                <a:latin typeface="Arial Black" pitchFamily="34" charset="0"/>
                <a:cs typeface="Arial" pitchFamily="34" charset="0"/>
              </a:rPr>
              <a:t>S</a:t>
            </a:r>
            <a:r>
              <a:rPr lang="ru-RU" sz="2800" b="1" dirty="0" smtClean="0">
                <a:latin typeface="Arial Black" pitchFamily="34" charset="0"/>
                <a:cs typeface="Arial" pitchFamily="34" charset="0"/>
              </a:rPr>
              <a:t>)</a:t>
            </a:r>
            <a:r>
              <a:rPr lang="ru-RU" sz="2800" b="1" dirty="0" smtClean="0">
                <a:latin typeface="Arial" pitchFamily="34" charset="0"/>
                <a:cs typeface="Arial" pitchFamily="34" charset="0"/>
              </a:rPr>
              <a:t> – </a:t>
            </a:r>
            <a:r>
              <a:rPr lang="ru-RU" sz="2800" b="1" dirty="0">
                <a:solidFill>
                  <a:srgbClr val="000000"/>
                </a:solidFill>
                <a:latin typeface="Arial" pitchFamily="34" charset="0"/>
                <a:cs typeface="Arial" pitchFamily="34" charset="0"/>
              </a:rPr>
              <a:t>функция </a:t>
            </a:r>
            <a:r>
              <a:rPr lang="ru-RU" sz="2800" b="1" dirty="0" smtClean="0">
                <a:solidFill>
                  <a:srgbClr val="000000"/>
                </a:solidFill>
                <a:latin typeface="Arial" pitchFamily="34" charset="0"/>
                <a:cs typeface="Arial" pitchFamily="34" charset="0"/>
              </a:rPr>
              <a:t>состояния, </a:t>
            </a:r>
            <a:r>
              <a:rPr lang="ru-RU" sz="2800" b="1" dirty="0" smtClean="0">
                <a:latin typeface="Arial" pitchFamily="34" charset="0"/>
                <a:cs typeface="Arial" pitchFamily="34" charset="0"/>
              </a:rPr>
              <a:t>мера </a:t>
            </a:r>
            <a:r>
              <a:rPr lang="ru-RU" sz="2800" b="1" dirty="0">
                <a:latin typeface="Arial" pitchFamily="34" charset="0"/>
                <a:cs typeface="Arial" pitchFamily="34" charset="0"/>
              </a:rPr>
              <a:t>беспорядка в </a:t>
            </a:r>
            <a:r>
              <a:rPr lang="ru-RU" sz="2800" b="1" dirty="0" smtClean="0">
                <a:latin typeface="Arial" pitchFamily="34" charset="0"/>
                <a:cs typeface="Arial" pitchFamily="34" charset="0"/>
              </a:rPr>
              <a:t>системе,</a:t>
            </a:r>
            <a:r>
              <a:rPr lang="ru-RU" sz="2800" b="1" dirty="0">
                <a:solidFill>
                  <a:srgbClr val="000000"/>
                </a:solidFill>
                <a:latin typeface="Arial" pitchFamily="34" charset="0"/>
                <a:cs typeface="Arial" pitchFamily="34" charset="0"/>
              </a:rPr>
              <a:t> критерий направленности процессов в изолированной </a:t>
            </a:r>
            <a:r>
              <a:rPr lang="ru-RU" sz="2800" b="1" dirty="0" smtClean="0">
                <a:solidFill>
                  <a:srgbClr val="000000"/>
                </a:solidFill>
                <a:latin typeface="Arial" pitchFamily="34" charset="0"/>
                <a:cs typeface="Arial" pitchFamily="34" charset="0"/>
              </a:rPr>
              <a:t>системе. </a:t>
            </a:r>
            <a:r>
              <a:rPr lang="ru-RU" sz="2800" b="1" dirty="0" smtClean="0">
                <a:ln>
                  <a:solidFill>
                    <a:sysClr val="windowText" lastClr="000000"/>
                  </a:solidFill>
                </a:ln>
                <a:solidFill>
                  <a:srgbClr val="0000FF"/>
                </a:solidFill>
                <a:latin typeface="Arial" pitchFamily="34" charset="0"/>
                <a:cs typeface="Arial" pitchFamily="34" charset="0"/>
              </a:rPr>
              <a:t>Самопроизвольные процессы</a:t>
            </a:r>
            <a:r>
              <a:rPr lang="ru-RU" sz="2800" b="1" dirty="0" smtClean="0">
                <a:solidFill>
                  <a:srgbClr val="000000"/>
                </a:solidFill>
                <a:latin typeface="Arial" pitchFamily="34" charset="0"/>
                <a:cs typeface="Arial" pitchFamily="34" charset="0"/>
              </a:rPr>
              <a:t> </a:t>
            </a:r>
            <a:r>
              <a:rPr lang="ru-RU" sz="2800" b="1" u="sng" dirty="0">
                <a:solidFill>
                  <a:srgbClr val="000000"/>
                </a:solidFill>
                <a:latin typeface="Arial" pitchFamily="34" charset="0"/>
                <a:cs typeface="Arial" pitchFamily="34" charset="0"/>
              </a:rPr>
              <a:t>происходят в направлении</a:t>
            </a:r>
            <a:r>
              <a:rPr lang="ru-RU" sz="2800" b="1" dirty="0">
                <a:solidFill>
                  <a:srgbClr val="000000"/>
                </a:solidFill>
                <a:latin typeface="Arial" pitchFamily="34" charset="0"/>
                <a:cs typeface="Arial" pitchFamily="34" charset="0"/>
              </a:rPr>
              <a:t> </a:t>
            </a:r>
            <a:r>
              <a:rPr lang="ru-RU" sz="2800" b="1" dirty="0">
                <a:ln>
                  <a:solidFill>
                    <a:sysClr val="windowText" lastClr="000000"/>
                  </a:solidFill>
                </a:ln>
                <a:solidFill>
                  <a:srgbClr val="0000FF"/>
                </a:solidFill>
                <a:latin typeface="Arial" pitchFamily="34" charset="0"/>
                <a:cs typeface="Arial" pitchFamily="34" charset="0"/>
              </a:rPr>
              <a:t>увеличения энтропии </a:t>
            </a:r>
            <a:r>
              <a:rPr lang="ru-RU" sz="2800" b="1" dirty="0">
                <a:solidFill>
                  <a:srgbClr val="000000"/>
                </a:solidFill>
                <a:latin typeface="Arial" pitchFamily="34" charset="0"/>
                <a:cs typeface="Arial" pitchFamily="34" charset="0"/>
              </a:rPr>
              <a:t>системы: </a:t>
            </a:r>
          </a:p>
          <a:p>
            <a:pPr eaLnBrk="1" hangingPunct="1">
              <a:lnSpc>
                <a:spcPct val="90000"/>
              </a:lnSpc>
              <a:spcAft>
                <a:spcPct val="25000"/>
              </a:spcAft>
              <a:buFont typeface="Wingdings" pitchFamily="2" charset="2"/>
              <a:buNone/>
              <a:defRPr/>
            </a:pPr>
            <a:r>
              <a:rPr lang="ru-RU" sz="2800" b="1" dirty="0" smtClean="0">
                <a:solidFill>
                  <a:srgbClr val="000000"/>
                </a:solidFill>
                <a:latin typeface="Arial" pitchFamily="34" charset="0"/>
                <a:cs typeface="Arial" pitchFamily="34" charset="0"/>
              </a:rPr>
              <a:t>                                         </a:t>
            </a:r>
            <a:r>
              <a:rPr lang="en-US" sz="2800" b="1" dirty="0" smtClean="0">
                <a:ln>
                  <a:solidFill>
                    <a:sysClr val="windowText" lastClr="000000"/>
                  </a:solidFill>
                </a:ln>
                <a:solidFill>
                  <a:srgbClr val="FF0066"/>
                </a:solidFill>
                <a:latin typeface="Arial" pitchFamily="34" charset="0"/>
                <a:cs typeface="Arial" pitchFamily="34" charset="0"/>
              </a:rPr>
              <a:t>S</a:t>
            </a:r>
            <a:r>
              <a:rPr lang="ru-RU" sz="2800" b="1" dirty="0" smtClean="0">
                <a:ln>
                  <a:solidFill>
                    <a:sysClr val="windowText" lastClr="000000"/>
                  </a:solidFill>
                </a:ln>
                <a:solidFill>
                  <a:srgbClr val="FF0066"/>
                </a:solidFill>
                <a:latin typeface="Arial" pitchFamily="34" charset="0"/>
                <a:cs typeface="Arial" pitchFamily="34" charset="0"/>
              </a:rPr>
              <a:t> </a:t>
            </a:r>
            <a:r>
              <a:rPr lang="ru-RU" sz="2800" b="1" dirty="0">
                <a:solidFill>
                  <a:srgbClr val="000000"/>
                </a:solidFill>
                <a:latin typeface="Arial" pitchFamily="34" charset="0"/>
                <a:cs typeface="Arial" pitchFamily="34" charset="0"/>
              </a:rPr>
              <a:t>&gt; </a:t>
            </a:r>
            <a:r>
              <a:rPr lang="ru-RU" sz="2800" b="1" dirty="0" smtClean="0">
                <a:solidFill>
                  <a:srgbClr val="000000"/>
                </a:solidFill>
                <a:latin typeface="Arial" pitchFamily="34" charset="0"/>
                <a:cs typeface="Arial" pitchFamily="34" charset="0"/>
              </a:rPr>
              <a:t>0</a:t>
            </a:r>
            <a:r>
              <a:rPr lang="ru-RU" sz="2800" dirty="0" smtClean="0">
                <a:solidFill>
                  <a:srgbClr val="000000"/>
                </a:solidFill>
                <a:latin typeface="Calisto MT" pitchFamily="18" charset="0"/>
              </a:rPr>
              <a:t> </a:t>
            </a:r>
            <a:endParaRPr lang="en-US" sz="2800" b="1" dirty="0">
              <a:latin typeface="Arial" pitchFamily="34" charset="0"/>
              <a:cs typeface="Arial" pitchFamily="34" charset="0"/>
            </a:endParaRPr>
          </a:p>
        </p:txBody>
      </p:sp>
      <p:pic>
        <p:nvPicPr>
          <p:cNvPr id="1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024" y="4077072"/>
            <a:ext cx="3427726" cy="1969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Прямоугольник 8"/>
          <p:cNvSpPr/>
          <p:nvPr/>
        </p:nvSpPr>
        <p:spPr>
          <a:xfrm>
            <a:off x="603226" y="1772816"/>
            <a:ext cx="8001222" cy="3022366"/>
          </a:xfrm>
          <a:prstGeom prst="rect">
            <a:avLst/>
          </a:prstGeom>
        </p:spPr>
        <p:txBody>
          <a:bodyPr wrap="square">
            <a:spAutoFit/>
          </a:bodyPr>
          <a:lstStyle/>
          <a:p>
            <a:pPr marL="804863" indent="-804863" algn="just" eaLnBrk="1" hangingPunct="1">
              <a:lnSpc>
                <a:spcPct val="85000"/>
              </a:lnSpc>
              <a:buFont typeface="Wingdings" pitchFamily="2" charset="2"/>
              <a:buNone/>
              <a:defRPr/>
            </a:pPr>
            <a:r>
              <a:rPr lang="ru-RU" sz="2800" b="1" dirty="0">
                <a:ln>
                  <a:solidFill>
                    <a:sysClr val="windowText" lastClr="000000"/>
                  </a:solidFill>
                </a:ln>
                <a:solidFill>
                  <a:srgbClr val="FF0066"/>
                </a:solidFill>
                <a:latin typeface="Arial Black" pitchFamily="34" charset="0"/>
                <a:cs typeface="Arial" pitchFamily="34" charset="0"/>
              </a:rPr>
              <a:t>Теплота (</a:t>
            </a:r>
            <a:r>
              <a:rPr lang="en-US" sz="2800" b="1" dirty="0">
                <a:ln>
                  <a:solidFill>
                    <a:sysClr val="windowText" lastClr="000000"/>
                  </a:solidFill>
                </a:ln>
                <a:solidFill>
                  <a:srgbClr val="FF0066"/>
                </a:solidFill>
                <a:latin typeface="Arial Black" pitchFamily="34" charset="0"/>
                <a:cs typeface="Arial" pitchFamily="34" charset="0"/>
              </a:rPr>
              <a:t>Q</a:t>
            </a:r>
            <a:r>
              <a:rPr lang="ru-RU" sz="2800" b="1" dirty="0">
                <a:ln>
                  <a:solidFill>
                    <a:sysClr val="windowText" lastClr="000000"/>
                  </a:solidFill>
                </a:ln>
                <a:solidFill>
                  <a:srgbClr val="FF0066"/>
                </a:solidFill>
                <a:latin typeface="Arial Black" pitchFamily="34" charset="0"/>
                <a:cs typeface="Arial" pitchFamily="34" charset="0"/>
              </a:rPr>
              <a:t>)</a:t>
            </a:r>
            <a:r>
              <a:rPr lang="ru-RU" sz="2800" b="1" dirty="0">
                <a:solidFill>
                  <a:schemeClr val="tx2">
                    <a:lumMod val="10000"/>
                  </a:schemeClr>
                </a:solidFill>
                <a:latin typeface="Arial" pitchFamily="34" charset="0"/>
                <a:cs typeface="Arial" pitchFamily="34" charset="0"/>
              </a:rPr>
              <a:t> </a:t>
            </a:r>
            <a:r>
              <a:rPr lang="ru-RU" sz="2800" b="1" dirty="0" smtClean="0">
                <a:solidFill>
                  <a:schemeClr val="tx2">
                    <a:lumMod val="10000"/>
                  </a:schemeClr>
                </a:solidFill>
                <a:latin typeface="Arial" pitchFamily="34" charset="0"/>
                <a:cs typeface="Arial" pitchFamily="34" charset="0"/>
              </a:rPr>
              <a:t>– </a:t>
            </a:r>
            <a:r>
              <a:rPr lang="ru-RU" sz="2800" b="1" dirty="0" smtClean="0">
                <a:ln>
                  <a:solidFill>
                    <a:sysClr val="windowText" lastClr="000000"/>
                  </a:solidFill>
                </a:ln>
                <a:solidFill>
                  <a:srgbClr val="0000FF"/>
                </a:solidFill>
                <a:latin typeface="Arial" pitchFamily="34" charset="0"/>
                <a:cs typeface="Arial" pitchFamily="34" charset="0"/>
              </a:rPr>
              <a:t>хаотический</a:t>
            </a:r>
            <a:r>
              <a:rPr lang="ru-RU" sz="2800" b="1" dirty="0" smtClean="0">
                <a:solidFill>
                  <a:schemeClr val="tx2">
                    <a:lumMod val="10000"/>
                  </a:schemeClr>
                </a:solidFill>
                <a:latin typeface="Arial" pitchFamily="34" charset="0"/>
                <a:cs typeface="Arial" pitchFamily="34" charset="0"/>
              </a:rPr>
              <a:t> </a:t>
            </a:r>
            <a:r>
              <a:rPr lang="ru-RU" sz="2800" b="1" dirty="0">
                <a:solidFill>
                  <a:schemeClr val="tx2">
                    <a:lumMod val="10000"/>
                  </a:schemeClr>
                </a:solidFill>
                <a:latin typeface="Arial" pitchFamily="34" charset="0"/>
                <a:cs typeface="Arial" pitchFamily="34" charset="0"/>
              </a:rPr>
              <a:t>вид передачи </a:t>
            </a:r>
            <a:r>
              <a:rPr lang="ru-RU" sz="2800" b="1" dirty="0" smtClean="0">
                <a:solidFill>
                  <a:schemeClr val="tx2">
                    <a:lumMod val="10000"/>
                  </a:schemeClr>
                </a:solidFill>
                <a:latin typeface="Arial" pitchFamily="34" charset="0"/>
                <a:cs typeface="Arial" pitchFamily="34" charset="0"/>
              </a:rPr>
              <a:t>энергии.</a:t>
            </a:r>
            <a:endParaRPr lang="ru-RU" sz="2800" b="1" dirty="0">
              <a:solidFill>
                <a:schemeClr val="tx2">
                  <a:lumMod val="10000"/>
                </a:schemeClr>
              </a:solidFill>
              <a:latin typeface="Arial" pitchFamily="34" charset="0"/>
              <a:cs typeface="Arial" pitchFamily="34" charset="0"/>
            </a:endParaRPr>
          </a:p>
          <a:p>
            <a:pPr marL="804863" indent="-804863" algn="just" eaLnBrk="1" hangingPunct="1">
              <a:lnSpc>
                <a:spcPct val="85000"/>
              </a:lnSpc>
              <a:buFont typeface="Wingdings" pitchFamily="2" charset="2"/>
              <a:buNone/>
              <a:defRPr/>
            </a:pPr>
            <a:r>
              <a:rPr lang="ru-RU" sz="2800" b="1" dirty="0" smtClean="0">
                <a:ln>
                  <a:solidFill>
                    <a:sysClr val="windowText" lastClr="000000"/>
                  </a:solidFill>
                </a:ln>
                <a:solidFill>
                  <a:srgbClr val="FF0066"/>
                </a:solidFill>
                <a:latin typeface="Arial Black" pitchFamily="34" charset="0"/>
                <a:cs typeface="Arial" pitchFamily="34" charset="0"/>
              </a:rPr>
              <a:t>Работа </a:t>
            </a:r>
            <a:r>
              <a:rPr lang="ru-RU" sz="2800" b="1" dirty="0">
                <a:ln>
                  <a:solidFill>
                    <a:sysClr val="windowText" lastClr="000000"/>
                  </a:solidFill>
                </a:ln>
                <a:solidFill>
                  <a:srgbClr val="FF0066"/>
                </a:solidFill>
                <a:latin typeface="Arial Black" pitchFamily="34" charset="0"/>
                <a:cs typeface="Arial" pitchFamily="34" charset="0"/>
              </a:rPr>
              <a:t>(</a:t>
            </a:r>
            <a:r>
              <a:rPr lang="en-US" sz="2800" b="1" dirty="0" smtClean="0">
                <a:ln>
                  <a:solidFill>
                    <a:sysClr val="windowText" lastClr="000000"/>
                  </a:solidFill>
                </a:ln>
                <a:solidFill>
                  <a:srgbClr val="FF0066"/>
                </a:solidFill>
                <a:latin typeface="Arial Black" pitchFamily="34" charset="0"/>
                <a:cs typeface="Arial" pitchFamily="34" charset="0"/>
              </a:rPr>
              <a:t>W</a:t>
            </a:r>
            <a:r>
              <a:rPr lang="ru-RU" sz="2800" b="1" dirty="0" smtClean="0">
                <a:ln>
                  <a:solidFill>
                    <a:sysClr val="windowText" lastClr="000000"/>
                  </a:solidFill>
                </a:ln>
                <a:solidFill>
                  <a:srgbClr val="FF0066"/>
                </a:solidFill>
                <a:latin typeface="Arial Black" pitchFamily="34" charset="0"/>
                <a:cs typeface="Arial" pitchFamily="34" charset="0"/>
              </a:rPr>
              <a:t> </a:t>
            </a:r>
            <a:r>
              <a:rPr lang="ru-RU" sz="2800" b="1" dirty="0" smtClean="0">
                <a:ln>
                  <a:solidFill>
                    <a:sysClr val="windowText" lastClr="000000"/>
                  </a:solidFill>
                </a:ln>
                <a:latin typeface="Arial" pitchFamily="34" charset="0"/>
                <a:cs typeface="Arial" pitchFamily="34" charset="0"/>
              </a:rPr>
              <a:t>или</a:t>
            </a:r>
            <a:r>
              <a:rPr lang="ru-RU" sz="2800" b="1" dirty="0" smtClean="0">
                <a:ln>
                  <a:solidFill>
                    <a:sysClr val="windowText" lastClr="000000"/>
                  </a:solidFill>
                </a:ln>
                <a:solidFill>
                  <a:srgbClr val="FF0066"/>
                </a:solidFill>
                <a:latin typeface="Arial Black" pitchFamily="34" charset="0"/>
                <a:cs typeface="Arial" pitchFamily="34" charset="0"/>
              </a:rPr>
              <a:t> А)</a:t>
            </a:r>
            <a:r>
              <a:rPr lang="ru-RU" sz="2800" b="1" dirty="0" smtClean="0">
                <a:solidFill>
                  <a:schemeClr val="tx2">
                    <a:lumMod val="10000"/>
                  </a:schemeClr>
                </a:solidFill>
                <a:latin typeface="Arial" pitchFamily="34" charset="0"/>
                <a:cs typeface="Arial" pitchFamily="34" charset="0"/>
              </a:rPr>
              <a:t> </a:t>
            </a:r>
            <a:r>
              <a:rPr lang="ru-RU" sz="2800" b="1" dirty="0">
                <a:solidFill>
                  <a:schemeClr val="tx2">
                    <a:lumMod val="10000"/>
                  </a:schemeClr>
                </a:solidFill>
                <a:latin typeface="Arial" pitchFamily="34" charset="0"/>
                <a:cs typeface="Arial" pitchFamily="34" charset="0"/>
              </a:rPr>
              <a:t>– </a:t>
            </a:r>
            <a:r>
              <a:rPr lang="ru-RU" sz="2800" b="1" dirty="0">
                <a:ln>
                  <a:solidFill>
                    <a:sysClr val="windowText" lastClr="000000"/>
                  </a:solidFill>
                </a:ln>
                <a:solidFill>
                  <a:srgbClr val="0000FF"/>
                </a:solidFill>
                <a:latin typeface="Arial" pitchFamily="34" charset="0"/>
                <a:cs typeface="Arial" pitchFamily="34" charset="0"/>
              </a:rPr>
              <a:t>направленный</a:t>
            </a:r>
            <a:r>
              <a:rPr lang="ru-RU" sz="2800" b="1" dirty="0">
                <a:solidFill>
                  <a:schemeClr val="tx2">
                    <a:lumMod val="10000"/>
                  </a:schemeClr>
                </a:solidFill>
                <a:latin typeface="Arial" pitchFamily="34" charset="0"/>
                <a:cs typeface="Arial" pitchFamily="34" charset="0"/>
              </a:rPr>
              <a:t> вид передачи </a:t>
            </a:r>
            <a:r>
              <a:rPr lang="ru-RU" sz="2800" b="1" dirty="0" smtClean="0">
                <a:solidFill>
                  <a:schemeClr val="tx2">
                    <a:lumMod val="10000"/>
                  </a:schemeClr>
                </a:solidFill>
                <a:latin typeface="Arial" pitchFamily="34" charset="0"/>
                <a:cs typeface="Arial" pitchFamily="34" charset="0"/>
              </a:rPr>
              <a:t>энергии.</a:t>
            </a:r>
            <a:endParaRPr lang="ru-RU" sz="2800" b="1" dirty="0">
              <a:solidFill>
                <a:schemeClr val="tx2">
                  <a:lumMod val="10000"/>
                </a:schemeClr>
              </a:solidFill>
              <a:latin typeface="Arial" pitchFamily="34" charset="0"/>
              <a:cs typeface="Arial" pitchFamily="34" charset="0"/>
            </a:endParaRPr>
          </a:p>
          <a:p>
            <a:pPr eaLnBrk="1" hangingPunct="1">
              <a:lnSpc>
                <a:spcPct val="85000"/>
              </a:lnSpc>
              <a:buFont typeface="Wingdings" pitchFamily="2" charset="2"/>
              <a:buNone/>
              <a:defRPr/>
            </a:pPr>
            <a:endParaRPr lang="ru-RU" sz="2800" b="1" dirty="0">
              <a:solidFill>
                <a:schemeClr val="tx2">
                  <a:lumMod val="10000"/>
                </a:schemeClr>
              </a:solidFill>
              <a:latin typeface="Arial" pitchFamily="34" charset="0"/>
              <a:cs typeface="Arial" pitchFamily="34" charset="0"/>
            </a:endParaRPr>
          </a:p>
          <a:p>
            <a:pPr indent="450850" algn="just" eaLnBrk="1" hangingPunct="1">
              <a:lnSpc>
                <a:spcPct val="85000"/>
              </a:lnSpc>
              <a:buFont typeface="Wingdings" pitchFamily="2" charset="2"/>
              <a:buNone/>
              <a:defRPr/>
            </a:pPr>
            <a:r>
              <a:rPr lang="ru-RU" sz="2800" b="1" dirty="0" smtClean="0">
                <a:solidFill>
                  <a:schemeClr val="tx2">
                    <a:lumMod val="10000"/>
                  </a:schemeClr>
                </a:solidFill>
                <a:latin typeface="Arial" pitchFamily="34" charset="0"/>
                <a:cs typeface="Arial" pitchFamily="34" charset="0"/>
              </a:rPr>
              <a:t>Это </a:t>
            </a:r>
            <a:r>
              <a:rPr lang="ru-RU" sz="2800" b="1" dirty="0" smtClean="0">
                <a:ln>
                  <a:solidFill>
                    <a:sysClr val="windowText" lastClr="000000"/>
                  </a:solidFill>
                </a:ln>
                <a:solidFill>
                  <a:srgbClr val="0000FF"/>
                </a:solidFill>
                <a:latin typeface="Arial" pitchFamily="34" charset="0"/>
                <a:cs typeface="Arial" pitchFamily="34" charset="0"/>
              </a:rPr>
              <a:t>экстенсивные</a:t>
            </a:r>
            <a:r>
              <a:rPr lang="ru-RU" sz="2800" b="1" dirty="0" smtClean="0">
                <a:solidFill>
                  <a:schemeClr val="tx2">
                    <a:lumMod val="10000"/>
                  </a:schemeClr>
                </a:solidFill>
                <a:latin typeface="Arial" pitchFamily="34" charset="0"/>
                <a:cs typeface="Arial" pitchFamily="34" charset="0"/>
              </a:rPr>
              <a:t> </a:t>
            </a:r>
            <a:r>
              <a:rPr lang="ru-RU" sz="2800" b="1" dirty="0">
                <a:solidFill>
                  <a:schemeClr val="tx2">
                    <a:lumMod val="10000"/>
                  </a:schemeClr>
                </a:solidFill>
                <a:latin typeface="Arial" pitchFamily="34" charset="0"/>
                <a:cs typeface="Arial" pitchFamily="34" charset="0"/>
              </a:rPr>
              <a:t>параметры </a:t>
            </a:r>
            <a:r>
              <a:rPr lang="en-US" sz="2800" b="1" dirty="0">
                <a:solidFill>
                  <a:schemeClr val="tx2">
                    <a:lumMod val="10000"/>
                  </a:schemeClr>
                </a:solidFill>
                <a:latin typeface="Arial" pitchFamily="34" charset="0"/>
                <a:cs typeface="Arial" pitchFamily="34" charset="0"/>
              </a:rPr>
              <a:t>[</a:t>
            </a:r>
            <a:r>
              <a:rPr lang="ru-RU" sz="2800" b="1" dirty="0">
                <a:solidFill>
                  <a:schemeClr val="tx2">
                    <a:lumMod val="10000"/>
                  </a:schemeClr>
                </a:solidFill>
                <a:latin typeface="Arial" pitchFamily="34" charset="0"/>
                <a:cs typeface="Arial" pitchFamily="34" charset="0"/>
              </a:rPr>
              <a:t>Дж/моль</a:t>
            </a:r>
            <a:r>
              <a:rPr lang="en-US" sz="2800" b="1" dirty="0">
                <a:solidFill>
                  <a:schemeClr val="tx2">
                    <a:lumMod val="10000"/>
                  </a:schemeClr>
                </a:solidFill>
                <a:latin typeface="Arial" pitchFamily="34" charset="0"/>
                <a:cs typeface="Arial" pitchFamily="34" charset="0"/>
              </a:rPr>
              <a:t>]</a:t>
            </a:r>
            <a:r>
              <a:rPr lang="ru-RU" sz="2800" b="1" dirty="0">
                <a:solidFill>
                  <a:schemeClr val="tx2">
                    <a:lumMod val="10000"/>
                  </a:schemeClr>
                </a:solidFill>
                <a:latin typeface="Arial" pitchFamily="34" charset="0"/>
                <a:cs typeface="Arial" pitchFamily="34" charset="0"/>
              </a:rPr>
              <a:t>. </a:t>
            </a:r>
          </a:p>
          <a:p>
            <a:pPr indent="450850" algn="just" eaLnBrk="1" hangingPunct="1">
              <a:lnSpc>
                <a:spcPct val="85000"/>
              </a:lnSpc>
              <a:buFont typeface="Wingdings" pitchFamily="2" charset="2"/>
              <a:buNone/>
              <a:defRPr/>
            </a:pPr>
            <a:r>
              <a:rPr lang="ru-RU" sz="2800" b="1" dirty="0" smtClean="0">
                <a:solidFill>
                  <a:schemeClr val="tx2">
                    <a:lumMod val="10000"/>
                  </a:schemeClr>
                </a:solidFill>
                <a:latin typeface="Arial" pitchFamily="34" charset="0"/>
                <a:cs typeface="Arial" pitchFamily="34" charset="0"/>
              </a:rPr>
              <a:t>Работа </a:t>
            </a:r>
            <a:r>
              <a:rPr lang="ru-RU" sz="2800" b="1" dirty="0">
                <a:solidFill>
                  <a:schemeClr val="tx2">
                    <a:lumMod val="10000"/>
                  </a:schemeClr>
                </a:solidFill>
                <a:latin typeface="Arial" pitchFamily="34" charset="0"/>
                <a:cs typeface="Arial" pitchFamily="34" charset="0"/>
              </a:rPr>
              <a:t>и теплота являются </a:t>
            </a:r>
            <a:r>
              <a:rPr lang="ru-RU" sz="2800" b="1" u="sng" dirty="0">
                <a:ln>
                  <a:solidFill>
                    <a:sysClr val="windowText" lastClr="000000"/>
                  </a:solidFill>
                </a:ln>
                <a:solidFill>
                  <a:srgbClr val="0000FF"/>
                </a:solidFill>
                <a:latin typeface="Arial" pitchFamily="34" charset="0"/>
                <a:cs typeface="Arial" pitchFamily="34" charset="0"/>
              </a:rPr>
              <a:t>функциями процесса</a:t>
            </a:r>
            <a:r>
              <a:rPr lang="ru-RU" sz="2800" b="1" dirty="0">
                <a:solidFill>
                  <a:schemeClr val="tx2">
                    <a:lumMod val="10000"/>
                  </a:schemeClr>
                </a:solidFill>
                <a:latin typeface="Arial" pitchFamily="34" charset="0"/>
                <a:cs typeface="Arial" pitchFamily="34" charset="0"/>
              </a:rPr>
              <a:t>, зависят от пути процесса. </a:t>
            </a:r>
          </a:p>
        </p:txBody>
      </p:sp>
    </p:spTree>
    <p:extLst>
      <p:ext uri="{BB962C8B-B14F-4D97-AF65-F5344CB8AC3E}">
        <p14:creationId xmlns:p14="http://schemas.microsoft.com/office/powerpoint/2010/main" val="3730873942"/>
      </p:ext>
    </p:extLst>
  </p:cSld>
  <p:clrMapOvr>
    <a:masterClrMapping/>
  </p:clrMapOvr>
  <p:transition>
    <p:wheel spokes="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pic>
        <p:nvPicPr>
          <p:cNvPr id="1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0932" y="2848773"/>
            <a:ext cx="5413356" cy="3711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557003" y="1418921"/>
            <a:ext cx="8029993" cy="1557349"/>
          </a:xfrm>
          <a:prstGeom prst="rect">
            <a:avLst/>
          </a:prstGeom>
          <a:noFill/>
        </p:spPr>
        <p:txBody>
          <a:bodyPr wrap="square">
            <a:spAutoFit/>
          </a:bodyPr>
          <a:lstStyle/>
          <a:p>
            <a:pPr indent="450850" algn="just">
              <a:lnSpc>
                <a:spcPct val="85000"/>
              </a:lnSpc>
              <a:buClr>
                <a:srgbClr val="C00000"/>
              </a:buClr>
            </a:pPr>
            <a:r>
              <a:rPr lang="ru-RU" sz="2800" b="1" dirty="0" smtClean="0">
                <a:ln>
                  <a:solidFill>
                    <a:sysClr val="windowText" lastClr="000000"/>
                  </a:solidFill>
                </a:ln>
                <a:solidFill>
                  <a:srgbClr val="FF0066"/>
                </a:solidFill>
                <a:latin typeface="Arial Black" pitchFamily="34" charset="0"/>
              </a:rPr>
              <a:t>Термодинамический процесс</a:t>
            </a:r>
            <a:r>
              <a:rPr lang="ru-RU" sz="2800" b="1" dirty="0" smtClean="0">
                <a:ln>
                  <a:solidFill>
                    <a:sysClr val="windowText" lastClr="000000"/>
                  </a:solidFill>
                </a:ln>
                <a:latin typeface="Arial Black" pitchFamily="34" charset="0"/>
              </a:rPr>
              <a:t> – </a:t>
            </a:r>
            <a:r>
              <a:rPr lang="ru-RU" sz="2800" b="1" dirty="0" smtClean="0">
                <a:latin typeface="Arial" pitchFamily="34" charset="0"/>
                <a:cs typeface="Arial" pitchFamily="34" charset="0"/>
              </a:rPr>
              <a:t>всякое изменение в системе, связанное с изменением хотя бы одного параметра.  </a:t>
            </a:r>
            <a:r>
              <a:rPr lang="ru-RU" sz="2800" b="1" dirty="0" smtClean="0">
                <a:ln>
                  <a:solidFill>
                    <a:sysClr val="windowText" lastClr="000000"/>
                  </a:solidFill>
                </a:ln>
                <a:latin typeface="Arial Black" pitchFamily="34" charset="0"/>
              </a:rPr>
              <a:t> </a:t>
            </a:r>
          </a:p>
          <a:p>
            <a:pPr algn="ctr">
              <a:lnSpc>
                <a:spcPct val="85000"/>
              </a:lnSpc>
              <a:buClr>
                <a:srgbClr val="C00000"/>
              </a:buClr>
            </a:pPr>
            <a:r>
              <a:rPr lang="ru-RU" sz="2800" b="1" dirty="0">
                <a:ln>
                  <a:solidFill>
                    <a:sysClr val="windowText" lastClr="000000"/>
                  </a:solidFill>
                </a:ln>
                <a:solidFill>
                  <a:srgbClr val="FF0000"/>
                </a:solidFill>
                <a:latin typeface="Arial Black" pitchFamily="34" charset="0"/>
                <a:ea typeface="Constantia"/>
                <a:cs typeface="Arial" pitchFamily="34" charset="0"/>
                <a:sym typeface="Constantia"/>
              </a:rPr>
              <a:t>Запомним</a:t>
            </a:r>
            <a:r>
              <a:rPr lang="ru-RU" sz="2800" b="1" dirty="0" smtClean="0">
                <a:ln>
                  <a:solidFill>
                    <a:sysClr val="windowText" lastClr="000000"/>
                  </a:solidFill>
                </a:ln>
                <a:solidFill>
                  <a:srgbClr val="FF0000"/>
                </a:solidFill>
                <a:latin typeface="Arial Black" pitchFamily="34" charset="0"/>
                <a:ea typeface="Constantia"/>
                <a:cs typeface="Arial" pitchFamily="34" charset="0"/>
                <a:sym typeface="Constantia"/>
              </a:rPr>
              <a:t>:</a:t>
            </a:r>
            <a:endParaRPr lang="ru-RU" sz="2800" dirty="0"/>
          </a:p>
        </p:txBody>
      </p:sp>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Ректификация"/>
          <p:cNvPicPr>
            <a:picLocks noChangeAspect="1" noChangeArrowheads="1"/>
          </p:cNvPicPr>
          <p:nvPr/>
        </p:nvPicPr>
        <p:blipFill>
          <a:blip r:embed="rId4" cstate="print"/>
          <a:srcRect/>
          <a:stretch>
            <a:fillRect/>
          </a:stretch>
        </p:blipFill>
        <p:spPr bwMode="auto">
          <a:xfrm>
            <a:off x="0" y="3833813"/>
            <a:ext cx="1998663" cy="3024187"/>
          </a:xfrm>
          <a:prstGeom prst="rect">
            <a:avLst/>
          </a:prstGeom>
          <a:noFill/>
          <a:ln w="9525">
            <a:noFill/>
            <a:miter lim="800000"/>
            <a:headEnd/>
            <a:tailEnd/>
          </a:ln>
        </p:spPr>
      </p:pic>
      <p:pic>
        <p:nvPicPr>
          <p:cNvPr id="7" name="Picture 8" descr="100px-Melting_icecubes"/>
          <p:cNvPicPr>
            <a:picLocks noChangeAspect="1" noChangeArrowheads="1" noCrop="1"/>
          </p:cNvPicPr>
          <p:nvPr/>
        </p:nvPicPr>
        <p:blipFill>
          <a:blip r:embed="rId5" cstate="print"/>
          <a:srcRect/>
          <a:stretch>
            <a:fillRect/>
          </a:stretch>
        </p:blipFill>
        <p:spPr bwMode="auto">
          <a:xfrm>
            <a:off x="2214563" y="4000500"/>
            <a:ext cx="669925" cy="1079500"/>
          </a:xfrm>
          <a:prstGeom prst="rect">
            <a:avLst/>
          </a:prstGeom>
          <a:noFill/>
          <a:ln w="9525">
            <a:noFill/>
            <a:miter lim="800000"/>
            <a:headEnd/>
            <a:tailEnd/>
          </a:ln>
        </p:spPr>
      </p:pic>
      <p:pic>
        <p:nvPicPr>
          <p:cNvPr id="8" name="Picture 10" descr="raznoe142"/>
          <p:cNvPicPr>
            <a:picLocks noChangeAspect="1" noChangeArrowheads="1" noCrop="1"/>
          </p:cNvPicPr>
          <p:nvPr/>
        </p:nvPicPr>
        <p:blipFill>
          <a:blip r:embed="rId6" cstate="print"/>
          <a:srcRect/>
          <a:stretch>
            <a:fillRect/>
          </a:stretch>
        </p:blipFill>
        <p:spPr bwMode="auto">
          <a:xfrm>
            <a:off x="2143125" y="5357813"/>
            <a:ext cx="890588" cy="1484312"/>
          </a:xfrm>
          <a:prstGeom prst="rect">
            <a:avLst/>
          </a:prstGeom>
          <a:noFill/>
          <a:ln w="9525">
            <a:noFill/>
            <a:miter lim="800000"/>
            <a:headEnd/>
            <a:tailEnd/>
          </a:ln>
        </p:spPr>
      </p:pic>
      <p:pic>
        <p:nvPicPr>
          <p:cNvPr id="480258" name="Picture 2" descr="C:\24.08.11\Виртуальные лекции 28.07.11\Физ. химия\внутр. энергия и р-ры\внутрення энергия энтальпия\PressurizedWaterReactor_ru.gif"/>
          <p:cNvPicPr>
            <a:picLocks noChangeAspect="1" noChangeArrowheads="1" noCrop="1"/>
          </p:cNvPicPr>
          <p:nvPr/>
        </p:nvPicPr>
        <p:blipFill>
          <a:blip r:embed="rId7" cstate="print"/>
          <a:srcRect/>
          <a:stretch>
            <a:fillRect/>
          </a:stretch>
        </p:blipFill>
        <p:spPr bwMode="auto">
          <a:xfrm>
            <a:off x="3143250" y="3933056"/>
            <a:ext cx="5643563" cy="2916238"/>
          </a:xfrm>
          <a:prstGeom prst="rect">
            <a:avLst/>
          </a:prstGeom>
          <a:noFill/>
          <a:ln w="9525">
            <a:noFill/>
            <a:miter lim="800000"/>
            <a:headEnd/>
            <a:tailEnd/>
          </a:ln>
        </p:spPr>
      </p:pic>
      <p:pic>
        <p:nvPicPr>
          <p:cNvPr id="14"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807478" y="5947569"/>
            <a:ext cx="304800" cy="304800"/>
          </a:xfrm>
          <a:prstGeom prst="rect">
            <a:avLst/>
          </a:prstGeom>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9"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Rectangle 1"/>
          <p:cNvSpPr>
            <a:spLocks noChangeArrowheads="1"/>
          </p:cNvSpPr>
          <p:nvPr/>
        </p:nvSpPr>
        <p:spPr bwMode="auto">
          <a:xfrm>
            <a:off x="71438" y="120924"/>
            <a:ext cx="9001125" cy="3884140"/>
          </a:xfrm>
          <a:prstGeom prst="rect">
            <a:avLst/>
          </a:prstGeom>
          <a:noFill/>
          <a:ln w="9525">
            <a:noFill/>
            <a:miter lim="800000"/>
            <a:headEnd/>
            <a:tailEnd/>
          </a:ln>
          <a:effectLst/>
        </p:spPr>
        <p:txBody>
          <a:bodyPr anchor="ctr">
            <a:spAutoFit/>
          </a:bodyPr>
          <a:lstStyle/>
          <a:p>
            <a:pPr indent="450000" algn="just">
              <a:lnSpc>
                <a:spcPct val="80000"/>
              </a:lnSpc>
            </a:pPr>
            <a:r>
              <a:rPr lang="ru-RU" sz="2800" b="1" dirty="0">
                <a:ln>
                  <a:solidFill>
                    <a:sysClr val="windowText" lastClr="000000"/>
                  </a:solidFill>
                </a:ln>
                <a:solidFill>
                  <a:srgbClr val="FF0000"/>
                </a:solidFill>
                <a:latin typeface="Arial Black" pitchFamily="34" charset="0"/>
                <a:cs typeface="Arial" pitchFamily="34" charset="0"/>
              </a:rPr>
              <a:t>Физическая химия </a:t>
            </a:r>
            <a:r>
              <a:rPr lang="ru-RU" sz="2800" b="1" u="sng" dirty="0">
                <a:solidFill>
                  <a:srgbClr val="000000"/>
                </a:solidFill>
                <a:latin typeface="Arial" pitchFamily="34" charset="0"/>
                <a:cs typeface="Arial" pitchFamily="34" charset="0"/>
              </a:rPr>
              <a:t>изучает</a:t>
            </a:r>
            <a:r>
              <a:rPr lang="ru-RU" sz="2800" b="1" dirty="0">
                <a:solidFill>
                  <a:srgbClr val="000000"/>
                </a:solidFill>
                <a:latin typeface="Arial" pitchFamily="34" charset="0"/>
                <a:cs typeface="Arial" pitchFamily="34" charset="0"/>
              </a:rPr>
              <a:t> происходящие в этих системах изменения, сопровождающиеся переходом химической формы движения в различные физические формы движения – тепловую, электрическую, лучистую и др. Таким образом, физическая химия </a:t>
            </a:r>
            <a:r>
              <a:rPr lang="ru-RU" sz="2800" b="1" u="sng" dirty="0">
                <a:solidFill>
                  <a:srgbClr val="000000"/>
                </a:solidFill>
                <a:latin typeface="Arial" pitchFamily="34" charset="0"/>
                <a:cs typeface="Arial" pitchFamily="34" charset="0"/>
              </a:rPr>
              <a:t>изучает</a:t>
            </a:r>
            <a:r>
              <a:rPr lang="ru-RU" sz="2800" b="1" dirty="0">
                <a:solidFill>
                  <a:srgbClr val="000000"/>
                </a:solidFill>
                <a:latin typeface="Arial" pitchFamily="34" charset="0"/>
                <a:cs typeface="Arial" pitchFamily="34" charset="0"/>
              </a:rPr>
              <a:t> химические процессы не сами по себе, а в неразрывной связи с сопровождающими их физическими явлениями – выделением (поглощением) теплоты, </a:t>
            </a:r>
            <a:r>
              <a:rPr lang="ru-RU" sz="2800" b="1" dirty="0" smtClean="0">
                <a:solidFill>
                  <a:srgbClr val="000000"/>
                </a:solidFill>
                <a:latin typeface="Arial" pitchFamily="34" charset="0"/>
                <a:cs typeface="Arial" pitchFamily="34" charset="0"/>
              </a:rPr>
              <a:t>энергии, </a:t>
            </a:r>
            <a:r>
              <a:rPr lang="ru-RU" sz="2800" b="1" dirty="0">
                <a:solidFill>
                  <a:srgbClr val="000000"/>
                </a:solidFill>
                <a:latin typeface="Arial" pitchFamily="34" charset="0"/>
                <a:cs typeface="Arial" pitchFamily="34" charset="0"/>
              </a:rPr>
              <a:t>излучения, прохождением электрического тока и др.</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396356148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02" name="Picture 30" descr="ДВС"/>
          <p:cNvPicPr>
            <a:picLocks noChangeAspect="1" noChangeArrowheads="1" noCrop="1"/>
          </p:cNvPicPr>
          <p:nvPr/>
        </p:nvPicPr>
        <p:blipFill>
          <a:blip r:embed="rId2" cstate="print"/>
          <a:srcRect/>
          <a:stretch>
            <a:fillRect/>
          </a:stretch>
        </p:blipFill>
        <p:spPr bwMode="auto">
          <a:xfrm>
            <a:off x="0" y="0"/>
            <a:ext cx="1760538" cy="3816350"/>
          </a:xfrm>
          <a:prstGeom prst="rect">
            <a:avLst/>
          </a:prstGeom>
          <a:noFill/>
          <a:ln w="9525">
            <a:noFill/>
            <a:miter lim="800000"/>
            <a:headEnd/>
            <a:tailEnd/>
          </a:ln>
        </p:spPr>
      </p:pic>
      <p:pic>
        <p:nvPicPr>
          <p:cNvPr id="3104" name="Picture 32" descr="радиальный двигатель"/>
          <p:cNvPicPr>
            <a:picLocks noChangeAspect="1" noChangeArrowheads="1" noCrop="1"/>
          </p:cNvPicPr>
          <p:nvPr/>
        </p:nvPicPr>
        <p:blipFill>
          <a:blip r:embed="rId3" cstate="print"/>
          <a:srcRect/>
          <a:stretch>
            <a:fillRect/>
          </a:stretch>
        </p:blipFill>
        <p:spPr bwMode="auto">
          <a:xfrm>
            <a:off x="0" y="4638675"/>
            <a:ext cx="1928813" cy="2219325"/>
          </a:xfrm>
          <a:prstGeom prst="rect">
            <a:avLst/>
          </a:prstGeom>
          <a:noFill/>
          <a:ln w="9525">
            <a:noFill/>
            <a:miter lim="800000"/>
            <a:headEnd/>
            <a:tailEnd/>
          </a:ln>
        </p:spPr>
      </p:pic>
      <p:pic>
        <p:nvPicPr>
          <p:cNvPr id="3106" name="Picture 34" descr="атом 3"/>
          <p:cNvPicPr>
            <a:picLocks noChangeAspect="1" noChangeArrowheads="1" noCrop="1"/>
          </p:cNvPicPr>
          <p:nvPr/>
        </p:nvPicPr>
        <p:blipFill>
          <a:blip r:embed="rId4" cstate="print"/>
          <a:srcRect/>
          <a:stretch>
            <a:fillRect/>
          </a:stretch>
        </p:blipFill>
        <p:spPr bwMode="auto">
          <a:xfrm>
            <a:off x="8134350" y="0"/>
            <a:ext cx="1009650" cy="866775"/>
          </a:xfrm>
          <a:prstGeom prst="rect">
            <a:avLst/>
          </a:prstGeom>
          <a:noFill/>
          <a:ln w="9525">
            <a:noFill/>
            <a:miter lim="800000"/>
            <a:headEnd/>
            <a:tailEnd/>
          </a:ln>
        </p:spPr>
      </p:pic>
      <p:pic>
        <p:nvPicPr>
          <p:cNvPr id="3107" name="Picture 35" descr="raznoe101"/>
          <p:cNvPicPr>
            <a:picLocks noChangeAspect="1" noChangeArrowheads="1" noCrop="1"/>
          </p:cNvPicPr>
          <p:nvPr/>
        </p:nvPicPr>
        <p:blipFill>
          <a:blip r:embed="rId5" cstate="print"/>
          <a:srcRect/>
          <a:stretch>
            <a:fillRect/>
          </a:stretch>
        </p:blipFill>
        <p:spPr bwMode="auto">
          <a:xfrm>
            <a:off x="7764643" y="2348880"/>
            <a:ext cx="1152525" cy="947738"/>
          </a:xfrm>
          <a:prstGeom prst="rect">
            <a:avLst/>
          </a:prstGeom>
          <a:noFill/>
          <a:ln w="9525">
            <a:noFill/>
            <a:miter lim="800000"/>
            <a:headEnd/>
            <a:tailEnd/>
          </a:ln>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2" descr="D:\диск D\25.12.20-домашние документы\Виртуальные лекции-14.01.20\Физ. химия\Термодинамика 1\анимашки-термод. и др\image_5ec40f421a5c6.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74044" y="2063770"/>
            <a:ext cx="2114550" cy="47625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11"/>
          <p:cNvSpPr txBox="1">
            <a:spLocks noChangeArrowheads="1"/>
          </p:cNvSpPr>
          <p:nvPr/>
        </p:nvSpPr>
        <p:spPr bwMode="auto">
          <a:xfrm>
            <a:off x="1729867" y="260648"/>
            <a:ext cx="6461690" cy="2217210"/>
          </a:xfrm>
          <a:prstGeom prst="rect">
            <a:avLst/>
          </a:prstGeom>
          <a:noFill/>
          <a:ln w="9525">
            <a:noFill/>
            <a:miter lim="800000"/>
            <a:headEnd/>
            <a:tailEnd/>
          </a:ln>
          <a:effectLst/>
        </p:spPr>
        <p:txBody>
          <a:bodyPr wrap="square">
            <a:spAutoFit/>
          </a:bodyPr>
          <a:lstStyle/>
          <a:p>
            <a:pPr algn="ctr">
              <a:lnSpc>
                <a:spcPct val="85000"/>
              </a:lnSpc>
            </a:pPr>
            <a:r>
              <a:rPr lang="ru-RU" sz="5400" b="1" dirty="0" smtClean="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Arial Black" pitchFamily="34" charset="0"/>
              </a:rPr>
              <a:t>Законы химической </a:t>
            </a:r>
            <a:r>
              <a:rPr lang="ru-RU" sz="5400"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Arial Black" pitchFamily="34" charset="0"/>
              </a:rPr>
              <a:t>термодинамики</a:t>
            </a:r>
          </a:p>
        </p:txBody>
      </p:sp>
    </p:spTree>
    <p:extLst>
      <p:ext uri="{BB962C8B-B14F-4D97-AF65-F5344CB8AC3E}">
        <p14:creationId xmlns:p14="http://schemas.microsoft.com/office/powerpoint/2010/main" val="1766945573"/>
      </p:ext>
    </p:extLst>
  </p:cSld>
  <p:clrMapOvr>
    <a:masterClrMapping/>
  </p:clrMapOvr>
  <p:transition>
    <p:wheel spokes="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ChangeArrowheads="1"/>
          </p:cNvSpPr>
          <p:nvPr/>
        </p:nvSpPr>
        <p:spPr bwMode="auto">
          <a:xfrm>
            <a:off x="107504" y="1412776"/>
            <a:ext cx="8893621" cy="2839239"/>
          </a:xfrm>
          <a:prstGeom prst="rect">
            <a:avLst/>
          </a:prstGeom>
          <a:noFill/>
          <a:ln w="9525">
            <a:noFill/>
            <a:miter lim="800000"/>
            <a:headEnd/>
            <a:tailEnd/>
          </a:ln>
        </p:spPr>
        <p:txBody>
          <a:bodyPr wrap="square" anchor="ctr">
            <a:spAutoFit/>
          </a:bodyPr>
          <a:lstStyle/>
          <a:p>
            <a:pPr indent="450000" algn="just">
              <a:lnSpc>
                <a:spcPct val="85000"/>
              </a:lnSpc>
            </a:pPr>
            <a:r>
              <a:rPr lang="ru-RU" sz="3000" b="1" dirty="0">
                <a:ln>
                  <a:solidFill>
                    <a:schemeClr val="tx1"/>
                  </a:solidFill>
                </a:ln>
                <a:solidFill>
                  <a:srgbClr val="C00000"/>
                </a:solidFill>
                <a:latin typeface="Arial Black" pitchFamily="34" charset="0"/>
                <a:cs typeface="Arial" pitchFamily="34" charset="0"/>
              </a:rPr>
              <a:t>Термодинамика</a:t>
            </a:r>
            <a:r>
              <a:rPr lang="ru-RU" sz="3000" b="1" dirty="0">
                <a:latin typeface="Arial" pitchFamily="34" charset="0"/>
                <a:cs typeface="Arial" pitchFamily="34" charset="0"/>
              </a:rPr>
              <a:t> </a:t>
            </a:r>
            <a:r>
              <a:rPr lang="ru-RU" sz="3000" b="1" u="sng" dirty="0">
                <a:latin typeface="Arial" pitchFamily="34" charset="0"/>
                <a:cs typeface="Arial" pitchFamily="34" charset="0"/>
              </a:rPr>
              <a:t>базируется на</a:t>
            </a:r>
            <a:r>
              <a:rPr lang="ru-RU" sz="3000" b="1" dirty="0">
                <a:latin typeface="Arial" pitchFamily="34" charset="0"/>
                <a:cs typeface="Arial" pitchFamily="34" charset="0"/>
              </a:rPr>
              <a:t> трех законах, из которых все остальные положения данной науки можно получить путем логических рассуждений. Законы термодинамики были раскрыты и затем сформулированы в результате обобщения человеческого опыта.       </a:t>
            </a:r>
          </a:p>
        </p:txBody>
      </p:sp>
      <p:pic>
        <p:nvPicPr>
          <p:cNvPr id="10"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156176" y="6332557"/>
            <a:ext cx="304800" cy="304800"/>
          </a:xfrm>
          <a:prstGeom prst="rect">
            <a:avLst/>
          </a:prstGeom>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6" cstate="print"/>
          <a:srcRect/>
          <a:stretch>
            <a:fillRect/>
          </a:stretch>
        </p:blipFill>
        <p:spPr bwMode="auto">
          <a:xfrm>
            <a:off x="8507015" y="5037157"/>
            <a:ext cx="649287" cy="1295400"/>
          </a:xfrm>
          <a:prstGeom prst="rect">
            <a:avLst/>
          </a:prstGeom>
          <a:noFill/>
          <a:ln w="9525">
            <a:noFill/>
            <a:miter lim="800000"/>
            <a:headEnd/>
            <a:tailEnd/>
          </a:ln>
        </p:spPr>
      </p:pic>
      <p:sp>
        <p:nvSpPr>
          <p:cNvPr id="2" name="Прямоугольник 1"/>
          <p:cNvSpPr/>
          <p:nvPr/>
        </p:nvSpPr>
        <p:spPr>
          <a:xfrm>
            <a:off x="107504" y="188640"/>
            <a:ext cx="8893621" cy="97872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0000"/>
              </a:lnSpc>
              <a:defRPr/>
            </a:pPr>
            <a:r>
              <a:rPr lang="ru-RU" sz="3600" b="1" kern="10" spc="50" dirty="0">
                <a:ln w="11430"/>
                <a:solidFill>
                  <a:srgbClr val="C00000"/>
                </a:solidFill>
                <a:effectLst>
                  <a:outerShdw blurRad="76200" dist="50800" dir="5400000" algn="tl" rotWithShape="0">
                    <a:srgbClr val="000000">
                      <a:alpha val="65000"/>
                    </a:srgbClr>
                  </a:outerShdw>
                </a:effectLst>
                <a:latin typeface="Arial Black" pitchFamily="34" charset="0"/>
                <a:cs typeface="Arial"/>
              </a:rPr>
              <a:t>Законы</a:t>
            </a:r>
          </a:p>
          <a:p>
            <a:pPr algn="ctr">
              <a:lnSpc>
                <a:spcPct val="80000"/>
              </a:lnSpc>
              <a:defRPr/>
            </a:pPr>
            <a:r>
              <a:rPr lang="ru-RU" sz="3600" b="1" kern="10" spc="50" dirty="0">
                <a:ln w="11430"/>
                <a:solidFill>
                  <a:srgbClr val="C00000"/>
                </a:solidFill>
                <a:effectLst>
                  <a:outerShdw blurRad="76200" dist="50800" dir="5400000" algn="tl" rotWithShape="0">
                    <a:srgbClr val="000000">
                      <a:alpha val="65000"/>
                    </a:srgbClr>
                  </a:outerShdw>
                </a:effectLst>
                <a:latin typeface="Arial Black" pitchFamily="34" charset="0"/>
                <a:cs typeface="Arial"/>
              </a:rPr>
              <a:t> химической термодинамики</a:t>
            </a:r>
            <a:endParaRPr lang="ru-RU" sz="3600" b="1"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spTree>
    <p:extLst>
      <p:ext uri="{BB962C8B-B14F-4D97-AF65-F5344CB8AC3E}">
        <p14:creationId xmlns:p14="http://schemas.microsoft.com/office/powerpoint/2010/main" val="359435982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1" name="Picture 3" descr="паровая машина двойного действия"/>
          <p:cNvPicPr>
            <a:picLocks noChangeAspect="1" noChangeArrowheads="1" noCrop="1"/>
          </p:cNvPicPr>
          <p:nvPr/>
        </p:nvPicPr>
        <p:blipFill>
          <a:blip r:embed="rId4" cstate="print"/>
          <a:srcRect/>
          <a:stretch>
            <a:fillRect/>
          </a:stretch>
        </p:blipFill>
        <p:spPr bwMode="auto">
          <a:xfrm>
            <a:off x="6326701" y="2969302"/>
            <a:ext cx="2700338" cy="1620838"/>
          </a:xfrm>
          <a:prstGeom prst="rect">
            <a:avLst/>
          </a:prstGeom>
          <a:noFill/>
          <a:ln w="9525">
            <a:noFill/>
            <a:miter lim="800000"/>
            <a:headEnd/>
            <a:tailEnd/>
          </a:ln>
        </p:spPr>
      </p:pic>
      <p:pic>
        <p:nvPicPr>
          <p:cNvPr id="10"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895061" y="5733256"/>
            <a:ext cx="304800" cy="304800"/>
          </a:xfrm>
          <a:prstGeom prst="rect">
            <a:avLst/>
          </a:prstGeom>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7" name="Picture 12" descr="пишу 1"/>
          <p:cNvPicPr>
            <a:picLocks noChangeAspect="1" noChangeArrowheads="1" noCrop="1"/>
          </p:cNvPicPr>
          <p:nvPr/>
        </p:nvPicPr>
        <p:blipFill>
          <a:blip r:embed="rId7" cstate="print"/>
          <a:srcRect/>
          <a:stretch>
            <a:fillRect/>
          </a:stretch>
        </p:blipFill>
        <p:spPr bwMode="auto">
          <a:xfrm>
            <a:off x="8462991" y="4991120"/>
            <a:ext cx="649287" cy="1295400"/>
          </a:xfrm>
          <a:prstGeom prst="rect">
            <a:avLst/>
          </a:prstGeom>
          <a:noFill/>
          <a:ln w="9525">
            <a:noFill/>
            <a:miter lim="800000"/>
            <a:headEnd/>
            <a:tailEnd/>
          </a:ln>
        </p:spPr>
      </p:pic>
      <p:pic>
        <p:nvPicPr>
          <p:cNvPr id="14" name="Picture 2" descr="D:\диск D\25.12.20-домашние документы\Виртуальные лекции-14.01.20\Физ. химия\Термодинамика 1\анимашки-термод. и др\image_5ec40f421a5c6.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6657" y="2052623"/>
            <a:ext cx="2114550" cy="47625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p:cNvSpPr>
            <a:spLocks noChangeArrowheads="1"/>
          </p:cNvSpPr>
          <p:nvPr/>
        </p:nvSpPr>
        <p:spPr bwMode="auto">
          <a:xfrm>
            <a:off x="133370" y="116632"/>
            <a:ext cx="8800976" cy="2603790"/>
          </a:xfrm>
          <a:prstGeom prst="rect">
            <a:avLst/>
          </a:prstGeom>
          <a:noFill/>
          <a:ln w="9525">
            <a:noFill/>
            <a:miter lim="800000"/>
            <a:headEnd/>
            <a:tailEnd/>
          </a:ln>
        </p:spPr>
        <p:txBody>
          <a:bodyPr wrap="square" anchor="ctr">
            <a:spAutoFit/>
          </a:bodyPr>
          <a:lstStyle/>
          <a:p>
            <a:pPr indent="450000" algn="just">
              <a:lnSpc>
                <a:spcPct val="85000"/>
              </a:lnSpc>
            </a:pPr>
            <a:r>
              <a:rPr lang="ru-RU" sz="3200" b="1" dirty="0">
                <a:ln>
                  <a:solidFill>
                    <a:schemeClr val="tx1"/>
                  </a:solidFill>
                </a:ln>
                <a:solidFill>
                  <a:srgbClr val="C00000"/>
                </a:solidFill>
                <a:latin typeface="Arial Black" pitchFamily="34" charset="0"/>
                <a:cs typeface="Arial" pitchFamily="34" charset="0"/>
              </a:rPr>
              <a:t>Первый</a:t>
            </a:r>
            <a:r>
              <a:rPr lang="ru-RU" sz="3200" b="1" dirty="0">
                <a:ln>
                  <a:solidFill>
                    <a:schemeClr val="tx1"/>
                  </a:solidFill>
                </a:ln>
                <a:solidFill>
                  <a:srgbClr val="C00000"/>
                </a:solidFill>
                <a:latin typeface="Arial" pitchFamily="34" charset="0"/>
                <a:cs typeface="Arial" pitchFamily="34" charset="0"/>
              </a:rPr>
              <a:t> закон термодинамики </a:t>
            </a:r>
            <a:r>
              <a:rPr lang="ru-RU" sz="3200" b="1" dirty="0">
                <a:latin typeface="Arial" pitchFamily="34" charset="0"/>
                <a:cs typeface="Arial" pitchFamily="34" charset="0"/>
              </a:rPr>
              <a:t>непосредственно </a:t>
            </a:r>
            <a:r>
              <a:rPr lang="ru-RU" sz="3200" b="1" u="sng" dirty="0">
                <a:latin typeface="Arial" pitchFamily="34" charset="0"/>
                <a:cs typeface="Arial" pitchFamily="34" charset="0"/>
              </a:rPr>
              <a:t>связан с законом сохранения энергии</a:t>
            </a:r>
            <a:r>
              <a:rPr lang="ru-RU" sz="3200" b="1" dirty="0">
                <a:latin typeface="Arial" pitchFamily="34" charset="0"/>
                <a:cs typeface="Arial" pitchFamily="34" charset="0"/>
              </a:rPr>
              <a:t>. Он позволяет рассчитывать тепловые балансы различных процессов, в том числе и </a:t>
            </a:r>
            <a:r>
              <a:rPr lang="ru-RU" sz="3200" b="1" dirty="0" smtClean="0">
                <a:latin typeface="Arial" pitchFamily="34" charset="0"/>
                <a:cs typeface="Arial" pitchFamily="34" charset="0"/>
              </a:rPr>
              <a:t>химических </a:t>
            </a:r>
            <a:r>
              <a:rPr lang="ru-RU" sz="3200" b="1" dirty="0">
                <a:latin typeface="Arial" pitchFamily="34" charset="0"/>
                <a:cs typeface="Arial" pitchFamily="34" charset="0"/>
              </a:rPr>
              <a:t>реакций.</a:t>
            </a:r>
          </a:p>
        </p:txBody>
      </p:sp>
      <p:pic>
        <p:nvPicPr>
          <p:cNvPr id="443394" name="Picture 2" descr="D:\диск D\25.12.20-домашние документы\Лаб. раб YES-14.01.20\Виртуальные лабораторные YES\Анимашки и картинки\Химия-картинки\Реакции\анимашки\7ade84e07276.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71800" y="3119423"/>
            <a:ext cx="3238500"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49327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6" name="Picture 4" descr="b413e6351cc3b5aeac651101485e22b1"/>
          <p:cNvPicPr>
            <a:picLocks noChangeAspect="1" noChangeArrowheads="1" noCrop="1"/>
          </p:cNvPicPr>
          <p:nvPr/>
        </p:nvPicPr>
        <p:blipFill>
          <a:blip r:embed="rId2" cstate="print"/>
          <a:srcRect/>
          <a:stretch>
            <a:fillRect/>
          </a:stretch>
        </p:blipFill>
        <p:spPr bwMode="auto">
          <a:xfrm>
            <a:off x="8172450" y="2708275"/>
            <a:ext cx="571500" cy="1200150"/>
          </a:xfrm>
          <a:prstGeom prst="rect">
            <a:avLst/>
          </a:prstGeom>
          <a:noFill/>
          <a:ln w="9525">
            <a:noFill/>
            <a:miter lim="800000"/>
            <a:headEnd/>
            <a:tailEnd/>
          </a:ln>
        </p:spPr>
      </p:pic>
      <p:pic>
        <p:nvPicPr>
          <p:cNvPr id="509957" name="Picture 5" descr="image029"/>
          <p:cNvPicPr>
            <a:picLocks noChangeAspect="1" noChangeArrowheads="1" noCrop="1"/>
          </p:cNvPicPr>
          <p:nvPr/>
        </p:nvPicPr>
        <p:blipFill>
          <a:blip r:embed="rId3" cstate="print"/>
          <a:srcRect/>
          <a:stretch>
            <a:fillRect/>
          </a:stretch>
        </p:blipFill>
        <p:spPr bwMode="auto">
          <a:xfrm>
            <a:off x="428625" y="428625"/>
            <a:ext cx="1266825" cy="952500"/>
          </a:xfrm>
          <a:prstGeom prst="rect">
            <a:avLst/>
          </a:prstGeom>
          <a:noFill/>
          <a:ln w="9525">
            <a:noFill/>
            <a:miter lim="800000"/>
            <a:headEnd/>
            <a:tailEnd/>
          </a:ln>
        </p:spPr>
      </p:pic>
      <p:pic>
        <p:nvPicPr>
          <p:cNvPr id="509958" name="Picture 6" descr="zvyozdi27"/>
          <p:cNvPicPr>
            <a:picLocks noChangeAspect="1" noChangeArrowheads="1" noCrop="1"/>
          </p:cNvPicPr>
          <p:nvPr/>
        </p:nvPicPr>
        <p:blipFill>
          <a:blip r:embed="rId4" cstate="print"/>
          <a:srcRect/>
          <a:stretch>
            <a:fillRect/>
          </a:stretch>
        </p:blipFill>
        <p:spPr bwMode="auto">
          <a:xfrm rot="1451096">
            <a:off x="249238" y="3008313"/>
            <a:ext cx="1905000" cy="581025"/>
          </a:xfrm>
          <a:prstGeom prst="rect">
            <a:avLst/>
          </a:prstGeom>
          <a:noFill/>
          <a:ln w="9525">
            <a:noFill/>
            <a:miter lim="800000"/>
            <a:headEnd/>
            <a:tailEnd/>
          </a:ln>
        </p:spPr>
      </p:pic>
      <p:pic>
        <p:nvPicPr>
          <p:cNvPr id="509959" name="Picture 7" descr="an1_raketalet"/>
          <p:cNvPicPr>
            <a:picLocks noChangeAspect="1" noChangeArrowheads="1" noCrop="1"/>
          </p:cNvPicPr>
          <p:nvPr/>
        </p:nvPicPr>
        <p:blipFill>
          <a:blip r:embed="rId5" cstate="print"/>
          <a:srcRect/>
          <a:stretch>
            <a:fillRect/>
          </a:stretch>
        </p:blipFill>
        <p:spPr bwMode="auto">
          <a:xfrm rot="-1841232">
            <a:off x="56905" y="3667671"/>
            <a:ext cx="1008063" cy="265113"/>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7" name="Picture 12" descr="пишу 1"/>
          <p:cNvPicPr>
            <a:picLocks noChangeAspect="1" noChangeArrowheads="1" noCrop="1"/>
          </p:cNvPicPr>
          <p:nvPr/>
        </p:nvPicPr>
        <p:blipFill>
          <a:blip r:embed="rId7" cstate="print"/>
          <a:srcRect/>
          <a:stretch>
            <a:fillRect/>
          </a:stretch>
        </p:blipFill>
        <p:spPr bwMode="auto">
          <a:xfrm>
            <a:off x="8462991" y="4991120"/>
            <a:ext cx="649287" cy="1295400"/>
          </a:xfrm>
          <a:prstGeom prst="rect">
            <a:avLst/>
          </a:prstGeom>
          <a:noFill/>
          <a:ln w="9525">
            <a:noFill/>
            <a:miter lim="800000"/>
            <a:headEnd/>
            <a:tailEnd/>
          </a:ln>
        </p:spPr>
      </p:pic>
      <p:pic>
        <p:nvPicPr>
          <p:cNvPr id="309250"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2464" t="1400"/>
          <a:stretch/>
        </p:blipFill>
        <p:spPr bwMode="auto">
          <a:xfrm>
            <a:off x="2415653" y="95534"/>
            <a:ext cx="4944541" cy="673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383198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09959"/>
                                        </p:tgtEl>
                                        <p:attrNameLst>
                                          <p:attrName>style.visibility</p:attrName>
                                        </p:attrNameLst>
                                      </p:cBhvr>
                                      <p:to>
                                        <p:strVal val="visible"/>
                                      </p:to>
                                    </p:set>
                                    <p:anim calcmode="lin" valueType="num">
                                      <p:cBhvr>
                                        <p:cTn id="7" dur="500" fill="hold"/>
                                        <p:tgtEl>
                                          <p:spTgt spid="509959"/>
                                        </p:tgtEl>
                                        <p:attrNameLst>
                                          <p:attrName>ppt_w</p:attrName>
                                        </p:attrNameLst>
                                      </p:cBhvr>
                                      <p:tavLst>
                                        <p:tav tm="0">
                                          <p:val>
                                            <p:fltVal val="0"/>
                                          </p:val>
                                        </p:tav>
                                        <p:tav tm="100000">
                                          <p:val>
                                            <p:strVal val="#ppt_w"/>
                                          </p:val>
                                        </p:tav>
                                      </p:tavLst>
                                    </p:anim>
                                    <p:anim calcmode="lin" valueType="num">
                                      <p:cBhvr>
                                        <p:cTn id="8" dur="500" fill="hold"/>
                                        <p:tgtEl>
                                          <p:spTgt spid="509959"/>
                                        </p:tgtEl>
                                        <p:attrNameLst>
                                          <p:attrName>ppt_h</p:attrName>
                                        </p:attrNameLst>
                                      </p:cBhvr>
                                      <p:tavLst>
                                        <p:tav tm="0">
                                          <p:val>
                                            <p:fltVal val="0"/>
                                          </p:val>
                                        </p:tav>
                                        <p:tav tm="100000">
                                          <p:val>
                                            <p:strVal val="#ppt_h"/>
                                          </p:val>
                                        </p:tav>
                                      </p:tavLst>
                                    </p:anim>
                                    <p:animEffect transition="in" filter="fade">
                                      <p:cBhvr>
                                        <p:cTn id="9" dur="500"/>
                                        <p:tgtEl>
                                          <p:spTgt spid="509959"/>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509958"/>
                                        </p:tgtEl>
                                        <p:attrNameLst>
                                          <p:attrName>style.visibility</p:attrName>
                                        </p:attrNameLst>
                                      </p:cBhvr>
                                      <p:to>
                                        <p:strVal val="visible"/>
                                      </p:to>
                                    </p:set>
                                    <p:anim calcmode="lin" valueType="num">
                                      <p:cBhvr>
                                        <p:cTn id="13" dur="500" fill="hold"/>
                                        <p:tgtEl>
                                          <p:spTgt spid="509958"/>
                                        </p:tgtEl>
                                        <p:attrNameLst>
                                          <p:attrName>ppt_w</p:attrName>
                                        </p:attrNameLst>
                                      </p:cBhvr>
                                      <p:tavLst>
                                        <p:tav tm="0">
                                          <p:val>
                                            <p:fltVal val="0"/>
                                          </p:val>
                                        </p:tav>
                                        <p:tav tm="100000">
                                          <p:val>
                                            <p:strVal val="#ppt_w"/>
                                          </p:val>
                                        </p:tav>
                                      </p:tavLst>
                                    </p:anim>
                                    <p:anim calcmode="lin" valueType="num">
                                      <p:cBhvr>
                                        <p:cTn id="14" dur="500" fill="hold"/>
                                        <p:tgtEl>
                                          <p:spTgt spid="509958"/>
                                        </p:tgtEl>
                                        <p:attrNameLst>
                                          <p:attrName>ppt_h</p:attrName>
                                        </p:attrNameLst>
                                      </p:cBhvr>
                                      <p:tavLst>
                                        <p:tav tm="0">
                                          <p:val>
                                            <p:fltVal val="0"/>
                                          </p:val>
                                        </p:tav>
                                        <p:tav tm="100000">
                                          <p:val>
                                            <p:strVal val="#ppt_h"/>
                                          </p:val>
                                        </p:tav>
                                      </p:tavLst>
                                    </p:anim>
                                    <p:animEffect transition="in" filter="fade">
                                      <p:cBhvr>
                                        <p:cTn id="15" dur="500"/>
                                        <p:tgtEl>
                                          <p:spTgt spid="509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588224" y="6403995"/>
            <a:ext cx="304800" cy="304800"/>
          </a:xfrm>
          <a:prstGeom prst="rect">
            <a:avLst/>
          </a:prstGeom>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7" name="Picture 12" descr="пишу 1"/>
          <p:cNvPicPr>
            <a:picLocks noChangeAspect="1" noChangeArrowheads="1" noCrop="1"/>
          </p:cNvPicPr>
          <p:nvPr/>
        </p:nvPicPr>
        <p:blipFill>
          <a:blip r:embed="rId6" cstate="print"/>
          <a:srcRect/>
          <a:stretch>
            <a:fillRect/>
          </a:stretch>
        </p:blipFill>
        <p:spPr bwMode="auto">
          <a:xfrm>
            <a:off x="8462991" y="4991120"/>
            <a:ext cx="649287" cy="1295400"/>
          </a:xfrm>
          <a:prstGeom prst="rect">
            <a:avLst/>
          </a:prstGeom>
          <a:noFill/>
          <a:ln w="9525">
            <a:noFill/>
            <a:miter lim="800000"/>
            <a:headEnd/>
            <a:tailEnd/>
          </a:ln>
        </p:spPr>
      </p:pic>
      <p:pic>
        <p:nvPicPr>
          <p:cNvPr id="11" name="Picture 2" descr="D:\диск D\25.12.20-домашние документы\Виртуальные лекции-14.01.20\Физ. химия\Термодинамика 2\2-2-65-l.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4853" t="16785" r="12699" b="54395"/>
          <a:stretch/>
        </p:blipFill>
        <p:spPr bwMode="auto">
          <a:xfrm>
            <a:off x="2195735" y="4149080"/>
            <a:ext cx="4018847" cy="267718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p:cNvSpPr>
            <a:spLocks noChangeArrowheads="1"/>
          </p:cNvSpPr>
          <p:nvPr/>
        </p:nvSpPr>
        <p:spPr bwMode="auto">
          <a:xfrm>
            <a:off x="160967" y="116632"/>
            <a:ext cx="8862183" cy="4487382"/>
          </a:xfrm>
          <a:prstGeom prst="rect">
            <a:avLst/>
          </a:prstGeom>
          <a:noFill/>
          <a:ln w="9525">
            <a:noFill/>
            <a:miter lim="800000"/>
            <a:headEnd/>
            <a:tailEnd/>
          </a:ln>
        </p:spPr>
        <p:txBody>
          <a:bodyPr wrap="square" anchor="ctr">
            <a:spAutoFit/>
          </a:bodyPr>
          <a:lstStyle/>
          <a:p>
            <a:pPr indent="450000" algn="just" eaLnBrk="0" hangingPunct="0">
              <a:lnSpc>
                <a:spcPct val="85000"/>
              </a:lnSpc>
            </a:pPr>
            <a:r>
              <a:rPr lang="ru-RU" sz="2800" b="1" dirty="0">
                <a:ln>
                  <a:solidFill>
                    <a:schemeClr val="tx1"/>
                  </a:solidFill>
                </a:ln>
                <a:solidFill>
                  <a:srgbClr val="C00000"/>
                </a:solidFill>
                <a:latin typeface="Arial Black" pitchFamily="34" charset="0"/>
                <a:cs typeface="Arial" pitchFamily="34" charset="0"/>
              </a:rPr>
              <a:t>Второй</a:t>
            </a:r>
            <a:r>
              <a:rPr lang="ru-RU" sz="2800" b="1" dirty="0">
                <a:ln>
                  <a:solidFill>
                    <a:schemeClr val="tx1"/>
                  </a:solidFill>
                </a:ln>
                <a:solidFill>
                  <a:srgbClr val="C00000"/>
                </a:solidFill>
                <a:latin typeface="Arial" pitchFamily="34" charset="0"/>
                <a:cs typeface="Arial" pitchFamily="34" charset="0"/>
              </a:rPr>
              <a:t> закон </a:t>
            </a:r>
            <a:r>
              <a:rPr lang="ru-RU" sz="2800" b="1" dirty="0">
                <a:ln>
                  <a:solidFill>
                    <a:schemeClr val="tx1"/>
                  </a:solidFill>
                </a:ln>
                <a:latin typeface="Arial" pitchFamily="34" charset="0"/>
                <a:cs typeface="Arial" pitchFamily="34" charset="0"/>
              </a:rPr>
              <a:t>термодинамики</a:t>
            </a:r>
            <a:r>
              <a:rPr lang="ru-RU" sz="2800" b="1" dirty="0">
                <a:latin typeface="Arial" pitchFamily="34" charset="0"/>
                <a:cs typeface="Arial" pitchFamily="34" charset="0"/>
              </a:rPr>
              <a:t> – </a:t>
            </a:r>
            <a:r>
              <a:rPr lang="ru-RU" sz="2800" b="1" u="sng" dirty="0">
                <a:latin typeface="Arial" pitchFamily="34" charset="0"/>
                <a:cs typeface="Arial" pitchFamily="34" charset="0"/>
              </a:rPr>
              <a:t>закон                                    о возможности протекания самопроизвольных процессов</a:t>
            </a:r>
            <a:r>
              <a:rPr lang="ru-RU" sz="2800" b="1" dirty="0">
                <a:latin typeface="Arial" pitchFamily="34" charset="0"/>
                <a:cs typeface="Arial" pitchFamily="34" charset="0"/>
              </a:rPr>
              <a:t>. На основании второго закона термодинамики </a:t>
            </a:r>
            <a:r>
              <a:rPr lang="ru-RU" sz="2800" b="1" u="sng" dirty="0">
                <a:latin typeface="Arial" pitchFamily="34" charset="0"/>
                <a:cs typeface="Arial" pitchFamily="34" charset="0"/>
              </a:rPr>
              <a:t>можно предсказать</a:t>
            </a:r>
            <a:r>
              <a:rPr lang="ru-RU" sz="2800" b="1" dirty="0">
                <a:latin typeface="Arial" pitchFamily="34" charset="0"/>
                <a:cs typeface="Arial" pitchFamily="34" charset="0"/>
              </a:rPr>
              <a:t>, при каких внешних условиях возможен процесс, и в каком направлении он будет протекать. </a:t>
            </a:r>
            <a:endParaRPr lang="ru-RU" sz="2800" b="1" dirty="0" smtClean="0">
              <a:latin typeface="Arial" pitchFamily="34" charset="0"/>
              <a:cs typeface="Arial" pitchFamily="34" charset="0"/>
            </a:endParaRPr>
          </a:p>
          <a:p>
            <a:pPr indent="450000" algn="just" eaLnBrk="0" hangingPunct="0">
              <a:lnSpc>
                <a:spcPct val="85000"/>
              </a:lnSpc>
            </a:pPr>
            <a:r>
              <a:rPr lang="ru-RU" sz="2800" b="1" dirty="0">
                <a:latin typeface="Arial" pitchFamily="34" charset="0"/>
                <a:cs typeface="Arial" pitchFamily="34" charset="0"/>
              </a:rPr>
              <a:t>Вопрос о возможности протекания того или иного процесса представляет не только теоретический, но и большой практический интерес. Рассмотрим, например, реакцию синтеза уксусной кислоты из метана и диоксида углерода</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314024897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пишу 1"/>
          <p:cNvPicPr>
            <a:picLocks noChangeAspect="1" noChangeArrowheads="1" noCrop="1"/>
          </p:cNvPicPr>
          <p:nvPr/>
        </p:nvPicPr>
        <p:blipFill>
          <a:blip r:embed="rId2" cstate="print"/>
          <a:srcRect/>
          <a:stretch>
            <a:fillRect/>
          </a:stretch>
        </p:blipFill>
        <p:spPr bwMode="auto">
          <a:xfrm>
            <a:off x="8462991" y="4991120"/>
            <a:ext cx="649287" cy="1295400"/>
          </a:xfrm>
          <a:prstGeom prst="rect">
            <a:avLst/>
          </a:prstGeom>
          <a:noFill/>
          <a:ln w="9525">
            <a:noFill/>
            <a:miter lim="800000"/>
            <a:headEnd/>
            <a:tailEnd/>
          </a:ln>
        </p:spPr>
      </p:pic>
      <p:pic>
        <p:nvPicPr>
          <p:cNvPr id="310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99592" y="0"/>
            <a:ext cx="656168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259415913"/>
      </p:ext>
    </p:extLst>
  </p:cSld>
  <p:clrMapOvr>
    <a:masterClrMapping/>
  </p:clrMapOvr>
  <p:transition>
    <p:wheel spokes="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118499" y="5805264"/>
            <a:ext cx="304800" cy="304800"/>
          </a:xfrm>
          <a:prstGeom prst="rect">
            <a:avLst/>
          </a:prstGeom>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6" cstate="print"/>
          <a:srcRect/>
          <a:stretch>
            <a:fillRect/>
          </a:stretch>
        </p:blipFill>
        <p:spPr bwMode="auto">
          <a:xfrm>
            <a:off x="8462991" y="4991120"/>
            <a:ext cx="649287" cy="1295400"/>
          </a:xfrm>
          <a:prstGeom prst="rect">
            <a:avLst/>
          </a:prstGeom>
          <a:noFill/>
          <a:ln w="9525">
            <a:noFill/>
            <a:miter lim="800000"/>
            <a:headEnd/>
            <a:tailEnd/>
          </a:ln>
        </p:spPr>
      </p:pic>
      <p:pic>
        <p:nvPicPr>
          <p:cNvPr id="1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91680" y="3729067"/>
            <a:ext cx="5327984" cy="3061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3"/>
          <p:cNvSpPr>
            <a:spLocks noChangeArrowheads="1"/>
          </p:cNvSpPr>
          <p:nvPr/>
        </p:nvSpPr>
        <p:spPr bwMode="auto">
          <a:xfrm>
            <a:off x="139473" y="188640"/>
            <a:ext cx="8941222" cy="3506344"/>
          </a:xfrm>
          <a:prstGeom prst="rect">
            <a:avLst/>
          </a:prstGeom>
          <a:noFill/>
          <a:ln w="9525">
            <a:noFill/>
            <a:miter lim="800000"/>
            <a:headEnd/>
            <a:tailEnd/>
          </a:ln>
        </p:spPr>
        <p:txBody>
          <a:bodyPr wrap="square" anchor="ctr">
            <a:spAutoFit/>
          </a:bodyPr>
          <a:lstStyle/>
          <a:p>
            <a:pPr indent="450000" algn="just" eaLnBrk="0" hangingPunct="0">
              <a:lnSpc>
                <a:spcPct val="85000"/>
              </a:lnSpc>
            </a:pPr>
            <a:r>
              <a:rPr lang="ru-RU" sz="2900" b="1" dirty="0">
                <a:ln>
                  <a:solidFill>
                    <a:schemeClr val="tx1"/>
                  </a:solidFill>
                </a:ln>
                <a:solidFill>
                  <a:srgbClr val="FF3300"/>
                </a:solidFill>
                <a:latin typeface="Arial Black" pitchFamily="34" charset="0"/>
                <a:cs typeface="Arial" pitchFamily="34" charset="0"/>
              </a:rPr>
              <a:t>Третий закон</a:t>
            </a:r>
            <a:r>
              <a:rPr lang="ru-RU" sz="2900" b="1" dirty="0">
                <a:ln>
                  <a:solidFill>
                    <a:schemeClr val="tx1"/>
                  </a:solidFill>
                </a:ln>
                <a:latin typeface="Arial Black" pitchFamily="34" charset="0"/>
                <a:cs typeface="Arial" pitchFamily="34" charset="0"/>
              </a:rPr>
              <a:t> </a:t>
            </a:r>
            <a:r>
              <a:rPr lang="ru-RU" sz="2900" b="1" dirty="0">
                <a:ln>
                  <a:solidFill>
                    <a:schemeClr val="tx1"/>
                  </a:solidFill>
                </a:ln>
                <a:latin typeface="Arial" pitchFamily="34" charset="0"/>
                <a:cs typeface="Arial" pitchFamily="34" charset="0"/>
              </a:rPr>
              <a:t>термодинамики </a:t>
            </a:r>
            <a:r>
              <a:rPr lang="ru-RU" sz="2900" b="1" dirty="0">
                <a:latin typeface="Arial" pitchFamily="34" charset="0"/>
                <a:cs typeface="Arial" pitchFamily="34" charset="0"/>
              </a:rPr>
              <a:t>– </a:t>
            </a:r>
            <a:r>
              <a:rPr lang="ru-RU" sz="2900" b="1" u="sng" dirty="0">
                <a:latin typeface="Arial" pitchFamily="34" charset="0"/>
                <a:cs typeface="Arial" pitchFamily="34" charset="0"/>
              </a:rPr>
              <a:t>закон об абсолютном значении </a:t>
            </a:r>
            <a:r>
              <a:rPr lang="ru-RU" sz="2900" b="1" u="sng" dirty="0">
                <a:ln>
                  <a:solidFill>
                    <a:sysClr val="windowText" lastClr="000000"/>
                  </a:solidFill>
                </a:ln>
                <a:solidFill>
                  <a:srgbClr val="0000FF"/>
                </a:solidFill>
                <a:latin typeface="Arial" pitchFamily="34" charset="0"/>
                <a:cs typeface="Arial" pitchFamily="34" charset="0"/>
              </a:rPr>
              <a:t>энтропии</a:t>
            </a:r>
            <a:r>
              <a:rPr lang="ru-RU" sz="2900" b="1" dirty="0">
                <a:latin typeface="Arial" pitchFamily="34" charset="0"/>
                <a:cs typeface="Arial" pitchFamily="34" charset="0"/>
              </a:rPr>
              <a:t>, который был сформулирован уже в начале </a:t>
            </a:r>
            <a:r>
              <a:rPr lang="en-US" sz="2900" b="1" dirty="0">
                <a:latin typeface="Arial" pitchFamily="34" charset="0"/>
                <a:cs typeface="Arial" pitchFamily="34" charset="0"/>
              </a:rPr>
              <a:t>XX </a:t>
            </a:r>
            <a:r>
              <a:rPr lang="ru-RU" sz="2900" b="1" dirty="0">
                <a:latin typeface="Arial" pitchFamily="34" charset="0"/>
                <a:cs typeface="Arial" pitchFamily="34" charset="0"/>
              </a:rPr>
              <a:t>столетия. </a:t>
            </a:r>
            <a:r>
              <a:rPr lang="ru-RU" sz="2900" b="1" dirty="0">
                <a:ln>
                  <a:solidFill>
                    <a:schemeClr val="tx1"/>
                  </a:solidFill>
                </a:ln>
                <a:latin typeface="Arial" pitchFamily="34" charset="0"/>
                <a:cs typeface="Arial" pitchFamily="34" charset="0"/>
              </a:rPr>
              <a:t>Третий закон термодинамики </a:t>
            </a:r>
            <a:r>
              <a:rPr lang="ru-RU" sz="2900" b="1" u="sng" dirty="0">
                <a:latin typeface="Arial" pitchFamily="34" charset="0"/>
                <a:cs typeface="Arial" pitchFamily="34" charset="0"/>
              </a:rPr>
              <a:t>позволяет вычислить</a:t>
            </a:r>
            <a:r>
              <a:rPr lang="ru-RU" sz="2900" b="1" dirty="0">
                <a:latin typeface="Arial" pitchFamily="34" charset="0"/>
                <a:cs typeface="Arial" pitchFamily="34" charset="0"/>
              </a:rPr>
              <a:t> константу равновесия химической реакции, а следовательно, и максимально возможный выход продукта реакции,   не прибегая к опытному ее определению ни при одной из температур. </a:t>
            </a:r>
          </a:p>
        </p:txBody>
      </p:sp>
    </p:spTree>
    <p:extLst>
      <p:ext uri="{BB962C8B-B14F-4D97-AF65-F5344CB8AC3E}">
        <p14:creationId xmlns:p14="http://schemas.microsoft.com/office/powerpoint/2010/main" val="187810085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Прямоугольник 10"/>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10" name="Прямоугольник 9"/>
          <p:cNvSpPr/>
          <p:nvPr/>
        </p:nvSpPr>
        <p:spPr>
          <a:xfrm>
            <a:off x="539552" y="1442159"/>
            <a:ext cx="8136904" cy="88985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0000"/>
              </a:lnSpc>
              <a:defRPr/>
            </a:pPr>
            <a:r>
              <a:rPr lang="ru-RU" sz="3200" b="1" kern="10" spc="50" dirty="0">
                <a:ln w="11430"/>
                <a:solidFill>
                  <a:srgbClr val="C00000"/>
                </a:solidFill>
                <a:effectLst>
                  <a:outerShdw blurRad="76200" dist="50800" dir="5400000" algn="tl" rotWithShape="0">
                    <a:srgbClr val="000000">
                      <a:alpha val="65000"/>
                    </a:srgbClr>
                  </a:outerShdw>
                </a:effectLst>
                <a:latin typeface="Arial Black" pitchFamily="34" charset="0"/>
                <a:cs typeface="Arial"/>
              </a:rPr>
              <a:t>Законы</a:t>
            </a:r>
          </a:p>
          <a:p>
            <a:pPr algn="ctr">
              <a:lnSpc>
                <a:spcPct val="80000"/>
              </a:lnSpc>
              <a:defRPr/>
            </a:pPr>
            <a:r>
              <a:rPr lang="ru-RU" sz="3200" b="1" kern="10" spc="50" dirty="0">
                <a:ln w="11430"/>
                <a:solidFill>
                  <a:srgbClr val="C00000"/>
                </a:solidFill>
                <a:effectLst>
                  <a:outerShdw blurRad="76200" dist="50800" dir="5400000" algn="tl" rotWithShape="0">
                    <a:srgbClr val="000000">
                      <a:alpha val="65000"/>
                    </a:srgbClr>
                  </a:outerShdw>
                </a:effectLst>
                <a:latin typeface="Arial Black" pitchFamily="34" charset="0"/>
                <a:cs typeface="Arial"/>
              </a:rPr>
              <a:t> химической термодинамики</a:t>
            </a:r>
            <a:endParaRPr lang="ru-RU" sz="3200" b="1"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sp>
        <p:nvSpPr>
          <p:cNvPr id="13" name="Rectangle 2"/>
          <p:cNvSpPr>
            <a:spLocks noChangeArrowheads="1"/>
          </p:cNvSpPr>
          <p:nvPr/>
        </p:nvSpPr>
        <p:spPr bwMode="auto">
          <a:xfrm>
            <a:off x="741411" y="2544659"/>
            <a:ext cx="7785198" cy="2054409"/>
          </a:xfrm>
          <a:prstGeom prst="rect">
            <a:avLst/>
          </a:prstGeom>
          <a:noFill/>
          <a:ln w="9525">
            <a:noFill/>
            <a:miter lim="800000"/>
            <a:headEnd/>
            <a:tailEnd/>
          </a:ln>
        </p:spPr>
        <p:txBody>
          <a:bodyPr wrap="square" anchor="ctr">
            <a:spAutoFit/>
          </a:bodyPr>
          <a:lstStyle/>
          <a:p>
            <a:pPr indent="450000" algn="just">
              <a:lnSpc>
                <a:spcPct val="85000"/>
              </a:lnSpc>
            </a:pPr>
            <a:r>
              <a:rPr lang="ru-RU" sz="3000" b="1" dirty="0">
                <a:ln>
                  <a:solidFill>
                    <a:schemeClr val="tx1"/>
                  </a:solidFill>
                </a:ln>
                <a:solidFill>
                  <a:srgbClr val="C00000"/>
                </a:solidFill>
                <a:latin typeface="Arial Black" pitchFamily="34" charset="0"/>
                <a:cs typeface="Arial" pitchFamily="34" charset="0"/>
              </a:rPr>
              <a:t>Термодинамика</a:t>
            </a:r>
            <a:r>
              <a:rPr lang="ru-RU" sz="3000" b="1" dirty="0">
                <a:latin typeface="Arial" pitchFamily="34" charset="0"/>
                <a:cs typeface="Arial" pitchFamily="34" charset="0"/>
              </a:rPr>
              <a:t> </a:t>
            </a:r>
            <a:r>
              <a:rPr lang="ru-RU" sz="3000" b="1" u="sng" dirty="0">
                <a:latin typeface="Arial" pitchFamily="34" charset="0"/>
                <a:cs typeface="Arial" pitchFamily="34" charset="0"/>
              </a:rPr>
              <a:t>базируется на</a:t>
            </a:r>
            <a:r>
              <a:rPr lang="ru-RU" sz="3000" b="1" dirty="0">
                <a:latin typeface="Arial" pitchFamily="34" charset="0"/>
                <a:cs typeface="Arial" pitchFamily="34" charset="0"/>
              </a:rPr>
              <a:t> трех законах, из которых все остальные положения данной науки можно получить путем логических рассуждений. </a:t>
            </a:r>
          </a:p>
        </p:txBody>
      </p:sp>
    </p:spTree>
    <p:extLst>
      <p:ext uri="{BB962C8B-B14F-4D97-AF65-F5344CB8AC3E}">
        <p14:creationId xmlns:p14="http://schemas.microsoft.com/office/powerpoint/2010/main" val="3520962666"/>
      </p:ext>
    </p:extLst>
  </p:cSld>
  <p:clrMapOvr>
    <a:masterClrMapping/>
  </p:clrMapOvr>
  <p:transition>
    <p:wheel spokes="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Прямоугольник 10"/>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8" name="Rectangle 2"/>
          <p:cNvSpPr>
            <a:spLocks noChangeArrowheads="1"/>
          </p:cNvSpPr>
          <p:nvPr/>
        </p:nvSpPr>
        <p:spPr bwMode="auto">
          <a:xfrm>
            <a:off x="611560" y="1700808"/>
            <a:ext cx="7888960" cy="2603790"/>
          </a:xfrm>
          <a:prstGeom prst="rect">
            <a:avLst/>
          </a:prstGeom>
          <a:noFill/>
          <a:ln w="9525">
            <a:noFill/>
            <a:miter lim="800000"/>
            <a:headEnd/>
            <a:tailEnd/>
          </a:ln>
        </p:spPr>
        <p:txBody>
          <a:bodyPr wrap="square" anchor="ctr">
            <a:spAutoFit/>
          </a:bodyPr>
          <a:lstStyle/>
          <a:p>
            <a:pPr indent="450000" algn="just">
              <a:lnSpc>
                <a:spcPct val="85000"/>
              </a:lnSpc>
            </a:pPr>
            <a:r>
              <a:rPr lang="ru-RU" sz="3200" b="1" dirty="0">
                <a:ln>
                  <a:solidFill>
                    <a:schemeClr val="tx1"/>
                  </a:solidFill>
                </a:ln>
                <a:solidFill>
                  <a:srgbClr val="C00000"/>
                </a:solidFill>
                <a:latin typeface="Arial Black" pitchFamily="34" charset="0"/>
                <a:cs typeface="Arial" pitchFamily="34" charset="0"/>
              </a:rPr>
              <a:t>Первый</a:t>
            </a:r>
            <a:r>
              <a:rPr lang="ru-RU" sz="3200" b="1" dirty="0">
                <a:ln>
                  <a:solidFill>
                    <a:schemeClr val="tx1"/>
                  </a:solidFill>
                </a:ln>
                <a:solidFill>
                  <a:srgbClr val="C00000"/>
                </a:solidFill>
                <a:latin typeface="Arial" pitchFamily="34" charset="0"/>
                <a:cs typeface="Arial" pitchFamily="34" charset="0"/>
              </a:rPr>
              <a:t> закон термодинамики </a:t>
            </a:r>
            <a:r>
              <a:rPr lang="ru-RU" sz="3200" b="1" dirty="0">
                <a:latin typeface="Arial" pitchFamily="34" charset="0"/>
                <a:cs typeface="Arial" pitchFamily="34" charset="0"/>
              </a:rPr>
              <a:t>непосредственно </a:t>
            </a:r>
            <a:r>
              <a:rPr lang="ru-RU" sz="3200" b="1" u="sng" dirty="0">
                <a:latin typeface="Arial" pitchFamily="34" charset="0"/>
                <a:cs typeface="Arial" pitchFamily="34" charset="0"/>
              </a:rPr>
              <a:t>связан с законом сохранения энергии</a:t>
            </a:r>
            <a:r>
              <a:rPr lang="ru-RU" sz="3200" b="1" dirty="0">
                <a:latin typeface="Arial" pitchFamily="34" charset="0"/>
                <a:cs typeface="Arial" pitchFamily="34" charset="0"/>
              </a:rPr>
              <a:t>. Он позволяет рассчитывать тепловые балансы различных процессов, в том числе и </a:t>
            </a:r>
            <a:r>
              <a:rPr lang="ru-RU" sz="3200" b="1" dirty="0" smtClean="0">
                <a:latin typeface="Arial" pitchFamily="34" charset="0"/>
                <a:cs typeface="Arial" pitchFamily="34" charset="0"/>
              </a:rPr>
              <a:t>химических </a:t>
            </a:r>
            <a:r>
              <a:rPr lang="ru-RU" sz="3200" b="1" dirty="0">
                <a:latin typeface="Arial" pitchFamily="34" charset="0"/>
                <a:cs typeface="Arial" pitchFamily="34" charset="0"/>
              </a:rPr>
              <a:t>реакций.</a:t>
            </a:r>
          </a:p>
        </p:txBody>
      </p:sp>
    </p:spTree>
    <p:extLst>
      <p:ext uri="{BB962C8B-B14F-4D97-AF65-F5344CB8AC3E}">
        <p14:creationId xmlns:p14="http://schemas.microsoft.com/office/powerpoint/2010/main" val="3755505730"/>
      </p:ext>
    </p:extLst>
  </p:cSld>
  <p:clrMapOvr>
    <a:masterClrMapping/>
  </p:clrMapOvr>
  <p:transition>
    <p:wheel spokes="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Прямоугольник 10"/>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8" name="Rectangle 3"/>
          <p:cNvSpPr>
            <a:spLocks noChangeArrowheads="1"/>
          </p:cNvSpPr>
          <p:nvPr/>
        </p:nvSpPr>
        <p:spPr bwMode="auto">
          <a:xfrm>
            <a:off x="664994" y="1530631"/>
            <a:ext cx="7907534" cy="2708434"/>
          </a:xfrm>
          <a:prstGeom prst="rect">
            <a:avLst/>
          </a:prstGeom>
          <a:noFill/>
          <a:ln w="9525">
            <a:noFill/>
            <a:miter lim="800000"/>
            <a:headEnd/>
            <a:tailEnd/>
          </a:ln>
        </p:spPr>
        <p:txBody>
          <a:bodyPr wrap="square" anchor="ctr">
            <a:spAutoFit/>
          </a:bodyPr>
          <a:lstStyle/>
          <a:p>
            <a:pPr indent="450000" algn="just" eaLnBrk="0" hangingPunct="0">
              <a:lnSpc>
                <a:spcPct val="85000"/>
              </a:lnSpc>
            </a:pPr>
            <a:r>
              <a:rPr lang="ru-RU" sz="2800" b="1" dirty="0">
                <a:ln>
                  <a:solidFill>
                    <a:schemeClr val="tx1"/>
                  </a:solidFill>
                </a:ln>
                <a:solidFill>
                  <a:srgbClr val="C00000"/>
                </a:solidFill>
                <a:latin typeface="Arial Black" pitchFamily="34" charset="0"/>
                <a:cs typeface="Arial" pitchFamily="34" charset="0"/>
              </a:rPr>
              <a:t>Второй</a:t>
            </a:r>
            <a:r>
              <a:rPr lang="ru-RU" sz="2800" b="1" dirty="0">
                <a:ln>
                  <a:solidFill>
                    <a:schemeClr val="tx1"/>
                  </a:solidFill>
                </a:ln>
                <a:solidFill>
                  <a:srgbClr val="C00000"/>
                </a:solidFill>
                <a:latin typeface="Arial" pitchFamily="34" charset="0"/>
                <a:cs typeface="Arial" pitchFamily="34" charset="0"/>
              </a:rPr>
              <a:t> закон термодинамики</a:t>
            </a:r>
            <a:r>
              <a:rPr lang="ru-RU" sz="2800" b="1" dirty="0" smtClean="0">
                <a:latin typeface="Arial" pitchFamily="34" charset="0"/>
                <a:cs typeface="Arial" pitchFamily="34" charset="0"/>
              </a:rPr>
              <a:t> </a:t>
            </a:r>
            <a:r>
              <a:rPr lang="ru-RU" sz="2800" b="1" dirty="0">
                <a:latin typeface="Arial" pitchFamily="34" charset="0"/>
                <a:cs typeface="Arial" pitchFamily="34" charset="0"/>
              </a:rPr>
              <a:t>– </a:t>
            </a:r>
            <a:r>
              <a:rPr lang="ru-RU" sz="2800" b="1" u="sng" dirty="0">
                <a:latin typeface="Arial" pitchFamily="34" charset="0"/>
                <a:cs typeface="Arial" pitchFamily="34" charset="0"/>
              </a:rPr>
              <a:t>закон                                    о возможности протекания самопроизвольных процессов</a:t>
            </a:r>
            <a:r>
              <a:rPr lang="ru-RU" sz="2800" b="1" dirty="0">
                <a:latin typeface="Arial" pitchFamily="34" charset="0"/>
                <a:cs typeface="Arial" pitchFamily="34" charset="0"/>
              </a:rPr>
              <a:t>. На основании второго закона термодинамики </a:t>
            </a:r>
            <a:r>
              <a:rPr lang="ru-RU" sz="2800" b="1" u="sng" dirty="0">
                <a:latin typeface="Arial" pitchFamily="34" charset="0"/>
                <a:cs typeface="Arial" pitchFamily="34" charset="0"/>
              </a:rPr>
              <a:t>можно предсказать</a:t>
            </a:r>
            <a:r>
              <a:rPr lang="ru-RU" sz="2800" b="1" dirty="0">
                <a:latin typeface="Arial" pitchFamily="34" charset="0"/>
                <a:cs typeface="Arial" pitchFamily="34" charset="0"/>
              </a:rPr>
              <a:t>, при каких внешних условиях возможен процесс, и в каком направлении он будет протекать. </a:t>
            </a:r>
            <a:endParaRPr lang="ru-RU" sz="2800" b="1" dirty="0" smtClean="0">
              <a:latin typeface="Arial" pitchFamily="34" charset="0"/>
              <a:cs typeface="Arial" pitchFamily="34" charset="0"/>
            </a:endParaRPr>
          </a:p>
        </p:txBody>
      </p:sp>
    </p:spTree>
    <p:extLst>
      <p:ext uri="{BB962C8B-B14F-4D97-AF65-F5344CB8AC3E}">
        <p14:creationId xmlns:p14="http://schemas.microsoft.com/office/powerpoint/2010/main" val="3755505730"/>
      </p:ext>
    </p:extLst>
  </p:cSld>
  <p:clrMapOvr>
    <a:masterClrMapping/>
  </p:clrMapOvr>
  <p:transition>
    <p:wheel spokes="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3" name="Picture 1" descr="C:\24.08.11\Лаб. раб YES\Виртуальные лабораторные YES\Анимашки и картинки\Химия\Атомы и молекулы\Большие молекулы\134305-004-BC900FC2.jpg"/>
          <p:cNvPicPr>
            <a:picLocks noChangeAspect="1" noChangeArrowheads="1"/>
          </p:cNvPicPr>
          <p:nvPr/>
        </p:nvPicPr>
        <p:blipFill>
          <a:blip r:embed="rId4" cstate="print"/>
          <a:srcRect/>
          <a:stretch>
            <a:fillRect/>
          </a:stretch>
        </p:blipFill>
        <p:spPr bwMode="auto">
          <a:xfrm>
            <a:off x="323528" y="5373216"/>
            <a:ext cx="1559215" cy="1402636"/>
          </a:xfrm>
          <a:prstGeom prst="rect">
            <a:avLst/>
          </a:prstGeom>
          <a:noFill/>
          <a:ln w="9525">
            <a:noFill/>
            <a:miter lim="800000"/>
            <a:headEnd/>
            <a:tailEnd/>
          </a:ln>
        </p:spPr>
      </p:pic>
      <p:pic>
        <p:nvPicPr>
          <p:cNvPr id="479234" name="Picture 2" descr="C:\24.08.11\Лаб. раб YES\Виртуальные лабораторные YES\Анимашки и картинки\Химия\Атомы и молекулы\Большие молекулы\picture.jpg"/>
          <p:cNvPicPr>
            <a:picLocks noChangeAspect="1" noChangeArrowheads="1"/>
          </p:cNvPicPr>
          <p:nvPr/>
        </p:nvPicPr>
        <p:blipFill>
          <a:blip r:embed="rId5" cstate="print"/>
          <a:srcRect/>
          <a:stretch>
            <a:fillRect/>
          </a:stretch>
        </p:blipFill>
        <p:spPr bwMode="auto">
          <a:xfrm>
            <a:off x="4929188" y="5445224"/>
            <a:ext cx="1779574" cy="1335579"/>
          </a:xfrm>
          <a:prstGeom prst="rect">
            <a:avLst/>
          </a:prstGeom>
          <a:noFill/>
          <a:ln w="9525">
            <a:noFill/>
            <a:miter lim="800000"/>
            <a:headEnd/>
            <a:tailEnd/>
          </a:ln>
        </p:spPr>
      </p:pic>
      <p:pic>
        <p:nvPicPr>
          <p:cNvPr id="479235" name="Picture 3" descr="C:\24.08.11\Лаб. раб YES\Виртуальные лабораторные YES\Анимашки и картинки\Химия\Атомы и молекулы\bor4.jpg"/>
          <p:cNvPicPr>
            <a:picLocks noChangeAspect="1" noChangeArrowheads="1"/>
          </p:cNvPicPr>
          <p:nvPr/>
        </p:nvPicPr>
        <p:blipFill>
          <a:blip r:embed="rId6" cstate="print"/>
          <a:srcRect/>
          <a:stretch>
            <a:fillRect/>
          </a:stretch>
        </p:blipFill>
        <p:spPr bwMode="auto">
          <a:xfrm>
            <a:off x="2340894" y="5373216"/>
            <a:ext cx="2231106" cy="1443332"/>
          </a:xfrm>
          <a:prstGeom prst="rect">
            <a:avLst/>
          </a:prstGeom>
          <a:noFill/>
          <a:ln w="9525">
            <a:noFill/>
            <a:miter lim="800000"/>
            <a:headEnd/>
            <a:tailEnd/>
          </a:ln>
        </p:spPr>
      </p:pic>
      <p:pic>
        <p:nvPicPr>
          <p:cNvPr id="1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876256" y="6403995"/>
            <a:ext cx="304800" cy="304800"/>
          </a:xfrm>
          <a:prstGeom prst="rect">
            <a:avLst/>
          </a:prstGeom>
        </p:spPr>
      </p:pic>
      <p:sp>
        <p:nvSpPr>
          <p:cNvPr id="10" name="Прямоугольник 9"/>
          <p:cNvSpPr/>
          <p:nvPr/>
        </p:nvSpPr>
        <p:spPr>
          <a:xfrm>
            <a:off x="107379" y="44652"/>
            <a:ext cx="9001125" cy="5410712"/>
          </a:xfrm>
          <a:prstGeom prst="rect">
            <a:avLst/>
          </a:prstGeom>
        </p:spPr>
        <p:txBody>
          <a:bodyPr>
            <a:spAutoFit/>
          </a:bodyPr>
          <a:lstStyle/>
          <a:p>
            <a:pPr indent="540000" algn="just" fontAlgn="auto">
              <a:lnSpc>
                <a:spcPct val="80000"/>
              </a:lnSpc>
              <a:spcBef>
                <a:spcPts val="0"/>
              </a:spcBef>
              <a:spcAft>
                <a:spcPts val="0"/>
              </a:spcAft>
              <a:defRPr/>
            </a:pPr>
            <a:r>
              <a:rPr lang="ru-RU" sz="2700" b="1" dirty="0">
                <a:latin typeface="Arial" pitchFamily="34" charset="0"/>
                <a:cs typeface="Arial" pitchFamily="34" charset="0"/>
              </a:rPr>
              <a:t>К</a:t>
            </a:r>
            <a:r>
              <a:rPr lang="ru-RU" sz="2700" b="1" dirty="0">
                <a:solidFill>
                  <a:schemeClr val="bg1"/>
                </a:solidFill>
                <a:latin typeface="Arial" pitchFamily="34" charset="0"/>
                <a:cs typeface="Arial" pitchFamily="34" charset="0"/>
              </a:rPr>
              <a:t> </a:t>
            </a:r>
            <a:r>
              <a:rPr lang="ru-RU" sz="2700" b="1" dirty="0">
                <a:ln>
                  <a:solidFill>
                    <a:sysClr val="windowText" lastClr="000000"/>
                  </a:solidFill>
                </a:ln>
                <a:solidFill>
                  <a:srgbClr val="FF0000"/>
                </a:solidFill>
                <a:latin typeface="Arial" pitchFamily="34" charset="0"/>
                <a:cs typeface="Arial" pitchFamily="34" charset="0"/>
              </a:rPr>
              <a:t>главным </a:t>
            </a:r>
            <a:r>
              <a:rPr lang="ru-RU" sz="2700" b="1" dirty="0">
                <a:ln>
                  <a:solidFill>
                    <a:sysClr val="windowText" lastClr="000000"/>
                  </a:solidFill>
                </a:ln>
                <a:solidFill>
                  <a:srgbClr val="FF0000"/>
                </a:solidFill>
                <a:latin typeface="Arial Black" pitchFamily="34" charset="0"/>
                <a:cs typeface="Arial" pitchFamily="34" charset="0"/>
              </a:rPr>
              <a:t>задачам</a:t>
            </a:r>
            <a:r>
              <a:rPr lang="ru-RU" sz="2700" b="1" dirty="0">
                <a:ln>
                  <a:solidFill>
                    <a:sysClr val="windowText" lastClr="000000"/>
                  </a:solidFill>
                </a:ln>
                <a:solidFill>
                  <a:srgbClr val="FF0000"/>
                </a:solidFill>
                <a:latin typeface="Arial" pitchFamily="34" charset="0"/>
                <a:cs typeface="Arial" pitchFamily="34" charset="0"/>
              </a:rPr>
              <a:t> </a:t>
            </a:r>
            <a:r>
              <a:rPr lang="ru-RU" sz="2700" b="1" dirty="0">
                <a:ln>
                  <a:solidFill>
                    <a:sysClr val="windowText" lastClr="000000"/>
                  </a:solidFill>
                </a:ln>
                <a:solidFill>
                  <a:srgbClr val="0000FF"/>
                </a:solidFill>
                <a:latin typeface="Arial" pitchFamily="34" charset="0"/>
                <a:cs typeface="Arial" pitchFamily="34" charset="0"/>
              </a:rPr>
              <a:t>физической химии </a:t>
            </a:r>
            <a:r>
              <a:rPr lang="ru-RU" sz="2700" b="1" dirty="0">
                <a:latin typeface="Arial" pitchFamily="34" charset="0"/>
                <a:cs typeface="Arial" pitchFamily="34" charset="0"/>
              </a:rPr>
              <a:t>можно отнести изучение и объяснение основных закономерностей, определяющих направленность химических процессов, скорость их протекания, влияние на них среды, примесей, излучения и т. п., условия получения максимального выхода необходимых продуктов. Для современной </a:t>
            </a:r>
            <a:r>
              <a:rPr lang="ru-RU" sz="2700" b="1" dirty="0">
                <a:ln>
                  <a:solidFill>
                    <a:sysClr val="windowText" lastClr="000000"/>
                  </a:solidFill>
                </a:ln>
                <a:solidFill>
                  <a:srgbClr val="0000FF"/>
                </a:solidFill>
                <a:latin typeface="Arial" pitchFamily="34" charset="0"/>
                <a:cs typeface="Arial" pitchFamily="34" charset="0"/>
              </a:rPr>
              <a:t>физической химии </a:t>
            </a:r>
            <a:r>
              <a:rPr lang="ru-RU" sz="2700" b="1" dirty="0">
                <a:ln>
                  <a:solidFill>
                    <a:sysClr val="windowText" lastClr="000000"/>
                  </a:solidFill>
                </a:ln>
                <a:solidFill>
                  <a:srgbClr val="FF0000"/>
                </a:solidFill>
                <a:latin typeface="Arial" pitchFamily="34" charset="0"/>
                <a:cs typeface="Arial" pitchFamily="34" charset="0"/>
              </a:rPr>
              <a:t>центральной является проблема </a:t>
            </a:r>
            <a:r>
              <a:rPr lang="ru-RU" sz="2700" b="1" dirty="0">
                <a:latin typeface="Arial" pitchFamily="34" charset="0"/>
                <a:cs typeface="Arial" pitchFamily="34" charset="0"/>
              </a:rPr>
              <a:t>установления связи между строением вещества и его реакционной способностью. Сегодня нет и не может быть химика, творчески работающего в любой области, который не использовал бы знание физической химии в конкретных исследованиях. Современная </a:t>
            </a:r>
            <a:r>
              <a:rPr lang="ru-RU" sz="2700" b="1" dirty="0">
                <a:ln>
                  <a:solidFill>
                    <a:sysClr val="windowText" lastClr="000000"/>
                  </a:solidFill>
                </a:ln>
                <a:solidFill>
                  <a:srgbClr val="0000FF"/>
                </a:solidFill>
                <a:latin typeface="Arial" pitchFamily="34" charset="0"/>
                <a:cs typeface="Arial" pitchFamily="34" charset="0"/>
              </a:rPr>
              <a:t>физическая химия </a:t>
            </a:r>
            <a:r>
              <a:rPr lang="ru-RU" sz="2700" b="1" dirty="0">
                <a:ln>
                  <a:solidFill>
                    <a:sysClr val="windowText" lastClr="000000"/>
                  </a:solidFill>
                </a:ln>
                <a:solidFill>
                  <a:srgbClr val="FF0000"/>
                </a:solidFill>
                <a:latin typeface="Arial" pitchFamily="34" charset="0"/>
                <a:cs typeface="Arial" pitchFamily="34" charset="0"/>
              </a:rPr>
              <a:t>служит</a:t>
            </a:r>
            <a:r>
              <a:rPr lang="ru-RU" sz="2700" b="1" dirty="0">
                <a:ln>
                  <a:solidFill>
                    <a:sysClr val="windowText" lastClr="000000"/>
                  </a:solidFill>
                </a:ln>
                <a:solidFill>
                  <a:schemeClr val="bg1"/>
                </a:solidFill>
                <a:latin typeface="Arial" pitchFamily="34" charset="0"/>
                <a:cs typeface="Arial" pitchFamily="34" charset="0"/>
              </a:rPr>
              <a:t> </a:t>
            </a:r>
            <a:r>
              <a:rPr lang="ru-RU" sz="2700" b="1" dirty="0">
                <a:ln>
                  <a:solidFill>
                    <a:sysClr val="windowText" lastClr="000000"/>
                  </a:solidFill>
                </a:ln>
                <a:solidFill>
                  <a:srgbClr val="FF0000"/>
                </a:solidFill>
                <a:latin typeface="Arial" pitchFamily="34" charset="0"/>
                <a:cs typeface="Arial" pitchFamily="34" charset="0"/>
              </a:rPr>
              <a:t>и</a:t>
            </a:r>
            <a:r>
              <a:rPr lang="ru-RU" sz="2700" b="1" dirty="0">
                <a:ln>
                  <a:solidFill>
                    <a:sysClr val="windowText" lastClr="000000"/>
                  </a:solidFill>
                </a:ln>
                <a:solidFill>
                  <a:schemeClr val="bg1"/>
                </a:solidFill>
                <a:latin typeface="Arial" pitchFamily="34" charset="0"/>
                <a:cs typeface="Arial" pitchFamily="34" charset="0"/>
              </a:rPr>
              <a:t> </a:t>
            </a:r>
            <a:r>
              <a:rPr lang="ru-RU" sz="2700" b="1" dirty="0">
                <a:ln>
                  <a:solidFill>
                    <a:sysClr val="windowText" lastClr="000000"/>
                  </a:solidFill>
                </a:ln>
                <a:solidFill>
                  <a:srgbClr val="FF0000"/>
                </a:solidFill>
                <a:latin typeface="Arial" pitchFamily="34" charset="0"/>
                <a:cs typeface="Arial" pitchFamily="34" charset="0"/>
              </a:rPr>
              <a:t>теоретическим основанием </a:t>
            </a:r>
            <a:r>
              <a:rPr lang="ru-RU" sz="2700" b="1" dirty="0">
                <a:latin typeface="Arial" pitchFamily="34" charset="0"/>
                <a:cs typeface="Arial" pitchFamily="34" charset="0"/>
              </a:rPr>
              <a:t>химической технологии.</a:t>
            </a: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9"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110836386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Прямоугольник 10"/>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8" name="Rectangle 3"/>
          <p:cNvSpPr>
            <a:spLocks noChangeArrowheads="1"/>
          </p:cNvSpPr>
          <p:nvPr/>
        </p:nvSpPr>
        <p:spPr bwMode="auto">
          <a:xfrm>
            <a:off x="612587" y="1540250"/>
            <a:ext cx="7959942" cy="4265014"/>
          </a:xfrm>
          <a:prstGeom prst="rect">
            <a:avLst/>
          </a:prstGeom>
          <a:noFill/>
          <a:ln w="9525">
            <a:noFill/>
            <a:miter lim="800000"/>
            <a:headEnd/>
            <a:tailEnd/>
          </a:ln>
        </p:spPr>
        <p:txBody>
          <a:bodyPr wrap="square" anchor="ctr">
            <a:spAutoFit/>
          </a:bodyPr>
          <a:lstStyle/>
          <a:p>
            <a:pPr indent="450000" algn="just" eaLnBrk="0" hangingPunct="0">
              <a:lnSpc>
                <a:spcPct val="85000"/>
              </a:lnSpc>
            </a:pPr>
            <a:r>
              <a:rPr lang="ru-RU" sz="2900" b="1" dirty="0">
                <a:ln>
                  <a:solidFill>
                    <a:schemeClr val="tx1"/>
                  </a:solidFill>
                </a:ln>
                <a:solidFill>
                  <a:srgbClr val="C00000"/>
                </a:solidFill>
                <a:latin typeface="Arial Black" pitchFamily="34" charset="0"/>
                <a:cs typeface="Arial" pitchFamily="34" charset="0"/>
              </a:rPr>
              <a:t>Третий</a:t>
            </a:r>
            <a:r>
              <a:rPr lang="ru-RU" sz="2900" b="1" dirty="0">
                <a:ln>
                  <a:solidFill>
                    <a:schemeClr val="tx1"/>
                  </a:solidFill>
                </a:ln>
                <a:solidFill>
                  <a:srgbClr val="FF3300"/>
                </a:solidFill>
                <a:latin typeface="Arial Black" pitchFamily="34" charset="0"/>
                <a:cs typeface="Arial" pitchFamily="34" charset="0"/>
              </a:rPr>
              <a:t> </a:t>
            </a:r>
            <a:r>
              <a:rPr lang="ru-RU" sz="2800" b="1" dirty="0">
                <a:ln>
                  <a:solidFill>
                    <a:schemeClr val="tx1"/>
                  </a:solidFill>
                </a:ln>
                <a:solidFill>
                  <a:srgbClr val="C00000"/>
                </a:solidFill>
                <a:latin typeface="Arial" pitchFamily="34" charset="0"/>
                <a:cs typeface="Arial" pitchFamily="34" charset="0"/>
              </a:rPr>
              <a:t>закон термодинамики</a:t>
            </a:r>
            <a:r>
              <a:rPr lang="ru-RU" sz="2900" b="1" dirty="0" smtClean="0">
                <a:ln>
                  <a:solidFill>
                    <a:schemeClr val="tx1"/>
                  </a:solidFill>
                </a:ln>
                <a:latin typeface="Arial" pitchFamily="34" charset="0"/>
                <a:cs typeface="Arial" pitchFamily="34" charset="0"/>
              </a:rPr>
              <a:t> </a:t>
            </a:r>
            <a:r>
              <a:rPr lang="ru-RU" sz="2900" b="1" dirty="0">
                <a:latin typeface="Arial" pitchFamily="34" charset="0"/>
                <a:cs typeface="Arial" pitchFamily="34" charset="0"/>
              </a:rPr>
              <a:t>– </a:t>
            </a:r>
            <a:r>
              <a:rPr lang="ru-RU" sz="2900" b="1" u="sng" dirty="0">
                <a:latin typeface="Arial" pitchFamily="34" charset="0"/>
                <a:cs typeface="Arial" pitchFamily="34" charset="0"/>
              </a:rPr>
              <a:t>закон об абсолютном значении энтропии</a:t>
            </a:r>
            <a:r>
              <a:rPr lang="ru-RU" sz="2900" b="1" dirty="0">
                <a:latin typeface="Arial" pitchFamily="34" charset="0"/>
                <a:cs typeface="Arial" pitchFamily="34" charset="0"/>
              </a:rPr>
              <a:t>, который был сформулирован уже в начале </a:t>
            </a:r>
            <a:r>
              <a:rPr lang="en-US" sz="2900" b="1" dirty="0">
                <a:latin typeface="Arial" pitchFamily="34" charset="0"/>
                <a:cs typeface="Arial" pitchFamily="34" charset="0"/>
              </a:rPr>
              <a:t>XX </a:t>
            </a:r>
            <a:r>
              <a:rPr lang="ru-RU" sz="2900" b="1" dirty="0">
                <a:latin typeface="Arial" pitchFamily="34" charset="0"/>
                <a:cs typeface="Arial" pitchFamily="34" charset="0"/>
              </a:rPr>
              <a:t>столетия. </a:t>
            </a:r>
            <a:r>
              <a:rPr lang="ru-RU" sz="2900" b="1" dirty="0">
                <a:ln>
                  <a:solidFill>
                    <a:schemeClr val="tx1"/>
                  </a:solidFill>
                </a:ln>
                <a:solidFill>
                  <a:srgbClr val="C00000"/>
                </a:solidFill>
                <a:latin typeface="Arial Black" pitchFamily="34" charset="0"/>
                <a:cs typeface="Arial" pitchFamily="34" charset="0"/>
              </a:rPr>
              <a:t>Третий</a:t>
            </a:r>
            <a:r>
              <a:rPr lang="ru-RU" sz="2900" b="1" dirty="0">
                <a:ln>
                  <a:solidFill>
                    <a:schemeClr val="tx1"/>
                  </a:solidFill>
                </a:ln>
                <a:latin typeface="Arial" pitchFamily="34" charset="0"/>
                <a:cs typeface="Arial" pitchFamily="34" charset="0"/>
              </a:rPr>
              <a:t> закон термодинамики </a:t>
            </a:r>
            <a:r>
              <a:rPr lang="ru-RU" sz="2900" b="1" u="sng" dirty="0">
                <a:latin typeface="Arial" pitchFamily="34" charset="0"/>
                <a:cs typeface="Arial" pitchFamily="34" charset="0"/>
              </a:rPr>
              <a:t>позволяет вычислить</a:t>
            </a:r>
            <a:r>
              <a:rPr lang="ru-RU" sz="2900" b="1" dirty="0">
                <a:latin typeface="Arial" pitchFamily="34" charset="0"/>
                <a:cs typeface="Arial" pitchFamily="34" charset="0"/>
              </a:rPr>
              <a:t> константу равновесия химической реакции, а следовательно, и максимально возможный выход продукта реакции,   не прибегая к опытному ее определению ни при одной из температур. </a:t>
            </a:r>
          </a:p>
        </p:txBody>
      </p:sp>
    </p:spTree>
    <p:extLst>
      <p:ext uri="{BB962C8B-B14F-4D97-AF65-F5344CB8AC3E}">
        <p14:creationId xmlns:p14="http://schemas.microsoft.com/office/powerpoint/2010/main" val="3755505730"/>
      </p:ext>
    </p:extLst>
  </p:cSld>
  <p:clrMapOvr>
    <a:masterClrMapping/>
  </p:clrMapOvr>
  <p:transition>
    <p:wheel spokes="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08" name="Picture 36" descr="под действием некомпенсированных ударов поршень"/>
          <p:cNvPicPr>
            <a:picLocks noChangeAspect="1" noChangeArrowheads="1" noCrop="1"/>
          </p:cNvPicPr>
          <p:nvPr/>
        </p:nvPicPr>
        <p:blipFill>
          <a:blip r:embed="rId2" cstate="print"/>
          <a:srcRect/>
          <a:stretch>
            <a:fillRect/>
          </a:stretch>
        </p:blipFill>
        <p:spPr bwMode="auto">
          <a:xfrm>
            <a:off x="6508774" y="76199"/>
            <a:ext cx="952500" cy="714375"/>
          </a:xfrm>
          <a:prstGeom prst="rect">
            <a:avLst/>
          </a:prstGeom>
          <a:noFill/>
          <a:ln w="9525">
            <a:noFill/>
            <a:miter lim="800000"/>
            <a:headEnd/>
            <a:tailEnd/>
          </a:ln>
        </p:spPr>
      </p:pic>
      <p:pic>
        <p:nvPicPr>
          <p:cNvPr id="13" name="Picture 2" descr="D:\диск D\25.12.20-домашние документы\Виртуальные лекции-14.01.20\Физ. химия\Термодинамика 1\анимашки-термод. и др\image_5ec40f421a5c6.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1499" y="2063770"/>
            <a:ext cx="2114550" cy="4762500"/>
          </a:xfrm>
          <a:prstGeom prst="rect">
            <a:avLst/>
          </a:prstGeom>
          <a:noFill/>
          <a:extLst>
            <a:ext uri="{909E8E84-426E-40DD-AFC4-6F175D3DCCD1}">
              <a14:hiddenFill xmlns:a14="http://schemas.microsoft.com/office/drawing/2010/main">
                <a:solidFill>
                  <a:srgbClr val="FFFFFF"/>
                </a:solidFill>
              </a14:hiddenFill>
            </a:ext>
          </a:extLst>
        </p:spPr>
      </p:pic>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Text Box 11"/>
          <p:cNvSpPr txBox="1">
            <a:spLocks noChangeArrowheads="1"/>
          </p:cNvSpPr>
          <p:nvPr/>
        </p:nvSpPr>
        <p:spPr bwMode="auto">
          <a:xfrm>
            <a:off x="2220654" y="794714"/>
            <a:ext cx="6461690" cy="1438151"/>
          </a:xfrm>
          <a:prstGeom prst="rect">
            <a:avLst/>
          </a:prstGeom>
          <a:noFill/>
          <a:ln w="9525">
            <a:noFill/>
            <a:miter lim="800000"/>
            <a:headEnd/>
            <a:tailEnd/>
          </a:ln>
          <a:effectLst/>
        </p:spPr>
        <p:txBody>
          <a:bodyPr wrap="square">
            <a:spAutoFit/>
          </a:bodyPr>
          <a:lstStyle/>
          <a:p>
            <a:pPr algn="ctr">
              <a:lnSpc>
                <a:spcPct val="80000"/>
              </a:lnSpc>
            </a:pPr>
            <a:r>
              <a:rPr lang="ru-RU" sz="5400"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Arial Black" pitchFamily="34" charset="0"/>
              </a:rPr>
              <a:t>Первое начало термодинамики</a:t>
            </a:r>
          </a:p>
        </p:txBody>
      </p:sp>
      <p:pic>
        <p:nvPicPr>
          <p:cNvPr id="444418" name="Picture 2" descr="D:\диск D\25.12.20-домашние документы\Лаб. раб YES-14.01.20\Виртуальные лабораторные YES\Анимашки и картинки\Химия-картинки\Реакции\анимашки\10 (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3606820"/>
            <a:ext cx="4286250" cy="32194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0" descr="ДВС"/>
          <p:cNvPicPr>
            <a:picLocks noChangeAspect="1" noChangeArrowheads="1" noCrop="1"/>
          </p:cNvPicPr>
          <p:nvPr/>
        </p:nvPicPr>
        <p:blipFill>
          <a:blip r:embed="rId6" cstate="print"/>
          <a:srcRect/>
          <a:stretch>
            <a:fillRect/>
          </a:stretch>
        </p:blipFill>
        <p:spPr bwMode="auto">
          <a:xfrm>
            <a:off x="0" y="0"/>
            <a:ext cx="1760538" cy="3816350"/>
          </a:xfrm>
          <a:prstGeom prst="rect">
            <a:avLst/>
          </a:prstGeom>
          <a:noFill/>
          <a:ln w="9525">
            <a:noFill/>
            <a:miter lim="800000"/>
            <a:headEnd/>
            <a:tailEnd/>
          </a:ln>
        </p:spPr>
      </p:pic>
    </p:spTree>
    <p:extLst>
      <p:ext uri="{BB962C8B-B14F-4D97-AF65-F5344CB8AC3E}">
        <p14:creationId xmlns:p14="http://schemas.microsoft.com/office/powerpoint/2010/main" val="353704269"/>
      </p:ext>
    </p:extLst>
  </p:cSld>
  <p:clrMapOvr>
    <a:masterClrMapping/>
  </p:clrMapOvr>
  <p:transition>
    <p:wheel spokes="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436" name="Picture 4" descr="Brownian"/>
          <p:cNvPicPr>
            <a:picLocks noChangeAspect="1" noChangeArrowheads="1" noCrop="1"/>
          </p:cNvPicPr>
          <p:nvPr/>
        </p:nvPicPr>
        <p:blipFill>
          <a:blip r:embed="rId4" cstate="print"/>
          <a:srcRect/>
          <a:stretch>
            <a:fillRect/>
          </a:stretch>
        </p:blipFill>
        <p:spPr bwMode="auto">
          <a:xfrm>
            <a:off x="7232674" y="4951365"/>
            <a:ext cx="885825" cy="666750"/>
          </a:xfrm>
          <a:prstGeom prst="rect">
            <a:avLst/>
          </a:prstGeom>
          <a:noFill/>
          <a:ln w="9525">
            <a:noFill/>
            <a:miter lim="800000"/>
            <a:headEnd/>
            <a:tailEnd/>
          </a:ln>
        </p:spPr>
      </p:pic>
      <p:pic>
        <p:nvPicPr>
          <p:cNvPr id="8"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118499" y="5950698"/>
            <a:ext cx="304800" cy="304800"/>
          </a:xfrm>
          <a:prstGeom prst="rect">
            <a:avLst/>
          </a:prstGeom>
        </p:spPr>
      </p:pic>
      <p:sp>
        <p:nvSpPr>
          <p:cNvPr id="9" name="Прямоугольник 8"/>
          <p:cNvSpPr/>
          <p:nvPr/>
        </p:nvSpPr>
        <p:spPr>
          <a:xfrm>
            <a:off x="258000" y="-27384"/>
            <a:ext cx="8608447"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a:ln w="11430"/>
                <a:solidFill>
                  <a:srgbClr val="C00000"/>
                </a:solidFill>
                <a:effectLst>
                  <a:outerShdw blurRad="76200" dist="50800" dir="5400000" algn="tl" rotWithShape="0">
                    <a:srgbClr val="000000">
                      <a:alpha val="65000"/>
                    </a:srgbClr>
                  </a:outerShdw>
                </a:effectLst>
                <a:latin typeface="Arial Black" pitchFamily="34" charset="0"/>
              </a:rPr>
              <a:t>Первое начало термодинамики</a:t>
            </a: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7" cstate="print"/>
          <a:srcRect/>
          <a:stretch>
            <a:fillRect/>
          </a:stretch>
        </p:blipFill>
        <p:spPr bwMode="auto">
          <a:xfrm>
            <a:off x="8462991" y="4991120"/>
            <a:ext cx="649287" cy="1295400"/>
          </a:xfrm>
          <a:prstGeom prst="rect">
            <a:avLst/>
          </a:prstGeom>
          <a:noFill/>
          <a:ln w="9525">
            <a:noFill/>
            <a:miter lim="800000"/>
            <a:headEnd/>
            <a:tailEnd/>
          </a:ln>
        </p:spPr>
      </p:pic>
      <p:pic>
        <p:nvPicPr>
          <p:cNvPr id="445442" name="Picture 2" descr="D:\диск D\25.12.20-домашние документы\Виртуальные лекции-14.01.20\Физ. химия\Термодинамика 1\анимашки-термод. и др\8b95e3ba693dc6ab35cc8eb5ae87e0b1_w200.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57602" y="4114800"/>
            <a:ext cx="19050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p:cNvSpPr>
            <a:spLocks noChangeArrowheads="1"/>
          </p:cNvSpPr>
          <p:nvPr/>
        </p:nvSpPr>
        <p:spPr bwMode="auto">
          <a:xfrm>
            <a:off x="90386" y="673271"/>
            <a:ext cx="8917385" cy="4278094"/>
          </a:xfrm>
          <a:prstGeom prst="rect">
            <a:avLst/>
          </a:prstGeom>
          <a:noFill/>
          <a:ln w="9525">
            <a:noFill/>
            <a:miter lim="800000"/>
            <a:headEnd/>
            <a:tailEnd/>
          </a:ln>
        </p:spPr>
        <p:txBody>
          <a:bodyPr wrap="square" anchor="ctr">
            <a:spAutoFit/>
          </a:bodyPr>
          <a:lstStyle/>
          <a:p>
            <a:pPr algn="ctr">
              <a:lnSpc>
                <a:spcPct val="85000"/>
              </a:lnSpc>
            </a:pPr>
            <a:r>
              <a:rPr lang="ru-RU" sz="3000" kern="10" dirty="0">
                <a:ln>
                  <a:solidFill>
                    <a:sysClr val="windowText" lastClr="000000"/>
                  </a:solidFill>
                </a:ln>
                <a:solidFill>
                  <a:srgbClr val="C00000"/>
                </a:solidFill>
                <a:latin typeface="Arial Black" pitchFamily="34" charset="0"/>
                <a:cs typeface="Arial"/>
              </a:rPr>
              <a:t>Формулировки 1–</a:t>
            </a:r>
            <a:r>
              <a:rPr lang="ru-RU" sz="3000" kern="10" dirty="0" err="1">
                <a:ln>
                  <a:solidFill>
                    <a:sysClr val="windowText" lastClr="000000"/>
                  </a:solidFill>
                </a:ln>
                <a:solidFill>
                  <a:srgbClr val="C00000"/>
                </a:solidFill>
                <a:latin typeface="Arial Black" pitchFamily="34" charset="0"/>
                <a:cs typeface="Arial"/>
              </a:rPr>
              <a:t>го</a:t>
            </a:r>
            <a:endParaRPr lang="ru-RU" sz="3000" kern="10" dirty="0">
              <a:ln>
                <a:solidFill>
                  <a:sysClr val="windowText" lastClr="000000"/>
                </a:solidFill>
              </a:ln>
              <a:solidFill>
                <a:srgbClr val="C00000"/>
              </a:solidFill>
              <a:latin typeface="Arial Black" pitchFamily="34" charset="0"/>
              <a:cs typeface="Arial"/>
            </a:endParaRPr>
          </a:p>
          <a:p>
            <a:pPr algn="ctr">
              <a:lnSpc>
                <a:spcPct val="85000"/>
              </a:lnSpc>
            </a:pPr>
            <a:r>
              <a:rPr lang="ru-RU" sz="3000" kern="10" dirty="0">
                <a:ln>
                  <a:solidFill>
                    <a:sysClr val="windowText" lastClr="000000"/>
                  </a:solidFill>
                </a:ln>
                <a:solidFill>
                  <a:srgbClr val="C00000"/>
                </a:solidFill>
                <a:latin typeface="Arial Black" pitchFamily="34" charset="0"/>
                <a:cs typeface="Arial"/>
              </a:rPr>
              <a:t> закона термодинамики:</a:t>
            </a:r>
            <a:r>
              <a:rPr lang="ru-RU" sz="2800" i="1" kern="10" dirty="0">
                <a:solidFill>
                  <a:srgbClr val="C00000"/>
                </a:solidFill>
                <a:latin typeface="Arial"/>
                <a:cs typeface="Arial"/>
              </a:rPr>
              <a:t> </a:t>
            </a:r>
          </a:p>
          <a:p>
            <a:pPr algn="just">
              <a:lnSpc>
                <a:spcPct val="85000"/>
              </a:lnSpc>
              <a:buClr>
                <a:srgbClr val="C00000"/>
              </a:buClr>
              <a:tabLst>
                <a:tab pos="228600" algn="l"/>
              </a:tabLst>
            </a:pPr>
            <a:endParaRPr lang="ru-RU" sz="2000" b="1" dirty="0" smtClean="0">
              <a:latin typeface="Times New Roman" pitchFamily="18" charset="0"/>
            </a:endParaRPr>
          </a:p>
          <a:p>
            <a:pPr marL="355600" indent="-355600" algn="just">
              <a:lnSpc>
                <a:spcPct val="85000"/>
              </a:lnSpc>
              <a:buClr>
                <a:srgbClr val="C00000"/>
              </a:buClr>
              <a:buFont typeface="Wingdings" pitchFamily="2" charset="2"/>
              <a:buChar char="Ø"/>
              <a:tabLst>
                <a:tab pos="355600" algn="l"/>
              </a:tabLst>
            </a:pPr>
            <a:r>
              <a:rPr lang="ru-RU" sz="2900" b="1" dirty="0" smtClean="0">
                <a:latin typeface="Arial" pitchFamily="34" charset="0"/>
                <a:cs typeface="Arial" pitchFamily="34" charset="0"/>
              </a:rPr>
              <a:t>Разные </a:t>
            </a:r>
            <a:r>
              <a:rPr lang="ru-RU" sz="2900" b="1" dirty="0">
                <a:ln>
                  <a:solidFill>
                    <a:sysClr val="windowText" lastClr="000000"/>
                  </a:solidFill>
                </a:ln>
                <a:solidFill>
                  <a:srgbClr val="0000FF"/>
                </a:solidFill>
                <a:latin typeface="Arial" pitchFamily="34" charset="0"/>
                <a:cs typeface="Arial" pitchFamily="34" charset="0"/>
              </a:rPr>
              <a:t>формы энергии </a:t>
            </a:r>
            <a:r>
              <a:rPr lang="ru-RU" sz="2900" b="1" dirty="0">
                <a:ln>
                  <a:solidFill>
                    <a:sysClr val="windowText" lastClr="000000"/>
                  </a:solidFill>
                </a:ln>
                <a:latin typeface="Arial" pitchFamily="34" charset="0"/>
                <a:cs typeface="Arial" pitchFamily="34" charset="0"/>
              </a:rPr>
              <a:t>переходят друг в друга</a:t>
            </a:r>
            <a:r>
              <a:rPr lang="ru-RU" sz="2900" b="1" dirty="0">
                <a:latin typeface="Arial" pitchFamily="34" charset="0"/>
                <a:cs typeface="Arial" pitchFamily="34" charset="0"/>
              </a:rPr>
              <a:t> в строго эквивалентных количествах.</a:t>
            </a:r>
          </a:p>
          <a:p>
            <a:pPr marL="355600" indent="-355600" algn="just">
              <a:lnSpc>
                <a:spcPct val="85000"/>
              </a:lnSpc>
              <a:buClr>
                <a:srgbClr val="C00000"/>
              </a:buClr>
              <a:buFont typeface="Wingdings" pitchFamily="2" charset="2"/>
              <a:buChar char="Ø"/>
              <a:tabLst>
                <a:tab pos="355600" algn="l"/>
              </a:tabLst>
            </a:pPr>
            <a:r>
              <a:rPr lang="ru-RU" sz="2900" b="1" dirty="0">
                <a:ln>
                  <a:solidFill>
                    <a:sysClr val="windowText" lastClr="000000"/>
                  </a:solidFill>
                </a:ln>
                <a:solidFill>
                  <a:srgbClr val="0000FF"/>
                </a:solidFill>
                <a:latin typeface="Arial" pitchFamily="34" charset="0"/>
                <a:cs typeface="Arial" pitchFamily="34" charset="0"/>
              </a:rPr>
              <a:t>Внутренняя энергия </a:t>
            </a:r>
            <a:r>
              <a:rPr lang="ru-RU" sz="2900" b="1" dirty="0">
                <a:latin typeface="Arial" pitchFamily="34" charset="0"/>
                <a:cs typeface="Arial" pitchFamily="34" charset="0"/>
              </a:rPr>
              <a:t>является функцией состояния, т. е. Ее изменение не зависит от пути процесса, а зависит только от начального и конечного состояния системы.</a:t>
            </a:r>
          </a:p>
          <a:p>
            <a:pPr marL="355600" indent="-355600" algn="just">
              <a:lnSpc>
                <a:spcPct val="85000"/>
              </a:lnSpc>
              <a:buClr>
                <a:srgbClr val="C00000"/>
              </a:buClr>
              <a:buFont typeface="Wingdings" pitchFamily="2" charset="2"/>
              <a:buChar char="Ø"/>
              <a:tabLst>
                <a:tab pos="355600" algn="l"/>
              </a:tabLst>
            </a:pPr>
            <a:r>
              <a:rPr lang="ru-RU" sz="2900" b="1" dirty="0">
                <a:ln>
                  <a:solidFill>
                    <a:sysClr val="windowText" lastClr="000000"/>
                  </a:solidFill>
                </a:ln>
                <a:solidFill>
                  <a:srgbClr val="0000FF"/>
                </a:solidFill>
                <a:latin typeface="Arial" pitchFamily="34" charset="0"/>
                <a:cs typeface="Arial" pitchFamily="34" charset="0"/>
              </a:rPr>
              <a:t>Вечный двигатель </a:t>
            </a:r>
            <a:r>
              <a:rPr lang="ru-RU" sz="2900" b="1" dirty="0">
                <a:latin typeface="Arial" pitchFamily="34" charset="0"/>
                <a:cs typeface="Arial" pitchFamily="34" charset="0"/>
              </a:rPr>
              <a:t>первого рода невозможен. </a:t>
            </a:r>
          </a:p>
        </p:txBody>
      </p:sp>
      <p:pic>
        <p:nvPicPr>
          <p:cNvPr id="445443" name="Picture 3" descr="D:\диск D\25.12.20-домашние документы\Виртуальные лекции-14.01.20\Физ. химия\Термодинамика 1\анимашки-термод. и др\62b4cc_2d497d6254a74c3c83545529eee175cb_mv2.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37" y="5498261"/>
            <a:ext cx="4514850" cy="120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66454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ChangeArrowheads="1"/>
          </p:cNvSpPr>
          <p:nvPr/>
        </p:nvSpPr>
        <p:spPr bwMode="auto">
          <a:xfrm>
            <a:off x="204862" y="1196752"/>
            <a:ext cx="8750176" cy="4108817"/>
          </a:xfrm>
          <a:prstGeom prst="rect">
            <a:avLst/>
          </a:prstGeom>
          <a:noFill/>
          <a:ln w="9525">
            <a:noFill/>
            <a:miter lim="800000"/>
            <a:headEnd/>
            <a:tailEnd/>
          </a:ln>
        </p:spPr>
        <p:txBody>
          <a:bodyPr wrap="square" anchor="ctr">
            <a:spAutoFit/>
          </a:bodyPr>
          <a:lstStyle/>
          <a:p>
            <a:pPr marL="1168400" indent="-1168400" algn="just">
              <a:lnSpc>
                <a:spcPct val="90000"/>
              </a:lnSpc>
            </a:pPr>
            <a:r>
              <a:rPr lang="ru-RU" sz="2900" b="1" dirty="0">
                <a:ln>
                  <a:solidFill>
                    <a:sysClr val="windowText" lastClr="000000"/>
                  </a:solidFill>
                </a:ln>
                <a:solidFill>
                  <a:srgbClr val="C00000"/>
                </a:solidFill>
                <a:latin typeface="Arial Black" pitchFamily="34" charset="0"/>
                <a:cs typeface="Arial" pitchFamily="34" charset="0"/>
              </a:rPr>
              <a:t>Вечный двигатель </a:t>
            </a:r>
            <a:r>
              <a:rPr lang="ru-RU" sz="2900" b="1" dirty="0">
                <a:ln>
                  <a:solidFill>
                    <a:sysClr val="windowText" lastClr="000000"/>
                  </a:solidFill>
                </a:ln>
                <a:solidFill>
                  <a:srgbClr val="0000FF"/>
                </a:solidFill>
                <a:latin typeface="Arial Black" pitchFamily="34" charset="0"/>
                <a:cs typeface="Arial" pitchFamily="34" charset="0"/>
              </a:rPr>
              <a:t>первого рода </a:t>
            </a:r>
            <a:r>
              <a:rPr lang="ru-RU" sz="2900" b="1" dirty="0">
                <a:latin typeface="Arial" pitchFamily="34" charset="0"/>
                <a:cs typeface="Arial" pitchFamily="34" charset="0"/>
              </a:rPr>
              <a:t>– воображаемая машина, которая, будучи раз пущена в ход, совершала бы работу неограниченно долгое время, не потребляя энергии извне.</a:t>
            </a:r>
            <a:endParaRPr lang="ru-RU" sz="2900" b="1" i="1" dirty="0">
              <a:latin typeface="Arial" pitchFamily="34" charset="0"/>
              <a:cs typeface="Arial" pitchFamily="34" charset="0"/>
            </a:endParaRPr>
          </a:p>
          <a:p>
            <a:pPr marL="1168400" indent="-1168400" algn="just">
              <a:lnSpc>
                <a:spcPct val="90000"/>
              </a:lnSpc>
            </a:pPr>
            <a:r>
              <a:rPr lang="ru-RU" sz="2900" b="1" dirty="0">
                <a:ln>
                  <a:solidFill>
                    <a:sysClr val="windowText" lastClr="000000"/>
                  </a:solidFill>
                </a:ln>
                <a:solidFill>
                  <a:srgbClr val="C00000"/>
                </a:solidFill>
                <a:latin typeface="Arial Black" pitchFamily="34" charset="0"/>
                <a:cs typeface="Arial" pitchFamily="34" charset="0"/>
              </a:rPr>
              <a:t>Вечный двигатель </a:t>
            </a:r>
            <a:r>
              <a:rPr lang="ru-RU" sz="2900" b="1" dirty="0">
                <a:ln>
                  <a:solidFill>
                    <a:sysClr val="windowText" lastClr="000000"/>
                  </a:solidFill>
                </a:ln>
                <a:solidFill>
                  <a:srgbClr val="0000FF"/>
                </a:solidFill>
                <a:latin typeface="Arial Black" pitchFamily="34" charset="0"/>
                <a:cs typeface="Arial" pitchFamily="34" charset="0"/>
              </a:rPr>
              <a:t>второго рода </a:t>
            </a:r>
            <a:r>
              <a:rPr lang="ru-RU" sz="2900" b="1" dirty="0">
                <a:latin typeface="Arial" pitchFamily="34" charset="0"/>
                <a:cs typeface="Arial" pitchFamily="34" charset="0"/>
              </a:rPr>
              <a:t>– воображаемая периодически действующая машина, которая целиком превращала бы теплоту, передаваемую ей окружающими телами, в работу. </a:t>
            </a:r>
          </a:p>
        </p:txBody>
      </p:sp>
      <p:pic>
        <p:nvPicPr>
          <p:cNvPr id="531459" name="Picture 3" descr="Brownian"/>
          <p:cNvPicPr>
            <a:picLocks noChangeAspect="1" noChangeArrowheads="1" noCrop="1"/>
          </p:cNvPicPr>
          <p:nvPr/>
        </p:nvPicPr>
        <p:blipFill>
          <a:blip r:embed="rId4" cstate="print"/>
          <a:srcRect/>
          <a:stretch>
            <a:fillRect/>
          </a:stretch>
        </p:blipFill>
        <p:spPr bwMode="auto">
          <a:xfrm>
            <a:off x="285750" y="214313"/>
            <a:ext cx="885825" cy="666750"/>
          </a:xfrm>
          <a:prstGeom prst="rect">
            <a:avLst/>
          </a:prstGeom>
          <a:noFill/>
          <a:ln w="9525">
            <a:noFill/>
            <a:miter lim="800000"/>
            <a:headEnd/>
            <a:tailEnd/>
          </a:ln>
        </p:spPr>
      </p:pic>
      <p:pic>
        <p:nvPicPr>
          <p:cNvPr id="531460" name="Picture 4" descr="gas"/>
          <p:cNvPicPr>
            <a:picLocks noChangeAspect="1" noChangeArrowheads="1" noCrop="1"/>
          </p:cNvPicPr>
          <p:nvPr/>
        </p:nvPicPr>
        <p:blipFill>
          <a:blip r:embed="rId5" cstate="print"/>
          <a:srcRect/>
          <a:stretch>
            <a:fillRect/>
          </a:stretch>
        </p:blipFill>
        <p:spPr bwMode="auto">
          <a:xfrm>
            <a:off x="0" y="6099175"/>
            <a:ext cx="952500" cy="714375"/>
          </a:xfrm>
          <a:prstGeom prst="rect">
            <a:avLst/>
          </a:prstGeom>
          <a:noFill/>
          <a:ln w="9525">
            <a:noFill/>
            <a:miter lim="800000"/>
            <a:headEnd/>
            <a:tailEnd/>
          </a:ln>
        </p:spPr>
      </p:pic>
      <p:pic>
        <p:nvPicPr>
          <p:cNvPr id="8"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4973329" y="6154974"/>
            <a:ext cx="304800" cy="304800"/>
          </a:xfrm>
          <a:prstGeom prst="rect">
            <a:avLst/>
          </a:prstGeom>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8"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365846836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1" name="Rectangle 3"/>
          <p:cNvSpPr>
            <a:spLocks noChangeArrowheads="1"/>
          </p:cNvSpPr>
          <p:nvPr/>
        </p:nvSpPr>
        <p:spPr bwMode="auto">
          <a:xfrm>
            <a:off x="35496" y="1052736"/>
            <a:ext cx="8756431" cy="5716950"/>
          </a:xfrm>
          <a:prstGeom prst="rect">
            <a:avLst/>
          </a:prstGeom>
          <a:noFill/>
          <a:ln w="9525">
            <a:noFill/>
            <a:miter lim="800000"/>
            <a:headEnd/>
            <a:tailEnd/>
          </a:ln>
          <a:effectLst/>
        </p:spPr>
        <p:txBody>
          <a:bodyPr wrap="square">
            <a:spAutoFit/>
          </a:bodyPr>
          <a:lstStyle/>
          <a:p>
            <a:pPr indent="450000" algn="just">
              <a:lnSpc>
                <a:spcPct val="85000"/>
              </a:lnSpc>
              <a:defRPr/>
            </a:pPr>
            <a:r>
              <a:rPr lang="ru-RU" sz="2800" b="1" u="sng" dirty="0">
                <a:ln>
                  <a:solidFill>
                    <a:sysClr val="windowText" lastClr="000000"/>
                  </a:solidFill>
                </a:ln>
                <a:solidFill>
                  <a:schemeClr val="accent2"/>
                </a:solidFill>
                <a:latin typeface="Arial" pitchFamily="34" charset="0"/>
                <a:cs typeface="Arial" pitchFamily="34" charset="0"/>
              </a:rPr>
              <a:t>Предметом</a:t>
            </a:r>
            <a:r>
              <a:rPr lang="ru-RU" sz="2800" b="1" dirty="0">
                <a:solidFill>
                  <a:schemeClr val="bg2"/>
                </a:solidFill>
                <a:latin typeface="Arial" pitchFamily="34" charset="0"/>
                <a:cs typeface="Arial" pitchFamily="34" charset="0"/>
              </a:rPr>
              <a:t> </a:t>
            </a:r>
            <a:r>
              <a:rPr lang="ru-RU" sz="2800" b="1" dirty="0">
                <a:ln>
                  <a:solidFill>
                    <a:sysClr val="windowText" lastClr="000000"/>
                  </a:solidFill>
                </a:ln>
                <a:solidFill>
                  <a:srgbClr val="FF3300"/>
                </a:solidFill>
                <a:latin typeface="Arial Black" pitchFamily="34" charset="0"/>
                <a:cs typeface="Arial" pitchFamily="34" charset="0"/>
              </a:rPr>
              <a:t>термодинамики</a:t>
            </a:r>
            <a:r>
              <a:rPr lang="ru-RU" sz="2800" b="1" dirty="0">
                <a:latin typeface="Arial" pitchFamily="34" charset="0"/>
                <a:cs typeface="Arial" pitchFamily="34" charset="0"/>
              </a:rPr>
              <a:t> </a:t>
            </a:r>
            <a:r>
              <a:rPr lang="ru-RU" sz="2800" b="1" u="sng" dirty="0">
                <a:ln>
                  <a:solidFill>
                    <a:schemeClr val="tx1"/>
                  </a:solidFill>
                </a:ln>
                <a:solidFill>
                  <a:schemeClr val="accent2"/>
                </a:solidFill>
                <a:latin typeface="Arial" pitchFamily="34" charset="0"/>
                <a:cs typeface="Arial" pitchFamily="34" charset="0"/>
              </a:rPr>
              <a:t>является</a:t>
            </a:r>
            <a:r>
              <a:rPr lang="ru-RU" sz="2800" b="1" dirty="0">
                <a:latin typeface="Arial" pitchFamily="34" charset="0"/>
                <a:cs typeface="Arial" pitchFamily="34" charset="0"/>
              </a:rPr>
              <a:t> изучение законов взаимных превращений </a:t>
            </a:r>
            <a:r>
              <a:rPr lang="ru-RU" sz="2800" b="1" u="sng" dirty="0">
                <a:latin typeface="Arial" pitchFamily="34" charset="0"/>
                <a:cs typeface="Arial" pitchFamily="34" charset="0"/>
              </a:rPr>
              <a:t>различных видов</a:t>
            </a:r>
            <a:r>
              <a:rPr lang="ru-RU" sz="2800" b="1" dirty="0">
                <a:latin typeface="Arial" pitchFamily="34" charset="0"/>
                <a:cs typeface="Arial" pitchFamily="34" charset="0"/>
              </a:rPr>
              <a:t> </a:t>
            </a:r>
            <a:r>
              <a:rPr lang="ru-RU" sz="2800" b="1" dirty="0">
                <a:ln>
                  <a:solidFill>
                    <a:sysClr val="windowText" lastClr="000000"/>
                  </a:solidFill>
                </a:ln>
                <a:solidFill>
                  <a:srgbClr val="FF3300"/>
                </a:solidFill>
                <a:latin typeface="Arial Black" pitchFamily="34" charset="0"/>
                <a:cs typeface="Arial" pitchFamily="34" charset="0"/>
              </a:rPr>
              <a:t>энергии</a:t>
            </a:r>
            <a:r>
              <a:rPr lang="ru-RU" sz="2800" b="1" dirty="0">
                <a:latin typeface="Arial" pitchFamily="34" charset="0"/>
                <a:cs typeface="Arial" pitchFamily="34" charset="0"/>
              </a:rPr>
              <a:t>, связанных с переходом энергии между телами в форме теплоты и работы.</a:t>
            </a:r>
          </a:p>
          <a:p>
            <a:pPr indent="450000" algn="just">
              <a:lnSpc>
                <a:spcPct val="85000"/>
              </a:lnSpc>
              <a:defRPr/>
            </a:pPr>
            <a:r>
              <a:rPr lang="ru-RU" sz="2800" b="1" dirty="0">
                <a:latin typeface="Arial" pitchFamily="34" charset="0"/>
                <a:cs typeface="Arial" pitchFamily="34" charset="0"/>
              </a:rPr>
              <a:t>При установлении основных </a:t>
            </a:r>
            <a:r>
              <a:rPr lang="ru-RU" sz="2800" b="1" dirty="0" err="1">
                <a:latin typeface="Arial" pitchFamily="34" charset="0"/>
                <a:cs typeface="Arial" pitchFamily="34" charset="0"/>
              </a:rPr>
              <a:t>термодинами-ческих</a:t>
            </a:r>
            <a:r>
              <a:rPr lang="ru-RU" sz="2800" b="1" dirty="0">
                <a:latin typeface="Arial" pitchFamily="34" charset="0"/>
                <a:cs typeface="Arial" pitchFamily="34" charset="0"/>
              </a:rPr>
              <a:t> закономерностей не детализируются энергетические превращения, происходящие внутри тела. </a:t>
            </a:r>
            <a:r>
              <a:rPr lang="ru-RU" sz="2800" b="1" u="sng" dirty="0">
                <a:latin typeface="Arial" pitchFamily="34" charset="0"/>
                <a:cs typeface="Arial" pitchFamily="34" charset="0"/>
              </a:rPr>
              <a:t>Совокупность всех видов энергии</a:t>
            </a:r>
            <a:r>
              <a:rPr lang="ru-RU" sz="2800" b="1" dirty="0">
                <a:latin typeface="Arial" pitchFamily="34" charset="0"/>
                <a:cs typeface="Arial" pitchFamily="34" charset="0"/>
              </a:rPr>
              <a:t> рассматривается </a:t>
            </a:r>
            <a:r>
              <a:rPr lang="ru-RU" sz="2800" b="1" u="sng" dirty="0">
                <a:latin typeface="Arial" pitchFamily="34" charset="0"/>
                <a:cs typeface="Arial" pitchFamily="34" charset="0"/>
              </a:rPr>
              <a:t>как единая </a:t>
            </a:r>
            <a:r>
              <a:rPr lang="ru-RU" sz="2800" b="1" u="sng" dirty="0">
                <a:ln>
                  <a:solidFill>
                    <a:sysClr val="windowText" lastClr="000000"/>
                  </a:solidFill>
                </a:ln>
                <a:solidFill>
                  <a:srgbClr val="FF3300"/>
                </a:solidFill>
                <a:latin typeface="Arial" pitchFamily="34" charset="0"/>
                <a:cs typeface="Arial" pitchFamily="34" charset="0"/>
              </a:rPr>
              <a:t>внутренняя энергия</a:t>
            </a:r>
            <a:r>
              <a:rPr lang="ru-RU" sz="2800" b="1" i="1" dirty="0">
                <a:latin typeface="Arial" pitchFamily="34" charset="0"/>
                <a:cs typeface="Arial" pitchFamily="34" charset="0"/>
              </a:rPr>
              <a:t> </a:t>
            </a:r>
            <a:r>
              <a:rPr lang="ru-RU" sz="2800" b="1" dirty="0">
                <a:latin typeface="Arial" pitchFamily="34" charset="0"/>
                <a:cs typeface="Arial" pitchFamily="34" charset="0"/>
              </a:rPr>
              <a:t>без дифференциации</a:t>
            </a:r>
            <a:r>
              <a:rPr lang="ru-RU" sz="2800" b="1" dirty="0" smtClean="0">
                <a:latin typeface="Arial" pitchFamily="34" charset="0"/>
                <a:cs typeface="Arial" pitchFamily="34" charset="0"/>
              </a:rPr>
              <a:t>.</a:t>
            </a:r>
          </a:p>
          <a:p>
            <a:pPr indent="450000" algn="just">
              <a:lnSpc>
                <a:spcPct val="85000"/>
              </a:lnSpc>
              <a:defRPr/>
            </a:pPr>
            <a:endParaRPr lang="ru-RU" sz="1000" b="1" i="1" dirty="0" smtClean="0">
              <a:solidFill>
                <a:srgbClr val="FF3399"/>
              </a:solidFill>
              <a:latin typeface="Arial" pitchFamily="34" charset="0"/>
              <a:cs typeface="Arial" pitchFamily="34" charset="0"/>
            </a:endParaRPr>
          </a:p>
          <a:p>
            <a:pPr indent="450000" algn="just">
              <a:lnSpc>
                <a:spcPct val="85000"/>
              </a:lnSpc>
              <a:defRPr/>
            </a:pPr>
            <a:r>
              <a:rPr lang="ru-RU" sz="2800" b="1" dirty="0" err="1" smtClean="0">
                <a:ln>
                  <a:solidFill>
                    <a:sysClr val="windowText" lastClr="000000"/>
                  </a:solidFill>
                </a:ln>
                <a:solidFill>
                  <a:srgbClr val="FF3399"/>
                </a:solidFill>
                <a:latin typeface="Arial Black" pitchFamily="34" charset="0"/>
                <a:cs typeface="Arial" pitchFamily="34" charset="0"/>
              </a:rPr>
              <a:t>Дифференциáция</a:t>
            </a:r>
            <a:r>
              <a:rPr lang="ru-RU" sz="2800" b="1" i="1" dirty="0" smtClean="0">
                <a:latin typeface="Arial" pitchFamily="34" charset="0"/>
                <a:cs typeface="Arial" pitchFamily="34" charset="0"/>
              </a:rPr>
              <a:t> </a:t>
            </a:r>
            <a:r>
              <a:rPr lang="ru-RU" sz="2800" b="1" dirty="0">
                <a:latin typeface="Arial" pitchFamily="34" charset="0"/>
                <a:cs typeface="Arial" pitchFamily="34" charset="0"/>
              </a:rPr>
              <a:t>– от французского </a:t>
            </a:r>
            <a:r>
              <a:rPr lang="en-US" sz="2800" b="1" dirty="0">
                <a:latin typeface="Arial" pitchFamily="34" charset="0"/>
                <a:cs typeface="Arial" pitchFamily="34" charset="0"/>
              </a:rPr>
              <a:t>differentiation</a:t>
            </a:r>
            <a:r>
              <a:rPr lang="ru-RU" sz="2800" b="1" dirty="0">
                <a:latin typeface="Arial" pitchFamily="34" charset="0"/>
                <a:cs typeface="Arial" pitchFamily="34" charset="0"/>
              </a:rPr>
              <a:t> и латинского </a:t>
            </a:r>
            <a:r>
              <a:rPr lang="en-US" sz="2800" b="1" dirty="0">
                <a:latin typeface="Arial" pitchFamily="34" charset="0"/>
                <a:cs typeface="Arial" pitchFamily="34" charset="0"/>
              </a:rPr>
              <a:t>differentia</a:t>
            </a:r>
            <a:r>
              <a:rPr lang="ru-RU" sz="2800" b="1" dirty="0">
                <a:latin typeface="Arial" pitchFamily="34" charset="0"/>
                <a:cs typeface="Arial" pitchFamily="34" charset="0"/>
              </a:rPr>
              <a:t> различие – </a:t>
            </a:r>
            <a:r>
              <a:rPr lang="ru-RU" sz="2800" b="1" dirty="0">
                <a:ln>
                  <a:solidFill>
                    <a:sysClr val="windowText" lastClr="000000"/>
                  </a:solidFill>
                </a:ln>
                <a:solidFill>
                  <a:srgbClr val="0000FF"/>
                </a:solidFill>
                <a:latin typeface="Arial" pitchFamily="34" charset="0"/>
                <a:cs typeface="Arial" pitchFamily="34" charset="0"/>
              </a:rPr>
              <a:t>разделение</a:t>
            </a:r>
            <a:r>
              <a:rPr lang="ru-RU" sz="2800" b="1" dirty="0">
                <a:latin typeface="Arial" pitchFamily="34" charset="0"/>
                <a:cs typeface="Arial" pitchFamily="34" charset="0"/>
              </a:rPr>
              <a:t>, расчленение </a:t>
            </a:r>
            <a:r>
              <a:rPr lang="ru-RU" sz="2800" b="1" dirty="0">
                <a:ln>
                  <a:solidFill>
                    <a:sysClr val="windowText" lastClr="000000"/>
                  </a:solidFill>
                </a:ln>
                <a:solidFill>
                  <a:srgbClr val="0000FF"/>
                </a:solidFill>
                <a:latin typeface="Arial" pitchFamily="34" charset="0"/>
                <a:cs typeface="Arial" pitchFamily="34" charset="0"/>
              </a:rPr>
              <a:t>целого на различные части</a:t>
            </a:r>
            <a:r>
              <a:rPr lang="ru-RU" sz="2800" b="1" dirty="0">
                <a:latin typeface="Arial" pitchFamily="34" charset="0"/>
                <a:cs typeface="Arial" pitchFamily="34" charset="0"/>
              </a:rPr>
              <a:t>, формы, ступени</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pic>
        <p:nvPicPr>
          <p:cNvPr id="514053" name="Picture 5" descr="Brownian"/>
          <p:cNvPicPr>
            <a:picLocks noChangeAspect="1" noChangeArrowheads="1" noCrop="1"/>
          </p:cNvPicPr>
          <p:nvPr/>
        </p:nvPicPr>
        <p:blipFill>
          <a:blip r:embed="rId4" cstate="print"/>
          <a:srcRect/>
          <a:stretch>
            <a:fillRect/>
          </a:stretch>
        </p:blipFill>
        <p:spPr bwMode="auto">
          <a:xfrm>
            <a:off x="8001024" y="228313"/>
            <a:ext cx="885825" cy="666750"/>
          </a:xfrm>
          <a:prstGeom prst="rect">
            <a:avLst/>
          </a:prstGeom>
          <a:noFill/>
          <a:ln w="9525">
            <a:noFill/>
            <a:miter lim="800000"/>
            <a:headEnd/>
            <a:tailEnd/>
          </a:ln>
        </p:spPr>
      </p:pic>
      <p:pic>
        <p:nvPicPr>
          <p:cNvPr id="1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893024" y="6403995"/>
            <a:ext cx="304800" cy="304800"/>
          </a:xfrm>
          <a:prstGeom prst="rect">
            <a:avLst/>
          </a:prstGeom>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7" cstate="print"/>
          <a:srcRect/>
          <a:stretch>
            <a:fillRect/>
          </a:stretch>
        </p:blipFill>
        <p:spPr bwMode="auto">
          <a:xfrm>
            <a:off x="8603233" y="4991120"/>
            <a:ext cx="649287" cy="1295400"/>
          </a:xfrm>
          <a:prstGeom prst="rect">
            <a:avLst/>
          </a:prstGeom>
          <a:noFill/>
          <a:ln w="9525">
            <a:noFill/>
            <a:miter lim="800000"/>
            <a:headEnd/>
            <a:tailEnd/>
          </a:ln>
        </p:spPr>
      </p:pic>
      <p:sp>
        <p:nvSpPr>
          <p:cNvPr id="2" name="Прямоугольник 1"/>
          <p:cNvSpPr/>
          <p:nvPr/>
        </p:nvSpPr>
        <p:spPr>
          <a:xfrm>
            <a:off x="107504" y="-27384"/>
            <a:ext cx="8856984" cy="103412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5000"/>
              </a:lnSpc>
            </a:pPr>
            <a:r>
              <a:rPr lang="ru-RU" sz="3600" b="1" kern="10" spc="50" dirty="0">
                <a:ln w="11430"/>
                <a:solidFill>
                  <a:srgbClr val="C00000"/>
                </a:solidFill>
                <a:effectLst>
                  <a:outerShdw blurRad="76200" dist="50800" dir="5400000" algn="tl" rotWithShape="0">
                    <a:srgbClr val="000000">
                      <a:alpha val="65000"/>
                    </a:srgbClr>
                  </a:outerShdw>
                </a:effectLst>
                <a:latin typeface="Arial Black" pitchFamily="34" charset="0"/>
                <a:cs typeface="Arial"/>
              </a:rPr>
              <a:t>Закон сохранения и</a:t>
            </a:r>
          </a:p>
          <a:p>
            <a:pPr algn="ctr">
              <a:lnSpc>
                <a:spcPct val="85000"/>
              </a:lnSpc>
            </a:pPr>
            <a:r>
              <a:rPr lang="ru-RU" sz="3600" b="1" kern="10" spc="50" dirty="0">
                <a:ln w="11430"/>
                <a:solidFill>
                  <a:srgbClr val="C00000"/>
                </a:solidFill>
                <a:effectLst>
                  <a:outerShdw blurRad="76200" dist="50800" dir="5400000" algn="tl" rotWithShape="0">
                    <a:srgbClr val="000000">
                      <a:alpha val="65000"/>
                    </a:srgbClr>
                  </a:outerShdw>
                </a:effectLst>
                <a:latin typeface="Arial Black" pitchFamily="34" charset="0"/>
                <a:cs typeface="Arial"/>
              </a:rPr>
              <a:t> превращения энергии</a:t>
            </a:r>
            <a:endParaRPr lang="ru-RU" sz="3600" b="1"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spTree>
    <p:extLst>
      <p:ext uri="{BB962C8B-B14F-4D97-AF65-F5344CB8AC3E}">
        <p14:creationId xmlns:p14="http://schemas.microsoft.com/office/powerpoint/2010/main" val="144113467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5" name="Picture 2" descr="D:\ГЛАВНАЯ ПАПКА ВИКИ\внутрення энергия энтальпия\PressurizedWaterReactor_ru.gif"/>
          <p:cNvPicPr>
            <a:picLocks noChangeAspect="1" noChangeArrowheads="1" noCrop="1"/>
          </p:cNvPicPr>
          <p:nvPr/>
        </p:nvPicPr>
        <p:blipFill>
          <a:blip r:embed="rId4" cstate="print"/>
          <a:srcRect/>
          <a:stretch>
            <a:fillRect/>
          </a:stretch>
        </p:blipFill>
        <p:spPr bwMode="auto">
          <a:xfrm>
            <a:off x="0" y="3610372"/>
            <a:ext cx="6337300" cy="3275012"/>
          </a:xfrm>
          <a:prstGeom prst="rect">
            <a:avLst/>
          </a:prstGeom>
          <a:noFill/>
          <a:ln w="9525">
            <a:noFill/>
            <a:miter lim="800000"/>
            <a:headEnd/>
            <a:tailEnd/>
          </a:ln>
        </p:spPr>
      </p:pic>
      <p:pic>
        <p:nvPicPr>
          <p:cNvPr id="10"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948264" y="6403995"/>
            <a:ext cx="304800" cy="304800"/>
          </a:xfrm>
          <a:prstGeom prst="rect">
            <a:avLst/>
          </a:prstGeom>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12" descr="пишу 1"/>
          <p:cNvPicPr>
            <a:picLocks noChangeAspect="1" noChangeArrowheads="1" noCrop="1"/>
          </p:cNvPicPr>
          <p:nvPr/>
        </p:nvPicPr>
        <p:blipFill>
          <a:blip r:embed="rId7" cstate="print"/>
          <a:srcRect/>
          <a:stretch>
            <a:fillRect/>
          </a:stretch>
        </p:blipFill>
        <p:spPr bwMode="auto">
          <a:xfrm>
            <a:off x="8462991" y="4991120"/>
            <a:ext cx="649287" cy="1295400"/>
          </a:xfrm>
          <a:prstGeom prst="rect">
            <a:avLst/>
          </a:prstGeom>
          <a:noFill/>
          <a:ln w="9525">
            <a:noFill/>
            <a:miter lim="800000"/>
            <a:headEnd/>
            <a:tailEnd/>
          </a:ln>
        </p:spPr>
      </p:pic>
      <p:sp>
        <p:nvSpPr>
          <p:cNvPr id="2" name="Прямоугольник 1"/>
          <p:cNvSpPr/>
          <p:nvPr/>
        </p:nvSpPr>
        <p:spPr>
          <a:xfrm>
            <a:off x="35496" y="44624"/>
            <a:ext cx="9004774" cy="4294381"/>
          </a:xfrm>
          <a:prstGeom prst="rect">
            <a:avLst/>
          </a:prstGeom>
        </p:spPr>
        <p:txBody>
          <a:bodyPr wrap="square">
            <a:spAutoFit/>
          </a:bodyPr>
          <a:lstStyle/>
          <a:p>
            <a:pPr marL="0" indent="450000" algn="just" eaLnBrk="1" hangingPunct="1">
              <a:lnSpc>
                <a:spcPct val="75000"/>
              </a:lnSpc>
              <a:buClr>
                <a:schemeClr val="tx1"/>
              </a:buClr>
              <a:buFontTx/>
              <a:buNone/>
            </a:pPr>
            <a:r>
              <a:rPr lang="ru-RU" sz="2600" b="1" dirty="0">
                <a:ln>
                  <a:solidFill>
                    <a:schemeClr val="tx1"/>
                  </a:solidFill>
                </a:ln>
                <a:solidFill>
                  <a:srgbClr val="FF3300"/>
                </a:solidFill>
                <a:latin typeface="Arial" pitchFamily="34" charset="0"/>
                <a:cs typeface="Arial" pitchFamily="34" charset="0"/>
              </a:rPr>
              <a:t>Энергия</a:t>
            </a:r>
            <a:r>
              <a:rPr lang="ru-RU" sz="2600" b="1" dirty="0">
                <a:latin typeface="Arial" pitchFamily="34" charset="0"/>
                <a:cs typeface="Arial" pitchFamily="34" charset="0"/>
              </a:rPr>
              <a:t> – мера способности тела или системы совершать работу; это общая количественная мера различных форм движения материи. Соответственно различие отдельных видов энергии (механической, химической, электромагнитной, гравитационной, ядерной и т.д.) обусловлено конкретными формами движения материи. Вследствие того, что по закону сохранения энергии все явления природы связаны воедино и любое изменение энергии свидетельствует только о ее превращении, </a:t>
            </a:r>
            <a:r>
              <a:rPr lang="ru-RU" sz="2600" b="1" u="sng" dirty="0">
                <a:latin typeface="Arial" pitchFamily="34" charset="0"/>
                <a:cs typeface="Arial" pitchFamily="34" charset="0"/>
              </a:rPr>
              <a:t>меру этого превращения оценивают</a:t>
            </a:r>
            <a:r>
              <a:rPr lang="ru-RU" sz="2600" b="1" dirty="0">
                <a:latin typeface="Arial" pitchFamily="34" charset="0"/>
                <a:cs typeface="Arial" pitchFamily="34" charset="0"/>
              </a:rPr>
              <a:t> </a:t>
            </a:r>
            <a:r>
              <a:rPr lang="ru-RU" sz="2600" b="1" dirty="0">
                <a:ln>
                  <a:solidFill>
                    <a:schemeClr val="tx1"/>
                  </a:solidFill>
                </a:ln>
                <a:solidFill>
                  <a:srgbClr val="FF3300"/>
                </a:solidFill>
                <a:latin typeface="Arial" pitchFamily="34" charset="0"/>
                <a:cs typeface="Arial" pitchFamily="34" charset="0"/>
              </a:rPr>
              <a:t>работой</a:t>
            </a:r>
            <a:r>
              <a:rPr lang="ru-RU" sz="2600" b="1" dirty="0">
                <a:latin typeface="Arial" pitchFamily="34" charset="0"/>
                <a:cs typeface="Arial" pitchFamily="34" charset="0"/>
              </a:rPr>
              <a:t>, Дж, </a:t>
            </a:r>
            <a:r>
              <a:rPr lang="ru-RU" sz="2600" b="1" u="sng" dirty="0">
                <a:latin typeface="Arial" pitchFamily="34" charset="0"/>
                <a:cs typeface="Arial" pitchFamily="34" charset="0"/>
              </a:rPr>
              <a:t>совершаемой в единицу времени</a:t>
            </a:r>
            <a:r>
              <a:rPr lang="ru-RU" sz="2600" b="1" dirty="0">
                <a:latin typeface="Arial" pitchFamily="34" charset="0"/>
                <a:cs typeface="Arial" pitchFamily="34" charset="0"/>
              </a:rPr>
              <a:t>, т. е. </a:t>
            </a:r>
            <a:r>
              <a:rPr lang="ru-RU" sz="2600" b="1" dirty="0">
                <a:ln>
                  <a:solidFill>
                    <a:schemeClr val="tx1"/>
                  </a:solidFill>
                </a:ln>
                <a:solidFill>
                  <a:srgbClr val="FF3300"/>
                </a:solidFill>
                <a:latin typeface="Arial" pitchFamily="34" charset="0"/>
                <a:cs typeface="Arial" pitchFamily="34" charset="0"/>
              </a:rPr>
              <a:t>мощностью</a:t>
            </a:r>
            <a:r>
              <a:rPr lang="ru-RU" sz="2600" b="1" dirty="0">
                <a:latin typeface="Arial" pitchFamily="34" charset="0"/>
                <a:cs typeface="Arial" pitchFamily="34" charset="0"/>
              </a:rPr>
              <a:t>. Мощность измеряется  в ваттах (Вт);  1 Вт = 1 Дж/с.</a:t>
            </a:r>
          </a:p>
        </p:txBody>
      </p:sp>
    </p:spTree>
    <p:extLst>
      <p:ext uri="{BB962C8B-B14F-4D97-AF65-F5344CB8AC3E}">
        <p14:creationId xmlns:p14="http://schemas.microsoft.com/office/powerpoint/2010/main" val="181935997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Прямоугольник 8"/>
          <p:cNvSpPr/>
          <p:nvPr/>
        </p:nvSpPr>
        <p:spPr>
          <a:xfrm>
            <a:off x="829690" y="1268760"/>
            <a:ext cx="7702750"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a:ln w="11430"/>
                <a:solidFill>
                  <a:srgbClr val="C00000"/>
                </a:solidFill>
                <a:effectLst>
                  <a:outerShdw blurRad="76200" dist="50800" dir="5400000" algn="tl" rotWithShape="0">
                    <a:srgbClr val="000000">
                      <a:alpha val="65000"/>
                    </a:srgbClr>
                  </a:outerShdw>
                </a:effectLst>
                <a:latin typeface="Arial Black" pitchFamily="34" charset="0"/>
              </a:rPr>
              <a:t>Первое начало термодинамики</a:t>
            </a:r>
          </a:p>
        </p:txBody>
      </p:sp>
      <p:sp>
        <p:nvSpPr>
          <p:cNvPr id="10" name="Rectangle 3"/>
          <p:cNvSpPr>
            <a:spLocks noChangeArrowheads="1"/>
          </p:cNvSpPr>
          <p:nvPr/>
        </p:nvSpPr>
        <p:spPr bwMode="auto">
          <a:xfrm>
            <a:off x="194894" y="1769877"/>
            <a:ext cx="8481562" cy="4827475"/>
          </a:xfrm>
          <a:prstGeom prst="rect">
            <a:avLst/>
          </a:prstGeom>
          <a:noFill/>
          <a:ln w="9525">
            <a:noFill/>
            <a:miter lim="800000"/>
            <a:headEnd/>
            <a:tailEnd/>
          </a:ln>
        </p:spPr>
        <p:txBody>
          <a:bodyPr wrap="square" anchor="ctr">
            <a:spAutoFit/>
          </a:bodyPr>
          <a:lstStyle/>
          <a:p>
            <a:pPr algn="ctr">
              <a:lnSpc>
                <a:spcPct val="85000"/>
              </a:lnSpc>
            </a:pPr>
            <a:r>
              <a:rPr lang="ru-RU" sz="3000" kern="10" dirty="0">
                <a:ln>
                  <a:solidFill>
                    <a:sysClr val="windowText" lastClr="000000"/>
                  </a:solidFill>
                </a:ln>
                <a:solidFill>
                  <a:srgbClr val="C00000"/>
                </a:solidFill>
                <a:latin typeface="Arial Black" pitchFamily="34" charset="0"/>
                <a:cs typeface="Arial"/>
              </a:rPr>
              <a:t>Формулировки 1–</a:t>
            </a:r>
            <a:r>
              <a:rPr lang="ru-RU" sz="3000" kern="10" dirty="0" err="1">
                <a:ln>
                  <a:solidFill>
                    <a:sysClr val="windowText" lastClr="000000"/>
                  </a:solidFill>
                </a:ln>
                <a:solidFill>
                  <a:srgbClr val="C00000"/>
                </a:solidFill>
                <a:latin typeface="Arial Black" pitchFamily="34" charset="0"/>
                <a:cs typeface="Arial"/>
              </a:rPr>
              <a:t>го</a:t>
            </a:r>
            <a:endParaRPr lang="ru-RU" sz="3000" kern="10" dirty="0">
              <a:ln>
                <a:solidFill>
                  <a:sysClr val="windowText" lastClr="000000"/>
                </a:solidFill>
              </a:ln>
              <a:solidFill>
                <a:srgbClr val="C00000"/>
              </a:solidFill>
              <a:latin typeface="Arial Black" pitchFamily="34" charset="0"/>
              <a:cs typeface="Arial"/>
            </a:endParaRPr>
          </a:p>
          <a:p>
            <a:pPr algn="ctr">
              <a:lnSpc>
                <a:spcPct val="85000"/>
              </a:lnSpc>
            </a:pPr>
            <a:r>
              <a:rPr lang="ru-RU" sz="3000" kern="10" dirty="0">
                <a:ln>
                  <a:solidFill>
                    <a:sysClr val="windowText" lastClr="000000"/>
                  </a:solidFill>
                </a:ln>
                <a:solidFill>
                  <a:srgbClr val="C00000"/>
                </a:solidFill>
                <a:latin typeface="Arial Black" pitchFamily="34" charset="0"/>
                <a:cs typeface="Arial"/>
              </a:rPr>
              <a:t> закона термодинамики:</a:t>
            </a:r>
            <a:r>
              <a:rPr lang="ru-RU" sz="2800" i="1" kern="10" dirty="0">
                <a:solidFill>
                  <a:srgbClr val="C00000"/>
                </a:solidFill>
                <a:latin typeface="Arial"/>
                <a:cs typeface="Arial"/>
              </a:rPr>
              <a:t> </a:t>
            </a:r>
          </a:p>
          <a:p>
            <a:pPr algn="just">
              <a:lnSpc>
                <a:spcPct val="85000"/>
              </a:lnSpc>
              <a:buClr>
                <a:srgbClr val="C00000"/>
              </a:buClr>
              <a:tabLst>
                <a:tab pos="228600" algn="l"/>
              </a:tabLst>
            </a:pPr>
            <a:endParaRPr lang="ru-RU" sz="1200" b="1" dirty="0" smtClean="0">
              <a:latin typeface="Times New Roman" pitchFamily="18" charset="0"/>
            </a:endParaRPr>
          </a:p>
          <a:p>
            <a:pPr marL="355600" indent="-355600" algn="just">
              <a:lnSpc>
                <a:spcPct val="85000"/>
              </a:lnSpc>
              <a:buClr>
                <a:srgbClr val="C00000"/>
              </a:buClr>
              <a:buFont typeface="Wingdings" pitchFamily="2" charset="2"/>
              <a:buChar char="Ø"/>
              <a:tabLst>
                <a:tab pos="355600" algn="l"/>
              </a:tabLst>
            </a:pPr>
            <a:r>
              <a:rPr lang="ru-RU" sz="2900" b="1" dirty="0" smtClean="0">
                <a:latin typeface="Arial" pitchFamily="34" charset="0"/>
                <a:cs typeface="Arial" pitchFamily="34" charset="0"/>
              </a:rPr>
              <a:t>Разные </a:t>
            </a:r>
            <a:r>
              <a:rPr lang="ru-RU" sz="2900" b="1" dirty="0">
                <a:ln>
                  <a:solidFill>
                    <a:sysClr val="windowText" lastClr="000000"/>
                  </a:solidFill>
                </a:ln>
                <a:solidFill>
                  <a:srgbClr val="0000FF"/>
                </a:solidFill>
                <a:latin typeface="Arial" pitchFamily="34" charset="0"/>
                <a:cs typeface="Arial" pitchFamily="34" charset="0"/>
              </a:rPr>
              <a:t>формы энергии </a:t>
            </a:r>
            <a:r>
              <a:rPr lang="ru-RU" sz="2900" b="1" dirty="0">
                <a:ln>
                  <a:solidFill>
                    <a:sysClr val="windowText" lastClr="000000"/>
                  </a:solidFill>
                </a:ln>
                <a:latin typeface="Arial" pitchFamily="34" charset="0"/>
                <a:cs typeface="Arial" pitchFamily="34" charset="0"/>
              </a:rPr>
              <a:t>переходят друг в друга</a:t>
            </a:r>
            <a:r>
              <a:rPr lang="ru-RU" sz="2900" b="1" dirty="0">
                <a:latin typeface="Arial" pitchFamily="34" charset="0"/>
                <a:cs typeface="Arial" pitchFamily="34" charset="0"/>
              </a:rPr>
              <a:t> в строго эквивалентных количествах.</a:t>
            </a:r>
          </a:p>
          <a:p>
            <a:pPr marL="355600" indent="-355600" algn="just">
              <a:lnSpc>
                <a:spcPct val="85000"/>
              </a:lnSpc>
              <a:buClr>
                <a:srgbClr val="C00000"/>
              </a:buClr>
              <a:buFont typeface="Wingdings" pitchFamily="2" charset="2"/>
              <a:buChar char="Ø"/>
              <a:tabLst>
                <a:tab pos="355600" algn="l"/>
              </a:tabLst>
            </a:pPr>
            <a:r>
              <a:rPr lang="ru-RU" sz="2900" b="1" dirty="0">
                <a:ln>
                  <a:solidFill>
                    <a:sysClr val="windowText" lastClr="000000"/>
                  </a:solidFill>
                </a:ln>
                <a:solidFill>
                  <a:srgbClr val="0000FF"/>
                </a:solidFill>
                <a:latin typeface="Arial" pitchFamily="34" charset="0"/>
                <a:cs typeface="Arial" pitchFamily="34" charset="0"/>
              </a:rPr>
              <a:t>Внутренняя энергия </a:t>
            </a:r>
            <a:r>
              <a:rPr lang="ru-RU" sz="2900" b="1" dirty="0">
                <a:latin typeface="Arial" pitchFamily="34" charset="0"/>
                <a:cs typeface="Arial" pitchFamily="34" charset="0"/>
              </a:rPr>
              <a:t>является функцией состояния, т. е. Ее изменение не зависит от пути процесса, а зависит только от начального и конечного состояния системы.</a:t>
            </a:r>
          </a:p>
          <a:p>
            <a:pPr marL="355600" indent="-355600" algn="just">
              <a:lnSpc>
                <a:spcPct val="85000"/>
              </a:lnSpc>
              <a:buClr>
                <a:srgbClr val="C00000"/>
              </a:buClr>
              <a:buFont typeface="Wingdings" pitchFamily="2" charset="2"/>
              <a:buChar char="Ø"/>
              <a:tabLst>
                <a:tab pos="355600" algn="l"/>
              </a:tabLst>
            </a:pPr>
            <a:r>
              <a:rPr lang="ru-RU" sz="2900" b="1" dirty="0">
                <a:ln>
                  <a:solidFill>
                    <a:sysClr val="windowText" lastClr="000000"/>
                  </a:solidFill>
                </a:ln>
                <a:solidFill>
                  <a:srgbClr val="0000FF"/>
                </a:solidFill>
                <a:latin typeface="Arial" pitchFamily="34" charset="0"/>
                <a:cs typeface="Arial" pitchFamily="34" charset="0"/>
              </a:rPr>
              <a:t>Вечный двигатель </a:t>
            </a:r>
            <a:r>
              <a:rPr lang="ru-RU" sz="2900" b="1" dirty="0">
                <a:latin typeface="Arial" pitchFamily="34" charset="0"/>
                <a:cs typeface="Arial" pitchFamily="34" charset="0"/>
              </a:rPr>
              <a:t>первого рода невозможен. </a:t>
            </a:r>
          </a:p>
        </p:txBody>
      </p:sp>
    </p:spTree>
    <p:extLst>
      <p:ext uri="{BB962C8B-B14F-4D97-AF65-F5344CB8AC3E}">
        <p14:creationId xmlns:p14="http://schemas.microsoft.com/office/powerpoint/2010/main" val="3593773668"/>
      </p:ext>
    </p:extLst>
  </p:cSld>
  <p:clrMapOvr>
    <a:masterClrMapping/>
  </p:clrMapOvr>
  <p:transition>
    <p:wheel spokes="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Rectangle 2"/>
          <p:cNvSpPr>
            <a:spLocks noChangeArrowheads="1"/>
          </p:cNvSpPr>
          <p:nvPr/>
        </p:nvSpPr>
        <p:spPr bwMode="auto">
          <a:xfrm>
            <a:off x="539552" y="1582830"/>
            <a:ext cx="8059878" cy="4510466"/>
          </a:xfrm>
          <a:prstGeom prst="rect">
            <a:avLst/>
          </a:prstGeom>
          <a:noFill/>
          <a:ln w="9525">
            <a:noFill/>
            <a:miter lim="800000"/>
            <a:headEnd/>
            <a:tailEnd/>
          </a:ln>
        </p:spPr>
        <p:txBody>
          <a:bodyPr wrap="square" anchor="ctr">
            <a:spAutoFit/>
          </a:bodyPr>
          <a:lstStyle/>
          <a:p>
            <a:pPr marL="723900" indent="-723900" algn="just">
              <a:lnSpc>
                <a:spcPct val="90000"/>
              </a:lnSpc>
            </a:pPr>
            <a:r>
              <a:rPr lang="ru-RU" sz="2900" b="1" dirty="0">
                <a:ln>
                  <a:solidFill>
                    <a:sysClr val="windowText" lastClr="000000"/>
                  </a:solidFill>
                </a:ln>
                <a:solidFill>
                  <a:srgbClr val="C00000"/>
                </a:solidFill>
                <a:latin typeface="Arial Black" pitchFamily="34" charset="0"/>
                <a:cs typeface="Arial" pitchFamily="34" charset="0"/>
              </a:rPr>
              <a:t>Вечный двигатель </a:t>
            </a:r>
            <a:r>
              <a:rPr lang="ru-RU" sz="2900" b="1" dirty="0">
                <a:ln>
                  <a:solidFill>
                    <a:sysClr val="windowText" lastClr="000000"/>
                  </a:solidFill>
                </a:ln>
                <a:solidFill>
                  <a:srgbClr val="0000FF"/>
                </a:solidFill>
                <a:latin typeface="Arial Black" pitchFamily="34" charset="0"/>
                <a:cs typeface="Arial" pitchFamily="34" charset="0"/>
              </a:rPr>
              <a:t>первого рода </a:t>
            </a:r>
            <a:r>
              <a:rPr lang="ru-RU" sz="2900" b="1" dirty="0">
                <a:latin typeface="Arial" pitchFamily="34" charset="0"/>
                <a:cs typeface="Arial" pitchFamily="34" charset="0"/>
              </a:rPr>
              <a:t>– воображаемая машина, которая, будучи раз пущена в ход, совершала бы работу неограниченно долгое время, не потребляя энергии извне.</a:t>
            </a:r>
            <a:endParaRPr lang="ru-RU" sz="2900" b="1" i="1" dirty="0">
              <a:latin typeface="Arial" pitchFamily="34" charset="0"/>
              <a:cs typeface="Arial" pitchFamily="34" charset="0"/>
            </a:endParaRPr>
          </a:p>
          <a:p>
            <a:pPr marL="723900" indent="-723900" algn="just">
              <a:lnSpc>
                <a:spcPct val="90000"/>
              </a:lnSpc>
            </a:pPr>
            <a:r>
              <a:rPr lang="ru-RU" sz="2900" b="1" dirty="0">
                <a:ln>
                  <a:solidFill>
                    <a:sysClr val="windowText" lastClr="000000"/>
                  </a:solidFill>
                </a:ln>
                <a:solidFill>
                  <a:srgbClr val="C00000"/>
                </a:solidFill>
                <a:latin typeface="Arial Black" pitchFamily="34" charset="0"/>
                <a:cs typeface="Arial" pitchFamily="34" charset="0"/>
              </a:rPr>
              <a:t>Вечный двигатель </a:t>
            </a:r>
            <a:r>
              <a:rPr lang="ru-RU" sz="2900" b="1" dirty="0">
                <a:ln>
                  <a:solidFill>
                    <a:sysClr val="windowText" lastClr="000000"/>
                  </a:solidFill>
                </a:ln>
                <a:solidFill>
                  <a:srgbClr val="0000FF"/>
                </a:solidFill>
                <a:latin typeface="Arial Black" pitchFamily="34" charset="0"/>
                <a:cs typeface="Arial" pitchFamily="34" charset="0"/>
              </a:rPr>
              <a:t>второго рода </a:t>
            </a:r>
            <a:r>
              <a:rPr lang="ru-RU" sz="2900" b="1" dirty="0">
                <a:latin typeface="Arial" pitchFamily="34" charset="0"/>
                <a:cs typeface="Arial" pitchFamily="34" charset="0"/>
              </a:rPr>
              <a:t>– воображаемая периодически действующая машина, которая целиком превращала бы теплоту, передаваемую ей окружающими телами, в работу. </a:t>
            </a:r>
          </a:p>
        </p:txBody>
      </p:sp>
    </p:spTree>
    <p:extLst>
      <p:ext uri="{BB962C8B-B14F-4D97-AF65-F5344CB8AC3E}">
        <p14:creationId xmlns:p14="http://schemas.microsoft.com/office/powerpoint/2010/main" val="2298088117"/>
      </p:ext>
    </p:extLst>
  </p:cSld>
  <p:clrMapOvr>
    <a:masterClrMapping/>
  </p:clrMapOvr>
  <p:transition>
    <p:wheel spokes="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067" name="Text Box 11"/>
          <p:cNvSpPr txBox="1">
            <a:spLocks noChangeArrowheads="1"/>
          </p:cNvSpPr>
          <p:nvPr/>
        </p:nvSpPr>
        <p:spPr bwMode="auto">
          <a:xfrm>
            <a:off x="1619672" y="2422838"/>
            <a:ext cx="7380287" cy="840230"/>
          </a:xfrm>
          <a:prstGeom prst="rect">
            <a:avLst/>
          </a:prstGeom>
          <a:noFill/>
          <a:ln w="9525">
            <a:noFill/>
            <a:miter lim="800000"/>
            <a:headEnd/>
            <a:tailEnd/>
          </a:ln>
          <a:effectLst/>
        </p:spPr>
        <p:txBody>
          <a:bodyPr>
            <a:spAutoFit/>
          </a:bodyPr>
          <a:lstStyle/>
          <a:p>
            <a:pPr algn="ctr">
              <a:lnSpc>
                <a:spcPct val="90000"/>
              </a:lnSpc>
              <a:spcBef>
                <a:spcPct val="50000"/>
              </a:spcBef>
              <a:defRPr/>
            </a:pPr>
            <a:r>
              <a:rPr lang="ru-RU" sz="5400" b="1" dirty="0" smtClean="0">
                <a:ln w="900" cmpd="sng">
                  <a:solidFill>
                    <a:sysClr val="windowText" lastClr="000000">
                      <a:alpha val="55000"/>
                    </a:sysClr>
                  </a:solidFill>
                  <a:prstDash val="solid"/>
                </a:ln>
                <a:solidFill>
                  <a:schemeClr val="accent5">
                    <a:lumMod val="60000"/>
                    <a:lumOff val="40000"/>
                  </a:schemeClr>
                </a:solidFill>
                <a:effectLst>
                  <a:innerShdw blurRad="101600" dist="76200" dir="5400000">
                    <a:schemeClr val="accent1">
                      <a:satMod val="190000"/>
                      <a:tint val="100000"/>
                      <a:alpha val="74000"/>
                    </a:schemeClr>
                  </a:innerShdw>
                </a:effectLst>
                <a:latin typeface="Arial Black" pitchFamily="34" charset="0"/>
                <a:cs typeface="Arial" pitchFamily="34" charset="0"/>
              </a:rPr>
              <a:t>Теплоемкость</a:t>
            </a:r>
            <a:endParaRPr lang="ru-RU" sz="5400" b="1" dirty="0">
              <a:ln w="900" cmpd="sng">
                <a:solidFill>
                  <a:sysClr val="windowText" lastClr="000000">
                    <a:alpha val="55000"/>
                  </a:sysClr>
                </a:solidFill>
                <a:prstDash val="solid"/>
              </a:ln>
              <a:solidFill>
                <a:schemeClr val="accent5">
                  <a:lumMod val="60000"/>
                  <a:lumOff val="40000"/>
                </a:schemeClr>
              </a:solidFill>
              <a:effectLst>
                <a:innerShdw blurRad="101600" dist="76200" dir="5400000">
                  <a:schemeClr val="accent1">
                    <a:satMod val="190000"/>
                    <a:tint val="100000"/>
                    <a:alpha val="74000"/>
                  </a:schemeClr>
                </a:innerShdw>
              </a:effectLst>
              <a:latin typeface="Arial Black" pitchFamily="34" charset="0"/>
              <a:cs typeface="Arial" pitchFamily="34" charset="0"/>
            </a:endParaRPr>
          </a:p>
        </p:txBody>
      </p:sp>
      <p:pic>
        <p:nvPicPr>
          <p:cNvPr id="662532" name="Picture 4" descr="ДВС"/>
          <p:cNvPicPr>
            <a:picLocks noChangeAspect="1" noChangeArrowheads="1" noCrop="1"/>
          </p:cNvPicPr>
          <p:nvPr/>
        </p:nvPicPr>
        <p:blipFill>
          <a:blip r:embed="rId2" cstate="print"/>
          <a:srcRect/>
          <a:stretch>
            <a:fillRect/>
          </a:stretch>
        </p:blipFill>
        <p:spPr bwMode="auto">
          <a:xfrm>
            <a:off x="0" y="0"/>
            <a:ext cx="1760538" cy="3816350"/>
          </a:xfrm>
          <a:prstGeom prst="rect">
            <a:avLst/>
          </a:prstGeom>
          <a:noFill/>
          <a:ln w="9525">
            <a:noFill/>
            <a:miter lim="800000"/>
            <a:headEnd/>
            <a:tailEnd/>
          </a:ln>
        </p:spPr>
      </p:pic>
      <p:pic>
        <p:nvPicPr>
          <p:cNvPr id="662534" name="Picture 6" descr="730113"/>
          <p:cNvPicPr>
            <a:picLocks noChangeAspect="1" noChangeArrowheads="1" noCrop="1"/>
          </p:cNvPicPr>
          <p:nvPr/>
        </p:nvPicPr>
        <p:blipFill>
          <a:blip r:embed="rId3" cstate="print"/>
          <a:srcRect/>
          <a:stretch>
            <a:fillRect/>
          </a:stretch>
        </p:blipFill>
        <p:spPr bwMode="auto">
          <a:xfrm>
            <a:off x="7688263" y="0"/>
            <a:ext cx="1492250" cy="1989138"/>
          </a:xfrm>
          <a:prstGeom prst="rect">
            <a:avLst/>
          </a:prstGeom>
          <a:noFill/>
          <a:ln w="9525">
            <a:noFill/>
            <a:miter lim="800000"/>
            <a:headEnd/>
            <a:tailEnd/>
          </a:ln>
        </p:spPr>
      </p:pic>
      <p:pic>
        <p:nvPicPr>
          <p:cNvPr id="662536" name="Picture 8" descr="0_315e7_91a6ac2b_L"/>
          <p:cNvPicPr>
            <a:picLocks noChangeAspect="1" noChangeArrowheads="1" noCrop="1"/>
          </p:cNvPicPr>
          <p:nvPr/>
        </p:nvPicPr>
        <p:blipFill>
          <a:blip r:embed="rId4" cstate="print"/>
          <a:srcRect/>
          <a:stretch>
            <a:fillRect/>
          </a:stretch>
        </p:blipFill>
        <p:spPr bwMode="auto">
          <a:xfrm>
            <a:off x="3084107" y="4077072"/>
            <a:ext cx="2190750" cy="2665412"/>
          </a:xfrm>
          <a:prstGeom prst="rect">
            <a:avLst/>
          </a:prstGeom>
          <a:noFill/>
          <a:ln w="9525">
            <a:noFill/>
            <a:miter lim="800000"/>
            <a:headEnd/>
            <a:tailEnd/>
          </a:ln>
        </p:spPr>
      </p:pic>
      <p:pic>
        <p:nvPicPr>
          <p:cNvPr id="662538" name="Picture 10" descr="light"/>
          <p:cNvPicPr>
            <a:picLocks noChangeAspect="1" noChangeArrowheads="1" noCrop="1"/>
          </p:cNvPicPr>
          <p:nvPr/>
        </p:nvPicPr>
        <p:blipFill>
          <a:blip r:embed="rId5" cstate="print"/>
          <a:srcRect/>
          <a:stretch>
            <a:fillRect/>
          </a:stretch>
        </p:blipFill>
        <p:spPr bwMode="auto">
          <a:xfrm>
            <a:off x="4067944" y="4535804"/>
            <a:ext cx="517525" cy="93383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545550989"/>
      </p:ext>
    </p:extLst>
  </p:cSld>
  <p:clrMapOvr>
    <a:masterClrMapping/>
  </p:clrMapOvr>
  <p:transition>
    <p:wheel spokes="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4" name="Picture 2" descr="1193214018_piazzetta_academy"/>
          <p:cNvPicPr>
            <a:picLocks noChangeAspect="1" noChangeArrowheads="1"/>
          </p:cNvPicPr>
          <p:nvPr/>
        </p:nvPicPr>
        <p:blipFill>
          <a:blip r:embed="rId4" cstate="print"/>
          <a:srcRect/>
          <a:stretch>
            <a:fillRect/>
          </a:stretch>
        </p:blipFill>
        <p:spPr bwMode="auto">
          <a:xfrm>
            <a:off x="3774281" y="4870450"/>
            <a:ext cx="2209800" cy="1905000"/>
          </a:xfrm>
          <a:prstGeom prst="rect">
            <a:avLst/>
          </a:prstGeom>
          <a:noFill/>
          <a:ln w="9525">
            <a:noFill/>
            <a:miter lim="800000"/>
            <a:headEnd/>
            <a:tailEnd/>
          </a:ln>
        </p:spPr>
      </p:pic>
      <p:sp>
        <p:nvSpPr>
          <p:cNvPr id="602117" name="Rectangle 5"/>
          <p:cNvSpPr>
            <a:spLocks noChangeArrowheads="1"/>
          </p:cNvSpPr>
          <p:nvPr/>
        </p:nvSpPr>
        <p:spPr bwMode="auto">
          <a:xfrm>
            <a:off x="68723" y="87532"/>
            <a:ext cx="8890004" cy="4853636"/>
          </a:xfrm>
          <a:prstGeom prst="rect">
            <a:avLst/>
          </a:prstGeom>
          <a:noFill/>
          <a:ln w="9525">
            <a:noFill/>
            <a:miter lim="800000"/>
            <a:headEnd/>
            <a:tailEnd/>
          </a:ln>
        </p:spPr>
        <p:txBody>
          <a:bodyPr wrap="square" anchor="ctr">
            <a:spAutoFit/>
          </a:bodyPr>
          <a:lstStyle/>
          <a:p>
            <a:pPr indent="444500" algn="just" eaLnBrk="0" hangingPunct="0">
              <a:lnSpc>
                <a:spcPct val="85000"/>
              </a:lnSpc>
            </a:pPr>
            <a:r>
              <a:rPr lang="ru-RU" sz="2800" b="1" dirty="0">
                <a:ln>
                  <a:solidFill>
                    <a:sysClr val="windowText" lastClr="000000"/>
                  </a:solidFill>
                </a:ln>
                <a:solidFill>
                  <a:srgbClr val="FF3300"/>
                </a:solidFill>
                <a:latin typeface="Arial Black" pitchFamily="34" charset="0"/>
                <a:cs typeface="Arial" pitchFamily="34" charset="0"/>
              </a:rPr>
              <a:t>Теплоемкость</a:t>
            </a:r>
            <a:r>
              <a:rPr lang="ru-RU" sz="2800" b="1" dirty="0">
                <a:latin typeface="Arial" pitchFamily="34" charset="0"/>
                <a:cs typeface="Arial" pitchFamily="34" charset="0"/>
              </a:rPr>
              <a:t> – способность материала аккумулировать тепловую энергию. </a:t>
            </a:r>
            <a:endParaRPr lang="ru-RU" sz="2800" b="1" dirty="0" smtClean="0">
              <a:latin typeface="Arial" pitchFamily="34" charset="0"/>
              <a:cs typeface="Arial" pitchFamily="34" charset="0"/>
            </a:endParaRPr>
          </a:p>
          <a:p>
            <a:pPr indent="444500" algn="just" eaLnBrk="0" hangingPunct="0">
              <a:lnSpc>
                <a:spcPct val="85000"/>
              </a:lnSpc>
            </a:pPr>
            <a:r>
              <a:rPr lang="ru-RU" sz="2800" b="1" dirty="0">
                <a:ln>
                  <a:solidFill>
                    <a:sysClr val="windowText" lastClr="000000"/>
                  </a:solidFill>
                </a:ln>
                <a:solidFill>
                  <a:srgbClr val="FF3300"/>
                </a:solidFill>
                <a:latin typeface="Arial Black" pitchFamily="34" charset="0"/>
                <a:cs typeface="Arial" pitchFamily="34" charset="0"/>
              </a:rPr>
              <a:t>Теплоемкость</a:t>
            </a:r>
            <a:r>
              <a:rPr lang="ru-RU" sz="2800" b="1" dirty="0">
                <a:latin typeface="Arial" pitchFamily="34" charset="0"/>
                <a:cs typeface="Arial" pitchFamily="34" charset="0"/>
              </a:rPr>
              <a:t> – это способность материала поглощать тепло при теплообмене. </a:t>
            </a:r>
            <a:r>
              <a:rPr lang="ru-RU" sz="2800" b="1" dirty="0">
                <a:ln>
                  <a:solidFill>
                    <a:sysClr val="windowText" lastClr="000000"/>
                  </a:solidFill>
                </a:ln>
                <a:solidFill>
                  <a:srgbClr val="FF3399"/>
                </a:solidFill>
                <a:latin typeface="Arial Black" pitchFamily="34" charset="0"/>
                <a:cs typeface="Arial" pitchFamily="34" charset="0"/>
              </a:rPr>
              <a:t>Средней теплоемкостью</a:t>
            </a:r>
            <a:r>
              <a:rPr lang="ru-RU" sz="2800" b="1" dirty="0">
                <a:ln>
                  <a:solidFill>
                    <a:sysClr val="windowText" lastClr="000000"/>
                  </a:solidFill>
                </a:ln>
                <a:latin typeface="Arial Black" pitchFamily="34" charset="0"/>
                <a:cs typeface="Arial" pitchFamily="34" charset="0"/>
              </a:rPr>
              <a:t> </a:t>
            </a:r>
            <a:r>
              <a:rPr lang="ru-RU" sz="2800" b="1" dirty="0">
                <a:ln>
                  <a:solidFill>
                    <a:sysClr val="windowText" lastClr="000000"/>
                  </a:solidFill>
                </a:ln>
                <a:solidFill>
                  <a:srgbClr val="FF3399"/>
                </a:solidFill>
                <a:latin typeface="Arial Black" pitchFamily="34" charset="0"/>
                <a:cs typeface="Arial" pitchFamily="34" charset="0"/>
              </a:rPr>
              <a:t>С</a:t>
            </a:r>
            <a:r>
              <a:rPr lang="ru-RU" sz="2800" b="1" dirty="0">
                <a:latin typeface="Arial" pitchFamily="34" charset="0"/>
                <a:cs typeface="Arial" pitchFamily="34" charset="0"/>
              </a:rPr>
              <a:t> называют </a:t>
            </a:r>
            <a:r>
              <a:rPr lang="ru-RU" sz="2800" b="1" dirty="0">
                <a:ln>
                  <a:solidFill>
                    <a:sysClr val="windowText" lastClr="000000"/>
                  </a:solidFill>
                </a:ln>
                <a:solidFill>
                  <a:srgbClr val="0000FF"/>
                </a:solidFill>
                <a:latin typeface="Arial" pitchFamily="34" charset="0"/>
                <a:cs typeface="Arial" pitchFamily="34" charset="0"/>
              </a:rPr>
              <a:t>отношение количества теплоты Q, необходимого для повышения температуры материала от t</a:t>
            </a:r>
            <a:r>
              <a:rPr lang="ru-RU" sz="2800" b="1" baseline="-25000" dirty="0">
                <a:ln>
                  <a:solidFill>
                    <a:sysClr val="windowText" lastClr="000000"/>
                  </a:solidFill>
                </a:ln>
                <a:solidFill>
                  <a:srgbClr val="0000FF"/>
                </a:solidFill>
                <a:latin typeface="Arial" pitchFamily="34" charset="0"/>
                <a:cs typeface="Arial" pitchFamily="34" charset="0"/>
              </a:rPr>
              <a:t>1</a:t>
            </a:r>
            <a:r>
              <a:rPr lang="ru-RU" sz="2800" b="1" dirty="0">
                <a:ln>
                  <a:solidFill>
                    <a:sysClr val="windowText" lastClr="000000"/>
                  </a:solidFill>
                </a:ln>
                <a:solidFill>
                  <a:srgbClr val="0000FF"/>
                </a:solidFill>
                <a:latin typeface="Arial" pitchFamily="34" charset="0"/>
                <a:cs typeface="Arial" pitchFamily="34" charset="0"/>
              </a:rPr>
              <a:t> до t</a:t>
            </a:r>
            <a:r>
              <a:rPr lang="ru-RU" sz="2800" b="1" baseline="-25000" dirty="0">
                <a:ln>
                  <a:solidFill>
                    <a:sysClr val="windowText" lastClr="000000"/>
                  </a:solidFill>
                </a:ln>
                <a:solidFill>
                  <a:srgbClr val="0000FF"/>
                </a:solidFill>
                <a:latin typeface="Arial" pitchFamily="34" charset="0"/>
                <a:cs typeface="Arial" pitchFamily="34" charset="0"/>
              </a:rPr>
              <a:t>2</a:t>
            </a:r>
            <a:r>
              <a:rPr lang="ru-RU" sz="2800" b="1" dirty="0">
                <a:latin typeface="Arial" pitchFamily="34" charset="0"/>
                <a:cs typeface="Arial" pitchFamily="34" charset="0"/>
              </a:rPr>
              <a:t> к разности этих значений. </a:t>
            </a:r>
            <a:endParaRPr lang="ru-RU" sz="2800" b="1" dirty="0" smtClean="0">
              <a:latin typeface="Arial" pitchFamily="34" charset="0"/>
              <a:cs typeface="Arial" pitchFamily="34" charset="0"/>
            </a:endParaRPr>
          </a:p>
          <a:p>
            <a:pPr indent="444500" algn="just" eaLnBrk="0" hangingPunct="0">
              <a:lnSpc>
                <a:spcPct val="85000"/>
              </a:lnSpc>
            </a:pPr>
            <a:r>
              <a:rPr lang="ru-RU" sz="2800" b="1" u="sng" dirty="0">
                <a:latin typeface="Arial" pitchFamily="34" charset="0"/>
                <a:cs typeface="Arial" pitchFamily="34" charset="0"/>
              </a:rPr>
              <a:t>Показателем</a:t>
            </a:r>
            <a:r>
              <a:rPr lang="ru-RU" sz="2800" b="1" dirty="0">
                <a:latin typeface="Arial" pitchFamily="34" charset="0"/>
                <a:cs typeface="Arial" pitchFamily="34" charset="0"/>
              </a:rPr>
              <a:t> </a:t>
            </a:r>
            <a:r>
              <a:rPr lang="ru-RU" sz="2800" b="1" dirty="0">
                <a:ln>
                  <a:solidFill>
                    <a:sysClr val="windowText" lastClr="000000"/>
                  </a:solidFill>
                </a:ln>
                <a:solidFill>
                  <a:srgbClr val="FF3300"/>
                </a:solidFill>
                <a:latin typeface="Arial Black" pitchFamily="34" charset="0"/>
                <a:cs typeface="Arial" pitchFamily="34" charset="0"/>
              </a:rPr>
              <a:t>теплоемкости</a:t>
            </a:r>
            <a:r>
              <a:rPr lang="ru-RU" sz="2800" b="1" dirty="0">
                <a:latin typeface="Arial" pitchFamily="34" charset="0"/>
                <a:cs typeface="Arial" pitchFamily="34" charset="0"/>
              </a:rPr>
              <a:t> является </a:t>
            </a:r>
            <a:r>
              <a:rPr lang="ru-RU" sz="2800" b="1" dirty="0">
                <a:ln>
                  <a:solidFill>
                    <a:sysClr val="windowText" lastClr="000000"/>
                  </a:solidFill>
                </a:ln>
                <a:solidFill>
                  <a:srgbClr val="0000FF"/>
                </a:solidFill>
                <a:latin typeface="Arial" pitchFamily="34" charset="0"/>
                <a:cs typeface="Arial" pitchFamily="34" charset="0"/>
              </a:rPr>
              <a:t>удельная теплоемкость</a:t>
            </a:r>
            <a:r>
              <a:rPr lang="ru-RU" sz="2800" b="1" dirty="0">
                <a:latin typeface="Arial" pitchFamily="34" charset="0"/>
                <a:cs typeface="Arial" pitchFamily="34" charset="0"/>
              </a:rPr>
              <a:t>. </a:t>
            </a:r>
            <a:r>
              <a:rPr lang="ru-RU" sz="2800" b="1" dirty="0">
                <a:ln>
                  <a:solidFill>
                    <a:sysClr val="windowText" lastClr="000000"/>
                  </a:solidFill>
                </a:ln>
                <a:solidFill>
                  <a:srgbClr val="0000FF"/>
                </a:solidFill>
                <a:latin typeface="Arial" pitchFamily="34" charset="0"/>
                <a:cs typeface="Arial" pitchFamily="34" charset="0"/>
              </a:rPr>
              <a:t>Удельной теплоемкостью</a:t>
            </a:r>
            <a:r>
              <a:rPr lang="ru-RU" sz="2800" b="1" dirty="0">
                <a:latin typeface="Arial" pitchFamily="34" charset="0"/>
                <a:cs typeface="Arial" pitchFamily="34" charset="0"/>
              </a:rPr>
              <a:t> </a:t>
            </a:r>
            <a:r>
              <a:rPr lang="ru-RU" sz="2800" b="1" dirty="0">
                <a:ln>
                  <a:solidFill>
                    <a:sysClr val="windowText" lastClr="000000"/>
                  </a:solidFill>
                </a:ln>
                <a:latin typeface="Arial" pitchFamily="34" charset="0"/>
                <a:cs typeface="Arial" pitchFamily="34" charset="0"/>
              </a:rPr>
              <a:t>называется</a:t>
            </a:r>
            <a:r>
              <a:rPr lang="ru-RU" sz="2800" b="1" dirty="0">
                <a:latin typeface="Arial" pitchFamily="34" charset="0"/>
                <a:cs typeface="Arial" pitchFamily="34" charset="0"/>
              </a:rPr>
              <a:t> количество тепла, необходимого для нагревания    1 кг материала на 1</a:t>
            </a:r>
            <a:r>
              <a:rPr lang="ru-RU" sz="2800" b="1" baseline="30000" dirty="0">
                <a:latin typeface="Arial" pitchFamily="34" charset="0"/>
                <a:cs typeface="Arial" pitchFamily="34" charset="0"/>
              </a:rPr>
              <a:t>о</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pic>
        <p:nvPicPr>
          <p:cNvPr id="602119" name="Picture 7" descr="light87"/>
          <p:cNvPicPr>
            <a:picLocks noChangeAspect="1" noChangeArrowheads="1" noCrop="1"/>
          </p:cNvPicPr>
          <p:nvPr/>
        </p:nvPicPr>
        <p:blipFill>
          <a:blip r:embed="rId5" cstate="print"/>
          <a:srcRect/>
          <a:stretch>
            <a:fillRect/>
          </a:stretch>
        </p:blipFill>
        <p:spPr bwMode="auto">
          <a:xfrm>
            <a:off x="2339752" y="5548675"/>
            <a:ext cx="304800" cy="1143000"/>
          </a:xfrm>
          <a:prstGeom prst="rect">
            <a:avLst/>
          </a:prstGeom>
          <a:noFill/>
          <a:ln w="9525">
            <a:noFill/>
            <a:miter lim="800000"/>
            <a:headEnd/>
            <a:tailEnd/>
          </a:ln>
        </p:spPr>
      </p:pic>
      <p:pic>
        <p:nvPicPr>
          <p:cNvPr id="602120" name="Picture 8" descr="fire16"/>
          <p:cNvPicPr>
            <a:picLocks noChangeAspect="1" noChangeArrowheads="1" noCrop="1"/>
          </p:cNvPicPr>
          <p:nvPr/>
        </p:nvPicPr>
        <p:blipFill>
          <a:blip r:embed="rId6" cstate="print"/>
          <a:srcRect/>
          <a:stretch>
            <a:fillRect/>
          </a:stretch>
        </p:blipFill>
        <p:spPr bwMode="auto">
          <a:xfrm>
            <a:off x="34925" y="5157788"/>
            <a:ext cx="865188" cy="1617662"/>
          </a:xfrm>
          <a:prstGeom prst="rect">
            <a:avLst/>
          </a:prstGeom>
          <a:noFill/>
          <a:ln w="9525">
            <a:noFill/>
            <a:miter lim="800000"/>
            <a:headEnd/>
            <a:tailEnd/>
          </a:ln>
        </p:spPr>
      </p:pic>
      <p:pic>
        <p:nvPicPr>
          <p:cNvPr id="1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660232" y="6419471"/>
            <a:ext cx="304800" cy="304800"/>
          </a:xfrm>
          <a:prstGeom prst="rect">
            <a:avLst/>
          </a:prstGeom>
        </p:spPr>
      </p:pic>
      <p:sp>
        <p:nvSpPr>
          <p:cNvPr id="1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 name="Picture 12" descr="пишу 1"/>
          <p:cNvPicPr>
            <a:picLocks noChangeAspect="1" noChangeArrowheads="1" noCrop="1"/>
          </p:cNvPicPr>
          <p:nvPr/>
        </p:nvPicPr>
        <p:blipFill>
          <a:blip r:embed="rId9" cstate="print"/>
          <a:srcRect/>
          <a:stretch>
            <a:fillRect/>
          </a:stretch>
        </p:blipFill>
        <p:spPr bwMode="auto">
          <a:xfrm>
            <a:off x="8462991" y="4991120"/>
            <a:ext cx="649287" cy="1295400"/>
          </a:xfrm>
          <a:prstGeom prst="rect">
            <a:avLst/>
          </a:prstGeom>
          <a:noFill/>
          <a:ln w="9525">
            <a:noFill/>
            <a:miter lim="800000"/>
            <a:headEnd/>
            <a:tailEnd/>
          </a:ln>
        </p:spPr>
      </p:pic>
      <p:pic>
        <p:nvPicPr>
          <p:cNvPr id="12" name="Picture 10" descr="light"/>
          <p:cNvPicPr>
            <a:picLocks noChangeAspect="1" noChangeArrowheads="1" noCrop="1"/>
          </p:cNvPicPr>
          <p:nvPr/>
        </p:nvPicPr>
        <p:blipFill>
          <a:blip r:embed="rId10" cstate="print"/>
          <a:srcRect/>
          <a:stretch>
            <a:fillRect/>
          </a:stretch>
        </p:blipFill>
        <p:spPr bwMode="auto">
          <a:xfrm>
            <a:off x="4535822" y="5401727"/>
            <a:ext cx="343359" cy="619561"/>
          </a:xfrm>
          <a:prstGeom prst="rect">
            <a:avLst/>
          </a:prstGeom>
          <a:noFill/>
          <a:ln w="9525">
            <a:noFill/>
            <a:miter lim="800000"/>
            <a:headEnd/>
            <a:tailEnd/>
          </a:ln>
        </p:spPr>
      </p:pic>
    </p:spTree>
    <p:extLst>
      <p:ext uri="{BB962C8B-B14F-4D97-AF65-F5344CB8AC3E}">
        <p14:creationId xmlns:p14="http://schemas.microsoft.com/office/powerpoint/2010/main" val="160989699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 name="Прямоугольник 2"/>
          <p:cNvSpPr/>
          <p:nvPr/>
        </p:nvSpPr>
        <p:spPr>
          <a:xfrm>
            <a:off x="214846" y="116632"/>
            <a:ext cx="8821650" cy="6684907"/>
          </a:xfrm>
          <a:prstGeom prst="rect">
            <a:avLst/>
          </a:prstGeom>
        </p:spPr>
        <p:txBody>
          <a:bodyPr wrap="square">
            <a:spAutoFit/>
          </a:bodyPr>
          <a:lstStyle/>
          <a:p>
            <a:pPr indent="450850" algn="just">
              <a:lnSpc>
                <a:spcPct val="85000"/>
              </a:lnSpc>
            </a:pPr>
            <a:r>
              <a:rPr lang="ru-RU" sz="2800" b="1" dirty="0" smtClean="0">
                <a:ln>
                  <a:solidFill>
                    <a:sysClr val="windowText" lastClr="000000"/>
                  </a:solidFill>
                </a:ln>
                <a:solidFill>
                  <a:srgbClr val="0000FF"/>
                </a:solidFill>
              </a:rPr>
              <a:t>Все </a:t>
            </a:r>
            <a:r>
              <a:rPr lang="ru-RU" sz="2800" b="1" dirty="0">
                <a:ln>
                  <a:solidFill>
                    <a:sysClr val="windowText" lastClr="000000"/>
                  </a:solidFill>
                </a:ln>
                <a:solidFill>
                  <a:srgbClr val="0000FF"/>
                </a:solidFill>
              </a:rPr>
              <a:t>разделы </a:t>
            </a:r>
            <a:r>
              <a:rPr lang="ru-RU" sz="2800" b="1" dirty="0">
                <a:ln>
                  <a:solidFill>
                    <a:sysClr val="windowText" lastClr="000000"/>
                  </a:solidFill>
                </a:ln>
                <a:solidFill>
                  <a:srgbClr val="FF0000"/>
                </a:solidFill>
                <a:latin typeface="Arial Black" pitchFamily="34" charset="0"/>
              </a:rPr>
              <a:t>физической химии </a:t>
            </a:r>
            <a:r>
              <a:rPr lang="ru-RU" sz="2800" b="1" dirty="0">
                <a:ln>
                  <a:solidFill>
                    <a:sysClr val="windowText" lastClr="000000"/>
                  </a:solidFill>
                </a:ln>
                <a:solidFill>
                  <a:srgbClr val="0000FF"/>
                </a:solidFill>
              </a:rPr>
              <a:t>объединяет единая основа</a:t>
            </a:r>
            <a:r>
              <a:rPr lang="ru-RU" sz="2800" b="1" dirty="0">
                <a:ln>
                  <a:solidFill>
                    <a:sysClr val="windowText" lastClr="000000"/>
                  </a:solidFill>
                </a:ln>
              </a:rPr>
              <a:t> </a:t>
            </a:r>
            <a:r>
              <a:rPr lang="ru-RU" sz="2800" b="1" dirty="0"/>
              <a:t>– общие законы природы, которые применимы к любым процессам и любым системам, независимо от их строения</a:t>
            </a:r>
            <a:r>
              <a:rPr lang="ru-RU" sz="2800" b="1" dirty="0" smtClean="0"/>
              <a:t>.</a:t>
            </a:r>
          </a:p>
          <a:p>
            <a:pPr marL="0" indent="450000" algn="just">
              <a:lnSpc>
                <a:spcPct val="85000"/>
              </a:lnSpc>
              <a:buNone/>
            </a:pPr>
            <a:r>
              <a:rPr lang="ru-RU" sz="2800" b="1" dirty="0">
                <a:ln>
                  <a:solidFill>
                    <a:sysClr val="windowText" lastClr="000000"/>
                  </a:solidFill>
                </a:ln>
                <a:solidFill>
                  <a:srgbClr val="FF0000"/>
                </a:solidFill>
                <a:latin typeface="Arial Black" pitchFamily="34" charset="0"/>
              </a:rPr>
              <a:t>Физическая</a:t>
            </a:r>
            <a:r>
              <a:rPr lang="ru-RU" sz="2800" b="1" dirty="0">
                <a:solidFill>
                  <a:srgbClr val="FF0000"/>
                </a:solidFill>
              </a:rPr>
              <a:t> </a:t>
            </a:r>
            <a:r>
              <a:rPr lang="ru-RU" sz="2800" b="1" dirty="0"/>
              <a:t>и</a:t>
            </a:r>
            <a:r>
              <a:rPr lang="ru-RU" sz="2800" b="1" dirty="0">
                <a:solidFill>
                  <a:srgbClr val="FF0000"/>
                </a:solidFill>
              </a:rPr>
              <a:t> </a:t>
            </a:r>
            <a:r>
              <a:rPr lang="ru-RU" sz="2800" b="1" dirty="0">
                <a:ln>
                  <a:solidFill>
                    <a:sysClr val="windowText" lastClr="000000"/>
                  </a:solidFill>
                </a:ln>
                <a:solidFill>
                  <a:srgbClr val="FF0000"/>
                </a:solidFill>
                <a:latin typeface="Arial Black" pitchFamily="34" charset="0"/>
              </a:rPr>
              <a:t>коллоидная химия </a:t>
            </a:r>
            <a:r>
              <a:rPr lang="ru-RU" sz="2800" b="1" dirty="0">
                <a:ln>
                  <a:solidFill>
                    <a:sysClr val="windowText" lastClr="000000"/>
                  </a:solidFill>
                </a:ln>
                <a:solidFill>
                  <a:srgbClr val="0000FF"/>
                </a:solidFill>
              </a:rPr>
              <a:t>базируется на</a:t>
            </a:r>
            <a:r>
              <a:rPr lang="ru-RU" sz="2800" b="1" dirty="0"/>
              <a:t> знаниях, полученных в результате изучения:</a:t>
            </a:r>
          </a:p>
          <a:p>
            <a:pPr marL="0" indent="450000" algn="just">
              <a:lnSpc>
                <a:spcPct val="85000"/>
              </a:lnSpc>
            </a:pPr>
            <a:r>
              <a:rPr lang="ru-RU" sz="2800" b="1" dirty="0">
                <a:ln>
                  <a:solidFill>
                    <a:sysClr val="windowText" lastClr="000000"/>
                  </a:solidFill>
                </a:ln>
                <a:solidFill>
                  <a:srgbClr val="FF0066"/>
                </a:solidFill>
                <a:latin typeface="Arial Black" pitchFamily="34" charset="0"/>
              </a:rPr>
              <a:t>Общей и неорганической химии;</a:t>
            </a:r>
          </a:p>
          <a:p>
            <a:pPr marL="0" indent="450000" algn="just">
              <a:lnSpc>
                <a:spcPct val="85000"/>
              </a:lnSpc>
            </a:pPr>
            <a:r>
              <a:rPr lang="ru-RU" sz="2800" b="1" dirty="0">
                <a:ln>
                  <a:solidFill>
                    <a:sysClr val="windowText" lastClr="000000"/>
                  </a:solidFill>
                </a:ln>
                <a:solidFill>
                  <a:srgbClr val="FF0066"/>
                </a:solidFill>
                <a:latin typeface="Arial Black" pitchFamily="34" charset="0"/>
              </a:rPr>
              <a:t>Органической </a:t>
            </a:r>
            <a:r>
              <a:rPr lang="ru-RU" sz="2800" b="1" dirty="0" smtClean="0">
                <a:ln>
                  <a:solidFill>
                    <a:sysClr val="windowText" lastClr="000000"/>
                  </a:solidFill>
                </a:ln>
                <a:solidFill>
                  <a:srgbClr val="FF0066"/>
                </a:solidFill>
                <a:latin typeface="Arial Black" pitchFamily="34" charset="0"/>
              </a:rPr>
              <a:t>химии</a:t>
            </a:r>
            <a:r>
              <a:rPr lang="ru-RU" sz="2800" b="1" dirty="0" smtClean="0"/>
              <a:t>.</a:t>
            </a:r>
          </a:p>
          <a:p>
            <a:pPr indent="450850" algn="just">
              <a:lnSpc>
                <a:spcPct val="85000"/>
              </a:lnSpc>
            </a:pPr>
            <a:r>
              <a:rPr lang="ru-RU" sz="2800" b="1" dirty="0" smtClean="0">
                <a:ln>
                  <a:solidFill>
                    <a:sysClr val="windowText" lastClr="000000"/>
                  </a:solidFill>
                </a:ln>
                <a:solidFill>
                  <a:srgbClr val="FF0000"/>
                </a:solidFill>
                <a:latin typeface="Arial Black" pitchFamily="34" charset="0"/>
              </a:rPr>
              <a:t>Для повторения </a:t>
            </a:r>
            <a:r>
              <a:rPr lang="ru-RU" sz="2800" b="1" dirty="0" smtClean="0"/>
              <a:t>материал можно найти </a:t>
            </a:r>
            <a:r>
              <a:rPr lang="ru-RU" sz="2800" b="1" u="sng" dirty="0" smtClean="0">
                <a:ln>
                  <a:solidFill>
                    <a:sysClr val="windowText" lastClr="000000"/>
                  </a:solidFill>
                </a:ln>
                <a:solidFill>
                  <a:srgbClr val="0000FF"/>
                </a:solidFill>
                <a:latin typeface="Arial Black" pitchFamily="34" charset="0"/>
              </a:rPr>
              <a:t>на </a:t>
            </a:r>
            <a:r>
              <a:rPr lang="ru-RU" sz="2800" b="1" u="sng" dirty="0">
                <a:ln>
                  <a:solidFill>
                    <a:sysClr val="windowText" lastClr="000000"/>
                  </a:solidFill>
                </a:ln>
                <a:solidFill>
                  <a:srgbClr val="0000FF"/>
                </a:solidFill>
                <a:latin typeface="Arial Black" pitchFamily="34" charset="0"/>
              </a:rPr>
              <a:t>сайте </a:t>
            </a:r>
            <a:r>
              <a:rPr lang="ru-RU" sz="2800" b="1" u="sng" dirty="0" smtClean="0">
                <a:ln>
                  <a:solidFill>
                    <a:sysClr val="windowText" lastClr="000000"/>
                  </a:solidFill>
                </a:ln>
                <a:solidFill>
                  <a:srgbClr val="0000FF"/>
                </a:solidFill>
                <a:latin typeface="Arial Black" pitchFamily="34" charset="0"/>
              </a:rPr>
              <a:t>НКСЭ</a:t>
            </a:r>
            <a:r>
              <a:rPr lang="ru-RU" sz="2800" b="1" dirty="0" smtClean="0"/>
              <a:t>: Преподавателям –  </a:t>
            </a:r>
            <a:r>
              <a:rPr lang="ru-RU" sz="2800" b="1" dirty="0"/>
              <a:t>Методическая копилка – </a:t>
            </a:r>
            <a:r>
              <a:rPr lang="ru-RU" sz="2800" b="1" dirty="0" smtClean="0"/>
              <a:t>ЦМК </a:t>
            </a:r>
            <a:r>
              <a:rPr lang="ru-RU" sz="2800" b="1" dirty="0"/>
              <a:t>Математических и естественнонаучных дисциплин – Кузьмина Ирина </a:t>
            </a:r>
            <a:r>
              <a:rPr lang="ru-RU" sz="2800" b="1" dirty="0" smtClean="0"/>
              <a:t>Викторовна.</a:t>
            </a:r>
            <a:endParaRPr lang="ru-RU" sz="2800" b="1" dirty="0"/>
          </a:p>
          <a:p>
            <a:pPr marL="0" indent="450000" algn="just">
              <a:lnSpc>
                <a:spcPct val="85000"/>
              </a:lnSpc>
            </a:pPr>
            <a:r>
              <a:rPr lang="ru-RU" sz="2800" b="1" u="sng" dirty="0" smtClean="0">
                <a:ln>
                  <a:solidFill>
                    <a:sysClr val="windowText" lastClr="000000"/>
                  </a:solidFill>
                </a:ln>
                <a:solidFill>
                  <a:srgbClr val="0000FF"/>
                </a:solidFill>
                <a:latin typeface="Arial Black" pitchFamily="34" charset="0"/>
              </a:rPr>
              <a:t>В библиотеке</a:t>
            </a:r>
            <a:r>
              <a:rPr lang="ru-RU" sz="2800" b="1" dirty="0"/>
              <a:t>: </a:t>
            </a:r>
            <a:r>
              <a:rPr lang="ru-RU" sz="2800" b="1" dirty="0" smtClean="0"/>
              <a:t>Сетевые ресурсы –Справочная </a:t>
            </a:r>
            <a:r>
              <a:rPr lang="ru-RU" sz="2800" b="1" dirty="0"/>
              <a:t>информация для </a:t>
            </a:r>
            <a:r>
              <a:rPr lang="ru-RU" sz="2800" b="1" dirty="0" smtClean="0"/>
              <a:t>студентов </a:t>
            </a:r>
            <a:r>
              <a:rPr lang="ru-RU" sz="2800" b="1" dirty="0"/>
              <a:t>–</a:t>
            </a:r>
            <a:r>
              <a:rPr lang="ru-RU" sz="2800" b="1" dirty="0" smtClean="0"/>
              <a:t> </a:t>
            </a:r>
            <a:r>
              <a:rPr lang="ru-RU" sz="2800" b="1" dirty="0"/>
              <a:t>Кузьмина </a:t>
            </a:r>
            <a:r>
              <a:rPr lang="ru-RU" sz="2800" b="1" dirty="0" smtClean="0"/>
              <a:t>И. В. – Химия.</a:t>
            </a:r>
            <a:endParaRPr lang="ru-RU" sz="2800" b="1" dirty="0"/>
          </a:p>
        </p:txBody>
      </p:sp>
    </p:spTree>
    <p:extLst>
      <p:ext uri="{BB962C8B-B14F-4D97-AF65-F5344CB8AC3E}">
        <p14:creationId xmlns:p14="http://schemas.microsoft.com/office/powerpoint/2010/main" val="4077378427"/>
      </p:ext>
    </p:extLst>
  </p:cSld>
  <p:clrMapOvr>
    <a:masterClrMapping/>
  </p:clrMapOvr>
  <p:transition>
    <p:wheel spokes="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9" name="Rectangle 3"/>
          <p:cNvSpPr>
            <a:spLocks noChangeArrowheads="1"/>
          </p:cNvSpPr>
          <p:nvPr/>
        </p:nvSpPr>
        <p:spPr bwMode="auto">
          <a:xfrm>
            <a:off x="47136" y="44624"/>
            <a:ext cx="8989360" cy="4573560"/>
          </a:xfrm>
          <a:prstGeom prst="rect">
            <a:avLst/>
          </a:prstGeom>
          <a:noFill/>
          <a:ln w="9525">
            <a:noFill/>
            <a:miter lim="800000"/>
            <a:headEnd/>
            <a:tailEnd/>
          </a:ln>
        </p:spPr>
        <p:txBody>
          <a:bodyPr wrap="square" anchor="ctr">
            <a:spAutoFit/>
          </a:bodyPr>
          <a:lstStyle/>
          <a:p>
            <a:pPr indent="450000" algn="just" eaLnBrk="0" hangingPunct="0">
              <a:lnSpc>
                <a:spcPct val="80000"/>
              </a:lnSpc>
            </a:pPr>
            <a:r>
              <a:rPr lang="ru-RU" sz="2800" b="1" dirty="0">
                <a:ln>
                  <a:solidFill>
                    <a:sysClr val="windowText" lastClr="000000"/>
                  </a:solidFill>
                </a:ln>
                <a:solidFill>
                  <a:srgbClr val="0000FF"/>
                </a:solidFill>
                <a:latin typeface="Arial" pitchFamily="34" charset="0"/>
                <a:cs typeface="Arial" pitchFamily="34" charset="0"/>
              </a:rPr>
              <a:t>Удельная теплоемкость </a:t>
            </a:r>
            <a:r>
              <a:rPr lang="ru-RU" sz="2800" b="1" dirty="0" err="1">
                <a:ln>
                  <a:solidFill>
                    <a:sysClr val="windowText" lastClr="000000"/>
                  </a:solidFill>
                </a:ln>
                <a:solidFill>
                  <a:srgbClr val="0000FF"/>
                </a:solidFill>
                <a:latin typeface="Arial" pitchFamily="34" charset="0"/>
                <a:cs typeface="Arial" pitchFamily="34" charset="0"/>
              </a:rPr>
              <a:t>c</a:t>
            </a:r>
            <a:r>
              <a:rPr lang="ru-RU" sz="2800" b="1" baseline="-25000" dirty="0" err="1">
                <a:ln>
                  <a:solidFill>
                    <a:sysClr val="windowText" lastClr="000000"/>
                  </a:solidFill>
                </a:ln>
                <a:solidFill>
                  <a:srgbClr val="0000FF"/>
                </a:solidFill>
                <a:latin typeface="Arial" pitchFamily="34" charset="0"/>
                <a:cs typeface="Arial" pitchFamily="34" charset="0"/>
              </a:rPr>
              <a:t>p</a:t>
            </a:r>
            <a:r>
              <a:rPr lang="ru-RU" sz="2800" b="1" dirty="0">
                <a:latin typeface="Arial" pitchFamily="34" charset="0"/>
                <a:cs typeface="Arial" pitchFamily="34" charset="0"/>
              </a:rPr>
              <a:t> – это одно из фундаментальных свойств вещества. Знание теплоемкости необходимо для расчета количества теплоты, которое требуется сообщить телу, для того чтобы повысить его температуру (при постоянном давлении). Этот параметр является одним из основных при расчете термических процессов в химической промышленности. </a:t>
            </a:r>
            <a:endParaRPr lang="ru-RU" sz="2800" b="1" dirty="0" smtClean="0">
              <a:latin typeface="Arial" pitchFamily="34" charset="0"/>
              <a:cs typeface="Arial" pitchFamily="34" charset="0"/>
            </a:endParaRPr>
          </a:p>
          <a:p>
            <a:pPr indent="450000" algn="just" eaLnBrk="0" hangingPunct="0">
              <a:lnSpc>
                <a:spcPct val="80000"/>
              </a:lnSpc>
            </a:pPr>
            <a:r>
              <a:rPr lang="ru-RU" sz="2800" b="1" dirty="0">
                <a:ln>
                  <a:solidFill>
                    <a:sysClr val="windowText" lastClr="000000"/>
                  </a:solidFill>
                </a:ln>
                <a:solidFill>
                  <a:srgbClr val="0000FF"/>
                </a:solidFill>
                <a:latin typeface="Arial" pitchFamily="34" charset="0"/>
                <a:cs typeface="Arial" pitchFamily="34" charset="0"/>
              </a:rPr>
              <a:t>Удельная теплоемкость </a:t>
            </a:r>
            <a:r>
              <a:rPr lang="ru-RU" sz="2800" b="1" dirty="0">
                <a:ln>
                  <a:solidFill>
                    <a:sysClr val="windowText" lastClr="000000"/>
                  </a:solidFill>
                </a:ln>
                <a:solidFill>
                  <a:srgbClr val="F08010"/>
                </a:solidFill>
                <a:latin typeface="Arial" pitchFamily="34" charset="0"/>
                <a:cs typeface="Arial" pitchFamily="34" charset="0"/>
              </a:rPr>
              <a:t>природных и искусственных каменных материалов</a:t>
            </a:r>
            <a:r>
              <a:rPr lang="ru-RU" sz="2800" b="1" dirty="0">
                <a:latin typeface="Arial" pitchFamily="34" charset="0"/>
                <a:cs typeface="Arial" pitchFamily="34" charset="0"/>
              </a:rPr>
              <a:t>, таких как песок, кирпич, щебень, гравий, находится в пределах </a:t>
            </a:r>
            <a:r>
              <a:rPr lang="ru-RU" sz="2800" b="1" dirty="0">
                <a:ln>
                  <a:solidFill>
                    <a:sysClr val="windowText" lastClr="000000"/>
                  </a:solidFill>
                </a:ln>
                <a:solidFill>
                  <a:srgbClr val="F08010"/>
                </a:solidFill>
                <a:latin typeface="Arial" pitchFamily="34" charset="0"/>
                <a:cs typeface="Arial" pitchFamily="34" charset="0"/>
              </a:rPr>
              <a:t>0,18–0,22 </a:t>
            </a:r>
            <a:r>
              <a:rPr lang="ru-RU" sz="2800" b="1" dirty="0" smtClean="0">
                <a:ln>
                  <a:solidFill>
                    <a:sysClr val="windowText" lastClr="000000"/>
                  </a:solidFill>
                </a:ln>
                <a:solidFill>
                  <a:srgbClr val="F08010"/>
                </a:solidFill>
                <a:latin typeface="Arial" pitchFamily="34" charset="0"/>
                <a:cs typeface="Arial" pitchFamily="34" charset="0"/>
              </a:rPr>
              <a:t>ккал/</a:t>
            </a:r>
            <a:r>
              <a:rPr lang="ru-RU" sz="2800" b="1" dirty="0" err="1" smtClean="0">
                <a:ln>
                  <a:solidFill>
                    <a:sysClr val="windowText" lastClr="000000"/>
                  </a:solidFill>
                </a:ln>
                <a:solidFill>
                  <a:srgbClr val="F08010"/>
                </a:solidFill>
                <a:latin typeface="Arial" pitchFamily="34" charset="0"/>
                <a:cs typeface="Arial" pitchFamily="34" charset="0"/>
              </a:rPr>
              <a:t>кг</a:t>
            </a:r>
            <a:r>
              <a:rPr lang="ru-RU" sz="2800" b="1" dirty="0" err="1" smtClean="0">
                <a:ln>
                  <a:solidFill>
                    <a:sysClr val="windowText" lastClr="000000"/>
                  </a:solidFill>
                </a:ln>
                <a:solidFill>
                  <a:srgbClr val="F08010"/>
                </a:solidFill>
                <a:latin typeface="Arial" pitchFamily="34" charset="0"/>
                <a:cs typeface="Arial" pitchFamily="34" charset="0"/>
                <a:sym typeface="Symbol"/>
              </a:rPr>
              <a:t></a:t>
            </a:r>
            <a:r>
              <a:rPr lang="ru-RU" sz="2800" b="1" dirty="0" err="1" smtClean="0">
                <a:ln>
                  <a:solidFill>
                    <a:sysClr val="windowText" lastClr="000000"/>
                  </a:solidFill>
                </a:ln>
                <a:solidFill>
                  <a:srgbClr val="F08010"/>
                </a:solidFill>
                <a:latin typeface="Arial" pitchFamily="34" charset="0"/>
                <a:cs typeface="Arial" pitchFamily="34" charset="0"/>
              </a:rPr>
              <a:t>град</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pic>
        <p:nvPicPr>
          <p:cNvPr id="119812" name="Picture 4" descr="GrosVolcan"/>
          <p:cNvPicPr>
            <a:picLocks noChangeAspect="1" noChangeArrowheads="1" noCrop="1"/>
          </p:cNvPicPr>
          <p:nvPr/>
        </p:nvPicPr>
        <p:blipFill>
          <a:blip r:embed="rId4" cstate="print"/>
          <a:srcRect/>
          <a:stretch>
            <a:fillRect/>
          </a:stretch>
        </p:blipFill>
        <p:spPr bwMode="auto">
          <a:xfrm>
            <a:off x="2040965" y="5776486"/>
            <a:ext cx="1905000" cy="952500"/>
          </a:xfrm>
          <a:prstGeom prst="rect">
            <a:avLst/>
          </a:prstGeom>
          <a:noFill/>
          <a:ln w="9525">
            <a:noFill/>
            <a:miter lim="800000"/>
            <a:headEnd/>
            <a:tailEnd/>
          </a:ln>
        </p:spPr>
      </p:pic>
      <p:pic>
        <p:nvPicPr>
          <p:cNvPr id="603142" name="Picture 6" descr="0_315e7_91a6ac2b_L"/>
          <p:cNvPicPr>
            <a:picLocks noChangeAspect="1" noChangeArrowheads="1" noCrop="1"/>
          </p:cNvPicPr>
          <p:nvPr/>
        </p:nvPicPr>
        <p:blipFill>
          <a:blip r:embed="rId5" cstate="print"/>
          <a:srcRect/>
          <a:stretch>
            <a:fillRect/>
          </a:stretch>
        </p:blipFill>
        <p:spPr bwMode="auto">
          <a:xfrm>
            <a:off x="5764932" y="4529387"/>
            <a:ext cx="1903412" cy="2316162"/>
          </a:xfrm>
          <a:prstGeom prst="rect">
            <a:avLst/>
          </a:prstGeom>
          <a:noFill/>
          <a:ln w="9525">
            <a:noFill/>
            <a:miter lim="800000"/>
            <a:headEnd/>
            <a:tailEnd/>
          </a:ln>
        </p:spPr>
      </p:pic>
      <p:pic>
        <p:nvPicPr>
          <p:cNvPr id="603143" name="Picture 7" descr="raznoe142"/>
          <p:cNvPicPr>
            <a:picLocks noChangeAspect="1" noChangeArrowheads="1" noCrop="1"/>
          </p:cNvPicPr>
          <p:nvPr/>
        </p:nvPicPr>
        <p:blipFill>
          <a:blip r:embed="rId6" cstate="print"/>
          <a:srcRect/>
          <a:stretch>
            <a:fillRect/>
          </a:stretch>
        </p:blipFill>
        <p:spPr bwMode="auto">
          <a:xfrm>
            <a:off x="-36513" y="5157788"/>
            <a:ext cx="969963" cy="1616075"/>
          </a:xfrm>
          <a:prstGeom prst="rect">
            <a:avLst/>
          </a:prstGeom>
          <a:noFill/>
          <a:ln w="9525">
            <a:noFill/>
            <a:miter lim="800000"/>
            <a:headEnd/>
            <a:tailEnd/>
          </a:ln>
        </p:spPr>
      </p:pic>
      <p:pic>
        <p:nvPicPr>
          <p:cNvPr id="603144" name="Picture 8" descr="light"/>
          <p:cNvPicPr>
            <a:picLocks noChangeAspect="1" noChangeArrowheads="1" noCrop="1"/>
          </p:cNvPicPr>
          <p:nvPr/>
        </p:nvPicPr>
        <p:blipFill>
          <a:blip r:embed="rId7" cstate="print"/>
          <a:srcRect/>
          <a:stretch>
            <a:fillRect/>
          </a:stretch>
        </p:blipFill>
        <p:spPr bwMode="auto">
          <a:xfrm>
            <a:off x="6588224" y="5157788"/>
            <a:ext cx="517525" cy="606425"/>
          </a:xfrm>
          <a:prstGeom prst="rect">
            <a:avLst/>
          </a:prstGeom>
          <a:noFill/>
          <a:ln w="9525">
            <a:noFill/>
            <a:miter lim="800000"/>
            <a:headEnd/>
            <a:tailEnd/>
          </a:ln>
        </p:spPr>
      </p:pic>
      <p:pic>
        <p:nvPicPr>
          <p:cNvPr id="1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7966099" y="5776486"/>
            <a:ext cx="304800" cy="304800"/>
          </a:xfrm>
          <a:prstGeom prst="rect">
            <a:avLst/>
          </a:prstGeom>
        </p:spPr>
      </p:pic>
      <p:pic>
        <p:nvPicPr>
          <p:cNvPr id="19" name="Picture 12" descr="пишу 1"/>
          <p:cNvPicPr>
            <a:picLocks noChangeAspect="1" noChangeArrowheads="1" noCrop="1"/>
          </p:cNvPicPr>
          <p:nvPr/>
        </p:nvPicPr>
        <p:blipFill>
          <a:blip r:embed="rId9" cstate="print"/>
          <a:srcRect/>
          <a:stretch>
            <a:fillRect/>
          </a:stretch>
        </p:blipFill>
        <p:spPr bwMode="auto">
          <a:xfrm>
            <a:off x="8462991" y="4991120"/>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10"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84654736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ChangeArrowheads="1"/>
          </p:cNvSpPr>
          <p:nvPr/>
        </p:nvSpPr>
        <p:spPr bwMode="auto">
          <a:xfrm>
            <a:off x="179388" y="56588"/>
            <a:ext cx="8748712" cy="1823576"/>
          </a:xfrm>
          <a:prstGeom prst="rect">
            <a:avLst/>
          </a:prstGeom>
          <a:noFill/>
          <a:ln w="9525">
            <a:noFill/>
            <a:miter lim="800000"/>
            <a:headEnd/>
            <a:tailEnd/>
          </a:ln>
        </p:spPr>
        <p:txBody>
          <a:bodyPr anchor="ctr">
            <a:spAutoFit/>
          </a:bodyPr>
          <a:lstStyle/>
          <a:p>
            <a:pPr indent="533400" algn="just" eaLnBrk="0" hangingPunct="0">
              <a:lnSpc>
                <a:spcPct val="90000"/>
              </a:lnSpc>
            </a:pPr>
            <a:r>
              <a:rPr lang="ru-RU" sz="2500" b="1" dirty="0">
                <a:ln>
                  <a:solidFill>
                    <a:sysClr val="windowText" lastClr="000000"/>
                  </a:solidFill>
                </a:ln>
                <a:solidFill>
                  <a:srgbClr val="0000FF"/>
                </a:solidFill>
                <a:latin typeface="Arial" pitchFamily="34" charset="0"/>
                <a:cs typeface="Arial" pitchFamily="34" charset="0"/>
              </a:rPr>
              <a:t>Удельную теплоёмкость </a:t>
            </a:r>
            <a:r>
              <a:rPr lang="ru-RU" sz="2500" b="1" dirty="0">
                <a:latin typeface="Arial" pitchFamily="34" charset="0"/>
                <a:cs typeface="Arial" pitchFamily="34" charset="0"/>
              </a:rPr>
              <a:t>можно рассматривать как </a:t>
            </a:r>
            <a:r>
              <a:rPr lang="ru-RU" sz="2500" b="1" dirty="0">
                <a:ln>
                  <a:solidFill>
                    <a:sysClr val="windowText" lastClr="000000"/>
                  </a:solidFill>
                </a:ln>
                <a:solidFill>
                  <a:srgbClr val="FF3300"/>
                </a:solidFill>
                <a:latin typeface="Arial" pitchFamily="34" charset="0"/>
                <a:cs typeface="Arial" pitchFamily="34" charset="0"/>
              </a:rPr>
              <a:t>теплоёмкость</a:t>
            </a:r>
            <a:r>
              <a:rPr lang="ru-RU" sz="2500" b="1" dirty="0">
                <a:solidFill>
                  <a:srgbClr val="800000"/>
                </a:solidFill>
                <a:latin typeface="Arial" pitchFamily="34" charset="0"/>
                <a:cs typeface="Arial" pitchFamily="34" charset="0"/>
              </a:rPr>
              <a:t> </a:t>
            </a:r>
            <a:r>
              <a:rPr lang="ru-RU" sz="2500" b="1" u="sng" dirty="0">
                <a:latin typeface="Arial" pitchFamily="34" charset="0"/>
                <a:cs typeface="Arial" pitchFamily="34" charset="0"/>
              </a:rPr>
              <a:t>единицы массы вещества</a:t>
            </a:r>
            <a:r>
              <a:rPr lang="ru-RU" sz="2500" b="1" dirty="0">
                <a:latin typeface="Arial" pitchFamily="34" charset="0"/>
                <a:cs typeface="Arial" pitchFamily="34" charset="0"/>
              </a:rPr>
              <a:t>. На значение удельной теплоёмкости влияет температура вещества. Формула расчёта удельной теплоёмкости:</a:t>
            </a:r>
            <a:r>
              <a:rPr lang="ru-RU" b="1" dirty="0">
                <a:latin typeface="Arial" pitchFamily="34" charset="0"/>
                <a:cs typeface="Arial" pitchFamily="34" charset="0"/>
              </a:rPr>
              <a:t> </a:t>
            </a:r>
          </a:p>
        </p:txBody>
      </p:sp>
      <p:sp>
        <p:nvSpPr>
          <p:cNvPr id="4100" name="Rectangle 3"/>
          <p:cNvSpPr>
            <a:spLocks noChangeArrowheads="1"/>
          </p:cNvSpPr>
          <p:nvPr/>
        </p:nvSpPr>
        <p:spPr bwMode="auto">
          <a:xfrm>
            <a:off x="0" y="3071813"/>
            <a:ext cx="9144000" cy="0"/>
          </a:xfrm>
          <a:prstGeom prst="rect">
            <a:avLst/>
          </a:prstGeom>
          <a:noFill/>
          <a:ln w="9525">
            <a:noFill/>
            <a:miter lim="800000"/>
            <a:headEnd/>
            <a:tailEnd/>
          </a:ln>
        </p:spPr>
        <p:txBody>
          <a:bodyPr wrap="none" anchor="ctr">
            <a:spAutoFit/>
          </a:bodyPr>
          <a:lstStyle/>
          <a:p>
            <a:endParaRPr lang="ru-RU"/>
          </a:p>
        </p:txBody>
      </p:sp>
      <p:graphicFrame>
        <p:nvGraphicFramePr>
          <p:cNvPr id="604164" name="Object 4"/>
          <p:cNvGraphicFramePr>
            <a:graphicFrameLocks noChangeAspect="1"/>
          </p:cNvGraphicFramePr>
          <p:nvPr>
            <p:extLst>
              <p:ext uri="{D42A27DB-BD31-4B8C-83A1-F6EECF244321}">
                <p14:modId xmlns:p14="http://schemas.microsoft.com/office/powerpoint/2010/main" val="444049760"/>
              </p:ext>
            </p:extLst>
          </p:nvPr>
        </p:nvGraphicFramePr>
        <p:xfrm>
          <a:off x="3203848" y="1484784"/>
          <a:ext cx="1647816" cy="857245"/>
        </p:xfrm>
        <a:graphic>
          <a:graphicData uri="http://schemas.openxmlformats.org/presentationml/2006/ole">
            <mc:AlternateContent xmlns:mc="http://schemas.openxmlformats.org/markup-compatibility/2006">
              <mc:Choice xmlns:v="urn:schemas-microsoft-com:vml" Requires="v">
                <p:oleObj spid="_x0000_s409252" name="Формула" r:id="rId5" imgW="748975" imgH="393529" progId="">
                  <p:embed/>
                </p:oleObj>
              </mc:Choice>
              <mc:Fallback>
                <p:oleObj name="Формула" r:id="rId5" imgW="748975" imgH="393529" progId="">
                  <p:embed/>
                  <p:pic>
                    <p:nvPicPr>
                      <p:cNvPr id="0" name="Picture 5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848" y="1484784"/>
                        <a:ext cx="1647816" cy="8572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04166" name="Picture 6" descr="simonova6"/>
          <p:cNvPicPr>
            <a:picLocks noChangeAspect="1" noChangeArrowheads="1"/>
          </p:cNvPicPr>
          <p:nvPr/>
        </p:nvPicPr>
        <p:blipFill>
          <a:blip r:embed="rId7" cstate="print"/>
          <a:srcRect/>
          <a:stretch>
            <a:fillRect/>
          </a:stretch>
        </p:blipFill>
        <p:spPr bwMode="auto">
          <a:xfrm>
            <a:off x="3131840" y="5151762"/>
            <a:ext cx="2308225" cy="1655762"/>
          </a:xfrm>
          <a:prstGeom prst="rect">
            <a:avLst/>
          </a:prstGeom>
          <a:noFill/>
          <a:ln w="9525">
            <a:noFill/>
            <a:miter lim="800000"/>
            <a:headEnd/>
            <a:tailEnd/>
          </a:ln>
        </p:spPr>
      </p:pic>
      <p:pic>
        <p:nvPicPr>
          <p:cNvPr id="604167" name="Picture 7" descr="light43"/>
          <p:cNvPicPr>
            <a:picLocks noChangeAspect="1" noChangeArrowheads="1" noCrop="1"/>
          </p:cNvPicPr>
          <p:nvPr/>
        </p:nvPicPr>
        <p:blipFill>
          <a:blip r:embed="rId8" cstate="print"/>
          <a:srcRect/>
          <a:stretch>
            <a:fillRect/>
          </a:stretch>
        </p:blipFill>
        <p:spPr bwMode="auto">
          <a:xfrm>
            <a:off x="4636110" y="5638820"/>
            <a:ext cx="583962" cy="503237"/>
          </a:xfrm>
          <a:prstGeom prst="rect">
            <a:avLst/>
          </a:prstGeom>
          <a:noFill/>
          <a:ln w="9525">
            <a:noFill/>
            <a:miter lim="800000"/>
            <a:headEnd/>
            <a:tailEnd/>
          </a:ln>
        </p:spPr>
      </p:pic>
      <p:pic>
        <p:nvPicPr>
          <p:cNvPr id="11"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cstate="print"/>
          <a:stretch>
            <a:fillRect/>
          </a:stretch>
        </p:blipFill>
        <p:spPr>
          <a:xfrm>
            <a:off x="6948264" y="6403995"/>
            <a:ext cx="304800" cy="304800"/>
          </a:xfrm>
          <a:prstGeom prst="rect">
            <a:avLst/>
          </a:prstGeom>
        </p:spPr>
      </p:pic>
      <p:sp>
        <p:nvSpPr>
          <p:cNvPr id="1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10"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12" descr="пишу 1"/>
          <p:cNvPicPr>
            <a:picLocks noChangeAspect="1" noChangeArrowheads="1" noCrop="1"/>
          </p:cNvPicPr>
          <p:nvPr/>
        </p:nvPicPr>
        <p:blipFill>
          <a:blip r:embed="rId11" cstate="print"/>
          <a:srcRect/>
          <a:stretch>
            <a:fillRect/>
          </a:stretch>
        </p:blipFill>
        <p:spPr bwMode="auto">
          <a:xfrm>
            <a:off x="8462991" y="4991120"/>
            <a:ext cx="649287" cy="1295400"/>
          </a:xfrm>
          <a:prstGeom prst="rect">
            <a:avLst/>
          </a:prstGeom>
          <a:noFill/>
          <a:ln w="9525">
            <a:noFill/>
            <a:miter lim="800000"/>
            <a:headEnd/>
            <a:tailEnd/>
          </a:ln>
        </p:spPr>
      </p:pic>
      <p:sp>
        <p:nvSpPr>
          <p:cNvPr id="13" name="Rectangle 5"/>
          <p:cNvSpPr>
            <a:spLocks noChangeArrowheads="1"/>
          </p:cNvSpPr>
          <p:nvPr/>
        </p:nvSpPr>
        <p:spPr bwMode="auto">
          <a:xfrm>
            <a:off x="107504" y="2343917"/>
            <a:ext cx="8932890" cy="3022366"/>
          </a:xfrm>
          <a:prstGeom prst="rect">
            <a:avLst/>
          </a:prstGeom>
          <a:noFill/>
          <a:ln w="9525">
            <a:noFill/>
            <a:miter lim="800000"/>
            <a:headEnd/>
            <a:tailEnd/>
          </a:ln>
        </p:spPr>
        <p:txBody>
          <a:bodyPr wrap="square" anchor="ctr">
            <a:spAutoFit/>
          </a:bodyPr>
          <a:lstStyle/>
          <a:p>
            <a:pPr marL="723900" indent="-723900" algn="just">
              <a:lnSpc>
                <a:spcPct val="85000"/>
              </a:lnSpc>
            </a:pPr>
            <a:r>
              <a:rPr lang="ru-RU" sz="2800" b="1" dirty="0">
                <a:latin typeface="Arial" pitchFamily="34" charset="0"/>
                <a:cs typeface="Arial" pitchFamily="34" charset="0"/>
              </a:rPr>
              <a:t>где </a:t>
            </a:r>
            <a:r>
              <a:rPr lang="ru-RU" sz="2800" b="1" dirty="0" err="1">
                <a:ln>
                  <a:solidFill>
                    <a:sysClr val="windowText" lastClr="000000"/>
                  </a:solidFill>
                </a:ln>
                <a:solidFill>
                  <a:srgbClr val="0000FF"/>
                </a:solidFill>
                <a:latin typeface="Arial" pitchFamily="34" charset="0"/>
                <a:cs typeface="Arial" pitchFamily="34" charset="0"/>
              </a:rPr>
              <a:t>c</a:t>
            </a:r>
            <a:r>
              <a:rPr lang="en-US" sz="2800" b="1" baseline="-25000" dirty="0">
                <a:ln>
                  <a:solidFill>
                    <a:sysClr val="windowText" lastClr="000000"/>
                  </a:solidFill>
                </a:ln>
                <a:solidFill>
                  <a:srgbClr val="0000FF"/>
                </a:solidFill>
                <a:latin typeface="Arial" pitchFamily="34" charset="0"/>
                <a:cs typeface="Arial" pitchFamily="34" charset="0"/>
              </a:rPr>
              <a:t>P</a:t>
            </a:r>
            <a:r>
              <a:rPr lang="ru-RU" sz="2800" b="1" dirty="0">
                <a:ln>
                  <a:solidFill>
                    <a:sysClr val="windowText" lastClr="000000"/>
                  </a:solidFill>
                </a:ln>
                <a:solidFill>
                  <a:srgbClr val="0000FF"/>
                </a:solidFill>
                <a:latin typeface="Arial" pitchFamily="34" charset="0"/>
                <a:cs typeface="Arial" pitchFamily="34" charset="0"/>
              </a:rPr>
              <a:t> – удельная теплоёмкость</a:t>
            </a:r>
            <a:r>
              <a:rPr lang="ru-RU" sz="2800" b="1" dirty="0">
                <a:latin typeface="Arial" pitchFamily="34" charset="0"/>
                <a:cs typeface="Arial" pitchFamily="34" charset="0"/>
              </a:rPr>
              <a:t>,</a:t>
            </a:r>
          </a:p>
          <a:p>
            <a:pPr marL="723900" indent="-723900" algn="just">
              <a:lnSpc>
                <a:spcPct val="85000"/>
              </a:lnSpc>
            </a:pPr>
            <a:r>
              <a:rPr lang="ru-RU" sz="2800" b="1" dirty="0">
                <a:latin typeface="Arial" pitchFamily="34" charset="0"/>
                <a:cs typeface="Arial" pitchFamily="34" charset="0"/>
              </a:rPr>
              <a:t>Q – количество теплоты, полученное веществом при нагреве (или выделившееся при охлаждении), </a:t>
            </a:r>
          </a:p>
          <a:p>
            <a:pPr marL="723900" indent="-723900" algn="just">
              <a:lnSpc>
                <a:spcPct val="85000"/>
              </a:lnSpc>
            </a:pPr>
            <a:r>
              <a:rPr lang="ru-RU" sz="2800" b="1" dirty="0" err="1">
                <a:latin typeface="Arial" pitchFamily="34" charset="0"/>
                <a:cs typeface="Arial" pitchFamily="34" charset="0"/>
              </a:rPr>
              <a:t>m</a:t>
            </a:r>
            <a:r>
              <a:rPr lang="ru-RU" sz="2800" b="1" dirty="0">
                <a:latin typeface="Arial" pitchFamily="34" charset="0"/>
                <a:cs typeface="Arial" pitchFamily="34" charset="0"/>
              </a:rPr>
              <a:t> – масса нагреваемого (охлаждающегося) вещества, </a:t>
            </a:r>
          </a:p>
          <a:p>
            <a:pPr marL="723900" indent="-723900" algn="just">
              <a:lnSpc>
                <a:spcPct val="85000"/>
              </a:lnSpc>
            </a:pPr>
            <a:r>
              <a:rPr lang="ru-RU" sz="2800" b="1" dirty="0">
                <a:latin typeface="Arial" pitchFamily="34" charset="0"/>
                <a:cs typeface="Arial" pitchFamily="34" charset="0"/>
              </a:rPr>
              <a:t>Δ</a:t>
            </a:r>
            <a:r>
              <a:rPr lang="en-US" sz="2800" b="1" dirty="0">
                <a:latin typeface="Arial" pitchFamily="34" charset="0"/>
                <a:cs typeface="Arial" pitchFamily="34" charset="0"/>
              </a:rPr>
              <a:t>T</a:t>
            </a:r>
            <a:r>
              <a:rPr lang="ru-RU" sz="2800" b="1" dirty="0">
                <a:latin typeface="Arial" pitchFamily="34" charset="0"/>
                <a:cs typeface="Arial" pitchFamily="34" charset="0"/>
              </a:rPr>
              <a:t> – разность температур, на которую нагрели      вещество</a:t>
            </a:r>
            <a:r>
              <a:rPr lang="ru-RU" sz="2800" dirty="0">
                <a:latin typeface="Arial" pitchFamily="34" charset="0"/>
                <a:cs typeface="Arial" pitchFamily="34" charset="0"/>
              </a:rPr>
              <a:t> </a:t>
            </a:r>
          </a:p>
        </p:txBody>
      </p:sp>
    </p:spTree>
    <p:extLst>
      <p:ext uri="{BB962C8B-B14F-4D97-AF65-F5344CB8AC3E}">
        <p14:creationId xmlns:p14="http://schemas.microsoft.com/office/powerpoint/2010/main" val="294496808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27" name="BLOGGER_PHOTO_ID_5230956178511704834" descr="Geyser01sm">
            <a:hlinkClick r:id="rId4"/>
          </p:cNvPr>
          <p:cNvPicPr>
            <a:picLocks noChangeAspect="1" noChangeArrowheads="1"/>
          </p:cNvPicPr>
          <p:nvPr/>
        </p:nvPicPr>
        <p:blipFill>
          <a:blip r:embed="rId5" cstate="print"/>
          <a:srcRect/>
          <a:stretch>
            <a:fillRect/>
          </a:stretch>
        </p:blipFill>
        <p:spPr bwMode="auto">
          <a:xfrm>
            <a:off x="71438" y="71438"/>
            <a:ext cx="2052637" cy="1504950"/>
          </a:xfrm>
          <a:prstGeom prst="rect">
            <a:avLst/>
          </a:prstGeom>
          <a:noFill/>
          <a:ln w="9525">
            <a:noFill/>
            <a:miter lim="800000"/>
            <a:headEnd/>
            <a:tailEnd/>
          </a:ln>
        </p:spPr>
      </p:pic>
      <p:pic>
        <p:nvPicPr>
          <p:cNvPr id="615430" name="Picture 6" descr="0_2ab6a_b01a7d2b_XXS"/>
          <p:cNvPicPr>
            <a:picLocks noChangeAspect="1" noChangeArrowheads="1" noCrop="1"/>
          </p:cNvPicPr>
          <p:nvPr/>
        </p:nvPicPr>
        <p:blipFill>
          <a:blip r:embed="rId6" cstate="print"/>
          <a:srcRect/>
          <a:stretch>
            <a:fillRect/>
          </a:stretch>
        </p:blipFill>
        <p:spPr bwMode="auto">
          <a:xfrm>
            <a:off x="0" y="2205038"/>
            <a:ext cx="893763" cy="893762"/>
          </a:xfrm>
          <a:prstGeom prst="rect">
            <a:avLst/>
          </a:prstGeom>
          <a:noFill/>
          <a:ln w="9525">
            <a:noFill/>
            <a:miter lim="800000"/>
            <a:headEnd/>
            <a:tailEnd/>
          </a:ln>
        </p:spPr>
      </p:pic>
      <p:pic>
        <p:nvPicPr>
          <p:cNvPr id="615431" name="Picture 7" descr="2"/>
          <p:cNvPicPr>
            <a:picLocks noChangeAspect="1" noChangeArrowheads="1" noCrop="1"/>
          </p:cNvPicPr>
          <p:nvPr/>
        </p:nvPicPr>
        <p:blipFill>
          <a:blip r:embed="rId7" cstate="print"/>
          <a:srcRect/>
          <a:stretch>
            <a:fillRect/>
          </a:stretch>
        </p:blipFill>
        <p:spPr bwMode="auto">
          <a:xfrm>
            <a:off x="0" y="4941888"/>
            <a:ext cx="981075" cy="1308100"/>
          </a:xfrm>
          <a:prstGeom prst="rect">
            <a:avLst/>
          </a:prstGeom>
          <a:noFill/>
          <a:ln w="9525">
            <a:noFill/>
            <a:miter lim="800000"/>
            <a:headEnd/>
            <a:tailEnd/>
          </a:ln>
        </p:spPr>
      </p:pic>
      <p:sp>
        <p:nvSpPr>
          <p:cNvPr id="615433" name="WordArt 9"/>
          <p:cNvSpPr>
            <a:spLocks noChangeArrowheads="1" noChangeShapeType="1" noTextEdit="1"/>
          </p:cNvSpPr>
          <p:nvPr/>
        </p:nvSpPr>
        <p:spPr bwMode="auto">
          <a:xfrm>
            <a:off x="2735238" y="621506"/>
            <a:ext cx="2736850" cy="404813"/>
          </a:xfrm>
          <a:prstGeom prst="rect">
            <a:avLst/>
          </a:prstGeom>
        </p:spPr>
        <p:txBody>
          <a:bodyPr wrap="none" fromWordArt="1">
            <a:prstTxWarp prst="textPlain">
              <a:avLst>
                <a:gd name="adj" fmla="val 50000"/>
              </a:avLst>
            </a:prstTxWarp>
          </a:bodyPr>
          <a:lstStyle/>
          <a:p>
            <a:pPr algn="ctr"/>
            <a:r>
              <a:rPr lang="ru-RU" sz="3600" i="1" kern="10" dirty="0">
                <a:ln w="25400">
                  <a:solidFill>
                    <a:srgbClr val="333399"/>
                  </a:solidFill>
                  <a:round/>
                  <a:headEnd/>
                  <a:tailEnd/>
                </a:ln>
                <a:solidFill>
                  <a:srgbClr val="00CCFF"/>
                </a:solidFill>
                <a:effectLst>
                  <a:outerShdw dist="35921" dir="2700000" algn="ctr" rotWithShape="0">
                    <a:srgbClr val="808080">
                      <a:alpha val="79999"/>
                    </a:srgbClr>
                  </a:outerShdw>
                </a:effectLst>
                <a:latin typeface="Arial"/>
                <a:cs typeface="Arial"/>
              </a:rPr>
              <a:t>воды</a:t>
            </a:r>
          </a:p>
        </p:txBody>
      </p:sp>
      <p:pic>
        <p:nvPicPr>
          <p:cNvPr id="615434" name="Picture 10" descr="0_23faf_fd9646dc_XXS"/>
          <p:cNvPicPr>
            <a:picLocks noChangeAspect="1" noChangeArrowheads="1" noCrop="1"/>
          </p:cNvPicPr>
          <p:nvPr/>
        </p:nvPicPr>
        <p:blipFill>
          <a:blip r:embed="rId8" cstate="print"/>
          <a:srcRect/>
          <a:stretch>
            <a:fillRect/>
          </a:stretch>
        </p:blipFill>
        <p:spPr bwMode="auto">
          <a:xfrm>
            <a:off x="0" y="3536950"/>
            <a:ext cx="900113" cy="900113"/>
          </a:xfrm>
          <a:prstGeom prst="rect">
            <a:avLst/>
          </a:prstGeom>
          <a:noFill/>
          <a:ln w="9525">
            <a:noFill/>
            <a:miter lim="800000"/>
            <a:headEnd/>
            <a:tailEnd/>
          </a:ln>
        </p:spPr>
      </p:pic>
      <p:pic>
        <p:nvPicPr>
          <p:cNvPr id="1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6940550" y="6474265"/>
            <a:ext cx="304800" cy="304800"/>
          </a:xfrm>
          <a:prstGeom prst="rect">
            <a:avLst/>
          </a:prstGeom>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10"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 descr="D:\23.05.13-домашние документы\Лаб. раб YES\Виртуальные лабораторные YES\Анимашки и картинки\Вода, жидкости,\вода-анимашка.gif"/>
          <p:cNvPicPr>
            <a:picLocks noChangeAspect="1" noChangeArrowheads="1"/>
          </p:cNvPicPr>
          <p:nvPr/>
        </p:nvPicPr>
        <p:blipFill>
          <a:blip r:embed="rId11" cstate="print"/>
          <a:srcRect/>
          <a:stretch>
            <a:fillRect/>
          </a:stretch>
        </p:blipFill>
        <p:spPr bwMode="auto">
          <a:xfrm>
            <a:off x="5815044" y="71414"/>
            <a:ext cx="3257550" cy="1866900"/>
          </a:xfrm>
          <a:prstGeom prst="rect">
            <a:avLst/>
          </a:prstGeom>
          <a:noFill/>
        </p:spPr>
      </p:pic>
      <p:sp>
        <p:nvSpPr>
          <p:cNvPr id="16" name="Rectangle 2"/>
          <p:cNvSpPr>
            <a:spLocks noChangeArrowheads="1"/>
          </p:cNvSpPr>
          <p:nvPr/>
        </p:nvSpPr>
        <p:spPr bwMode="auto">
          <a:xfrm>
            <a:off x="981075" y="1414395"/>
            <a:ext cx="8089900" cy="5533823"/>
          </a:xfrm>
          <a:prstGeom prst="rect">
            <a:avLst/>
          </a:prstGeom>
          <a:noFill/>
          <a:ln w="9525">
            <a:noFill/>
            <a:miter lim="800000"/>
            <a:headEnd/>
            <a:tailEnd/>
          </a:ln>
        </p:spPr>
        <p:txBody>
          <a:bodyPr wrap="square" anchor="ctr">
            <a:spAutoFit/>
          </a:bodyPr>
          <a:lstStyle/>
          <a:p>
            <a:pPr indent="450850" algn="just" eaLnBrk="0" hangingPunct="0">
              <a:lnSpc>
                <a:spcPct val="80000"/>
              </a:lnSpc>
            </a:pPr>
            <a:r>
              <a:rPr lang="ru-RU" sz="2500" b="1" dirty="0">
                <a:latin typeface="Arial" pitchFamily="34" charset="0"/>
                <a:cs typeface="Arial" pitchFamily="34" charset="0"/>
              </a:rPr>
              <a:t>Термин «</a:t>
            </a:r>
            <a:r>
              <a:rPr lang="ru-RU" sz="2500" b="1" dirty="0">
                <a:ln>
                  <a:solidFill>
                    <a:sysClr val="windowText" lastClr="000000"/>
                  </a:solidFill>
                </a:ln>
                <a:solidFill>
                  <a:srgbClr val="FF3300"/>
                </a:solidFill>
                <a:latin typeface="Arial" pitchFamily="34" charset="0"/>
                <a:cs typeface="Arial" pitchFamily="34" charset="0"/>
              </a:rPr>
              <a:t>теплоемкость</a:t>
            </a:r>
            <a:r>
              <a:rPr lang="ru-RU" sz="2500" b="1" dirty="0">
                <a:latin typeface="Arial" pitchFamily="34" charset="0"/>
                <a:cs typeface="Arial" pitchFamily="34" charset="0"/>
              </a:rPr>
              <a:t>»  </a:t>
            </a:r>
            <a:r>
              <a:rPr lang="ru-RU" sz="2500" b="1" dirty="0">
                <a:solidFill>
                  <a:srgbClr val="00B0F0"/>
                </a:solidFill>
                <a:latin typeface="Arial" pitchFamily="34" charset="0"/>
                <a:cs typeface="Arial" pitchFamily="34" charset="0"/>
              </a:rPr>
              <a:t>– способность </a:t>
            </a:r>
            <a:r>
              <a:rPr lang="ru-RU" sz="2500" b="1" dirty="0">
                <a:latin typeface="Arial" pitchFamily="34" charset="0"/>
                <a:cs typeface="Arial" pitchFamily="34" charset="0"/>
              </a:rPr>
              <a:t>материала поглощать тепло при теплообмене</a:t>
            </a:r>
            <a:r>
              <a:rPr lang="ru-RU" sz="2500" dirty="0">
                <a:latin typeface="Arial" pitchFamily="34" charset="0"/>
                <a:cs typeface="Arial" pitchFamily="34" charset="0"/>
              </a:rPr>
              <a:t> </a:t>
            </a:r>
            <a:r>
              <a:rPr lang="ru-RU" sz="2500" b="1" dirty="0">
                <a:latin typeface="Arial" pitchFamily="34" charset="0"/>
                <a:cs typeface="Arial" pitchFamily="34" charset="0"/>
              </a:rPr>
              <a:t>используют и в быту, и в природе, и при проведении различных промышленных процессов. </a:t>
            </a:r>
            <a:endParaRPr lang="ru-RU" sz="2500" b="1" dirty="0" smtClean="0">
              <a:latin typeface="Arial" pitchFamily="34" charset="0"/>
              <a:cs typeface="Arial" pitchFamily="34" charset="0"/>
            </a:endParaRPr>
          </a:p>
          <a:p>
            <a:pPr indent="450850" algn="just" eaLnBrk="0" hangingPunct="0">
              <a:lnSpc>
                <a:spcPct val="80000"/>
              </a:lnSpc>
            </a:pPr>
            <a:r>
              <a:rPr lang="ru-RU" sz="2500" b="1" dirty="0" smtClean="0">
                <a:ln>
                  <a:solidFill>
                    <a:sysClr val="windowText" lastClr="000000"/>
                  </a:solidFill>
                </a:ln>
                <a:solidFill>
                  <a:srgbClr val="0000FF"/>
                </a:solidFill>
                <a:latin typeface="Arial" pitchFamily="34" charset="0"/>
                <a:cs typeface="Arial" pitchFamily="34" charset="0"/>
              </a:rPr>
              <a:t>Вода</a:t>
            </a:r>
            <a:r>
              <a:rPr lang="ru-RU" sz="2500" b="1" dirty="0" smtClean="0">
                <a:latin typeface="Arial" pitchFamily="34" charset="0"/>
                <a:cs typeface="Arial" pitchFamily="34" charset="0"/>
              </a:rPr>
              <a:t> – одно из самых удивительных веществ в природе. Например, ее </a:t>
            </a:r>
            <a:r>
              <a:rPr lang="ru-RU" sz="2500" b="1" dirty="0" smtClean="0">
                <a:ln>
                  <a:solidFill>
                    <a:sysClr val="windowText" lastClr="000000"/>
                  </a:solidFill>
                </a:ln>
                <a:solidFill>
                  <a:srgbClr val="FF3300"/>
                </a:solidFill>
                <a:latin typeface="Arial" pitchFamily="34" charset="0"/>
                <a:cs typeface="Arial" pitchFamily="34" charset="0"/>
              </a:rPr>
              <a:t>теплоемкость – 4,1868 кДж/кг</a:t>
            </a:r>
            <a:r>
              <a:rPr lang="ru-RU" sz="2500" b="1" dirty="0" smtClean="0">
                <a:latin typeface="Arial" pitchFamily="34" charset="0"/>
                <a:cs typeface="Arial" pitchFamily="34" charset="0"/>
              </a:rPr>
              <a:t>, что почти </a:t>
            </a:r>
            <a:r>
              <a:rPr lang="ru-RU" sz="2500" b="1" u="sng" dirty="0" smtClean="0">
                <a:latin typeface="Arial" pitchFamily="34" charset="0"/>
                <a:cs typeface="Arial" pitchFamily="34" charset="0"/>
              </a:rPr>
              <a:t>вдвое превышает таковую растительных масел, ацетона, фенола, глицерина, спирта, парафина</a:t>
            </a:r>
            <a:r>
              <a:rPr lang="ru-RU" sz="2500" b="1" dirty="0" smtClean="0">
                <a:latin typeface="Arial" pitchFamily="34" charset="0"/>
                <a:cs typeface="Arial" pitchFamily="34" charset="0"/>
              </a:rPr>
              <a:t>. До сих пор дискутируется проблема 37-градусной температуры в животном мире. Как известно, </a:t>
            </a:r>
            <a:r>
              <a:rPr lang="ru-RU" sz="2500" b="1" dirty="0" smtClean="0">
                <a:ln>
                  <a:solidFill>
                    <a:sysClr val="windowText" lastClr="000000"/>
                  </a:solidFill>
                </a:ln>
                <a:solidFill>
                  <a:srgbClr val="FF3300"/>
                </a:solidFill>
                <a:latin typeface="Arial" pitchFamily="34" charset="0"/>
                <a:cs typeface="Arial" pitchFamily="34" charset="0"/>
              </a:rPr>
              <a:t>при нагревании</a:t>
            </a:r>
            <a:r>
              <a:rPr lang="ru-RU" sz="2500" b="1" dirty="0" smtClean="0">
                <a:ln>
                  <a:solidFill>
                    <a:sysClr val="windowText" lastClr="000000"/>
                  </a:solidFill>
                </a:ln>
                <a:latin typeface="Arial" pitchFamily="34" charset="0"/>
                <a:cs typeface="Arial" pitchFamily="34" charset="0"/>
              </a:rPr>
              <a:t> </a:t>
            </a:r>
            <a:r>
              <a:rPr lang="ru-RU" sz="2500" b="1" dirty="0" smtClean="0">
                <a:ln>
                  <a:solidFill>
                    <a:sysClr val="windowText" lastClr="000000"/>
                  </a:solidFill>
                </a:ln>
                <a:solidFill>
                  <a:schemeClr val="accent2"/>
                </a:solidFill>
                <a:latin typeface="Arial" pitchFamily="34" charset="0"/>
                <a:cs typeface="Arial" pitchFamily="34" charset="0"/>
              </a:rPr>
              <a:t>любого вещества</a:t>
            </a:r>
            <a:r>
              <a:rPr lang="ru-RU" sz="2500" b="1" dirty="0" smtClean="0">
                <a:latin typeface="Arial" pitchFamily="34" charset="0"/>
                <a:cs typeface="Arial" pitchFamily="34" charset="0"/>
              </a:rPr>
              <a:t> </a:t>
            </a:r>
            <a:r>
              <a:rPr lang="ru-RU" sz="2500" b="1" u="sng" dirty="0" smtClean="0">
                <a:latin typeface="Arial" pitchFamily="34" charset="0"/>
                <a:cs typeface="Arial" pitchFamily="34" charset="0"/>
              </a:rPr>
              <a:t>теплоемкость его возрастает</a:t>
            </a:r>
            <a:r>
              <a:rPr lang="ru-RU" sz="2500" b="1" dirty="0" smtClean="0">
                <a:latin typeface="Arial" pitchFamily="34" charset="0"/>
                <a:cs typeface="Arial" pitchFamily="34" charset="0"/>
              </a:rPr>
              <a:t>. Любого, </a:t>
            </a:r>
            <a:r>
              <a:rPr lang="ru-RU" sz="2500" b="1" dirty="0" smtClean="0">
                <a:solidFill>
                  <a:srgbClr val="0000FF"/>
                </a:solidFill>
                <a:latin typeface="Arial" pitchFamily="34" charset="0"/>
                <a:cs typeface="Arial" pitchFamily="34" charset="0"/>
              </a:rPr>
              <a:t>кроме воды</a:t>
            </a:r>
            <a:r>
              <a:rPr lang="ru-RU" sz="2500" b="1" dirty="0" smtClean="0">
                <a:latin typeface="Arial" pitchFamily="34" charset="0"/>
                <a:cs typeface="Arial" pitchFamily="34" charset="0"/>
              </a:rPr>
              <a:t>: </a:t>
            </a:r>
            <a:r>
              <a:rPr lang="ru-RU" sz="2500" b="1" dirty="0" smtClean="0">
                <a:ln>
                  <a:solidFill>
                    <a:sysClr val="windowText" lastClr="000000"/>
                  </a:solidFill>
                </a:ln>
                <a:solidFill>
                  <a:srgbClr val="FF3300"/>
                </a:solidFill>
                <a:latin typeface="Arial" pitchFamily="34" charset="0"/>
                <a:cs typeface="Arial" pitchFamily="34" charset="0"/>
              </a:rPr>
              <a:t>при ее нагревании</a:t>
            </a:r>
            <a:r>
              <a:rPr lang="ru-RU" sz="2500" b="1" dirty="0" smtClean="0">
                <a:ln>
                  <a:solidFill>
                    <a:sysClr val="windowText" lastClr="000000"/>
                  </a:solidFill>
                </a:ln>
                <a:latin typeface="Arial" pitchFamily="34" charset="0"/>
                <a:cs typeface="Arial" pitchFamily="34" charset="0"/>
              </a:rPr>
              <a:t> </a:t>
            </a:r>
            <a:r>
              <a:rPr lang="ru-RU" sz="2500" b="1" dirty="0" smtClean="0">
                <a:ln>
                  <a:solidFill>
                    <a:sysClr val="windowText" lastClr="000000"/>
                  </a:solidFill>
                </a:ln>
                <a:solidFill>
                  <a:srgbClr val="0000FF"/>
                </a:solidFill>
                <a:latin typeface="Arial" pitchFamily="34" charset="0"/>
                <a:cs typeface="Arial" pitchFamily="34" charset="0"/>
              </a:rPr>
              <a:t>от 0 до 37 </a:t>
            </a:r>
            <a:r>
              <a:rPr lang="ru-RU" sz="2500" b="1" baseline="30000" dirty="0" smtClean="0">
                <a:ln>
                  <a:solidFill>
                    <a:sysClr val="windowText" lastClr="000000"/>
                  </a:solidFill>
                </a:ln>
                <a:solidFill>
                  <a:srgbClr val="0000FF"/>
                </a:solidFill>
                <a:latin typeface="Arial" pitchFamily="34" charset="0"/>
                <a:cs typeface="Arial" pitchFamily="34" charset="0"/>
              </a:rPr>
              <a:t>о</a:t>
            </a:r>
            <a:r>
              <a:rPr lang="ru-RU" sz="2500" b="1" dirty="0" smtClean="0">
                <a:ln>
                  <a:solidFill>
                    <a:sysClr val="windowText" lastClr="000000"/>
                  </a:solidFill>
                </a:ln>
                <a:solidFill>
                  <a:srgbClr val="0000FF"/>
                </a:solidFill>
                <a:latin typeface="Arial" pitchFamily="34" charset="0"/>
                <a:cs typeface="Arial" pitchFamily="34" charset="0"/>
              </a:rPr>
              <a:t> теплоемкость падает</a:t>
            </a:r>
            <a:r>
              <a:rPr lang="ru-RU" sz="2500" b="1" dirty="0" smtClean="0">
                <a:latin typeface="Arial" pitchFamily="34" charset="0"/>
                <a:cs typeface="Arial" pitchFamily="34" charset="0"/>
              </a:rPr>
              <a:t>, и лишь </a:t>
            </a:r>
            <a:r>
              <a:rPr lang="ru-RU" sz="2500" b="1" dirty="0" smtClean="0">
                <a:ln>
                  <a:solidFill>
                    <a:sysClr val="windowText" lastClr="000000"/>
                  </a:solidFill>
                </a:ln>
                <a:solidFill>
                  <a:srgbClr val="FF3300"/>
                </a:solidFill>
                <a:latin typeface="Arial" pitchFamily="34" charset="0"/>
                <a:cs typeface="Arial" pitchFamily="34" charset="0"/>
              </a:rPr>
              <a:t>при дальнейшем нагревании начинает возрастать</a:t>
            </a:r>
            <a:r>
              <a:rPr lang="ru-RU" sz="2500" b="1" dirty="0" smtClean="0">
                <a:latin typeface="Arial" pitchFamily="34" charset="0"/>
                <a:cs typeface="Arial" pitchFamily="34" charset="0"/>
              </a:rPr>
              <a:t>.</a:t>
            </a:r>
            <a:endParaRPr lang="ru-RU" sz="2500" b="1" dirty="0">
              <a:latin typeface="Arial" pitchFamily="34" charset="0"/>
              <a:cs typeface="Arial" pitchFamily="34" charset="0"/>
            </a:endParaRPr>
          </a:p>
        </p:txBody>
      </p:sp>
      <p:sp>
        <p:nvSpPr>
          <p:cNvPr id="17" name="WordArt 5"/>
          <p:cNvSpPr>
            <a:spLocks noChangeArrowheads="1" noChangeShapeType="1" noTextEdit="1"/>
          </p:cNvSpPr>
          <p:nvPr/>
        </p:nvSpPr>
        <p:spPr bwMode="auto">
          <a:xfrm>
            <a:off x="1763688" y="54189"/>
            <a:ext cx="4679950" cy="476250"/>
          </a:xfrm>
          <a:prstGeom prst="rect">
            <a:avLst/>
          </a:prstGeom>
        </p:spPr>
        <p:txBody>
          <a:bodyPr wrap="none" fromWordArt="1">
            <a:prstTxWarp prst="textPlain">
              <a:avLst>
                <a:gd name="adj" fmla="val 50000"/>
              </a:avLst>
            </a:prstTxWarp>
          </a:bodyPr>
          <a:lstStyle/>
          <a:p>
            <a:pPr algn="ctr"/>
            <a:r>
              <a:rPr lang="ru-RU" sz="3600" i="1" kern="10" dirty="0">
                <a:ln w="25400">
                  <a:solidFill>
                    <a:srgbClr val="FF9900"/>
                  </a:solidFill>
                  <a:round/>
                  <a:headEnd/>
                  <a:tailEnd/>
                </a:ln>
                <a:solidFill>
                  <a:srgbClr val="800000"/>
                </a:solidFill>
                <a:effectLst>
                  <a:outerShdw dist="35921" dir="2700000" algn="ctr" rotWithShape="0">
                    <a:srgbClr val="808080">
                      <a:alpha val="79999"/>
                    </a:srgbClr>
                  </a:outerShdw>
                </a:effectLst>
                <a:latin typeface="Arial"/>
                <a:cs typeface="Arial"/>
              </a:rPr>
              <a:t>Теплоемкость </a:t>
            </a:r>
          </a:p>
        </p:txBody>
      </p:sp>
    </p:spTree>
    <p:extLst>
      <p:ext uri="{BB962C8B-B14F-4D97-AF65-F5344CB8AC3E}">
        <p14:creationId xmlns:p14="http://schemas.microsoft.com/office/powerpoint/2010/main" val="197316516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1" name="Picture 3" descr="human111"/>
          <p:cNvPicPr>
            <a:picLocks noChangeAspect="1" noChangeArrowheads="1" noCrop="1"/>
          </p:cNvPicPr>
          <p:nvPr/>
        </p:nvPicPr>
        <p:blipFill>
          <a:blip r:embed="rId4" cstate="print"/>
          <a:srcRect/>
          <a:stretch>
            <a:fillRect/>
          </a:stretch>
        </p:blipFill>
        <p:spPr bwMode="auto">
          <a:xfrm>
            <a:off x="5715000" y="1427485"/>
            <a:ext cx="1143000" cy="2381250"/>
          </a:xfrm>
          <a:prstGeom prst="rect">
            <a:avLst/>
          </a:prstGeom>
          <a:noFill/>
          <a:ln w="9525">
            <a:noFill/>
            <a:miter lim="800000"/>
            <a:headEnd/>
            <a:tailEnd/>
          </a:ln>
        </p:spPr>
      </p:pic>
      <p:pic>
        <p:nvPicPr>
          <p:cNvPr id="616452" name="Picture 4" descr="000013"/>
          <p:cNvPicPr>
            <a:picLocks noChangeAspect="1" noChangeArrowheads="1"/>
          </p:cNvPicPr>
          <p:nvPr/>
        </p:nvPicPr>
        <p:blipFill>
          <a:blip r:embed="rId5" cstate="print"/>
          <a:srcRect/>
          <a:stretch>
            <a:fillRect/>
          </a:stretch>
        </p:blipFill>
        <p:spPr bwMode="auto">
          <a:xfrm>
            <a:off x="2931201" y="1808186"/>
            <a:ext cx="2877210" cy="2000549"/>
          </a:xfrm>
          <a:prstGeom prst="rect">
            <a:avLst/>
          </a:prstGeom>
          <a:noFill/>
          <a:ln w="9525">
            <a:noFill/>
            <a:miter lim="800000"/>
            <a:headEnd/>
            <a:tailEnd/>
          </a:ln>
        </p:spPr>
      </p:pic>
      <p:sp>
        <p:nvSpPr>
          <p:cNvPr id="616453" name="Rectangle 5"/>
          <p:cNvSpPr>
            <a:spLocks noChangeArrowheads="1"/>
          </p:cNvSpPr>
          <p:nvPr/>
        </p:nvSpPr>
        <p:spPr bwMode="auto">
          <a:xfrm>
            <a:off x="142843" y="44624"/>
            <a:ext cx="8858311" cy="1962973"/>
          </a:xfrm>
          <a:prstGeom prst="rect">
            <a:avLst/>
          </a:prstGeom>
          <a:noFill/>
          <a:ln w="9525">
            <a:noFill/>
            <a:miter lim="800000"/>
            <a:headEnd/>
            <a:tailEnd/>
          </a:ln>
        </p:spPr>
        <p:txBody>
          <a:bodyPr wrap="square" anchor="ctr">
            <a:spAutoFit/>
          </a:bodyPr>
          <a:lstStyle/>
          <a:p>
            <a:pPr indent="450850" algn="just" eaLnBrk="0" hangingPunct="0">
              <a:lnSpc>
                <a:spcPct val="75000"/>
              </a:lnSpc>
            </a:pPr>
            <a:r>
              <a:rPr lang="ru-RU" sz="2700" b="1" u="sng" dirty="0">
                <a:latin typeface="Arial" pitchFamily="34" charset="0"/>
                <a:cs typeface="Arial" pitchFamily="34" charset="0"/>
              </a:rPr>
              <a:t>Этот факт означает</a:t>
            </a:r>
            <a:r>
              <a:rPr lang="ru-RU" sz="2700" b="1" dirty="0">
                <a:latin typeface="Arial" pitchFamily="34" charset="0"/>
                <a:cs typeface="Arial" pitchFamily="34" charset="0"/>
              </a:rPr>
              <a:t>, что </a:t>
            </a:r>
            <a:r>
              <a:rPr lang="ru-RU" sz="2700" b="1" dirty="0">
                <a:ln>
                  <a:solidFill>
                    <a:sysClr val="windowText" lastClr="000000"/>
                  </a:solidFill>
                </a:ln>
                <a:solidFill>
                  <a:srgbClr val="FF3300"/>
                </a:solidFill>
                <a:latin typeface="Arial" pitchFamily="34" charset="0"/>
                <a:cs typeface="Arial" pitchFamily="34" charset="0"/>
              </a:rPr>
              <a:t>при 36–37 градусах</a:t>
            </a:r>
            <a:r>
              <a:rPr lang="ru-RU" sz="2700" b="1" dirty="0">
                <a:ln>
                  <a:solidFill>
                    <a:sysClr val="windowText" lastClr="000000"/>
                  </a:solidFill>
                </a:ln>
                <a:latin typeface="Arial" pitchFamily="34" charset="0"/>
                <a:cs typeface="Arial" pitchFamily="34" charset="0"/>
              </a:rPr>
              <a:t> </a:t>
            </a:r>
            <a:r>
              <a:rPr lang="ru-RU" sz="2700" b="1" u="sng" dirty="0">
                <a:latin typeface="Arial" pitchFamily="34" charset="0"/>
                <a:cs typeface="Arial" pitchFamily="34" charset="0"/>
              </a:rPr>
              <a:t>для повышения температуры</a:t>
            </a:r>
            <a:r>
              <a:rPr lang="ru-RU" sz="2700" b="1" dirty="0">
                <a:latin typeface="Arial" pitchFamily="34" charset="0"/>
                <a:cs typeface="Arial" pitchFamily="34" charset="0"/>
              </a:rPr>
              <a:t> </a:t>
            </a:r>
            <a:r>
              <a:rPr lang="ru-RU" sz="2700" b="1" dirty="0">
                <a:ln>
                  <a:solidFill>
                    <a:sysClr val="windowText" lastClr="000000"/>
                  </a:solidFill>
                </a:ln>
                <a:solidFill>
                  <a:srgbClr val="0000FF"/>
                </a:solidFill>
                <a:latin typeface="Arial" pitchFamily="34" charset="0"/>
                <a:cs typeface="Arial" pitchFamily="34" charset="0"/>
              </a:rPr>
              <a:t>некоторого объема воды</a:t>
            </a:r>
            <a:r>
              <a:rPr lang="ru-RU" sz="2700" b="1" dirty="0">
                <a:ln>
                  <a:solidFill>
                    <a:sysClr val="windowText" lastClr="000000"/>
                  </a:solidFill>
                </a:ln>
                <a:latin typeface="Arial" pitchFamily="34" charset="0"/>
                <a:cs typeface="Arial" pitchFamily="34" charset="0"/>
              </a:rPr>
              <a:t> </a:t>
            </a:r>
            <a:r>
              <a:rPr lang="ru-RU" sz="2700" b="1" dirty="0">
                <a:ln>
                  <a:solidFill>
                    <a:sysClr val="windowText" lastClr="000000"/>
                  </a:solidFill>
                </a:ln>
                <a:solidFill>
                  <a:srgbClr val="FF3300"/>
                </a:solidFill>
                <a:latin typeface="Arial" pitchFamily="34" charset="0"/>
                <a:cs typeface="Arial" pitchFamily="34" charset="0"/>
              </a:rPr>
              <a:t>необходимо минимальное количество тепла</a:t>
            </a:r>
            <a:r>
              <a:rPr lang="ru-RU" sz="2700" b="1" dirty="0">
                <a:latin typeface="Arial" pitchFamily="34" charset="0"/>
                <a:cs typeface="Arial" pitchFamily="34" charset="0"/>
              </a:rPr>
              <a:t>. Видимо, именно это свойство воды явилось </a:t>
            </a:r>
            <a:r>
              <a:rPr lang="ru-RU" sz="2700" b="1" dirty="0" err="1">
                <a:latin typeface="Arial" pitchFamily="34" charset="0"/>
                <a:cs typeface="Arial" pitchFamily="34" charset="0"/>
              </a:rPr>
              <a:t>селектирующим</a:t>
            </a:r>
            <a:r>
              <a:rPr lang="ru-RU" sz="2700" b="1" dirty="0">
                <a:latin typeface="Arial" pitchFamily="34" charset="0"/>
                <a:cs typeface="Arial" pitchFamily="34" charset="0"/>
              </a:rPr>
              <a:t> фактором эволюции в выработке </a:t>
            </a:r>
            <a:r>
              <a:rPr lang="ru-RU" sz="2700" b="1" dirty="0" err="1">
                <a:ln>
                  <a:solidFill>
                    <a:sysClr val="windowText" lastClr="000000"/>
                  </a:solidFill>
                </a:ln>
                <a:solidFill>
                  <a:srgbClr val="FF3399"/>
                </a:solidFill>
                <a:latin typeface="Arial" pitchFamily="34" charset="0"/>
                <a:cs typeface="Arial" pitchFamily="34" charset="0"/>
              </a:rPr>
              <a:t>теплокровности</a:t>
            </a:r>
            <a:r>
              <a:rPr lang="ru-RU" sz="2700" b="1" dirty="0">
                <a:ln>
                  <a:solidFill>
                    <a:sysClr val="windowText" lastClr="000000"/>
                  </a:solidFill>
                </a:ln>
                <a:solidFill>
                  <a:srgbClr val="FF3399"/>
                </a:solidFill>
                <a:latin typeface="Arial" pitchFamily="34" charset="0"/>
                <a:cs typeface="Arial" pitchFamily="34" charset="0"/>
              </a:rPr>
              <a:t> на уровне 37° С</a:t>
            </a:r>
            <a:r>
              <a:rPr lang="ru-RU" sz="2700" b="1" dirty="0">
                <a:solidFill>
                  <a:srgbClr val="FF3399"/>
                </a:solidFill>
                <a:latin typeface="Arial" pitchFamily="34" charset="0"/>
                <a:cs typeface="Arial" pitchFamily="34" charset="0"/>
              </a:rPr>
              <a:t>.</a:t>
            </a:r>
          </a:p>
        </p:txBody>
      </p:sp>
      <p:pic>
        <p:nvPicPr>
          <p:cNvPr id="9"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6787487" y="6309018"/>
            <a:ext cx="304800" cy="304800"/>
          </a:xfrm>
          <a:prstGeom prst="rect">
            <a:avLst/>
          </a:prstGeom>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Rectangle 2"/>
          <p:cNvSpPr>
            <a:spLocks noChangeArrowheads="1"/>
          </p:cNvSpPr>
          <p:nvPr/>
        </p:nvSpPr>
        <p:spPr bwMode="auto">
          <a:xfrm>
            <a:off x="142843" y="3764897"/>
            <a:ext cx="8858311" cy="3094052"/>
          </a:xfrm>
          <a:prstGeom prst="rect">
            <a:avLst/>
          </a:prstGeom>
          <a:noFill/>
          <a:ln w="9525">
            <a:noFill/>
            <a:miter lim="800000"/>
            <a:headEnd/>
            <a:tailEnd/>
          </a:ln>
        </p:spPr>
        <p:txBody>
          <a:bodyPr wrap="square" anchor="ctr">
            <a:spAutoFit/>
          </a:bodyPr>
          <a:lstStyle/>
          <a:p>
            <a:pPr indent="450000" algn="just">
              <a:lnSpc>
                <a:spcPct val="75000"/>
              </a:lnSpc>
            </a:pPr>
            <a:r>
              <a:rPr lang="ru-RU" sz="2600" b="1" dirty="0">
                <a:ln>
                  <a:solidFill>
                    <a:sysClr val="windowText" lastClr="000000"/>
                  </a:solidFill>
                </a:ln>
                <a:solidFill>
                  <a:srgbClr val="FF3300"/>
                </a:solidFill>
                <a:latin typeface="Arial" pitchFamily="34" charset="0"/>
                <a:cs typeface="Arial" pitchFamily="34" charset="0"/>
              </a:rPr>
              <a:t>Температура</a:t>
            </a:r>
            <a:r>
              <a:rPr lang="ru-RU" sz="2600" b="1" dirty="0">
                <a:ln>
                  <a:solidFill>
                    <a:sysClr val="windowText" lastClr="000000"/>
                  </a:solidFill>
                </a:ln>
                <a:latin typeface="Arial" pitchFamily="34" charset="0"/>
                <a:cs typeface="Arial" pitchFamily="34" charset="0"/>
              </a:rPr>
              <a:t> </a:t>
            </a:r>
            <a:r>
              <a:rPr lang="ru-RU" sz="2600" b="1" dirty="0">
                <a:ln>
                  <a:solidFill>
                    <a:sysClr val="windowText" lastClr="000000"/>
                  </a:solidFill>
                </a:ln>
                <a:solidFill>
                  <a:srgbClr val="0000FF"/>
                </a:solidFill>
                <a:latin typeface="Arial" pitchFamily="34" charset="0"/>
                <a:cs typeface="Arial" pitchFamily="34" charset="0"/>
              </a:rPr>
              <a:t>воды</a:t>
            </a:r>
            <a:r>
              <a:rPr lang="ru-RU" sz="2600" b="1" dirty="0">
                <a:ln>
                  <a:solidFill>
                    <a:sysClr val="windowText" lastClr="000000"/>
                  </a:solidFill>
                </a:ln>
                <a:latin typeface="Arial" pitchFamily="34" charset="0"/>
                <a:cs typeface="Arial" pitchFamily="34" charset="0"/>
              </a:rPr>
              <a:t> </a:t>
            </a:r>
            <a:r>
              <a:rPr lang="ru-RU" sz="2600" b="1" dirty="0">
                <a:latin typeface="Arial" pitchFamily="34" charset="0"/>
                <a:cs typeface="Arial" pitchFamily="34" charset="0"/>
              </a:rPr>
              <a:t>– величина независимая, одинаково влияет на протекание физиологических процессов и физико-химических реакций. При повышении температуры на 10° С в 2–3 раза ускоряется обмен веществ в живом организме, уменьшается растворимость газов, многократно возрастает активный перенос элементов и их взаимодействие. </a:t>
            </a:r>
            <a:r>
              <a:rPr lang="ru-RU" sz="2600" b="1" dirty="0">
                <a:ln>
                  <a:solidFill>
                    <a:sysClr val="windowText" lastClr="000000"/>
                  </a:solidFill>
                </a:ln>
                <a:solidFill>
                  <a:srgbClr val="FF3300"/>
                </a:solidFill>
                <a:latin typeface="Arial" pitchFamily="34" charset="0"/>
                <a:cs typeface="Arial" pitchFamily="34" charset="0"/>
              </a:rPr>
              <a:t>Человек</a:t>
            </a:r>
            <a:r>
              <a:rPr lang="ru-RU" sz="2600" b="1" dirty="0">
                <a:ln>
                  <a:solidFill>
                    <a:sysClr val="windowText" lastClr="000000"/>
                  </a:solidFill>
                </a:ln>
                <a:latin typeface="Arial" pitchFamily="34" charset="0"/>
                <a:cs typeface="Arial" pitchFamily="34" charset="0"/>
              </a:rPr>
              <a:t> </a:t>
            </a:r>
            <a:r>
              <a:rPr lang="ru-RU" sz="2600" b="1" dirty="0">
                <a:ln>
                  <a:solidFill>
                    <a:sysClr val="windowText" lastClr="000000"/>
                  </a:solidFill>
                </a:ln>
                <a:solidFill>
                  <a:srgbClr val="800000"/>
                </a:solidFill>
                <a:latin typeface="Arial" pitchFamily="34" charset="0"/>
                <a:cs typeface="Arial" pitchFamily="34" charset="0"/>
              </a:rPr>
              <a:t>не может жить при температуре тела выше 42° С</a:t>
            </a:r>
            <a:r>
              <a:rPr lang="ru-RU" sz="2600" b="1" dirty="0">
                <a:latin typeface="Arial" pitchFamily="34" charset="0"/>
                <a:cs typeface="Arial" pitchFamily="34" charset="0"/>
              </a:rPr>
              <a:t>. Это последняя отметка на термометре.</a:t>
            </a:r>
            <a:r>
              <a:rPr lang="ru-RU" sz="2600" dirty="0">
                <a:latin typeface="Arial" pitchFamily="34" charset="0"/>
                <a:cs typeface="Arial" pitchFamily="34" charset="0"/>
              </a:rPr>
              <a:t> </a:t>
            </a:r>
          </a:p>
        </p:txBody>
      </p:sp>
    </p:spTree>
    <p:extLst>
      <p:ext uri="{BB962C8B-B14F-4D97-AF65-F5344CB8AC3E}">
        <p14:creationId xmlns:p14="http://schemas.microsoft.com/office/powerpoint/2010/main" val="397058668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0" y="2316163"/>
            <a:ext cx="9144000" cy="0"/>
          </a:xfrm>
          <a:prstGeom prst="rect">
            <a:avLst/>
          </a:prstGeom>
          <a:noFill/>
          <a:ln w="9525">
            <a:noFill/>
            <a:miter lim="800000"/>
            <a:headEnd/>
            <a:tailEnd/>
          </a:ln>
        </p:spPr>
        <p:txBody>
          <a:bodyPr wrap="none" anchor="ctr">
            <a:spAutoFit/>
          </a:bodyPr>
          <a:lstStyle/>
          <a:p>
            <a:endParaRPr lang="ru-RU"/>
          </a:p>
        </p:txBody>
      </p:sp>
      <p:pic>
        <p:nvPicPr>
          <p:cNvPr id="523266" name="Picture 2" descr="D:\диск D\25.12.20-домашние документы\Виртуальные лекции-14.01.20\Физ. химия\анимашки-разное 1\фазовые равновесия\gifs-water-07.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4130695"/>
            <a:ext cx="4762500" cy="2695575"/>
          </a:xfrm>
          <a:prstGeom prst="rect">
            <a:avLst/>
          </a:prstGeom>
          <a:noFill/>
          <a:extLst>
            <a:ext uri="{909E8E84-426E-40DD-AFC4-6F175D3DCCD1}">
              <a14:hiddenFill xmlns:a14="http://schemas.microsoft.com/office/drawing/2010/main">
                <a:solidFill>
                  <a:srgbClr val="FFFFFF"/>
                </a:solidFill>
              </a14:hiddenFill>
            </a:ext>
          </a:extLst>
        </p:spPr>
      </p:pic>
      <p:pic>
        <p:nvPicPr>
          <p:cNvPr id="523267" name="Picture 3" descr="D:\диск D\25.12.20-домашние документы\Виртуальные лекции-14.01.20\Физ. химия\анимашки-разное 1\вода-разное\17I6.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2863870"/>
            <a:ext cx="3962400" cy="3962400"/>
          </a:xfrm>
          <a:prstGeom prst="rect">
            <a:avLst/>
          </a:prstGeom>
          <a:noFill/>
          <a:extLst>
            <a:ext uri="{909E8E84-426E-40DD-AFC4-6F175D3DCCD1}">
              <a14:hiddenFill xmlns:a14="http://schemas.microsoft.com/office/drawing/2010/main">
                <a:solidFill>
                  <a:srgbClr val="FFFFFF"/>
                </a:solidFill>
              </a14:hiddenFill>
            </a:ext>
          </a:extLst>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 name="Picture 12" descr="пишу 1"/>
          <p:cNvPicPr>
            <a:picLocks noChangeAspect="1" noChangeArrowheads="1" noCrop="1"/>
          </p:cNvPicPr>
          <p:nvPr/>
        </p:nvPicPr>
        <p:blipFill>
          <a:blip r:embed="rId7" cstate="print"/>
          <a:srcRect/>
          <a:stretch>
            <a:fillRect/>
          </a:stretch>
        </p:blipFill>
        <p:spPr bwMode="auto">
          <a:xfrm>
            <a:off x="8525602" y="5037750"/>
            <a:ext cx="649287" cy="1295400"/>
          </a:xfrm>
          <a:prstGeom prst="rect">
            <a:avLst/>
          </a:prstGeom>
          <a:noFill/>
          <a:ln w="9525">
            <a:noFill/>
            <a:miter lim="800000"/>
            <a:headEnd/>
            <a:tailEnd/>
          </a:ln>
        </p:spPr>
      </p:pic>
      <p:pic>
        <p:nvPicPr>
          <p:cNvPr id="21"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5076056" y="6403995"/>
            <a:ext cx="304800" cy="304800"/>
          </a:xfrm>
          <a:prstGeom prst="rect">
            <a:avLst/>
          </a:prstGeom>
        </p:spPr>
      </p:pic>
      <p:sp>
        <p:nvSpPr>
          <p:cNvPr id="22" name="Rectangle 5"/>
          <p:cNvSpPr>
            <a:spLocks noChangeArrowheads="1"/>
          </p:cNvSpPr>
          <p:nvPr/>
        </p:nvSpPr>
        <p:spPr bwMode="auto">
          <a:xfrm>
            <a:off x="107504" y="141106"/>
            <a:ext cx="9004774" cy="3257815"/>
          </a:xfrm>
          <a:prstGeom prst="rect">
            <a:avLst/>
          </a:prstGeom>
          <a:noFill/>
          <a:ln w="9525">
            <a:noFill/>
            <a:miter lim="800000"/>
            <a:headEnd/>
            <a:tailEnd/>
          </a:ln>
        </p:spPr>
        <p:txBody>
          <a:bodyPr wrap="square" anchor="ctr">
            <a:spAutoFit/>
          </a:bodyPr>
          <a:lstStyle/>
          <a:p>
            <a:pPr indent="450000" algn="just" eaLnBrk="0" hangingPunct="0">
              <a:lnSpc>
                <a:spcPct val="85000"/>
              </a:lnSpc>
            </a:pPr>
            <a:r>
              <a:rPr lang="ru-RU" sz="2800" b="1" dirty="0">
                <a:ln>
                  <a:solidFill>
                    <a:sysClr val="windowText" lastClr="000000"/>
                  </a:solidFill>
                </a:ln>
                <a:solidFill>
                  <a:srgbClr val="0000FF"/>
                </a:solidFill>
                <a:latin typeface="Arial" pitchFamily="34" charset="0"/>
                <a:ea typeface="Times New Roman" pitchFamily="18" charset="0"/>
                <a:cs typeface="Arial" pitchFamily="34" charset="0"/>
              </a:rPr>
              <a:t>Лед</a:t>
            </a:r>
            <a:r>
              <a:rPr lang="ru-RU" sz="2800" b="1" dirty="0">
                <a:latin typeface="Arial" pitchFamily="34" charset="0"/>
                <a:ea typeface="Times New Roman" pitchFamily="18" charset="0"/>
                <a:cs typeface="Arial" pitchFamily="34" charset="0"/>
              </a:rPr>
              <a:t> </a:t>
            </a:r>
            <a:r>
              <a:rPr lang="ru-RU" sz="2800" b="1" u="sng" dirty="0">
                <a:latin typeface="Arial" pitchFamily="34" charset="0"/>
                <a:ea typeface="Times New Roman" pitchFamily="18" charset="0"/>
                <a:cs typeface="Arial" pitchFamily="34" charset="0"/>
              </a:rPr>
              <a:t>обладает высокой</a:t>
            </a:r>
            <a:r>
              <a:rPr lang="ru-RU" sz="2800" b="1" dirty="0">
                <a:latin typeface="Arial" pitchFamily="34" charset="0"/>
                <a:ea typeface="Times New Roman" pitchFamily="18" charset="0"/>
                <a:cs typeface="Arial" pitchFamily="34" charset="0"/>
              </a:rPr>
              <a:t> </a:t>
            </a:r>
            <a:r>
              <a:rPr lang="ru-RU" sz="2800" b="1" dirty="0">
                <a:ln>
                  <a:solidFill>
                    <a:sysClr val="windowText" lastClr="000000"/>
                  </a:solidFill>
                </a:ln>
                <a:solidFill>
                  <a:srgbClr val="FF3300"/>
                </a:solidFill>
                <a:latin typeface="Arial" pitchFamily="34" charset="0"/>
                <a:ea typeface="Times New Roman" pitchFamily="18" charset="0"/>
                <a:cs typeface="Arial" pitchFamily="34" charset="0"/>
              </a:rPr>
              <a:t>теплоемкостью</a:t>
            </a:r>
            <a:r>
              <a:rPr lang="ru-RU" sz="2800" b="1" dirty="0">
                <a:latin typeface="Arial" pitchFamily="34" charset="0"/>
                <a:ea typeface="Times New Roman" pitchFamily="18" charset="0"/>
                <a:cs typeface="Arial" pitchFamily="34" charset="0"/>
              </a:rPr>
              <a:t>, на чем и основано его использование в качестве хладагента.</a:t>
            </a:r>
          </a:p>
          <a:p>
            <a:pPr indent="450000" algn="just" eaLnBrk="0" hangingPunct="0">
              <a:lnSpc>
                <a:spcPct val="85000"/>
              </a:lnSpc>
            </a:pPr>
            <a:endParaRPr lang="ru-RU" sz="1000" b="1" dirty="0" smtClean="0">
              <a:latin typeface="Arial" pitchFamily="34" charset="0"/>
              <a:cs typeface="Arial" pitchFamily="34" charset="0"/>
            </a:endParaRPr>
          </a:p>
          <a:p>
            <a:pPr indent="450000" algn="just" eaLnBrk="0" hangingPunct="0">
              <a:lnSpc>
                <a:spcPct val="85000"/>
              </a:lnSpc>
            </a:pPr>
            <a:r>
              <a:rPr lang="ru-RU" sz="2800" b="1" dirty="0" smtClean="0">
                <a:latin typeface="Arial" pitchFamily="34" charset="0"/>
                <a:cs typeface="Arial" pitchFamily="34" charset="0"/>
              </a:rPr>
              <a:t>Благодаря </a:t>
            </a:r>
            <a:r>
              <a:rPr lang="ru-RU" sz="2800" b="1" dirty="0">
                <a:latin typeface="Arial" pitchFamily="34" charset="0"/>
                <a:cs typeface="Arial" pitchFamily="34" charset="0"/>
              </a:rPr>
              <a:t>низкой температуре </a:t>
            </a:r>
            <a:r>
              <a:rPr lang="ru-RU" sz="2800" b="1" dirty="0">
                <a:ln>
                  <a:solidFill>
                    <a:sysClr val="windowText" lastClr="000000"/>
                  </a:solidFill>
                </a:ln>
                <a:solidFill>
                  <a:srgbClr val="0000FF"/>
                </a:solidFill>
                <a:latin typeface="Arial" pitchFamily="34" charset="0"/>
                <a:cs typeface="Arial" pitchFamily="34" charset="0"/>
              </a:rPr>
              <a:t>лед</a:t>
            </a:r>
            <a:r>
              <a:rPr lang="ru-RU" sz="2800" b="1" dirty="0">
                <a:latin typeface="Arial" pitchFamily="34" charset="0"/>
                <a:cs typeface="Arial" pitchFamily="34" charset="0"/>
              </a:rPr>
              <a:t> </a:t>
            </a:r>
            <a:r>
              <a:rPr lang="ru-RU" sz="2800" b="1" u="sng" dirty="0">
                <a:latin typeface="Arial" pitchFamily="34" charset="0"/>
                <a:cs typeface="Arial" pitchFamily="34" charset="0"/>
              </a:rPr>
              <a:t>часто используется для</a:t>
            </a:r>
            <a:r>
              <a:rPr lang="ru-RU" sz="2800" b="1" dirty="0">
                <a:latin typeface="Arial" pitchFamily="34" charset="0"/>
                <a:cs typeface="Arial" pitchFamily="34" charset="0"/>
              </a:rPr>
              <a:t> понижения интенсивности кровообращения, что обеспечивает благоприятные условия при остановке различных кровотечений. </a:t>
            </a:r>
          </a:p>
        </p:txBody>
      </p:sp>
    </p:spTree>
    <p:extLst>
      <p:ext uri="{BB962C8B-B14F-4D97-AF65-F5344CB8AC3E}">
        <p14:creationId xmlns:p14="http://schemas.microsoft.com/office/powerpoint/2010/main" val="341525395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0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5" name="Picture 3" descr="raznoe142"/>
          <p:cNvPicPr>
            <a:picLocks noChangeAspect="1" noChangeArrowheads="1" noCrop="1"/>
          </p:cNvPicPr>
          <p:nvPr/>
        </p:nvPicPr>
        <p:blipFill>
          <a:blip r:embed="rId4" cstate="print"/>
          <a:srcRect/>
          <a:stretch>
            <a:fillRect/>
          </a:stretch>
        </p:blipFill>
        <p:spPr bwMode="auto">
          <a:xfrm>
            <a:off x="-36513" y="5157788"/>
            <a:ext cx="969963" cy="1616075"/>
          </a:xfrm>
          <a:prstGeom prst="rect">
            <a:avLst/>
          </a:prstGeom>
          <a:noFill/>
          <a:ln w="9525">
            <a:noFill/>
            <a:miter lim="800000"/>
            <a:headEnd/>
            <a:tailEnd/>
          </a:ln>
        </p:spPr>
      </p:pic>
      <p:pic>
        <p:nvPicPr>
          <p:cNvPr id="637956" name="Picture 4" descr="730113"/>
          <p:cNvPicPr>
            <a:picLocks noChangeAspect="1" noChangeArrowheads="1" noCrop="1"/>
          </p:cNvPicPr>
          <p:nvPr/>
        </p:nvPicPr>
        <p:blipFill>
          <a:blip r:embed="rId5" cstate="print"/>
          <a:srcRect/>
          <a:stretch>
            <a:fillRect/>
          </a:stretch>
        </p:blipFill>
        <p:spPr bwMode="auto">
          <a:xfrm>
            <a:off x="4932040" y="4837133"/>
            <a:ext cx="1492250" cy="1989137"/>
          </a:xfrm>
          <a:prstGeom prst="rect">
            <a:avLst/>
          </a:prstGeom>
          <a:noFill/>
          <a:ln w="9525">
            <a:noFill/>
            <a:miter lim="800000"/>
            <a:headEnd/>
            <a:tailEnd/>
          </a:ln>
        </p:spPr>
      </p:pic>
      <p:sp>
        <p:nvSpPr>
          <p:cNvPr id="637958" name="Rectangle 6"/>
          <p:cNvSpPr>
            <a:spLocks noChangeArrowheads="1"/>
          </p:cNvSpPr>
          <p:nvPr/>
        </p:nvSpPr>
        <p:spPr bwMode="auto">
          <a:xfrm>
            <a:off x="178994" y="555888"/>
            <a:ext cx="8916660" cy="4487382"/>
          </a:xfrm>
          <a:prstGeom prst="rect">
            <a:avLst/>
          </a:prstGeom>
          <a:noFill/>
          <a:ln w="9525">
            <a:noFill/>
            <a:miter lim="800000"/>
            <a:headEnd/>
            <a:tailEnd/>
          </a:ln>
        </p:spPr>
        <p:txBody>
          <a:bodyPr wrap="square">
            <a:spAutoFit/>
          </a:bodyPr>
          <a:lstStyle/>
          <a:p>
            <a:pPr indent="450000" algn="just">
              <a:lnSpc>
                <a:spcPct val="85000"/>
              </a:lnSpc>
            </a:pPr>
            <a:r>
              <a:rPr lang="ru-RU" sz="2800" b="1" dirty="0">
                <a:latin typeface="Arial" pitchFamily="34" charset="0"/>
                <a:cs typeface="Arial" pitchFamily="34" charset="0"/>
              </a:rPr>
              <a:t>Если системе с </a:t>
            </a:r>
            <a:r>
              <a:rPr lang="ru-RU" sz="2800" b="1" dirty="0">
                <a:ln>
                  <a:solidFill>
                    <a:sysClr val="windowText" lastClr="000000"/>
                  </a:solidFill>
                </a:ln>
                <a:solidFill>
                  <a:schemeClr val="accent2"/>
                </a:solidFill>
                <a:latin typeface="Arial" pitchFamily="34" charset="0"/>
                <a:cs typeface="Arial" pitchFamily="34" charset="0"/>
              </a:rPr>
              <a:t>массой </a:t>
            </a:r>
            <a:r>
              <a:rPr lang="en-US" sz="2800" b="1" dirty="0">
                <a:ln>
                  <a:solidFill>
                    <a:sysClr val="windowText" lastClr="000000"/>
                  </a:solidFill>
                </a:ln>
                <a:solidFill>
                  <a:schemeClr val="accent2"/>
                </a:solidFill>
                <a:latin typeface="Arial" pitchFamily="34" charset="0"/>
                <a:cs typeface="Arial" pitchFamily="34" charset="0"/>
              </a:rPr>
              <a:t>m</a:t>
            </a:r>
            <a:r>
              <a:rPr lang="ru-RU" sz="2800" b="1" dirty="0">
                <a:latin typeface="Arial" pitchFamily="34" charset="0"/>
                <a:cs typeface="Arial" pitchFamily="34" charset="0"/>
              </a:rPr>
              <a:t> или </a:t>
            </a:r>
            <a:r>
              <a:rPr lang="ru-RU" sz="2800" b="1" dirty="0">
                <a:ln>
                  <a:solidFill>
                    <a:sysClr val="windowText" lastClr="000000"/>
                  </a:solidFill>
                </a:ln>
                <a:solidFill>
                  <a:srgbClr val="0000FF"/>
                </a:solidFill>
                <a:latin typeface="Arial" pitchFamily="34" charset="0"/>
                <a:cs typeface="Arial" pitchFamily="34" charset="0"/>
              </a:rPr>
              <a:t>количеством вещества </a:t>
            </a:r>
            <a:r>
              <a:rPr lang="en-US" sz="2800" b="1" dirty="0">
                <a:ln>
                  <a:solidFill>
                    <a:sysClr val="windowText" lastClr="000000"/>
                  </a:solidFill>
                </a:ln>
                <a:solidFill>
                  <a:srgbClr val="0000FF"/>
                </a:solidFill>
                <a:latin typeface="Arial" pitchFamily="34" charset="0"/>
                <a:cs typeface="Arial" pitchFamily="34" charset="0"/>
              </a:rPr>
              <a:t>n</a:t>
            </a:r>
            <a:r>
              <a:rPr lang="ru-RU" sz="2800" b="1" dirty="0">
                <a:latin typeface="Arial" pitchFamily="34" charset="0"/>
                <a:cs typeface="Arial" pitchFamily="34" charset="0"/>
              </a:rPr>
              <a:t> сообщить </a:t>
            </a:r>
            <a:r>
              <a:rPr lang="ru-RU" sz="2800" b="1" dirty="0">
                <a:ln>
                  <a:solidFill>
                    <a:sysClr val="windowText" lastClr="000000"/>
                  </a:solidFill>
                </a:ln>
                <a:solidFill>
                  <a:srgbClr val="FF3300"/>
                </a:solidFill>
                <a:latin typeface="Arial" pitchFamily="34" charset="0"/>
                <a:cs typeface="Arial" pitchFamily="34" charset="0"/>
              </a:rPr>
              <a:t>количество теплоты </a:t>
            </a:r>
            <a:r>
              <a:rPr lang="en-US" sz="2800" b="1" dirty="0">
                <a:ln>
                  <a:solidFill>
                    <a:sysClr val="windowText" lastClr="000000"/>
                  </a:solidFill>
                </a:ln>
                <a:solidFill>
                  <a:srgbClr val="FF3300"/>
                </a:solidFill>
                <a:latin typeface="Arial" pitchFamily="34" charset="0"/>
                <a:cs typeface="Arial" pitchFamily="34" charset="0"/>
              </a:rPr>
              <a:t>Q</a:t>
            </a:r>
            <a:r>
              <a:rPr lang="ru-RU" sz="2800" b="1" dirty="0">
                <a:latin typeface="Arial" pitchFamily="34" charset="0"/>
                <a:cs typeface="Arial" pitchFamily="34" charset="0"/>
              </a:rPr>
              <a:t>, то ее </a:t>
            </a:r>
            <a:r>
              <a:rPr lang="ru-RU" sz="2800" b="1" u="sng" dirty="0">
                <a:latin typeface="Arial" pitchFamily="34" charset="0"/>
                <a:cs typeface="Arial" pitchFamily="34" charset="0"/>
              </a:rPr>
              <a:t>температура повысится от Т</a:t>
            </a:r>
            <a:r>
              <a:rPr lang="ru-RU" sz="2800" b="1" u="sng" baseline="-25000" dirty="0">
                <a:latin typeface="Arial" pitchFamily="34" charset="0"/>
                <a:cs typeface="Arial" pitchFamily="34" charset="0"/>
              </a:rPr>
              <a:t>1</a:t>
            </a:r>
            <a:r>
              <a:rPr lang="ru-RU" sz="2800" b="1" u="sng" dirty="0">
                <a:latin typeface="Arial" pitchFamily="34" charset="0"/>
                <a:cs typeface="Arial" pitchFamily="34" charset="0"/>
              </a:rPr>
              <a:t> до Т</a:t>
            </a:r>
            <a:r>
              <a:rPr lang="ru-RU" sz="2800" b="1" u="sng" baseline="-25000" dirty="0">
                <a:latin typeface="Arial" pitchFamily="34" charset="0"/>
                <a:cs typeface="Arial" pitchFamily="34" charset="0"/>
              </a:rPr>
              <a:t>2</a:t>
            </a:r>
            <a:r>
              <a:rPr lang="ru-RU" sz="2800" b="1" u="sng" dirty="0">
                <a:latin typeface="Arial" pitchFamily="34" charset="0"/>
                <a:cs typeface="Arial" pitchFamily="34" charset="0"/>
              </a:rPr>
              <a:t>.</a:t>
            </a:r>
            <a:r>
              <a:rPr lang="ru-RU" sz="2800" b="1" dirty="0">
                <a:latin typeface="Arial" pitchFamily="34" charset="0"/>
                <a:cs typeface="Arial" pitchFamily="34" charset="0"/>
              </a:rPr>
              <a:t> Взаимосвязь между </a:t>
            </a:r>
            <a:r>
              <a:rPr lang="en-US" sz="2800" b="1" dirty="0">
                <a:ln>
                  <a:solidFill>
                    <a:sysClr val="windowText" lastClr="000000"/>
                  </a:solidFill>
                </a:ln>
                <a:solidFill>
                  <a:srgbClr val="FF3300"/>
                </a:solidFill>
                <a:latin typeface="Arial" pitchFamily="34" charset="0"/>
                <a:cs typeface="Arial" pitchFamily="34" charset="0"/>
              </a:rPr>
              <a:t>Q</a:t>
            </a:r>
            <a:r>
              <a:rPr lang="ru-RU" sz="2800" b="1" dirty="0">
                <a:latin typeface="Arial" pitchFamily="34" charset="0"/>
                <a:cs typeface="Arial" pitchFamily="34" charset="0"/>
              </a:rPr>
              <a:t>, </a:t>
            </a:r>
            <a:r>
              <a:rPr lang="ru-RU" sz="2800" b="1" dirty="0">
                <a:ln>
                  <a:solidFill>
                    <a:sysClr val="windowText" lastClr="000000"/>
                  </a:solidFill>
                </a:ln>
                <a:solidFill>
                  <a:schemeClr val="accent2"/>
                </a:solidFill>
                <a:latin typeface="Arial" pitchFamily="34" charset="0"/>
                <a:cs typeface="Arial" pitchFamily="34" charset="0"/>
              </a:rPr>
              <a:t>массой системы </a:t>
            </a:r>
            <a:r>
              <a:rPr lang="en-US" sz="2800" b="1" dirty="0">
                <a:ln>
                  <a:solidFill>
                    <a:sysClr val="windowText" lastClr="000000"/>
                  </a:solidFill>
                </a:ln>
                <a:solidFill>
                  <a:schemeClr val="accent2"/>
                </a:solidFill>
                <a:latin typeface="Arial" pitchFamily="34" charset="0"/>
                <a:cs typeface="Arial" pitchFamily="34" charset="0"/>
              </a:rPr>
              <a:t>m</a:t>
            </a:r>
            <a:r>
              <a:rPr lang="ru-RU" sz="2800" b="1" dirty="0">
                <a:ln>
                  <a:solidFill>
                    <a:sysClr val="windowText" lastClr="000000"/>
                  </a:solidFill>
                </a:ln>
                <a:latin typeface="Arial" pitchFamily="34" charset="0"/>
                <a:cs typeface="Arial" pitchFamily="34" charset="0"/>
              </a:rPr>
              <a:t> </a:t>
            </a:r>
            <a:r>
              <a:rPr lang="ru-RU" sz="2800" b="1" dirty="0">
                <a:latin typeface="Arial" pitchFamily="34" charset="0"/>
                <a:cs typeface="Arial" pitchFamily="34" charset="0"/>
              </a:rPr>
              <a:t>или </a:t>
            </a:r>
            <a:r>
              <a:rPr lang="ru-RU" sz="2800" b="1" dirty="0">
                <a:ln>
                  <a:solidFill>
                    <a:sysClr val="windowText" lastClr="000000"/>
                  </a:solidFill>
                </a:ln>
                <a:solidFill>
                  <a:srgbClr val="0000FF"/>
                </a:solidFill>
                <a:latin typeface="Arial" pitchFamily="34" charset="0"/>
                <a:cs typeface="Arial" pitchFamily="34" charset="0"/>
              </a:rPr>
              <a:t>количеством вещества </a:t>
            </a:r>
            <a:r>
              <a:rPr lang="en-US" sz="2800" b="1" dirty="0">
                <a:ln>
                  <a:solidFill>
                    <a:sysClr val="windowText" lastClr="000000"/>
                  </a:solidFill>
                </a:ln>
                <a:solidFill>
                  <a:srgbClr val="0000FF"/>
                </a:solidFill>
                <a:latin typeface="Arial" pitchFamily="34" charset="0"/>
                <a:cs typeface="Arial" pitchFamily="34" charset="0"/>
              </a:rPr>
              <a:t>n</a:t>
            </a:r>
            <a:r>
              <a:rPr lang="ru-RU" sz="2800" b="1" dirty="0">
                <a:latin typeface="Arial" pitchFamily="34" charset="0"/>
                <a:cs typeface="Arial" pitchFamily="34" charset="0"/>
              </a:rPr>
              <a:t> и изменением температуры можно представить уравнением:</a:t>
            </a:r>
          </a:p>
          <a:p>
            <a:pPr indent="450000" algn="just">
              <a:lnSpc>
                <a:spcPct val="85000"/>
              </a:lnSpc>
            </a:pPr>
            <a:r>
              <a:rPr lang="ru-RU" sz="2800" b="1" dirty="0">
                <a:latin typeface="Arial" pitchFamily="34" charset="0"/>
                <a:cs typeface="Arial" pitchFamily="34" charset="0"/>
              </a:rPr>
              <a:t>       </a:t>
            </a:r>
            <a:r>
              <a:rPr lang="en-US" sz="2800" b="1" dirty="0">
                <a:latin typeface="Arial" pitchFamily="34" charset="0"/>
                <a:cs typeface="Arial" pitchFamily="34" charset="0"/>
              </a:rPr>
              <a:t>Q = mc (T</a:t>
            </a:r>
            <a:r>
              <a:rPr lang="en-US" sz="2800" b="1" baseline="-25000" dirty="0">
                <a:latin typeface="Arial" pitchFamily="34" charset="0"/>
                <a:cs typeface="Arial" pitchFamily="34" charset="0"/>
              </a:rPr>
              <a:t>2</a:t>
            </a:r>
            <a:r>
              <a:rPr lang="en-US" sz="2800" b="1" dirty="0">
                <a:latin typeface="Arial" pitchFamily="34" charset="0"/>
                <a:cs typeface="Arial" pitchFamily="34" charset="0"/>
              </a:rPr>
              <a:t> – T</a:t>
            </a:r>
            <a:r>
              <a:rPr lang="en-US" sz="2800" b="1" baseline="-25000" dirty="0">
                <a:latin typeface="Arial" pitchFamily="34" charset="0"/>
                <a:cs typeface="Arial" pitchFamily="34" charset="0"/>
              </a:rPr>
              <a:t>1</a:t>
            </a:r>
            <a:r>
              <a:rPr lang="en-US" sz="2800" b="1" dirty="0">
                <a:latin typeface="Arial" pitchFamily="34" charset="0"/>
                <a:cs typeface="Arial" pitchFamily="34" charset="0"/>
              </a:rPr>
              <a:t>) = </a:t>
            </a:r>
            <a:r>
              <a:rPr lang="en-US" sz="2800" b="1" dirty="0" err="1">
                <a:latin typeface="Arial" pitchFamily="34" charset="0"/>
                <a:cs typeface="Arial" pitchFamily="34" charset="0"/>
              </a:rPr>
              <a:t>nc</a:t>
            </a:r>
            <a:r>
              <a:rPr lang="en-US" sz="2800" b="1" baseline="-25000" dirty="0" err="1">
                <a:latin typeface="Arial" pitchFamily="34" charset="0"/>
                <a:cs typeface="Arial" pitchFamily="34" charset="0"/>
              </a:rPr>
              <a:t>m</a:t>
            </a:r>
            <a:r>
              <a:rPr lang="en-US" sz="2800" b="1" dirty="0">
                <a:latin typeface="Arial" pitchFamily="34" charset="0"/>
                <a:cs typeface="Arial" pitchFamily="34" charset="0"/>
              </a:rPr>
              <a:t> (T</a:t>
            </a:r>
            <a:r>
              <a:rPr lang="en-US" sz="2800" b="1" baseline="-25000" dirty="0">
                <a:latin typeface="Arial" pitchFamily="34" charset="0"/>
                <a:cs typeface="Arial" pitchFamily="34" charset="0"/>
              </a:rPr>
              <a:t>2</a:t>
            </a:r>
            <a:r>
              <a:rPr lang="en-US" sz="2800" b="1" dirty="0">
                <a:latin typeface="Arial" pitchFamily="34" charset="0"/>
                <a:cs typeface="Arial" pitchFamily="34" charset="0"/>
              </a:rPr>
              <a:t>–T</a:t>
            </a:r>
            <a:r>
              <a:rPr lang="ru-RU" sz="2800" b="1" baseline="-25000" dirty="0">
                <a:latin typeface="Arial" pitchFamily="34" charset="0"/>
                <a:cs typeface="Arial" pitchFamily="34" charset="0"/>
              </a:rPr>
              <a:t>1</a:t>
            </a:r>
            <a:r>
              <a:rPr lang="en-US" sz="2800" b="1" dirty="0">
                <a:latin typeface="Arial" pitchFamily="34" charset="0"/>
                <a:cs typeface="Arial" pitchFamily="34" charset="0"/>
              </a:rPr>
              <a:t>),                   (</a:t>
            </a:r>
            <a:r>
              <a:rPr lang="ru-RU" sz="2800" b="1" dirty="0">
                <a:latin typeface="Arial" pitchFamily="34" charset="0"/>
                <a:cs typeface="Arial" pitchFamily="34" charset="0"/>
              </a:rPr>
              <a:t>1</a:t>
            </a:r>
            <a:r>
              <a:rPr lang="en-US" sz="2800" b="1" dirty="0">
                <a:latin typeface="Arial" pitchFamily="34" charset="0"/>
                <a:cs typeface="Arial" pitchFamily="34" charset="0"/>
              </a:rPr>
              <a:t>)</a:t>
            </a:r>
            <a:endParaRPr lang="ru-RU" sz="2800" b="1" dirty="0">
              <a:latin typeface="Arial" pitchFamily="34" charset="0"/>
              <a:cs typeface="Arial" pitchFamily="34" charset="0"/>
            </a:endParaRPr>
          </a:p>
          <a:p>
            <a:pPr marL="1882775" indent="-1882775" algn="just">
              <a:lnSpc>
                <a:spcPct val="85000"/>
              </a:lnSpc>
            </a:pPr>
            <a:r>
              <a:rPr lang="ru-RU" sz="2800" b="1" dirty="0">
                <a:latin typeface="Arial" pitchFamily="34" charset="0"/>
                <a:cs typeface="Arial" pitchFamily="34" charset="0"/>
              </a:rPr>
              <a:t>где </a:t>
            </a:r>
            <a:r>
              <a:rPr lang="ru-RU" sz="2800" b="1" dirty="0" smtClean="0">
                <a:ln>
                  <a:solidFill>
                    <a:sysClr val="windowText" lastClr="000000"/>
                  </a:solidFill>
                </a:ln>
                <a:solidFill>
                  <a:schemeClr val="accent2"/>
                </a:solidFill>
                <a:latin typeface="Arial" pitchFamily="34" charset="0"/>
                <a:cs typeface="Arial" pitchFamily="34" charset="0"/>
              </a:rPr>
              <a:t>с</a:t>
            </a:r>
            <a:r>
              <a:rPr lang="ru-RU" sz="2800" b="1" dirty="0">
                <a:ln>
                  <a:solidFill>
                    <a:sysClr val="windowText" lastClr="000000"/>
                  </a:solidFill>
                </a:ln>
                <a:latin typeface="Arial" pitchFamily="34" charset="0"/>
                <a:cs typeface="Arial" pitchFamily="34" charset="0"/>
              </a:rPr>
              <a:t>, </a:t>
            </a:r>
            <a:r>
              <a:rPr lang="ru-RU" sz="2800" b="1" dirty="0">
                <a:ln>
                  <a:solidFill>
                    <a:sysClr val="windowText" lastClr="000000"/>
                  </a:solidFill>
                </a:ln>
                <a:solidFill>
                  <a:srgbClr val="FF3300"/>
                </a:solidFill>
                <a:latin typeface="Arial" pitchFamily="34" charset="0"/>
                <a:cs typeface="Arial" pitchFamily="34" charset="0"/>
              </a:rPr>
              <a:t>с</a:t>
            </a:r>
            <a:r>
              <a:rPr lang="en-US" sz="2800" b="1" baseline="-25000" dirty="0">
                <a:ln>
                  <a:solidFill>
                    <a:sysClr val="windowText" lastClr="000000"/>
                  </a:solidFill>
                </a:ln>
                <a:solidFill>
                  <a:srgbClr val="FF3300"/>
                </a:solidFill>
                <a:latin typeface="Arial" pitchFamily="34" charset="0"/>
                <a:cs typeface="Arial" pitchFamily="34" charset="0"/>
              </a:rPr>
              <a:t>m</a:t>
            </a:r>
            <a:r>
              <a:rPr lang="ru-RU" sz="2800" b="1" dirty="0">
                <a:ln>
                  <a:solidFill>
                    <a:sysClr val="windowText" lastClr="000000"/>
                  </a:solidFill>
                </a:ln>
                <a:latin typeface="Arial" pitchFamily="34" charset="0"/>
                <a:cs typeface="Arial" pitchFamily="34" charset="0"/>
              </a:rPr>
              <a:t> </a:t>
            </a:r>
            <a:r>
              <a:rPr lang="ru-RU" sz="2800" b="1" dirty="0">
                <a:latin typeface="Arial" pitchFamily="34" charset="0"/>
                <a:cs typeface="Arial" pitchFamily="34" charset="0"/>
              </a:rPr>
              <a:t>– </a:t>
            </a:r>
            <a:r>
              <a:rPr lang="ru-RU" sz="2800" b="1" dirty="0" smtClean="0">
                <a:latin typeface="Arial" pitchFamily="34" charset="0"/>
                <a:cs typeface="Arial" pitchFamily="34" charset="0"/>
              </a:rPr>
              <a:t>средняя </a:t>
            </a:r>
            <a:r>
              <a:rPr lang="ru-RU" sz="2800" b="1" dirty="0" smtClean="0">
                <a:ln>
                  <a:solidFill>
                    <a:sysClr val="windowText" lastClr="000000"/>
                  </a:solidFill>
                </a:ln>
                <a:solidFill>
                  <a:schemeClr val="accent2"/>
                </a:solidFill>
                <a:latin typeface="Arial" pitchFamily="34" charset="0"/>
                <a:cs typeface="Arial" pitchFamily="34" charset="0"/>
              </a:rPr>
              <a:t>удельная </a:t>
            </a:r>
            <a:r>
              <a:rPr lang="ru-RU" sz="2800" b="1" dirty="0" smtClean="0">
                <a:ln>
                  <a:solidFill>
                    <a:sysClr val="windowText" lastClr="000000"/>
                  </a:solidFill>
                </a:ln>
                <a:latin typeface="Arial" pitchFamily="34" charset="0"/>
                <a:cs typeface="Arial" pitchFamily="34" charset="0"/>
              </a:rPr>
              <a:t>и </a:t>
            </a:r>
            <a:r>
              <a:rPr lang="ru-RU" sz="2800" b="1" dirty="0">
                <a:ln>
                  <a:solidFill>
                    <a:sysClr val="windowText" lastClr="000000"/>
                  </a:solidFill>
                </a:ln>
                <a:latin typeface="Arial" pitchFamily="34" charset="0"/>
                <a:cs typeface="Arial" pitchFamily="34" charset="0"/>
              </a:rPr>
              <a:t>средняя </a:t>
            </a:r>
            <a:r>
              <a:rPr lang="ru-RU" sz="2800" b="1" dirty="0">
                <a:ln>
                  <a:solidFill>
                    <a:sysClr val="windowText" lastClr="000000"/>
                  </a:solidFill>
                </a:ln>
                <a:solidFill>
                  <a:srgbClr val="FF3300"/>
                </a:solidFill>
                <a:latin typeface="Arial" pitchFamily="34" charset="0"/>
                <a:cs typeface="Arial" pitchFamily="34" charset="0"/>
              </a:rPr>
              <a:t>мольная теплоемкость</a:t>
            </a:r>
            <a:r>
              <a:rPr lang="ru-RU" sz="2800" b="1" dirty="0">
                <a:latin typeface="Arial" pitchFamily="34" charset="0"/>
                <a:cs typeface="Arial" pitchFamily="34" charset="0"/>
              </a:rPr>
              <a:t>.</a:t>
            </a:r>
          </a:p>
          <a:p>
            <a:pPr indent="450000" algn="just">
              <a:lnSpc>
                <a:spcPct val="85000"/>
              </a:lnSpc>
            </a:pPr>
            <a:r>
              <a:rPr lang="ru-RU" sz="2800" b="1" dirty="0">
                <a:latin typeface="Arial" pitchFamily="34" charset="0"/>
                <a:cs typeface="Arial" pitchFamily="34" charset="0"/>
              </a:rPr>
              <a:t>Произведения </a:t>
            </a:r>
            <a:r>
              <a:rPr lang="en-US" sz="2800" b="1" dirty="0">
                <a:ln>
                  <a:solidFill>
                    <a:sysClr val="windowText" lastClr="000000"/>
                  </a:solidFill>
                </a:ln>
                <a:solidFill>
                  <a:schemeClr val="accent2"/>
                </a:solidFill>
                <a:latin typeface="Arial" pitchFamily="34" charset="0"/>
                <a:cs typeface="Arial" pitchFamily="34" charset="0"/>
              </a:rPr>
              <a:t>mc</a:t>
            </a:r>
            <a:r>
              <a:rPr lang="ru-RU" sz="2800" b="1" dirty="0">
                <a:latin typeface="Arial" pitchFamily="34" charset="0"/>
                <a:cs typeface="Arial" pitchFamily="34" charset="0"/>
              </a:rPr>
              <a:t> и </a:t>
            </a:r>
            <a:r>
              <a:rPr lang="en-US" sz="2800" b="1" dirty="0" err="1">
                <a:ln>
                  <a:solidFill>
                    <a:sysClr val="windowText" lastClr="000000"/>
                  </a:solidFill>
                </a:ln>
                <a:solidFill>
                  <a:srgbClr val="FF3300"/>
                </a:solidFill>
                <a:latin typeface="Arial" pitchFamily="34" charset="0"/>
                <a:cs typeface="Arial" pitchFamily="34" charset="0"/>
              </a:rPr>
              <a:t>nc</a:t>
            </a:r>
            <a:r>
              <a:rPr lang="en-US" sz="2800" b="1" baseline="-25000" dirty="0" err="1">
                <a:ln>
                  <a:solidFill>
                    <a:sysClr val="windowText" lastClr="000000"/>
                  </a:solidFill>
                </a:ln>
                <a:solidFill>
                  <a:srgbClr val="FF3300"/>
                </a:solidFill>
                <a:latin typeface="Arial" pitchFamily="34" charset="0"/>
                <a:cs typeface="Arial" pitchFamily="34" charset="0"/>
              </a:rPr>
              <a:t>m</a:t>
            </a:r>
            <a:r>
              <a:rPr lang="ru-RU" sz="2800" b="1" dirty="0">
                <a:latin typeface="Arial" pitchFamily="34" charset="0"/>
                <a:cs typeface="Arial" pitchFamily="34" charset="0"/>
              </a:rPr>
              <a:t> называются </a:t>
            </a:r>
            <a:r>
              <a:rPr lang="ru-RU" sz="2800" b="1" dirty="0">
                <a:ln>
                  <a:solidFill>
                    <a:sysClr val="windowText" lastClr="000000"/>
                  </a:solidFill>
                </a:ln>
                <a:solidFill>
                  <a:srgbClr val="FF3399"/>
                </a:solidFill>
                <a:latin typeface="Arial" pitchFamily="34" charset="0"/>
                <a:cs typeface="Arial" pitchFamily="34" charset="0"/>
              </a:rPr>
              <a:t>средней теплоемкостью</a:t>
            </a:r>
            <a:r>
              <a:rPr lang="ru-RU" sz="2800" b="1" dirty="0">
                <a:ln>
                  <a:solidFill>
                    <a:sysClr val="windowText" lastClr="000000"/>
                  </a:solidFill>
                </a:ln>
                <a:latin typeface="Arial" pitchFamily="34" charset="0"/>
                <a:cs typeface="Arial" pitchFamily="34" charset="0"/>
              </a:rPr>
              <a:t> </a:t>
            </a:r>
            <a:r>
              <a:rPr lang="ru-RU" sz="2800" b="1" dirty="0">
                <a:latin typeface="Arial" pitchFamily="34" charset="0"/>
                <a:cs typeface="Arial" pitchFamily="34" charset="0"/>
              </a:rPr>
              <a:t>системы в рассматриваемом интервале температур. </a:t>
            </a:r>
          </a:p>
        </p:txBody>
      </p:sp>
      <p:pic>
        <p:nvPicPr>
          <p:cNvPr id="10"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6948264" y="6415609"/>
            <a:ext cx="304800" cy="304800"/>
          </a:xfrm>
          <a:prstGeom prst="rect">
            <a:avLst/>
          </a:prstGeom>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8994" y="1890"/>
            <a:ext cx="8737149" cy="553998"/>
          </a:xfrm>
          <a:prstGeom prst="rect">
            <a:avLst/>
          </a:prstGeom>
        </p:spPr>
        <p:txBody>
          <a:bodyPr wrap="square">
            <a:spAutoFit/>
          </a:bodyPr>
          <a:lstStyle/>
          <a:p>
            <a:pPr algn="ctr"/>
            <a:r>
              <a:rPr lang="ru-RU" sz="3000" b="1" kern="10" dirty="0" smtClean="0">
                <a:ln w="10541" cmpd="sng">
                  <a:solidFill>
                    <a:sysClr val="windowText" lastClr="0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Теплоемкость и </a:t>
            </a:r>
            <a:r>
              <a:rPr lang="ru-RU" sz="3000" b="1" kern="10" dirty="0">
                <a:ln w="10541" cmpd="sng">
                  <a:solidFill>
                    <a:sysClr val="windowText" lastClr="0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ее свойства</a:t>
            </a:r>
          </a:p>
        </p:txBody>
      </p:sp>
    </p:spTree>
    <p:extLst>
      <p:ext uri="{BB962C8B-B14F-4D97-AF65-F5344CB8AC3E}">
        <p14:creationId xmlns:p14="http://schemas.microsoft.com/office/powerpoint/2010/main" val="249887128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2"/>
          <p:cNvSpPr>
            <a:spLocks noChangeArrowheads="1"/>
          </p:cNvSpPr>
          <p:nvPr/>
        </p:nvSpPr>
        <p:spPr bwMode="auto">
          <a:xfrm>
            <a:off x="107505" y="188640"/>
            <a:ext cx="9004773" cy="2289858"/>
          </a:xfrm>
          <a:prstGeom prst="rect">
            <a:avLst/>
          </a:prstGeom>
          <a:noFill/>
          <a:ln w="9525">
            <a:noFill/>
            <a:miter lim="800000"/>
            <a:headEnd/>
            <a:tailEnd/>
          </a:ln>
        </p:spPr>
        <p:txBody>
          <a:bodyPr wrap="square">
            <a:spAutoFit/>
          </a:bodyPr>
          <a:lstStyle/>
          <a:p>
            <a:pPr indent="450000" algn="just">
              <a:lnSpc>
                <a:spcPct val="85000"/>
              </a:lnSpc>
            </a:pPr>
            <a:r>
              <a:rPr lang="ru-RU" sz="2800" b="1" dirty="0">
                <a:latin typeface="Arial" pitchFamily="34" charset="0"/>
                <a:cs typeface="Arial" pitchFamily="34" charset="0"/>
              </a:rPr>
              <a:t>При физико-химических процессах обычно используется </a:t>
            </a:r>
            <a:r>
              <a:rPr lang="ru-RU" sz="2800" b="1" dirty="0">
                <a:ln>
                  <a:solidFill>
                    <a:sysClr val="windowText" lastClr="000000"/>
                  </a:solidFill>
                </a:ln>
                <a:solidFill>
                  <a:srgbClr val="FF3300"/>
                </a:solidFill>
                <a:latin typeface="Arial" pitchFamily="34" charset="0"/>
                <a:cs typeface="Arial" pitchFamily="34" charset="0"/>
              </a:rPr>
              <a:t>мольная теплоемкость</a:t>
            </a:r>
            <a:r>
              <a:rPr lang="ru-RU" sz="2800" b="1" dirty="0">
                <a:ln>
                  <a:solidFill>
                    <a:sysClr val="windowText" lastClr="000000"/>
                  </a:solidFill>
                </a:ln>
                <a:latin typeface="Arial" pitchFamily="34" charset="0"/>
                <a:cs typeface="Arial" pitchFamily="34" charset="0"/>
              </a:rPr>
              <a:t> </a:t>
            </a:r>
            <a:r>
              <a:rPr lang="ru-RU" sz="2800" b="1" dirty="0">
                <a:latin typeface="Arial" pitchFamily="34" charset="0"/>
                <a:cs typeface="Arial" pitchFamily="34" charset="0"/>
              </a:rPr>
              <a:t>(в дальнейшем </a:t>
            </a:r>
            <a:r>
              <a:rPr lang="ru-RU" sz="2800" b="1" u="sng" dirty="0">
                <a:latin typeface="Arial" pitchFamily="34" charset="0"/>
                <a:cs typeface="Arial" pitchFamily="34" charset="0"/>
              </a:rPr>
              <a:t>индекс</a:t>
            </a:r>
            <a:r>
              <a:rPr lang="ru-RU" sz="2800" b="1" dirty="0">
                <a:latin typeface="Arial" pitchFamily="34" charset="0"/>
                <a:cs typeface="Arial" pitchFamily="34" charset="0"/>
              </a:rPr>
              <a:t> </a:t>
            </a:r>
            <a:r>
              <a:rPr lang="en-US" sz="2800" b="1" dirty="0">
                <a:ln>
                  <a:solidFill>
                    <a:sysClr val="windowText" lastClr="000000"/>
                  </a:solidFill>
                </a:ln>
                <a:solidFill>
                  <a:srgbClr val="FF3300"/>
                </a:solidFill>
                <a:latin typeface="Arial" pitchFamily="34" charset="0"/>
                <a:cs typeface="Arial" pitchFamily="34" charset="0"/>
              </a:rPr>
              <a:t>m</a:t>
            </a:r>
            <a:r>
              <a:rPr lang="ru-RU" sz="2800" b="1" dirty="0">
                <a:latin typeface="Arial" pitchFamily="34" charset="0"/>
                <a:cs typeface="Arial" pitchFamily="34" charset="0"/>
              </a:rPr>
              <a:t> для </a:t>
            </a:r>
            <a:r>
              <a:rPr lang="ru-RU" sz="2800" b="1" dirty="0">
                <a:ln>
                  <a:solidFill>
                    <a:sysClr val="windowText" lastClr="000000"/>
                  </a:solidFill>
                </a:ln>
                <a:solidFill>
                  <a:srgbClr val="FF3300"/>
                </a:solidFill>
                <a:latin typeface="Arial" pitchFamily="34" charset="0"/>
                <a:cs typeface="Arial" pitchFamily="34" charset="0"/>
              </a:rPr>
              <a:t>мольной</a:t>
            </a:r>
            <a:r>
              <a:rPr lang="ru-RU" sz="2800" b="1" dirty="0">
                <a:ln>
                  <a:solidFill>
                    <a:sysClr val="windowText" lastClr="000000"/>
                  </a:solidFill>
                </a:ln>
                <a:latin typeface="Arial" pitchFamily="34" charset="0"/>
                <a:cs typeface="Arial" pitchFamily="34" charset="0"/>
              </a:rPr>
              <a:t> теплоемкости</a:t>
            </a:r>
            <a:r>
              <a:rPr lang="ru-RU" sz="2800" b="1" dirty="0">
                <a:latin typeface="Arial" pitchFamily="34" charset="0"/>
                <a:cs typeface="Arial" pitchFamily="34" charset="0"/>
              </a:rPr>
              <a:t> </a:t>
            </a:r>
            <a:r>
              <a:rPr lang="ru-RU" sz="2800" b="1" u="sng" dirty="0">
                <a:latin typeface="Arial" pitchFamily="34" charset="0"/>
                <a:cs typeface="Arial" pitchFamily="34" charset="0"/>
              </a:rPr>
              <a:t>будет снят</a:t>
            </a:r>
            <a:r>
              <a:rPr lang="ru-RU" sz="2800" b="1" dirty="0">
                <a:latin typeface="Arial" pitchFamily="34" charset="0"/>
                <a:cs typeface="Arial" pitchFamily="34" charset="0"/>
              </a:rPr>
              <a:t>). При </a:t>
            </a:r>
            <a:r>
              <a:rPr lang="en-US" sz="2800" b="1" dirty="0">
                <a:latin typeface="Arial" pitchFamily="34" charset="0"/>
                <a:cs typeface="Arial" pitchFamily="34" charset="0"/>
              </a:rPr>
              <a:t>n</a:t>
            </a:r>
            <a:r>
              <a:rPr lang="ru-RU" sz="2800" b="1" dirty="0">
                <a:latin typeface="Arial" pitchFamily="34" charset="0"/>
                <a:cs typeface="Arial" pitchFamily="34" charset="0"/>
              </a:rPr>
              <a:t> =1 выражение (1) примет вид:</a:t>
            </a:r>
          </a:p>
          <a:p>
            <a:pPr indent="450000" algn="just">
              <a:lnSpc>
                <a:spcPct val="85000"/>
              </a:lnSpc>
            </a:pPr>
            <a:r>
              <a:rPr lang="ru-RU" sz="2800" b="1" dirty="0">
                <a:latin typeface="Arial" pitchFamily="34" charset="0"/>
                <a:cs typeface="Arial" pitchFamily="34" charset="0"/>
              </a:rPr>
              <a:t>                     </a:t>
            </a:r>
            <a:r>
              <a:rPr lang="en-US" sz="2800" b="1" dirty="0">
                <a:latin typeface="Arial" pitchFamily="34" charset="0"/>
                <a:cs typeface="Arial" pitchFamily="34" charset="0"/>
              </a:rPr>
              <a:t>Q</a:t>
            </a:r>
            <a:r>
              <a:rPr lang="ru-RU" sz="2800" b="1" dirty="0">
                <a:latin typeface="Arial" pitchFamily="34" charset="0"/>
                <a:cs typeface="Arial" pitchFamily="34" charset="0"/>
              </a:rPr>
              <a:t> = </a:t>
            </a:r>
            <a:r>
              <a:rPr lang="en-US" sz="2800" b="1" dirty="0">
                <a:latin typeface="Arial" pitchFamily="34" charset="0"/>
                <a:cs typeface="Arial" pitchFamily="34" charset="0"/>
              </a:rPr>
              <a:t>c</a:t>
            </a:r>
            <a:r>
              <a:rPr lang="ru-RU" sz="2800" b="1" dirty="0">
                <a:latin typeface="Arial" pitchFamily="34" charset="0"/>
                <a:cs typeface="Arial" pitchFamily="34" charset="0"/>
              </a:rPr>
              <a:t> (</a:t>
            </a:r>
            <a:r>
              <a:rPr lang="en-US" sz="2800" b="1" dirty="0">
                <a:latin typeface="Arial" pitchFamily="34" charset="0"/>
                <a:cs typeface="Arial" pitchFamily="34" charset="0"/>
              </a:rPr>
              <a:t>T</a:t>
            </a:r>
            <a:r>
              <a:rPr lang="ru-RU" sz="2800" b="1" baseline="-25000" dirty="0">
                <a:latin typeface="Arial" pitchFamily="34" charset="0"/>
                <a:cs typeface="Arial" pitchFamily="34" charset="0"/>
              </a:rPr>
              <a:t>2</a:t>
            </a:r>
            <a:r>
              <a:rPr lang="ru-RU" sz="2800" b="1" dirty="0">
                <a:latin typeface="Arial" pitchFamily="34" charset="0"/>
                <a:cs typeface="Arial" pitchFamily="34" charset="0"/>
              </a:rPr>
              <a:t> – </a:t>
            </a:r>
            <a:r>
              <a:rPr lang="en-US" sz="2800" b="1" dirty="0">
                <a:latin typeface="Arial" pitchFamily="34" charset="0"/>
                <a:cs typeface="Arial" pitchFamily="34" charset="0"/>
              </a:rPr>
              <a:t>T</a:t>
            </a:r>
            <a:r>
              <a:rPr lang="ru-RU" sz="2800" b="1" baseline="-25000" dirty="0">
                <a:latin typeface="Arial" pitchFamily="34" charset="0"/>
                <a:cs typeface="Arial" pitchFamily="34" charset="0"/>
              </a:rPr>
              <a:t>1</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(2)</a:t>
            </a:r>
          </a:p>
        </p:txBody>
      </p:sp>
      <p:pic>
        <p:nvPicPr>
          <p:cNvPr id="638979" name="Picture 3" descr="92"/>
          <p:cNvPicPr>
            <a:picLocks noChangeAspect="1" noChangeArrowheads="1"/>
          </p:cNvPicPr>
          <p:nvPr/>
        </p:nvPicPr>
        <p:blipFill>
          <a:blip r:embed="rId5" cstate="print"/>
          <a:srcRect/>
          <a:stretch>
            <a:fillRect/>
          </a:stretch>
        </p:blipFill>
        <p:spPr bwMode="auto">
          <a:xfrm>
            <a:off x="43086" y="5249931"/>
            <a:ext cx="2152650" cy="1600200"/>
          </a:xfrm>
          <a:prstGeom prst="rect">
            <a:avLst/>
          </a:prstGeom>
          <a:noFill/>
          <a:ln w="9525">
            <a:noFill/>
            <a:miter lim="800000"/>
            <a:headEnd/>
            <a:tailEnd/>
          </a:ln>
        </p:spPr>
      </p:pic>
      <p:sp>
        <p:nvSpPr>
          <p:cNvPr id="638980" name="Rectangle 4"/>
          <p:cNvSpPr>
            <a:spLocks noChangeArrowheads="1"/>
          </p:cNvSpPr>
          <p:nvPr/>
        </p:nvSpPr>
        <p:spPr bwMode="auto">
          <a:xfrm>
            <a:off x="357187" y="2454614"/>
            <a:ext cx="1550517" cy="523220"/>
          </a:xfrm>
          <a:prstGeom prst="rect">
            <a:avLst/>
          </a:prstGeom>
          <a:noFill/>
          <a:ln w="9525">
            <a:noFill/>
            <a:miter lim="800000"/>
            <a:headEnd/>
            <a:tailEnd/>
          </a:ln>
        </p:spPr>
        <p:txBody>
          <a:bodyPr wrap="square">
            <a:spAutoFit/>
          </a:bodyPr>
          <a:lstStyle/>
          <a:p>
            <a:r>
              <a:rPr lang="ru-RU" sz="2800" b="1" dirty="0">
                <a:solidFill>
                  <a:srgbClr val="000000"/>
                </a:solidFill>
                <a:latin typeface="Arial" pitchFamily="34" charset="0"/>
                <a:cs typeface="Arial" pitchFamily="34" charset="0"/>
              </a:rPr>
              <a:t>откуда</a:t>
            </a:r>
          </a:p>
        </p:txBody>
      </p:sp>
      <p:graphicFrame>
        <p:nvGraphicFramePr>
          <p:cNvPr id="638981" name="Object 5"/>
          <p:cNvGraphicFramePr>
            <a:graphicFrameLocks noChangeAspect="1"/>
          </p:cNvGraphicFramePr>
          <p:nvPr>
            <p:extLst>
              <p:ext uri="{D42A27DB-BD31-4B8C-83A1-F6EECF244321}">
                <p14:modId xmlns:p14="http://schemas.microsoft.com/office/powerpoint/2010/main" val="2624443934"/>
              </p:ext>
            </p:extLst>
          </p:nvPr>
        </p:nvGraphicFramePr>
        <p:xfrm>
          <a:off x="2595488" y="2454614"/>
          <a:ext cx="1296988" cy="811213"/>
        </p:xfrm>
        <a:graphic>
          <a:graphicData uri="http://schemas.openxmlformats.org/presentationml/2006/ole">
            <mc:AlternateContent xmlns:mc="http://schemas.openxmlformats.org/markup-compatibility/2006">
              <mc:Choice xmlns:v="urn:schemas-microsoft-com:vml" Requires="v">
                <p:oleObj spid="_x0000_s515394" name="Формула" r:id="rId6" imgW="685800" imgH="431800" progId="">
                  <p:embed/>
                </p:oleObj>
              </mc:Choice>
              <mc:Fallback>
                <p:oleObj name="Формула" r:id="rId6" imgW="685800" imgH="431800" progId="">
                  <p:embed/>
                  <p:pic>
                    <p:nvPicPr>
                      <p:cNvPr id="0" name="Picture 109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5488" y="2454614"/>
                        <a:ext cx="1296988" cy="811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8982" name="Rectangle 6"/>
          <p:cNvSpPr>
            <a:spLocks noChangeArrowheads="1"/>
          </p:cNvSpPr>
          <p:nvPr/>
        </p:nvSpPr>
        <p:spPr bwMode="auto">
          <a:xfrm>
            <a:off x="7258876" y="2420888"/>
            <a:ext cx="625492" cy="523220"/>
          </a:xfrm>
          <a:prstGeom prst="rect">
            <a:avLst/>
          </a:prstGeom>
          <a:noFill/>
          <a:ln w="9525">
            <a:noFill/>
            <a:miter lim="800000"/>
            <a:headEnd/>
            <a:tailEnd/>
          </a:ln>
        </p:spPr>
        <p:txBody>
          <a:bodyPr wrap="none">
            <a:spAutoFit/>
          </a:bodyPr>
          <a:lstStyle/>
          <a:p>
            <a:r>
              <a:rPr lang="ru-RU" sz="2800" b="1" dirty="0">
                <a:solidFill>
                  <a:srgbClr val="000000"/>
                </a:solidFill>
                <a:latin typeface="Arial" pitchFamily="34" charset="0"/>
                <a:cs typeface="Arial" pitchFamily="34" charset="0"/>
              </a:rPr>
              <a:t>(3)</a:t>
            </a:r>
          </a:p>
        </p:txBody>
      </p:sp>
      <p:graphicFrame>
        <p:nvGraphicFramePr>
          <p:cNvPr id="638984" name="Object 8"/>
          <p:cNvGraphicFramePr>
            <a:graphicFrameLocks noChangeAspect="1"/>
          </p:cNvGraphicFramePr>
          <p:nvPr>
            <p:extLst>
              <p:ext uri="{D42A27DB-BD31-4B8C-83A1-F6EECF244321}">
                <p14:modId xmlns:p14="http://schemas.microsoft.com/office/powerpoint/2010/main" val="1892001072"/>
              </p:ext>
            </p:extLst>
          </p:nvPr>
        </p:nvGraphicFramePr>
        <p:xfrm>
          <a:off x="2933946" y="4991120"/>
          <a:ext cx="3420537" cy="1030168"/>
        </p:xfrm>
        <a:graphic>
          <a:graphicData uri="http://schemas.openxmlformats.org/presentationml/2006/ole">
            <mc:AlternateContent xmlns:mc="http://schemas.openxmlformats.org/markup-compatibility/2006">
              <mc:Choice xmlns:v="urn:schemas-microsoft-com:vml" Requires="v">
                <p:oleObj spid="_x0000_s515395" name="Формула" r:id="rId8" imgW="1295400" imgH="393700" progId="">
                  <p:embed/>
                </p:oleObj>
              </mc:Choice>
              <mc:Fallback>
                <p:oleObj name="Формула" r:id="rId8" imgW="1295400" imgH="393700" progId="">
                  <p:embed/>
                  <p:pic>
                    <p:nvPicPr>
                      <p:cNvPr id="0" name="Picture 109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3946" y="4991120"/>
                        <a:ext cx="3420537" cy="10301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8985" name="Rectangle 9"/>
          <p:cNvSpPr>
            <a:spLocks noChangeArrowheads="1"/>
          </p:cNvSpPr>
          <p:nvPr/>
        </p:nvSpPr>
        <p:spPr bwMode="auto">
          <a:xfrm>
            <a:off x="7416626" y="4991120"/>
            <a:ext cx="625492" cy="523220"/>
          </a:xfrm>
          <a:prstGeom prst="rect">
            <a:avLst/>
          </a:prstGeom>
          <a:noFill/>
          <a:ln w="9525">
            <a:noFill/>
            <a:miter lim="800000"/>
            <a:headEnd/>
            <a:tailEnd/>
          </a:ln>
        </p:spPr>
        <p:txBody>
          <a:bodyPr wrap="none">
            <a:spAutoFit/>
          </a:bodyPr>
          <a:lstStyle/>
          <a:p>
            <a:r>
              <a:rPr lang="ru-RU" sz="2800" b="1" dirty="0">
                <a:solidFill>
                  <a:srgbClr val="000000"/>
                </a:solidFill>
                <a:latin typeface="Arial" pitchFamily="34" charset="0"/>
                <a:cs typeface="Arial" pitchFamily="34" charset="0"/>
              </a:rPr>
              <a:t>(4)</a:t>
            </a:r>
          </a:p>
        </p:txBody>
      </p:sp>
      <p:pic>
        <p:nvPicPr>
          <p:cNvPr id="638988" name="Picture 12" descr="light"/>
          <p:cNvPicPr>
            <a:picLocks noChangeAspect="1" noChangeArrowheads="1" noCrop="1"/>
          </p:cNvPicPr>
          <p:nvPr/>
        </p:nvPicPr>
        <p:blipFill>
          <a:blip r:embed="rId10" cstate="print"/>
          <a:srcRect/>
          <a:stretch>
            <a:fillRect/>
          </a:stretch>
        </p:blipFill>
        <p:spPr bwMode="auto">
          <a:xfrm>
            <a:off x="499418" y="6021288"/>
            <a:ext cx="184150" cy="215900"/>
          </a:xfrm>
          <a:prstGeom prst="rect">
            <a:avLst/>
          </a:prstGeom>
          <a:noFill/>
          <a:ln w="9525">
            <a:noFill/>
            <a:miter lim="800000"/>
            <a:headEnd/>
            <a:tailEnd/>
          </a:ln>
        </p:spPr>
      </p:pic>
      <p:pic>
        <p:nvPicPr>
          <p:cNvPr id="638989" name="Picture 13" descr="light"/>
          <p:cNvPicPr>
            <a:picLocks noChangeAspect="1" noChangeArrowheads="1" noCrop="1"/>
          </p:cNvPicPr>
          <p:nvPr/>
        </p:nvPicPr>
        <p:blipFill>
          <a:blip r:embed="rId10" cstate="print"/>
          <a:srcRect/>
          <a:stretch>
            <a:fillRect/>
          </a:stretch>
        </p:blipFill>
        <p:spPr bwMode="auto">
          <a:xfrm>
            <a:off x="1579538" y="6340495"/>
            <a:ext cx="184150" cy="215900"/>
          </a:xfrm>
          <a:prstGeom prst="rect">
            <a:avLst/>
          </a:prstGeom>
          <a:noFill/>
          <a:ln w="9525">
            <a:noFill/>
            <a:miter lim="800000"/>
            <a:headEnd/>
            <a:tailEnd/>
          </a:ln>
        </p:spPr>
      </p:pic>
      <p:pic>
        <p:nvPicPr>
          <p:cNvPr id="17"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cstate="print"/>
          <a:stretch>
            <a:fillRect/>
          </a:stretch>
        </p:blipFill>
        <p:spPr>
          <a:xfrm>
            <a:off x="7111826" y="6329762"/>
            <a:ext cx="304800" cy="304800"/>
          </a:xfrm>
          <a:prstGeom prst="rect">
            <a:avLst/>
          </a:prstGeom>
        </p:spPr>
      </p:pic>
      <p:sp>
        <p:nvSpPr>
          <p:cNvPr id="2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домой 22">
            <a:hlinkClick r:id="rId1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4" name="Picture 12" descr="пишу 1"/>
          <p:cNvPicPr>
            <a:picLocks noChangeAspect="1" noChangeArrowheads="1" noCrop="1"/>
          </p:cNvPicPr>
          <p:nvPr/>
        </p:nvPicPr>
        <p:blipFill>
          <a:blip r:embed="rId13" cstate="print"/>
          <a:srcRect/>
          <a:stretch>
            <a:fillRect/>
          </a:stretch>
        </p:blipFill>
        <p:spPr bwMode="auto">
          <a:xfrm>
            <a:off x="8462991" y="4991120"/>
            <a:ext cx="649287" cy="1295400"/>
          </a:xfrm>
          <a:prstGeom prst="rect">
            <a:avLst/>
          </a:prstGeom>
          <a:noFill/>
          <a:ln w="9525">
            <a:noFill/>
            <a:miter lim="800000"/>
            <a:headEnd/>
            <a:tailEnd/>
          </a:ln>
        </p:spPr>
      </p:pic>
      <p:sp>
        <p:nvSpPr>
          <p:cNvPr id="19" name="Rectangle 7"/>
          <p:cNvSpPr>
            <a:spLocks noChangeArrowheads="1"/>
          </p:cNvSpPr>
          <p:nvPr/>
        </p:nvSpPr>
        <p:spPr bwMode="auto">
          <a:xfrm>
            <a:off x="107505" y="3155366"/>
            <a:ext cx="8856984" cy="2289858"/>
          </a:xfrm>
          <a:prstGeom prst="rect">
            <a:avLst/>
          </a:prstGeom>
          <a:noFill/>
          <a:ln w="9525">
            <a:noFill/>
            <a:miter lim="800000"/>
            <a:headEnd/>
            <a:tailEnd/>
          </a:ln>
        </p:spPr>
        <p:txBody>
          <a:bodyPr wrap="square">
            <a:spAutoFit/>
          </a:bodyPr>
          <a:lstStyle/>
          <a:p>
            <a:pPr indent="450000" algn="just">
              <a:lnSpc>
                <a:spcPct val="85000"/>
              </a:lnSpc>
            </a:pPr>
            <a:r>
              <a:rPr lang="ru-RU" sz="2800" b="1" dirty="0">
                <a:solidFill>
                  <a:srgbClr val="000000"/>
                </a:solidFill>
                <a:latin typeface="Arial" pitchFamily="34" charset="0"/>
                <a:cs typeface="Arial" pitchFamily="34" charset="0"/>
              </a:rPr>
              <a:t>Если системе, содержащей </a:t>
            </a:r>
            <a:r>
              <a:rPr lang="ru-RU" sz="2800" b="1" dirty="0">
                <a:ln>
                  <a:solidFill>
                    <a:sysClr val="windowText" lastClr="000000"/>
                  </a:solidFill>
                </a:ln>
                <a:solidFill>
                  <a:srgbClr val="0000FF"/>
                </a:solidFill>
                <a:latin typeface="Arial" pitchFamily="34" charset="0"/>
                <a:cs typeface="Arial" pitchFamily="34" charset="0"/>
              </a:rPr>
              <a:t>1 моль</a:t>
            </a:r>
            <a:r>
              <a:rPr lang="ru-RU" sz="2800" b="1" dirty="0">
                <a:ln>
                  <a:solidFill>
                    <a:sysClr val="windowText" lastClr="000000"/>
                  </a:solidFill>
                </a:ln>
                <a:solidFill>
                  <a:srgbClr val="000000"/>
                </a:solidFill>
                <a:latin typeface="Arial" pitchFamily="34" charset="0"/>
                <a:cs typeface="Arial" pitchFamily="34" charset="0"/>
              </a:rPr>
              <a:t> </a:t>
            </a:r>
            <a:r>
              <a:rPr lang="ru-RU" sz="2800" b="1" dirty="0">
                <a:solidFill>
                  <a:srgbClr val="000000"/>
                </a:solidFill>
                <a:latin typeface="Arial" pitchFamily="34" charset="0"/>
                <a:cs typeface="Arial" pitchFamily="34" charset="0"/>
              </a:rPr>
              <a:t>вещества, сообщить </a:t>
            </a:r>
            <a:r>
              <a:rPr lang="ru-RU" sz="2800" b="1" u="sng" dirty="0">
                <a:solidFill>
                  <a:srgbClr val="000000"/>
                </a:solidFill>
                <a:latin typeface="Arial" pitchFamily="34" charset="0"/>
                <a:cs typeface="Arial" pitchFamily="34" charset="0"/>
              </a:rPr>
              <a:t>бесконечно малое количество</a:t>
            </a:r>
            <a:r>
              <a:rPr lang="ru-RU" sz="2800" b="1" dirty="0">
                <a:solidFill>
                  <a:srgbClr val="000000"/>
                </a:solidFill>
                <a:latin typeface="Arial" pitchFamily="34" charset="0"/>
                <a:cs typeface="Arial" pitchFamily="34" charset="0"/>
              </a:rPr>
              <a:t> </a:t>
            </a:r>
            <a:r>
              <a:rPr lang="ru-RU" sz="2800" b="1" dirty="0">
                <a:ln>
                  <a:solidFill>
                    <a:sysClr val="windowText" lastClr="000000"/>
                  </a:solidFill>
                </a:ln>
                <a:solidFill>
                  <a:srgbClr val="FF3300"/>
                </a:solidFill>
                <a:latin typeface="Arial" pitchFamily="34" charset="0"/>
                <a:cs typeface="Arial" pitchFamily="34" charset="0"/>
              </a:rPr>
              <a:t>теплоты </a:t>
            </a:r>
            <a:r>
              <a:rPr lang="ru-RU" sz="2800" b="1" dirty="0">
                <a:ln>
                  <a:solidFill>
                    <a:sysClr val="windowText" lastClr="000000"/>
                  </a:solidFill>
                </a:ln>
                <a:solidFill>
                  <a:srgbClr val="FF3300"/>
                </a:solidFill>
                <a:latin typeface="Arial" pitchFamily="34" charset="0"/>
                <a:cs typeface="Arial" pitchFamily="34" charset="0"/>
                <a:sym typeface="Symbol" pitchFamily="18" charset="2"/>
              </a:rPr>
              <a:t></a:t>
            </a:r>
            <a:r>
              <a:rPr lang="en-US" sz="2800" b="1" dirty="0">
                <a:ln>
                  <a:solidFill>
                    <a:sysClr val="windowText" lastClr="000000"/>
                  </a:solidFill>
                </a:ln>
                <a:solidFill>
                  <a:srgbClr val="FF3300"/>
                </a:solidFill>
                <a:latin typeface="Arial" pitchFamily="34" charset="0"/>
                <a:cs typeface="Arial" pitchFamily="34" charset="0"/>
              </a:rPr>
              <a:t>Q</a:t>
            </a:r>
            <a:r>
              <a:rPr lang="ru-RU" sz="2800" b="1" dirty="0">
                <a:solidFill>
                  <a:srgbClr val="000000"/>
                </a:solidFill>
                <a:latin typeface="Arial" pitchFamily="34" charset="0"/>
                <a:cs typeface="Arial" pitchFamily="34" charset="0"/>
                <a:sym typeface="Symbol" pitchFamily="18" charset="2"/>
              </a:rPr>
              <a:t>, то температура ее повышается на бесконечно малую величину </a:t>
            </a:r>
            <a:r>
              <a:rPr lang="en-US" sz="2800" b="1" dirty="0" err="1">
                <a:solidFill>
                  <a:srgbClr val="000000"/>
                </a:solidFill>
                <a:latin typeface="Arial" pitchFamily="34" charset="0"/>
                <a:cs typeface="Arial" pitchFamily="34" charset="0"/>
                <a:sym typeface="Symbol" pitchFamily="18" charset="2"/>
              </a:rPr>
              <a:t>dT</a:t>
            </a:r>
            <a:r>
              <a:rPr lang="ru-RU" sz="2800" b="1" dirty="0">
                <a:solidFill>
                  <a:srgbClr val="000000"/>
                </a:solidFill>
                <a:latin typeface="Arial" pitchFamily="34" charset="0"/>
                <a:cs typeface="Arial" pitchFamily="34" charset="0"/>
                <a:sym typeface="Symbol" pitchFamily="18" charset="2"/>
              </a:rPr>
              <a:t> и тогда      </a:t>
            </a:r>
          </a:p>
          <a:p>
            <a:pPr indent="450000" algn="just">
              <a:lnSpc>
                <a:spcPct val="85000"/>
              </a:lnSpc>
            </a:pPr>
            <a:r>
              <a:rPr lang="ru-RU" sz="2800" b="1" dirty="0">
                <a:solidFill>
                  <a:srgbClr val="000000"/>
                </a:solidFill>
                <a:latin typeface="Arial" pitchFamily="34" charset="0"/>
                <a:cs typeface="Arial" pitchFamily="34" charset="0"/>
                <a:sym typeface="Symbol" pitchFamily="18" charset="2"/>
              </a:rPr>
              <a:t>                          </a:t>
            </a:r>
            <a:r>
              <a:rPr lang="en-US" sz="2800" b="1" dirty="0">
                <a:solidFill>
                  <a:srgbClr val="000000"/>
                </a:solidFill>
                <a:latin typeface="Arial" pitchFamily="34" charset="0"/>
                <a:cs typeface="Arial" pitchFamily="34" charset="0"/>
              </a:rPr>
              <a:t>Q</a:t>
            </a:r>
            <a:r>
              <a:rPr lang="ru-RU" sz="2800" b="1" dirty="0">
                <a:solidFill>
                  <a:srgbClr val="000000"/>
                </a:solidFill>
                <a:latin typeface="Arial" pitchFamily="34" charset="0"/>
                <a:cs typeface="Arial" pitchFamily="34" charset="0"/>
                <a:sym typeface="Symbol" pitchFamily="18" charset="2"/>
              </a:rPr>
              <a:t> = с</a:t>
            </a:r>
            <a:r>
              <a:rPr lang="en-US" sz="2800" b="1" dirty="0" err="1">
                <a:solidFill>
                  <a:srgbClr val="000000"/>
                </a:solidFill>
                <a:latin typeface="Arial" pitchFamily="34" charset="0"/>
                <a:cs typeface="Arial" pitchFamily="34" charset="0"/>
                <a:sym typeface="Symbol" pitchFamily="18" charset="2"/>
              </a:rPr>
              <a:t>dT</a:t>
            </a:r>
            <a:r>
              <a:rPr lang="ru-RU" sz="2800" b="1" dirty="0">
                <a:solidFill>
                  <a:srgbClr val="000000"/>
                </a:solidFill>
                <a:latin typeface="Arial" pitchFamily="34" charset="0"/>
                <a:cs typeface="Arial" pitchFamily="34" charset="0"/>
                <a:sym typeface="Symbol" pitchFamily="18" charset="2"/>
              </a:rPr>
              <a:t>,</a:t>
            </a:r>
            <a:endParaRPr lang="ru-RU" sz="2800" b="1" dirty="0">
              <a:latin typeface="Arial" pitchFamily="34" charset="0"/>
              <a:cs typeface="Arial" pitchFamily="34" charset="0"/>
              <a:sym typeface="Symbol" pitchFamily="18" charset="2"/>
            </a:endParaRPr>
          </a:p>
          <a:p>
            <a:pPr indent="450000" algn="just">
              <a:lnSpc>
                <a:spcPct val="85000"/>
              </a:lnSpc>
            </a:pPr>
            <a:r>
              <a:rPr lang="ru-RU" sz="2800" b="1" dirty="0">
                <a:solidFill>
                  <a:srgbClr val="000000"/>
                </a:solidFill>
                <a:latin typeface="Arial" pitchFamily="34" charset="0"/>
                <a:cs typeface="Arial" pitchFamily="34" charset="0"/>
                <a:sym typeface="Symbol" pitchFamily="18" charset="2"/>
              </a:rPr>
              <a:t>откуда</a:t>
            </a:r>
          </a:p>
        </p:txBody>
      </p:sp>
      <p:pic>
        <p:nvPicPr>
          <p:cNvPr id="409939" name="Picture 339" descr="D:\диск D\25.12.20-домашние документы\Лаб. раб YES-14.01.20\Виртуальные лабораторные YES\Анимашки и картинки\Огонь\237556505.gif"/>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42111" y="5981148"/>
            <a:ext cx="1238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чайник"/>
          <p:cNvPicPr>
            <a:picLocks noChangeAspect="1" noChangeArrowheads="1" noCrop="1"/>
          </p:cNvPicPr>
          <p:nvPr/>
        </p:nvPicPr>
        <p:blipFill>
          <a:blip r:embed="rId15" cstate="print"/>
          <a:srcRect/>
          <a:stretch>
            <a:fillRect/>
          </a:stretch>
        </p:blipFill>
        <p:spPr bwMode="auto">
          <a:xfrm>
            <a:off x="3995936" y="5873808"/>
            <a:ext cx="540619" cy="507520"/>
          </a:xfrm>
          <a:prstGeom prst="rect">
            <a:avLst/>
          </a:prstGeom>
          <a:noFill/>
          <a:ln w="9525">
            <a:noFill/>
            <a:miter lim="800000"/>
            <a:headEnd/>
            <a:tailEnd/>
          </a:ln>
        </p:spPr>
      </p:pic>
    </p:spTree>
    <p:extLst>
      <p:ext uri="{BB962C8B-B14F-4D97-AF65-F5344CB8AC3E}">
        <p14:creationId xmlns:p14="http://schemas.microsoft.com/office/powerpoint/2010/main" val="222005876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p:cNvSpPr>
            <a:spLocks noChangeArrowheads="1"/>
          </p:cNvSpPr>
          <p:nvPr/>
        </p:nvSpPr>
        <p:spPr bwMode="auto">
          <a:xfrm>
            <a:off x="51084" y="1196752"/>
            <a:ext cx="8913404" cy="1923604"/>
          </a:xfrm>
          <a:prstGeom prst="rect">
            <a:avLst/>
          </a:prstGeom>
          <a:noFill/>
          <a:ln w="9525">
            <a:noFill/>
            <a:miter lim="800000"/>
            <a:headEnd/>
            <a:tailEnd/>
          </a:ln>
        </p:spPr>
        <p:txBody>
          <a:bodyPr wrap="square">
            <a:spAutoFit/>
          </a:bodyPr>
          <a:lstStyle/>
          <a:p>
            <a:pPr algn="just">
              <a:lnSpc>
                <a:spcPct val="85000"/>
              </a:lnSpc>
            </a:pPr>
            <a:r>
              <a:rPr lang="ru-RU" sz="2800" b="1" dirty="0">
                <a:solidFill>
                  <a:srgbClr val="000000"/>
                </a:solidFill>
                <a:latin typeface="Arial" pitchFamily="34" charset="0"/>
                <a:cs typeface="Arial" pitchFamily="34" charset="0"/>
              </a:rPr>
              <a:t>где с – </a:t>
            </a:r>
            <a:r>
              <a:rPr lang="ru-RU" sz="2800" b="1" dirty="0">
                <a:ln>
                  <a:solidFill>
                    <a:sysClr val="windowText" lastClr="000000"/>
                  </a:solidFill>
                </a:ln>
                <a:solidFill>
                  <a:srgbClr val="000000"/>
                </a:solidFill>
                <a:latin typeface="Arial" pitchFamily="34" charset="0"/>
                <a:cs typeface="Arial" pitchFamily="34" charset="0"/>
              </a:rPr>
              <a:t>истинная </a:t>
            </a:r>
            <a:r>
              <a:rPr lang="ru-RU" sz="2800" b="1" dirty="0">
                <a:ln>
                  <a:solidFill>
                    <a:sysClr val="windowText" lastClr="000000"/>
                  </a:solidFill>
                </a:ln>
                <a:solidFill>
                  <a:srgbClr val="FF3300"/>
                </a:solidFill>
                <a:latin typeface="Arial" pitchFamily="34" charset="0"/>
                <a:cs typeface="Arial" pitchFamily="34" charset="0"/>
              </a:rPr>
              <a:t>мольная теплоемкость</a:t>
            </a:r>
            <a:r>
              <a:rPr lang="ru-RU" sz="2800" b="1" dirty="0">
                <a:solidFill>
                  <a:srgbClr val="000000"/>
                </a:solidFill>
                <a:latin typeface="Arial" pitchFamily="34" charset="0"/>
                <a:cs typeface="Arial" pitchFamily="34" charset="0"/>
              </a:rPr>
              <a:t>, </a:t>
            </a:r>
            <a:r>
              <a:rPr lang="ru-RU" sz="2800" b="1" u="sng" dirty="0">
                <a:solidFill>
                  <a:srgbClr val="000000"/>
                </a:solidFill>
                <a:latin typeface="Arial" pitchFamily="34" charset="0"/>
                <a:cs typeface="Arial" pitchFamily="34" charset="0"/>
              </a:rPr>
              <a:t>численно равная количеству теплоты, которое необходимо сообщить одному молю вещества для нагревания его на 1 К</a:t>
            </a:r>
            <a:r>
              <a:rPr lang="ru-RU" sz="2800" b="1" dirty="0">
                <a:solidFill>
                  <a:srgbClr val="000000"/>
                </a:solidFill>
                <a:latin typeface="Arial" pitchFamily="34" charset="0"/>
                <a:cs typeface="Arial" pitchFamily="34" charset="0"/>
              </a:rPr>
              <a:t>, размерность Дж/(моль </a:t>
            </a:r>
            <a:r>
              <a:rPr lang="ru-RU" sz="2800" b="1" baseline="30000" dirty="0">
                <a:solidFill>
                  <a:srgbClr val="000000"/>
                </a:solidFill>
                <a:latin typeface="Arial" pitchFamily="34" charset="0"/>
                <a:cs typeface="Arial" pitchFamily="34" charset="0"/>
              </a:rPr>
              <a:t>.</a:t>
            </a:r>
            <a:r>
              <a:rPr lang="ru-RU" sz="2800" b="1" dirty="0">
                <a:solidFill>
                  <a:srgbClr val="000000"/>
                </a:solidFill>
                <a:latin typeface="Arial" pitchFamily="34" charset="0"/>
                <a:cs typeface="Arial" pitchFamily="34" charset="0"/>
              </a:rPr>
              <a:t> К). Из уравнений (2) – (3) имеем:</a:t>
            </a:r>
          </a:p>
        </p:txBody>
      </p:sp>
      <p:sp>
        <p:nvSpPr>
          <p:cNvPr id="6150" name="Rectangle 3"/>
          <p:cNvSpPr>
            <a:spLocks noChangeArrowheads="1"/>
          </p:cNvSpPr>
          <p:nvPr/>
        </p:nvSpPr>
        <p:spPr bwMode="auto">
          <a:xfrm>
            <a:off x="0" y="3176588"/>
            <a:ext cx="9144000" cy="0"/>
          </a:xfrm>
          <a:prstGeom prst="rect">
            <a:avLst/>
          </a:prstGeom>
          <a:noFill/>
          <a:ln w="9525">
            <a:noFill/>
            <a:miter lim="800000"/>
            <a:headEnd/>
            <a:tailEnd/>
          </a:ln>
        </p:spPr>
        <p:txBody>
          <a:bodyPr wrap="none" anchor="ctr">
            <a:spAutoFit/>
          </a:bodyPr>
          <a:lstStyle/>
          <a:p>
            <a:endParaRPr lang="ru-RU"/>
          </a:p>
        </p:txBody>
      </p:sp>
      <p:graphicFrame>
        <p:nvGraphicFramePr>
          <p:cNvPr id="641028" name="Object 4"/>
          <p:cNvGraphicFramePr>
            <a:graphicFrameLocks noChangeAspect="1"/>
          </p:cNvGraphicFramePr>
          <p:nvPr>
            <p:extLst>
              <p:ext uri="{D42A27DB-BD31-4B8C-83A1-F6EECF244321}">
                <p14:modId xmlns:p14="http://schemas.microsoft.com/office/powerpoint/2010/main" val="1188837861"/>
              </p:ext>
            </p:extLst>
          </p:nvPr>
        </p:nvGraphicFramePr>
        <p:xfrm>
          <a:off x="3491880" y="2992790"/>
          <a:ext cx="2833329" cy="1036315"/>
        </p:xfrm>
        <a:graphic>
          <a:graphicData uri="http://schemas.openxmlformats.org/presentationml/2006/ole">
            <mc:AlternateContent xmlns:mc="http://schemas.openxmlformats.org/markup-compatibility/2006">
              <mc:Choice xmlns:v="urn:schemas-microsoft-com:vml" Requires="v">
                <p:oleObj spid="_x0000_s487244" name="Формула" r:id="rId5" imgW="1384300" imgH="508000" progId="">
                  <p:embed/>
                </p:oleObj>
              </mc:Choice>
              <mc:Fallback>
                <p:oleObj name="Формула" r:id="rId5" imgW="1384300" imgH="508000" progId="">
                  <p:embed/>
                  <p:pic>
                    <p:nvPicPr>
                      <p:cNvPr id="0" name="Picture 148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1880" y="2992790"/>
                        <a:ext cx="2833329" cy="10363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1029" name="Rectangle 5"/>
          <p:cNvSpPr>
            <a:spLocks noChangeArrowheads="1"/>
          </p:cNvSpPr>
          <p:nvPr/>
        </p:nvSpPr>
        <p:spPr bwMode="auto">
          <a:xfrm>
            <a:off x="214282" y="3789040"/>
            <a:ext cx="3567881" cy="480131"/>
          </a:xfrm>
          <a:prstGeom prst="rect">
            <a:avLst/>
          </a:prstGeom>
          <a:noFill/>
          <a:ln w="9525">
            <a:noFill/>
            <a:miter lim="800000"/>
            <a:headEnd/>
            <a:tailEnd/>
          </a:ln>
        </p:spPr>
        <p:txBody>
          <a:bodyPr wrap="square" anchor="ctr">
            <a:spAutoFit/>
          </a:bodyPr>
          <a:lstStyle/>
          <a:p>
            <a:pPr eaLnBrk="0" hangingPunct="0">
              <a:lnSpc>
                <a:spcPct val="90000"/>
              </a:lnSpc>
            </a:pPr>
            <a:r>
              <a:rPr lang="ru-RU" sz="2800" b="1" dirty="0">
                <a:latin typeface="Arial" pitchFamily="34" charset="0"/>
                <a:cs typeface="Arial" pitchFamily="34" charset="0"/>
              </a:rPr>
              <a:t>отсюда следует </a:t>
            </a:r>
          </a:p>
        </p:txBody>
      </p:sp>
      <p:sp>
        <p:nvSpPr>
          <p:cNvPr id="6152" name="Rectangle 6"/>
          <p:cNvSpPr>
            <a:spLocks noChangeArrowheads="1"/>
          </p:cNvSpPr>
          <p:nvPr/>
        </p:nvSpPr>
        <p:spPr bwMode="auto">
          <a:xfrm>
            <a:off x="0" y="3176588"/>
            <a:ext cx="9144000" cy="0"/>
          </a:xfrm>
          <a:prstGeom prst="rect">
            <a:avLst/>
          </a:prstGeom>
          <a:noFill/>
          <a:ln w="9525">
            <a:noFill/>
            <a:miter lim="800000"/>
            <a:headEnd/>
            <a:tailEnd/>
          </a:ln>
        </p:spPr>
        <p:txBody>
          <a:bodyPr wrap="none" anchor="ctr">
            <a:spAutoFit/>
          </a:bodyPr>
          <a:lstStyle/>
          <a:p>
            <a:endParaRPr lang="ru-RU"/>
          </a:p>
        </p:txBody>
      </p:sp>
      <p:graphicFrame>
        <p:nvGraphicFramePr>
          <p:cNvPr id="641031" name="Object 7"/>
          <p:cNvGraphicFramePr>
            <a:graphicFrameLocks noChangeAspect="1"/>
          </p:cNvGraphicFramePr>
          <p:nvPr>
            <p:extLst>
              <p:ext uri="{D42A27DB-BD31-4B8C-83A1-F6EECF244321}">
                <p14:modId xmlns:p14="http://schemas.microsoft.com/office/powerpoint/2010/main" val="3939980144"/>
              </p:ext>
            </p:extLst>
          </p:nvPr>
        </p:nvGraphicFramePr>
        <p:xfrm>
          <a:off x="3000375" y="4005064"/>
          <a:ext cx="2528294" cy="1166547"/>
        </p:xfrm>
        <a:graphic>
          <a:graphicData uri="http://schemas.openxmlformats.org/presentationml/2006/ole">
            <mc:AlternateContent xmlns:mc="http://schemas.openxmlformats.org/markup-compatibility/2006">
              <mc:Choice xmlns:v="urn:schemas-microsoft-com:vml" Requires="v">
                <p:oleObj spid="_x0000_s487245" name="Формула" r:id="rId7" imgW="1091726" imgH="507780" progId="">
                  <p:embed/>
                </p:oleObj>
              </mc:Choice>
              <mc:Fallback>
                <p:oleObj name="Формула" r:id="rId7" imgW="1091726" imgH="507780" progId="">
                  <p:embed/>
                  <p:pic>
                    <p:nvPicPr>
                      <p:cNvPr id="0" name="Picture 148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75" y="4005064"/>
                        <a:ext cx="2528294" cy="11665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1032" name="Rectangle 8"/>
          <p:cNvSpPr>
            <a:spLocks noChangeArrowheads="1"/>
          </p:cNvSpPr>
          <p:nvPr/>
        </p:nvSpPr>
        <p:spPr bwMode="auto">
          <a:xfrm>
            <a:off x="6724650" y="4423790"/>
            <a:ext cx="625492" cy="523220"/>
          </a:xfrm>
          <a:prstGeom prst="rect">
            <a:avLst/>
          </a:prstGeom>
          <a:noFill/>
          <a:ln w="9525">
            <a:noFill/>
            <a:miter lim="800000"/>
            <a:headEnd/>
            <a:tailEnd/>
          </a:ln>
        </p:spPr>
        <p:txBody>
          <a:bodyPr wrap="none">
            <a:spAutoFit/>
          </a:bodyPr>
          <a:lstStyle/>
          <a:p>
            <a:r>
              <a:rPr lang="ru-RU" sz="2800" b="1" dirty="0">
                <a:solidFill>
                  <a:srgbClr val="000000"/>
                </a:solidFill>
                <a:latin typeface="Arial" pitchFamily="34" charset="0"/>
                <a:cs typeface="Arial" pitchFamily="34" charset="0"/>
              </a:rPr>
              <a:t>(5)</a:t>
            </a:r>
          </a:p>
        </p:txBody>
      </p:sp>
      <p:sp>
        <p:nvSpPr>
          <p:cNvPr id="641033" name="Rectangle 9"/>
          <p:cNvSpPr>
            <a:spLocks noChangeArrowheads="1"/>
          </p:cNvSpPr>
          <p:nvPr/>
        </p:nvSpPr>
        <p:spPr bwMode="auto">
          <a:xfrm>
            <a:off x="166756" y="5204855"/>
            <a:ext cx="8286750" cy="867930"/>
          </a:xfrm>
          <a:prstGeom prst="rect">
            <a:avLst/>
          </a:prstGeom>
          <a:noFill/>
          <a:ln w="9525">
            <a:noFill/>
            <a:miter lim="800000"/>
            <a:headEnd/>
            <a:tailEnd/>
          </a:ln>
        </p:spPr>
        <p:txBody>
          <a:bodyPr anchor="ctr">
            <a:spAutoFit/>
          </a:bodyPr>
          <a:lstStyle/>
          <a:p>
            <a:pPr indent="444500" algn="just" eaLnBrk="0" hangingPunct="0">
              <a:lnSpc>
                <a:spcPct val="90000"/>
              </a:lnSpc>
            </a:pPr>
            <a:r>
              <a:rPr lang="ru-RU" sz="2800" b="1" dirty="0">
                <a:latin typeface="Arial" pitchFamily="34" charset="0"/>
                <a:cs typeface="Arial" pitchFamily="34" charset="0"/>
              </a:rPr>
              <a:t>Уравнение (5) связывает между собой </a:t>
            </a:r>
            <a:r>
              <a:rPr lang="ru-RU" sz="2800" b="1" dirty="0">
                <a:ln>
                  <a:solidFill>
                    <a:sysClr val="windowText" lastClr="000000"/>
                  </a:solidFill>
                </a:ln>
                <a:solidFill>
                  <a:srgbClr val="FF3399"/>
                </a:solidFill>
                <a:latin typeface="Arial" pitchFamily="34" charset="0"/>
                <a:cs typeface="Arial" pitchFamily="34" charset="0"/>
              </a:rPr>
              <a:t>среднюю</a:t>
            </a:r>
            <a:r>
              <a:rPr lang="ru-RU" sz="2800" b="1" dirty="0">
                <a:latin typeface="Arial" pitchFamily="34" charset="0"/>
                <a:cs typeface="Arial" pitchFamily="34" charset="0"/>
              </a:rPr>
              <a:t> и </a:t>
            </a:r>
            <a:r>
              <a:rPr lang="ru-RU" sz="2800" b="1" dirty="0">
                <a:ln>
                  <a:solidFill>
                    <a:sysClr val="windowText" lastClr="000000"/>
                  </a:solidFill>
                </a:ln>
                <a:solidFill>
                  <a:srgbClr val="FF3300"/>
                </a:solidFill>
                <a:latin typeface="Arial" pitchFamily="34" charset="0"/>
                <a:cs typeface="Arial" pitchFamily="34" charset="0"/>
              </a:rPr>
              <a:t>истинную</a:t>
            </a:r>
            <a:r>
              <a:rPr lang="ru-RU" sz="2800" b="1" dirty="0">
                <a:ln>
                  <a:solidFill>
                    <a:sysClr val="windowText" lastClr="000000"/>
                  </a:solidFill>
                </a:ln>
                <a:latin typeface="Arial" pitchFamily="34" charset="0"/>
                <a:cs typeface="Arial" pitchFamily="34" charset="0"/>
              </a:rPr>
              <a:t> </a:t>
            </a:r>
            <a:r>
              <a:rPr lang="ru-RU" sz="2800" b="1" dirty="0">
                <a:latin typeface="Arial" pitchFamily="34" charset="0"/>
                <a:cs typeface="Arial" pitchFamily="34" charset="0"/>
              </a:rPr>
              <a:t>теплоемкость. </a:t>
            </a:r>
          </a:p>
        </p:txBody>
      </p:sp>
      <p:pic>
        <p:nvPicPr>
          <p:cNvPr id="641034" name="Picture 10" descr="чайник"/>
          <p:cNvPicPr>
            <a:picLocks noChangeAspect="1" noChangeArrowheads="1" noCrop="1"/>
          </p:cNvPicPr>
          <p:nvPr/>
        </p:nvPicPr>
        <p:blipFill>
          <a:blip r:embed="rId9" cstate="print"/>
          <a:srcRect/>
          <a:stretch>
            <a:fillRect/>
          </a:stretch>
        </p:blipFill>
        <p:spPr bwMode="auto">
          <a:xfrm>
            <a:off x="214282" y="6143644"/>
            <a:ext cx="466725" cy="438150"/>
          </a:xfrm>
          <a:prstGeom prst="rect">
            <a:avLst/>
          </a:prstGeom>
          <a:noFill/>
          <a:ln w="9525">
            <a:noFill/>
            <a:miter lim="800000"/>
            <a:headEnd/>
            <a:tailEnd/>
          </a:ln>
        </p:spPr>
      </p:pic>
      <p:pic>
        <p:nvPicPr>
          <p:cNvPr id="641035" name="Picture 11" descr="light14"/>
          <p:cNvPicPr>
            <a:picLocks noChangeAspect="1" noChangeArrowheads="1" noCrop="1"/>
          </p:cNvPicPr>
          <p:nvPr/>
        </p:nvPicPr>
        <p:blipFill>
          <a:blip r:embed="rId10" cstate="print"/>
          <a:srcRect/>
          <a:stretch>
            <a:fillRect/>
          </a:stretch>
        </p:blipFill>
        <p:spPr bwMode="auto">
          <a:xfrm>
            <a:off x="285720" y="6572250"/>
            <a:ext cx="276225" cy="285750"/>
          </a:xfrm>
          <a:prstGeom prst="rect">
            <a:avLst/>
          </a:prstGeom>
          <a:noFill/>
          <a:ln w="9525">
            <a:noFill/>
            <a:miter lim="800000"/>
            <a:headEnd/>
            <a:tailEnd/>
          </a:ln>
        </p:spPr>
      </p:pic>
      <p:pic>
        <p:nvPicPr>
          <p:cNvPr id="16"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cstate="print"/>
          <a:stretch>
            <a:fillRect/>
          </a:stretch>
        </p:blipFill>
        <p:spPr>
          <a:xfrm>
            <a:off x="6724650" y="6279458"/>
            <a:ext cx="304800" cy="304800"/>
          </a:xfrm>
          <a:prstGeom prst="rect">
            <a:avLst/>
          </a:prstGeom>
        </p:spPr>
      </p:pic>
      <p:sp>
        <p:nvSpPr>
          <p:cNvPr id="2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домой 21">
            <a:hlinkClick r:id="rId1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3" name="Picture 12" descr="пишу 1"/>
          <p:cNvPicPr>
            <a:picLocks noChangeAspect="1" noChangeArrowheads="1" noCrop="1"/>
          </p:cNvPicPr>
          <p:nvPr/>
        </p:nvPicPr>
        <p:blipFill>
          <a:blip r:embed="rId13" cstate="print"/>
          <a:srcRect/>
          <a:stretch>
            <a:fillRect/>
          </a:stretch>
        </p:blipFill>
        <p:spPr bwMode="auto">
          <a:xfrm>
            <a:off x="8462991" y="4991120"/>
            <a:ext cx="649287" cy="1295400"/>
          </a:xfrm>
          <a:prstGeom prst="rect">
            <a:avLst/>
          </a:prstGeom>
          <a:noFill/>
          <a:ln w="9525">
            <a:noFill/>
            <a:miter lim="800000"/>
            <a:headEnd/>
            <a:tailEnd/>
          </a:ln>
        </p:spPr>
      </p:pic>
      <p:graphicFrame>
        <p:nvGraphicFramePr>
          <p:cNvPr id="2" name="Объект 1"/>
          <p:cNvGraphicFramePr>
            <a:graphicFrameLocks noChangeAspect="1"/>
          </p:cNvGraphicFramePr>
          <p:nvPr>
            <p:extLst>
              <p:ext uri="{D42A27DB-BD31-4B8C-83A1-F6EECF244321}">
                <p14:modId xmlns:p14="http://schemas.microsoft.com/office/powerpoint/2010/main" val="2993910393"/>
              </p:ext>
            </p:extLst>
          </p:nvPr>
        </p:nvGraphicFramePr>
        <p:xfrm>
          <a:off x="2771800" y="116632"/>
          <a:ext cx="3421063" cy="1030288"/>
        </p:xfrm>
        <a:graphic>
          <a:graphicData uri="http://schemas.openxmlformats.org/presentationml/2006/ole">
            <mc:AlternateContent xmlns:mc="http://schemas.openxmlformats.org/markup-compatibility/2006">
              <mc:Choice xmlns:v="urn:schemas-microsoft-com:vml" Requires="v">
                <p:oleObj spid="_x0000_s487246" name="Формула" r:id="rId14" imgW="1295400" imgH="393700" progId="">
                  <p:embed/>
                </p:oleObj>
              </mc:Choice>
              <mc:Fallback>
                <p:oleObj name="Формула" r:id="rId14" imgW="1295400" imgH="393700" progId="">
                  <p:embed/>
                  <p:pic>
                    <p:nvPicPr>
                      <p:cNvPr id="0" name="Picture 148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71800" y="116632"/>
                        <a:ext cx="3421063" cy="1030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6509259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ChangeArrowheads="1"/>
          </p:cNvSpPr>
          <p:nvPr/>
        </p:nvSpPr>
        <p:spPr bwMode="auto">
          <a:xfrm>
            <a:off x="0" y="3176588"/>
            <a:ext cx="9144000" cy="0"/>
          </a:xfrm>
          <a:prstGeom prst="rect">
            <a:avLst/>
          </a:prstGeom>
          <a:noFill/>
          <a:ln w="9525">
            <a:noFill/>
            <a:miter lim="800000"/>
            <a:headEnd/>
            <a:tailEnd/>
          </a:ln>
        </p:spPr>
        <p:txBody>
          <a:bodyPr wrap="none" anchor="ctr">
            <a:spAutoFit/>
          </a:bodyPr>
          <a:lstStyle/>
          <a:p>
            <a:endParaRPr lang="ru-RU"/>
          </a:p>
        </p:txBody>
      </p:sp>
      <p:sp>
        <p:nvSpPr>
          <p:cNvPr id="7173" name="Rectangle 3"/>
          <p:cNvSpPr>
            <a:spLocks noChangeArrowheads="1"/>
          </p:cNvSpPr>
          <p:nvPr/>
        </p:nvSpPr>
        <p:spPr bwMode="auto">
          <a:xfrm>
            <a:off x="0" y="3176588"/>
            <a:ext cx="9144000" cy="0"/>
          </a:xfrm>
          <a:prstGeom prst="rect">
            <a:avLst/>
          </a:prstGeom>
          <a:noFill/>
          <a:ln w="9525">
            <a:noFill/>
            <a:miter lim="800000"/>
            <a:headEnd/>
            <a:tailEnd/>
          </a:ln>
        </p:spPr>
        <p:txBody>
          <a:bodyPr wrap="none" anchor="ctr">
            <a:spAutoFit/>
          </a:bodyPr>
          <a:lstStyle/>
          <a:p>
            <a:endParaRPr lang="ru-RU"/>
          </a:p>
        </p:txBody>
      </p:sp>
      <p:pic>
        <p:nvPicPr>
          <p:cNvPr id="642052" name="Picture 4" descr="чайник"/>
          <p:cNvPicPr>
            <a:picLocks noChangeAspect="1" noChangeArrowheads="1" noCrop="1"/>
          </p:cNvPicPr>
          <p:nvPr/>
        </p:nvPicPr>
        <p:blipFill>
          <a:blip r:embed="rId5" cstate="print"/>
          <a:srcRect/>
          <a:stretch>
            <a:fillRect/>
          </a:stretch>
        </p:blipFill>
        <p:spPr bwMode="auto">
          <a:xfrm>
            <a:off x="142844" y="6143644"/>
            <a:ext cx="466725" cy="438150"/>
          </a:xfrm>
          <a:prstGeom prst="rect">
            <a:avLst/>
          </a:prstGeom>
          <a:noFill/>
          <a:ln w="9525">
            <a:noFill/>
            <a:miter lim="800000"/>
            <a:headEnd/>
            <a:tailEnd/>
          </a:ln>
        </p:spPr>
      </p:pic>
      <p:pic>
        <p:nvPicPr>
          <p:cNvPr id="642053" name="Picture 5" descr="light14"/>
          <p:cNvPicPr>
            <a:picLocks noChangeAspect="1" noChangeArrowheads="1" noCrop="1"/>
          </p:cNvPicPr>
          <p:nvPr/>
        </p:nvPicPr>
        <p:blipFill>
          <a:blip r:embed="rId6" cstate="print"/>
          <a:srcRect/>
          <a:stretch>
            <a:fillRect/>
          </a:stretch>
        </p:blipFill>
        <p:spPr bwMode="auto">
          <a:xfrm>
            <a:off x="191319" y="6572250"/>
            <a:ext cx="276225" cy="285750"/>
          </a:xfrm>
          <a:prstGeom prst="rect">
            <a:avLst/>
          </a:prstGeom>
          <a:noFill/>
          <a:ln w="9525">
            <a:noFill/>
            <a:miter lim="800000"/>
            <a:headEnd/>
            <a:tailEnd/>
          </a:ln>
        </p:spPr>
      </p:pic>
      <p:sp>
        <p:nvSpPr>
          <p:cNvPr id="642055" name="WordArt 7"/>
          <p:cNvSpPr>
            <a:spLocks noChangeArrowheads="1" noChangeShapeType="1" noTextEdit="1"/>
          </p:cNvSpPr>
          <p:nvPr/>
        </p:nvSpPr>
        <p:spPr bwMode="auto">
          <a:xfrm>
            <a:off x="715964" y="97111"/>
            <a:ext cx="7749208" cy="523577"/>
          </a:xfrm>
          <a:prstGeom prst="rect">
            <a:avLst/>
          </a:prstGeom>
        </p:spPr>
        <p:txBody>
          <a:bodyPr wrap="none" fromWordArt="1">
            <a:prstTxWarp prst="textPlain">
              <a:avLst>
                <a:gd name="adj" fmla="val 50000"/>
              </a:avLst>
            </a:prstTxWarp>
          </a:bodyPr>
          <a:lstStyle/>
          <a:p>
            <a:pPr algn="ctr"/>
            <a:r>
              <a:rPr lang="ru-RU" sz="3600" b="1" kern="10" dirty="0">
                <a:ln w="10541" cmpd="sng">
                  <a:solidFill>
                    <a:sysClr val="windowText" lastClr="0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Теплоемкость как функция состояния</a:t>
            </a:r>
          </a:p>
        </p:txBody>
      </p:sp>
      <p:pic>
        <p:nvPicPr>
          <p:cNvPr id="642057" name="Picture 9" descr="Теплоёмкость термодинамической системы зависит от того, как изменяется состояние системы при нагревании. Если газ нагревать при постоянном объёме, то всё подводимое тепло идёт на нагревание газа, то есть изменение его внутренней энергии. Теплоёмкость при постоянном объёме СV."/>
          <p:cNvPicPr>
            <a:picLocks noChangeAspect="1" noChangeArrowheads="1"/>
          </p:cNvPicPr>
          <p:nvPr/>
        </p:nvPicPr>
        <p:blipFill>
          <a:blip r:embed="rId7" cstate="print"/>
          <a:srcRect/>
          <a:stretch>
            <a:fillRect/>
          </a:stretch>
        </p:blipFill>
        <p:spPr bwMode="auto">
          <a:xfrm>
            <a:off x="0" y="2132856"/>
            <a:ext cx="1930227" cy="2417170"/>
          </a:xfrm>
          <a:prstGeom prst="rect">
            <a:avLst/>
          </a:prstGeom>
          <a:noFill/>
          <a:ln w="9525">
            <a:noFill/>
            <a:miter lim="800000"/>
            <a:headEnd/>
            <a:tailEnd/>
          </a:ln>
        </p:spPr>
      </p:pic>
      <p:sp>
        <p:nvSpPr>
          <p:cNvPr id="642058" name="Rectangle 10"/>
          <p:cNvSpPr>
            <a:spLocks noChangeArrowheads="1"/>
          </p:cNvSpPr>
          <p:nvPr/>
        </p:nvSpPr>
        <p:spPr bwMode="auto">
          <a:xfrm>
            <a:off x="1930228" y="1772816"/>
            <a:ext cx="7110042" cy="3970318"/>
          </a:xfrm>
          <a:prstGeom prst="rect">
            <a:avLst/>
          </a:prstGeom>
          <a:noFill/>
          <a:ln w="9525">
            <a:noFill/>
            <a:miter lim="800000"/>
            <a:headEnd/>
            <a:tailEnd/>
          </a:ln>
        </p:spPr>
        <p:txBody>
          <a:bodyPr wrap="square" anchor="ctr">
            <a:spAutoFit/>
          </a:bodyPr>
          <a:lstStyle/>
          <a:p>
            <a:pPr indent="444500" algn="just" eaLnBrk="0" hangingPunct="0">
              <a:lnSpc>
                <a:spcPct val="90000"/>
              </a:lnSpc>
            </a:pPr>
            <a:r>
              <a:rPr lang="ru-RU" sz="2800" b="1" dirty="0">
                <a:latin typeface="Arial" pitchFamily="34" charset="0"/>
                <a:cs typeface="Arial" pitchFamily="34" charset="0"/>
              </a:rPr>
              <a:t>Теплоёмкость термодинамической системы зависит от того, как изменяется состояние системы при нагревании. Если газ нагревать </a:t>
            </a:r>
            <a:r>
              <a:rPr lang="ru-RU" sz="2800" b="1" u="sng" dirty="0">
                <a:latin typeface="Arial" pitchFamily="34" charset="0"/>
                <a:cs typeface="Arial" pitchFamily="34" charset="0"/>
              </a:rPr>
              <a:t>при постоянном объёме</a:t>
            </a:r>
            <a:r>
              <a:rPr lang="ru-RU" sz="2800" b="1" dirty="0">
                <a:latin typeface="Arial" pitchFamily="34" charset="0"/>
                <a:cs typeface="Arial" pitchFamily="34" charset="0"/>
              </a:rPr>
              <a:t>, то всё подводимое тепло идёт на нагревание газа, то есть изменение его внутренней энергии. </a:t>
            </a:r>
            <a:r>
              <a:rPr lang="ru-RU" sz="2800" b="1" dirty="0">
                <a:ln>
                  <a:solidFill>
                    <a:sysClr val="windowText" lastClr="000000"/>
                  </a:solidFill>
                </a:ln>
                <a:solidFill>
                  <a:srgbClr val="FF3300"/>
                </a:solidFill>
                <a:latin typeface="Arial" pitchFamily="34" charset="0"/>
                <a:cs typeface="Arial" pitchFamily="34" charset="0"/>
              </a:rPr>
              <a:t>Теплоёмкость</a:t>
            </a:r>
            <a:r>
              <a:rPr lang="ru-RU" sz="2800" b="1" dirty="0">
                <a:ln>
                  <a:solidFill>
                    <a:sysClr val="windowText" lastClr="000000"/>
                  </a:solidFill>
                </a:ln>
                <a:latin typeface="Arial" pitchFamily="34" charset="0"/>
                <a:cs typeface="Arial" pitchFamily="34" charset="0"/>
              </a:rPr>
              <a:t> </a:t>
            </a:r>
            <a:r>
              <a:rPr lang="ru-RU" sz="2800" b="1" u="sng" dirty="0">
                <a:ln>
                  <a:solidFill>
                    <a:sysClr val="windowText" lastClr="000000"/>
                  </a:solidFill>
                </a:ln>
                <a:latin typeface="Arial" pitchFamily="34" charset="0"/>
                <a:cs typeface="Arial" pitchFamily="34" charset="0"/>
              </a:rPr>
              <a:t>при постоянном </a:t>
            </a:r>
            <a:r>
              <a:rPr lang="ru-RU" sz="2800" b="1" u="sng" dirty="0">
                <a:ln>
                  <a:solidFill>
                    <a:sysClr val="windowText" lastClr="000000"/>
                  </a:solidFill>
                </a:ln>
                <a:solidFill>
                  <a:srgbClr val="FF0000"/>
                </a:solidFill>
                <a:latin typeface="Arial" pitchFamily="34" charset="0"/>
                <a:cs typeface="Arial" pitchFamily="34" charset="0"/>
              </a:rPr>
              <a:t>объёме</a:t>
            </a:r>
            <a:r>
              <a:rPr lang="ru-RU" sz="2800" b="1" dirty="0">
                <a:ln>
                  <a:solidFill>
                    <a:sysClr val="windowText" lastClr="000000"/>
                  </a:solidFill>
                </a:ln>
                <a:solidFill>
                  <a:srgbClr val="FF0000"/>
                </a:solidFill>
                <a:latin typeface="Arial" pitchFamily="34" charset="0"/>
                <a:cs typeface="Arial" pitchFamily="34" charset="0"/>
              </a:rPr>
              <a:t> </a:t>
            </a:r>
            <a:r>
              <a:rPr lang="ru-RU" sz="2800" b="1" dirty="0" err="1">
                <a:ln>
                  <a:solidFill>
                    <a:sysClr val="windowText" lastClr="000000"/>
                  </a:solidFill>
                </a:ln>
                <a:solidFill>
                  <a:srgbClr val="FF0000"/>
                </a:solidFill>
                <a:latin typeface="Arial" pitchFamily="34" charset="0"/>
                <a:cs typeface="Arial" pitchFamily="34" charset="0"/>
              </a:rPr>
              <a:t>с</a:t>
            </a:r>
            <a:r>
              <a:rPr lang="ru-RU" sz="2800" b="1" baseline="-25000" dirty="0" err="1">
                <a:ln>
                  <a:solidFill>
                    <a:sysClr val="windowText" lastClr="000000"/>
                  </a:solidFill>
                </a:ln>
                <a:solidFill>
                  <a:srgbClr val="FF0000"/>
                </a:solidFill>
                <a:latin typeface="Arial" pitchFamily="34" charset="0"/>
                <a:cs typeface="Arial" pitchFamily="34" charset="0"/>
              </a:rPr>
              <a:t>V</a:t>
            </a:r>
            <a:r>
              <a:rPr lang="ru-RU" sz="2800" b="1" dirty="0">
                <a:latin typeface="Arial" pitchFamily="34" charset="0"/>
                <a:cs typeface="Arial" pitchFamily="34" charset="0"/>
              </a:rPr>
              <a:t>. Можно записать, что при постоянном объеме:</a:t>
            </a:r>
            <a:r>
              <a:rPr lang="ru-RU" sz="2800" dirty="0">
                <a:latin typeface="Arial" pitchFamily="34" charset="0"/>
                <a:cs typeface="Arial" pitchFamily="34" charset="0"/>
              </a:rPr>
              <a:t> </a:t>
            </a:r>
            <a:endParaRPr lang="ru-RU" sz="2800" b="1" dirty="0">
              <a:latin typeface="Arial" pitchFamily="34" charset="0"/>
              <a:cs typeface="Arial" pitchFamily="34" charset="0"/>
            </a:endParaRPr>
          </a:p>
        </p:txBody>
      </p:sp>
      <p:sp>
        <p:nvSpPr>
          <p:cNvPr id="7182" name="Rectangle 12"/>
          <p:cNvSpPr>
            <a:spLocks noChangeArrowheads="1"/>
          </p:cNvSpPr>
          <p:nvPr/>
        </p:nvSpPr>
        <p:spPr bwMode="auto">
          <a:xfrm>
            <a:off x="0" y="3205163"/>
            <a:ext cx="9144000" cy="0"/>
          </a:xfrm>
          <a:prstGeom prst="rect">
            <a:avLst/>
          </a:prstGeom>
          <a:noFill/>
          <a:ln w="9525">
            <a:noFill/>
            <a:miter lim="800000"/>
            <a:headEnd/>
            <a:tailEnd/>
          </a:ln>
        </p:spPr>
        <p:txBody>
          <a:bodyPr wrap="none" anchor="ctr">
            <a:spAutoFit/>
          </a:bodyPr>
          <a:lstStyle/>
          <a:p>
            <a:endParaRPr lang="ru-RU"/>
          </a:p>
        </p:txBody>
      </p:sp>
      <p:graphicFrame>
        <p:nvGraphicFramePr>
          <p:cNvPr id="642061" name="Object 13"/>
          <p:cNvGraphicFramePr>
            <a:graphicFrameLocks noChangeAspect="1"/>
          </p:cNvGraphicFramePr>
          <p:nvPr>
            <p:extLst>
              <p:ext uri="{D42A27DB-BD31-4B8C-83A1-F6EECF244321}">
                <p14:modId xmlns:p14="http://schemas.microsoft.com/office/powerpoint/2010/main" val="3182593005"/>
              </p:ext>
            </p:extLst>
          </p:nvPr>
        </p:nvGraphicFramePr>
        <p:xfrm>
          <a:off x="2493286" y="5772170"/>
          <a:ext cx="2798794" cy="942955"/>
        </p:xfrm>
        <a:graphic>
          <a:graphicData uri="http://schemas.openxmlformats.org/presentationml/2006/ole">
            <mc:AlternateContent xmlns:mc="http://schemas.openxmlformats.org/markup-compatibility/2006">
              <mc:Choice xmlns:v="urn:schemas-microsoft-com:vml" Requires="v">
                <p:oleObj spid="_x0000_s412321" name="Формула" r:id="rId8" imgW="1193800" imgH="444500" progId="">
                  <p:embed/>
                </p:oleObj>
              </mc:Choice>
              <mc:Fallback>
                <p:oleObj name="Формула" r:id="rId8" imgW="1193800" imgH="444500" progId="">
                  <p:embed/>
                  <p:pic>
                    <p:nvPicPr>
                      <p:cNvPr id="0" name="Picture 5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3286" y="5772170"/>
                        <a:ext cx="2798794" cy="9429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2062" name="Rectangle 14"/>
          <p:cNvSpPr>
            <a:spLocks noChangeArrowheads="1"/>
          </p:cNvSpPr>
          <p:nvPr/>
        </p:nvSpPr>
        <p:spPr bwMode="auto">
          <a:xfrm>
            <a:off x="5735268" y="5905519"/>
            <a:ext cx="625492" cy="523220"/>
          </a:xfrm>
          <a:prstGeom prst="rect">
            <a:avLst/>
          </a:prstGeom>
          <a:noFill/>
          <a:ln w="9525">
            <a:noFill/>
            <a:miter lim="800000"/>
            <a:headEnd/>
            <a:tailEnd/>
          </a:ln>
        </p:spPr>
        <p:txBody>
          <a:bodyPr wrap="none">
            <a:spAutoFit/>
          </a:bodyPr>
          <a:lstStyle/>
          <a:p>
            <a:r>
              <a:rPr lang="ru-RU" sz="2800" b="1" dirty="0">
                <a:solidFill>
                  <a:srgbClr val="000000"/>
                </a:solidFill>
                <a:latin typeface="Arial" pitchFamily="34" charset="0"/>
                <a:cs typeface="Arial" pitchFamily="34" charset="0"/>
              </a:rPr>
              <a:t>(6)</a:t>
            </a:r>
          </a:p>
        </p:txBody>
      </p:sp>
      <p:pic>
        <p:nvPicPr>
          <p:cNvPr id="22"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cstate="print"/>
          <a:stretch>
            <a:fillRect/>
          </a:stretch>
        </p:blipFill>
        <p:spPr>
          <a:xfrm>
            <a:off x="6925623" y="6362719"/>
            <a:ext cx="304800" cy="304800"/>
          </a:xfrm>
          <a:prstGeom prst="rect">
            <a:avLst/>
          </a:prstGeom>
        </p:spPr>
      </p:pic>
      <p:sp>
        <p:nvSpPr>
          <p:cNvPr id="2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домой 24">
            <a:hlinkClick r:id="rId11"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6" name="Picture 12" descr="пишу 1"/>
          <p:cNvPicPr>
            <a:picLocks noChangeAspect="1" noChangeArrowheads="1" noCrop="1"/>
          </p:cNvPicPr>
          <p:nvPr/>
        </p:nvPicPr>
        <p:blipFill>
          <a:blip r:embed="rId12" cstate="print"/>
          <a:srcRect/>
          <a:stretch>
            <a:fillRect/>
          </a:stretch>
        </p:blipFill>
        <p:spPr bwMode="auto">
          <a:xfrm>
            <a:off x="8573521" y="5372119"/>
            <a:ext cx="649287" cy="1295400"/>
          </a:xfrm>
          <a:prstGeom prst="rect">
            <a:avLst/>
          </a:prstGeom>
          <a:noFill/>
          <a:ln w="9525">
            <a:noFill/>
            <a:miter lim="800000"/>
            <a:headEnd/>
            <a:tailEnd/>
          </a:ln>
        </p:spPr>
      </p:pic>
      <p:sp>
        <p:nvSpPr>
          <p:cNvPr id="20" name="Rectangle 8"/>
          <p:cNvSpPr>
            <a:spLocks noChangeArrowheads="1"/>
          </p:cNvSpPr>
          <p:nvPr/>
        </p:nvSpPr>
        <p:spPr bwMode="auto">
          <a:xfrm>
            <a:off x="142844" y="701440"/>
            <a:ext cx="8969433" cy="1191095"/>
          </a:xfrm>
          <a:prstGeom prst="rect">
            <a:avLst/>
          </a:prstGeom>
          <a:noFill/>
          <a:ln w="9525">
            <a:noFill/>
            <a:miter lim="800000"/>
            <a:headEnd/>
            <a:tailEnd/>
          </a:ln>
        </p:spPr>
        <p:txBody>
          <a:bodyPr wrap="square" anchor="ctr">
            <a:spAutoFit/>
          </a:bodyPr>
          <a:lstStyle/>
          <a:p>
            <a:pPr indent="450000" algn="just" eaLnBrk="0" hangingPunct="0">
              <a:lnSpc>
                <a:spcPct val="85000"/>
              </a:lnSpc>
            </a:pPr>
            <a:r>
              <a:rPr lang="ru-RU" sz="2800" b="1" dirty="0">
                <a:latin typeface="Arial" pitchFamily="34" charset="0"/>
                <a:cs typeface="Arial" pitchFamily="34" charset="0"/>
              </a:rPr>
              <a:t>Процессы нагревания или охлаждения проводят при постоянном объеме или постоянном давлении.</a:t>
            </a:r>
            <a:r>
              <a:rPr lang="ru-RU" sz="2800" dirty="0">
                <a:latin typeface="Arial" pitchFamily="34" charset="0"/>
                <a:cs typeface="Arial" pitchFamily="34" charset="0"/>
              </a:rPr>
              <a:t> </a:t>
            </a:r>
          </a:p>
        </p:txBody>
      </p:sp>
    </p:spTree>
    <p:extLst>
      <p:ext uri="{BB962C8B-B14F-4D97-AF65-F5344CB8AC3E}">
        <p14:creationId xmlns:p14="http://schemas.microsoft.com/office/powerpoint/2010/main" val="125691253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0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2"/>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2"/>
          <p:cNvSpPr>
            <a:spLocks noChangeArrowheads="1"/>
          </p:cNvSpPr>
          <p:nvPr/>
        </p:nvSpPr>
        <p:spPr bwMode="auto">
          <a:xfrm>
            <a:off x="0" y="3176588"/>
            <a:ext cx="9144000" cy="0"/>
          </a:xfrm>
          <a:prstGeom prst="rect">
            <a:avLst/>
          </a:prstGeom>
          <a:noFill/>
          <a:ln w="9525">
            <a:noFill/>
            <a:miter lim="800000"/>
            <a:headEnd/>
            <a:tailEnd/>
          </a:ln>
        </p:spPr>
        <p:txBody>
          <a:bodyPr wrap="none" anchor="ctr">
            <a:spAutoFit/>
          </a:bodyPr>
          <a:lstStyle/>
          <a:p>
            <a:endParaRPr lang="ru-RU"/>
          </a:p>
        </p:txBody>
      </p:sp>
      <p:sp>
        <p:nvSpPr>
          <p:cNvPr id="8199" name="Rectangle 3"/>
          <p:cNvSpPr>
            <a:spLocks noChangeArrowheads="1"/>
          </p:cNvSpPr>
          <p:nvPr/>
        </p:nvSpPr>
        <p:spPr bwMode="auto">
          <a:xfrm>
            <a:off x="0" y="3176588"/>
            <a:ext cx="9144000" cy="0"/>
          </a:xfrm>
          <a:prstGeom prst="rect">
            <a:avLst/>
          </a:prstGeom>
          <a:noFill/>
          <a:ln w="9525">
            <a:noFill/>
            <a:miter lim="800000"/>
            <a:headEnd/>
            <a:tailEnd/>
          </a:ln>
        </p:spPr>
        <p:txBody>
          <a:bodyPr wrap="none" anchor="ctr">
            <a:spAutoFit/>
          </a:bodyPr>
          <a:lstStyle/>
          <a:p>
            <a:endParaRPr lang="ru-RU"/>
          </a:p>
        </p:txBody>
      </p:sp>
      <p:sp>
        <p:nvSpPr>
          <p:cNvPr id="643079" name="Rectangle 7"/>
          <p:cNvSpPr>
            <a:spLocks noChangeArrowheads="1"/>
          </p:cNvSpPr>
          <p:nvPr/>
        </p:nvSpPr>
        <p:spPr bwMode="auto">
          <a:xfrm>
            <a:off x="174726" y="94055"/>
            <a:ext cx="5428474" cy="480131"/>
          </a:xfrm>
          <a:prstGeom prst="rect">
            <a:avLst/>
          </a:prstGeom>
          <a:noFill/>
          <a:ln w="9525">
            <a:noFill/>
            <a:miter lim="800000"/>
            <a:headEnd/>
            <a:tailEnd/>
          </a:ln>
        </p:spPr>
        <p:txBody>
          <a:bodyPr wrap="none" anchor="ctr">
            <a:spAutoFit/>
          </a:bodyPr>
          <a:lstStyle/>
          <a:p>
            <a:pPr eaLnBrk="0" hangingPunct="0">
              <a:lnSpc>
                <a:spcPct val="90000"/>
              </a:lnSpc>
            </a:pPr>
            <a:r>
              <a:rPr lang="ru-RU" sz="2800" b="1" dirty="0">
                <a:latin typeface="Arial" pitchFamily="34" charset="0"/>
                <a:cs typeface="Arial" pitchFamily="34" charset="0"/>
              </a:rPr>
              <a:t>а при постоянном </a:t>
            </a:r>
            <a:r>
              <a:rPr lang="ru-RU" sz="2800" b="1" dirty="0">
                <a:solidFill>
                  <a:srgbClr val="FF0000"/>
                </a:solidFill>
                <a:latin typeface="Arial" pitchFamily="34" charset="0"/>
                <a:cs typeface="Arial" pitchFamily="34" charset="0"/>
              </a:rPr>
              <a:t>давлении</a:t>
            </a:r>
            <a:r>
              <a:rPr lang="ru-RU" sz="2800" b="1" dirty="0">
                <a:latin typeface="Arial" pitchFamily="34" charset="0"/>
                <a:cs typeface="Arial" pitchFamily="34" charset="0"/>
              </a:rPr>
              <a:t>:</a:t>
            </a:r>
            <a:r>
              <a:rPr lang="ru-RU" sz="2800" dirty="0">
                <a:latin typeface="Arial" pitchFamily="34" charset="0"/>
                <a:cs typeface="Arial" pitchFamily="34" charset="0"/>
              </a:rPr>
              <a:t> </a:t>
            </a:r>
          </a:p>
        </p:txBody>
      </p:sp>
      <p:sp>
        <p:nvSpPr>
          <p:cNvPr id="8204" name="Rectangle 8"/>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ru-RU"/>
          </a:p>
        </p:txBody>
      </p:sp>
      <p:graphicFrame>
        <p:nvGraphicFramePr>
          <p:cNvPr id="643081" name="Object 9"/>
          <p:cNvGraphicFramePr>
            <a:graphicFrameLocks noChangeAspect="1"/>
          </p:cNvGraphicFramePr>
          <p:nvPr>
            <p:extLst>
              <p:ext uri="{D42A27DB-BD31-4B8C-83A1-F6EECF244321}">
                <p14:modId xmlns:p14="http://schemas.microsoft.com/office/powerpoint/2010/main" val="2240409875"/>
              </p:ext>
            </p:extLst>
          </p:nvPr>
        </p:nvGraphicFramePr>
        <p:xfrm>
          <a:off x="3059113" y="476673"/>
          <a:ext cx="2306018" cy="871116"/>
        </p:xfrm>
        <a:graphic>
          <a:graphicData uri="http://schemas.openxmlformats.org/presentationml/2006/ole">
            <mc:AlternateContent xmlns:mc="http://schemas.openxmlformats.org/markup-compatibility/2006">
              <mc:Choice xmlns:v="urn:schemas-microsoft-com:vml" Requires="v">
                <p:oleObj spid="_x0000_s464860" name="Формула" r:id="rId5" imgW="1206500" imgH="457200" progId="">
                  <p:embed/>
                </p:oleObj>
              </mc:Choice>
              <mc:Fallback>
                <p:oleObj name="Формула" r:id="rId5" imgW="1206500" imgH="457200" progId="">
                  <p:embed/>
                  <p:pic>
                    <p:nvPicPr>
                      <p:cNvPr id="0" name="Picture 16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476673"/>
                        <a:ext cx="2306018" cy="871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3082" name="Rectangle 10"/>
          <p:cNvSpPr>
            <a:spLocks noChangeArrowheads="1"/>
          </p:cNvSpPr>
          <p:nvPr/>
        </p:nvSpPr>
        <p:spPr bwMode="auto">
          <a:xfrm>
            <a:off x="6678766" y="692150"/>
            <a:ext cx="625492" cy="523220"/>
          </a:xfrm>
          <a:prstGeom prst="rect">
            <a:avLst/>
          </a:prstGeom>
          <a:noFill/>
          <a:ln w="9525">
            <a:noFill/>
            <a:miter lim="800000"/>
            <a:headEnd/>
            <a:tailEnd/>
          </a:ln>
        </p:spPr>
        <p:txBody>
          <a:bodyPr wrap="none">
            <a:spAutoFit/>
          </a:bodyPr>
          <a:lstStyle/>
          <a:p>
            <a:r>
              <a:rPr lang="ru-RU" sz="2800" b="1" dirty="0">
                <a:solidFill>
                  <a:srgbClr val="000000"/>
                </a:solidFill>
                <a:latin typeface="Arial" pitchFamily="34" charset="0"/>
                <a:cs typeface="Arial" pitchFamily="34" charset="0"/>
              </a:rPr>
              <a:t>(7)</a:t>
            </a:r>
          </a:p>
        </p:txBody>
      </p:sp>
      <p:sp>
        <p:nvSpPr>
          <p:cNvPr id="643083" name="Rectangle 11"/>
          <p:cNvSpPr>
            <a:spLocks noChangeArrowheads="1"/>
          </p:cNvSpPr>
          <p:nvPr/>
        </p:nvSpPr>
        <p:spPr bwMode="auto">
          <a:xfrm>
            <a:off x="107504" y="1268413"/>
            <a:ext cx="8928992" cy="2897845"/>
          </a:xfrm>
          <a:prstGeom prst="rect">
            <a:avLst/>
          </a:prstGeom>
          <a:noFill/>
          <a:ln w="9525">
            <a:noFill/>
            <a:miter lim="800000"/>
            <a:headEnd/>
            <a:tailEnd/>
          </a:ln>
        </p:spPr>
        <p:txBody>
          <a:bodyPr wrap="square">
            <a:spAutoFit/>
          </a:bodyPr>
          <a:lstStyle/>
          <a:p>
            <a:pPr marL="1077913" indent="-1077913" algn="just">
              <a:lnSpc>
                <a:spcPct val="75000"/>
              </a:lnSpc>
            </a:pPr>
            <a:r>
              <a:rPr lang="ru-RU" sz="2700" b="1" dirty="0">
                <a:latin typeface="Arial" pitchFamily="34" charset="0"/>
                <a:cs typeface="Arial" pitchFamily="34" charset="0"/>
              </a:rPr>
              <a:t>где </a:t>
            </a:r>
            <a:r>
              <a:rPr lang="ru-RU" sz="2700" b="1" dirty="0">
                <a:ln>
                  <a:solidFill>
                    <a:sysClr val="windowText" lastClr="000000"/>
                  </a:solidFill>
                </a:ln>
                <a:solidFill>
                  <a:schemeClr val="accent2"/>
                </a:solidFill>
                <a:latin typeface="Arial" pitchFamily="34" charset="0"/>
                <a:cs typeface="Arial" pitchFamily="34" charset="0"/>
              </a:rPr>
              <a:t>с</a:t>
            </a:r>
            <a:r>
              <a:rPr lang="en-US" sz="2700" b="1" baseline="-25000" dirty="0">
                <a:ln>
                  <a:solidFill>
                    <a:sysClr val="windowText" lastClr="000000"/>
                  </a:solidFill>
                </a:ln>
                <a:solidFill>
                  <a:schemeClr val="accent2"/>
                </a:solidFill>
                <a:latin typeface="Arial" pitchFamily="34" charset="0"/>
                <a:cs typeface="Arial" pitchFamily="34" charset="0"/>
              </a:rPr>
              <a:t>v</a:t>
            </a:r>
            <a:r>
              <a:rPr lang="ru-RU" sz="2700" b="1" dirty="0">
                <a:ln>
                  <a:solidFill>
                    <a:sysClr val="windowText" lastClr="000000"/>
                  </a:solidFill>
                </a:ln>
                <a:latin typeface="Arial" pitchFamily="34" charset="0"/>
                <a:cs typeface="Arial" pitchFamily="34" charset="0"/>
              </a:rPr>
              <a:t>, </a:t>
            </a:r>
            <a:r>
              <a:rPr lang="ru-RU" sz="2700" b="1" dirty="0">
                <a:ln>
                  <a:solidFill>
                    <a:sysClr val="windowText" lastClr="000000"/>
                  </a:solidFill>
                </a:ln>
                <a:solidFill>
                  <a:srgbClr val="800000"/>
                </a:solidFill>
                <a:latin typeface="Arial" pitchFamily="34" charset="0"/>
                <a:cs typeface="Arial" pitchFamily="34" charset="0"/>
              </a:rPr>
              <a:t>с</a:t>
            </a:r>
            <a:r>
              <a:rPr lang="en-US" sz="2700" b="1" baseline="-25000" dirty="0">
                <a:ln>
                  <a:solidFill>
                    <a:sysClr val="windowText" lastClr="000000"/>
                  </a:solidFill>
                </a:ln>
                <a:solidFill>
                  <a:srgbClr val="800000"/>
                </a:solidFill>
                <a:latin typeface="Arial" pitchFamily="34" charset="0"/>
                <a:cs typeface="Arial" pitchFamily="34" charset="0"/>
              </a:rPr>
              <a:t>p</a:t>
            </a:r>
            <a:r>
              <a:rPr lang="ru-RU" sz="2700" b="1" dirty="0">
                <a:ln>
                  <a:solidFill>
                    <a:sysClr val="windowText" lastClr="000000"/>
                  </a:solidFill>
                </a:ln>
                <a:latin typeface="Arial" pitchFamily="34" charset="0"/>
                <a:cs typeface="Arial" pitchFamily="34" charset="0"/>
              </a:rPr>
              <a:t> </a:t>
            </a:r>
            <a:r>
              <a:rPr lang="ru-RU" sz="2700" b="1" dirty="0">
                <a:latin typeface="Arial" pitchFamily="34" charset="0"/>
                <a:cs typeface="Arial" pitchFamily="34" charset="0"/>
              </a:rPr>
              <a:t>– теплоемкости при постоянном объеме или постоянном давлении соответственно, являющиеся функциями состояния. </a:t>
            </a:r>
          </a:p>
          <a:p>
            <a:pPr indent="444500" algn="just">
              <a:lnSpc>
                <a:spcPct val="75000"/>
              </a:lnSpc>
            </a:pPr>
            <a:r>
              <a:rPr lang="ru-RU" sz="2700" b="1" dirty="0">
                <a:latin typeface="Arial" pitchFamily="34" charset="0"/>
                <a:cs typeface="Arial" pitchFamily="34" charset="0"/>
              </a:rPr>
              <a:t>Для  термодинамических  расчетов  </a:t>
            </a:r>
            <a:r>
              <a:rPr lang="ru-RU" sz="2700" b="1" u="sng" dirty="0">
                <a:latin typeface="Arial" pitchFamily="34" charset="0"/>
                <a:cs typeface="Arial" pitchFamily="34" charset="0"/>
              </a:rPr>
              <a:t>основной  функцией  является</a:t>
            </a:r>
            <a:r>
              <a:rPr lang="ru-RU" sz="2700" b="1" dirty="0">
                <a:latin typeface="Arial" pitchFamily="34" charset="0"/>
                <a:cs typeface="Arial" pitchFamily="34" charset="0"/>
              </a:rPr>
              <a:t> </a:t>
            </a:r>
            <a:r>
              <a:rPr lang="ru-RU" sz="2700" b="1" dirty="0">
                <a:ln>
                  <a:solidFill>
                    <a:sysClr val="windowText" lastClr="000000"/>
                  </a:solidFill>
                </a:ln>
                <a:solidFill>
                  <a:srgbClr val="FF3300"/>
                </a:solidFill>
                <a:latin typeface="Arial" pitchFamily="34" charset="0"/>
                <a:cs typeface="Arial" pitchFamily="34" charset="0"/>
              </a:rPr>
              <a:t>мольная теплоемкость</a:t>
            </a:r>
            <a:r>
              <a:rPr lang="ru-RU" sz="2700" b="1" dirty="0">
                <a:ln>
                  <a:solidFill>
                    <a:sysClr val="windowText" lastClr="000000"/>
                  </a:solidFill>
                </a:ln>
                <a:latin typeface="Arial" pitchFamily="34" charset="0"/>
                <a:cs typeface="Arial" pitchFamily="34" charset="0"/>
              </a:rPr>
              <a:t> </a:t>
            </a:r>
            <a:r>
              <a:rPr lang="ru-RU" sz="2700" b="1" u="sng" dirty="0">
                <a:latin typeface="Arial" pitchFamily="34" charset="0"/>
                <a:cs typeface="Arial" pitchFamily="34" charset="0"/>
              </a:rPr>
              <a:t>при постоянном </a:t>
            </a:r>
            <a:r>
              <a:rPr lang="ru-RU" sz="2700" b="1" u="sng" dirty="0">
                <a:ln>
                  <a:solidFill>
                    <a:sysClr val="windowText" lastClr="000000"/>
                  </a:solidFill>
                </a:ln>
                <a:solidFill>
                  <a:srgbClr val="FF0000"/>
                </a:solidFill>
                <a:latin typeface="Arial" pitchFamily="34" charset="0"/>
                <a:cs typeface="Arial" pitchFamily="34" charset="0"/>
              </a:rPr>
              <a:t>давлении</a:t>
            </a:r>
            <a:r>
              <a:rPr lang="ru-RU" sz="2700" b="1" dirty="0">
                <a:latin typeface="Arial" pitchFamily="34" charset="0"/>
                <a:cs typeface="Arial" pitchFamily="34" charset="0"/>
              </a:rPr>
              <a:t>.</a:t>
            </a:r>
          </a:p>
          <a:p>
            <a:pPr indent="444500" algn="just">
              <a:lnSpc>
                <a:spcPct val="75000"/>
              </a:lnSpc>
            </a:pPr>
            <a:r>
              <a:rPr lang="ru-RU" sz="2700" b="1" dirty="0">
                <a:latin typeface="Arial" pitchFamily="34" charset="0"/>
                <a:cs typeface="Arial" pitchFamily="34" charset="0"/>
              </a:rPr>
              <a:t>Из уравнения (7) следует уравнение для расчета изменения </a:t>
            </a:r>
            <a:r>
              <a:rPr lang="ru-RU" sz="2700" b="1" dirty="0">
                <a:solidFill>
                  <a:srgbClr val="800000"/>
                </a:solidFill>
                <a:latin typeface="Arial" pitchFamily="34" charset="0"/>
                <a:cs typeface="Arial" pitchFamily="34" charset="0"/>
              </a:rPr>
              <a:t>энтальпии</a:t>
            </a:r>
            <a:r>
              <a:rPr lang="ru-RU" sz="2700" b="1" dirty="0">
                <a:latin typeface="Arial" pitchFamily="34" charset="0"/>
                <a:cs typeface="Arial" pitchFamily="34" charset="0"/>
              </a:rPr>
              <a:t> в процессе нагревания:</a:t>
            </a:r>
          </a:p>
        </p:txBody>
      </p:sp>
      <p:sp>
        <p:nvSpPr>
          <p:cNvPr id="8207" name="Rectangle 12"/>
          <p:cNvSpPr>
            <a:spLocks noChangeArrowheads="1"/>
          </p:cNvSpPr>
          <p:nvPr/>
        </p:nvSpPr>
        <p:spPr bwMode="auto">
          <a:xfrm>
            <a:off x="0" y="3176588"/>
            <a:ext cx="9144000" cy="0"/>
          </a:xfrm>
          <a:prstGeom prst="rect">
            <a:avLst/>
          </a:prstGeom>
          <a:noFill/>
          <a:ln w="9525">
            <a:noFill/>
            <a:miter lim="800000"/>
            <a:headEnd/>
            <a:tailEnd/>
          </a:ln>
        </p:spPr>
        <p:txBody>
          <a:bodyPr wrap="none" anchor="ctr">
            <a:spAutoFit/>
          </a:bodyPr>
          <a:lstStyle/>
          <a:p>
            <a:endParaRPr lang="ru-RU"/>
          </a:p>
        </p:txBody>
      </p:sp>
      <p:graphicFrame>
        <p:nvGraphicFramePr>
          <p:cNvPr id="643085" name="Object 13"/>
          <p:cNvGraphicFramePr>
            <a:graphicFrameLocks noChangeAspect="1"/>
          </p:cNvGraphicFramePr>
          <p:nvPr>
            <p:extLst>
              <p:ext uri="{D42A27DB-BD31-4B8C-83A1-F6EECF244321}">
                <p14:modId xmlns:p14="http://schemas.microsoft.com/office/powerpoint/2010/main" val="2476004570"/>
              </p:ext>
            </p:extLst>
          </p:nvPr>
        </p:nvGraphicFramePr>
        <p:xfrm>
          <a:off x="2555875" y="3717032"/>
          <a:ext cx="3559888" cy="945902"/>
        </p:xfrm>
        <a:graphic>
          <a:graphicData uri="http://schemas.openxmlformats.org/presentationml/2006/ole">
            <mc:AlternateContent xmlns:mc="http://schemas.openxmlformats.org/markup-compatibility/2006">
              <mc:Choice xmlns:v="urn:schemas-microsoft-com:vml" Requires="v">
                <p:oleObj spid="_x0000_s464861" name="Формула" r:id="rId7" imgW="1892300" imgH="508000" progId="">
                  <p:embed/>
                </p:oleObj>
              </mc:Choice>
              <mc:Fallback>
                <p:oleObj name="Формула" r:id="rId7" imgW="1892300" imgH="508000" progId="">
                  <p:embed/>
                  <p:pic>
                    <p:nvPicPr>
                      <p:cNvPr id="0" name="Picture 16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875" y="3717032"/>
                        <a:ext cx="3559888" cy="9459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3086" name="Rectangle 14"/>
          <p:cNvSpPr>
            <a:spLocks noChangeArrowheads="1"/>
          </p:cNvSpPr>
          <p:nvPr/>
        </p:nvSpPr>
        <p:spPr bwMode="auto">
          <a:xfrm>
            <a:off x="6678766" y="3899812"/>
            <a:ext cx="625492" cy="523220"/>
          </a:xfrm>
          <a:prstGeom prst="rect">
            <a:avLst/>
          </a:prstGeom>
          <a:noFill/>
          <a:ln w="9525">
            <a:noFill/>
            <a:miter lim="800000"/>
            <a:headEnd/>
            <a:tailEnd/>
          </a:ln>
        </p:spPr>
        <p:txBody>
          <a:bodyPr wrap="none">
            <a:spAutoFit/>
          </a:bodyPr>
          <a:lstStyle/>
          <a:p>
            <a:r>
              <a:rPr lang="ru-RU" sz="2800" b="1" dirty="0">
                <a:solidFill>
                  <a:srgbClr val="000000"/>
                </a:solidFill>
                <a:latin typeface="Arial" pitchFamily="34" charset="0"/>
                <a:cs typeface="Arial" pitchFamily="34" charset="0"/>
              </a:rPr>
              <a:t>(8)</a:t>
            </a:r>
          </a:p>
        </p:txBody>
      </p:sp>
      <p:sp>
        <p:nvSpPr>
          <p:cNvPr id="643087" name="Rectangle 15"/>
          <p:cNvSpPr>
            <a:spLocks noChangeArrowheads="1"/>
          </p:cNvSpPr>
          <p:nvPr/>
        </p:nvSpPr>
        <p:spPr bwMode="auto">
          <a:xfrm>
            <a:off x="107504" y="4669170"/>
            <a:ext cx="8536434" cy="1126462"/>
          </a:xfrm>
          <a:prstGeom prst="rect">
            <a:avLst/>
          </a:prstGeom>
          <a:noFill/>
          <a:ln w="9525">
            <a:noFill/>
            <a:miter lim="800000"/>
            <a:headEnd/>
            <a:tailEnd/>
          </a:ln>
        </p:spPr>
        <p:txBody>
          <a:bodyPr wrap="square" anchor="ctr">
            <a:spAutoFit/>
          </a:bodyPr>
          <a:lstStyle/>
          <a:p>
            <a:pPr indent="355600" algn="just" eaLnBrk="0" hangingPunct="0">
              <a:lnSpc>
                <a:spcPct val="80000"/>
              </a:lnSpc>
            </a:pPr>
            <a:r>
              <a:rPr lang="ru-RU" sz="2800" b="1" dirty="0">
                <a:latin typeface="Arial" pitchFamily="34" charset="0"/>
                <a:cs typeface="Arial" pitchFamily="34" charset="0"/>
              </a:rPr>
              <a:t>Аналогичное уравнение может быть записано для расчета изменения </a:t>
            </a:r>
            <a:r>
              <a:rPr lang="ru-RU" sz="2800" b="1" dirty="0">
                <a:ln>
                  <a:solidFill>
                    <a:sysClr val="windowText" lastClr="000000"/>
                  </a:solidFill>
                </a:ln>
                <a:solidFill>
                  <a:srgbClr val="FF0066"/>
                </a:solidFill>
                <a:latin typeface="Arial" pitchFamily="34" charset="0"/>
                <a:cs typeface="Arial" pitchFamily="34" charset="0"/>
              </a:rPr>
              <a:t>внутренней энергии</a:t>
            </a:r>
            <a:r>
              <a:rPr lang="ru-RU" sz="2800" b="1" dirty="0">
                <a:latin typeface="Arial" pitchFamily="34" charset="0"/>
                <a:cs typeface="Arial" pitchFamily="34" charset="0"/>
              </a:rPr>
              <a:t> при нагревании: </a:t>
            </a:r>
          </a:p>
        </p:txBody>
      </p:sp>
      <p:sp>
        <p:nvSpPr>
          <p:cNvPr id="8210" name="Rectangle 16"/>
          <p:cNvSpPr>
            <a:spLocks noChangeArrowheads="1"/>
          </p:cNvSpPr>
          <p:nvPr/>
        </p:nvSpPr>
        <p:spPr bwMode="auto">
          <a:xfrm>
            <a:off x="0" y="3181350"/>
            <a:ext cx="9144000" cy="0"/>
          </a:xfrm>
          <a:prstGeom prst="rect">
            <a:avLst/>
          </a:prstGeom>
          <a:noFill/>
          <a:ln w="9525">
            <a:noFill/>
            <a:miter lim="800000"/>
            <a:headEnd/>
            <a:tailEnd/>
          </a:ln>
        </p:spPr>
        <p:txBody>
          <a:bodyPr wrap="none" anchor="ctr">
            <a:spAutoFit/>
          </a:bodyPr>
          <a:lstStyle/>
          <a:p>
            <a:endParaRPr lang="ru-RU"/>
          </a:p>
        </p:txBody>
      </p:sp>
      <p:graphicFrame>
        <p:nvGraphicFramePr>
          <p:cNvPr id="643089" name="Object 17"/>
          <p:cNvGraphicFramePr>
            <a:graphicFrameLocks noChangeAspect="1"/>
          </p:cNvGraphicFramePr>
          <p:nvPr>
            <p:extLst>
              <p:ext uri="{D42A27DB-BD31-4B8C-83A1-F6EECF244321}">
                <p14:modId xmlns:p14="http://schemas.microsoft.com/office/powerpoint/2010/main" val="3872076518"/>
              </p:ext>
            </p:extLst>
          </p:nvPr>
        </p:nvGraphicFramePr>
        <p:xfrm>
          <a:off x="2195736" y="5657700"/>
          <a:ext cx="3878832" cy="1015207"/>
        </p:xfrm>
        <a:graphic>
          <a:graphicData uri="http://schemas.openxmlformats.org/presentationml/2006/ole">
            <mc:AlternateContent xmlns:mc="http://schemas.openxmlformats.org/markup-compatibility/2006">
              <mc:Choice xmlns:v="urn:schemas-microsoft-com:vml" Requires="v">
                <p:oleObj spid="_x0000_s464862" name="Формула" r:id="rId9" imgW="1892300" imgH="495300" progId="">
                  <p:embed/>
                </p:oleObj>
              </mc:Choice>
              <mc:Fallback>
                <p:oleObj name="Формула" r:id="rId9" imgW="1892300" imgH="495300" progId="">
                  <p:embed/>
                  <p:pic>
                    <p:nvPicPr>
                      <p:cNvPr id="0" name="Picture 16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5736" y="5657700"/>
                        <a:ext cx="3878832" cy="10152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3090" name="Rectangle 18"/>
          <p:cNvSpPr>
            <a:spLocks noChangeArrowheads="1"/>
          </p:cNvSpPr>
          <p:nvPr/>
        </p:nvSpPr>
        <p:spPr bwMode="auto">
          <a:xfrm>
            <a:off x="6732240" y="5903694"/>
            <a:ext cx="625492" cy="523220"/>
          </a:xfrm>
          <a:prstGeom prst="rect">
            <a:avLst/>
          </a:prstGeom>
          <a:noFill/>
          <a:ln w="9525">
            <a:noFill/>
            <a:miter lim="800000"/>
            <a:headEnd/>
            <a:tailEnd/>
          </a:ln>
        </p:spPr>
        <p:txBody>
          <a:bodyPr wrap="none">
            <a:spAutoFit/>
          </a:bodyPr>
          <a:lstStyle/>
          <a:p>
            <a:r>
              <a:rPr lang="ru-RU" sz="2800" b="1" dirty="0">
                <a:solidFill>
                  <a:srgbClr val="000000"/>
                </a:solidFill>
                <a:latin typeface="Arial" pitchFamily="34" charset="0"/>
                <a:cs typeface="Arial" pitchFamily="34" charset="0"/>
              </a:rPr>
              <a:t>(9)</a:t>
            </a:r>
          </a:p>
        </p:txBody>
      </p:sp>
      <p:pic>
        <p:nvPicPr>
          <p:cNvPr id="26" name="Picture 4" descr="чайник"/>
          <p:cNvPicPr>
            <a:picLocks noChangeAspect="1" noChangeArrowheads="1" noCrop="1"/>
          </p:cNvPicPr>
          <p:nvPr/>
        </p:nvPicPr>
        <p:blipFill>
          <a:blip r:embed="rId11" cstate="print"/>
          <a:srcRect/>
          <a:stretch>
            <a:fillRect/>
          </a:stretch>
        </p:blipFill>
        <p:spPr bwMode="auto">
          <a:xfrm>
            <a:off x="107504" y="6165304"/>
            <a:ext cx="466725" cy="438150"/>
          </a:xfrm>
          <a:prstGeom prst="rect">
            <a:avLst/>
          </a:prstGeom>
          <a:noFill/>
          <a:ln w="9525">
            <a:noFill/>
            <a:miter lim="800000"/>
            <a:headEnd/>
            <a:tailEnd/>
          </a:ln>
        </p:spPr>
      </p:pic>
      <p:pic>
        <p:nvPicPr>
          <p:cNvPr id="27" name="Picture 5" descr="light14"/>
          <p:cNvPicPr>
            <a:picLocks noChangeAspect="1" noChangeArrowheads="1" noCrop="1"/>
          </p:cNvPicPr>
          <p:nvPr/>
        </p:nvPicPr>
        <p:blipFill>
          <a:blip r:embed="rId12" cstate="print"/>
          <a:srcRect/>
          <a:stretch>
            <a:fillRect/>
          </a:stretch>
        </p:blipFill>
        <p:spPr bwMode="auto">
          <a:xfrm>
            <a:off x="142844" y="6572250"/>
            <a:ext cx="276225" cy="285750"/>
          </a:xfrm>
          <a:prstGeom prst="rect">
            <a:avLst/>
          </a:prstGeom>
          <a:noFill/>
          <a:ln w="9525">
            <a:noFill/>
            <a:miter lim="800000"/>
            <a:headEnd/>
            <a:tailEnd/>
          </a:ln>
        </p:spPr>
      </p:pic>
      <p:pic>
        <p:nvPicPr>
          <p:cNvPr id="22"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cstate="print"/>
          <a:stretch>
            <a:fillRect/>
          </a:stretch>
        </p:blipFill>
        <p:spPr>
          <a:xfrm>
            <a:off x="8239832" y="5797550"/>
            <a:ext cx="304800" cy="304800"/>
          </a:xfrm>
          <a:prstGeom prst="rect">
            <a:avLst/>
          </a:prstGeom>
        </p:spPr>
      </p:pic>
      <p:sp>
        <p:nvSpPr>
          <p:cNvPr id="2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0" name="Управляющая кнопка: домой 29">
            <a:hlinkClick r:id="rId1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1" name="Picture 12" descr="пишу 1"/>
          <p:cNvPicPr>
            <a:picLocks noChangeAspect="1" noChangeArrowheads="1" noCrop="1"/>
          </p:cNvPicPr>
          <p:nvPr/>
        </p:nvPicPr>
        <p:blipFill>
          <a:blip r:embed="rId15"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170443265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2869381" y="1412776"/>
            <a:ext cx="276229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3600" b="1" kern="10" spc="50" dirty="0">
                <a:ln w="11430"/>
                <a:solidFill>
                  <a:srgbClr val="C00000"/>
                </a:solidFill>
                <a:effectLst>
                  <a:outerShdw blurRad="76200" dist="50800" dir="5400000" algn="tl" rotWithShape="0">
                    <a:srgbClr val="000000">
                      <a:alpha val="65000"/>
                    </a:srgbClr>
                  </a:outerShdw>
                </a:effectLst>
                <a:latin typeface="Arial Black" pitchFamily="34" charset="0"/>
                <a:cs typeface="Arial"/>
              </a:rPr>
              <a:t>Введение</a:t>
            </a:r>
          </a:p>
        </p:txBody>
      </p:sp>
      <p:sp>
        <p:nvSpPr>
          <p:cNvPr id="3" name="Прямоугольник 2"/>
          <p:cNvSpPr/>
          <p:nvPr/>
        </p:nvSpPr>
        <p:spPr>
          <a:xfrm>
            <a:off x="539552" y="2274838"/>
            <a:ext cx="8136904" cy="2656112"/>
          </a:xfrm>
          <a:prstGeom prst="rect">
            <a:avLst/>
          </a:prstGeom>
        </p:spPr>
        <p:txBody>
          <a:bodyPr wrap="square">
            <a:spAutoFit/>
          </a:bodyPr>
          <a:lstStyle/>
          <a:p>
            <a:pPr indent="450850" algn="just">
              <a:lnSpc>
                <a:spcPct val="85000"/>
              </a:lnSpc>
            </a:pPr>
            <a:r>
              <a:rPr lang="ru-RU" sz="2800" b="1" dirty="0">
                <a:ln>
                  <a:solidFill>
                    <a:sysClr val="windowText" lastClr="000000"/>
                  </a:solidFill>
                </a:ln>
                <a:solidFill>
                  <a:srgbClr val="FF0000"/>
                </a:solidFill>
                <a:latin typeface="Arial Black" pitchFamily="34" charset="0"/>
              </a:rPr>
              <a:t>Физическая химия</a:t>
            </a:r>
            <a:r>
              <a:rPr lang="ru-RU" sz="2800" b="1" dirty="0">
                <a:ln>
                  <a:solidFill>
                    <a:sysClr val="windowText" lastClr="000000"/>
                  </a:solidFill>
                </a:ln>
                <a:solidFill>
                  <a:srgbClr val="FF0000"/>
                </a:solidFill>
              </a:rPr>
              <a:t> </a:t>
            </a:r>
            <a:r>
              <a:rPr lang="ru-RU" sz="2800" b="1" dirty="0">
                <a:latin typeface="Arial" pitchFamily="34" charset="0"/>
                <a:cs typeface="Arial" pitchFamily="34" charset="0"/>
              </a:rPr>
              <a:t>– наука о закономерностях химических процессов и химических явлений. </a:t>
            </a:r>
            <a:r>
              <a:rPr lang="ru-RU" sz="2800" b="1" u="sng" dirty="0">
                <a:latin typeface="Arial" pitchFamily="34" charset="0"/>
                <a:cs typeface="Arial" pitchFamily="34" charset="0"/>
              </a:rPr>
              <a:t>Она объясняет</a:t>
            </a:r>
            <a:r>
              <a:rPr lang="ru-RU" sz="2800" b="1" dirty="0">
                <a:latin typeface="Arial" pitchFamily="34" charset="0"/>
                <a:cs typeface="Arial" pitchFamily="34" charset="0"/>
              </a:rPr>
              <a:t> эти явления на основе фундаментальных положений </a:t>
            </a:r>
            <a:r>
              <a:rPr lang="ru-RU" sz="2800" b="1" dirty="0">
                <a:ln>
                  <a:solidFill>
                    <a:sysClr val="windowText" lastClr="000000"/>
                  </a:solidFill>
                </a:ln>
                <a:solidFill>
                  <a:srgbClr val="0000FF"/>
                </a:solidFill>
                <a:latin typeface="Arial" pitchFamily="34" charset="0"/>
                <a:cs typeface="Arial" pitchFamily="34" charset="0"/>
              </a:rPr>
              <a:t>физики</a:t>
            </a:r>
            <a:r>
              <a:rPr lang="ru-RU" sz="2800" b="1" dirty="0">
                <a:latin typeface="Arial" pitchFamily="34" charset="0"/>
                <a:cs typeface="Arial" pitchFamily="34" charset="0"/>
              </a:rPr>
              <a:t> и стремится к количественному описанию </a:t>
            </a:r>
            <a:r>
              <a:rPr lang="ru-RU" sz="2800" b="1" dirty="0">
                <a:ln>
                  <a:solidFill>
                    <a:sysClr val="windowText" lastClr="000000"/>
                  </a:solidFill>
                </a:ln>
                <a:solidFill>
                  <a:srgbClr val="0000FF"/>
                </a:solidFill>
                <a:latin typeface="Arial" pitchFamily="34" charset="0"/>
                <a:cs typeface="Arial" pitchFamily="34" charset="0"/>
              </a:rPr>
              <a:t>химических </a:t>
            </a:r>
            <a:r>
              <a:rPr lang="ru-RU" sz="2800" b="1" dirty="0">
                <a:latin typeface="Arial" pitchFamily="34" charset="0"/>
                <a:cs typeface="Arial" pitchFamily="34" charset="0"/>
              </a:rPr>
              <a:t>процессов</a:t>
            </a:r>
            <a:r>
              <a:rPr lang="ru-RU" sz="2800" b="1" dirty="0" smtClean="0">
                <a:latin typeface="Arial" pitchFamily="34" charset="0"/>
                <a:cs typeface="Arial" pitchFamily="34" charset="0"/>
              </a:rPr>
              <a:t>.</a:t>
            </a:r>
          </a:p>
        </p:txBody>
      </p:sp>
      <p:sp>
        <p:nvSpPr>
          <p:cNvPr id="11" name="Прямоугольник 10"/>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Tree>
    <p:extLst>
      <p:ext uri="{BB962C8B-B14F-4D97-AF65-F5344CB8AC3E}">
        <p14:creationId xmlns:p14="http://schemas.microsoft.com/office/powerpoint/2010/main" val="1573685544"/>
      </p:ext>
    </p:extLst>
  </p:cSld>
  <p:clrMapOvr>
    <a:masterClrMapping/>
  </p:clrMapOvr>
  <p:transition>
    <p:wheel spokes="1"/>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0" y="3176588"/>
            <a:ext cx="9144000" cy="0"/>
          </a:xfrm>
          <a:prstGeom prst="rect">
            <a:avLst/>
          </a:prstGeom>
          <a:noFill/>
          <a:ln w="9525">
            <a:noFill/>
            <a:miter lim="800000"/>
            <a:headEnd/>
            <a:tailEnd/>
          </a:ln>
        </p:spPr>
        <p:txBody>
          <a:bodyPr wrap="none" anchor="ctr">
            <a:spAutoFit/>
          </a:bodyPr>
          <a:lstStyle/>
          <a:p>
            <a:endParaRPr lang="ru-RU"/>
          </a:p>
        </p:txBody>
      </p:sp>
      <p:sp>
        <p:nvSpPr>
          <p:cNvPr id="157699" name="Rectangle 3"/>
          <p:cNvSpPr>
            <a:spLocks noChangeArrowheads="1"/>
          </p:cNvSpPr>
          <p:nvPr/>
        </p:nvSpPr>
        <p:spPr bwMode="auto">
          <a:xfrm>
            <a:off x="0" y="3176588"/>
            <a:ext cx="9144000" cy="0"/>
          </a:xfrm>
          <a:prstGeom prst="rect">
            <a:avLst/>
          </a:prstGeom>
          <a:noFill/>
          <a:ln w="9525">
            <a:noFill/>
            <a:miter lim="800000"/>
            <a:headEnd/>
            <a:tailEnd/>
          </a:ln>
        </p:spPr>
        <p:txBody>
          <a:bodyPr wrap="none" anchor="ctr">
            <a:spAutoFit/>
          </a:bodyPr>
          <a:lstStyle/>
          <a:p>
            <a:endParaRPr lang="ru-RU"/>
          </a:p>
        </p:txBody>
      </p:sp>
      <p:sp>
        <p:nvSpPr>
          <p:cNvPr id="646151" name="Rectangle 7"/>
          <p:cNvSpPr>
            <a:spLocks noChangeArrowheads="1"/>
          </p:cNvSpPr>
          <p:nvPr/>
        </p:nvSpPr>
        <p:spPr bwMode="auto">
          <a:xfrm>
            <a:off x="103980" y="188640"/>
            <a:ext cx="8825736" cy="6096284"/>
          </a:xfrm>
          <a:prstGeom prst="rect">
            <a:avLst/>
          </a:prstGeom>
          <a:noFill/>
          <a:ln w="9525">
            <a:noFill/>
            <a:miter lim="800000"/>
            <a:headEnd/>
            <a:tailEnd/>
          </a:ln>
        </p:spPr>
        <p:txBody>
          <a:bodyPr wrap="square">
            <a:spAutoFit/>
          </a:bodyPr>
          <a:lstStyle/>
          <a:p>
            <a:pPr indent="450000" algn="just">
              <a:lnSpc>
                <a:spcPct val="85000"/>
              </a:lnSpc>
            </a:pPr>
            <a:r>
              <a:rPr lang="ru-RU" sz="2700" b="1" dirty="0" smtClean="0">
                <a:ln>
                  <a:solidFill>
                    <a:sysClr val="windowText" lastClr="000000"/>
                  </a:solidFill>
                </a:ln>
                <a:solidFill>
                  <a:srgbClr val="FF3300"/>
                </a:solidFill>
                <a:latin typeface="Arial" pitchFamily="34" charset="0"/>
                <a:cs typeface="Arial" pitchFamily="34" charset="0"/>
              </a:rPr>
              <a:t>Теплоемкость</a:t>
            </a:r>
            <a:r>
              <a:rPr lang="ru-RU" sz="2700" b="1" dirty="0" smtClean="0">
                <a:latin typeface="Arial" pitchFamily="34" charset="0"/>
                <a:cs typeface="Arial" pitchFamily="34" charset="0"/>
              </a:rPr>
              <a:t> является одной из важных термодинамических характеристик. Разработаны как экспериментальные методы ее определения, так и методы теоретической оценки.</a:t>
            </a:r>
          </a:p>
          <a:p>
            <a:pPr indent="450000" algn="just">
              <a:lnSpc>
                <a:spcPct val="85000"/>
              </a:lnSpc>
            </a:pPr>
            <a:r>
              <a:rPr lang="ru-RU" sz="2700" b="1" dirty="0" smtClean="0">
                <a:latin typeface="Arial" pitchFamily="34" charset="0"/>
                <a:cs typeface="Arial" pitchFamily="34" charset="0"/>
              </a:rPr>
              <a:t>Согласно молекулярно-кинетической теории </a:t>
            </a:r>
            <a:r>
              <a:rPr lang="ru-RU" sz="2700" b="1" dirty="0" smtClean="0">
                <a:ln>
                  <a:solidFill>
                    <a:sysClr val="windowText" lastClr="000000"/>
                  </a:solidFill>
                </a:ln>
                <a:solidFill>
                  <a:srgbClr val="FF3300"/>
                </a:solidFill>
                <a:latin typeface="Arial" pitchFamily="34" charset="0"/>
                <a:cs typeface="Arial" pitchFamily="34" charset="0"/>
              </a:rPr>
              <a:t>теплоемкость</a:t>
            </a:r>
            <a:r>
              <a:rPr lang="ru-RU" sz="2700" b="1" dirty="0" smtClean="0">
                <a:latin typeface="Arial" pitchFamily="34" charset="0"/>
                <a:cs typeface="Arial" pitchFamily="34" charset="0"/>
              </a:rPr>
              <a:t>, приходящаяся </a:t>
            </a:r>
            <a:r>
              <a:rPr lang="ru-RU" sz="2700" b="1" u="sng" dirty="0" smtClean="0">
                <a:latin typeface="Arial" pitchFamily="34" charset="0"/>
                <a:cs typeface="Arial" pitchFamily="34" charset="0"/>
              </a:rPr>
              <a:t>на одну степень свободы</a:t>
            </a:r>
            <a:r>
              <a:rPr lang="ru-RU" sz="2700" b="1" dirty="0" smtClean="0">
                <a:latin typeface="Arial" pitchFamily="34" charset="0"/>
                <a:cs typeface="Arial" pitchFamily="34" charset="0"/>
              </a:rPr>
              <a:t> </a:t>
            </a:r>
            <a:r>
              <a:rPr lang="ru-RU" sz="2700" b="1" dirty="0" smtClean="0">
                <a:ln>
                  <a:solidFill>
                    <a:sysClr val="windowText" lastClr="000000"/>
                  </a:solidFill>
                </a:ln>
                <a:solidFill>
                  <a:srgbClr val="0000FF"/>
                </a:solidFill>
                <a:latin typeface="Arial" pitchFamily="34" charset="0"/>
                <a:cs typeface="Arial" pitchFamily="34" charset="0"/>
              </a:rPr>
              <a:t>для одного моля газа</a:t>
            </a:r>
            <a:r>
              <a:rPr lang="ru-RU" sz="2700" b="1" dirty="0" smtClean="0">
                <a:latin typeface="Arial" pitchFamily="34" charset="0"/>
                <a:cs typeface="Arial" pitchFamily="34" charset="0"/>
              </a:rPr>
              <a:t>, равна </a:t>
            </a:r>
            <a:r>
              <a:rPr lang="en-US" sz="2700" b="1" dirty="0" smtClean="0">
                <a:ln>
                  <a:solidFill>
                    <a:sysClr val="windowText" lastClr="000000"/>
                  </a:solidFill>
                </a:ln>
                <a:solidFill>
                  <a:srgbClr val="0000FF"/>
                </a:solidFill>
                <a:latin typeface="Arial" pitchFamily="34" charset="0"/>
                <a:cs typeface="Arial" pitchFamily="34" charset="0"/>
              </a:rPr>
              <a:t>R</a:t>
            </a:r>
            <a:r>
              <a:rPr lang="ru-RU" sz="2700" b="1" dirty="0" smtClean="0">
                <a:ln>
                  <a:solidFill>
                    <a:sysClr val="windowText" lastClr="000000"/>
                  </a:solidFill>
                </a:ln>
                <a:solidFill>
                  <a:srgbClr val="0000FF"/>
                </a:solidFill>
                <a:latin typeface="Arial" pitchFamily="34" charset="0"/>
                <a:cs typeface="Arial" pitchFamily="34" charset="0"/>
              </a:rPr>
              <a:t>/2</a:t>
            </a:r>
            <a:r>
              <a:rPr lang="ru-RU" sz="2700" b="1" dirty="0" smtClean="0">
                <a:latin typeface="Arial" pitchFamily="34" charset="0"/>
                <a:cs typeface="Arial" pitchFamily="34" charset="0"/>
              </a:rPr>
              <a:t>. Считается, что </a:t>
            </a:r>
            <a:r>
              <a:rPr lang="ru-RU" sz="2700" b="1" i="1" u="sng" dirty="0" smtClean="0">
                <a:ln>
                  <a:solidFill>
                    <a:sysClr val="windowText" lastClr="000000"/>
                  </a:solidFill>
                </a:ln>
                <a:solidFill>
                  <a:srgbClr val="C00000"/>
                </a:solidFill>
                <a:latin typeface="Arial" pitchFamily="34" charset="0"/>
                <a:cs typeface="Arial" pitchFamily="34" charset="0"/>
              </a:rPr>
              <a:t>молекулы идеального газа</a:t>
            </a:r>
            <a:r>
              <a:rPr lang="ru-RU" sz="2700" b="1" u="sng" dirty="0" smtClean="0">
                <a:ln>
                  <a:solidFill>
                    <a:sysClr val="windowText" lastClr="000000"/>
                  </a:solidFill>
                </a:ln>
                <a:solidFill>
                  <a:srgbClr val="C00000"/>
                </a:solidFill>
                <a:latin typeface="Arial" pitchFamily="34" charset="0"/>
                <a:cs typeface="Arial" pitchFamily="34" charset="0"/>
              </a:rPr>
              <a:t> </a:t>
            </a:r>
            <a:r>
              <a:rPr lang="ru-RU" sz="2700" b="1" u="sng" dirty="0" smtClean="0">
                <a:latin typeface="Arial" pitchFamily="34" charset="0"/>
                <a:cs typeface="Arial" pitchFamily="34" charset="0"/>
              </a:rPr>
              <a:t>имеют сферическую форму</a:t>
            </a:r>
            <a:r>
              <a:rPr lang="ru-RU" sz="2700" b="1" dirty="0" smtClean="0">
                <a:latin typeface="Arial" pitchFamily="34" charset="0"/>
                <a:cs typeface="Arial" pitchFamily="34" charset="0"/>
              </a:rPr>
              <a:t> и участвуют только в поступательном движении. Поскольку </a:t>
            </a:r>
            <a:r>
              <a:rPr lang="ru-RU" sz="2700" b="1" u="sng" dirty="0" smtClean="0">
                <a:latin typeface="Arial" pitchFamily="34" charset="0"/>
                <a:cs typeface="Arial" pitchFamily="34" charset="0"/>
              </a:rPr>
              <a:t>у молекул имеются три поступательные степени свободы</a:t>
            </a:r>
            <a:r>
              <a:rPr lang="ru-RU" sz="2700" b="1" dirty="0" smtClean="0">
                <a:latin typeface="Arial" pitchFamily="34" charset="0"/>
                <a:cs typeface="Arial" pitchFamily="34" charset="0"/>
              </a:rPr>
              <a:t>, то молярная теплоемкость </a:t>
            </a:r>
            <a:r>
              <a:rPr lang="ru-RU" sz="2700" b="1" dirty="0" smtClean="0">
                <a:ln>
                  <a:solidFill>
                    <a:sysClr val="windowText" lastClr="000000"/>
                  </a:solidFill>
                </a:ln>
                <a:solidFill>
                  <a:srgbClr val="FF3399"/>
                </a:solidFill>
                <a:latin typeface="Arial" pitchFamily="34" charset="0"/>
                <a:cs typeface="Arial" pitchFamily="34" charset="0"/>
              </a:rPr>
              <a:t>идеального газа</a:t>
            </a:r>
            <a:r>
              <a:rPr lang="ru-RU" sz="2700" b="1" dirty="0" smtClean="0">
                <a:ln>
                  <a:solidFill>
                    <a:sysClr val="windowText" lastClr="000000"/>
                  </a:solidFill>
                </a:ln>
                <a:latin typeface="Arial" pitchFamily="34" charset="0"/>
                <a:cs typeface="Arial" pitchFamily="34" charset="0"/>
              </a:rPr>
              <a:t> </a:t>
            </a:r>
            <a:r>
              <a:rPr lang="ru-RU" sz="2700" b="1" dirty="0" smtClean="0">
                <a:latin typeface="Arial" pitchFamily="34" charset="0"/>
                <a:cs typeface="Arial" pitchFamily="34" charset="0"/>
              </a:rPr>
              <a:t>равна </a:t>
            </a:r>
            <a:r>
              <a:rPr lang="ru-RU" sz="2700" b="1" dirty="0" smtClean="0">
                <a:ln>
                  <a:solidFill>
                    <a:sysClr val="windowText" lastClr="000000"/>
                  </a:solidFill>
                </a:ln>
                <a:solidFill>
                  <a:srgbClr val="FF3399"/>
                </a:solidFill>
                <a:latin typeface="Arial" pitchFamily="34" charset="0"/>
                <a:cs typeface="Arial" pitchFamily="34" charset="0"/>
              </a:rPr>
              <a:t>3</a:t>
            </a:r>
            <a:r>
              <a:rPr lang="en-US" sz="2700" b="1" dirty="0" smtClean="0">
                <a:ln>
                  <a:solidFill>
                    <a:sysClr val="windowText" lastClr="000000"/>
                  </a:solidFill>
                </a:ln>
                <a:solidFill>
                  <a:srgbClr val="FF3399"/>
                </a:solidFill>
                <a:latin typeface="Arial" pitchFamily="34" charset="0"/>
                <a:cs typeface="Arial" pitchFamily="34" charset="0"/>
              </a:rPr>
              <a:t>R</a:t>
            </a:r>
            <a:r>
              <a:rPr lang="ru-RU" sz="2700" b="1" dirty="0" smtClean="0">
                <a:ln>
                  <a:solidFill>
                    <a:sysClr val="windowText" lastClr="000000"/>
                  </a:solidFill>
                </a:ln>
                <a:solidFill>
                  <a:srgbClr val="FF3399"/>
                </a:solidFill>
                <a:latin typeface="Arial" pitchFamily="34" charset="0"/>
                <a:cs typeface="Arial" pitchFamily="34" charset="0"/>
              </a:rPr>
              <a:t>/2</a:t>
            </a:r>
            <a:r>
              <a:rPr lang="ru-RU" sz="2700" b="1" dirty="0" smtClean="0">
                <a:latin typeface="Arial" pitchFamily="34" charset="0"/>
                <a:cs typeface="Arial" pitchFamily="34" charset="0"/>
              </a:rPr>
              <a:t>. </a:t>
            </a:r>
            <a:r>
              <a:rPr lang="ru-RU" sz="2700" b="1" i="1" dirty="0" smtClean="0">
                <a:ln>
                  <a:solidFill>
                    <a:sysClr val="windowText" lastClr="000000"/>
                  </a:solidFill>
                </a:ln>
                <a:solidFill>
                  <a:srgbClr val="C00000"/>
                </a:solidFill>
                <a:latin typeface="Arial" pitchFamily="34" charset="0"/>
                <a:cs typeface="Arial" pitchFamily="34" charset="0"/>
              </a:rPr>
              <a:t>Двухатомные и линейные трехатомные молекулы</a:t>
            </a:r>
            <a:r>
              <a:rPr lang="ru-RU" sz="2700" b="1" dirty="0" smtClean="0">
                <a:ln>
                  <a:solidFill>
                    <a:sysClr val="windowText" lastClr="000000"/>
                  </a:solidFill>
                </a:ln>
                <a:solidFill>
                  <a:srgbClr val="C00000"/>
                </a:solidFill>
                <a:latin typeface="Arial" pitchFamily="34" charset="0"/>
                <a:cs typeface="Arial" pitchFamily="34" charset="0"/>
              </a:rPr>
              <a:t> </a:t>
            </a:r>
            <a:r>
              <a:rPr lang="ru-RU" sz="2700" b="1" dirty="0" smtClean="0">
                <a:latin typeface="Arial" pitchFamily="34" charset="0"/>
                <a:cs typeface="Arial" pitchFamily="34" charset="0"/>
              </a:rPr>
              <a:t>имеют </a:t>
            </a:r>
            <a:r>
              <a:rPr lang="ru-RU" sz="2700" b="1" u="sng" dirty="0" smtClean="0">
                <a:latin typeface="Arial" pitchFamily="34" charset="0"/>
                <a:cs typeface="Arial" pitchFamily="34" charset="0"/>
              </a:rPr>
              <a:t>две вращательные степени свободы</a:t>
            </a:r>
            <a:r>
              <a:rPr lang="ru-RU" sz="2700" b="1" dirty="0" smtClean="0">
                <a:latin typeface="Arial" pitchFamily="34" charset="0"/>
                <a:cs typeface="Arial" pitchFamily="34" charset="0"/>
              </a:rPr>
              <a:t>, поэтому теплоемкость газа, состоящего из </a:t>
            </a:r>
            <a:r>
              <a:rPr lang="ru-RU" sz="2700" b="1" dirty="0" smtClean="0">
                <a:ln>
                  <a:solidFill>
                    <a:sysClr val="windowText" lastClr="000000"/>
                  </a:solidFill>
                </a:ln>
                <a:solidFill>
                  <a:srgbClr val="800000"/>
                </a:solidFill>
                <a:latin typeface="Arial" pitchFamily="34" charset="0"/>
                <a:cs typeface="Arial" pitchFamily="34" charset="0"/>
              </a:rPr>
              <a:t>линейных молекул</a:t>
            </a:r>
            <a:r>
              <a:rPr lang="ru-RU" sz="2700" b="1" dirty="0" smtClean="0">
                <a:latin typeface="Arial" pitchFamily="34" charset="0"/>
                <a:cs typeface="Arial" pitchFamily="34" charset="0"/>
              </a:rPr>
              <a:t>, обусловлена вращательным движением и равна </a:t>
            </a:r>
            <a:r>
              <a:rPr lang="en-US" sz="2700" b="1" dirty="0" smtClean="0">
                <a:ln>
                  <a:solidFill>
                    <a:sysClr val="windowText" lastClr="000000"/>
                  </a:solidFill>
                </a:ln>
                <a:solidFill>
                  <a:srgbClr val="800000"/>
                </a:solidFill>
                <a:latin typeface="Arial" pitchFamily="34" charset="0"/>
                <a:cs typeface="Arial" pitchFamily="34" charset="0"/>
              </a:rPr>
              <a:t>R</a:t>
            </a:r>
            <a:r>
              <a:rPr lang="ru-RU" sz="2700" b="1" dirty="0" smtClean="0">
                <a:latin typeface="Arial" pitchFamily="34" charset="0"/>
                <a:cs typeface="Arial" pitchFamily="34" charset="0"/>
              </a:rPr>
              <a:t>. </a:t>
            </a:r>
            <a:endParaRPr lang="ru-RU" sz="2700" b="1" dirty="0">
              <a:latin typeface="Arial" pitchFamily="34" charset="0"/>
              <a:cs typeface="Arial" pitchFamily="34" charset="0"/>
            </a:endParaRPr>
          </a:p>
        </p:txBody>
      </p:sp>
      <p:pic>
        <p:nvPicPr>
          <p:cNvPr id="9"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7085961" y="6521470"/>
            <a:ext cx="304800" cy="304800"/>
          </a:xfrm>
          <a:prstGeom prst="rect">
            <a:avLst/>
          </a:prstGeom>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6" cstate="print"/>
          <a:srcRect/>
          <a:stretch>
            <a:fillRect/>
          </a:stretch>
        </p:blipFill>
        <p:spPr bwMode="auto">
          <a:xfrm>
            <a:off x="8605073" y="5378470"/>
            <a:ext cx="649287" cy="1295400"/>
          </a:xfrm>
          <a:prstGeom prst="rect">
            <a:avLst/>
          </a:prstGeom>
          <a:noFill/>
          <a:ln w="9525">
            <a:noFill/>
            <a:miter lim="800000"/>
            <a:headEnd/>
            <a:tailEnd/>
          </a:ln>
        </p:spPr>
      </p:pic>
    </p:spTree>
    <p:extLst>
      <p:ext uri="{BB962C8B-B14F-4D97-AF65-F5344CB8AC3E}">
        <p14:creationId xmlns:p14="http://schemas.microsoft.com/office/powerpoint/2010/main" val="248256397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3"/>
          <p:cNvSpPr>
            <a:spLocks noChangeArrowheads="1"/>
          </p:cNvSpPr>
          <p:nvPr/>
        </p:nvSpPr>
        <p:spPr bwMode="auto">
          <a:xfrm>
            <a:off x="0" y="3005138"/>
            <a:ext cx="9144000" cy="0"/>
          </a:xfrm>
          <a:prstGeom prst="rect">
            <a:avLst/>
          </a:prstGeom>
          <a:noFill/>
          <a:ln w="9525">
            <a:noFill/>
            <a:miter lim="800000"/>
            <a:headEnd/>
            <a:tailEnd/>
          </a:ln>
        </p:spPr>
        <p:txBody>
          <a:bodyPr wrap="none" anchor="ctr">
            <a:spAutoFit/>
          </a:bodyPr>
          <a:lstStyle/>
          <a:p>
            <a:endParaRPr lang="ru-RU"/>
          </a:p>
        </p:txBody>
      </p:sp>
      <p:sp>
        <p:nvSpPr>
          <p:cNvPr id="15368" name="Rectangle 6"/>
          <p:cNvSpPr>
            <a:spLocks noChangeArrowheads="1"/>
          </p:cNvSpPr>
          <p:nvPr/>
        </p:nvSpPr>
        <p:spPr bwMode="auto">
          <a:xfrm>
            <a:off x="0" y="3219450"/>
            <a:ext cx="9144000" cy="0"/>
          </a:xfrm>
          <a:prstGeom prst="rect">
            <a:avLst/>
          </a:prstGeom>
          <a:noFill/>
          <a:ln w="9525">
            <a:noFill/>
            <a:miter lim="800000"/>
            <a:headEnd/>
            <a:tailEnd/>
          </a:ln>
        </p:spPr>
        <p:txBody>
          <a:bodyPr wrap="none" anchor="ctr">
            <a:spAutoFit/>
          </a:bodyPr>
          <a:lstStyle/>
          <a:p>
            <a:endParaRPr lang="ru-RU"/>
          </a:p>
        </p:txBody>
      </p:sp>
      <p:sp>
        <p:nvSpPr>
          <p:cNvPr id="652296" name="Rectangle 8"/>
          <p:cNvSpPr>
            <a:spLocks noChangeArrowheads="1"/>
          </p:cNvSpPr>
          <p:nvPr/>
        </p:nvSpPr>
        <p:spPr bwMode="auto">
          <a:xfrm>
            <a:off x="153108" y="183096"/>
            <a:ext cx="8811380" cy="3194721"/>
          </a:xfrm>
          <a:prstGeom prst="rect">
            <a:avLst/>
          </a:prstGeom>
          <a:noFill/>
          <a:ln w="9525">
            <a:noFill/>
            <a:miter lim="800000"/>
            <a:headEnd/>
            <a:tailEnd/>
          </a:ln>
        </p:spPr>
        <p:txBody>
          <a:bodyPr wrap="square">
            <a:spAutoFit/>
          </a:bodyPr>
          <a:lstStyle/>
          <a:p>
            <a:pPr indent="444500" algn="just">
              <a:lnSpc>
                <a:spcPct val="90000"/>
              </a:lnSpc>
            </a:pPr>
            <a:r>
              <a:rPr lang="ru-RU" sz="2800" b="1" dirty="0" smtClean="0">
                <a:ln>
                  <a:solidFill>
                    <a:sysClr val="windowText" lastClr="000000"/>
                  </a:solidFill>
                </a:ln>
                <a:solidFill>
                  <a:srgbClr val="0000FF"/>
                </a:solidFill>
                <a:latin typeface="Arial" pitchFamily="34" charset="0"/>
                <a:cs typeface="Arial" pitchFamily="34" charset="0"/>
                <a:sym typeface="Symbol" pitchFamily="18" charset="2"/>
              </a:rPr>
              <a:t>В </a:t>
            </a:r>
            <a:r>
              <a:rPr lang="ru-RU" sz="2800" b="1" dirty="0">
                <a:ln>
                  <a:solidFill>
                    <a:sysClr val="windowText" lastClr="000000"/>
                  </a:solidFill>
                </a:ln>
                <a:solidFill>
                  <a:srgbClr val="0000FF"/>
                </a:solidFill>
                <a:latin typeface="Arial" pitchFamily="34" charset="0"/>
                <a:cs typeface="Arial" pitchFamily="34" charset="0"/>
                <a:sym typeface="Symbol" pitchFamily="18" charset="2"/>
              </a:rPr>
              <a:t>области от 298 до 1500 К</a:t>
            </a:r>
            <a:r>
              <a:rPr lang="ru-RU" sz="2800" b="1" dirty="0">
                <a:latin typeface="Arial" pitchFamily="34" charset="0"/>
                <a:cs typeface="Arial" pitchFamily="34" charset="0"/>
                <a:sym typeface="Symbol" pitchFamily="18" charset="2"/>
              </a:rPr>
              <a:t>, т. е. в области температуры, представляющей </a:t>
            </a:r>
            <a:r>
              <a:rPr lang="ru-RU" sz="2800" b="1" dirty="0">
                <a:ln>
                  <a:solidFill>
                    <a:sysClr val="windowText" lastClr="000000"/>
                  </a:solidFill>
                </a:ln>
                <a:solidFill>
                  <a:srgbClr val="0000FF"/>
                </a:solidFill>
                <a:latin typeface="Arial" pitchFamily="34" charset="0"/>
                <a:cs typeface="Arial" pitchFamily="34" charset="0"/>
                <a:sym typeface="Symbol" pitchFamily="18" charset="2"/>
              </a:rPr>
              <a:t>интерес для химической технологии</a:t>
            </a:r>
            <a:r>
              <a:rPr lang="ru-RU" sz="2800" b="1" dirty="0">
                <a:latin typeface="Arial" pitchFamily="34" charset="0"/>
                <a:cs typeface="Arial" pitchFamily="34" charset="0"/>
                <a:sym typeface="Symbol" pitchFamily="18" charset="2"/>
              </a:rPr>
              <a:t>, зависимость с</a:t>
            </a:r>
            <a:r>
              <a:rPr lang="ru-RU" sz="2800" b="1" baseline="-25000" dirty="0">
                <a:latin typeface="Arial" pitchFamily="34" charset="0"/>
                <a:cs typeface="Arial" pitchFamily="34" charset="0"/>
                <a:sym typeface="Symbol" pitchFamily="18" charset="2"/>
              </a:rPr>
              <a:t>р</a:t>
            </a:r>
            <a:r>
              <a:rPr lang="ru-RU" sz="2800" b="1" dirty="0">
                <a:latin typeface="Arial" pitchFamily="34" charset="0"/>
                <a:cs typeface="Arial" pitchFamily="34" charset="0"/>
                <a:sym typeface="Symbol" pitchFamily="18" charset="2"/>
              </a:rPr>
              <a:t> от температуры описывается двумя уравнениями:</a:t>
            </a:r>
          </a:p>
          <a:p>
            <a:pPr indent="444500" algn="just">
              <a:lnSpc>
                <a:spcPct val="90000"/>
              </a:lnSpc>
            </a:pPr>
            <a:r>
              <a:rPr lang="ru-RU" sz="2800" b="1" i="1" dirty="0">
                <a:ln>
                  <a:solidFill>
                    <a:sysClr val="windowText" lastClr="000000"/>
                  </a:solidFill>
                </a:ln>
                <a:solidFill>
                  <a:srgbClr val="FF0066"/>
                </a:solidFill>
                <a:latin typeface="Arial" pitchFamily="34" charset="0"/>
                <a:cs typeface="Arial" pitchFamily="34" charset="0"/>
                <a:sym typeface="Symbol" pitchFamily="18" charset="2"/>
              </a:rPr>
              <a:t>для органических веществ</a:t>
            </a:r>
            <a:r>
              <a:rPr lang="ru-RU" sz="2800" b="1" dirty="0">
                <a:solidFill>
                  <a:schemeClr val="accent2"/>
                </a:solidFill>
                <a:latin typeface="Arial" pitchFamily="34" charset="0"/>
                <a:cs typeface="Arial" pitchFamily="34" charset="0"/>
                <a:sym typeface="Symbol" pitchFamily="18" charset="2"/>
              </a:rPr>
              <a:t>:</a:t>
            </a:r>
          </a:p>
          <a:p>
            <a:pPr indent="444500" algn="just">
              <a:lnSpc>
                <a:spcPct val="90000"/>
              </a:lnSpc>
            </a:pPr>
            <a:r>
              <a:rPr lang="ru-RU" sz="2800" b="1" dirty="0">
                <a:latin typeface="Arial" pitchFamily="34" charset="0"/>
                <a:cs typeface="Arial" pitchFamily="34" charset="0"/>
                <a:sym typeface="Symbol" pitchFamily="18" charset="2"/>
              </a:rPr>
              <a:t>с</a:t>
            </a:r>
            <a:r>
              <a:rPr lang="ru-RU" sz="2800" b="1" baseline="-25000" dirty="0">
                <a:latin typeface="Arial" pitchFamily="34" charset="0"/>
                <a:cs typeface="Arial" pitchFamily="34" charset="0"/>
                <a:sym typeface="Symbol" pitchFamily="18" charset="2"/>
              </a:rPr>
              <a:t>р</a:t>
            </a:r>
            <a:r>
              <a:rPr lang="ru-RU" sz="2800" b="1" dirty="0">
                <a:latin typeface="Arial" pitchFamily="34" charset="0"/>
                <a:cs typeface="Arial" pitchFamily="34" charset="0"/>
                <a:sym typeface="Symbol" pitchFamily="18" charset="2"/>
              </a:rPr>
              <a:t> = а + </a:t>
            </a:r>
            <a:r>
              <a:rPr lang="en-US" sz="2800" b="1" dirty="0">
                <a:latin typeface="Arial" pitchFamily="34" charset="0"/>
                <a:cs typeface="Arial" pitchFamily="34" charset="0"/>
                <a:sym typeface="Symbol" pitchFamily="18" charset="2"/>
              </a:rPr>
              <a:t>b</a:t>
            </a:r>
            <a:r>
              <a:rPr lang="ru-RU" sz="2800" b="1" dirty="0">
                <a:latin typeface="Arial" pitchFamily="34" charset="0"/>
                <a:cs typeface="Arial" pitchFamily="34" charset="0"/>
                <a:sym typeface="Symbol" pitchFamily="18" charset="2"/>
              </a:rPr>
              <a:t>Т + </a:t>
            </a:r>
            <a:r>
              <a:rPr lang="en-US" sz="2800" b="1" dirty="0" err="1">
                <a:latin typeface="Arial" pitchFamily="34" charset="0"/>
                <a:cs typeface="Arial" pitchFamily="34" charset="0"/>
                <a:sym typeface="Symbol" pitchFamily="18" charset="2"/>
              </a:rPr>
              <a:t>cT</a:t>
            </a:r>
            <a:r>
              <a:rPr lang="ru-RU" sz="2800" b="1" baseline="30000" dirty="0">
                <a:latin typeface="Arial" pitchFamily="34" charset="0"/>
                <a:cs typeface="Arial" pitchFamily="34" charset="0"/>
                <a:sym typeface="Symbol" pitchFamily="18" charset="2"/>
              </a:rPr>
              <a:t>2</a:t>
            </a:r>
            <a:r>
              <a:rPr lang="ru-RU" sz="2800" b="1" dirty="0">
                <a:latin typeface="Arial" pitchFamily="34" charset="0"/>
                <a:cs typeface="Arial" pitchFamily="34" charset="0"/>
                <a:sym typeface="Symbol" pitchFamily="18" charset="2"/>
              </a:rPr>
              <a:t> + </a:t>
            </a:r>
            <a:r>
              <a:rPr lang="en-US" sz="2800" b="1" dirty="0" err="1">
                <a:latin typeface="Arial" pitchFamily="34" charset="0"/>
                <a:cs typeface="Arial" pitchFamily="34" charset="0"/>
                <a:sym typeface="Symbol" pitchFamily="18" charset="2"/>
              </a:rPr>
              <a:t>dT</a:t>
            </a:r>
            <a:r>
              <a:rPr lang="ru-RU" sz="2800" b="1" baseline="30000" dirty="0">
                <a:latin typeface="Arial" pitchFamily="34" charset="0"/>
                <a:cs typeface="Arial" pitchFamily="34" charset="0"/>
                <a:sym typeface="Symbol" pitchFamily="18" charset="2"/>
              </a:rPr>
              <a:t>3</a:t>
            </a:r>
            <a:r>
              <a:rPr lang="ru-RU" sz="2800" b="1" dirty="0">
                <a:latin typeface="Arial" pitchFamily="34" charset="0"/>
                <a:cs typeface="Arial" pitchFamily="34" charset="0"/>
                <a:sym typeface="Symbol" pitchFamily="18" charset="2"/>
              </a:rPr>
              <a:t>, </a:t>
            </a:r>
            <a:endParaRPr lang="ru-RU" sz="2800" b="1" dirty="0" smtClean="0">
              <a:latin typeface="Arial" pitchFamily="34" charset="0"/>
              <a:cs typeface="Arial" pitchFamily="34" charset="0"/>
              <a:sym typeface="Symbol" pitchFamily="18" charset="2"/>
            </a:endParaRPr>
          </a:p>
          <a:p>
            <a:pPr indent="444500" algn="just">
              <a:lnSpc>
                <a:spcPct val="90000"/>
              </a:lnSpc>
            </a:pPr>
            <a:r>
              <a:rPr lang="ru-RU" sz="2800" b="1" i="1" dirty="0" smtClean="0">
                <a:ln>
                  <a:solidFill>
                    <a:sysClr val="windowText" lastClr="000000"/>
                  </a:solidFill>
                </a:ln>
                <a:solidFill>
                  <a:srgbClr val="278941"/>
                </a:solidFill>
                <a:latin typeface="Arial" pitchFamily="34" charset="0"/>
                <a:cs typeface="Arial" pitchFamily="34" charset="0"/>
                <a:sym typeface="Symbol" pitchFamily="18" charset="2"/>
              </a:rPr>
              <a:t>для </a:t>
            </a:r>
            <a:r>
              <a:rPr lang="ru-RU" sz="2800" b="1" i="1" u="sng" dirty="0">
                <a:ln>
                  <a:solidFill>
                    <a:sysClr val="windowText" lastClr="000000"/>
                  </a:solidFill>
                </a:ln>
                <a:solidFill>
                  <a:srgbClr val="FF0000"/>
                </a:solidFill>
                <a:latin typeface="Arial" pitchFamily="34" charset="0"/>
                <a:cs typeface="Arial" pitchFamily="34" charset="0"/>
                <a:sym typeface="Symbol" pitchFamily="18" charset="2"/>
              </a:rPr>
              <a:t>не</a:t>
            </a:r>
            <a:r>
              <a:rPr lang="ru-RU" sz="2800" b="1" i="1" dirty="0">
                <a:ln>
                  <a:solidFill>
                    <a:sysClr val="windowText" lastClr="000000"/>
                  </a:solidFill>
                </a:ln>
                <a:solidFill>
                  <a:srgbClr val="278941"/>
                </a:solidFill>
                <a:latin typeface="Arial" pitchFamily="34" charset="0"/>
                <a:cs typeface="Arial" pitchFamily="34" charset="0"/>
                <a:sym typeface="Symbol" pitchFamily="18" charset="2"/>
              </a:rPr>
              <a:t>органических веществ</a:t>
            </a:r>
            <a:r>
              <a:rPr lang="ru-RU" sz="2800" b="1" dirty="0">
                <a:solidFill>
                  <a:schemeClr val="accent2"/>
                </a:solidFill>
                <a:latin typeface="Arial" pitchFamily="34" charset="0"/>
                <a:cs typeface="Arial" pitchFamily="34" charset="0"/>
                <a:sym typeface="Symbol" pitchFamily="18" charset="2"/>
              </a:rPr>
              <a:t>:</a:t>
            </a:r>
          </a:p>
          <a:p>
            <a:pPr indent="444500" algn="just">
              <a:lnSpc>
                <a:spcPct val="90000"/>
              </a:lnSpc>
            </a:pPr>
            <a:r>
              <a:rPr lang="ru-RU" sz="2800" b="1" dirty="0">
                <a:latin typeface="Arial" pitchFamily="34" charset="0"/>
                <a:cs typeface="Arial" pitchFamily="34" charset="0"/>
                <a:sym typeface="Symbol" pitchFamily="18" charset="2"/>
              </a:rPr>
              <a:t>с</a:t>
            </a:r>
            <a:r>
              <a:rPr lang="ru-RU" sz="2800" b="1" baseline="-25000" dirty="0">
                <a:latin typeface="Arial" pitchFamily="34" charset="0"/>
                <a:cs typeface="Arial" pitchFamily="34" charset="0"/>
                <a:sym typeface="Symbol" pitchFamily="18" charset="2"/>
              </a:rPr>
              <a:t>р</a:t>
            </a:r>
            <a:r>
              <a:rPr lang="ru-RU" sz="2800" b="1" dirty="0">
                <a:latin typeface="Arial" pitchFamily="34" charset="0"/>
                <a:cs typeface="Arial" pitchFamily="34" charset="0"/>
                <a:sym typeface="Symbol" pitchFamily="18" charset="2"/>
              </a:rPr>
              <a:t> = а + </a:t>
            </a:r>
            <a:r>
              <a:rPr lang="en-US" sz="2800" b="1" dirty="0">
                <a:latin typeface="Arial" pitchFamily="34" charset="0"/>
                <a:cs typeface="Arial" pitchFamily="34" charset="0"/>
                <a:sym typeface="Symbol" pitchFamily="18" charset="2"/>
              </a:rPr>
              <a:t>b</a:t>
            </a:r>
            <a:r>
              <a:rPr lang="ru-RU" sz="2800" b="1" dirty="0">
                <a:latin typeface="Arial" pitchFamily="34" charset="0"/>
                <a:cs typeface="Arial" pitchFamily="34" charset="0"/>
                <a:sym typeface="Symbol" pitchFamily="18" charset="2"/>
              </a:rPr>
              <a:t>Т + с'/</a:t>
            </a:r>
            <a:r>
              <a:rPr lang="ru-RU" sz="2800" b="1" dirty="0" smtClean="0">
                <a:latin typeface="Arial" pitchFamily="34" charset="0"/>
                <a:cs typeface="Arial" pitchFamily="34" charset="0"/>
                <a:sym typeface="Symbol" pitchFamily="18" charset="2"/>
              </a:rPr>
              <a:t>Т</a:t>
            </a:r>
            <a:r>
              <a:rPr lang="ru-RU" sz="2800" b="1" baseline="30000" dirty="0" smtClean="0">
                <a:latin typeface="Arial" pitchFamily="34" charset="0"/>
                <a:cs typeface="Arial" pitchFamily="34" charset="0"/>
                <a:sym typeface="Symbol" pitchFamily="18" charset="2"/>
              </a:rPr>
              <a:t>2</a:t>
            </a:r>
            <a:endParaRPr lang="ru-RU" sz="2800" b="1" dirty="0">
              <a:latin typeface="Arial" pitchFamily="34" charset="0"/>
              <a:cs typeface="Arial" pitchFamily="34" charset="0"/>
              <a:sym typeface="Symbol" pitchFamily="18" charset="2"/>
            </a:endParaRPr>
          </a:p>
        </p:txBody>
      </p:sp>
      <p:pic>
        <p:nvPicPr>
          <p:cNvPr id="1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796088" y="6309598"/>
            <a:ext cx="304800" cy="304800"/>
          </a:xfrm>
          <a:prstGeom prst="rect">
            <a:avLst/>
          </a:prstGeom>
        </p:spPr>
      </p:pic>
      <p:sp>
        <p:nvSpPr>
          <p:cNvPr id="1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 name="Picture 12" descr="пишу 1"/>
          <p:cNvPicPr>
            <a:picLocks noChangeAspect="1" noChangeArrowheads="1" noCrop="1"/>
          </p:cNvPicPr>
          <p:nvPr/>
        </p:nvPicPr>
        <p:blipFill>
          <a:blip r:embed="rId6" cstate="print"/>
          <a:srcRect/>
          <a:stretch>
            <a:fillRect/>
          </a:stretch>
        </p:blipFill>
        <p:spPr bwMode="auto">
          <a:xfrm>
            <a:off x="8462991" y="4991120"/>
            <a:ext cx="649287" cy="1295400"/>
          </a:xfrm>
          <a:prstGeom prst="rect">
            <a:avLst/>
          </a:prstGeom>
          <a:noFill/>
          <a:ln w="9525">
            <a:noFill/>
            <a:miter lim="800000"/>
            <a:headEnd/>
            <a:tailEnd/>
          </a:ln>
        </p:spPr>
      </p:pic>
    </p:spTree>
    <p:extLst>
      <p:ext uri="{BB962C8B-B14F-4D97-AF65-F5344CB8AC3E}">
        <p14:creationId xmlns:p14="http://schemas.microsoft.com/office/powerpoint/2010/main" val="47673035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ChangeArrowheads="1"/>
          </p:cNvSpPr>
          <p:nvPr/>
        </p:nvSpPr>
        <p:spPr bwMode="auto">
          <a:xfrm>
            <a:off x="107504" y="-24"/>
            <a:ext cx="8858312" cy="6727996"/>
          </a:xfrm>
          <a:prstGeom prst="rect">
            <a:avLst/>
          </a:prstGeom>
          <a:noFill/>
          <a:ln w="9525">
            <a:noFill/>
            <a:miter lim="800000"/>
            <a:headEnd/>
            <a:tailEnd/>
          </a:ln>
        </p:spPr>
        <p:txBody>
          <a:bodyPr wrap="square">
            <a:spAutoFit/>
          </a:bodyPr>
          <a:lstStyle/>
          <a:p>
            <a:pPr indent="444500" algn="just">
              <a:lnSpc>
                <a:spcPct val="85000"/>
              </a:lnSpc>
            </a:pPr>
            <a:r>
              <a:rPr lang="ru-RU" sz="2800" b="1" i="1" dirty="0">
                <a:ln>
                  <a:solidFill>
                    <a:sysClr val="windowText" lastClr="000000"/>
                  </a:solidFill>
                </a:ln>
                <a:solidFill>
                  <a:srgbClr val="FF0066"/>
                </a:solidFill>
                <a:latin typeface="Arial" pitchFamily="34" charset="0"/>
                <a:cs typeface="Arial" pitchFamily="34" charset="0"/>
                <a:sym typeface="Symbol" pitchFamily="18" charset="2"/>
              </a:rPr>
              <a:t>для органических веществ</a:t>
            </a:r>
            <a:r>
              <a:rPr lang="ru-RU" sz="2800" b="1" dirty="0">
                <a:solidFill>
                  <a:schemeClr val="accent2"/>
                </a:solidFill>
                <a:latin typeface="Arial" pitchFamily="34" charset="0"/>
                <a:cs typeface="Arial" pitchFamily="34" charset="0"/>
                <a:sym typeface="Symbol" pitchFamily="18" charset="2"/>
              </a:rPr>
              <a:t>:</a:t>
            </a:r>
          </a:p>
          <a:p>
            <a:pPr indent="444500" algn="just">
              <a:lnSpc>
                <a:spcPct val="85000"/>
              </a:lnSpc>
            </a:pPr>
            <a:r>
              <a:rPr lang="ru-RU" sz="2800" b="1" dirty="0">
                <a:latin typeface="Arial" pitchFamily="34" charset="0"/>
                <a:cs typeface="Arial" pitchFamily="34" charset="0"/>
                <a:sym typeface="Symbol" pitchFamily="18" charset="2"/>
              </a:rPr>
              <a:t>с</a:t>
            </a:r>
            <a:r>
              <a:rPr lang="ru-RU" sz="2800" b="1" baseline="-25000" dirty="0">
                <a:latin typeface="Arial" pitchFamily="34" charset="0"/>
                <a:cs typeface="Arial" pitchFamily="34" charset="0"/>
                <a:sym typeface="Symbol" pitchFamily="18" charset="2"/>
              </a:rPr>
              <a:t>р</a:t>
            </a:r>
            <a:r>
              <a:rPr lang="ru-RU" sz="2800" b="1" dirty="0">
                <a:latin typeface="Arial" pitchFamily="34" charset="0"/>
                <a:cs typeface="Arial" pitchFamily="34" charset="0"/>
                <a:sym typeface="Symbol" pitchFamily="18" charset="2"/>
              </a:rPr>
              <a:t> = а + </a:t>
            </a:r>
            <a:r>
              <a:rPr lang="en-US" sz="2800" b="1" dirty="0">
                <a:latin typeface="Arial" pitchFamily="34" charset="0"/>
                <a:cs typeface="Arial" pitchFamily="34" charset="0"/>
                <a:sym typeface="Symbol" pitchFamily="18" charset="2"/>
              </a:rPr>
              <a:t>b</a:t>
            </a:r>
            <a:r>
              <a:rPr lang="ru-RU" sz="2800" b="1" dirty="0">
                <a:latin typeface="Arial" pitchFamily="34" charset="0"/>
                <a:cs typeface="Arial" pitchFamily="34" charset="0"/>
                <a:sym typeface="Symbol" pitchFamily="18" charset="2"/>
              </a:rPr>
              <a:t>Т + </a:t>
            </a:r>
            <a:r>
              <a:rPr lang="en-US" sz="2800" b="1" dirty="0" err="1">
                <a:latin typeface="Arial" pitchFamily="34" charset="0"/>
                <a:cs typeface="Arial" pitchFamily="34" charset="0"/>
                <a:sym typeface="Symbol" pitchFamily="18" charset="2"/>
              </a:rPr>
              <a:t>cT</a:t>
            </a:r>
            <a:r>
              <a:rPr lang="ru-RU" sz="2800" b="1" baseline="30000" dirty="0">
                <a:latin typeface="Arial" pitchFamily="34" charset="0"/>
                <a:cs typeface="Arial" pitchFamily="34" charset="0"/>
                <a:sym typeface="Symbol" pitchFamily="18" charset="2"/>
              </a:rPr>
              <a:t>2</a:t>
            </a:r>
            <a:r>
              <a:rPr lang="ru-RU" sz="2800" b="1" dirty="0">
                <a:latin typeface="Arial" pitchFamily="34" charset="0"/>
                <a:cs typeface="Arial" pitchFamily="34" charset="0"/>
                <a:sym typeface="Symbol" pitchFamily="18" charset="2"/>
              </a:rPr>
              <a:t> + </a:t>
            </a:r>
            <a:r>
              <a:rPr lang="en-US" sz="2800" b="1" dirty="0" err="1">
                <a:latin typeface="Arial" pitchFamily="34" charset="0"/>
                <a:cs typeface="Arial" pitchFamily="34" charset="0"/>
                <a:sym typeface="Symbol" pitchFamily="18" charset="2"/>
              </a:rPr>
              <a:t>dT</a:t>
            </a:r>
            <a:r>
              <a:rPr lang="ru-RU" sz="2800" b="1" baseline="30000" dirty="0">
                <a:latin typeface="Arial" pitchFamily="34" charset="0"/>
                <a:cs typeface="Arial" pitchFamily="34" charset="0"/>
                <a:sym typeface="Symbol" pitchFamily="18" charset="2"/>
              </a:rPr>
              <a:t>3</a:t>
            </a:r>
            <a:r>
              <a:rPr lang="ru-RU" sz="2800" b="1" dirty="0">
                <a:latin typeface="Arial" pitchFamily="34" charset="0"/>
                <a:cs typeface="Arial" pitchFamily="34" charset="0"/>
                <a:sym typeface="Symbol" pitchFamily="18" charset="2"/>
              </a:rPr>
              <a:t>, </a:t>
            </a:r>
          </a:p>
          <a:p>
            <a:pPr indent="444500" algn="just">
              <a:lnSpc>
                <a:spcPct val="85000"/>
              </a:lnSpc>
            </a:pPr>
            <a:r>
              <a:rPr lang="ru-RU" sz="2800" b="1" i="1" dirty="0">
                <a:ln>
                  <a:solidFill>
                    <a:sysClr val="windowText" lastClr="000000"/>
                  </a:solidFill>
                </a:ln>
                <a:solidFill>
                  <a:srgbClr val="278941"/>
                </a:solidFill>
                <a:latin typeface="Arial" pitchFamily="34" charset="0"/>
                <a:cs typeface="Arial" pitchFamily="34" charset="0"/>
                <a:sym typeface="Symbol" pitchFamily="18" charset="2"/>
              </a:rPr>
              <a:t>для </a:t>
            </a:r>
            <a:r>
              <a:rPr lang="ru-RU" sz="2800" b="1" i="1" u="sng" dirty="0">
                <a:ln>
                  <a:solidFill>
                    <a:sysClr val="windowText" lastClr="000000"/>
                  </a:solidFill>
                </a:ln>
                <a:solidFill>
                  <a:srgbClr val="FF0000"/>
                </a:solidFill>
                <a:latin typeface="Arial" pitchFamily="34" charset="0"/>
                <a:cs typeface="Arial" pitchFamily="34" charset="0"/>
                <a:sym typeface="Symbol" pitchFamily="18" charset="2"/>
              </a:rPr>
              <a:t>не</a:t>
            </a:r>
            <a:r>
              <a:rPr lang="ru-RU" sz="2800" b="1" i="1" dirty="0">
                <a:ln>
                  <a:solidFill>
                    <a:sysClr val="windowText" lastClr="000000"/>
                  </a:solidFill>
                </a:ln>
                <a:solidFill>
                  <a:srgbClr val="278941"/>
                </a:solidFill>
                <a:latin typeface="Arial" pitchFamily="34" charset="0"/>
                <a:cs typeface="Arial" pitchFamily="34" charset="0"/>
                <a:sym typeface="Symbol" pitchFamily="18" charset="2"/>
              </a:rPr>
              <a:t>органических веществ</a:t>
            </a:r>
            <a:r>
              <a:rPr lang="ru-RU" sz="2800" b="1" dirty="0">
                <a:solidFill>
                  <a:schemeClr val="accent2"/>
                </a:solidFill>
                <a:latin typeface="Arial" pitchFamily="34" charset="0"/>
                <a:cs typeface="Arial" pitchFamily="34" charset="0"/>
                <a:sym typeface="Symbol" pitchFamily="18" charset="2"/>
              </a:rPr>
              <a:t>:</a:t>
            </a:r>
          </a:p>
          <a:p>
            <a:pPr indent="444500" algn="just">
              <a:lnSpc>
                <a:spcPct val="85000"/>
              </a:lnSpc>
            </a:pPr>
            <a:r>
              <a:rPr lang="ru-RU" sz="2800" b="1" dirty="0">
                <a:latin typeface="Arial" pitchFamily="34" charset="0"/>
                <a:cs typeface="Arial" pitchFamily="34" charset="0"/>
                <a:sym typeface="Symbol" pitchFamily="18" charset="2"/>
              </a:rPr>
              <a:t>с</a:t>
            </a:r>
            <a:r>
              <a:rPr lang="ru-RU" sz="2800" b="1" baseline="-25000" dirty="0">
                <a:latin typeface="Arial" pitchFamily="34" charset="0"/>
                <a:cs typeface="Arial" pitchFamily="34" charset="0"/>
                <a:sym typeface="Symbol" pitchFamily="18" charset="2"/>
              </a:rPr>
              <a:t>р</a:t>
            </a:r>
            <a:r>
              <a:rPr lang="ru-RU" sz="2800" b="1" dirty="0">
                <a:latin typeface="Arial" pitchFamily="34" charset="0"/>
                <a:cs typeface="Arial" pitchFamily="34" charset="0"/>
                <a:sym typeface="Symbol" pitchFamily="18" charset="2"/>
              </a:rPr>
              <a:t> = а + </a:t>
            </a:r>
            <a:r>
              <a:rPr lang="en-US" sz="2800" b="1" dirty="0">
                <a:latin typeface="Arial" pitchFamily="34" charset="0"/>
                <a:cs typeface="Arial" pitchFamily="34" charset="0"/>
                <a:sym typeface="Symbol" pitchFamily="18" charset="2"/>
              </a:rPr>
              <a:t>b</a:t>
            </a:r>
            <a:r>
              <a:rPr lang="ru-RU" sz="2800" b="1" dirty="0">
                <a:latin typeface="Arial" pitchFamily="34" charset="0"/>
                <a:cs typeface="Arial" pitchFamily="34" charset="0"/>
                <a:sym typeface="Symbol" pitchFamily="18" charset="2"/>
              </a:rPr>
              <a:t>Т + с'/</a:t>
            </a:r>
            <a:r>
              <a:rPr lang="ru-RU" sz="2800" b="1" dirty="0" smtClean="0">
                <a:latin typeface="Arial" pitchFamily="34" charset="0"/>
                <a:cs typeface="Arial" pitchFamily="34" charset="0"/>
                <a:sym typeface="Symbol" pitchFamily="18" charset="2"/>
              </a:rPr>
              <a:t>Т</a:t>
            </a:r>
            <a:r>
              <a:rPr lang="ru-RU" sz="2800" b="1" baseline="30000" dirty="0" smtClean="0">
                <a:latin typeface="Arial" pitchFamily="34" charset="0"/>
                <a:cs typeface="Arial" pitchFamily="34" charset="0"/>
                <a:sym typeface="Symbol" pitchFamily="18" charset="2"/>
              </a:rPr>
              <a:t>2</a:t>
            </a:r>
            <a:r>
              <a:rPr lang="ru-RU" sz="2800" b="1" dirty="0">
                <a:latin typeface="Arial" pitchFamily="34" charset="0"/>
                <a:cs typeface="Arial" pitchFamily="34" charset="0"/>
                <a:sym typeface="Symbol" pitchFamily="18" charset="2"/>
              </a:rPr>
              <a:t> ,</a:t>
            </a:r>
          </a:p>
          <a:p>
            <a:pPr algn="just">
              <a:lnSpc>
                <a:spcPct val="80000"/>
              </a:lnSpc>
            </a:pPr>
            <a:r>
              <a:rPr lang="ru-RU" sz="2800" b="1" dirty="0" smtClean="0">
                <a:latin typeface="Arial" pitchFamily="34" charset="0"/>
                <a:cs typeface="Arial" pitchFamily="34" charset="0"/>
                <a:sym typeface="Symbol" pitchFamily="18" charset="2"/>
              </a:rPr>
              <a:t>для </a:t>
            </a:r>
            <a:r>
              <a:rPr lang="ru-RU" sz="2800" b="1" dirty="0">
                <a:latin typeface="Arial" pitchFamily="34" charset="0"/>
                <a:cs typeface="Arial" pitchFamily="34" charset="0"/>
                <a:sym typeface="Symbol" pitchFamily="18" charset="2"/>
              </a:rPr>
              <a:t>которых коэффициенты а, </a:t>
            </a:r>
            <a:r>
              <a:rPr lang="en-US" sz="2800" b="1" dirty="0">
                <a:latin typeface="Arial" pitchFamily="34" charset="0"/>
                <a:cs typeface="Arial" pitchFamily="34" charset="0"/>
                <a:sym typeface="Symbol" pitchFamily="18" charset="2"/>
              </a:rPr>
              <a:t>b</a:t>
            </a:r>
            <a:r>
              <a:rPr lang="ru-RU" sz="2800" b="1" dirty="0">
                <a:latin typeface="Arial" pitchFamily="34" charset="0"/>
                <a:cs typeface="Arial" pitchFamily="34" charset="0"/>
                <a:sym typeface="Symbol" pitchFamily="18" charset="2"/>
              </a:rPr>
              <a:t>, с, с', </a:t>
            </a:r>
            <a:r>
              <a:rPr lang="en-US" sz="2800" b="1" dirty="0">
                <a:latin typeface="Arial" pitchFamily="34" charset="0"/>
                <a:cs typeface="Arial" pitchFamily="34" charset="0"/>
                <a:sym typeface="Symbol" pitchFamily="18" charset="2"/>
              </a:rPr>
              <a:t>d</a:t>
            </a:r>
            <a:r>
              <a:rPr lang="ru-RU" sz="2800" b="1" dirty="0">
                <a:latin typeface="Arial" pitchFamily="34" charset="0"/>
                <a:cs typeface="Arial" pitchFamily="34" charset="0"/>
                <a:sym typeface="Symbol" pitchFamily="18" charset="2"/>
              </a:rPr>
              <a:t> определяются из экспериментальных данных, чаще всего по средним теплоемкостям. Раньше эти данные по теплоемкостям находили измерениями с помощью калориметров смешения. </a:t>
            </a:r>
            <a:r>
              <a:rPr lang="ru-RU" sz="2800" b="1" i="1" dirty="0">
                <a:ln>
                  <a:solidFill>
                    <a:sysClr val="windowText" lastClr="000000"/>
                  </a:solidFill>
                </a:ln>
                <a:solidFill>
                  <a:srgbClr val="800000"/>
                </a:solidFill>
                <a:latin typeface="Arial" pitchFamily="34" charset="0"/>
                <a:cs typeface="Arial" pitchFamily="34" charset="0"/>
                <a:sym typeface="Symbol" pitchFamily="18" charset="2"/>
              </a:rPr>
              <a:t>Калориметр</a:t>
            </a:r>
            <a:r>
              <a:rPr lang="ru-RU" sz="2800" b="1" i="1" dirty="0">
                <a:latin typeface="Arial" pitchFamily="34" charset="0"/>
                <a:cs typeface="Arial" pitchFamily="34" charset="0"/>
                <a:sym typeface="Symbol" pitchFamily="18" charset="2"/>
              </a:rPr>
              <a:t> </a:t>
            </a:r>
            <a:r>
              <a:rPr lang="ru-RU" sz="2800" b="1" i="1" dirty="0">
                <a:ln>
                  <a:solidFill>
                    <a:sysClr val="windowText" lastClr="000000"/>
                  </a:solidFill>
                </a:ln>
                <a:latin typeface="Arial" pitchFamily="34" charset="0"/>
                <a:cs typeface="Arial" pitchFamily="34" charset="0"/>
                <a:sym typeface="Symbol" pitchFamily="18" charset="2"/>
              </a:rPr>
              <a:t>смешения</a:t>
            </a:r>
            <a:r>
              <a:rPr lang="ru-RU" sz="2800" b="1" dirty="0">
                <a:ln>
                  <a:solidFill>
                    <a:sysClr val="windowText" lastClr="000000"/>
                  </a:solidFill>
                </a:ln>
                <a:latin typeface="Arial" pitchFamily="34" charset="0"/>
                <a:cs typeface="Arial" pitchFamily="34" charset="0"/>
                <a:sym typeface="Symbol" pitchFamily="18" charset="2"/>
              </a:rPr>
              <a:t> </a:t>
            </a:r>
            <a:r>
              <a:rPr lang="ru-RU" sz="2800" b="1" u="sng" dirty="0">
                <a:latin typeface="Arial" pitchFamily="34" charset="0"/>
                <a:cs typeface="Arial" pitchFamily="34" charset="0"/>
                <a:sym typeface="Symbol" pitchFamily="18" charset="2"/>
              </a:rPr>
              <a:t>представляет собой</a:t>
            </a:r>
            <a:r>
              <a:rPr lang="ru-RU" sz="2800" b="1" dirty="0">
                <a:latin typeface="Arial" pitchFamily="34" charset="0"/>
                <a:cs typeface="Arial" pitchFamily="34" charset="0"/>
                <a:sym typeface="Symbol" pitchFamily="18" charset="2"/>
              </a:rPr>
              <a:t> массивный медный блок с отверстием, куда помещают ампулы с веществом непосредственно из печи, в которой они были нагреты до заданной температуры. Медный блок </a:t>
            </a:r>
            <a:r>
              <a:rPr lang="ru-RU" sz="2800" b="1" dirty="0" err="1">
                <a:latin typeface="Arial" pitchFamily="34" charset="0"/>
                <a:cs typeface="Arial" pitchFamily="34" charset="0"/>
                <a:sym typeface="Symbol" pitchFamily="18" charset="2"/>
              </a:rPr>
              <a:t>теплоизолирован</a:t>
            </a:r>
            <a:r>
              <a:rPr lang="ru-RU" sz="2800" b="1" dirty="0">
                <a:latin typeface="Arial" pitchFamily="34" charset="0"/>
                <a:cs typeface="Arial" pitchFamily="34" charset="0"/>
                <a:sym typeface="Symbol" pitchFamily="18" charset="2"/>
              </a:rPr>
              <a:t> и повышение его температуры фиксируется термопарами. Калибровка калориметра производится пропусканием определенного количества тока через электронагреватель.</a:t>
            </a:r>
          </a:p>
        </p:txBody>
      </p:sp>
      <p:pic>
        <p:nvPicPr>
          <p:cNvPr id="7"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732240" y="6251595"/>
            <a:ext cx="304800" cy="304800"/>
          </a:xfrm>
          <a:prstGeom prst="rect">
            <a:avLst/>
          </a:prstGeom>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12" descr="пишу 1"/>
          <p:cNvPicPr>
            <a:picLocks noChangeAspect="1" noChangeArrowheads="1" noCrop="1"/>
          </p:cNvPicPr>
          <p:nvPr/>
        </p:nvPicPr>
        <p:blipFill>
          <a:blip r:embed="rId6" cstate="print"/>
          <a:srcRect/>
          <a:stretch>
            <a:fillRect/>
          </a:stretch>
        </p:blipFill>
        <p:spPr bwMode="auto">
          <a:xfrm>
            <a:off x="8548055" y="5352271"/>
            <a:ext cx="649287" cy="1295400"/>
          </a:xfrm>
          <a:prstGeom prst="rect">
            <a:avLst/>
          </a:prstGeom>
          <a:noFill/>
          <a:ln w="9525">
            <a:noFill/>
            <a:miter lim="800000"/>
            <a:headEnd/>
            <a:tailEnd/>
          </a:ln>
        </p:spPr>
      </p:pic>
    </p:spTree>
    <p:extLst>
      <p:ext uri="{BB962C8B-B14F-4D97-AF65-F5344CB8AC3E}">
        <p14:creationId xmlns:p14="http://schemas.microsoft.com/office/powerpoint/2010/main" val="128213770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WordArt 2"/>
          <p:cNvSpPr>
            <a:spLocks noChangeArrowheads="1" noChangeShapeType="1" noTextEdit="1"/>
          </p:cNvSpPr>
          <p:nvPr/>
        </p:nvSpPr>
        <p:spPr bwMode="auto">
          <a:xfrm>
            <a:off x="755650" y="149225"/>
            <a:ext cx="7388250" cy="850883"/>
          </a:xfrm>
          <a:prstGeom prst="rect">
            <a:avLst/>
          </a:prstGeom>
        </p:spPr>
        <p:txBody>
          <a:bodyPr wrap="none" fromWordArt="1">
            <a:prstTxWarp prst="textPlain">
              <a:avLst>
                <a:gd name="adj" fmla="val 50000"/>
              </a:avLst>
            </a:prstTxWarp>
          </a:bodyPr>
          <a:lstStyle/>
          <a:p>
            <a:pPr algn="ctr"/>
            <a:r>
              <a:rPr lang="ru-RU" sz="3600" i="1" kern="10" dirty="0">
                <a:ln w="25400">
                  <a:solidFill>
                    <a:srgbClr val="FF9900"/>
                  </a:solidFill>
                  <a:round/>
                  <a:headEnd/>
                  <a:tailEnd/>
                </a:ln>
                <a:solidFill>
                  <a:srgbClr val="993300"/>
                </a:solidFill>
                <a:effectLst>
                  <a:outerShdw dist="35921" dir="2700000" algn="ctr" rotWithShape="0">
                    <a:srgbClr val="808080">
                      <a:alpha val="79999"/>
                    </a:srgbClr>
                  </a:outerShdw>
                </a:effectLst>
                <a:latin typeface="Arial"/>
                <a:cs typeface="Arial"/>
              </a:rPr>
              <a:t>Приборы для определения</a:t>
            </a:r>
          </a:p>
          <a:p>
            <a:pPr algn="ctr"/>
            <a:r>
              <a:rPr lang="ru-RU" sz="3600" i="1" kern="10" dirty="0">
                <a:ln w="25400">
                  <a:solidFill>
                    <a:srgbClr val="FF9900"/>
                  </a:solidFill>
                  <a:round/>
                  <a:headEnd/>
                  <a:tailEnd/>
                </a:ln>
                <a:solidFill>
                  <a:srgbClr val="993300"/>
                </a:solidFill>
                <a:effectLst>
                  <a:outerShdw dist="35921" dir="2700000" algn="ctr" rotWithShape="0">
                    <a:srgbClr val="808080">
                      <a:alpha val="79999"/>
                    </a:srgbClr>
                  </a:outerShdw>
                </a:effectLst>
                <a:latin typeface="Arial"/>
                <a:cs typeface="Arial"/>
              </a:rPr>
              <a:t> удельной теплоемкости</a:t>
            </a:r>
          </a:p>
        </p:txBody>
      </p:sp>
      <p:sp>
        <p:nvSpPr>
          <p:cNvPr id="120835" name="Rectangle 3"/>
          <p:cNvSpPr>
            <a:spLocks noChangeArrowheads="1"/>
          </p:cNvSpPr>
          <p:nvPr/>
        </p:nvSpPr>
        <p:spPr bwMode="auto">
          <a:xfrm>
            <a:off x="0" y="1804988"/>
            <a:ext cx="9144000" cy="0"/>
          </a:xfrm>
          <a:prstGeom prst="rect">
            <a:avLst/>
          </a:prstGeom>
          <a:noFill/>
          <a:ln w="9525">
            <a:noFill/>
            <a:miter lim="800000"/>
            <a:headEnd/>
            <a:tailEnd/>
          </a:ln>
        </p:spPr>
        <p:txBody>
          <a:bodyPr wrap="none">
            <a:spAutoFit/>
          </a:bodyPr>
          <a:lstStyle/>
          <a:p>
            <a:endParaRPr lang="ru-RU"/>
          </a:p>
        </p:txBody>
      </p:sp>
      <p:sp>
        <p:nvSpPr>
          <p:cNvPr id="120836" name="Rectangle 4"/>
          <p:cNvSpPr>
            <a:spLocks noChangeArrowheads="1"/>
          </p:cNvSpPr>
          <p:nvPr/>
        </p:nvSpPr>
        <p:spPr bwMode="auto">
          <a:xfrm>
            <a:off x="0" y="1804988"/>
            <a:ext cx="9144000" cy="0"/>
          </a:xfrm>
          <a:prstGeom prst="rect">
            <a:avLst/>
          </a:prstGeom>
          <a:noFill/>
          <a:ln w="9525">
            <a:noFill/>
            <a:miter lim="800000"/>
            <a:headEnd/>
            <a:tailEnd/>
          </a:ln>
        </p:spPr>
        <p:txBody>
          <a:bodyPr wrap="none">
            <a:spAutoFit/>
          </a:bodyPr>
          <a:lstStyle/>
          <a:p>
            <a:endParaRPr lang="ru-RU"/>
          </a:p>
        </p:txBody>
      </p:sp>
      <p:graphicFrame>
        <p:nvGraphicFramePr>
          <p:cNvPr id="121886" name="Group 30"/>
          <p:cNvGraphicFramePr>
            <a:graphicFrameLocks noGrp="1"/>
          </p:cNvGraphicFramePr>
          <p:nvPr/>
        </p:nvGraphicFramePr>
        <p:xfrm>
          <a:off x="250825" y="1071546"/>
          <a:ext cx="8713788" cy="5266944"/>
        </p:xfrm>
        <a:graphic>
          <a:graphicData uri="http://schemas.openxmlformats.org/drawingml/2006/table">
            <a:tbl>
              <a:tblPr/>
              <a:tblGrid>
                <a:gridCol w="1584325">
                  <a:extLst>
                    <a:ext uri="{9D8B030D-6E8A-4147-A177-3AD203B41FA5}">
                      <a16:colId xmlns:a16="http://schemas.microsoft.com/office/drawing/2014/main" val="20000"/>
                    </a:ext>
                  </a:extLst>
                </a:gridCol>
                <a:gridCol w="2095500">
                  <a:extLst>
                    <a:ext uri="{9D8B030D-6E8A-4147-A177-3AD203B41FA5}">
                      <a16:colId xmlns:a16="http://schemas.microsoft.com/office/drawing/2014/main" val="20001"/>
                    </a:ext>
                  </a:extLst>
                </a:gridCol>
                <a:gridCol w="5033963">
                  <a:extLst>
                    <a:ext uri="{9D8B030D-6E8A-4147-A177-3AD203B41FA5}">
                      <a16:colId xmlns:a16="http://schemas.microsoft.com/office/drawing/2014/main" val="20002"/>
                    </a:ext>
                  </a:extLst>
                </a:gridCol>
              </a:tblGrid>
              <a:tr h="158750">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ru-RU" sz="2400" b="1" i="0" u="none" strike="noStrike" cap="none" normalizeH="0" baseline="0" dirty="0" smtClean="0">
                          <a:ln>
                            <a:noFill/>
                          </a:ln>
                          <a:solidFill>
                            <a:srgbClr val="353434"/>
                          </a:solidFill>
                          <a:effectLst/>
                          <a:latin typeface="Times New Roman" pitchFamily="18" charset="0"/>
                          <a:cs typeface="Times New Roman" pitchFamily="18" charset="0"/>
                        </a:rPr>
                        <a:t>Метод</a:t>
                      </a:r>
                      <a:endParaRPr kumimoji="0" lang="ru-RU" sz="2400" b="1" i="0" u="none" strike="noStrike" cap="none" normalizeH="0" baseline="0" dirty="0" smtClean="0">
                        <a:ln>
                          <a:noFill/>
                        </a:ln>
                        <a:solidFill>
                          <a:schemeClr val="tx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9B627"/>
                    </a:solidFill>
                  </a:tcPr>
                </a:tc>
                <a:tc gridSpan="2">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ru-RU" sz="2400" b="1" i="0" u="none" strike="noStrike" cap="none" normalizeH="0" baseline="0" dirty="0" smtClean="0">
                          <a:ln>
                            <a:noFill/>
                          </a:ln>
                          <a:solidFill>
                            <a:srgbClr val="353434"/>
                          </a:solidFill>
                          <a:effectLst/>
                          <a:latin typeface="Times New Roman" pitchFamily="18" charset="0"/>
                          <a:cs typeface="Times New Roman" pitchFamily="18" charset="0"/>
                        </a:rPr>
                        <a:t>Прибор</a:t>
                      </a:r>
                      <a:endParaRPr kumimoji="0" lang="ru-RU" sz="2400" b="1" i="0" u="none" strike="noStrike" cap="none" normalizeH="0" baseline="0" dirty="0" smtClean="0">
                        <a:ln>
                          <a:noFill/>
                        </a:ln>
                        <a:solidFill>
                          <a:schemeClr val="tx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9B627"/>
                    </a:solidFill>
                  </a:tcPr>
                </a:tc>
                <a:tc hMerge="1">
                  <a:txBody>
                    <a:bodyPr/>
                    <a:lstStyle/>
                    <a:p>
                      <a:endParaRPr lang="ru-RU"/>
                    </a:p>
                  </a:txBody>
                  <a:tcPr/>
                </a:tc>
                <a:extLst>
                  <a:ext uri="{0D108BD9-81ED-4DB2-BD59-A6C34878D82A}">
                    <a16:rowId xmlns:a16="http://schemas.microsoft.com/office/drawing/2014/main" val="10000"/>
                  </a:ext>
                </a:extLst>
              </a:tr>
              <a:tr h="792163">
                <a:tc>
                  <a:txBody>
                    <a:bodyPr/>
                    <a:lstStyle/>
                    <a:p>
                      <a:pPr marL="0" marR="0" lvl="0" indent="0" algn="ctr" defTabSz="1168400" rtl="0" eaLnBrk="0" fontAlgn="base" latinLnBrk="0" hangingPunct="0">
                        <a:lnSpc>
                          <a:spcPct val="90000"/>
                        </a:lnSpc>
                        <a:spcBef>
                          <a:spcPct val="0"/>
                        </a:spcBef>
                        <a:spcAft>
                          <a:spcPct val="0"/>
                        </a:spcAft>
                        <a:buClrTx/>
                        <a:buSzTx/>
                        <a:buFontTx/>
                        <a:buNone/>
                        <a:tabLst/>
                      </a:pPr>
                      <a:r>
                        <a:rPr kumimoji="0" lang="ru-RU" sz="2400" b="1" i="0" u="none" strike="noStrike" cap="none" normalizeH="0" baseline="0" smtClean="0">
                          <a:ln>
                            <a:noFill/>
                          </a:ln>
                          <a:solidFill>
                            <a:srgbClr val="353434"/>
                          </a:solidFill>
                          <a:effectLst/>
                          <a:latin typeface="Times New Roman" pitchFamily="18" charset="0"/>
                          <a:cs typeface="Times New Roman" pitchFamily="18" charset="0"/>
                        </a:rPr>
                        <a:t>Лазерной вспышки</a:t>
                      </a:r>
                      <a:br>
                        <a:rPr kumimoji="0" lang="ru-RU" sz="2400" b="1" i="0" u="none" strike="noStrike" cap="none" normalizeH="0" baseline="0" smtClean="0">
                          <a:ln>
                            <a:noFill/>
                          </a:ln>
                          <a:solidFill>
                            <a:srgbClr val="353434"/>
                          </a:solidFill>
                          <a:effectLst/>
                          <a:latin typeface="Times New Roman" pitchFamily="18" charset="0"/>
                          <a:cs typeface="Times New Roman" pitchFamily="18" charset="0"/>
                        </a:rPr>
                      </a:br>
                      <a:r>
                        <a:rPr kumimoji="0" lang="ru-RU" sz="2400" b="1" i="0" u="none" strike="noStrike" cap="none" normalizeH="0" baseline="0" smtClean="0">
                          <a:ln>
                            <a:noFill/>
                          </a:ln>
                          <a:solidFill>
                            <a:srgbClr val="353434"/>
                          </a:solidFill>
                          <a:effectLst/>
                          <a:latin typeface="Times New Roman" pitchFamily="18" charset="0"/>
                          <a:cs typeface="Times New Roman" pitchFamily="18" charset="0"/>
                        </a:rPr>
                        <a:t/>
                      </a:r>
                      <a:br>
                        <a:rPr kumimoji="0" lang="ru-RU" sz="2400" b="1" i="0" u="none" strike="noStrike" cap="none" normalizeH="0" baseline="0" smtClean="0">
                          <a:ln>
                            <a:noFill/>
                          </a:ln>
                          <a:solidFill>
                            <a:srgbClr val="353434"/>
                          </a:solidFill>
                          <a:effectLst/>
                          <a:latin typeface="Times New Roman" pitchFamily="18" charset="0"/>
                          <a:cs typeface="Times New Roman" pitchFamily="18" charset="0"/>
                        </a:rPr>
                      </a:br>
                      <a:endParaRPr kumimoji="0" lang="ru-RU" sz="2400" b="1" i="0" u="none" strike="noStrike" cap="none" normalizeH="0" baseline="0" smtClean="0">
                        <a:ln>
                          <a:noFill/>
                        </a:ln>
                        <a:solidFill>
                          <a:schemeClr val="tx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ru-RU" sz="2400" b="1" i="0" u="none" strike="noStrike" cap="none" normalizeH="0" baseline="0" smtClean="0">
                          <a:ln>
                            <a:noFill/>
                          </a:ln>
                          <a:solidFill>
                            <a:srgbClr val="D52010"/>
                          </a:solidFill>
                          <a:effectLst/>
                          <a:latin typeface="Times New Roman" pitchFamily="18" charset="0"/>
                          <a:cs typeface="Times New Roman" pitchFamily="18" charset="0"/>
                          <a:hlinkClick r:id="rId4"/>
                        </a:rPr>
                        <a:t/>
                      </a:r>
                      <a:br>
                        <a:rPr kumimoji="0" lang="ru-RU" sz="2400" b="1" i="0" u="none" strike="noStrike" cap="none" normalizeH="0" baseline="0" smtClean="0">
                          <a:ln>
                            <a:noFill/>
                          </a:ln>
                          <a:solidFill>
                            <a:srgbClr val="D52010"/>
                          </a:solidFill>
                          <a:effectLst/>
                          <a:latin typeface="Times New Roman" pitchFamily="18" charset="0"/>
                          <a:cs typeface="Times New Roman" pitchFamily="18" charset="0"/>
                          <a:hlinkClick r:id="rId4"/>
                        </a:rPr>
                      </a:br>
                      <a:endParaRPr kumimoji="0" lang="ru-RU" sz="2400" b="1" i="0" u="none" strike="noStrike" cap="none" normalizeH="0" baseline="0" smtClean="0">
                        <a:ln>
                          <a:noFill/>
                        </a:ln>
                        <a:solidFill>
                          <a:schemeClr val="tx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Tx/>
                        <a:buSzTx/>
                        <a:buFontTx/>
                        <a:buNone/>
                        <a:tabLst/>
                      </a:pPr>
                      <a:r>
                        <a:rPr kumimoji="0" lang="ru-RU" sz="2400" b="1" i="0" u="none" strike="noStrike" cap="none" normalizeH="0" baseline="0" dirty="0" smtClean="0">
                          <a:ln>
                            <a:noFill/>
                          </a:ln>
                          <a:solidFill>
                            <a:srgbClr val="353434"/>
                          </a:solidFill>
                          <a:effectLst/>
                          <a:latin typeface="Times New Roman" pitchFamily="18" charset="0"/>
                          <a:cs typeface="Times New Roman" pitchFamily="18" charset="0"/>
                          <a:hlinkClick r:id="rId4"/>
                        </a:rPr>
                        <a:t>FLASHLINE™5000 THERMAL PROPERTIES ANALYZER</a:t>
                      </a:r>
                      <a:r>
                        <a:rPr kumimoji="0" lang="ru-RU" sz="2400" b="1" i="0" u="none" strike="noStrike" cap="none" normalizeH="0" baseline="0" dirty="0" smtClean="0">
                          <a:ln>
                            <a:noFill/>
                          </a:ln>
                          <a:solidFill>
                            <a:srgbClr val="353434"/>
                          </a:solidFill>
                          <a:effectLst/>
                          <a:latin typeface="Times New Roman" pitchFamily="18" charset="0"/>
                          <a:cs typeface="Times New Roman" pitchFamily="18" charset="0"/>
                        </a:rPr>
                        <a:t/>
                      </a:r>
                      <a:br>
                        <a:rPr kumimoji="0" lang="ru-RU" sz="2400" b="1" i="0" u="none" strike="noStrike" cap="none" normalizeH="0" baseline="0" dirty="0" smtClean="0">
                          <a:ln>
                            <a:noFill/>
                          </a:ln>
                          <a:solidFill>
                            <a:srgbClr val="353434"/>
                          </a:solidFill>
                          <a:effectLst/>
                          <a:latin typeface="Times New Roman" pitchFamily="18" charset="0"/>
                          <a:cs typeface="Times New Roman" pitchFamily="18" charset="0"/>
                        </a:rPr>
                      </a:br>
                      <a:r>
                        <a:rPr kumimoji="0" lang="ru-RU" sz="2400" b="1" i="0" u="none" strike="noStrike" cap="none" normalizeH="0" baseline="0" dirty="0" smtClean="0">
                          <a:ln>
                            <a:noFill/>
                          </a:ln>
                          <a:solidFill>
                            <a:srgbClr val="353434"/>
                          </a:solidFill>
                          <a:effectLst/>
                          <a:latin typeface="Times New Roman" pitchFamily="18" charset="0"/>
                          <a:cs typeface="Times New Roman" pitchFamily="18" charset="0"/>
                        </a:rPr>
                        <a:t>FLASHLINE™ 5000 - модульная система </a:t>
                      </a:r>
                      <a:r>
                        <a:rPr kumimoji="0" lang="ru-RU" sz="2400" b="1" i="0" u="none" strike="noStrike" cap="none" normalizeH="0" baseline="0" dirty="0" err="1" smtClean="0">
                          <a:ln>
                            <a:noFill/>
                          </a:ln>
                          <a:solidFill>
                            <a:srgbClr val="353434"/>
                          </a:solidFill>
                          <a:effectLst/>
                          <a:latin typeface="Times New Roman" pitchFamily="18" charset="0"/>
                          <a:cs typeface="Times New Roman" pitchFamily="18" charset="0"/>
                        </a:rPr>
                        <a:t>термофизческого</a:t>
                      </a:r>
                      <a:r>
                        <a:rPr kumimoji="0" lang="ru-RU" sz="2400" b="1" i="0" u="none" strike="noStrike" cap="none" normalizeH="0" baseline="0" dirty="0" smtClean="0">
                          <a:ln>
                            <a:noFill/>
                          </a:ln>
                          <a:solidFill>
                            <a:srgbClr val="353434"/>
                          </a:solidFill>
                          <a:effectLst/>
                          <a:latin typeface="Times New Roman" pitchFamily="18" charset="0"/>
                          <a:cs typeface="Times New Roman" pitchFamily="18" charset="0"/>
                        </a:rPr>
                        <a:t> анализа для определения </a:t>
                      </a:r>
                      <a:r>
                        <a:rPr kumimoji="0" lang="ru-RU" sz="2400" b="1" i="0" u="none" strike="noStrike" cap="none" normalizeH="0" baseline="0" dirty="0" err="1" smtClean="0">
                          <a:ln>
                            <a:noFill/>
                          </a:ln>
                          <a:solidFill>
                            <a:srgbClr val="353434"/>
                          </a:solidFill>
                          <a:effectLst/>
                          <a:latin typeface="Times New Roman" pitchFamily="18" charset="0"/>
                          <a:cs typeface="Times New Roman" pitchFamily="18" charset="0"/>
                        </a:rPr>
                        <a:t>температуропроводности</a:t>
                      </a:r>
                      <a:r>
                        <a:rPr kumimoji="0" lang="ru-RU" sz="2400" b="1" i="0" u="none" strike="noStrike" cap="none" normalizeH="0" baseline="0" dirty="0" smtClean="0">
                          <a:ln>
                            <a:noFill/>
                          </a:ln>
                          <a:solidFill>
                            <a:srgbClr val="353434"/>
                          </a:solidFill>
                          <a:effectLst/>
                          <a:latin typeface="Times New Roman" pitchFamily="18" charset="0"/>
                          <a:cs typeface="Times New Roman" pitchFamily="18" charset="0"/>
                        </a:rPr>
                        <a:t>, удельной теплоемкости и теплопроводности.</a:t>
                      </a:r>
                      <a:endParaRPr kumimoji="0" lang="ru-RU" sz="2400" b="1" i="0" u="none" strike="noStrike" cap="none" normalizeH="0" baseline="0" dirty="0" smtClean="0">
                        <a:ln>
                          <a:noFill/>
                        </a:ln>
                        <a:solidFill>
                          <a:schemeClr val="tx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92163">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ru-RU" sz="2400" b="1" i="0" u="none" strike="noStrike" cap="none" normalizeH="0" baseline="0" smtClean="0">
                          <a:ln>
                            <a:noFill/>
                          </a:ln>
                          <a:solidFill>
                            <a:srgbClr val="353434"/>
                          </a:solidFill>
                          <a:effectLst/>
                          <a:latin typeface="Times New Roman" pitchFamily="18" charset="0"/>
                          <a:cs typeface="Times New Roman" pitchFamily="18" charset="0"/>
                        </a:rPr>
                        <a:t>Лазерной вспышки</a:t>
                      </a:r>
                      <a:br>
                        <a:rPr kumimoji="0" lang="ru-RU" sz="2400" b="1" i="0" u="none" strike="noStrike" cap="none" normalizeH="0" baseline="0" smtClean="0">
                          <a:ln>
                            <a:noFill/>
                          </a:ln>
                          <a:solidFill>
                            <a:srgbClr val="353434"/>
                          </a:solidFill>
                          <a:effectLst/>
                          <a:latin typeface="Times New Roman" pitchFamily="18" charset="0"/>
                          <a:cs typeface="Times New Roman" pitchFamily="18" charset="0"/>
                        </a:rPr>
                      </a:br>
                      <a:r>
                        <a:rPr kumimoji="0" lang="ru-RU" sz="2400" b="1" i="0" u="none" strike="noStrike" cap="none" normalizeH="0" baseline="0" smtClean="0">
                          <a:ln>
                            <a:noFill/>
                          </a:ln>
                          <a:solidFill>
                            <a:srgbClr val="353434"/>
                          </a:solidFill>
                          <a:effectLst/>
                          <a:latin typeface="Times New Roman" pitchFamily="18" charset="0"/>
                          <a:cs typeface="Times New Roman" pitchFamily="18" charset="0"/>
                        </a:rPr>
                        <a:t/>
                      </a:r>
                      <a:br>
                        <a:rPr kumimoji="0" lang="ru-RU" sz="2400" b="1" i="0" u="none" strike="noStrike" cap="none" normalizeH="0" baseline="0" smtClean="0">
                          <a:ln>
                            <a:noFill/>
                          </a:ln>
                          <a:solidFill>
                            <a:srgbClr val="353434"/>
                          </a:solidFill>
                          <a:effectLst/>
                          <a:latin typeface="Times New Roman" pitchFamily="18" charset="0"/>
                          <a:cs typeface="Times New Roman" pitchFamily="18" charset="0"/>
                        </a:rPr>
                      </a:br>
                      <a:endParaRPr kumimoji="0" lang="ru-RU" sz="2400" b="1" i="0" u="none" strike="noStrike" cap="none" normalizeH="0" baseline="0" smtClean="0">
                        <a:ln>
                          <a:noFill/>
                        </a:ln>
                        <a:solidFill>
                          <a:schemeClr val="tx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ru-RU" sz="2400" b="1" i="0" u="none" strike="noStrike" cap="none" normalizeH="0" baseline="0" smtClean="0">
                        <a:ln>
                          <a:noFill/>
                        </a:ln>
                        <a:solidFill>
                          <a:schemeClr val="tx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Tx/>
                        <a:buSzTx/>
                        <a:buFontTx/>
                        <a:buNone/>
                        <a:tabLst/>
                      </a:pPr>
                      <a:r>
                        <a:rPr kumimoji="0" lang="ru-RU" sz="2400" b="1" i="0" u="none" strike="noStrike" cap="none" normalizeH="0" baseline="0" dirty="0" smtClean="0">
                          <a:ln>
                            <a:noFill/>
                          </a:ln>
                          <a:solidFill>
                            <a:srgbClr val="353434"/>
                          </a:solidFill>
                          <a:effectLst/>
                          <a:latin typeface="Times New Roman" pitchFamily="18" charset="0"/>
                          <a:cs typeface="Times New Roman" pitchFamily="18" charset="0"/>
                          <a:hlinkClick r:id="rId5"/>
                        </a:rPr>
                        <a:t>FLASHLINE™4010 THERMAL PROPERTIES ANALYZER</a:t>
                      </a:r>
                      <a:r>
                        <a:rPr kumimoji="0" lang="ru-RU" sz="2400" b="1" i="0" u="none" strike="noStrike" cap="none" normalizeH="0" baseline="0" dirty="0" smtClean="0">
                          <a:ln>
                            <a:noFill/>
                          </a:ln>
                          <a:solidFill>
                            <a:srgbClr val="353434"/>
                          </a:solidFill>
                          <a:effectLst/>
                          <a:latin typeface="Times New Roman" pitchFamily="18" charset="0"/>
                          <a:cs typeface="Times New Roman" pitchFamily="18" charset="0"/>
                        </a:rPr>
                        <a:t/>
                      </a:r>
                      <a:br>
                        <a:rPr kumimoji="0" lang="ru-RU" sz="2400" b="1" i="0" u="none" strike="noStrike" cap="none" normalizeH="0" baseline="0" dirty="0" smtClean="0">
                          <a:ln>
                            <a:noFill/>
                          </a:ln>
                          <a:solidFill>
                            <a:srgbClr val="353434"/>
                          </a:solidFill>
                          <a:effectLst/>
                          <a:latin typeface="Times New Roman" pitchFamily="18" charset="0"/>
                          <a:cs typeface="Times New Roman" pitchFamily="18" charset="0"/>
                        </a:rPr>
                      </a:br>
                      <a:r>
                        <a:rPr kumimoji="0" lang="ru-RU" sz="2400" b="1" i="0" u="none" strike="noStrike" cap="none" normalizeH="0" baseline="0" dirty="0" smtClean="0">
                          <a:ln>
                            <a:noFill/>
                          </a:ln>
                          <a:solidFill>
                            <a:srgbClr val="353434"/>
                          </a:solidFill>
                          <a:effectLst/>
                          <a:latin typeface="Times New Roman" pitchFamily="18" charset="0"/>
                          <a:cs typeface="Times New Roman" pitchFamily="18" charset="0"/>
                        </a:rPr>
                        <a:t>FLASHLINE™ 4010 - модульная система для определения </a:t>
                      </a:r>
                      <a:r>
                        <a:rPr kumimoji="0" lang="ru-RU" sz="2400" b="1" i="0" u="none" strike="noStrike" cap="none" normalizeH="0" baseline="0" dirty="0" err="1" smtClean="0">
                          <a:ln>
                            <a:noFill/>
                          </a:ln>
                          <a:solidFill>
                            <a:srgbClr val="353434"/>
                          </a:solidFill>
                          <a:effectLst/>
                          <a:latin typeface="Times New Roman" pitchFamily="18" charset="0"/>
                          <a:cs typeface="Times New Roman" pitchFamily="18" charset="0"/>
                        </a:rPr>
                        <a:t>температуропроводности</a:t>
                      </a:r>
                      <a:r>
                        <a:rPr kumimoji="0" lang="ru-RU" sz="2400" b="1" i="0" u="none" strike="noStrike" cap="none" normalizeH="0" baseline="0" dirty="0" smtClean="0">
                          <a:ln>
                            <a:noFill/>
                          </a:ln>
                          <a:solidFill>
                            <a:srgbClr val="353434"/>
                          </a:solidFill>
                          <a:effectLst/>
                          <a:latin typeface="Times New Roman" pitchFamily="18" charset="0"/>
                          <a:cs typeface="Times New Roman" pitchFamily="18" charset="0"/>
                        </a:rPr>
                        <a:t>, удельной теплоемкости и теплопроводности.</a:t>
                      </a:r>
                      <a:endParaRPr kumimoji="0" lang="ru-RU" sz="2400" b="1" i="0" u="none" strike="noStrike" cap="none" normalizeH="0" baseline="0" dirty="0" smtClean="0">
                        <a:ln>
                          <a:noFill/>
                        </a:ln>
                        <a:solidFill>
                          <a:schemeClr val="tx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605206" name="Picture 22" descr="FLASHLINE™ 5000 THERMAL PROPERTIES ANALYZER"/>
          <p:cNvPicPr>
            <a:picLocks noChangeAspect="1" noChangeArrowheads="1"/>
          </p:cNvPicPr>
          <p:nvPr/>
        </p:nvPicPr>
        <p:blipFill>
          <a:blip r:embed="rId6" r:link="rId7" cstate="print"/>
          <a:srcRect/>
          <a:stretch>
            <a:fillRect/>
          </a:stretch>
        </p:blipFill>
        <p:spPr bwMode="auto">
          <a:xfrm>
            <a:off x="1979613" y="2205038"/>
            <a:ext cx="1800225" cy="1544637"/>
          </a:xfrm>
          <a:prstGeom prst="rect">
            <a:avLst/>
          </a:prstGeom>
          <a:noFill/>
          <a:ln w="9525">
            <a:noFill/>
            <a:miter lim="800000"/>
            <a:headEnd/>
            <a:tailEnd/>
          </a:ln>
        </p:spPr>
      </p:pic>
      <p:pic>
        <p:nvPicPr>
          <p:cNvPr id="605207" name="Picture 23" descr="http://labtest.su/office/605/i/goods/TN_4010_back_small.jpg"/>
          <p:cNvPicPr>
            <a:picLocks noChangeAspect="1" noChangeArrowheads="1"/>
          </p:cNvPicPr>
          <p:nvPr/>
        </p:nvPicPr>
        <p:blipFill>
          <a:blip r:embed="rId8" r:link="rId9" cstate="print"/>
          <a:srcRect/>
          <a:stretch>
            <a:fillRect/>
          </a:stretch>
        </p:blipFill>
        <p:spPr bwMode="auto">
          <a:xfrm>
            <a:off x="2051050" y="4221163"/>
            <a:ext cx="1655763" cy="1544637"/>
          </a:xfrm>
          <a:prstGeom prst="rect">
            <a:avLst/>
          </a:prstGeom>
          <a:noFill/>
          <a:ln w="9525">
            <a:noFill/>
            <a:miter lim="800000"/>
            <a:headEnd/>
            <a:tailEnd/>
          </a:ln>
        </p:spPr>
      </p:pic>
      <p:pic>
        <p:nvPicPr>
          <p:cNvPr id="14"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4297375" y="6381328"/>
            <a:ext cx="304800" cy="304800"/>
          </a:xfrm>
          <a:prstGeom prst="rect">
            <a:avLst/>
          </a:prstGeom>
        </p:spPr>
      </p:pic>
      <p:sp>
        <p:nvSpPr>
          <p:cNvPr id="1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11"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77873564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0" y="1804988"/>
            <a:ext cx="9144000" cy="0"/>
          </a:xfrm>
          <a:prstGeom prst="rect">
            <a:avLst/>
          </a:prstGeom>
          <a:noFill/>
          <a:ln w="9525">
            <a:noFill/>
            <a:miter lim="800000"/>
            <a:headEnd/>
            <a:tailEnd/>
          </a:ln>
        </p:spPr>
        <p:txBody>
          <a:bodyPr wrap="none">
            <a:spAutoFit/>
          </a:bodyPr>
          <a:lstStyle/>
          <a:p>
            <a:endParaRPr lang="ru-RU"/>
          </a:p>
        </p:txBody>
      </p:sp>
      <p:sp>
        <p:nvSpPr>
          <p:cNvPr id="121859" name="Rectangle 3"/>
          <p:cNvSpPr>
            <a:spLocks noChangeArrowheads="1"/>
          </p:cNvSpPr>
          <p:nvPr/>
        </p:nvSpPr>
        <p:spPr bwMode="auto">
          <a:xfrm>
            <a:off x="0" y="1804988"/>
            <a:ext cx="9144000" cy="0"/>
          </a:xfrm>
          <a:prstGeom prst="rect">
            <a:avLst/>
          </a:prstGeom>
          <a:noFill/>
          <a:ln w="9525">
            <a:noFill/>
            <a:miter lim="800000"/>
            <a:headEnd/>
            <a:tailEnd/>
          </a:ln>
        </p:spPr>
        <p:txBody>
          <a:bodyPr wrap="none">
            <a:spAutoFit/>
          </a:bodyPr>
          <a:lstStyle/>
          <a:p>
            <a:endParaRPr lang="ru-RU"/>
          </a:p>
        </p:txBody>
      </p:sp>
      <p:graphicFrame>
        <p:nvGraphicFramePr>
          <p:cNvPr id="122908" name="Group 28"/>
          <p:cNvGraphicFramePr>
            <a:graphicFrameLocks noGrp="1"/>
          </p:cNvGraphicFramePr>
          <p:nvPr/>
        </p:nvGraphicFramePr>
        <p:xfrm>
          <a:off x="71438" y="44450"/>
          <a:ext cx="8964612" cy="6199632"/>
        </p:xfrm>
        <a:graphic>
          <a:graphicData uri="http://schemas.openxmlformats.org/drawingml/2006/table">
            <a:tbl>
              <a:tblPr/>
              <a:tblGrid>
                <a:gridCol w="1763712">
                  <a:extLst>
                    <a:ext uri="{9D8B030D-6E8A-4147-A177-3AD203B41FA5}">
                      <a16:colId xmlns:a16="http://schemas.microsoft.com/office/drawing/2014/main" val="20000"/>
                    </a:ext>
                  </a:extLst>
                </a:gridCol>
                <a:gridCol w="2022475">
                  <a:extLst>
                    <a:ext uri="{9D8B030D-6E8A-4147-A177-3AD203B41FA5}">
                      <a16:colId xmlns:a16="http://schemas.microsoft.com/office/drawing/2014/main" val="20001"/>
                    </a:ext>
                  </a:extLst>
                </a:gridCol>
                <a:gridCol w="5178425">
                  <a:extLst>
                    <a:ext uri="{9D8B030D-6E8A-4147-A177-3AD203B41FA5}">
                      <a16:colId xmlns:a16="http://schemas.microsoft.com/office/drawing/2014/main" val="20002"/>
                    </a:ext>
                  </a:extLst>
                </a:gridCol>
              </a:tblGrid>
              <a:tr h="158750">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ru-RU" sz="2400" b="1" i="0" u="none" strike="noStrike" cap="none" normalizeH="0" baseline="0" dirty="0" smtClean="0">
                          <a:ln>
                            <a:noFill/>
                          </a:ln>
                          <a:solidFill>
                            <a:srgbClr val="353434"/>
                          </a:solidFill>
                          <a:effectLst/>
                          <a:latin typeface="Times New Roman" pitchFamily="18" charset="0"/>
                          <a:cs typeface="Times New Roman" pitchFamily="18" charset="0"/>
                        </a:rPr>
                        <a:t>Метод</a:t>
                      </a:r>
                      <a:endParaRPr kumimoji="0" lang="ru-RU" sz="2400" b="1" i="0" u="none" strike="noStrike" cap="none" normalizeH="0" baseline="0" dirty="0" smtClean="0">
                        <a:ln>
                          <a:noFill/>
                        </a:ln>
                        <a:solidFill>
                          <a:schemeClr val="tx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9B627"/>
                    </a:solidFill>
                  </a:tcPr>
                </a:tc>
                <a:tc gridSpan="2">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ru-RU" sz="2400" b="1" i="0" u="none" strike="noStrike" cap="none" normalizeH="0" baseline="0" smtClean="0">
                          <a:ln>
                            <a:noFill/>
                          </a:ln>
                          <a:solidFill>
                            <a:srgbClr val="353434"/>
                          </a:solidFill>
                          <a:effectLst/>
                          <a:latin typeface="Times New Roman" pitchFamily="18" charset="0"/>
                          <a:cs typeface="Times New Roman" pitchFamily="18" charset="0"/>
                        </a:rPr>
                        <a:t>Прибор</a:t>
                      </a:r>
                      <a:endParaRPr kumimoji="0" lang="ru-RU" sz="2400" b="1" i="0" u="none" strike="noStrike" cap="none" normalizeH="0" baseline="0" smtClean="0">
                        <a:ln>
                          <a:noFill/>
                        </a:ln>
                        <a:solidFill>
                          <a:schemeClr val="tx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9B627"/>
                    </a:solidFill>
                  </a:tcPr>
                </a:tc>
                <a:tc hMerge="1">
                  <a:txBody>
                    <a:bodyPr/>
                    <a:lstStyle/>
                    <a:p>
                      <a:endParaRPr lang="ru-RU"/>
                    </a:p>
                  </a:txBody>
                  <a:tcPr/>
                </a:tc>
                <a:extLst>
                  <a:ext uri="{0D108BD9-81ED-4DB2-BD59-A6C34878D82A}">
                    <a16:rowId xmlns:a16="http://schemas.microsoft.com/office/drawing/2014/main" val="10000"/>
                  </a:ext>
                </a:extLst>
              </a:tr>
              <a:tr h="792163">
                <a:tc>
                  <a:txBody>
                    <a:bodyPr/>
                    <a:lstStyle/>
                    <a:p>
                      <a:pPr marL="0" marR="0" lvl="0" indent="0" algn="ctr" defTabSz="1168400" rtl="0" eaLnBrk="0" fontAlgn="base" latinLnBrk="0" hangingPunct="0">
                        <a:lnSpc>
                          <a:spcPct val="85000"/>
                        </a:lnSpc>
                        <a:spcBef>
                          <a:spcPct val="0"/>
                        </a:spcBef>
                        <a:spcAft>
                          <a:spcPct val="0"/>
                        </a:spcAft>
                        <a:buClrTx/>
                        <a:buSzTx/>
                        <a:buFontTx/>
                        <a:buNone/>
                        <a:tabLst/>
                      </a:pPr>
                      <a:r>
                        <a:rPr kumimoji="0" lang="ru-RU" sz="2400" b="1" i="0" u="none" strike="noStrike" cap="none" normalizeH="0" baseline="0" smtClean="0">
                          <a:ln>
                            <a:noFill/>
                          </a:ln>
                          <a:solidFill>
                            <a:srgbClr val="353434"/>
                          </a:solidFill>
                          <a:effectLst/>
                          <a:latin typeface="Times New Roman" pitchFamily="18" charset="0"/>
                          <a:cs typeface="Times New Roman" pitchFamily="18" charset="0"/>
                        </a:rPr>
                        <a:t/>
                      </a:r>
                      <a:br>
                        <a:rPr kumimoji="0" lang="ru-RU" sz="2400" b="1" i="0" u="none" strike="noStrike" cap="none" normalizeH="0" baseline="0" smtClean="0">
                          <a:ln>
                            <a:noFill/>
                          </a:ln>
                          <a:solidFill>
                            <a:srgbClr val="353434"/>
                          </a:solidFill>
                          <a:effectLst/>
                          <a:latin typeface="Times New Roman" pitchFamily="18" charset="0"/>
                          <a:cs typeface="Times New Roman" pitchFamily="18" charset="0"/>
                        </a:rPr>
                      </a:br>
                      <a:r>
                        <a:rPr kumimoji="0" lang="ru-RU" sz="2300" b="1" i="0" u="none" strike="noStrike" cap="none" normalizeH="0" baseline="0" smtClean="0">
                          <a:ln>
                            <a:noFill/>
                          </a:ln>
                          <a:solidFill>
                            <a:schemeClr val="tx1"/>
                          </a:solidFill>
                          <a:effectLst/>
                          <a:latin typeface="Times New Roman" pitchFamily="18" charset="0"/>
                        </a:rPr>
                        <a:t>Ксеноновой вспышки</a:t>
                      </a:r>
                      <a:r>
                        <a:rPr kumimoji="0" lang="ru-RU" sz="2400" b="1" i="0" u="none" strike="noStrike" cap="none" normalizeH="0" baseline="0" smtClean="0">
                          <a:ln>
                            <a:noFill/>
                          </a:ln>
                          <a:solidFill>
                            <a:schemeClr val="tx1"/>
                          </a:solidFill>
                          <a:effectLst/>
                          <a:latin typeface="Times New Roman" pitchFamily="18" charset="0"/>
                        </a:rPr>
                        <a:t/>
                      </a:r>
                      <a:br>
                        <a:rPr kumimoji="0" lang="ru-RU" sz="2400" b="1" i="0" u="none" strike="noStrike" cap="none" normalizeH="0" baseline="0" smtClean="0">
                          <a:ln>
                            <a:noFill/>
                          </a:ln>
                          <a:solidFill>
                            <a:schemeClr val="tx1"/>
                          </a:solidFill>
                          <a:effectLst/>
                          <a:latin typeface="Times New Roman" pitchFamily="18" charset="0"/>
                        </a:rPr>
                      </a:br>
                      <a:r>
                        <a:rPr kumimoji="0" lang="ru-RU" sz="2400" b="1" i="0" u="none" strike="noStrike" cap="none" normalizeH="0" baseline="0" smtClean="0">
                          <a:ln>
                            <a:noFill/>
                          </a:ln>
                          <a:solidFill>
                            <a:schemeClr val="tx1"/>
                          </a:solidFill>
                          <a:effectLst/>
                          <a:latin typeface="Times New Roman" pitchFamily="18" charset="0"/>
                        </a:rPr>
                        <a:t/>
                      </a:r>
                      <a:br>
                        <a:rPr kumimoji="0" lang="ru-RU" sz="2400" b="1" i="0" u="none" strike="noStrike" cap="none" normalizeH="0" baseline="0" smtClean="0">
                          <a:ln>
                            <a:noFill/>
                          </a:ln>
                          <a:solidFill>
                            <a:schemeClr val="tx1"/>
                          </a:solidFill>
                          <a:effectLst/>
                          <a:latin typeface="Times New Roman" pitchFamily="18" charset="0"/>
                        </a:rPr>
                      </a:br>
                      <a:endParaRPr kumimoji="0" lang="ru-RU" sz="2400" b="1" i="0" u="none" strike="noStrike" cap="none" normalizeH="0" baseline="0" smtClean="0">
                        <a:ln>
                          <a:noFill/>
                        </a:ln>
                        <a:solidFill>
                          <a:schemeClr val="tx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Tx/>
                        <a:buSzTx/>
                        <a:buFontTx/>
                        <a:buNone/>
                        <a:tabLst/>
                      </a:pPr>
                      <a:r>
                        <a:rPr kumimoji="0" lang="ru-RU" sz="2400" b="1" i="0" u="none" strike="noStrike" cap="none" normalizeH="0" baseline="0" smtClean="0">
                          <a:ln>
                            <a:noFill/>
                          </a:ln>
                          <a:solidFill>
                            <a:srgbClr val="D52010"/>
                          </a:solidFill>
                          <a:effectLst/>
                          <a:latin typeface="Times New Roman" pitchFamily="18" charset="0"/>
                          <a:cs typeface="Times New Roman" pitchFamily="18" charset="0"/>
                          <a:hlinkClick r:id="rId4"/>
                        </a:rPr>
                        <a:t/>
                      </a:r>
                      <a:br>
                        <a:rPr kumimoji="0" lang="ru-RU" sz="2400" b="1" i="0" u="none" strike="noStrike" cap="none" normalizeH="0" baseline="0" smtClean="0">
                          <a:ln>
                            <a:noFill/>
                          </a:ln>
                          <a:solidFill>
                            <a:srgbClr val="D52010"/>
                          </a:solidFill>
                          <a:effectLst/>
                          <a:latin typeface="Times New Roman" pitchFamily="18" charset="0"/>
                          <a:cs typeface="Times New Roman" pitchFamily="18" charset="0"/>
                          <a:hlinkClick r:id="rId4"/>
                        </a:rPr>
                      </a:br>
                      <a:endParaRPr kumimoji="0" lang="ru-RU" sz="2400" b="1" i="0" u="none" strike="noStrike" cap="none" normalizeH="0" baseline="0" smtClean="0">
                        <a:ln>
                          <a:noFill/>
                        </a:ln>
                        <a:solidFill>
                          <a:schemeClr val="tx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Times New Roman" pitchFamily="18" charset="0"/>
                          <a:hlinkClick r:id="rId5"/>
                        </a:rPr>
                        <a:t>FLASHLINE™ 3000 THERMAL PROPERTIES ANALYZER</a:t>
                      </a:r>
                      <a:r>
                        <a:rPr kumimoji="0" lang="ru-RU" sz="2400" b="1" i="0" u="none" strike="noStrike" cap="none" normalizeH="0" baseline="0" dirty="0" smtClean="0">
                          <a:ln>
                            <a:noFill/>
                          </a:ln>
                          <a:solidFill>
                            <a:schemeClr val="tx1"/>
                          </a:solidFill>
                          <a:effectLst/>
                          <a:latin typeface="Times New Roman" pitchFamily="18" charset="0"/>
                        </a:rPr>
                        <a:t/>
                      </a:r>
                      <a:br>
                        <a:rPr kumimoji="0" lang="ru-RU" sz="2400" b="1" i="0" u="none" strike="noStrike" cap="none" normalizeH="0" baseline="0" dirty="0" smtClean="0">
                          <a:ln>
                            <a:noFill/>
                          </a:ln>
                          <a:solidFill>
                            <a:schemeClr val="tx1"/>
                          </a:solidFill>
                          <a:effectLst/>
                          <a:latin typeface="Times New Roman" pitchFamily="18" charset="0"/>
                        </a:rPr>
                      </a:br>
                      <a:r>
                        <a:rPr kumimoji="0" lang="ru-RU" sz="2400" b="1" i="0" u="none" strike="noStrike" cap="none" normalizeH="0" baseline="0" dirty="0" smtClean="0">
                          <a:ln>
                            <a:noFill/>
                          </a:ln>
                          <a:solidFill>
                            <a:schemeClr val="tx1"/>
                          </a:solidFill>
                          <a:effectLst/>
                          <a:latin typeface="Times New Roman" pitchFamily="18" charset="0"/>
                        </a:rPr>
                        <a:t>Прибор FLASHLINE™ 3000 THERMAL PROPERTIES ANALYZER является наиболее гибкой и конфигурируемой системой из приборов данного типа. </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92163">
                <a:tc>
                  <a:txBody>
                    <a:bodyPr/>
                    <a:lstStyle/>
                    <a:p>
                      <a:pPr marL="0" marR="0" lvl="0" indent="0" algn="ctr" defTabSz="914400" rtl="0" eaLnBrk="0" fontAlgn="base" latinLnBrk="0" hangingPunct="0">
                        <a:lnSpc>
                          <a:spcPct val="85000"/>
                        </a:lnSpc>
                        <a:spcBef>
                          <a:spcPct val="0"/>
                        </a:spcBef>
                        <a:spcAft>
                          <a:spcPct val="0"/>
                        </a:spcAft>
                        <a:buClrTx/>
                        <a:buSzTx/>
                        <a:buFontTx/>
                        <a:buNone/>
                        <a:tabLst/>
                      </a:pPr>
                      <a:r>
                        <a:rPr kumimoji="0" lang="ru-RU" sz="2400" b="1" i="0" u="none" strike="noStrike" cap="none" normalizeH="0" baseline="0" smtClean="0">
                          <a:ln>
                            <a:noFill/>
                          </a:ln>
                          <a:solidFill>
                            <a:srgbClr val="353434"/>
                          </a:solidFill>
                          <a:effectLst/>
                          <a:latin typeface="Times New Roman" pitchFamily="18" charset="0"/>
                          <a:cs typeface="Times New Roman" pitchFamily="18" charset="0"/>
                        </a:rPr>
                        <a:t/>
                      </a:r>
                      <a:br>
                        <a:rPr kumimoji="0" lang="ru-RU" sz="2400" b="1" i="0" u="none" strike="noStrike" cap="none" normalizeH="0" baseline="0" smtClean="0">
                          <a:ln>
                            <a:noFill/>
                          </a:ln>
                          <a:solidFill>
                            <a:srgbClr val="353434"/>
                          </a:solidFill>
                          <a:effectLst/>
                          <a:latin typeface="Times New Roman" pitchFamily="18" charset="0"/>
                          <a:cs typeface="Times New Roman" pitchFamily="18" charset="0"/>
                        </a:rPr>
                      </a:br>
                      <a:r>
                        <a:rPr kumimoji="0" lang="ru-RU" sz="2300" b="1" i="0" u="none" strike="noStrike" cap="none" normalizeH="0" baseline="0" smtClean="0">
                          <a:ln>
                            <a:noFill/>
                          </a:ln>
                          <a:solidFill>
                            <a:schemeClr val="tx1"/>
                          </a:solidFill>
                          <a:effectLst/>
                          <a:latin typeface="Times New Roman" pitchFamily="18" charset="0"/>
                        </a:rPr>
                        <a:t>Ксеноновой вспышки</a:t>
                      </a:r>
                      <a:r>
                        <a:rPr kumimoji="0" lang="ru-RU" sz="2400" b="1" i="0" u="none" strike="noStrike" cap="none" normalizeH="0" baseline="0" smtClean="0">
                          <a:ln>
                            <a:noFill/>
                          </a:ln>
                          <a:solidFill>
                            <a:schemeClr val="tx1"/>
                          </a:solidFill>
                          <a:effectLst/>
                          <a:latin typeface="Times New Roman" pitchFamily="18" charset="0"/>
                        </a:rPr>
                        <a:t> </a:t>
                      </a:r>
                      <a:r>
                        <a:rPr kumimoji="0" lang="ru-RU" sz="2400" b="1" i="0" u="none" strike="noStrike" cap="none" normalizeH="0" baseline="0" smtClean="0">
                          <a:ln>
                            <a:noFill/>
                          </a:ln>
                          <a:solidFill>
                            <a:srgbClr val="353434"/>
                          </a:solidFill>
                          <a:effectLst/>
                          <a:latin typeface="Times New Roman" pitchFamily="18" charset="0"/>
                          <a:cs typeface="Times New Roman" pitchFamily="18" charset="0"/>
                        </a:rPr>
                        <a:t/>
                      </a:r>
                      <a:br>
                        <a:rPr kumimoji="0" lang="ru-RU" sz="2400" b="1" i="0" u="none" strike="noStrike" cap="none" normalizeH="0" baseline="0" smtClean="0">
                          <a:ln>
                            <a:noFill/>
                          </a:ln>
                          <a:solidFill>
                            <a:srgbClr val="353434"/>
                          </a:solidFill>
                          <a:effectLst/>
                          <a:latin typeface="Times New Roman" pitchFamily="18" charset="0"/>
                          <a:cs typeface="Times New Roman" pitchFamily="18" charset="0"/>
                        </a:rPr>
                      </a:br>
                      <a:endParaRPr kumimoji="0" lang="ru-RU" sz="2400" b="1" i="0" u="none" strike="noStrike" cap="none" normalizeH="0" baseline="0" smtClean="0">
                        <a:ln>
                          <a:noFill/>
                        </a:ln>
                        <a:solidFill>
                          <a:srgbClr val="353434"/>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20000"/>
                        </a:spcBef>
                        <a:spcAft>
                          <a:spcPct val="0"/>
                        </a:spcAft>
                        <a:buClrTx/>
                        <a:buSzTx/>
                        <a:buFontTx/>
                        <a:buNone/>
                        <a:tabLst/>
                      </a:pPr>
                      <a:endParaRPr kumimoji="0" lang="ru-RU" sz="2400" b="1" i="0" u="none" strike="noStrike" cap="none" normalizeH="0" baseline="0" smtClean="0">
                        <a:ln>
                          <a:noFill/>
                        </a:ln>
                        <a:solidFill>
                          <a:schemeClr val="tx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5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Times New Roman" pitchFamily="18" charset="0"/>
                          <a:hlinkClick r:id="rId6"/>
                        </a:rPr>
                        <a:t>FLASHLINE™ 2000 THERMAL PROPERTIES ANALYZER</a:t>
                      </a:r>
                      <a:r>
                        <a:rPr kumimoji="0" lang="ru-RU" sz="2400" b="1" i="0" u="none" strike="noStrike" cap="none" normalizeH="0" baseline="0" dirty="0" smtClean="0">
                          <a:ln>
                            <a:noFill/>
                          </a:ln>
                          <a:solidFill>
                            <a:schemeClr val="tx1"/>
                          </a:solidFill>
                          <a:effectLst/>
                          <a:latin typeface="Times New Roman" pitchFamily="18" charset="0"/>
                        </a:rPr>
                        <a:t/>
                      </a:r>
                      <a:br>
                        <a:rPr kumimoji="0" lang="ru-RU" sz="2400" b="1" i="0" u="none" strike="noStrike" cap="none" normalizeH="0" baseline="0" dirty="0" smtClean="0">
                          <a:ln>
                            <a:noFill/>
                          </a:ln>
                          <a:solidFill>
                            <a:schemeClr val="tx1"/>
                          </a:solidFill>
                          <a:effectLst/>
                          <a:latin typeface="Times New Roman" pitchFamily="18" charset="0"/>
                        </a:rPr>
                      </a:br>
                      <a:r>
                        <a:rPr kumimoji="0" lang="ru-RU" sz="2400" b="1" i="0" u="none" strike="noStrike" cap="none" normalizeH="0" baseline="0" dirty="0" smtClean="0">
                          <a:ln>
                            <a:noFill/>
                          </a:ln>
                          <a:solidFill>
                            <a:schemeClr val="tx1"/>
                          </a:solidFill>
                          <a:effectLst/>
                          <a:latin typeface="Times New Roman" pitchFamily="18" charset="0"/>
                        </a:rPr>
                        <a:t>Прибор FLASHLINE™ 2000 THERMAL PROPERTIES ANALYZER представляет собой одну из наиболее гибких систем. Он позволяет дополнять систему печами при изменении задач и запросов лаборатории, расширять прибор приставками для тестирования нескольких образцов. </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606229" name="Picture 21" descr="TN_fl3000_small"/>
          <p:cNvPicPr>
            <a:picLocks noChangeAspect="1" noChangeArrowheads="1"/>
          </p:cNvPicPr>
          <p:nvPr/>
        </p:nvPicPr>
        <p:blipFill>
          <a:blip r:embed="rId7" cstate="print"/>
          <a:srcRect/>
          <a:stretch>
            <a:fillRect/>
          </a:stretch>
        </p:blipFill>
        <p:spPr bwMode="auto">
          <a:xfrm>
            <a:off x="1979613" y="684213"/>
            <a:ext cx="1727200" cy="1727200"/>
          </a:xfrm>
          <a:prstGeom prst="rect">
            <a:avLst/>
          </a:prstGeom>
          <a:noFill/>
          <a:ln w="9525">
            <a:noFill/>
            <a:miter lim="800000"/>
            <a:headEnd/>
            <a:tailEnd/>
          </a:ln>
        </p:spPr>
      </p:pic>
      <p:pic>
        <p:nvPicPr>
          <p:cNvPr id="606230" name="Picture 22" descr="TN_fl2000_big"/>
          <p:cNvPicPr>
            <a:picLocks noChangeAspect="1" noChangeArrowheads="1"/>
          </p:cNvPicPr>
          <p:nvPr/>
        </p:nvPicPr>
        <p:blipFill>
          <a:blip r:embed="rId8" cstate="print"/>
          <a:srcRect/>
          <a:stretch>
            <a:fillRect/>
          </a:stretch>
        </p:blipFill>
        <p:spPr bwMode="auto">
          <a:xfrm>
            <a:off x="1979613" y="3213100"/>
            <a:ext cx="1800225" cy="1800225"/>
          </a:xfrm>
          <a:prstGeom prst="rect">
            <a:avLst/>
          </a:prstGeom>
          <a:noFill/>
          <a:ln w="9525">
            <a:noFill/>
            <a:miter lim="800000"/>
            <a:headEnd/>
            <a:tailEnd/>
          </a:ln>
        </p:spPr>
      </p:pic>
      <p:pic>
        <p:nvPicPr>
          <p:cNvPr id="10"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4267200" y="6309320"/>
            <a:ext cx="304800" cy="304800"/>
          </a:xfrm>
          <a:prstGeom prst="rect">
            <a:avLst/>
          </a:prstGeom>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10"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1572139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6" name="Picture 2" descr="Калориметр (1852 г.) Пьера Фавра и Иоганна Зильберманна - предшественник калориметра Бунзена (М. Роuillеt, Elements de physique experimentale et de meteorologie, 1853.) Сосуд а, наполненный 8-10 кг ртути, заканчивается длинной калиброванной трубкой df. По 'перемещению ртути в трубке судят о количестве тепла, отданном исследуемым телом, находящимся в металлической трубке b"/>
          <p:cNvPicPr>
            <a:picLocks noChangeAspect="1" noChangeArrowheads="1"/>
          </p:cNvPicPr>
          <p:nvPr/>
        </p:nvPicPr>
        <p:blipFill>
          <a:blip r:embed="rId4" cstate="print"/>
          <a:srcRect/>
          <a:stretch>
            <a:fillRect/>
          </a:stretch>
        </p:blipFill>
        <p:spPr bwMode="auto">
          <a:xfrm>
            <a:off x="971550" y="188913"/>
            <a:ext cx="7561263" cy="3228975"/>
          </a:xfrm>
          <a:prstGeom prst="rect">
            <a:avLst/>
          </a:prstGeom>
          <a:noFill/>
          <a:ln w="9525">
            <a:noFill/>
            <a:miter lim="800000"/>
            <a:headEnd/>
            <a:tailEnd/>
          </a:ln>
        </p:spPr>
      </p:pic>
      <p:sp>
        <p:nvSpPr>
          <p:cNvPr id="610307" name="Rectangle 3"/>
          <p:cNvSpPr>
            <a:spLocks noChangeArrowheads="1"/>
          </p:cNvSpPr>
          <p:nvPr/>
        </p:nvSpPr>
        <p:spPr bwMode="auto">
          <a:xfrm>
            <a:off x="357188" y="3473450"/>
            <a:ext cx="8429625" cy="2835275"/>
          </a:xfrm>
          <a:prstGeom prst="rect">
            <a:avLst/>
          </a:prstGeom>
          <a:noFill/>
          <a:ln w="9525">
            <a:noFill/>
            <a:miter lim="800000"/>
            <a:headEnd/>
            <a:tailEnd/>
          </a:ln>
        </p:spPr>
        <p:txBody>
          <a:bodyPr anchor="ctr">
            <a:spAutoFit/>
          </a:bodyPr>
          <a:lstStyle/>
          <a:p>
            <a:pPr algn="ctr" eaLnBrk="0" hangingPunct="0">
              <a:lnSpc>
                <a:spcPct val="90000"/>
              </a:lnSpc>
            </a:pPr>
            <a:r>
              <a:rPr lang="ru-RU" sz="2500" b="1" dirty="0">
                <a:latin typeface="Times New Roman" pitchFamily="18" charset="0"/>
              </a:rPr>
              <a:t>Калориметр (1852 г.) </a:t>
            </a:r>
            <a:r>
              <a:rPr lang="ru-RU" sz="2500" b="1" dirty="0">
                <a:ln>
                  <a:solidFill>
                    <a:sysClr val="windowText" lastClr="000000"/>
                  </a:solidFill>
                </a:ln>
                <a:solidFill>
                  <a:srgbClr val="FF3399"/>
                </a:solidFill>
                <a:latin typeface="Times New Roman" pitchFamily="18" charset="0"/>
              </a:rPr>
              <a:t>Пьера </a:t>
            </a:r>
            <a:r>
              <a:rPr lang="ru-RU" sz="2500" b="1" dirty="0" err="1">
                <a:ln>
                  <a:solidFill>
                    <a:sysClr val="windowText" lastClr="000000"/>
                  </a:solidFill>
                </a:ln>
                <a:solidFill>
                  <a:srgbClr val="FF3399"/>
                </a:solidFill>
                <a:latin typeface="Times New Roman" pitchFamily="18" charset="0"/>
              </a:rPr>
              <a:t>Фавра</a:t>
            </a:r>
            <a:r>
              <a:rPr lang="ru-RU" sz="2500" b="1" dirty="0">
                <a:ln>
                  <a:solidFill>
                    <a:sysClr val="windowText" lastClr="000000"/>
                  </a:solidFill>
                </a:ln>
                <a:solidFill>
                  <a:srgbClr val="FF3399"/>
                </a:solidFill>
                <a:latin typeface="Times New Roman" pitchFamily="18" charset="0"/>
              </a:rPr>
              <a:t> и Иоганна </a:t>
            </a:r>
            <a:r>
              <a:rPr lang="ru-RU" sz="2500" b="1" dirty="0" err="1">
                <a:ln>
                  <a:solidFill>
                    <a:sysClr val="windowText" lastClr="000000"/>
                  </a:solidFill>
                </a:ln>
                <a:solidFill>
                  <a:srgbClr val="FF3399"/>
                </a:solidFill>
                <a:latin typeface="Times New Roman" pitchFamily="18" charset="0"/>
              </a:rPr>
              <a:t>Зильберманна</a:t>
            </a:r>
            <a:r>
              <a:rPr lang="ru-RU" sz="2500" b="1" dirty="0">
                <a:latin typeface="Times New Roman" pitchFamily="18" charset="0"/>
              </a:rPr>
              <a:t> – предшественник калориметра</a:t>
            </a:r>
            <a:r>
              <a:rPr lang="ru-RU" sz="2500" b="1" dirty="0">
                <a:solidFill>
                  <a:schemeClr val="accent2"/>
                </a:solidFill>
                <a:latin typeface="Times New Roman" pitchFamily="18" charset="0"/>
              </a:rPr>
              <a:t> </a:t>
            </a:r>
            <a:r>
              <a:rPr lang="ru-RU" sz="2500" b="1" dirty="0">
                <a:ln>
                  <a:solidFill>
                    <a:sysClr val="windowText" lastClr="000000"/>
                  </a:solidFill>
                </a:ln>
                <a:solidFill>
                  <a:schemeClr val="accent2"/>
                </a:solidFill>
                <a:latin typeface="Times New Roman" pitchFamily="18" charset="0"/>
              </a:rPr>
              <a:t>Бунзена</a:t>
            </a:r>
            <a:r>
              <a:rPr lang="ru-RU" sz="2500" b="1" dirty="0">
                <a:ln>
                  <a:solidFill>
                    <a:sysClr val="windowText" lastClr="000000"/>
                  </a:solidFill>
                </a:ln>
                <a:latin typeface="Times New Roman" pitchFamily="18" charset="0"/>
              </a:rPr>
              <a:t> </a:t>
            </a:r>
            <a:r>
              <a:rPr lang="ru-RU" sz="2500" b="1" dirty="0">
                <a:latin typeface="Times New Roman" pitchFamily="18" charset="0"/>
              </a:rPr>
              <a:t> (М. </a:t>
            </a:r>
            <a:r>
              <a:rPr lang="ru-RU" sz="2500" b="1" dirty="0" err="1">
                <a:latin typeface="Times New Roman" pitchFamily="18" charset="0"/>
              </a:rPr>
              <a:t>Роuillеt</a:t>
            </a:r>
            <a:r>
              <a:rPr lang="ru-RU" sz="2500" b="1" dirty="0">
                <a:latin typeface="Times New Roman" pitchFamily="18" charset="0"/>
              </a:rPr>
              <a:t>, </a:t>
            </a:r>
            <a:r>
              <a:rPr lang="ru-RU" sz="2500" b="1" dirty="0" err="1">
                <a:latin typeface="Times New Roman" pitchFamily="18" charset="0"/>
              </a:rPr>
              <a:t>Elements</a:t>
            </a:r>
            <a:r>
              <a:rPr lang="ru-RU" sz="2500" b="1" dirty="0">
                <a:latin typeface="Times New Roman" pitchFamily="18" charset="0"/>
              </a:rPr>
              <a:t> </a:t>
            </a:r>
            <a:r>
              <a:rPr lang="ru-RU" sz="2500" b="1" dirty="0" err="1">
                <a:latin typeface="Times New Roman" pitchFamily="18" charset="0"/>
              </a:rPr>
              <a:t>de</a:t>
            </a:r>
            <a:r>
              <a:rPr lang="ru-RU" sz="2500" b="1" dirty="0">
                <a:latin typeface="Times New Roman" pitchFamily="18" charset="0"/>
              </a:rPr>
              <a:t> </a:t>
            </a:r>
            <a:r>
              <a:rPr lang="ru-RU" sz="2500" b="1" dirty="0" err="1">
                <a:latin typeface="Times New Roman" pitchFamily="18" charset="0"/>
              </a:rPr>
              <a:t>physique</a:t>
            </a:r>
            <a:r>
              <a:rPr lang="ru-RU" sz="2500" b="1" dirty="0">
                <a:latin typeface="Times New Roman" pitchFamily="18" charset="0"/>
              </a:rPr>
              <a:t> </a:t>
            </a:r>
            <a:r>
              <a:rPr lang="ru-RU" sz="2500" b="1" dirty="0" err="1">
                <a:latin typeface="Times New Roman" pitchFamily="18" charset="0"/>
              </a:rPr>
              <a:t>experimentale</a:t>
            </a:r>
            <a:r>
              <a:rPr lang="ru-RU" sz="2500" b="1" dirty="0">
                <a:latin typeface="Times New Roman" pitchFamily="18" charset="0"/>
              </a:rPr>
              <a:t> </a:t>
            </a:r>
            <a:r>
              <a:rPr lang="ru-RU" sz="2500" b="1" dirty="0" err="1">
                <a:latin typeface="Times New Roman" pitchFamily="18" charset="0"/>
              </a:rPr>
              <a:t>et</a:t>
            </a:r>
            <a:r>
              <a:rPr lang="ru-RU" sz="2500" b="1" dirty="0">
                <a:latin typeface="Times New Roman" pitchFamily="18" charset="0"/>
              </a:rPr>
              <a:t> </a:t>
            </a:r>
            <a:r>
              <a:rPr lang="ru-RU" sz="2500" b="1" dirty="0" err="1">
                <a:latin typeface="Times New Roman" pitchFamily="18" charset="0"/>
              </a:rPr>
              <a:t>de</a:t>
            </a:r>
            <a:r>
              <a:rPr lang="ru-RU" sz="2500" b="1" dirty="0">
                <a:latin typeface="Times New Roman" pitchFamily="18" charset="0"/>
              </a:rPr>
              <a:t> </a:t>
            </a:r>
            <a:r>
              <a:rPr lang="ru-RU" sz="2500" b="1" dirty="0" err="1">
                <a:latin typeface="Times New Roman" pitchFamily="18" charset="0"/>
              </a:rPr>
              <a:t>meteorologie</a:t>
            </a:r>
            <a:r>
              <a:rPr lang="ru-RU" sz="2500" b="1" dirty="0">
                <a:latin typeface="Times New Roman" pitchFamily="18" charset="0"/>
              </a:rPr>
              <a:t>, 1853.) Сосуд а, наполненный 8 – 10 кг ртути, заканчивается длинной калиброванной трубкой </a:t>
            </a:r>
            <a:r>
              <a:rPr lang="ru-RU" sz="2500" b="1" dirty="0" err="1">
                <a:latin typeface="Times New Roman" pitchFamily="18" charset="0"/>
              </a:rPr>
              <a:t>df</a:t>
            </a:r>
            <a:r>
              <a:rPr lang="ru-RU" sz="2500" b="1" dirty="0">
                <a:latin typeface="Times New Roman" pitchFamily="18" charset="0"/>
              </a:rPr>
              <a:t>. По перемещению ртути в трубке судят о количестве тепла, отданном исследуемым телом, находящимся в металлической трубке b </a:t>
            </a:r>
          </a:p>
        </p:txBody>
      </p:sp>
      <p:pic>
        <p:nvPicPr>
          <p:cNvPr id="7"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419600" y="6308725"/>
            <a:ext cx="304800" cy="304800"/>
          </a:xfrm>
          <a:prstGeom prst="rect">
            <a:avLst/>
          </a:prstGeom>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79396298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4" name="Picture 2"/>
          <p:cNvPicPr>
            <a:picLocks noChangeAspect="1" noChangeArrowheads="1"/>
          </p:cNvPicPr>
          <p:nvPr/>
        </p:nvPicPr>
        <p:blipFill rotWithShape="1">
          <a:blip r:embed="rId2" cstate="print"/>
          <a:srcRect t="11509" b="3217"/>
          <a:stretch/>
        </p:blipFill>
        <p:spPr bwMode="auto">
          <a:xfrm>
            <a:off x="3348312" y="0"/>
            <a:ext cx="5832200" cy="6858000"/>
          </a:xfrm>
          <a:prstGeom prst="rect">
            <a:avLst/>
          </a:prstGeom>
          <a:noFill/>
          <a:ln w="9525">
            <a:noFill/>
            <a:miter lim="800000"/>
            <a:headEnd/>
            <a:tailEnd/>
          </a:ln>
        </p:spPr>
      </p:pic>
      <p:pic>
        <p:nvPicPr>
          <p:cNvPr id="607235" name="Picture 3" descr="light"/>
          <p:cNvPicPr>
            <a:picLocks noChangeAspect="1" noChangeArrowheads="1" noCrop="1"/>
          </p:cNvPicPr>
          <p:nvPr/>
        </p:nvPicPr>
        <p:blipFill>
          <a:blip r:embed="rId3" cstate="print"/>
          <a:srcRect/>
          <a:stretch>
            <a:fillRect/>
          </a:stretch>
        </p:blipFill>
        <p:spPr bwMode="auto">
          <a:xfrm>
            <a:off x="5792514" y="1772816"/>
            <a:ext cx="147638" cy="173038"/>
          </a:xfrm>
          <a:prstGeom prst="rect">
            <a:avLst/>
          </a:prstGeom>
          <a:noFill/>
          <a:ln w="9525">
            <a:noFill/>
            <a:miter lim="800000"/>
            <a:headEnd/>
            <a:tailEnd/>
          </a:ln>
        </p:spPr>
      </p:pic>
      <p:pic>
        <p:nvPicPr>
          <p:cNvPr id="607236" name="Picture 4" descr="light"/>
          <p:cNvPicPr>
            <a:picLocks noChangeAspect="1" noChangeArrowheads="1" noCrop="1"/>
          </p:cNvPicPr>
          <p:nvPr/>
        </p:nvPicPr>
        <p:blipFill>
          <a:blip r:embed="rId3" cstate="print"/>
          <a:srcRect/>
          <a:stretch>
            <a:fillRect/>
          </a:stretch>
        </p:blipFill>
        <p:spPr bwMode="auto">
          <a:xfrm>
            <a:off x="4352355" y="1751359"/>
            <a:ext cx="147637" cy="173038"/>
          </a:xfrm>
          <a:prstGeom prst="rect">
            <a:avLst/>
          </a:prstGeom>
          <a:noFill/>
          <a:ln w="9525">
            <a:noFill/>
            <a:miter lim="800000"/>
            <a:headEnd/>
            <a:tailEnd/>
          </a:ln>
        </p:spPr>
      </p:pic>
      <p:pic>
        <p:nvPicPr>
          <p:cNvPr id="607237" name="Picture 5" descr="light"/>
          <p:cNvPicPr>
            <a:picLocks noChangeAspect="1" noChangeArrowheads="1" noCrop="1"/>
          </p:cNvPicPr>
          <p:nvPr/>
        </p:nvPicPr>
        <p:blipFill>
          <a:blip r:embed="rId3" cstate="print"/>
          <a:srcRect/>
          <a:stretch>
            <a:fillRect/>
          </a:stretch>
        </p:blipFill>
        <p:spPr bwMode="auto">
          <a:xfrm>
            <a:off x="6872063" y="2229698"/>
            <a:ext cx="333375" cy="390525"/>
          </a:xfrm>
          <a:prstGeom prst="rect">
            <a:avLst/>
          </a:prstGeom>
          <a:noFill/>
          <a:ln w="9525">
            <a:noFill/>
            <a:miter lim="800000"/>
            <a:headEnd/>
            <a:tailEnd/>
          </a:ln>
        </p:spPr>
      </p:pic>
      <p:pic>
        <p:nvPicPr>
          <p:cNvPr id="607238" name="Picture 6" descr="light"/>
          <p:cNvPicPr>
            <a:picLocks noChangeAspect="1" noChangeArrowheads="1" noCrop="1"/>
          </p:cNvPicPr>
          <p:nvPr/>
        </p:nvPicPr>
        <p:blipFill>
          <a:blip r:embed="rId3" cstate="print"/>
          <a:srcRect/>
          <a:stretch>
            <a:fillRect/>
          </a:stretch>
        </p:blipFill>
        <p:spPr bwMode="auto">
          <a:xfrm>
            <a:off x="4166617" y="4509120"/>
            <a:ext cx="333375" cy="390525"/>
          </a:xfrm>
          <a:prstGeom prst="rect">
            <a:avLst/>
          </a:prstGeom>
          <a:noFill/>
          <a:ln w="9525">
            <a:noFill/>
            <a:miter lim="800000"/>
            <a:headEnd/>
            <a:tailEnd/>
          </a:ln>
        </p:spPr>
      </p:pic>
      <p:pic>
        <p:nvPicPr>
          <p:cNvPr id="607239" name="Picture 7"/>
          <p:cNvPicPr>
            <a:picLocks noChangeAspect="1" noChangeArrowheads="1"/>
          </p:cNvPicPr>
          <p:nvPr/>
        </p:nvPicPr>
        <p:blipFill>
          <a:blip r:embed="rId4" cstate="print"/>
          <a:srcRect/>
          <a:stretch>
            <a:fillRect/>
          </a:stretch>
        </p:blipFill>
        <p:spPr bwMode="auto">
          <a:xfrm>
            <a:off x="6948264" y="2203657"/>
            <a:ext cx="180975" cy="342900"/>
          </a:xfrm>
          <a:prstGeom prst="rect">
            <a:avLst/>
          </a:prstGeom>
          <a:noFill/>
          <a:ln w="9525">
            <a:noFill/>
            <a:miter lim="800000"/>
            <a:headEnd/>
            <a:tailEnd/>
          </a:ln>
        </p:spPr>
      </p:pic>
      <p:pic>
        <p:nvPicPr>
          <p:cNvPr id="607240" name="Picture 8"/>
          <p:cNvPicPr>
            <a:picLocks noChangeAspect="1" noChangeArrowheads="1"/>
          </p:cNvPicPr>
          <p:nvPr/>
        </p:nvPicPr>
        <p:blipFill>
          <a:blip r:embed="rId4" cstate="print"/>
          <a:srcRect/>
          <a:stretch>
            <a:fillRect/>
          </a:stretch>
        </p:blipFill>
        <p:spPr bwMode="auto">
          <a:xfrm>
            <a:off x="4245198" y="4566051"/>
            <a:ext cx="180975" cy="342900"/>
          </a:xfrm>
          <a:prstGeom prst="rect">
            <a:avLst/>
          </a:prstGeom>
          <a:noFill/>
          <a:ln w="9525">
            <a:noFill/>
            <a:miter lim="800000"/>
            <a:headEnd/>
            <a:tailEnd/>
          </a:ln>
        </p:spPr>
      </p:pic>
      <p:pic>
        <p:nvPicPr>
          <p:cNvPr id="607241" name="Picture 9" descr="light5"/>
          <p:cNvPicPr>
            <a:picLocks noChangeAspect="1" noChangeArrowheads="1" noCrop="1"/>
          </p:cNvPicPr>
          <p:nvPr/>
        </p:nvPicPr>
        <p:blipFill>
          <a:blip r:embed="rId5" cstate="print"/>
          <a:srcRect/>
          <a:stretch>
            <a:fillRect/>
          </a:stretch>
        </p:blipFill>
        <p:spPr bwMode="auto">
          <a:xfrm>
            <a:off x="4276849" y="6056505"/>
            <a:ext cx="511175" cy="708025"/>
          </a:xfrm>
          <a:prstGeom prst="rect">
            <a:avLst/>
          </a:prstGeom>
          <a:noFill/>
          <a:ln w="9525">
            <a:noFill/>
            <a:miter lim="800000"/>
            <a:headEnd/>
            <a:tailEnd/>
          </a:ln>
        </p:spPr>
      </p:pic>
      <p:pic>
        <p:nvPicPr>
          <p:cNvPr id="13" name="Picture 2"/>
          <p:cNvPicPr>
            <a:picLocks noChangeAspect="1" noChangeArrowheads="1"/>
          </p:cNvPicPr>
          <p:nvPr/>
        </p:nvPicPr>
        <p:blipFill rotWithShape="1">
          <a:blip r:embed="rId2" cstate="print"/>
          <a:srcRect l="9024" r="8969" b="88491"/>
          <a:stretch/>
        </p:blipFill>
        <p:spPr bwMode="auto">
          <a:xfrm>
            <a:off x="15077" y="0"/>
            <a:ext cx="3707712" cy="789296"/>
          </a:xfrm>
          <a:prstGeom prst="rect">
            <a:avLst/>
          </a:prstGeom>
          <a:noFill/>
          <a:ln w="9525">
            <a:noFill/>
            <a:miter lim="800000"/>
            <a:headEnd/>
            <a:tailEnd/>
          </a:ln>
        </p:spPr>
      </p:pic>
      <p:sp>
        <p:nvSpPr>
          <p:cNvPr id="1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511842710"/>
      </p:ext>
    </p:extLst>
  </p:cSld>
  <p:clrMapOvr>
    <a:masterClrMapping/>
  </p:clrMapOvr>
  <p:transition>
    <p:wheel spokes="1"/>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Rectangle 5"/>
          <p:cNvSpPr>
            <a:spLocks noChangeArrowheads="1"/>
          </p:cNvSpPr>
          <p:nvPr/>
        </p:nvSpPr>
        <p:spPr bwMode="auto">
          <a:xfrm>
            <a:off x="627657" y="1412776"/>
            <a:ext cx="8034116" cy="3754874"/>
          </a:xfrm>
          <a:prstGeom prst="rect">
            <a:avLst/>
          </a:prstGeom>
          <a:noFill/>
          <a:ln w="9525">
            <a:noFill/>
            <a:miter lim="800000"/>
            <a:headEnd/>
            <a:tailEnd/>
          </a:ln>
        </p:spPr>
        <p:txBody>
          <a:bodyPr wrap="square" anchor="ctr">
            <a:spAutoFit/>
          </a:bodyPr>
          <a:lstStyle/>
          <a:p>
            <a:pPr indent="444500" algn="just" eaLnBrk="0" hangingPunct="0">
              <a:lnSpc>
                <a:spcPct val="85000"/>
              </a:lnSpc>
            </a:pPr>
            <a:r>
              <a:rPr lang="ru-RU" sz="2800" b="1" dirty="0">
                <a:ln>
                  <a:solidFill>
                    <a:sysClr val="windowText" lastClr="000000"/>
                  </a:solidFill>
                </a:ln>
                <a:solidFill>
                  <a:srgbClr val="FF3300"/>
                </a:solidFill>
                <a:latin typeface="Arial Black" pitchFamily="34" charset="0"/>
                <a:cs typeface="Arial" pitchFamily="34" charset="0"/>
              </a:rPr>
              <a:t>Теплоемкость</a:t>
            </a:r>
            <a:r>
              <a:rPr lang="ru-RU" sz="2800" b="1" dirty="0">
                <a:latin typeface="Arial" pitchFamily="34" charset="0"/>
                <a:cs typeface="Arial" pitchFamily="34" charset="0"/>
              </a:rPr>
              <a:t> – способность материала аккумулировать тепловую энергию. </a:t>
            </a:r>
            <a:endParaRPr lang="ru-RU" sz="2800" b="1" dirty="0" smtClean="0">
              <a:latin typeface="Arial" pitchFamily="34" charset="0"/>
              <a:cs typeface="Arial" pitchFamily="34" charset="0"/>
            </a:endParaRPr>
          </a:p>
          <a:p>
            <a:pPr indent="444500" algn="just" eaLnBrk="0" hangingPunct="0">
              <a:lnSpc>
                <a:spcPct val="85000"/>
              </a:lnSpc>
            </a:pPr>
            <a:r>
              <a:rPr lang="ru-RU" sz="2800" b="1" dirty="0">
                <a:ln>
                  <a:solidFill>
                    <a:sysClr val="windowText" lastClr="000000"/>
                  </a:solidFill>
                </a:ln>
                <a:solidFill>
                  <a:srgbClr val="FF3300"/>
                </a:solidFill>
                <a:latin typeface="Arial Black" pitchFamily="34" charset="0"/>
                <a:cs typeface="Arial" pitchFamily="34" charset="0"/>
              </a:rPr>
              <a:t>Теплоемкость</a:t>
            </a:r>
            <a:r>
              <a:rPr lang="ru-RU" sz="2800" b="1" dirty="0">
                <a:latin typeface="Arial" pitchFamily="34" charset="0"/>
                <a:cs typeface="Arial" pitchFamily="34" charset="0"/>
              </a:rPr>
              <a:t> – это способность материала поглощать тепло при теплообмене. </a:t>
            </a:r>
            <a:endParaRPr lang="ru-RU" sz="2800" b="1" dirty="0" smtClean="0">
              <a:latin typeface="Arial" pitchFamily="34" charset="0"/>
              <a:cs typeface="Arial" pitchFamily="34" charset="0"/>
            </a:endParaRPr>
          </a:p>
          <a:p>
            <a:pPr indent="444500" algn="just" eaLnBrk="0" hangingPunct="0">
              <a:lnSpc>
                <a:spcPct val="85000"/>
              </a:lnSpc>
            </a:pPr>
            <a:r>
              <a:rPr lang="ru-RU" sz="2800" b="1" dirty="0">
                <a:ln>
                  <a:solidFill>
                    <a:sysClr val="windowText" lastClr="000000"/>
                  </a:solidFill>
                </a:ln>
                <a:solidFill>
                  <a:srgbClr val="FF3300"/>
                </a:solidFill>
                <a:latin typeface="Arial Black" pitchFamily="34" charset="0"/>
                <a:cs typeface="Arial" pitchFamily="34" charset="0"/>
              </a:rPr>
              <a:t>Теплоемкость</a:t>
            </a:r>
            <a:r>
              <a:rPr lang="ru-RU" sz="2800" b="1" dirty="0" smtClean="0"/>
              <a:t> </a:t>
            </a:r>
            <a:r>
              <a:rPr lang="ru-RU" sz="2800" b="1" dirty="0"/>
              <a:t>– количество теплоты, поглощенное телом при нагревании на один градус</a:t>
            </a:r>
          </a:p>
          <a:p>
            <a:pPr indent="444500" algn="just" eaLnBrk="0" hangingPunct="0">
              <a:lnSpc>
                <a:spcPct val="85000"/>
              </a:lnSpc>
            </a:pPr>
            <a:endParaRPr lang="ru-RU" sz="2800" b="1" dirty="0">
              <a:latin typeface="Arial" pitchFamily="34" charset="0"/>
              <a:cs typeface="Arial" pitchFamily="34" charset="0"/>
            </a:endParaRPr>
          </a:p>
        </p:txBody>
      </p:sp>
      <p:pic>
        <p:nvPicPr>
          <p:cNvPr id="14" name="Picture 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275856" y="4689222"/>
            <a:ext cx="2592288" cy="823157"/>
          </a:xfrm>
          <a:prstGeom prst="rect">
            <a:avLst/>
          </a:prstGeom>
          <a:noFill/>
          <a:ln w="9525">
            <a:noFill/>
            <a:miter lim="800000"/>
            <a:headEnd/>
            <a:tailEnd/>
          </a:ln>
        </p:spPr>
      </p:pic>
    </p:spTree>
    <p:extLst>
      <p:ext uri="{BB962C8B-B14F-4D97-AF65-F5344CB8AC3E}">
        <p14:creationId xmlns:p14="http://schemas.microsoft.com/office/powerpoint/2010/main" val="92284577"/>
      </p:ext>
    </p:extLst>
  </p:cSld>
  <p:clrMapOvr>
    <a:masterClrMapping/>
  </p:clrMapOvr>
  <p:transition>
    <p:wheel spokes="1"/>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412776"/>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 name="Прямоугольник 2"/>
          <p:cNvSpPr/>
          <p:nvPr/>
        </p:nvSpPr>
        <p:spPr>
          <a:xfrm>
            <a:off x="539552" y="1577144"/>
            <a:ext cx="8032976" cy="4121128"/>
          </a:xfrm>
          <a:prstGeom prst="rect">
            <a:avLst/>
          </a:prstGeom>
        </p:spPr>
        <p:txBody>
          <a:bodyPr wrap="square">
            <a:spAutoFit/>
          </a:bodyPr>
          <a:lstStyle/>
          <a:p>
            <a:pPr indent="450850" algn="just" eaLnBrk="1" hangingPunct="1">
              <a:lnSpc>
                <a:spcPct val="85000"/>
              </a:lnSpc>
            </a:pPr>
            <a:r>
              <a:rPr lang="ru-RU" sz="2800" b="1" dirty="0">
                <a:ln>
                  <a:solidFill>
                    <a:sysClr val="windowText" lastClr="000000"/>
                  </a:solidFill>
                </a:ln>
                <a:solidFill>
                  <a:srgbClr val="0000FF"/>
                </a:solidFill>
              </a:rPr>
              <a:t>Удельная</a:t>
            </a:r>
            <a:r>
              <a:rPr lang="ru-RU" sz="2800" b="1" dirty="0"/>
              <a:t> </a:t>
            </a:r>
            <a:r>
              <a:rPr lang="ru-RU" sz="2800" b="1" dirty="0" smtClean="0">
                <a:ln>
                  <a:solidFill>
                    <a:sysClr val="windowText" lastClr="000000"/>
                  </a:solidFill>
                </a:ln>
                <a:solidFill>
                  <a:srgbClr val="FF3300"/>
                </a:solidFill>
                <a:latin typeface="Arial Black" pitchFamily="34" charset="0"/>
                <a:cs typeface="Arial" pitchFamily="34" charset="0"/>
              </a:rPr>
              <a:t>теплоемкость</a:t>
            </a:r>
            <a:r>
              <a:rPr lang="ru-RU" sz="2800" b="1" dirty="0" smtClean="0"/>
              <a:t> </a:t>
            </a:r>
            <a:r>
              <a:rPr lang="ru-RU" sz="2800" b="1" dirty="0">
                <a:latin typeface="Arial" pitchFamily="34" charset="0"/>
                <a:cs typeface="Arial" pitchFamily="34" charset="0"/>
              </a:rPr>
              <a:t>–</a:t>
            </a:r>
            <a:r>
              <a:rPr lang="ru-RU" sz="2800" b="1" dirty="0" smtClean="0"/>
              <a:t> </a:t>
            </a:r>
            <a:r>
              <a:rPr lang="ru-RU" sz="2800" b="1" dirty="0"/>
              <a:t>теплоёмкость единицы массы данного вещества</a:t>
            </a:r>
          </a:p>
          <a:p>
            <a:pPr indent="450850" algn="just" eaLnBrk="1" hangingPunct="1">
              <a:lnSpc>
                <a:spcPct val="85000"/>
              </a:lnSpc>
            </a:pPr>
            <a:endParaRPr lang="ru-RU" sz="2800" b="1" dirty="0" smtClean="0"/>
          </a:p>
          <a:p>
            <a:pPr indent="450850" algn="just" eaLnBrk="1" hangingPunct="1">
              <a:lnSpc>
                <a:spcPct val="85000"/>
              </a:lnSpc>
            </a:pPr>
            <a:endParaRPr lang="ru-RU" sz="2400" b="1" dirty="0"/>
          </a:p>
          <a:p>
            <a:pPr indent="450850" algn="just" eaLnBrk="1" hangingPunct="1">
              <a:lnSpc>
                <a:spcPct val="85000"/>
              </a:lnSpc>
            </a:pPr>
            <a:r>
              <a:rPr lang="ru-RU" sz="2800" b="1" dirty="0">
                <a:ln>
                  <a:solidFill>
                    <a:sysClr val="windowText" lastClr="000000"/>
                  </a:solidFill>
                </a:ln>
                <a:solidFill>
                  <a:srgbClr val="0000FF"/>
                </a:solidFill>
              </a:rPr>
              <a:t>Молярная</a:t>
            </a:r>
            <a:r>
              <a:rPr lang="ru-RU" sz="2800" b="1" dirty="0"/>
              <a:t> </a:t>
            </a:r>
            <a:r>
              <a:rPr lang="ru-RU" sz="2800" b="1" dirty="0">
                <a:ln>
                  <a:solidFill>
                    <a:sysClr val="windowText" lastClr="000000"/>
                  </a:solidFill>
                </a:ln>
                <a:solidFill>
                  <a:srgbClr val="FF3300"/>
                </a:solidFill>
                <a:latin typeface="Arial Black" pitchFamily="34" charset="0"/>
                <a:cs typeface="Arial" pitchFamily="34" charset="0"/>
              </a:rPr>
              <a:t>теплоемкость</a:t>
            </a:r>
            <a:r>
              <a:rPr lang="ru-RU" sz="2800" b="1" dirty="0"/>
              <a:t> </a:t>
            </a:r>
            <a:r>
              <a:rPr lang="ru-RU" sz="2800" b="1" dirty="0">
                <a:latin typeface="Arial" pitchFamily="34" charset="0"/>
                <a:cs typeface="Arial" pitchFamily="34" charset="0"/>
              </a:rPr>
              <a:t>–</a:t>
            </a:r>
            <a:r>
              <a:rPr lang="ru-RU" sz="2800" b="1" dirty="0" smtClean="0"/>
              <a:t> </a:t>
            </a:r>
            <a:r>
              <a:rPr lang="ru-RU" sz="2800" b="1" dirty="0"/>
              <a:t>теплоёмкость  1моля данного вещества </a:t>
            </a:r>
          </a:p>
          <a:p>
            <a:pPr indent="450850" algn="just" eaLnBrk="1" hangingPunct="1">
              <a:lnSpc>
                <a:spcPct val="85000"/>
              </a:lnSpc>
            </a:pPr>
            <a:endParaRPr lang="ru-RU" sz="2800" b="1" dirty="0"/>
          </a:p>
          <a:p>
            <a:pPr indent="450850" algn="just" eaLnBrk="1" hangingPunct="1">
              <a:lnSpc>
                <a:spcPct val="85000"/>
              </a:lnSpc>
            </a:pPr>
            <a:endParaRPr lang="ru-RU" sz="2800" b="1" dirty="0" smtClean="0"/>
          </a:p>
          <a:p>
            <a:pPr indent="450850" algn="just" eaLnBrk="1" hangingPunct="1">
              <a:lnSpc>
                <a:spcPct val="85000"/>
              </a:lnSpc>
            </a:pPr>
            <a:endParaRPr lang="ru-RU" sz="2000" b="1" dirty="0"/>
          </a:p>
          <a:p>
            <a:pPr indent="450850" algn="just" eaLnBrk="1" hangingPunct="1">
              <a:lnSpc>
                <a:spcPct val="85000"/>
              </a:lnSpc>
            </a:pPr>
            <a:r>
              <a:rPr lang="ru-RU" sz="2800" b="1" dirty="0">
                <a:ln>
                  <a:solidFill>
                    <a:sysClr val="windowText" lastClr="000000"/>
                  </a:solidFill>
                </a:ln>
                <a:solidFill>
                  <a:srgbClr val="0000FF"/>
                </a:solidFill>
              </a:rPr>
              <a:t>Объемная</a:t>
            </a:r>
            <a:r>
              <a:rPr lang="ru-RU" sz="2800" b="1" dirty="0"/>
              <a:t> </a:t>
            </a:r>
            <a:r>
              <a:rPr lang="ru-RU" sz="2800" b="1" dirty="0">
                <a:ln>
                  <a:solidFill>
                    <a:sysClr val="windowText" lastClr="000000"/>
                  </a:solidFill>
                </a:ln>
                <a:solidFill>
                  <a:srgbClr val="FF3300"/>
                </a:solidFill>
                <a:latin typeface="Arial Black" pitchFamily="34" charset="0"/>
                <a:cs typeface="Arial" pitchFamily="34" charset="0"/>
              </a:rPr>
              <a:t>теплоемкость</a:t>
            </a:r>
            <a:endParaRPr lang="en-US" sz="2800" b="1" dirty="0"/>
          </a:p>
        </p:txBody>
      </p:sp>
      <p:pic>
        <p:nvPicPr>
          <p:cNvPr id="12"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746836" y="2549412"/>
            <a:ext cx="3007385" cy="722362"/>
          </a:xfrm>
          <a:prstGeom prst="rect">
            <a:avLst/>
          </a:prstGeom>
          <a:noFill/>
          <a:ln w="9525">
            <a:noFill/>
            <a:miter lim="800000"/>
            <a:headEnd/>
            <a:tailEnd/>
          </a:ln>
        </p:spPr>
      </p:pic>
      <p:pic>
        <p:nvPicPr>
          <p:cNvPr id="13" name="Picture 1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913173" y="4257512"/>
            <a:ext cx="3285731" cy="792087"/>
          </a:xfrm>
          <a:prstGeom prst="rect">
            <a:avLst/>
          </a:prstGeom>
          <a:noFill/>
          <a:ln w="9525">
            <a:noFill/>
            <a:miter lim="800000"/>
            <a:headEnd/>
            <a:tailEnd/>
          </a:ln>
        </p:spPr>
      </p:pic>
      <p:pic>
        <p:nvPicPr>
          <p:cNvPr id="14" name="Picture 25"/>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994724" y="5374569"/>
            <a:ext cx="3111447" cy="754757"/>
          </a:xfrm>
          <a:prstGeom prst="rect">
            <a:avLst/>
          </a:prstGeom>
          <a:noFill/>
          <a:ln w="9525">
            <a:noFill/>
            <a:miter lim="800000"/>
            <a:headEnd/>
            <a:tailEnd/>
          </a:ln>
        </p:spPr>
      </p:pic>
    </p:spTree>
    <p:extLst>
      <p:ext uri="{BB962C8B-B14F-4D97-AF65-F5344CB8AC3E}">
        <p14:creationId xmlns:p14="http://schemas.microsoft.com/office/powerpoint/2010/main" val="3606881948"/>
      </p:ext>
    </p:extLst>
  </p:cSld>
  <p:clrMapOvr>
    <a:masterClrMapping/>
  </p:clrMapOvr>
  <p:transition>
    <p:wheel spokes="1"/>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285728"/>
            <a:ext cx="9144000" cy="6572272"/>
          </a:xfrm>
          <a:prstGeom prst="rect">
            <a:avLst/>
          </a:prstGeom>
          <a:noFill/>
          <a:ln w="9525">
            <a:noFill/>
            <a:miter lim="800000"/>
            <a:headEnd/>
            <a:tailEnd/>
          </a:ln>
          <a:effectLst/>
        </p:spPr>
      </p:pic>
      <p:sp>
        <p:nvSpPr>
          <p:cNvPr id="2" name="Прямоугольник 1"/>
          <p:cNvSpPr/>
          <p:nvPr/>
        </p:nvSpPr>
        <p:spPr>
          <a:xfrm>
            <a:off x="539552" y="1340768"/>
            <a:ext cx="8136904" cy="47525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cs typeface="Arial" pitchFamily="34" charset="0"/>
              </a:rPr>
              <a:t>Сделаем запись в тетради.</a:t>
            </a: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Rectangle 6"/>
          <p:cNvSpPr>
            <a:spLocks noChangeArrowheads="1"/>
          </p:cNvSpPr>
          <p:nvPr/>
        </p:nvSpPr>
        <p:spPr bwMode="auto">
          <a:xfrm>
            <a:off x="539552" y="1340768"/>
            <a:ext cx="8176986" cy="4853636"/>
          </a:xfrm>
          <a:prstGeom prst="rect">
            <a:avLst/>
          </a:prstGeom>
          <a:noFill/>
          <a:ln w="9525">
            <a:noFill/>
            <a:miter lim="800000"/>
            <a:headEnd/>
            <a:tailEnd/>
          </a:ln>
        </p:spPr>
        <p:txBody>
          <a:bodyPr wrap="square">
            <a:spAutoFit/>
          </a:bodyPr>
          <a:lstStyle/>
          <a:p>
            <a:pPr indent="450000" algn="just">
              <a:lnSpc>
                <a:spcPct val="85000"/>
              </a:lnSpc>
            </a:pPr>
            <a:r>
              <a:rPr lang="ru-RU" sz="2800" b="1" dirty="0">
                <a:latin typeface="Arial" pitchFamily="34" charset="0"/>
                <a:cs typeface="Arial" pitchFamily="34" charset="0"/>
              </a:rPr>
              <a:t>Если системе с </a:t>
            </a:r>
            <a:r>
              <a:rPr lang="ru-RU" sz="2800" b="1" dirty="0">
                <a:ln>
                  <a:solidFill>
                    <a:sysClr val="windowText" lastClr="000000"/>
                  </a:solidFill>
                </a:ln>
                <a:solidFill>
                  <a:schemeClr val="accent2"/>
                </a:solidFill>
                <a:latin typeface="Arial" pitchFamily="34" charset="0"/>
                <a:cs typeface="Arial" pitchFamily="34" charset="0"/>
              </a:rPr>
              <a:t>массой </a:t>
            </a:r>
            <a:r>
              <a:rPr lang="en-US" sz="2800" b="1" dirty="0">
                <a:ln>
                  <a:solidFill>
                    <a:sysClr val="windowText" lastClr="000000"/>
                  </a:solidFill>
                </a:ln>
                <a:solidFill>
                  <a:schemeClr val="accent2"/>
                </a:solidFill>
                <a:latin typeface="Arial" pitchFamily="34" charset="0"/>
                <a:cs typeface="Arial" pitchFamily="34" charset="0"/>
              </a:rPr>
              <a:t>m</a:t>
            </a:r>
            <a:r>
              <a:rPr lang="ru-RU" sz="2800" b="1" dirty="0">
                <a:latin typeface="Arial" pitchFamily="34" charset="0"/>
                <a:cs typeface="Arial" pitchFamily="34" charset="0"/>
              </a:rPr>
              <a:t> или </a:t>
            </a:r>
            <a:r>
              <a:rPr lang="ru-RU" sz="2800" b="1" dirty="0">
                <a:ln>
                  <a:solidFill>
                    <a:sysClr val="windowText" lastClr="000000"/>
                  </a:solidFill>
                </a:ln>
                <a:solidFill>
                  <a:srgbClr val="0000FF"/>
                </a:solidFill>
                <a:latin typeface="Arial" pitchFamily="34" charset="0"/>
                <a:cs typeface="Arial" pitchFamily="34" charset="0"/>
              </a:rPr>
              <a:t>количеством вещества </a:t>
            </a:r>
            <a:r>
              <a:rPr lang="en-US" sz="2800" b="1" dirty="0">
                <a:ln>
                  <a:solidFill>
                    <a:sysClr val="windowText" lastClr="000000"/>
                  </a:solidFill>
                </a:ln>
                <a:solidFill>
                  <a:srgbClr val="0000FF"/>
                </a:solidFill>
                <a:latin typeface="Arial" pitchFamily="34" charset="0"/>
                <a:cs typeface="Arial" pitchFamily="34" charset="0"/>
              </a:rPr>
              <a:t>n</a:t>
            </a:r>
            <a:r>
              <a:rPr lang="ru-RU" sz="2800" b="1" dirty="0">
                <a:latin typeface="Arial" pitchFamily="34" charset="0"/>
                <a:cs typeface="Arial" pitchFamily="34" charset="0"/>
              </a:rPr>
              <a:t> сообщить </a:t>
            </a:r>
            <a:r>
              <a:rPr lang="ru-RU" sz="2800" b="1" dirty="0">
                <a:ln>
                  <a:solidFill>
                    <a:sysClr val="windowText" lastClr="000000"/>
                  </a:solidFill>
                </a:ln>
                <a:solidFill>
                  <a:srgbClr val="FF3300"/>
                </a:solidFill>
                <a:latin typeface="Arial" pitchFamily="34" charset="0"/>
                <a:cs typeface="Arial" pitchFamily="34" charset="0"/>
              </a:rPr>
              <a:t>количество теплоты </a:t>
            </a:r>
            <a:r>
              <a:rPr lang="en-US" sz="2800" b="1" dirty="0">
                <a:ln>
                  <a:solidFill>
                    <a:sysClr val="windowText" lastClr="000000"/>
                  </a:solidFill>
                </a:ln>
                <a:solidFill>
                  <a:srgbClr val="FF3300"/>
                </a:solidFill>
                <a:latin typeface="Arial" pitchFamily="34" charset="0"/>
                <a:cs typeface="Arial" pitchFamily="34" charset="0"/>
              </a:rPr>
              <a:t>Q</a:t>
            </a:r>
            <a:r>
              <a:rPr lang="ru-RU" sz="2800" b="1" dirty="0">
                <a:latin typeface="Arial" pitchFamily="34" charset="0"/>
                <a:cs typeface="Arial" pitchFamily="34" charset="0"/>
              </a:rPr>
              <a:t>, то ее </a:t>
            </a:r>
            <a:r>
              <a:rPr lang="ru-RU" sz="2800" b="1" u="sng" dirty="0">
                <a:latin typeface="Arial" pitchFamily="34" charset="0"/>
                <a:cs typeface="Arial" pitchFamily="34" charset="0"/>
              </a:rPr>
              <a:t>температура повысится от Т</a:t>
            </a:r>
            <a:r>
              <a:rPr lang="ru-RU" sz="2800" b="1" u="sng" baseline="-25000" dirty="0">
                <a:latin typeface="Arial" pitchFamily="34" charset="0"/>
                <a:cs typeface="Arial" pitchFamily="34" charset="0"/>
              </a:rPr>
              <a:t>1</a:t>
            </a:r>
            <a:r>
              <a:rPr lang="ru-RU" sz="2800" b="1" u="sng" dirty="0">
                <a:latin typeface="Arial" pitchFamily="34" charset="0"/>
                <a:cs typeface="Arial" pitchFamily="34" charset="0"/>
              </a:rPr>
              <a:t> до Т</a:t>
            </a:r>
            <a:r>
              <a:rPr lang="ru-RU" sz="2800" b="1" u="sng" baseline="-25000" dirty="0">
                <a:latin typeface="Arial" pitchFamily="34" charset="0"/>
                <a:cs typeface="Arial" pitchFamily="34" charset="0"/>
              </a:rPr>
              <a:t>2</a:t>
            </a:r>
            <a:r>
              <a:rPr lang="ru-RU" sz="2800" b="1" u="sng" dirty="0">
                <a:latin typeface="Arial" pitchFamily="34" charset="0"/>
                <a:cs typeface="Arial" pitchFamily="34" charset="0"/>
              </a:rPr>
              <a:t>.</a:t>
            </a:r>
            <a:r>
              <a:rPr lang="ru-RU" sz="2800" b="1" dirty="0">
                <a:latin typeface="Arial" pitchFamily="34" charset="0"/>
                <a:cs typeface="Arial" pitchFamily="34" charset="0"/>
              </a:rPr>
              <a:t> Взаимосвязь между </a:t>
            </a:r>
            <a:r>
              <a:rPr lang="en-US" sz="2800" b="1" dirty="0">
                <a:ln>
                  <a:solidFill>
                    <a:sysClr val="windowText" lastClr="000000"/>
                  </a:solidFill>
                </a:ln>
                <a:solidFill>
                  <a:srgbClr val="FF3300"/>
                </a:solidFill>
                <a:latin typeface="Arial" pitchFamily="34" charset="0"/>
                <a:cs typeface="Arial" pitchFamily="34" charset="0"/>
              </a:rPr>
              <a:t>Q</a:t>
            </a:r>
            <a:r>
              <a:rPr lang="ru-RU" sz="2800" b="1" dirty="0">
                <a:latin typeface="Arial" pitchFamily="34" charset="0"/>
                <a:cs typeface="Arial" pitchFamily="34" charset="0"/>
              </a:rPr>
              <a:t>, </a:t>
            </a:r>
            <a:r>
              <a:rPr lang="ru-RU" sz="2800" b="1" dirty="0">
                <a:ln>
                  <a:solidFill>
                    <a:sysClr val="windowText" lastClr="000000"/>
                  </a:solidFill>
                </a:ln>
                <a:solidFill>
                  <a:schemeClr val="accent2"/>
                </a:solidFill>
                <a:latin typeface="Arial" pitchFamily="34" charset="0"/>
                <a:cs typeface="Arial" pitchFamily="34" charset="0"/>
              </a:rPr>
              <a:t>массой системы </a:t>
            </a:r>
            <a:r>
              <a:rPr lang="en-US" sz="2800" b="1" dirty="0">
                <a:ln>
                  <a:solidFill>
                    <a:sysClr val="windowText" lastClr="000000"/>
                  </a:solidFill>
                </a:ln>
                <a:solidFill>
                  <a:schemeClr val="accent2"/>
                </a:solidFill>
                <a:latin typeface="Arial" pitchFamily="34" charset="0"/>
                <a:cs typeface="Arial" pitchFamily="34" charset="0"/>
              </a:rPr>
              <a:t>m</a:t>
            </a:r>
            <a:r>
              <a:rPr lang="ru-RU" sz="2800" b="1" dirty="0">
                <a:ln>
                  <a:solidFill>
                    <a:sysClr val="windowText" lastClr="000000"/>
                  </a:solidFill>
                </a:ln>
                <a:latin typeface="Arial" pitchFamily="34" charset="0"/>
                <a:cs typeface="Arial" pitchFamily="34" charset="0"/>
              </a:rPr>
              <a:t> </a:t>
            </a:r>
            <a:r>
              <a:rPr lang="ru-RU" sz="2800" b="1" dirty="0">
                <a:latin typeface="Arial" pitchFamily="34" charset="0"/>
                <a:cs typeface="Arial" pitchFamily="34" charset="0"/>
              </a:rPr>
              <a:t>или </a:t>
            </a:r>
            <a:r>
              <a:rPr lang="ru-RU" sz="2800" b="1" dirty="0">
                <a:ln>
                  <a:solidFill>
                    <a:sysClr val="windowText" lastClr="000000"/>
                  </a:solidFill>
                </a:ln>
                <a:solidFill>
                  <a:srgbClr val="0000FF"/>
                </a:solidFill>
                <a:latin typeface="Arial" pitchFamily="34" charset="0"/>
                <a:cs typeface="Arial" pitchFamily="34" charset="0"/>
              </a:rPr>
              <a:t>количеством вещества </a:t>
            </a:r>
            <a:r>
              <a:rPr lang="en-US" sz="2800" b="1" dirty="0">
                <a:ln>
                  <a:solidFill>
                    <a:sysClr val="windowText" lastClr="000000"/>
                  </a:solidFill>
                </a:ln>
                <a:solidFill>
                  <a:srgbClr val="0000FF"/>
                </a:solidFill>
                <a:latin typeface="Arial" pitchFamily="34" charset="0"/>
                <a:cs typeface="Arial" pitchFamily="34" charset="0"/>
              </a:rPr>
              <a:t>n</a:t>
            </a:r>
            <a:r>
              <a:rPr lang="ru-RU" sz="2800" b="1" dirty="0">
                <a:latin typeface="Arial" pitchFamily="34" charset="0"/>
                <a:cs typeface="Arial" pitchFamily="34" charset="0"/>
              </a:rPr>
              <a:t> и изменением температуры можно представить уравнением:</a:t>
            </a:r>
          </a:p>
          <a:p>
            <a:pPr algn="ctr">
              <a:lnSpc>
                <a:spcPct val="85000"/>
              </a:lnSpc>
            </a:pPr>
            <a:r>
              <a:rPr lang="ru-RU" sz="2800" b="1" dirty="0">
                <a:latin typeface="Arial" pitchFamily="34" charset="0"/>
                <a:cs typeface="Arial" pitchFamily="34" charset="0"/>
              </a:rPr>
              <a:t>       </a:t>
            </a:r>
            <a:r>
              <a:rPr lang="en-US" sz="2800" b="1" dirty="0">
                <a:latin typeface="Arial" pitchFamily="34" charset="0"/>
                <a:cs typeface="Arial" pitchFamily="34" charset="0"/>
              </a:rPr>
              <a:t>Q = mc (T</a:t>
            </a:r>
            <a:r>
              <a:rPr lang="en-US" sz="2800" b="1" baseline="-25000" dirty="0">
                <a:latin typeface="Arial" pitchFamily="34" charset="0"/>
                <a:cs typeface="Arial" pitchFamily="34" charset="0"/>
              </a:rPr>
              <a:t>2</a:t>
            </a:r>
            <a:r>
              <a:rPr lang="en-US" sz="2800" b="1" dirty="0">
                <a:latin typeface="Arial" pitchFamily="34" charset="0"/>
                <a:cs typeface="Arial" pitchFamily="34" charset="0"/>
              </a:rPr>
              <a:t> – T</a:t>
            </a:r>
            <a:r>
              <a:rPr lang="en-US" sz="2800" b="1" baseline="-25000" dirty="0">
                <a:latin typeface="Arial" pitchFamily="34" charset="0"/>
                <a:cs typeface="Arial" pitchFamily="34" charset="0"/>
              </a:rPr>
              <a:t>1</a:t>
            </a:r>
            <a:r>
              <a:rPr lang="en-US" sz="2800" b="1" dirty="0">
                <a:latin typeface="Arial" pitchFamily="34" charset="0"/>
                <a:cs typeface="Arial" pitchFamily="34" charset="0"/>
              </a:rPr>
              <a:t>) = </a:t>
            </a:r>
            <a:r>
              <a:rPr lang="en-US" sz="2800" b="1" dirty="0" err="1">
                <a:latin typeface="Arial" pitchFamily="34" charset="0"/>
                <a:cs typeface="Arial" pitchFamily="34" charset="0"/>
              </a:rPr>
              <a:t>nc</a:t>
            </a:r>
            <a:r>
              <a:rPr lang="en-US" sz="2800" b="1" baseline="-25000" dirty="0" err="1">
                <a:latin typeface="Arial" pitchFamily="34" charset="0"/>
                <a:cs typeface="Arial" pitchFamily="34" charset="0"/>
              </a:rPr>
              <a:t>m</a:t>
            </a:r>
            <a:r>
              <a:rPr lang="en-US" sz="2800" b="1" dirty="0">
                <a:latin typeface="Arial" pitchFamily="34" charset="0"/>
                <a:cs typeface="Arial" pitchFamily="34" charset="0"/>
              </a:rPr>
              <a:t> (T</a:t>
            </a:r>
            <a:r>
              <a:rPr lang="en-US" sz="2800" b="1" baseline="-25000" dirty="0">
                <a:latin typeface="Arial" pitchFamily="34" charset="0"/>
                <a:cs typeface="Arial" pitchFamily="34" charset="0"/>
              </a:rPr>
              <a:t>2</a:t>
            </a:r>
            <a:r>
              <a:rPr lang="en-US" sz="2800" b="1" dirty="0">
                <a:latin typeface="Arial" pitchFamily="34" charset="0"/>
                <a:cs typeface="Arial" pitchFamily="34" charset="0"/>
              </a:rPr>
              <a:t>–T</a:t>
            </a:r>
            <a:r>
              <a:rPr lang="ru-RU" sz="2800" b="1" baseline="-25000" dirty="0">
                <a:latin typeface="Arial" pitchFamily="34" charset="0"/>
                <a:cs typeface="Arial" pitchFamily="34" charset="0"/>
              </a:rPr>
              <a:t>1</a:t>
            </a:r>
            <a:r>
              <a:rPr lang="en-US" sz="2800" b="1" dirty="0">
                <a:latin typeface="Arial" pitchFamily="34" charset="0"/>
                <a:cs typeface="Arial" pitchFamily="34" charset="0"/>
              </a:rPr>
              <a:t>), </a:t>
            </a:r>
            <a:endParaRPr lang="ru-RU" sz="2800" b="1" dirty="0" smtClean="0">
              <a:latin typeface="Arial" pitchFamily="34" charset="0"/>
              <a:cs typeface="Arial" pitchFamily="34" charset="0"/>
            </a:endParaRPr>
          </a:p>
          <a:p>
            <a:pPr algn="just">
              <a:lnSpc>
                <a:spcPct val="85000"/>
              </a:lnSpc>
            </a:pPr>
            <a:r>
              <a:rPr lang="ru-RU" sz="2800" b="1" dirty="0" smtClean="0">
                <a:latin typeface="Arial" pitchFamily="34" charset="0"/>
                <a:cs typeface="Arial" pitchFamily="34" charset="0"/>
              </a:rPr>
              <a:t>где </a:t>
            </a:r>
            <a:r>
              <a:rPr lang="ru-RU" sz="2800" b="1" dirty="0" smtClean="0">
                <a:ln>
                  <a:solidFill>
                    <a:sysClr val="windowText" lastClr="000000"/>
                  </a:solidFill>
                </a:ln>
                <a:solidFill>
                  <a:schemeClr val="accent2"/>
                </a:solidFill>
                <a:latin typeface="Arial" pitchFamily="34" charset="0"/>
                <a:cs typeface="Arial" pitchFamily="34" charset="0"/>
              </a:rPr>
              <a:t>с</a:t>
            </a:r>
            <a:r>
              <a:rPr lang="ru-RU" sz="2800" b="1" dirty="0">
                <a:ln>
                  <a:solidFill>
                    <a:sysClr val="windowText" lastClr="000000"/>
                  </a:solidFill>
                </a:ln>
                <a:latin typeface="Arial" pitchFamily="34" charset="0"/>
                <a:cs typeface="Arial" pitchFamily="34" charset="0"/>
              </a:rPr>
              <a:t>, </a:t>
            </a:r>
            <a:r>
              <a:rPr lang="ru-RU" sz="2800" b="1" dirty="0">
                <a:ln>
                  <a:solidFill>
                    <a:sysClr val="windowText" lastClr="000000"/>
                  </a:solidFill>
                </a:ln>
                <a:solidFill>
                  <a:srgbClr val="FF3300"/>
                </a:solidFill>
                <a:latin typeface="Arial" pitchFamily="34" charset="0"/>
                <a:cs typeface="Arial" pitchFamily="34" charset="0"/>
              </a:rPr>
              <a:t>с</a:t>
            </a:r>
            <a:r>
              <a:rPr lang="en-US" sz="2800" b="1" baseline="-25000" dirty="0">
                <a:ln>
                  <a:solidFill>
                    <a:sysClr val="windowText" lastClr="000000"/>
                  </a:solidFill>
                </a:ln>
                <a:solidFill>
                  <a:srgbClr val="FF3300"/>
                </a:solidFill>
                <a:latin typeface="Arial" pitchFamily="34" charset="0"/>
                <a:cs typeface="Arial" pitchFamily="34" charset="0"/>
              </a:rPr>
              <a:t>m</a:t>
            </a:r>
            <a:r>
              <a:rPr lang="ru-RU" sz="2800" b="1" dirty="0">
                <a:ln>
                  <a:solidFill>
                    <a:sysClr val="windowText" lastClr="000000"/>
                  </a:solidFill>
                </a:ln>
                <a:latin typeface="Arial" pitchFamily="34" charset="0"/>
                <a:cs typeface="Arial" pitchFamily="34" charset="0"/>
              </a:rPr>
              <a:t> </a:t>
            </a:r>
            <a:r>
              <a:rPr lang="ru-RU" sz="2800" b="1" dirty="0">
                <a:latin typeface="Arial" pitchFamily="34" charset="0"/>
                <a:cs typeface="Arial" pitchFamily="34" charset="0"/>
              </a:rPr>
              <a:t>– </a:t>
            </a:r>
            <a:r>
              <a:rPr lang="ru-RU" sz="2800" b="1" dirty="0" smtClean="0">
                <a:latin typeface="Arial" pitchFamily="34" charset="0"/>
                <a:cs typeface="Arial" pitchFamily="34" charset="0"/>
              </a:rPr>
              <a:t>средняя </a:t>
            </a:r>
            <a:r>
              <a:rPr lang="ru-RU" sz="2800" b="1" dirty="0" smtClean="0">
                <a:ln>
                  <a:solidFill>
                    <a:sysClr val="windowText" lastClr="000000"/>
                  </a:solidFill>
                </a:ln>
                <a:solidFill>
                  <a:schemeClr val="accent2"/>
                </a:solidFill>
                <a:latin typeface="Arial" pitchFamily="34" charset="0"/>
                <a:cs typeface="Arial" pitchFamily="34" charset="0"/>
              </a:rPr>
              <a:t>удельная </a:t>
            </a:r>
            <a:r>
              <a:rPr lang="ru-RU" sz="2800" b="1" dirty="0" smtClean="0">
                <a:ln>
                  <a:solidFill>
                    <a:sysClr val="windowText" lastClr="000000"/>
                  </a:solidFill>
                </a:ln>
                <a:latin typeface="Arial" pitchFamily="34" charset="0"/>
                <a:cs typeface="Arial" pitchFamily="34" charset="0"/>
              </a:rPr>
              <a:t>и </a:t>
            </a:r>
            <a:r>
              <a:rPr lang="ru-RU" sz="2800" b="1" dirty="0">
                <a:ln>
                  <a:solidFill>
                    <a:sysClr val="windowText" lastClr="000000"/>
                  </a:solidFill>
                </a:ln>
                <a:latin typeface="Arial" pitchFamily="34" charset="0"/>
                <a:cs typeface="Arial" pitchFamily="34" charset="0"/>
              </a:rPr>
              <a:t>средняя </a:t>
            </a:r>
            <a:r>
              <a:rPr lang="ru-RU" sz="2800" b="1" dirty="0">
                <a:ln>
                  <a:solidFill>
                    <a:sysClr val="windowText" lastClr="000000"/>
                  </a:solidFill>
                </a:ln>
                <a:solidFill>
                  <a:srgbClr val="FF3300"/>
                </a:solidFill>
                <a:latin typeface="Arial" pitchFamily="34" charset="0"/>
                <a:cs typeface="Arial" pitchFamily="34" charset="0"/>
              </a:rPr>
              <a:t>мольная теплоемкость</a:t>
            </a:r>
            <a:r>
              <a:rPr lang="ru-RU" sz="2800" b="1" dirty="0">
                <a:latin typeface="Arial" pitchFamily="34" charset="0"/>
                <a:cs typeface="Arial" pitchFamily="34" charset="0"/>
              </a:rPr>
              <a:t>.</a:t>
            </a:r>
          </a:p>
          <a:p>
            <a:pPr indent="450000" algn="just">
              <a:lnSpc>
                <a:spcPct val="85000"/>
              </a:lnSpc>
            </a:pPr>
            <a:r>
              <a:rPr lang="ru-RU" sz="2800" b="1" dirty="0">
                <a:latin typeface="Arial" pitchFamily="34" charset="0"/>
                <a:cs typeface="Arial" pitchFamily="34" charset="0"/>
              </a:rPr>
              <a:t>Произведения </a:t>
            </a:r>
            <a:r>
              <a:rPr lang="en-US" sz="2800" b="1" dirty="0">
                <a:ln>
                  <a:solidFill>
                    <a:sysClr val="windowText" lastClr="000000"/>
                  </a:solidFill>
                </a:ln>
                <a:solidFill>
                  <a:schemeClr val="accent2"/>
                </a:solidFill>
                <a:latin typeface="Arial" pitchFamily="34" charset="0"/>
                <a:cs typeface="Arial" pitchFamily="34" charset="0"/>
              </a:rPr>
              <a:t>mc</a:t>
            </a:r>
            <a:r>
              <a:rPr lang="ru-RU" sz="2800" b="1" dirty="0">
                <a:latin typeface="Arial" pitchFamily="34" charset="0"/>
                <a:cs typeface="Arial" pitchFamily="34" charset="0"/>
              </a:rPr>
              <a:t> и </a:t>
            </a:r>
            <a:r>
              <a:rPr lang="en-US" sz="2800" b="1" dirty="0" err="1">
                <a:ln>
                  <a:solidFill>
                    <a:sysClr val="windowText" lastClr="000000"/>
                  </a:solidFill>
                </a:ln>
                <a:solidFill>
                  <a:srgbClr val="FF3300"/>
                </a:solidFill>
                <a:latin typeface="Arial" pitchFamily="34" charset="0"/>
                <a:cs typeface="Arial" pitchFamily="34" charset="0"/>
              </a:rPr>
              <a:t>nc</a:t>
            </a:r>
            <a:r>
              <a:rPr lang="en-US" sz="2800" b="1" baseline="-25000" dirty="0" err="1">
                <a:ln>
                  <a:solidFill>
                    <a:sysClr val="windowText" lastClr="000000"/>
                  </a:solidFill>
                </a:ln>
                <a:solidFill>
                  <a:srgbClr val="FF3300"/>
                </a:solidFill>
                <a:latin typeface="Arial" pitchFamily="34" charset="0"/>
                <a:cs typeface="Arial" pitchFamily="34" charset="0"/>
              </a:rPr>
              <a:t>m</a:t>
            </a:r>
            <a:r>
              <a:rPr lang="ru-RU" sz="2800" b="1" dirty="0">
                <a:latin typeface="Arial" pitchFamily="34" charset="0"/>
                <a:cs typeface="Arial" pitchFamily="34" charset="0"/>
              </a:rPr>
              <a:t> называются </a:t>
            </a:r>
            <a:r>
              <a:rPr lang="ru-RU" sz="2800" b="1" dirty="0">
                <a:ln>
                  <a:solidFill>
                    <a:sysClr val="windowText" lastClr="000000"/>
                  </a:solidFill>
                </a:ln>
                <a:solidFill>
                  <a:srgbClr val="FF3399"/>
                </a:solidFill>
                <a:latin typeface="Arial" pitchFamily="34" charset="0"/>
                <a:cs typeface="Arial" pitchFamily="34" charset="0"/>
              </a:rPr>
              <a:t>средней теплоемкостью</a:t>
            </a:r>
            <a:r>
              <a:rPr lang="ru-RU" sz="2800" b="1" dirty="0">
                <a:ln>
                  <a:solidFill>
                    <a:sysClr val="windowText" lastClr="000000"/>
                  </a:solidFill>
                </a:ln>
                <a:latin typeface="Arial" pitchFamily="34" charset="0"/>
                <a:cs typeface="Arial" pitchFamily="34" charset="0"/>
              </a:rPr>
              <a:t> </a:t>
            </a:r>
            <a:r>
              <a:rPr lang="ru-RU" sz="2800" b="1" dirty="0">
                <a:latin typeface="Arial" pitchFamily="34" charset="0"/>
                <a:cs typeface="Arial" pitchFamily="34" charset="0"/>
              </a:rPr>
              <a:t>системы в рассматриваемом интервале температур. </a:t>
            </a:r>
          </a:p>
        </p:txBody>
      </p:sp>
    </p:spTree>
    <p:extLst>
      <p:ext uri="{BB962C8B-B14F-4D97-AF65-F5344CB8AC3E}">
        <p14:creationId xmlns:p14="http://schemas.microsoft.com/office/powerpoint/2010/main" val="2594598335"/>
      </p:ext>
    </p:extLst>
  </p:cSld>
  <p:clrMapOvr>
    <a:masterClrMapping/>
  </p:clrMapOvr>
  <p:transition>
    <p:wheel spokes="1"/>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вердый переплет">
  <a:themeElements>
    <a:clrScheme name="Твердый переплет">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Твердый переплет">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3.xml><?xml version="1.0" encoding="utf-8"?>
<a:theme xmlns:a="http://schemas.openxmlformats.org/drawingml/2006/main" name="Аспект">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4.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15321</TotalTime>
  <Words>18279</Words>
  <Application>Microsoft Office PowerPoint</Application>
  <PresentationFormat>Экран (4:3)</PresentationFormat>
  <Paragraphs>2504</Paragraphs>
  <Slides>376</Slides>
  <Notes>190</Notes>
  <HiddenSlides>0</HiddenSlides>
  <MMClips>94</MMClips>
  <ScaleCrop>false</ScaleCrop>
  <HeadingPairs>
    <vt:vector size="8" baseType="variant">
      <vt:variant>
        <vt:lpstr>Использованные шрифты</vt:lpstr>
      </vt:variant>
      <vt:variant>
        <vt:i4>17</vt:i4>
      </vt:variant>
      <vt:variant>
        <vt:lpstr>Тема</vt:lpstr>
      </vt:variant>
      <vt:variant>
        <vt:i4>3</vt:i4>
      </vt:variant>
      <vt:variant>
        <vt:lpstr>Внедренные серверы OLE</vt:lpstr>
      </vt:variant>
      <vt:variant>
        <vt:i4>4</vt:i4>
      </vt:variant>
      <vt:variant>
        <vt:lpstr>Заголовки слайдов</vt:lpstr>
      </vt:variant>
      <vt:variant>
        <vt:i4>376</vt:i4>
      </vt:variant>
    </vt:vector>
  </HeadingPairs>
  <TitlesOfParts>
    <vt:vector size="400" baseType="lpstr">
      <vt:lpstr>Arial</vt:lpstr>
      <vt:lpstr>Arial Black</vt:lpstr>
      <vt:lpstr>Book Antiqua</vt:lpstr>
      <vt:lpstr>Calibri</vt:lpstr>
      <vt:lpstr>Calisto MT</vt:lpstr>
      <vt:lpstr>Cambria Math</vt:lpstr>
      <vt:lpstr>Constantia</vt:lpstr>
      <vt:lpstr>Franklin Gothic Book</vt:lpstr>
      <vt:lpstr>Franklin Gothic Medium</vt:lpstr>
      <vt:lpstr>Gill Sans MT</vt:lpstr>
      <vt:lpstr>Impact</vt:lpstr>
      <vt:lpstr>Symbol</vt:lpstr>
      <vt:lpstr>Times New Roman</vt:lpstr>
      <vt:lpstr>Verdana</vt:lpstr>
      <vt:lpstr>Wingdings</vt:lpstr>
      <vt:lpstr>Wingdings 2</vt:lpstr>
      <vt:lpstr>Wingdings 3</vt:lpstr>
      <vt:lpstr>Трек</vt:lpstr>
      <vt:lpstr>Твердый переплет</vt:lpstr>
      <vt:lpstr>Аспект</vt:lpstr>
      <vt:lpstr>Формула</vt:lpstr>
      <vt:lpstr>Equation</vt:lpstr>
      <vt:lpstr>CS ChemDraw Drawing</vt:lpstr>
      <vt:lpstr>Точечный рисунок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Изменение энтропии в  необратимых и обратимых процессах</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Натали</dc:creator>
  <cp:lastModifiedBy>user</cp:lastModifiedBy>
  <cp:revision>2722</cp:revision>
  <dcterms:created xsi:type="dcterms:W3CDTF">2007-06-13T19:54:51Z</dcterms:created>
  <dcterms:modified xsi:type="dcterms:W3CDTF">2022-09-19T20:39:30Z</dcterms:modified>
</cp:coreProperties>
</file>