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63" r:id="rId3"/>
    <p:sldId id="257" r:id="rId4"/>
    <p:sldId id="259" r:id="rId5"/>
    <p:sldId id="262" r:id="rId6"/>
    <p:sldId id="258" r:id="rId7"/>
    <p:sldId id="260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3" r:id="rId24"/>
    <p:sldId id="278" r:id="rId25"/>
    <p:sldId id="279" r:id="rId26"/>
    <p:sldId id="280" r:id="rId27"/>
    <p:sldId id="281" r:id="rId28"/>
    <p:sldId id="282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45032BB-0315-450F-B6E7-3B55E9A7E4B8}">
          <p14:sldIdLst>
            <p14:sldId id="256"/>
            <p14:sldId id="263"/>
            <p14:sldId id="257"/>
            <p14:sldId id="259"/>
            <p14:sldId id="262"/>
            <p14:sldId id="258"/>
            <p14:sldId id="260"/>
            <p14:sldId id="261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83"/>
            <p14:sldId id="278"/>
            <p14:sldId id="279"/>
            <p14:sldId id="280"/>
            <p14:sldId id="281"/>
            <p14:sldId id="28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3781" autoAdjust="0"/>
  </p:normalViewPr>
  <p:slideViewPr>
    <p:cSldViewPr snapToGrid="0">
      <p:cViewPr varScale="1">
        <p:scale>
          <a:sx n="85" d="100"/>
          <a:sy n="85" d="100"/>
        </p:scale>
        <p:origin x="7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B61F1-07E7-48DC-99B6-DDC682B6FD5D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597CA-F2DB-489B-98DF-7B5E3E6F6F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647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597CA-F2DB-489B-98DF-7B5E3E6F6F0D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849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7BBE-E970-4140-9AE2-2CA0B0037E8A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E483-D432-42D1-A86A-994FE5A871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667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7BBE-E970-4140-9AE2-2CA0B0037E8A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E483-D432-42D1-A86A-994FE5A871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162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7BBE-E970-4140-9AE2-2CA0B0037E8A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E483-D432-42D1-A86A-994FE5A871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33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7BBE-E970-4140-9AE2-2CA0B0037E8A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E483-D432-42D1-A86A-994FE5A871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145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7BBE-E970-4140-9AE2-2CA0B0037E8A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E483-D432-42D1-A86A-994FE5A871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10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7BBE-E970-4140-9AE2-2CA0B0037E8A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E483-D432-42D1-A86A-994FE5A871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232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7BBE-E970-4140-9AE2-2CA0B0037E8A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E483-D432-42D1-A86A-994FE5A871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276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7BBE-E970-4140-9AE2-2CA0B0037E8A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E483-D432-42D1-A86A-994FE5A871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88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7BBE-E970-4140-9AE2-2CA0B0037E8A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E483-D432-42D1-A86A-994FE5A871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53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7BBE-E970-4140-9AE2-2CA0B0037E8A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E483-D432-42D1-A86A-994FE5A871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122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67BBE-E970-4140-9AE2-2CA0B0037E8A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E483-D432-42D1-A86A-994FE5A871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5327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67BBE-E970-4140-9AE2-2CA0B0037E8A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3E483-D432-42D1-A86A-994FE5A871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78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614" y="271024"/>
            <a:ext cx="11960772" cy="2724423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Министерство образования, науки и молодежной политики Краснодарского края</a:t>
            </a:r>
            <a:b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Государственное автономное профессиональное образовательное учреждение Краснодарского края</a:t>
            </a:r>
            <a:b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«НОВОРОССИЙСКИЙ КОЛЛЕДЖ СТРОИТЕЛЬСТВА И ЭКОНОМИКИ»</a:t>
            </a:r>
            <a:b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(ГАПОУ КК «НКСЭ»)</a:t>
            </a:r>
            <a:b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29049" y="2769305"/>
            <a:ext cx="9028387" cy="2920295"/>
          </a:xfrm>
        </p:spPr>
        <p:txBody>
          <a:bodyPr>
            <a:normAutofit/>
          </a:bodyPr>
          <a:lstStyle/>
          <a:p>
            <a:r>
              <a:rPr lang="ru-RU" sz="3600" i="1" dirty="0"/>
              <a:t>Лекция по дисциплине «Экономика организации»</a:t>
            </a:r>
          </a:p>
          <a:p>
            <a:r>
              <a:rPr lang="ru-RU" sz="3600" b="1" i="1" dirty="0"/>
              <a:t>ТЕМА : «Организационно-правовые формы коммерческих предприятий»</a:t>
            </a:r>
          </a:p>
          <a:p>
            <a:endParaRPr lang="ru-RU" sz="3200" dirty="0"/>
          </a:p>
          <a:p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548178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378724" y="219341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Хозяйственные</a:t>
            </a:r>
            <a:r>
              <a:rPr kumimoji="0" lang="ru-RU" sz="4000" b="0" i="0" u="none" strike="noStrike" kern="1200" cap="none" spc="0" normalizeH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 общества</a:t>
            </a:r>
            <a:endParaRPr kumimoji="0" lang="ru-RU" sz="4000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4464" y="1347019"/>
            <a:ext cx="1146441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Хозяйственные общества — это организации, создаваемые одним или несколькими лицами путем объединения (обособления) их имущества для ведения предпринимательской деятельности. </a:t>
            </a:r>
          </a:p>
          <a:p>
            <a:pPr indent="354013" algn="just"/>
            <a:endParaRPr lang="ru-RU" sz="2400" dirty="0">
              <a:latin typeface="Garamond" panose="02020404030301010803" pitchFamily="18" charset="0"/>
            </a:endParaRP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Имущество, созданное за счёт вкладов учредителей (участников), а также произведённое и приобретённое хозяйственным обществом в процессе его деятельности, принадлежит ему на праве собственности.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2729268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378724" y="219341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  <a:ea typeface="+mj-ea"/>
              <a:cs typeface="+mj-cs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550789" y="833858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Общество с ограниченной ответственностью (ООО)</a:t>
            </a:r>
            <a:endParaRPr kumimoji="0" lang="ru-RU" sz="4000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135" y="1750141"/>
            <a:ext cx="1131693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Общество с ограниченной ответственностью (ООО) — это учрежденное одним или несколькими физическими и/или юридическими лицами хозяйственное общество, уставный капитал которого разделён на доли.</a:t>
            </a:r>
          </a:p>
          <a:p>
            <a:pPr indent="354013" algn="just"/>
            <a:endParaRPr lang="ru-RU" sz="2400" dirty="0">
              <a:latin typeface="Garamond" panose="02020404030301010803" pitchFamily="18" charset="0"/>
            </a:endParaRP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Участники ООО не отвечают по его обязательствам и несут риск убытков в пределах стоимости внесенных ими вкладов.</a:t>
            </a:r>
          </a:p>
          <a:p>
            <a:pPr indent="354013" algn="just"/>
            <a:endParaRPr lang="ru-RU" sz="2400" dirty="0">
              <a:latin typeface="Garamond" panose="02020404030301010803" pitchFamily="18" charset="0"/>
            </a:endParaRP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ООО является разновидностью объединения капиталов, не требующего обязательного личного участия своих членов в делах общества.  </a:t>
            </a:r>
          </a:p>
        </p:txBody>
      </p:sp>
    </p:spTree>
    <p:extLst>
      <p:ext uri="{BB962C8B-B14F-4D97-AF65-F5344CB8AC3E}">
        <p14:creationId xmlns:p14="http://schemas.microsoft.com/office/powerpoint/2010/main" val="934300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467214" y="233577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Преимущества ООО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31937" y="692662"/>
            <a:ext cx="10973482" cy="58897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Возможность аккумулировать значительные средства в относительно короткие сроки;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Может быть создано одним лицом;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В деятельности могут учувствовать юр. лица, физ. лица, как коммерческие, так и не коммерческие организации;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Члены общества несут ограниченную ответственность по обязательствам общества.  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lang="ru-RU" dirty="0">
              <a:solidFill>
                <a:sysClr val="windowText" lastClr="000000">
                  <a:lumMod val="85000"/>
                  <a:lumOff val="15000"/>
                </a:sysClr>
              </a:solidFill>
              <a:latin typeface="Garamond" panose="02020404030301010803"/>
            </a:endParaRP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lang="ru-RU" dirty="0">
              <a:solidFill>
                <a:sysClr val="windowText" lastClr="000000">
                  <a:lumMod val="85000"/>
                  <a:lumOff val="15000"/>
                </a:sysClr>
              </a:solidFill>
              <a:latin typeface="Garamond" panose="02020404030301010803"/>
            </a:endParaRPr>
          </a:p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ru-RU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</a:endParaRPr>
          </a:p>
        </p:txBody>
      </p:sp>
    </p:spTree>
    <p:extLst>
      <p:ext uri="{BB962C8B-B14F-4D97-AF65-F5344CB8AC3E}">
        <p14:creationId xmlns:p14="http://schemas.microsoft.com/office/powerpoint/2010/main" val="2565892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437717" y="371229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Недостатки ООО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02440" y="-1834229"/>
            <a:ext cx="10973482" cy="58897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noProof="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Уставный капитал не меньше суммы, установленной законодательством;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Общество не очень привлекательно для кредиторов, т.к. его члены несут ограниченную ответственность;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Число участников не может превышать 50 человек.</a:t>
            </a:r>
          </a:p>
        </p:txBody>
      </p:sp>
    </p:spTree>
    <p:extLst>
      <p:ext uri="{BB962C8B-B14F-4D97-AF65-F5344CB8AC3E}">
        <p14:creationId xmlns:p14="http://schemas.microsoft.com/office/powerpoint/2010/main" val="3950943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50789" y="833858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Общество с дополнительной ответственностью (ОДО)</a:t>
            </a:r>
            <a:endParaRPr kumimoji="0" lang="ru-RU" sz="4000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375" y="1877961"/>
            <a:ext cx="1138575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Общество с дополнительной ответственностью (ОДО) – коммерческое предприятие с долевым уставным капиталом. </a:t>
            </a:r>
          </a:p>
          <a:p>
            <a:pPr indent="354013" algn="just"/>
            <a:endParaRPr lang="ru-RU" sz="2400" dirty="0">
              <a:latin typeface="Garamond" panose="02020404030301010803" pitchFamily="18" charset="0"/>
            </a:endParaRP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Главной его отличительной особенностью является солидарная (субсидиарная) ответственность участников по обязательствам организации. Ее размер в равной мере кратен объему их вложений, что отражено в учредительных документах.</a:t>
            </a:r>
          </a:p>
          <a:p>
            <a:pPr indent="354013" algn="just"/>
            <a:endParaRPr lang="ru-RU" sz="2400" dirty="0">
              <a:latin typeface="Garamond" panose="02020404030301010803" pitchFamily="18" charset="0"/>
            </a:endParaRP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При банкротстве одного из участников его ответственность распределяется между остальными.</a:t>
            </a:r>
          </a:p>
        </p:txBody>
      </p:sp>
    </p:spTree>
    <p:extLst>
      <p:ext uri="{BB962C8B-B14F-4D97-AF65-F5344CB8AC3E}">
        <p14:creationId xmlns:p14="http://schemas.microsoft.com/office/powerpoint/2010/main" val="33639827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437717" y="371229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Акционерное общество (АО)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32619" y="1356852"/>
            <a:ext cx="1146441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Акционерное общество — хозяйственное общество (корпорация), уставный капитал которого разделён на определённое число акций. </a:t>
            </a:r>
          </a:p>
          <a:p>
            <a:pPr indent="354013" algn="just"/>
            <a:endParaRPr lang="ru-RU" sz="2400" dirty="0">
              <a:latin typeface="Garamond" panose="02020404030301010803" pitchFamily="18" charset="0"/>
            </a:endParaRP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Участники акционерного общества не отвечают по его обязательствам и несут риск убытков, связанных с деятельностью общества, в пределах стоимости принадлежащих им акций (ограниченная ответственность).</a:t>
            </a:r>
          </a:p>
          <a:p>
            <a:pPr indent="354013" algn="just"/>
            <a:endParaRPr lang="ru-RU" sz="2400" dirty="0">
              <a:latin typeface="Garamond" panose="02020404030301010803" pitchFamily="18" charset="0"/>
            </a:endParaRP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Прибыль, приходящаяся на акцию называется дивидендом.</a:t>
            </a:r>
          </a:p>
          <a:p>
            <a:pPr indent="354013" algn="just"/>
            <a:endParaRPr lang="ru-RU" sz="2400" dirty="0">
              <a:latin typeface="Garamond" panose="02020404030301010803" pitchFamily="18" charset="0"/>
            </a:endParaRP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Общее собрание акционеров является высшим органом акционерного общества, состоящим из объединившихся акционеров</a:t>
            </a:r>
          </a:p>
          <a:p>
            <a:pPr indent="354013" algn="just"/>
            <a:endParaRPr lang="ru-RU" sz="2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7007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437717" y="371229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Преимущества</a:t>
            </a:r>
            <a:r>
              <a:rPr kumimoji="0" lang="ru-RU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 АО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02440" y="279707"/>
            <a:ext cx="10973482" cy="58897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Гарантия того, что при выходе его участников основной капитал общества будет уменьшен;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Возможность сконцентрировать большой капитал;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Возможность быстрого отчуждения акций, что дает возможность почти мгновенного перелива большого капитал из одной сферы деятельности в другую в соответствии со складывающейся </a:t>
            </a:r>
            <a:r>
              <a:rPr lang="ru-RU" dirty="0" err="1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конъюктурой</a:t>
            </a: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;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Ограниченная ответственность акционеров (в пределах своих акций) в случае банкротства общества.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lang="ru-RU" dirty="0">
              <a:solidFill>
                <a:sysClr val="windowText" lastClr="000000">
                  <a:lumMod val="85000"/>
                  <a:lumOff val="15000"/>
                </a:sysClr>
              </a:solidFill>
              <a:latin typeface="Garamond" panose="02020404030301010803"/>
            </a:endParaRP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lang="ru-RU" dirty="0">
              <a:solidFill>
                <a:sysClr val="windowText" lastClr="000000">
                  <a:lumMod val="85000"/>
                  <a:lumOff val="15000"/>
                </a:sysClr>
              </a:solidFill>
              <a:latin typeface="Garamond" panose="02020404030301010803"/>
            </a:endParaRPr>
          </a:p>
        </p:txBody>
      </p:sp>
    </p:spTree>
    <p:extLst>
      <p:ext uri="{BB962C8B-B14F-4D97-AF65-F5344CB8AC3E}">
        <p14:creationId xmlns:p14="http://schemas.microsoft.com/office/powerpoint/2010/main" val="42383806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437717" y="371229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Недостатки АО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72943" y="-2944866"/>
            <a:ext cx="10973482" cy="58897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Отсутствие возможности у всех владельцев акций принимать участие в управлении акционерным обществом, т.к. для реального контроля надо иметь не менее 20% акций.</a:t>
            </a:r>
          </a:p>
        </p:txBody>
      </p:sp>
    </p:spTree>
    <p:extLst>
      <p:ext uri="{BB962C8B-B14F-4D97-AF65-F5344CB8AC3E}">
        <p14:creationId xmlns:p14="http://schemas.microsoft.com/office/powerpoint/2010/main" val="3508807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75369" y="813681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Производственные кооперативы</a:t>
            </a:r>
            <a:endParaRPr kumimoji="0" lang="ru-RU" sz="4000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799" y="1465006"/>
            <a:ext cx="1131692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Коммерческая организация, созданная путём добровольного объединения граждан на основе членства для совместной производственной и иной хозяйственной деятельности, основанной на их личном трудовом и ином участии и объединении его членами имущественных паевых взносов. </a:t>
            </a:r>
          </a:p>
          <a:p>
            <a:pPr indent="354013" algn="just"/>
            <a:endParaRPr lang="ru-RU" sz="2400" dirty="0">
              <a:latin typeface="Garamond" panose="02020404030301010803" pitchFamily="18" charset="0"/>
            </a:endParaRP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Уставом производственного кооператива может быть предусмотрено участие в его деятельности также и юридических лиц. </a:t>
            </a:r>
          </a:p>
        </p:txBody>
      </p:sp>
    </p:spTree>
    <p:extLst>
      <p:ext uri="{BB962C8B-B14F-4D97-AF65-F5344CB8AC3E}">
        <p14:creationId xmlns:p14="http://schemas.microsoft.com/office/powerpoint/2010/main" val="27215850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437716" y="764519"/>
            <a:ext cx="7247057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Преимущества производственных кооперативов </a:t>
            </a:r>
            <a:endParaRPr kumimoji="0" lang="ru-RU" sz="4000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02440" y="279707"/>
            <a:ext cx="10973482" cy="58897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Прибыль распределяется пропорционально трудовому вкладу, сто создает заинтересованность членов кооператива в добровольном отношении к труду;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Законодательство не ограничивает число членов кооператива, что предоставляет большие возможности для физ. лиц при вступлении в кооператив;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Равные права всех членов, т.к. каждый из них имеет только один голос.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lang="ru-RU" dirty="0">
              <a:solidFill>
                <a:sysClr val="windowText" lastClr="000000">
                  <a:lumMod val="85000"/>
                  <a:lumOff val="15000"/>
                </a:sysClr>
              </a:solidFill>
              <a:latin typeface="Garamond" panose="02020404030301010803"/>
            </a:endParaRPr>
          </a:p>
        </p:txBody>
      </p:sp>
    </p:spTree>
    <p:extLst>
      <p:ext uri="{BB962C8B-B14F-4D97-AF65-F5344CB8AC3E}">
        <p14:creationId xmlns:p14="http://schemas.microsoft.com/office/powerpoint/2010/main" val="897939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3"/>
          <p:cNvSpPr txBox="1">
            <a:spLocks/>
          </p:cNvSpPr>
          <p:nvPr/>
        </p:nvSpPr>
        <p:spPr>
          <a:xfrm>
            <a:off x="678426" y="963561"/>
            <a:ext cx="9495217" cy="51064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None/>
              <a:defRPr sz="18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None/>
              <a:defRPr sz="12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None/>
              <a:defRPr sz="10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None/>
              <a:defRPr sz="9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None/>
              <a:defRPr sz="9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None/>
              <a:defRPr sz="9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None/>
              <a:defRPr sz="9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None/>
              <a:defRPr sz="9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None/>
              <a:defRPr sz="9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D9B247"/>
              </a:buClr>
              <a:buSzPct val="115000"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958827" y="297999"/>
            <a:ext cx="6241816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Содержание лекции: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218518" y="698091"/>
            <a:ext cx="10973482" cy="58897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Понятие «Коммерческая организация»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Виды коммерческих организаций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Хозяйственные товарищества</a:t>
            </a:r>
          </a:p>
          <a:p>
            <a:pPr marL="1169988" marR="0" lvl="0" indent="-452438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Полное товарищество</a:t>
            </a:r>
          </a:p>
          <a:p>
            <a:pPr marL="1169988" marR="0" lvl="0" indent="-452438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Коммандитное товарищество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Хозяйственные общества</a:t>
            </a:r>
          </a:p>
          <a:p>
            <a:pPr marL="1174750" marR="0" lvl="0" indent="-4572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Общества с ограниченной ответственностью</a:t>
            </a:r>
          </a:p>
          <a:p>
            <a:pPr marL="1174750" marR="0" lvl="0" indent="-4572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Общество с дополнительной ответственностью</a:t>
            </a:r>
          </a:p>
          <a:p>
            <a:pPr marL="1174750" indent="-45720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Акционерное общество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Производственные кооперативы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Унитарные предприятия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dirty="0">
              <a:solidFill>
                <a:sysClr val="windowText" lastClr="000000">
                  <a:lumMod val="85000"/>
                  <a:lumOff val="15000"/>
                </a:sysClr>
              </a:solidFill>
              <a:latin typeface="Garamond" panose="02020404030301010803"/>
            </a:endParaRPr>
          </a:p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ru-RU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</a:endParaRPr>
          </a:p>
        </p:txBody>
      </p:sp>
    </p:spTree>
    <p:extLst>
      <p:ext uri="{BB962C8B-B14F-4D97-AF65-F5344CB8AC3E}">
        <p14:creationId xmlns:p14="http://schemas.microsoft.com/office/powerpoint/2010/main" val="18968543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408220" y="912003"/>
            <a:ext cx="7276554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Недостатки</a:t>
            </a:r>
            <a:r>
              <a:rPr kumimoji="0" lang="ru-RU" sz="4000" b="0" i="0" u="none" strike="noStrike" kern="1200" cap="none" spc="0" normalizeH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производственных кооперативов</a:t>
            </a:r>
            <a:endParaRPr kumimoji="0" lang="ru-RU" sz="4000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72943" y="-2032863"/>
            <a:ext cx="10973482" cy="58897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Число членов кооператива должно быть не меньше пяти, что ограничивает возможности по их созданию;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Каждый член несет ограниченную ответственность по долгам кооператива.</a:t>
            </a:r>
          </a:p>
        </p:txBody>
      </p:sp>
    </p:spTree>
    <p:extLst>
      <p:ext uri="{BB962C8B-B14F-4D97-AF65-F5344CB8AC3E}">
        <p14:creationId xmlns:p14="http://schemas.microsoft.com/office/powerpoint/2010/main" val="29339678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16376" y="272907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noProof="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Унитарное предприятие</a:t>
            </a:r>
            <a:endParaRPr kumimoji="0" lang="ru-RU" sz="4000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0942" y="1327355"/>
            <a:ext cx="111301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400" dirty="0" err="1">
                <a:latin typeface="Garamond" panose="02020404030301010803" pitchFamily="18" charset="0"/>
              </a:rPr>
              <a:t>Унита́рное</a:t>
            </a:r>
            <a:r>
              <a:rPr lang="ru-RU" sz="2400" dirty="0">
                <a:latin typeface="Garamond" panose="02020404030301010803" pitchFamily="18" charset="0"/>
              </a:rPr>
              <a:t> </a:t>
            </a:r>
            <a:r>
              <a:rPr lang="ru-RU" sz="2400" dirty="0" err="1">
                <a:latin typeface="Garamond" panose="02020404030301010803" pitchFamily="18" charset="0"/>
              </a:rPr>
              <a:t>предприя́тие</a:t>
            </a:r>
            <a:r>
              <a:rPr lang="ru-RU" sz="2400" dirty="0">
                <a:latin typeface="Garamond" panose="02020404030301010803" pitchFamily="18" charset="0"/>
              </a:rPr>
              <a:t> — особая организационно-правовая форма юридического лица. Организация, не наделённая правом собственности на закреплённое за ней собственником имущество. </a:t>
            </a:r>
          </a:p>
          <a:p>
            <a:pPr indent="354013" algn="just"/>
            <a:endParaRPr lang="ru-RU" sz="2400" dirty="0">
              <a:latin typeface="Garamond" panose="02020404030301010803" pitchFamily="18" charset="0"/>
            </a:endParaRP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Имущество является неделимым и не распределяется по вкладам (долям, паям), в том числе между работниками предприятия.</a:t>
            </a:r>
          </a:p>
          <a:p>
            <a:pPr indent="354013" algn="just"/>
            <a:endParaRPr lang="ru-RU" sz="2400" dirty="0">
              <a:latin typeface="Garamond" panose="02020404030301010803" pitchFamily="18" charset="0"/>
            </a:endParaRP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Унитарные предприятия могут быть как государственными, так и муниципальными.</a:t>
            </a:r>
          </a:p>
          <a:p>
            <a:pPr indent="354013" algn="just"/>
            <a:endParaRPr lang="ru-RU" sz="2400" dirty="0">
              <a:latin typeface="Garamond" panose="02020404030301010803" pitchFamily="18" charset="0"/>
            </a:endParaRP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Таким образом, унитарные предприятия всегда создаются публичным собственником - Российской Федерацией, регионом, муниципальным образованием. Этот же собственник дает унитарному предприятию имущество.</a:t>
            </a:r>
          </a:p>
        </p:txBody>
      </p:sp>
    </p:spTree>
    <p:extLst>
      <p:ext uri="{BB962C8B-B14F-4D97-AF65-F5344CB8AC3E}">
        <p14:creationId xmlns:p14="http://schemas.microsoft.com/office/powerpoint/2010/main" val="13042107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408220" y="912003"/>
            <a:ext cx="7276554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Унитарное</a:t>
            </a:r>
            <a:r>
              <a:rPr kumimoji="0" lang="ru-RU" sz="4000" b="0" i="0" u="none" strike="noStrike" kern="1200" cap="none" spc="0" normalizeH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 предприятие имеет ряд особенностей:</a:t>
            </a:r>
            <a:endParaRPr kumimoji="0" lang="ru-RU" sz="4000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22105" y="-1559542"/>
            <a:ext cx="10973482" cy="58897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Собственник - государство (учредитель);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Во главе стоит единоличный руководитель, который назначается собственником имущества;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Имущество не делимо по долям, паям, вкладам  между работниками.</a:t>
            </a:r>
          </a:p>
        </p:txBody>
      </p:sp>
    </p:spTree>
    <p:extLst>
      <p:ext uri="{BB962C8B-B14F-4D97-AF65-F5344CB8AC3E}">
        <p14:creationId xmlns:p14="http://schemas.microsoft.com/office/powerpoint/2010/main" val="30691175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16376" y="272907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Вывод </a:t>
            </a:r>
            <a:endParaRPr kumimoji="0" lang="ru-RU" sz="4000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136" y="934065"/>
            <a:ext cx="1167089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Коммерческие организации имеют несколько основных видов и форм. Их основное различие в обязательствах связанных с рисками убытков организации.</a:t>
            </a: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Так в полном товариществе товарищи рискуют собственным имуществом и несут субсидиарную ответственность принадлежащим им имуществом. </a:t>
            </a: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В товариществе на вере вкладчики несут риск убытков в пределах сумм внесенных ими вкладов.</a:t>
            </a: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В ООО так же несут риск убытков в пределах стоимости внесенных вкладов.</a:t>
            </a: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А в ОДО участники несут ответственность своим имуществом в размере кратном их вкладам.</a:t>
            </a: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Участники АО не отвечают по его обязательствам и несут риск убытков в пределах  стоимости принадлежащих им акций.</a:t>
            </a: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Члены производственных кооперативов так же несут ограниченную ответственность по долгам кооператива.</a:t>
            </a: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Унитарные предприятия имеют имущество, которое они не могут распределять по вкладам, паям и долям и собственник этого имущества государство.</a:t>
            </a:r>
          </a:p>
        </p:txBody>
      </p:sp>
    </p:spTree>
    <p:extLst>
      <p:ext uri="{BB962C8B-B14F-4D97-AF65-F5344CB8AC3E}">
        <p14:creationId xmlns:p14="http://schemas.microsoft.com/office/powerpoint/2010/main" val="14710207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16376" y="272907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noProof="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Контрольные вопросы</a:t>
            </a:r>
            <a:endParaRPr kumimoji="0" lang="ru-RU" sz="4000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  <a:ea typeface="+mj-ea"/>
              <a:cs typeface="+mj-cs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372943" y="1622323"/>
            <a:ext cx="10973482" cy="189762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14350" marR="0" lvl="0" indent="-51435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endParaRPr lang="ru-RU" dirty="0">
              <a:solidFill>
                <a:sysClr val="windowText" lastClr="000000">
                  <a:lumMod val="85000"/>
                  <a:lumOff val="15000"/>
                </a:sysClr>
              </a:solidFill>
              <a:latin typeface="Garamond" panose="02020404030301010803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6466" y="857680"/>
            <a:ext cx="621467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2E2E2E"/>
                </a:solidFill>
                <a:latin typeface="Georgia" panose="02040502050405020303" pitchFamily="18" charset="0"/>
              </a:rPr>
              <a:t> </a:t>
            </a:r>
            <a:r>
              <a:rPr lang="ru-RU" sz="2400" b="1" dirty="0">
                <a:solidFill>
                  <a:srgbClr val="2E2E2E"/>
                </a:solidFill>
                <a:latin typeface="Garamond" panose="02020404030301010803" pitchFamily="18" charset="0"/>
              </a:rPr>
              <a:t>1.</a:t>
            </a:r>
            <a:r>
              <a:rPr lang="ru-RU" sz="2400" dirty="0">
                <a:solidFill>
                  <a:srgbClr val="2E2E2E"/>
                </a:solidFill>
                <a:latin typeface="Garamond" panose="02020404030301010803" pitchFamily="18" charset="0"/>
              </a:rPr>
              <a:t> Как называется коммерческая организация, участники которого в соответствии с заключенным между ними договором занимаются предпринимательской деятельностью от имени данной организации и несут при недостаточности имущества солидарную ответственность по его обязательствам всем принадлежащим им имуществом?</a:t>
            </a:r>
          </a:p>
          <a:p>
            <a:r>
              <a:rPr lang="ru-RU" sz="2400" b="1" dirty="0">
                <a:solidFill>
                  <a:srgbClr val="2E2E2E"/>
                </a:solidFill>
                <a:latin typeface="Garamond" panose="02020404030301010803" pitchFamily="18" charset="0"/>
              </a:rPr>
              <a:t>а) </a:t>
            </a:r>
            <a:r>
              <a:rPr lang="ru-RU" sz="2400" dirty="0">
                <a:solidFill>
                  <a:srgbClr val="2E2E2E"/>
                </a:solidFill>
                <a:latin typeface="Garamond" panose="02020404030301010803" pitchFamily="18" charset="0"/>
              </a:rPr>
              <a:t>открытое акционерное общество</a:t>
            </a:r>
          </a:p>
          <a:p>
            <a:r>
              <a:rPr lang="ru-RU" sz="2400" b="1" dirty="0">
                <a:solidFill>
                  <a:srgbClr val="2E2E2E"/>
                </a:solidFill>
                <a:latin typeface="Garamond" panose="02020404030301010803" pitchFamily="18" charset="0"/>
              </a:rPr>
              <a:t>б)</a:t>
            </a:r>
            <a:r>
              <a:rPr lang="ru-RU" sz="2400" dirty="0">
                <a:solidFill>
                  <a:srgbClr val="2E2E2E"/>
                </a:solidFill>
                <a:latin typeface="Garamond" panose="02020404030301010803" pitchFamily="18" charset="0"/>
              </a:rPr>
              <a:t> закрытое акционерное общество</a:t>
            </a:r>
          </a:p>
          <a:p>
            <a:r>
              <a:rPr lang="ru-RU" sz="2400" b="1" dirty="0">
                <a:solidFill>
                  <a:srgbClr val="2E2E2E"/>
                </a:solidFill>
                <a:latin typeface="Garamond" panose="02020404030301010803" pitchFamily="18" charset="0"/>
              </a:rPr>
              <a:t>в)</a:t>
            </a:r>
            <a:r>
              <a:rPr lang="ru-RU" sz="2400" dirty="0">
                <a:solidFill>
                  <a:srgbClr val="2E2E2E"/>
                </a:solidFill>
                <a:latin typeface="Garamond" panose="02020404030301010803" pitchFamily="18" charset="0"/>
              </a:rPr>
              <a:t> общество с дополнительной ответственностью</a:t>
            </a:r>
          </a:p>
          <a:p>
            <a:r>
              <a:rPr lang="ru-RU" sz="2400" b="1" dirty="0">
                <a:solidFill>
                  <a:srgbClr val="2E2E2E"/>
                </a:solidFill>
                <a:latin typeface="Garamond" panose="02020404030301010803" pitchFamily="18" charset="0"/>
              </a:rPr>
              <a:t>г) </a:t>
            </a:r>
            <a:r>
              <a:rPr lang="ru-RU" sz="2400" dirty="0">
                <a:solidFill>
                  <a:srgbClr val="2E2E2E"/>
                </a:solidFill>
                <a:latin typeface="Garamond" panose="02020404030301010803" pitchFamily="18" charset="0"/>
              </a:rPr>
              <a:t>общество с ограниченной ответственностью</a:t>
            </a:r>
          </a:p>
          <a:p>
            <a:r>
              <a:rPr lang="ru-RU" sz="2400" b="1" dirty="0">
                <a:solidFill>
                  <a:srgbClr val="2E2E2E"/>
                </a:solidFill>
                <a:latin typeface="Garamond" panose="02020404030301010803" pitchFamily="18" charset="0"/>
              </a:rPr>
              <a:t>д)</a:t>
            </a:r>
            <a:r>
              <a:rPr lang="ru-RU" sz="2400" dirty="0">
                <a:solidFill>
                  <a:srgbClr val="2E2E2E"/>
                </a:solidFill>
                <a:latin typeface="Garamond" panose="02020404030301010803" pitchFamily="18" charset="0"/>
              </a:rPr>
              <a:t> полное товарищество</a:t>
            </a:r>
            <a:endParaRPr lang="ru-RU" sz="2400" b="0" i="0" dirty="0">
              <a:solidFill>
                <a:srgbClr val="2E2E2E"/>
              </a:solidFill>
              <a:effectLst/>
              <a:latin typeface="Garamond" panose="02020404030301010803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87613" y="857679"/>
            <a:ext cx="538807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Garamond" panose="02020404030301010803" pitchFamily="18" charset="0"/>
              </a:rPr>
              <a:t>2.</a:t>
            </a:r>
            <a:r>
              <a:rPr lang="ru-RU" sz="2400" dirty="0">
                <a:latin typeface="Garamond" panose="02020404030301010803" pitchFamily="18" charset="0"/>
              </a:rPr>
              <a:t>Как называется коммерческая организация, уставный фонд которой разделен на определенное число акций, а акционеры имеют право свободно отчуждать свои акции неограниченному кругу лиц, само общество имеет право на открытую подписку выпускаемых акций и свободную их продажу?</a:t>
            </a:r>
          </a:p>
          <a:p>
            <a:r>
              <a:rPr lang="ru-RU" sz="2400" b="1" dirty="0">
                <a:latin typeface="Garamond" panose="02020404030301010803" pitchFamily="18" charset="0"/>
              </a:rPr>
              <a:t>а)</a:t>
            </a:r>
            <a:r>
              <a:rPr lang="ru-RU" sz="2400" dirty="0">
                <a:latin typeface="Garamond" panose="02020404030301010803" pitchFamily="18" charset="0"/>
              </a:rPr>
              <a:t> открытое акционерное общество</a:t>
            </a:r>
          </a:p>
          <a:p>
            <a:r>
              <a:rPr lang="ru-RU" sz="2400" b="1" dirty="0">
                <a:latin typeface="Garamond" panose="02020404030301010803" pitchFamily="18" charset="0"/>
              </a:rPr>
              <a:t>б)</a:t>
            </a:r>
            <a:r>
              <a:rPr lang="ru-RU" sz="2400" dirty="0">
                <a:latin typeface="Garamond" panose="02020404030301010803" pitchFamily="18" charset="0"/>
              </a:rPr>
              <a:t> закрытое акционерное общество</a:t>
            </a:r>
          </a:p>
          <a:p>
            <a:r>
              <a:rPr lang="ru-RU" sz="2400" b="1" dirty="0">
                <a:latin typeface="Garamond" panose="02020404030301010803" pitchFamily="18" charset="0"/>
              </a:rPr>
              <a:t>в)</a:t>
            </a:r>
            <a:r>
              <a:rPr lang="ru-RU" sz="2400" dirty="0">
                <a:latin typeface="Garamond" panose="02020404030301010803" pitchFamily="18" charset="0"/>
              </a:rPr>
              <a:t> общество с дополнительной ответственностью</a:t>
            </a:r>
          </a:p>
          <a:p>
            <a:r>
              <a:rPr lang="ru-RU" sz="2400" b="1" dirty="0">
                <a:latin typeface="Garamond" panose="02020404030301010803" pitchFamily="18" charset="0"/>
              </a:rPr>
              <a:t>г)</a:t>
            </a:r>
            <a:r>
              <a:rPr lang="ru-RU" sz="2400" dirty="0">
                <a:latin typeface="Garamond" panose="02020404030301010803" pitchFamily="18" charset="0"/>
              </a:rPr>
              <a:t> общество с ограниченной ответственностью</a:t>
            </a:r>
          </a:p>
          <a:p>
            <a:r>
              <a:rPr lang="ru-RU" sz="2400" b="1" dirty="0">
                <a:latin typeface="Garamond" panose="02020404030301010803" pitchFamily="18" charset="0"/>
              </a:rPr>
              <a:t>д)</a:t>
            </a:r>
            <a:r>
              <a:rPr lang="ru-RU" sz="2400" dirty="0">
                <a:latin typeface="Garamond" panose="02020404030301010803" pitchFamily="18" charset="0"/>
              </a:rPr>
              <a:t> унитарное предприятие</a:t>
            </a:r>
          </a:p>
        </p:txBody>
      </p:sp>
    </p:spTree>
    <p:extLst>
      <p:ext uri="{BB962C8B-B14F-4D97-AF65-F5344CB8AC3E}">
        <p14:creationId xmlns:p14="http://schemas.microsoft.com/office/powerpoint/2010/main" val="41745585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16376" y="272907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noProof="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Контрольные вопросы</a:t>
            </a:r>
            <a:endParaRPr kumimoji="0" lang="ru-RU" sz="4000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6813" y="868484"/>
            <a:ext cx="526025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Garamond" panose="02020404030301010803" pitchFamily="18" charset="0"/>
              </a:rPr>
              <a:t>3. </a:t>
            </a:r>
            <a:r>
              <a:rPr lang="ru-RU" sz="2400" dirty="0">
                <a:latin typeface="Garamond" panose="02020404030301010803" pitchFamily="18" charset="0"/>
              </a:rPr>
              <a:t>Как называется коммерческая организация, уставный фонд которой разделен на доли между участниками. Участники не отвечают по обязательствам общества, а риск по убыткам общества несут в пределах стоимости внесенных в уставный фонд вкладов?</a:t>
            </a:r>
          </a:p>
          <a:p>
            <a:r>
              <a:rPr lang="ru-RU" sz="2400" b="1" dirty="0">
                <a:latin typeface="Garamond" panose="02020404030301010803" pitchFamily="18" charset="0"/>
              </a:rPr>
              <a:t>а) </a:t>
            </a:r>
            <a:r>
              <a:rPr lang="ru-RU" sz="2400" dirty="0">
                <a:latin typeface="Garamond" panose="02020404030301010803" pitchFamily="18" charset="0"/>
              </a:rPr>
              <a:t>открытое акционерное общество</a:t>
            </a:r>
          </a:p>
          <a:p>
            <a:r>
              <a:rPr lang="ru-RU" sz="2400" b="1" dirty="0">
                <a:latin typeface="Garamond" panose="02020404030301010803" pitchFamily="18" charset="0"/>
              </a:rPr>
              <a:t>б) </a:t>
            </a:r>
            <a:r>
              <a:rPr lang="ru-RU" sz="2400" dirty="0">
                <a:latin typeface="Garamond" panose="02020404030301010803" pitchFamily="18" charset="0"/>
              </a:rPr>
              <a:t>закрытое акционерное общество</a:t>
            </a:r>
          </a:p>
          <a:p>
            <a:r>
              <a:rPr lang="ru-RU" sz="2400" b="1" dirty="0">
                <a:latin typeface="Garamond" panose="02020404030301010803" pitchFamily="18" charset="0"/>
              </a:rPr>
              <a:t>в) </a:t>
            </a:r>
            <a:r>
              <a:rPr lang="ru-RU" sz="2400" dirty="0">
                <a:latin typeface="Garamond" panose="02020404030301010803" pitchFamily="18" charset="0"/>
              </a:rPr>
              <a:t>общество с дополнительной ответственностью</a:t>
            </a:r>
          </a:p>
          <a:p>
            <a:r>
              <a:rPr lang="ru-RU" sz="2400" b="1" dirty="0">
                <a:latin typeface="Garamond" panose="02020404030301010803" pitchFamily="18" charset="0"/>
              </a:rPr>
              <a:t>г) </a:t>
            </a:r>
            <a:r>
              <a:rPr lang="ru-RU" sz="2400" dirty="0">
                <a:latin typeface="Garamond" panose="02020404030301010803" pitchFamily="18" charset="0"/>
              </a:rPr>
              <a:t>общество с ограниченной ответственностью</a:t>
            </a:r>
          </a:p>
          <a:p>
            <a:r>
              <a:rPr lang="ru-RU" sz="2400" b="1" dirty="0">
                <a:latin typeface="Garamond" panose="02020404030301010803" pitchFamily="18" charset="0"/>
              </a:rPr>
              <a:t>д) </a:t>
            </a:r>
            <a:r>
              <a:rPr lang="ru-RU" sz="2400" dirty="0">
                <a:latin typeface="Garamond" panose="02020404030301010803" pitchFamily="18" charset="0"/>
              </a:rPr>
              <a:t>полное товарищество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879349" y="868484"/>
            <a:ext cx="6096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400" b="1" dirty="0">
                <a:solidFill>
                  <a:srgbClr val="2E2E2E"/>
                </a:solidFill>
                <a:latin typeface="Garamond" panose="02020404030301010803" pitchFamily="18" charset="0"/>
              </a:rPr>
              <a:t>4.  </a:t>
            </a:r>
            <a:r>
              <a:rPr lang="ru-RU" sz="2400" dirty="0">
                <a:solidFill>
                  <a:srgbClr val="2E2E2E"/>
                </a:solidFill>
                <a:latin typeface="Garamond" panose="02020404030301010803" pitchFamily="18" charset="0"/>
              </a:rPr>
              <a:t>Как называется коммерческая организация, в которой наряду с полными</a:t>
            </a:r>
          </a:p>
          <a:p>
            <a:pPr algn="just"/>
            <a:r>
              <a:rPr lang="ru-RU" sz="2400" dirty="0">
                <a:solidFill>
                  <a:srgbClr val="2E2E2E"/>
                </a:solidFill>
                <a:latin typeface="Garamond" panose="02020404030301010803" pitchFamily="18" charset="0"/>
              </a:rPr>
              <a:t>товарищами имеется один или несколько участников-вкладчиков, которые несут риск</a:t>
            </a:r>
          </a:p>
          <a:p>
            <a:pPr algn="just"/>
            <a:r>
              <a:rPr lang="ru-RU" sz="2400" dirty="0">
                <a:solidFill>
                  <a:srgbClr val="2E2E2E"/>
                </a:solidFill>
                <a:latin typeface="Garamond" panose="02020404030301010803" pitchFamily="18" charset="0"/>
              </a:rPr>
              <a:t>убытков, связанных с деятельностью организации в пределах сумм внесенных ими</a:t>
            </a:r>
          </a:p>
          <a:p>
            <a:pPr algn="just"/>
            <a:r>
              <a:rPr lang="ru-RU" sz="2400" dirty="0">
                <a:solidFill>
                  <a:srgbClr val="2E2E2E"/>
                </a:solidFill>
                <a:latin typeface="Garamond" panose="02020404030301010803" pitchFamily="18" charset="0"/>
              </a:rPr>
              <a:t>вкладов?</a:t>
            </a:r>
          </a:p>
          <a:p>
            <a:r>
              <a:rPr lang="ru-RU" sz="2400" b="1" dirty="0">
                <a:solidFill>
                  <a:srgbClr val="2E2E2E"/>
                </a:solidFill>
                <a:latin typeface="Garamond" panose="02020404030301010803" pitchFamily="18" charset="0"/>
              </a:rPr>
              <a:t>а) </a:t>
            </a:r>
            <a:r>
              <a:rPr lang="ru-RU" sz="2400" dirty="0">
                <a:solidFill>
                  <a:srgbClr val="2E2E2E"/>
                </a:solidFill>
                <a:latin typeface="Garamond" panose="02020404030301010803" pitchFamily="18" charset="0"/>
              </a:rPr>
              <a:t>производственный кооператив</a:t>
            </a:r>
          </a:p>
          <a:p>
            <a:r>
              <a:rPr lang="ru-RU" sz="2400" b="1" dirty="0">
                <a:solidFill>
                  <a:srgbClr val="2E2E2E"/>
                </a:solidFill>
                <a:latin typeface="Garamond" panose="02020404030301010803" pitchFamily="18" charset="0"/>
              </a:rPr>
              <a:t>б) </a:t>
            </a:r>
            <a:r>
              <a:rPr lang="ru-RU" sz="2400" dirty="0">
                <a:solidFill>
                  <a:srgbClr val="2E2E2E"/>
                </a:solidFill>
                <a:latin typeface="Garamond" panose="02020404030301010803" pitchFamily="18" charset="0"/>
              </a:rPr>
              <a:t>закрытое акционерное общество</a:t>
            </a:r>
          </a:p>
          <a:p>
            <a:r>
              <a:rPr lang="ru-RU" sz="2400" b="1" dirty="0">
                <a:solidFill>
                  <a:srgbClr val="2E2E2E"/>
                </a:solidFill>
                <a:latin typeface="Garamond" panose="02020404030301010803" pitchFamily="18" charset="0"/>
              </a:rPr>
              <a:t>в) </a:t>
            </a:r>
            <a:r>
              <a:rPr lang="ru-RU" sz="2400" dirty="0">
                <a:solidFill>
                  <a:srgbClr val="2E2E2E"/>
                </a:solidFill>
                <a:latin typeface="Garamond" panose="02020404030301010803" pitchFamily="18" charset="0"/>
              </a:rPr>
              <a:t>общество с дополнительной ответственностью</a:t>
            </a:r>
          </a:p>
          <a:p>
            <a:r>
              <a:rPr lang="ru-RU" sz="2400" b="1" dirty="0">
                <a:solidFill>
                  <a:srgbClr val="2E2E2E"/>
                </a:solidFill>
                <a:latin typeface="Garamond" panose="02020404030301010803" pitchFamily="18" charset="0"/>
              </a:rPr>
              <a:t>г) </a:t>
            </a:r>
            <a:r>
              <a:rPr lang="ru-RU" sz="2400" dirty="0">
                <a:solidFill>
                  <a:srgbClr val="2E2E2E"/>
                </a:solidFill>
                <a:latin typeface="Garamond" panose="02020404030301010803" pitchFamily="18" charset="0"/>
              </a:rPr>
              <a:t>коммандитное товарищество</a:t>
            </a:r>
          </a:p>
          <a:p>
            <a:r>
              <a:rPr lang="ru-RU" sz="2400" b="1" dirty="0">
                <a:solidFill>
                  <a:srgbClr val="2E2E2E"/>
                </a:solidFill>
                <a:latin typeface="Garamond" panose="02020404030301010803" pitchFamily="18" charset="0"/>
              </a:rPr>
              <a:t>д) </a:t>
            </a:r>
            <a:r>
              <a:rPr lang="ru-RU" sz="2400" dirty="0">
                <a:solidFill>
                  <a:srgbClr val="2E2E2E"/>
                </a:solidFill>
                <a:latin typeface="Garamond" panose="02020404030301010803" pitchFamily="18" charset="0"/>
              </a:rPr>
              <a:t>полное товарищество</a:t>
            </a:r>
            <a:endParaRPr lang="ru-RU" sz="2400" b="0" i="0" dirty="0">
              <a:solidFill>
                <a:srgbClr val="2E2E2E"/>
              </a:solidFill>
              <a:effectLst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5203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5805" y="746228"/>
            <a:ext cx="969460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Garamond" panose="02020404030301010803" pitchFamily="18" charset="0"/>
              </a:rPr>
              <a:t>5. </a:t>
            </a:r>
            <a:r>
              <a:rPr lang="ru-RU" sz="2400" dirty="0">
                <a:latin typeface="Garamond" panose="02020404030301010803" pitchFamily="18" charset="0"/>
              </a:rPr>
              <a:t>Как называется коммерческая организация, основанная на имущественных</a:t>
            </a:r>
          </a:p>
          <a:p>
            <a:pPr algn="just"/>
            <a:r>
              <a:rPr lang="ru-RU" sz="2400" dirty="0">
                <a:latin typeface="Garamond" panose="02020404030301010803" pitchFamily="18" charset="0"/>
              </a:rPr>
              <a:t>паевых взносах участников, их личном трудовом участии в деятельности и</a:t>
            </a:r>
          </a:p>
          <a:p>
            <a:pPr algn="just"/>
            <a:r>
              <a:rPr lang="ru-RU" sz="2400" dirty="0">
                <a:latin typeface="Garamond" panose="02020404030301010803" pitchFamily="18" charset="0"/>
              </a:rPr>
              <a:t>субсидиарной ответственности по обязательствам организации, установленных уставом в пределах не меньше величины получаемого им в данной организации годового</a:t>
            </a:r>
          </a:p>
          <a:p>
            <a:pPr algn="just"/>
            <a:r>
              <a:rPr lang="ru-RU" sz="2400" dirty="0">
                <a:latin typeface="Garamond" panose="02020404030301010803" pitchFamily="18" charset="0"/>
              </a:rPr>
              <a:t>дохода?</a:t>
            </a:r>
          </a:p>
          <a:p>
            <a:r>
              <a:rPr lang="ru-RU" sz="2400" b="1" dirty="0">
                <a:latin typeface="Garamond" panose="02020404030301010803" pitchFamily="18" charset="0"/>
              </a:rPr>
              <a:t>а)</a:t>
            </a:r>
            <a:r>
              <a:rPr lang="ru-RU" sz="2400" dirty="0">
                <a:latin typeface="Garamond" panose="02020404030301010803" pitchFamily="18" charset="0"/>
              </a:rPr>
              <a:t> производственный кооператив</a:t>
            </a:r>
          </a:p>
          <a:p>
            <a:r>
              <a:rPr lang="ru-RU" sz="2400" b="1" dirty="0">
                <a:latin typeface="Garamond" panose="02020404030301010803" pitchFamily="18" charset="0"/>
              </a:rPr>
              <a:t>б) </a:t>
            </a:r>
            <a:r>
              <a:rPr lang="ru-RU" sz="2400" dirty="0">
                <a:latin typeface="Garamond" panose="02020404030301010803" pitchFamily="18" charset="0"/>
              </a:rPr>
              <a:t>закрытое акционерное общество</a:t>
            </a:r>
          </a:p>
          <a:p>
            <a:r>
              <a:rPr lang="ru-RU" sz="2400" b="1" dirty="0">
                <a:latin typeface="Garamond" panose="02020404030301010803" pitchFamily="18" charset="0"/>
              </a:rPr>
              <a:t>в) </a:t>
            </a:r>
            <a:r>
              <a:rPr lang="ru-RU" sz="2400" dirty="0">
                <a:latin typeface="Garamond" panose="02020404030301010803" pitchFamily="18" charset="0"/>
              </a:rPr>
              <a:t>общество с дополнительной </a:t>
            </a:r>
          </a:p>
          <a:p>
            <a:r>
              <a:rPr lang="ru-RU" sz="2400" dirty="0">
                <a:latin typeface="Garamond" panose="02020404030301010803" pitchFamily="18" charset="0"/>
              </a:rPr>
              <a:t>ответственностью</a:t>
            </a:r>
          </a:p>
          <a:p>
            <a:r>
              <a:rPr lang="ru-RU" sz="2400" b="1" dirty="0">
                <a:latin typeface="Garamond" panose="02020404030301010803" pitchFamily="18" charset="0"/>
              </a:rPr>
              <a:t>г) </a:t>
            </a:r>
            <a:r>
              <a:rPr lang="ru-RU" sz="2400" dirty="0">
                <a:latin typeface="Garamond" panose="02020404030301010803" pitchFamily="18" charset="0"/>
              </a:rPr>
              <a:t>коммандитное товарищество</a:t>
            </a:r>
          </a:p>
          <a:p>
            <a:r>
              <a:rPr lang="ru-RU" sz="2400" b="1" dirty="0">
                <a:latin typeface="Garamond" panose="02020404030301010803" pitchFamily="18" charset="0"/>
              </a:rPr>
              <a:t>д) </a:t>
            </a:r>
            <a:r>
              <a:rPr lang="ru-RU" sz="2400" dirty="0">
                <a:latin typeface="Garamond" panose="02020404030301010803" pitchFamily="18" charset="0"/>
              </a:rPr>
              <a:t>полное товарищество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516376" y="272907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noProof="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Контрольные вопросы</a:t>
            </a:r>
            <a:endParaRPr kumimoji="0" lang="ru-RU" sz="4000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13755" y="3341943"/>
            <a:ext cx="491612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Garamond" panose="02020404030301010803" pitchFamily="18" charset="0"/>
              </a:rPr>
              <a:t>6. </a:t>
            </a:r>
            <a:r>
              <a:rPr lang="ru-RU" sz="2400" dirty="0">
                <a:latin typeface="Garamond" panose="02020404030301010803" pitchFamily="18" charset="0"/>
              </a:rPr>
              <a:t>Что является основным учредительным документом акционерного общества?</a:t>
            </a:r>
          </a:p>
          <a:p>
            <a:pPr algn="just"/>
            <a:r>
              <a:rPr lang="ru-RU" sz="2400" b="1" dirty="0">
                <a:latin typeface="Garamond" panose="02020404030301010803" pitchFamily="18" charset="0"/>
              </a:rPr>
              <a:t>а) </a:t>
            </a:r>
            <a:r>
              <a:rPr lang="ru-RU" sz="2400" dirty="0">
                <a:latin typeface="Garamond" panose="02020404030301010803" pitchFamily="18" charset="0"/>
              </a:rPr>
              <a:t>устав</a:t>
            </a:r>
          </a:p>
          <a:p>
            <a:pPr algn="just"/>
            <a:r>
              <a:rPr lang="ru-RU" sz="2400" b="1" dirty="0">
                <a:latin typeface="Garamond" panose="02020404030301010803" pitchFamily="18" charset="0"/>
              </a:rPr>
              <a:t>б) </a:t>
            </a:r>
            <a:r>
              <a:rPr lang="ru-RU" sz="2400" dirty="0">
                <a:latin typeface="Garamond" panose="02020404030301010803" pitchFamily="18" charset="0"/>
              </a:rPr>
              <a:t>акция</a:t>
            </a:r>
          </a:p>
          <a:p>
            <a:pPr algn="just"/>
            <a:r>
              <a:rPr lang="ru-RU" sz="2400" b="1" dirty="0">
                <a:latin typeface="Garamond" panose="02020404030301010803" pitchFamily="18" charset="0"/>
              </a:rPr>
              <a:t>в) </a:t>
            </a:r>
            <a:r>
              <a:rPr lang="ru-RU" sz="2400" dirty="0">
                <a:latin typeface="Garamond" panose="02020404030301010803" pitchFamily="18" charset="0"/>
              </a:rPr>
              <a:t>коллективный договор</a:t>
            </a:r>
          </a:p>
        </p:txBody>
      </p:sp>
    </p:spTree>
    <p:extLst>
      <p:ext uri="{BB962C8B-B14F-4D97-AF65-F5344CB8AC3E}">
        <p14:creationId xmlns:p14="http://schemas.microsoft.com/office/powerpoint/2010/main" val="2330279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16376" y="272907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noProof="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Контрольные вопросы</a:t>
            </a:r>
            <a:endParaRPr kumimoji="0" lang="ru-RU" sz="4000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6258" y="1022554"/>
            <a:ext cx="44802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latin typeface="Garamond" panose="02020404030301010803" pitchFamily="18" charset="0"/>
              </a:rPr>
              <a:t>7. </a:t>
            </a:r>
            <a:r>
              <a:rPr lang="ru-RU" sz="2400" dirty="0">
                <a:latin typeface="Garamond" panose="02020404030301010803" pitchFamily="18" charset="0"/>
              </a:rPr>
              <a:t>Товарищество это ?</a:t>
            </a:r>
          </a:p>
          <a:p>
            <a:pPr algn="just"/>
            <a:r>
              <a:rPr lang="ru-RU" sz="2400" b="1" dirty="0">
                <a:latin typeface="Garamond" panose="02020404030301010803" pitchFamily="18" charset="0"/>
              </a:rPr>
              <a:t>а) </a:t>
            </a:r>
            <a:r>
              <a:rPr lang="ru-RU" sz="2400" dirty="0">
                <a:latin typeface="Garamond" panose="02020404030301010803" pitchFamily="18" charset="0"/>
              </a:rPr>
              <a:t>объединение капитала</a:t>
            </a:r>
          </a:p>
          <a:p>
            <a:pPr algn="just"/>
            <a:r>
              <a:rPr lang="ru-RU" sz="2400" b="1" dirty="0">
                <a:latin typeface="Garamond" panose="02020404030301010803" pitchFamily="18" charset="0"/>
              </a:rPr>
              <a:t>б) </a:t>
            </a:r>
            <a:r>
              <a:rPr lang="ru-RU" sz="2400" dirty="0">
                <a:latin typeface="Garamond" panose="02020404030301010803" pitchFamily="18" charset="0"/>
              </a:rPr>
              <a:t>объединение акций</a:t>
            </a:r>
          </a:p>
          <a:p>
            <a:pPr algn="just"/>
            <a:r>
              <a:rPr lang="ru-RU" sz="2400" b="1" dirty="0">
                <a:latin typeface="Garamond" panose="02020404030301010803" pitchFamily="18" charset="0"/>
              </a:rPr>
              <a:t>в) </a:t>
            </a:r>
            <a:r>
              <a:rPr lang="ru-RU" sz="2400" dirty="0">
                <a:latin typeface="Garamond" panose="02020404030301010803" pitchFamily="18" charset="0"/>
              </a:rPr>
              <a:t>объединение лиц</a:t>
            </a:r>
          </a:p>
          <a:p>
            <a:pPr marL="342900" indent="-342900" algn="just">
              <a:buAutoNum type="arabicParenR"/>
            </a:pPr>
            <a:endParaRPr lang="ru-RU" sz="2400" dirty="0">
              <a:latin typeface="Garamond" panose="020204040303010108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84687" y="904567"/>
            <a:ext cx="805982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latin typeface="Garamond" panose="02020404030301010803" pitchFamily="18" charset="0"/>
              </a:rPr>
              <a:t>8. </a:t>
            </a:r>
            <a:r>
              <a:rPr lang="ru-RU" sz="2400" dirty="0">
                <a:latin typeface="Garamond" panose="02020404030301010803" pitchFamily="18" charset="0"/>
              </a:rPr>
              <a:t>В какой организации нельзя распределить имущество по вкладам, долям, паям?</a:t>
            </a:r>
          </a:p>
          <a:p>
            <a:pPr algn="just"/>
            <a:r>
              <a:rPr lang="ru-RU" sz="2400" b="1" dirty="0">
                <a:latin typeface="Garamond" panose="02020404030301010803" pitchFamily="18" charset="0"/>
              </a:rPr>
              <a:t>а) </a:t>
            </a:r>
            <a:r>
              <a:rPr lang="ru-RU" sz="2400" dirty="0">
                <a:latin typeface="Garamond" panose="02020404030301010803" pitchFamily="18" charset="0"/>
              </a:rPr>
              <a:t>кооператив</a:t>
            </a:r>
          </a:p>
          <a:p>
            <a:pPr algn="just"/>
            <a:r>
              <a:rPr lang="ru-RU" sz="2400" b="1" dirty="0">
                <a:latin typeface="Garamond" panose="02020404030301010803" pitchFamily="18" charset="0"/>
              </a:rPr>
              <a:t>б) </a:t>
            </a:r>
            <a:r>
              <a:rPr lang="ru-RU" sz="2400" dirty="0">
                <a:latin typeface="Garamond" panose="02020404030301010803" pitchFamily="18" charset="0"/>
              </a:rPr>
              <a:t>унитарное предприятие</a:t>
            </a:r>
          </a:p>
          <a:p>
            <a:pPr algn="just"/>
            <a:r>
              <a:rPr lang="ru-RU" sz="2400" b="1" dirty="0">
                <a:latin typeface="Garamond" panose="02020404030301010803" pitchFamily="18" charset="0"/>
              </a:rPr>
              <a:t>в) </a:t>
            </a:r>
            <a:r>
              <a:rPr lang="ru-RU" sz="2400" dirty="0">
                <a:latin typeface="Garamond" panose="02020404030301010803" pitchFamily="18" charset="0"/>
              </a:rPr>
              <a:t>акционерное общество</a:t>
            </a:r>
          </a:p>
          <a:p>
            <a:pPr algn="just"/>
            <a:endParaRPr lang="ru-RU" sz="2400" dirty="0">
              <a:latin typeface="Garamond" panose="02020404030301010803" pitchFamily="18" charset="0"/>
            </a:endParaRP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58270" y="3079533"/>
            <a:ext cx="478735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latin typeface="Garamond" panose="02020404030301010803" pitchFamily="18" charset="0"/>
              </a:rPr>
              <a:t>9. </a:t>
            </a:r>
            <a:r>
              <a:rPr lang="ru-RU" sz="2400" dirty="0">
                <a:latin typeface="Garamond" panose="02020404030301010803" pitchFamily="18" charset="0"/>
              </a:rPr>
              <a:t>В какой организации не может быть больше 50 участников ?</a:t>
            </a:r>
          </a:p>
          <a:p>
            <a:pPr algn="just"/>
            <a:r>
              <a:rPr lang="ru-RU" sz="2400" b="1" dirty="0">
                <a:latin typeface="Garamond" panose="02020404030301010803" pitchFamily="18" charset="0"/>
              </a:rPr>
              <a:t>а) </a:t>
            </a:r>
            <a:r>
              <a:rPr lang="ru-RU" sz="2400" dirty="0">
                <a:latin typeface="Garamond" panose="02020404030301010803" pitchFamily="18" charset="0"/>
              </a:rPr>
              <a:t>общество с дополнительной ответственностью</a:t>
            </a:r>
          </a:p>
          <a:p>
            <a:pPr algn="just"/>
            <a:r>
              <a:rPr lang="ru-RU" sz="2400" b="1" dirty="0">
                <a:latin typeface="Garamond" panose="02020404030301010803" pitchFamily="18" charset="0"/>
              </a:rPr>
              <a:t>б) </a:t>
            </a:r>
            <a:r>
              <a:rPr lang="ru-RU" sz="2400" dirty="0">
                <a:latin typeface="Garamond" panose="02020404030301010803" pitchFamily="18" charset="0"/>
              </a:rPr>
              <a:t>общество с ограниченной ответственностью</a:t>
            </a:r>
          </a:p>
          <a:p>
            <a:pPr algn="just"/>
            <a:r>
              <a:rPr lang="ru-RU" sz="2400" b="1" dirty="0">
                <a:latin typeface="Garamond" panose="02020404030301010803" pitchFamily="18" charset="0"/>
              </a:rPr>
              <a:t>в) </a:t>
            </a:r>
            <a:r>
              <a:rPr lang="ru-RU" sz="2400" dirty="0">
                <a:latin typeface="Garamond" panose="02020404030301010803" pitchFamily="18" charset="0"/>
              </a:rPr>
              <a:t>акционерное общество</a:t>
            </a:r>
          </a:p>
          <a:p>
            <a:pPr marL="342900" indent="-342900" algn="just">
              <a:buAutoNum type="arabicParenR"/>
            </a:pPr>
            <a:endParaRPr lang="ru-RU" sz="2400" dirty="0">
              <a:latin typeface="Garamond" panose="02020404030301010803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54952" y="3079533"/>
            <a:ext cx="57895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latin typeface="Garamond" panose="02020404030301010803" pitchFamily="18" charset="0"/>
              </a:rPr>
              <a:t>10. </a:t>
            </a:r>
            <a:r>
              <a:rPr lang="ru-RU" sz="2400" dirty="0">
                <a:latin typeface="Garamond" panose="02020404030301010803" pitchFamily="18" charset="0"/>
              </a:rPr>
              <a:t>Какой минимальный процент акций нужно иметь чтобы реально принимать участие в управлении акционерным обществом?</a:t>
            </a:r>
          </a:p>
          <a:p>
            <a:pPr algn="just"/>
            <a:r>
              <a:rPr lang="ru-RU" sz="2400" b="1" dirty="0">
                <a:latin typeface="Garamond" panose="02020404030301010803" pitchFamily="18" charset="0"/>
              </a:rPr>
              <a:t>а) </a:t>
            </a:r>
            <a:r>
              <a:rPr lang="ru-RU" sz="2400" dirty="0">
                <a:latin typeface="Garamond" panose="02020404030301010803" pitchFamily="18" charset="0"/>
              </a:rPr>
              <a:t>31%</a:t>
            </a:r>
          </a:p>
          <a:p>
            <a:pPr algn="just"/>
            <a:r>
              <a:rPr lang="ru-RU" sz="2400" b="1" dirty="0">
                <a:latin typeface="Garamond" panose="02020404030301010803" pitchFamily="18" charset="0"/>
              </a:rPr>
              <a:t>б) </a:t>
            </a:r>
            <a:r>
              <a:rPr lang="ru-RU" sz="2400" dirty="0">
                <a:latin typeface="Garamond" panose="02020404030301010803" pitchFamily="18" charset="0"/>
              </a:rPr>
              <a:t>25%</a:t>
            </a:r>
          </a:p>
          <a:p>
            <a:pPr algn="just"/>
            <a:r>
              <a:rPr lang="ru-RU" sz="2400" b="1" dirty="0">
                <a:latin typeface="Garamond" panose="02020404030301010803" pitchFamily="18" charset="0"/>
              </a:rPr>
              <a:t>в) </a:t>
            </a:r>
            <a:r>
              <a:rPr lang="ru-RU" sz="2400" dirty="0">
                <a:latin typeface="Garamond" panose="02020404030301010803" pitchFamily="18" charset="0"/>
              </a:rPr>
              <a:t>20%</a:t>
            </a:r>
          </a:p>
        </p:txBody>
      </p:sp>
    </p:spTree>
    <p:extLst>
      <p:ext uri="{BB962C8B-B14F-4D97-AF65-F5344CB8AC3E}">
        <p14:creationId xmlns:p14="http://schemas.microsoft.com/office/powerpoint/2010/main" val="36329095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251367"/>
              </p:ext>
            </p:extLst>
          </p:nvPr>
        </p:nvGraphicFramePr>
        <p:xfrm>
          <a:off x="1855019" y="2322324"/>
          <a:ext cx="8128000" cy="25908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400677208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6000885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/>
                        <a:t>1 – 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/>
                        <a:t>6 – 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552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/>
                        <a:t>2 – 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/>
                        <a:t>7 – 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302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/>
                        <a:t>3 - 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/>
                        <a:t>8 – 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1027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/>
                        <a:t>4 – 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/>
                        <a:t>9 – 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173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/>
                        <a:t>5 - 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/>
                        <a:t>10 - 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0671207"/>
                  </a:ext>
                </a:extLst>
              </a:tr>
            </a:tbl>
          </a:graphicData>
        </a:graphic>
      </p:graphicFrame>
      <p:sp>
        <p:nvSpPr>
          <p:cNvPr id="3" name="Заголовок 1"/>
          <p:cNvSpPr txBox="1">
            <a:spLocks/>
          </p:cNvSpPr>
          <p:nvPr/>
        </p:nvSpPr>
        <p:spPr>
          <a:xfrm>
            <a:off x="2467555" y="1020158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noProof="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Ответы на контрольные вопросы</a:t>
            </a:r>
            <a:endParaRPr kumimoji="0" lang="ru-RU" sz="4000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89697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975092" y="1123908"/>
            <a:ext cx="6241816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Понятие «Коммерческая</a:t>
            </a:r>
            <a:r>
              <a:rPr kumimoji="0" lang="ru-RU" sz="4000" b="0" i="0" u="none" strike="noStrike" kern="1200" cap="none" spc="0" normalizeH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 организация</a:t>
            </a:r>
            <a:r>
              <a:rPr kumimoji="0" lang="ru-RU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00344" y="2373978"/>
            <a:ext cx="10791312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800" dirty="0" err="1">
                <a:latin typeface="Garamond" panose="02020404030301010803" pitchFamily="18" charset="0"/>
              </a:rPr>
              <a:t>Комме́рческая</a:t>
            </a:r>
            <a:r>
              <a:rPr lang="ru-RU" sz="2800" dirty="0">
                <a:latin typeface="Garamond" panose="02020404030301010803" pitchFamily="18" charset="0"/>
              </a:rPr>
              <a:t> </a:t>
            </a:r>
            <a:r>
              <a:rPr lang="ru-RU" sz="2800" dirty="0" err="1">
                <a:latin typeface="Garamond" panose="02020404030301010803" pitchFamily="18" charset="0"/>
              </a:rPr>
              <a:t>организа́ция</a:t>
            </a:r>
            <a:r>
              <a:rPr lang="ru-RU" sz="2800" dirty="0">
                <a:latin typeface="Garamond" panose="02020404030301010803" pitchFamily="18" charset="0"/>
              </a:rPr>
              <a:t> — форма организации, в которой прибыль преследуется в качестве основной цели деятельности, в отличие от некоммерческой организации, которая не имеет целью извлечение прибыли и не распределяет полученную прибыль между участниками.</a:t>
            </a:r>
          </a:p>
          <a:p>
            <a:pPr indent="354013" algn="just"/>
            <a:endParaRPr lang="ru-RU" sz="2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595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261419" y="-729789"/>
            <a:ext cx="7889553" cy="145957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Виды коммерческих организаций </a:t>
            </a:r>
            <a:endParaRPr kumimoji="0" lang="ru-RU" sz="4000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  <a:ea typeface="+mj-ea"/>
              <a:cs typeface="+mj-cs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962" y="729788"/>
            <a:ext cx="11611896" cy="596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618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378724" y="219341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Хозяйственные товарищества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14633" y="1160206"/>
            <a:ext cx="11641393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3200" b="1" dirty="0">
                <a:latin typeface="Garamond" panose="02020404030301010803" pitchFamily="18" charset="0"/>
              </a:rPr>
              <a:t>Хозяйственные товарищества - </a:t>
            </a:r>
            <a:r>
              <a:rPr lang="ru-RU" sz="2800" dirty="0">
                <a:latin typeface="Garamond" panose="02020404030301010803" pitchFamily="18" charset="0"/>
              </a:rPr>
              <a:t>это такая форма предпринимательской деятельности, при которой имущество предприятия формируется за счет вкладов нескольких граждан и (или) юридических лиц, которые объединяются для совместной хозяйственной деятельности на основе договора между ними.</a:t>
            </a:r>
          </a:p>
          <a:p>
            <a:pPr indent="354013" algn="just"/>
            <a:endParaRPr lang="ru-RU" sz="2800" dirty="0">
              <a:latin typeface="Garamond" panose="02020404030301010803" pitchFamily="18" charset="0"/>
            </a:endParaRPr>
          </a:p>
          <a:p>
            <a:pPr indent="354013" algn="just"/>
            <a:r>
              <a:rPr lang="ru-RU" sz="2800" dirty="0">
                <a:latin typeface="Garamond" panose="02020404030301010803" pitchFamily="18" charset="0"/>
              </a:rPr>
              <a:t>Основной документ – учредительный договор.</a:t>
            </a:r>
          </a:p>
          <a:p>
            <a:pPr indent="354013" algn="just"/>
            <a:endParaRPr lang="ru-RU" sz="2800" dirty="0">
              <a:latin typeface="Garamond" panose="02020404030301010803" pitchFamily="18" charset="0"/>
            </a:endParaRPr>
          </a:p>
          <a:p>
            <a:pPr indent="354013" algn="just"/>
            <a:r>
              <a:rPr lang="ru-RU" sz="2800" dirty="0">
                <a:latin typeface="Garamond" panose="02020404030301010803" pitchFamily="18" charset="0"/>
              </a:rPr>
              <a:t>Вкладом являются : деньги, ценные бумаги, имущественные права.</a:t>
            </a:r>
          </a:p>
          <a:p>
            <a:pPr indent="354013" algn="just"/>
            <a:endParaRPr lang="ru-RU" sz="2800" dirty="0">
              <a:latin typeface="Garamond" panose="02020404030301010803" pitchFamily="18" charset="0"/>
            </a:endParaRPr>
          </a:p>
          <a:p>
            <a:pPr indent="354013" algn="just"/>
            <a:r>
              <a:rPr lang="ru-RU" sz="2800" dirty="0">
                <a:latin typeface="Garamond" panose="02020404030301010803" pitchFamily="18" charset="0"/>
              </a:rPr>
              <a:t>Ответственность - своим имуществом.</a:t>
            </a:r>
          </a:p>
          <a:p>
            <a:pPr indent="354013" algn="just"/>
            <a:endParaRPr lang="ru-RU" sz="2800" dirty="0">
              <a:latin typeface="Garamond" panose="02020404030301010803" pitchFamily="18" charset="0"/>
            </a:endParaRPr>
          </a:p>
          <a:p>
            <a:pPr indent="354013" algn="just"/>
            <a:r>
              <a:rPr lang="ru-RU" sz="2800" dirty="0">
                <a:latin typeface="Garamond" panose="02020404030301010803" pitchFamily="18" charset="0"/>
              </a:rPr>
              <a:t>Управление – по общему согласию – у каждого участника один голос</a:t>
            </a:r>
            <a:r>
              <a:rPr lang="ru-RU" sz="2400" dirty="0"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7790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378724" y="219341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Полное </a:t>
            </a:r>
            <a:r>
              <a:rPr kumimoji="0" lang="ru-RU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 товарищество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73626" y="1042219"/>
            <a:ext cx="1148407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Полное товарищество — вид хозяйственных товариществ, участники которого (полные товарищи) в соответствии с заключённым между ними учредительным договором занимаются предпринимательской деятельностью от имени товарищества и несут солидарно-субсидиарную ответственность по его обязательствам принадлежащим им имуществом. </a:t>
            </a:r>
          </a:p>
          <a:p>
            <a:pPr indent="354013" algn="just"/>
            <a:endParaRPr lang="ru-RU" sz="2400" dirty="0">
              <a:latin typeface="Garamond" panose="02020404030301010803" pitchFamily="18" charset="0"/>
            </a:endParaRP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В историческом развитии первообразом полного товарищества в германских и итальянских средневековых городах послужили товарищества братьев и ближайших родственников, не желавших делиться после смерти главы дома.</a:t>
            </a:r>
          </a:p>
        </p:txBody>
      </p:sp>
    </p:spTree>
    <p:extLst>
      <p:ext uri="{BB962C8B-B14F-4D97-AF65-F5344CB8AC3E}">
        <p14:creationId xmlns:p14="http://schemas.microsoft.com/office/powerpoint/2010/main" val="4256917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378724" y="219341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Коммандитное </a:t>
            </a:r>
            <a:r>
              <a:rPr kumimoji="0" lang="ru-RU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 товарищество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3290" y="1425677"/>
            <a:ext cx="1134642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Товарищество на вере (коммандитное товарищество) — коммерческая организация, основанная на складочном капитале, в которой две категории членов: полные товарищи и вкладчики - коммандитисты. </a:t>
            </a:r>
          </a:p>
          <a:p>
            <a:pPr indent="354013" algn="just"/>
            <a:endParaRPr lang="ru-RU" sz="2400" dirty="0">
              <a:latin typeface="Garamond" panose="02020404030301010803" pitchFamily="18" charset="0"/>
            </a:endParaRP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Полные товарищи осуществляют предпринимательскую деятельность от имени товарищества и отвечают по обязательствам товарищества всем своим имуществом.</a:t>
            </a:r>
          </a:p>
          <a:p>
            <a:pPr indent="354013" algn="just"/>
            <a:endParaRPr lang="ru-RU" sz="2400" dirty="0">
              <a:latin typeface="Garamond" panose="02020404030301010803" pitchFamily="18" charset="0"/>
            </a:endParaRPr>
          </a:p>
          <a:p>
            <a:pPr indent="354013" algn="just"/>
            <a:r>
              <a:rPr lang="ru-RU" sz="2400" dirty="0">
                <a:latin typeface="Garamond" panose="02020404030301010803" pitchFamily="18" charset="0"/>
              </a:rPr>
              <a:t>Вкладчики – несут риск убытков в пределах сумм внесенных ими вкладов и не принимая участия в осуществлении товариществом предпринимательской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4063992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467214" y="233577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Преимущества товариществ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31937" y="692662"/>
            <a:ext cx="10973482" cy="58897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Возможность аккумулировать ( преумножать ) значительные средства в относительно короткие сроки;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Каждый полный товарищ имеет право заниматься предпринимательской деятельностью от имени товарищества наравне с другими;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Полные товарищи наиболее привлекательны для кредиторов, т.к. их члены несут неограниченную ответственность;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Дополнительным преимуществом товарищества на вере является то, сто для увеличения своего капитала они могут привлечь средства вкладчиков.</a:t>
            </a: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lang="ru-RU" dirty="0">
              <a:solidFill>
                <a:sysClr val="windowText" lastClr="000000">
                  <a:lumMod val="85000"/>
                  <a:lumOff val="15000"/>
                </a:sysClr>
              </a:solidFill>
              <a:latin typeface="Garamond" panose="02020404030301010803"/>
            </a:endParaRPr>
          </a:p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ru-RU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</a:endParaRPr>
          </a:p>
        </p:txBody>
      </p:sp>
    </p:spTree>
    <p:extLst>
      <p:ext uri="{BB962C8B-B14F-4D97-AF65-F5344CB8AC3E}">
        <p14:creationId xmlns:p14="http://schemas.microsoft.com/office/powerpoint/2010/main" val="2569811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437717" y="371229"/>
            <a:ext cx="6902928" cy="47332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sysClr val="windowText" lastClr="000000">
                    <a:lumMod val="85000"/>
                    <a:lumOff val="15000"/>
                  </a:sysClr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Недостатки товариществ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77745" y="-526538"/>
            <a:ext cx="10973482" cy="58897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b="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Между полными товарищами должны быть доверительные отношения;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Каждый член товарищества несет полную и солидарную неограниченную ответственность по обязательствам этой организации, т.е. в случае банкротства каждый член отвечает не только вкладом, но и личным имуществом;</a:t>
            </a:r>
          </a:p>
          <a:p>
            <a:pPr marL="571500" marR="0" lvl="0" indent="-57150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ru-RU" dirty="0">
                <a:solidFill>
                  <a:sysClr val="windowText" lastClr="000000">
                    <a:lumMod val="85000"/>
                    <a:lumOff val="15000"/>
                  </a:sysClr>
                </a:solidFill>
                <a:latin typeface="Garamond" panose="02020404030301010803"/>
              </a:rPr>
              <a:t>Товарищество не может быть создано одним участником.</a:t>
            </a:r>
          </a:p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ru-RU" b="0" i="0" u="none" strike="noStrike" kern="1200" cap="none" spc="0" normalizeH="0" baseline="0" noProof="0" dirty="0">
              <a:ln w="3175" cmpd="sng">
                <a:noFill/>
              </a:ln>
              <a:solidFill>
                <a:sysClr val="windowText" lastClr="000000">
                  <a:lumMod val="85000"/>
                  <a:lumOff val="15000"/>
                </a:sysClr>
              </a:solidFill>
              <a:effectLst/>
              <a:uLnTx/>
              <a:uFillTx/>
              <a:latin typeface="Garamond" panose="02020404030301010803"/>
            </a:endParaRPr>
          </a:p>
        </p:txBody>
      </p:sp>
    </p:spTree>
    <p:extLst>
      <p:ext uri="{BB962C8B-B14F-4D97-AF65-F5344CB8AC3E}">
        <p14:creationId xmlns:p14="http://schemas.microsoft.com/office/powerpoint/2010/main" val="31289529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1754</Words>
  <Application>Microsoft Office PowerPoint</Application>
  <PresentationFormat>Широкоэкранный</PresentationFormat>
  <Paragraphs>195</Paragraphs>
  <Slides>28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6" baseType="lpstr">
      <vt:lpstr>Arial</vt:lpstr>
      <vt:lpstr>Calibri</vt:lpstr>
      <vt:lpstr>Calibri Light</vt:lpstr>
      <vt:lpstr>Garamond</vt:lpstr>
      <vt:lpstr>Georgia</vt:lpstr>
      <vt:lpstr>Times New Roman</vt:lpstr>
      <vt:lpstr>Wingdings</vt:lpstr>
      <vt:lpstr>Тема Office</vt:lpstr>
      <vt:lpstr>Министерство образования, науки и молодежной политики Краснодарского края Государственное автономное профессиональное образовательное учреждение Краснодарского края   «НОВОРОССИЙСКИЙ КОЛЛЕДЖ СТРОИТЕЛЬСТВА И ЭКОНОМИКИ» (ГАПОУ КК «НКСЭ»)  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образования, науки и молодежной политики Краснодарского края Государственное автономное профессиональное образовательное учреждение Краснодарского края   «НОВОРОССИЙСКИЙ КОЛЛЕДЖ СТРОИТЕЛЬСТВА И ЭКОНОМИКИ» (ГАПОУ КК «НКСЭ»)</dc:title>
  <dc:creator>nadezdapribytkina@outlook.com</dc:creator>
  <cp:lastModifiedBy>Ишмаева Наталья Дмитриевна</cp:lastModifiedBy>
  <cp:revision>159</cp:revision>
  <dcterms:created xsi:type="dcterms:W3CDTF">2022-03-27T07:51:13Z</dcterms:created>
  <dcterms:modified xsi:type="dcterms:W3CDTF">2022-12-03T06:59:18Z</dcterms:modified>
</cp:coreProperties>
</file>