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6" r:id="rId3"/>
    <p:sldId id="276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85" r:id="rId15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pos="7512" userDrawn="1">
          <p15:clr>
            <a:srgbClr val="A4A3A4"/>
          </p15:clr>
        </p15:guide>
        <p15:guide id="4" pos="144" userDrawn="1">
          <p15:clr>
            <a:srgbClr val="A4A3A4"/>
          </p15:clr>
        </p15:guide>
        <p15:guide id="5" orient="horz" pos="624" userDrawn="1">
          <p15:clr>
            <a:srgbClr val="A4A3A4"/>
          </p15:clr>
        </p15:guide>
        <p15:guide id="6" orient="horz" pos="40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9595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52" autoAdjust="0"/>
  </p:normalViewPr>
  <p:slideViewPr>
    <p:cSldViewPr snapToGrid="0" showGuides="1">
      <p:cViewPr varScale="1">
        <p:scale>
          <a:sx n="113" d="100"/>
          <a:sy n="113" d="100"/>
        </p:scale>
        <p:origin x="-372" y="-96"/>
      </p:cViewPr>
      <p:guideLst>
        <p:guide orient="horz" pos="2328"/>
        <p:guide orient="horz" pos="624"/>
        <p:guide orient="horz" pos="4056"/>
        <p:guide pos="3864"/>
        <p:guide pos="7512"/>
        <p:guide pos="14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B46527B0-0B24-4087-B225-DB4F5C738F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F72798E0-F322-4236-8531-A1882BFE40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196FF38-ED5D-48F9-86A5-23A56EB1D6F9}" type="datetime1">
              <a:rPr lang="ru-RU" smtClean="0"/>
              <a:pPr rtl="0"/>
              <a:t>12.12.2022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B4E5881F-2FD0-41BC-8E76-C691E59E14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xmlns="" id="{62CA62C5-8A29-4592-9E3E-4C457F263C0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4E85F6F-0FAD-4AD4-850C-7E4CD14D7D70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83274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8F836-3A79-4E2E-BD39-F0469988701B}" type="datetime1">
              <a:rPr lang="ru-RU" smtClean="0"/>
              <a:pPr/>
              <a:t>12.12.2022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E60DC36-8EFA-4378-9855-E019C55AC47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1877053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pPr rtl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790740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pPr rtl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71655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pPr rtl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933539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pPr rtl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77242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pPr rtl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54801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pPr rtl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97579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pPr rtl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3856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pPr rtl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81209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pPr rtl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4991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pPr rtl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822029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pPr rtl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37234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pPr rtl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924446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pPr rtl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87051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xmlns="" id="{8E0F864C-44C4-4000-952D-01F31BFB3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 2">
            <a:extLst>
              <a:ext uri="{FF2B5EF4-FFF2-40B4-BE49-F238E27FC236}">
                <a16:creationId xmlns:a16="http://schemas.microsoft.com/office/drawing/2014/main" xmlns="" id="{21392E06-C914-467E-9D4F-BD763EDA2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FBEFBAF-82E9-49AD-B2CF-7D154E02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487AC8-2E27-4521-B851-B6631051F3D3}" type="datetime1">
              <a:rPr lang="ru-RU" noProof="0" smtClean="0"/>
              <a:pPr rtl="0"/>
              <a:t>12.12.2022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AD8006A-94B1-44F7-972D-56767EDE3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xmlns="" id="{F5E7BFAB-D84B-45E1-A0BD-2516AC14F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48564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xmlns="" id="{65F7B869-BFB2-4C20-8AB1-46704BB3D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 2">
            <a:extLst>
              <a:ext uri="{FF2B5EF4-FFF2-40B4-BE49-F238E27FC236}">
                <a16:creationId xmlns:a16="http://schemas.microsoft.com/office/drawing/2014/main" xmlns="" id="{19F007DB-4F12-4428-9C48-5120DF070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6FFA8DA-0E31-4CA6-BBFC-2467AAD1D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92B142-FCBD-4EC4-8EEE-20AF3A45CBB5}" type="datetime1">
              <a:rPr lang="ru-RU" noProof="0" smtClean="0"/>
              <a:pPr rtl="0"/>
              <a:t>12.12.2022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64974BD-9845-459A-9AAA-12731E25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xmlns="" id="{C2A71B0A-FDFB-4B2C-A9EC-2334C5900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3931409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>
            <a:extLst>
              <a:ext uri="{FF2B5EF4-FFF2-40B4-BE49-F238E27FC236}">
                <a16:creationId xmlns:a16="http://schemas.microsoft.com/office/drawing/2014/main" xmlns="" id="{E60B5D73-1652-4A8E-B5A3-101523D729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 2">
            <a:extLst>
              <a:ext uri="{FF2B5EF4-FFF2-40B4-BE49-F238E27FC236}">
                <a16:creationId xmlns:a16="http://schemas.microsoft.com/office/drawing/2014/main" xmlns="" id="{A9B7FB99-7425-444D-B602-01B672BCE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0EEA9C5-552A-48A1-AB54-ED54209B3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623BE9-F292-4C48-9030-5DC41B0B2C7D}" type="datetime1">
              <a:rPr lang="ru-RU" noProof="0" smtClean="0"/>
              <a:pPr rtl="0"/>
              <a:t>12.12.2022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A83AAA3-4155-48FB-8F00-16DBE0C9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xmlns="" id="{5D694EAE-CB3C-4DEF-A66D-583C7AAC9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1746804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xmlns="" id="{4C807FBE-061D-452C-A8A6-213063CFD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>
            <a:extLst>
              <a:ext uri="{FF2B5EF4-FFF2-40B4-BE49-F238E27FC236}">
                <a16:creationId xmlns:a16="http://schemas.microsoft.com/office/drawing/2014/main" xmlns="" id="{433A3535-1708-499D-B5D2-7D8F9FD18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CB06063-A112-49AB-80C8-504D99ECD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9A523A-9522-4FC8-BF19-7168970C597F}" type="datetime1">
              <a:rPr lang="ru-RU" noProof="0" smtClean="0"/>
              <a:pPr rtl="0"/>
              <a:t>12.12.2022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344C8D5-F898-4318-A76D-1FBD87329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xmlns="" id="{2976EC76-E8E8-4FFA-B671-7FA2F3EF5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278928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xmlns="" id="{B6C2CABF-E3C1-431A-A69C-D4881CC43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xmlns="" id="{D5584226-69DA-4211-B2C8-C29FD05A4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5FF82DB-B518-40FD-8A66-44B874C05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0448D71-62B7-4716-9BB5-CB3D729E920F}" type="datetime1">
              <a:rPr lang="ru-RU" noProof="0" smtClean="0"/>
              <a:pPr rtl="0"/>
              <a:t>12.12.2022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CC1CCEE-725F-4745-837B-87EFB70E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xmlns="" id="{C561522A-E0E6-406B-BF30-A7C7A5729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1230041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CC9BDC-6F21-4EF5-A8DD-E35E27EA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>
            <a:extLst>
              <a:ext uri="{FF2B5EF4-FFF2-40B4-BE49-F238E27FC236}">
                <a16:creationId xmlns:a16="http://schemas.microsoft.com/office/drawing/2014/main" xmlns="" id="{6B968D5F-2AB6-42D3-A54E-AB3E603251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 3">
            <a:extLst>
              <a:ext uri="{FF2B5EF4-FFF2-40B4-BE49-F238E27FC236}">
                <a16:creationId xmlns:a16="http://schemas.microsoft.com/office/drawing/2014/main" xmlns="" id="{465AB07F-D5F7-402A-AE4E-027BF1CA9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5108EDC-3863-43B9-93C7-37465DC73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0C37C4-1A33-40EC-A67A-49B496E25738}" type="datetime1">
              <a:rPr lang="ru-RU" noProof="0" smtClean="0"/>
              <a:pPr rtl="0"/>
              <a:t>12.12.2022</a:t>
            </a:fld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777D452-958D-4159-A9A4-16DD29680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>
            <a:extLst>
              <a:ext uri="{FF2B5EF4-FFF2-40B4-BE49-F238E27FC236}">
                <a16:creationId xmlns:a16="http://schemas.microsoft.com/office/drawing/2014/main" xmlns="" id="{289654B6-1460-48B9-AC7E-592F68BAB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397404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xmlns="" id="{7EE8C848-926A-4FD3-A311-A100A2662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xmlns="" id="{3C8ECD90-B4F0-4DFB-BB3D-F23102078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>
            <a:extLst>
              <a:ext uri="{FF2B5EF4-FFF2-40B4-BE49-F238E27FC236}">
                <a16:creationId xmlns:a16="http://schemas.microsoft.com/office/drawing/2014/main" xmlns="" id="{335A6C3A-033E-474B-AB97-D8291A04E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 4">
            <a:extLst>
              <a:ext uri="{FF2B5EF4-FFF2-40B4-BE49-F238E27FC236}">
                <a16:creationId xmlns:a16="http://schemas.microsoft.com/office/drawing/2014/main" xmlns="" id="{A532B928-3A23-4FCA-AD1F-E45A467B5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>
            <a:extLst>
              <a:ext uri="{FF2B5EF4-FFF2-40B4-BE49-F238E27FC236}">
                <a16:creationId xmlns:a16="http://schemas.microsoft.com/office/drawing/2014/main" xmlns="" id="{3BDC8376-6FC6-4A11-B0DB-9A148E9C0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6E80206F-8846-425C-A56E-16FFBA4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B0E952-F832-496E-ABEA-42AE0AFA6CCC}" type="datetime1">
              <a:rPr lang="ru-RU" noProof="0" smtClean="0"/>
              <a:pPr rtl="0"/>
              <a:t>12.12.2022</a:t>
            </a:fld>
            <a:endParaRPr lang="ru-RU" noProof="0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A45E89F-12CF-4561-A5F2-1E05783A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9" name="Номер слайда 8">
            <a:extLst>
              <a:ext uri="{FF2B5EF4-FFF2-40B4-BE49-F238E27FC236}">
                <a16:creationId xmlns:a16="http://schemas.microsoft.com/office/drawing/2014/main" xmlns="" id="{9EB4DFE4-927C-43B1-A061-5CB97FFB3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469058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xmlns="" id="{B560E367-8DA0-4655-BCBC-F4280D864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FEF9592-AA3C-4CF8-A5DB-4D010195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DD5508-11FB-4992-B00C-2F96E71032D7}" type="datetime1">
              <a:rPr lang="ru-RU" noProof="0" smtClean="0"/>
              <a:pPr rtl="0"/>
              <a:t>12.12.2022</a:t>
            </a:fld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3C2C9377-F93E-4515-852A-26470775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xmlns="" id="{9AED076D-476B-42BA-8795-14FE6C1E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3625551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1EA599B4-6AB2-4190-82B5-7667EE1E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236027D-058E-4138-A066-359F07C6D214}" type="datetime1">
              <a:rPr lang="ru-RU" noProof="0" smtClean="0"/>
              <a:pPr rtl="0"/>
              <a:t>12.12.2022</a:t>
            </a:fld>
            <a:endParaRPr lang="ru-RU" noProof="0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B8FBFB3-AD86-4E39-B8AE-B4EC14528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" name="Номер слайда 3">
            <a:extLst>
              <a:ext uri="{FF2B5EF4-FFF2-40B4-BE49-F238E27FC236}">
                <a16:creationId xmlns:a16="http://schemas.microsoft.com/office/drawing/2014/main" xmlns="" id="{B9A4AF55-C114-4B60-9A20-56B00A11B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305820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xmlns="" id="{70883DA1-5CB8-405D-9613-8A9B7BC5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>
            <a:extLst>
              <a:ext uri="{FF2B5EF4-FFF2-40B4-BE49-F238E27FC236}">
                <a16:creationId xmlns:a16="http://schemas.microsoft.com/office/drawing/2014/main" xmlns="" id="{9842BB15-A24D-42E9-9CAE-BB827226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xmlns="" id="{78F0849D-D3C3-462A-9751-4EAB0B914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180DD20-7A20-4574-98A4-427795876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510823-F23A-4639-B218-6B9BC0CC18D8}" type="datetime1">
              <a:rPr lang="ru-RU" noProof="0" smtClean="0"/>
              <a:pPr rtl="0"/>
              <a:t>12.12.2022</a:t>
            </a:fld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4D0ED2B-71C4-421A-9DB0-676E00C1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>
            <a:extLst>
              <a:ext uri="{FF2B5EF4-FFF2-40B4-BE49-F238E27FC236}">
                <a16:creationId xmlns:a16="http://schemas.microsoft.com/office/drawing/2014/main" xmlns="" id="{78C4572A-ADFC-4C53-BCA2-42BDF693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323095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xmlns="" id="{028F5C67-EEEC-4AB0-9653-0F80D6B10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 2">
            <a:extLst>
              <a:ext uri="{FF2B5EF4-FFF2-40B4-BE49-F238E27FC236}">
                <a16:creationId xmlns:a16="http://schemas.microsoft.com/office/drawing/2014/main" xmlns="" id="{1DD50D6D-5277-4324-AF23-5FAF007834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xmlns="" id="{75275657-2BF9-4761-96B6-50EE3CFCF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C3C3F7B-A4C8-4F9D-8165-BC5186EA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5D43D7-3745-4F9A-8694-98B1E0E20033}" type="datetime1">
              <a:rPr lang="ru-RU" noProof="0" smtClean="0"/>
              <a:pPr rtl="0"/>
              <a:t>12.12.2022</a:t>
            </a:fld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E696EA5-2FA2-464D-982F-C53E6426A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>
            <a:extLst>
              <a:ext uri="{FF2B5EF4-FFF2-40B4-BE49-F238E27FC236}">
                <a16:creationId xmlns:a16="http://schemas.microsoft.com/office/drawing/2014/main" xmlns="" id="{8911B398-191B-4AB1-86ED-00D0046EA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158660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B3445CA-54C1-4DDE-A216-DD2414E3F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xmlns="" id="{0306395A-6879-4E93-B24E-067F88AC1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450FF5B-A6A6-4F0F-AA5D-3F0F69A43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FE119431-1E6E-4E07-A8B6-073D5DF11CA2}" type="datetime1">
              <a:rPr lang="ru-RU" noProof="0" smtClean="0"/>
              <a:pPr rtl="0"/>
              <a:t>12.12.2022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A798FAA-76CC-42EF-8BE0-466A41BBA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xmlns="" id="{5149FF02-6890-4E10-B958-1097AD32C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6FEDF93-2BFD-41CA-ABC7-B039102F379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260378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accent3">
              <a:lumMod val="75000"/>
            </a:schemeClr>
          </a:fgClr>
          <a:bgClr>
            <a:schemeClr val="accent3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4300AEF-1595-4419-801B-6E36A33BB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376036"/>
            <a:ext cx="9144000" cy="2492990"/>
          </a:xfrm>
        </p:spPr>
        <p:txBody>
          <a:bodyPr lIns="0" tIns="0" rIns="0" bIns="0" rtlCol="0" anchor="t">
            <a:spAutoFit/>
          </a:bodyPr>
          <a:lstStyle/>
          <a:p>
            <a:pPr rtl="0"/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Конфликты и способы их разрешения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4" name="Ромб 3">
            <a:extLst>
              <a:ext uri="{FF2B5EF4-FFF2-40B4-BE49-F238E27FC236}">
                <a16:creationId xmlns:a16="http://schemas.microsoft.com/office/drawing/2014/main" xmlns="" id="{1C59176D-59A8-4C02-B448-EE01232FB3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4792319" y="-608242"/>
            <a:ext cx="2607364" cy="2607364"/>
          </a:xfrm>
          <a:prstGeom prst="diamond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5" name="Ромб 4">
            <a:extLst>
              <a:ext uri="{FF2B5EF4-FFF2-40B4-BE49-F238E27FC236}">
                <a16:creationId xmlns:a16="http://schemas.microsoft.com/office/drawing/2014/main" xmlns="" id="{A50B1817-3C7F-41BC-8557-7A00C928EE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4325258" y="-1770743"/>
            <a:ext cx="3541486" cy="3541486"/>
          </a:xfrm>
          <a:prstGeom prst="diamond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grpSp>
        <p:nvGrpSpPr>
          <p:cNvPr id="7" name="Группа 6" descr="Значок диаграммы. ">
            <a:extLst>
              <a:ext uri="{FF2B5EF4-FFF2-40B4-BE49-F238E27FC236}">
                <a16:creationId xmlns:a16="http://schemas.microsoft.com/office/drawing/2014/main" xmlns="" id="{B95DF07A-CE7E-4D89-9AA0-25F4FFF3B9C7}"/>
              </a:ext>
            </a:extLst>
          </p:cNvPr>
          <p:cNvGrpSpPr/>
          <p:nvPr/>
        </p:nvGrpSpPr>
        <p:grpSpPr>
          <a:xfrm>
            <a:off x="5851021" y="3724968"/>
            <a:ext cx="489958" cy="492680"/>
            <a:chOff x="2025650" y="4786313"/>
            <a:chExt cx="285750" cy="287338"/>
          </a:xfrm>
          <a:solidFill>
            <a:schemeClr val="bg1"/>
          </a:solidFill>
        </p:grpSpPr>
        <p:sp>
          <p:nvSpPr>
            <p:cNvPr id="8" name="Полилиния 565">
              <a:extLst>
                <a:ext uri="{FF2B5EF4-FFF2-40B4-BE49-F238E27FC236}">
                  <a16:creationId xmlns:a16="http://schemas.microsoft.com/office/drawing/2014/main" xmlns="" id="{548FC78B-EF83-4185-A63D-1A5A85640B6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25650" y="4786313"/>
              <a:ext cx="285750" cy="287338"/>
            </a:xfrm>
            <a:custGeom>
              <a:avLst/>
              <a:gdLst>
                <a:gd name="T0" fmla="*/ 812 w 903"/>
                <a:gd name="T1" fmla="*/ 500 h 903"/>
                <a:gd name="T2" fmla="*/ 810 w 903"/>
                <a:gd name="T3" fmla="*/ 505 h 903"/>
                <a:gd name="T4" fmla="*/ 806 w 903"/>
                <a:gd name="T5" fmla="*/ 509 h 903"/>
                <a:gd name="T6" fmla="*/ 800 w 903"/>
                <a:gd name="T7" fmla="*/ 511 h 903"/>
                <a:gd name="T8" fmla="*/ 105 w 903"/>
                <a:gd name="T9" fmla="*/ 511 h 903"/>
                <a:gd name="T10" fmla="*/ 99 w 903"/>
                <a:gd name="T11" fmla="*/ 510 h 903"/>
                <a:gd name="T12" fmla="*/ 95 w 903"/>
                <a:gd name="T13" fmla="*/ 507 h 903"/>
                <a:gd name="T14" fmla="*/ 92 w 903"/>
                <a:gd name="T15" fmla="*/ 502 h 903"/>
                <a:gd name="T16" fmla="*/ 90 w 903"/>
                <a:gd name="T17" fmla="*/ 496 h 903"/>
                <a:gd name="T18" fmla="*/ 90 w 903"/>
                <a:gd name="T19" fmla="*/ 105 h 903"/>
                <a:gd name="T20" fmla="*/ 92 w 903"/>
                <a:gd name="T21" fmla="*/ 100 h 903"/>
                <a:gd name="T22" fmla="*/ 95 w 903"/>
                <a:gd name="T23" fmla="*/ 94 h 903"/>
                <a:gd name="T24" fmla="*/ 99 w 903"/>
                <a:gd name="T25" fmla="*/ 91 h 903"/>
                <a:gd name="T26" fmla="*/ 105 w 903"/>
                <a:gd name="T27" fmla="*/ 90 h 903"/>
                <a:gd name="T28" fmla="*/ 800 w 903"/>
                <a:gd name="T29" fmla="*/ 90 h 903"/>
                <a:gd name="T30" fmla="*/ 806 w 903"/>
                <a:gd name="T31" fmla="*/ 92 h 903"/>
                <a:gd name="T32" fmla="*/ 810 w 903"/>
                <a:gd name="T33" fmla="*/ 96 h 903"/>
                <a:gd name="T34" fmla="*/ 812 w 903"/>
                <a:gd name="T35" fmla="*/ 102 h 903"/>
                <a:gd name="T36" fmla="*/ 813 w 903"/>
                <a:gd name="T37" fmla="*/ 496 h 903"/>
                <a:gd name="T38" fmla="*/ 15 w 903"/>
                <a:gd name="T39" fmla="*/ 0 h 903"/>
                <a:gd name="T40" fmla="*/ 9 w 903"/>
                <a:gd name="T41" fmla="*/ 1 h 903"/>
                <a:gd name="T42" fmla="*/ 5 w 903"/>
                <a:gd name="T43" fmla="*/ 4 h 903"/>
                <a:gd name="T44" fmla="*/ 1 w 903"/>
                <a:gd name="T45" fmla="*/ 8 h 903"/>
                <a:gd name="T46" fmla="*/ 0 w 903"/>
                <a:gd name="T47" fmla="*/ 15 h 903"/>
                <a:gd name="T48" fmla="*/ 0 w 903"/>
                <a:gd name="T49" fmla="*/ 590 h 903"/>
                <a:gd name="T50" fmla="*/ 2 w 903"/>
                <a:gd name="T51" fmla="*/ 595 h 903"/>
                <a:gd name="T52" fmla="*/ 7 w 903"/>
                <a:gd name="T53" fmla="*/ 599 h 903"/>
                <a:gd name="T54" fmla="*/ 12 w 903"/>
                <a:gd name="T55" fmla="*/ 602 h 903"/>
                <a:gd name="T56" fmla="*/ 437 w 903"/>
                <a:gd name="T57" fmla="*/ 602 h 903"/>
                <a:gd name="T58" fmla="*/ 260 w 903"/>
                <a:gd name="T59" fmla="*/ 877 h 903"/>
                <a:gd name="T60" fmla="*/ 257 w 903"/>
                <a:gd name="T61" fmla="*/ 883 h 903"/>
                <a:gd name="T62" fmla="*/ 256 w 903"/>
                <a:gd name="T63" fmla="*/ 888 h 903"/>
                <a:gd name="T64" fmla="*/ 257 w 903"/>
                <a:gd name="T65" fmla="*/ 893 h 903"/>
                <a:gd name="T66" fmla="*/ 260 w 903"/>
                <a:gd name="T67" fmla="*/ 899 h 903"/>
                <a:gd name="T68" fmla="*/ 265 w 903"/>
                <a:gd name="T69" fmla="*/ 902 h 903"/>
                <a:gd name="T70" fmla="*/ 271 w 903"/>
                <a:gd name="T71" fmla="*/ 903 h 903"/>
                <a:gd name="T72" fmla="*/ 277 w 903"/>
                <a:gd name="T73" fmla="*/ 902 h 903"/>
                <a:gd name="T74" fmla="*/ 281 w 903"/>
                <a:gd name="T75" fmla="*/ 899 h 903"/>
                <a:gd name="T76" fmla="*/ 621 w 903"/>
                <a:gd name="T77" fmla="*/ 899 h 903"/>
                <a:gd name="T78" fmla="*/ 627 w 903"/>
                <a:gd name="T79" fmla="*/ 902 h 903"/>
                <a:gd name="T80" fmla="*/ 632 w 903"/>
                <a:gd name="T81" fmla="*/ 903 h 903"/>
                <a:gd name="T82" fmla="*/ 637 w 903"/>
                <a:gd name="T83" fmla="*/ 902 h 903"/>
                <a:gd name="T84" fmla="*/ 643 w 903"/>
                <a:gd name="T85" fmla="*/ 899 h 903"/>
                <a:gd name="T86" fmla="*/ 646 w 903"/>
                <a:gd name="T87" fmla="*/ 893 h 903"/>
                <a:gd name="T88" fmla="*/ 647 w 903"/>
                <a:gd name="T89" fmla="*/ 888 h 903"/>
                <a:gd name="T90" fmla="*/ 646 w 903"/>
                <a:gd name="T91" fmla="*/ 883 h 903"/>
                <a:gd name="T92" fmla="*/ 643 w 903"/>
                <a:gd name="T93" fmla="*/ 877 h 903"/>
                <a:gd name="T94" fmla="*/ 467 w 903"/>
                <a:gd name="T95" fmla="*/ 602 h 903"/>
                <a:gd name="T96" fmla="*/ 892 w 903"/>
                <a:gd name="T97" fmla="*/ 602 h 903"/>
                <a:gd name="T98" fmla="*/ 897 w 903"/>
                <a:gd name="T99" fmla="*/ 599 h 903"/>
                <a:gd name="T100" fmla="*/ 900 w 903"/>
                <a:gd name="T101" fmla="*/ 595 h 903"/>
                <a:gd name="T102" fmla="*/ 902 w 903"/>
                <a:gd name="T103" fmla="*/ 590 h 903"/>
                <a:gd name="T104" fmla="*/ 903 w 903"/>
                <a:gd name="T105" fmla="*/ 15 h 903"/>
                <a:gd name="T106" fmla="*/ 902 w 903"/>
                <a:gd name="T107" fmla="*/ 8 h 903"/>
                <a:gd name="T108" fmla="*/ 899 w 903"/>
                <a:gd name="T109" fmla="*/ 4 h 903"/>
                <a:gd name="T110" fmla="*/ 894 w 903"/>
                <a:gd name="T111" fmla="*/ 1 h 903"/>
                <a:gd name="T112" fmla="*/ 888 w 903"/>
                <a:gd name="T113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3" h="903">
                  <a:moveTo>
                    <a:pt x="813" y="496"/>
                  </a:moveTo>
                  <a:lnTo>
                    <a:pt x="812" y="500"/>
                  </a:lnTo>
                  <a:lnTo>
                    <a:pt x="811" y="502"/>
                  </a:lnTo>
                  <a:lnTo>
                    <a:pt x="810" y="505"/>
                  </a:lnTo>
                  <a:lnTo>
                    <a:pt x="808" y="507"/>
                  </a:lnTo>
                  <a:lnTo>
                    <a:pt x="806" y="509"/>
                  </a:lnTo>
                  <a:lnTo>
                    <a:pt x="804" y="510"/>
                  </a:lnTo>
                  <a:lnTo>
                    <a:pt x="800" y="511"/>
                  </a:lnTo>
                  <a:lnTo>
                    <a:pt x="797" y="511"/>
                  </a:lnTo>
                  <a:lnTo>
                    <a:pt x="105" y="511"/>
                  </a:lnTo>
                  <a:lnTo>
                    <a:pt x="102" y="511"/>
                  </a:lnTo>
                  <a:lnTo>
                    <a:pt x="99" y="510"/>
                  </a:lnTo>
                  <a:lnTo>
                    <a:pt x="97" y="509"/>
                  </a:lnTo>
                  <a:lnTo>
                    <a:pt x="95" y="507"/>
                  </a:lnTo>
                  <a:lnTo>
                    <a:pt x="93" y="505"/>
                  </a:lnTo>
                  <a:lnTo>
                    <a:pt x="92" y="502"/>
                  </a:lnTo>
                  <a:lnTo>
                    <a:pt x="90" y="500"/>
                  </a:lnTo>
                  <a:lnTo>
                    <a:pt x="90" y="496"/>
                  </a:lnTo>
                  <a:lnTo>
                    <a:pt x="90" y="316"/>
                  </a:lnTo>
                  <a:lnTo>
                    <a:pt x="90" y="105"/>
                  </a:lnTo>
                  <a:lnTo>
                    <a:pt x="90" y="102"/>
                  </a:lnTo>
                  <a:lnTo>
                    <a:pt x="92" y="100"/>
                  </a:lnTo>
                  <a:lnTo>
                    <a:pt x="93" y="96"/>
                  </a:lnTo>
                  <a:lnTo>
                    <a:pt x="95" y="94"/>
                  </a:lnTo>
                  <a:lnTo>
                    <a:pt x="97" y="92"/>
                  </a:lnTo>
                  <a:lnTo>
                    <a:pt x="99" y="91"/>
                  </a:lnTo>
                  <a:lnTo>
                    <a:pt x="102" y="90"/>
                  </a:lnTo>
                  <a:lnTo>
                    <a:pt x="105" y="90"/>
                  </a:lnTo>
                  <a:lnTo>
                    <a:pt x="798" y="90"/>
                  </a:lnTo>
                  <a:lnTo>
                    <a:pt x="800" y="90"/>
                  </a:lnTo>
                  <a:lnTo>
                    <a:pt x="804" y="91"/>
                  </a:lnTo>
                  <a:lnTo>
                    <a:pt x="806" y="92"/>
                  </a:lnTo>
                  <a:lnTo>
                    <a:pt x="808" y="94"/>
                  </a:lnTo>
                  <a:lnTo>
                    <a:pt x="810" y="96"/>
                  </a:lnTo>
                  <a:lnTo>
                    <a:pt x="811" y="100"/>
                  </a:lnTo>
                  <a:lnTo>
                    <a:pt x="812" y="102"/>
                  </a:lnTo>
                  <a:lnTo>
                    <a:pt x="813" y="105"/>
                  </a:lnTo>
                  <a:lnTo>
                    <a:pt x="813" y="496"/>
                  </a:lnTo>
                  <a:close/>
                  <a:moveTo>
                    <a:pt x="888" y="0"/>
                  </a:moveTo>
                  <a:lnTo>
                    <a:pt x="15" y="0"/>
                  </a:lnTo>
                  <a:lnTo>
                    <a:pt x="12" y="0"/>
                  </a:lnTo>
                  <a:lnTo>
                    <a:pt x="9" y="1"/>
                  </a:lnTo>
                  <a:lnTo>
                    <a:pt x="7" y="2"/>
                  </a:lnTo>
                  <a:lnTo>
                    <a:pt x="5" y="4"/>
                  </a:lnTo>
                  <a:lnTo>
                    <a:pt x="2" y="6"/>
                  </a:lnTo>
                  <a:lnTo>
                    <a:pt x="1" y="8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587"/>
                  </a:lnTo>
                  <a:lnTo>
                    <a:pt x="0" y="590"/>
                  </a:lnTo>
                  <a:lnTo>
                    <a:pt x="1" y="593"/>
                  </a:lnTo>
                  <a:lnTo>
                    <a:pt x="2" y="595"/>
                  </a:lnTo>
                  <a:lnTo>
                    <a:pt x="5" y="597"/>
                  </a:lnTo>
                  <a:lnTo>
                    <a:pt x="7" y="599"/>
                  </a:lnTo>
                  <a:lnTo>
                    <a:pt x="9" y="601"/>
                  </a:lnTo>
                  <a:lnTo>
                    <a:pt x="12" y="602"/>
                  </a:lnTo>
                  <a:lnTo>
                    <a:pt x="15" y="602"/>
                  </a:lnTo>
                  <a:lnTo>
                    <a:pt x="437" y="602"/>
                  </a:lnTo>
                  <a:lnTo>
                    <a:pt x="437" y="701"/>
                  </a:lnTo>
                  <a:lnTo>
                    <a:pt x="260" y="877"/>
                  </a:lnTo>
                  <a:lnTo>
                    <a:pt x="259" y="879"/>
                  </a:lnTo>
                  <a:lnTo>
                    <a:pt x="257" y="883"/>
                  </a:lnTo>
                  <a:lnTo>
                    <a:pt x="256" y="885"/>
                  </a:lnTo>
                  <a:lnTo>
                    <a:pt x="256" y="888"/>
                  </a:lnTo>
                  <a:lnTo>
                    <a:pt x="256" y="891"/>
                  </a:lnTo>
                  <a:lnTo>
                    <a:pt x="257" y="893"/>
                  </a:lnTo>
                  <a:lnTo>
                    <a:pt x="259" y="897"/>
                  </a:lnTo>
                  <a:lnTo>
                    <a:pt x="260" y="899"/>
                  </a:lnTo>
                  <a:lnTo>
                    <a:pt x="263" y="901"/>
                  </a:lnTo>
                  <a:lnTo>
                    <a:pt x="265" y="902"/>
                  </a:lnTo>
                  <a:lnTo>
                    <a:pt x="268" y="903"/>
                  </a:lnTo>
                  <a:lnTo>
                    <a:pt x="271" y="903"/>
                  </a:lnTo>
                  <a:lnTo>
                    <a:pt x="274" y="903"/>
                  </a:lnTo>
                  <a:lnTo>
                    <a:pt x="277" y="902"/>
                  </a:lnTo>
                  <a:lnTo>
                    <a:pt x="279" y="901"/>
                  </a:lnTo>
                  <a:lnTo>
                    <a:pt x="281" y="899"/>
                  </a:lnTo>
                  <a:lnTo>
                    <a:pt x="452" y="728"/>
                  </a:lnTo>
                  <a:lnTo>
                    <a:pt x="621" y="899"/>
                  </a:lnTo>
                  <a:lnTo>
                    <a:pt x="623" y="901"/>
                  </a:lnTo>
                  <a:lnTo>
                    <a:pt x="627" y="902"/>
                  </a:lnTo>
                  <a:lnTo>
                    <a:pt x="629" y="903"/>
                  </a:lnTo>
                  <a:lnTo>
                    <a:pt x="632" y="903"/>
                  </a:lnTo>
                  <a:lnTo>
                    <a:pt x="635" y="903"/>
                  </a:lnTo>
                  <a:lnTo>
                    <a:pt x="637" y="902"/>
                  </a:lnTo>
                  <a:lnTo>
                    <a:pt x="641" y="901"/>
                  </a:lnTo>
                  <a:lnTo>
                    <a:pt x="643" y="899"/>
                  </a:lnTo>
                  <a:lnTo>
                    <a:pt x="645" y="897"/>
                  </a:lnTo>
                  <a:lnTo>
                    <a:pt x="646" y="893"/>
                  </a:lnTo>
                  <a:lnTo>
                    <a:pt x="647" y="891"/>
                  </a:lnTo>
                  <a:lnTo>
                    <a:pt x="647" y="888"/>
                  </a:lnTo>
                  <a:lnTo>
                    <a:pt x="647" y="885"/>
                  </a:lnTo>
                  <a:lnTo>
                    <a:pt x="646" y="883"/>
                  </a:lnTo>
                  <a:lnTo>
                    <a:pt x="645" y="879"/>
                  </a:lnTo>
                  <a:lnTo>
                    <a:pt x="643" y="877"/>
                  </a:lnTo>
                  <a:lnTo>
                    <a:pt x="467" y="701"/>
                  </a:lnTo>
                  <a:lnTo>
                    <a:pt x="467" y="602"/>
                  </a:lnTo>
                  <a:lnTo>
                    <a:pt x="888" y="602"/>
                  </a:lnTo>
                  <a:lnTo>
                    <a:pt x="892" y="602"/>
                  </a:lnTo>
                  <a:lnTo>
                    <a:pt x="894" y="601"/>
                  </a:lnTo>
                  <a:lnTo>
                    <a:pt x="897" y="599"/>
                  </a:lnTo>
                  <a:lnTo>
                    <a:pt x="899" y="597"/>
                  </a:lnTo>
                  <a:lnTo>
                    <a:pt x="900" y="595"/>
                  </a:lnTo>
                  <a:lnTo>
                    <a:pt x="902" y="593"/>
                  </a:lnTo>
                  <a:lnTo>
                    <a:pt x="902" y="590"/>
                  </a:lnTo>
                  <a:lnTo>
                    <a:pt x="903" y="587"/>
                  </a:lnTo>
                  <a:lnTo>
                    <a:pt x="903" y="15"/>
                  </a:lnTo>
                  <a:lnTo>
                    <a:pt x="902" y="12"/>
                  </a:lnTo>
                  <a:lnTo>
                    <a:pt x="902" y="8"/>
                  </a:lnTo>
                  <a:lnTo>
                    <a:pt x="900" y="6"/>
                  </a:lnTo>
                  <a:lnTo>
                    <a:pt x="899" y="4"/>
                  </a:lnTo>
                  <a:lnTo>
                    <a:pt x="897" y="2"/>
                  </a:lnTo>
                  <a:lnTo>
                    <a:pt x="894" y="1"/>
                  </a:lnTo>
                  <a:lnTo>
                    <a:pt x="892" y="0"/>
                  </a:lnTo>
                  <a:lnTo>
                    <a:pt x="88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" name="Полилиния 566">
              <a:extLst>
                <a:ext uri="{FF2B5EF4-FFF2-40B4-BE49-F238E27FC236}">
                  <a16:creationId xmlns:a16="http://schemas.microsoft.com/office/drawing/2014/main" xmlns="" id="{B7B50F87-A3AA-4FB6-9692-24BF5512FC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4225" y="4843463"/>
              <a:ext cx="200025" cy="73025"/>
            </a:xfrm>
            <a:custGeom>
              <a:avLst/>
              <a:gdLst>
                <a:gd name="T0" fmla="*/ 151 w 632"/>
                <a:gd name="T1" fmla="*/ 151 h 226"/>
                <a:gd name="T2" fmla="*/ 157 w 632"/>
                <a:gd name="T3" fmla="*/ 149 h 226"/>
                <a:gd name="T4" fmla="*/ 161 w 632"/>
                <a:gd name="T5" fmla="*/ 146 h 226"/>
                <a:gd name="T6" fmla="*/ 288 w 632"/>
                <a:gd name="T7" fmla="*/ 217 h 226"/>
                <a:gd name="T8" fmla="*/ 292 w 632"/>
                <a:gd name="T9" fmla="*/ 223 h 226"/>
                <a:gd name="T10" fmla="*/ 299 w 632"/>
                <a:gd name="T11" fmla="*/ 226 h 226"/>
                <a:gd name="T12" fmla="*/ 302 w 632"/>
                <a:gd name="T13" fmla="*/ 226 h 226"/>
                <a:gd name="T14" fmla="*/ 307 w 632"/>
                <a:gd name="T15" fmla="*/ 225 h 226"/>
                <a:gd name="T16" fmla="*/ 313 w 632"/>
                <a:gd name="T17" fmla="*/ 222 h 226"/>
                <a:gd name="T18" fmla="*/ 471 w 632"/>
                <a:gd name="T19" fmla="*/ 191 h 226"/>
                <a:gd name="T20" fmla="*/ 477 w 632"/>
                <a:gd name="T21" fmla="*/ 195 h 226"/>
                <a:gd name="T22" fmla="*/ 483 w 632"/>
                <a:gd name="T23" fmla="*/ 196 h 226"/>
                <a:gd name="T24" fmla="*/ 488 w 632"/>
                <a:gd name="T25" fmla="*/ 194 h 226"/>
                <a:gd name="T26" fmla="*/ 494 w 632"/>
                <a:gd name="T27" fmla="*/ 191 h 226"/>
                <a:gd name="T28" fmla="*/ 631 w 632"/>
                <a:gd name="T29" fmla="*/ 23 h 226"/>
                <a:gd name="T30" fmla="*/ 632 w 632"/>
                <a:gd name="T31" fmla="*/ 16 h 226"/>
                <a:gd name="T32" fmla="*/ 632 w 632"/>
                <a:gd name="T33" fmla="*/ 11 h 226"/>
                <a:gd name="T34" fmla="*/ 629 w 632"/>
                <a:gd name="T35" fmla="*/ 5 h 226"/>
                <a:gd name="T36" fmla="*/ 625 w 632"/>
                <a:gd name="T37" fmla="*/ 2 h 226"/>
                <a:gd name="T38" fmla="*/ 619 w 632"/>
                <a:gd name="T39" fmla="*/ 0 h 226"/>
                <a:gd name="T40" fmla="*/ 613 w 632"/>
                <a:gd name="T41" fmla="*/ 1 h 226"/>
                <a:gd name="T42" fmla="*/ 607 w 632"/>
                <a:gd name="T43" fmla="*/ 3 h 226"/>
                <a:gd name="T44" fmla="*/ 481 w 632"/>
                <a:gd name="T45" fmla="*/ 159 h 226"/>
                <a:gd name="T46" fmla="*/ 415 w 632"/>
                <a:gd name="T47" fmla="*/ 93 h 226"/>
                <a:gd name="T48" fmla="*/ 409 w 632"/>
                <a:gd name="T49" fmla="*/ 91 h 226"/>
                <a:gd name="T50" fmla="*/ 404 w 632"/>
                <a:gd name="T51" fmla="*/ 91 h 226"/>
                <a:gd name="T52" fmla="*/ 398 w 632"/>
                <a:gd name="T53" fmla="*/ 93 h 226"/>
                <a:gd name="T54" fmla="*/ 307 w 632"/>
                <a:gd name="T55" fmla="*/ 185 h 226"/>
                <a:gd name="T56" fmla="*/ 247 w 632"/>
                <a:gd name="T57" fmla="*/ 39 h 226"/>
                <a:gd name="T58" fmla="*/ 242 w 632"/>
                <a:gd name="T59" fmla="*/ 34 h 226"/>
                <a:gd name="T60" fmla="*/ 234 w 632"/>
                <a:gd name="T61" fmla="*/ 33 h 226"/>
                <a:gd name="T62" fmla="*/ 227 w 632"/>
                <a:gd name="T63" fmla="*/ 35 h 226"/>
                <a:gd name="T64" fmla="*/ 144 w 632"/>
                <a:gd name="T65" fmla="*/ 121 h 226"/>
                <a:gd name="T66" fmla="*/ 12 w 632"/>
                <a:gd name="T67" fmla="*/ 121 h 226"/>
                <a:gd name="T68" fmla="*/ 7 w 632"/>
                <a:gd name="T69" fmla="*/ 123 h 226"/>
                <a:gd name="T70" fmla="*/ 3 w 632"/>
                <a:gd name="T71" fmla="*/ 128 h 226"/>
                <a:gd name="T72" fmla="*/ 0 w 632"/>
                <a:gd name="T73" fmla="*/ 133 h 226"/>
                <a:gd name="T74" fmla="*/ 0 w 632"/>
                <a:gd name="T75" fmla="*/ 138 h 226"/>
                <a:gd name="T76" fmla="*/ 3 w 632"/>
                <a:gd name="T77" fmla="*/ 144 h 226"/>
                <a:gd name="T78" fmla="*/ 7 w 632"/>
                <a:gd name="T79" fmla="*/ 148 h 226"/>
                <a:gd name="T80" fmla="*/ 12 w 632"/>
                <a:gd name="T81" fmla="*/ 150 h 226"/>
                <a:gd name="T82" fmla="*/ 15 w 632"/>
                <a:gd name="T83" fmla="*/ 151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32" h="226">
                  <a:moveTo>
                    <a:pt x="15" y="151"/>
                  </a:moveTo>
                  <a:lnTo>
                    <a:pt x="151" y="151"/>
                  </a:lnTo>
                  <a:lnTo>
                    <a:pt x="154" y="150"/>
                  </a:lnTo>
                  <a:lnTo>
                    <a:pt x="157" y="149"/>
                  </a:lnTo>
                  <a:lnTo>
                    <a:pt x="159" y="148"/>
                  </a:lnTo>
                  <a:lnTo>
                    <a:pt x="161" y="146"/>
                  </a:lnTo>
                  <a:lnTo>
                    <a:pt x="230" y="75"/>
                  </a:lnTo>
                  <a:lnTo>
                    <a:pt x="288" y="217"/>
                  </a:lnTo>
                  <a:lnTo>
                    <a:pt x="289" y="220"/>
                  </a:lnTo>
                  <a:lnTo>
                    <a:pt x="292" y="223"/>
                  </a:lnTo>
                  <a:lnTo>
                    <a:pt x="294" y="224"/>
                  </a:lnTo>
                  <a:lnTo>
                    <a:pt x="299" y="226"/>
                  </a:lnTo>
                  <a:lnTo>
                    <a:pt x="300" y="226"/>
                  </a:lnTo>
                  <a:lnTo>
                    <a:pt x="302" y="226"/>
                  </a:lnTo>
                  <a:lnTo>
                    <a:pt x="304" y="226"/>
                  </a:lnTo>
                  <a:lnTo>
                    <a:pt x="307" y="225"/>
                  </a:lnTo>
                  <a:lnTo>
                    <a:pt x="309" y="223"/>
                  </a:lnTo>
                  <a:lnTo>
                    <a:pt x="313" y="222"/>
                  </a:lnTo>
                  <a:lnTo>
                    <a:pt x="407" y="127"/>
                  </a:lnTo>
                  <a:lnTo>
                    <a:pt x="471" y="191"/>
                  </a:lnTo>
                  <a:lnTo>
                    <a:pt x="473" y="193"/>
                  </a:lnTo>
                  <a:lnTo>
                    <a:pt x="477" y="195"/>
                  </a:lnTo>
                  <a:lnTo>
                    <a:pt x="480" y="196"/>
                  </a:lnTo>
                  <a:lnTo>
                    <a:pt x="483" y="196"/>
                  </a:lnTo>
                  <a:lnTo>
                    <a:pt x="486" y="195"/>
                  </a:lnTo>
                  <a:lnTo>
                    <a:pt x="488" y="194"/>
                  </a:lnTo>
                  <a:lnTo>
                    <a:pt x="492" y="193"/>
                  </a:lnTo>
                  <a:lnTo>
                    <a:pt x="494" y="191"/>
                  </a:lnTo>
                  <a:lnTo>
                    <a:pt x="629" y="25"/>
                  </a:lnTo>
                  <a:lnTo>
                    <a:pt x="631" y="23"/>
                  </a:lnTo>
                  <a:lnTo>
                    <a:pt x="632" y="19"/>
                  </a:lnTo>
                  <a:lnTo>
                    <a:pt x="632" y="16"/>
                  </a:lnTo>
                  <a:lnTo>
                    <a:pt x="632" y="14"/>
                  </a:lnTo>
                  <a:lnTo>
                    <a:pt x="632" y="11"/>
                  </a:lnTo>
                  <a:lnTo>
                    <a:pt x="631" y="9"/>
                  </a:lnTo>
                  <a:lnTo>
                    <a:pt x="629" y="5"/>
                  </a:lnTo>
                  <a:lnTo>
                    <a:pt x="627" y="3"/>
                  </a:lnTo>
                  <a:lnTo>
                    <a:pt x="625" y="2"/>
                  </a:lnTo>
                  <a:lnTo>
                    <a:pt x="621" y="1"/>
                  </a:lnTo>
                  <a:lnTo>
                    <a:pt x="619" y="0"/>
                  </a:lnTo>
                  <a:lnTo>
                    <a:pt x="616" y="0"/>
                  </a:lnTo>
                  <a:lnTo>
                    <a:pt x="613" y="1"/>
                  </a:lnTo>
                  <a:lnTo>
                    <a:pt x="611" y="2"/>
                  </a:lnTo>
                  <a:lnTo>
                    <a:pt x="607" y="3"/>
                  </a:lnTo>
                  <a:lnTo>
                    <a:pt x="605" y="5"/>
                  </a:lnTo>
                  <a:lnTo>
                    <a:pt x="481" y="159"/>
                  </a:lnTo>
                  <a:lnTo>
                    <a:pt x="418" y="95"/>
                  </a:lnTo>
                  <a:lnTo>
                    <a:pt x="415" y="93"/>
                  </a:lnTo>
                  <a:lnTo>
                    <a:pt x="412" y="91"/>
                  </a:lnTo>
                  <a:lnTo>
                    <a:pt x="409" y="91"/>
                  </a:lnTo>
                  <a:lnTo>
                    <a:pt x="407" y="90"/>
                  </a:lnTo>
                  <a:lnTo>
                    <a:pt x="404" y="91"/>
                  </a:lnTo>
                  <a:lnTo>
                    <a:pt x="400" y="91"/>
                  </a:lnTo>
                  <a:lnTo>
                    <a:pt x="398" y="93"/>
                  </a:lnTo>
                  <a:lnTo>
                    <a:pt x="396" y="95"/>
                  </a:lnTo>
                  <a:lnTo>
                    <a:pt x="307" y="185"/>
                  </a:lnTo>
                  <a:lnTo>
                    <a:pt x="249" y="42"/>
                  </a:lnTo>
                  <a:lnTo>
                    <a:pt x="247" y="39"/>
                  </a:lnTo>
                  <a:lnTo>
                    <a:pt x="244" y="36"/>
                  </a:lnTo>
                  <a:lnTo>
                    <a:pt x="242" y="34"/>
                  </a:lnTo>
                  <a:lnTo>
                    <a:pt x="237" y="33"/>
                  </a:lnTo>
                  <a:lnTo>
                    <a:pt x="234" y="33"/>
                  </a:lnTo>
                  <a:lnTo>
                    <a:pt x="230" y="33"/>
                  </a:lnTo>
                  <a:lnTo>
                    <a:pt x="227" y="35"/>
                  </a:lnTo>
                  <a:lnTo>
                    <a:pt x="224" y="38"/>
                  </a:lnTo>
                  <a:lnTo>
                    <a:pt x="144" y="121"/>
                  </a:lnTo>
                  <a:lnTo>
                    <a:pt x="15" y="121"/>
                  </a:lnTo>
                  <a:lnTo>
                    <a:pt x="12" y="121"/>
                  </a:lnTo>
                  <a:lnTo>
                    <a:pt x="9" y="122"/>
                  </a:lnTo>
                  <a:lnTo>
                    <a:pt x="7" y="123"/>
                  </a:lnTo>
                  <a:lnTo>
                    <a:pt x="5" y="126"/>
                  </a:lnTo>
                  <a:lnTo>
                    <a:pt x="3" y="128"/>
                  </a:lnTo>
                  <a:lnTo>
                    <a:pt x="2" y="130"/>
                  </a:lnTo>
                  <a:lnTo>
                    <a:pt x="0" y="133"/>
                  </a:lnTo>
                  <a:lnTo>
                    <a:pt x="0" y="136"/>
                  </a:lnTo>
                  <a:lnTo>
                    <a:pt x="0" y="138"/>
                  </a:lnTo>
                  <a:lnTo>
                    <a:pt x="2" y="142"/>
                  </a:lnTo>
                  <a:lnTo>
                    <a:pt x="3" y="144"/>
                  </a:lnTo>
                  <a:lnTo>
                    <a:pt x="5" y="146"/>
                  </a:lnTo>
                  <a:lnTo>
                    <a:pt x="7" y="148"/>
                  </a:lnTo>
                  <a:lnTo>
                    <a:pt x="9" y="150"/>
                  </a:lnTo>
                  <a:lnTo>
                    <a:pt x="12" y="150"/>
                  </a:lnTo>
                  <a:lnTo>
                    <a:pt x="15" y="151"/>
                  </a:lnTo>
                  <a:lnTo>
                    <a:pt x="15" y="1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2DFAECB-8D39-D2C7-6079-F54C2DDD644D}"/>
              </a:ext>
            </a:extLst>
          </p:cNvPr>
          <p:cNvSpPr txBox="1"/>
          <p:nvPr/>
        </p:nvSpPr>
        <p:spPr>
          <a:xfrm>
            <a:off x="8119533" y="6214533"/>
            <a:ext cx="276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Преподаватель 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Романюк И.И.</a:t>
            </a:r>
          </a:p>
        </p:txBody>
      </p:sp>
    </p:spTree>
    <p:extLst>
      <p:ext uri="{BB962C8B-B14F-4D97-AF65-F5344CB8AC3E}">
        <p14:creationId xmlns:p14="http://schemas.microsoft.com/office/powerpoint/2010/main" xmlns="" val="2387849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xmlns="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0986099-F5F2-4E8B-BE17-81194861A0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3786147" y="125021"/>
            <a:ext cx="4619705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be-BY" sz="2800" b="1" dirty="0">
                <a:latin typeface="Times New Roman" pitchFamily="18" charset="0"/>
                <a:cs typeface="Times New Roman" pitchFamily="18" charset="0"/>
              </a:rPr>
              <a:t>Причины возникновения конфликта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83E690F4-843A-47A5-8620-4FB01C0D8E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xmlns="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xmlns="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xmlns="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xmlns="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xmlns="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xmlns="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xmlns="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xmlns="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xmlns="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F0055DA-EB9A-9344-E076-A7F0C0DFD657}"/>
              </a:ext>
            </a:extLst>
          </p:cNvPr>
          <p:cNvSpPr txBox="1"/>
          <p:nvPr/>
        </p:nvSpPr>
        <p:spPr>
          <a:xfrm>
            <a:off x="448732" y="1006697"/>
            <a:ext cx="1151466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РАСПРЕДЕЛЕНИЕ РЕСУРСОВ.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Даже в самых крупных организациях ресурсы всегда ограничены. 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ВЗАИМОЗАВИСИМОСТЬ ЗАДАЧ.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Возможность конфликта существует везде, где один человек или группа зависят в выполнении задачи от другого человека или группы.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РАЗЛИЧИЯ В ЦЕЛЯХ.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Возможность конфликта увеличивается по мере того, как организации становятся более специализированными и разбиваются на подразделения. </a:t>
            </a: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РАЗЛИЧИЯ В ПРЕДСТАВЛЕНИЯХ И ЦЕННОСТЯХ.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Представление о какой-то ситуации зависит от желания достигнуть определенной цели. 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РАЗЛИЧИЯ В МАНЕРЕ ПОВЕДЕНИЯ И ЖИЗНЕННОМ ОПЫТЕ.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Исследования показывают, что люди с чертами характера, которые делают их в высшей степени авторитарными, безразличными к такому понятию как самоуважение, скорее вступают в конфликт. 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НЕУДОВЛЕТВОРИТЕЛЬНЫЕ КОММУНИКАЦИИ.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Плохая передача информации может действовать как катализатор конфликта, мешая отдельным работникам или группе понять ситуацию или точки зрения других.</a:t>
            </a:r>
          </a:p>
          <a:p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988150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xmlns="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0986099-F5F2-4E8B-BE17-81194861A0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11667" y="291932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Разрешение конфликтов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83E690F4-843A-47A5-8620-4FB01C0D8E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xmlns="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xmlns="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xmlns="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xmlns="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xmlns="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xmlns="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xmlns="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xmlns="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xmlns="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F0055DA-EB9A-9344-E076-A7F0C0DFD657}"/>
              </a:ext>
            </a:extLst>
          </p:cNvPr>
          <p:cNvSpPr txBox="1"/>
          <p:nvPr/>
        </p:nvSpPr>
        <p:spPr>
          <a:xfrm>
            <a:off x="414865" y="1362297"/>
            <a:ext cx="1145540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Выбор подходящего стиля разрешения конфликта поможет большинству управляющих избежать проблемной ситуации.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Знание всех существующих способов, приемов, устранение и предупреждения конфликтов поможет организации успешно функционировать и процветать.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be-BY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3173514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xmlns="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0986099-F5F2-4E8B-BE17-81194861A0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3965575" y="89909"/>
            <a:ext cx="4086225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Шаги для разрешения конфликта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83E690F4-843A-47A5-8620-4FB01C0D8E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xmlns="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xmlns="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xmlns="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xmlns="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xmlns="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xmlns="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xmlns="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xmlns="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xmlns="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F0055DA-EB9A-9344-E076-A7F0C0DFD657}"/>
              </a:ext>
            </a:extLst>
          </p:cNvPr>
          <p:cNvSpPr txBox="1"/>
          <p:nvPr/>
        </p:nvSpPr>
        <p:spPr>
          <a:xfrm>
            <a:off x="414865" y="1362297"/>
            <a:ext cx="10219267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Создать эффективную атмосферу.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Прояснить представления.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Сосредоточиться на индивидуальных и общих потребностях.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Создать общую позитивную силу.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Смотреть в будущее и извлекать уроки из прошлого.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Предлагать варианты.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Разработать план действий.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Заключать взаимовыгодные соглашения.</a:t>
            </a:r>
            <a:endParaRPr lang="be-BY" sz="20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000" b="1" dirty="0"/>
          </a:p>
          <a:p>
            <a:pPr marL="457200" indent="-457200">
              <a:buFont typeface="+mj-lt"/>
              <a:buAutoNum type="arabicPeriod"/>
            </a:pPr>
            <a:endParaRPr lang="ru-RU" sz="2000" b="1" dirty="0"/>
          </a:p>
          <a:p>
            <a:pPr marL="457200" indent="-457200">
              <a:buFont typeface="+mj-lt"/>
              <a:buAutoNum type="arabicPeriod"/>
            </a:pP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1106079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xmlns="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0986099-F5F2-4E8B-BE17-81194861A0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3815548" y="144774"/>
            <a:ext cx="4551892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Способы управления конфликтной ситуацией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83E690F4-843A-47A5-8620-4FB01C0D8E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xmlns="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xmlns="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xmlns="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xmlns="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xmlns="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xmlns="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xmlns="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xmlns="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xmlns="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F0055DA-EB9A-9344-E076-A7F0C0DFD657}"/>
              </a:ext>
            </a:extLst>
          </p:cNvPr>
          <p:cNvSpPr txBox="1"/>
          <p:nvPr/>
        </p:nvSpPr>
        <p:spPr>
          <a:xfrm>
            <a:off x="414865" y="1362297"/>
            <a:ext cx="113284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РАЗЪЯСНЕНИЕ ТРЕБОВАНИЙ К РАБОТЕ.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Одним из лучших методов управления, предотвращающих конфликт—  является разъяснение того, какие результаты ожидаются от каждого сотрудника в подразделения. 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КООРДИНАЦИОННЫЕ И ИНТЕГРАЦИОННЫЕ МЕХАНИЗМЫ.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Еще один метод управления конфликтной ситуацией — это применение координационного механизма. Один из самых распространенных механизмов — цепь команд. </a:t>
            </a: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ОБЩЕОРГАНИЗАЦИОННЫЕ КОМПЛЕКСНЫЕ ЦЕЛИ.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Установление общеорганизационных комплексных целей — еще один структурный метод управления конфликтной ситуацией. 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СТРУКТУРА СИСТЕМЫ ВОЗНАГРАЖДЕНИЙ.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Вознаграждения можно использовать как метод управления конфликтной ситуацией, оказывая влияние на поведение людей, чтобы избежать неблагоприятных последствий. </a:t>
            </a:r>
          </a:p>
          <a:p>
            <a:endParaRPr lang="ru-RU" sz="2000" b="1" dirty="0"/>
          </a:p>
          <a:p>
            <a:pPr marL="457200" indent="-457200">
              <a:buFont typeface="+mj-lt"/>
              <a:buAutoNum type="arabicPeriod"/>
            </a:pP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2102128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accent3">
              <a:lumMod val="75000"/>
            </a:schemeClr>
          </a:fgClr>
          <a:bgClr>
            <a:schemeClr val="accent3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>
            <a:extLst>
              <a:ext uri="{FF2B5EF4-FFF2-40B4-BE49-F238E27FC236}">
                <a16:creationId xmlns:a16="http://schemas.microsoft.com/office/drawing/2014/main" xmlns="" id="{62A21665-C64F-4BDA-B2DE-442D706057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4325258" y="1544068"/>
            <a:ext cx="3541486" cy="3769865"/>
            <a:chOff x="4325258" y="1229517"/>
            <a:chExt cx="3541486" cy="3769865"/>
          </a:xfrm>
        </p:grpSpPr>
        <p:sp>
          <p:nvSpPr>
            <p:cNvPr id="12" name="Ромб 11">
              <a:extLst>
                <a:ext uri="{FF2B5EF4-FFF2-40B4-BE49-F238E27FC236}">
                  <a16:creationId xmlns:a16="http://schemas.microsoft.com/office/drawing/2014/main" xmlns="" id="{7DC8B409-5FAC-4539-B25A-26BE925A48AF}"/>
                </a:ext>
              </a:extLst>
            </p:cNvPr>
            <p:cNvSpPr/>
            <p:nvPr/>
          </p:nvSpPr>
          <p:spPr>
            <a:xfrm>
              <a:off x="4792319" y="2392018"/>
              <a:ext cx="2607364" cy="2607364"/>
            </a:xfrm>
            <a:prstGeom prst="diamond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dirty="0"/>
            </a:p>
          </p:txBody>
        </p:sp>
        <p:sp>
          <p:nvSpPr>
            <p:cNvPr id="13" name="Ромб 12">
              <a:extLst>
                <a:ext uri="{FF2B5EF4-FFF2-40B4-BE49-F238E27FC236}">
                  <a16:creationId xmlns:a16="http://schemas.microsoft.com/office/drawing/2014/main" xmlns="" id="{91498E2F-539C-46D3-AF7C-BB1DAE76B114}"/>
                </a:ext>
              </a:extLst>
            </p:cNvPr>
            <p:cNvSpPr/>
            <p:nvPr/>
          </p:nvSpPr>
          <p:spPr>
            <a:xfrm>
              <a:off x="4325258" y="1229517"/>
              <a:ext cx="3541486" cy="3541486"/>
            </a:xfrm>
            <a:prstGeom prst="diamond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dirty="0"/>
            </a:p>
          </p:txBody>
        </p:sp>
      </p:grp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xmlns="" id="{FA061601-468D-486D-B8EE-42BD1BE3AD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31805"/>
            <a:ext cx="9144000" cy="1994392"/>
          </a:xfrm>
        </p:spPr>
        <p:txBody>
          <a:bodyPr lIns="0" tIns="0" rIns="0" bIns="0" rtlCol="0" anchor="ctr">
            <a:spAutoFit/>
          </a:bodyPr>
          <a:lstStyle/>
          <a:p>
            <a:pPr rtl="0"/>
            <a:r>
              <a:rPr lang="ru-RU" sz="7200" b="1" dirty="0">
                <a:solidFill>
                  <a:schemeClr val="bg1"/>
                </a:solidFill>
              </a:rPr>
              <a:t>Спасибо за внимание!</a:t>
            </a:r>
            <a:endParaRPr lang="ru-RU" sz="7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3038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A725597-595A-4C66-9C0F-F6BA50B141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Цель: изучить что такое конфликт, и как его можно урегулировать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BCB40E2-DB3C-4135-9E01-CB24A95379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253478"/>
          </a:xfrm>
        </p:spPr>
        <p:txBody>
          <a:bodyPr/>
          <a:lstStyle/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marL="457200" indent="-457200" algn="l"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Рассмотреть понятие – «конфликт»</a:t>
            </a:r>
          </a:p>
          <a:p>
            <a:pPr marL="457200" indent="-457200" algn="l"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Рассмотреть виды конфликтов</a:t>
            </a:r>
          </a:p>
          <a:p>
            <a:pPr marL="457200" indent="-457200" algn="l"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Рассмотреть способы урегулирования конфликтов</a:t>
            </a:r>
          </a:p>
        </p:txBody>
      </p:sp>
    </p:spTree>
    <p:extLst>
      <p:ext uri="{BB962C8B-B14F-4D97-AF65-F5344CB8AC3E}">
        <p14:creationId xmlns:p14="http://schemas.microsoft.com/office/powerpoint/2010/main" xmlns="" val="1448795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xmlns="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0986099-F5F2-4E8B-BE17-81194861A0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8309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Конфликт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83E690F4-843A-47A5-8620-4FB01C0D8E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xmlns="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xmlns="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xmlns="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xmlns="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xmlns="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xmlns="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xmlns="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xmlns="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xmlns="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F0055DA-EB9A-9344-E076-A7F0C0DFD657}"/>
              </a:ext>
            </a:extLst>
          </p:cNvPr>
          <p:cNvSpPr txBox="1"/>
          <p:nvPr/>
        </p:nvSpPr>
        <p:spPr>
          <a:xfrm>
            <a:off x="711198" y="1586373"/>
            <a:ext cx="1112520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Представляет собой отсутствие согласия между двумя или более сторонами, которые могут быть конкретными лицами или группами. 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Каждая сторона делает все, чтобы принята была ее точка зрения или цель, и мешает другой стороне делать то же самое.</a:t>
            </a:r>
            <a:endParaRPr lang="be-BY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99715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xmlns="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0986099-F5F2-4E8B-BE17-81194861A0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Виды конфликтов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83E690F4-843A-47A5-8620-4FB01C0D8E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xmlns="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xmlns="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xmlns="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xmlns="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xmlns="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xmlns="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xmlns="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xmlns="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xmlns="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F0055DA-EB9A-9344-E076-A7F0C0DFD657}"/>
              </a:ext>
            </a:extLst>
          </p:cNvPr>
          <p:cNvSpPr txBox="1"/>
          <p:nvPr/>
        </p:nvSpPr>
        <p:spPr>
          <a:xfrm>
            <a:off x="711199" y="1586373"/>
            <a:ext cx="111675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Функциональный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ведёт к повышению эффективности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Дисфункциональный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приводит к снижению личной удовлетворенности, группового сотрудничества и эффективности организации</a:t>
            </a: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2549205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xmlns="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0986099-F5F2-4E8B-BE17-81194861A0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3691467" y="99678"/>
            <a:ext cx="4809067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Дисфункциональные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последствия конфликта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83E690F4-843A-47A5-8620-4FB01C0D8E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xmlns="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xmlns="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xmlns="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xmlns="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xmlns="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xmlns="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xmlns="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xmlns="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xmlns="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F0055DA-EB9A-9344-E076-A7F0C0DFD657}"/>
              </a:ext>
            </a:extLst>
          </p:cNvPr>
          <p:cNvSpPr txBox="1"/>
          <p:nvPr/>
        </p:nvSpPr>
        <p:spPr>
          <a:xfrm>
            <a:off x="660399" y="1061948"/>
            <a:ext cx="1120986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 Неудовлетворенность, плохое состояние духа, рост текучести кадров и снижение производительности.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2. Меньшая степень сотрудничества в будущем. 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3. Сильная преданность своей группе и больше непродуктивной конкуренции с другими группами организации. 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4. Представление о другой стороне как о «враге»; представление о своих целях как о положительных, а о целях другой стороны как об отрицательных. 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5. Сворачивание взаимодействия и общения между конфликтующими сторонами.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6. Увеличение враждебности между конфликтующими сторонами по мере уменьшения взаимодействия и общения.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7. Смещение акцента: придание большего значения «победе» в конфликте, чем решению реальной проблемы. </a:t>
            </a:r>
          </a:p>
          <a:p>
            <a:endParaRPr lang="ru-RU" sz="2000" dirty="0"/>
          </a:p>
          <a:p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1929432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xmlns="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0986099-F5F2-4E8B-BE17-81194861A0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Функции конфликта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83E690F4-843A-47A5-8620-4FB01C0D8E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xmlns="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xmlns="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xmlns="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xmlns="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xmlns="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xmlns="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xmlns="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xmlns="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xmlns="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F0055DA-EB9A-9344-E076-A7F0C0DFD657}"/>
              </a:ext>
            </a:extLst>
          </p:cNvPr>
          <p:cNvSpPr txBox="1"/>
          <p:nvPr/>
        </p:nvSpPr>
        <p:spPr>
          <a:xfrm>
            <a:off x="677332" y="855297"/>
            <a:ext cx="581660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Позитивные</a:t>
            </a: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1.Разрядка напряженности между конфликтующими сторонами.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2.Получение информации об оппоненте.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3.Сплочение коллектива организации при противоборстве с внешним врагом.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4.Снятие синдрома покорности у подчиненных.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5.Диагностика возможностей оппонента</a:t>
            </a:r>
            <a:r>
              <a:rPr lang="ru-RU" sz="2000" dirty="0"/>
              <a:t>.</a:t>
            </a:r>
            <a:endParaRPr lang="ru-RU" sz="2000" b="1" dirty="0"/>
          </a:p>
          <a:p>
            <a:endParaRPr lang="ru-RU" sz="20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72E2609-2D40-EE47-9A01-8AA46DA28CBB}"/>
              </a:ext>
            </a:extLst>
          </p:cNvPr>
          <p:cNvSpPr txBox="1"/>
          <p:nvPr/>
        </p:nvSpPr>
        <p:spPr>
          <a:xfrm>
            <a:off x="7018867" y="972252"/>
            <a:ext cx="4572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Негативные</a:t>
            </a: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1.Большие эмоциональные и материальные затраты на участие в конфликте.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2.Увольнение сотрудников, снижение уровня дисциплины. Ухудшение социально-психологического климата в коллективе. 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3.Представление о побежденных группах как о врагах.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4. Сложное восстановление деловых отношений («шлейф конфликта»)</a:t>
            </a:r>
          </a:p>
        </p:txBody>
      </p:sp>
    </p:spTree>
    <p:extLst>
      <p:ext uri="{BB962C8B-B14F-4D97-AF65-F5344CB8AC3E}">
        <p14:creationId xmlns:p14="http://schemas.microsoft.com/office/powerpoint/2010/main" xmlns="" val="692714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xmlns="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0986099-F5F2-4E8B-BE17-81194861A0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Типы конфликтов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83E690F4-843A-47A5-8620-4FB01C0D8E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xmlns="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xmlns="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xmlns="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xmlns="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xmlns="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xmlns="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xmlns="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xmlns="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xmlns="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F0055DA-EB9A-9344-E076-A7F0C0DFD657}"/>
              </a:ext>
            </a:extLst>
          </p:cNvPr>
          <p:cNvSpPr txBox="1"/>
          <p:nvPr/>
        </p:nvSpPr>
        <p:spPr>
          <a:xfrm>
            <a:off x="457198" y="966097"/>
            <a:ext cx="11328401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Font typeface="+mj-lt"/>
              <a:buAutoNum type="romanUcPeriod"/>
            </a:pPr>
            <a:r>
              <a:rPr lang="be-BY" sz="2000" b="1" dirty="0">
                <a:latin typeface="Times New Roman" pitchFamily="18" charset="0"/>
                <a:cs typeface="Times New Roman" pitchFamily="18" charset="0"/>
              </a:rPr>
              <a:t>Внутриличностный конфликт -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когда к одному человеку предъявляются противоречивые требования по поводу того, каким должен быть результат его работы.</a:t>
            </a:r>
            <a:endParaRPr lang="be-BY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Причины возникновения внутриличностных конфликтов:</a:t>
            </a: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противоречивые требования, предъявляемые к одному и тому же человеку;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be-BY" sz="2000" dirty="0">
                <a:latin typeface="Times New Roman" pitchFamily="18" charset="0"/>
                <a:cs typeface="Times New Roman" pitchFamily="18" charset="0"/>
              </a:rPr>
              <a:t>нарушение принципа единоначалия;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be-BY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 согласование производственных требований с личными потребностями или ценностями;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рабочая перегрузка или недогрузка;</a:t>
            </a:r>
            <a:endParaRPr lang="be-BY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3277037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xmlns="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0986099-F5F2-4E8B-BE17-81194861A0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Типы конфликтов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83E690F4-843A-47A5-8620-4FB01C0D8E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xmlns="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xmlns="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xmlns="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xmlns="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xmlns="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xmlns="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xmlns="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xmlns="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xmlns="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F0055DA-EB9A-9344-E076-A7F0C0DFD657}"/>
              </a:ext>
            </a:extLst>
          </p:cNvPr>
          <p:cNvSpPr txBox="1"/>
          <p:nvPr/>
        </p:nvSpPr>
        <p:spPr>
          <a:xfrm>
            <a:off x="414865" y="1362297"/>
            <a:ext cx="11353801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Font typeface="+mj-lt"/>
              <a:buAutoNum type="romanUcPeriod" startAt="2"/>
            </a:pPr>
            <a:r>
              <a:rPr lang="be-BY" sz="2400" b="1" dirty="0">
                <a:latin typeface="Times New Roman" pitchFamily="18" charset="0"/>
                <a:cs typeface="Times New Roman" pitchFamily="18" charset="0"/>
              </a:rPr>
              <a:t>Межличностный конфликт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проявляется как столкновение личностей.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Люди с различными чертами характера, взглядами и ценностями иногда просто не в состоянии ладить друг с другом.</a:t>
            </a:r>
          </a:p>
          <a:p>
            <a:pPr algn="just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romanUcPeriod" startAt="3"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Конфликт между личностью и группой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возникает когда ожидания группы находятся в противоречии с ожиданиями отдельной личности.</a:t>
            </a:r>
            <a:endParaRPr lang="be-BY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romanUcPeriod" startAt="4"/>
            </a:pPr>
            <a:r>
              <a:rPr lang="be-BY" sz="2400" b="1" dirty="0">
                <a:latin typeface="Times New Roman" pitchFamily="18" charset="0"/>
                <a:cs typeface="Times New Roman" pitchFamily="18" charset="0"/>
              </a:rPr>
              <a:t>Межгрупповой конфликт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разногласия между линейным и штабным персоналом.</a:t>
            </a:r>
          </a:p>
          <a:p>
            <a:endParaRPr lang="be-BY" sz="2000" b="1" dirty="0"/>
          </a:p>
          <a:p>
            <a:endParaRPr lang="ru-RU" sz="2000" b="1" dirty="0"/>
          </a:p>
          <a:p>
            <a:endParaRPr lang="ru-RU" sz="2000" b="1" dirty="0"/>
          </a:p>
          <a:p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2244944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xmlns="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D0986099-F5F2-4E8B-BE17-81194861A0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3786147" y="125021"/>
            <a:ext cx="4619705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Межличностные стили разрешения конфликтов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83E690F4-843A-47A5-8620-4FB01C0D8E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xmlns="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xmlns="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xmlns="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xmlns="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xmlns="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xmlns="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xmlns="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xmlns="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xmlns="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F0055DA-EB9A-9344-E076-A7F0C0DFD657}"/>
              </a:ext>
            </a:extLst>
          </p:cNvPr>
          <p:cNvSpPr txBox="1"/>
          <p:nvPr/>
        </p:nvSpPr>
        <p:spPr>
          <a:xfrm>
            <a:off x="448733" y="1006697"/>
            <a:ext cx="1149773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УКЛОНЕНИЕ.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Этот стиль подразумевает, что человек старается уйти от конфликта. Один из способов разрешения конфликта - это не попадать в ситуации, которые провоцируют возникновение противоречий. 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СГЛАЖИВАНИЕ.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Этот стиль характеризуется поведением, которое диктуется убеждением, что не стоит сердиться, потому что “мы все - одна счастливая команда, и не следует раскачивать лодку”. 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ПРИНУЖДЕНИЕ.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рамках этого стиля превалируют попытки заставить принять свою точку зрения любой ценой. </a:t>
            </a:r>
          </a:p>
          <a:p>
            <a:pPr algn="just"/>
            <a:endParaRPr lang="be-BY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КОМПРОМИСС.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Этот стиль характеризуется принятием точки зрения другой стороны, но лишь до некоторой степени. 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РЕШЕНИЕ ПРОБЛЕМЫ.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Данный стиль - признание различия во мнениях и готовность ознакомиться с иными точками зрения, чтобы понять причины конфликта и найти курс действий, приемлемый для всех сторон.</a:t>
            </a:r>
          </a:p>
          <a:p>
            <a:endParaRPr lang="ru-RU" sz="2000" b="1" dirty="0"/>
          </a:p>
          <a:p>
            <a:endParaRPr lang="ru-RU" sz="2000" b="1" dirty="0"/>
          </a:p>
          <a:p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10228582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Custom 73">
      <a:dk1>
        <a:srgbClr val="000000"/>
      </a:dk1>
      <a:lt1>
        <a:sysClr val="window" lastClr="FFFFFF"/>
      </a:lt1>
      <a:dk2>
        <a:srgbClr val="585858"/>
      </a:dk2>
      <a:lt2>
        <a:srgbClr val="E3E3E3"/>
      </a:lt2>
      <a:accent1>
        <a:srgbClr val="E20613"/>
      </a:accent1>
      <a:accent2>
        <a:srgbClr val="A9C038"/>
      </a:accent2>
      <a:accent3>
        <a:srgbClr val="11AEC7"/>
      </a:accent3>
      <a:accent4>
        <a:srgbClr val="F59F26"/>
      </a:accent4>
      <a:accent5>
        <a:srgbClr val="0062A9"/>
      </a:accent5>
      <a:accent6>
        <a:srgbClr val="EB6047"/>
      </a:accent6>
      <a:hlink>
        <a:srgbClr val="8ED9F6"/>
      </a:hlink>
      <a:folHlink>
        <a:srgbClr val="C00000"/>
      </a:folHlink>
    </a:clrScheme>
    <a:fontScheme name="Modern 01">
      <a:majorFont>
        <a:latin typeface="Century Gothic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30740520_TF78455520.potx" id="{6194D418-000E-4B18-8B3F-3A59BEE2D1E7}" vid="{6F7872A1-CC0E-4A91-8B87-352845EDF7F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Анализ проекта, от 24Slides</Template>
  <TotalTime>56</TotalTime>
  <Words>921</Words>
  <Application>Microsoft Office PowerPoint</Application>
  <PresentationFormat>Произвольный</PresentationFormat>
  <Paragraphs>144</Paragraphs>
  <Slides>14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Конфликты и способы их разрешения </vt:lpstr>
      <vt:lpstr>Цель: изучить что такое конфликт, и как его можно урегулировать</vt:lpstr>
      <vt:lpstr>Слайд 2 с анализом проекта</vt:lpstr>
      <vt:lpstr>Слайд 2 с анализом проекта</vt:lpstr>
      <vt:lpstr>Слайд 2 с анализом проекта</vt:lpstr>
      <vt:lpstr>Слайд 2 с анализом проекта</vt:lpstr>
      <vt:lpstr>Слайд 2 с анализом проекта</vt:lpstr>
      <vt:lpstr>Слайд 2 с анализом проекта</vt:lpstr>
      <vt:lpstr>Слайд 2 с анализом проекта</vt:lpstr>
      <vt:lpstr>Слайд 2 с анализом проекта</vt:lpstr>
      <vt:lpstr>Слайд 2 с анализом проекта</vt:lpstr>
      <vt:lpstr>Слайд 2 с анализом проекта</vt:lpstr>
      <vt:lpstr>Слайд 2 с анализом проекта</vt:lpstr>
      <vt:lpstr>Спасибо за внимание!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Конфликты и способы их разрешения</dc:title>
  <dc:creator>Уходите!</dc:creator>
  <cp:lastModifiedBy>avanesyan</cp:lastModifiedBy>
  <cp:revision>4</cp:revision>
  <dcterms:created xsi:type="dcterms:W3CDTF">2022-11-06T08:50:19Z</dcterms:created>
  <dcterms:modified xsi:type="dcterms:W3CDTF">2022-12-12T12:01:46Z</dcterms:modified>
</cp:coreProperties>
</file>