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88" r:id="rId2"/>
    <p:sldId id="353" r:id="rId3"/>
    <p:sldId id="260" r:id="rId4"/>
    <p:sldId id="321" r:id="rId5"/>
    <p:sldId id="344" r:id="rId6"/>
    <p:sldId id="322" r:id="rId7"/>
    <p:sldId id="341" r:id="rId8"/>
    <p:sldId id="323" r:id="rId9"/>
    <p:sldId id="354" r:id="rId10"/>
    <p:sldId id="324" r:id="rId11"/>
    <p:sldId id="343" r:id="rId12"/>
    <p:sldId id="325" r:id="rId13"/>
    <p:sldId id="345" r:id="rId14"/>
    <p:sldId id="326" r:id="rId15"/>
    <p:sldId id="346" r:id="rId16"/>
    <p:sldId id="347" r:id="rId17"/>
    <p:sldId id="355" r:id="rId18"/>
    <p:sldId id="29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5050B"/>
    <a:srgbClr val="FFCC00"/>
    <a:srgbClr val="EAEAEA"/>
    <a:srgbClr val="FF7C80"/>
    <a:srgbClr val="FF3300"/>
    <a:srgbClr val="CC3300"/>
    <a:srgbClr val="E1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0860" autoAdjust="0"/>
  </p:normalViewPr>
  <p:slideViewPr>
    <p:cSldViewPr snapToGrid="0">
      <p:cViewPr varScale="1">
        <p:scale>
          <a:sx n="95" d="100"/>
          <a:sy n="95" d="100"/>
        </p:scale>
        <p:origin x="13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69.wmf"/><Relationship Id="rId3" Type="http://schemas.openxmlformats.org/officeDocument/2006/relationships/image" Target="../media/image63.wmf"/><Relationship Id="rId7" Type="http://schemas.openxmlformats.org/officeDocument/2006/relationships/image" Target="../media/image66.wmf"/><Relationship Id="rId12" Type="http://schemas.openxmlformats.org/officeDocument/2006/relationships/image" Target="../media/image25.wmf"/><Relationship Id="rId2" Type="http://schemas.openxmlformats.org/officeDocument/2006/relationships/image" Target="../media/image62.wmf"/><Relationship Id="rId1" Type="http://schemas.openxmlformats.org/officeDocument/2006/relationships/image" Target="../media/image35.wmf"/><Relationship Id="rId6" Type="http://schemas.openxmlformats.org/officeDocument/2006/relationships/image" Target="../media/image65.wmf"/><Relationship Id="rId11" Type="http://schemas.openxmlformats.org/officeDocument/2006/relationships/image" Target="../media/image68.wmf"/><Relationship Id="rId5" Type="http://schemas.openxmlformats.org/officeDocument/2006/relationships/image" Target="../media/image64.wmf"/><Relationship Id="rId15" Type="http://schemas.openxmlformats.org/officeDocument/2006/relationships/image" Target="../media/image71.wmf"/><Relationship Id="rId10" Type="http://schemas.openxmlformats.org/officeDocument/2006/relationships/image" Target="../media/image67.wmf"/><Relationship Id="rId4" Type="http://schemas.openxmlformats.org/officeDocument/2006/relationships/image" Target="../media/image36.wmf"/><Relationship Id="rId9" Type="http://schemas.openxmlformats.org/officeDocument/2006/relationships/image" Target="../media/image10.wmf"/><Relationship Id="rId14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07:05.022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139 20,'0'0,"-60"-20,21 20,19 20,0-20,20 0,0 0,0-20,0 20,0 0,0 0,0 0,0 0,0 0,0 0,0 0,0 0,0 0,0 0,0 0,0 0,0 0,0 0,0 0,0 0,0 0,0 0,0 0,0 0,0 0,0 0,0 0,0 0,0 0,0 0,0 0,0 0,20 0,-20 0,0 0,0 20,20-20,-20 0,20 0,-20 0,0 0,19 0,-19 0,20 0,-20 0,20 0,-20 0,0 0,20 0,-20 0,0 0,20 0,-20 0,0 0,20 0,-20 20,0-20,0 0,0 0,0 0,0 0,19 0,-19 0,0 0,0 0,-19 0,19 0,0 0,0 0,0 0,0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07:14.351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08:53.442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198 0,'0'0,"0"0,-79 0,39 19,20-19,20 0,0 0,0 0,0 0,-19 0,19 0,0 0,0 0,0 0,0 0,-20 0,20 0,0 0,0 0,0 0,0 0,0 0,0 0,0 0,0 0,0 0,0 0,0 0,0 0,0 0,0 0,0 0,0 0,0 0,0 0,0 0,0 0,0 0,-20 0,20 20,0-20,0 0,0 0,0 0,0 0,0 0,0 0,0 0,0 0,0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09:59.180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40 0,'-40'40,"40"-40,40 0,40 20,-41-20,-19 0,-20 0,20 0,-20 0,0 0,20 0,-20 0,0 0,0 0,0 0,0 0,0 0,0 0,0 0,0-20,0 20,0 0,0 0,0 0,0 0,0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10:05.420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20 0,'20'59,"-20"-19,0-20,0-20,0 20,0-20,0 19,0-19,-20 20,20 0,0-20,0 20,0-20,0 20,0-20,0 20,0-20,0 20,0-20,0 19,0 1,0-20,0 20,0-20,0 20,0-20,0 20,0-20,0 20,0-20,0 19,0-19,0 20,0-20,0 0,0 20,0-20,0 0,0 0,0 20,0-20,0 0,0 0,0 0,0 0,0 20,0-20,0 0,0 0,0 0,0 0,-20 0,20 0,0 0,0 0,0 0,0 0,0 0,0 0,0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11:38.220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0 278</inkml:trace>
  <inkml:trace contextRef="#ctx0" brushRef="#br0" timeOffset="3229">1647 0</inkml:trace>
  <inkml:trace contextRef="#ctx0" brushRef="#br0" timeOffset="12511">4306 318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11:36.489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0 417,'0'0,"60"20,-1 0,-39-20,0 0,0 0,0-20,-20 20,19 20,1-20,0 0,-20 0,20 0,-20 0,20 0,-20 0,20 0,-20 0,19 0,-19 0,0 0,0 0,0 0,0 20,0-20,0 0,0 0,0 0,0 0,0 0,0 0,0 0,0 0,0 0,0 0,0 0,0 0,0 20,0-20,-19 0,19 0,0 0,0 0,0 0,0 0,0 0</inkml:trace>
  <inkml:trace contextRef="#ctx0" brushRef="#br0" timeOffset="733">953 159,'-40'60,"-39"-21,59-58,20 19,0-20,0 20,-20 0,20-20,0 20,0-20,0 20,0 0,20-20,-20 0,0 20,0-19,20-1,-20 20,0-20,19 20,-19-20,20 0,-20 20,20 0,-20-20,20 20,-20 0,20 0,-20-20,20 20,-20 20,0-20,19 0,-19 0,20 0,-20 0,0 20,20-20,-20 0,0 20,20 0,-20 0,0 0,0-20,0 19,20 1,-20 20,0-20,0 0,0-1,-20 21,20 0,0-1,-20 1,20 0,0-20,-20 19,20-19,-20 20,20-20,-19 0,-1 19,20-19,-20 20,0-20,0-1,20 1,-20 0,1 0,19 0,-20 0,0 0,0-1,20-19,-20 20,0-20,20 0,-20 20,1-20,19 0,-20 0,20 0,-20 0,20 0,-20-20,20 20,-20 0,20-20,0 20,-20-19,20-1,0 20,0-20,0 20,0-20,0 0,0 0,0 20,20-20,-20 1,0 19,0-20,20 20,-20 0,20-20,-20 20,20 0,-20-20,20 20,-20 0,19 20,-19-20,20 0,-20 20,20-20,0 0,-20 0,20 0,0 20,-20-1,20-19,-1 20,-19 0,20 0,-20 0,20 0,-20-20,20 20,0-1,-20 1,20 0,-20 0,19 0,-19 0,20-1,-20 1,20 0,-20 0,20 0,-20 0,0-20,20 20,-20-1,20-19,-20 20,0-20,20 0,-20 0,0 0,19 0,-19 0,20 0,-20 0,0 0,20-20,-20 20,0-19,20 19,-20-20,0 20,0 0,0 0,0 0</inkml:trace>
  <inkml:trace contextRef="#ctx0" brushRef="#br0" timeOffset="1560">1469 477,'39'99,"-39"-79,0 0,20-20,-20 19,0 1,20 20,-20-20,0 0,20-1,-20 1,20 0,-1 0,-19 20,20-20,-20-1,20 1,-20 0,20 0,-20-20,20 20,0 0,-20-20,19 19,-19 1,20 0,0-20,-20 20,20 0,-20-20,20 0,-20 0,20 0,-20-20,0 20,20 0,-20-20,0 20,0 0,0 0</inkml:trace>
  <inkml:trace contextRef="#ctx0" brushRef="#br0" timeOffset="1794">1865 735,'0'0,"-59"-139,39 59,0 21,20 59,0 0,0 0,0 0,0 0</inkml:trace>
  <inkml:trace contextRef="#ctx0" brushRef="#br0" timeOffset="1887">1726 457,'0'0,"-19"99,19-79,0 0,-20 0,20-1,0 1,-20 20,20-20,0 0,-20-1,20 21,-20-20,20 20,-20-1,20-19,-19 0,19 20,-20-20,0-1,20 21,-20-20,20 0,-20 0,0 19,20-19,-19 0,19 0,0-20,-20 0,20 0,0 0,0 0</inkml:trace>
  <inkml:trace contextRef="#ctx0" brushRef="#br0" timeOffset="3385">2262 655,'139'0,"-119"20,0-20,0 0,0 0,-1-20,1 20,0 0,0 20,-20-20,20 0,0 0,-1 0,1 20,-20-20,20-20,-20 20,20 0,-20 0,0-20,0 20,0 0,0 0</inkml:trace>
  <inkml:trace contextRef="#ctx0" brushRef="#br0" timeOffset="3650">2441 397,'20'100,"-20"-61,0-19,0 0,0 0,0 0,0-20,0 19,0 21,0-20,0 0,0 19,-20-19,20 20,0 0,0-20,-20 19,20 1,0 0,0-21,0 1,-20 0,20 0,0 0,0-20,0 0,0 0,0 0,0 0,0 0,0 0</inkml:trace>
  <inkml:trace contextRef="#ctx0" brushRef="#br0" timeOffset="4118">3076 457,'20'-60,"0"21,-1 39,-19-20,0 20,20 0,-20 0,0 0,20-20,-20 20,0 0,20 0,-20 0,20 0,-20 0,20 0,-20 0,0 20,0-20,19 0,-19 20,0-20,0 0,0 19,0 1,0-20,0 20,0 0,0 0,0-20,-19 20,19 0,-20-20,20 19,0 1,0 0,-20 0,20-20,-20 20,20-20,-20 20,20-20,-20 19,20-19,-19 0,19 20,-20-20,20 20,0-20,-20 0,20 0,0 0,-20 0,20 20,0-20,0 0,0 0,0 0,0 0,0 0,0 0,0-20,0 20,0 0,0 0,0 0,20-20,-20 20,0 0,20 0,-20 0,20 0,-20-20,0 20,19 0,-19 0,20 0,-20 0,20 0,-20 0,20 20,0-20,-20 0,20 0,-20 20,19-20,-19 20,20-20,-20 20,0 0,20-20,-20 19,0 1,20 0,-20 0,0 0,0 0,20 0,-20-1,0 1,0 0,0 0,0 0,0 0,-20-1,20-19,-20 20,20 0,0 0,-20 0,20 0,-20 0,20-20,-19 19,-1 1,20-20,-20 20,0-20,0 0,20 20,-20-20,1 0,19 0,-20 0,0 0,0 0,20 0,-20 0,20 0,-20-20,20 20,0 0,-20 0,20-20,0 20,0 0,0-20,-19 20,19 0,0 0,0 0,0 0,19 0,-19 0,0 0,0 0,0 0,0 0,0 0,0-19,0 38,0-19,0 0,0 0,0-19,0 19,0 19,0-19,0 0,0 0,0 0,-19 0,19 0,0 0,0 0,0 20,0-20,0 20,0-20,0 0,0 20,0-20,0 0,0 0,19 0,-19 0,0 0,0 0,0 0</inkml:trace>
  <inkml:trace contextRef="#ctx0" brushRef="#br0" timeOffset="4976">3512 635,'80'-39,"-80"39,0 0,0 0,0 0,0 0,0 0,0 0,0 0,0 0,0 0,0 0,0 0,0 0,0 0,0 59,0-39,0-20,0 20,0 0,-20 0,20-20,0 19,0 1,0 0,0 0,0 0,0-20,20 20,-20-20,0 20,0-20,0 19,20 1,-20-20,0 20,20-20,-20 0,19 0,-19 0,20 0,-20 0,20 0,0 0,-20-20,20 20,0 0,-20-20,19 20,-19-19,20 19,-20-20,20 0,-20 20,20-20,-20 0,0 0,20 0,-20 20,0-19,20-1,-20 20,0-20,0 0,0 20,0-20,0 20,0-20,0 20,0 0,0 0,0 0,0-19,0 19,0 0,0 0,0 0,0 0,0 0,0 19,0-19,0 20,0-20,0 20,0 0,-20 0,20 0,0-1,0 1,0 20,0-20,0 0,-20 0,20 19,0-19,0 0,-20 20,20-21,0 21,0 0,0 0,-20-21,20 21,0 0,0-20,0 19,-20 1,20 0,0-20,-19-1,19 21,0-20,0 20,-20-21,20 21,0-20,0 20,-20-21,20 1,-20 0,20 0,0 0,-20 0,20 0,-20-1,1-19,19 20,-20 0,20-20,-20 0,20 20,-20-20,20 0,-20 0,0 0,20 0,-20 0,1-20,19 20,-20-20,20 20,-20 0,20-20,-20 20,0 0,20-19,0 19,-20-20,20 0,0 0,0 20,0 0,0-20,0 20,0-20,0 0,0 20,0-19,20 19,-20-20,0 20,20-20,-20 20,20-20,-20 0,20 20,0-20,-20 20,19-19,1-1,-20 0,20 0,0 20,0-20,0 0,0 1,-1 19,21-20,-20 0,0 0,0 0,-1 0,1 0,-20 1,0 19,0 0,0 0,0 0</inkml:trace>
  <inkml:trace contextRef="#ctx0" brushRef="#br0" timeOffset="8205">4227 774,'139'60,"-119"-60,-20 0,19 0,1 0,0 0,0 0,-20 20,20-20,0 0,-20 0,19 0,1 20,0-20,-20 0,20 0,-20 0,20-20,-20 20,0 0,0 0,0 0,0 0,0 0</inkml:trace>
  <inkml:trace contextRef="#ctx0" brushRef="#br0" timeOffset="8470">4366 616,'39'119,"-39"-100,0 1,0 0,0 0,0 0,0 20,0-21,-19 21,19-20,0 0,0 19,0 1,0-20,0 40,0-21,0 1,-20-20,20 19,0 1,0-20,0 0,0-20,0 0,0 0,0 0</inkml:trace>
  <inkml:trace contextRef="#ctx0" brushRef="#br0" timeOffset="9750">5060 377,'0'0,"60"-39,-1-1,-39 20,0 20,-20 0,20 0,-20 0,20 0,-20 0,0 0,20 0,-20 20,0-20,19 0,-19 20,0-20,0 20,-19-20,19 20,0-1,-20-19,20 20,0 0,-20-20,20 20,-20 0,20 0,-20 0,0-1,20 1,-20 0,1 0,-1 0,20 0,-20-20,20 19,-20 1,0-20,20 20,-20-20,20 20,-19-20,19 20,-20-20,20 0,0 0,-20 20,20-20,0 0,0 0,0 0,-20 0,20 0,0 0,0 0,0 0,0 0,0 0,0-20,0 20,0-20,0 20,0-20,0 20,20 0,-20-20,0 20,0 0,20-20,-20 20,20 0,-20 0,19 0,-19 0,20 0,-20 0,20 0,-20 0,20 0,0 0,-20 20,20-20,-20 20,19-20,1 0,-20 20,20-20,-20 20,20 0,-20-1,20 1,-20 0,0 0,0 0,20 0,-20 0,0-1,0 1,-20 0,20 0,0 0,-20 0,20 19,0-19,-20 0,20 0,-20 0,0-20,20 20,-19-1,-1 1,0-20,0 20,20 0,-20-20,0 20,1-20,-1 0,0 0,0 0,0 20,0-20,20 0,-19 0,19 0,-20-20,20 20,0 0,0-20,0 20,0 0,0-20,0 20,0 0,0 0,0 0,0 0,0-20,0 20,20 0,-20 0,0 0,0 0,0 0,0 0,0 0,0 0,0 0,0 0,0 0,0 0,0 0,0 0,0 0,0 0,0 20,0-20,0 0,0 0,0 0,-20 20,20-20,20 20,-20-20,0 0,0 0,0 0,0 0,0 0,0 0,0 0</inkml:trace>
  <inkml:trace contextRef="#ctx0" brushRef="#br0" timeOffset="10701">5656 933,'119'-79,"-100"59,1 0,-20 0,20 20,-20-20,20 0,-20 1,0 19,20-20,-20 0,0 0,20 20,-20-20,0 0,0 20,20-19,-20-1,0 20,-20-20,20 0,0 0,0 20,0-20,-20 20,20-19,0 19,-20-20,20 20,-20 0,20 0,0 0,-20 0,20 0,-20 0,20 0,0 0,-19 0,19 0,-20 20,20-20,-20 0,20 19,0-19,-20 20,20 0,0 0,-20-20,20 20,0 0,-20-1,20 1,0 0,0 20,-19-20,19-1,0 21,0-20,0 20,0-20,0 19,0 1,0-20,0 19,0-19,0 20,0 0,0-20,0 19,0-19,0 20,0-1,19-19,-19 20,0-20,0 0,0 19,0-19,0 0,0 20,0-20,-19-1,19 1,0 0,0-20,0 20,0 0,-20-20,20 0,-20 20,20-20,-20 0,20 0,-20 0,20 0,0 0,-20-20,0 20,20 0,-19-20,19 20,-20-20,20 0,0 20,-20-20,20 20,0-19,-20-1,20 0,0 20,0-20,0 0,0 0,0-19,0 19,20 0,-20 0,20 0,-20 20,20-20,-1-19,-19 19,20 0,0 0,0 0,0 1,0-21,0 20,19 0,-19 0,20 0,-20-19,19 19,-19 0,0 0,0 0,-20 20,0 0,0 0,0 0</inkml:trace>
  <inkml:trace contextRef="#ctx0" brushRef="#br0" timeOffset="13993">6231 774,'119'0,"-99"0,0 0,0 0,-1 0,1 0,0 0,0 0,0 0,-20 0,20 0,0 0,-1 0,-19 0,20 0,0 0,-20 0,20 20,-20-20,20 0,-20 0,0 0,0 20,0-20,20 0,-20 0,-20 20,20-20,0 0,0 0,0 0,0 0,0 0,0 0</inkml:trace>
  <inkml:trace contextRef="#ctx0" brushRef="#br0" timeOffset="14320">6132 1052,'139'20,"-139"-20,20 0,-1 0,1 0,0 20,0-20,0 0,0 0,-1 0,1 0,0 20,0-20,20 0,-20 0,-1 0,1 20,0-20,0 0,0 0,-20-20,20 20,-20 0,0 0,0 0</inkml:trace>
  <inkml:trace contextRef="#ctx0" brushRef="#br0" timeOffset="14617">7184 457,'-20'119,"0"-99,20-20,0 20,-20-1,20 21,-20-20,20 0,0 0,-20-1,20 21,0-20,-20 0,20 0,0 0,0 19,0-19,0 0,-19 0,19 0,0 19,19-19,-19 0,0-20,0 20,0 0,20 0,-20-20,20 19,-20 1,20-20,-20 20,20-20,0 0,0 20,-1-20,1 0,-20 0,20-20,0 20,0-20,19 20,-19-20,0 20,0-19,0-1,0 20,0-20,-1-20,1 20,0 0,0 1,0-1,-20 0,20 0,-1 0,-19-19,20-1,-20 20,0 0,20 0,-20-19,-20 19,20 0,0 0,0 0,0 0,0-19,-20 19,20 0,-19 0,19 0,-20 1,20-1,-20 0,20 20,-20-20,20 0,-20 0,0 20,1-20,19 20,-20-19,0 19,0 0,20 0,-20-20,0 20,0 0,1 0,19 20,-20-20,0 0,0 19,0 1,0-20,20 20,-19 0,-1 0,0-20,0 40,20-21,-20 1,0 0,0 0,1 20,19-21,-20 21,20 0,-20-1,0-19,20 20,-20 0,20-1,0 1,0 0,0-20,0-20,0 0,0 0,0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8-01-13T06:13:57.048"/>
    </inkml:context>
    <inkml:brush xml:id="br0">
      <inkml:brushProperty name="width" value="0.05292" units="cm"/>
      <inkml:brushProperty name="height" value="0.05292" units="cm"/>
      <inkml:brushProperty name="color" value="#40458C"/>
      <inkml:brushProperty name="fitToCurve" value="1"/>
    </inkml:brush>
  </inkml:definitions>
  <inkml:trace contextRef="#ctx0" brushRef="#br0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1E9F5-5882-4D4E-BDCF-92F2D34964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8782"/>
      </p:ext>
    </p:extLst>
  </p:cSld>
  <p:clrMapOvr>
    <a:masterClrMapping/>
  </p:clrMapOvr>
  <p:transition spd="slow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C9E63-081B-4214-9CBF-B62ADC9B20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61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C9E63-081B-4214-9CBF-B62ADC9B20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192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C9E63-081B-4214-9CBF-B62ADC9B20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972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C9E63-081B-4214-9CBF-B62ADC9B20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4784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C9E63-081B-4214-9CBF-B62ADC9B20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336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FB02D-ACAB-49A0-828A-A27F3346EC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604377"/>
      </p:ext>
    </p:extLst>
  </p:cSld>
  <p:clrMapOvr>
    <a:masterClrMapping/>
  </p:clrMapOvr>
  <p:transition spd="slow"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B61B89-00B2-4331-B54B-5C171A36BF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661833"/>
      </p:ext>
    </p:extLst>
  </p:cSld>
  <p:clrMapOvr>
    <a:masterClrMapping/>
  </p:clrMapOvr>
  <p:transition spd="slow"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28650" y="228600"/>
            <a:ext cx="8067675" cy="762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333500"/>
            <a:ext cx="3810000" cy="22669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00600" y="1333500"/>
            <a:ext cx="3810000" cy="22669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3752850"/>
            <a:ext cx="3810000" cy="22669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00600" y="3752850"/>
            <a:ext cx="3810000" cy="22669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F301-F38B-470B-9C80-DFE4E61BB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08235"/>
      </p:ext>
    </p:extLst>
  </p:cSld>
  <p:clrMapOvr>
    <a:masterClrMapping/>
  </p:clrMapOvr>
  <p:transition spd="slow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DCFC1-C7A4-42FF-BF5F-FDD8A26FAE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99211"/>
      </p:ext>
    </p:extLst>
  </p:cSld>
  <p:clrMapOvr>
    <a:masterClrMapping/>
  </p:clrMapOvr>
  <p:transition spd="slow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FA90BE-FA8E-4B28-9868-49AB38D575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147420"/>
      </p:ext>
    </p:extLst>
  </p:cSld>
  <p:clrMapOvr>
    <a:masterClrMapping/>
  </p:clrMapOvr>
  <p:transition spd="slow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8DF6E-F4A0-4207-8F2F-C99B2B4FBD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238095"/>
      </p:ext>
    </p:extLst>
  </p:cSld>
  <p:clrMapOvr>
    <a:masterClrMapping/>
  </p:clrMapOvr>
  <p:transition spd="slow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2CBF1-FEB5-41BB-90EE-7D351F54B7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170180"/>
      </p:ext>
    </p:extLst>
  </p:cSld>
  <p:clrMapOvr>
    <a:masterClrMapping/>
  </p:clrMapOvr>
  <p:transition spd="slow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0E38B2-2DE7-455C-8391-4A4CDBFB23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048188"/>
      </p:ext>
    </p:extLst>
  </p:cSld>
  <p:clrMapOvr>
    <a:masterClrMapping/>
  </p:clrMapOvr>
  <p:transition spd="slow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9EE9C-07E0-4BA6-89A9-92744967AA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62931"/>
      </p:ext>
    </p:extLst>
  </p:cSld>
  <p:clrMapOvr>
    <a:masterClrMapping/>
  </p:clrMapOvr>
  <p:transition spd="slow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B5AAB1-4DEA-4453-A64F-C6952C2335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810435"/>
      </p:ext>
    </p:extLst>
  </p:cSld>
  <p:clrMapOvr>
    <a:masterClrMapping/>
  </p:clrMapOvr>
  <p:transition spd="slow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8CAE0B-3CF8-4F68-9121-1A4519395B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756312"/>
      </p:ext>
    </p:extLst>
  </p:cSld>
  <p:clrMapOvr>
    <a:masterClrMapping/>
  </p:clrMapOvr>
  <p:transition spd="slow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D6CC9E63-081B-4214-9CBF-B62ADC9B20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8" name="Line 60">
            <a:extLst>
              <a:ext uri="{FF2B5EF4-FFF2-40B4-BE49-F238E27FC236}">
                <a16:creationId xmlns:a16="http://schemas.microsoft.com/office/drawing/2014/main" id="{C1104EF2-8867-4F9B-9C88-E0C19C4A98F3}"/>
              </a:ext>
            </a:extLst>
          </p:cNvPr>
          <p:cNvSpPr>
            <a:spLocks noChangeShapeType="1"/>
          </p:cNvSpPr>
          <p:nvPr userDrawn="1"/>
        </p:nvSpPr>
        <p:spPr bwMode="ltGray">
          <a:xfrm flipH="1">
            <a:off x="423863" y="1228725"/>
            <a:ext cx="178435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9" name="Line 61">
            <a:extLst>
              <a:ext uri="{FF2B5EF4-FFF2-40B4-BE49-F238E27FC236}">
                <a16:creationId xmlns:a16="http://schemas.microsoft.com/office/drawing/2014/main" id="{6FBD0F54-D9E4-4127-BD65-2CB9FCA220EA}"/>
              </a:ext>
            </a:extLst>
          </p:cNvPr>
          <p:cNvSpPr>
            <a:spLocks noChangeShapeType="1"/>
          </p:cNvSpPr>
          <p:nvPr userDrawn="1"/>
        </p:nvSpPr>
        <p:spPr bwMode="ltGray">
          <a:xfrm>
            <a:off x="608013" y="1114425"/>
            <a:ext cx="0" cy="23209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" name="Arc 62">
            <a:extLst>
              <a:ext uri="{FF2B5EF4-FFF2-40B4-BE49-F238E27FC236}">
                <a16:creationId xmlns:a16="http://schemas.microsoft.com/office/drawing/2014/main" id="{D3307D66-EA81-4D25-B5D3-9C6B66099040}"/>
              </a:ext>
            </a:extLst>
          </p:cNvPr>
          <p:cNvSpPr>
            <a:spLocks/>
          </p:cNvSpPr>
          <p:nvPr userDrawn="1"/>
        </p:nvSpPr>
        <p:spPr bwMode="ltGray">
          <a:xfrm flipH="1">
            <a:off x="503238" y="1139825"/>
            <a:ext cx="192087" cy="193675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21114 w 43195"/>
              <a:gd name="T1" fmla="*/ 5 h 43200"/>
              <a:gd name="T2" fmla="*/ 0 w 43195"/>
              <a:gd name="T3" fmla="*/ 22056 h 43200"/>
              <a:gd name="T4" fmla="*/ 21595 w 43195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43200" fill="none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</a:path>
              <a:path w="43195" h="43200" stroke="0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close/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52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ransition spd="slow">
    <p:pull dir="r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3.wmf"/><Relationship Id="rId3" Type="http://schemas.openxmlformats.org/officeDocument/2006/relationships/oleObject" Target="../embeddings/oleObject52.bin"/><Relationship Id="rId7" Type="http://schemas.openxmlformats.org/officeDocument/2006/relationships/image" Target="../media/image54.jpeg"/><Relationship Id="rId12" Type="http://schemas.openxmlformats.org/officeDocument/2006/relationships/oleObject" Target="../embeddings/oleObject56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11" Type="http://schemas.openxmlformats.org/officeDocument/2006/relationships/image" Target="../media/image52.wmf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5.bin"/><Relationship Id="rId4" Type="http://schemas.openxmlformats.org/officeDocument/2006/relationships/image" Target="../media/image49.wmf"/><Relationship Id="rId9" Type="http://schemas.openxmlformats.org/officeDocument/2006/relationships/image" Target="../media/image5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39.wmf"/><Relationship Id="rId26" Type="http://schemas.openxmlformats.org/officeDocument/2006/relationships/oleObject" Target="../embeddings/oleObject75.bin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34" Type="http://schemas.openxmlformats.org/officeDocument/2006/relationships/image" Target="../media/image71.wmf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71.bin"/><Relationship Id="rId25" Type="http://schemas.openxmlformats.org/officeDocument/2006/relationships/image" Target="../media/image68.wmf"/><Relationship Id="rId33" Type="http://schemas.openxmlformats.org/officeDocument/2006/relationships/oleObject" Target="../embeddings/oleObject79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66.wmf"/><Relationship Id="rId20" Type="http://schemas.openxmlformats.org/officeDocument/2006/relationships/image" Target="../media/image10.wmf"/><Relationship Id="rId29" Type="http://schemas.openxmlformats.org/officeDocument/2006/relationships/image" Target="../media/image69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8.bin"/><Relationship Id="rId24" Type="http://schemas.openxmlformats.org/officeDocument/2006/relationships/oleObject" Target="../embeddings/oleObject74.bin"/><Relationship Id="rId32" Type="http://schemas.openxmlformats.org/officeDocument/2006/relationships/image" Target="../media/image70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image" Target="../media/image54.jpeg"/><Relationship Id="rId28" Type="http://schemas.openxmlformats.org/officeDocument/2006/relationships/oleObject" Target="../embeddings/oleObject76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72.bin"/><Relationship Id="rId31" Type="http://schemas.openxmlformats.org/officeDocument/2006/relationships/oleObject" Target="../embeddings/oleObject78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5.wmf"/><Relationship Id="rId22" Type="http://schemas.openxmlformats.org/officeDocument/2006/relationships/image" Target="../media/image67.wmf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7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8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90.bin"/><Relationship Id="rId18" Type="http://schemas.openxmlformats.org/officeDocument/2006/relationships/oleObject" Target="../embeddings/oleObject93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1.wmf"/><Relationship Id="rId1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2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5" Type="http://schemas.openxmlformats.org/officeDocument/2006/relationships/image" Target="../media/image82.wmf"/><Relationship Id="rId10" Type="http://schemas.openxmlformats.org/officeDocument/2006/relationships/image" Target="../media/image80.wmf"/><Relationship Id="rId19" Type="http://schemas.openxmlformats.org/officeDocument/2006/relationships/image" Target="../media/image84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8.bin"/><Relationship Id="rId14" Type="http://schemas.openxmlformats.org/officeDocument/2006/relationships/oleObject" Target="../embeddings/oleObject9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1.emf"/><Relationship Id="rId26" Type="http://schemas.openxmlformats.org/officeDocument/2006/relationships/image" Target="../media/image25.emf"/><Relationship Id="rId3" Type="http://schemas.openxmlformats.org/officeDocument/2006/relationships/oleObject" Target="../embeddings/oleObject14.bin"/><Relationship Id="rId21" Type="http://schemas.openxmlformats.org/officeDocument/2006/relationships/customXml" Target="../ink/ink4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wmf"/><Relationship Id="rId17" Type="http://schemas.openxmlformats.org/officeDocument/2006/relationships/customXml" Target="../ink/ink2.xml"/><Relationship Id="rId25" Type="http://schemas.openxmlformats.org/officeDocument/2006/relationships/customXml" Target="../ink/ink6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emf"/><Relationship Id="rId20" Type="http://schemas.openxmlformats.org/officeDocument/2006/relationships/image" Target="../media/image22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4.emf"/><Relationship Id="rId5" Type="http://schemas.openxmlformats.org/officeDocument/2006/relationships/oleObject" Target="../embeddings/oleObject15.bin"/><Relationship Id="rId15" Type="http://schemas.openxmlformats.org/officeDocument/2006/relationships/customXml" Target="../ink/ink1.xml"/><Relationship Id="rId23" Type="http://schemas.openxmlformats.org/officeDocument/2006/relationships/customXml" Target="../ink/ink5.xml"/><Relationship Id="rId28" Type="http://schemas.openxmlformats.org/officeDocument/2006/relationships/image" Target="../media/image26.emf"/><Relationship Id="rId10" Type="http://schemas.openxmlformats.org/officeDocument/2006/relationships/image" Target="../media/image17.wmf"/><Relationship Id="rId19" Type="http://schemas.openxmlformats.org/officeDocument/2006/relationships/customXml" Target="../ink/ink3.xml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9.wmf"/><Relationship Id="rId22" Type="http://schemas.openxmlformats.org/officeDocument/2006/relationships/image" Target="../media/image23.emf"/><Relationship Id="rId27" Type="http://schemas.openxmlformats.org/officeDocument/2006/relationships/customXml" Target="../ink/ink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customXml" Target="../ink/ink8.xml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2.bin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F6999F8-FA24-4D3F-835E-02C3035B7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481" y="2687671"/>
            <a:ext cx="5826719" cy="1646302"/>
          </a:xfrm>
          <a:gradFill flip="none" rotWithShape="1">
            <a:gsLst>
              <a:gs pos="14000">
                <a:srgbClr val="FFFF00"/>
              </a:gs>
              <a:gs pos="0">
                <a:schemeClr val="accent1">
                  <a:lumMod val="5000"/>
                  <a:lumOff val="95000"/>
                </a:schemeClr>
              </a:gs>
              <a:gs pos="35000">
                <a:srgbClr val="00B0F0"/>
              </a:gs>
              <a:gs pos="96000">
                <a:schemeClr val="accent1">
                  <a:lumMod val="20000"/>
                  <a:lumOff val="80000"/>
                </a:schemeClr>
              </a:gs>
              <a:gs pos="69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8000" b="1" i="1" dirty="0">
                <a:solidFill>
                  <a:srgbClr val="660033"/>
                </a:solidFill>
                <a:latin typeface="Gabriola" panose="04040605051002020D02" pitchFamily="82" charset="0"/>
              </a:rPr>
              <a:t>Прямая на плоскости</a:t>
            </a:r>
            <a:endParaRPr lang="ru-RU" sz="8000" b="1" i="1" dirty="0">
              <a:latin typeface="Gabriola" panose="04040605051002020D02" pitchFamily="82" charset="0"/>
            </a:endParaRPr>
          </a:p>
        </p:txBody>
      </p:sp>
      <p:sp>
        <p:nvSpPr>
          <p:cNvPr id="13314" name="Подзаголовок 4">
            <a:extLst>
              <a:ext uri="{FF2B5EF4-FFF2-40B4-BE49-F238E27FC236}">
                <a16:creationId xmlns:a16="http://schemas.microsoft.com/office/drawing/2014/main" id="{AAA15E84-CC49-4525-8427-9F28455CC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endParaRPr lang="ru-RU" altLang="ru-RU" b="1" i="1" u="sng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76531DE-D7FB-4DCC-AE95-AADC3DA9295F}"/>
              </a:ext>
            </a:extLst>
          </p:cNvPr>
          <p:cNvSpPr/>
          <p:nvPr/>
        </p:nvSpPr>
        <p:spPr>
          <a:xfrm>
            <a:off x="359569" y="268322"/>
            <a:ext cx="8424862" cy="922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</a:br>
            <a: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</a:p>
        </p:txBody>
      </p:sp>
      <p:sp>
        <p:nvSpPr>
          <p:cNvPr id="13317" name="Прямоугольник 6">
            <a:extLst>
              <a:ext uri="{FF2B5EF4-FFF2-40B4-BE49-F238E27FC236}">
                <a16:creationId xmlns:a16="http://schemas.microsoft.com/office/drawing/2014/main" id="{B45D7354-FB2F-435A-9B4C-E5C0F62A8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308725"/>
            <a:ext cx="4930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Заикина Яна Александровна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28650" y="544513"/>
            <a:ext cx="8067675" cy="6651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>
                <a:latin typeface="Comic Sans MS" pitchFamily="66" charset="0"/>
              </a:rPr>
              <a:t>Каноническое уравнение прямой</a:t>
            </a:r>
          </a:p>
        </p:txBody>
      </p:sp>
      <p:sp>
        <p:nvSpPr>
          <p:cNvPr id="121946" name="Rectangle 90"/>
          <p:cNvSpPr>
            <a:spLocks noChangeArrowheads="1"/>
          </p:cNvSpPr>
          <p:nvPr/>
        </p:nvSpPr>
        <p:spPr bwMode="auto">
          <a:xfrm>
            <a:off x="609600" y="1252538"/>
            <a:ext cx="8277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Любой ненулевой вектор, параллельный данной прямой, называется </a:t>
            </a:r>
            <a:r>
              <a:rPr lang="ru-RU" b="1" i="1">
                <a:latin typeface="Arial" charset="0"/>
              </a:rPr>
              <a:t>направляющим вектором</a:t>
            </a:r>
            <a:r>
              <a:rPr lang="ru-RU">
                <a:latin typeface="Arial" charset="0"/>
              </a:rPr>
              <a:t> этой прямой.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22010" name="AutoShape 154"/>
          <p:cNvSpPr>
            <a:spLocks noChangeArrowheads="1"/>
          </p:cNvSpPr>
          <p:nvPr/>
        </p:nvSpPr>
        <p:spPr bwMode="auto">
          <a:xfrm>
            <a:off x="609600" y="1257300"/>
            <a:ext cx="7632700" cy="70485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011" name="Rectangle 155"/>
          <p:cNvSpPr>
            <a:spLocks noChangeArrowheads="1"/>
          </p:cNvSpPr>
          <p:nvPr/>
        </p:nvSpPr>
        <p:spPr bwMode="auto">
          <a:xfrm>
            <a:off x="600075" y="2081213"/>
            <a:ext cx="8277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Требуется найти уравнение прямой, проходящей через заданную точку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 </a:t>
            </a:r>
            <a:r>
              <a:rPr lang="ru-RU">
                <a:latin typeface="Arial" charset="0"/>
              </a:rPr>
              <a:t>и параллельно заданному вектору</a:t>
            </a:r>
            <a:endParaRPr lang="en-US">
              <a:latin typeface="Arial" charset="0"/>
            </a:endParaRPr>
          </a:p>
        </p:txBody>
      </p:sp>
      <p:graphicFrame>
        <p:nvGraphicFramePr>
          <p:cNvPr id="122012" name="Object 156"/>
          <p:cNvGraphicFramePr>
            <a:graphicFrameLocks noChangeAspect="1"/>
          </p:cNvGraphicFramePr>
          <p:nvPr/>
        </p:nvGraphicFramePr>
        <p:xfrm>
          <a:off x="6831013" y="2349500"/>
          <a:ext cx="1411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3" imgW="622030" imgH="215806" progId="">
                  <p:embed/>
                </p:oleObj>
              </mc:Choice>
              <mc:Fallback>
                <p:oleObj name="Equation" r:id="rId3" imgW="622030" imgH="215806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1013" y="2349500"/>
                        <a:ext cx="14112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013" name="Rectangle 157"/>
          <p:cNvSpPr>
            <a:spLocks noChangeArrowheads="1"/>
          </p:cNvSpPr>
          <p:nvPr/>
        </p:nvSpPr>
        <p:spPr bwMode="auto">
          <a:xfrm>
            <a:off x="6024563" y="3887788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122014" name="Line 158"/>
          <p:cNvSpPr>
            <a:spLocks noChangeShapeType="1"/>
          </p:cNvSpPr>
          <p:nvPr/>
        </p:nvSpPr>
        <p:spPr bwMode="auto">
          <a:xfrm flipV="1">
            <a:off x="5829300" y="3286125"/>
            <a:ext cx="2228850" cy="733425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none" w="med" len="lg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015" name="Rectangle 159"/>
          <p:cNvSpPr>
            <a:spLocks noChangeArrowheads="1"/>
          </p:cNvSpPr>
          <p:nvPr/>
        </p:nvSpPr>
        <p:spPr bwMode="auto">
          <a:xfrm>
            <a:off x="7219950" y="3530600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122016" name="Oval 160"/>
          <p:cNvSpPr>
            <a:spLocks noChangeArrowheads="1"/>
          </p:cNvSpPr>
          <p:nvPr/>
        </p:nvSpPr>
        <p:spPr bwMode="auto">
          <a:xfrm>
            <a:off x="7396163" y="3433763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017" name="Oval 161"/>
          <p:cNvSpPr>
            <a:spLocks noChangeArrowheads="1"/>
          </p:cNvSpPr>
          <p:nvPr/>
        </p:nvSpPr>
        <p:spPr bwMode="auto">
          <a:xfrm>
            <a:off x="6267450" y="3800475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018" name="Line 162"/>
          <p:cNvSpPr>
            <a:spLocks noChangeShapeType="1"/>
          </p:cNvSpPr>
          <p:nvPr/>
        </p:nvSpPr>
        <p:spPr bwMode="auto">
          <a:xfrm flipV="1">
            <a:off x="7258050" y="3495675"/>
            <a:ext cx="147638" cy="52388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019" name="Line 163"/>
          <p:cNvSpPr>
            <a:spLocks noChangeShapeType="1"/>
          </p:cNvSpPr>
          <p:nvPr/>
        </p:nvSpPr>
        <p:spPr bwMode="auto">
          <a:xfrm flipV="1">
            <a:off x="6296025" y="3295650"/>
            <a:ext cx="733425" cy="238125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22020" name="Object 164"/>
          <p:cNvGraphicFramePr>
            <a:graphicFrameLocks noChangeAspect="1"/>
          </p:cNvGraphicFramePr>
          <p:nvPr/>
        </p:nvGraphicFramePr>
        <p:xfrm>
          <a:off x="6423025" y="2994025"/>
          <a:ext cx="2936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5" imgW="139639" imgH="190417" progId="">
                  <p:embed/>
                </p:oleObj>
              </mc:Choice>
              <mc:Fallback>
                <p:oleObj name="Equation" r:id="rId5" imgW="139639" imgH="190417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5" y="2994025"/>
                        <a:ext cx="29368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021" name="Rectangle 165"/>
          <p:cNvSpPr>
            <a:spLocks noChangeArrowheads="1"/>
          </p:cNvSpPr>
          <p:nvPr/>
        </p:nvSpPr>
        <p:spPr bwMode="auto">
          <a:xfrm>
            <a:off x="638175" y="2871788"/>
            <a:ext cx="472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Очевидно, что точка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 </a:t>
            </a:r>
            <a:r>
              <a:rPr lang="ru-RU">
                <a:latin typeface="Arial" charset="0"/>
              </a:rPr>
              <a:t>лежит на прямой, только в том случае, если векторы</a:t>
            </a:r>
            <a:endParaRPr lang="en-US">
              <a:latin typeface="Arial" charset="0"/>
            </a:endParaRPr>
          </a:p>
        </p:txBody>
      </p:sp>
      <p:graphicFrame>
        <p:nvGraphicFramePr>
          <p:cNvPr id="122022" name="Object 166"/>
          <p:cNvGraphicFramePr>
            <a:graphicFrameLocks noChangeAspect="1"/>
          </p:cNvGraphicFramePr>
          <p:nvPr/>
        </p:nvGraphicFramePr>
        <p:xfrm>
          <a:off x="706438" y="3930650"/>
          <a:ext cx="13636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Equation" r:id="rId7" imgW="622030" imgH="215806" progId="">
                  <p:embed/>
                </p:oleObj>
              </mc:Choice>
              <mc:Fallback>
                <p:oleObj name="Equation" r:id="rId7" imgW="622030" imgH="215806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930650"/>
                        <a:ext cx="13636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023" name="Object 167"/>
          <p:cNvGraphicFramePr>
            <a:graphicFrameLocks noChangeAspect="1"/>
          </p:cNvGraphicFramePr>
          <p:nvPr/>
        </p:nvGraphicFramePr>
        <p:xfrm>
          <a:off x="2517775" y="3911600"/>
          <a:ext cx="31289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tion" r:id="rId9" imgW="1447172" imgH="253890" progId="">
                  <p:embed/>
                </p:oleObj>
              </mc:Choice>
              <mc:Fallback>
                <p:oleObj name="Equation" r:id="rId9" imgW="1447172" imgH="253890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3911600"/>
                        <a:ext cx="3128963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024" name="Rectangle 168"/>
          <p:cNvSpPr>
            <a:spLocks noChangeArrowheads="1"/>
          </p:cNvSpPr>
          <p:nvPr/>
        </p:nvSpPr>
        <p:spPr bwMode="auto">
          <a:xfrm>
            <a:off x="2124075" y="396716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и</a:t>
            </a:r>
            <a:endParaRPr lang="en-US">
              <a:latin typeface="Arial" charset="0"/>
            </a:endParaRPr>
          </a:p>
        </p:txBody>
      </p:sp>
      <p:sp>
        <p:nvSpPr>
          <p:cNvPr id="122025" name="Rectangle 169"/>
          <p:cNvSpPr>
            <a:spLocks noChangeArrowheads="1"/>
          </p:cNvSpPr>
          <p:nvPr/>
        </p:nvSpPr>
        <p:spPr bwMode="auto">
          <a:xfrm>
            <a:off x="647700" y="4376738"/>
            <a:ext cx="1895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коллинеарны.</a:t>
            </a:r>
            <a:endParaRPr lang="en-US">
              <a:latin typeface="Arial" charset="0"/>
            </a:endParaRPr>
          </a:p>
        </p:txBody>
      </p:sp>
      <p:sp>
        <p:nvSpPr>
          <p:cNvPr id="122026" name="Rectangle 170"/>
          <p:cNvSpPr>
            <a:spLocks noChangeArrowheads="1"/>
          </p:cNvSpPr>
          <p:nvPr/>
        </p:nvSpPr>
        <p:spPr bwMode="auto">
          <a:xfrm>
            <a:off x="685800" y="4929188"/>
            <a:ext cx="7820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По условию коллинеарности получаем:</a:t>
            </a:r>
            <a:endParaRPr lang="en-US">
              <a:latin typeface="Arial" charset="0"/>
            </a:endParaRPr>
          </a:p>
        </p:txBody>
      </p:sp>
      <p:graphicFrame>
        <p:nvGraphicFramePr>
          <p:cNvPr id="122027" name="Object 171"/>
          <p:cNvGraphicFramePr>
            <a:graphicFrameLocks noChangeAspect="1"/>
          </p:cNvGraphicFramePr>
          <p:nvPr/>
        </p:nvGraphicFramePr>
        <p:xfrm>
          <a:off x="774700" y="5500688"/>
          <a:ext cx="25241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Equation" r:id="rId11" imgW="1079032" imgH="393529" progId="">
                  <p:embed/>
                </p:oleObj>
              </mc:Choice>
              <mc:Fallback>
                <p:oleObj name="Equation" r:id="rId11" imgW="1079032" imgH="393529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500688"/>
                        <a:ext cx="25241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029" name="AutoShape 173"/>
          <p:cNvSpPr>
            <a:spLocks noChangeArrowheads="1"/>
          </p:cNvSpPr>
          <p:nvPr/>
        </p:nvSpPr>
        <p:spPr bwMode="auto">
          <a:xfrm>
            <a:off x="666750" y="5495925"/>
            <a:ext cx="2876550" cy="93345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030" name="AutoShape 174"/>
          <p:cNvSpPr>
            <a:spLocks/>
          </p:cNvSpPr>
          <p:nvPr/>
        </p:nvSpPr>
        <p:spPr bwMode="auto">
          <a:xfrm>
            <a:off x="4914900" y="6000750"/>
            <a:ext cx="3648075" cy="685800"/>
          </a:xfrm>
          <a:prstGeom prst="borderCallout2">
            <a:avLst>
              <a:gd name="adj1" fmla="val 16667"/>
              <a:gd name="adj2" fmla="val -2088"/>
              <a:gd name="adj3" fmla="val 16667"/>
              <a:gd name="adj4" fmla="val -19537"/>
              <a:gd name="adj5" fmla="val -19444"/>
              <a:gd name="adj6" fmla="val -37597"/>
            </a:avLst>
          </a:prstGeom>
          <a:noFill/>
          <a:ln w="15875">
            <a:solidFill>
              <a:schemeClr val="tx2"/>
            </a:solidFill>
            <a:miter lim="800000"/>
            <a:headEnd type="none" w="sm" len="lg"/>
            <a:tailEnd type="triangle" w="sm" len="lg"/>
          </a:ln>
        </p:spPr>
        <p:txBody>
          <a:bodyPr/>
          <a:lstStyle/>
          <a:p>
            <a:pPr algn="ctr"/>
            <a:r>
              <a:rPr lang="ru-RU" i="1">
                <a:latin typeface="Arial" charset="0"/>
              </a:rPr>
              <a:t>Каноническое уравнение прямой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2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2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2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2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2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2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2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2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2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2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2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1220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46" grpId="0" autoUpdateAnimBg="0"/>
      <p:bldP spid="122010" grpId="0" animBg="1"/>
      <p:bldP spid="122011" grpId="0" autoUpdateAnimBg="0"/>
      <p:bldP spid="122013" grpId="0" autoUpdateAnimBg="0"/>
      <p:bldP spid="122014" grpId="0" animBg="1"/>
      <p:bldP spid="122015" grpId="0" autoUpdateAnimBg="0"/>
      <p:bldP spid="122016" grpId="0" animBg="1"/>
      <p:bldP spid="122017" grpId="0" animBg="1"/>
      <p:bldP spid="122018" grpId="0" animBg="1"/>
      <p:bldP spid="122019" grpId="0" animBg="1"/>
      <p:bldP spid="122021" grpId="0" autoUpdateAnimBg="0"/>
      <p:bldP spid="122024" grpId="0" autoUpdateAnimBg="0"/>
      <p:bldP spid="122025" grpId="0" autoUpdateAnimBg="0"/>
      <p:bldP spid="122026" grpId="0" autoUpdateAnimBg="0"/>
      <p:bldP spid="122029" grpId="0" animBg="1"/>
      <p:bldP spid="12203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95425" y="368449"/>
            <a:ext cx="8263096" cy="1320800"/>
          </a:xfrm>
        </p:spPr>
        <p:txBody>
          <a:bodyPr/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. Составить уравнение прямой, проходящей через точку А (3;-2) и имеющий направляющий  вектор              . </a:t>
            </a:r>
          </a:p>
        </p:txBody>
      </p:sp>
      <p:graphicFrame>
        <p:nvGraphicFramePr>
          <p:cNvPr id="9" name="Содержимое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096624"/>
              </p:ext>
            </p:extLst>
          </p:nvPr>
        </p:nvGraphicFramePr>
        <p:xfrm>
          <a:off x="7192370" y="740937"/>
          <a:ext cx="1290638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2" name="Формула" r:id="rId3" imgW="647419" imgH="253890" progId="">
                  <p:embed/>
                </p:oleObj>
              </mc:Choice>
              <mc:Fallback>
                <p:oleObj name="Формула" r:id="rId3" imgW="647419" imgH="253890" progId="">
                  <p:embed/>
                  <p:pic>
                    <p:nvPicPr>
                      <p:cNvPr id="0" name="Picture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370" y="740937"/>
                        <a:ext cx="1290638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2388" y="1214651"/>
            <a:ext cx="5022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1. Выбираем точку М(</a:t>
            </a:r>
            <a:r>
              <a:rPr lang="ru-RU" sz="2400" dirty="0" err="1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х;у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3330" y="1733265"/>
            <a:ext cx="5568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2. Найдем координаты вектора АМ:</a:t>
            </a: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342612"/>
              </p:ext>
            </p:extLst>
          </p:nvPr>
        </p:nvGraphicFramePr>
        <p:xfrm>
          <a:off x="1106074" y="2181480"/>
          <a:ext cx="24431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3" name="Формула" r:id="rId5" imgW="1193800" imgH="254000" progId="">
                  <p:embed/>
                </p:oleObj>
              </mc:Choice>
              <mc:Fallback>
                <p:oleObj name="Формула" r:id="rId5" imgW="1193800" imgH="254000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074" y="2181480"/>
                        <a:ext cx="244316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90932" y="2721659"/>
            <a:ext cx="4036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3. Направляющий вектора </a:t>
            </a:r>
            <a:r>
              <a:rPr lang="en-US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q=(</a:t>
            </a:r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-5;3):</a:t>
            </a:r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016972" y="3036888"/>
          <a:ext cx="16398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4" name="Формула" r:id="rId7" imgW="799753" imgH="203112" progId="">
                  <p:embed/>
                </p:oleObj>
              </mc:Choice>
              <mc:Fallback>
                <p:oleObj name="Формула" r:id="rId7" imgW="799753" imgH="203112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72" y="3036888"/>
                        <a:ext cx="16398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652570" y="3406365"/>
            <a:ext cx="67589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4. Подставим искомые значение в каноническое уравнение: </a:t>
            </a:r>
          </a:p>
        </p:txBody>
      </p:sp>
      <p:sp>
        <p:nvSpPr>
          <p:cNvPr id="19" name="Овал 18"/>
          <p:cNvSpPr/>
          <p:nvPr/>
        </p:nvSpPr>
        <p:spPr bwMode="auto">
          <a:xfrm>
            <a:off x="2442949" y="2265528"/>
            <a:ext cx="150126" cy="15012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6578221" y="2320119"/>
            <a:ext cx="614149" cy="532263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2039815" y="2156345"/>
            <a:ext cx="689737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2" name="Овал 21"/>
          <p:cNvSpPr/>
          <p:nvPr/>
        </p:nvSpPr>
        <p:spPr bwMode="auto">
          <a:xfrm>
            <a:off x="2676940" y="2199563"/>
            <a:ext cx="764572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4" name="Прямая со стрелкой 23"/>
          <p:cNvCxnSpPr>
            <a:cxnSpLocks/>
            <a:stCxn id="21" idx="4"/>
            <a:endCxn id="27" idx="7"/>
          </p:cNvCxnSpPr>
          <p:nvPr/>
        </p:nvCxnSpPr>
        <p:spPr bwMode="auto">
          <a:xfrm flipH="1">
            <a:off x="2014188" y="2718975"/>
            <a:ext cx="370496" cy="1200715"/>
          </a:xfrm>
          <a:prstGeom prst="straightConnector1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Прямая со стрелкой 24"/>
          <p:cNvCxnSpPr>
            <a:cxnSpLocks/>
            <a:stCxn id="22" idx="4"/>
            <a:endCxn id="29" idx="0"/>
          </p:cNvCxnSpPr>
          <p:nvPr/>
        </p:nvCxnSpPr>
        <p:spPr bwMode="auto">
          <a:xfrm>
            <a:off x="3059226" y="2762193"/>
            <a:ext cx="114315" cy="1075101"/>
          </a:xfrm>
          <a:prstGeom prst="straightConnector1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Овал 26"/>
          <p:cNvSpPr/>
          <p:nvPr/>
        </p:nvSpPr>
        <p:spPr bwMode="auto">
          <a:xfrm>
            <a:off x="1106075" y="3837295"/>
            <a:ext cx="1063920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2634890" y="3837294"/>
            <a:ext cx="1077301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1" name="Овал 30"/>
          <p:cNvSpPr/>
          <p:nvPr/>
        </p:nvSpPr>
        <p:spPr bwMode="auto">
          <a:xfrm>
            <a:off x="1571766" y="2977486"/>
            <a:ext cx="218365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3" name="Shape 32"/>
          <p:cNvCxnSpPr>
            <a:stCxn id="31" idx="2"/>
          </p:cNvCxnSpPr>
          <p:nvPr/>
        </p:nvCxnSpPr>
        <p:spPr bwMode="auto">
          <a:xfrm rot="10800000" flipV="1">
            <a:off x="1337482" y="3258801"/>
            <a:ext cx="234285" cy="1422382"/>
          </a:xfrm>
          <a:prstGeom prst="curvedConnector2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Овал 46"/>
          <p:cNvSpPr/>
          <p:nvPr/>
        </p:nvSpPr>
        <p:spPr bwMode="auto">
          <a:xfrm>
            <a:off x="1369326" y="4330888"/>
            <a:ext cx="555008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8" name="Овал 47"/>
          <p:cNvSpPr/>
          <p:nvPr/>
        </p:nvSpPr>
        <p:spPr bwMode="auto">
          <a:xfrm>
            <a:off x="2420203" y="2979760"/>
            <a:ext cx="218365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49" name="Shape 48"/>
          <p:cNvCxnSpPr>
            <a:stCxn id="48" idx="2"/>
          </p:cNvCxnSpPr>
          <p:nvPr/>
        </p:nvCxnSpPr>
        <p:spPr bwMode="auto">
          <a:xfrm rot="10800000" flipH="1" flipV="1">
            <a:off x="2420202" y="3261074"/>
            <a:ext cx="432179" cy="1406459"/>
          </a:xfrm>
          <a:prstGeom prst="curvedConnector4">
            <a:avLst>
              <a:gd name="adj1" fmla="val -52895"/>
              <a:gd name="adj2" fmla="val 60001"/>
            </a:avLst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Овал 54"/>
          <p:cNvSpPr/>
          <p:nvPr/>
        </p:nvSpPr>
        <p:spPr bwMode="auto">
          <a:xfrm>
            <a:off x="2838733" y="4374108"/>
            <a:ext cx="641445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63" name="Object 1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795190"/>
              </p:ext>
            </p:extLst>
          </p:nvPr>
        </p:nvGraphicFramePr>
        <p:xfrm>
          <a:off x="1049053" y="3993512"/>
          <a:ext cx="2650889" cy="960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5" name="Equation" r:id="rId9" imgW="1079032" imgH="393529" progId="">
                  <p:embed/>
                </p:oleObj>
              </mc:Choice>
              <mc:Fallback>
                <p:oleObj name="Equation" r:id="rId9" imgW="1079032" imgH="393529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053" y="3993512"/>
                        <a:ext cx="2650889" cy="9603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2" name="Object 1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731049"/>
              </p:ext>
            </p:extLst>
          </p:nvPr>
        </p:nvGraphicFramePr>
        <p:xfrm>
          <a:off x="1188713" y="3969284"/>
          <a:ext cx="2245530" cy="96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6" name="Формула" r:id="rId11" imgW="914400" imgH="393700" progId="">
                  <p:embed/>
                </p:oleObj>
              </mc:Choice>
              <mc:Fallback>
                <p:oleObj name="Формула" r:id="rId11" imgW="914400" imgH="393700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713" y="3969284"/>
                        <a:ext cx="2245530" cy="96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4" name="Object 171"/>
          <p:cNvGraphicFramePr>
            <a:graphicFrameLocks noChangeAspect="1"/>
          </p:cNvGraphicFramePr>
          <p:nvPr/>
        </p:nvGraphicFramePr>
        <p:xfrm>
          <a:off x="832206" y="4883292"/>
          <a:ext cx="32416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7" name="Формула" r:id="rId13" imgW="1320227" imgH="203112" progId="">
                  <p:embed/>
                </p:oleObj>
              </mc:Choice>
              <mc:Fallback>
                <p:oleObj name="Формула" r:id="rId13" imgW="1320227" imgH="203112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206" y="4883292"/>
                        <a:ext cx="32416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171"/>
          <p:cNvGraphicFramePr>
            <a:graphicFrameLocks noChangeAspect="1"/>
          </p:cNvGraphicFramePr>
          <p:nvPr/>
        </p:nvGraphicFramePr>
        <p:xfrm>
          <a:off x="878268" y="5248726"/>
          <a:ext cx="289877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8" name="Формула" r:id="rId15" imgW="1180588" imgH="203112" progId="">
                  <p:embed/>
                </p:oleObj>
              </mc:Choice>
              <mc:Fallback>
                <p:oleObj name="Формула" r:id="rId15" imgW="1180588" imgH="203112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268" y="5248726"/>
                        <a:ext cx="2898775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171"/>
          <p:cNvGraphicFramePr>
            <a:graphicFrameLocks noChangeAspect="1"/>
          </p:cNvGraphicFramePr>
          <p:nvPr/>
        </p:nvGraphicFramePr>
        <p:xfrm>
          <a:off x="865828" y="5696946"/>
          <a:ext cx="305593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9" name="Формула" r:id="rId17" imgW="1244600" imgH="203200" progId="">
                  <p:embed/>
                </p:oleObj>
              </mc:Choice>
              <mc:Fallback>
                <p:oleObj name="Формула" r:id="rId17" imgW="1244600" imgH="20320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828" y="5696946"/>
                        <a:ext cx="3055938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171"/>
          <p:cNvGraphicFramePr>
            <a:graphicFrameLocks noChangeAspect="1"/>
          </p:cNvGraphicFramePr>
          <p:nvPr/>
        </p:nvGraphicFramePr>
        <p:xfrm>
          <a:off x="1282700" y="6170613"/>
          <a:ext cx="2214563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0" name="Формула" r:id="rId19" imgW="901309" imgH="203112" progId="">
                  <p:embed/>
                </p:oleObj>
              </mc:Choice>
              <mc:Fallback>
                <p:oleObj name="Формула" r:id="rId19" imgW="901309" imgH="203112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6170613"/>
                        <a:ext cx="2214563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4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4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21" grpId="0" animBg="1"/>
      <p:bldP spid="22" grpId="0" animBg="1"/>
      <p:bldP spid="27" grpId="0" animBg="1"/>
      <p:bldP spid="29" grpId="0" animBg="1"/>
      <p:bldP spid="31" grpId="0" animBg="1"/>
      <p:bldP spid="47" grpId="0" animBg="1"/>
      <p:bldP spid="48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28650" y="544513"/>
            <a:ext cx="8067675" cy="6651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>
                <a:latin typeface="Comic Sans MS" pitchFamily="66" charset="0"/>
              </a:rPr>
              <a:t>Каноническое уравнение прямой</a:t>
            </a:r>
          </a:p>
        </p:txBody>
      </p:sp>
      <p:sp>
        <p:nvSpPr>
          <p:cNvPr id="122924" name="Rectangle 44"/>
          <p:cNvSpPr>
            <a:spLocks noChangeArrowheads="1"/>
          </p:cNvSpPr>
          <p:nvPr/>
        </p:nvSpPr>
        <p:spPr bwMode="auto">
          <a:xfrm>
            <a:off x="609600" y="1225550"/>
            <a:ext cx="8108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Пусть прямая проходит через две заданные и отличные друг от друга точки: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1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1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1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</a:t>
            </a:r>
            <a:r>
              <a:rPr lang="ru-RU">
                <a:latin typeface="Arial" charset="0"/>
              </a:rPr>
              <a:t> и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2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2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2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). </a:t>
            </a:r>
            <a:endParaRPr lang="en-US" b="1" i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123003" name="Rectangle 123"/>
          <p:cNvSpPr>
            <a:spLocks noChangeArrowheads="1"/>
          </p:cNvSpPr>
          <p:nvPr/>
        </p:nvSpPr>
        <p:spPr bwMode="auto">
          <a:xfrm>
            <a:off x="1204913" y="2792413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1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1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1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123004" name="Line 124"/>
          <p:cNvSpPr>
            <a:spLocks noChangeShapeType="1"/>
          </p:cNvSpPr>
          <p:nvPr/>
        </p:nvSpPr>
        <p:spPr bwMode="auto">
          <a:xfrm flipV="1">
            <a:off x="1009650" y="2190750"/>
            <a:ext cx="2228850" cy="733425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none" w="med" len="lg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3005" name="Rectangle 125"/>
          <p:cNvSpPr>
            <a:spLocks noChangeArrowheads="1"/>
          </p:cNvSpPr>
          <p:nvPr/>
        </p:nvSpPr>
        <p:spPr bwMode="auto">
          <a:xfrm>
            <a:off x="2400300" y="2435225"/>
            <a:ext cx="1362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2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2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2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123006" name="Oval 126"/>
          <p:cNvSpPr>
            <a:spLocks noChangeArrowheads="1"/>
          </p:cNvSpPr>
          <p:nvPr/>
        </p:nvSpPr>
        <p:spPr bwMode="auto">
          <a:xfrm>
            <a:off x="2576513" y="2338388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07" name="Oval 127"/>
          <p:cNvSpPr>
            <a:spLocks noChangeArrowheads="1"/>
          </p:cNvSpPr>
          <p:nvPr/>
        </p:nvSpPr>
        <p:spPr bwMode="auto">
          <a:xfrm>
            <a:off x="1447800" y="2705100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08" name="Line 128"/>
          <p:cNvSpPr>
            <a:spLocks noChangeShapeType="1"/>
          </p:cNvSpPr>
          <p:nvPr/>
        </p:nvSpPr>
        <p:spPr bwMode="auto">
          <a:xfrm flipV="1">
            <a:off x="2438400" y="2400300"/>
            <a:ext cx="147638" cy="52388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23011" name="Object 131"/>
          <p:cNvGraphicFramePr>
            <a:graphicFrameLocks noChangeAspect="1"/>
          </p:cNvGraphicFramePr>
          <p:nvPr/>
        </p:nvGraphicFramePr>
        <p:xfrm>
          <a:off x="757238" y="4195763"/>
          <a:ext cx="42703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3" imgW="1854200" imgH="241300" progId="">
                  <p:embed/>
                </p:oleObj>
              </mc:Choice>
              <mc:Fallback>
                <p:oleObj name="Equation" r:id="rId3" imgW="1854200" imgH="241300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4195763"/>
                        <a:ext cx="4270375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3" name="Rectangle 133"/>
          <p:cNvSpPr>
            <a:spLocks noChangeArrowheads="1"/>
          </p:cNvSpPr>
          <p:nvPr/>
        </p:nvSpPr>
        <p:spPr bwMode="auto">
          <a:xfrm>
            <a:off x="638175" y="3425825"/>
            <a:ext cx="8108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Тогда в качестве направляющего вектора в каноническом уравнении можно взять вектор:</a:t>
            </a:r>
            <a:endParaRPr lang="en-US" b="1" i="1">
              <a:solidFill>
                <a:srgbClr val="CC3300"/>
              </a:solidFill>
              <a:latin typeface="Arial" charset="0"/>
            </a:endParaRPr>
          </a:p>
        </p:txBody>
      </p:sp>
      <p:graphicFrame>
        <p:nvGraphicFramePr>
          <p:cNvPr id="123014" name="Object 134"/>
          <p:cNvGraphicFramePr>
            <a:graphicFrameLocks noChangeAspect="1"/>
          </p:cNvGraphicFramePr>
          <p:nvPr/>
        </p:nvGraphicFramePr>
        <p:xfrm>
          <a:off x="750888" y="4986338"/>
          <a:ext cx="2552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5" imgW="1091726" imgH="393529" progId="">
                  <p:embed/>
                </p:oleObj>
              </mc:Choice>
              <mc:Fallback>
                <p:oleObj name="Equation" r:id="rId5" imgW="1091726" imgH="393529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4986338"/>
                        <a:ext cx="2552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4"/>
          <p:cNvGrpSpPr>
            <a:grpSpLocks/>
          </p:cNvGrpSpPr>
          <p:nvPr/>
        </p:nvGrpSpPr>
        <p:grpSpPr bwMode="auto">
          <a:xfrm>
            <a:off x="701675" y="5500688"/>
            <a:ext cx="1141413" cy="500062"/>
            <a:chOff x="442" y="3465"/>
            <a:chExt cx="719" cy="315"/>
          </a:xfrm>
        </p:grpSpPr>
        <p:sp>
          <p:nvSpPr>
            <p:cNvPr id="6165" name="Rectangle 136" descr="Полотно"/>
            <p:cNvSpPr>
              <a:spLocks noChangeArrowheads="1"/>
            </p:cNvSpPr>
            <p:nvPr/>
          </p:nvSpPr>
          <p:spPr bwMode="auto">
            <a:xfrm>
              <a:off x="486" y="3486"/>
              <a:ext cx="636" cy="29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6150" name="Object 142"/>
            <p:cNvGraphicFramePr>
              <a:graphicFrameLocks noChangeAspect="1"/>
            </p:cNvGraphicFramePr>
            <p:nvPr/>
          </p:nvGraphicFramePr>
          <p:xfrm>
            <a:off x="442" y="3465"/>
            <a:ext cx="719" cy="3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8" name="Equation" r:id="rId8" imgW="494870" imgH="215713" progId="">
                    <p:embed/>
                  </p:oleObj>
                </mc:Choice>
                <mc:Fallback>
                  <p:oleObj name="Equation" r:id="rId8" imgW="494870" imgH="215713" progId="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" y="3465"/>
                          <a:ext cx="719" cy="3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45"/>
          <p:cNvGrpSpPr>
            <a:grpSpLocks/>
          </p:cNvGrpSpPr>
          <p:nvPr/>
        </p:nvGrpSpPr>
        <p:grpSpPr bwMode="auto">
          <a:xfrm>
            <a:off x="2252663" y="5462588"/>
            <a:ext cx="1171575" cy="500062"/>
            <a:chOff x="1419" y="3441"/>
            <a:chExt cx="738" cy="315"/>
          </a:xfrm>
        </p:grpSpPr>
        <p:sp>
          <p:nvSpPr>
            <p:cNvPr id="6164" name="Rectangle 141" descr="Полотно"/>
            <p:cNvSpPr>
              <a:spLocks noChangeArrowheads="1"/>
            </p:cNvSpPr>
            <p:nvPr/>
          </p:nvSpPr>
          <p:spPr bwMode="auto">
            <a:xfrm>
              <a:off x="1434" y="3462"/>
              <a:ext cx="636" cy="294"/>
            </a:xfrm>
            <a:prstGeom prst="rect">
              <a:avLst/>
            </a:prstGeom>
            <a:blipFill dpi="0" rotWithShape="0">
              <a:blip r:embed="rId7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6149" name="Object 143"/>
            <p:cNvGraphicFramePr>
              <a:graphicFrameLocks noChangeAspect="1"/>
            </p:cNvGraphicFramePr>
            <p:nvPr/>
          </p:nvGraphicFramePr>
          <p:xfrm>
            <a:off x="1419" y="3441"/>
            <a:ext cx="738" cy="3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9" name="Equation" r:id="rId10" imgW="507780" imgH="215806" progId="">
                    <p:embed/>
                  </p:oleObj>
                </mc:Choice>
                <mc:Fallback>
                  <p:oleObj name="Equation" r:id="rId10" imgW="507780" imgH="215806" progId="">
                    <p:embed/>
                    <p:pic>
                      <p:nvPicPr>
                        <p:cNvPr id="0" name="Picture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9" y="3441"/>
                          <a:ext cx="738" cy="3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3026" name="AutoShape 146"/>
          <p:cNvSpPr>
            <a:spLocks noChangeArrowheads="1"/>
          </p:cNvSpPr>
          <p:nvPr/>
        </p:nvSpPr>
        <p:spPr bwMode="auto">
          <a:xfrm>
            <a:off x="609600" y="5048250"/>
            <a:ext cx="2876550" cy="93345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27" name="AutoShape 147"/>
          <p:cNvSpPr>
            <a:spLocks/>
          </p:cNvSpPr>
          <p:nvPr/>
        </p:nvSpPr>
        <p:spPr bwMode="auto">
          <a:xfrm>
            <a:off x="4895850" y="5505450"/>
            <a:ext cx="3648075" cy="1085850"/>
          </a:xfrm>
          <a:prstGeom prst="borderCallout2">
            <a:avLst>
              <a:gd name="adj1" fmla="val 10528"/>
              <a:gd name="adj2" fmla="val -2088"/>
              <a:gd name="adj3" fmla="val 10528"/>
              <a:gd name="adj4" fmla="val -19537"/>
              <a:gd name="adj5" fmla="val -10528"/>
              <a:gd name="adj6" fmla="val -37597"/>
            </a:avLst>
          </a:prstGeom>
          <a:noFill/>
          <a:ln w="15875">
            <a:solidFill>
              <a:schemeClr val="tx2"/>
            </a:solidFill>
            <a:miter lim="800000"/>
            <a:headEnd type="none" w="sm" len="lg"/>
            <a:tailEnd type="triangle" w="sm" len="lg"/>
          </a:ln>
        </p:spPr>
        <p:txBody>
          <a:bodyPr/>
          <a:lstStyle/>
          <a:p>
            <a:pPr algn="ctr"/>
            <a:r>
              <a:rPr lang="ru-RU" i="1" dirty="0">
                <a:latin typeface="Arial" charset="0"/>
              </a:rPr>
              <a:t>Уравнение прямой, проходящей через две заданные точки</a:t>
            </a:r>
          </a:p>
        </p:txBody>
      </p:sp>
      <p:graphicFrame>
        <p:nvGraphicFramePr>
          <p:cNvPr id="123028" name="Object 148"/>
          <p:cNvGraphicFramePr>
            <a:graphicFrameLocks noChangeAspect="1"/>
          </p:cNvGraphicFramePr>
          <p:nvPr/>
        </p:nvGraphicFramePr>
        <p:xfrm>
          <a:off x="1647825" y="2143125"/>
          <a:ext cx="3206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Equation" r:id="rId12" imgW="152268" imgH="203024" progId="">
                  <p:embed/>
                </p:oleObj>
              </mc:Choice>
              <mc:Fallback>
                <p:oleObj name="Equation" r:id="rId12" imgW="152268" imgH="203024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25" y="2143125"/>
                        <a:ext cx="3206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3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3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23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4" grpId="0" autoUpdateAnimBg="0"/>
      <p:bldP spid="123003" grpId="0" autoUpdateAnimBg="0"/>
      <p:bldP spid="123004" grpId="0" animBg="1"/>
      <p:bldP spid="123005" grpId="0" autoUpdateAnimBg="0"/>
      <p:bldP spid="123006" grpId="0" animBg="1"/>
      <p:bldP spid="123007" grpId="0" animBg="1"/>
      <p:bldP spid="123008" grpId="0" animBg="1"/>
      <p:bldP spid="123013" grpId="0" autoUpdateAnimBg="0"/>
      <p:bldP spid="123026" grpId="0" animBg="1"/>
      <p:bldP spid="12302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25488" y="207840"/>
            <a:ext cx="7442580" cy="1320800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Пример 5. Составить уравнение прямой, проходящей через точку А (2;3) и В(7;5)</a:t>
            </a:r>
            <a:endParaRPr lang="ru-RU" sz="2200" dirty="0"/>
          </a:p>
        </p:txBody>
      </p:sp>
      <p:graphicFrame>
        <p:nvGraphicFramePr>
          <p:cNvPr id="123012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725488" y="5732463"/>
          <a:ext cx="32131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0" name="Формула" r:id="rId3" imgW="1040948" imgH="203112" progId="">
                  <p:embed/>
                </p:oleObj>
              </mc:Choice>
              <mc:Fallback>
                <p:oleObj name="Формула" r:id="rId3" imgW="1040948" imgH="203112" progId="">
                  <p:embed/>
                  <p:pic>
                    <p:nvPicPr>
                      <p:cNvPr id="0" name="Picture 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8" y="5732463"/>
                        <a:ext cx="3213100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4" name="Object 134"/>
          <p:cNvGraphicFramePr>
            <a:graphicFrameLocks noChangeAspect="1"/>
          </p:cNvGraphicFramePr>
          <p:nvPr/>
        </p:nvGraphicFramePr>
        <p:xfrm>
          <a:off x="1128951" y="2050481"/>
          <a:ext cx="267176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1" name="Формула" r:id="rId5" imgW="1143000" imgH="431800" progId="">
                  <p:embed/>
                </p:oleObj>
              </mc:Choice>
              <mc:Fallback>
                <p:oleObj name="Формула" r:id="rId5" imgW="1143000" imgH="4318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951" y="2050481"/>
                        <a:ext cx="2671762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 bwMode="auto">
          <a:xfrm>
            <a:off x="1842448" y="532263"/>
            <a:ext cx="232012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2" name="Прямая со стрелкой 11"/>
          <p:cNvCxnSpPr>
            <a:stCxn id="10" idx="4"/>
          </p:cNvCxnSpPr>
          <p:nvPr/>
        </p:nvCxnSpPr>
        <p:spPr bwMode="auto">
          <a:xfrm>
            <a:off x="1958454" y="1094893"/>
            <a:ext cx="88710" cy="1047806"/>
          </a:xfrm>
          <a:prstGeom prst="straightConnector1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Овал 12"/>
          <p:cNvSpPr/>
          <p:nvPr/>
        </p:nvSpPr>
        <p:spPr bwMode="auto">
          <a:xfrm>
            <a:off x="1721893" y="2049439"/>
            <a:ext cx="434454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6" name="Shape 15"/>
          <p:cNvCxnSpPr>
            <a:stCxn id="10" idx="6"/>
          </p:cNvCxnSpPr>
          <p:nvPr/>
        </p:nvCxnSpPr>
        <p:spPr bwMode="auto">
          <a:xfrm>
            <a:off x="2074460" y="813578"/>
            <a:ext cx="232012" cy="1956918"/>
          </a:xfrm>
          <a:prstGeom prst="curvedConnector2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Овал 17"/>
          <p:cNvSpPr/>
          <p:nvPr/>
        </p:nvSpPr>
        <p:spPr bwMode="auto">
          <a:xfrm>
            <a:off x="1833349" y="2556680"/>
            <a:ext cx="434454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131326" y="548185"/>
            <a:ext cx="232012" cy="562630"/>
          </a:xfrm>
          <a:prstGeom prst="ellips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0" name="Shape 19"/>
          <p:cNvCxnSpPr>
            <a:stCxn id="19" idx="6"/>
            <a:endCxn id="30" idx="4"/>
          </p:cNvCxnSpPr>
          <p:nvPr/>
        </p:nvCxnSpPr>
        <p:spPr bwMode="auto">
          <a:xfrm>
            <a:off x="2363338" y="829500"/>
            <a:ext cx="1249907" cy="2292085"/>
          </a:xfrm>
          <a:prstGeom prst="curvedConnector4">
            <a:avLst>
              <a:gd name="adj1" fmla="val 3458"/>
              <a:gd name="adj2" fmla="val 109973"/>
            </a:avLst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Овал 22"/>
          <p:cNvSpPr/>
          <p:nvPr/>
        </p:nvSpPr>
        <p:spPr bwMode="auto">
          <a:xfrm>
            <a:off x="3266365" y="2024418"/>
            <a:ext cx="473122" cy="562630"/>
          </a:xfrm>
          <a:prstGeom prst="ellips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4" name="Овал 23"/>
          <p:cNvSpPr/>
          <p:nvPr/>
        </p:nvSpPr>
        <p:spPr bwMode="auto">
          <a:xfrm>
            <a:off x="2916591" y="487698"/>
            <a:ext cx="232012" cy="562630"/>
          </a:xfrm>
          <a:prstGeom prst="ellipse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5" name="Прямая со стрелкой 24"/>
          <p:cNvCxnSpPr>
            <a:stCxn id="19" idx="6"/>
            <a:endCxn id="23" idx="0"/>
          </p:cNvCxnSpPr>
          <p:nvPr/>
        </p:nvCxnSpPr>
        <p:spPr bwMode="auto">
          <a:xfrm>
            <a:off x="2363338" y="829500"/>
            <a:ext cx="1139588" cy="1194918"/>
          </a:xfrm>
          <a:prstGeom prst="straightConnector1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Овал 26"/>
          <p:cNvSpPr/>
          <p:nvPr/>
        </p:nvSpPr>
        <p:spPr bwMode="auto">
          <a:xfrm>
            <a:off x="1110019" y="2543033"/>
            <a:ext cx="473122" cy="562630"/>
          </a:xfrm>
          <a:prstGeom prst="ellipse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8" name="Shape 27"/>
          <p:cNvCxnSpPr>
            <a:stCxn id="24" idx="2"/>
          </p:cNvCxnSpPr>
          <p:nvPr/>
        </p:nvCxnSpPr>
        <p:spPr bwMode="auto">
          <a:xfrm rot="10800000" flipV="1">
            <a:off x="1059449" y="769012"/>
            <a:ext cx="1857143" cy="2002917"/>
          </a:xfrm>
          <a:prstGeom prst="curvedConnector2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Овал 29"/>
          <p:cNvSpPr/>
          <p:nvPr/>
        </p:nvSpPr>
        <p:spPr bwMode="auto">
          <a:xfrm>
            <a:off x="3323230" y="2558955"/>
            <a:ext cx="580029" cy="562630"/>
          </a:xfrm>
          <a:prstGeom prst="ellips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2" name="Овал 31"/>
          <p:cNvSpPr/>
          <p:nvPr/>
        </p:nvSpPr>
        <p:spPr bwMode="auto">
          <a:xfrm>
            <a:off x="3172682" y="505635"/>
            <a:ext cx="232012" cy="56263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3" name="Shape 19"/>
          <p:cNvCxnSpPr>
            <a:endCxn id="37" idx="1"/>
          </p:cNvCxnSpPr>
          <p:nvPr/>
        </p:nvCxnSpPr>
        <p:spPr bwMode="auto">
          <a:xfrm rot="5400000">
            <a:off x="2200052" y="1568071"/>
            <a:ext cx="1692542" cy="590499"/>
          </a:xfrm>
          <a:prstGeom prst="curvedConnector3">
            <a:avLst>
              <a:gd name="adj1" fmla="val 2984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Овал 36"/>
          <p:cNvSpPr/>
          <p:nvPr/>
        </p:nvSpPr>
        <p:spPr bwMode="auto">
          <a:xfrm>
            <a:off x="2681786" y="2627196"/>
            <a:ext cx="473122" cy="56263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9" name="Object 134"/>
          <p:cNvGraphicFramePr>
            <a:graphicFrameLocks noChangeAspect="1"/>
          </p:cNvGraphicFramePr>
          <p:nvPr/>
        </p:nvGraphicFramePr>
        <p:xfrm>
          <a:off x="1133641" y="2036857"/>
          <a:ext cx="2551254" cy="1091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2" name="Формула" r:id="rId7" imgW="914400" imgH="393700" progId="">
                  <p:embed/>
                </p:oleObj>
              </mc:Choice>
              <mc:Fallback>
                <p:oleObj name="Формула" r:id="rId7" imgW="914400" imgH="3937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641" y="2036857"/>
                        <a:ext cx="2551254" cy="10917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8" name="Object 4"/>
          <p:cNvGraphicFramePr>
            <a:graphicFrameLocks noChangeAspect="1"/>
          </p:cNvGraphicFramePr>
          <p:nvPr/>
        </p:nvGraphicFramePr>
        <p:xfrm>
          <a:off x="1103715" y="3167064"/>
          <a:ext cx="2551113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3" name="Формула" r:id="rId9" imgW="914400" imgH="393700" progId="">
                  <p:embed/>
                </p:oleObj>
              </mc:Choice>
              <mc:Fallback>
                <p:oleObj name="Формула" r:id="rId9" imgW="914400" imgH="3937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715" y="3167064"/>
                        <a:ext cx="2551113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9" name="Object 5"/>
          <p:cNvGraphicFramePr>
            <a:graphicFrameLocks noChangeAspect="1"/>
          </p:cNvGraphicFramePr>
          <p:nvPr/>
        </p:nvGraphicFramePr>
        <p:xfrm>
          <a:off x="677532" y="4097219"/>
          <a:ext cx="34004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4" name="Формула" r:id="rId11" imgW="1218671" imgH="203112" progId="">
                  <p:embed/>
                </p:oleObj>
              </mc:Choice>
              <mc:Fallback>
                <p:oleObj name="Формула" r:id="rId11" imgW="1218671" imgH="203112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532" y="4097219"/>
                        <a:ext cx="340042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0" name="Object 6"/>
          <p:cNvGraphicFramePr>
            <a:graphicFrameLocks noChangeAspect="1"/>
          </p:cNvGraphicFramePr>
          <p:nvPr/>
        </p:nvGraphicFramePr>
        <p:xfrm>
          <a:off x="705253" y="4681346"/>
          <a:ext cx="30114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5" name="Формула" r:id="rId13" imgW="1079032" imgH="203112" progId="">
                  <p:embed/>
                </p:oleObj>
              </mc:Choice>
              <mc:Fallback>
                <p:oleObj name="Формула" r:id="rId13" imgW="1079032" imgH="203112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53" y="4681346"/>
                        <a:ext cx="301148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1" name="Object 7"/>
          <p:cNvGraphicFramePr>
            <a:graphicFrameLocks noChangeAspect="1"/>
          </p:cNvGraphicFramePr>
          <p:nvPr/>
        </p:nvGraphicFramePr>
        <p:xfrm>
          <a:off x="713072" y="5102651"/>
          <a:ext cx="364807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6" name="Формула" r:id="rId15" imgW="1307532" imgH="203112" progId="">
                  <p:embed/>
                </p:oleObj>
              </mc:Choice>
              <mc:Fallback>
                <p:oleObj name="Формула" r:id="rId15" imgW="1307532" imgH="203112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072" y="5102651"/>
                        <a:ext cx="364807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934871" y="1300848"/>
            <a:ext cx="71173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Подставим искомые значение в каноническое уравнение прямой, проходящей через две заданные точки :</a:t>
            </a:r>
          </a:p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230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3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3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2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3" grpId="0" animBg="1"/>
      <p:bldP spid="18" grpId="0" animBg="1"/>
      <p:bldP spid="19" grpId="0" animBg="1"/>
      <p:bldP spid="23" grpId="0" animBg="1"/>
      <p:bldP spid="24" grpId="0" animBg="1"/>
      <p:bldP spid="27" grpId="0" animBg="1"/>
      <p:bldP spid="30" grpId="0" animBg="1"/>
      <p:bldP spid="32" grpId="0" animBg="1"/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28650" y="201613"/>
            <a:ext cx="8181975" cy="10080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dirty="0">
                <a:solidFill>
                  <a:schemeClr val="tx1"/>
                </a:solidFill>
                <a:latin typeface="Comic Sans MS" pitchFamily="66" charset="0"/>
              </a:rPr>
              <a:t>Уравнение прямой с угловым коэффициентом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43013" y="2125663"/>
            <a:ext cx="2659062" cy="2455862"/>
            <a:chOff x="3561" y="1801"/>
            <a:chExt cx="1675" cy="1547"/>
          </a:xfrm>
        </p:grpSpPr>
        <p:sp>
          <p:nvSpPr>
            <p:cNvPr id="7209" name="Line 9"/>
            <p:cNvSpPr>
              <a:spLocks noChangeShapeType="1"/>
            </p:cNvSpPr>
            <p:nvPr/>
          </p:nvSpPr>
          <p:spPr bwMode="auto">
            <a:xfrm>
              <a:off x="3624" y="3066"/>
              <a:ext cx="1566" cy="0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miter lim="800000"/>
              <a:headEnd/>
              <a:tailEnd type="triangle" w="med" len="lg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210" name="Line 10"/>
            <p:cNvSpPr>
              <a:spLocks noChangeShapeType="1"/>
            </p:cNvSpPr>
            <p:nvPr/>
          </p:nvSpPr>
          <p:spPr bwMode="auto">
            <a:xfrm flipV="1">
              <a:off x="3822" y="1860"/>
              <a:ext cx="0" cy="1488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miter lim="800000"/>
              <a:headEnd/>
              <a:tailEnd type="triangle" w="med" len="lg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7211" name="Rectangle 11"/>
            <p:cNvSpPr>
              <a:spLocks noChangeArrowheads="1"/>
            </p:cNvSpPr>
            <p:nvPr/>
          </p:nvSpPr>
          <p:spPr bwMode="auto">
            <a:xfrm>
              <a:off x="3561" y="180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i="1">
                  <a:solidFill>
                    <a:srgbClr val="CC3300"/>
                  </a:solidFill>
                  <a:latin typeface="Arial" charset="0"/>
                </a:rPr>
                <a:t>y</a:t>
              </a:r>
              <a:endParaRPr lang="ru-RU" b="1" i="1">
                <a:solidFill>
                  <a:srgbClr val="CC3300"/>
                </a:solidFill>
                <a:latin typeface="Arial" charset="0"/>
              </a:endParaRPr>
            </a:p>
          </p:txBody>
        </p:sp>
        <p:sp>
          <p:nvSpPr>
            <p:cNvPr id="7212" name="Rectangle 12"/>
            <p:cNvSpPr>
              <a:spLocks noChangeArrowheads="1"/>
            </p:cNvSpPr>
            <p:nvPr/>
          </p:nvSpPr>
          <p:spPr bwMode="auto">
            <a:xfrm>
              <a:off x="3597" y="306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CC33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7213" name="Rectangle 13"/>
            <p:cNvSpPr>
              <a:spLocks noChangeArrowheads="1"/>
            </p:cNvSpPr>
            <p:nvPr/>
          </p:nvSpPr>
          <p:spPr bwMode="auto">
            <a:xfrm>
              <a:off x="5031" y="3079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CC3300"/>
                  </a:solidFill>
                  <a:latin typeface="Arial" charset="0"/>
                </a:rPr>
                <a:t>х</a:t>
              </a:r>
            </a:p>
          </p:txBody>
        </p:sp>
      </p:grpSp>
      <p:sp>
        <p:nvSpPr>
          <p:cNvPr id="142350" name="Line 14"/>
          <p:cNvSpPr>
            <a:spLocks noChangeShapeType="1"/>
          </p:cNvSpPr>
          <p:nvPr/>
        </p:nvSpPr>
        <p:spPr bwMode="auto">
          <a:xfrm flipV="1">
            <a:off x="2276475" y="2609850"/>
            <a:ext cx="1543050" cy="1933575"/>
          </a:xfrm>
          <a:prstGeom prst="line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69850" y="1168400"/>
            <a:ext cx="8883650" cy="1009650"/>
            <a:chOff x="44" y="736"/>
            <a:chExt cx="5596" cy="636"/>
          </a:xfrm>
        </p:grpSpPr>
        <p:sp>
          <p:nvSpPr>
            <p:cNvPr id="7208" name="Rectangle 3"/>
            <p:cNvSpPr>
              <a:spLocks noChangeArrowheads="1"/>
            </p:cNvSpPr>
            <p:nvPr/>
          </p:nvSpPr>
          <p:spPr bwMode="auto">
            <a:xfrm>
              <a:off x="44" y="790"/>
              <a:ext cx="559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Arial" charset="0"/>
                </a:rPr>
                <a:t>Если прямая не параллельна оси </a:t>
              </a:r>
              <a:r>
                <a:rPr lang="en-US" i="1" dirty="0">
                  <a:solidFill>
                    <a:srgbClr val="CC3300"/>
                  </a:solidFill>
                  <a:latin typeface="Arial" charset="0"/>
                </a:rPr>
                <a:t>OY</a:t>
              </a:r>
              <a:r>
                <a:rPr lang="ru-RU" dirty="0">
                  <a:latin typeface="Arial" charset="0"/>
                </a:rPr>
                <a:t> и имеет направляющий вектор                  , то </a:t>
              </a:r>
              <a:r>
                <a:rPr lang="ru-RU" b="1" i="1" dirty="0">
                  <a:latin typeface="Arial" charset="0"/>
                </a:rPr>
                <a:t>угловой коэффициент</a:t>
              </a:r>
              <a:r>
                <a:rPr lang="ru-RU" dirty="0">
                  <a:latin typeface="Arial" charset="0"/>
                </a:rPr>
                <a:t>  </a:t>
              </a:r>
              <a:r>
                <a:rPr lang="en-US" i="1" dirty="0">
                  <a:solidFill>
                    <a:srgbClr val="CC3300"/>
                  </a:solidFill>
                  <a:latin typeface="Arial" charset="0"/>
                </a:rPr>
                <a:t>k</a:t>
              </a:r>
              <a:r>
                <a:rPr lang="ru-RU" dirty="0">
                  <a:latin typeface="Arial" charset="0"/>
                </a:rPr>
                <a:t>  этой прямой равен тангенсу угла наклона прямой к оси </a:t>
              </a:r>
              <a:r>
                <a:rPr lang="en-US" i="1" dirty="0">
                  <a:solidFill>
                    <a:srgbClr val="CC3300"/>
                  </a:solidFill>
                  <a:latin typeface="Arial" charset="0"/>
                </a:rPr>
                <a:t>OX</a:t>
              </a:r>
              <a:r>
                <a:rPr lang="ru-RU" dirty="0">
                  <a:latin typeface="Arial" charset="0"/>
                </a:rPr>
                <a:t>.</a:t>
              </a:r>
              <a:endParaRPr lang="en-US" dirty="0">
                <a:latin typeface="Times New Roman" pitchFamily="18" charset="0"/>
              </a:endParaRPr>
            </a:p>
          </p:txBody>
        </p:sp>
        <p:graphicFrame>
          <p:nvGraphicFramePr>
            <p:cNvPr id="7185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10382204"/>
                </p:ext>
              </p:extLst>
            </p:nvPr>
          </p:nvGraphicFramePr>
          <p:xfrm>
            <a:off x="4703" y="736"/>
            <a:ext cx="889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10" name="Equation" r:id="rId3" imgW="622030" imgH="215806" progId="">
                    <p:embed/>
                  </p:oleObj>
                </mc:Choice>
                <mc:Fallback>
                  <p:oleObj name="Equation" r:id="rId3" imgW="622030" imgH="215806" progId="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3" y="736"/>
                          <a:ext cx="889" cy="2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2364" name="Line 28"/>
          <p:cNvSpPr>
            <a:spLocks noChangeShapeType="1"/>
          </p:cNvSpPr>
          <p:nvPr/>
        </p:nvSpPr>
        <p:spPr bwMode="auto">
          <a:xfrm flipV="1">
            <a:off x="1657350" y="3343275"/>
            <a:ext cx="600075" cy="771525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42365" name="Line 29"/>
          <p:cNvSpPr>
            <a:spLocks noChangeShapeType="1"/>
          </p:cNvSpPr>
          <p:nvPr/>
        </p:nvSpPr>
        <p:spPr bwMode="auto">
          <a:xfrm>
            <a:off x="2257425" y="3362325"/>
            <a:ext cx="0" cy="77152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2366" name="Line 30"/>
          <p:cNvSpPr>
            <a:spLocks noChangeShapeType="1"/>
          </p:cNvSpPr>
          <p:nvPr/>
        </p:nvSpPr>
        <p:spPr bwMode="auto">
          <a:xfrm flipH="1">
            <a:off x="1657350" y="3362325"/>
            <a:ext cx="600075" cy="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2781300" y="3835400"/>
            <a:ext cx="458788" cy="288925"/>
            <a:chOff x="1752" y="2554"/>
            <a:chExt cx="289" cy="182"/>
          </a:xfrm>
        </p:grpSpPr>
        <p:sp>
          <p:nvSpPr>
            <p:cNvPr id="7207" name="Freeform 32"/>
            <p:cNvSpPr>
              <a:spLocks/>
            </p:cNvSpPr>
            <p:nvPr/>
          </p:nvSpPr>
          <p:spPr bwMode="auto">
            <a:xfrm>
              <a:off x="1752" y="2616"/>
              <a:ext cx="60" cy="120"/>
            </a:xfrm>
            <a:custGeom>
              <a:avLst/>
              <a:gdLst>
                <a:gd name="T0" fmla="*/ 54 w 66"/>
                <a:gd name="T1" fmla="*/ 192 h 192"/>
                <a:gd name="T2" fmla="*/ 66 w 66"/>
                <a:gd name="T3" fmla="*/ 126 h 192"/>
                <a:gd name="T4" fmla="*/ 54 w 66"/>
                <a:gd name="T5" fmla="*/ 72 h 192"/>
                <a:gd name="T6" fmla="*/ 0 w 66"/>
                <a:gd name="T7" fmla="*/ 0 h 1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192"/>
                <a:gd name="T14" fmla="*/ 66 w 66"/>
                <a:gd name="T15" fmla="*/ 192 h 1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192">
                  <a:moveTo>
                    <a:pt x="54" y="192"/>
                  </a:moveTo>
                  <a:cubicBezTo>
                    <a:pt x="56" y="181"/>
                    <a:pt x="66" y="146"/>
                    <a:pt x="66" y="126"/>
                  </a:cubicBezTo>
                  <a:cubicBezTo>
                    <a:pt x="66" y="106"/>
                    <a:pt x="65" y="93"/>
                    <a:pt x="54" y="72"/>
                  </a:cubicBezTo>
                  <a:cubicBezTo>
                    <a:pt x="43" y="51"/>
                    <a:pt x="22" y="20"/>
                    <a:pt x="0" y="0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sm" len="lg"/>
            </a:ln>
          </p:spPr>
          <p:txBody>
            <a:bodyPr wrap="none"/>
            <a:lstStyle/>
            <a:p>
              <a:endParaRPr lang="ru-RU"/>
            </a:p>
          </p:txBody>
        </p:sp>
        <p:graphicFrame>
          <p:nvGraphicFramePr>
            <p:cNvPr id="7184" name="Object 33"/>
            <p:cNvGraphicFramePr>
              <a:graphicFrameLocks noChangeAspect="1"/>
            </p:cNvGraphicFramePr>
            <p:nvPr/>
          </p:nvGraphicFramePr>
          <p:xfrm>
            <a:off x="1856" y="2554"/>
            <a:ext cx="185" cy="1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11" name="Equation" r:id="rId5" imgW="139700" imgH="139700" progId="">
                    <p:embed/>
                  </p:oleObj>
                </mc:Choice>
                <mc:Fallback>
                  <p:oleObj name="Equation" r:id="rId5" imgW="139700" imgH="139700" progId="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6" y="2554"/>
                          <a:ext cx="185" cy="1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1819275" y="3835400"/>
            <a:ext cx="458788" cy="288925"/>
            <a:chOff x="1146" y="2554"/>
            <a:chExt cx="289" cy="182"/>
          </a:xfrm>
        </p:grpSpPr>
        <p:sp>
          <p:nvSpPr>
            <p:cNvPr id="7206" name="Freeform 35"/>
            <p:cNvSpPr>
              <a:spLocks/>
            </p:cNvSpPr>
            <p:nvPr/>
          </p:nvSpPr>
          <p:spPr bwMode="auto">
            <a:xfrm>
              <a:off x="1146" y="2616"/>
              <a:ext cx="60" cy="120"/>
            </a:xfrm>
            <a:custGeom>
              <a:avLst/>
              <a:gdLst>
                <a:gd name="T0" fmla="*/ 54 w 66"/>
                <a:gd name="T1" fmla="*/ 192 h 192"/>
                <a:gd name="T2" fmla="*/ 66 w 66"/>
                <a:gd name="T3" fmla="*/ 126 h 192"/>
                <a:gd name="T4" fmla="*/ 54 w 66"/>
                <a:gd name="T5" fmla="*/ 72 h 192"/>
                <a:gd name="T6" fmla="*/ 0 w 66"/>
                <a:gd name="T7" fmla="*/ 0 h 1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192"/>
                <a:gd name="T14" fmla="*/ 66 w 66"/>
                <a:gd name="T15" fmla="*/ 192 h 1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192">
                  <a:moveTo>
                    <a:pt x="54" y="192"/>
                  </a:moveTo>
                  <a:cubicBezTo>
                    <a:pt x="56" y="181"/>
                    <a:pt x="66" y="146"/>
                    <a:pt x="66" y="126"/>
                  </a:cubicBezTo>
                  <a:cubicBezTo>
                    <a:pt x="66" y="106"/>
                    <a:pt x="65" y="93"/>
                    <a:pt x="54" y="72"/>
                  </a:cubicBezTo>
                  <a:cubicBezTo>
                    <a:pt x="43" y="51"/>
                    <a:pt x="22" y="20"/>
                    <a:pt x="0" y="0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sm" len="lg"/>
            </a:ln>
          </p:spPr>
          <p:txBody>
            <a:bodyPr wrap="none"/>
            <a:lstStyle/>
            <a:p>
              <a:endParaRPr lang="ru-RU"/>
            </a:p>
          </p:txBody>
        </p:sp>
        <p:graphicFrame>
          <p:nvGraphicFramePr>
            <p:cNvPr id="7183" name="Object 36"/>
            <p:cNvGraphicFramePr>
              <a:graphicFrameLocks noChangeAspect="1"/>
            </p:cNvGraphicFramePr>
            <p:nvPr/>
          </p:nvGraphicFramePr>
          <p:xfrm>
            <a:off x="1250" y="2554"/>
            <a:ext cx="185" cy="1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12" name="Equation" r:id="rId7" imgW="139700" imgH="139700" progId="">
                    <p:embed/>
                  </p:oleObj>
                </mc:Choice>
                <mc:Fallback>
                  <p:oleObj name="Equation" r:id="rId7" imgW="139700" imgH="139700" progId="">
                    <p:embed/>
                    <p:pic>
                      <p:nvPicPr>
                        <p:cNvPr id="0" name="Picture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0" y="2554"/>
                          <a:ext cx="185" cy="1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2373" name="Object 37"/>
          <p:cNvGraphicFramePr>
            <a:graphicFrameLocks noChangeAspect="1"/>
          </p:cNvGraphicFramePr>
          <p:nvPr/>
        </p:nvGraphicFramePr>
        <p:xfrm>
          <a:off x="1717675" y="3413125"/>
          <a:ext cx="2936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3" name="Equation" r:id="rId9" imgW="139639" imgH="190417" progId="">
                  <p:embed/>
                </p:oleObj>
              </mc:Choice>
              <mc:Fallback>
                <p:oleObj name="Equation" r:id="rId9" imgW="139639" imgH="190417" progId="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3413125"/>
                        <a:ext cx="29368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74" name="Object 38"/>
          <p:cNvGraphicFramePr>
            <a:graphicFrameLocks noChangeAspect="1"/>
          </p:cNvGraphicFramePr>
          <p:nvPr/>
        </p:nvGraphicFramePr>
        <p:xfrm>
          <a:off x="1958975" y="4124325"/>
          <a:ext cx="2016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4" name="Equation" r:id="rId11" imgW="88669" imgH="177338" progId="">
                  <p:embed/>
                </p:oleObj>
              </mc:Choice>
              <mc:Fallback>
                <p:oleObj name="Equation" r:id="rId11" imgW="88669" imgH="177338" progId="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4124325"/>
                        <a:ext cx="2016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75" name="Object 39"/>
          <p:cNvGraphicFramePr>
            <a:graphicFrameLocks noChangeAspect="1"/>
          </p:cNvGraphicFramePr>
          <p:nvPr/>
        </p:nvGraphicFramePr>
        <p:xfrm>
          <a:off x="1311275" y="3565525"/>
          <a:ext cx="37465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5" name="Equation" r:id="rId13" imgW="164957" imgH="139579" progId="">
                  <p:embed/>
                </p:oleObj>
              </mc:Choice>
              <mc:Fallback>
                <p:oleObj name="Equation" r:id="rId13" imgW="164957" imgH="139579" progId="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3565525"/>
                        <a:ext cx="374650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76" name="Object 40"/>
          <p:cNvGraphicFramePr>
            <a:graphicFrameLocks noChangeAspect="1"/>
          </p:cNvGraphicFramePr>
          <p:nvPr/>
        </p:nvGraphicFramePr>
        <p:xfrm>
          <a:off x="4949825" y="2595563"/>
          <a:ext cx="229870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6" name="Equation" r:id="rId15" imgW="901309" imgH="393529" progId="">
                  <p:embed/>
                </p:oleObj>
              </mc:Choice>
              <mc:Fallback>
                <p:oleObj name="Equation" r:id="rId15" imgW="901309" imgH="393529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2595563"/>
                        <a:ext cx="2298700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80" name="Object 44"/>
          <p:cNvGraphicFramePr>
            <a:graphicFrameLocks noChangeAspect="1"/>
          </p:cNvGraphicFramePr>
          <p:nvPr/>
        </p:nvGraphicFramePr>
        <p:xfrm>
          <a:off x="650875" y="4767263"/>
          <a:ext cx="25241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7" name="Equation" r:id="rId17" imgW="1079032" imgH="393529" progId="">
                  <p:embed/>
                </p:oleObj>
              </mc:Choice>
              <mc:Fallback>
                <p:oleObj name="Equation" r:id="rId17" imgW="1079032" imgH="393529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4767263"/>
                        <a:ext cx="25241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81" name="Object 45"/>
          <p:cNvGraphicFramePr>
            <a:graphicFrameLocks noChangeAspect="1"/>
          </p:cNvGraphicFramePr>
          <p:nvPr/>
        </p:nvGraphicFramePr>
        <p:xfrm>
          <a:off x="3449638" y="5065713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8" name="Equation" r:id="rId19" imgW="190417" imgH="152334" progId="">
                  <p:embed/>
                </p:oleObj>
              </mc:Choice>
              <mc:Fallback>
                <p:oleObj name="Equation" r:id="rId19" imgW="190417" imgH="152334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5065713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82" name="Object 46"/>
          <p:cNvGraphicFramePr>
            <a:graphicFrameLocks noChangeAspect="1"/>
          </p:cNvGraphicFramePr>
          <p:nvPr/>
        </p:nvGraphicFramePr>
        <p:xfrm>
          <a:off x="4184650" y="4719638"/>
          <a:ext cx="27908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19" name="Equation" r:id="rId21" imgW="1193800" imgH="393700" progId="">
                  <p:embed/>
                </p:oleObj>
              </mc:Choice>
              <mc:Fallback>
                <p:oleObj name="Equation" r:id="rId21" imgW="1193800" imgH="39370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4719638"/>
                        <a:ext cx="27908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467350" y="4886325"/>
            <a:ext cx="374650" cy="771525"/>
            <a:chOff x="3498" y="2868"/>
            <a:chExt cx="236" cy="486"/>
          </a:xfrm>
        </p:grpSpPr>
        <p:sp>
          <p:nvSpPr>
            <p:cNvPr id="7205" name="Rectangle 47" descr="Полотно"/>
            <p:cNvSpPr>
              <a:spLocks noChangeArrowheads="1"/>
            </p:cNvSpPr>
            <p:nvPr/>
          </p:nvSpPr>
          <p:spPr bwMode="auto">
            <a:xfrm>
              <a:off x="3498" y="2868"/>
              <a:ext cx="222" cy="486"/>
            </a:xfrm>
            <a:prstGeom prst="rect">
              <a:avLst/>
            </a:prstGeom>
            <a:blipFill dpi="0" rotWithShape="0">
              <a:blip r:embed="rId2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7182" name="Object 48"/>
            <p:cNvGraphicFramePr>
              <a:graphicFrameLocks noChangeAspect="1"/>
            </p:cNvGraphicFramePr>
            <p:nvPr/>
          </p:nvGraphicFramePr>
          <p:xfrm>
            <a:off x="3530" y="2910"/>
            <a:ext cx="204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20" name="Equation" r:id="rId24" imgW="126725" imgH="177415" progId="">
                    <p:embed/>
                  </p:oleObj>
                </mc:Choice>
                <mc:Fallback>
                  <p:oleObj name="Equation" r:id="rId24" imgW="126725" imgH="177415" progId="">
                    <p:embed/>
                    <p:pic>
                      <p:nvPicPr>
                        <p:cNvPr id="0" name="Picture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" y="2910"/>
                          <a:ext cx="204" cy="2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2386" name="AutoShape 50"/>
          <p:cNvSpPr>
            <a:spLocks/>
          </p:cNvSpPr>
          <p:nvPr/>
        </p:nvSpPr>
        <p:spPr bwMode="auto">
          <a:xfrm>
            <a:off x="5229225" y="3819525"/>
            <a:ext cx="3648075" cy="685800"/>
          </a:xfrm>
          <a:prstGeom prst="borderCallout2">
            <a:avLst>
              <a:gd name="adj1" fmla="val 16667"/>
              <a:gd name="adj2" fmla="val -2088"/>
              <a:gd name="adj3" fmla="val 16667"/>
              <a:gd name="adj4" fmla="val -13273"/>
              <a:gd name="adj5" fmla="val 158333"/>
              <a:gd name="adj6" fmla="val -24806"/>
            </a:avLst>
          </a:prstGeom>
          <a:noFill/>
          <a:ln w="15875">
            <a:solidFill>
              <a:schemeClr val="tx2"/>
            </a:solidFill>
            <a:miter lim="800000"/>
            <a:headEnd type="none" w="sm" len="lg"/>
            <a:tailEnd type="triangle" w="sm" len="lg"/>
          </a:ln>
        </p:spPr>
        <p:txBody>
          <a:bodyPr/>
          <a:lstStyle/>
          <a:p>
            <a:pPr algn="ctr"/>
            <a:r>
              <a:rPr lang="ru-RU" i="1">
                <a:latin typeface="Arial" charset="0"/>
              </a:rPr>
              <a:t>Уравнение прямой с угловым коэффициентом</a:t>
            </a:r>
          </a:p>
        </p:txBody>
      </p:sp>
      <p:sp>
        <p:nvSpPr>
          <p:cNvPr id="142387" name="AutoShape 51"/>
          <p:cNvSpPr>
            <a:spLocks noChangeArrowheads="1"/>
          </p:cNvSpPr>
          <p:nvPr/>
        </p:nvSpPr>
        <p:spPr bwMode="auto">
          <a:xfrm>
            <a:off x="4048125" y="4895850"/>
            <a:ext cx="3095625" cy="6477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42388" name="Object 52"/>
          <p:cNvGraphicFramePr>
            <a:graphicFrameLocks noChangeAspect="1"/>
          </p:cNvGraphicFramePr>
          <p:nvPr/>
        </p:nvGraphicFramePr>
        <p:xfrm>
          <a:off x="7402513" y="4979988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1" name="Equation" r:id="rId26" imgW="190417" imgH="152334" progId="">
                  <p:embed/>
                </p:oleObj>
              </mc:Choice>
              <mc:Fallback>
                <p:oleObj name="Equation" r:id="rId26" imgW="190417" imgH="152334" progId="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2513" y="4979988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89" name="Object 53"/>
          <p:cNvGraphicFramePr>
            <a:graphicFrameLocks noChangeAspect="1"/>
          </p:cNvGraphicFramePr>
          <p:nvPr/>
        </p:nvGraphicFramePr>
        <p:xfrm>
          <a:off x="600075" y="5881688"/>
          <a:ext cx="24352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2" name="Equation" r:id="rId28" imgW="1040948" imgH="228501" progId="">
                  <p:embed/>
                </p:oleObj>
              </mc:Choice>
              <mc:Fallback>
                <p:oleObj name="Equation" r:id="rId28" imgW="1040948" imgH="228501" progId="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5881688"/>
                        <a:ext cx="2435225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90" name="Object 54"/>
          <p:cNvGraphicFramePr>
            <a:graphicFrameLocks noChangeAspect="1"/>
          </p:cNvGraphicFramePr>
          <p:nvPr/>
        </p:nvGraphicFramePr>
        <p:xfrm>
          <a:off x="3144838" y="5922963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3" name="Equation" r:id="rId30" imgW="190417" imgH="152334" progId="">
                  <p:embed/>
                </p:oleObj>
              </mc:Choice>
              <mc:Fallback>
                <p:oleObj name="Equation" r:id="rId30" imgW="190417" imgH="152334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38" y="5922963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91" name="Object 55"/>
          <p:cNvGraphicFramePr>
            <a:graphicFrameLocks noChangeAspect="1"/>
          </p:cNvGraphicFramePr>
          <p:nvPr/>
        </p:nvGraphicFramePr>
        <p:xfrm>
          <a:off x="3800475" y="5843588"/>
          <a:ext cx="24352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4" name="Equation" r:id="rId31" imgW="1040948" imgH="228501" progId="">
                  <p:embed/>
                </p:oleObj>
              </mc:Choice>
              <mc:Fallback>
                <p:oleObj name="Equation" r:id="rId31" imgW="1040948" imgH="228501" progId="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5843588"/>
                        <a:ext cx="2435225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5057775" y="5743575"/>
            <a:ext cx="1209675" cy="771525"/>
            <a:chOff x="3156" y="3618"/>
            <a:chExt cx="762" cy="486"/>
          </a:xfrm>
        </p:grpSpPr>
        <p:sp>
          <p:nvSpPr>
            <p:cNvPr id="7204" name="Rectangle 60" descr="Полотно"/>
            <p:cNvSpPr>
              <a:spLocks noChangeArrowheads="1"/>
            </p:cNvSpPr>
            <p:nvPr/>
          </p:nvSpPr>
          <p:spPr bwMode="auto">
            <a:xfrm>
              <a:off x="3156" y="3618"/>
              <a:ext cx="762" cy="486"/>
            </a:xfrm>
            <a:prstGeom prst="rect">
              <a:avLst/>
            </a:prstGeom>
            <a:blipFill dpi="0" rotWithShape="0">
              <a:blip r:embed="rId2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aphicFrame>
          <p:nvGraphicFramePr>
            <p:cNvPr id="7181" name="Object 61"/>
            <p:cNvGraphicFramePr>
              <a:graphicFrameLocks noChangeAspect="1"/>
            </p:cNvGraphicFramePr>
            <p:nvPr/>
          </p:nvGraphicFramePr>
          <p:xfrm>
            <a:off x="3254" y="3690"/>
            <a:ext cx="204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25" name="Equation" r:id="rId33" imgW="126725" imgH="177415" progId="">
                    <p:embed/>
                  </p:oleObj>
                </mc:Choice>
                <mc:Fallback>
                  <p:oleObj name="Equation" r:id="rId33" imgW="126725" imgH="177415" progId="">
                    <p:embed/>
                    <p:pic>
                      <p:nvPicPr>
                        <p:cNvPr id="0" name="Picture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4" y="3690"/>
                          <a:ext cx="204" cy="2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2399" name="AutoShape 63"/>
          <p:cNvSpPr>
            <a:spLocks noChangeArrowheads="1"/>
          </p:cNvSpPr>
          <p:nvPr/>
        </p:nvSpPr>
        <p:spPr bwMode="auto">
          <a:xfrm>
            <a:off x="3714750" y="5791200"/>
            <a:ext cx="1990725" cy="6477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2400" name="AutoShape 64"/>
          <p:cNvSpPr>
            <a:spLocks/>
          </p:cNvSpPr>
          <p:nvPr/>
        </p:nvSpPr>
        <p:spPr bwMode="auto">
          <a:xfrm>
            <a:off x="6238875" y="5632450"/>
            <a:ext cx="2790825" cy="1016000"/>
          </a:xfrm>
          <a:prstGeom prst="borderCallout2">
            <a:avLst>
              <a:gd name="adj1" fmla="val 11250"/>
              <a:gd name="adj2" fmla="val -2731"/>
              <a:gd name="adj3" fmla="val 11250"/>
              <a:gd name="adj4" fmla="val -10977"/>
              <a:gd name="adj5" fmla="val 42190"/>
              <a:gd name="adj6" fmla="val -19625"/>
            </a:avLst>
          </a:prstGeom>
          <a:noFill/>
          <a:ln w="15875">
            <a:solidFill>
              <a:schemeClr val="tx2"/>
            </a:solidFill>
            <a:miter lim="800000"/>
            <a:headEnd type="none" w="sm" len="lg"/>
            <a:tailEnd type="triangle" w="sm" len="lg"/>
          </a:ln>
        </p:spPr>
        <p:txBody>
          <a:bodyPr/>
          <a:lstStyle/>
          <a:p>
            <a:pPr algn="ctr"/>
            <a:r>
              <a:rPr lang="ru-RU" i="1">
                <a:latin typeface="Arial" charset="0"/>
              </a:rPr>
              <a:t>Уравнение прямой с угловым коэффициентом</a:t>
            </a:r>
          </a:p>
        </p:txBody>
      </p: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086350" y="5810250"/>
            <a:ext cx="3038475" cy="590550"/>
            <a:chOff x="3198" y="3660"/>
            <a:chExt cx="1914" cy="372"/>
          </a:xfrm>
        </p:grpSpPr>
        <p:sp>
          <p:nvSpPr>
            <p:cNvPr id="7202" name="Rectangle 56"/>
            <p:cNvSpPr>
              <a:spLocks noChangeArrowheads="1"/>
            </p:cNvSpPr>
            <p:nvPr/>
          </p:nvSpPr>
          <p:spPr bwMode="auto">
            <a:xfrm>
              <a:off x="3198" y="3660"/>
              <a:ext cx="816" cy="37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203" name="AutoShape 57"/>
            <p:cNvSpPr>
              <a:spLocks/>
            </p:cNvSpPr>
            <p:nvPr/>
          </p:nvSpPr>
          <p:spPr bwMode="auto">
            <a:xfrm>
              <a:off x="4554" y="3660"/>
              <a:ext cx="558" cy="240"/>
            </a:xfrm>
            <a:prstGeom prst="borderCallout2">
              <a:avLst>
                <a:gd name="adj1" fmla="val 30000"/>
                <a:gd name="adj2" fmla="val -8602"/>
                <a:gd name="adj3" fmla="val 30000"/>
                <a:gd name="adj4" fmla="val -51972"/>
                <a:gd name="adj5" fmla="val 77500"/>
                <a:gd name="adj6" fmla="val -96773"/>
              </a:avLst>
            </a:prstGeom>
            <a:noFill/>
            <a:ln w="15875">
              <a:solidFill>
                <a:schemeClr val="tx1"/>
              </a:solidFill>
              <a:miter lim="800000"/>
              <a:headEnd type="triangle" w="sm" len="lg"/>
              <a:tailEnd type="none" w="sm" len="lg"/>
            </a:ln>
          </p:spPr>
          <p:txBody>
            <a:bodyPr/>
            <a:lstStyle/>
            <a:p>
              <a:pPr algn="ctr"/>
              <a:r>
                <a:rPr lang="ru-RU" i="1">
                  <a:latin typeface="Arial" charset="0"/>
                </a:rPr>
                <a:t>=</a:t>
              </a:r>
              <a:r>
                <a:rPr lang="en-US" i="1">
                  <a:latin typeface="Arial" charset="0"/>
                </a:rPr>
                <a:t> b</a:t>
              </a:r>
              <a:endParaRPr lang="ru-RU" i="1">
                <a:latin typeface="Arial" charset="0"/>
              </a:endParaRPr>
            </a:p>
          </p:txBody>
        </p:sp>
      </p:grp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2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2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2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4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2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2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2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2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2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2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1423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2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2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2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2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42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2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42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42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500"/>
                                        <p:tgtEl>
                                          <p:spTgt spid="1424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50" grpId="0" animBg="1"/>
      <p:bldP spid="142364" grpId="0" animBg="1"/>
      <p:bldP spid="142365" grpId="0" animBg="1"/>
      <p:bldP spid="142366" grpId="0" animBg="1"/>
      <p:bldP spid="142386" grpId="0" animBg="1" autoUpdateAnimBg="0"/>
      <p:bldP spid="142387" grpId="0" animBg="1"/>
      <p:bldP spid="142399" grpId="0" animBg="1"/>
      <p:bldP spid="142400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15415" y="299860"/>
            <a:ext cx="7509469" cy="1320800"/>
          </a:xfrm>
        </p:spPr>
        <p:txBody>
          <a:bodyPr/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Пример 6. Прямая наклонена к оси ОХ под углом в 60</a:t>
            </a:r>
            <a:r>
              <a:rPr lang="ru-RU" sz="2400" baseline="300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 и имеет начальную ординату -2. Составьте уравнение прямой. 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639744" y="1620660"/>
            <a:ext cx="6347714" cy="3880773"/>
          </a:xfrm>
        </p:spPr>
        <p:txBody>
          <a:bodyPr/>
          <a:lstStyle/>
          <a:p>
            <a:r>
              <a:rPr lang="ru-RU" sz="22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1. Угловой коэффициент прямой</a:t>
            </a:r>
            <a:r>
              <a:rPr lang="ru-RU" dirty="0"/>
              <a:t>:</a:t>
            </a:r>
          </a:p>
        </p:txBody>
      </p:sp>
      <p:graphicFrame>
        <p:nvGraphicFramePr>
          <p:cNvPr id="142376" name="Object 40"/>
          <p:cNvGraphicFramePr>
            <a:graphicFrameLocks noChangeAspect="1"/>
          </p:cNvGraphicFramePr>
          <p:nvPr/>
        </p:nvGraphicFramePr>
        <p:xfrm>
          <a:off x="1454824" y="1988900"/>
          <a:ext cx="1334638" cy="451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5" name="Формула" r:id="rId3" imgW="596641" imgH="203112" progId="">
                  <p:embed/>
                </p:oleObj>
              </mc:Choice>
              <mc:Fallback>
                <p:oleObj name="Формула" r:id="rId3" imgW="596641" imgH="203112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824" y="1988900"/>
                        <a:ext cx="1334638" cy="451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 bwMode="auto">
          <a:xfrm>
            <a:off x="7263609" y="230847"/>
            <a:ext cx="600502" cy="586854"/>
          </a:xfrm>
          <a:prstGeom prst="ellipse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2" name="Прямая со стрелкой 11"/>
          <p:cNvCxnSpPr>
            <a:stCxn id="10" idx="3"/>
            <a:endCxn id="13" idx="7"/>
          </p:cNvCxnSpPr>
          <p:nvPr/>
        </p:nvCxnSpPr>
        <p:spPr bwMode="auto">
          <a:xfrm flipH="1">
            <a:off x="2730169" y="731758"/>
            <a:ext cx="4621381" cy="1239851"/>
          </a:xfrm>
          <a:prstGeom prst="straightConnector1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Овал 12"/>
          <p:cNvSpPr/>
          <p:nvPr/>
        </p:nvSpPr>
        <p:spPr bwMode="auto">
          <a:xfrm>
            <a:off x="2336042" y="1885666"/>
            <a:ext cx="461749" cy="586854"/>
          </a:xfrm>
          <a:prstGeom prst="ellipse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9" name="Object 40"/>
          <p:cNvGraphicFramePr>
            <a:graphicFrameLocks noChangeAspect="1"/>
          </p:cNvGraphicFramePr>
          <p:nvPr/>
        </p:nvGraphicFramePr>
        <p:xfrm>
          <a:off x="1458458" y="1907880"/>
          <a:ext cx="15906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6" name="Формула" r:id="rId5" imgW="711200" imgH="228600" progId="">
                  <p:embed/>
                </p:oleObj>
              </mc:Choice>
              <mc:Fallback>
                <p:oleObj name="Формула" r:id="rId5" imgW="711200" imgH="228600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458" y="1907880"/>
                        <a:ext cx="159067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0"/>
          <p:cNvGraphicFramePr>
            <a:graphicFrameLocks noChangeAspect="1"/>
          </p:cNvGraphicFramePr>
          <p:nvPr/>
        </p:nvGraphicFramePr>
        <p:xfrm>
          <a:off x="1430906" y="2516212"/>
          <a:ext cx="215741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7" name="Формула" r:id="rId7" imgW="965200" imgH="241300" progId="">
                  <p:embed/>
                </p:oleObj>
              </mc:Choice>
              <mc:Fallback>
                <p:oleObj name="Формула" r:id="rId7" imgW="965200" imgH="2413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906" y="2516212"/>
                        <a:ext cx="2157412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57450" y="3098589"/>
            <a:ext cx="79498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Подставим искомые значение в уравнение прямой с угловым коэффициентом:</a:t>
            </a:r>
          </a:p>
        </p:txBody>
      </p:sp>
      <p:graphicFrame>
        <p:nvGraphicFramePr>
          <p:cNvPr id="142391" name="Object 55"/>
          <p:cNvGraphicFramePr>
            <a:graphicFrameLocks noChangeAspect="1"/>
          </p:cNvGraphicFramePr>
          <p:nvPr/>
        </p:nvGraphicFramePr>
        <p:xfrm>
          <a:off x="1190436" y="3785287"/>
          <a:ext cx="14859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8" name="Формула" r:id="rId9" imgW="634725" imgH="203112" progId="">
                  <p:embed/>
                </p:oleObj>
              </mc:Choice>
              <mc:Fallback>
                <p:oleObj name="Формула" r:id="rId9" imgW="634725" imgH="203112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436" y="3785287"/>
                        <a:ext cx="14859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Овал 19"/>
          <p:cNvSpPr/>
          <p:nvPr/>
        </p:nvSpPr>
        <p:spPr bwMode="auto">
          <a:xfrm>
            <a:off x="3045725" y="2458871"/>
            <a:ext cx="600502" cy="586854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1" name="Прямая со стрелкой 20"/>
          <p:cNvCxnSpPr>
            <a:stCxn id="20" idx="3"/>
          </p:cNvCxnSpPr>
          <p:nvPr/>
        </p:nvCxnSpPr>
        <p:spPr bwMode="auto">
          <a:xfrm flipH="1">
            <a:off x="2047164" y="2959782"/>
            <a:ext cx="1086503" cy="847943"/>
          </a:xfrm>
          <a:prstGeom prst="straightConnector1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Овал 24"/>
          <p:cNvSpPr/>
          <p:nvPr/>
        </p:nvSpPr>
        <p:spPr bwMode="auto">
          <a:xfrm>
            <a:off x="1746913" y="3703092"/>
            <a:ext cx="272956" cy="586854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6" name="Овал 25"/>
          <p:cNvSpPr/>
          <p:nvPr/>
        </p:nvSpPr>
        <p:spPr bwMode="auto">
          <a:xfrm>
            <a:off x="4221707" y="482220"/>
            <a:ext cx="600502" cy="586854"/>
          </a:xfrm>
          <a:prstGeom prst="ellipse">
            <a:avLst/>
          </a:prstGeom>
          <a:noFill/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7" name="Прямая со стрелкой 26"/>
          <p:cNvCxnSpPr>
            <a:endCxn id="29" idx="7"/>
          </p:cNvCxnSpPr>
          <p:nvPr/>
        </p:nvCxnSpPr>
        <p:spPr bwMode="auto">
          <a:xfrm flipH="1">
            <a:off x="2905467" y="1051371"/>
            <a:ext cx="1608899" cy="2710369"/>
          </a:xfrm>
          <a:prstGeom prst="straightConnector1">
            <a:avLst/>
          </a:prstGeom>
          <a:noFill/>
          <a:ln w="9525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Овал 28"/>
          <p:cNvSpPr/>
          <p:nvPr/>
        </p:nvSpPr>
        <p:spPr bwMode="auto">
          <a:xfrm>
            <a:off x="2392907" y="3675797"/>
            <a:ext cx="600502" cy="586854"/>
          </a:xfrm>
          <a:prstGeom prst="ellipse">
            <a:avLst/>
          </a:prstGeom>
          <a:noFill/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16" name="Object 55"/>
          <p:cNvGraphicFramePr>
            <a:graphicFrameLocks noChangeAspect="1"/>
          </p:cNvGraphicFramePr>
          <p:nvPr/>
        </p:nvGraphicFramePr>
        <p:xfrm>
          <a:off x="972261" y="3767066"/>
          <a:ext cx="1752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9" name="Формула" r:id="rId11" imgW="748975" imgH="241195" progId="">
                  <p:embed/>
                </p:oleObj>
              </mc:Choice>
              <mc:Fallback>
                <p:oleObj name="Формула" r:id="rId11" imgW="748975" imgH="241195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261" y="3767066"/>
                        <a:ext cx="1752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42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42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3" grpId="0" animBg="1"/>
      <p:bldP spid="20" grpId="0" animBg="1"/>
      <p:bldP spid="25" grpId="0" animBg="1"/>
      <p:bldP spid="26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66540" y="188612"/>
            <a:ext cx="7810920" cy="1320800"/>
          </a:xfrm>
        </p:spPr>
        <p:txBody>
          <a:bodyPr/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Пример 7. Прямая наклонена к оси ОХ под углом в 45</a:t>
            </a:r>
            <a:r>
              <a:rPr lang="ru-RU" sz="2400" baseline="300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 и проходит через точку А(2;4). Составьте уравнение прямой. 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28483" y="1683093"/>
            <a:ext cx="6347714" cy="3880773"/>
          </a:xfrm>
        </p:spPr>
        <p:txBody>
          <a:bodyPr/>
          <a:lstStyle/>
          <a:p>
            <a:r>
              <a:rPr lang="ru-RU" sz="22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1. Угловой коэффициент прямой</a:t>
            </a:r>
            <a:r>
              <a:rPr lang="ru-RU" dirty="0"/>
              <a:t>:</a:t>
            </a:r>
          </a:p>
        </p:txBody>
      </p:sp>
      <p:graphicFrame>
        <p:nvGraphicFramePr>
          <p:cNvPr id="142376" name="Object 40"/>
          <p:cNvGraphicFramePr>
            <a:graphicFrameLocks noChangeAspect="1"/>
          </p:cNvGraphicFramePr>
          <p:nvPr/>
        </p:nvGraphicFramePr>
        <p:xfrm>
          <a:off x="1490450" y="1988900"/>
          <a:ext cx="1334638" cy="451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89" name="Формула" r:id="rId3" imgW="596641" imgH="203112" progId="">
                  <p:embed/>
                </p:oleObj>
              </mc:Choice>
              <mc:Fallback>
                <p:oleObj name="Формула" r:id="rId3" imgW="596641" imgH="203112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450" y="1988900"/>
                        <a:ext cx="1334638" cy="451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 bwMode="auto">
          <a:xfrm>
            <a:off x="7424382" y="177421"/>
            <a:ext cx="600502" cy="586854"/>
          </a:xfrm>
          <a:prstGeom prst="ellipse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2" name="Прямая со стрелкой 11"/>
          <p:cNvCxnSpPr>
            <a:stCxn id="10" idx="3"/>
            <a:endCxn id="13" idx="7"/>
          </p:cNvCxnSpPr>
          <p:nvPr/>
        </p:nvCxnSpPr>
        <p:spPr bwMode="auto">
          <a:xfrm flipH="1">
            <a:off x="2730169" y="678332"/>
            <a:ext cx="4782155" cy="1293277"/>
          </a:xfrm>
          <a:prstGeom prst="straightConnector1">
            <a:avLst/>
          </a:prstGeom>
          <a:noFill/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Овал 12"/>
          <p:cNvSpPr/>
          <p:nvPr/>
        </p:nvSpPr>
        <p:spPr bwMode="auto">
          <a:xfrm>
            <a:off x="2336042" y="1885666"/>
            <a:ext cx="461749" cy="586854"/>
          </a:xfrm>
          <a:prstGeom prst="ellipse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9" name="Object 40"/>
          <p:cNvGraphicFramePr>
            <a:graphicFrameLocks noChangeAspect="1"/>
          </p:cNvGraphicFramePr>
          <p:nvPr/>
        </p:nvGraphicFramePr>
        <p:xfrm>
          <a:off x="1470333" y="1931632"/>
          <a:ext cx="15906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0" name="Формула" r:id="rId5" imgW="711200" imgH="228600" progId="">
                  <p:embed/>
                </p:oleObj>
              </mc:Choice>
              <mc:Fallback>
                <p:oleObj name="Формула" r:id="rId5" imgW="711200" imgH="228600" progId="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333" y="1931632"/>
                        <a:ext cx="159067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0"/>
          <p:cNvGraphicFramePr>
            <a:graphicFrameLocks noChangeAspect="1"/>
          </p:cNvGraphicFramePr>
          <p:nvPr/>
        </p:nvGraphicFramePr>
        <p:xfrm>
          <a:off x="1585913" y="2530475"/>
          <a:ext cx="18446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1" name="Формула" r:id="rId7" imgW="825500" imgH="228600" progId="">
                  <p:embed/>
                </p:oleObj>
              </mc:Choice>
              <mc:Fallback>
                <p:oleObj name="Формула" r:id="rId7" imgW="825500" imgH="228600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3" y="2530475"/>
                        <a:ext cx="184467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30154" y="4681730"/>
            <a:ext cx="79498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Подставим искомые значение в уравнение прямой с угловым коэффициентом:</a:t>
            </a:r>
          </a:p>
        </p:txBody>
      </p:sp>
      <p:graphicFrame>
        <p:nvGraphicFramePr>
          <p:cNvPr id="142391" name="Object 55"/>
          <p:cNvGraphicFramePr>
            <a:graphicFrameLocks noChangeAspect="1"/>
          </p:cNvGraphicFramePr>
          <p:nvPr/>
        </p:nvGraphicFramePr>
        <p:xfrm>
          <a:off x="1108549" y="5368428"/>
          <a:ext cx="14859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2" name="Формула" r:id="rId9" imgW="634725" imgH="203112" progId="">
                  <p:embed/>
                </p:oleObj>
              </mc:Choice>
              <mc:Fallback>
                <p:oleObj name="Формула" r:id="rId9" imgW="634725" imgH="203112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549" y="5368428"/>
                        <a:ext cx="14859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Овал 19"/>
          <p:cNvSpPr/>
          <p:nvPr/>
        </p:nvSpPr>
        <p:spPr bwMode="auto">
          <a:xfrm>
            <a:off x="2267803" y="4096603"/>
            <a:ext cx="600502" cy="586854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 bwMode="auto">
          <a:xfrm flipH="1">
            <a:off x="2456597" y="4652104"/>
            <a:ext cx="226696" cy="766057"/>
          </a:xfrm>
          <a:prstGeom prst="straightConnector1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Овал 24"/>
          <p:cNvSpPr/>
          <p:nvPr/>
        </p:nvSpPr>
        <p:spPr bwMode="auto">
          <a:xfrm>
            <a:off x="2347414" y="5368119"/>
            <a:ext cx="272956" cy="586854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16" name="Object 55"/>
          <p:cNvGraphicFramePr>
            <a:graphicFrameLocks noChangeAspect="1"/>
          </p:cNvGraphicFramePr>
          <p:nvPr/>
        </p:nvGraphicFramePr>
        <p:xfrm>
          <a:off x="1059858" y="5423042"/>
          <a:ext cx="16351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3" name="Формула" r:id="rId11" imgW="698197" imgH="203112" progId="">
                  <p:embed/>
                </p:oleObj>
              </mc:Choice>
              <mc:Fallback>
                <p:oleObj name="Формула" r:id="rId11" imgW="698197" imgH="203112" progId="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9858" y="5423042"/>
                        <a:ext cx="16351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750627" y="3070746"/>
            <a:ext cx="6905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Подставим координаты точки А(2;4) в уравнение прямой и найдем в:</a:t>
            </a:r>
          </a:p>
        </p:txBody>
      </p:sp>
      <p:graphicFrame>
        <p:nvGraphicFramePr>
          <p:cNvPr id="2" name="Object 55"/>
          <p:cNvGraphicFramePr>
            <a:graphicFrameLocks noChangeAspect="1"/>
          </p:cNvGraphicFramePr>
          <p:nvPr/>
        </p:nvGraphicFramePr>
        <p:xfrm>
          <a:off x="1815910" y="3700510"/>
          <a:ext cx="14859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4" name="Формула" r:id="rId13" imgW="634725" imgH="203112" progId="">
                  <p:embed/>
                </p:oleObj>
              </mc:Choice>
              <mc:Fallback>
                <p:oleObj name="Формула" r:id="rId13" imgW="634725" imgH="203112" progId="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910" y="3700510"/>
                        <a:ext cx="14859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Овал 21"/>
          <p:cNvSpPr/>
          <p:nvPr/>
        </p:nvSpPr>
        <p:spPr bwMode="auto">
          <a:xfrm>
            <a:off x="4367284" y="2966113"/>
            <a:ext cx="218364" cy="586854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 bwMode="auto">
          <a:xfrm flipH="1">
            <a:off x="2743200" y="3248659"/>
            <a:ext cx="1580098" cy="600010"/>
          </a:xfrm>
          <a:prstGeom prst="straightConnector1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Овал 27"/>
          <p:cNvSpPr/>
          <p:nvPr/>
        </p:nvSpPr>
        <p:spPr bwMode="auto">
          <a:xfrm>
            <a:off x="2581702" y="3623480"/>
            <a:ext cx="218364" cy="586854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" name="Овал 29"/>
          <p:cNvSpPr/>
          <p:nvPr/>
        </p:nvSpPr>
        <p:spPr bwMode="auto">
          <a:xfrm>
            <a:off x="4574275" y="2995683"/>
            <a:ext cx="218364" cy="586854"/>
          </a:xfrm>
          <a:prstGeom prst="ellipse">
            <a:avLst/>
          </a:prstGeom>
          <a:noFill/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 bwMode="auto">
          <a:xfrm flipH="1">
            <a:off x="2538484" y="3043943"/>
            <a:ext cx="652050" cy="545418"/>
          </a:xfrm>
          <a:prstGeom prst="straightConnector1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hape 33"/>
          <p:cNvCxnSpPr>
            <a:stCxn id="30" idx="4"/>
          </p:cNvCxnSpPr>
          <p:nvPr/>
        </p:nvCxnSpPr>
        <p:spPr bwMode="auto">
          <a:xfrm rot="5400000">
            <a:off x="3054825" y="2479343"/>
            <a:ext cx="525439" cy="2731827"/>
          </a:xfrm>
          <a:prstGeom prst="curvedConnector2">
            <a:avLst/>
          </a:prstGeom>
          <a:noFill/>
          <a:ln w="952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Овал 36"/>
          <p:cNvSpPr/>
          <p:nvPr/>
        </p:nvSpPr>
        <p:spPr bwMode="auto">
          <a:xfrm>
            <a:off x="1819702" y="3653050"/>
            <a:ext cx="218364" cy="586854"/>
          </a:xfrm>
          <a:prstGeom prst="ellipse">
            <a:avLst/>
          </a:prstGeom>
          <a:noFill/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8" name="Равнобедренный треугольник 37"/>
          <p:cNvSpPr/>
          <p:nvPr/>
        </p:nvSpPr>
        <p:spPr bwMode="auto">
          <a:xfrm>
            <a:off x="3179928" y="2306473"/>
            <a:ext cx="272955" cy="794802"/>
          </a:xfrm>
          <a:prstGeom prst="triangl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0" name="Равнобедренный треугольник 39"/>
          <p:cNvSpPr/>
          <p:nvPr/>
        </p:nvSpPr>
        <p:spPr bwMode="auto">
          <a:xfrm>
            <a:off x="2349689" y="3414216"/>
            <a:ext cx="272955" cy="794802"/>
          </a:xfrm>
          <a:prstGeom prst="triangl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796885" y="3699989"/>
          <a:ext cx="15748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5" name="Формула" r:id="rId14" imgW="672516" imgH="177646" progId="">
                  <p:embed/>
                </p:oleObj>
              </mc:Choice>
              <mc:Fallback>
                <p:oleObj name="Формула" r:id="rId14" imgW="672516" imgH="177646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885" y="3699989"/>
                        <a:ext cx="15748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1838514" y="4176381"/>
          <a:ext cx="8016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6" name="Формула" r:id="rId16" imgW="342603" imgH="177646" progId="">
                  <p:embed/>
                </p:oleObj>
              </mc:Choice>
              <mc:Fallback>
                <p:oleObj name="Формула" r:id="rId16" imgW="342603" imgH="177646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514" y="4176381"/>
                        <a:ext cx="80168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Прямая со стрелкой 41"/>
          <p:cNvCxnSpPr>
            <a:stCxn id="38" idx="1"/>
          </p:cNvCxnSpPr>
          <p:nvPr/>
        </p:nvCxnSpPr>
        <p:spPr bwMode="auto">
          <a:xfrm flipH="1">
            <a:off x="1817427" y="2703874"/>
            <a:ext cx="1430740" cy="2675619"/>
          </a:xfrm>
          <a:prstGeom prst="straightConnector1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Равнобедренный треугольник 43"/>
          <p:cNvSpPr/>
          <p:nvPr/>
        </p:nvSpPr>
        <p:spPr bwMode="auto">
          <a:xfrm>
            <a:off x="1640005" y="5106539"/>
            <a:ext cx="272955" cy="794802"/>
          </a:xfrm>
          <a:prstGeom prst="triangl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1190625" y="6157913"/>
          <a:ext cx="13668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7" name="Формула" r:id="rId18" imgW="583947" imgH="203112" progId="">
                  <p:embed/>
                </p:oleObj>
              </mc:Choice>
              <mc:Fallback>
                <p:oleObj name="Формула" r:id="rId18" imgW="583947" imgH="203112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6157913"/>
                        <a:ext cx="136683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42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142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3" grpId="0" animBg="1"/>
      <p:bldP spid="20" grpId="0" animBg="1"/>
      <p:bldP spid="25" grpId="0" animBg="1"/>
      <p:bldP spid="22" grpId="0" animBg="1"/>
      <p:bldP spid="28" grpId="0" animBg="1"/>
      <p:bldP spid="30" grpId="0" animBg="1"/>
      <p:bldP spid="37" grpId="0" animBg="1"/>
      <p:bldP spid="38" grpId="0" animBg="1"/>
      <p:bldP spid="40" grpId="0" animBg="1"/>
      <p:bldP spid="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F571ACB1-867E-4C3A-A4CB-94319208D4E8}"/>
              </a:ext>
            </a:extLst>
          </p:cNvPr>
          <p:cNvGrpSpPr/>
          <p:nvPr/>
        </p:nvGrpSpPr>
        <p:grpSpPr>
          <a:xfrm>
            <a:off x="115555" y="899889"/>
            <a:ext cx="8747091" cy="5812591"/>
            <a:chOff x="155748" y="126165"/>
            <a:chExt cx="8747091" cy="5812591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5A76531-4E13-40E1-BFDA-1256C0DEBF71}"/>
                </a:ext>
              </a:extLst>
            </p:cNvPr>
            <p:cNvSpPr/>
            <p:nvPr/>
          </p:nvSpPr>
          <p:spPr>
            <a:xfrm>
              <a:off x="155748" y="126165"/>
              <a:ext cx="8747091" cy="13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 algn="just">
                <a:lnSpc>
                  <a:spcPct val="115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Составьте уравнение прямой, проходящей через точку В(5;3) и имеющий нормальный вектор </a:t>
              </a:r>
              <a:r>
                <a:rPr lang="en-US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(5;0).</a:t>
              </a:r>
              <a:endPara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+mj-lt"/>
                <a:buAutoNum type="arabicPeriod"/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Составьте уравнение прямой, проходящей через точку  С(-3;5) и имеющий нормальный вектор </a:t>
              </a:r>
              <a:r>
                <a:rPr lang="en-US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(-3;2).</a:t>
              </a:r>
              <a:endParaRPr lang="ru-R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E73E38C3-3016-47A2-9C89-D7BB8D41323F}"/>
                </a:ext>
              </a:extLst>
            </p:cNvPr>
            <p:cNvSpPr/>
            <p:nvPr/>
          </p:nvSpPr>
          <p:spPr>
            <a:xfrm>
              <a:off x="155748" y="1303768"/>
              <a:ext cx="8661678" cy="26205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15000"/>
                </a:lnSpc>
                <a:spcAft>
                  <a:spcPts val="0"/>
                </a:spcAft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 Даны точки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(10;-5) и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 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(20;25). Составьте уравнение прямой, проходящей через точку 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имеющий нормальный вектор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 algn="just">
                <a:lnSpc>
                  <a:spcPct val="115000"/>
                </a:lnSpc>
                <a:spcAft>
                  <a:spcPts val="0"/>
                </a:spcAft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 Даны точки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(3;-3) и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 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(5;-4). Составьте уравнение прямой, проходящей через точку 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 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имеющий нормальный вектор 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</a:t>
              </a:r>
              <a:r>
                <a:rPr lang="ru-RU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 algn="just">
                <a:lnSpc>
                  <a:spcPct val="115000"/>
                </a:lnSpc>
                <a:spcAft>
                  <a:spcPts val="0"/>
                </a:spcAft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 Составьте уравнение прямой, проходящей через точку  А(2;3) и имеющий направляющий вектор </a:t>
              </a:r>
              <a:r>
                <a:rPr lang="en-US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q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(1;-4).</a:t>
              </a:r>
              <a:endPara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 algn="just">
                <a:lnSpc>
                  <a:spcPct val="115000"/>
                </a:lnSpc>
                <a:spcAft>
                  <a:spcPts val="1000"/>
                </a:spcAft>
              </a:pP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6. Составьте уравнение прямой, проходящей через точку  А(1;0) и имеющий направляющий вектор </a:t>
              </a:r>
              <a:r>
                <a:rPr lang="en-US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q</a:t>
              </a:r>
              <a:r>
                <a:rPr lang="ru-RU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(5;3).</a:t>
              </a:r>
              <a:endParaRPr lang="ru-R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Прямоугольник 11">
                  <a:extLst>
                    <a:ext uri="{FF2B5EF4-FFF2-40B4-BE49-F238E27FC236}">
                      <a16:creationId xmlns:a16="http://schemas.microsoft.com/office/drawing/2014/main" id="{6AF32C5E-7AC0-4999-8109-5EADDAB80279}"/>
                    </a:ext>
                  </a:extLst>
                </p:cNvPr>
                <p:cNvSpPr/>
                <p:nvPr/>
              </p:nvSpPr>
              <p:spPr>
                <a:xfrm>
                  <a:off x="155748" y="3924294"/>
                  <a:ext cx="8485832" cy="201446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just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ru-RU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7. Составьте уравнение прямой с угловым коэффициентом </a:t>
                  </a:r>
                  <a14:m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−15</m:t>
                      </m:r>
                    </m:oMath>
                  </a14:m>
                  <a:r>
                    <a:rPr lang="ru-RU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, пересекающей ось ОУ в точке 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</m:oMath>
                  </a14:m>
                  <a:r>
                    <a:rPr lang="ru-RU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ru-RU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 algn="just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ru-RU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8. Составьте уравнение прямой с угловым коэффициентом </a:t>
                  </a:r>
                  <a14:m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</m:t>
                      </m:r>
                    </m:oMath>
                  </a14:m>
                  <a:r>
                    <a:rPr lang="ru-RU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, проходящей через точку А(2;3)</a:t>
                  </a:r>
                  <a:endParaRPr lang="ru-RU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lvl="0" algn="just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ru-RU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9. Составьте уравнение прямой с угловым коэффициентом </a:t>
                  </a:r>
                  <a14:m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−1</m:t>
                      </m:r>
                    </m:oMath>
                  </a14:m>
                  <a:r>
                    <a:rPr lang="ru-RU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, проходящей через точку А(5;-5)</a:t>
                  </a:r>
                  <a:endParaRPr lang="ru-RU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12" name="Прямоугольник 11">
                  <a:extLst>
                    <a:ext uri="{FF2B5EF4-FFF2-40B4-BE49-F238E27FC236}">
                      <a16:creationId xmlns:a16="http://schemas.microsoft.com/office/drawing/2014/main" id="{6AF32C5E-7AC0-4999-8109-5EADDAB8027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748" y="3924294"/>
                  <a:ext cx="8485832" cy="2014462"/>
                </a:xfrm>
                <a:prstGeom prst="rect">
                  <a:avLst/>
                </a:prstGeom>
                <a:blipFill>
                  <a:blip r:embed="rId2"/>
                  <a:stretch>
                    <a:fillRect l="-647" t="-909" r="-575" b="-393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B1995C3-339A-442D-AAA8-B05731E726BC}"/>
              </a:ext>
            </a:extLst>
          </p:cNvPr>
          <p:cNvSpPr txBox="1"/>
          <p:nvPr/>
        </p:nvSpPr>
        <p:spPr>
          <a:xfrm>
            <a:off x="683288" y="251209"/>
            <a:ext cx="7646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задачи по теме: Прямая на плоскости</a:t>
            </a:r>
          </a:p>
        </p:txBody>
      </p:sp>
    </p:spTree>
    <p:extLst>
      <p:ext uri="{BB962C8B-B14F-4D97-AF65-F5344CB8AC3E}">
        <p14:creationId xmlns:p14="http://schemas.microsoft.com/office/powerpoint/2010/main" val="2089610547"/>
      </p:ext>
    </p:extLst>
  </p:cSld>
  <p:clrMapOvr>
    <a:masterClrMapping/>
  </p:clrMapOvr>
  <p:transition spd="slow">
    <p:pull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3">
            <a:extLst>
              <a:ext uri="{FF2B5EF4-FFF2-40B4-BE49-F238E27FC236}">
                <a16:creationId xmlns:a16="http://schemas.microsoft.com/office/drawing/2014/main" id="{B27E9962-5094-4E5D-85D5-67BB53E0A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785813"/>
            <a:ext cx="7215187" cy="567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C:\Documents and Settings\UserXP\Рабочий стол\430258279.gif">
            <a:extLst>
              <a:ext uri="{FF2B5EF4-FFF2-40B4-BE49-F238E27FC236}">
                <a16:creationId xmlns:a16="http://schemas.microsoft.com/office/drawing/2014/main" id="{8787EF43-8F84-4084-9546-840E274EFC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85725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FF40296F-B56B-4488-99E7-C4452AAC58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7542" y="232229"/>
            <a:ext cx="6348413" cy="653142"/>
          </a:xfrm>
        </p:spPr>
        <p:txBody>
          <a:bodyPr/>
          <a:lstStyle/>
          <a:p>
            <a:pPr eaLnBrk="1" hangingPunct="1"/>
            <a:r>
              <a:rPr lang="ru-RU" sz="3200" b="1" i="1" dirty="0">
                <a:solidFill>
                  <a:schemeClr val="tx1"/>
                </a:solidFill>
                <a:latin typeface="Comic Sans MS" pitchFamily="66" charset="0"/>
              </a:rPr>
              <a:t>Общее уравнение прямой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E5228D-6DA7-4A20-BBB4-C7DBFDAAD9EB}"/>
              </a:ext>
            </a:extLst>
          </p:cNvPr>
          <p:cNvSpPr txBox="1"/>
          <p:nvPr/>
        </p:nvSpPr>
        <p:spPr>
          <a:xfrm>
            <a:off x="705530" y="1258905"/>
            <a:ext cx="258921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вида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7BF139-A6AF-4798-939A-48DA90541C17}"/>
              </a:ext>
            </a:extLst>
          </p:cNvPr>
          <p:cNvSpPr txBox="1"/>
          <p:nvPr/>
        </p:nvSpPr>
        <p:spPr>
          <a:xfrm>
            <a:off x="2670628" y="1690794"/>
            <a:ext cx="27867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Ах+Ву+С</a:t>
            </a:r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17849E-47CA-41F1-8996-D5F0AC903D40}"/>
              </a:ext>
            </a:extLst>
          </p:cNvPr>
          <p:cNvSpPr txBox="1"/>
          <p:nvPr/>
        </p:nvSpPr>
        <p:spPr>
          <a:xfrm>
            <a:off x="914400" y="2423886"/>
            <a:ext cx="74603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произвольными коэффициентами </a:t>
            </a:r>
            <a:r>
              <a:rPr lang="ru-RU" sz="2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А; В; С 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такими , что </a:t>
            </a:r>
            <a:r>
              <a:rPr lang="ru-RU" sz="2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равны нулю одновременно, называется </a:t>
            </a:r>
            <a:r>
              <a:rPr lang="ru-RU" sz="2500" b="1" u="wavyDbl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общим уравнением прямой.</a:t>
            </a:r>
            <a:endParaRPr lang="en-US" sz="2500" b="1" u="wavyDbl" dirty="0">
              <a:uFill>
                <a:solidFill>
                  <a:srgbClr val="FF0000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6">
            <a:extLst>
              <a:ext uri="{FF2B5EF4-FFF2-40B4-BE49-F238E27FC236}">
                <a16:creationId xmlns:a16="http://schemas.microsoft.com/office/drawing/2014/main" id="{B7EC7DC3-59A2-4008-8687-BA0800FB6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872" y="4258841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" name="Rectangle 119">
            <a:extLst>
              <a:ext uri="{FF2B5EF4-FFF2-40B4-BE49-F238E27FC236}">
                <a16:creationId xmlns:a16="http://schemas.microsoft.com/office/drawing/2014/main" id="{E3255F88-0716-4B7A-801D-F169DAC4B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060" y="4346154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14" name="Line 121">
            <a:extLst>
              <a:ext uri="{FF2B5EF4-FFF2-40B4-BE49-F238E27FC236}">
                <a16:creationId xmlns:a16="http://schemas.microsoft.com/office/drawing/2014/main" id="{9DED238E-E536-4FBA-A18D-D15DE5187D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6822" y="4058816"/>
            <a:ext cx="1581150" cy="533400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none" w="med" len="lg"/>
          </a:ln>
        </p:spPr>
        <p:txBody>
          <a:bodyPr wrap="none"/>
          <a:lstStyle/>
          <a:p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31E68D3-6B07-4FF2-99A8-54FF4F6EC0AD}"/>
              </a:ext>
            </a:extLst>
          </p:cNvPr>
          <p:cNvSpPr/>
          <p:nvPr/>
        </p:nvSpPr>
        <p:spPr>
          <a:xfrm>
            <a:off x="705530" y="5030367"/>
            <a:ext cx="758436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точка </a:t>
            </a:r>
            <a:r>
              <a:rPr lang="ru-RU" sz="2500" b="1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500" b="1" i="1" baseline="-250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500" b="1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</a:t>
            </a:r>
            <a:r>
              <a:rPr lang="ru-RU" sz="2500" b="1" i="1" baseline="-250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500" b="1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у</a:t>
            </a:r>
            <a:r>
              <a:rPr lang="ru-RU" sz="2500" b="1" i="1" baseline="-250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500" b="1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принадлежит прямой, то общее уравнение прямой превращается в тождество:</a:t>
            </a:r>
            <a:endParaRPr lang="en-US" sz="2500" b="1" i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158">
            <a:extLst>
              <a:ext uri="{FF2B5EF4-FFF2-40B4-BE49-F238E27FC236}">
                <a16:creationId xmlns:a16="http://schemas.microsoft.com/office/drawing/2014/main" id="{F21B8BC5-9AB7-4469-961F-66972DEEE1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395394"/>
              </p:ext>
            </p:extLst>
          </p:nvPr>
        </p:nvGraphicFramePr>
        <p:xfrm>
          <a:off x="2543367" y="5823800"/>
          <a:ext cx="24796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8" name="Equation" r:id="rId3" imgW="1181100" imgH="228600" progId="">
                  <p:embed/>
                </p:oleObj>
              </mc:Choice>
              <mc:Fallback>
                <p:oleObj name="Equation" r:id="rId3" imgW="1181100" imgH="228600" progId="">
                  <p:embed/>
                  <p:pic>
                    <p:nvPicPr>
                      <p:cNvPr id="1030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367" y="5823800"/>
                        <a:ext cx="24796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8702506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 animBg="1"/>
      <p:bldP spid="13" grpId="0" autoUpdateAnimBg="0"/>
      <p:bldP spid="14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46" name="Rectangle 142"/>
          <p:cNvSpPr>
            <a:spLocks noChangeArrowheads="1"/>
          </p:cNvSpPr>
          <p:nvPr/>
        </p:nvSpPr>
        <p:spPr bwMode="auto">
          <a:xfrm>
            <a:off x="571500" y="627377"/>
            <a:ext cx="1276350" cy="396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dirty="0">
                <a:solidFill>
                  <a:schemeClr val="bg1"/>
                </a:solidFill>
                <a:latin typeface="Arial" charset="0"/>
              </a:rPr>
              <a:t>Теорема</a:t>
            </a:r>
            <a:r>
              <a:rPr lang="ru-RU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dirty="0">
                <a:latin typeface="Arial" charset="0"/>
              </a:rPr>
              <a:t>    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47263" name="Rectangle 159"/>
          <p:cNvSpPr>
            <a:spLocks noChangeArrowheads="1"/>
          </p:cNvSpPr>
          <p:nvPr/>
        </p:nvSpPr>
        <p:spPr bwMode="auto">
          <a:xfrm>
            <a:off x="1952625" y="624360"/>
            <a:ext cx="300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Arial" charset="0"/>
              </a:rPr>
              <a:t>Пусть задана прямая: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47264" name="Object 1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763741"/>
              </p:ext>
            </p:extLst>
          </p:nvPr>
        </p:nvGraphicFramePr>
        <p:xfrm>
          <a:off x="4498661" y="652935"/>
          <a:ext cx="22399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3" imgW="1066337" imgH="203112" progId="">
                  <p:embed/>
                </p:oleObj>
              </mc:Choice>
              <mc:Fallback>
                <p:oleObj name="Equation" r:id="rId3" imgW="1066337" imgH="203112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661" y="652935"/>
                        <a:ext cx="22399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64"/>
          <p:cNvGrpSpPr>
            <a:grpSpLocks/>
          </p:cNvGrpSpPr>
          <p:nvPr/>
        </p:nvGrpSpPr>
        <p:grpSpPr bwMode="auto">
          <a:xfrm>
            <a:off x="571500" y="1435484"/>
            <a:ext cx="8420100" cy="438150"/>
            <a:chOff x="366" y="2938"/>
            <a:chExt cx="5304" cy="276"/>
          </a:xfrm>
        </p:grpSpPr>
        <p:sp>
          <p:nvSpPr>
            <p:cNvPr id="1046" name="Rectangle 150"/>
            <p:cNvSpPr>
              <a:spLocks noChangeArrowheads="1"/>
            </p:cNvSpPr>
            <p:nvPr/>
          </p:nvSpPr>
          <p:spPr bwMode="auto">
            <a:xfrm>
              <a:off x="366" y="2951"/>
              <a:ext cx="53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dirty="0">
                  <a:latin typeface="Arial" charset="0"/>
                </a:rPr>
                <a:t>Вектор                       будет </a:t>
              </a:r>
              <a:r>
                <a:rPr lang="ru-RU" b="1" i="1" dirty="0">
                  <a:latin typeface="Arial" charset="0"/>
                </a:rPr>
                <a:t>ортогонален</a:t>
              </a:r>
              <a:r>
                <a:rPr lang="ru-RU" dirty="0">
                  <a:latin typeface="Arial" charset="0"/>
                </a:rPr>
                <a:t> этой прямой.</a:t>
              </a:r>
              <a:endParaRPr lang="en-US" dirty="0">
                <a:latin typeface="Times New Roman" pitchFamily="18" charset="0"/>
              </a:endParaRPr>
            </a:p>
          </p:txBody>
        </p:sp>
        <p:graphicFrame>
          <p:nvGraphicFramePr>
            <p:cNvPr id="1029" name="Object 16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3209207"/>
                </p:ext>
              </p:extLst>
            </p:nvPr>
          </p:nvGraphicFramePr>
          <p:xfrm>
            <a:off x="948" y="2938"/>
            <a:ext cx="890" cy="2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4" name="Equation" r:id="rId5" imgW="672808" imgH="215806" progId="">
                    <p:embed/>
                  </p:oleObj>
                </mc:Choice>
                <mc:Fallback>
                  <p:oleObj name="Equation" r:id="rId5" imgW="672808" imgH="215806" progId="">
                    <p:embed/>
                    <p:pic>
                      <p:nvPicPr>
                        <p:cNvPr id="0" name="Picture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8" y="2938"/>
                          <a:ext cx="890" cy="2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266" name="Rectangle 162"/>
          <p:cNvSpPr>
            <a:spLocks noChangeArrowheads="1"/>
          </p:cNvSpPr>
          <p:nvPr/>
        </p:nvSpPr>
        <p:spPr bwMode="auto">
          <a:xfrm>
            <a:off x="601436" y="1962534"/>
            <a:ext cx="2505075" cy="396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dirty="0">
                <a:solidFill>
                  <a:schemeClr val="bg1"/>
                </a:solidFill>
                <a:latin typeface="Arial" charset="0"/>
              </a:rPr>
              <a:t>Доказательство:</a:t>
            </a:r>
            <a:r>
              <a:rPr lang="ru-RU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dirty="0">
                <a:latin typeface="Arial" charset="0"/>
              </a:rPr>
              <a:t>    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47269" name="Rectangle 165"/>
          <p:cNvSpPr>
            <a:spLocks noChangeArrowheads="1"/>
          </p:cNvSpPr>
          <p:nvPr/>
        </p:nvSpPr>
        <p:spPr bwMode="auto">
          <a:xfrm>
            <a:off x="671705" y="2430010"/>
            <a:ext cx="679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Arial" charset="0"/>
              </a:rPr>
              <a:t>Пусть некоторая точка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)</a:t>
            </a:r>
            <a:r>
              <a:rPr lang="ru-RU" sz="2400" b="1" i="1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dirty="0">
                <a:latin typeface="Arial" charset="0"/>
              </a:rPr>
              <a:t>принадлежит прямой:</a:t>
            </a:r>
            <a:endParaRPr lang="en-US" dirty="0">
              <a:latin typeface="Arial" charset="0"/>
            </a:endParaRPr>
          </a:p>
        </p:txBody>
      </p:sp>
      <p:graphicFrame>
        <p:nvGraphicFramePr>
          <p:cNvPr id="47270" name="Object 1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159952"/>
              </p:ext>
            </p:extLst>
          </p:nvPr>
        </p:nvGraphicFramePr>
        <p:xfrm>
          <a:off x="626836" y="3196431"/>
          <a:ext cx="24796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7" imgW="1181100" imgH="228600" progId="">
                  <p:embed/>
                </p:oleObj>
              </mc:Choice>
              <mc:Fallback>
                <p:oleObj name="Equation" r:id="rId7" imgW="1181100" imgH="228600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36" y="3196431"/>
                        <a:ext cx="24796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271" name="Rectangle 167"/>
          <p:cNvSpPr>
            <a:spLocks noChangeArrowheads="1"/>
          </p:cNvSpPr>
          <p:nvPr/>
        </p:nvSpPr>
        <p:spPr bwMode="auto">
          <a:xfrm>
            <a:off x="6946586" y="564035"/>
            <a:ext cx="65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rgbClr val="CC3300"/>
                </a:solidFill>
                <a:latin typeface="Arial" charset="0"/>
              </a:rPr>
              <a:t>(1)</a:t>
            </a:r>
          </a:p>
        </p:txBody>
      </p:sp>
      <p:sp>
        <p:nvSpPr>
          <p:cNvPr id="47272" name="Rectangle 168"/>
          <p:cNvSpPr>
            <a:spLocks noChangeArrowheads="1"/>
          </p:cNvSpPr>
          <p:nvPr/>
        </p:nvSpPr>
        <p:spPr bwMode="auto">
          <a:xfrm>
            <a:off x="3452812" y="3196431"/>
            <a:ext cx="65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rgbClr val="CC3300"/>
                </a:solidFill>
                <a:latin typeface="Arial" charset="0"/>
              </a:rPr>
              <a:t>(2)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CE2929C2-E5FD-4123-8C73-ADDE02B6C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61" y="3724232"/>
            <a:ext cx="4981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dirty="0">
                <a:latin typeface="Arial" charset="0"/>
              </a:rPr>
              <a:t>Найдем разность уравнений </a:t>
            </a:r>
            <a:r>
              <a:rPr lang="ru-RU" i="1" dirty="0">
                <a:solidFill>
                  <a:srgbClr val="CC3300"/>
                </a:solidFill>
                <a:latin typeface="Arial" charset="0"/>
              </a:rPr>
              <a:t>(1)</a:t>
            </a:r>
            <a:r>
              <a:rPr lang="ru-RU" dirty="0">
                <a:latin typeface="Arial" charset="0"/>
              </a:rPr>
              <a:t> и </a:t>
            </a:r>
            <a:r>
              <a:rPr lang="ru-RU" i="1" dirty="0">
                <a:solidFill>
                  <a:srgbClr val="CC3300"/>
                </a:solidFill>
                <a:latin typeface="Arial" charset="0"/>
              </a:rPr>
              <a:t>(2)</a:t>
            </a:r>
            <a:r>
              <a:rPr lang="ru-RU" dirty="0">
                <a:latin typeface="Arial" charset="0"/>
              </a:rPr>
              <a:t>: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18" name="Object 112">
            <a:extLst>
              <a:ext uri="{FF2B5EF4-FFF2-40B4-BE49-F238E27FC236}">
                <a16:creationId xmlns:a16="http://schemas.microsoft.com/office/drawing/2014/main" id="{B97FF863-7365-4DFD-A6DE-A743D9C76B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576663"/>
              </p:ext>
            </p:extLst>
          </p:nvPr>
        </p:nvGraphicFramePr>
        <p:xfrm>
          <a:off x="568099" y="4125870"/>
          <a:ext cx="28797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9" imgW="1371600" imgH="482600" progId="">
                  <p:embed/>
                </p:oleObj>
              </mc:Choice>
              <mc:Fallback>
                <p:oleObj name="Equation" r:id="rId9" imgW="1371600" imgH="482600" progId="">
                  <p:embed/>
                  <p:pic>
                    <p:nvPicPr>
                      <p:cNvPr id="118896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99" y="4125870"/>
                        <a:ext cx="2879725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4">
            <a:extLst>
              <a:ext uri="{FF2B5EF4-FFF2-40B4-BE49-F238E27FC236}">
                <a16:creationId xmlns:a16="http://schemas.microsoft.com/office/drawing/2014/main" id="{414B9640-447E-4A49-BDDA-34BB4DD8FE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132081"/>
              </p:ext>
            </p:extLst>
          </p:nvPr>
        </p:nvGraphicFramePr>
        <p:xfrm>
          <a:off x="626836" y="5299032"/>
          <a:ext cx="33337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11" imgW="1587500" imgH="228600" progId="">
                  <p:embed/>
                </p:oleObj>
              </mc:Choice>
              <mc:Fallback>
                <p:oleObj name="Equation" r:id="rId11" imgW="1587500" imgH="228600" progId="">
                  <p:embed/>
                  <p:pic>
                    <p:nvPicPr>
                      <p:cNvPr id="118898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36" y="5299032"/>
                        <a:ext cx="33337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Line 113">
            <a:extLst>
              <a:ext uri="{FF2B5EF4-FFF2-40B4-BE49-F238E27FC236}">
                <a16:creationId xmlns:a16="http://schemas.microsoft.com/office/drawing/2014/main" id="{AAAA0AAC-3852-49A1-A0E0-92E1AC9B2B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0824" y="5113749"/>
            <a:ext cx="2667000" cy="0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7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7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46" grpId="0" animBg="1" autoUpdateAnimBg="0"/>
      <p:bldP spid="47263" grpId="0" autoUpdateAnimBg="0"/>
      <p:bldP spid="47266" grpId="0" animBg="1" autoUpdateAnimBg="0"/>
      <p:bldP spid="47269" grpId="0" autoUpdateAnimBg="0"/>
      <p:bldP spid="47271" grpId="0" autoUpdateAnimBg="0"/>
      <p:bldP spid="47272" grpId="0" autoUpdateAnimBg="0"/>
      <p:bldP spid="17" grpId="0" autoUpdateAnimBg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419100" y="846495"/>
            <a:ext cx="2914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Arial" charset="0"/>
              </a:rPr>
              <a:t>Рассмотрим векторы:</a:t>
            </a:r>
            <a:endParaRPr lang="en-US" dirty="0">
              <a:latin typeface="Arial" charset="0"/>
            </a:endParaRPr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2197100" y="1380688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Arial" charset="0"/>
              </a:rPr>
              <a:t>и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118908" name="Object 1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364676"/>
              </p:ext>
            </p:extLst>
          </p:nvPr>
        </p:nvGraphicFramePr>
        <p:xfrm>
          <a:off x="742087" y="1420716"/>
          <a:ext cx="14128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" name="Equation" r:id="rId3" imgW="672808" imgH="215806" progId="">
                  <p:embed/>
                </p:oleObj>
              </mc:Choice>
              <mc:Fallback>
                <p:oleObj name="Equation" r:id="rId3" imgW="672808" imgH="215806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087" y="1420716"/>
                        <a:ext cx="14128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09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558069"/>
              </p:ext>
            </p:extLst>
          </p:nvPr>
        </p:nvGraphicFramePr>
        <p:xfrm>
          <a:off x="2668534" y="1381822"/>
          <a:ext cx="30400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" name="Equation" r:id="rId5" imgW="1447172" imgH="253890" progId="">
                  <p:embed/>
                </p:oleObj>
              </mc:Choice>
              <mc:Fallback>
                <p:oleObj name="Equation" r:id="rId5" imgW="1447172" imgH="253890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34" y="1381822"/>
                        <a:ext cx="3040063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911" name="Rectangle 127"/>
          <p:cNvSpPr>
            <a:spLocks noChangeArrowheads="1"/>
          </p:cNvSpPr>
          <p:nvPr/>
        </p:nvSpPr>
        <p:spPr bwMode="auto">
          <a:xfrm>
            <a:off x="609599" y="2242247"/>
            <a:ext cx="80105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" charset="0"/>
              </a:rPr>
              <a:t>Равенство                                                 представляет собой скалярное произведение этих векторов, которое равно нулю:</a:t>
            </a:r>
            <a:endParaRPr lang="en-US" sz="2000" dirty="0">
              <a:latin typeface="Arial" charset="0"/>
            </a:endParaRPr>
          </a:p>
        </p:txBody>
      </p:sp>
      <p:graphicFrame>
        <p:nvGraphicFramePr>
          <p:cNvPr id="118912" name="Object 1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277444"/>
              </p:ext>
            </p:extLst>
          </p:nvPr>
        </p:nvGraphicFramePr>
        <p:xfrm>
          <a:off x="792109" y="3144148"/>
          <a:ext cx="16525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7" imgW="787058" imgH="253890" progId="">
                  <p:embed/>
                </p:oleObj>
              </mc:Choice>
              <mc:Fallback>
                <p:oleObj name="Equation" r:id="rId7" imgW="787058" imgH="253890" progId="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09" y="3144148"/>
                        <a:ext cx="1652587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13" name="Object 1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300172"/>
              </p:ext>
            </p:extLst>
          </p:nvPr>
        </p:nvGraphicFramePr>
        <p:xfrm>
          <a:off x="2668534" y="3212411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9" imgW="190417" imgH="152334" progId="">
                  <p:embed/>
                </p:oleObj>
              </mc:Choice>
              <mc:Fallback>
                <p:oleObj name="Equation" r:id="rId9" imgW="190417" imgH="152334" progId="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34" y="3212411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14" name="Object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56756"/>
              </p:ext>
            </p:extLst>
          </p:nvPr>
        </p:nvGraphicFramePr>
        <p:xfrm>
          <a:off x="3427359" y="3144148"/>
          <a:ext cx="13335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11" imgW="634725" imgH="253890" progId="">
                  <p:embed/>
                </p:oleObj>
              </mc:Choice>
              <mc:Fallback>
                <p:oleObj name="Equation" r:id="rId11" imgW="634725" imgH="253890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359" y="3144148"/>
                        <a:ext cx="1333500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35"/>
          <p:cNvGrpSpPr>
            <a:grpSpLocks/>
          </p:cNvGrpSpPr>
          <p:nvPr/>
        </p:nvGrpSpPr>
        <p:grpSpPr bwMode="auto">
          <a:xfrm>
            <a:off x="566737" y="3741182"/>
            <a:ext cx="8010525" cy="722313"/>
            <a:chOff x="408" y="3531"/>
            <a:chExt cx="5046" cy="455"/>
          </a:xfrm>
        </p:grpSpPr>
        <p:sp>
          <p:nvSpPr>
            <p:cNvPr id="2077" name="Rectangle 133"/>
            <p:cNvSpPr>
              <a:spLocks noChangeArrowheads="1"/>
            </p:cNvSpPr>
            <p:nvPr/>
          </p:nvSpPr>
          <p:spPr bwMode="auto">
            <a:xfrm>
              <a:off x="408" y="3544"/>
              <a:ext cx="504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dirty="0">
                  <a:latin typeface="Arial" charset="0"/>
                </a:rPr>
                <a:t>Таким образом, вектор      перпендикулярен прямой и называется </a:t>
              </a:r>
              <a:r>
                <a:rPr lang="ru-RU" b="1" i="1" dirty="0">
                  <a:latin typeface="Arial" charset="0"/>
                </a:rPr>
                <a:t>нормальным вектором</a:t>
              </a:r>
              <a:r>
                <a:rPr lang="ru-RU" dirty="0">
                  <a:latin typeface="Arial" charset="0"/>
                </a:rPr>
                <a:t> прямой.</a:t>
              </a:r>
              <a:endParaRPr lang="en-US" dirty="0">
                <a:latin typeface="Arial" charset="0"/>
              </a:endParaRPr>
            </a:p>
          </p:txBody>
        </p:sp>
        <p:graphicFrame>
          <p:nvGraphicFramePr>
            <p:cNvPr id="2058" name="Object 1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97309543"/>
                </p:ext>
              </p:extLst>
            </p:nvPr>
          </p:nvGraphicFramePr>
          <p:xfrm>
            <a:off x="2058" y="3531"/>
            <a:ext cx="202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1" name="Equation" r:id="rId13" imgW="152268" imgH="164957" progId="">
                    <p:embed/>
                  </p:oleObj>
                </mc:Choice>
                <mc:Fallback>
                  <p:oleObj name="Equation" r:id="rId13" imgW="152268" imgH="164957" progId="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8" y="3531"/>
                          <a:ext cx="202" cy="2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8920" name="Rectangle 136"/>
          <p:cNvSpPr>
            <a:spLocks noChangeArrowheads="1"/>
          </p:cNvSpPr>
          <p:nvPr/>
        </p:nvSpPr>
        <p:spPr bwMode="auto">
          <a:xfrm>
            <a:off x="619125" y="4475789"/>
            <a:ext cx="8010525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500" dirty="0">
                <a:latin typeface="Arial" charset="0"/>
              </a:rPr>
              <a:t>Равенство                                        также является </a:t>
            </a:r>
            <a:r>
              <a:rPr lang="ru-RU" sz="2500" b="1" i="1" dirty="0">
                <a:latin typeface="Arial" charset="0"/>
              </a:rPr>
              <a:t>общим уравнением</a:t>
            </a:r>
            <a:r>
              <a:rPr lang="ru-RU" sz="2500" dirty="0">
                <a:latin typeface="Arial" charset="0"/>
              </a:rPr>
              <a:t> </a:t>
            </a:r>
            <a:r>
              <a:rPr lang="ru-RU" sz="2500" b="1" dirty="0">
                <a:latin typeface="Arial" charset="0"/>
              </a:rPr>
              <a:t>прямой с </a:t>
            </a:r>
            <a:r>
              <a:rPr lang="ru-RU" sz="2500" b="1">
                <a:latin typeface="Arial" charset="0"/>
              </a:rPr>
              <a:t>нормальным вектором</a:t>
            </a:r>
            <a:endParaRPr lang="en-US" sz="2500" b="1" dirty="0">
              <a:latin typeface="Arial" charset="0"/>
            </a:endParaRPr>
          </a:p>
        </p:txBody>
      </p:sp>
      <p:sp>
        <p:nvSpPr>
          <p:cNvPr id="118921" name="AutoShape 137"/>
          <p:cNvSpPr>
            <a:spLocks noChangeArrowheads="1"/>
          </p:cNvSpPr>
          <p:nvPr/>
        </p:nvSpPr>
        <p:spPr bwMode="auto">
          <a:xfrm>
            <a:off x="2349500" y="4425693"/>
            <a:ext cx="3457575" cy="485775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Rectangle 117">
            <a:extLst>
              <a:ext uri="{FF2B5EF4-FFF2-40B4-BE49-F238E27FC236}">
                <a16:creationId xmlns:a16="http://schemas.microsoft.com/office/drawing/2014/main" id="{75377D21-F3E8-4DD1-A3BA-0915A1416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5464" y="1816458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>
                <a:solidFill>
                  <a:srgbClr val="CC3300"/>
                </a:solidFill>
                <a:latin typeface="Arial" charset="0"/>
              </a:rPr>
              <a:t>0 </a:t>
            </a:r>
            <a:r>
              <a:rPr lang="ru-RU" b="1" i="1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33" name="Line 118">
            <a:extLst>
              <a:ext uri="{FF2B5EF4-FFF2-40B4-BE49-F238E27FC236}">
                <a16:creationId xmlns:a16="http://schemas.microsoft.com/office/drawing/2014/main" id="{4FEF398A-090A-48C0-8865-534A910C83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0201" y="1214795"/>
            <a:ext cx="2228850" cy="733425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none" w="med" len="lg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4" name="Oval 120">
            <a:extLst>
              <a:ext uri="{FF2B5EF4-FFF2-40B4-BE49-F238E27FC236}">
                <a16:creationId xmlns:a16="http://schemas.microsoft.com/office/drawing/2014/main" id="{28EB577D-B1A4-4CDD-B8EC-1CCE36A84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064" y="1362433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Oval 116">
            <a:extLst>
              <a:ext uri="{FF2B5EF4-FFF2-40B4-BE49-F238E27FC236}">
                <a16:creationId xmlns:a16="http://schemas.microsoft.com/office/drawing/2014/main" id="{B62762B2-081D-48F4-BB7A-151C98F82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8351" y="1729145"/>
            <a:ext cx="114300" cy="104775"/>
          </a:xfrm>
          <a:prstGeom prst="ellipse">
            <a:avLst/>
          </a:prstGeom>
          <a:solidFill>
            <a:srgbClr val="800080"/>
          </a:solidFill>
          <a:ln w="222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Line 126">
            <a:extLst>
              <a:ext uri="{FF2B5EF4-FFF2-40B4-BE49-F238E27FC236}">
                <a16:creationId xmlns:a16="http://schemas.microsoft.com/office/drawing/2014/main" id="{37169178-2B9E-4FB0-A322-FE7610DD46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8951" y="1424345"/>
            <a:ext cx="147638" cy="52388"/>
          </a:xfrm>
          <a:prstGeom prst="line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7" name="Line 131">
            <a:extLst>
              <a:ext uri="{FF2B5EF4-FFF2-40B4-BE49-F238E27FC236}">
                <a16:creationId xmlns:a16="http://schemas.microsoft.com/office/drawing/2014/main" id="{137FEE6D-4676-428A-8C21-BE168231CE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6951" y="824270"/>
            <a:ext cx="200025" cy="590550"/>
          </a:xfrm>
          <a:prstGeom prst="line">
            <a:avLst/>
          </a:prstGeom>
          <a:noFill/>
          <a:ln w="22225">
            <a:solidFill>
              <a:schemeClr val="tx2"/>
            </a:solidFill>
            <a:miter lim="800000"/>
            <a:headEnd/>
            <a:tailEnd type="triangle" w="med" len="lg"/>
          </a:ln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38" name="Object 132">
            <a:extLst>
              <a:ext uri="{FF2B5EF4-FFF2-40B4-BE49-F238E27FC236}">
                <a16:creationId xmlns:a16="http://schemas.microsoft.com/office/drawing/2014/main" id="{4F64497B-FDA0-406E-BC3A-F178EAA175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155018"/>
              </p:ext>
            </p:extLst>
          </p:nvPr>
        </p:nvGraphicFramePr>
        <p:xfrm>
          <a:off x="6776026" y="833795"/>
          <a:ext cx="3206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15" imgW="152268" imgH="164957" progId="">
                  <p:embed/>
                </p:oleObj>
              </mc:Choice>
              <mc:Fallback>
                <p:oleObj name="Equation" r:id="rId15" imgW="152268" imgH="164957" progId="">
                  <p:embed/>
                  <p:pic>
                    <p:nvPicPr>
                      <p:cNvPr id="28" name="Object 132">
                        <a:extLst>
                          <a:ext uri="{FF2B5EF4-FFF2-40B4-BE49-F238E27FC236}">
                            <a16:creationId xmlns:a16="http://schemas.microsoft.com/office/drawing/2014/main" id="{709C446A-5F44-4B1B-9CE1-F6E9D2E0D8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026" y="833795"/>
                        <a:ext cx="320675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119">
            <a:extLst>
              <a:ext uri="{FF2B5EF4-FFF2-40B4-BE49-F238E27FC236}">
                <a16:creationId xmlns:a16="http://schemas.microsoft.com/office/drawing/2014/main" id="{FF7A436A-F3EB-4BA1-9E7B-C25952647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25" y="1560871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(х; у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)</a:t>
            </a:r>
          </a:p>
        </p:txBody>
      </p:sp>
      <p:sp>
        <p:nvSpPr>
          <p:cNvPr id="40" name="Rectangle 107">
            <a:extLst>
              <a:ext uri="{FF2B5EF4-FFF2-40B4-BE49-F238E27FC236}">
                <a16:creationId xmlns:a16="http://schemas.microsoft.com/office/drawing/2014/main" id="{7934070D-A8E4-4E7C-8DD2-C42C49A7C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376595"/>
            <a:ext cx="8134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Arial" charset="0"/>
              </a:rPr>
              <a:t>Пусть точки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М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(х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; у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0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) </a:t>
            </a:r>
            <a:r>
              <a:rPr lang="ru-RU" dirty="0">
                <a:latin typeface="Arial" charset="0"/>
              </a:rPr>
              <a:t>и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 М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(х; у</a:t>
            </a:r>
            <a:r>
              <a:rPr lang="ru-RU" b="1" i="1" baseline="-25000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b="1" i="1" dirty="0">
                <a:solidFill>
                  <a:srgbClr val="CC3300"/>
                </a:solidFill>
                <a:latin typeface="Arial" charset="0"/>
              </a:rPr>
              <a:t>) </a:t>
            </a:r>
            <a:r>
              <a:rPr lang="ru-RU" dirty="0">
                <a:latin typeface="Arial" charset="0"/>
              </a:rPr>
              <a:t>лежат на данной прямой.</a:t>
            </a:r>
            <a:endParaRPr lang="en-US" dirty="0">
              <a:latin typeface="Arial" charset="0"/>
            </a:endParaRPr>
          </a:p>
        </p:txBody>
      </p:sp>
      <p:graphicFrame>
        <p:nvGraphicFramePr>
          <p:cNvPr id="41" name="Object 114">
            <a:extLst>
              <a:ext uri="{FF2B5EF4-FFF2-40B4-BE49-F238E27FC236}">
                <a16:creationId xmlns:a16="http://schemas.microsoft.com/office/drawing/2014/main" id="{154DA0DB-0FF4-4832-B7C9-E9294522FC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079743"/>
              </p:ext>
            </p:extLst>
          </p:nvPr>
        </p:nvGraphicFramePr>
        <p:xfrm>
          <a:off x="1998662" y="2242247"/>
          <a:ext cx="33337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7" imgW="1587500" imgH="228600" progId="">
                  <p:embed/>
                </p:oleObj>
              </mc:Choice>
              <mc:Fallback>
                <p:oleObj name="Equation" r:id="rId17" imgW="1587500" imgH="228600" progId="">
                  <p:embed/>
                  <p:pic>
                    <p:nvPicPr>
                      <p:cNvPr id="19" name="Object 114">
                        <a:extLst>
                          <a:ext uri="{FF2B5EF4-FFF2-40B4-BE49-F238E27FC236}">
                            <a16:creationId xmlns:a16="http://schemas.microsoft.com/office/drawing/2014/main" id="{414B9640-447E-4A49-BDDA-34BB4DD8FE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2" y="2242247"/>
                        <a:ext cx="33337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14">
            <a:extLst>
              <a:ext uri="{FF2B5EF4-FFF2-40B4-BE49-F238E27FC236}">
                <a16:creationId xmlns:a16="http://schemas.microsoft.com/office/drawing/2014/main" id="{5AAE69D4-0F10-43E0-A0B6-77C3C1E757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162397"/>
              </p:ext>
            </p:extLst>
          </p:nvPr>
        </p:nvGraphicFramePr>
        <p:xfrm>
          <a:off x="2374847" y="4463495"/>
          <a:ext cx="33337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17" imgW="1587500" imgH="228600" progId="">
                  <p:embed/>
                </p:oleObj>
              </mc:Choice>
              <mc:Fallback>
                <p:oleObj name="Equation" r:id="rId17" imgW="1587500" imgH="228600" progId="">
                  <p:embed/>
                  <p:pic>
                    <p:nvPicPr>
                      <p:cNvPr id="41" name="Object 114">
                        <a:extLst>
                          <a:ext uri="{FF2B5EF4-FFF2-40B4-BE49-F238E27FC236}">
                            <a16:creationId xmlns:a16="http://schemas.microsoft.com/office/drawing/2014/main" id="{154DA0DB-0FF4-4832-B7C9-E9294522FC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847" y="4463495"/>
                        <a:ext cx="33337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8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8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8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8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8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8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1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8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8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8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18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1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1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1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05" grpId="0" autoUpdateAnimBg="0"/>
      <p:bldP spid="118907" grpId="0" autoUpdateAnimBg="0"/>
      <p:bldP spid="118911" grpId="0" autoUpdateAnimBg="0"/>
      <p:bldP spid="118920" grpId="0" autoUpdateAnimBg="0"/>
      <p:bldP spid="118921" grpId="0" animBg="1"/>
      <p:bldP spid="32" grpId="0" autoUpdateAnimBg="0"/>
      <p:bldP spid="33" grpId="0" animBg="1"/>
      <p:bldP spid="34" grpId="0" animBg="1"/>
      <p:bldP spid="35" grpId="0" animBg="1"/>
      <p:bldP spid="36" grpId="0" animBg="1"/>
      <p:bldP spid="37" grpId="0" animBg="1"/>
      <p:bldP spid="39" grpId="0" autoUpdateAnimBg="0"/>
      <p:bldP spid="4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33616" y="94177"/>
            <a:ext cx="8276128" cy="1320800"/>
          </a:xfrm>
        </p:spPr>
        <p:txBody>
          <a:bodyPr/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. Известны точка М</a:t>
            </a:r>
            <a:r>
              <a:rPr lang="ru-RU" sz="2400" baseline="-250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 (7;-8) и нормальный вектор прямой                . Составьте уравнение прямой </a:t>
            </a:r>
          </a:p>
        </p:txBody>
      </p:sp>
      <p:graphicFrame>
        <p:nvGraphicFramePr>
          <p:cNvPr id="9" name="Содержимое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654416"/>
              </p:ext>
            </p:extLst>
          </p:nvPr>
        </p:nvGraphicFramePr>
        <p:xfrm>
          <a:off x="1422400" y="390877"/>
          <a:ext cx="1290638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4" name="Формула" r:id="rId3" imgW="647419" imgH="253890" progId="">
                  <p:embed/>
                </p:oleObj>
              </mc:Choice>
              <mc:Fallback>
                <p:oleObj name="Формула" r:id="rId3" imgW="647419" imgH="253890" progId="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90877"/>
                        <a:ext cx="1290638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2388" y="1214651"/>
            <a:ext cx="5022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1. Выбираем точку М(</a:t>
            </a:r>
            <a:r>
              <a:rPr lang="ru-RU" sz="2400" dirty="0" err="1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х;у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3330" y="1733265"/>
            <a:ext cx="5568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2. Найдем координаты вектора М</a:t>
            </a:r>
            <a:r>
              <a:rPr lang="ru-RU" sz="2400" baseline="-250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М:</a:t>
            </a: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61788" y="2182884"/>
          <a:ext cx="2600278" cy="520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5" name="Формула" r:id="rId5" imgW="1269449" imgH="253890" progId="">
                  <p:embed/>
                </p:oleObj>
              </mc:Choice>
              <mc:Fallback>
                <p:oleObj name="Формула" r:id="rId5" imgW="1269449" imgH="25389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788" y="2182884"/>
                        <a:ext cx="2600278" cy="520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90932" y="2710330"/>
            <a:ext cx="38021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3. Нормальный  вектора </a:t>
            </a:r>
            <a:r>
              <a:rPr lang="en-US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n=(</a:t>
            </a:r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-2;3):</a:t>
            </a:r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069975" y="3051175"/>
          <a:ext cx="1535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6" name="Формула" r:id="rId7" imgW="748975" imgH="203112" progId="">
                  <p:embed/>
                </p:oleObj>
              </mc:Choice>
              <mc:Fallback>
                <p:oleObj name="Формула" r:id="rId7" imgW="748975" imgH="203112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3051175"/>
                        <a:ext cx="1535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652570" y="3406365"/>
            <a:ext cx="67589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5050B"/>
                </a:solidFill>
                <a:latin typeface="Times New Roman" pitchFamily="18" charset="0"/>
                <a:cs typeface="Times New Roman" pitchFamily="18" charset="0"/>
              </a:rPr>
              <a:t>4. Подставим искомые значение в каноническое уравнение: </a:t>
            </a:r>
          </a:p>
        </p:txBody>
      </p:sp>
      <p:sp>
        <p:nvSpPr>
          <p:cNvPr id="19" name="Овал 18"/>
          <p:cNvSpPr/>
          <p:nvPr/>
        </p:nvSpPr>
        <p:spPr bwMode="auto">
          <a:xfrm>
            <a:off x="2442949" y="2265528"/>
            <a:ext cx="150126" cy="15012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6578221" y="2320119"/>
            <a:ext cx="614149" cy="532263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2075381" y="2156345"/>
            <a:ext cx="654172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2" name="Овал 21"/>
          <p:cNvSpPr/>
          <p:nvPr/>
        </p:nvSpPr>
        <p:spPr bwMode="auto">
          <a:xfrm>
            <a:off x="2827364" y="2199563"/>
            <a:ext cx="614148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4" name="Прямая со стрелкой 23"/>
          <p:cNvCxnSpPr>
            <a:cxnSpLocks/>
            <a:stCxn id="21" idx="4"/>
            <a:endCxn id="27" idx="7"/>
          </p:cNvCxnSpPr>
          <p:nvPr/>
        </p:nvCxnSpPr>
        <p:spPr bwMode="auto">
          <a:xfrm flipH="1">
            <a:off x="1850499" y="2718975"/>
            <a:ext cx="551968" cy="1200715"/>
          </a:xfrm>
          <a:prstGeom prst="straightConnector1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Прямая со стрелкой 24"/>
          <p:cNvCxnSpPr>
            <a:cxnSpLocks/>
            <a:stCxn id="22" idx="4"/>
            <a:endCxn id="29" idx="0"/>
          </p:cNvCxnSpPr>
          <p:nvPr/>
        </p:nvCxnSpPr>
        <p:spPr bwMode="auto">
          <a:xfrm flipH="1">
            <a:off x="3020706" y="2762193"/>
            <a:ext cx="113732" cy="1075101"/>
          </a:xfrm>
          <a:prstGeom prst="straightConnector1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Овал 26"/>
          <p:cNvSpPr/>
          <p:nvPr/>
        </p:nvSpPr>
        <p:spPr bwMode="auto">
          <a:xfrm>
            <a:off x="1172573" y="3837295"/>
            <a:ext cx="794240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2643119" y="3837294"/>
            <a:ext cx="755173" cy="562630"/>
          </a:xfrm>
          <a:prstGeom prst="ellipse">
            <a:avLst/>
          </a:prstGeom>
          <a:noFill/>
          <a:ln w="9525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1" name="Овал 30"/>
          <p:cNvSpPr/>
          <p:nvPr/>
        </p:nvSpPr>
        <p:spPr bwMode="auto">
          <a:xfrm>
            <a:off x="1571766" y="2977486"/>
            <a:ext cx="218365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3" name="Shape 32"/>
          <p:cNvCxnSpPr>
            <a:stCxn id="31" idx="2"/>
          </p:cNvCxnSpPr>
          <p:nvPr/>
        </p:nvCxnSpPr>
        <p:spPr bwMode="auto">
          <a:xfrm rot="10800000" flipV="1">
            <a:off x="928048" y="3258801"/>
            <a:ext cx="643718" cy="671754"/>
          </a:xfrm>
          <a:prstGeom prst="curvedConnector2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Овал 46"/>
          <p:cNvSpPr/>
          <p:nvPr/>
        </p:nvSpPr>
        <p:spPr bwMode="auto">
          <a:xfrm>
            <a:off x="864359" y="3798626"/>
            <a:ext cx="172872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8" name="Овал 47"/>
          <p:cNvSpPr/>
          <p:nvPr/>
        </p:nvSpPr>
        <p:spPr bwMode="auto">
          <a:xfrm>
            <a:off x="2338316" y="3007056"/>
            <a:ext cx="218365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49" name="Shape 48"/>
          <p:cNvCxnSpPr>
            <a:stCxn id="48" idx="2"/>
          </p:cNvCxnSpPr>
          <p:nvPr/>
        </p:nvCxnSpPr>
        <p:spPr bwMode="auto">
          <a:xfrm rot="10800000" flipH="1" flipV="1">
            <a:off x="2338315" y="3288370"/>
            <a:ext cx="50041" cy="915139"/>
          </a:xfrm>
          <a:prstGeom prst="curvedConnector4">
            <a:avLst>
              <a:gd name="adj1" fmla="val -456825"/>
              <a:gd name="adj2" fmla="val 65370"/>
            </a:avLst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Овал 54"/>
          <p:cNvSpPr/>
          <p:nvPr/>
        </p:nvSpPr>
        <p:spPr bwMode="auto">
          <a:xfrm>
            <a:off x="2381534" y="3828197"/>
            <a:ext cx="218365" cy="562630"/>
          </a:xfrm>
          <a:prstGeom prst="ellipse">
            <a:avLst/>
          </a:prstGeom>
          <a:noFill/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118898" name="Object 114"/>
          <p:cNvGraphicFramePr>
            <a:graphicFrameLocks noChangeAspect="1"/>
          </p:cNvGraphicFramePr>
          <p:nvPr/>
        </p:nvGraphicFramePr>
        <p:xfrm>
          <a:off x="786738" y="3907714"/>
          <a:ext cx="33337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7" name="Equation" r:id="rId9" imgW="1587500" imgH="228600" progId="">
                  <p:embed/>
                </p:oleObj>
              </mc:Choice>
              <mc:Fallback>
                <p:oleObj name="Equation" r:id="rId9" imgW="1587500" imgH="228600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38" y="3907714"/>
                        <a:ext cx="33337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717572"/>
              </p:ext>
            </p:extLst>
          </p:nvPr>
        </p:nvGraphicFramePr>
        <p:xfrm>
          <a:off x="801697" y="3888378"/>
          <a:ext cx="3342588" cy="533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8" name="Формула" r:id="rId11" imgW="1307532" imgH="215806" progId="">
                  <p:embed/>
                </p:oleObj>
              </mc:Choice>
              <mc:Fallback>
                <p:oleObj name="Формула" r:id="rId11" imgW="1307532" imgH="215806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97" y="3888378"/>
                        <a:ext cx="3342588" cy="533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851208"/>
              </p:ext>
            </p:extLst>
          </p:nvPr>
        </p:nvGraphicFramePr>
        <p:xfrm>
          <a:off x="748468" y="4667059"/>
          <a:ext cx="32797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9" name="Формула" r:id="rId13" imgW="1282700" imgH="203200" progId="">
                  <p:embed/>
                </p:oleObj>
              </mc:Choice>
              <mc:Fallback>
                <p:oleObj name="Формула" r:id="rId13" imgW="1282700" imgH="2032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468" y="4667059"/>
                        <a:ext cx="32797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5326" name="Ink 3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600200" y="3208338"/>
              <a:ext cx="71438" cy="14287"/>
            </p14:xfrm>
          </p:contentPart>
        </mc:Choice>
        <mc:Fallback xmlns="">
          <p:pic>
            <p:nvPicPr>
              <p:cNvPr id="55326" name="Ink 3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590772" y="3199278"/>
                <a:ext cx="90295" cy="324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55327" name="Ink 3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394863" y="89738200"/>
              <a:ext cx="0" cy="0"/>
            </p14:xfrm>
          </p:contentPart>
        </mc:Choice>
        <mc:Fallback xmlns="">
          <p:pic>
            <p:nvPicPr>
              <p:cNvPr id="55327" name="Ink 3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2394863" y="8973820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55328" name="Ink 3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538" y="4137025"/>
              <a:ext cx="71437" cy="14288"/>
            </p14:xfrm>
          </p:contentPart>
        </mc:Choice>
        <mc:Fallback xmlns="">
          <p:pic>
            <p:nvPicPr>
              <p:cNvPr id="55328" name="Ink 3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62205" y="4127738"/>
                <a:ext cx="90104" cy="328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55329" name="Ink 3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0100" y="4843463"/>
              <a:ext cx="79375" cy="22225"/>
            </p14:xfrm>
          </p:contentPart>
        </mc:Choice>
        <mc:Fallback xmlns="">
          <p:pic>
            <p:nvPicPr>
              <p:cNvPr id="55329" name="Ink 3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90719" y="4834143"/>
                <a:ext cx="98136" cy="408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5330" name="Ink 3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22400" y="4814888"/>
              <a:ext cx="14288" cy="179387"/>
            </p14:xfrm>
          </p:contentPart>
        </mc:Choice>
        <mc:Fallback xmlns="">
          <p:pic>
            <p:nvPicPr>
              <p:cNvPr id="55330" name="Ink 3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413339" y="4805504"/>
                <a:ext cx="32409" cy="1981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55332" name="Ink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35113" y="5557838"/>
              <a:ext cx="1550987" cy="114300"/>
            </p14:xfrm>
          </p:contentPart>
        </mc:Choice>
        <mc:Fallback xmlns="">
          <p:pic>
            <p:nvPicPr>
              <p:cNvPr id="55332" name="Ink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525750" y="5548522"/>
                <a:ext cx="1569713" cy="1329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55333" name="Ink 3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63600" y="5329238"/>
              <a:ext cx="2744788" cy="665162"/>
            </p14:xfrm>
          </p:contentPart>
        </mc:Choice>
        <mc:Fallback xmlns="">
          <p:pic>
            <p:nvPicPr>
              <p:cNvPr id="55333" name="Ink 3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54238" y="5319875"/>
                <a:ext cx="2763511" cy="68388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18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5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5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5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5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5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21" grpId="0" animBg="1"/>
      <p:bldP spid="22" grpId="0" animBg="1"/>
      <p:bldP spid="27" grpId="0" animBg="1"/>
      <p:bldP spid="29" grpId="0" animBg="1"/>
      <p:bldP spid="31" grpId="0" animBg="1"/>
      <p:bldP spid="47" grpId="0" animBg="1"/>
      <p:bldP spid="48" grpId="0" animBg="1"/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28650" y="544513"/>
            <a:ext cx="8067675" cy="665162"/>
          </a:xfrm>
        </p:spPr>
        <p:txBody>
          <a:bodyPr/>
          <a:lstStyle/>
          <a:p>
            <a:pPr eaLnBrk="1" hangingPunct="1"/>
            <a:r>
              <a:rPr lang="ru-RU" sz="3200">
                <a:latin typeface="Comic Sans MS" pitchFamily="66" charset="0"/>
              </a:rPr>
              <a:t>Общее уравнение прямой</a:t>
            </a:r>
          </a:p>
        </p:txBody>
      </p:sp>
      <p:sp>
        <p:nvSpPr>
          <p:cNvPr id="119862" name="Rectangle 54"/>
          <p:cNvSpPr>
            <a:spLocks noChangeArrowheads="1"/>
          </p:cNvSpPr>
          <p:nvPr/>
        </p:nvSpPr>
        <p:spPr bwMode="auto">
          <a:xfrm>
            <a:off x="638175" y="1254125"/>
            <a:ext cx="8172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Общее уравнение прямой называется </a:t>
            </a:r>
            <a:r>
              <a:rPr lang="ru-RU" b="1" i="1">
                <a:latin typeface="Arial" charset="0"/>
              </a:rPr>
              <a:t>полным</a:t>
            </a:r>
            <a:r>
              <a:rPr lang="ru-RU">
                <a:latin typeface="Arial" charset="0"/>
              </a:rPr>
              <a:t>, если все коэффициенты </a:t>
            </a:r>
            <a:r>
              <a:rPr lang="ru-RU" i="1">
                <a:solidFill>
                  <a:srgbClr val="CC3300"/>
                </a:solidFill>
                <a:latin typeface="Arial" charset="0"/>
              </a:rPr>
              <a:t>А</a:t>
            </a:r>
            <a:r>
              <a:rPr lang="ru-RU">
                <a:latin typeface="Arial" charset="0"/>
              </a:rPr>
              <a:t>, </a:t>
            </a:r>
            <a:r>
              <a:rPr lang="ru-RU" i="1">
                <a:solidFill>
                  <a:srgbClr val="CC3300"/>
                </a:solidFill>
                <a:latin typeface="Arial" charset="0"/>
              </a:rPr>
              <a:t>В</a:t>
            </a:r>
            <a:r>
              <a:rPr lang="ru-RU">
                <a:latin typeface="Arial" charset="0"/>
              </a:rPr>
              <a:t>, и </a:t>
            </a:r>
            <a:r>
              <a:rPr lang="ru-RU" i="1">
                <a:solidFill>
                  <a:srgbClr val="CC3300"/>
                </a:solidFill>
                <a:latin typeface="Arial" charset="0"/>
              </a:rPr>
              <a:t>С</a:t>
            </a:r>
            <a:r>
              <a:rPr lang="ru-RU">
                <a:latin typeface="Arial" charset="0"/>
              </a:rPr>
              <a:t> отличны от нуля.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19882" name="Rectangle 74"/>
          <p:cNvSpPr>
            <a:spLocks noChangeArrowheads="1"/>
          </p:cNvSpPr>
          <p:nvPr/>
        </p:nvSpPr>
        <p:spPr bwMode="auto">
          <a:xfrm>
            <a:off x="625475" y="1960563"/>
            <a:ext cx="813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В противном случае уравнение называется </a:t>
            </a:r>
            <a:r>
              <a:rPr lang="ru-RU" b="1" i="1">
                <a:latin typeface="Arial" charset="0"/>
              </a:rPr>
              <a:t>неполным</a:t>
            </a:r>
            <a:r>
              <a:rPr lang="ru-RU">
                <a:latin typeface="Arial" charset="0"/>
              </a:rPr>
              <a:t>.</a:t>
            </a:r>
            <a:endParaRPr lang="en-US" sz="2400">
              <a:latin typeface="Arial" charset="0"/>
            </a:endParaRPr>
          </a:p>
        </p:txBody>
      </p:sp>
      <p:graphicFrame>
        <p:nvGraphicFramePr>
          <p:cNvPr id="119883" name="Object 75"/>
          <p:cNvGraphicFramePr>
            <a:graphicFrameLocks noChangeAspect="1"/>
          </p:cNvGraphicFramePr>
          <p:nvPr/>
        </p:nvGraphicFramePr>
        <p:xfrm>
          <a:off x="1123950" y="3238500"/>
          <a:ext cx="29495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3" imgW="1358310" imgH="203112" progId="">
                  <p:embed/>
                </p:oleObj>
              </mc:Choice>
              <mc:Fallback>
                <p:oleObj name="Equation" r:id="rId3" imgW="1358310" imgH="203112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238500"/>
                        <a:ext cx="294957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87" name="Rectangle 79"/>
          <p:cNvSpPr>
            <a:spLocks noChangeArrowheads="1"/>
          </p:cNvSpPr>
          <p:nvPr/>
        </p:nvSpPr>
        <p:spPr bwMode="auto">
          <a:xfrm>
            <a:off x="606425" y="3198813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1)</a:t>
            </a:r>
            <a:endParaRPr lang="en-US" sz="2400">
              <a:latin typeface="Arial" charset="0"/>
            </a:endParaRPr>
          </a:p>
        </p:txBody>
      </p:sp>
      <p:sp>
        <p:nvSpPr>
          <p:cNvPr id="119911" name="Rectangle 103"/>
          <p:cNvSpPr>
            <a:spLocks noChangeArrowheads="1"/>
          </p:cNvSpPr>
          <p:nvPr/>
        </p:nvSpPr>
        <p:spPr bwMode="auto">
          <a:xfrm>
            <a:off x="625475" y="2522538"/>
            <a:ext cx="398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u="sng">
                <a:latin typeface="Arial" charset="0"/>
              </a:rPr>
              <a:t>Виды неполных уравнений</a:t>
            </a:r>
            <a:r>
              <a:rPr lang="ru-RU">
                <a:latin typeface="Arial" charset="0"/>
              </a:rPr>
              <a:t>:</a:t>
            </a:r>
            <a:endParaRPr lang="en-US" sz="2400">
              <a:latin typeface="Arial" charset="0"/>
            </a:endParaRP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5576888" y="2887663"/>
            <a:ext cx="2659062" cy="2455862"/>
            <a:chOff x="3561" y="1801"/>
            <a:chExt cx="1675" cy="1547"/>
          </a:xfrm>
        </p:grpSpPr>
        <p:sp>
          <p:nvSpPr>
            <p:cNvPr id="3094" name="Line 104"/>
            <p:cNvSpPr>
              <a:spLocks noChangeShapeType="1"/>
            </p:cNvSpPr>
            <p:nvPr/>
          </p:nvSpPr>
          <p:spPr bwMode="auto">
            <a:xfrm>
              <a:off x="3624" y="3066"/>
              <a:ext cx="1566" cy="0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miter lim="800000"/>
              <a:headEnd/>
              <a:tailEnd type="triangle" w="med" len="lg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095" name="Line 105"/>
            <p:cNvSpPr>
              <a:spLocks noChangeShapeType="1"/>
            </p:cNvSpPr>
            <p:nvPr/>
          </p:nvSpPr>
          <p:spPr bwMode="auto">
            <a:xfrm flipV="1">
              <a:off x="3822" y="1860"/>
              <a:ext cx="0" cy="1488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miter lim="800000"/>
              <a:headEnd/>
              <a:tailEnd type="triangle" w="med" len="lg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096" name="Rectangle 106"/>
            <p:cNvSpPr>
              <a:spLocks noChangeArrowheads="1"/>
            </p:cNvSpPr>
            <p:nvPr/>
          </p:nvSpPr>
          <p:spPr bwMode="auto">
            <a:xfrm>
              <a:off x="3561" y="180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i="1">
                  <a:solidFill>
                    <a:srgbClr val="CC3300"/>
                  </a:solidFill>
                  <a:latin typeface="Arial" charset="0"/>
                </a:rPr>
                <a:t>y</a:t>
              </a:r>
              <a:endParaRPr lang="ru-RU" b="1" i="1">
                <a:solidFill>
                  <a:srgbClr val="CC3300"/>
                </a:solidFill>
                <a:latin typeface="Arial" charset="0"/>
              </a:endParaRPr>
            </a:p>
          </p:txBody>
        </p:sp>
        <p:sp>
          <p:nvSpPr>
            <p:cNvPr id="3097" name="Rectangle 107"/>
            <p:cNvSpPr>
              <a:spLocks noChangeArrowheads="1"/>
            </p:cNvSpPr>
            <p:nvPr/>
          </p:nvSpPr>
          <p:spPr bwMode="auto">
            <a:xfrm>
              <a:off x="3597" y="306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CC33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3098" name="Rectangle 108"/>
            <p:cNvSpPr>
              <a:spLocks noChangeArrowheads="1"/>
            </p:cNvSpPr>
            <p:nvPr/>
          </p:nvSpPr>
          <p:spPr bwMode="auto">
            <a:xfrm>
              <a:off x="5031" y="3079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CC3300"/>
                  </a:solidFill>
                  <a:latin typeface="Arial" charset="0"/>
                </a:rPr>
                <a:t>х</a:t>
              </a:r>
            </a:p>
          </p:txBody>
        </p:sp>
      </p:grpSp>
      <p:sp>
        <p:nvSpPr>
          <p:cNvPr id="119918" name="Line 110"/>
          <p:cNvSpPr>
            <a:spLocks noChangeShapeType="1"/>
          </p:cNvSpPr>
          <p:nvPr/>
        </p:nvSpPr>
        <p:spPr bwMode="auto">
          <a:xfrm flipV="1">
            <a:off x="5667375" y="3362325"/>
            <a:ext cx="1543050" cy="1933575"/>
          </a:xfrm>
          <a:prstGeom prst="line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19919" name="Rectangle 111"/>
          <p:cNvSpPr>
            <a:spLocks noChangeArrowheads="1"/>
          </p:cNvSpPr>
          <p:nvPr/>
        </p:nvSpPr>
        <p:spPr bwMode="auto">
          <a:xfrm>
            <a:off x="615950" y="3789363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2)</a:t>
            </a:r>
            <a:endParaRPr lang="en-US" sz="2400">
              <a:latin typeface="Arial" charset="0"/>
            </a:endParaRPr>
          </a:p>
        </p:txBody>
      </p:sp>
      <p:graphicFrame>
        <p:nvGraphicFramePr>
          <p:cNvPr id="119920" name="Object 112"/>
          <p:cNvGraphicFramePr>
            <a:graphicFrameLocks noChangeAspect="1"/>
          </p:cNvGraphicFramePr>
          <p:nvPr/>
        </p:nvGraphicFramePr>
        <p:xfrm>
          <a:off x="1123950" y="3829050"/>
          <a:ext cx="27574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5" imgW="1269449" imgH="203112" progId="">
                  <p:embed/>
                </p:oleObj>
              </mc:Choice>
              <mc:Fallback>
                <p:oleObj name="Equation" r:id="rId5" imgW="1269449" imgH="203112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829050"/>
                        <a:ext cx="2757488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1" name="Line 113"/>
          <p:cNvSpPr>
            <a:spLocks noChangeShapeType="1"/>
          </p:cNvSpPr>
          <p:nvPr/>
        </p:nvSpPr>
        <p:spPr bwMode="auto">
          <a:xfrm flipV="1">
            <a:off x="6991350" y="3390900"/>
            <a:ext cx="0" cy="1943100"/>
          </a:xfrm>
          <a:prstGeom prst="line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19922" name="Rectangle 114"/>
          <p:cNvSpPr>
            <a:spLocks noChangeArrowheads="1"/>
          </p:cNvSpPr>
          <p:nvPr/>
        </p:nvSpPr>
        <p:spPr bwMode="auto">
          <a:xfrm>
            <a:off x="625475" y="4418013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3)</a:t>
            </a:r>
            <a:endParaRPr lang="en-US" sz="2400">
              <a:latin typeface="Arial" charset="0"/>
            </a:endParaRPr>
          </a:p>
        </p:txBody>
      </p:sp>
      <p:graphicFrame>
        <p:nvGraphicFramePr>
          <p:cNvPr id="119923" name="Object 115"/>
          <p:cNvGraphicFramePr>
            <a:graphicFrameLocks noChangeAspect="1"/>
          </p:cNvGraphicFramePr>
          <p:nvPr/>
        </p:nvGraphicFramePr>
        <p:xfrm>
          <a:off x="1104900" y="4457700"/>
          <a:ext cx="27574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7" imgW="1269449" imgH="203112" progId="">
                  <p:embed/>
                </p:oleObj>
              </mc:Choice>
              <mc:Fallback>
                <p:oleObj name="Equation" r:id="rId7" imgW="1269449" imgH="203112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457700"/>
                        <a:ext cx="2757488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4" name="Line 116"/>
          <p:cNvSpPr>
            <a:spLocks noChangeShapeType="1"/>
          </p:cNvSpPr>
          <p:nvPr/>
        </p:nvSpPr>
        <p:spPr bwMode="auto">
          <a:xfrm flipV="1">
            <a:off x="5638800" y="4257675"/>
            <a:ext cx="1666875" cy="0"/>
          </a:xfrm>
          <a:prstGeom prst="line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19925" name="Object 117"/>
          <p:cNvGraphicFramePr>
            <a:graphicFrameLocks noChangeAspect="1"/>
          </p:cNvGraphicFramePr>
          <p:nvPr/>
        </p:nvGraphicFramePr>
        <p:xfrm>
          <a:off x="1143000" y="5133975"/>
          <a:ext cx="39973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9" imgW="1841500" imgH="203200" progId="">
                  <p:embed/>
                </p:oleObj>
              </mc:Choice>
              <mc:Fallback>
                <p:oleObj name="Equation" r:id="rId9" imgW="1841500" imgH="203200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33975"/>
                        <a:ext cx="399732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6" name="Rectangle 118"/>
          <p:cNvSpPr>
            <a:spLocks noChangeArrowheads="1"/>
          </p:cNvSpPr>
          <p:nvPr/>
        </p:nvSpPr>
        <p:spPr bwMode="auto">
          <a:xfrm>
            <a:off x="606425" y="5094288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4)</a:t>
            </a:r>
            <a:endParaRPr lang="en-US" sz="2400">
              <a:latin typeface="Arial" charset="0"/>
            </a:endParaRPr>
          </a:p>
        </p:txBody>
      </p:sp>
      <p:sp>
        <p:nvSpPr>
          <p:cNvPr id="119927" name="Rectangle 119"/>
          <p:cNvSpPr>
            <a:spLocks noChangeArrowheads="1"/>
          </p:cNvSpPr>
          <p:nvPr/>
        </p:nvSpPr>
        <p:spPr bwMode="auto">
          <a:xfrm>
            <a:off x="625475" y="5780088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5)</a:t>
            </a:r>
            <a:endParaRPr lang="en-US" sz="2400">
              <a:latin typeface="Arial" charset="0"/>
            </a:endParaRPr>
          </a:p>
        </p:txBody>
      </p:sp>
      <p:graphicFrame>
        <p:nvGraphicFramePr>
          <p:cNvPr id="119928" name="Object 120"/>
          <p:cNvGraphicFramePr>
            <a:graphicFrameLocks noChangeAspect="1"/>
          </p:cNvGraphicFramePr>
          <p:nvPr/>
        </p:nvGraphicFramePr>
        <p:xfrm>
          <a:off x="1092200" y="5848350"/>
          <a:ext cx="402431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11" imgW="1854200" imgH="203200" progId="">
                  <p:embed/>
                </p:oleObj>
              </mc:Choice>
              <mc:Fallback>
                <p:oleObj name="Equation" r:id="rId11" imgW="1854200" imgH="203200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848350"/>
                        <a:ext cx="4024313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9" name="Line 121"/>
          <p:cNvSpPr>
            <a:spLocks noChangeShapeType="1"/>
          </p:cNvSpPr>
          <p:nvPr/>
        </p:nvSpPr>
        <p:spPr bwMode="auto">
          <a:xfrm flipV="1">
            <a:off x="5715000" y="4895850"/>
            <a:ext cx="1666875" cy="0"/>
          </a:xfrm>
          <a:prstGeom prst="line">
            <a:avLst/>
          </a:prstGeom>
          <a:noFill/>
          <a:ln w="7620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19930" name="Line 122"/>
          <p:cNvSpPr>
            <a:spLocks noChangeShapeType="1"/>
          </p:cNvSpPr>
          <p:nvPr/>
        </p:nvSpPr>
        <p:spPr bwMode="auto">
          <a:xfrm flipV="1">
            <a:off x="5991225" y="3314700"/>
            <a:ext cx="0" cy="1943100"/>
          </a:xfrm>
          <a:prstGeom prst="line">
            <a:avLst/>
          </a:prstGeom>
          <a:noFill/>
          <a:ln w="5715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201600" y="93032263"/>
              <a:ext cx="0" cy="0"/>
            </p14:xfrm>
          </p:contentPart>
        </mc:Choice>
        <mc:Fallback xmlns="">
          <p:pic>
            <p:nvPicPr>
              <p:cNvPr id="3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8201600" y="93032263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9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9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9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9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9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99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9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9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9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9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99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9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9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9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9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199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9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9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9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9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199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62" grpId="0" autoUpdateAnimBg="0"/>
      <p:bldP spid="119882" grpId="0" autoUpdateAnimBg="0"/>
      <p:bldP spid="119887" grpId="0" autoUpdateAnimBg="0"/>
      <p:bldP spid="119911" grpId="0" autoUpdateAnimBg="0"/>
      <p:bldP spid="119918" grpId="0" animBg="1"/>
      <p:bldP spid="119919" grpId="0" autoUpdateAnimBg="0"/>
      <p:bldP spid="119921" grpId="0" animBg="1"/>
      <p:bldP spid="119922" grpId="0" autoUpdateAnimBg="0"/>
      <p:bldP spid="119924" grpId="0" animBg="1"/>
      <p:bldP spid="119926" grpId="0" autoUpdateAnimBg="0"/>
      <p:bldP spid="119927" grpId="0" autoUpdateAnimBg="0"/>
      <p:bldP spid="119929" grpId="0" animBg="1"/>
      <p:bldP spid="1199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/>
              <a:t>Пример </a:t>
            </a:r>
            <a:r>
              <a:rPr lang="en-US" sz="2800" dirty="0"/>
              <a:t>2</a:t>
            </a:r>
            <a:r>
              <a:rPr lang="ru-RU" sz="2800" dirty="0"/>
              <a:t>. Лежат, ли точки А(2;5) и В(1;2,2) на линии заданной уравнением 3х-5у+8=0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600" dirty="0"/>
              <a:t>Подставим в уравнение координаты точки А и получим:</a:t>
            </a:r>
          </a:p>
          <a:p>
            <a:pPr>
              <a:buNone/>
            </a:pPr>
            <a:r>
              <a:rPr lang="ru-RU" sz="2600" dirty="0"/>
              <a:t>3*2-5*5+8=0</a:t>
            </a:r>
          </a:p>
          <a:p>
            <a:pPr>
              <a:buNone/>
            </a:pPr>
            <a:r>
              <a:rPr lang="ru-RU" sz="2600" dirty="0"/>
              <a:t>6-25+8=0</a:t>
            </a:r>
          </a:p>
          <a:p>
            <a:pPr>
              <a:buNone/>
            </a:pPr>
            <a:r>
              <a:rPr lang="ru-RU" sz="2600" dirty="0"/>
              <a:t>-11=0.    </a:t>
            </a:r>
          </a:p>
          <a:p>
            <a:pPr>
              <a:buNone/>
            </a:pPr>
            <a:r>
              <a:rPr lang="ru-RU" sz="2600" dirty="0"/>
              <a:t>т. А не принадлежит уравнению</a:t>
            </a:r>
          </a:p>
          <a:p>
            <a:r>
              <a:rPr lang="ru-RU" sz="2600" dirty="0"/>
              <a:t>Подставим в уравнение координаты точки В и получим:</a:t>
            </a:r>
          </a:p>
          <a:p>
            <a:pPr>
              <a:buNone/>
            </a:pPr>
            <a:r>
              <a:rPr lang="ru-RU" sz="2600" dirty="0"/>
              <a:t>3*1-5*2,2+8=0</a:t>
            </a:r>
          </a:p>
          <a:p>
            <a:pPr>
              <a:buNone/>
            </a:pPr>
            <a:r>
              <a:rPr lang="ru-RU" sz="2600" dirty="0"/>
              <a:t>3-11+8=0</a:t>
            </a:r>
          </a:p>
          <a:p>
            <a:pPr>
              <a:buNone/>
            </a:pPr>
            <a:r>
              <a:rPr lang="ru-RU" sz="2600" dirty="0"/>
              <a:t>0=0.        т. В  принадлежит уравнению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 bwMode="auto">
          <a:xfrm>
            <a:off x="1528549" y="3133700"/>
            <a:ext cx="40943" cy="354841"/>
          </a:xfrm>
          <a:prstGeom prst="line">
            <a:avLst/>
          </a:prstGeom>
          <a:noFill/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Прямая соединительная линия 13"/>
          <p:cNvCxnSpPr/>
          <p:nvPr/>
        </p:nvCxnSpPr>
        <p:spPr bwMode="auto">
          <a:xfrm>
            <a:off x="1832723" y="2778859"/>
            <a:ext cx="40943" cy="354841"/>
          </a:xfrm>
          <a:prstGeom prst="line">
            <a:avLst/>
          </a:prstGeom>
          <a:noFill/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Прямая соединительная линия 14"/>
          <p:cNvCxnSpPr/>
          <p:nvPr/>
        </p:nvCxnSpPr>
        <p:spPr bwMode="auto">
          <a:xfrm>
            <a:off x="1125439" y="3488541"/>
            <a:ext cx="40943" cy="354841"/>
          </a:xfrm>
          <a:prstGeom prst="line">
            <a:avLst/>
          </a:prstGeom>
          <a:noFill/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28650" y="544513"/>
            <a:ext cx="8067675" cy="665162"/>
          </a:xfrm>
        </p:spPr>
        <p:txBody>
          <a:bodyPr/>
          <a:lstStyle/>
          <a:p>
            <a:pPr eaLnBrk="1" hangingPunct="1"/>
            <a:r>
              <a:rPr lang="ru-RU" sz="3200">
                <a:latin typeface="Comic Sans MS" pitchFamily="66" charset="0"/>
              </a:rPr>
              <a:t>Уравнение прямой в отрезках</a:t>
            </a:r>
          </a:p>
        </p:txBody>
      </p:sp>
      <p:sp>
        <p:nvSpPr>
          <p:cNvPr id="121003" name="Rectangle 171"/>
          <p:cNvSpPr>
            <a:spLocks noChangeArrowheads="1"/>
          </p:cNvSpPr>
          <p:nvPr/>
        </p:nvSpPr>
        <p:spPr bwMode="auto">
          <a:xfrm>
            <a:off x="638175" y="1254125"/>
            <a:ext cx="817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Рассмотрим полное уравнение прямой: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21016" name="Object 184"/>
          <p:cNvGraphicFramePr>
            <a:graphicFrameLocks noChangeAspect="1"/>
          </p:cNvGraphicFramePr>
          <p:nvPr/>
        </p:nvGraphicFramePr>
        <p:xfrm>
          <a:off x="669925" y="1752600"/>
          <a:ext cx="22399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3" imgW="1066337" imgH="203112" progId="">
                  <p:embed/>
                </p:oleObj>
              </mc:Choice>
              <mc:Fallback>
                <p:oleObj name="Equation" r:id="rId3" imgW="1066337" imgH="203112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1752600"/>
                        <a:ext cx="22399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017" name="Object 185"/>
          <p:cNvGraphicFramePr>
            <a:graphicFrameLocks noChangeAspect="1"/>
          </p:cNvGraphicFramePr>
          <p:nvPr/>
        </p:nvGraphicFramePr>
        <p:xfrm>
          <a:off x="3116263" y="1731963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5" imgW="190417" imgH="152334" progId="">
                  <p:embed/>
                </p:oleObj>
              </mc:Choice>
              <mc:Fallback>
                <p:oleObj name="Equation" r:id="rId5" imgW="190417" imgH="152334" progId="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1731963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018" name="Object 186"/>
          <p:cNvGraphicFramePr>
            <a:graphicFrameLocks noChangeAspect="1"/>
          </p:cNvGraphicFramePr>
          <p:nvPr/>
        </p:nvGraphicFramePr>
        <p:xfrm>
          <a:off x="3835400" y="1743075"/>
          <a:ext cx="19462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7" imgW="926698" imgH="203112" progId="">
                  <p:embed/>
                </p:oleObj>
              </mc:Choice>
              <mc:Fallback>
                <p:oleObj name="Equation" r:id="rId7" imgW="926698" imgH="203112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1743075"/>
                        <a:ext cx="19462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019" name="Object 187"/>
          <p:cNvGraphicFramePr>
            <a:graphicFrameLocks noChangeAspect="1"/>
          </p:cNvGraphicFramePr>
          <p:nvPr/>
        </p:nvGraphicFramePr>
        <p:xfrm>
          <a:off x="6021388" y="1722438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9" imgW="190417" imgH="152334" progId="">
                  <p:embed/>
                </p:oleObj>
              </mc:Choice>
              <mc:Fallback>
                <p:oleObj name="Equation" r:id="rId9" imgW="190417" imgH="152334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1722438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020" name="Object 188"/>
          <p:cNvGraphicFramePr>
            <a:graphicFrameLocks noChangeAspect="1"/>
          </p:cNvGraphicFramePr>
          <p:nvPr/>
        </p:nvGraphicFramePr>
        <p:xfrm>
          <a:off x="6700838" y="1520825"/>
          <a:ext cx="1892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10" imgW="901309" imgH="393529" progId="">
                  <p:embed/>
                </p:oleObj>
              </mc:Choice>
              <mc:Fallback>
                <p:oleObj name="Equation" r:id="rId10" imgW="901309" imgH="393529" progId="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838" y="1520825"/>
                        <a:ext cx="18923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021" name="Object 189"/>
          <p:cNvGraphicFramePr>
            <a:graphicFrameLocks noChangeAspect="1"/>
          </p:cNvGraphicFramePr>
          <p:nvPr/>
        </p:nvGraphicFramePr>
        <p:xfrm>
          <a:off x="620713" y="2370138"/>
          <a:ext cx="5175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2" imgW="190417" imgH="152334" progId="">
                  <p:embed/>
                </p:oleObj>
              </mc:Choice>
              <mc:Fallback>
                <p:oleObj name="Equation" r:id="rId12" imgW="190417" imgH="152334" progId="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2370138"/>
                        <a:ext cx="5175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022" name="Object 190"/>
          <p:cNvGraphicFramePr>
            <a:graphicFrameLocks noChangeAspect="1"/>
          </p:cNvGraphicFramePr>
          <p:nvPr/>
        </p:nvGraphicFramePr>
        <p:xfrm>
          <a:off x="1228725" y="2174875"/>
          <a:ext cx="1998663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13" imgW="952087" imgH="583947" progId="">
                  <p:embed/>
                </p:oleObj>
              </mc:Choice>
              <mc:Fallback>
                <p:oleObj name="Equation" r:id="rId13" imgW="952087" imgH="583947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174875"/>
                        <a:ext cx="1998663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023" name="Rectangle 191"/>
          <p:cNvSpPr>
            <a:spLocks noChangeArrowheads="1"/>
          </p:cNvSpPr>
          <p:nvPr/>
        </p:nvSpPr>
        <p:spPr bwMode="auto">
          <a:xfrm>
            <a:off x="666750" y="34544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Обозначим: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21024" name="Object 192"/>
          <p:cNvGraphicFramePr>
            <a:graphicFrameLocks noChangeAspect="1"/>
          </p:cNvGraphicFramePr>
          <p:nvPr/>
        </p:nvGraphicFramePr>
        <p:xfrm>
          <a:off x="2462213" y="3271838"/>
          <a:ext cx="25050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15" imgW="1193800" imgH="393700" progId="">
                  <p:embed/>
                </p:oleObj>
              </mc:Choice>
              <mc:Fallback>
                <p:oleObj name="Equation" r:id="rId15" imgW="1193800" imgH="393700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3271838"/>
                        <a:ext cx="250507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025" name="Rectangle 193"/>
          <p:cNvSpPr>
            <a:spLocks noChangeArrowheads="1"/>
          </p:cNvSpPr>
          <p:nvPr/>
        </p:nvSpPr>
        <p:spPr bwMode="auto">
          <a:xfrm>
            <a:off x="5467350" y="34544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Получим: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121026" name="Object 194"/>
          <p:cNvGraphicFramePr>
            <a:graphicFrameLocks noChangeAspect="1"/>
          </p:cNvGraphicFramePr>
          <p:nvPr/>
        </p:nvGraphicFramePr>
        <p:xfrm>
          <a:off x="7115175" y="3254375"/>
          <a:ext cx="13319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17" imgW="634725" imgH="393529" progId="">
                  <p:embed/>
                </p:oleObj>
              </mc:Choice>
              <mc:Fallback>
                <p:oleObj name="Equation" r:id="rId17" imgW="634725" imgH="393529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5" y="3254375"/>
                        <a:ext cx="1331913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027" name="AutoShape 195"/>
          <p:cNvSpPr>
            <a:spLocks noChangeArrowheads="1"/>
          </p:cNvSpPr>
          <p:nvPr/>
        </p:nvSpPr>
        <p:spPr bwMode="auto">
          <a:xfrm>
            <a:off x="6962775" y="3181350"/>
            <a:ext cx="1552575" cy="93345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1029" name="AutoShape 197"/>
          <p:cNvSpPr>
            <a:spLocks/>
          </p:cNvSpPr>
          <p:nvPr/>
        </p:nvSpPr>
        <p:spPr bwMode="auto">
          <a:xfrm>
            <a:off x="1076325" y="4362450"/>
            <a:ext cx="2952750" cy="419100"/>
          </a:xfrm>
          <a:prstGeom prst="borderCallout2">
            <a:avLst>
              <a:gd name="adj1" fmla="val 27273"/>
              <a:gd name="adj2" fmla="val 102579"/>
              <a:gd name="adj3" fmla="val 27273"/>
              <a:gd name="adj4" fmla="val 149139"/>
              <a:gd name="adj5" fmla="val -109093"/>
              <a:gd name="adj6" fmla="val 197421"/>
            </a:avLst>
          </a:prstGeom>
          <a:noFill/>
          <a:ln w="15875">
            <a:solidFill>
              <a:schemeClr val="tx2"/>
            </a:solidFill>
            <a:miter lim="800000"/>
            <a:headEnd type="none" w="sm" len="lg"/>
            <a:tailEnd type="triangle" w="sm" len="lg"/>
          </a:ln>
        </p:spPr>
        <p:txBody>
          <a:bodyPr/>
          <a:lstStyle/>
          <a:p>
            <a:pPr algn="ctr"/>
            <a:r>
              <a:rPr lang="ru-RU" i="1">
                <a:latin typeface="Arial" charset="0"/>
              </a:rPr>
              <a:t>Уравнение в отрезках</a:t>
            </a:r>
          </a:p>
        </p:txBody>
      </p:sp>
      <p:grpSp>
        <p:nvGrpSpPr>
          <p:cNvPr id="2" name="Group 199"/>
          <p:cNvGrpSpPr>
            <a:grpSpLocks/>
          </p:cNvGrpSpPr>
          <p:nvPr/>
        </p:nvGrpSpPr>
        <p:grpSpPr bwMode="auto">
          <a:xfrm>
            <a:off x="5557838" y="3963988"/>
            <a:ext cx="2659062" cy="2455862"/>
            <a:chOff x="3561" y="1801"/>
            <a:chExt cx="1675" cy="1547"/>
          </a:xfrm>
        </p:grpSpPr>
        <p:sp>
          <p:nvSpPr>
            <p:cNvPr id="4118" name="Line 200"/>
            <p:cNvSpPr>
              <a:spLocks noChangeShapeType="1"/>
            </p:cNvSpPr>
            <p:nvPr/>
          </p:nvSpPr>
          <p:spPr bwMode="auto">
            <a:xfrm>
              <a:off x="3624" y="3066"/>
              <a:ext cx="1566" cy="0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miter lim="800000"/>
              <a:headEnd/>
              <a:tailEnd type="triangle" w="med" len="lg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4119" name="Line 201"/>
            <p:cNvSpPr>
              <a:spLocks noChangeShapeType="1"/>
            </p:cNvSpPr>
            <p:nvPr/>
          </p:nvSpPr>
          <p:spPr bwMode="auto">
            <a:xfrm flipV="1">
              <a:off x="3822" y="1860"/>
              <a:ext cx="0" cy="1488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miter lim="800000"/>
              <a:headEnd/>
              <a:tailEnd type="triangle" w="med" len="lg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4120" name="Rectangle 202"/>
            <p:cNvSpPr>
              <a:spLocks noChangeArrowheads="1"/>
            </p:cNvSpPr>
            <p:nvPr/>
          </p:nvSpPr>
          <p:spPr bwMode="auto">
            <a:xfrm>
              <a:off x="3561" y="180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i="1">
                  <a:solidFill>
                    <a:srgbClr val="CC3300"/>
                  </a:solidFill>
                  <a:latin typeface="Arial" charset="0"/>
                </a:rPr>
                <a:t>y</a:t>
              </a:r>
              <a:endParaRPr lang="ru-RU" b="1" i="1">
                <a:solidFill>
                  <a:srgbClr val="CC3300"/>
                </a:solidFill>
                <a:latin typeface="Arial" charset="0"/>
              </a:endParaRPr>
            </a:p>
          </p:txBody>
        </p:sp>
        <p:sp>
          <p:nvSpPr>
            <p:cNvPr id="4121" name="Rectangle 203"/>
            <p:cNvSpPr>
              <a:spLocks noChangeArrowheads="1"/>
            </p:cNvSpPr>
            <p:nvPr/>
          </p:nvSpPr>
          <p:spPr bwMode="auto">
            <a:xfrm>
              <a:off x="3597" y="306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CC33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4122" name="Rectangle 204"/>
            <p:cNvSpPr>
              <a:spLocks noChangeArrowheads="1"/>
            </p:cNvSpPr>
            <p:nvPr/>
          </p:nvSpPr>
          <p:spPr bwMode="auto">
            <a:xfrm>
              <a:off x="5031" y="3079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CC3300"/>
                  </a:solidFill>
                  <a:latin typeface="Arial" charset="0"/>
                </a:rPr>
                <a:t>х</a:t>
              </a:r>
            </a:p>
          </p:txBody>
        </p:sp>
      </p:grpSp>
      <p:sp>
        <p:nvSpPr>
          <p:cNvPr id="121037" name="Line 205"/>
          <p:cNvSpPr>
            <a:spLocks noChangeShapeType="1"/>
          </p:cNvSpPr>
          <p:nvPr/>
        </p:nvSpPr>
        <p:spPr bwMode="auto">
          <a:xfrm flipH="1" flipV="1">
            <a:off x="5867400" y="4591050"/>
            <a:ext cx="1238250" cy="1666875"/>
          </a:xfrm>
          <a:prstGeom prst="line">
            <a:avLst/>
          </a:prstGeom>
          <a:noFill/>
          <a:ln w="25400">
            <a:solidFill>
              <a:srgbClr val="003366"/>
            </a:solidFill>
            <a:miter lim="800000"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1038" name="Rectangle 206"/>
          <p:cNvSpPr>
            <a:spLocks noChangeArrowheads="1"/>
          </p:cNvSpPr>
          <p:nvPr/>
        </p:nvSpPr>
        <p:spPr bwMode="auto">
          <a:xfrm>
            <a:off x="5589588" y="5097463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rgbClr val="05050B"/>
                </a:solidFill>
                <a:latin typeface="Arial" charset="0"/>
              </a:rPr>
              <a:t>b</a:t>
            </a:r>
            <a:endParaRPr lang="ru-RU" sz="2400" i="1">
              <a:solidFill>
                <a:srgbClr val="05050B"/>
              </a:solidFill>
              <a:latin typeface="Arial" charset="0"/>
            </a:endParaRPr>
          </a:p>
        </p:txBody>
      </p:sp>
      <p:sp>
        <p:nvSpPr>
          <p:cNvPr id="121039" name="Rectangle 207"/>
          <p:cNvSpPr>
            <a:spLocks noChangeArrowheads="1"/>
          </p:cNvSpPr>
          <p:nvPr/>
        </p:nvSpPr>
        <p:spPr bwMode="auto">
          <a:xfrm>
            <a:off x="6332538" y="5897563"/>
            <a:ext cx="477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rgbClr val="05050B"/>
                </a:solidFill>
                <a:latin typeface="Arial" charset="0"/>
              </a:rPr>
              <a:t>a</a:t>
            </a:r>
            <a:endParaRPr lang="ru-RU" sz="2400" i="1">
              <a:solidFill>
                <a:srgbClr val="05050B"/>
              </a:solidFill>
              <a:latin typeface="Arial" charset="0"/>
            </a:endParaRPr>
          </a:p>
        </p:txBody>
      </p:sp>
      <p:sp>
        <p:nvSpPr>
          <p:cNvPr id="121040" name="Rectangle 208"/>
          <p:cNvSpPr>
            <a:spLocks noChangeArrowheads="1"/>
          </p:cNvSpPr>
          <p:nvPr/>
        </p:nvSpPr>
        <p:spPr bwMode="auto">
          <a:xfrm>
            <a:off x="628650" y="4540250"/>
            <a:ext cx="41814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Уравнение в отрезках используется для построения прямой, при этом </a:t>
            </a:r>
            <a:r>
              <a:rPr lang="en-US" sz="2400" i="1">
                <a:solidFill>
                  <a:srgbClr val="CC3300"/>
                </a:solidFill>
                <a:latin typeface="Arial" charset="0"/>
              </a:rPr>
              <a:t>a</a:t>
            </a:r>
            <a:r>
              <a:rPr lang="ru-RU">
                <a:latin typeface="Arial" charset="0"/>
              </a:rPr>
              <a:t> и </a:t>
            </a:r>
            <a:r>
              <a:rPr lang="en-US" sz="2400" i="1">
                <a:solidFill>
                  <a:srgbClr val="CC3300"/>
                </a:solidFill>
                <a:latin typeface="Arial" charset="0"/>
              </a:rPr>
              <a:t>b</a:t>
            </a:r>
            <a:r>
              <a:rPr lang="ru-RU">
                <a:latin typeface="Arial" charset="0"/>
              </a:rPr>
              <a:t> – отрезки, которые отсекает прямая от осей координат.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1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1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1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1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1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1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1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1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1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1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1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1" dur="500"/>
                                        <p:tgtEl>
                                          <p:spTgt spid="121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2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2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2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003" grpId="0" autoUpdateAnimBg="0"/>
      <p:bldP spid="121023" grpId="0" autoUpdateAnimBg="0"/>
      <p:bldP spid="121025" grpId="0" autoUpdateAnimBg="0"/>
      <p:bldP spid="121027" grpId="0" animBg="1"/>
      <p:bldP spid="121029" grpId="0" animBg="1" autoUpdateAnimBg="0"/>
      <p:bldP spid="121037" grpId="0" animBg="1"/>
      <p:bldP spid="121038" grpId="0" autoUpdateAnimBg="0"/>
      <p:bldP spid="121039" grpId="0" autoUpdateAnimBg="0"/>
      <p:bldP spid="12104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0678" y="221133"/>
            <a:ext cx="8397120" cy="1320800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</a:rPr>
              <a:t>Пример </a:t>
            </a:r>
            <a:r>
              <a:rPr lang="en-US" sz="2800" dirty="0">
                <a:solidFill>
                  <a:schemeClr val="tx1"/>
                </a:solidFill>
              </a:rPr>
              <a:t>3</a:t>
            </a:r>
            <a:r>
              <a:rPr lang="ru-RU" sz="2800" dirty="0">
                <a:solidFill>
                  <a:schemeClr val="tx1"/>
                </a:solidFill>
              </a:rPr>
              <a:t>. Запишите уравнение в отрезках 2х+3у-12=0, 5х-3у=-15 и начертите их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95062" y="1382722"/>
            <a:ext cx="6347714" cy="3880773"/>
          </a:xfrm>
        </p:spPr>
        <p:txBody>
          <a:bodyPr/>
          <a:lstStyle/>
          <a:p>
            <a:r>
              <a:rPr lang="ru-RU" sz="2600" dirty="0"/>
              <a:t>2х+3у-12=0</a:t>
            </a:r>
          </a:p>
          <a:p>
            <a:pPr>
              <a:buNone/>
            </a:pPr>
            <a:r>
              <a:rPr lang="ru-RU" sz="2600" dirty="0"/>
              <a:t>2х+3у=12 :12</a:t>
            </a:r>
          </a:p>
          <a:p>
            <a:pPr>
              <a:buNone/>
            </a:pPr>
            <a:endParaRPr lang="ru-RU" sz="2600" dirty="0"/>
          </a:p>
          <a:p>
            <a:pPr>
              <a:buNone/>
            </a:pPr>
            <a:endParaRPr lang="ru-RU" sz="2600" dirty="0"/>
          </a:p>
          <a:p>
            <a:pPr>
              <a:buNone/>
            </a:pPr>
            <a:endParaRPr lang="ru-RU" sz="2600" dirty="0"/>
          </a:p>
          <a:p>
            <a:pPr>
              <a:buNone/>
            </a:pPr>
            <a:r>
              <a:rPr lang="ru-RU" sz="2600" dirty="0"/>
              <a:t>5х-3у=-15</a:t>
            </a:r>
          </a:p>
          <a:p>
            <a:pPr>
              <a:buNone/>
            </a:pPr>
            <a:r>
              <a:rPr lang="ru-RU" sz="2600" dirty="0"/>
              <a:t>5х-3у=-15   </a:t>
            </a:r>
            <a:r>
              <a:rPr lang="ru-RU" sz="2600" dirty="0">
                <a:sym typeface="Wingdings" pitchFamily="2" charset="2"/>
              </a:rPr>
              <a:t>: (</a:t>
            </a:r>
            <a:r>
              <a:rPr lang="ru-RU" sz="2600" dirty="0"/>
              <a:t>-15)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197211"/>
              </p:ext>
            </p:extLst>
          </p:nvPr>
        </p:nvGraphicFramePr>
        <p:xfrm>
          <a:off x="608204" y="2375718"/>
          <a:ext cx="2010978" cy="916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0" name="Формула" r:id="rId3" imgW="20726400" imgH="9448800" progId="Equation.3">
                  <p:embed/>
                </p:oleObj>
              </mc:Choice>
              <mc:Fallback>
                <p:oleObj name="Формула" r:id="rId3" imgW="20726400" imgH="9448800" progId="Equation.3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204" y="2375718"/>
                        <a:ext cx="2010978" cy="9167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283575"/>
              </p:ext>
            </p:extLst>
          </p:nvPr>
        </p:nvGraphicFramePr>
        <p:xfrm>
          <a:off x="682088" y="3220043"/>
          <a:ext cx="1371647" cy="906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1" name="Формула" r:id="rId5" imgW="14325600" imgH="9448800" progId="Equation.3">
                  <p:embed/>
                </p:oleObj>
              </mc:Choice>
              <mc:Fallback>
                <p:oleObj name="Формула" r:id="rId5" imgW="14325600" imgH="9448800" progId="Equation.3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088" y="3220043"/>
                        <a:ext cx="1371647" cy="906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380066"/>
              </p:ext>
            </p:extLst>
          </p:nvPr>
        </p:nvGraphicFramePr>
        <p:xfrm>
          <a:off x="470678" y="4923723"/>
          <a:ext cx="266065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2" name="Формула" r:id="rId7" imgW="27432000" imgH="9448800" progId="Equation.3">
                  <p:embed/>
                </p:oleObj>
              </mc:Choice>
              <mc:Fallback>
                <p:oleObj name="Формула" r:id="rId7" imgW="27432000" imgH="9448800" progId="Equation.3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78" y="4923723"/>
                        <a:ext cx="2660650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907733"/>
              </p:ext>
            </p:extLst>
          </p:nvPr>
        </p:nvGraphicFramePr>
        <p:xfrm>
          <a:off x="706041" y="5688887"/>
          <a:ext cx="1655762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Формула" r:id="rId9" imgW="17068800" imgH="9448800" progId="Equation.3">
                  <p:embed/>
                </p:oleObj>
              </mc:Choice>
              <mc:Fallback>
                <p:oleObj name="Формула" r:id="rId9" imgW="17068800" imgH="9448800" progId="Equation.3">
                  <p:embed/>
                  <p:pic>
                    <p:nvPicPr>
                      <p:cNvPr id="368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41" y="5688887"/>
                        <a:ext cx="1655762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D5160662-02EA-4DEF-9A74-476C17A7E973}"/>
              </a:ext>
            </a:extLst>
          </p:cNvPr>
          <p:cNvCxnSpPr>
            <a:cxnSpLocks/>
          </p:cNvCxnSpPr>
          <p:nvPr/>
        </p:nvCxnSpPr>
        <p:spPr bwMode="auto">
          <a:xfrm>
            <a:off x="4572000" y="4873451"/>
            <a:ext cx="2924070" cy="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22E44B71-3852-4B72-9FFB-78C2C79644F8}"/>
              </a:ext>
            </a:extLst>
          </p:cNvPr>
          <p:cNvCxnSpPr>
            <a:cxnSpLocks/>
          </p:cNvCxnSpPr>
          <p:nvPr/>
        </p:nvCxnSpPr>
        <p:spPr bwMode="auto">
          <a:xfrm>
            <a:off x="3818374" y="2733153"/>
            <a:ext cx="3979148" cy="0"/>
          </a:xfrm>
          <a:prstGeom prst="straightConnector1">
            <a:avLst/>
          </a:prstGeom>
          <a:ln w="28575">
            <a:solidFill>
              <a:srgbClr val="05050B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BEE99050-F448-450B-9A0C-FD2225297C5A}"/>
              </a:ext>
            </a:extLst>
          </p:cNvPr>
          <p:cNvCxnSpPr>
            <a:cxnSpLocks/>
          </p:cNvCxnSpPr>
          <p:nvPr/>
        </p:nvCxnSpPr>
        <p:spPr bwMode="auto">
          <a:xfrm flipV="1">
            <a:off x="4572000" y="1089544"/>
            <a:ext cx="0" cy="1981201"/>
          </a:xfrm>
          <a:prstGeom prst="straightConnector1">
            <a:avLst/>
          </a:prstGeom>
          <a:ln w="28575">
            <a:solidFill>
              <a:srgbClr val="05050B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Овал 14">
            <a:extLst>
              <a:ext uri="{FF2B5EF4-FFF2-40B4-BE49-F238E27FC236}">
                <a16:creationId xmlns:a16="http://schemas.microsoft.com/office/drawing/2014/main" id="{2AD4896A-F632-482F-9651-18C7EB9EF417}"/>
              </a:ext>
            </a:extLst>
          </p:cNvPr>
          <p:cNvSpPr/>
          <p:nvPr/>
        </p:nvSpPr>
        <p:spPr bwMode="auto">
          <a:xfrm>
            <a:off x="6623161" y="2649832"/>
            <a:ext cx="160774" cy="143474"/>
          </a:xfrm>
          <a:prstGeom prst="ellipse">
            <a:avLst/>
          </a:prstGeom>
          <a:solidFill>
            <a:schemeClr val="tx2"/>
          </a:solidFill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DF4396-5DB9-430C-B0DF-26A25CE61679}"/>
              </a:ext>
            </a:extLst>
          </p:cNvPr>
          <p:cNvSpPr txBox="1"/>
          <p:nvPr/>
        </p:nvSpPr>
        <p:spPr>
          <a:xfrm>
            <a:off x="6608741" y="2777055"/>
            <a:ext cx="350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6</a:t>
            </a:r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20350158-22CF-4956-AEF6-BC64E55C398A}"/>
              </a:ext>
            </a:extLst>
          </p:cNvPr>
          <p:cNvSpPr/>
          <p:nvPr/>
        </p:nvSpPr>
        <p:spPr bwMode="auto">
          <a:xfrm>
            <a:off x="4490066" y="1588315"/>
            <a:ext cx="160774" cy="143474"/>
          </a:xfrm>
          <a:prstGeom prst="ellipse">
            <a:avLst/>
          </a:prstGeom>
          <a:solidFill>
            <a:schemeClr val="tx2"/>
          </a:solidFill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BC6263A-EE6E-45A1-84F9-B3713159F202}"/>
              </a:ext>
            </a:extLst>
          </p:cNvPr>
          <p:cNvSpPr txBox="1"/>
          <p:nvPr/>
        </p:nvSpPr>
        <p:spPr>
          <a:xfrm>
            <a:off x="4187929" y="1561271"/>
            <a:ext cx="350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4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868A3D0B-A6CE-49EF-B67C-A0E3701C1E7C}"/>
              </a:ext>
            </a:extLst>
          </p:cNvPr>
          <p:cNvCxnSpPr>
            <a:cxnSpLocks/>
          </p:cNvCxnSpPr>
          <p:nvPr/>
        </p:nvCxnSpPr>
        <p:spPr bwMode="auto">
          <a:xfrm>
            <a:off x="4304817" y="1538171"/>
            <a:ext cx="2654312" cy="1325933"/>
          </a:xfrm>
          <a:prstGeom prst="line">
            <a:avLst/>
          </a:prstGeom>
          <a:ln w="28575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A597ED62-6E5B-4D44-B168-4BCD22887DBE}"/>
              </a:ext>
            </a:extLst>
          </p:cNvPr>
          <p:cNvCxnSpPr>
            <a:cxnSpLocks/>
          </p:cNvCxnSpPr>
          <p:nvPr/>
        </p:nvCxnSpPr>
        <p:spPr bwMode="auto">
          <a:xfrm>
            <a:off x="3652506" y="5573263"/>
            <a:ext cx="2557375" cy="0"/>
          </a:xfrm>
          <a:prstGeom prst="straightConnector1">
            <a:avLst/>
          </a:prstGeom>
          <a:ln w="28575">
            <a:solidFill>
              <a:srgbClr val="05050B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F5DA3407-825A-44CC-891B-E52C2C6216A6}"/>
              </a:ext>
            </a:extLst>
          </p:cNvPr>
          <p:cNvCxnSpPr>
            <a:cxnSpLocks/>
          </p:cNvCxnSpPr>
          <p:nvPr/>
        </p:nvCxnSpPr>
        <p:spPr bwMode="auto">
          <a:xfrm flipV="1">
            <a:off x="4966858" y="3381888"/>
            <a:ext cx="0" cy="2528968"/>
          </a:xfrm>
          <a:prstGeom prst="straightConnector1">
            <a:avLst/>
          </a:prstGeom>
          <a:ln w="28575">
            <a:solidFill>
              <a:srgbClr val="05050B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Овал 28">
            <a:extLst>
              <a:ext uri="{FF2B5EF4-FFF2-40B4-BE49-F238E27FC236}">
                <a16:creationId xmlns:a16="http://schemas.microsoft.com/office/drawing/2014/main" id="{BED750D8-F86E-4B5B-8247-D8BB3159F2D6}"/>
              </a:ext>
            </a:extLst>
          </p:cNvPr>
          <p:cNvSpPr/>
          <p:nvPr/>
        </p:nvSpPr>
        <p:spPr bwMode="auto">
          <a:xfrm>
            <a:off x="3763727" y="5501526"/>
            <a:ext cx="160774" cy="143474"/>
          </a:xfrm>
          <a:prstGeom prst="ellipse">
            <a:avLst/>
          </a:prstGeom>
          <a:solidFill>
            <a:schemeClr val="tx2"/>
          </a:solidFill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7D66469-FAE0-4196-9F47-49E67861A326}"/>
              </a:ext>
            </a:extLst>
          </p:cNvPr>
          <p:cNvSpPr txBox="1"/>
          <p:nvPr/>
        </p:nvSpPr>
        <p:spPr>
          <a:xfrm>
            <a:off x="3668919" y="5604703"/>
            <a:ext cx="519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-3</a:t>
            </a: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FF492249-937D-411D-BFC8-973837504F84}"/>
              </a:ext>
            </a:extLst>
          </p:cNvPr>
          <p:cNvSpPr/>
          <p:nvPr/>
        </p:nvSpPr>
        <p:spPr bwMode="auto">
          <a:xfrm>
            <a:off x="4886471" y="3881834"/>
            <a:ext cx="160774" cy="143474"/>
          </a:xfrm>
          <a:prstGeom prst="ellipse">
            <a:avLst/>
          </a:prstGeom>
          <a:solidFill>
            <a:schemeClr val="tx2"/>
          </a:solidFill>
          <a:ln w="9525" cap="flat" cmpd="sng" algn="ctr">
            <a:solidFill>
              <a:srgbClr val="05050B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AB28E46-16FE-4911-86E5-378CBD5B6900}"/>
              </a:ext>
            </a:extLst>
          </p:cNvPr>
          <p:cNvSpPr txBox="1"/>
          <p:nvPr/>
        </p:nvSpPr>
        <p:spPr>
          <a:xfrm>
            <a:off x="4576277" y="3732697"/>
            <a:ext cx="350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</a:p>
        </p:txBody>
      </p: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B1B5AD18-C187-467C-AE51-F62F8F2008BC}"/>
              </a:ext>
            </a:extLst>
          </p:cNvPr>
          <p:cNvCxnSpPr>
            <a:cxnSpLocks/>
            <a:endCxn id="30" idx="1"/>
          </p:cNvCxnSpPr>
          <p:nvPr/>
        </p:nvCxnSpPr>
        <p:spPr bwMode="auto">
          <a:xfrm flipH="1">
            <a:off x="3668919" y="3680133"/>
            <a:ext cx="1538692" cy="2124625"/>
          </a:xfrm>
          <a:prstGeom prst="line">
            <a:avLst/>
          </a:prstGeom>
          <a:ln w="28575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6" grpId="0"/>
      <p:bldP spid="20" grpId="0" animBg="1"/>
      <p:bldP spid="21" grpId="0"/>
      <p:bldP spid="29" grpId="0" animBg="1"/>
      <p:bldP spid="30" grpId="0"/>
      <p:bldP spid="31" grpId="0" animBg="1"/>
      <p:bldP spid="34" grpId="0"/>
    </p:bld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7435</TotalTime>
  <Words>1016</Words>
  <Application>Microsoft Office PowerPoint</Application>
  <PresentationFormat>Экран (4:3)</PresentationFormat>
  <Paragraphs>125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31" baseType="lpstr">
      <vt:lpstr>Arial</vt:lpstr>
      <vt:lpstr>Calibri</vt:lpstr>
      <vt:lpstr>Cambria Math</vt:lpstr>
      <vt:lpstr>Comic Sans MS</vt:lpstr>
      <vt:lpstr>Gabriola</vt:lpstr>
      <vt:lpstr>Tahoma</vt:lpstr>
      <vt:lpstr>Times New Roman</vt:lpstr>
      <vt:lpstr>Trebuchet MS</vt:lpstr>
      <vt:lpstr>Wingdings</vt:lpstr>
      <vt:lpstr>Wingdings 3</vt:lpstr>
      <vt:lpstr>Аспект</vt:lpstr>
      <vt:lpstr>Equation</vt:lpstr>
      <vt:lpstr>Формула</vt:lpstr>
      <vt:lpstr>Прямая на плоскости</vt:lpstr>
      <vt:lpstr>Общее уравнение прямой</vt:lpstr>
      <vt:lpstr>Презентация PowerPoint</vt:lpstr>
      <vt:lpstr>Презентация PowerPoint</vt:lpstr>
      <vt:lpstr>Пример 1. Известны точка М1 (7;-8) и нормальный вектор прямой                . Составьте уравнение прямой </vt:lpstr>
      <vt:lpstr>Общее уравнение прямой</vt:lpstr>
      <vt:lpstr>Пример 2. Лежат, ли точки А(2;5) и В(1;2,2) на линии заданной уравнением 3х-5у+8=0</vt:lpstr>
      <vt:lpstr>Уравнение прямой в отрезках</vt:lpstr>
      <vt:lpstr>Пример 3. Запишите уравнение в отрезках 2х+3у-12=0, 5х-3у=-15 и начертите их</vt:lpstr>
      <vt:lpstr>Каноническое уравнение прямой</vt:lpstr>
      <vt:lpstr>Пример 4. Составить уравнение прямой, проходящей через точку А (3;-2) и имеющий направляющий  вектор              . </vt:lpstr>
      <vt:lpstr>Каноническое уравнение прямой</vt:lpstr>
      <vt:lpstr>Пример 5. Составить уравнение прямой, проходящей через точку А (2;3) и В(7;5)</vt:lpstr>
      <vt:lpstr>Уравнение прямой с угловым коэффициентом</vt:lpstr>
      <vt:lpstr>Пример 6. Прямая наклонена к оси ОХ под углом в 600 и имеет начальную ординату -2. Составьте уравнение прямой. </vt:lpstr>
      <vt:lpstr>Пример 7. Прямая наклонена к оси ОХ под углом в 450 и проходит через точку А(2;4). Составьте уравнение прямой.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Заикина Яна Александровна</cp:lastModifiedBy>
  <cp:revision>988</cp:revision>
  <dcterms:created xsi:type="dcterms:W3CDTF">1601-01-01T00:00:00Z</dcterms:created>
  <dcterms:modified xsi:type="dcterms:W3CDTF">2023-02-07T08:59:19Z</dcterms:modified>
</cp:coreProperties>
</file>