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4" r:id="rId9"/>
    <p:sldId id="265" r:id="rId10"/>
    <p:sldId id="276" r:id="rId11"/>
    <p:sldId id="269" r:id="rId12"/>
    <p:sldId id="267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7C2C82B-C198-48A1-A6B7-3EC55C7C2421}" type="datetimeFigureOut">
              <a:rPr lang="ru-RU" smtClean="0"/>
              <a:pPr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5165F8F-63F7-49A8-AEC5-7B6D08918C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764704"/>
            <a:ext cx="6858000" cy="9906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+mn-lt"/>
              </a:rPr>
              <a:t>Виды фундаментов</a:t>
            </a:r>
            <a:endParaRPr lang="ru-RU" sz="44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941168"/>
            <a:ext cx="4536504" cy="2880320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err="1" smtClean="0"/>
              <a:t>Преподаватель:Антипина</a:t>
            </a:r>
            <a:r>
              <a:rPr lang="ru-RU" sz="2400" i="1" dirty="0" smtClean="0"/>
              <a:t> </a:t>
            </a:r>
            <a:r>
              <a:rPr lang="ru-RU" sz="2400" i="1" dirty="0" smtClean="0"/>
              <a:t>Т.В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xmlns="" val="285506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Picture 3" descr="28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331640" y="1124870"/>
            <a:ext cx="6243937" cy="436967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196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28498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>
                <a:effectLst/>
              </a:rPr>
              <a:t>Достоинства:</a:t>
            </a:r>
            <a:r>
              <a:rPr lang="ru-RU" sz="2200" b="0" dirty="0" smtClean="0">
                <a:effectLst/>
              </a:rPr>
              <a:t/>
            </a:r>
            <a:br>
              <a:rPr lang="ru-RU" sz="2200" b="0" dirty="0" smtClean="0">
                <a:effectLst/>
              </a:rPr>
            </a:br>
            <a:r>
              <a:rPr lang="ru-RU" sz="2200" b="0" dirty="0">
                <a:solidFill>
                  <a:schemeClr val="tx1"/>
                </a:solidFill>
                <a:effectLst/>
              </a:rPr>
              <a:t>-</a:t>
            </a:r>
            <a:r>
              <a:rPr lang="ru-RU" sz="2200" b="0" dirty="0" smtClean="0">
                <a:solidFill>
                  <a:schemeClr val="tx1"/>
                </a:solidFill>
                <a:effectLst/>
              </a:rPr>
              <a:t>Возможность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строить дома на </a:t>
            </a:r>
            <a:r>
              <a:rPr lang="ru-RU" sz="2200" b="0" dirty="0" smtClean="0">
                <a:solidFill>
                  <a:schemeClr val="tx1"/>
                </a:solidFill>
                <a:effectLst/>
              </a:rPr>
              <a:t>слабонесущих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грунтах.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-Высокая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несущая способность плиты позволяет строить достаточно крупные и тяжелые здания.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-При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правильном армировании плита способна противостоять всем воздействиям, которые могут возникать и исчезать внезапно. Все подвижки грунта воспринимаются достаточно легко, плита «плавает» на поверхности почвы 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-Конструкция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плиты проста, что позволяет избегать серьезных ошибок при строительстве.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 smtClean="0">
                <a:effectLst/>
              </a:rPr>
              <a:t>Недостатки:</a:t>
            </a: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-Плита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не позволяет иметь подвальное помещение.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-Возможность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ремонта основания практически отсутствует.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-Расход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строительных материалов и объемы земляных работ весьма высоки.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>-Стоимость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такого фундамента весьма высока, что является </a:t>
            </a:r>
            <a:r>
              <a:rPr lang="ru-RU" sz="2200" b="0" dirty="0" smtClean="0">
                <a:solidFill>
                  <a:schemeClr val="tx1"/>
                </a:solidFill>
                <a:effectLst/>
              </a:rPr>
              <a:t>одним </a:t>
            </a:r>
            <a:r>
              <a:rPr lang="ru-RU" sz="2200" b="0" dirty="0">
                <a:solidFill>
                  <a:schemeClr val="tx1"/>
                </a:solidFill>
                <a:effectLst/>
              </a:rPr>
              <a:t>из основных ограничивающих факторов.</a:t>
            </a:r>
            <a:br>
              <a:rPr lang="ru-RU" sz="2200" b="0" dirty="0">
                <a:solidFill>
                  <a:schemeClr val="tx1"/>
                </a:solidFill>
                <a:effectLst/>
              </a:rPr>
            </a:b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901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Свайный фундамент</a:t>
            </a:r>
            <a:br>
              <a:rPr lang="ru-RU" dirty="0" smtClean="0"/>
            </a:br>
            <a:r>
              <a:rPr lang="ru-RU" sz="2700" b="0" i="1" dirty="0" err="1">
                <a:solidFill>
                  <a:schemeClr val="tx1"/>
                </a:solidFill>
                <a:effectLst/>
              </a:rPr>
              <a:t>Фундамент</a:t>
            </a:r>
            <a:r>
              <a:rPr lang="ru-RU" sz="2700" b="0" i="1" dirty="0">
                <a:solidFill>
                  <a:schemeClr val="tx1"/>
                </a:solidFill>
                <a:effectLst/>
              </a:rPr>
              <a:t> данного типа изготавливается из буронабивных свай, которые объединяются в единую конструкцию посредством ростверка (специальной балки). Традиционно считают, что свайный фундамент представляет собой более экономичное решение по сравнению ленточным. Но </a:t>
            </a:r>
            <a:r>
              <a:rPr lang="ru-RU" sz="2700" b="0" i="1" dirty="0" smtClean="0">
                <a:solidFill>
                  <a:schemeClr val="tx1"/>
                </a:solidFill>
                <a:effectLst/>
              </a:rPr>
              <a:t>это </a:t>
            </a:r>
            <a:r>
              <a:rPr lang="ru-RU" sz="2700" b="0" i="1" dirty="0">
                <a:solidFill>
                  <a:schemeClr val="tx1"/>
                </a:solidFill>
                <a:effectLst/>
              </a:rPr>
              <a:t>не означает, что его целесообразнее использовать в тех случаях, когда вы хотите сэкономить на строительстве.</a:t>
            </a:r>
            <a:r>
              <a:rPr lang="ru-RU" b="0" i="1" dirty="0">
                <a:solidFill>
                  <a:schemeClr val="tx1"/>
                </a:solidFill>
                <a:effectLst/>
              </a:rPr>
              <a:t/>
            </a:r>
            <a:br>
              <a:rPr lang="ru-RU" b="0" i="1" dirty="0">
                <a:solidFill>
                  <a:schemeClr val="tx1"/>
                </a:solidFill>
                <a:effectLst/>
              </a:rPr>
            </a:br>
            <a:endParaRPr lang="ru-RU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5" descr="сншлч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635896" y="3896661"/>
            <a:ext cx="4680520" cy="277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929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 smtClean="0">
                <a:effectLst/>
              </a:rPr>
              <a:t>Плюсы</a:t>
            </a:r>
            <a:r>
              <a:rPr lang="ru-RU" sz="2200" dirty="0">
                <a:effectLst/>
              </a:rPr>
              <a:t/>
            </a:r>
            <a:br>
              <a:rPr lang="ru-RU" sz="2200" dirty="0">
                <a:effectLst/>
              </a:rPr>
            </a:br>
            <a:r>
              <a:rPr lang="ru-RU" sz="2200" dirty="0" smtClean="0">
                <a:effectLst/>
              </a:rPr>
              <a:t>-</a:t>
            </a:r>
            <a:r>
              <a:rPr lang="ru-RU" sz="2200" b="0" i="1" dirty="0" smtClean="0">
                <a:solidFill>
                  <a:schemeClr val="tx1"/>
                </a:solidFill>
                <a:effectLst/>
              </a:rPr>
              <a:t>Высокая </a:t>
            </a:r>
            <a:r>
              <a:rPr lang="ru-RU" sz="2200" b="0" i="1" dirty="0">
                <a:solidFill>
                  <a:schemeClr val="tx1"/>
                </a:solidFill>
                <a:effectLst/>
              </a:rPr>
              <a:t>устойчивость к разнонаправленным нагрузкам: </a:t>
            </a:r>
            <a:r>
              <a:rPr lang="ru-RU" sz="2200" b="0" i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200" b="0" i="1" dirty="0" smtClean="0">
                <a:solidFill>
                  <a:schemeClr val="tx1"/>
                </a:solidFill>
                <a:effectLst/>
              </a:rPr>
            </a:br>
            <a:r>
              <a:rPr lang="ru-RU" sz="2200" b="0" i="1" dirty="0" smtClean="0">
                <a:solidFill>
                  <a:schemeClr val="tx1"/>
                </a:solidFill>
                <a:effectLst/>
              </a:rPr>
              <a:t>продольным</a:t>
            </a:r>
            <a:r>
              <a:rPr lang="ru-RU" sz="2200" b="0" i="1" dirty="0">
                <a:solidFill>
                  <a:schemeClr val="tx1"/>
                </a:solidFill>
                <a:effectLst/>
              </a:rPr>
              <a:t>, поперечным и комбинированным</a:t>
            </a:r>
            <a:br>
              <a:rPr lang="ru-RU" sz="2200" b="0" i="1" dirty="0">
                <a:solidFill>
                  <a:schemeClr val="tx1"/>
                </a:solidFill>
                <a:effectLst/>
              </a:rPr>
            </a:br>
            <a:r>
              <a:rPr lang="ru-RU" sz="2200" b="0" i="1" dirty="0" smtClean="0">
                <a:solidFill>
                  <a:schemeClr val="tx1"/>
                </a:solidFill>
                <a:effectLst/>
              </a:rPr>
              <a:t>-Химическая </a:t>
            </a:r>
            <a:r>
              <a:rPr lang="ru-RU" sz="2200" b="0" i="1" dirty="0">
                <a:solidFill>
                  <a:schemeClr val="tx1"/>
                </a:solidFill>
                <a:effectLst/>
              </a:rPr>
              <a:t>инертность, стабильность на химически активных грунтах — это преимущество относится только к бетону</a:t>
            </a:r>
            <a:br>
              <a:rPr lang="ru-RU" sz="2200" b="0" i="1" dirty="0">
                <a:solidFill>
                  <a:schemeClr val="tx1"/>
                </a:solidFill>
                <a:effectLst/>
              </a:rPr>
            </a:br>
            <a:r>
              <a:rPr lang="ru-RU" sz="2200" b="0" i="1" dirty="0" smtClean="0">
                <a:solidFill>
                  <a:schemeClr val="tx1"/>
                </a:solidFill>
                <a:effectLst/>
              </a:rPr>
              <a:t>-Долговечность </a:t>
            </a:r>
            <a:r>
              <a:rPr lang="ru-RU" sz="2200" b="0" i="1" dirty="0">
                <a:solidFill>
                  <a:schemeClr val="tx1"/>
                </a:solidFill>
                <a:effectLst/>
              </a:rPr>
              <a:t>и высокий запас прочности — при необходимости можно увеличить этажность готового дома</a:t>
            </a:r>
            <a:br>
              <a:rPr lang="ru-RU" sz="2200" b="0" i="1" dirty="0">
                <a:solidFill>
                  <a:schemeClr val="tx1"/>
                </a:solidFill>
                <a:effectLst/>
              </a:rPr>
            </a:br>
            <a:r>
              <a:rPr lang="ru-RU" sz="22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200" b="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effectLst/>
              </a:rPr>
              <a:t>Минусы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200" b="0" i="1" dirty="0">
                <a:solidFill>
                  <a:schemeClr val="tx1"/>
                </a:solidFill>
                <a:effectLst/>
              </a:rPr>
              <a:t>К минусам фундамента на сваях относят возможную усадку конструкции. Во избежание такого явления необходимо произвести исследование грунта и точные расчеты с чертежом свайного фундамента с ростверком. Тщательные подготовительные работы можно отнести к минусам свайного фундамента. Большое значение при обустройстве основы на сваях имеет качество используемого материала.</a:t>
            </a:r>
            <a:br>
              <a:rPr lang="ru-RU" sz="2200" b="0" i="1" dirty="0">
                <a:solidFill>
                  <a:schemeClr val="tx1"/>
                </a:solidFill>
                <a:effectLst/>
              </a:rPr>
            </a:br>
            <a:r>
              <a:rPr lang="ru-RU" sz="2200" b="0" i="1" dirty="0">
                <a:solidFill>
                  <a:schemeClr val="tx1"/>
                </a:solidFill>
                <a:effectLst/>
              </a:rPr>
              <a:t/>
            </a:r>
            <a:br>
              <a:rPr lang="ru-RU" sz="2200" b="0" i="1" dirty="0">
                <a:solidFill>
                  <a:schemeClr val="tx1"/>
                </a:solidFill>
                <a:effectLst/>
              </a:rPr>
            </a:br>
            <a:r>
              <a:rPr lang="ru-RU" b="0" dirty="0">
                <a:solidFill>
                  <a:schemeClr val="tx1"/>
                </a:solidFill>
                <a:effectLst/>
              </a:rPr>
              <a:t/>
            </a:r>
            <a:br>
              <a:rPr lang="ru-RU" b="0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39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Столбчатый фундамент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000" i="1" dirty="0">
                <a:solidFill>
                  <a:schemeClr val="tx1"/>
                </a:solidFill>
                <a:effectLst/>
              </a:rPr>
              <a:t>Данный тип фундамента состоит из каменных, кирпичных и других опор. Столбчатый фундамент целесообразно возводить только под домами с легкими стенами. Главным достоинством этого типа фундамента</a:t>
            </a:r>
            <a:r>
              <a:rPr lang="ru-RU" sz="2000" i="1" dirty="0" smtClean="0">
                <a:solidFill>
                  <a:schemeClr val="tx1"/>
                </a:solidFill>
                <a:effectLst/>
              </a:rPr>
              <a:t>, </a:t>
            </a:r>
            <a:r>
              <a:rPr lang="ru-RU" sz="2000" i="1" dirty="0">
                <a:solidFill>
                  <a:schemeClr val="tx1"/>
                </a:solidFill>
                <a:effectLst/>
              </a:rPr>
              <a:t>является высокая экономия на материалах и относительная несложность устройства</a:t>
            </a:r>
            <a:endParaRPr lang="ru-RU" sz="2000" dirty="0"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9" descr="121_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763688" y="2996952"/>
            <a:ext cx="6526907" cy="373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1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>
                <a:effectLst/>
              </a:rPr>
              <a:t>К достоинствам относятся:</a:t>
            </a:r>
            <a:br>
              <a:rPr lang="ru-RU" sz="2400" dirty="0">
                <a:effectLst/>
              </a:rPr>
            </a:br>
            <a:r>
              <a:rPr lang="ru-RU" sz="2400" i="1" dirty="0" smtClean="0">
                <a:solidFill>
                  <a:schemeClr val="tx1"/>
                </a:solidFill>
                <a:effectLst/>
              </a:rPr>
              <a:t>-высокие </a:t>
            </a:r>
            <a:r>
              <a:rPr lang="ru-RU" sz="2400" i="1" dirty="0">
                <a:solidFill>
                  <a:schemeClr val="tx1"/>
                </a:solidFill>
                <a:effectLst/>
              </a:rPr>
              <a:t>показатели надежности и прочности</a:t>
            </a:r>
            <a:br>
              <a:rPr lang="ru-RU" sz="2400" i="1" dirty="0">
                <a:solidFill>
                  <a:schemeClr val="tx1"/>
                </a:solidFill>
                <a:effectLst/>
              </a:rPr>
            </a:br>
            <a:r>
              <a:rPr lang="ru-RU" sz="2400" i="1" dirty="0" smtClean="0">
                <a:solidFill>
                  <a:schemeClr val="tx1"/>
                </a:solidFill>
                <a:effectLst/>
              </a:rPr>
              <a:t>-сравнительно </a:t>
            </a:r>
            <a:r>
              <a:rPr lang="ru-RU" sz="2400" i="1" dirty="0">
                <a:solidFill>
                  <a:schemeClr val="tx1"/>
                </a:solidFill>
                <a:effectLst/>
              </a:rPr>
              <a:t>низкая стоимость</a:t>
            </a:r>
            <a:br>
              <a:rPr lang="ru-RU" sz="2400" i="1" dirty="0">
                <a:solidFill>
                  <a:schemeClr val="tx1"/>
                </a:solidFill>
                <a:effectLst/>
              </a:rPr>
            </a:br>
            <a:r>
              <a:rPr lang="ru-RU" sz="2400" i="1" dirty="0" smtClean="0">
                <a:solidFill>
                  <a:schemeClr val="tx1"/>
                </a:solidFill>
                <a:effectLst/>
              </a:rPr>
              <a:t>-отсутствие </a:t>
            </a:r>
            <a:r>
              <a:rPr lang="ru-RU" sz="2400" i="1" dirty="0">
                <a:solidFill>
                  <a:schemeClr val="tx1"/>
                </a:solidFill>
                <a:effectLst/>
              </a:rPr>
              <a:t>большого объема земляных </a:t>
            </a:r>
            <a:r>
              <a:rPr lang="ru-RU" sz="2400" i="1" dirty="0" smtClean="0">
                <a:solidFill>
                  <a:schemeClr val="tx1"/>
                </a:solidFill>
                <a:effectLst/>
              </a:rPr>
              <a:t>работ</a:t>
            </a:r>
            <a:r>
              <a:rPr lang="ru-RU" sz="2400" i="1" dirty="0">
                <a:solidFill>
                  <a:schemeClr val="tx1"/>
                </a:solidFill>
                <a:effectLst/>
              </a:rPr>
              <a:t/>
            </a:r>
            <a:br>
              <a:rPr lang="ru-RU" sz="2400" i="1" dirty="0">
                <a:solidFill>
                  <a:schemeClr val="tx1"/>
                </a:solidFill>
                <a:effectLst/>
              </a:rPr>
            </a:br>
            <a:r>
              <a:rPr lang="ru-RU" sz="1400" dirty="0" smtClean="0">
                <a:effectLst/>
              </a:rPr>
              <a:t/>
            </a:r>
            <a:br>
              <a:rPr lang="ru-RU" sz="1400" dirty="0" smtClean="0">
                <a:effectLst/>
              </a:rPr>
            </a:br>
            <a:r>
              <a:rPr lang="ru-RU" sz="1400" dirty="0">
                <a:effectLst/>
              </a:rPr>
              <a:t/>
            </a:r>
            <a:br>
              <a:rPr lang="ru-RU" sz="1400" dirty="0">
                <a:effectLst/>
              </a:rPr>
            </a:br>
            <a:r>
              <a:rPr lang="ru-RU" sz="1400" dirty="0" smtClean="0">
                <a:effectLst/>
              </a:rPr>
              <a:t/>
            </a:r>
            <a:br>
              <a:rPr lang="ru-RU" sz="1400" dirty="0" smtClean="0">
                <a:effectLst/>
              </a:rPr>
            </a:br>
            <a:r>
              <a:rPr lang="ru-RU" sz="1400" dirty="0">
                <a:effectLst/>
              </a:rPr>
              <a:t/>
            </a:r>
            <a:br>
              <a:rPr lang="ru-RU" sz="1400" dirty="0">
                <a:effectLst/>
              </a:rPr>
            </a:br>
            <a:r>
              <a:rPr lang="ru-RU" sz="2400" b="0" dirty="0">
                <a:effectLst/>
              </a:rPr>
              <a:t>Минусы</a:t>
            </a:r>
            <a:r>
              <a:rPr lang="ru-RU" sz="2400" b="0" dirty="0" smtClean="0">
                <a:effectLst/>
              </a:rPr>
              <a:t>: </a:t>
            </a:r>
            <a:r>
              <a:rPr lang="ru-RU" sz="2400" i="1" dirty="0" smtClean="0">
                <a:solidFill>
                  <a:schemeClr val="tx1"/>
                </a:solidFill>
                <a:effectLst/>
              </a:rPr>
              <a:t>Мелкая стойкость к большим весам. Действительно, такой фундамент банально не выдержит больших многоэтажных массивов. Ломкость структуры. Конструкция обычно создается на твердых или подмерзших почвах, так-так, если грунт будет достаточно подвижен – это может послужить разрушением конструкции. Будущее строительство погребов или подвалов становится невозможным.</a:t>
            </a:r>
            <a:br>
              <a:rPr lang="ru-RU" sz="2400" i="1" dirty="0" smtClean="0">
                <a:solidFill>
                  <a:schemeClr val="tx1"/>
                </a:solidFill>
                <a:effectLst/>
              </a:rPr>
            </a:br>
            <a:endParaRPr lang="ru-RU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2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Picture 5" descr="image2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67544" y="908720"/>
            <a:ext cx="8378190" cy="52989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image2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01660" y="764704"/>
            <a:ext cx="8652801" cy="547260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480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mtClean="0"/>
              <a:t>Используемая литература: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sz="2200" b="0" dirty="0">
                <a:solidFill>
                  <a:schemeClr val="tx1"/>
                </a:solidFill>
              </a:rPr>
              <a:t>https://m-strana.ru/articles/vidy-fundamentov</a:t>
            </a:r>
            <a:r>
              <a:rPr lang="en-US" sz="2200" b="0" dirty="0" smtClean="0">
                <a:solidFill>
                  <a:schemeClr val="tx1"/>
                </a:solidFill>
              </a:rPr>
              <a:t>/</a:t>
            </a:r>
            <a:r>
              <a:rPr lang="ru-RU" sz="2200" b="0" dirty="0" smtClean="0">
                <a:solidFill>
                  <a:schemeClr val="tx1"/>
                </a:solidFill>
              </a:rPr>
              <a:t/>
            </a:r>
            <a:br>
              <a:rPr lang="ru-RU" sz="2200" b="0" dirty="0" smtClean="0">
                <a:solidFill>
                  <a:schemeClr val="tx1"/>
                </a:solidFill>
              </a:rPr>
            </a:br>
            <a:r>
              <a:rPr lang="ru-RU" sz="2200" b="0" dirty="0" smtClean="0">
                <a:solidFill>
                  <a:schemeClr val="tx1"/>
                </a:solidFill>
              </a:rPr>
              <a:t/>
            </a:r>
            <a:br>
              <a:rPr lang="ru-RU" sz="2200" b="0" dirty="0" smtClean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>https://</a:t>
            </a:r>
            <a:r>
              <a:rPr lang="en-US" sz="2200" b="0" dirty="0" smtClean="0">
                <a:solidFill>
                  <a:schemeClr val="tx1"/>
                </a:solidFill>
              </a:rPr>
              <a:t>stroyvopros.net/fundament/vidyi-fundamentov-i-ih-primenenie.html</a:t>
            </a:r>
            <a:r>
              <a:rPr lang="ru-RU" sz="2200" b="0" dirty="0">
                <a:solidFill>
                  <a:schemeClr val="tx1"/>
                </a:solidFill>
              </a:rPr>
              <a:t/>
            </a:r>
            <a:br>
              <a:rPr lang="ru-RU" sz="2200" b="0" dirty="0">
                <a:solidFill>
                  <a:schemeClr val="tx1"/>
                </a:solidFill>
              </a:rPr>
            </a:br>
            <a:r>
              <a:rPr lang="ru-RU" sz="2200" b="0" dirty="0" smtClean="0">
                <a:solidFill>
                  <a:schemeClr val="tx1"/>
                </a:solidFill>
              </a:rPr>
              <a:t/>
            </a:r>
            <a:br>
              <a:rPr lang="ru-RU" sz="2200" b="0" dirty="0" smtClean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>https://gidstroitelstva.ru/tipy-fundamentov/</a:t>
            </a:r>
            <a:endParaRPr lang="ru-RU" sz="2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55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План:</a:t>
            </a:r>
            <a:br>
              <a:rPr lang="ru-RU" dirty="0" smtClean="0"/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1.Научиться различать виды фундаментов</a:t>
            </a:r>
            <a:br>
              <a:rPr lang="ru-RU" b="0" i="1" dirty="0" smtClean="0">
                <a:solidFill>
                  <a:schemeClr val="tx1"/>
                </a:solidFill>
                <a:effectLst/>
              </a:rPr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/>
            </a:r>
            <a:br>
              <a:rPr lang="ru-RU" b="0" i="1" dirty="0" smtClean="0">
                <a:solidFill>
                  <a:schemeClr val="tx1"/>
                </a:solidFill>
                <a:effectLst/>
              </a:rPr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2.Знать основные конструктивные решения при проектировании и конструировании </a:t>
            </a:r>
            <a:endParaRPr lang="ru-RU" b="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8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pPr algn="l">
              <a:tabLst>
                <a:tab pos="6900863" algn="l"/>
              </a:tabLst>
              <a:defRPr/>
            </a:pPr>
            <a:r>
              <a:rPr lang="ru-RU" sz="3200" dirty="0" smtClean="0"/>
              <a:t>Фундамент- </a:t>
            </a:r>
            <a:r>
              <a:rPr lang="ru-RU" sz="3200" b="0" i="1" dirty="0">
                <a:solidFill>
                  <a:schemeClr val="tx1"/>
                </a:solidFill>
              </a:rPr>
              <a:t>это подземное</a:t>
            </a:r>
            <a:r>
              <a:rPr lang="en-US" sz="3200" b="0" i="1" dirty="0">
                <a:solidFill>
                  <a:schemeClr val="tx1"/>
                </a:solidFill>
              </a:rPr>
              <a:t/>
            </a:r>
            <a:br>
              <a:rPr lang="en-US" sz="3200" b="0" i="1" dirty="0">
                <a:solidFill>
                  <a:schemeClr val="tx1"/>
                </a:solidFill>
              </a:rPr>
            </a:br>
            <a:r>
              <a:rPr lang="ru-RU" sz="3200" b="0" i="1" dirty="0">
                <a:solidFill>
                  <a:schemeClr val="tx1"/>
                </a:solidFill>
              </a:rPr>
              <a:t>основание для домов, зданий и сооружений, которое изготовлено, как правило, из бетона, камня или дерева. Служит неотъемлемой частью здания и является основной несущей конструкцией, основная функция которой заключается в передаче нагрузки от стен и крыши на основание.</a:t>
            </a:r>
            <a:br>
              <a:rPr lang="ru-RU" sz="3200" b="0" i="1" dirty="0">
                <a:solidFill>
                  <a:schemeClr val="tx1"/>
                </a:solidFill>
              </a:rPr>
            </a:br>
            <a:endParaRPr lang="ru-RU" sz="32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31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pPr algn="l"/>
            <a:r>
              <a:rPr lang="ru-RU" dirty="0" smtClean="0"/>
              <a:t>Классификация фундаментов: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1. Ленточный </a:t>
            </a:r>
            <a:br>
              <a:rPr lang="ru-RU" b="0" i="1" dirty="0" smtClean="0">
                <a:solidFill>
                  <a:schemeClr val="tx1"/>
                </a:solidFill>
                <a:effectLst/>
              </a:rPr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2.Плитный </a:t>
            </a:r>
            <a:br>
              <a:rPr lang="ru-RU" b="0" i="1" dirty="0" smtClean="0">
                <a:solidFill>
                  <a:schemeClr val="tx1"/>
                </a:solidFill>
                <a:effectLst/>
              </a:rPr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3.Свайный</a:t>
            </a:r>
            <a:br>
              <a:rPr lang="ru-RU" b="0" i="1" dirty="0" smtClean="0">
                <a:solidFill>
                  <a:schemeClr val="tx1"/>
                </a:solidFill>
                <a:effectLst/>
              </a:rPr>
            </a:br>
            <a:r>
              <a:rPr lang="ru-RU" b="0" i="1" dirty="0" smtClean="0">
                <a:solidFill>
                  <a:schemeClr val="tx1"/>
                </a:solidFill>
                <a:effectLst/>
              </a:rPr>
              <a:t>4.Столбчатый </a:t>
            </a:r>
            <a:endParaRPr lang="ru-RU" b="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18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1440160"/>
          </a:xfrm>
        </p:spPr>
        <p:txBody>
          <a:bodyPr/>
          <a:lstStyle/>
          <a:p>
            <a:pPr algn="ctr"/>
            <a:r>
              <a:rPr lang="ru-RU" sz="4400" dirty="0" smtClean="0"/>
              <a:t>Ленточный фундамент</a:t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8075240" cy="274873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1200" i="1" dirty="0"/>
              <a:t>Данный фундамент представляет собой монолитную бетонную конструкцию, которая заливается по периметру будущего строения. </a:t>
            </a:r>
          </a:p>
          <a:p>
            <a:pPr algn="just"/>
            <a:r>
              <a:rPr lang="ru-RU" sz="11200" i="1" dirty="0"/>
              <a:t>При строительстве домов и зданий из так называемых «тяжелых» материалов (кирпич, бетон и т.д.) создают заглубленный фундамент.</a:t>
            </a:r>
          </a:p>
          <a:p>
            <a:pPr algn="just"/>
            <a:r>
              <a:rPr lang="ru-RU" sz="11200" i="1" dirty="0"/>
              <a:t>при возведении «легких» построек (из бревна, бруса и т.д.) – </a:t>
            </a:r>
            <a:r>
              <a:rPr lang="ru-RU" sz="11200" i="1" dirty="0" err="1"/>
              <a:t>мелкозаглубленный</a:t>
            </a:r>
            <a:r>
              <a:rPr lang="ru-RU" sz="11200" i="1" dirty="0"/>
              <a:t>. </a:t>
            </a:r>
          </a:p>
          <a:p>
            <a:pPr algn="just"/>
            <a:r>
              <a:rPr lang="ru-RU" sz="11200" i="1" dirty="0"/>
              <a:t>Заглубленный ленточный фундамент закладывается в основу строения ниже глубины промерзания грунта. За счет чего позволяет уберечь «тяжелые» дома от образования трещин на стенах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015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06896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>Достоинства:</a:t>
            </a:r>
            <a:r>
              <a:rPr lang="ru-RU" sz="2800" b="0" dirty="0">
                <a:effectLst/>
              </a:rPr>
              <a:t/>
            </a:r>
            <a:br>
              <a:rPr lang="ru-RU" sz="2800" b="0" dirty="0">
                <a:effectLst/>
              </a:rPr>
            </a:br>
            <a:r>
              <a:rPr lang="ru-RU" sz="2800" b="0" i="1" dirty="0" smtClean="0">
                <a:solidFill>
                  <a:schemeClr val="tx1"/>
                </a:solidFill>
                <a:effectLst/>
              </a:rPr>
              <a:t>-выдерживает </a:t>
            </a:r>
            <a:r>
              <a:rPr lang="ru-RU" sz="2800" b="0" i="1" dirty="0">
                <a:solidFill>
                  <a:schemeClr val="tx1"/>
                </a:solidFill>
                <a:effectLst/>
              </a:rPr>
              <a:t>большие нагрузки;</a:t>
            </a:r>
            <a:br>
              <a:rPr lang="ru-RU" sz="2800" b="0" i="1" dirty="0">
                <a:solidFill>
                  <a:schemeClr val="tx1"/>
                </a:solidFill>
                <a:effectLst/>
              </a:rPr>
            </a:br>
            <a:r>
              <a:rPr lang="ru-RU" sz="2800" b="0" i="1" dirty="0" smtClean="0">
                <a:solidFill>
                  <a:schemeClr val="tx1"/>
                </a:solidFill>
                <a:effectLst/>
              </a:rPr>
              <a:t>-можно </a:t>
            </a:r>
            <a:r>
              <a:rPr lang="ru-RU" sz="2800" b="0" i="1" dirty="0">
                <a:solidFill>
                  <a:schemeClr val="tx1"/>
                </a:solidFill>
                <a:effectLst/>
              </a:rPr>
              <a:t>установить самостоятельно и в одиночку;</a:t>
            </a:r>
            <a:br>
              <a:rPr lang="ru-RU" sz="2800" b="0" i="1" dirty="0">
                <a:solidFill>
                  <a:schemeClr val="tx1"/>
                </a:solidFill>
                <a:effectLst/>
              </a:rPr>
            </a:br>
            <a:r>
              <a:rPr lang="ru-RU" sz="2800" b="0" i="1" dirty="0" smtClean="0">
                <a:solidFill>
                  <a:schemeClr val="tx1"/>
                </a:solidFill>
                <a:effectLst/>
              </a:rPr>
              <a:t>-обходится </a:t>
            </a:r>
            <a:r>
              <a:rPr lang="ru-RU" sz="2800" b="0" i="1" dirty="0">
                <a:solidFill>
                  <a:schemeClr val="tx1"/>
                </a:solidFill>
                <a:effectLst/>
              </a:rPr>
              <a:t>дешевле, чем монолитная основа, хотя практически не уступает ей в прочности</a:t>
            </a:r>
            <a:r>
              <a:rPr lang="ru-RU" sz="2800" b="0" i="1" dirty="0" smtClean="0">
                <a:solidFill>
                  <a:schemeClr val="tx1"/>
                </a:solidFill>
                <a:effectLst/>
              </a:rPr>
              <a:t>.</a:t>
            </a:r>
            <a:br>
              <a:rPr lang="ru-RU" sz="2800" b="0" i="1" dirty="0" smtClean="0">
                <a:solidFill>
                  <a:schemeClr val="tx1"/>
                </a:solidFill>
                <a:effectLst/>
              </a:rPr>
            </a:br>
            <a:r>
              <a:rPr lang="ru-RU" sz="2800" b="0" i="1" dirty="0">
                <a:effectLst/>
              </a:rPr>
              <a:t/>
            </a:r>
            <a:br>
              <a:rPr lang="ru-RU" sz="2800" b="0" i="1" dirty="0">
                <a:effectLst/>
              </a:rPr>
            </a:br>
            <a:r>
              <a:rPr lang="ru-RU" sz="2800" dirty="0">
                <a:effectLst/>
              </a:rPr>
              <a:t>Недостатки:</a:t>
            </a:r>
            <a:r>
              <a:rPr lang="ru-RU" sz="2800" b="0" dirty="0">
                <a:effectLst/>
              </a:rPr>
              <a:t/>
            </a:r>
            <a:br>
              <a:rPr lang="ru-RU" sz="2800" b="0" dirty="0">
                <a:effectLst/>
              </a:rPr>
            </a:br>
            <a:r>
              <a:rPr lang="ru-RU" sz="2800" b="0" i="1" dirty="0" smtClean="0">
                <a:solidFill>
                  <a:schemeClr val="tx1"/>
                </a:solidFill>
                <a:effectLst/>
              </a:rPr>
              <a:t>-всю </a:t>
            </a:r>
            <a:r>
              <a:rPr lang="ru-RU" sz="2800" b="0" i="1" dirty="0">
                <a:solidFill>
                  <a:schemeClr val="tx1"/>
                </a:solidFill>
                <a:effectLst/>
              </a:rPr>
              <a:t>толщину фундамента нужно залить в один приём, самостоятельно сложно приготовить столько бетона сразу;</a:t>
            </a:r>
            <a:br>
              <a:rPr lang="ru-RU" sz="2800" b="0" i="1" dirty="0">
                <a:solidFill>
                  <a:schemeClr val="tx1"/>
                </a:solidFill>
                <a:effectLst/>
              </a:rPr>
            </a:br>
            <a:r>
              <a:rPr lang="ru-RU" sz="2800" b="0" i="1" dirty="0" smtClean="0">
                <a:solidFill>
                  <a:schemeClr val="tx1"/>
                </a:solidFill>
                <a:effectLst/>
              </a:rPr>
              <a:t>-достаточно </a:t>
            </a:r>
            <a:r>
              <a:rPr lang="ru-RU" sz="2800" b="0" i="1" dirty="0">
                <a:solidFill>
                  <a:schemeClr val="tx1"/>
                </a:solidFill>
                <a:effectLst/>
              </a:rPr>
              <a:t>трудоёмкий процесс монтажа.</a:t>
            </a:r>
            <a:br>
              <a:rPr lang="ru-RU" sz="2800" b="0" i="1" dirty="0">
                <a:solidFill>
                  <a:schemeClr val="tx1"/>
                </a:solidFill>
                <a:effectLst/>
              </a:rPr>
            </a:br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815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Picture 11" descr="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566258" y="0"/>
            <a:ext cx="9210282" cy="6424811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t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1520" y="189459"/>
            <a:ext cx="8748162" cy="619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3485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Picture 11" descr="5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79512" y="404664"/>
            <a:ext cx="8733403" cy="609215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6381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36815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100" dirty="0" smtClean="0"/>
              <a:t>Монолитный(плитный)фундамент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0" i="1" dirty="0" smtClean="0">
                <a:solidFill>
                  <a:schemeClr val="tx1"/>
                </a:solidFill>
                <a:effectLst/>
              </a:rPr>
              <a:t>Этот </a:t>
            </a:r>
            <a:r>
              <a:rPr lang="ru-RU" sz="2700" b="0" i="1" dirty="0">
                <a:solidFill>
                  <a:schemeClr val="tx1"/>
                </a:solidFill>
                <a:effectLst/>
              </a:rPr>
              <a:t>фундамент наиболее дорог. Обычно его устанавливают под тяжелые каменные дома. Такой фундамент заливается цельным армированным монолитом на глубину промерзания - </a:t>
            </a:r>
            <a:r>
              <a:rPr lang="ru-RU" sz="2700" b="0" i="1" dirty="0" smtClean="0">
                <a:solidFill>
                  <a:schemeClr val="tx1"/>
                </a:solidFill>
                <a:effectLst/>
              </a:rPr>
              <a:t>1,5м</a:t>
            </a:r>
            <a:r>
              <a:rPr lang="ru-RU" sz="2700" b="0" i="1" dirty="0">
                <a:solidFill>
                  <a:schemeClr val="tx1"/>
                </a:solidFill>
                <a:effectLst/>
              </a:rPr>
              <a:t>. Его рекомендуется применять под каменные (кирпичные, блочные) дома, где на фундамент оказываются большие нагрузки, и перекос конструкции может привести к трещинам в стенах и угрозе последующего разрушения строения.</a:t>
            </a:r>
            <a:r>
              <a:rPr lang="ru-RU" sz="2700" b="0" i="1" dirty="0">
                <a:solidFill>
                  <a:schemeClr val="tx1"/>
                </a:solidFill>
              </a:rPr>
              <a:t/>
            </a:r>
            <a:br>
              <a:rPr lang="ru-RU" sz="2700" b="0" i="1" dirty="0">
                <a:solidFill>
                  <a:schemeClr val="tx1"/>
                </a:solidFill>
              </a:rPr>
            </a:br>
            <a:endParaRPr lang="ru-RU" sz="27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31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</TotalTime>
  <Words>106</Words>
  <Application>Microsoft Office PowerPoint</Application>
  <PresentationFormat>Экран (4:3)</PresentationFormat>
  <Paragraphs>18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Виды фундаментов</vt:lpstr>
      <vt:lpstr>План: 1.Научиться различать виды фундаментов  2.Знать основные конструктивные решения при проектировании и конструировании </vt:lpstr>
      <vt:lpstr>Фундамент- это подземное основание для домов, зданий и сооружений, которое изготовлено, как правило, из бетона, камня или дерева. Служит неотъемлемой частью здания и является основной несущей конструкцией, основная функция которой заключается в передаче нагрузки от стен и крыши на основание. </vt:lpstr>
      <vt:lpstr>Классификация фундаментов:  1. Ленточный  2.Плитный  3.Свайный 4.Столбчатый </vt:lpstr>
      <vt:lpstr>Ленточный фундамент </vt:lpstr>
      <vt:lpstr>Достоинства: -выдерживает большие нагрузки; -можно установить самостоятельно и в одиночку; -обходится дешевле, чем монолитная основа, хотя практически не уступает ей в прочности.  Недостатки: -всю толщину фундамента нужно залить в один приём, самостоятельно сложно приготовить столько бетона сразу; -достаточно трудоёмкий процесс монтажа. </vt:lpstr>
      <vt:lpstr>Слайд 7</vt:lpstr>
      <vt:lpstr>Слайд 8</vt:lpstr>
      <vt:lpstr>       Монолитный(плитный)фундамент  Этот фундамент наиболее дорог. Обычно его устанавливают под тяжелые каменные дома. Такой фундамент заливается цельным армированным монолитом на глубину промерзания - 1,5м. Его рекомендуется применять под каменные (кирпичные, блочные) дома, где на фундамент оказываются большие нагрузки, и перекос конструкции может привести к трещинам в стенах и угрозе последующего разрушения строения. </vt:lpstr>
      <vt:lpstr>Слайд 10</vt:lpstr>
      <vt:lpstr>Достоинства: -Возможность строить дома на слабонесущих грунтах. -Высокая несущая способность плиты позволяет строить достаточно крупные и тяжелые здания. -При правильном армировании плита способна противостоять всем воздействиям, которые могут возникать и исчезать внезапно. Все подвижки грунта воспринимаются достаточно легко, плита «плавает» на поверхности почвы  -Конструкция плиты проста, что позволяет избегать серьезных ошибок при строительстве.  Недостатки: -Плита не позволяет иметь подвальное помещение. -Возможность ремонта основания практически отсутствует. -Расход строительных материалов и объемы земляных работ весьма высоки. -Стоимость такого фундамента весьма высока, что является одним из основных ограничивающих факторов. </vt:lpstr>
      <vt:lpstr>      Свайный фундамент Фундамент данного типа изготавливается из буронабивных свай, которые объединяются в единую конструкцию посредством ростверка (специальной балки). Традиционно считают, что свайный фундамент представляет собой более экономичное решение по сравнению ленточным. Но это не означает, что его целесообразнее использовать в тех случаях, когда вы хотите сэкономить на строительстве. </vt:lpstr>
      <vt:lpstr>                        Плюсы -Высокая устойчивость к разнонаправленным нагрузкам:  продольным, поперечным и комбинированным -Химическая инертность, стабильность на химически активных грунтах — это преимущество относится только к бетону -Долговечность и высокий запас прочности — при необходимости можно увеличить этажность готового дома  Минусы К минусам фундамента на сваях относят возможную усадку конструкции. Во избежание такого явления необходимо произвести исследование грунта и точные расчеты с чертежом свайного фундамента с ростверком. Тщательные подготовительные работы можно отнести к минусам свайного фундамента. Большое значение при обустройстве основы на сваях имеет качество используемого материала.   </vt:lpstr>
      <vt:lpstr>   Столбчатый фундамент  Данный тип фундамента состоит из каменных, кирпичных и других опор. Столбчатый фундамент целесообразно возводить только под домами с легкими стенами. Главным достоинством этого типа фундамента, является высокая экономия на материалах и относительная несложность устройства</vt:lpstr>
      <vt:lpstr>К достоинствам относятся: -высокие показатели надежности и прочности -сравнительно низкая стоимость -отсутствие большого объема земляных работ     Минусы: Мелкая стойкость к большим весам. Действительно, такой фундамент банально не выдержит больших многоэтажных массивов. Ломкость структуры. Конструкция обычно создается на твердых или подмерзших почвах, так-так, если грунт будет достаточно подвижен – это может послужить разрушением конструкции. Будущее строительство погребов или подвалов становится невозможным. </vt:lpstr>
      <vt:lpstr>Слайд 16</vt:lpstr>
      <vt:lpstr>     Используемая литература: https://m-strana.ru/articles/vidy-fundamentov/  https://stroyvopros.net/fundament/vidyi-fundamentov-i-ih-primenenie.html  https://gidstroitelstva.ru/tipy-fundamentov/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фундаментов</dc:title>
  <dc:creator>Samsung</dc:creator>
  <cp:lastModifiedBy>antipina</cp:lastModifiedBy>
  <cp:revision>16</cp:revision>
  <dcterms:created xsi:type="dcterms:W3CDTF">2023-02-01T12:52:25Z</dcterms:created>
  <dcterms:modified xsi:type="dcterms:W3CDTF">2023-02-03T09:02:52Z</dcterms:modified>
</cp:coreProperties>
</file>