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95" r:id="rId2"/>
    <p:sldId id="297" r:id="rId3"/>
    <p:sldId id="261" r:id="rId4"/>
    <p:sldId id="260" r:id="rId5"/>
    <p:sldId id="262" r:id="rId6"/>
    <p:sldId id="284" r:id="rId7"/>
    <p:sldId id="263" r:id="rId8"/>
    <p:sldId id="289" r:id="rId9"/>
    <p:sldId id="288" r:id="rId10"/>
    <p:sldId id="285" r:id="rId11"/>
    <p:sldId id="286" r:id="rId12"/>
    <p:sldId id="264" r:id="rId13"/>
    <p:sldId id="292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93" r:id="rId24"/>
    <p:sldId id="294" r:id="rId25"/>
    <p:sldId id="276" r:id="rId26"/>
    <p:sldId id="277" r:id="rId27"/>
    <p:sldId id="279" r:id="rId28"/>
    <p:sldId id="281" r:id="rId29"/>
    <p:sldId id="282" r:id="rId30"/>
    <p:sldId id="280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>
        <p:scale>
          <a:sx n="64" d="100"/>
          <a:sy n="64" d="100"/>
        </p:scale>
        <p:origin x="-158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E227-FA45-416D-BF62-96293CC214D3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79EA-304D-452A-AA92-F5BC80BD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E227-FA45-416D-BF62-96293CC214D3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79EA-304D-452A-AA92-F5BC80BD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E227-FA45-416D-BF62-96293CC214D3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79EA-304D-452A-AA92-F5BC80BD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E227-FA45-416D-BF62-96293CC214D3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79EA-304D-452A-AA92-F5BC80BD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E227-FA45-416D-BF62-96293CC214D3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79EA-304D-452A-AA92-F5BC80BD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E227-FA45-416D-BF62-96293CC214D3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79EA-304D-452A-AA92-F5BC80BD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E227-FA45-416D-BF62-96293CC214D3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79EA-304D-452A-AA92-F5BC80BD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E227-FA45-416D-BF62-96293CC214D3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79EA-304D-452A-AA92-F5BC80BD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E227-FA45-416D-BF62-96293CC214D3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79EA-304D-452A-AA92-F5BC80BD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E227-FA45-416D-BF62-96293CC214D3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79EA-304D-452A-AA92-F5BC80BD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E227-FA45-416D-BF62-96293CC214D3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79EA-304D-452A-AA92-F5BC80BD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BE227-FA45-416D-BF62-96293CC214D3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79EA-304D-452A-AA92-F5BC80BD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u.all.biz/img/ru/service_catalog/264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143536" cy="300037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3143248"/>
            <a:ext cx="857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Лекция –конспект урока </a:t>
            </a:r>
            <a:r>
              <a:rPr lang="ru-RU" sz="2800" b="1" i="1" dirty="0" smtClean="0"/>
              <a:t>№</a:t>
            </a:r>
            <a:r>
              <a:rPr lang="ru-RU" sz="2800" b="1" i="1" dirty="0" smtClean="0"/>
              <a:t>90</a:t>
            </a:r>
            <a:endParaRPr lang="ru-RU" sz="2800" b="1" i="1" dirty="0" smtClean="0"/>
          </a:p>
          <a:p>
            <a:pPr algn="ctr"/>
            <a:r>
              <a:rPr lang="ru-RU" sz="2800" b="1" i="1" dirty="0" smtClean="0"/>
              <a:t>Тема 1.4 «Архитектура зданий» </a:t>
            </a:r>
            <a:endParaRPr lang="ru-RU" sz="2800" b="1" i="1" dirty="0" smtClean="0"/>
          </a:p>
          <a:p>
            <a:pPr algn="ctr"/>
            <a:r>
              <a:rPr lang="ru-RU" sz="2800" b="1" dirty="0" smtClean="0"/>
              <a:t>Тема урока: </a:t>
            </a:r>
            <a:r>
              <a:rPr lang="ru-RU" sz="2800" b="1" dirty="0" smtClean="0"/>
              <a:t>Сведения о модульной координации размеров в строительстве (МКРС</a:t>
            </a:r>
            <a:r>
              <a:rPr lang="ru-RU" sz="2800" b="1" dirty="0" smtClean="0"/>
              <a:t>)</a:t>
            </a:r>
            <a:r>
              <a:rPr lang="ru-RU" sz="2800" b="1" i="1" dirty="0" smtClean="0"/>
              <a:t> </a:t>
            </a:r>
            <a:endParaRPr lang="ru-RU" sz="2800" b="1" i="1" dirty="0" smtClean="0"/>
          </a:p>
          <a:p>
            <a:pPr algn="ctr"/>
            <a:r>
              <a:rPr lang="ru-RU" sz="2800" b="1" i="1" dirty="0" smtClean="0"/>
              <a:t>МДК </a:t>
            </a:r>
            <a:r>
              <a:rPr lang="ru-RU" sz="2800" b="1" i="1" dirty="0" smtClean="0"/>
              <a:t>01.01 «Проектирование зданий и сооружений»</a:t>
            </a:r>
            <a:br>
              <a:rPr lang="ru-RU" sz="2800" b="1" i="1" dirty="0" smtClean="0"/>
            </a:br>
            <a:r>
              <a:rPr lang="ru-RU" sz="2800" b="1" i="1" dirty="0" smtClean="0"/>
              <a:t>для специальности 08.02.01 «Строительство и эксплуатация зданий и сооружений»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Разработал преподаватель </a:t>
            </a:r>
            <a:r>
              <a:rPr lang="ru-RU" sz="2800" b="1" dirty="0" err="1" smtClean="0"/>
              <a:t>Гамзина</a:t>
            </a:r>
            <a:r>
              <a:rPr lang="ru-RU" sz="2800" b="1" dirty="0" smtClean="0"/>
              <a:t> И.В.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Типовые серии дом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Типовые серии дом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59" y="1"/>
            <a:ext cx="91115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3.ПРОЕКТИРОВАНИЕ  ТИПОВЫХ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КОНСТРУКЦИЙ И ИЗДЕЛИЙ</a:t>
            </a:r>
          </a:p>
        </p:txBody>
      </p:sp>
      <p:pic>
        <p:nvPicPr>
          <p:cNvPr id="3" name="Picture 5" descr="14293_2"/>
          <p:cNvPicPr>
            <a:picLocks noChangeAspect="1" noChangeArrowheads="1"/>
          </p:cNvPicPr>
          <p:nvPr/>
        </p:nvPicPr>
        <p:blipFill>
          <a:blip r:embed="rId2"/>
          <a:srcRect t="20765" r="5075" b="16941"/>
          <a:stretch>
            <a:fillRect/>
          </a:stretch>
        </p:blipFill>
        <p:spPr bwMode="auto">
          <a:xfrm>
            <a:off x="500034" y="1571612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14790_2"/>
          <p:cNvPicPr>
            <a:picLocks noChangeAspect="1" noChangeArrowheads="1"/>
          </p:cNvPicPr>
          <p:nvPr/>
        </p:nvPicPr>
        <p:blipFill>
          <a:blip r:embed="rId3"/>
          <a:srcRect t="17949" r="2563" b="20512"/>
          <a:stretch>
            <a:fillRect/>
          </a:stretch>
        </p:blipFill>
        <p:spPr bwMode="auto">
          <a:xfrm>
            <a:off x="5786446" y="4214818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00430" y="1428736"/>
            <a:ext cx="3646489" cy="2452686"/>
          </a:xfrm>
          <a:prstGeom prst="rect">
            <a:avLst/>
          </a:prstGeom>
        </p:spPr>
      </p:pic>
      <p:pic>
        <p:nvPicPr>
          <p:cNvPr id="6" name="Рисунок 28" descr="P93005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000504"/>
            <a:ext cx="3462331" cy="26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ages.znaytovar.ru/images/text/10377.files/image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117" y="857232"/>
            <a:ext cx="8739884" cy="5376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Типовые конструкции, прошедшие проверку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получившие широкое распространение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утверждаются в качестве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стандартов (ГОСТ).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Стандарт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–это образец строго определенной формы, размеров и качества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baseline="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Стандартизация </a:t>
            </a:r>
            <a:r>
              <a:rPr lang="ru-RU" sz="3200" b="1" baseline="0" dirty="0" smtClean="0">
                <a:ea typeface="Times New Roman" pitchFamily="18" charset="0"/>
                <a:cs typeface="Arial" pitchFamily="34" charset="0"/>
              </a:rPr>
              <a:t>является высшим уровнем типизации.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434" name="Picture 2" descr="http://www.vorstu.ru/images/material-images/mfm/r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14686"/>
            <a:ext cx="2371725" cy="2895601"/>
          </a:xfrm>
          <a:prstGeom prst="rect">
            <a:avLst/>
          </a:prstGeom>
          <a:noFill/>
        </p:spPr>
      </p:pic>
      <p:pic>
        <p:nvPicPr>
          <p:cNvPr id="18436" name="Picture 4" descr="http://images.myshared.ru/176606/sl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286124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0"/>
            <a:ext cx="76438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Размах  типового проектирования привел к большому разнообразию типовых изделий.</a:t>
            </a:r>
          </a:p>
          <a:p>
            <a:r>
              <a:rPr lang="ru-RU" sz="2800" b="1" dirty="0" smtClean="0"/>
              <a:t>Потребовалась </a:t>
            </a:r>
            <a:r>
              <a:rPr lang="ru-RU" sz="3200" b="1" dirty="0" smtClean="0">
                <a:solidFill>
                  <a:srgbClr val="C00000"/>
                </a:solidFill>
              </a:rPr>
              <a:t>унификация</a:t>
            </a:r>
            <a:r>
              <a:rPr lang="ru-RU" sz="2800" b="1" dirty="0" smtClean="0"/>
              <a:t> - это приведение разнообразных видов типовых конструкций к ограниченному числу, то есть приведение к </a:t>
            </a:r>
            <a:r>
              <a:rPr lang="ru-RU" sz="2800" b="1" dirty="0" smtClean="0">
                <a:solidFill>
                  <a:srgbClr val="C00000"/>
                </a:solidFill>
              </a:rPr>
              <a:t>единообразию.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643182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Унификация</a:t>
            </a:r>
            <a:r>
              <a:rPr lang="ru-RU" sz="2800" b="1" dirty="0" smtClean="0"/>
              <a:t> позволяет применять однотипные изделия в зданиях различного назначения.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786190"/>
            <a:ext cx="871543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Основой для унификации является </a:t>
            </a:r>
            <a:r>
              <a:rPr lang="ru-RU" sz="3200" b="1" dirty="0" smtClean="0">
                <a:solidFill>
                  <a:srgbClr val="C00000"/>
                </a:solidFill>
              </a:rPr>
              <a:t>МКРС</a:t>
            </a:r>
            <a:r>
              <a:rPr lang="ru-RU" sz="2800" b="1" dirty="0" smtClean="0"/>
              <a:t> (модульная координация размеров в строительстве) 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МКРС </a:t>
            </a:r>
            <a:r>
              <a:rPr lang="ru-RU" sz="2800" b="1" dirty="0" smtClean="0"/>
              <a:t>-  </a:t>
            </a:r>
            <a:r>
              <a:rPr lang="ru-RU" sz="2800" b="1" dirty="0" smtClean="0">
                <a:solidFill>
                  <a:srgbClr val="C00000"/>
                </a:solidFill>
              </a:rPr>
              <a:t>это совокупность правил координации (взаимного согласования) объемно-планировочных и конструктивных размеров здания на основе кратности  единой величине – модулю М = 100мм.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Основное правило МКРС :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Все размеры в строительстве должны быть кратны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  модулю  М = 100мм.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Для удобства пользования МКРС разрешается применять </a:t>
            </a:r>
            <a:r>
              <a:rPr lang="ru-RU" sz="2800" b="1" dirty="0" smtClean="0">
                <a:solidFill>
                  <a:srgbClr val="C00000"/>
                </a:solidFill>
              </a:rPr>
              <a:t>укрупненные</a:t>
            </a:r>
            <a:r>
              <a:rPr lang="ru-RU" sz="2800" b="1" dirty="0" smtClean="0"/>
              <a:t> модули и </a:t>
            </a:r>
            <a:r>
              <a:rPr lang="ru-RU" sz="2800" b="1" dirty="0" smtClean="0">
                <a:solidFill>
                  <a:srgbClr val="C00000"/>
                </a:solidFill>
              </a:rPr>
              <a:t>дробные</a:t>
            </a:r>
            <a:r>
              <a:rPr lang="ru-RU" sz="2800" b="1" dirty="0" smtClean="0"/>
              <a:t> модули.</a:t>
            </a:r>
          </a:p>
          <a:p>
            <a:pPr algn="just"/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57174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Укрупненные</a:t>
            </a:r>
            <a:r>
              <a:rPr lang="ru-RU" sz="2800" b="1" dirty="0" smtClean="0"/>
              <a:t> модули: 2М=200мм; 3М=300мм; 6М=600мм ;12М=1200мм; 15М=1500мм; 30М=30000мм; 6М=60000мм – применяют для назначения общих  размеров здания( ширина, высота этажа, шаг, пролет).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5769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Дробные модули: </a:t>
            </a:r>
            <a:r>
              <a:rPr lang="ru-RU" sz="2800" b="1" dirty="0" smtClean="0"/>
              <a:t>1</a:t>
            </a:r>
            <a:r>
              <a:rPr lang="en-US" sz="2800" b="1" dirty="0" smtClean="0"/>
              <a:t>/2M=5</a:t>
            </a:r>
            <a:r>
              <a:rPr lang="ru-RU" sz="2800" b="1" dirty="0" smtClean="0"/>
              <a:t>0мм; 1</a:t>
            </a:r>
            <a:r>
              <a:rPr lang="en-US" sz="2800" b="1" dirty="0" smtClean="0"/>
              <a:t>/</a:t>
            </a:r>
            <a:r>
              <a:rPr lang="ru-RU" sz="2800" b="1" dirty="0" smtClean="0"/>
              <a:t>5М=20мм; 1</a:t>
            </a:r>
            <a:r>
              <a:rPr lang="en-US" sz="2800" b="1" dirty="0" smtClean="0"/>
              <a:t>/10</a:t>
            </a:r>
            <a:r>
              <a:rPr lang="ru-RU" sz="2800" b="1" dirty="0" smtClean="0"/>
              <a:t>М=10мм; 1</a:t>
            </a:r>
            <a:r>
              <a:rPr lang="en-US" sz="2800" b="1" dirty="0" smtClean="0"/>
              <a:t>/50</a:t>
            </a:r>
            <a:r>
              <a:rPr lang="ru-RU" sz="2800" b="1" dirty="0" smtClean="0"/>
              <a:t>М=2мм; 1</a:t>
            </a:r>
            <a:r>
              <a:rPr lang="en-US" sz="2800" b="1" dirty="0" smtClean="0"/>
              <a:t>/100</a:t>
            </a:r>
            <a:r>
              <a:rPr lang="ru-RU" sz="2800" b="1" dirty="0" smtClean="0"/>
              <a:t>М=1мм – применяют для назначения размеров мелких изделий (толщина плит, сечение колонн, балок и др.)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Модуль, положенный в основу планировочных решений, </a:t>
            </a:r>
          </a:p>
          <a:p>
            <a:pPr algn="ctr"/>
            <a:r>
              <a:rPr lang="ru-RU" sz="2800" b="1" dirty="0" smtClean="0"/>
              <a:t>называют </a:t>
            </a:r>
            <a:r>
              <a:rPr lang="ru-RU" sz="3200" b="1" dirty="0" smtClean="0">
                <a:solidFill>
                  <a:srgbClr val="C00000"/>
                </a:solidFill>
              </a:rPr>
              <a:t>планировочным (ПМ)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0017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Для зданий с кирпичными стенами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ПМ</a:t>
            </a:r>
            <a:r>
              <a:rPr lang="ru-RU" sz="2800" b="1" dirty="0" smtClean="0"/>
              <a:t> принимают равным </a:t>
            </a:r>
            <a:r>
              <a:rPr lang="ru-RU" sz="2800" b="1" dirty="0" smtClean="0">
                <a:solidFill>
                  <a:srgbClr val="C00000"/>
                </a:solidFill>
              </a:rPr>
              <a:t>3М</a:t>
            </a:r>
            <a:r>
              <a:rPr lang="ru-RU" sz="2800" b="1" dirty="0" smtClean="0"/>
              <a:t> (300мм)</a:t>
            </a:r>
          </a:p>
          <a:p>
            <a:pPr algn="ctr"/>
            <a:r>
              <a:rPr lang="ru-RU" sz="2800" b="1" dirty="0" smtClean="0"/>
              <a:t>Для крупнопанельных домов –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ПМ</a:t>
            </a:r>
            <a:r>
              <a:rPr lang="ru-RU" sz="2800" b="1" dirty="0" smtClean="0"/>
              <a:t> = </a:t>
            </a:r>
            <a:r>
              <a:rPr lang="ru-RU" sz="2800" b="1" dirty="0" smtClean="0">
                <a:solidFill>
                  <a:srgbClr val="C00000"/>
                </a:solidFill>
              </a:rPr>
              <a:t>6М</a:t>
            </a:r>
            <a:r>
              <a:rPr lang="ru-RU" sz="2800" b="1" dirty="0" smtClean="0"/>
              <a:t>(600мм); </a:t>
            </a:r>
            <a:r>
              <a:rPr lang="ru-RU" sz="2800" b="1" dirty="0" smtClean="0">
                <a:solidFill>
                  <a:srgbClr val="C00000"/>
                </a:solidFill>
              </a:rPr>
              <a:t>12М</a:t>
            </a:r>
            <a:r>
              <a:rPr lang="ru-RU" sz="2800" b="1" dirty="0" smtClean="0"/>
              <a:t> (1200мм).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92906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Для точного определения положения вертикальных несущих и ограждающих конструкций здания применяют </a:t>
            </a:r>
            <a:r>
              <a:rPr lang="ru-RU" sz="3200" b="1" dirty="0" smtClean="0">
                <a:solidFill>
                  <a:srgbClr val="C00000"/>
                </a:solidFill>
              </a:rPr>
              <a:t>систему модульных плоскостей.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Система модульных плоскостей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– это условная пространственная система взаимно пересекающихся под прямым углом плоскостей, отстоящих друг от друга на расстояние, кратное модулю.</a:t>
            </a:r>
            <a:endParaRPr lang="ru-RU" sz="2800" dirty="0"/>
          </a:p>
        </p:txBody>
      </p:sp>
      <p:pic>
        <p:nvPicPr>
          <p:cNvPr id="4" name="Picture 2" descr="http://vistagrad.com/wp-content/uploads/2012/05/Ris.-2.-Prostranstvennaya-sistema-modulnyih-koordinatnyih-ploskostey.jpg"/>
          <p:cNvPicPr>
            <a:picLocks noChangeAspect="1" noChangeArrowheads="1"/>
          </p:cNvPicPr>
          <p:nvPr/>
        </p:nvPicPr>
        <p:blipFill>
          <a:blip r:embed="rId2"/>
          <a:srcRect r="-86" b="15714"/>
          <a:stretch>
            <a:fillRect/>
          </a:stretch>
        </p:blipFill>
        <p:spPr bwMode="auto">
          <a:xfrm>
            <a:off x="1714480" y="1857364"/>
            <a:ext cx="621752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Главный принцип проектирования :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основные конструкции здания размещают в                     пространстве, совмещая с модульными плоскостями.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5743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Линии пересечения модульных плоскостей называются </a:t>
            </a:r>
            <a:r>
              <a:rPr lang="ru-RU" sz="3200" b="1" dirty="0" smtClean="0">
                <a:solidFill>
                  <a:srgbClr val="C00000"/>
                </a:solidFill>
              </a:rPr>
              <a:t>модульными осями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8625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Модульные оси, совпадающие с расположением вертикальных несущих и ограждающих конструкций (стен, колонн), называются </a:t>
            </a:r>
            <a:r>
              <a:rPr lang="ru-RU" sz="3200" b="1" dirty="0" smtClean="0">
                <a:solidFill>
                  <a:srgbClr val="C00000"/>
                </a:solidFill>
              </a:rPr>
              <a:t>координационными.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630362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Задача: Изучить общие </a:t>
            </a:r>
            <a:r>
              <a:rPr lang="ru-RU" sz="2000" noProof="0" dirty="0" smtClean="0"/>
              <a:t>с</a:t>
            </a:r>
            <a:r>
              <a:rPr lang="ru-RU" sz="2000" dirty="0" smtClean="0"/>
              <a:t>ведения </a:t>
            </a:r>
            <a:r>
              <a:rPr lang="ru-RU" sz="2000" dirty="0" smtClean="0"/>
              <a:t>о модульной координации размеров в строительстве (МКРС)</a:t>
            </a:r>
            <a:r>
              <a:rPr lang="ru-RU" sz="2000" i="1" dirty="0" smtClean="0"/>
              <a:t>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Цель: Поэтапное изучение темы 1.4 «Архитектура зданий»</a:t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План:</a:t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000" dirty="0" smtClean="0"/>
              <a:t>1.ПРОЕКТИРОВАНИЕ </a:t>
            </a:r>
            <a:r>
              <a:rPr lang="ru-RU" sz="2000" dirty="0" smtClean="0"/>
              <a:t>ТИПОВЫХ </a:t>
            </a:r>
            <a:r>
              <a:rPr lang="ru-RU" sz="2000" dirty="0" smtClean="0"/>
              <a:t>ЗДАНИЙ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lang="ru-RU" sz="2000" dirty="0" smtClean="0"/>
              <a:t>ПРОЕКТИРОВАНИЕ  ТИПОВЫХ </a:t>
            </a:r>
          </a:p>
          <a:p>
            <a:pPr algn="ctr"/>
            <a:r>
              <a:rPr lang="ru-RU" sz="2000" dirty="0" smtClean="0"/>
              <a:t>ОБЪЕМНО-ПЛАНИРОВОЧНЫХ ЭЛЕМЕНТОВ </a:t>
            </a:r>
            <a:r>
              <a:rPr lang="ru-RU" sz="2000" dirty="0" smtClean="0"/>
              <a:t>ЗДАНИЙ</a:t>
            </a:r>
          </a:p>
          <a:p>
            <a:pPr algn="ctr"/>
            <a:r>
              <a:rPr lang="ru-RU" sz="2000" dirty="0" smtClean="0"/>
              <a:t>3.ПРОЕКТИРОВАНИЕ  ТИПОВЫХ </a:t>
            </a:r>
          </a:p>
          <a:p>
            <a:pPr algn="ctr"/>
            <a:r>
              <a:rPr lang="ru-RU" sz="2000" dirty="0" smtClean="0"/>
              <a:t>КОНСТРУКЦИЙ И ИЗДЕЛИЙ</a:t>
            </a:r>
          </a:p>
          <a:p>
            <a:pPr lvl="0" algn="ctr">
              <a:spcBef>
                <a:spcPct val="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Типовые серии дом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7715304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.convdocs.org/pars_docs/refs/91/90598/90598_html_2d07ae7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6500858" cy="40761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Оси обозначают </a:t>
            </a:r>
            <a:r>
              <a:rPr lang="ru-RU" sz="2800" b="1" dirty="0" smtClean="0">
                <a:solidFill>
                  <a:srgbClr val="C00000"/>
                </a:solidFill>
              </a:rPr>
              <a:t>штрихпунктирной</a:t>
            </a:r>
            <a:r>
              <a:rPr lang="ru-RU" sz="2800" b="1" dirty="0" smtClean="0"/>
              <a:t> линией и маркируют в кружках </a:t>
            </a:r>
            <a:r>
              <a:rPr lang="ru-RU" sz="2800" b="1" dirty="0" smtClean="0">
                <a:solidFill>
                  <a:srgbClr val="C00000"/>
                </a:solidFill>
              </a:rPr>
              <a:t>диаметром 8мм арабскими цифрами </a:t>
            </a:r>
            <a:r>
              <a:rPr lang="ru-RU" sz="2800" b="1" dirty="0" smtClean="0"/>
              <a:t>(слева направо),</a:t>
            </a:r>
            <a:r>
              <a:rPr lang="ru-RU" sz="2800" b="1" dirty="0" smtClean="0">
                <a:solidFill>
                  <a:srgbClr val="C00000"/>
                </a:solidFill>
              </a:rPr>
              <a:t> и заглавными буквами русского алфавита </a:t>
            </a:r>
            <a:r>
              <a:rPr lang="ru-RU" sz="2800" b="1" dirty="0" smtClean="0"/>
              <a:t>(снизу вверх</a:t>
            </a:r>
            <a:r>
              <a:rPr lang="ru-RU" sz="2800" b="1" dirty="0" smtClean="0">
                <a:solidFill>
                  <a:srgbClr val="C00000"/>
                </a:solidFill>
              </a:rPr>
              <a:t>).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Объемно-планировочное решение </a:t>
            </a:r>
            <a:r>
              <a:rPr lang="ru-RU" sz="2800" b="1" dirty="0" smtClean="0"/>
              <a:t>– это система размещения помещений в здании.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572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Объемно-планировочные параметры здания: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шаг, пролет, высота этажа</a:t>
            </a:r>
            <a:endParaRPr lang="ru-RU" sz="3200" dirty="0"/>
          </a:p>
        </p:txBody>
      </p:sp>
      <p:pic>
        <p:nvPicPr>
          <p:cNvPr id="4" name="Picture 4" descr="http://sio.su/images-8/109-270.jpg"/>
          <p:cNvPicPr>
            <a:picLocks noChangeAspect="1" noChangeArrowheads="1"/>
          </p:cNvPicPr>
          <p:nvPr/>
        </p:nvPicPr>
        <p:blipFill>
          <a:blip r:embed="rId2"/>
          <a:srcRect t="3357"/>
          <a:stretch>
            <a:fillRect/>
          </a:stretch>
        </p:blipFill>
        <p:spPr bwMode="auto">
          <a:xfrm>
            <a:off x="2000232" y="2428868"/>
            <a:ext cx="5143536" cy="4113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Шаг</a:t>
            </a:r>
            <a:r>
              <a:rPr lang="ru-RU" sz="3200" b="1" dirty="0" smtClean="0"/>
              <a:t> </a:t>
            </a:r>
            <a:r>
              <a:rPr lang="ru-RU" sz="2400" b="1" dirty="0" smtClean="0"/>
              <a:t>– </a:t>
            </a:r>
            <a:r>
              <a:rPr lang="ru-RU" sz="2800" b="1" dirty="0" smtClean="0"/>
              <a:t>расстояние между координационными осями поперечных стен или поперечных рядов колонн.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357299"/>
            <a:ext cx="86439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Пролет</a:t>
            </a:r>
            <a:r>
              <a:rPr lang="ru-RU" sz="2800" b="1" dirty="0" smtClean="0"/>
              <a:t> - расстояние между координационными осями продольных стен или продольных рядов колонн.</a:t>
            </a:r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643182"/>
            <a:ext cx="84296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Высота этажа </a:t>
            </a:r>
            <a:r>
              <a:rPr lang="ru-RU" sz="28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</a:rPr>
              <a:t>в многоэтажном здании </a:t>
            </a:r>
            <a:r>
              <a:rPr lang="ru-RU" sz="2800" b="1" dirty="0" smtClean="0"/>
              <a:t>– расстояние от чистого пола одного этажа до чистого пола последующего;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</a:rPr>
              <a:t>в одноэтажном здании </a:t>
            </a:r>
            <a:r>
              <a:rPr lang="ru-RU" sz="2800" b="1" dirty="0" smtClean="0"/>
              <a:t>с чердаком - от отметки чистого пола до верха чердачного перекрытия;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</a:rPr>
              <a:t>в одноэтажном здании </a:t>
            </a:r>
            <a:r>
              <a:rPr lang="ru-RU" sz="2800" b="1" dirty="0" smtClean="0"/>
              <a:t>без чердака – от отметки чистого пола 1-го этажа до низа несущей конструкции покрытия;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novostroy.su/regions/u/comments/big/52610cf90af64.jpg"/>
          <p:cNvPicPr>
            <a:picLocks noChangeAspect="1" noChangeArrowheads="1"/>
          </p:cNvPicPr>
          <p:nvPr/>
        </p:nvPicPr>
        <p:blipFill>
          <a:blip r:embed="rId2"/>
          <a:srcRect t="6250" b="8789"/>
          <a:stretch>
            <a:fillRect/>
          </a:stretch>
        </p:blipFill>
        <p:spPr bwMode="auto">
          <a:xfrm>
            <a:off x="500034" y="428604"/>
            <a:ext cx="8362950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eatu.ru/eatu-img-2/0036-277.jpg"/>
          <p:cNvPicPr>
            <a:picLocks noChangeAspect="1" noChangeArrowheads="1"/>
          </p:cNvPicPr>
          <p:nvPr/>
        </p:nvPicPr>
        <p:blipFill>
          <a:blip r:embed="rId2"/>
          <a:srcRect r="316" b="48019"/>
          <a:stretch>
            <a:fillRect/>
          </a:stretch>
        </p:blipFill>
        <p:spPr bwMode="auto">
          <a:xfrm>
            <a:off x="785786" y="642918"/>
            <a:ext cx="8036775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МКРС</a:t>
            </a:r>
            <a:r>
              <a:rPr lang="ru-RU" sz="2800" b="1" dirty="0" smtClean="0"/>
              <a:t> предусматривает следующие виды размеров: </a:t>
            </a:r>
            <a:r>
              <a:rPr lang="ru-RU" sz="3200" b="1" dirty="0" smtClean="0">
                <a:solidFill>
                  <a:srgbClr val="C00000"/>
                </a:solidFill>
              </a:rPr>
              <a:t>номинальные, конструктивные и натурные.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26" y="1071546"/>
            <a:ext cx="85725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</a:rPr>
              <a:t>Номинальный размер – </a:t>
            </a:r>
            <a:r>
              <a:rPr lang="ru-RU" sz="2800" b="1" dirty="0" smtClean="0"/>
              <a:t>это расстояние между координационными осями, а также условный размер конструктивного элемента с включением примыкающих частей швов и зазоров.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</a:rPr>
              <a:t>Конструктивный размер – </a:t>
            </a:r>
            <a:r>
              <a:rPr lang="ru-RU" sz="2800" b="1" dirty="0" err="1" smtClean="0"/>
              <a:t>размер</a:t>
            </a:r>
            <a:r>
              <a:rPr lang="ru-RU" sz="2800" b="1" dirty="0" smtClean="0"/>
              <a:t> элемента, изделия, отличающаяся от номинального размера, как правило, на величину нормативного зазора между изделиями;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</a:rPr>
              <a:t>Натурный размер </a:t>
            </a:r>
            <a:r>
              <a:rPr lang="ru-RU" sz="2800" b="1" dirty="0" smtClean="0"/>
              <a:t>- фактический размер изделия. Он отличается от конструктивного на величину допуска, установленного для данного изделия (например, для кирпича ±3-5 мм в зависимости от его сорта); </a:t>
            </a:r>
          </a:p>
          <a:p>
            <a:pPr algn="just"/>
            <a:endParaRPr lang="ru-RU" sz="2800" b="1" dirty="0" smtClean="0"/>
          </a:p>
          <a:p>
            <a:pPr algn="just"/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зме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358114" cy="46251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4357694"/>
            <a:ext cx="65008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 - Конструктивные размеры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baseline="-30000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 - Номинальные размеры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 - Перекрывающий элемент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 - Толщина швов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643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</a:t>
            </a:r>
            <a:r>
              <a:rPr lang="ru-RU" sz="2800" b="1" dirty="0" smtClean="0">
                <a:solidFill>
                  <a:srgbClr val="C00000"/>
                </a:solidFill>
              </a:rPr>
              <a:t>марках </a:t>
            </a:r>
            <a:r>
              <a:rPr lang="ru-RU" sz="2800" b="1" dirty="0" smtClean="0"/>
              <a:t>сборных строительных конструкций (изготовленных на заводе) указываются </a:t>
            </a:r>
            <a:r>
              <a:rPr lang="ru-RU" sz="2800" b="1" dirty="0" smtClean="0">
                <a:solidFill>
                  <a:srgbClr val="C00000"/>
                </a:solidFill>
              </a:rPr>
              <a:t>номинальные размеры </a:t>
            </a:r>
            <a:r>
              <a:rPr lang="ru-RU" sz="2800" b="1" dirty="0" smtClean="0"/>
              <a:t>конструкции в </a:t>
            </a:r>
            <a:r>
              <a:rPr lang="ru-RU" sz="2800" b="1" dirty="0" smtClean="0">
                <a:solidFill>
                  <a:srgbClr val="C00000"/>
                </a:solidFill>
              </a:rPr>
              <a:t>дециметрах</a:t>
            </a:r>
            <a:r>
              <a:rPr lang="ru-RU" sz="2800" b="1" dirty="0" smtClean="0"/>
              <a:t> (дм)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643314"/>
            <a:ext cx="239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Например: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145" name="Picture 1" descr="сканирование0010"/>
          <p:cNvPicPr>
            <a:picLocks noChangeAspect="1" noChangeArrowheads="1"/>
          </p:cNvPicPr>
          <p:nvPr/>
        </p:nvPicPr>
        <p:blipFill>
          <a:blip r:embed="rId2"/>
          <a:srcRect l="4814" t="40555" r="3717" b="3292"/>
          <a:stretch>
            <a:fillRect/>
          </a:stretch>
        </p:blipFill>
        <p:spPr bwMode="auto">
          <a:xfrm>
            <a:off x="2786050" y="1714488"/>
            <a:ext cx="5072098" cy="480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-142900"/>
            <a:ext cx="69976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Маркировка блоков</a:t>
            </a:r>
          </a:p>
        </p:txBody>
      </p:sp>
      <p:pic>
        <p:nvPicPr>
          <p:cNvPr id="3" name="Picture 6" descr="http://td-ss.ru/img/image/fun%20blo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85813"/>
            <a:ext cx="418941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57686" y="857232"/>
            <a:ext cx="123815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ФБС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694" y="857232"/>
            <a:ext cx="82586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3636" y="857232"/>
            <a:ext cx="56938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2264" y="857232"/>
            <a:ext cx="56938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9454" y="857232"/>
            <a:ext cx="52129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71750" y="3143250"/>
            <a:ext cx="1245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1180мм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625" y="3857625"/>
            <a:ext cx="109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500мм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50" y="1643063"/>
            <a:ext cx="109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580мм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3438" y="1785938"/>
            <a:ext cx="41777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Номинальная длина (дм)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0" y="2357430"/>
            <a:ext cx="4447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Номинальная ширина (дм)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0" y="3071813"/>
            <a:ext cx="42979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Номинальная высота (дм)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57356" y="4429132"/>
            <a:ext cx="3720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Конструктивная длина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85938" y="5000625"/>
            <a:ext cx="39734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Конструктивная ширина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85938" y="5572125"/>
            <a:ext cx="3833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Конструктивная высот</a:t>
            </a:r>
            <a:r>
              <a:rPr lang="ru-RU" sz="2800" dirty="0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zsm66.ru/UPLOAD/2010/07/02/1_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3752850" cy="21526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85852" y="142852"/>
            <a:ext cx="696472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Расшифровка маркировки</a:t>
            </a:r>
            <a:endParaRPr lang="ru-RU" sz="400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857232"/>
            <a:ext cx="8852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</a:t>
            </a:r>
            <a:endParaRPr lang="ru-RU" sz="360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85723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10.</a:t>
            </a:r>
            <a:endParaRPr lang="ru-RU" sz="360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85723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360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857232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</a:t>
            </a:r>
            <a:endParaRPr lang="ru-RU" sz="360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2071678"/>
            <a:ext cx="4040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- фундамент ленточный;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4000504"/>
            <a:ext cx="44566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 - номинальная длина в дм</a:t>
            </a:r>
          </a:p>
          <a:p>
            <a:pPr algn="ctr"/>
            <a:r>
              <a:rPr lang="ru-RU" sz="2800" b="1" dirty="0" smtClean="0">
                <a:solidFill>
                  <a:srgbClr val="FF3300"/>
                </a:solidFill>
              </a:rPr>
              <a:t>(</a:t>
            </a:r>
            <a:r>
              <a:rPr lang="en-US" sz="2800" b="1" dirty="0" smtClean="0">
                <a:solidFill>
                  <a:srgbClr val="FF3300"/>
                </a:solidFill>
              </a:rPr>
              <a:t>L)</a:t>
            </a:r>
            <a:endParaRPr lang="ru-RU" sz="2800" b="1" dirty="0">
              <a:solidFill>
                <a:srgbClr val="FF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3071810"/>
            <a:ext cx="45624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-номинальная ширина в дм</a:t>
            </a:r>
          </a:p>
          <a:p>
            <a:pPr algn="ctr"/>
            <a:r>
              <a:rPr lang="ru-RU" sz="2800" b="1" dirty="0" smtClean="0">
                <a:solidFill>
                  <a:srgbClr val="FF3300"/>
                </a:solidFill>
              </a:rPr>
              <a:t>(</a:t>
            </a:r>
            <a:r>
              <a:rPr lang="en-US" sz="2800" b="1" dirty="0" smtClean="0">
                <a:solidFill>
                  <a:srgbClr val="FF3300"/>
                </a:solidFill>
              </a:rPr>
              <a:t>B</a:t>
            </a:r>
            <a:r>
              <a:rPr lang="ru-RU" sz="2800" b="1" dirty="0" smtClean="0">
                <a:solidFill>
                  <a:srgbClr val="FF3300"/>
                </a:solidFill>
              </a:rPr>
              <a:t>)</a:t>
            </a:r>
            <a:endParaRPr lang="ru-RU" sz="2800" b="1" dirty="0">
              <a:solidFill>
                <a:srgbClr val="FF33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2143116"/>
            <a:ext cx="65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ФЛ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86182" y="400050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24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57620" y="30718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10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Индустриализация</a:t>
            </a:r>
            <a:r>
              <a:rPr lang="ru-RU" sz="2800" b="1" dirty="0" smtClean="0"/>
              <a:t> в строительстве – это переход от</a:t>
            </a:r>
          </a:p>
          <a:p>
            <a:pPr algn="ctr"/>
            <a:r>
              <a:rPr lang="ru-RU" sz="2800" b="1" dirty="0" smtClean="0"/>
              <a:t> старых методов производства работ к механизированному </a:t>
            </a:r>
          </a:p>
          <a:p>
            <a:pPr algn="ctr"/>
            <a:r>
              <a:rPr lang="ru-RU" sz="2800" b="1" dirty="0" smtClean="0"/>
              <a:t>монтажу зданий из сборных элементов полной заводской готовности.</a:t>
            </a:r>
            <a:endParaRPr lang="ru-RU" sz="2800" b="1" dirty="0"/>
          </a:p>
        </p:txBody>
      </p:sp>
      <p:pic>
        <p:nvPicPr>
          <p:cNvPr id="24580" name="Picture 4" descr="Проект частного дома из жби панел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643182"/>
            <a:ext cx="4929190" cy="4000513"/>
          </a:xfrm>
          <a:prstGeom prst="rect">
            <a:avLst/>
          </a:prstGeom>
          <a:noFill/>
        </p:spPr>
      </p:pic>
      <p:pic>
        <p:nvPicPr>
          <p:cNvPr id="24578" name="Picture 2" descr="http://static.estateline.ru/files/articles/h0000/7554/959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456947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vayi.ru/plity_clip_image001.gif"/>
          <p:cNvPicPr>
            <a:picLocks noChangeAspect="1" noChangeArrowheads="1"/>
          </p:cNvPicPr>
          <p:nvPr/>
        </p:nvPicPr>
        <p:blipFill>
          <a:blip r:embed="rId2"/>
          <a:srcRect l="6097" r="3963"/>
          <a:stretch>
            <a:fillRect/>
          </a:stretch>
        </p:blipFill>
        <p:spPr bwMode="auto">
          <a:xfrm>
            <a:off x="0" y="1714488"/>
            <a:ext cx="4214842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821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Марка плиты перекрытия: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3500438"/>
            <a:ext cx="4767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ПК 60.15-8А1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2700" b="1" u="sng" dirty="0" smtClean="0"/>
              <a:t>Контрольные вопросы</a:t>
            </a:r>
            <a:br>
              <a:rPr lang="ru-RU" sz="2700" b="1" u="sng" dirty="0" smtClean="0"/>
            </a:br>
            <a:r>
              <a:rPr lang="ru-RU" sz="2700" b="1" dirty="0" smtClean="0"/>
              <a:t>1. Что называется типизацией и унификацией?</a:t>
            </a:r>
            <a:br>
              <a:rPr lang="ru-RU" sz="2700" b="1" dirty="0" smtClean="0"/>
            </a:br>
            <a:r>
              <a:rPr lang="ru-RU" sz="2700" b="1" dirty="0" smtClean="0"/>
              <a:t>2.Что такое модуль, шаг, пролет здания?</a:t>
            </a:r>
            <a:br>
              <a:rPr lang="ru-RU" sz="2700" b="1" dirty="0" smtClean="0"/>
            </a:br>
            <a:r>
              <a:rPr lang="ru-RU" sz="2700" b="1" dirty="0" smtClean="0"/>
              <a:t>3. Что такое </a:t>
            </a:r>
            <a:r>
              <a:rPr lang="ru-RU" sz="2700" b="1" dirty="0" smtClean="0"/>
              <a:t>номинальные, конструктивные и </a:t>
            </a:r>
            <a:r>
              <a:rPr lang="ru-RU" sz="2700" b="1" dirty="0" smtClean="0"/>
              <a:t>натурные  размеры?</a:t>
            </a:r>
            <a:br>
              <a:rPr lang="ru-RU" sz="2700" b="1" dirty="0" smtClean="0"/>
            </a:br>
            <a:r>
              <a:rPr lang="ru-RU" sz="2700" b="1" dirty="0" smtClean="0"/>
              <a:t>4. Что такое система модульных плоскостей?</a:t>
            </a:r>
            <a:br>
              <a:rPr lang="ru-RU" sz="2700" b="1" dirty="0" smtClean="0"/>
            </a:br>
            <a:r>
              <a:rPr lang="ru-RU" sz="2700" b="1" dirty="0" smtClean="0"/>
              <a:t>Литература:</a:t>
            </a:r>
            <a:br>
              <a:rPr lang="ru-RU" sz="2700" b="1" dirty="0" smtClean="0"/>
            </a:br>
            <a:r>
              <a:rPr lang="ru-RU" sz="2700" dirty="0" smtClean="0"/>
              <a:t>1. </a:t>
            </a:r>
            <a:r>
              <a:rPr lang="ru-RU" sz="2700" dirty="0" err="1" smtClean="0"/>
              <a:t>Вильчик</a:t>
            </a:r>
            <a:r>
              <a:rPr lang="ru-RU" sz="2700" dirty="0" smtClean="0"/>
              <a:t>, Н.П. Архитектура зданий: учебник / Н.П. </a:t>
            </a:r>
            <a:r>
              <a:rPr lang="ru-RU" sz="2700" dirty="0" err="1" smtClean="0"/>
              <a:t>Вильчик</a:t>
            </a:r>
            <a:r>
              <a:rPr lang="ru-RU" sz="2700" dirty="0" smtClean="0"/>
              <a:t>. – 2-е изд., </a:t>
            </a:r>
            <a:r>
              <a:rPr lang="ru-RU" sz="2700" dirty="0" err="1" smtClean="0"/>
              <a:t>перераб</a:t>
            </a:r>
            <a:r>
              <a:rPr lang="ru-RU" sz="2700" dirty="0" smtClean="0"/>
              <a:t>. и доп. – М.:ИНФРА – М, 2021г. – 319с.: ил. – (Среднее профессиональное образование)</a:t>
            </a:r>
            <a:br>
              <a:rPr lang="ru-RU" sz="2700" dirty="0" smtClean="0"/>
            </a:br>
            <a:r>
              <a:rPr lang="ru-RU" sz="2700" dirty="0" smtClean="0"/>
              <a:t>2.Основы архитектуры и строительных конструкций [Электронный ресурс]: методические указания к курсовой работе для обучающихся по направлению подготовки 08.03.01 Строительство/ — Электрон. текстовые данные.— Москва: Московский государственный строительный университет, Ай Пи Эр </a:t>
            </a:r>
            <a:r>
              <a:rPr lang="ru-RU" sz="2700" dirty="0" err="1" smtClean="0"/>
              <a:t>Медиа</a:t>
            </a:r>
            <a:r>
              <a:rPr lang="ru-RU" sz="2700" dirty="0" smtClean="0"/>
              <a:t>, ЭБС АСВ, 2022.— 56 </a:t>
            </a:r>
            <a:r>
              <a:rPr lang="ru-RU" sz="2700" dirty="0" err="1" smtClean="0"/>
              <a:t>c</a:t>
            </a:r>
            <a:r>
              <a:rPr lang="ru-RU" sz="2700" dirty="0" smtClean="0"/>
              <a:t>.— Режим доступа: http://www.iprbookshop.ru/65652.html.— ЭБС «</a:t>
            </a:r>
            <a:r>
              <a:rPr lang="ru-RU" sz="2700" dirty="0" err="1" smtClean="0"/>
              <a:t>IPRbooks</a:t>
            </a:r>
            <a:r>
              <a:rPr lang="ru-RU" sz="2700" dirty="0" smtClean="0"/>
              <a:t>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0"/>
            <a:ext cx="821609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Возведение зданий из сборных элементов требует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типизации,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стандартизации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унификации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изделий и конструкций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2071678"/>
            <a:ext cx="84296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Типизация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 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это разработка и отбор наиболее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рациональных с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экономической и технической точки зрения объемно-планировочных и конструктивных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решений для многократного использования в строительстве.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Типизация</a:t>
            </a:r>
            <a:r>
              <a:rPr lang="ru-RU" sz="2800" b="1" dirty="0" smtClean="0"/>
              <a:t> в проектировании развивается по следующим четырем направлениям: </a:t>
            </a:r>
          </a:p>
          <a:p>
            <a:pPr algn="just"/>
            <a:r>
              <a:rPr lang="ru-RU" sz="2800" b="1" dirty="0" smtClean="0"/>
              <a:t>                   1.проектирование типовых зданий, </a:t>
            </a:r>
          </a:p>
          <a:p>
            <a:pPr marL="514350" indent="-514350" algn="just"/>
            <a:r>
              <a:rPr lang="ru-RU" sz="2800" b="1" dirty="0" smtClean="0"/>
              <a:t>                   2.объемно-планировочных элементов зданий,</a:t>
            </a:r>
          </a:p>
          <a:p>
            <a:pPr marL="514350" indent="-514350" algn="just"/>
            <a:r>
              <a:rPr lang="ru-RU" sz="2800" b="1" dirty="0" smtClean="0"/>
              <a:t>                   3.конструкций и изделий, </a:t>
            </a:r>
          </a:p>
          <a:p>
            <a:pPr marL="514350" indent="-514350" algn="just"/>
            <a:r>
              <a:rPr lang="ru-RU" sz="2800" b="1" dirty="0" smtClean="0"/>
              <a:t>                   4.узлов и деталей зданий.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6448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1.ПРОЕКТИРОВАНИЕ ТИПОВЫХ ЗДАНИЙ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4" descr="панельные жилые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42148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Типовые проекты каркасных домов. Быстровозводимые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8220" cy="3009901"/>
          </a:xfrm>
          <a:prstGeom prst="rect">
            <a:avLst/>
          </a:prstGeom>
          <a:noFill/>
        </p:spPr>
      </p:pic>
      <p:pic>
        <p:nvPicPr>
          <p:cNvPr id="38916" name="Picture 4" descr="Типовые серии дом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000372"/>
            <a:ext cx="6858048" cy="3857628"/>
          </a:xfrm>
          <a:prstGeom prst="rect">
            <a:avLst/>
          </a:prstGeom>
          <a:noFill/>
        </p:spPr>
      </p:pic>
      <p:pic>
        <p:nvPicPr>
          <p:cNvPr id="38918" name="Picture 6" descr="http://riarealty.ru/images/39845/02/3984502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0" y="0"/>
            <a:ext cx="4095750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2 .ПРОЕКТИРОВАНИЕ  ТИПОВЫХ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ОБЪЕМНО-ПЛАНИРОВОЧНЫХ ЭЛЕМЕНТОВ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ЗДАНИЙ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506" name="Picture 2" descr="Типовые серии домов"/>
          <p:cNvPicPr>
            <a:picLocks noChangeAspect="1" noChangeArrowheads="1"/>
          </p:cNvPicPr>
          <p:nvPr/>
        </p:nvPicPr>
        <p:blipFill>
          <a:blip r:embed="rId2"/>
          <a:srcRect r="381" b="11516"/>
          <a:stretch>
            <a:fillRect/>
          </a:stretch>
        </p:blipFill>
        <p:spPr bwMode="auto">
          <a:xfrm>
            <a:off x="928662" y="1714488"/>
            <a:ext cx="7643866" cy="4819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ddv-shop.com/images/ddv-shop14/ddv-shop14-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5974492" cy="52863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Примеры компоновки зданий из типовых блок - секций</a:t>
            </a:r>
            <a:r>
              <a:rPr lang="ru-RU" sz="2800" b="1" dirty="0" smtClean="0"/>
              <a:t>: а - компоновка из угловой (У), рядовых (Р), поворотных (П) и торцевых (Т) блок - секций;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Типовые каркасно-щитовые индивидуальные блокированные жилые дома эконом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15436" cy="471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740</Words>
  <Application>Microsoft Office PowerPoint</Application>
  <PresentationFormat>Экран (4:3)</PresentationFormat>
  <Paragraphs>109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   Контрольные вопросы 1. Что называется типизацией и унификацией? 2.Что такое модуль, шаг, пролет здания? 3. Что такое номинальные, конструктивные и натурные  размеры? 4. Что такое система модульных плоскостей? Литература: 1. Вильчик, Н.П. Архитектура зданий: учебник / Н.П. Вильчик. – 2-е изд., перераб. и доп. – М.:ИНФРА – М, 2021г. – 319с.: ил. – (Среднее профессиональное образование) 2.Основы архитектуры и строительных конструкций [Электронный ресурс]: методические указания к курсовой работе для обучающихся по направлению подготовки 08.03.01 Строительство/ — Электрон. текстовые данные.— Москва: Московский государственный строительный университет, Ай Пи Эр Медиа, ЭБС АСВ, 2022.— 56 c.— Режим доступа: http://www.iprbookshop.ru/65652.html.— ЭБС «IPRbooks»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ирина</cp:lastModifiedBy>
  <cp:revision>36</cp:revision>
  <dcterms:created xsi:type="dcterms:W3CDTF">2014-02-05T04:34:38Z</dcterms:created>
  <dcterms:modified xsi:type="dcterms:W3CDTF">2022-11-13T10:19:46Z</dcterms:modified>
</cp:coreProperties>
</file>