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2.xml" ContentType="application/vnd.openxmlformats-officedocument.presentationml.slid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1.xml" ContentType="application/vnd.openxmlformats-officedocument.presentationml.slide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viewProps.xml" ContentType="application/vnd.openxmlformats-officedocument.presentationml.viewProps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esProps" Target="presProps.xml" /><Relationship Id="rId30" Type="http://schemas.openxmlformats.org/officeDocument/2006/relationships/tableStyles" Target="tableStyles.xml" /><Relationship Id="rId3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bg>
      <p:bgRef idx="1001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 hidden="0"/>
          <p:cNvSpPr>
            <a:spLocks noChangeArrowheads="1"/>
          </p:cNvSpPr>
          <p:nvPr isPhoto="0" userDrawn="0"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 hidden="0"/>
          <p:cNvSpPr>
            <a:spLocks noChangeArrowheads="1"/>
          </p:cNvSpPr>
          <p:nvPr isPhoto="0" userDrawn="0"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9" name="Подзаголовок 8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2819400"/>
            <a:ext cx="6400800" cy="1752599"/>
          </a:xfrm>
        </p:spPr>
        <p:txBody>
          <a:bodyPr/>
          <a:lstStyle>
            <a:lvl1pPr marL="0" indent="0" algn="ctr">
              <a:buNone/>
              <a:defRPr sz="1600" b="1" cap="all" spc="25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28" name="Дата 27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17" name="Нижний колонтитул 16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 hidden="0"/>
          <p:cNvSpPr>
            <a:spLocks noChangeShapeType="1"/>
          </p:cNvSpPr>
          <p:nvPr isPhoto="0" userDrawn="0"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 hidden="0"/>
          <p:cNvSpPr>
            <a:spLocks noChangeArrowheads="1"/>
          </p:cNvSpPr>
          <p:nvPr isPhoto="0" userDrawn="0"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3" name="Овал 12" hidden="0"/>
          <p:cNvSpPr/>
          <p:nvPr isPhoto="0" userDrawn="0"/>
        </p:nvSpPr>
        <p:spPr bwMode="auto"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Овал 13" hidden="0"/>
          <p:cNvSpPr/>
          <p:nvPr isPhoto="0" userDrawn="0"/>
        </p:nvSpPr>
        <p:spPr bwMode="auto"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Номер слайда 2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8" name="Заголовок 7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381000"/>
            <a:ext cx="7772400" cy="1752599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bg>
      <p:bgRef idx="1001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Вертикальный заголовок и текст">
    <p:bg>
      <p:bgRef idx="1001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 hidden="0"/>
          <p:cNvSpPr>
            <a:spLocks noChangeArrowheads="1"/>
          </p:cNvSpPr>
          <p:nvPr isPhoto="0" userDrawn="0"/>
        </p:nvSpPr>
        <p:spPr bwMode="white">
          <a:xfrm>
            <a:off x="7010399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 hidden="0"/>
          <p:cNvSpPr>
            <a:spLocks noChangeArrowheads="1"/>
          </p:cNvSpPr>
          <p:nvPr isPhoto="0" userDrawn="0"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 hidden="0"/>
          <p:cNvSpPr>
            <a:spLocks noChangeArrowheads="1"/>
          </p:cNvSpPr>
          <p:nvPr isPhoto="0" userDrawn="0"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 hidden="0"/>
          <p:cNvSpPr>
            <a:spLocks noChangeShapeType="1"/>
          </p:cNvSpPr>
          <p:nvPr isPhoto="0" userDrawn="0"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4" name="Овал 13" hidden="0"/>
          <p:cNvSpPr/>
          <p:nvPr isPhoto="0" userDrawn="0"/>
        </p:nvSpPr>
        <p:spPr bwMode="auto"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Овал 14" hidden="0"/>
          <p:cNvSpPr/>
          <p:nvPr isPhoto="0" userDrawn="0"/>
        </p:nvSpPr>
        <p:spPr bwMode="auto"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3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304800" y="304800"/>
            <a:ext cx="6553200" cy="5821366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7391400" y="304801"/>
            <a:ext cx="14478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bg>
      <p:bgRef idx="1001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8" name="Содержимое 7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301752" y="1527048"/>
            <a:ext cx="8503920" cy="457200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5" name="Прямоугольник 14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 hidden="0"/>
          <p:cNvSpPr>
            <a:spLocks noChangeArrowheads="1"/>
          </p:cNvSpPr>
          <p:nvPr isPhoto="0" userDrawn="0"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 hidden="0"/>
          <p:cNvSpPr>
            <a:spLocks noChangeArrowheads="1"/>
          </p:cNvSpPr>
          <p:nvPr isPhoto="0" userDrawn="0"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2" name="Прямоугольник 11" hidden="0"/>
          <p:cNvSpPr>
            <a:spLocks noChangeArrowheads="1"/>
          </p:cNvSpPr>
          <p:nvPr isPhoto="0" userDrawn="0"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3" name="Прямоугольник 12" hidden="0"/>
          <p:cNvSpPr>
            <a:spLocks noChangeArrowheads="1"/>
          </p:cNvSpPr>
          <p:nvPr isPhoto="0" userDrawn="0"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4" name="Прямоугольник 13" hidden="0"/>
          <p:cNvSpPr>
            <a:spLocks noChangeArrowheads="1"/>
          </p:cNvSpPr>
          <p:nvPr isPhoto="0" userDrawn="0"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5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8" name="Прямая соединительная линия 7" hidden="0"/>
          <p:cNvSpPr>
            <a:spLocks noChangeShapeType="1"/>
          </p:cNvSpPr>
          <p:nvPr isPhoto="0" userDrawn="0"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0" name="Овал 9" hidden="0"/>
          <p:cNvSpPr/>
          <p:nvPr isPhoto="0" userDrawn="0"/>
        </p:nvSpPr>
        <p:spPr bwMode="auto"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Овал 10" hidden="0"/>
          <p:cNvSpPr/>
          <p:nvPr isPhoto="0" userDrawn="0"/>
        </p:nvSpPr>
        <p:spPr bwMode="auto"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bg>
      <p:bgRef idx="1001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01752" y="228600"/>
            <a:ext cx="8534400" cy="75895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8" name="Прямая соединительная линия 7" hidden="0"/>
          <p:cNvSpPr>
            <a:spLocks noChangeShapeType="1"/>
          </p:cNvSpPr>
          <p:nvPr isPhoto="0" userDrawn="0"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0" name="Содержимое 9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2" name="Содержимое 11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woTxTwoObj" userDrawn="1">
  <p:cSld name="Сравнение">
    <p:bg>
      <p:bgRef idx="1001">
        <a:schemeClr val="bg2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 hidden="0"/>
          <p:cNvSpPr>
            <a:spLocks noChangeShapeType="1"/>
          </p:cNvSpPr>
          <p:nvPr isPhoto="0" userDrawn="0"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0" name="Прямоугольник 19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1" name="Прямоугольник 20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2" name="Прямоугольник 21" hidden="0"/>
          <p:cNvSpPr>
            <a:spLocks noChangeArrowheads="1"/>
          </p:cNvSpPr>
          <p:nvPr isPhoto="0" userDrawn="0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1" name="Прямоугольник 10" hidden="0"/>
          <p:cNvSpPr/>
          <p:nvPr isPhoto="0" userDrawn="0"/>
        </p:nvSpPr>
        <p:spPr bwMode="auto"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 hidden="0"/>
          <p:cNvSpPr>
            <a:spLocks noChangeArrowheads="1"/>
          </p:cNvSpPr>
          <p:nvPr isPhoto="0" userDrawn="0"/>
        </p:nvSpPr>
        <p:spPr bwMode="auto">
          <a:xfrm>
            <a:off x="145922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301752" y="1524000"/>
            <a:ext cx="4040188" cy="732974"/>
          </a:xfrm>
          <a:prstGeom prst="rect">
            <a:avLst/>
          </a:prstGeo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3" hasCustomPrompt="0"/>
          </p:nvPr>
        </p:nvSpPr>
        <p:spPr bwMode="auto">
          <a:xfrm>
            <a:off x="4791330" y="1524000"/>
            <a:ext cx="4041775" cy="731520"/>
          </a:xfrm>
          <a:prstGeom prst="rect">
            <a:avLst/>
          </a:prstGeo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Прямая соединительная линия 14" hidden="0"/>
          <p:cNvSpPr>
            <a:spLocks noChangeShapeType="1"/>
          </p:cNvSpPr>
          <p:nvPr isPhoto="0" userDrawn="0"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 hidden="0"/>
          <p:cNvSpPr>
            <a:spLocks noChangeArrowheads="1"/>
          </p:cNvSpPr>
          <p:nvPr isPhoto="0" userDrawn="0"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4" name="Содержимое 23" hidden="0"/>
          <p:cNvSpPr>
            <a:spLocks noGrp="1"/>
          </p:cNvSpPr>
          <p:nvPr isPhoto="0" userDrawn="0">
            <p:ph sz="quarter" idx="2" hasCustomPrompt="0"/>
          </p:nvPr>
        </p:nvSpPr>
        <p:spPr bwMode="auto">
          <a:xfrm>
            <a:off x="301752" y="2471383"/>
            <a:ext cx="4041648" cy="3818404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26" name="Содержимое 2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800600" y="2471383"/>
            <a:ext cx="4038600" cy="3822192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25" name="Овал 24" hidden="0"/>
          <p:cNvSpPr/>
          <p:nvPr isPhoto="0" userDrawn="0"/>
        </p:nvSpPr>
        <p:spPr bwMode="auto"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Овал 26" hidden="0"/>
          <p:cNvSpPr/>
          <p:nvPr isPhoto="0" userDrawn="0"/>
        </p:nvSpPr>
        <p:spPr bwMode="auto"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23" name="Заголовок 22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 rtlCol="0" anchor="b" anchorCtr="0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 hidden="0"/>
          <p:cNvSpPr>
            <a:spLocks noChangeArrowheads="1"/>
          </p:cNvSpPr>
          <p:nvPr isPhoto="0" userDrawn="0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 hidden="0"/>
          <p:cNvSpPr>
            <a:spLocks noChangeArrowheads="1"/>
          </p:cNvSpPr>
          <p:nvPr isPhoto="0" userDrawn="0"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 hidden="0"/>
          <p:cNvSpPr>
            <a:spLocks noChangeArrowheads="1"/>
          </p:cNvSpPr>
          <p:nvPr isPhoto="0" userDrawn="0"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 hidden="0"/>
          <p:cNvSpPr>
            <a:spLocks noChangeArrowheads="1"/>
          </p:cNvSpPr>
          <p:nvPr isPhoto="0" userDrawn="0"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5" name="Прямоугольник 14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 hidden="0"/>
          <p:cNvSpPr>
            <a:spLocks noChangeArrowheads="1"/>
          </p:cNvSpPr>
          <p:nvPr isPhoto="0" userDrawn="0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7" name="Прямоугольник 16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 hidden="0"/>
          <p:cNvSpPr/>
          <p:nvPr isPhoto="0" userDrawn="0"/>
        </p:nvSpPr>
        <p:spPr bwMode="auto">
          <a:xfrm>
            <a:off x="152400" y="609600"/>
            <a:ext cx="2743200" cy="5867399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81000" y="914400"/>
            <a:ext cx="2362199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 hidden="0"/>
          <p:cNvSpPr>
            <a:spLocks noGrp="1"/>
          </p:cNvSpPr>
          <p:nvPr isPhoto="0" userDrawn="0">
            <p:ph type="body" idx="2" hasCustomPrompt="0"/>
          </p:nvPr>
        </p:nvSpPr>
        <p:spPr bwMode="auto">
          <a:xfrm>
            <a:off x="381000" y="1981200"/>
            <a:ext cx="2362199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Прямоугольник 7" hidden="0"/>
          <p:cNvSpPr>
            <a:spLocks noChangeArrowheads="1"/>
          </p:cNvSpPr>
          <p:nvPr isPhoto="0" userDrawn="0"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 hidden="0"/>
          <p:cNvSpPr>
            <a:spLocks noChangeShapeType="1"/>
          </p:cNvSpPr>
          <p:nvPr isPhoto="0" userDrawn="0"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0" name="Содержимое 19" hidden="0"/>
          <p:cNvSpPr>
            <a:spLocks noGrp="1"/>
          </p:cNvSpPr>
          <p:nvPr isPhoto="0" userDrawn="0">
            <p:ph sz="quarter" idx="1" hasCustomPrompt="0"/>
          </p:nvPr>
        </p:nvSpPr>
        <p:spPr bwMode="auto">
          <a:xfrm>
            <a:off x="3124200" y="685800"/>
            <a:ext cx="5638800" cy="5410200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Овал 9" hidden="0"/>
          <p:cNvSpPr/>
          <p:nvPr isPhoto="0" userDrawn="0"/>
        </p:nvSpPr>
        <p:spPr bwMode="auto"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Овал 10" hidden="0"/>
          <p:cNvSpPr/>
          <p:nvPr isPhoto="0" userDrawn="0"/>
        </p:nvSpPr>
        <p:spPr bwMode="auto"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21" name="Прямоугольник 20" hidden="0"/>
          <p:cNvSpPr>
            <a:spLocks noChangeArrowheads="1"/>
          </p:cNvSpPr>
          <p:nvPr isPhoto="0" userDrawn="0"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 hidden="0"/>
          <p:cNvSpPr>
            <a:spLocks noChangeShapeType="1"/>
          </p:cNvSpPr>
          <p:nvPr isPhoto="0" userDrawn="0"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 hidden="0"/>
          <p:cNvSpPr>
            <a:spLocks noChangeArrowheads="1"/>
          </p:cNvSpPr>
          <p:nvPr isPhoto="0" userDrawn="0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7" name="Прямоугольник 16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20" name="Прямоугольник 19" hidden="0"/>
          <p:cNvSpPr>
            <a:spLocks noChangeArrowheads="1"/>
          </p:cNvSpPr>
          <p:nvPr isPhoto="0" userDrawn="0"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 hidden="0"/>
          <p:cNvSpPr/>
          <p:nvPr isPhoto="0" userDrawn="0"/>
        </p:nvSpPr>
        <p:spPr bwMode="auto">
          <a:xfrm>
            <a:off x="152400" y="609600"/>
            <a:ext cx="2743200" cy="5867399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 hidden="0"/>
          <p:cNvSpPr>
            <a:spLocks noChangeArrowheads="1"/>
          </p:cNvSpPr>
          <p:nvPr isPhoto="0" userDrawn="0"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2" name="Овал 11" hidden="0"/>
          <p:cNvSpPr/>
          <p:nvPr isPhoto="0" userDrawn="0"/>
        </p:nvSpPr>
        <p:spPr bwMode="auto"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Овал 12" hidden="0"/>
          <p:cNvSpPr/>
          <p:nvPr isPhoto="0" userDrawn="0"/>
        </p:nvSpPr>
        <p:spPr bwMode="auto"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000375" y="5029200"/>
            <a:ext cx="5867399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3000375" y="609600"/>
            <a:ext cx="5867399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2" name="Прямоугольник 21" hidden="0"/>
          <p:cNvSpPr>
            <a:spLocks noChangeArrowheads="1"/>
          </p:cNvSpPr>
          <p:nvPr isPhoto="0" userDrawn="0"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5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 hidden="0"/>
          <p:cNvSpPr>
            <a:spLocks noChangeArrowheads="1"/>
          </p:cNvSpPr>
          <p:nvPr isPhoto="0" userDrawn="0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8" name="Прямоугольник 17" hidden="0"/>
          <p:cNvSpPr>
            <a:spLocks noChangeArrowheads="1"/>
          </p:cNvSpPr>
          <p:nvPr isPhoto="0" userDrawn="0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9" name="Прямоугольник 18" hidden="0"/>
          <p:cNvSpPr>
            <a:spLocks noChangeArrowheads="1"/>
          </p:cNvSpPr>
          <p:nvPr isPhoto="0" userDrawn="0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 hidden="0"/>
          <p:cNvSpPr>
            <a:spLocks noChangeArrowheads="1"/>
          </p:cNvSpPr>
          <p:nvPr isPhoto="0" userDrawn="0"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4" name="Дата 1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CA8DE3-66CD-487F-A636-6559AE57AA6A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 hidden="0"/>
          <p:cNvSpPr>
            <a:spLocks noChangeArrowheads="1"/>
          </p:cNvSpPr>
          <p:nvPr isPhoto="0" userDrawn="0"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 hidden="0"/>
          <p:cNvSpPr>
            <a:spLocks noChangeShapeType="1"/>
          </p:cNvSpPr>
          <p:nvPr isPhoto="0" userDrawn="0"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>
              <a:defRPr/>
            </a:pPr>
            <a:endParaRPr lang="en-US"/>
          </a:p>
        </p:txBody>
      </p:sp>
      <p:sp>
        <p:nvSpPr>
          <p:cNvPr id="12" name="Овал 11" hidden="0"/>
          <p:cNvSpPr/>
          <p:nvPr isPhoto="0" userDrawn="0"/>
        </p:nvSpPr>
        <p:spPr bwMode="auto"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Овал 14" hidden="0"/>
          <p:cNvSpPr/>
          <p:nvPr isPhoto="0" userDrawn="0"/>
        </p:nvSpPr>
        <p:spPr bwMode="auto"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Номер слайда 22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>
              <a:defRPr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2014A8C-A125-4A20-BC21-E2F609A4065F}" type="slidenum">
              <a:rPr lang="ru-RU"/>
              <a:t/>
            </a:fld>
            <a:endParaRPr lang="ru-RU"/>
          </a:p>
        </p:txBody>
      </p:sp>
      <p:sp>
        <p:nvSpPr>
          <p:cNvPr id="22" name="Заголовок 2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Текст 1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>
        <a:spcBef>
          <a:spcPts val="0"/>
        </a:spcBef>
        <a:buNone/>
        <a:defRPr sz="33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>
        <a:spcBef>
          <a:spcPts val="0"/>
        </a:spcBef>
        <a:buClr>
          <a:schemeClr val="accent1"/>
        </a:buClr>
        <a:buSzPct val="85000"/>
        <a:buFont typeface="Wingdings 2"/>
        <a:buChar char="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>
        <a:spcBef>
          <a:spcPts val="0"/>
        </a:spcBef>
        <a:buClr>
          <a:schemeClr val="accent2"/>
        </a:buClr>
        <a:buSzPct val="70000"/>
        <a:buFont typeface="Wingdings"/>
        <a:buChar char=""/>
        <a:defRPr sz="2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>
        <a:spcBef>
          <a:spcPts val="0"/>
        </a:spcBef>
        <a:buClr>
          <a:schemeClr val="accent3"/>
        </a:buClr>
        <a:buSzPct val="75000"/>
        <a:buFont typeface="Wingdings 2"/>
        <a:buChar char="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>
        <a:spcBef>
          <a:spcPts val="0"/>
        </a:spcBef>
        <a:buClr>
          <a:schemeClr val="accent4"/>
        </a:buClr>
        <a:buSzPct val="70000"/>
        <a:buFont typeface="Wingdings"/>
        <a:buChar char=""/>
        <a:defRPr sz="20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>
        <a:spcBef>
          <a:spcPts val="0"/>
        </a:spcBef>
        <a:buClr>
          <a:schemeClr val="accent5"/>
        </a:buClr>
        <a:buFontTx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>
        <a:spcBef>
          <a:spcPts val="0"/>
        </a:spcBef>
        <a:buClr>
          <a:schemeClr val="accent6"/>
        </a:buClr>
        <a:buSzPct val="80000"/>
        <a:buFont typeface="Wingdings 2"/>
        <a:buChar char="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>
        <a:spcBef>
          <a:spcPts val="0"/>
        </a:spcBef>
        <a:buClr>
          <a:schemeClr val="accent1">
            <a:shade val="75000"/>
          </a:schemeClr>
        </a:buClr>
        <a:buSzPct val="90000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>
        <a:spcBef>
          <a:spcPts val="0"/>
        </a:spcBef>
        <a:buClr>
          <a:schemeClr val="accent4">
            <a:shade val="75000"/>
          </a:schemeClr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>
        <a:spcBef>
          <a:spcPts val="0"/>
        </a:spcBef>
        <a:buClr>
          <a:schemeClr val="accent2">
            <a:shade val="75000"/>
          </a:schemeClr>
        </a:buClr>
        <a:buSzPct val="90000"/>
        <a:buChar char="•"/>
        <a:defRPr sz="1400" cap="all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5.jpg" TargetMode="External"/><Relationship Id="rId3" Type="http://schemas.openxmlformats.org/officeDocument/2006/relationships/image" Target="../media/image5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6.jpg" TargetMode="External"/><Relationship Id="rId3" Type="http://schemas.openxmlformats.org/officeDocument/2006/relationships/image" Target="../media/image6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7.jpg" TargetMode="External"/><Relationship Id="rId3" Type="http://schemas.openxmlformats.org/officeDocument/2006/relationships/image" Target="../media/image7.jp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8.jpg" TargetMode="External"/><Relationship Id="rId3" Type="http://schemas.openxmlformats.org/officeDocument/2006/relationships/image" Target="../media/image8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9.jpg" TargetMode="External"/><Relationship Id="rId3" Type="http://schemas.openxmlformats.org/officeDocument/2006/relationships/image" Target="../media/image9.jpg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10.jpg" TargetMode="External"/><Relationship Id="rId3" Type="http://schemas.openxmlformats.org/officeDocument/2006/relationships/image" Target="../media/image10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11.jpg" TargetMode="External"/><Relationship Id="rId3" Type="http://schemas.openxmlformats.org/officeDocument/2006/relationships/image" Target="../media/image11.jpg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12.jpg" TargetMode="External"/><Relationship Id="rId3" Type="http://schemas.openxmlformats.org/officeDocument/2006/relationships/image" Target="../media/image12.jpg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13.jpg" TargetMode="External"/><Relationship Id="rId3" Type="http://schemas.openxmlformats.org/officeDocument/2006/relationships/image" Target="../media/image13.jpg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14.jpg" TargetMode="External"/><Relationship Id="rId3" Type="http://schemas.openxmlformats.org/officeDocument/2006/relationships/image" Target="../media/image14.jpg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3.jpg" TargetMode="External"/><Relationship Id="rId3" Type="http://schemas.openxmlformats.org/officeDocument/2006/relationships/image" Target="../media/image3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spline.com/archi_blog/wp-content/uploads/sites/2/2021/04/ris.-104.jpg" TargetMode="Externa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714348" y="4500570"/>
            <a:ext cx="7786742" cy="114300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0">
                <a:solidFill>
                  <a:schemeClr val="tx1"/>
                </a:solidFill>
                <a:latin typeface="Times New Roman"/>
                <a:cs typeface="Times New Roman"/>
              </a:rPr>
              <a:t>Подготовил преподаватель </a:t>
            </a:r>
            <a:endParaRPr/>
          </a:p>
          <a:p>
            <a:pPr>
              <a:defRPr/>
            </a:pPr>
            <a:r>
              <a:rPr lang="ru-RU" sz="2800" b="0">
                <a:solidFill>
                  <a:schemeClr val="tx1"/>
                </a:solidFill>
                <a:latin typeface="Times New Roman"/>
                <a:cs typeface="Times New Roman"/>
              </a:rPr>
              <a:t>Гомозова</a:t>
            </a:r>
            <a:r>
              <a:rPr lang="ru-RU" sz="2800" b="0">
                <a:solidFill>
                  <a:schemeClr val="tx1"/>
                </a:solidFill>
                <a:latin typeface="Times New Roman"/>
                <a:cs typeface="Times New Roman"/>
              </a:rPr>
              <a:t> Л.Н.</a:t>
            </a:r>
            <a:endParaRPr lang="ru-RU" sz="2800" b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2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285720" y="1000108"/>
            <a:ext cx="8715436" cy="121444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800" b="1">
                <a:latin typeface="Times New Roman"/>
                <a:cs typeface="Times New Roman"/>
              </a:rPr>
              <a:t>Презентация на тему: «Аксонометрические проекции»</a:t>
            </a:r>
            <a:endParaRPr lang="ru-RU" sz="4800" b="1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7" name="Rectangle 1" hidden="0"/>
          <p:cNvSpPr>
            <a:spLocks noChangeArrowheads="1"/>
          </p:cNvSpPr>
          <p:nvPr isPhoto="0" userDrawn="0"/>
        </p:nvSpPr>
        <p:spPr bwMode="auto">
          <a:xfrm>
            <a:off x="214282" y="0"/>
            <a:ext cx="550072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Прямоугольная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диметрия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представляет собой аксонометрическую проекцию с направлением проецирования, перпендикулярным аксонометрической плоскости проекций Р и одинаковыми коэффициентами искажения по осям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х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8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Ось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х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(рис. 3 а) составляет с горизонтальной прямой угол 7°10′, а ось у – угол 41°25′.</a:t>
            </a:r>
            <a:r>
              <a:rPr lang="ru-RU" sz="28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Ось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занимает вертикальное положение. На рис. 3б показан графический способ построения осей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диметрии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4" name="Рисунок 3" descr="https://hspline.com/archi_blog/wp-content/uploads/sites/2/2021/04/ris.-105.jpg" hidden="0">
            <a:hlinkClick r:id="rId2"/>
          </p:cNvPr>
          <p:cNvPicPr/>
          <p:nvPr isPhoto="0" userDrawn="0"/>
        </p:nvPicPr>
        <p:blipFill>
          <a:blip r:embed="rId3"/>
          <a:srcRect l="0" t="0" r="48469" b="0"/>
          <a:stretch/>
        </p:blipFill>
        <p:spPr bwMode="auto">
          <a:xfrm>
            <a:off x="5429256" y="285728"/>
            <a:ext cx="321471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hspline.com/archi_blog/wp-content/uploads/sites/2/2021/04/ris.-105.jpg" hidden="0">
            <a:hlinkClick r:id="rId2"/>
          </p:cNvPr>
          <p:cNvPicPr/>
          <p:nvPr isPhoto="0" userDrawn="0"/>
        </p:nvPicPr>
        <p:blipFill>
          <a:blip r:embed="rId3"/>
          <a:srcRect l="53216" t="0" r="0" b="0"/>
          <a:stretch/>
        </p:blipFill>
        <p:spPr bwMode="auto">
          <a:xfrm>
            <a:off x="5572132" y="3357562"/>
            <a:ext cx="314327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2" hidden="0"/>
          <p:cNvSpPr>
            <a:spLocks noChangeArrowheads="1"/>
          </p:cNvSpPr>
          <p:nvPr isPhoto="0" userDrawn="0"/>
        </p:nvSpPr>
        <p:spPr bwMode="auto">
          <a:xfrm>
            <a:off x="6715140" y="5929330"/>
            <a:ext cx="13573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3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3" name="Rectangle 1" hidden="0"/>
          <p:cNvSpPr>
            <a:spLocks noChangeArrowheads="1"/>
          </p:cNvSpPr>
          <p:nvPr isPhoto="0" userDrawn="0"/>
        </p:nvSpPr>
        <p:spPr bwMode="auto">
          <a:xfrm>
            <a:off x="285720" y="214290"/>
            <a:ext cx="850112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диметрии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коэффициенты искажения по осям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х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равны 0,94, а по оси у – 0,47.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При построениях первый коэффициент округляют до 1, а второй – до 0,5. Таким образом, отрезки, параллельные осям координат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х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откладывают в натуральную величину, а длину отрезков, параллельных оси у, уменьшают в два раза.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578" name="Rectangle 2" hidden="0"/>
          <p:cNvSpPr>
            <a:spLocks noChangeArrowheads="1"/>
          </p:cNvSpPr>
          <p:nvPr isPhoto="0" userDrawn="0"/>
        </p:nvSpPr>
        <p:spPr bwMode="auto">
          <a:xfrm>
            <a:off x="214281" y="224411"/>
            <a:ext cx="8715471" cy="207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i="0" u="none" strike="noStrike" cap="none">
                <a:ln>
                  <a:noFill/>
                </a:ln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Построение окружности в аксонометрии</a:t>
            </a:r>
            <a:endParaRPr sz="2800" b="1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Изометрия.  Изометрические проекции окружностей, расположенных в  плоскостях проекций или в плоскостях, им параллельных, есть эллипсы (рис. 4).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4577" name="Рисунок 4" descr="https://hspline.com/archi_blog/wp-content/uploads/sites/2/2021/04/ris.-106.jpg" hidden="0">
            <a:hlinkClick r:id="rId2"/>
          </p:cNvPr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643042" y="2210966"/>
            <a:ext cx="6216213" cy="4004116"/>
          </a:xfrm>
          <a:prstGeom prst="rect">
            <a:avLst/>
          </a:prstGeom>
          <a:noFill/>
        </p:spPr>
      </p:pic>
      <p:sp>
        <p:nvSpPr>
          <p:cNvPr id="24579" name="Rectangle 3" hidden="0"/>
          <p:cNvSpPr>
            <a:spLocks noChangeArrowheads="1"/>
          </p:cNvSpPr>
          <p:nvPr isPhoto="0" userDrawn="0"/>
        </p:nvSpPr>
        <p:spPr bwMode="auto">
          <a:xfrm>
            <a:off x="0" y="2811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21" name="Rectangle 1" hidden="0"/>
          <p:cNvSpPr>
            <a:spLocks noChangeArrowheads="1"/>
          </p:cNvSpPr>
          <p:nvPr isPhoto="0" userDrawn="0"/>
        </p:nvSpPr>
        <p:spPr bwMode="auto">
          <a:xfrm>
            <a:off x="214282" y="285728"/>
            <a:ext cx="871543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Бол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ьшие оси этих эллипсов равны l,22D</a:t>
            </a:r>
            <a:r>
              <a:rPr lang="ru-RU" sz="3200" b="0" i="0" u="non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окр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а малые 0,71Dокр, где 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Dокр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– диаметр изображаемой окружности.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Большая ось эллипсов всегда перпендикулярна к той аксонометрической оси, которая отсутствует в плоскости окружности, а малая совпадает с этой осью или параллельна ей.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Практически при построении изометрии окружности эллипс обычно заменяют близким к нему по форме овалом, т.к. построение овала значительно проще.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697" name="Rectangle 1" hidden="0"/>
          <p:cNvSpPr>
            <a:spLocks noChangeArrowheads="1"/>
          </p:cNvSpPr>
          <p:nvPr isPhoto="0" userDrawn="0"/>
        </p:nvSpPr>
        <p:spPr bwMode="auto">
          <a:xfrm>
            <a:off x="214282" y="142852"/>
            <a:ext cx="87154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Наиболее простой способ построения овала показан на рис. 5.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3" name="Рисунок 2" descr="https://hspline.com/archi_blog/wp-content/uploads/sites/2/2021/04/ris.-107.jpg" hidden="0">
            <a:hlinkClick r:id="rId2"/>
          </p:cNvPr>
          <p:cNvPicPr/>
          <p:nvPr isPhoto="0" userDrawn="0"/>
        </p:nvPicPr>
        <p:blipFill>
          <a:blip r:embed="rId3"/>
          <a:stretch/>
        </p:blipFill>
        <p:spPr bwMode="auto">
          <a:xfrm>
            <a:off x="214282" y="1071546"/>
            <a:ext cx="864399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Rectangle 2" hidden="0"/>
          <p:cNvSpPr>
            <a:spLocks noChangeArrowheads="1"/>
          </p:cNvSpPr>
          <p:nvPr isPhoto="0" userDrawn="0"/>
        </p:nvSpPr>
        <p:spPr bwMode="auto">
          <a:xfrm>
            <a:off x="214282" y="3714752"/>
            <a:ext cx="864399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5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Этот  способ  заключается  в  построении  изометрии 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квадрата,  описанного  вокруг  окружности. Точки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N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p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 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L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p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 (вершины квадрата) являются центрами для дуг радиуса R1 . Соединив точку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N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p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 с точками 2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и 3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получим точки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 и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– центры дуг радиуса R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674" name="Rectangle 2" hidden="0"/>
          <p:cNvSpPr>
            <a:spLocks noChangeArrowheads="1"/>
          </p:cNvSpPr>
          <p:nvPr isPhoto="0" userDrawn="0"/>
        </p:nvSpPr>
        <p:spPr bwMode="auto">
          <a:xfrm>
            <a:off x="357158" y="285728"/>
            <a:ext cx="8501122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 рис. 6 а, б построены изометрии окружностей, расположенных во фронтальной и профильной плоскостях.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8673" name="Рисунок 6" descr="https://hspline.com/archi_blog/wp-content/uploads/sites/2/2021/04/ris.-108.jpg" hidden="0">
            <a:hlinkClick r:id="rId2"/>
          </p:cNvPr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2462970" y="1428735"/>
            <a:ext cx="5323740" cy="4357718"/>
          </a:xfrm>
          <a:prstGeom prst="rect">
            <a:avLst/>
          </a:prstGeom>
          <a:noFill/>
        </p:spPr>
      </p:pic>
      <p:sp>
        <p:nvSpPr>
          <p:cNvPr id="28675" name="Rectangle 3" hidden="0"/>
          <p:cNvSpPr>
            <a:spLocks noChangeArrowheads="1"/>
          </p:cNvSpPr>
          <p:nvPr isPhoto="0" userDrawn="0"/>
        </p:nvSpPr>
        <p:spPr bwMode="auto">
          <a:xfrm>
            <a:off x="3286116" y="5715016"/>
            <a:ext cx="27146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6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649" name="Rectangle 1" hidden="0"/>
          <p:cNvSpPr>
            <a:spLocks noChangeArrowheads="1"/>
          </p:cNvSpPr>
          <p:nvPr isPhoto="0" userDrawn="0"/>
        </p:nvSpPr>
        <p:spPr bwMode="auto">
          <a:xfrm>
            <a:off x="285720" y="214290"/>
            <a:ext cx="86439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Диметрия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Окружности, расположенные в горизонтальной и профильной плоскостях, проецируются в эллипсы с большой осью, равной 1,06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Dокp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, а малой – 0,35Dокр (рис. 7).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Окружности, расположенные во фронтальной плоскости, проецируются в виде эллипсов с большой осью, равной 1,06Dокр, а малой – 0,94Dокр.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Большие оси эллипсов, как и в изометрии, перпендикулярны к той аксонометрической оси, которая отсутствует в данной плоскости, а малые оси совпадают с направлением этой оси.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hspline.com/archi_blog/wp-content/uploads/sites/2/2021/04/ris.-109.jpg" hidden="0">
            <a:hlinkClick r:id="rId2"/>
          </p:cNvPr>
          <p:cNvPicPr/>
          <p:nvPr isPhoto="0" userDrawn="0"/>
        </p:nvPicPr>
        <p:blipFill>
          <a:blip r:embed="rId3"/>
          <a:stretch/>
        </p:blipFill>
        <p:spPr bwMode="auto">
          <a:xfrm>
            <a:off x="1142976" y="785794"/>
            <a:ext cx="685804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 hidden="0"/>
          <p:cNvSpPr>
            <a:spLocks noChangeArrowheads="1"/>
          </p:cNvSpPr>
          <p:nvPr isPhoto="0" userDrawn="0"/>
        </p:nvSpPr>
        <p:spPr bwMode="auto">
          <a:xfrm>
            <a:off x="3929058" y="5500702"/>
            <a:ext cx="11430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7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601" name="Rectangle 1" hidden="0"/>
          <p:cNvSpPr>
            <a:spLocks noChangeArrowheads="1"/>
          </p:cNvSpPr>
          <p:nvPr isPhoto="0" userDrawn="0"/>
        </p:nvSpPr>
        <p:spPr bwMode="auto">
          <a:xfrm>
            <a:off x="285720" y="214290"/>
            <a:ext cx="864399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Диметрии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окружностей (эллипсы) обычно заменяют овалами, размеры осей которых равны размерам соответствующих осей эллипсов. Построение этих овалов показано на рис. 8. На рис. 8 а построения понятны по чертежу.</a:t>
            </a:r>
            <a:r>
              <a:rPr lang="ru-RU" sz="28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 рис. 8 б строим оси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диметрии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х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у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 Затем строим прямую, перпендикулярную оси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у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 Отложив на осях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х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и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радиус заданной окружности, получим точки М, К, N, L, которые являются точками сопряжения дуг овала. Через точки М и N проводим горизонтальные прямые.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В пересечении этих прямых с осью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у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 и перпендикуляром к ней получим точки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. Из центров O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и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опишем дуги радиусом R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=О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K, а из центров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и 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4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– дуги радиусом R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=О</a:t>
            </a:r>
            <a:r>
              <a:rPr lang="ru-RU" sz="2800" b="0" i="0" u="none" strike="noStrike" cap="none" baseline="-25000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M.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hspline.com/archi_blog/wp-content/uploads/sites/2/2021/04/ris.-110.jpg" hidden="0">
            <a:hlinkClick r:id="rId2"/>
          </p:cNvPr>
          <p:cNvPicPr/>
          <p:nvPr isPhoto="0" userDrawn="0"/>
        </p:nvPicPr>
        <p:blipFill>
          <a:blip r:embed="rId3"/>
          <a:srcRect l="9223" t="2675" r="6980" b="45617"/>
          <a:stretch/>
        </p:blipFill>
        <p:spPr bwMode="auto">
          <a:xfrm>
            <a:off x="428596" y="1285860"/>
            <a:ext cx="378621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https://hspline.com/archi_blog/wp-content/uploads/sites/2/2021/04/ris.-110.jpg" hidden="0">
            <a:hlinkClick r:id="rId2"/>
          </p:cNvPr>
          <p:cNvPicPr/>
          <p:nvPr isPhoto="0" userDrawn="0"/>
        </p:nvPicPr>
        <p:blipFill>
          <a:blip r:embed="rId3"/>
          <a:srcRect l="0" t="56464" r="0" b="0"/>
          <a:stretch/>
        </p:blipFill>
        <p:spPr bwMode="auto">
          <a:xfrm>
            <a:off x="4286248" y="1571612"/>
            <a:ext cx="457203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7" name="Rectangle 1" hidden="0"/>
          <p:cNvSpPr>
            <a:spLocks noChangeArrowheads="1"/>
          </p:cNvSpPr>
          <p:nvPr isPhoto="0" userDrawn="0"/>
        </p:nvSpPr>
        <p:spPr bwMode="auto">
          <a:xfrm>
            <a:off x="4500562" y="4786322"/>
            <a:ext cx="10951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8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214282" y="285729"/>
            <a:ext cx="87154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Цель: </a:t>
            </a:r>
            <a:r>
              <a:rPr lang="ru-RU" sz="2800">
                <a:latin typeface="Times New Roman"/>
                <a:cs typeface="Times New Roman"/>
              </a:rPr>
              <a:t>освоение студентами понятия «аксонометрическая проекция»; </a:t>
            </a:r>
            <a:endParaRPr/>
          </a:p>
          <a:p>
            <a:pPr>
              <a:defRPr/>
            </a:pPr>
            <a:r>
              <a:rPr lang="ru-RU" sz="2800">
                <a:latin typeface="Times New Roman"/>
                <a:cs typeface="Times New Roman"/>
              </a:rPr>
              <a:t>формирование умения построения аксонометрической проекции окружности, детали.</a:t>
            </a:r>
            <a:endParaRPr lang="ru-RU"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793" name="Rectangle 1" hidden="0"/>
          <p:cNvSpPr>
            <a:spLocks noChangeArrowheads="1"/>
          </p:cNvSpPr>
          <p:nvPr isPhoto="0" userDrawn="0"/>
        </p:nvSpPr>
        <p:spPr bwMode="auto">
          <a:xfrm>
            <a:off x="214282" y="0"/>
            <a:ext cx="8715436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i="0" u="none" strike="noStrike" cap="none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Аксонометрические изображения предметов</a:t>
            </a:r>
            <a:endParaRPr lang="ru-RU" sz="2800" b="1" i="0" u="none" strike="noStrike" cap="none">
              <a:ln>
                <a:noFill/>
              </a:ln>
              <a:solidFill>
                <a:schemeClr val="accent3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Приступая к построению аксонометрической проекции предмета, следует выбрать вид аксонометрии, обеспечивающий наибольшую наглядность изображения. Затем предмет связывают с системой прямоугольных координат, оси которой обычно совмещают с осями симметрии предмета. Только после этого можно приступить к построению аксонометрии.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Построение  аксонометрии  предмета  обычно  начинают  с  построения  аксонометрии одной из его проекций (вторичной проекции). Затем полученное изображение дополняют построением третьего измерения всех его точек.</a:t>
            </a:r>
            <a:r>
              <a:rPr lang="ru-RU" sz="28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 рис. 9 показан пример построения прямоугольной изометрии предмета через построение его горизонтальной проекции.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hspline.com/archi_blog/wp-content/uploads/sites/2/2021/04/ris.-111.jpg" hidden="0">
            <a:hlinkClick r:id="rId2"/>
          </p:cNvPr>
          <p:cNvPicPr/>
          <p:nvPr isPhoto="0" userDrawn="0"/>
        </p:nvPicPr>
        <p:blipFill>
          <a:blip r:embed="rId3"/>
          <a:srcRect l="7160" t="4082" r="2715" b="19388"/>
          <a:stretch/>
        </p:blipFill>
        <p:spPr bwMode="auto">
          <a:xfrm>
            <a:off x="1000100" y="714356"/>
            <a:ext cx="742955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 hidden="0"/>
          <p:cNvSpPr/>
          <p:nvPr isPhoto="0" userDrawn="0"/>
        </p:nvSpPr>
        <p:spPr bwMode="auto">
          <a:xfrm>
            <a:off x="4164676" y="5357826"/>
            <a:ext cx="1164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9 </a:t>
            </a:r>
            <a:endParaRPr lang="ru-RU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745" name="Rectangle 1" hidden="0"/>
          <p:cNvSpPr>
            <a:spLocks noChangeArrowheads="1"/>
          </p:cNvSpPr>
          <p:nvPr isPhoto="0" userDrawn="0"/>
        </p:nvSpPr>
        <p:spPr bwMode="auto">
          <a:xfrm>
            <a:off x="214282" y="214290"/>
            <a:ext cx="871543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just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 рис. 10 приведен пример построения прямоугольной изометрии детали путём построения её вторичной фронтальной проекции.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3" name="Рисунок 2" descr="https://hspline.com/archi_blog/wp-content/uploads/sites/2/2021/04/ris.-112.jpg" hidden="0">
            <a:hlinkClick r:id="rId2"/>
          </p:cNvPr>
          <p:cNvPicPr/>
          <p:nvPr isPhoto="0" userDrawn="0"/>
        </p:nvPicPr>
        <p:blipFill>
          <a:blip r:embed="rId3"/>
          <a:srcRect l="7023" t="4048" r="2780" b="18075"/>
          <a:stretch/>
        </p:blipFill>
        <p:spPr bwMode="auto">
          <a:xfrm>
            <a:off x="1142976" y="1571612"/>
            <a:ext cx="7215238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 hidden="0"/>
          <p:cNvSpPr/>
          <p:nvPr isPhoto="0" userDrawn="0"/>
        </p:nvSpPr>
        <p:spPr bwMode="auto">
          <a:xfrm>
            <a:off x="285720" y="285728"/>
            <a:ext cx="86439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Для выявления внутренней формы предмета, изображённого в аксонометрии, в некоторых случаях применяют разрезы, которые условно называют вырезами. При этом используют две секущие плоскости, обычно совпадающие с плоскостями симметрии предмета (рис. 11).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3" name="Рисунок 2" descr="https://hspline.com/archi_blog/wp-content/uploads/sites/2/2021/04/ris.-113.jpg" hidden="0">
            <a:hlinkClick r:id="rId2"/>
          </p:cNvPr>
          <p:cNvPicPr/>
          <p:nvPr isPhoto="0" userDrawn="0"/>
        </p:nvPicPr>
        <p:blipFill>
          <a:blip r:embed="rId3"/>
          <a:stretch/>
        </p:blipFill>
        <p:spPr bwMode="auto">
          <a:xfrm>
            <a:off x="2571736" y="3000372"/>
            <a:ext cx="535785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889" name="Rectangle 1" hidden="0"/>
          <p:cNvSpPr>
            <a:spLocks noChangeArrowheads="1"/>
          </p:cNvSpPr>
          <p:nvPr isPhoto="0" userDrawn="0"/>
        </p:nvSpPr>
        <p:spPr bwMode="auto">
          <a:xfrm>
            <a:off x="214282" y="214290"/>
            <a:ext cx="87154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Линии штриховки сечений в аксонометрических проекциях наносят параллельно одной из диагоналей проекций квадратов, лежащих в соответствующих координатных плоскостях. Стороны квадратов параллельны аксонометрическим осям (рис. 12).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pic>
        <p:nvPicPr>
          <p:cNvPr id="3" name="Рисунок 2" descr="https://hspline.com/archi_blog/wp-content/uploads/sites/2/2021/04/ris.-114.jpg" hidden="0">
            <a:hlinkClick r:id="rId2"/>
          </p:cNvPr>
          <p:cNvPicPr/>
          <p:nvPr isPhoto="0" userDrawn="0"/>
        </p:nvPicPr>
        <p:blipFill>
          <a:blip r:embed="rId3"/>
          <a:stretch/>
        </p:blipFill>
        <p:spPr bwMode="auto">
          <a:xfrm>
            <a:off x="428596" y="2643182"/>
            <a:ext cx="821537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 hidden="0"/>
          <p:cNvSpPr/>
          <p:nvPr isPhoto="0" userDrawn="0"/>
        </p:nvSpPr>
        <p:spPr bwMode="auto">
          <a:xfrm>
            <a:off x="4135822" y="5643578"/>
            <a:ext cx="15791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12</a:t>
            </a:r>
            <a:endParaRPr lang="ru-RU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61" name="Rectangle 1" hidden="0"/>
          <p:cNvSpPr>
            <a:spLocks noChangeArrowheads="1"/>
          </p:cNvSpPr>
          <p:nvPr isPhoto="0" userDrawn="0"/>
        </p:nvSpPr>
        <p:spPr bwMode="auto">
          <a:xfrm>
            <a:off x="214282" y="214290"/>
            <a:ext cx="8715436" cy="6575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7200" algn="l"/>
              </a:tabLst>
              <a:defRPr/>
            </a:pPr>
            <a:r>
              <a:rPr lang="ru-RU" sz="2800" b="1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Контрольные вопросы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Какое проецирование называется аксонометрическим и для чего его используют?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чем состоит различие между косоугольной и прямоугольной ак­сонометрическими проекциями?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Что такое коэффициенты искажений?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Какие коэффициенты называются приведенными?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 какому признаку аксонометрические изображения подразделяют на нормальные и увеличенные?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Какие аксонометрические проекции называются изометрическими, </a:t>
            </a: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диметрическими</a:t>
            </a: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и </a:t>
            </a: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триметрическими</a:t>
            </a: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Чему равны коэффициенты искажений в прямоугольных изометрической и </a:t>
            </a: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диметрической</a:t>
            </a: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проекциях?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Каков алгоритм построения аксонометрических изображений плоских фигур?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457200" algn="l"/>
              </a:tabLst>
              <a:defRPr/>
            </a:pPr>
            <a:r>
              <a:rPr lang="ru-RU" sz="24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Каков порядок построения аксонометрических изображений геометрических тел?</a:t>
            </a:r>
            <a:endParaRPr lang="ru-RU" sz="24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 hidden="0"/>
          <p:cNvSpPr/>
          <p:nvPr isPhoto="0" userDrawn="0"/>
        </p:nvSpPr>
        <p:spPr bwMode="auto">
          <a:xfrm>
            <a:off x="285720" y="1357299"/>
            <a:ext cx="6572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/>
              <a:t> </a:t>
            </a:r>
            <a:r>
              <a:rPr lang="en-US"/>
              <a:t>https://portal.tpu.ru</a:t>
            </a:r>
            <a:endParaRPr lang="ru-RU"/>
          </a:p>
        </p:txBody>
      </p:sp>
      <p:sp>
        <p:nvSpPr>
          <p:cNvPr id="4" name="Прямоугольник 3" hidden="0"/>
          <p:cNvSpPr/>
          <p:nvPr isPhoto="0" userDrawn="0"/>
        </p:nvSpPr>
        <p:spPr bwMode="auto">
          <a:xfrm>
            <a:off x="285720" y="1714488"/>
            <a:ext cx="6572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/>
              <a:t> </a:t>
            </a:r>
            <a:r>
              <a:rPr lang="en-US"/>
              <a:t>https://www.informio.ru</a:t>
            </a:r>
            <a:endParaRPr lang="ru-RU"/>
          </a:p>
        </p:txBody>
      </p:sp>
      <p:sp>
        <p:nvSpPr>
          <p:cNvPr id="5" name="Прямоугольник 4" hidden="0"/>
          <p:cNvSpPr/>
          <p:nvPr isPhoto="0" userDrawn="0"/>
        </p:nvSpPr>
        <p:spPr bwMode="auto">
          <a:xfrm>
            <a:off x="285720" y="714356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>
                <a:latin typeface="Times New Roman"/>
                <a:cs typeface="Times New Roman"/>
              </a:rPr>
              <a:t>Используемые источники</a:t>
            </a:r>
            <a:endParaRPr lang="ru-RU" sz="2400">
              <a:latin typeface="Times New Roman"/>
              <a:cs typeface="Times New Roman"/>
            </a:endParaRPr>
          </a:p>
        </p:txBody>
      </p:sp>
      <p:sp>
        <p:nvSpPr>
          <p:cNvPr id="6" name="Прямоугольник 5" hidden="0"/>
          <p:cNvSpPr/>
          <p:nvPr isPhoto="0" userDrawn="0"/>
        </p:nvSpPr>
        <p:spPr bwMode="auto">
          <a:xfrm>
            <a:off x="357158" y="2071678"/>
            <a:ext cx="65008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/>
              <a:t>https://www.sgu.ru</a:t>
            </a:r>
            <a:endParaRPr lang="ru-RU"/>
          </a:p>
        </p:txBody>
      </p:sp>
      <p:sp>
        <p:nvSpPr>
          <p:cNvPr id="7" name="Прямоугольник 6" hidden="0"/>
          <p:cNvSpPr/>
          <p:nvPr isPhoto="0" userDrawn="0"/>
        </p:nvSpPr>
        <p:spPr bwMode="auto">
          <a:xfrm>
            <a:off x="357159" y="2357430"/>
            <a:ext cx="62732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/>
              <a:t>https://resh.susu.ru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05" name="Rectangle 1" hidden="0"/>
          <p:cNvSpPr>
            <a:spLocks noChangeArrowheads="1"/>
          </p:cNvSpPr>
          <p:nvPr isPhoto="0" userDrawn="0"/>
        </p:nvSpPr>
        <p:spPr bwMode="auto">
          <a:xfrm>
            <a:off x="214282" y="357166"/>
            <a:ext cx="8715436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i="0" u="none" strike="noStrike" cap="none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Понятие об аксонометрических проекциях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Наглядные  изображения  применяют  для  пояснения 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чертежей  деталей  и  машин.  По ним легче представить форму предмета, чем по чертежу в трёх видах.</a:t>
            </a:r>
            <a:r>
              <a:rPr lang="ru-RU" sz="28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Одним из видов наглядных изображений являются аксонометрические изображения.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Аксонометрия в переводе с греческого означает «измерение по осям».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82" name="Rectangle 2" hidden="0"/>
          <p:cNvSpPr>
            <a:spLocks noChangeArrowheads="1"/>
          </p:cNvSpPr>
          <p:nvPr isPhoto="0" userDrawn="0"/>
        </p:nvSpPr>
        <p:spPr bwMode="auto">
          <a:xfrm>
            <a:off x="214282" y="142852"/>
            <a:ext cx="8715436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Аксонометрические проекции получают путём проецирования параллельными лучами предмета, 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который  связан с  осями прямоугольных координат,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  некоторую  плоскость  Р (рис. 1).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>
              <a:ln>
                <a:noFill/>
              </a:ln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20481" name="Рисунок 1" descr="https://hspline.com/archi_blog/wp-content/uploads/sites/2/2021/04/ris.-103.jpg" hidden="0">
            <a:hlinkClick r:id="rId2"/>
          </p:cNvPr>
          <p:cNvPicPr>
            <a:picLocks noChangeAspect="1" noChangeArrowheads="1"/>
          </p:cNvPicPr>
          <p:nvPr isPhoto="0" userDrawn="0"/>
        </p:nvPicPr>
        <p:blipFill>
          <a:blip r:embed="rId3"/>
          <a:stretch/>
        </p:blipFill>
        <p:spPr bwMode="auto">
          <a:xfrm>
            <a:off x="1428727" y="1894144"/>
            <a:ext cx="6413973" cy="3106492"/>
          </a:xfrm>
          <a:prstGeom prst="rect">
            <a:avLst/>
          </a:prstGeom>
          <a:noFill/>
        </p:spPr>
      </p:pic>
      <p:sp>
        <p:nvSpPr>
          <p:cNvPr id="20483" name="Rectangle 3" hidden="0"/>
          <p:cNvSpPr>
            <a:spLocks noChangeArrowheads="1"/>
          </p:cNvSpPr>
          <p:nvPr isPhoto="0" userDrawn="0"/>
        </p:nvSpPr>
        <p:spPr bwMode="auto">
          <a:xfrm>
            <a:off x="214281" y="5078771"/>
            <a:ext cx="8644033" cy="13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Рис. 1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Таким  образом,  аксонометрическая  проекция  –это  </a:t>
            </a:r>
            <a:endParaRPr lang="ru-RU" sz="2800" b="0" i="0" u="none" strike="noStrike" cap="none">
              <a:ln>
                <a:noFill/>
              </a:ln>
              <a:solidFill>
                <a:srgbClr val="222222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проекция  только  на  одну  плоскость.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57" name="Rectangle 1" hidden="0"/>
          <p:cNvSpPr>
            <a:spLocks noChangeArrowheads="1"/>
          </p:cNvSpPr>
          <p:nvPr isPhoto="0" userDrawn="0"/>
        </p:nvSpPr>
        <p:spPr bwMode="auto">
          <a:xfrm>
            <a:off x="214282" y="285728"/>
            <a:ext cx="871543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Чтобы изображение получилось наглядным, проецирующие лучи не должны быть параллельны ни одной оси координат. Тогда на плоскости Р будут, хоть и с искажениями, изображены все три измерения предмета.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Аксонометрические проекции в зависимости от направления проецирования делятся на два вида: прямоугольные, когда направление проецирования перпендикулярно плоскости Р (угол 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φ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=90°), и косоугольные, когда угол 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φ</a:t>
            </a:r>
            <a:r>
              <a:rPr lang="ru-RU" sz="32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≠90°.</a:t>
            </a:r>
            <a:endParaRPr lang="ru-RU" sz="32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33" name="Rectangle 1" hidden="0"/>
          <p:cNvSpPr>
            <a:spLocks noChangeArrowheads="1"/>
          </p:cNvSpPr>
          <p:nvPr isPhoto="0" userDrawn="0"/>
        </p:nvSpPr>
        <p:spPr bwMode="auto">
          <a:xfrm>
            <a:off x="214281" y="26451"/>
            <a:ext cx="8715615" cy="563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Если плоскость Р не параллельна ни одной из координатных плоскостей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x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y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z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, то на аксонометрической проекции у предмета искажаются все три его измерения.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Если же плоскость Р параллельна одной или двум осям координат, то у предмета искажаются размеры соответственно по двум его измерениям или по одному.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Величина искажения определяется коэффициентом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искажения,  который равен отношению длины аксоно -метрической проекции отрезка, параллельного соответствующей оси координат, к его действительной длине. 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09" name="Rectangle 1" hidden="0"/>
          <p:cNvSpPr>
            <a:spLocks noChangeArrowheads="1"/>
          </p:cNvSpPr>
          <p:nvPr isPhoto="0" userDrawn="0"/>
        </p:nvSpPr>
        <p:spPr bwMode="auto">
          <a:xfrm>
            <a:off x="214281" y="99990"/>
            <a:ext cx="8715651" cy="6065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Любая аксонометрическая проекция имеет три коэффициента искажения по числу осей координат.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В зависимости от того, разные они или одинаковые, аксонометрические проекции делят на </a:t>
            </a:r>
            <a:r>
              <a:rPr lang="ru-RU" sz="2800" b="1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изометрические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(коэффициенты искажения равны по всем трём осям) и </a:t>
            </a:r>
            <a:r>
              <a:rPr lang="ru-RU" sz="2800" b="1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триметрические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(коэффициенты искажения по всем осям разные).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1" i="0" u="none" strike="noStrike" cap="none">
                <a:ln>
                  <a:noFill/>
                </a:ln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Стандартные виды аксонометрии. </a:t>
            </a:r>
            <a:endParaRPr lang="ru-RU" sz="2800" b="1" i="0" u="none" strike="noStrike" cap="none">
              <a:ln>
                <a:noFill/>
              </a:ln>
              <a:solidFill>
                <a:srgbClr val="111111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Изометрия.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Диметрия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111111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800" b="0" i="0" u="none" strike="noStrike" cap="none">
                <a:ln>
                  <a:noFill/>
                </a:ln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Наиболее распространёнными видами аксонометрических проекций являются прямоугольная 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изометрическая проекция (изометрия) и прямоугольная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диметрическая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 проекция (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диметрия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), основные правила построения которых определены стандартом.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5" name="Rectangle 1" hidden="0"/>
          <p:cNvSpPr>
            <a:spLocks noChangeArrowheads="1"/>
          </p:cNvSpPr>
          <p:nvPr isPhoto="0" userDrawn="0"/>
        </p:nvSpPr>
        <p:spPr bwMode="auto">
          <a:xfrm>
            <a:off x="214282" y="214290"/>
            <a:ext cx="87154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Прямоугольная  изометрия  представляет  собой аксонометрическую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проекцию с направлением 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проецирования, перпендикулярным  к плоскости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аксонометрических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проекций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одинаковыми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по всем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трём осям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коэффициентами искажения, равными 0,82.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Оси  изометрии  (рис. 2а) составляют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между собой углы 120°. Ось  Z расположена вертикально. 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Для  упрощения  построения  коэффициент  искажения  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принимают  равным  1. Изображение  при  этом  получается  увеличенным, но вид его  не меняется, т.к.  сохраняется пропорциональность всех его размеров.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hspline.com/archi_blog/wp-content/uploads/sites/2/2021/04/ris.-104.jpg" hidden="0">
            <a:hlinkClick r:id="rId2"/>
          </p:cNvPr>
          <p:cNvPicPr/>
          <p:nvPr isPhoto="0" userDrawn="0"/>
        </p:nvPicPr>
        <p:blipFill>
          <a:blip r:embed="rId3"/>
          <a:stretch/>
        </p:blipFill>
        <p:spPr bwMode="auto">
          <a:xfrm>
            <a:off x="214282" y="1571612"/>
            <a:ext cx="871543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 hidden="0"/>
          <p:cNvSpPr>
            <a:spLocks noChangeArrowheads="1"/>
          </p:cNvSpPr>
          <p:nvPr isPhoto="0" userDrawn="0"/>
        </p:nvSpPr>
        <p:spPr bwMode="auto">
          <a:xfrm>
            <a:off x="285720" y="500042"/>
            <a:ext cx="86439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На рис. 2 б и в приведены два способа построения осей в изометрии.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15362" name="Rectangle 2" hidden="0"/>
          <p:cNvSpPr>
            <a:spLocks noChangeArrowheads="1"/>
          </p:cNvSpPr>
          <p:nvPr isPhoto="0" userDrawn="0"/>
        </p:nvSpPr>
        <p:spPr bwMode="auto">
          <a:xfrm>
            <a:off x="3500430" y="4929198"/>
            <a:ext cx="30718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Times New Roman"/>
                <a:ea typeface="Times New Roman"/>
                <a:cs typeface="Times New Roman"/>
              </a:rPr>
              <a:t>Рис</a:t>
            </a:r>
            <a:r>
              <a:rPr lang="ru-RU" sz="2800" b="0" i="0" u="none" strike="noStrike" cap="none">
                <a:ln>
                  <a:noFill/>
                </a:ln>
                <a:solidFill>
                  <a:srgbClr val="222222"/>
                </a:solidFill>
                <a:latin typeface="Calibri"/>
                <a:ea typeface="Times New Roman"/>
                <a:cs typeface="Times New Roman"/>
              </a:rPr>
              <a:t>. 2</a:t>
            </a:r>
            <a:endParaRPr lang="ru-RU" sz="2800" b="0" i="0" u="none" strike="noStrike" cap="none">
              <a:ln>
                <a:noFill/>
              </a:ln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Официаль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фициальная">
      <a:majorFont>
        <a:latin typeface="Georgia"/>
        <a:ea typeface="Arial"/>
        <a:cs typeface="Arial"/>
      </a:majorFont>
      <a:minorFont>
        <a:latin typeface="Georgia"/>
        <a:ea typeface="Arial"/>
        <a:cs typeface="Arial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blipFill>
          <a:blip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algn="tl" flip="none" sx="85000" sy="85000" tx="0" ty="0"/>
        </a:blipFill>
        <a:blipFill>
          <a:blip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algn="tl" flip="none" sx="65000" sy="65000" tx="0" ty="0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0</Words>
  <Application>Р7-Офис/7.0.1.62</Application>
  <DocSecurity>0</DocSecurity>
  <PresentationFormat>Экран (4:3)</PresentationFormat>
  <Paragraphs>0</Paragraphs>
  <Slides>26</Slides>
  <Notes>26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«Аксонометрические проекции»</dc:title>
  <dc:subject/>
  <dc:creator>Sergey ostrov</dc:creator>
  <cp:keywords/>
  <dc:description/>
  <dc:identifier/>
  <dc:language/>
  <cp:lastModifiedBy/>
  <cp:revision>14</cp:revision>
  <dcterms:created xsi:type="dcterms:W3CDTF">2023-02-06T17:33:59Z</dcterms:created>
  <dcterms:modified xsi:type="dcterms:W3CDTF">2023-02-07T07:01:58Z</dcterms:modified>
  <cp:category/>
  <cp:contentStatus/>
  <cp:version/>
</cp:coreProperties>
</file>