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6" r:id="rId8"/>
    <p:sldId id="267" r:id="rId9"/>
    <p:sldId id="268" r:id="rId10"/>
    <p:sldId id="269" r:id="rId11"/>
    <p:sldId id="271" r:id="rId12"/>
    <p:sldId id="270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57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2AB9D6-6EDB-41C1-99A4-FAAFA4835D24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62B632B-648A-4AD4-97C6-530345D88654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b="1" dirty="0" smtClean="0">
              <a:solidFill>
                <a:srgbClr val="FF0000"/>
              </a:solidFill>
            </a:rPr>
            <a:t>Гидродинамические характеристики потока </a:t>
          </a:r>
          <a:endParaRPr lang="ru-RU" sz="1800" b="1" dirty="0">
            <a:solidFill>
              <a:srgbClr val="FF0000"/>
            </a:solidFill>
          </a:endParaRPr>
        </a:p>
      </dgm:t>
    </dgm:pt>
    <dgm:pt modelId="{2B72766D-5810-47D8-B710-2B9F3D150691}" type="parTrans" cxnId="{B3B7AB4C-50AD-4F57-9134-DEEE7D5023CD}">
      <dgm:prSet/>
      <dgm:spPr/>
      <dgm:t>
        <a:bodyPr/>
        <a:lstStyle/>
        <a:p>
          <a:endParaRPr lang="ru-RU"/>
        </a:p>
      </dgm:t>
    </dgm:pt>
    <dgm:pt modelId="{8B30B9E5-8D06-4C26-8630-FEF029887A59}" type="sibTrans" cxnId="{B3B7AB4C-50AD-4F57-9134-DEEE7D5023CD}">
      <dgm:prSet/>
      <dgm:spPr/>
      <dgm:t>
        <a:bodyPr/>
        <a:lstStyle/>
        <a:p>
          <a:endParaRPr lang="ru-RU"/>
        </a:p>
      </dgm:t>
    </dgm:pt>
    <dgm:pt modelId="{CBA6878A-83E3-452C-96BD-5750E8507FA3}">
      <dgm:prSet phldrT="[Текст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i="1" dirty="0" smtClean="0"/>
            <a:t>Гидродинамическое давление —</a:t>
          </a:r>
          <a:r>
            <a:rPr lang="ru-RU" b="1" dirty="0" smtClean="0"/>
            <a:t> это внутреннее давление, развивающееся при движении жидкости. </a:t>
          </a:r>
          <a:endParaRPr lang="ru-RU" b="1" dirty="0"/>
        </a:p>
      </dgm:t>
    </dgm:pt>
    <dgm:pt modelId="{42D66522-2738-42B1-9EC3-06DD73DA428C}" type="parTrans" cxnId="{CEE4E9B2-7A11-467C-8A9B-4F2BA77DF100}">
      <dgm:prSet/>
      <dgm:spPr/>
      <dgm:t>
        <a:bodyPr/>
        <a:lstStyle/>
        <a:p>
          <a:endParaRPr lang="ru-RU"/>
        </a:p>
      </dgm:t>
    </dgm:pt>
    <dgm:pt modelId="{D61C2081-6A42-4E9D-8717-521E72E2AEAD}" type="sibTrans" cxnId="{CEE4E9B2-7A11-467C-8A9B-4F2BA77DF100}">
      <dgm:prSet/>
      <dgm:spPr/>
      <dgm:t>
        <a:bodyPr/>
        <a:lstStyle/>
        <a:p>
          <a:endParaRPr lang="ru-RU"/>
        </a:p>
      </dgm:t>
    </dgm:pt>
    <dgm:pt modelId="{312D6F02-085C-47C8-812D-5C900027043C}">
      <dgm:prSet phldrT="[Текст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i="1" dirty="0" smtClean="0"/>
            <a:t>Скоростью движения жидкости в данной точке</a:t>
          </a:r>
          <a:r>
            <a:rPr lang="ru-RU" b="1" dirty="0" smtClean="0"/>
            <a:t> называется скорость перемещения в пространстве частицы жидкости, находящейся в этой точке. </a:t>
          </a:r>
          <a:endParaRPr lang="ru-RU" b="1" dirty="0"/>
        </a:p>
      </dgm:t>
    </dgm:pt>
    <dgm:pt modelId="{435FBEAE-0D98-4CE4-906D-AAB3DDFBFAD3}" type="parTrans" cxnId="{1454121E-7D84-43C6-BEB0-2A80806B01F0}">
      <dgm:prSet/>
      <dgm:spPr/>
      <dgm:t>
        <a:bodyPr/>
        <a:lstStyle/>
        <a:p>
          <a:endParaRPr lang="ru-RU"/>
        </a:p>
      </dgm:t>
    </dgm:pt>
    <dgm:pt modelId="{4FBC254D-2302-426D-8E8B-921CDF4B925F}" type="sibTrans" cxnId="{1454121E-7D84-43C6-BEB0-2A80806B01F0}">
      <dgm:prSet/>
      <dgm:spPr/>
      <dgm:t>
        <a:bodyPr/>
        <a:lstStyle/>
        <a:p>
          <a:endParaRPr lang="ru-RU"/>
        </a:p>
      </dgm:t>
    </dgm:pt>
    <dgm:pt modelId="{9E285540-147D-489E-92C0-519B79AA11F4}" type="pres">
      <dgm:prSet presAssocID="{522AB9D6-6EDB-41C1-99A4-FAAFA4835D24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5A0902AD-7B14-40DB-9912-B32697FACF50}" type="pres">
      <dgm:prSet presAssocID="{762B632B-648A-4AD4-97C6-530345D88654}" presName="centerShape" presStyleLbl="node0" presStyleIdx="0" presStyleCnt="1" custScaleX="89166" custScaleY="92817" custLinFactNeighborX="-459" custLinFactNeighborY="-29663"/>
      <dgm:spPr/>
      <dgm:t>
        <a:bodyPr/>
        <a:lstStyle/>
        <a:p>
          <a:endParaRPr lang="ru-RU"/>
        </a:p>
      </dgm:t>
    </dgm:pt>
    <dgm:pt modelId="{680EFF2E-D35B-4302-94C6-516FA0BD26D4}" type="pres">
      <dgm:prSet presAssocID="{42D66522-2738-42B1-9EC3-06DD73DA428C}" presName="parTrans" presStyleLbl="bgSibTrans2D1" presStyleIdx="0" presStyleCnt="2"/>
      <dgm:spPr/>
    </dgm:pt>
    <dgm:pt modelId="{3D38CE70-6664-478C-BCC8-68EEFA7DC4CE}" type="pres">
      <dgm:prSet presAssocID="{CBA6878A-83E3-452C-96BD-5750E8507FA3}" presName="node" presStyleLbl="node1" presStyleIdx="0" presStyleCnt="2" custScaleX="92938" custScaleY="265290" custRadScaleRad="151208" custRadScaleInc="-408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B39CD8-7313-482C-8296-F2470C8B0C20}" type="pres">
      <dgm:prSet presAssocID="{435FBEAE-0D98-4CE4-906D-AAB3DDFBFAD3}" presName="parTrans" presStyleLbl="bgSibTrans2D1" presStyleIdx="1" presStyleCnt="2"/>
      <dgm:spPr/>
    </dgm:pt>
    <dgm:pt modelId="{74410DCB-9981-47D1-A1AB-DA9DFA4BC9CF}" type="pres">
      <dgm:prSet presAssocID="{312D6F02-085C-47C8-812D-5C900027043C}" presName="node" presStyleLbl="node1" presStyleIdx="1" presStyleCnt="2" custScaleY="263111" custRadScaleRad="97313" custRadScaleInc="49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454121E-7D84-43C6-BEB0-2A80806B01F0}" srcId="{762B632B-648A-4AD4-97C6-530345D88654}" destId="{312D6F02-085C-47C8-812D-5C900027043C}" srcOrd="1" destOrd="0" parTransId="{435FBEAE-0D98-4CE4-906D-AAB3DDFBFAD3}" sibTransId="{4FBC254D-2302-426D-8E8B-921CDF4B925F}"/>
    <dgm:cxn modelId="{CEE4E9B2-7A11-467C-8A9B-4F2BA77DF100}" srcId="{762B632B-648A-4AD4-97C6-530345D88654}" destId="{CBA6878A-83E3-452C-96BD-5750E8507FA3}" srcOrd="0" destOrd="0" parTransId="{42D66522-2738-42B1-9EC3-06DD73DA428C}" sibTransId="{D61C2081-6A42-4E9D-8717-521E72E2AEAD}"/>
    <dgm:cxn modelId="{9FE3595E-6614-4333-B12D-510FB4C9117B}" type="presOf" srcId="{CBA6878A-83E3-452C-96BD-5750E8507FA3}" destId="{3D38CE70-6664-478C-BCC8-68EEFA7DC4CE}" srcOrd="0" destOrd="0" presId="urn:microsoft.com/office/officeart/2005/8/layout/radial4"/>
    <dgm:cxn modelId="{3ADD62E3-C62B-42DF-A0BE-AA031F1019B8}" type="presOf" srcId="{522AB9D6-6EDB-41C1-99A4-FAAFA4835D24}" destId="{9E285540-147D-489E-92C0-519B79AA11F4}" srcOrd="0" destOrd="0" presId="urn:microsoft.com/office/officeart/2005/8/layout/radial4"/>
    <dgm:cxn modelId="{5A0ABFB2-0C1E-449A-96E5-0A5314B9151C}" type="presOf" srcId="{762B632B-648A-4AD4-97C6-530345D88654}" destId="{5A0902AD-7B14-40DB-9912-B32697FACF50}" srcOrd="0" destOrd="0" presId="urn:microsoft.com/office/officeart/2005/8/layout/radial4"/>
    <dgm:cxn modelId="{B3B7AB4C-50AD-4F57-9134-DEEE7D5023CD}" srcId="{522AB9D6-6EDB-41C1-99A4-FAAFA4835D24}" destId="{762B632B-648A-4AD4-97C6-530345D88654}" srcOrd="0" destOrd="0" parTransId="{2B72766D-5810-47D8-B710-2B9F3D150691}" sibTransId="{8B30B9E5-8D06-4C26-8630-FEF029887A59}"/>
    <dgm:cxn modelId="{FC207751-8DC2-48CA-A14A-C607CF40ED40}" type="presOf" srcId="{42D66522-2738-42B1-9EC3-06DD73DA428C}" destId="{680EFF2E-D35B-4302-94C6-516FA0BD26D4}" srcOrd="0" destOrd="0" presId="urn:microsoft.com/office/officeart/2005/8/layout/radial4"/>
    <dgm:cxn modelId="{72C50197-8B50-4010-AF71-822C6ACD4F2E}" type="presOf" srcId="{435FBEAE-0D98-4CE4-906D-AAB3DDFBFAD3}" destId="{2BB39CD8-7313-482C-8296-F2470C8B0C20}" srcOrd="0" destOrd="0" presId="urn:microsoft.com/office/officeart/2005/8/layout/radial4"/>
    <dgm:cxn modelId="{2A1D3DD1-F55C-45A0-A104-56DCE427E0F0}" type="presOf" srcId="{312D6F02-085C-47C8-812D-5C900027043C}" destId="{74410DCB-9981-47D1-A1AB-DA9DFA4BC9CF}" srcOrd="0" destOrd="0" presId="urn:microsoft.com/office/officeart/2005/8/layout/radial4"/>
    <dgm:cxn modelId="{4994CE64-4939-402F-912E-86D7FAECDA7D}" type="presParOf" srcId="{9E285540-147D-489E-92C0-519B79AA11F4}" destId="{5A0902AD-7B14-40DB-9912-B32697FACF50}" srcOrd="0" destOrd="0" presId="urn:microsoft.com/office/officeart/2005/8/layout/radial4"/>
    <dgm:cxn modelId="{9D29AC50-960B-49F8-9024-5C007C55027B}" type="presParOf" srcId="{9E285540-147D-489E-92C0-519B79AA11F4}" destId="{680EFF2E-D35B-4302-94C6-516FA0BD26D4}" srcOrd="1" destOrd="0" presId="urn:microsoft.com/office/officeart/2005/8/layout/radial4"/>
    <dgm:cxn modelId="{20BDBE87-2398-4BAB-9266-52493D8EFD18}" type="presParOf" srcId="{9E285540-147D-489E-92C0-519B79AA11F4}" destId="{3D38CE70-6664-478C-BCC8-68EEFA7DC4CE}" srcOrd="2" destOrd="0" presId="urn:microsoft.com/office/officeart/2005/8/layout/radial4"/>
    <dgm:cxn modelId="{E83766B1-BB4B-4A6E-AF60-086B43D520B8}" type="presParOf" srcId="{9E285540-147D-489E-92C0-519B79AA11F4}" destId="{2BB39CD8-7313-482C-8296-F2470C8B0C20}" srcOrd="3" destOrd="0" presId="urn:microsoft.com/office/officeart/2005/8/layout/radial4"/>
    <dgm:cxn modelId="{C58420F7-614B-4958-8079-F5EC9C655846}" type="presParOf" srcId="{9E285540-147D-489E-92C0-519B79AA11F4}" destId="{74410DCB-9981-47D1-A1AB-DA9DFA4BC9CF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0902AD-7B14-40DB-9912-B32697FACF50}">
      <dsp:nvSpPr>
        <dsp:cNvPr id="0" name=""/>
        <dsp:cNvSpPr/>
      </dsp:nvSpPr>
      <dsp:spPr>
        <a:xfrm>
          <a:off x="3050186" y="1104766"/>
          <a:ext cx="2452092" cy="2552495"/>
        </a:xfrm>
        <a:prstGeom prst="ellipse">
          <a:avLst/>
        </a:prstGeom>
        <a:gradFill rotWithShape="1">
          <a:gsLst>
            <a:gs pos="0">
              <a:schemeClr val="accent6">
                <a:tint val="0"/>
              </a:schemeClr>
            </a:gs>
            <a:gs pos="44000">
              <a:schemeClr val="accent6">
                <a:tint val="60000"/>
                <a:satMod val="120000"/>
              </a:schemeClr>
            </a:gs>
            <a:gs pos="100000">
              <a:schemeClr val="accent6">
                <a:tint val="90000"/>
                <a:alpha val="10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6"/>
          </a:solidFill>
          <a:prstDash val="solid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FF0000"/>
              </a:solidFill>
            </a:rPr>
            <a:t>Гидродинамические характеристики потока </a:t>
          </a:r>
          <a:endParaRPr lang="ru-RU" sz="1800" b="1" kern="1200" dirty="0">
            <a:solidFill>
              <a:srgbClr val="FF0000"/>
            </a:solidFill>
          </a:endParaRPr>
        </a:p>
      </dsp:txBody>
      <dsp:txXfrm>
        <a:off x="3409287" y="1478570"/>
        <a:ext cx="1733890" cy="1804887"/>
      </dsp:txXfrm>
    </dsp:sp>
    <dsp:sp modelId="{680EFF2E-D35B-4302-94C6-516FA0BD26D4}">
      <dsp:nvSpPr>
        <dsp:cNvPr id="0" name=""/>
        <dsp:cNvSpPr/>
      </dsp:nvSpPr>
      <dsp:spPr>
        <a:xfrm rot="10363092">
          <a:off x="1206926" y="2269013"/>
          <a:ext cx="1757991" cy="78375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38CE70-6664-478C-BCC8-68EEFA7DC4CE}">
      <dsp:nvSpPr>
        <dsp:cNvPr id="0" name=""/>
        <dsp:cNvSpPr/>
      </dsp:nvSpPr>
      <dsp:spPr>
        <a:xfrm>
          <a:off x="0" y="-6"/>
          <a:ext cx="2428032" cy="554462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0"/>
              </a:schemeClr>
            </a:gs>
            <a:gs pos="44000">
              <a:schemeClr val="accent3">
                <a:tint val="60000"/>
                <a:satMod val="120000"/>
              </a:schemeClr>
            </a:gs>
            <a:gs pos="100000">
              <a:schemeClr val="accent3">
                <a:tint val="90000"/>
                <a:alpha val="10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3"/>
          </a:solidFill>
          <a:prstDash val="solid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/>
            <a:t>Гидродинамическое давление —</a:t>
          </a:r>
          <a:r>
            <a:rPr lang="ru-RU" sz="1800" b="1" kern="1200" dirty="0" smtClean="0"/>
            <a:t> это внутреннее давление, развивающееся при движении жидкости. </a:t>
          </a:r>
          <a:endParaRPr lang="ru-RU" sz="1800" b="1" kern="1200" dirty="0"/>
        </a:p>
      </dsp:txBody>
      <dsp:txXfrm>
        <a:off x="71115" y="71109"/>
        <a:ext cx="2285802" cy="5402392"/>
      </dsp:txXfrm>
    </dsp:sp>
    <dsp:sp modelId="{2BB39CD8-7313-482C-8296-F2470C8B0C20}">
      <dsp:nvSpPr>
        <dsp:cNvPr id="0" name=""/>
        <dsp:cNvSpPr/>
      </dsp:nvSpPr>
      <dsp:spPr>
        <a:xfrm rot="402861">
          <a:off x="5593443" y="2251308"/>
          <a:ext cx="1819500" cy="78375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410DCB-9981-47D1-A1AB-DA9DFA4BC9CF}">
      <dsp:nvSpPr>
        <dsp:cNvPr id="0" name=""/>
        <dsp:cNvSpPr/>
      </dsp:nvSpPr>
      <dsp:spPr>
        <a:xfrm>
          <a:off x="6100439" y="14"/>
          <a:ext cx="2612528" cy="549908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0"/>
              </a:schemeClr>
            </a:gs>
            <a:gs pos="44000">
              <a:schemeClr val="accent5">
                <a:tint val="60000"/>
                <a:satMod val="120000"/>
              </a:schemeClr>
            </a:gs>
            <a:gs pos="100000">
              <a:schemeClr val="accent5">
                <a:tint val="90000"/>
                <a:alpha val="10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5"/>
          </a:solidFill>
          <a:prstDash val="solid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/>
            <a:t>Скоростью движения жидкости в данной точке</a:t>
          </a:r>
          <a:r>
            <a:rPr lang="ru-RU" sz="1800" b="1" kern="1200" dirty="0" smtClean="0"/>
            <a:t> называется скорость перемещения в пространстве частицы жидкости, находящейся в этой точке. </a:t>
          </a:r>
          <a:endParaRPr lang="ru-RU" sz="1800" b="1" kern="1200" dirty="0"/>
        </a:p>
      </dsp:txBody>
      <dsp:txXfrm>
        <a:off x="6176957" y="76532"/>
        <a:ext cx="2459492" cy="53460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B6131-EBE8-479C-A2CC-E954A8F94E3F}" type="datetimeFigureOut">
              <a:rPr lang="ru-RU" smtClean="0"/>
              <a:t>27.01.2015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74DB1-59AC-4F09-B203-73D7981612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B6131-EBE8-479C-A2CC-E954A8F94E3F}" type="datetimeFigureOut">
              <a:rPr lang="ru-RU" smtClean="0"/>
              <a:t>27.01.2015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74DB1-59AC-4F09-B203-73D7981612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B6131-EBE8-479C-A2CC-E954A8F94E3F}" type="datetimeFigureOut">
              <a:rPr lang="ru-RU" smtClean="0"/>
              <a:t>27.01.2015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74DB1-59AC-4F09-B203-73D7981612E6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B6131-EBE8-479C-A2CC-E954A8F94E3F}" type="datetimeFigureOut">
              <a:rPr lang="ru-RU" smtClean="0"/>
              <a:t>27.01.2015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74DB1-59AC-4F09-B203-73D7981612E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B6131-EBE8-479C-A2CC-E954A8F94E3F}" type="datetimeFigureOut">
              <a:rPr lang="ru-RU" smtClean="0"/>
              <a:t>27.01.2015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74DB1-59AC-4F09-B203-73D7981612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B6131-EBE8-479C-A2CC-E954A8F94E3F}" type="datetimeFigureOut">
              <a:rPr lang="ru-RU" smtClean="0"/>
              <a:t>27.01.2015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74DB1-59AC-4F09-B203-73D7981612E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B6131-EBE8-479C-A2CC-E954A8F94E3F}" type="datetimeFigureOut">
              <a:rPr lang="ru-RU" smtClean="0"/>
              <a:t>27.01.2015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74DB1-59AC-4F09-B203-73D7981612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B6131-EBE8-479C-A2CC-E954A8F94E3F}" type="datetimeFigureOut">
              <a:rPr lang="ru-RU" smtClean="0"/>
              <a:t>27.01.2015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74DB1-59AC-4F09-B203-73D7981612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B6131-EBE8-479C-A2CC-E954A8F94E3F}" type="datetimeFigureOut">
              <a:rPr lang="ru-RU" smtClean="0"/>
              <a:t>27.01.2015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74DB1-59AC-4F09-B203-73D7981612E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B6131-EBE8-479C-A2CC-E954A8F94E3F}" type="datetimeFigureOut">
              <a:rPr lang="ru-RU" smtClean="0"/>
              <a:t>27.01.2015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74DB1-59AC-4F09-B203-73D7981612E6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B6131-EBE8-479C-A2CC-E954A8F94E3F}" type="datetimeFigureOut">
              <a:rPr lang="ru-RU" smtClean="0"/>
              <a:t>27.01.2015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74DB1-59AC-4F09-B203-73D7981612E6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EB0B6131-EBE8-479C-A2CC-E954A8F94E3F}" type="datetimeFigureOut">
              <a:rPr lang="ru-RU" smtClean="0"/>
              <a:t>27.01.2015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E174DB1-59AC-4F09-B203-73D7981612E6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>
                <a:solidFill>
                  <a:srgbClr val="FF0000"/>
                </a:solidFill>
              </a:rPr>
              <a:t>Гидродинамика</a:t>
            </a:r>
            <a:endParaRPr lang="ru-RU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38718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980728"/>
            <a:ext cx="72008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/>
              <a:t>Эквивалентный </a:t>
            </a:r>
            <a:r>
              <a:rPr lang="ru-RU" sz="4800" b="1" dirty="0"/>
              <a:t>диаметр </a:t>
            </a:r>
            <a:r>
              <a:rPr lang="en-US" sz="4800" dirty="0"/>
              <a:t>d</a:t>
            </a:r>
            <a:r>
              <a:rPr lang="ru-RU" sz="4800" baseline="-25000" dirty="0"/>
              <a:t>э</a:t>
            </a:r>
            <a:r>
              <a:rPr lang="ru-RU" sz="4800" dirty="0"/>
              <a:t> – равен четырем гидравлическим радиусам</a:t>
            </a:r>
          </a:p>
          <a:p>
            <a:r>
              <a:rPr lang="en-US" sz="4800" b="1" dirty="0"/>
              <a:t>d</a:t>
            </a:r>
            <a:r>
              <a:rPr lang="ru-RU" sz="4800" b="1" baseline="-25000" dirty="0"/>
              <a:t>э</a:t>
            </a:r>
            <a:r>
              <a:rPr lang="ru-RU" sz="4800" b="1" dirty="0"/>
              <a:t> = 4</a:t>
            </a:r>
            <a:r>
              <a:rPr lang="en-US" sz="4800" b="1" dirty="0"/>
              <a:t>R</a:t>
            </a:r>
            <a:endParaRPr lang="ru-RU" sz="4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75856" y="4221088"/>
            <a:ext cx="4455066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/>
              <a:t>Для круглых труб: </a:t>
            </a:r>
            <a:endParaRPr lang="ru-RU" sz="4000" b="1" dirty="0" smtClean="0"/>
          </a:p>
          <a:p>
            <a:r>
              <a:rPr lang="ru-RU" sz="4000" b="1" dirty="0" smtClean="0"/>
              <a:t> </a:t>
            </a:r>
            <a:r>
              <a:rPr lang="en-US" sz="4000" b="1" dirty="0"/>
              <a:t>R</a:t>
            </a:r>
            <a:r>
              <a:rPr lang="ru-RU" sz="4000" b="1" dirty="0"/>
              <a:t> = </a:t>
            </a:r>
            <a:r>
              <a:rPr lang="en-US" sz="4000" b="1" dirty="0"/>
              <a:t>d</a:t>
            </a:r>
            <a:r>
              <a:rPr lang="ru-RU" sz="4000" b="1" dirty="0"/>
              <a:t>/4, </a:t>
            </a:r>
            <a:r>
              <a:rPr lang="ru-RU" sz="4000" b="1" dirty="0" smtClean="0"/>
              <a:t>     </a:t>
            </a:r>
            <a:r>
              <a:rPr lang="en-US" sz="4000" b="1" dirty="0" smtClean="0"/>
              <a:t>d</a:t>
            </a:r>
            <a:r>
              <a:rPr lang="ru-RU" sz="4000" b="1" baseline="-25000" dirty="0"/>
              <a:t>э</a:t>
            </a:r>
            <a:r>
              <a:rPr lang="ru-RU" sz="4000" b="1" dirty="0"/>
              <a:t>= </a:t>
            </a:r>
            <a:r>
              <a:rPr lang="en-US" sz="4000" b="1" dirty="0"/>
              <a:t>d</a:t>
            </a:r>
            <a:endParaRPr lang="ru-RU" sz="4000" b="1" dirty="0"/>
          </a:p>
        </p:txBody>
      </p:sp>
      <p:pic>
        <p:nvPicPr>
          <p:cNvPr id="4098" name="Picture 2" descr="http://www.prom-rus.com/img/alboms/98942013-12-036513460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844824"/>
            <a:ext cx="3048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67410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251520" y="1386121"/>
                <a:ext cx="5904656" cy="52171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3200" b="1" dirty="0"/>
                  <a:t>Для прямоугольных труб: </a:t>
                </a:r>
                <a:endParaRPr lang="ru-RU" sz="3200" b="1" dirty="0" smtClean="0"/>
              </a:p>
              <a:p>
                <a:r>
                  <a:rPr lang="en-US" sz="3200" b="1" dirty="0" smtClean="0"/>
                  <a:t>R</a:t>
                </a:r>
                <a:r>
                  <a:rPr lang="ru-RU" sz="3200" b="1" dirty="0" smtClean="0"/>
                  <a:t> </a:t>
                </a:r>
                <a:r>
                  <a:rPr lang="ru-RU" sz="3200" b="1" dirty="0"/>
                  <a:t>= </a:t>
                </a:r>
                <a:r>
                  <a:rPr lang="en-US" sz="3200" b="1" dirty="0"/>
                  <a:t>ab</a:t>
                </a:r>
                <a:r>
                  <a:rPr lang="ru-RU" sz="3200" b="1" dirty="0"/>
                  <a:t>/2(</a:t>
                </a:r>
                <a:r>
                  <a:rPr lang="en-US" sz="3200" b="1" dirty="0"/>
                  <a:t>a</a:t>
                </a:r>
                <a:r>
                  <a:rPr lang="ru-RU" sz="3200" b="1" dirty="0"/>
                  <a:t>+</a:t>
                </a:r>
                <a:r>
                  <a:rPr lang="en-US" sz="3200" b="1" dirty="0"/>
                  <a:t>b</a:t>
                </a:r>
                <a:r>
                  <a:rPr lang="ru-RU" sz="3200" b="1" dirty="0"/>
                  <a:t>),  </a:t>
                </a:r>
                <a:endParaRPr lang="ru-RU" sz="3200" b="1" dirty="0" smtClean="0"/>
              </a:p>
              <a:p>
                <a:r>
                  <a:rPr lang="en-US" sz="3200" b="1" dirty="0" smtClean="0"/>
                  <a:t>d</a:t>
                </a:r>
                <a:r>
                  <a:rPr lang="ru-RU" sz="3200" b="1" baseline="-25000" dirty="0"/>
                  <a:t>э </a:t>
                </a:r>
                <a:r>
                  <a:rPr lang="ru-RU" sz="3200" b="1" dirty="0"/>
                  <a:t>= 2</a:t>
                </a:r>
                <a:r>
                  <a:rPr lang="en-US" sz="3200" b="1" dirty="0"/>
                  <a:t>ab</a:t>
                </a:r>
                <a:r>
                  <a:rPr lang="ru-RU" sz="3200" b="1" dirty="0"/>
                  <a:t>/</a:t>
                </a:r>
                <a:r>
                  <a:rPr lang="en-US" sz="3200" b="1" dirty="0"/>
                  <a:t>a</a:t>
                </a:r>
                <a:r>
                  <a:rPr lang="ru-RU" sz="3200" b="1" dirty="0"/>
                  <a:t> + </a:t>
                </a:r>
                <a:r>
                  <a:rPr lang="en-US" sz="3200" b="1" dirty="0" smtClean="0"/>
                  <a:t>b</a:t>
                </a:r>
                <a:endParaRPr lang="ru-RU" sz="3200" b="1" dirty="0" smtClean="0"/>
              </a:p>
              <a:p>
                <a:endParaRPr lang="ru-RU" sz="3200" b="1" dirty="0" smtClean="0"/>
              </a:p>
              <a:p>
                <a:r>
                  <a:rPr lang="ru-RU" sz="3200" b="1" dirty="0" smtClean="0"/>
                  <a:t>для </a:t>
                </a:r>
                <a:r>
                  <a:rPr lang="ru-RU" sz="3200" b="1" dirty="0"/>
                  <a:t>треугольных труб со стороной равной «</a:t>
                </a:r>
                <a:r>
                  <a:rPr lang="en-US" sz="3200" b="1" dirty="0"/>
                  <a:t>a</a:t>
                </a:r>
                <a:r>
                  <a:rPr lang="ru-RU" sz="3200" b="1" dirty="0" smtClean="0"/>
                  <a:t>»</a:t>
                </a:r>
              </a:p>
              <a:p>
                <a:r>
                  <a:rPr lang="ru-RU" sz="3200" b="1" dirty="0" smtClean="0"/>
                  <a:t> </a:t>
                </a:r>
                <a14:m>
                  <m:oMath xmlns:m="http://schemas.openxmlformats.org/officeDocument/2006/math">
                    <m:r>
                      <a:rPr lang="en-US" sz="3200" b="1" i="1"/>
                      <m:t>𝝎</m:t>
                    </m:r>
                    <m:r>
                      <a:rPr lang="ru-RU" sz="3200" b="1" i="1"/>
                      <m:t>=</m:t>
                    </m:r>
                    <m:d>
                      <m:dPr>
                        <m:ctrlPr>
                          <a:rPr lang="ru-RU" sz="3200" b="1" i="1"/>
                        </m:ctrlPr>
                      </m:dPr>
                      <m:e>
                        <m:f>
                          <m:fPr>
                            <m:ctrlPr>
                              <a:rPr lang="ru-RU" sz="3200" b="1" i="1"/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ru-RU" sz="3200" b="1" i="1"/>
                                </m:ctrlPr>
                              </m:radPr>
                              <m:deg/>
                              <m:e>
                                <m:r>
                                  <a:rPr lang="ru-RU" sz="3200" b="1" i="1"/>
                                  <m:t>𝟑</m:t>
                                </m:r>
                              </m:e>
                            </m:rad>
                          </m:num>
                          <m:den>
                            <m:r>
                              <a:rPr lang="ru-RU" sz="3200" b="1" i="1"/>
                              <m:t>𝟒</m:t>
                            </m:r>
                          </m:den>
                        </m:f>
                      </m:e>
                    </m:d>
                    <m:sSup>
                      <m:sSupPr>
                        <m:ctrlPr>
                          <a:rPr lang="ru-RU" sz="3200" b="1" i="1"/>
                        </m:ctrlPr>
                      </m:sSupPr>
                      <m:e>
                        <m:r>
                          <a:rPr lang="en-US" sz="3200" b="1" i="1"/>
                          <m:t>𝒂</m:t>
                        </m:r>
                      </m:e>
                      <m:sup>
                        <m:r>
                          <a:rPr lang="ru-RU" sz="3200" b="1" i="1"/>
                          <m:t>𝟐</m:t>
                        </m:r>
                      </m:sup>
                    </m:sSup>
                  </m:oMath>
                </a14:m>
                <a:endParaRPr lang="ru-RU" sz="3200" b="1" dirty="0" smtClean="0"/>
              </a:p>
              <a:p>
                <a:r>
                  <a:rPr lang="ru-RU" sz="3200" b="1" dirty="0" smtClean="0"/>
                  <a:t>  </a:t>
                </a:r>
                <a14:m>
                  <m:oMath xmlns:m="http://schemas.openxmlformats.org/officeDocument/2006/math">
                    <m:r>
                      <a:rPr lang="en-US" sz="3200" b="1" i="1"/>
                      <m:t>𝝌</m:t>
                    </m:r>
                    <m:r>
                      <a:rPr lang="ru-RU" sz="3200" b="1" i="1"/>
                      <m:t>=</m:t>
                    </m:r>
                    <m:r>
                      <a:rPr lang="ru-RU" sz="3200" b="1" i="1"/>
                      <m:t>𝟑</m:t>
                    </m:r>
                    <m:r>
                      <a:rPr lang="en-US" sz="3200" b="1" i="1"/>
                      <m:t>𝒂</m:t>
                    </m:r>
                  </m:oMath>
                </a14:m>
                <a:r>
                  <a:rPr lang="ru-RU" sz="3200" b="1" dirty="0"/>
                  <a:t>, </a:t>
                </a:r>
                <a14:m>
                  <m:oMath xmlns:m="http://schemas.openxmlformats.org/officeDocument/2006/math">
                    <m:r>
                      <a:rPr lang="en-US" sz="3200" b="1" i="1"/>
                      <m:t>𝑹</m:t>
                    </m:r>
                    <m:r>
                      <a:rPr lang="ru-RU" sz="3200" b="1" i="1"/>
                      <m:t>=</m:t>
                    </m:r>
                    <m:r>
                      <a:rPr lang="en-US" sz="3200" b="1" i="1"/>
                      <m:t>𝒂</m:t>
                    </m:r>
                    <m:r>
                      <a:rPr lang="ru-RU" sz="3200" b="1" i="1"/>
                      <m:t>/</m:t>
                    </m:r>
                    <m:r>
                      <a:rPr lang="ru-RU" sz="3200" b="1" i="1"/>
                      <m:t>𝟒</m:t>
                    </m:r>
                    <m:r>
                      <a:rPr lang="ru-RU" sz="3200" b="1" i="1"/>
                      <m:t>√</m:t>
                    </m:r>
                    <m:r>
                      <a:rPr lang="ru-RU" sz="3200" b="1" i="1"/>
                      <m:t>𝟑</m:t>
                    </m:r>
                  </m:oMath>
                </a14:m>
                <a:r>
                  <a:rPr lang="ru-RU" sz="3200" b="1" dirty="0" smtClean="0"/>
                  <a:t>,</a:t>
                </a:r>
              </a:p>
              <a:p>
                <a:r>
                  <a:rPr lang="ru-RU" sz="3200" b="1" dirty="0" smtClean="0"/>
                  <a:t> </a:t>
                </a:r>
                <a14:m>
                  <m:oMath xmlns:m="http://schemas.openxmlformats.org/officeDocument/2006/math">
                    <m:r>
                      <a:rPr lang="en-US" sz="3200" b="1" i="1"/>
                      <m:t>𝐝</m:t>
                    </m:r>
                    <m:r>
                      <a:rPr lang="ru-RU" sz="3200" b="1" baseline="-25000"/>
                      <m:t>э=</m:t>
                    </m:r>
                    <m:r>
                      <a:rPr lang="en-US" sz="3200" b="1" i="1" baseline="-25000"/>
                      <m:t>𝐚</m:t>
                    </m:r>
                    <m:r>
                      <a:rPr lang="ru-RU" sz="3200" b="1" baseline="-25000"/>
                      <m:t>/√</m:t>
                    </m:r>
                    <m:r>
                      <a:rPr lang="ru-RU" sz="3200" b="1" i="1" baseline="-25000"/>
                      <m:t>𝟑</m:t>
                    </m:r>
                  </m:oMath>
                </a14:m>
                <a:endParaRPr lang="ru-RU" sz="3200" b="1" dirty="0"/>
              </a:p>
              <a:p>
                <a:endParaRPr lang="ru-RU" dirty="0"/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386121"/>
                <a:ext cx="5904656" cy="5217197"/>
              </a:xfrm>
              <a:prstGeom prst="rect">
                <a:avLst/>
              </a:prstGeom>
              <a:blipFill rotWithShape="1">
                <a:blip r:embed="rId2"/>
                <a:stretch>
                  <a:fillRect l="-2580" t="-15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122" name="Picture 2" descr="http://www.aluzaun.at/uploads/tx_templavoila/Dreieckrohr_D100_0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509120"/>
            <a:ext cx="2790676" cy="1860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://www.spektrsteel.ru/images/steel/content/goods/pipes/pipes60x40_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1094" y="1484784"/>
            <a:ext cx="1744616" cy="1977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09843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07504" y="1340768"/>
            <a:ext cx="6264696" cy="2831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4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Расход потока </a:t>
            </a:r>
            <a:r>
              <a:rPr kumimoji="0" lang="ru-RU" altLang="ru-RU" sz="4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</a:t>
            </a:r>
            <a:r>
              <a:rPr kumimoji="0" lang="ru-RU" altLang="ru-RU" sz="4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altLang="ru-RU" sz="4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объем жидкости </a:t>
            </a:r>
            <a:r>
              <a:rPr kumimoji="0" lang="ru-RU" altLang="ru-RU" sz="4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kumimoji="0" lang="ru-RU" altLang="ru-RU" sz="4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протекающей за единицу времени </a:t>
            </a:r>
            <a:r>
              <a:rPr kumimoji="0" lang="ru-RU" altLang="ru-RU" sz="4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kumimoji="0" lang="ru-RU" altLang="ru-RU" sz="4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через живое сечение ω. </a:t>
            </a:r>
            <a:endParaRPr kumimoji="0" lang="ru-RU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5" name="Рисунок 207" descr="http://gidravl.narod.ru/3a5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4172312"/>
            <a:ext cx="6711718" cy="1272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771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7591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2372" y="1381417"/>
            <a:ext cx="6809088" cy="2954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4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Средняя скорость потока υ </a:t>
            </a:r>
            <a:r>
              <a:rPr kumimoji="0" lang="ru-RU" alt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скорость движения жидкости, определяющаяся отношением расхода жидкости </a:t>
            </a:r>
            <a:r>
              <a:rPr kumimoji="0" lang="ru-RU" altLang="ru-RU" sz="32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</a:t>
            </a:r>
            <a:r>
              <a:rPr kumimoji="0" lang="ru-RU" alt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 площади живого сечения ω </a:t>
            </a:r>
            <a:endParaRPr kumimoji="0" lang="ru-RU" alt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169" name="Рисунок 208" descr="http://gidravl.narod.ru/3a6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4077072"/>
            <a:ext cx="3637612" cy="1250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771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7152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412776"/>
            <a:ext cx="8712968" cy="304765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2 Движение равномерное, установившееся и неустановившееся, напорное и </a:t>
            </a:r>
            <a:r>
              <a:rPr lang="ru-RU" b="1" dirty="0" smtClean="0">
                <a:solidFill>
                  <a:srgbClr val="FF0000"/>
                </a:solidFill>
              </a:rPr>
              <a:t>безнапорное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90634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dirty="0">
                <a:solidFill>
                  <a:srgbClr val="FF0000"/>
                </a:solidFill>
              </a:rPr>
              <a:t>Виды движения жидкости: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71996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484784"/>
            <a:ext cx="835292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/>
              <a:t>1Установившееся движение-</a:t>
            </a:r>
            <a:r>
              <a:rPr lang="ru-RU" sz="3200" dirty="0"/>
              <a:t>это</a:t>
            </a:r>
            <a:r>
              <a:rPr lang="ru-RU" sz="3200" b="1" dirty="0"/>
              <a:t> </a:t>
            </a:r>
            <a:r>
              <a:rPr lang="ru-RU" sz="3200" dirty="0"/>
              <a:t>движение при котором скорость и давление в любой точке пространства, занятого жидкостью не изменяется с течением времени. (Движение жидкости в трубе, создаваемое насосом, при постоянном числе оборотов рабочего колеса).</a:t>
            </a:r>
          </a:p>
        </p:txBody>
      </p:sp>
      <p:pic>
        <p:nvPicPr>
          <p:cNvPr id="8194" name="Picture 2" descr="http://www.agrovodcom.ru/image/info_centrifugal_pum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4399207"/>
            <a:ext cx="2549993" cy="2388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74768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484784"/>
            <a:ext cx="835292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2 Неустановившееся движение-</a:t>
            </a:r>
            <a:r>
              <a:rPr lang="ru-RU" sz="2800" dirty="0"/>
              <a:t>это</a:t>
            </a:r>
            <a:r>
              <a:rPr lang="ru-RU" sz="2800" b="1" dirty="0"/>
              <a:t> </a:t>
            </a:r>
            <a:r>
              <a:rPr lang="ru-RU" sz="2800" dirty="0"/>
              <a:t>движение, при котором скорость и давление в любой точке пространства, занятого жидкостью  изменяется с течением времени.(Движение жидкости в трубе, создаваемого поршневым насосом).</a:t>
            </a:r>
          </a:p>
        </p:txBody>
      </p:sp>
      <p:pic>
        <p:nvPicPr>
          <p:cNvPr id="9218" name="Picture 2" descr="http://lib3.podelise.ru/tw_files2/urls_3/8/d-7345/7z-docs/16_html_5a99561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3746726"/>
            <a:ext cx="4228604" cy="2647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41780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620688"/>
            <a:ext cx="532859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3 Равномерное движение жидкости </a:t>
            </a:r>
            <a:r>
              <a:rPr lang="ru-RU" sz="2800" dirty="0"/>
              <a:t>– установившееся движение, при котором живые сечения и средняя скорость потока не изменяются по его длине (движение жидкости в цилиндрической трубе).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68882" y="3876905"/>
            <a:ext cx="671217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4 Неравномерное движение </a:t>
            </a:r>
            <a:r>
              <a:rPr lang="ru-RU" sz="2800" dirty="0"/>
              <a:t>–установившееся движение, при котором живые сечения и средняя скорость потока </a:t>
            </a:r>
            <a:r>
              <a:rPr lang="ru-RU" sz="2800" dirty="0" smtClean="0"/>
              <a:t>изменяется по </a:t>
            </a:r>
            <a:r>
              <a:rPr lang="ru-RU" sz="2800" dirty="0"/>
              <a:t>его длине </a:t>
            </a:r>
            <a:endParaRPr lang="ru-RU" sz="2800" dirty="0" smtClean="0"/>
          </a:p>
          <a:p>
            <a:r>
              <a:rPr lang="ru-RU" sz="2800" dirty="0" smtClean="0"/>
              <a:t>(движение </a:t>
            </a:r>
            <a:r>
              <a:rPr lang="ru-RU" sz="2800" dirty="0"/>
              <a:t>жидкости в суживающейся или расширяющейся трубе).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340768"/>
            <a:ext cx="3810000" cy="2200275"/>
          </a:xfrm>
          <a:prstGeom prst="rect">
            <a:avLst/>
          </a:prstGeom>
        </p:spPr>
      </p:pic>
      <p:pic>
        <p:nvPicPr>
          <p:cNvPr id="10242" name="Picture 2" descr="http://lib.znate.ru/pars_docs/refs/214/213483/213483_html_647868a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910" y="3961203"/>
            <a:ext cx="2267744" cy="2658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04011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412776"/>
            <a:ext cx="871296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5 </a:t>
            </a:r>
            <a:r>
              <a:rPr lang="ru-RU" sz="3200" b="1" dirty="0"/>
              <a:t>Линия тока</a:t>
            </a:r>
            <a:r>
              <a:rPr lang="ru-RU" sz="3200" dirty="0"/>
              <a:t> (применяется при неустановившемся движении) это кривая, в каждой точке которой вектор скорости в данный момент времени направлены по касательной. </a:t>
            </a:r>
          </a:p>
        </p:txBody>
      </p:sp>
      <p:pic>
        <p:nvPicPr>
          <p:cNvPr id="3" name="Рисунок 2" descr="http://gidravl.narod.ru/3a10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3568" y="4149080"/>
            <a:ext cx="7992888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25577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>
                <a:solidFill>
                  <a:srgbClr val="FF0000"/>
                </a:solidFill>
              </a:rPr>
              <a:t>План урока: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844824"/>
            <a:ext cx="871296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1 Понятие о живом сечении, средней и истиной скорости, расходе. Смоченный периметр и гидравлический радиус.</a:t>
            </a:r>
          </a:p>
          <a:p>
            <a:r>
              <a:rPr lang="ru-RU" sz="2800" b="1" dirty="0"/>
              <a:t>2 Движение равномерное, установившееся и неустановившееся, напорное и безнапорное.</a:t>
            </a:r>
          </a:p>
          <a:p>
            <a:r>
              <a:rPr lang="ru-RU" sz="2800" b="1" dirty="0"/>
              <a:t>3 Ламинарный и турбулентный режим движения жидкости.</a:t>
            </a:r>
          </a:p>
          <a:p>
            <a:r>
              <a:rPr lang="ru-RU" sz="2800" b="1" dirty="0"/>
              <a:t>4 Связь между средней и максимальной скоростью. Опыты </a:t>
            </a:r>
            <a:r>
              <a:rPr lang="ru-RU" sz="2800" b="1" dirty="0" err="1"/>
              <a:t>Рейнольдса</a:t>
            </a:r>
            <a:r>
              <a:rPr lang="ru-RU" sz="2800" b="1" dirty="0"/>
              <a:t>. Границы существования ламинарного и турбулентного режимов движения жидкости.</a:t>
            </a:r>
          </a:p>
        </p:txBody>
      </p:sp>
    </p:spTree>
    <p:extLst>
      <p:ext uri="{BB962C8B-B14F-4D97-AF65-F5344CB8AC3E}">
        <p14:creationId xmlns:p14="http://schemas.microsoft.com/office/powerpoint/2010/main" val="25166525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484784"/>
            <a:ext cx="864096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/>
              <a:t>Трубка тока</a:t>
            </a:r>
            <a:r>
              <a:rPr lang="ru-RU" sz="3600" dirty="0"/>
              <a:t> - трубчатая поверхность, образуемая линиями тока с бесконечно малым поперечным сечением</a:t>
            </a:r>
            <a:r>
              <a:rPr lang="ru-RU" sz="3600" dirty="0" smtClean="0"/>
              <a:t>.</a:t>
            </a:r>
          </a:p>
          <a:p>
            <a:r>
              <a:rPr lang="ru-RU" sz="3600" dirty="0" smtClean="0"/>
              <a:t> </a:t>
            </a:r>
            <a:r>
              <a:rPr lang="ru-RU" sz="3600" dirty="0"/>
              <a:t>Часть потока, заключенная внутри трубки тока называется </a:t>
            </a:r>
            <a:r>
              <a:rPr lang="ru-RU" sz="3600" b="1" dirty="0"/>
              <a:t>элементарной струйкой. </a:t>
            </a:r>
            <a:endParaRPr lang="ru-RU" sz="3600" dirty="0"/>
          </a:p>
        </p:txBody>
      </p:sp>
      <p:pic>
        <p:nvPicPr>
          <p:cNvPr id="3" name="Рисунок 2" descr="http://gidravl.narod.ru/3a10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3608" y="4901104"/>
            <a:ext cx="7776864" cy="17977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643655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484784"/>
            <a:ext cx="82809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i="1" dirty="0"/>
              <a:t>Напорное</a:t>
            </a:r>
            <a:r>
              <a:rPr lang="ru-RU" sz="4000" b="1" dirty="0"/>
              <a:t> течение </a:t>
            </a:r>
            <a:r>
              <a:rPr lang="ru-RU" sz="4000" dirty="0"/>
              <a:t>наблюдается в закрытых руслах без свободной поверхности. Напорное течение наблюдается в трубопроводах с повышенным (пониженным давлением).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4414964"/>
            <a:ext cx="3721968" cy="2117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4626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340768"/>
            <a:ext cx="871296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i="1" dirty="0"/>
              <a:t>Безнапорное</a:t>
            </a:r>
            <a:r>
              <a:rPr lang="ru-RU" sz="4400" b="1" dirty="0"/>
              <a:t> - течение </a:t>
            </a:r>
            <a:r>
              <a:rPr lang="ru-RU" sz="4400" dirty="0"/>
              <a:t>со свободной поверхностью, которое наблюдается в открытых руслах (реки, открытые каналы, лотки и т.п.).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4202074"/>
            <a:ext cx="3888492" cy="2212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8483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459504"/>
            <a:ext cx="820891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/>
              <a:t>3 Ламинарный и турбулентный режим движения жидкости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9469930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539552" y="1628800"/>
            <a:ext cx="7920880" cy="144016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600" dirty="0">
                <a:solidFill>
                  <a:srgbClr val="FF0000"/>
                </a:solidFill>
              </a:rPr>
              <a:t>Имеют место два различных по своему характеру режима </a:t>
            </a:r>
            <a:r>
              <a:rPr lang="ru-RU" sz="3600" dirty="0" smtClean="0">
                <a:solidFill>
                  <a:srgbClr val="FF0000"/>
                </a:solidFill>
              </a:rPr>
              <a:t>движения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с двумя вырезанными противолежащими углами 5"/>
          <p:cNvSpPr/>
          <p:nvPr/>
        </p:nvSpPr>
        <p:spPr>
          <a:xfrm>
            <a:off x="827584" y="3573016"/>
            <a:ext cx="3456384" cy="2448272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600" b="1" dirty="0" smtClean="0"/>
              <a:t>Ламинарный режим </a:t>
            </a:r>
            <a:r>
              <a:rPr lang="ru-RU" sz="3600" b="1" dirty="0"/>
              <a:t>движения жидкости</a:t>
            </a:r>
            <a:endParaRPr lang="ru-RU" sz="3600" dirty="0"/>
          </a:p>
        </p:txBody>
      </p:sp>
      <p:sp>
        <p:nvSpPr>
          <p:cNvPr id="9" name="Прямоугольник с двумя вырезанными противолежащими углами 8"/>
          <p:cNvSpPr/>
          <p:nvPr/>
        </p:nvSpPr>
        <p:spPr>
          <a:xfrm>
            <a:off x="5292080" y="3549325"/>
            <a:ext cx="3456384" cy="2592288"/>
          </a:xfrm>
          <a:prstGeom prst="snip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200" b="1" dirty="0" smtClean="0"/>
              <a:t>турбулентный </a:t>
            </a:r>
            <a:r>
              <a:rPr lang="ru-RU" sz="3200" b="1" dirty="0"/>
              <a:t>режим движения жидкости</a:t>
            </a:r>
            <a:endParaRPr lang="ru-RU" sz="3200" dirty="0"/>
          </a:p>
        </p:txBody>
      </p:sp>
      <p:cxnSp>
        <p:nvCxnSpPr>
          <p:cNvPr id="11" name="Прямая со стрелкой 10"/>
          <p:cNvCxnSpPr/>
          <p:nvPr/>
        </p:nvCxnSpPr>
        <p:spPr>
          <a:xfrm flipH="1">
            <a:off x="2555776" y="3068960"/>
            <a:ext cx="648072" cy="4803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6012160" y="3068960"/>
            <a:ext cx="720080" cy="4803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64861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2351" y="980728"/>
            <a:ext cx="8424936" cy="526297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base"/>
            <a:r>
              <a:rPr lang="ru-RU" sz="2800" dirty="0"/>
              <a:t>При </a:t>
            </a:r>
            <a:r>
              <a:rPr lang="ru-RU" sz="2800" b="1" dirty="0"/>
              <a:t>ламинарном</a:t>
            </a:r>
            <a:r>
              <a:rPr lang="ru-RU" sz="2800" dirty="0"/>
              <a:t> режиме жидкость движется слоями без поперечного перемешивания, причем пульсации скорости и давления отсутствуют</a:t>
            </a:r>
            <a:r>
              <a:rPr lang="ru-RU" sz="2800" dirty="0" smtClean="0"/>
              <a:t>.</a:t>
            </a:r>
          </a:p>
          <a:p>
            <a:pPr fontAlgn="base"/>
            <a:endParaRPr lang="ru-RU" sz="2800" dirty="0"/>
          </a:p>
          <a:p>
            <a:pPr fontAlgn="base"/>
            <a:r>
              <a:rPr lang="en-US" sz="2800" dirty="0"/>
              <a:t> </a:t>
            </a:r>
            <a:r>
              <a:rPr lang="ru-RU" sz="2800" dirty="0"/>
              <a:t>При ламинарном течении в трубе все линии тока направлены параллельно оси трубы. Ламинарное течение является упорядоченным при постоянном напоре строго установившегося течения</a:t>
            </a:r>
            <a:r>
              <a:rPr lang="ru-RU" sz="2800" dirty="0" smtClean="0"/>
              <a:t>. Ламинарный режим наблюдается </a:t>
            </a:r>
            <a:r>
              <a:rPr lang="ru-RU" sz="2800" dirty="0"/>
              <a:t>преимущественно при движении вязких жидкостей (нефти, смазочных масел и т.п.), и менее вязких жидкостей при их течении с небольшими скоростями.</a:t>
            </a:r>
          </a:p>
        </p:txBody>
      </p:sp>
    </p:spTree>
    <p:extLst>
      <p:ext uri="{BB962C8B-B14F-4D97-AF65-F5344CB8AC3E}">
        <p14:creationId xmlns:p14="http://schemas.microsoft.com/office/powerpoint/2010/main" val="4300745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-9737" y="1628800"/>
            <a:ext cx="9036496" cy="5016758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 </a:t>
            </a:r>
            <a:r>
              <a:rPr kumimoji="0" lang="ru-RU" altLang="ru-RU" sz="3200" b="1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турбулентном</a:t>
            </a: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rgbClr val="42424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режиме слоистость нарушается, движение жидкости сопровождается перемешиванием и пульсациями скорости и давления.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Движение отдельных частиц оказывается хаотичным, беспорядочным. Наряду с осевым перемещением наблюдается вращательное и поперечное перемещение отдельных объемов жидкости. Этим и объясняются пульсации скоростей и давления. 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67517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305342"/>
            <a:ext cx="9144000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/>
              <a:t>Критерием для определения режима движения является безразмерное число </a:t>
            </a:r>
            <a:r>
              <a:rPr lang="ru-RU" sz="3600" b="1" dirty="0" err="1"/>
              <a:t>Рейнольдса</a:t>
            </a:r>
            <a:r>
              <a:rPr lang="ru-RU" sz="3600" b="1" dirty="0"/>
              <a:t>. </a:t>
            </a:r>
            <a:r>
              <a:rPr lang="ru-RU" sz="3600" dirty="0"/>
              <a:t>Для труб круглого сечения число </a:t>
            </a:r>
            <a:r>
              <a:rPr lang="ru-RU" sz="3600" dirty="0" err="1"/>
              <a:t>Рейнольдса</a:t>
            </a:r>
            <a:r>
              <a:rPr lang="ru-RU" sz="3600" dirty="0"/>
              <a:t> определяется по формуле:</a:t>
            </a:r>
          </a:p>
          <a:p>
            <a:r>
              <a:rPr lang="ru-RU" sz="3600" b="1" i="1" dirty="0" err="1"/>
              <a:t>Re</a:t>
            </a:r>
            <a:r>
              <a:rPr lang="ru-RU" sz="3600" b="1" i="1" dirty="0"/>
              <a:t> = </a:t>
            </a:r>
            <a:r>
              <a:rPr lang="ru-RU" sz="3600" b="1" i="1" dirty="0" err="1"/>
              <a:t>υ·d</a:t>
            </a:r>
            <a:r>
              <a:rPr lang="ru-RU" sz="3600" b="1" i="1" dirty="0"/>
              <a:t>/ν</a:t>
            </a:r>
            <a:r>
              <a:rPr lang="ru-RU" sz="3600" b="1" dirty="0"/>
              <a:t>;</a:t>
            </a:r>
          </a:p>
          <a:p>
            <a:r>
              <a:rPr lang="ru-RU" sz="3600" dirty="0"/>
              <a:t>где </a:t>
            </a:r>
            <a:r>
              <a:rPr lang="ru-RU" sz="3600" i="1" dirty="0"/>
              <a:t>υ</a:t>
            </a:r>
            <a:r>
              <a:rPr lang="ru-RU" sz="3600" dirty="0"/>
              <a:t> — средняя скорость жидкости;</a:t>
            </a:r>
          </a:p>
          <a:p>
            <a:r>
              <a:rPr lang="ru-RU" sz="3600" dirty="0"/>
              <a:t>      </a:t>
            </a:r>
            <a:r>
              <a:rPr lang="ru-RU" sz="3600" i="1" dirty="0"/>
              <a:t>d</a:t>
            </a:r>
            <a:r>
              <a:rPr lang="ru-RU" sz="3600" dirty="0"/>
              <a:t> — диаметр трубы; </a:t>
            </a:r>
          </a:p>
          <a:p>
            <a:r>
              <a:rPr lang="ru-RU" sz="3600" i="1" dirty="0"/>
              <a:t>      ν</a:t>
            </a:r>
            <a:r>
              <a:rPr lang="ru-RU" sz="3600" dirty="0"/>
              <a:t> — кинематический коэффициент вязкости жидкости.</a:t>
            </a:r>
          </a:p>
          <a:p>
            <a:r>
              <a:rPr lang="en-US" sz="2800" dirty="0"/>
              <a:t> 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2377946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1213008"/>
            <a:ext cx="864096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/>
              <a:t>При малой скорости потока в гладкой трубе (число </a:t>
            </a:r>
            <a:r>
              <a:rPr lang="ru-RU" sz="3200" b="1" dirty="0" err="1"/>
              <a:t>Рейнольдса</a:t>
            </a:r>
            <a:r>
              <a:rPr lang="ru-RU" sz="3200" b="1" dirty="0"/>
              <a:t> </a:t>
            </a:r>
            <a:r>
              <a:rPr lang="ru-RU" sz="3200" b="1" dirty="0" err="1"/>
              <a:t>Re</a:t>
            </a:r>
            <a:r>
              <a:rPr lang="ru-RU" sz="3200" b="1" dirty="0"/>
              <a:t> &lt; 2300) режим движения жидкости ламинарный, а при высокой скорости (</a:t>
            </a:r>
            <a:r>
              <a:rPr lang="ru-RU" sz="3200" b="1" dirty="0" err="1"/>
              <a:t>Re</a:t>
            </a:r>
            <a:r>
              <a:rPr lang="ru-RU" sz="3200" b="1" dirty="0"/>
              <a:t> &gt; 10000) – </a:t>
            </a:r>
            <a:r>
              <a:rPr lang="ru-RU" sz="3200" b="1" dirty="0" smtClean="0"/>
              <a:t>турбулентный</a:t>
            </a:r>
            <a:endParaRPr lang="ru-RU" sz="32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920" y="3573016"/>
            <a:ext cx="8901400" cy="2849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9131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674674"/>
            <a:ext cx="878497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В диапазоне от </a:t>
            </a:r>
            <a:r>
              <a:rPr lang="ru-RU" sz="2800" b="1" dirty="0" err="1"/>
              <a:t>Re</a:t>
            </a:r>
            <a:r>
              <a:rPr lang="ru-RU" sz="2800" b="1" dirty="0"/>
              <a:t> &lt; 2300 до </a:t>
            </a:r>
            <a:r>
              <a:rPr lang="ru-RU" sz="2800" b="1" dirty="0" err="1"/>
              <a:t>Re</a:t>
            </a:r>
            <a:r>
              <a:rPr lang="ru-RU" sz="2800" b="1" dirty="0"/>
              <a:t> &gt; 10000 режим переходный от ламинарного к турбулентному </a:t>
            </a:r>
            <a:endParaRPr lang="ru-RU" sz="2800" b="1" dirty="0" smtClean="0"/>
          </a:p>
          <a:p>
            <a:r>
              <a:rPr lang="ru-RU" sz="2800" b="1" dirty="0" smtClean="0"/>
              <a:t>Во </a:t>
            </a:r>
            <a:r>
              <a:rPr lang="ru-RU" sz="2800" b="1" dirty="0"/>
              <a:t>всех случаях, даже когда поток в трубе турбулентный, в узком </a:t>
            </a:r>
            <a:r>
              <a:rPr lang="ru-RU" sz="2800" b="1" dirty="0" err="1"/>
              <a:t>пристенном</a:t>
            </a:r>
            <a:r>
              <a:rPr lang="ru-RU" sz="2800" b="1" dirty="0"/>
              <a:t> слое течение </a:t>
            </a:r>
            <a:r>
              <a:rPr lang="ru-RU" sz="2800" b="1" dirty="0" smtClean="0"/>
              <a:t>ламинарное</a:t>
            </a:r>
            <a:endParaRPr lang="ru-RU" sz="2800" b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789040"/>
            <a:ext cx="8784976" cy="2564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082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772816"/>
            <a:ext cx="878497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i="1" dirty="0"/>
              <a:t>Гидродинамика</a:t>
            </a:r>
            <a:r>
              <a:rPr lang="ru-RU" sz="3600" dirty="0"/>
              <a:t> — раздел гидравлики, изучающий законы движения жидкости, а также взаимодействия между жидкостью и твердыми телами при их относительном движении.</a:t>
            </a:r>
          </a:p>
        </p:txBody>
      </p:sp>
    </p:spTree>
    <p:extLst>
      <p:ext uri="{BB962C8B-B14F-4D97-AF65-F5344CB8AC3E}">
        <p14:creationId xmlns:p14="http://schemas.microsoft.com/office/powerpoint/2010/main" val="3139853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792664148"/>
              </p:ext>
            </p:extLst>
          </p:nvPr>
        </p:nvGraphicFramePr>
        <p:xfrm>
          <a:off x="179512" y="980728"/>
          <a:ext cx="8712968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40550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89444" y="1268760"/>
            <a:ext cx="64027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/>
              <a:t>Поток и его гидравлические элементы: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916832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600" dirty="0"/>
              <a:t>Поток жидкости - это непрерывная масса частиц жидкости, движущаяся в определенном направлении.</a:t>
            </a:r>
          </a:p>
        </p:txBody>
      </p:sp>
      <p:pic>
        <p:nvPicPr>
          <p:cNvPr id="1026" name="Picture 2" descr="http://img.travel.ru/images2/2011/06/object190781/023_0_34c81_e835ffbf_ori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0875" y="3624992"/>
            <a:ext cx="4192354" cy="2780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9746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340768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 </a:t>
            </a:r>
            <a:r>
              <a:rPr lang="ru-RU" sz="3200" b="1" i="1" dirty="0" smtClean="0"/>
              <a:t>Живое </a:t>
            </a:r>
            <a:r>
              <a:rPr lang="ru-RU" sz="3200" b="1" i="1" dirty="0"/>
              <a:t>сечение потока </a:t>
            </a:r>
            <a:r>
              <a:rPr lang="ru-RU" sz="3200" b="1" dirty="0"/>
              <a:t> (м², мм</a:t>
            </a:r>
            <a:r>
              <a:rPr lang="ru-RU" sz="3200" b="1" baseline="30000" dirty="0"/>
              <a:t>2</a:t>
            </a:r>
            <a:r>
              <a:rPr lang="ru-RU" sz="3200" b="1" dirty="0"/>
              <a:t>, см</a:t>
            </a:r>
            <a:r>
              <a:rPr lang="ru-RU" sz="3200" b="1" baseline="30000" dirty="0"/>
              <a:t>2</a:t>
            </a:r>
            <a:r>
              <a:rPr lang="ru-RU" sz="3200" b="1" dirty="0"/>
              <a:t>) - это  площадь поперечного сечения потока, перпендикулярная к направлению течения. </a:t>
            </a:r>
          </a:p>
        </p:txBody>
      </p:sp>
      <p:pic>
        <p:nvPicPr>
          <p:cNvPr id="3" name="Рисунок 2" descr="http://gidravl.narod.ru/3a1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552" y="3089799"/>
            <a:ext cx="7272808" cy="2189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683568" y="5373216"/>
            <a:ext cx="846043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Рисунок 1</a:t>
            </a:r>
            <a:r>
              <a:rPr lang="ru-RU" sz="3200" dirty="0"/>
              <a:t> </a:t>
            </a:r>
            <a:r>
              <a:rPr lang="ru-RU" sz="3200" dirty="0" smtClean="0"/>
              <a:t>-  Живые </a:t>
            </a:r>
            <a:r>
              <a:rPr lang="ru-RU" sz="3200" dirty="0"/>
              <a:t>сечения</a:t>
            </a:r>
            <a:r>
              <a:rPr lang="ru-RU" sz="3200" dirty="0" smtClean="0"/>
              <a:t>:</a:t>
            </a:r>
          </a:p>
          <a:p>
            <a:r>
              <a:rPr lang="ru-RU" sz="3200" dirty="0" smtClean="0"/>
              <a:t> </a:t>
            </a:r>
            <a:r>
              <a:rPr lang="ru-RU" sz="3200" dirty="0"/>
              <a:t>а - трубы, б – клапана</a:t>
            </a:r>
          </a:p>
        </p:txBody>
      </p:sp>
    </p:spTree>
    <p:extLst>
      <p:ext uri="{BB962C8B-B14F-4D97-AF65-F5344CB8AC3E}">
        <p14:creationId xmlns:p14="http://schemas.microsoft.com/office/powerpoint/2010/main" val="2874497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365104"/>
            <a:ext cx="878497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Смоченный </a:t>
            </a:r>
            <a:r>
              <a:rPr lang="ru-RU" sz="3200" b="1" dirty="0"/>
              <a:t>периметр χ ("хи") - часть периметра живого сечения, </a:t>
            </a:r>
            <a:r>
              <a:rPr lang="ru-RU" sz="3200" b="1" dirty="0" smtClean="0"/>
              <a:t>ограниченная </a:t>
            </a:r>
            <a:r>
              <a:rPr lang="ru-RU" sz="3200" b="1" dirty="0"/>
              <a:t>твердыми стенками </a:t>
            </a:r>
            <a:r>
              <a:rPr lang="ru-RU" sz="3200" b="1" dirty="0" smtClean="0"/>
              <a:t>(выделен </a:t>
            </a:r>
            <a:r>
              <a:rPr lang="ru-RU" sz="3200" b="1" dirty="0"/>
              <a:t>утолщенной линией). </a:t>
            </a:r>
          </a:p>
        </p:txBody>
      </p:sp>
      <p:pic>
        <p:nvPicPr>
          <p:cNvPr id="3" name="Рисунок 2" descr="http://gidravl.narod.ru/3a2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3568" y="1268760"/>
            <a:ext cx="4680520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92472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9796" y="1340768"/>
            <a:ext cx="51139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/>
              <a:t>Смоченный </a:t>
            </a:r>
            <a:r>
              <a:rPr lang="ru-RU" sz="4000" b="1" dirty="0"/>
              <a:t>периметр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2074585"/>
            <a:ext cx="3616759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круглой трубы 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49" name="Рисунок 205" descr="http://gidravl.narod.ru/3a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5" y="2694883"/>
            <a:ext cx="2501143" cy="778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771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419872" y="2074585"/>
            <a:ext cx="4066562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если угол в радианах, 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2" name="Рисунок 206" descr="http://gidravl.narod.ru/3a4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903" y="5589240"/>
            <a:ext cx="6999178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7429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57377" y="4653136"/>
            <a:ext cx="10510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или</a:t>
            </a:r>
            <a:endParaRPr lang="ru-RU" sz="3200" dirty="0"/>
          </a:p>
        </p:txBody>
      </p:sp>
      <p:pic>
        <p:nvPicPr>
          <p:cNvPr id="16" name="Рисунок 15" descr="http://gidravl.narod.ru/3a2.gif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51920" y="2694882"/>
            <a:ext cx="5184576" cy="2750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601568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55326" y="923925"/>
            <a:ext cx="5757669" cy="3447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4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Гидравлический радиус потока R - отношение живого сечения к смоченному периметру </a:t>
            </a:r>
            <a:r>
              <a:rPr kumimoji="0" lang="ru-RU" altLang="ru-RU" sz="4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771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6" name="Рисунок 209" descr="http://gidravl.narod.ru/3a7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0325" y="3779690"/>
            <a:ext cx="2892669" cy="14037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152400" y="923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9038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140</TotalTime>
  <Words>810</Words>
  <Application>Microsoft Office PowerPoint</Application>
  <PresentationFormat>Экран (4:3)</PresentationFormat>
  <Paragraphs>65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Волна</vt:lpstr>
      <vt:lpstr>Гидродинамика</vt:lpstr>
      <vt:lpstr>План урока: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 Движение равномерное, установившееся и неустановившееся, напорное и безнапорное </vt:lpstr>
      <vt:lpstr>Виды движения жидкости: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Гидродинамика</dc:title>
  <dc:creator>User</dc:creator>
  <cp:lastModifiedBy>User</cp:lastModifiedBy>
  <cp:revision>18</cp:revision>
  <dcterms:created xsi:type="dcterms:W3CDTF">2015-01-27T14:35:52Z</dcterms:created>
  <dcterms:modified xsi:type="dcterms:W3CDTF">2015-01-27T18:48:48Z</dcterms:modified>
</cp:coreProperties>
</file>