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6" r:id="rId3"/>
    <p:sldId id="276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85" r:id="rId1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pos="7512" userDrawn="1">
          <p15:clr>
            <a:srgbClr val="A4A3A4"/>
          </p15:clr>
        </p15:guide>
        <p15:guide id="4" pos="144" userDrawn="1">
          <p15:clr>
            <a:srgbClr val="A4A3A4"/>
          </p15:clr>
        </p15:guide>
        <p15:guide id="5" orient="horz" pos="624" userDrawn="1">
          <p15:clr>
            <a:srgbClr val="A4A3A4"/>
          </p15:clr>
        </p15:guide>
        <p15:guide id="6" orient="horz" pos="40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52" autoAdjust="0"/>
  </p:normalViewPr>
  <p:slideViewPr>
    <p:cSldViewPr snapToGrid="0" showGuides="1">
      <p:cViewPr varScale="1">
        <p:scale>
          <a:sx n="114" d="100"/>
          <a:sy n="114" d="100"/>
        </p:scale>
        <p:origin x="414" y="114"/>
      </p:cViewPr>
      <p:guideLst>
        <p:guide orient="horz" pos="2328"/>
        <p:guide pos="3864"/>
        <p:guide pos="7512"/>
        <p:guide pos="144"/>
        <p:guide orient="horz" pos="624"/>
        <p:guide orient="horz" pos="40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46527B0-0B24-4087-B225-DB4F5C738F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72798E0-F322-4236-8531-A1882BFE40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196FF38-ED5D-48F9-86A5-23A56EB1D6F9}" type="datetime1">
              <a:rPr lang="ru-RU" smtClean="0"/>
              <a:t>02.12.2022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4E5881F-2FD0-41BC-8E76-C691E59E14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62CA62C5-8A29-4592-9E3E-4C457F263C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4E85F6F-0FAD-4AD4-850C-7E4CD14D7D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274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8F836-3A79-4E2E-BD39-F0469988701B}" type="datetime1">
              <a:rPr lang="ru-RU" smtClean="0"/>
              <a:pPr/>
              <a:t>02.12.2022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E60DC36-8EFA-4378-9855-E019C55AC47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7705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074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1655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3539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7242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801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7579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856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1209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991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22029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7234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4446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7051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 2">
            <a:extLst>
              <a:ext uri="{FF2B5EF4-FFF2-40B4-BE49-F238E27FC236}">
                <a16:creationId xmlns:a16="http://schemas.microsoft.com/office/drawing/2014/main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487AC8-2E27-4521-B851-B6631051F3D3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856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>
            <a:extLst>
              <a:ext uri="{FF2B5EF4-FFF2-40B4-BE49-F238E27FC236}">
                <a16:creationId xmlns:a16="http://schemas.microsoft.com/office/drawing/2014/main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92B142-FCBD-4EC4-8EEE-20AF3A45CBB5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3140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>
            <a:extLst>
              <a:ext uri="{FF2B5EF4-FFF2-40B4-BE49-F238E27FC236}">
                <a16:creationId xmlns:a16="http://schemas.microsoft.com/office/drawing/2014/main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>
            <a:extLst>
              <a:ext uri="{FF2B5EF4-FFF2-40B4-BE49-F238E27FC236}">
                <a16:creationId xmlns:a16="http://schemas.microsoft.com/office/drawing/2014/main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623BE9-F292-4C48-9030-5DC41B0B2C7D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4680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9A523A-9522-4FC8-BF19-7168970C597F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8928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448D71-62B7-4716-9BB5-CB3D729E920F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004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>
            <a:extLst>
              <a:ext uri="{FF2B5EF4-FFF2-40B4-BE49-F238E27FC236}">
                <a16:creationId xmlns:a16="http://schemas.microsoft.com/office/drawing/2014/main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0C37C4-1A33-40EC-A67A-49B496E25738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>
            <a:extLst>
              <a:ext uri="{FF2B5EF4-FFF2-40B4-BE49-F238E27FC236}">
                <a16:creationId xmlns:a16="http://schemas.microsoft.com/office/drawing/2014/main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740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>
            <a:extLst>
              <a:ext uri="{FF2B5EF4-FFF2-40B4-BE49-F238E27FC236}">
                <a16:creationId xmlns:a16="http://schemas.microsoft.com/office/drawing/2014/main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>
            <a:extLst>
              <a:ext uri="{FF2B5EF4-FFF2-40B4-BE49-F238E27FC236}">
                <a16:creationId xmlns:a16="http://schemas.microsoft.com/office/drawing/2014/main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>
            <a:extLst>
              <a:ext uri="{FF2B5EF4-FFF2-40B4-BE49-F238E27FC236}">
                <a16:creationId xmlns:a16="http://schemas.microsoft.com/office/drawing/2014/main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B0E952-F832-496E-ABEA-42AE0AFA6CCC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9" name="Номер слайда 8">
            <a:extLst>
              <a:ext uri="{FF2B5EF4-FFF2-40B4-BE49-F238E27FC236}">
                <a16:creationId xmlns:a16="http://schemas.microsoft.com/office/drawing/2014/main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6905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DD5508-11FB-4992-B00C-2F96E71032D7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2555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36027D-058E-4138-A066-359F07C6D214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Номер слайда 3">
            <a:extLst>
              <a:ext uri="{FF2B5EF4-FFF2-40B4-BE49-F238E27FC236}">
                <a16:creationId xmlns:a16="http://schemas.microsoft.com/office/drawing/2014/main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5820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>
            <a:extLst>
              <a:ext uri="{FF2B5EF4-FFF2-40B4-BE49-F238E27FC236}">
                <a16:creationId xmlns:a16="http://schemas.microsoft.com/office/drawing/2014/main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510823-F23A-4639-B218-6B9BC0CC18D8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>
            <a:extLst>
              <a:ext uri="{FF2B5EF4-FFF2-40B4-BE49-F238E27FC236}">
                <a16:creationId xmlns:a16="http://schemas.microsoft.com/office/drawing/2014/main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3095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:a16="http://schemas.microsoft.com/office/drawing/2014/main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 2">
            <a:extLst>
              <a:ext uri="{FF2B5EF4-FFF2-40B4-BE49-F238E27FC236}">
                <a16:creationId xmlns:a16="http://schemas.microsoft.com/office/drawing/2014/main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5D43D7-3745-4F9A-8694-98B1E0E20033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>
            <a:extLst>
              <a:ext uri="{FF2B5EF4-FFF2-40B4-BE49-F238E27FC236}">
                <a16:creationId xmlns:a16="http://schemas.microsoft.com/office/drawing/2014/main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8660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:a16="http://schemas.microsoft.com/office/drawing/2014/main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E119431-1E6E-4E07-A8B6-073D5DF11CA2}" type="datetime1">
              <a:rPr lang="ru-RU" noProof="0" smtClean="0"/>
              <a:t>02.12.2022</a:t>
            </a:fld>
            <a:endParaRPr lang="ru-RU" noProof="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6FEDF93-2BFD-41CA-ABC7-B039102F379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0378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300AEF-1595-4419-801B-6E36A33BB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6036"/>
            <a:ext cx="9144000" cy="2492990"/>
          </a:xfrm>
        </p:spPr>
        <p:txBody>
          <a:bodyPr lIns="0" tIns="0" rIns="0" bIns="0" rtlCol="0" anchor="t">
            <a:spAutoFit/>
          </a:bodyPr>
          <a:lstStyle/>
          <a:p>
            <a:pPr rtl="0"/>
            <a:r>
              <a:rPr lang="ru-RU" b="1" dirty="0">
                <a:solidFill>
                  <a:schemeClr val="bg1"/>
                </a:solidFill>
              </a:rPr>
              <a:t>Конфликты и способы их разрешения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4" name="Ромб 3">
            <a:extLst>
              <a:ext uri="{FF2B5EF4-FFF2-40B4-BE49-F238E27FC236}">
                <a16:creationId xmlns:a16="http://schemas.microsoft.com/office/drawing/2014/main" id="{1C59176D-59A8-4C02-B448-EE01232FB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92319" y="-608242"/>
            <a:ext cx="2607364" cy="2607364"/>
          </a:xfrm>
          <a:prstGeom prst="diamond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5" name="Ромб 4">
            <a:extLst>
              <a:ext uri="{FF2B5EF4-FFF2-40B4-BE49-F238E27FC236}">
                <a16:creationId xmlns:a16="http://schemas.microsoft.com/office/drawing/2014/main" id="{A50B1817-3C7F-41BC-8557-7A00C928E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25258" y="-1770743"/>
            <a:ext cx="3541486" cy="3541486"/>
          </a:xfrm>
          <a:prstGeom prst="diamond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grpSp>
        <p:nvGrpSpPr>
          <p:cNvPr id="7" name="Группа 6" descr="Значок диаграммы. ">
            <a:extLst>
              <a:ext uri="{FF2B5EF4-FFF2-40B4-BE49-F238E27FC236}">
                <a16:creationId xmlns:a16="http://schemas.microsoft.com/office/drawing/2014/main" id="{B95DF07A-CE7E-4D89-9AA0-25F4FFF3B9C7}"/>
              </a:ext>
            </a:extLst>
          </p:cNvPr>
          <p:cNvGrpSpPr/>
          <p:nvPr/>
        </p:nvGrpSpPr>
        <p:grpSpPr>
          <a:xfrm>
            <a:off x="5851021" y="3724968"/>
            <a:ext cx="489958" cy="492680"/>
            <a:chOff x="2025650" y="4786313"/>
            <a:chExt cx="285750" cy="287338"/>
          </a:xfrm>
          <a:solidFill>
            <a:schemeClr val="bg1"/>
          </a:solidFill>
        </p:grpSpPr>
        <p:sp>
          <p:nvSpPr>
            <p:cNvPr id="8" name="Полилиния 565">
              <a:extLst>
                <a:ext uri="{FF2B5EF4-FFF2-40B4-BE49-F238E27FC236}">
                  <a16:creationId xmlns:a16="http://schemas.microsoft.com/office/drawing/2014/main" id="{548FC78B-EF83-4185-A63D-1A5A85640B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25650" y="4786313"/>
              <a:ext cx="285750" cy="287338"/>
            </a:xfrm>
            <a:custGeom>
              <a:avLst/>
              <a:gdLst>
                <a:gd name="T0" fmla="*/ 812 w 903"/>
                <a:gd name="T1" fmla="*/ 500 h 903"/>
                <a:gd name="T2" fmla="*/ 810 w 903"/>
                <a:gd name="T3" fmla="*/ 505 h 903"/>
                <a:gd name="T4" fmla="*/ 806 w 903"/>
                <a:gd name="T5" fmla="*/ 509 h 903"/>
                <a:gd name="T6" fmla="*/ 800 w 903"/>
                <a:gd name="T7" fmla="*/ 511 h 903"/>
                <a:gd name="T8" fmla="*/ 105 w 903"/>
                <a:gd name="T9" fmla="*/ 511 h 903"/>
                <a:gd name="T10" fmla="*/ 99 w 903"/>
                <a:gd name="T11" fmla="*/ 510 h 903"/>
                <a:gd name="T12" fmla="*/ 95 w 903"/>
                <a:gd name="T13" fmla="*/ 507 h 903"/>
                <a:gd name="T14" fmla="*/ 92 w 903"/>
                <a:gd name="T15" fmla="*/ 502 h 903"/>
                <a:gd name="T16" fmla="*/ 90 w 903"/>
                <a:gd name="T17" fmla="*/ 496 h 903"/>
                <a:gd name="T18" fmla="*/ 90 w 903"/>
                <a:gd name="T19" fmla="*/ 105 h 903"/>
                <a:gd name="T20" fmla="*/ 92 w 903"/>
                <a:gd name="T21" fmla="*/ 100 h 903"/>
                <a:gd name="T22" fmla="*/ 95 w 903"/>
                <a:gd name="T23" fmla="*/ 94 h 903"/>
                <a:gd name="T24" fmla="*/ 99 w 903"/>
                <a:gd name="T25" fmla="*/ 91 h 903"/>
                <a:gd name="T26" fmla="*/ 105 w 903"/>
                <a:gd name="T27" fmla="*/ 90 h 903"/>
                <a:gd name="T28" fmla="*/ 800 w 903"/>
                <a:gd name="T29" fmla="*/ 90 h 903"/>
                <a:gd name="T30" fmla="*/ 806 w 903"/>
                <a:gd name="T31" fmla="*/ 92 h 903"/>
                <a:gd name="T32" fmla="*/ 810 w 903"/>
                <a:gd name="T33" fmla="*/ 96 h 903"/>
                <a:gd name="T34" fmla="*/ 812 w 903"/>
                <a:gd name="T35" fmla="*/ 102 h 903"/>
                <a:gd name="T36" fmla="*/ 813 w 903"/>
                <a:gd name="T37" fmla="*/ 496 h 903"/>
                <a:gd name="T38" fmla="*/ 15 w 903"/>
                <a:gd name="T39" fmla="*/ 0 h 903"/>
                <a:gd name="T40" fmla="*/ 9 w 903"/>
                <a:gd name="T41" fmla="*/ 1 h 903"/>
                <a:gd name="T42" fmla="*/ 5 w 903"/>
                <a:gd name="T43" fmla="*/ 4 h 903"/>
                <a:gd name="T44" fmla="*/ 1 w 903"/>
                <a:gd name="T45" fmla="*/ 8 h 903"/>
                <a:gd name="T46" fmla="*/ 0 w 903"/>
                <a:gd name="T47" fmla="*/ 15 h 903"/>
                <a:gd name="T48" fmla="*/ 0 w 903"/>
                <a:gd name="T49" fmla="*/ 590 h 903"/>
                <a:gd name="T50" fmla="*/ 2 w 903"/>
                <a:gd name="T51" fmla="*/ 595 h 903"/>
                <a:gd name="T52" fmla="*/ 7 w 903"/>
                <a:gd name="T53" fmla="*/ 599 h 903"/>
                <a:gd name="T54" fmla="*/ 12 w 903"/>
                <a:gd name="T55" fmla="*/ 602 h 903"/>
                <a:gd name="T56" fmla="*/ 437 w 903"/>
                <a:gd name="T57" fmla="*/ 602 h 903"/>
                <a:gd name="T58" fmla="*/ 260 w 903"/>
                <a:gd name="T59" fmla="*/ 877 h 903"/>
                <a:gd name="T60" fmla="*/ 257 w 903"/>
                <a:gd name="T61" fmla="*/ 883 h 903"/>
                <a:gd name="T62" fmla="*/ 256 w 903"/>
                <a:gd name="T63" fmla="*/ 888 h 903"/>
                <a:gd name="T64" fmla="*/ 257 w 903"/>
                <a:gd name="T65" fmla="*/ 893 h 903"/>
                <a:gd name="T66" fmla="*/ 260 w 903"/>
                <a:gd name="T67" fmla="*/ 899 h 903"/>
                <a:gd name="T68" fmla="*/ 265 w 903"/>
                <a:gd name="T69" fmla="*/ 902 h 903"/>
                <a:gd name="T70" fmla="*/ 271 w 903"/>
                <a:gd name="T71" fmla="*/ 903 h 903"/>
                <a:gd name="T72" fmla="*/ 277 w 903"/>
                <a:gd name="T73" fmla="*/ 902 h 903"/>
                <a:gd name="T74" fmla="*/ 281 w 903"/>
                <a:gd name="T75" fmla="*/ 899 h 903"/>
                <a:gd name="T76" fmla="*/ 621 w 903"/>
                <a:gd name="T77" fmla="*/ 899 h 903"/>
                <a:gd name="T78" fmla="*/ 627 w 903"/>
                <a:gd name="T79" fmla="*/ 902 h 903"/>
                <a:gd name="T80" fmla="*/ 632 w 903"/>
                <a:gd name="T81" fmla="*/ 903 h 903"/>
                <a:gd name="T82" fmla="*/ 637 w 903"/>
                <a:gd name="T83" fmla="*/ 902 h 903"/>
                <a:gd name="T84" fmla="*/ 643 w 903"/>
                <a:gd name="T85" fmla="*/ 899 h 903"/>
                <a:gd name="T86" fmla="*/ 646 w 903"/>
                <a:gd name="T87" fmla="*/ 893 h 903"/>
                <a:gd name="T88" fmla="*/ 647 w 903"/>
                <a:gd name="T89" fmla="*/ 888 h 903"/>
                <a:gd name="T90" fmla="*/ 646 w 903"/>
                <a:gd name="T91" fmla="*/ 883 h 903"/>
                <a:gd name="T92" fmla="*/ 643 w 903"/>
                <a:gd name="T93" fmla="*/ 877 h 903"/>
                <a:gd name="T94" fmla="*/ 467 w 903"/>
                <a:gd name="T95" fmla="*/ 602 h 903"/>
                <a:gd name="T96" fmla="*/ 892 w 903"/>
                <a:gd name="T97" fmla="*/ 602 h 903"/>
                <a:gd name="T98" fmla="*/ 897 w 903"/>
                <a:gd name="T99" fmla="*/ 599 h 903"/>
                <a:gd name="T100" fmla="*/ 900 w 903"/>
                <a:gd name="T101" fmla="*/ 595 h 903"/>
                <a:gd name="T102" fmla="*/ 902 w 903"/>
                <a:gd name="T103" fmla="*/ 590 h 903"/>
                <a:gd name="T104" fmla="*/ 903 w 903"/>
                <a:gd name="T105" fmla="*/ 15 h 903"/>
                <a:gd name="T106" fmla="*/ 902 w 903"/>
                <a:gd name="T107" fmla="*/ 8 h 903"/>
                <a:gd name="T108" fmla="*/ 899 w 903"/>
                <a:gd name="T109" fmla="*/ 4 h 903"/>
                <a:gd name="T110" fmla="*/ 894 w 903"/>
                <a:gd name="T111" fmla="*/ 1 h 903"/>
                <a:gd name="T112" fmla="*/ 888 w 903"/>
                <a:gd name="T113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3" h="903">
                  <a:moveTo>
                    <a:pt x="813" y="496"/>
                  </a:moveTo>
                  <a:lnTo>
                    <a:pt x="812" y="500"/>
                  </a:lnTo>
                  <a:lnTo>
                    <a:pt x="811" y="502"/>
                  </a:lnTo>
                  <a:lnTo>
                    <a:pt x="810" y="505"/>
                  </a:lnTo>
                  <a:lnTo>
                    <a:pt x="808" y="507"/>
                  </a:lnTo>
                  <a:lnTo>
                    <a:pt x="806" y="509"/>
                  </a:lnTo>
                  <a:lnTo>
                    <a:pt x="804" y="510"/>
                  </a:lnTo>
                  <a:lnTo>
                    <a:pt x="800" y="511"/>
                  </a:lnTo>
                  <a:lnTo>
                    <a:pt x="797" y="511"/>
                  </a:lnTo>
                  <a:lnTo>
                    <a:pt x="105" y="511"/>
                  </a:lnTo>
                  <a:lnTo>
                    <a:pt x="102" y="511"/>
                  </a:lnTo>
                  <a:lnTo>
                    <a:pt x="99" y="510"/>
                  </a:lnTo>
                  <a:lnTo>
                    <a:pt x="97" y="509"/>
                  </a:lnTo>
                  <a:lnTo>
                    <a:pt x="95" y="507"/>
                  </a:lnTo>
                  <a:lnTo>
                    <a:pt x="93" y="505"/>
                  </a:lnTo>
                  <a:lnTo>
                    <a:pt x="92" y="502"/>
                  </a:lnTo>
                  <a:lnTo>
                    <a:pt x="90" y="500"/>
                  </a:lnTo>
                  <a:lnTo>
                    <a:pt x="90" y="496"/>
                  </a:lnTo>
                  <a:lnTo>
                    <a:pt x="90" y="316"/>
                  </a:lnTo>
                  <a:lnTo>
                    <a:pt x="90" y="105"/>
                  </a:lnTo>
                  <a:lnTo>
                    <a:pt x="90" y="102"/>
                  </a:lnTo>
                  <a:lnTo>
                    <a:pt x="92" y="100"/>
                  </a:lnTo>
                  <a:lnTo>
                    <a:pt x="93" y="96"/>
                  </a:lnTo>
                  <a:lnTo>
                    <a:pt x="95" y="94"/>
                  </a:lnTo>
                  <a:lnTo>
                    <a:pt x="97" y="92"/>
                  </a:lnTo>
                  <a:lnTo>
                    <a:pt x="99" y="91"/>
                  </a:lnTo>
                  <a:lnTo>
                    <a:pt x="102" y="90"/>
                  </a:lnTo>
                  <a:lnTo>
                    <a:pt x="105" y="90"/>
                  </a:lnTo>
                  <a:lnTo>
                    <a:pt x="798" y="90"/>
                  </a:lnTo>
                  <a:lnTo>
                    <a:pt x="800" y="90"/>
                  </a:lnTo>
                  <a:lnTo>
                    <a:pt x="804" y="91"/>
                  </a:lnTo>
                  <a:lnTo>
                    <a:pt x="806" y="92"/>
                  </a:lnTo>
                  <a:lnTo>
                    <a:pt x="808" y="94"/>
                  </a:lnTo>
                  <a:lnTo>
                    <a:pt x="810" y="96"/>
                  </a:lnTo>
                  <a:lnTo>
                    <a:pt x="811" y="100"/>
                  </a:lnTo>
                  <a:lnTo>
                    <a:pt x="812" y="102"/>
                  </a:lnTo>
                  <a:lnTo>
                    <a:pt x="813" y="105"/>
                  </a:lnTo>
                  <a:lnTo>
                    <a:pt x="813" y="496"/>
                  </a:lnTo>
                  <a:close/>
                  <a:moveTo>
                    <a:pt x="888" y="0"/>
                  </a:moveTo>
                  <a:lnTo>
                    <a:pt x="15" y="0"/>
                  </a:lnTo>
                  <a:lnTo>
                    <a:pt x="12" y="0"/>
                  </a:lnTo>
                  <a:lnTo>
                    <a:pt x="9" y="1"/>
                  </a:lnTo>
                  <a:lnTo>
                    <a:pt x="7" y="2"/>
                  </a:lnTo>
                  <a:lnTo>
                    <a:pt x="5" y="4"/>
                  </a:lnTo>
                  <a:lnTo>
                    <a:pt x="2" y="6"/>
                  </a:lnTo>
                  <a:lnTo>
                    <a:pt x="1" y="8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587"/>
                  </a:lnTo>
                  <a:lnTo>
                    <a:pt x="0" y="590"/>
                  </a:lnTo>
                  <a:lnTo>
                    <a:pt x="1" y="593"/>
                  </a:lnTo>
                  <a:lnTo>
                    <a:pt x="2" y="595"/>
                  </a:lnTo>
                  <a:lnTo>
                    <a:pt x="5" y="597"/>
                  </a:lnTo>
                  <a:lnTo>
                    <a:pt x="7" y="599"/>
                  </a:lnTo>
                  <a:lnTo>
                    <a:pt x="9" y="601"/>
                  </a:lnTo>
                  <a:lnTo>
                    <a:pt x="12" y="602"/>
                  </a:lnTo>
                  <a:lnTo>
                    <a:pt x="15" y="602"/>
                  </a:lnTo>
                  <a:lnTo>
                    <a:pt x="437" y="602"/>
                  </a:lnTo>
                  <a:lnTo>
                    <a:pt x="437" y="701"/>
                  </a:lnTo>
                  <a:lnTo>
                    <a:pt x="260" y="877"/>
                  </a:lnTo>
                  <a:lnTo>
                    <a:pt x="259" y="879"/>
                  </a:lnTo>
                  <a:lnTo>
                    <a:pt x="257" y="883"/>
                  </a:lnTo>
                  <a:lnTo>
                    <a:pt x="256" y="885"/>
                  </a:lnTo>
                  <a:lnTo>
                    <a:pt x="256" y="888"/>
                  </a:lnTo>
                  <a:lnTo>
                    <a:pt x="256" y="891"/>
                  </a:lnTo>
                  <a:lnTo>
                    <a:pt x="257" y="893"/>
                  </a:lnTo>
                  <a:lnTo>
                    <a:pt x="259" y="897"/>
                  </a:lnTo>
                  <a:lnTo>
                    <a:pt x="260" y="899"/>
                  </a:lnTo>
                  <a:lnTo>
                    <a:pt x="263" y="901"/>
                  </a:lnTo>
                  <a:lnTo>
                    <a:pt x="265" y="902"/>
                  </a:lnTo>
                  <a:lnTo>
                    <a:pt x="268" y="903"/>
                  </a:lnTo>
                  <a:lnTo>
                    <a:pt x="271" y="903"/>
                  </a:lnTo>
                  <a:lnTo>
                    <a:pt x="274" y="903"/>
                  </a:lnTo>
                  <a:lnTo>
                    <a:pt x="277" y="902"/>
                  </a:lnTo>
                  <a:lnTo>
                    <a:pt x="279" y="901"/>
                  </a:lnTo>
                  <a:lnTo>
                    <a:pt x="281" y="899"/>
                  </a:lnTo>
                  <a:lnTo>
                    <a:pt x="452" y="728"/>
                  </a:lnTo>
                  <a:lnTo>
                    <a:pt x="621" y="899"/>
                  </a:lnTo>
                  <a:lnTo>
                    <a:pt x="623" y="901"/>
                  </a:lnTo>
                  <a:lnTo>
                    <a:pt x="627" y="902"/>
                  </a:lnTo>
                  <a:lnTo>
                    <a:pt x="629" y="903"/>
                  </a:lnTo>
                  <a:lnTo>
                    <a:pt x="632" y="903"/>
                  </a:lnTo>
                  <a:lnTo>
                    <a:pt x="635" y="903"/>
                  </a:lnTo>
                  <a:lnTo>
                    <a:pt x="637" y="902"/>
                  </a:lnTo>
                  <a:lnTo>
                    <a:pt x="641" y="901"/>
                  </a:lnTo>
                  <a:lnTo>
                    <a:pt x="643" y="899"/>
                  </a:lnTo>
                  <a:lnTo>
                    <a:pt x="645" y="897"/>
                  </a:lnTo>
                  <a:lnTo>
                    <a:pt x="646" y="893"/>
                  </a:lnTo>
                  <a:lnTo>
                    <a:pt x="647" y="891"/>
                  </a:lnTo>
                  <a:lnTo>
                    <a:pt x="647" y="888"/>
                  </a:lnTo>
                  <a:lnTo>
                    <a:pt x="647" y="885"/>
                  </a:lnTo>
                  <a:lnTo>
                    <a:pt x="646" y="883"/>
                  </a:lnTo>
                  <a:lnTo>
                    <a:pt x="645" y="879"/>
                  </a:lnTo>
                  <a:lnTo>
                    <a:pt x="643" y="877"/>
                  </a:lnTo>
                  <a:lnTo>
                    <a:pt x="467" y="701"/>
                  </a:lnTo>
                  <a:lnTo>
                    <a:pt x="467" y="602"/>
                  </a:lnTo>
                  <a:lnTo>
                    <a:pt x="888" y="602"/>
                  </a:lnTo>
                  <a:lnTo>
                    <a:pt x="892" y="602"/>
                  </a:lnTo>
                  <a:lnTo>
                    <a:pt x="894" y="601"/>
                  </a:lnTo>
                  <a:lnTo>
                    <a:pt x="897" y="599"/>
                  </a:lnTo>
                  <a:lnTo>
                    <a:pt x="899" y="597"/>
                  </a:lnTo>
                  <a:lnTo>
                    <a:pt x="900" y="595"/>
                  </a:lnTo>
                  <a:lnTo>
                    <a:pt x="902" y="593"/>
                  </a:lnTo>
                  <a:lnTo>
                    <a:pt x="902" y="590"/>
                  </a:lnTo>
                  <a:lnTo>
                    <a:pt x="903" y="587"/>
                  </a:lnTo>
                  <a:lnTo>
                    <a:pt x="903" y="15"/>
                  </a:lnTo>
                  <a:lnTo>
                    <a:pt x="902" y="12"/>
                  </a:lnTo>
                  <a:lnTo>
                    <a:pt x="902" y="8"/>
                  </a:lnTo>
                  <a:lnTo>
                    <a:pt x="900" y="6"/>
                  </a:lnTo>
                  <a:lnTo>
                    <a:pt x="899" y="4"/>
                  </a:lnTo>
                  <a:lnTo>
                    <a:pt x="897" y="2"/>
                  </a:lnTo>
                  <a:lnTo>
                    <a:pt x="894" y="1"/>
                  </a:lnTo>
                  <a:lnTo>
                    <a:pt x="892" y="0"/>
                  </a:lnTo>
                  <a:lnTo>
                    <a:pt x="88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" name="Полилиния 566">
              <a:extLst>
                <a:ext uri="{FF2B5EF4-FFF2-40B4-BE49-F238E27FC236}">
                  <a16:creationId xmlns:a16="http://schemas.microsoft.com/office/drawing/2014/main" id="{B7B50F87-A3AA-4FB6-9692-24BF5512FC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4225" y="4843463"/>
              <a:ext cx="200025" cy="73025"/>
            </a:xfrm>
            <a:custGeom>
              <a:avLst/>
              <a:gdLst>
                <a:gd name="T0" fmla="*/ 151 w 632"/>
                <a:gd name="T1" fmla="*/ 151 h 226"/>
                <a:gd name="T2" fmla="*/ 157 w 632"/>
                <a:gd name="T3" fmla="*/ 149 h 226"/>
                <a:gd name="T4" fmla="*/ 161 w 632"/>
                <a:gd name="T5" fmla="*/ 146 h 226"/>
                <a:gd name="T6" fmla="*/ 288 w 632"/>
                <a:gd name="T7" fmla="*/ 217 h 226"/>
                <a:gd name="T8" fmla="*/ 292 w 632"/>
                <a:gd name="T9" fmla="*/ 223 h 226"/>
                <a:gd name="T10" fmla="*/ 299 w 632"/>
                <a:gd name="T11" fmla="*/ 226 h 226"/>
                <a:gd name="T12" fmla="*/ 302 w 632"/>
                <a:gd name="T13" fmla="*/ 226 h 226"/>
                <a:gd name="T14" fmla="*/ 307 w 632"/>
                <a:gd name="T15" fmla="*/ 225 h 226"/>
                <a:gd name="T16" fmla="*/ 313 w 632"/>
                <a:gd name="T17" fmla="*/ 222 h 226"/>
                <a:gd name="T18" fmla="*/ 471 w 632"/>
                <a:gd name="T19" fmla="*/ 191 h 226"/>
                <a:gd name="T20" fmla="*/ 477 w 632"/>
                <a:gd name="T21" fmla="*/ 195 h 226"/>
                <a:gd name="T22" fmla="*/ 483 w 632"/>
                <a:gd name="T23" fmla="*/ 196 h 226"/>
                <a:gd name="T24" fmla="*/ 488 w 632"/>
                <a:gd name="T25" fmla="*/ 194 h 226"/>
                <a:gd name="T26" fmla="*/ 494 w 632"/>
                <a:gd name="T27" fmla="*/ 191 h 226"/>
                <a:gd name="T28" fmla="*/ 631 w 632"/>
                <a:gd name="T29" fmla="*/ 23 h 226"/>
                <a:gd name="T30" fmla="*/ 632 w 632"/>
                <a:gd name="T31" fmla="*/ 16 h 226"/>
                <a:gd name="T32" fmla="*/ 632 w 632"/>
                <a:gd name="T33" fmla="*/ 11 h 226"/>
                <a:gd name="T34" fmla="*/ 629 w 632"/>
                <a:gd name="T35" fmla="*/ 5 h 226"/>
                <a:gd name="T36" fmla="*/ 625 w 632"/>
                <a:gd name="T37" fmla="*/ 2 h 226"/>
                <a:gd name="T38" fmla="*/ 619 w 632"/>
                <a:gd name="T39" fmla="*/ 0 h 226"/>
                <a:gd name="T40" fmla="*/ 613 w 632"/>
                <a:gd name="T41" fmla="*/ 1 h 226"/>
                <a:gd name="T42" fmla="*/ 607 w 632"/>
                <a:gd name="T43" fmla="*/ 3 h 226"/>
                <a:gd name="T44" fmla="*/ 481 w 632"/>
                <a:gd name="T45" fmla="*/ 159 h 226"/>
                <a:gd name="T46" fmla="*/ 415 w 632"/>
                <a:gd name="T47" fmla="*/ 93 h 226"/>
                <a:gd name="T48" fmla="*/ 409 w 632"/>
                <a:gd name="T49" fmla="*/ 91 h 226"/>
                <a:gd name="T50" fmla="*/ 404 w 632"/>
                <a:gd name="T51" fmla="*/ 91 h 226"/>
                <a:gd name="T52" fmla="*/ 398 w 632"/>
                <a:gd name="T53" fmla="*/ 93 h 226"/>
                <a:gd name="T54" fmla="*/ 307 w 632"/>
                <a:gd name="T55" fmla="*/ 185 h 226"/>
                <a:gd name="T56" fmla="*/ 247 w 632"/>
                <a:gd name="T57" fmla="*/ 39 h 226"/>
                <a:gd name="T58" fmla="*/ 242 w 632"/>
                <a:gd name="T59" fmla="*/ 34 h 226"/>
                <a:gd name="T60" fmla="*/ 234 w 632"/>
                <a:gd name="T61" fmla="*/ 33 h 226"/>
                <a:gd name="T62" fmla="*/ 227 w 632"/>
                <a:gd name="T63" fmla="*/ 35 h 226"/>
                <a:gd name="T64" fmla="*/ 144 w 632"/>
                <a:gd name="T65" fmla="*/ 121 h 226"/>
                <a:gd name="T66" fmla="*/ 12 w 632"/>
                <a:gd name="T67" fmla="*/ 121 h 226"/>
                <a:gd name="T68" fmla="*/ 7 w 632"/>
                <a:gd name="T69" fmla="*/ 123 h 226"/>
                <a:gd name="T70" fmla="*/ 3 w 632"/>
                <a:gd name="T71" fmla="*/ 128 h 226"/>
                <a:gd name="T72" fmla="*/ 0 w 632"/>
                <a:gd name="T73" fmla="*/ 133 h 226"/>
                <a:gd name="T74" fmla="*/ 0 w 632"/>
                <a:gd name="T75" fmla="*/ 138 h 226"/>
                <a:gd name="T76" fmla="*/ 3 w 632"/>
                <a:gd name="T77" fmla="*/ 144 h 226"/>
                <a:gd name="T78" fmla="*/ 7 w 632"/>
                <a:gd name="T79" fmla="*/ 148 h 226"/>
                <a:gd name="T80" fmla="*/ 12 w 632"/>
                <a:gd name="T81" fmla="*/ 150 h 226"/>
                <a:gd name="T82" fmla="*/ 15 w 632"/>
                <a:gd name="T83" fmla="*/ 151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32" h="226">
                  <a:moveTo>
                    <a:pt x="15" y="151"/>
                  </a:moveTo>
                  <a:lnTo>
                    <a:pt x="151" y="151"/>
                  </a:lnTo>
                  <a:lnTo>
                    <a:pt x="154" y="150"/>
                  </a:lnTo>
                  <a:lnTo>
                    <a:pt x="157" y="149"/>
                  </a:lnTo>
                  <a:lnTo>
                    <a:pt x="159" y="148"/>
                  </a:lnTo>
                  <a:lnTo>
                    <a:pt x="161" y="146"/>
                  </a:lnTo>
                  <a:lnTo>
                    <a:pt x="230" y="75"/>
                  </a:lnTo>
                  <a:lnTo>
                    <a:pt x="288" y="217"/>
                  </a:lnTo>
                  <a:lnTo>
                    <a:pt x="289" y="220"/>
                  </a:lnTo>
                  <a:lnTo>
                    <a:pt x="292" y="223"/>
                  </a:lnTo>
                  <a:lnTo>
                    <a:pt x="294" y="224"/>
                  </a:lnTo>
                  <a:lnTo>
                    <a:pt x="299" y="226"/>
                  </a:lnTo>
                  <a:lnTo>
                    <a:pt x="300" y="226"/>
                  </a:lnTo>
                  <a:lnTo>
                    <a:pt x="302" y="226"/>
                  </a:lnTo>
                  <a:lnTo>
                    <a:pt x="304" y="226"/>
                  </a:lnTo>
                  <a:lnTo>
                    <a:pt x="307" y="225"/>
                  </a:lnTo>
                  <a:lnTo>
                    <a:pt x="309" y="223"/>
                  </a:lnTo>
                  <a:lnTo>
                    <a:pt x="313" y="222"/>
                  </a:lnTo>
                  <a:lnTo>
                    <a:pt x="407" y="127"/>
                  </a:lnTo>
                  <a:lnTo>
                    <a:pt x="471" y="191"/>
                  </a:lnTo>
                  <a:lnTo>
                    <a:pt x="473" y="193"/>
                  </a:lnTo>
                  <a:lnTo>
                    <a:pt x="477" y="195"/>
                  </a:lnTo>
                  <a:lnTo>
                    <a:pt x="480" y="196"/>
                  </a:lnTo>
                  <a:lnTo>
                    <a:pt x="483" y="196"/>
                  </a:lnTo>
                  <a:lnTo>
                    <a:pt x="486" y="195"/>
                  </a:lnTo>
                  <a:lnTo>
                    <a:pt x="488" y="194"/>
                  </a:lnTo>
                  <a:lnTo>
                    <a:pt x="492" y="193"/>
                  </a:lnTo>
                  <a:lnTo>
                    <a:pt x="494" y="191"/>
                  </a:lnTo>
                  <a:lnTo>
                    <a:pt x="629" y="25"/>
                  </a:lnTo>
                  <a:lnTo>
                    <a:pt x="631" y="23"/>
                  </a:lnTo>
                  <a:lnTo>
                    <a:pt x="632" y="19"/>
                  </a:lnTo>
                  <a:lnTo>
                    <a:pt x="632" y="16"/>
                  </a:lnTo>
                  <a:lnTo>
                    <a:pt x="632" y="14"/>
                  </a:lnTo>
                  <a:lnTo>
                    <a:pt x="632" y="11"/>
                  </a:lnTo>
                  <a:lnTo>
                    <a:pt x="631" y="9"/>
                  </a:lnTo>
                  <a:lnTo>
                    <a:pt x="629" y="5"/>
                  </a:lnTo>
                  <a:lnTo>
                    <a:pt x="627" y="3"/>
                  </a:lnTo>
                  <a:lnTo>
                    <a:pt x="625" y="2"/>
                  </a:lnTo>
                  <a:lnTo>
                    <a:pt x="621" y="1"/>
                  </a:lnTo>
                  <a:lnTo>
                    <a:pt x="619" y="0"/>
                  </a:lnTo>
                  <a:lnTo>
                    <a:pt x="616" y="0"/>
                  </a:lnTo>
                  <a:lnTo>
                    <a:pt x="613" y="1"/>
                  </a:lnTo>
                  <a:lnTo>
                    <a:pt x="611" y="2"/>
                  </a:lnTo>
                  <a:lnTo>
                    <a:pt x="607" y="3"/>
                  </a:lnTo>
                  <a:lnTo>
                    <a:pt x="605" y="5"/>
                  </a:lnTo>
                  <a:lnTo>
                    <a:pt x="481" y="159"/>
                  </a:lnTo>
                  <a:lnTo>
                    <a:pt x="418" y="95"/>
                  </a:lnTo>
                  <a:lnTo>
                    <a:pt x="415" y="93"/>
                  </a:lnTo>
                  <a:lnTo>
                    <a:pt x="412" y="91"/>
                  </a:lnTo>
                  <a:lnTo>
                    <a:pt x="409" y="91"/>
                  </a:lnTo>
                  <a:lnTo>
                    <a:pt x="407" y="90"/>
                  </a:lnTo>
                  <a:lnTo>
                    <a:pt x="404" y="91"/>
                  </a:lnTo>
                  <a:lnTo>
                    <a:pt x="400" y="91"/>
                  </a:lnTo>
                  <a:lnTo>
                    <a:pt x="398" y="93"/>
                  </a:lnTo>
                  <a:lnTo>
                    <a:pt x="396" y="95"/>
                  </a:lnTo>
                  <a:lnTo>
                    <a:pt x="307" y="185"/>
                  </a:lnTo>
                  <a:lnTo>
                    <a:pt x="249" y="42"/>
                  </a:lnTo>
                  <a:lnTo>
                    <a:pt x="247" y="39"/>
                  </a:lnTo>
                  <a:lnTo>
                    <a:pt x="244" y="36"/>
                  </a:lnTo>
                  <a:lnTo>
                    <a:pt x="242" y="34"/>
                  </a:lnTo>
                  <a:lnTo>
                    <a:pt x="237" y="33"/>
                  </a:lnTo>
                  <a:lnTo>
                    <a:pt x="234" y="33"/>
                  </a:lnTo>
                  <a:lnTo>
                    <a:pt x="230" y="33"/>
                  </a:lnTo>
                  <a:lnTo>
                    <a:pt x="227" y="35"/>
                  </a:lnTo>
                  <a:lnTo>
                    <a:pt x="224" y="38"/>
                  </a:lnTo>
                  <a:lnTo>
                    <a:pt x="144" y="121"/>
                  </a:lnTo>
                  <a:lnTo>
                    <a:pt x="15" y="121"/>
                  </a:lnTo>
                  <a:lnTo>
                    <a:pt x="12" y="121"/>
                  </a:lnTo>
                  <a:lnTo>
                    <a:pt x="9" y="122"/>
                  </a:lnTo>
                  <a:lnTo>
                    <a:pt x="7" y="123"/>
                  </a:lnTo>
                  <a:lnTo>
                    <a:pt x="5" y="126"/>
                  </a:lnTo>
                  <a:lnTo>
                    <a:pt x="3" y="128"/>
                  </a:lnTo>
                  <a:lnTo>
                    <a:pt x="2" y="130"/>
                  </a:lnTo>
                  <a:lnTo>
                    <a:pt x="0" y="133"/>
                  </a:lnTo>
                  <a:lnTo>
                    <a:pt x="0" y="136"/>
                  </a:lnTo>
                  <a:lnTo>
                    <a:pt x="0" y="138"/>
                  </a:lnTo>
                  <a:lnTo>
                    <a:pt x="2" y="142"/>
                  </a:lnTo>
                  <a:lnTo>
                    <a:pt x="3" y="144"/>
                  </a:lnTo>
                  <a:lnTo>
                    <a:pt x="5" y="146"/>
                  </a:lnTo>
                  <a:lnTo>
                    <a:pt x="7" y="148"/>
                  </a:lnTo>
                  <a:lnTo>
                    <a:pt x="9" y="150"/>
                  </a:lnTo>
                  <a:lnTo>
                    <a:pt x="12" y="150"/>
                  </a:lnTo>
                  <a:lnTo>
                    <a:pt x="15" y="151"/>
                  </a:lnTo>
                  <a:lnTo>
                    <a:pt x="15" y="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2DFAECB-8D39-D2C7-6079-F54C2DDD644D}"/>
              </a:ext>
            </a:extLst>
          </p:cNvPr>
          <p:cNvSpPr txBox="1"/>
          <p:nvPr/>
        </p:nvSpPr>
        <p:spPr>
          <a:xfrm>
            <a:off x="8119533" y="6214533"/>
            <a:ext cx="276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Преподаватель </a:t>
            </a:r>
          </a:p>
          <a:p>
            <a:r>
              <a:rPr lang="ru-RU" dirty="0">
                <a:solidFill>
                  <a:schemeClr val="bg1"/>
                </a:solidFill>
              </a:rPr>
              <a:t>Романюк И.И.</a:t>
            </a:r>
          </a:p>
        </p:txBody>
      </p:sp>
    </p:spTree>
    <p:extLst>
      <p:ext uri="{BB962C8B-B14F-4D97-AF65-F5344CB8AC3E}">
        <p14:creationId xmlns:p14="http://schemas.microsoft.com/office/powerpoint/2010/main" val="2387849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786147" y="125021"/>
            <a:ext cx="4619705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be-BY" sz="2800" b="1" dirty="0"/>
              <a:t>Причины возникновения конфликта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448733" y="1006697"/>
            <a:ext cx="956733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РАСПРЕДЕЛЕНИЕ РЕСУРСОВ. </a:t>
            </a:r>
            <a:r>
              <a:rPr lang="ru-RU" dirty="0"/>
              <a:t>Даже в самых крупных организациях ресурсы всегда ограничены. </a:t>
            </a:r>
          </a:p>
          <a:p>
            <a:endParaRPr lang="ru-RU" dirty="0"/>
          </a:p>
          <a:p>
            <a:r>
              <a:rPr lang="ru-RU" b="1" dirty="0"/>
              <a:t>ВЗАИМОЗАВИСИМОСТЬ ЗАДАЧ. </a:t>
            </a:r>
            <a:r>
              <a:rPr lang="ru-RU" dirty="0"/>
              <a:t>Возможность конфликта существует везде, где один человек или группа зависят в выполнении задачи от другого человека или группы.</a:t>
            </a:r>
          </a:p>
          <a:p>
            <a:endParaRPr lang="ru-RU" dirty="0"/>
          </a:p>
          <a:p>
            <a:r>
              <a:rPr lang="ru-RU" b="1" dirty="0"/>
              <a:t>РАЗЛИЧИЯ В ЦЕЛЯХ. </a:t>
            </a:r>
            <a:r>
              <a:rPr lang="ru-RU" dirty="0"/>
              <a:t>Возможность конфликта увеличивается по мере того, как организации становятся более специализированными и разбиваются на подразделения. </a:t>
            </a:r>
          </a:p>
          <a:p>
            <a:endParaRPr lang="ru-RU" b="1" dirty="0"/>
          </a:p>
          <a:p>
            <a:r>
              <a:rPr lang="ru-RU" b="1" dirty="0"/>
              <a:t>РАЗЛИЧИЯ В ПРЕДСТАВЛЕНИЯХ И ЦЕННОСТЯХ. </a:t>
            </a:r>
            <a:r>
              <a:rPr lang="ru-RU" dirty="0"/>
              <a:t>Представление о какой-то ситуации зависит от желания достигнуть определенной цели. </a:t>
            </a:r>
          </a:p>
          <a:p>
            <a:endParaRPr lang="ru-RU" dirty="0"/>
          </a:p>
          <a:p>
            <a:r>
              <a:rPr lang="ru-RU" b="1" dirty="0"/>
              <a:t>РАЗЛИЧИЯ В МАНЕРЕ ПОВЕДЕНИЯ И ЖИЗНЕННОМ ОПЫТЕ. </a:t>
            </a:r>
            <a:r>
              <a:rPr lang="ru-RU" dirty="0"/>
              <a:t>Исследования показывают, что люди с чертами характера, которые делают их в высшей степени авторитарными, безразличными к такому понятию как самоуважение, скорее вступают в конфликт. </a:t>
            </a:r>
          </a:p>
          <a:p>
            <a:endParaRPr lang="ru-RU" dirty="0"/>
          </a:p>
          <a:p>
            <a:r>
              <a:rPr lang="ru-RU" b="1" dirty="0"/>
              <a:t>НЕУДОВЛЕТВОРИТЕЛЬНЫЕ КОММУНИКАЦИИ. </a:t>
            </a:r>
            <a:r>
              <a:rPr lang="ru-RU" dirty="0"/>
              <a:t>Плохая передача информации может действовать как катализатор конфликта, мешая отдельным работникам или группе понять ситуацию или точки зрения других.</a:t>
            </a:r>
          </a:p>
          <a:p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88150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47998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/>
              <a:t>Разрешение конфликтов</a:t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414866" y="1362297"/>
            <a:ext cx="956733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Выбор подходящего стиля разрешения конфликта поможет большинству управляющих избежать проблемной ситуации.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Знание всех существующих способов, приемов, устранение и предупреждения конфликтов поможет организации успешно функционировать и процветать.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e-BY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173514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965575" y="89909"/>
            <a:ext cx="4086225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/>
              <a:t>Шаги для разрешения конфликта</a:t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414865" y="1362297"/>
            <a:ext cx="10219267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/>
              <a:t>Создать эффективную атмосферу.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Прояснить представления.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Сосредоточиться на индивидуальных и общих потребностях.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Создать общую позитивную силу.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Смотреть в будущее и извлекать уроки из прошлого.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Предлагать варианты.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Разработать план действий.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Заключать взаимовыгодные соглашения.</a:t>
            </a:r>
            <a:endParaRPr lang="be-BY" sz="2000" b="1" dirty="0"/>
          </a:p>
          <a:p>
            <a:pPr marL="457200" indent="-457200">
              <a:buFont typeface="+mj-lt"/>
              <a:buAutoNum type="arabicPeriod"/>
            </a:pPr>
            <a:endParaRPr lang="ru-RU" sz="2000" b="1" dirty="0"/>
          </a:p>
          <a:p>
            <a:pPr marL="457200" indent="-457200">
              <a:buFont typeface="+mj-lt"/>
              <a:buAutoNum type="arabicPeriod"/>
            </a:pPr>
            <a:endParaRPr lang="ru-RU" sz="2000" b="1" dirty="0"/>
          </a:p>
          <a:p>
            <a:pPr marL="457200" indent="-457200">
              <a:buFont typeface="+mj-lt"/>
              <a:buAutoNum type="arabicPeriod"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106079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815548" y="144774"/>
            <a:ext cx="4551892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/>
              <a:t>Способы управления конфликтной ситуацией</a:t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414865" y="1362297"/>
            <a:ext cx="1021926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РАЗЪЯСНЕНИЕ ТРЕБОВАНИЙ К РАБОТЕ. </a:t>
            </a:r>
            <a:r>
              <a:rPr lang="ru-RU" sz="2000" dirty="0"/>
              <a:t>Одним из лучших методов управления, предотвращающих конфликт—  является разъяснение того, какие результаты ожидаются от каждого сотрудника в подразделения. </a:t>
            </a:r>
          </a:p>
          <a:p>
            <a:endParaRPr lang="ru-RU" sz="2000" dirty="0"/>
          </a:p>
          <a:p>
            <a:r>
              <a:rPr lang="ru-RU" sz="2000" b="1" dirty="0"/>
              <a:t>КООРДИНАЦИОННЫЕ И ИНТЕГРАЦИОННЫЕ МЕХАНИЗМЫ.</a:t>
            </a:r>
            <a:r>
              <a:rPr lang="ru-RU" sz="2000" dirty="0"/>
              <a:t> Еще один метод управления конфликтной ситуацией — это применение координационного механизма. Один из самых распространенных механизмов — цепь команд. </a:t>
            </a:r>
          </a:p>
          <a:p>
            <a:endParaRPr lang="ru-RU" sz="2000" b="1" dirty="0"/>
          </a:p>
          <a:p>
            <a:r>
              <a:rPr lang="ru-RU" sz="2000" b="1" dirty="0"/>
              <a:t>ОБЩЕОРГАНИЗАЦИОННЫЕ КОМПЛЕКСНЫЕ ЦЕЛИ. </a:t>
            </a:r>
            <a:r>
              <a:rPr lang="ru-RU" sz="2000" dirty="0"/>
              <a:t>Установление общеорганизационных комплексных целей — еще один структурный метод управления конфликтной ситуацией. </a:t>
            </a:r>
          </a:p>
          <a:p>
            <a:endParaRPr lang="ru-RU" sz="2000" dirty="0"/>
          </a:p>
          <a:p>
            <a:r>
              <a:rPr lang="ru-RU" sz="2000" b="1" dirty="0"/>
              <a:t>СТРУКТУРА СИСТЕМЫ ВОЗНАГРАЖДЕНИЙ. </a:t>
            </a:r>
            <a:r>
              <a:rPr lang="ru-RU" sz="2000" dirty="0"/>
              <a:t>Вознаграждения можно использовать как метод управления конфликтной ситуацией, оказывая влияние на поведение людей, чтобы избежать неблагоприятных последствий. </a:t>
            </a:r>
          </a:p>
          <a:p>
            <a:endParaRPr lang="ru-RU" sz="2000" b="1" dirty="0"/>
          </a:p>
          <a:p>
            <a:pPr marL="457200" indent="-457200">
              <a:buFont typeface="+mj-lt"/>
              <a:buAutoNum type="arabicPeriod"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102128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62A21665-C64F-4BDA-B2DE-442D70605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325258" y="1544068"/>
            <a:ext cx="3541486" cy="3769865"/>
            <a:chOff x="4325258" y="1229517"/>
            <a:chExt cx="3541486" cy="3769865"/>
          </a:xfrm>
        </p:grpSpPr>
        <p:sp>
          <p:nvSpPr>
            <p:cNvPr id="12" name="Ромб 11">
              <a:extLst>
                <a:ext uri="{FF2B5EF4-FFF2-40B4-BE49-F238E27FC236}">
                  <a16:creationId xmlns:a16="http://schemas.microsoft.com/office/drawing/2014/main" id="{7DC8B409-5FAC-4539-B25A-26BE925A48AF}"/>
                </a:ext>
              </a:extLst>
            </p:cNvPr>
            <p:cNvSpPr/>
            <p:nvPr/>
          </p:nvSpPr>
          <p:spPr>
            <a:xfrm>
              <a:off x="4792319" y="2392018"/>
              <a:ext cx="2607364" cy="2607364"/>
            </a:xfrm>
            <a:prstGeom prst="diamond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  <p:sp>
          <p:nvSpPr>
            <p:cNvPr id="13" name="Ромб 12">
              <a:extLst>
                <a:ext uri="{FF2B5EF4-FFF2-40B4-BE49-F238E27FC236}">
                  <a16:creationId xmlns:a16="http://schemas.microsoft.com/office/drawing/2014/main" id="{91498E2F-539C-46D3-AF7C-BB1DAE76B114}"/>
                </a:ext>
              </a:extLst>
            </p:cNvPr>
            <p:cNvSpPr/>
            <p:nvPr/>
          </p:nvSpPr>
          <p:spPr>
            <a:xfrm>
              <a:off x="4325258" y="1229517"/>
              <a:ext cx="3541486" cy="3541486"/>
            </a:xfrm>
            <a:prstGeom prst="diamond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</p:grp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FA061601-468D-486D-B8EE-42BD1BE3A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31805"/>
            <a:ext cx="9144000" cy="1994392"/>
          </a:xfrm>
        </p:spPr>
        <p:txBody>
          <a:bodyPr lIns="0" tIns="0" rIns="0" bIns="0" rtlCol="0" anchor="ctr">
            <a:spAutoFit/>
          </a:bodyPr>
          <a:lstStyle/>
          <a:p>
            <a:pPr rtl="0"/>
            <a:r>
              <a:rPr lang="ru-RU" sz="7200" b="1" dirty="0">
                <a:solidFill>
                  <a:schemeClr val="bg1"/>
                </a:solidFill>
              </a:rPr>
              <a:t>Спасибо за внимание!</a:t>
            </a:r>
            <a:endParaRPr lang="ru-RU" sz="7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038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25597-595A-4C66-9C0F-F6BA50B141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600" dirty="0"/>
              <a:t>Цель: изучить что такое конфликт, и как его можно урегулировать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BCB40E2-DB3C-4135-9E01-CB24A95379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53478"/>
          </a:xfrm>
        </p:spPr>
        <p:txBody>
          <a:bodyPr/>
          <a:lstStyle/>
          <a:p>
            <a:pPr algn="l"/>
            <a:r>
              <a:rPr lang="ru-RU" dirty="0"/>
              <a:t>Задачи:</a:t>
            </a:r>
          </a:p>
          <a:p>
            <a:pPr marL="457200" indent="-457200" algn="l">
              <a:buAutoNum type="arabicPeriod"/>
            </a:pPr>
            <a:r>
              <a:rPr lang="ru-RU" dirty="0"/>
              <a:t>Рассмотреть понятие – «конфликт»</a:t>
            </a:r>
          </a:p>
          <a:p>
            <a:pPr marL="457200" indent="-457200" algn="l">
              <a:buAutoNum type="arabicPeriod"/>
            </a:pPr>
            <a:r>
              <a:rPr lang="ru-RU" dirty="0"/>
              <a:t>Рассмотреть виды конфликтов</a:t>
            </a:r>
          </a:p>
          <a:p>
            <a:pPr marL="457200" indent="-457200" algn="l">
              <a:buAutoNum type="arabicPeriod"/>
            </a:pPr>
            <a:r>
              <a:rPr lang="ru-RU" dirty="0"/>
              <a:t>Рассмотреть способы урегулирования конфликтов</a:t>
            </a:r>
          </a:p>
        </p:txBody>
      </p:sp>
    </p:spTree>
    <p:extLst>
      <p:ext uri="{BB962C8B-B14F-4D97-AF65-F5344CB8AC3E}">
        <p14:creationId xmlns:p14="http://schemas.microsoft.com/office/powerpoint/2010/main" val="1448795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Конфликт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711199" y="1586373"/>
            <a:ext cx="95673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Представляет собой отсутствие согласия между двумя или более сторонами, которые могут быть конкретными лицами или группами. </a:t>
            </a:r>
          </a:p>
          <a:p>
            <a:endParaRPr lang="ru-RU" sz="2400" dirty="0"/>
          </a:p>
          <a:p>
            <a:r>
              <a:rPr lang="ru-RU" sz="2400" dirty="0"/>
              <a:t>Каждая сторона делает все, чтобы принята была ее точка зрения или цель, и мешает другой стороне делать то же самое.</a:t>
            </a:r>
            <a:endParaRPr lang="be-BY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9715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Виды конфликтов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711199" y="1586373"/>
            <a:ext cx="95673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Функциональный</a:t>
            </a:r>
            <a:r>
              <a:rPr lang="ru-RU" sz="2400" dirty="0"/>
              <a:t> – ведёт к повышению эффективности организации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b="1" dirty="0" err="1"/>
              <a:t>Дисфункциональный</a:t>
            </a:r>
            <a:r>
              <a:rPr lang="ru-RU" sz="2400" b="1" dirty="0"/>
              <a:t> </a:t>
            </a:r>
            <a:r>
              <a:rPr lang="ru-RU" sz="2400" dirty="0"/>
              <a:t>– приводит к снижению личной удовлетворенности, группового сотрудничества и эффективности организации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54920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691467" y="99678"/>
            <a:ext cx="4809067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Дисфункциональные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последствия конфликта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660399" y="1061948"/>
            <a:ext cx="956733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1. Неудовлетворенность, плохое состояние духа, рост текучести кадров и снижение производительности.</a:t>
            </a:r>
          </a:p>
          <a:p>
            <a:endParaRPr lang="ru-RU" sz="2000" dirty="0"/>
          </a:p>
          <a:p>
            <a:r>
              <a:rPr lang="ru-RU" sz="2000" dirty="0"/>
              <a:t> 2. Меньшая степень сотрудничества в будущем. </a:t>
            </a:r>
          </a:p>
          <a:p>
            <a:endParaRPr lang="ru-RU" sz="2000" dirty="0"/>
          </a:p>
          <a:p>
            <a:r>
              <a:rPr lang="ru-RU" sz="2000" dirty="0"/>
              <a:t>3. Сильная преданность своей группе и больше непродуктивной конкуренции с другими группами организации. </a:t>
            </a:r>
          </a:p>
          <a:p>
            <a:endParaRPr lang="ru-RU" sz="2000" dirty="0"/>
          </a:p>
          <a:p>
            <a:r>
              <a:rPr lang="ru-RU" sz="2000" dirty="0"/>
              <a:t>4. Представление о другой стороне как о «враге»; представление о своих целях как о положительных, а о целях другой стороны как об отрицательных. </a:t>
            </a:r>
          </a:p>
          <a:p>
            <a:endParaRPr lang="ru-RU" sz="2000" dirty="0"/>
          </a:p>
          <a:p>
            <a:r>
              <a:rPr lang="ru-RU" sz="2000" dirty="0"/>
              <a:t>5. Сворачивание взаимодействия и общения между конфликтующими сторонами.</a:t>
            </a:r>
          </a:p>
          <a:p>
            <a:endParaRPr lang="ru-RU" sz="2000" dirty="0"/>
          </a:p>
          <a:p>
            <a:r>
              <a:rPr lang="ru-RU" sz="2000" dirty="0"/>
              <a:t> 6. Увеличение враждебности между конфликтующими сторонами по мере уменьшения взаимодействия и общения.</a:t>
            </a:r>
          </a:p>
          <a:p>
            <a:endParaRPr lang="ru-RU" sz="2000" dirty="0"/>
          </a:p>
          <a:p>
            <a:r>
              <a:rPr lang="ru-RU" sz="2000" dirty="0"/>
              <a:t> 7. Смещение акцента: придание большего значения «победе» в конфликте, чем решению реальной проблемы. </a:t>
            </a:r>
          </a:p>
          <a:p>
            <a:endParaRPr lang="ru-RU" sz="2000" dirty="0"/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929432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Функции конфликта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677332" y="855297"/>
            <a:ext cx="581660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/>
              <a:t>Позитивные</a:t>
            </a:r>
          </a:p>
          <a:p>
            <a:endParaRPr lang="ru-RU" sz="2000" b="1" dirty="0"/>
          </a:p>
          <a:p>
            <a:r>
              <a:rPr lang="ru-RU" sz="2000" dirty="0"/>
              <a:t>1.Разрядка напряженности между конфликтующими сторонами. </a:t>
            </a:r>
          </a:p>
          <a:p>
            <a:endParaRPr lang="ru-RU" sz="2000" dirty="0"/>
          </a:p>
          <a:p>
            <a:r>
              <a:rPr lang="ru-RU" sz="2000" dirty="0"/>
              <a:t>2.Получение информации об оппоненте. </a:t>
            </a:r>
          </a:p>
          <a:p>
            <a:endParaRPr lang="ru-RU" sz="2000" dirty="0"/>
          </a:p>
          <a:p>
            <a:r>
              <a:rPr lang="ru-RU" sz="2000" dirty="0"/>
              <a:t>3.Сплочение коллектива организации при противоборстве с внешним врагом. </a:t>
            </a:r>
          </a:p>
          <a:p>
            <a:endParaRPr lang="ru-RU" sz="2000" dirty="0"/>
          </a:p>
          <a:p>
            <a:r>
              <a:rPr lang="ru-RU" sz="2000" dirty="0"/>
              <a:t>4.Снятие синдрома покорности у подчиненных.</a:t>
            </a:r>
          </a:p>
          <a:p>
            <a:r>
              <a:rPr lang="ru-RU" sz="2000" dirty="0"/>
              <a:t> </a:t>
            </a:r>
          </a:p>
          <a:p>
            <a:r>
              <a:rPr lang="ru-RU" sz="2000" dirty="0"/>
              <a:t>5.Диагностика возможностей оппонента.</a:t>
            </a:r>
            <a:endParaRPr lang="ru-RU" sz="2000" b="1" dirty="0"/>
          </a:p>
          <a:p>
            <a:endParaRPr lang="ru-RU" sz="2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2E2609-2D40-EE47-9A01-8AA46DA28CBB}"/>
              </a:ext>
            </a:extLst>
          </p:cNvPr>
          <p:cNvSpPr txBox="1"/>
          <p:nvPr/>
        </p:nvSpPr>
        <p:spPr>
          <a:xfrm>
            <a:off x="7018867" y="972252"/>
            <a:ext cx="4572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/>
              <a:t>Негативные</a:t>
            </a:r>
          </a:p>
          <a:p>
            <a:endParaRPr lang="ru-RU" sz="2000" b="1" dirty="0"/>
          </a:p>
          <a:p>
            <a:r>
              <a:rPr lang="ru-RU" sz="2000" dirty="0"/>
              <a:t>1.Большие эмоциональные и материальные затраты на участие в конфликте.</a:t>
            </a:r>
          </a:p>
          <a:p>
            <a:endParaRPr lang="ru-RU" sz="2000" dirty="0"/>
          </a:p>
          <a:p>
            <a:r>
              <a:rPr lang="ru-RU" sz="2000" dirty="0"/>
              <a:t> 2.Увольнение сотрудников, снижение уровня дисциплины. Ухудшение социально-психологического климата в коллективе. </a:t>
            </a:r>
          </a:p>
          <a:p>
            <a:endParaRPr lang="ru-RU" sz="2000" dirty="0"/>
          </a:p>
          <a:p>
            <a:r>
              <a:rPr lang="ru-RU" sz="2000" dirty="0"/>
              <a:t>3.Представление о побежденных группах как о врагах.</a:t>
            </a:r>
          </a:p>
          <a:p>
            <a:endParaRPr lang="ru-RU" sz="2000" dirty="0"/>
          </a:p>
          <a:p>
            <a:r>
              <a:rPr lang="ru-RU" sz="2000" dirty="0"/>
              <a:t> 4. Сложное восстановление деловых отношений («шлейф конфликта»)</a:t>
            </a:r>
          </a:p>
        </p:txBody>
      </p:sp>
    </p:spTree>
    <p:extLst>
      <p:ext uri="{BB962C8B-B14F-4D97-AF65-F5344CB8AC3E}">
        <p14:creationId xmlns:p14="http://schemas.microsoft.com/office/powerpoint/2010/main" val="692714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Типы конфликтов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457199" y="966097"/>
            <a:ext cx="956733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be-BY" sz="2000" b="1" dirty="0"/>
              <a:t>Внутриличностный конфликт - </a:t>
            </a:r>
            <a:r>
              <a:rPr lang="ru-RU" sz="2000" dirty="0"/>
              <a:t>когда к одному человеку предъявляются противоречивые требования по поводу того, каким должен быть результат его работы.</a:t>
            </a:r>
            <a:endParaRPr lang="be-BY" sz="2000" dirty="0"/>
          </a:p>
          <a:p>
            <a:endParaRPr lang="ru-RU" sz="2000" b="1" dirty="0"/>
          </a:p>
          <a:p>
            <a:endParaRPr lang="ru-RU" sz="2000" b="1" dirty="0"/>
          </a:p>
          <a:p>
            <a:r>
              <a:rPr lang="ru-RU" sz="2200" b="1" dirty="0"/>
              <a:t>Причины возникновения внутриличностных конфликтов:</a:t>
            </a:r>
          </a:p>
          <a:p>
            <a:endParaRPr lang="ru-RU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противоречивые требования, предъявляемые к одному и тому же человеку;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be-BY" sz="2000" dirty="0"/>
              <a:t>нарушение принципа единоначалия;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be-BY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не согласование производственных требований с личными потребностями или ценностями;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рабочая перегрузка или недогрузка;</a:t>
            </a:r>
            <a:endParaRPr lang="be-BY" sz="2000" dirty="0"/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277037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7755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Типы конфликтов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414866" y="1362297"/>
            <a:ext cx="956733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romanUcPeriod" startAt="2"/>
            </a:pPr>
            <a:r>
              <a:rPr lang="be-BY" sz="2400" b="1" dirty="0"/>
              <a:t>Межличностный конфликт - </a:t>
            </a:r>
            <a:r>
              <a:rPr lang="ru-RU" sz="2400" dirty="0"/>
              <a:t>проявляется как столкновение личностей. </a:t>
            </a:r>
          </a:p>
          <a:p>
            <a:r>
              <a:rPr lang="ru-RU" sz="2400" dirty="0"/>
              <a:t>Люди с различными чертами характера, взглядами и ценностями иногда просто не в состоянии ладить друг с другом.</a:t>
            </a:r>
          </a:p>
          <a:p>
            <a:endParaRPr lang="ru-RU" sz="2400" b="1" dirty="0"/>
          </a:p>
          <a:p>
            <a:pPr marL="514350" indent="-514350">
              <a:buFont typeface="+mj-lt"/>
              <a:buAutoNum type="romanUcPeriod" startAt="3"/>
            </a:pPr>
            <a:r>
              <a:rPr lang="ru-RU" sz="2400" b="1" dirty="0"/>
              <a:t>Конфликт между личностью и группой - </a:t>
            </a:r>
            <a:r>
              <a:rPr lang="ru-RU" sz="2400" dirty="0"/>
              <a:t>возникает когда ожидания группы находятся в противоречии с ожиданиями отдельной личности.</a:t>
            </a:r>
            <a:endParaRPr lang="be-BY" sz="2400" dirty="0"/>
          </a:p>
          <a:p>
            <a:endParaRPr lang="ru-RU" sz="2400" b="1" dirty="0"/>
          </a:p>
          <a:p>
            <a:pPr marL="514350" indent="-514350">
              <a:buFont typeface="+mj-lt"/>
              <a:buAutoNum type="romanUcPeriod" startAt="4"/>
            </a:pPr>
            <a:r>
              <a:rPr lang="be-BY" sz="2400" b="1" dirty="0"/>
              <a:t>Межгрупповой конфликт</a:t>
            </a:r>
            <a:r>
              <a:rPr lang="ru-RU" sz="2400" b="1" dirty="0"/>
              <a:t> - </a:t>
            </a:r>
            <a:r>
              <a:rPr lang="ru-RU" sz="2400" dirty="0"/>
              <a:t>разногласия между линейным и штабным персоналом.</a:t>
            </a:r>
          </a:p>
          <a:p>
            <a:endParaRPr lang="be-BY" sz="2000" b="1" dirty="0"/>
          </a:p>
          <a:p>
            <a:endParaRPr lang="ru-RU" sz="2000" b="1" dirty="0"/>
          </a:p>
          <a:p>
            <a:endParaRPr lang="ru-RU" sz="2000" b="1" dirty="0"/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244944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r>
              <a:rPr lang="ru-RU" dirty="0"/>
              <a:t>Слайд 2 с анализом проекта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5775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3786147" y="125021"/>
            <a:ext cx="4619705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ru-RU" sz="2800" b="1" dirty="0"/>
              <a:t>Межличностные стили разрешения конфликтов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22898"/>
            <a:ext cx="4086225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1676" descr="Значок флажка. ">
            <a:extLst>
              <a:ext uri="{FF2B5EF4-FFF2-40B4-BE49-F238E27FC236}">
                <a16:creationId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7129621" y="1811496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35" name="Полилиния 4665" descr="Значок графика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877961" y="3531386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6" name="Группа 35" descr="Значок человека и шестеренки. ">
            <a:extLst>
              <a:ext uri="{FF2B5EF4-FFF2-40B4-BE49-F238E27FC236}">
                <a16:creationId xmlns:a16="http://schemas.microsoft.com/office/drawing/2014/main" id="{ECC5F635-1712-4572-A9EC-F94E2199DDBD}"/>
              </a:ext>
            </a:extLst>
          </p:cNvPr>
          <p:cNvGrpSpPr/>
          <p:nvPr/>
        </p:nvGrpSpPr>
        <p:grpSpPr>
          <a:xfrm>
            <a:off x="7133464" y="5355478"/>
            <a:ext cx="338073" cy="339996"/>
            <a:chOff x="6450013" y="5349875"/>
            <a:chExt cx="279399" cy="280988"/>
          </a:xfrm>
          <a:solidFill>
            <a:schemeClr val="bg1"/>
          </a:solidFill>
        </p:grpSpPr>
        <p:sp>
          <p:nvSpPr>
            <p:cNvPr id="37" name="Полилиния 3673">
              <a:extLst>
                <a:ext uri="{FF2B5EF4-FFF2-40B4-BE49-F238E27FC236}">
                  <a16:creationId xmlns:a16="http://schemas.microsoft.com/office/drawing/2014/main" id="{D1391604-D4EC-48A8-AE57-EDF194392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5349875"/>
              <a:ext cx="182562" cy="238125"/>
            </a:xfrm>
            <a:custGeom>
              <a:avLst/>
              <a:gdLst>
                <a:gd name="T0" fmla="*/ 379 w 459"/>
                <a:gd name="T1" fmla="*/ 550 h 602"/>
                <a:gd name="T2" fmla="*/ 380 w 459"/>
                <a:gd name="T3" fmla="*/ 519 h 602"/>
                <a:gd name="T4" fmla="*/ 345 w 459"/>
                <a:gd name="T5" fmla="*/ 495 h 602"/>
                <a:gd name="T6" fmla="*/ 397 w 459"/>
                <a:gd name="T7" fmla="*/ 400 h 602"/>
                <a:gd name="T8" fmla="*/ 408 w 459"/>
                <a:gd name="T9" fmla="*/ 395 h 602"/>
                <a:gd name="T10" fmla="*/ 450 w 459"/>
                <a:gd name="T11" fmla="*/ 406 h 602"/>
                <a:gd name="T12" fmla="*/ 412 w 459"/>
                <a:gd name="T13" fmla="*/ 384 h 602"/>
                <a:gd name="T14" fmla="*/ 376 w 459"/>
                <a:gd name="T15" fmla="*/ 370 h 602"/>
                <a:gd name="T16" fmla="*/ 361 w 459"/>
                <a:gd name="T17" fmla="*/ 307 h 602"/>
                <a:gd name="T18" fmla="*/ 379 w 459"/>
                <a:gd name="T19" fmla="*/ 288 h 602"/>
                <a:gd name="T20" fmla="*/ 397 w 459"/>
                <a:gd name="T21" fmla="*/ 252 h 602"/>
                <a:gd name="T22" fmla="*/ 406 w 459"/>
                <a:gd name="T23" fmla="*/ 214 h 602"/>
                <a:gd name="T24" fmla="*/ 415 w 459"/>
                <a:gd name="T25" fmla="*/ 202 h 602"/>
                <a:gd name="T26" fmla="*/ 420 w 459"/>
                <a:gd name="T27" fmla="*/ 183 h 602"/>
                <a:gd name="T28" fmla="*/ 416 w 459"/>
                <a:gd name="T29" fmla="*/ 152 h 602"/>
                <a:gd name="T30" fmla="*/ 412 w 459"/>
                <a:gd name="T31" fmla="*/ 121 h 602"/>
                <a:gd name="T32" fmla="*/ 420 w 459"/>
                <a:gd name="T33" fmla="*/ 78 h 602"/>
                <a:gd name="T34" fmla="*/ 415 w 459"/>
                <a:gd name="T35" fmla="*/ 45 h 602"/>
                <a:gd name="T36" fmla="*/ 403 w 459"/>
                <a:gd name="T37" fmla="*/ 27 h 602"/>
                <a:gd name="T38" fmla="*/ 382 w 459"/>
                <a:gd name="T39" fmla="*/ 15 h 602"/>
                <a:gd name="T40" fmla="*/ 341 w 459"/>
                <a:gd name="T41" fmla="*/ 3 h 602"/>
                <a:gd name="T42" fmla="*/ 291 w 459"/>
                <a:gd name="T43" fmla="*/ 0 h 602"/>
                <a:gd name="T44" fmla="*/ 245 w 459"/>
                <a:gd name="T45" fmla="*/ 9 h 602"/>
                <a:gd name="T46" fmla="*/ 213 w 459"/>
                <a:gd name="T47" fmla="*/ 27 h 602"/>
                <a:gd name="T48" fmla="*/ 201 w 459"/>
                <a:gd name="T49" fmla="*/ 42 h 602"/>
                <a:gd name="T50" fmla="*/ 181 w 459"/>
                <a:gd name="T51" fmla="*/ 44 h 602"/>
                <a:gd name="T52" fmla="*/ 163 w 459"/>
                <a:gd name="T53" fmla="*/ 56 h 602"/>
                <a:gd name="T54" fmla="*/ 155 w 459"/>
                <a:gd name="T55" fmla="*/ 87 h 602"/>
                <a:gd name="T56" fmla="*/ 164 w 459"/>
                <a:gd name="T57" fmla="*/ 138 h 602"/>
                <a:gd name="T58" fmla="*/ 159 w 459"/>
                <a:gd name="T59" fmla="*/ 144 h 602"/>
                <a:gd name="T60" fmla="*/ 150 w 459"/>
                <a:gd name="T61" fmla="*/ 162 h 602"/>
                <a:gd name="T62" fmla="*/ 149 w 459"/>
                <a:gd name="T63" fmla="*/ 184 h 602"/>
                <a:gd name="T64" fmla="*/ 154 w 459"/>
                <a:gd name="T65" fmla="*/ 201 h 602"/>
                <a:gd name="T66" fmla="*/ 163 w 459"/>
                <a:gd name="T67" fmla="*/ 214 h 602"/>
                <a:gd name="T68" fmla="*/ 169 w 459"/>
                <a:gd name="T69" fmla="*/ 237 h 602"/>
                <a:gd name="T70" fmla="*/ 179 w 459"/>
                <a:gd name="T71" fmla="*/ 271 h 602"/>
                <a:gd name="T72" fmla="*/ 203 w 459"/>
                <a:gd name="T73" fmla="*/ 306 h 602"/>
                <a:gd name="T74" fmla="*/ 215 w 459"/>
                <a:gd name="T75" fmla="*/ 364 h 602"/>
                <a:gd name="T76" fmla="*/ 171 w 459"/>
                <a:gd name="T77" fmla="*/ 381 h 602"/>
                <a:gd name="T78" fmla="*/ 106 w 459"/>
                <a:gd name="T79" fmla="*/ 401 h 602"/>
                <a:gd name="T80" fmla="*/ 46 w 459"/>
                <a:gd name="T81" fmla="*/ 428 h 602"/>
                <a:gd name="T82" fmla="*/ 22 w 459"/>
                <a:gd name="T83" fmla="*/ 449 h 602"/>
                <a:gd name="T84" fmla="*/ 10 w 459"/>
                <a:gd name="T85" fmla="*/ 479 h 602"/>
                <a:gd name="T86" fmla="*/ 2 w 459"/>
                <a:gd name="T87" fmla="*/ 540 h 602"/>
                <a:gd name="T88" fmla="*/ 1 w 459"/>
                <a:gd name="T89" fmla="*/ 594 h 602"/>
                <a:gd name="T90" fmla="*/ 11 w 459"/>
                <a:gd name="T91" fmla="*/ 602 h 602"/>
                <a:gd name="T92" fmla="*/ 345 w 459"/>
                <a:gd name="T93" fmla="*/ 589 h 602"/>
                <a:gd name="T94" fmla="*/ 352 w 459"/>
                <a:gd name="T95" fmla="*/ 577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459" h="602">
                  <a:moveTo>
                    <a:pt x="352" y="577"/>
                  </a:moveTo>
                  <a:lnTo>
                    <a:pt x="380" y="560"/>
                  </a:lnTo>
                  <a:lnTo>
                    <a:pt x="379" y="550"/>
                  </a:lnTo>
                  <a:lnTo>
                    <a:pt x="379" y="540"/>
                  </a:lnTo>
                  <a:lnTo>
                    <a:pt x="379" y="530"/>
                  </a:lnTo>
                  <a:lnTo>
                    <a:pt x="380" y="519"/>
                  </a:lnTo>
                  <a:lnTo>
                    <a:pt x="352" y="503"/>
                  </a:lnTo>
                  <a:lnTo>
                    <a:pt x="348" y="499"/>
                  </a:lnTo>
                  <a:lnTo>
                    <a:pt x="345" y="495"/>
                  </a:lnTo>
                  <a:lnTo>
                    <a:pt x="345" y="490"/>
                  </a:lnTo>
                  <a:lnTo>
                    <a:pt x="346" y="486"/>
                  </a:lnTo>
                  <a:lnTo>
                    <a:pt x="397" y="400"/>
                  </a:lnTo>
                  <a:lnTo>
                    <a:pt x="399" y="397"/>
                  </a:lnTo>
                  <a:lnTo>
                    <a:pt x="403" y="395"/>
                  </a:lnTo>
                  <a:lnTo>
                    <a:pt x="408" y="395"/>
                  </a:lnTo>
                  <a:lnTo>
                    <a:pt x="413" y="396"/>
                  </a:lnTo>
                  <a:lnTo>
                    <a:pt x="441" y="413"/>
                  </a:lnTo>
                  <a:lnTo>
                    <a:pt x="450" y="406"/>
                  </a:lnTo>
                  <a:lnTo>
                    <a:pt x="459" y="401"/>
                  </a:lnTo>
                  <a:lnTo>
                    <a:pt x="424" y="388"/>
                  </a:lnTo>
                  <a:lnTo>
                    <a:pt x="412" y="384"/>
                  </a:lnTo>
                  <a:lnTo>
                    <a:pt x="400" y="379"/>
                  </a:lnTo>
                  <a:lnTo>
                    <a:pt x="389" y="375"/>
                  </a:lnTo>
                  <a:lnTo>
                    <a:pt x="376" y="370"/>
                  </a:lnTo>
                  <a:lnTo>
                    <a:pt x="368" y="368"/>
                  </a:lnTo>
                  <a:lnTo>
                    <a:pt x="361" y="364"/>
                  </a:lnTo>
                  <a:lnTo>
                    <a:pt x="361" y="307"/>
                  </a:lnTo>
                  <a:lnTo>
                    <a:pt x="366" y="302"/>
                  </a:lnTo>
                  <a:lnTo>
                    <a:pt x="372" y="297"/>
                  </a:lnTo>
                  <a:lnTo>
                    <a:pt x="379" y="288"/>
                  </a:lnTo>
                  <a:lnTo>
                    <a:pt x="385" y="279"/>
                  </a:lnTo>
                  <a:lnTo>
                    <a:pt x="391" y="266"/>
                  </a:lnTo>
                  <a:lnTo>
                    <a:pt x="397" y="252"/>
                  </a:lnTo>
                  <a:lnTo>
                    <a:pt x="400" y="235"/>
                  </a:lnTo>
                  <a:lnTo>
                    <a:pt x="402" y="216"/>
                  </a:lnTo>
                  <a:lnTo>
                    <a:pt x="406" y="214"/>
                  </a:lnTo>
                  <a:lnTo>
                    <a:pt x="409" y="211"/>
                  </a:lnTo>
                  <a:lnTo>
                    <a:pt x="412" y="207"/>
                  </a:lnTo>
                  <a:lnTo>
                    <a:pt x="415" y="202"/>
                  </a:lnTo>
                  <a:lnTo>
                    <a:pt x="417" y="197"/>
                  </a:lnTo>
                  <a:lnTo>
                    <a:pt x="418" y="191"/>
                  </a:lnTo>
                  <a:lnTo>
                    <a:pt x="420" y="183"/>
                  </a:lnTo>
                  <a:lnTo>
                    <a:pt x="420" y="175"/>
                  </a:lnTo>
                  <a:lnTo>
                    <a:pt x="420" y="164"/>
                  </a:lnTo>
                  <a:lnTo>
                    <a:pt x="416" y="152"/>
                  </a:lnTo>
                  <a:lnTo>
                    <a:pt x="412" y="144"/>
                  </a:lnTo>
                  <a:lnTo>
                    <a:pt x="406" y="137"/>
                  </a:lnTo>
                  <a:lnTo>
                    <a:pt x="412" y="121"/>
                  </a:lnTo>
                  <a:lnTo>
                    <a:pt x="417" y="101"/>
                  </a:lnTo>
                  <a:lnTo>
                    <a:pt x="420" y="89"/>
                  </a:lnTo>
                  <a:lnTo>
                    <a:pt x="420" y="78"/>
                  </a:lnTo>
                  <a:lnTo>
                    <a:pt x="420" y="65"/>
                  </a:lnTo>
                  <a:lnTo>
                    <a:pt x="417" y="53"/>
                  </a:lnTo>
                  <a:lnTo>
                    <a:pt x="415" y="45"/>
                  </a:lnTo>
                  <a:lnTo>
                    <a:pt x="412" y="39"/>
                  </a:lnTo>
                  <a:lnTo>
                    <a:pt x="407" y="34"/>
                  </a:lnTo>
                  <a:lnTo>
                    <a:pt x="403" y="27"/>
                  </a:lnTo>
                  <a:lnTo>
                    <a:pt x="397" y="24"/>
                  </a:lnTo>
                  <a:lnTo>
                    <a:pt x="390" y="18"/>
                  </a:lnTo>
                  <a:lnTo>
                    <a:pt x="382" y="15"/>
                  </a:lnTo>
                  <a:lnTo>
                    <a:pt x="376" y="12"/>
                  </a:lnTo>
                  <a:lnTo>
                    <a:pt x="359" y="7"/>
                  </a:lnTo>
                  <a:lnTo>
                    <a:pt x="341" y="3"/>
                  </a:lnTo>
                  <a:lnTo>
                    <a:pt x="325" y="0"/>
                  </a:lnTo>
                  <a:lnTo>
                    <a:pt x="307" y="0"/>
                  </a:lnTo>
                  <a:lnTo>
                    <a:pt x="291" y="0"/>
                  </a:lnTo>
                  <a:lnTo>
                    <a:pt x="276" y="2"/>
                  </a:lnTo>
                  <a:lnTo>
                    <a:pt x="260" y="6"/>
                  </a:lnTo>
                  <a:lnTo>
                    <a:pt x="245" y="9"/>
                  </a:lnTo>
                  <a:lnTo>
                    <a:pt x="231" y="16"/>
                  </a:lnTo>
                  <a:lnTo>
                    <a:pt x="218" y="22"/>
                  </a:lnTo>
                  <a:lnTo>
                    <a:pt x="213" y="27"/>
                  </a:lnTo>
                  <a:lnTo>
                    <a:pt x="209" y="31"/>
                  </a:lnTo>
                  <a:lnTo>
                    <a:pt x="204" y="36"/>
                  </a:lnTo>
                  <a:lnTo>
                    <a:pt x="201" y="42"/>
                  </a:lnTo>
                  <a:lnTo>
                    <a:pt x="194" y="42"/>
                  </a:lnTo>
                  <a:lnTo>
                    <a:pt x="187" y="43"/>
                  </a:lnTo>
                  <a:lnTo>
                    <a:pt x="181" y="44"/>
                  </a:lnTo>
                  <a:lnTo>
                    <a:pt x="176" y="45"/>
                  </a:lnTo>
                  <a:lnTo>
                    <a:pt x="168" y="51"/>
                  </a:lnTo>
                  <a:lnTo>
                    <a:pt x="163" y="56"/>
                  </a:lnTo>
                  <a:lnTo>
                    <a:pt x="158" y="65"/>
                  </a:lnTo>
                  <a:lnTo>
                    <a:pt x="155" y="75"/>
                  </a:lnTo>
                  <a:lnTo>
                    <a:pt x="155" y="87"/>
                  </a:lnTo>
                  <a:lnTo>
                    <a:pt x="155" y="98"/>
                  </a:lnTo>
                  <a:lnTo>
                    <a:pt x="159" y="120"/>
                  </a:lnTo>
                  <a:lnTo>
                    <a:pt x="164" y="138"/>
                  </a:lnTo>
                  <a:lnTo>
                    <a:pt x="164" y="139"/>
                  </a:lnTo>
                  <a:lnTo>
                    <a:pt x="164" y="139"/>
                  </a:lnTo>
                  <a:lnTo>
                    <a:pt x="159" y="144"/>
                  </a:lnTo>
                  <a:lnTo>
                    <a:pt x="154" y="151"/>
                  </a:lnTo>
                  <a:lnTo>
                    <a:pt x="151" y="156"/>
                  </a:lnTo>
                  <a:lnTo>
                    <a:pt x="150" y="162"/>
                  </a:lnTo>
                  <a:lnTo>
                    <a:pt x="149" y="170"/>
                  </a:lnTo>
                  <a:lnTo>
                    <a:pt x="149" y="176"/>
                  </a:lnTo>
                  <a:lnTo>
                    <a:pt x="149" y="184"/>
                  </a:lnTo>
                  <a:lnTo>
                    <a:pt x="150" y="191"/>
                  </a:lnTo>
                  <a:lnTo>
                    <a:pt x="151" y="196"/>
                  </a:lnTo>
                  <a:lnTo>
                    <a:pt x="154" y="201"/>
                  </a:lnTo>
                  <a:lnTo>
                    <a:pt x="156" y="206"/>
                  </a:lnTo>
                  <a:lnTo>
                    <a:pt x="159" y="210"/>
                  </a:lnTo>
                  <a:lnTo>
                    <a:pt x="163" y="214"/>
                  </a:lnTo>
                  <a:lnTo>
                    <a:pt x="167" y="216"/>
                  </a:lnTo>
                  <a:lnTo>
                    <a:pt x="168" y="227"/>
                  </a:lnTo>
                  <a:lnTo>
                    <a:pt x="169" y="237"/>
                  </a:lnTo>
                  <a:lnTo>
                    <a:pt x="172" y="246"/>
                  </a:lnTo>
                  <a:lnTo>
                    <a:pt x="174" y="255"/>
                  </a:lnTo>
                  <a:lnTo>
                    <a:pt x="179" y="271"/>
                  </a:lnTo>
                  <a:lnTo>
                    <a:pt x="187" y="286"/>
                  </a:lnTo>
                  <a:lnTo>
                    <a:pt x="195" y="297"/>
                  </a:lnTo>
                  <a:lnTo>
                    <a:pt x="203" y="306"/>
                  </a:lnTo>
                  <a:lnTo>
                    <a:pt x="210" y="314"/>
                  </a:lnTo>
                  <a:lnTo>
                    <a:pt x="215" y="319"/>
                  </a:lnTo>
                  <a:lnTo>
                    <a:pt x="215" y="364"/>
                  </a:lnTo>
                  <a:lnTo>
                    <a:pt x="201" y="369"/>
                  </a:lnTo>
                  <a:lnTo>
                    <a:pt x="186" y="375"/>
                  </a:lnTo>
                  <a:lnTo>
                    <a:pt x="171" y="381"/>
                  </a:lnTo>
                  <a:lnTo>
                    <a:pt x="155" y="384"/>
                  </a:lnTo>
                  <a:lnTo>
                    <a:pt x="129" y="393"/>
                  </a:lnTo>
                  <a:lnTo>
                    <a:pt x="106" y="401"/>
                  </a:lnTo>
                  <a:lnTo>
                    <a:pt x="83" y="410"/>
                  </a:lnTo>
                  <a:lnTo>
                    <a:pt x="64" y="419"/>
                  </a:lnTo>
                  <a:lnTo>
                    <a:pt x="46" y="428"/>
                  </a:lnTo>
                  <a:lnTo>
                    <a:pt x="32" y="438"/>
                  </a:lnTo>
                  <a:lnTo>
                    <a:pt x="27" y="444"/>
                  </a:lnTo>
                  <a:lnTo>
                    <a:pt x="22" y="449"/>
                  </a:lnTo>
                  <a:lnTo>
                    <a:pt x="18" y="455"/>
                  </a:lnTo>
                  <a:lnTo>
                    <a:pt x="15" y="460"/>
                  </a:lnTo>
                  <a:lnTo>
                    <a:pt x="10" y="479"/>
                  </a:lnTo>
                  <a:lnTo>
                    <a:pt x="6" y="499"/>
                  </a:lnTo>
                  <a:lnTo>
                    <a:pt x="4" y="521"/>
                  </a:lnTo>
                  <a:lnTo>
                    <a:pt x="2" y="540"/>
                  </a:lnTo>
                  <a:lnTo>
                    <a:pt x="0" y="573"/>
                  </a:lnTo>
                  <a:lnTo>
                    <a:pt x="0" y="589"/>
                  </a:lnTo>
                  <a:lnTo>
                    <a:pt x="1" y="594"/>
                  </a:lnTo>
                  <a:lnTo>
                    <a:pt x="4" y="598"/>
                  </a:lnTo>
                  <a:lnTo>
                    <a:pt x="7" y="600"/>
                  </a:lnTo>
                  <a:lnTo>
                    <a:pt x="11" y="602"/>
                  </a:lnTo>
                  <a:lnTo>
                    <a:pt x="350" y="602"/>
                  </a:lnTo>
                  <a:lnTo>
                    <a:pt x="346" y="594"/>
                  </a:lnTo>
                  <a:lnTo>
                    <a:pt x="345" y="589"/>
                  </a:lnTo>
                  <a:lnTo>
                    <a:pt x="345" y="585"/>
                  </a:lnTo>
                  <a:lnTo>
                    <a:pt x="348" y="581"/>
                  </a:lnTo>
                  <a:lnTo>
                    <a:pt x="352" y="5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3674">
              <a:extLst>
                <a:ext uri="{FF2B5EF4-FFF2-40B4-BE49-F238E27FC236}">
                  <a16:creationId xmlns:a16="http://schemas.microsoft.com/office/drawing/2014/main" id="{44A4D0F8-0767-41BC-BE62-0AED99EC8B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97650" y="5497513"/>
              <a:ext cx="131762" cy="133350"/>
            </a:xfrm>
            <a:custGeom>
              <a:avLst/>
              <a:gdLst>
                <a:gd name="T0" fmla="*/ 151 w 332"/>
                <a:gd name="T1" fmla="*/ 243 h 336"/>
                <a:gd name="T2" fmla="*/ 129 w 332"/>
                <a:gd name="T3" fmla="*/ 235 h 336"/>
                <a:gd name="T4" fmla="*/ 111 w 332"/>
                <a:gd name="T5" fmla="*/ 222 h 336"/>
                <a:gd name="T6" fmla="*/ 97 w 332"/>
                <a:gd name="T7" fmla="*/ 204 h 336"/>
                <a:gd name="T8" fmla="*/ 89 w 332"/>
                <a:gd name="T9" fmla="*/ 182 h 336"/>
                <a:gd name="T10" fmla="*/ 88 w 332"/>
                <a:gd name="T11" fmla="*/ 159 h 336"/>
                <a:gd name="T12" fmla="*/ 94 w 332"/>
                <a:gd name="T13" fmla="*/ 136 h 336"/>
                <a:gd name="T14" fmla="*/ 106 w 332"/>
                <a:gd name="T15" fmla="*/ 117 h 336"/>
                <a:gd name="T16" fmla="*/ 122 w 332"/>
                <a:gd name="T17" fmla="*/ 103 h 336"/>
                <a:gd name="T18" fmla="*/ 143 w 332"/>
                <a:gd name="T19" fmla="*/ 92 h 336"/>
                <a:gd name="T20" fmla="*/ 166 w 332"/>
                <a:gd name="T21" fmla="*/ 89 h 336"/>
                <a:gd name="T22" fmla="*/ 189 w 332"/>
                <a:gd name="T23" fmla="*/ 92 h 336"/>
                <a:gd name="T24" fmla="*/ 210 w 332"/>
                <a:gd name="T25" fmla="*/ 103 h 336"/>
                <a:gd name="T26" fmla="*/ 226 w 332"/>
                <a:gd name="T27" fmla="*/ 117 h 336"/>
                <a:gd name="T28" fmla="*/ 238 w 332"/>
                <a:gd name="T29" fmla="*/ 136 h 336"/>
                <a:gd name="T30" fmla="*/ 243 w 332"/>
                <a:gd name="T31" fmla="*/ 159 h 336"/>
                <a:gd name="T32" fmla="*/ 242 w 332"/>
                <a:gd name="T33" fmla="*/ 182 h 336"/>
                <a:gd name="T34" fmla="*/ 234 w 332"/>
                <a:gd name="T35" fmla="*/ 204 h 336"/>
                <a:gd name="T36" fmla="*/ 221 w 332"/>
                <a:gd name="T37" fmla="*/ 222 h 336"/>
                <a:gd name="T38" fmla="*/ 203 w 332"/>
                <a:gd name="T39" fmla="*/ 235 h 336"/>
                <a:gd name="T40" fmla="*/ 181 w 332"/>
                <a:gd name="T41" fmla="*/ 243 h 336"/>
                <a:gd name="T42" fmla="*/ 306 w 332"/>
                <a:gd name="T43" fmla="*/ 204 h 336"/>
                <a:gd name="T44" fmla="*/ 300 w 332"/>
                <a:gd name="T45" fmla="*/ 195 h 336"/>
                <a:gd name="T46" fmla="*/ 302 w 332"/>
                <a:gd name="T47" fmla="*/ 167 h 336"/>
                <a:gd name="T48" fmla="*/ 300 w 332"/>
                <a:gd name="T49" fmla="*/ 139 h 336"/>
                <a:gd name="T50" fmla="*/ 306 w 332"/>
                <a:gd name="T51" fmla="*/ 130 h 336"/>
                <a:gd name="T52" fmla="*/ 269 w 332"/>
                <a:gd name="T53" fmla="*/ 64 h 336"/>
                <a:gd name="T54" fmla="*/ 257 w 332"/>
                <a:gd name="T55" fmla="*/ 65 h 336"/>
                <a:gd name="T56" fmla="*/ 242 w 332"/>
                <a:gd name="T57" fmla="*/ 53 h 336"/>
                <a:gd name="T58" fmla="*/ 215 w 332"/>
                <a:gd name="T59" fmla="*/ 35 h 336"/>
                <a:gd name="T60" fmla="*/ 207 w 332"/>
                <a:gd name="T61" fmla="*/ 27 h 336"/>
                <a:gd name="T62" fmla="*/ 135 w 332"/>
                <a:gd name="T63" fmla="*/ 0 h 336"/>
                <a:gd name="T64" fmla="*/ 133 w 332"/>
                <a:gd name="T65" fmla="*/ 31 h 336"/>
                <a:gd name="T66" fmla="*/ 113 w 332"/>
                <a:gd name="T67" fmla="*/ 41 h 336"/>
                <a:gd name="T68" fmla="*/ 77 w 332"/>
                <a:gd name="T69" fmla="*/ 63 h 336"/>
                <a:gd name="T70" fmla="*/ 67 w 332"/>
                <a:gd name="T71" fmla="*/ 65 h 336"/>
                <a:gd name="T72" fmla="*/ 0 w 332"/>
                <a:gd name="T73" fmla="*/ 114 h 336"/>
                <a:gd name="T74" fmla="*/ 31 w 332"/>
                <a:gd name="T75" fmla="*/ 135 h 336"/>
                <a:gd name="T76" fmla="*/ 30 w 332"/>
                <a:gd name="T77" fmla="*/ 154 h 336"/>
                <a:gd name="T78" fmla="*/ 31 w 332"/>
                <a:gd name="T79" fmla="*/ 191 h 336"/>
                <a:gd name="T80" fmla="*/ 29 w 332"/>
                <a:gd name="T81" fmla="*/ 202 h 336"/>
                <a:gd name="T82" fmla="*/ 38 w 332"/>
                <a:gd name="T83" fmla="*/ 284 h 336"/>
                <a:gd name="T84" fmla="*/ 71 w 332"/>
                <a:gd name="T85" fmla="*/ 267 h 336"/>
                <a:gd name="T86" fmla="*/ 89 w 332"/>
                <a:gd name="T87" fmla="*/ 279 h 336"/>
                <a:gd name="T88" fmla="*/ 139 w 332"/>
                <a:gd name="T89" fmla="*/ 300 h 336"/>
                <a:gd name="T90" fmla="*/ 146 w 332"/>
                <a:gd name="T91" fmla="*/ 308 h 336"/>
                <a:gd name="T92" fmla="*/ 207 w 332"/>
                <a:gd name="T93" fmla="*/ 336 h 336"/>
                <a:gd name="T94" fmla="*/ 208 w 332"/>
                <a:gd name="T95" fmla="*/ 306 h 336"/>
                <a:gd name="T96" fmla="*/ 223 w 332"/>
                <a:gd name="T97" fmla="*/ 297 h 336"/>
                <a:gd name="T98" fmla="*/ 246 w 332"/>
                <a:gd name="T99" fmla="*/ 279 h 336"/>
                <a:gd name="T100" fmla="*/ 257 w 332"/>
                <a:gd name="T101" fmla="*/ 268 h 336"/>
                <a:gd name="T102" fmla="*/ 269 w 332"/>
                <a:gd name="T103" fmla="*/ 270 h 336"/>
                <a:gd name="T104" fmla="*/ 306 w 332"/>
                <a:gd name="T105" fmla="*/ 20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2" h="336">
                  <a:moveTo>
                    <a:pt x="166" y="245"/>
                  </a:moveTo>
                  <a:lnTo>
                    <a:pt x="158" y="244"/>
                  </a:lnTo>
                  <a:lnTo>
                    <a:pt x="151" y="243"/>
                  </a:lnTo>
                  <a:lnTo>
                    <a:pt x="143" y="241"/>
                  </a:lnTo>
                  <a:lnTo>
                    <a:pt x="135" y="239"/>
                  </a:lnTo>
                  <a:lnTo>
                    <a:pt x="129" y="235"/>
                  </a:lnTo>
                  <a:lnTo>
                    <a:pt x="122" y="231"/>
                  </a:lnTo>
                  <a:lnTo>
                    <a:pt x="116" y="227"/>
                  </a:lnTo>
                  <a:lnTo>
                    <a:pt x="111" y="222"/>
                  </a:lnTo>
                  <a:lnTo>
                    <a:pt x="106" y="217"/>
                  </a:lnTo>
                  <a:lnTo>
                    <a:pt x="101" y="211"/>
                  </a:lnTo>
                  <a:lnTo>
                    <a:pt x="97" y="204"/>
                  </a:lnTo>
                  <a:lnTo>
                    <a:pt x="94" y="198"/>
                  </a:lnTo>
                  <a:lnTo>
                    <a:pt x="92" y="190"/>
                  </a:lnTo>
                  <a:lnTo>
                    <a:pt x="89" y="182"/>
                  </a:lnTo>
                  <a:lnTo>
                    <a:pt x="88" y="175"/>
                  </a:lnTo>
                  <a:lnTo>
                    <a:pt x="88" y="167"/>
                  </a:lnTo>
                  <a:lnTo>
                    <a:pt x="88" y="159"/>
                  </a:lnTo>
                  <a:lnTo>
                    <a:pt x="89" y="151"/>
                  </a:lnTo>
                  <a:lnTo>
                    <a:pt x="92" y="144"/>
                  </a:lnTo>
                  <a:lnTo>
                    <a:pt x="94" y="136"/>
                  </a:lnTo>
                  <a:lnTo>
                    <a:pt x="97" y="130"/>
                  </a:lnTo>
                  <a:lnTo>
                    <a:pt x="101" y="123"/>
                  </a:lnTo>
                  <a:lnTo>
                    <a:pt x="106" y="117"/>
                  </a:lnTo>
                  <a:lnTo>
                    <a:pt x="111" y="112"/>
                  </a:lnTo>
                  <a:lnTo>
                    <a:pt x="116" y="106"/>
                  </a:lnTo>
                  <a:lnTo>
                    <a:pt x="122" y="103"/>
                  </a:lnTo>
                  <a:lnTo>
                    <a:pt x="129" y="99"/>
                  </a:lnTo>
                  <a:lnTo>
                    <a:pt x="135" y="95"/>
                  </a:lnTo>
                  <a:lnTo>
                    <a:pt x="143" y="92"/>
                  </a:lnTo>
                  <a:lnTo>
                    <a:pt x="151" y="90"/>
                  </a:lnTo>
                  <a:lnTo>
                    <a:pt x="158" y="90"/>
                  </a:lnTo>
                  <a:lnTo>
                    <a:pt x="166" y="89"/>
                  </a:lnTo>
                  <a:lnTo>
                    <a:pt x="174" y="90"/>
                  </a:lnTo>
                  <a:lnTo>
                    <a:pt x="181" y="90"/>
                  </a:lnTo>
                  <a:lnTo>
                    <a:pt x="189" y="92"/>
                  </a:lnTo>
                  <a:lnTo>
                    <a:pt x="196" y="95"/>
                  </a:lnTo>
                  <a:lnTo>
                    <a:pt x="203" y="99"/>
                  </a:lnTo>
                  <a:lnTo>
                    <a:pt x="210" y="103"/>
                  </a:lnTo>
                  <a:lnTo>
                    <a:pt x="215" y="106"/>
                  </a:lnTo>
                  <a:lnTo>
                    <a:pt x="221" y="112"/>
                  </a:lnTo>
                  <a:lnTo>
                    <a:pt x="226" y="117"/>
                  </a:lnTo>
                  <a:lnTo>
                    <a:pt x="230" y="123"/>
                  </a:lnTo>
                  <a:lnTo>
                    <a:pt x="234" y="130"/>
                  </a:lnTo>
                  <a:lnTo>
                    <a:pt x="238" y="136"/>
                  </a:lnTo>
                  <a:lnTo>
                    <a:pt x="241" y="144"/>
                  </a:lnTo>
                  <a:lnTo>
                    <a:pt x="242" y="151"/>
                  </a:lnTo>
                  <a:lnTo>
                    <a:pt x="243" y="159"/>
                  </a:lnTo>
                  <a:lnTo>
                    <a:pt x="244" y="167"/>
                  </a:lnTo>
                  <a:lnTo>
                    <a:pt x="243" y="175"/>
                  </a:lnTo>
                  <a:lnTo>
                    <a:pt x="242" y="182"/>
                  </a:lnTo>
                  <a:lnTo>
                    <a:pt x="241" y="190"/>
                  </a:lnTo>
                  <a:lnTo>
                    <a:pt x="238" y="198"/>
                  </a:lnTo>
                  <a:lnTo>
                    <a:pt x="234" y="204"/>
                  </a:lnTo>
                  <a:lnTo>
                    <a:pt x="230" y="211"/>
                  </a:lnTo>
                  <a:lnTo>
                    <a:pt x="226" y="217"/>
                  </a:lnTo>
                  <a:lnTo>
                    <a:pt x="221" y="222"/>
                  </a:lnTo>
                  <a:lnTo>
                    <a:pt x="215" y="227"/>
                  </a:lnTo>
                  <a:lnTo>
                    <a:pt x="210" y="231"/>
                  </a:lnTo>
                  <a:lnTo>
                    <a:pt x="203" y="235"/>
                  </a:lnTo>
                  <a:lnTo>
                    <a:pt x="196" y="239"/>
                  </a:lnTo>
                  <a:lnTo>
                    <a:pt x="189" y="241"/>
                  </a:lnTo>
                  <a:lnTo>
                    <a:pt x="181" y="243"/>
                  </a:lnTo>
                  <a:lnTo>
                    <a:pt x="174" y="244"/>
                  </a:lnTo>
                  <a:lnTo>
                    <a:pt x="166" y="245"/>
                  </a:lnTo>
                  <a:close/>
                  <a:moveTo>
                    <a:pt x="306" y="204"/>
                  </a:moveTo>
                  <a:lnTo>
                    <a:pt x="302" y="202"/>
                  </a:lnTo>
                  <a:lnTo>
                    <a:pt x="301" y="199"/>
                  </a:lnTo>
                  <a:lnTo>
                    <a:pt x="300" y="195"/>
                  </a:lnTo>
                  <a:lnTo>
                    <a:pt x="300" y="191"/>
                  </a:lnTo>
                  <a:lnTo>
                    <a:pt x="302" y="180"/>
                  </a:lnTo>
                  <a:lnTo>
                    <a:pt x="302" y="167"/>
                  </a:lnTo>
                  <a:lnTo>
                    <a:pt x="302" y="154"/>
                  </a:lnTo>
                  <a:lnTo>
                    <a:pt x="300" y="142"/>
                  </a:lnTo>
                  <a:lnTo>
                    <a:pt x="300" y="139"/>
                  </a:lnTo>
                  <a:lnTo>
                    <a:pt x="301" y="135"/>
                  </a:lnTo>
                  <a:lnTo>
                    <a:pt x="302" y="132"/>
                  </a:lnTo>
                  <a:lnTo>
                    <a:pt x="306" y="130"/>
                  </a:lnTo>
                  <a:lnTo>
                    <a:pt x="332" y="114"/>
                  </a:lnTo>
                  <a:lnTo>
                    <a:pt x="293" y="50"/>
                  </a:lnTo>
                  <a:lnTo>
                    <a:pt x="269" y="64"/>
                  </a:lnTo>
                  <a:lnTo>
                    <a:pt x="265" y="65"/>
                  </a:lnTo>
                  <a:lnTo>
                    <a:pt x="261" y="65"/>
                  </a:lnTo>
                  <a:lnTo>
                    <a:pt x="257" y="65"/>
                  </a:lnTo>
                  <a:lnTo>
                    <a:pt x="255" y="63"/>
                  </a:lnTo>
                  <a:lnTo>
                    <a:pt x="251" y="59"/>
                  </a:lnTo>
                  <a:lnTo>
                    <a:pt x="242" y="53"/>
                  </a:lnTo>
                  <a:lnTo>
                    <a:pt x="233" y="45"/>
                  </a:lnTo>
                  <a:lnTo>
                    <a:pt x="224" y="40"/>
                  </a:lnTo>
                  <a:lnTo>
                    <a:pt x="215" y="35"/>
                  </a:lnTo>
                  <a:lnTo>
                    <a:pt x="211" y="33"/>
                  </a:lnTo>
                  <a:lnTo>
                    <a:pt x="208" y="31"/>
                  </a:lnTo>
                  <a:lnTo>
                    <a:pt x="207" y="27"/>
                  </a:lnTo>
                  <a:lnTo>
                    <a:pt x="207" y="24"/>
                  </a:lnTo>
                  <a:lnTo>
                    <a:pt x="207" y="0"/>
                  </a:lnTo>
                  <a:lnTo>
                    <a:pt x="135" y="0"/>
                  </a:lnTo>
                  <a:lnTo>
                    <a:pt x="135" y="24"/>
                  </a:lnTo>
                  <a:lnTo>
                    <a:pt x="134" y="27"/>
                  </a:lnTo>
                  <a:lnTo>
                    <a:pt x="133" y="31"/>
                  </a:lnTo>
                  <a:lnTo>
                    <a:pt x="130" y="33"/>
                  </a:lnTo>
                  <a:lnTo>
                    <a:pt x="126" y="35"/>
                  </a:lnTo>
                  <a:lnTo>
                    <a:pt x="113" y="41"/>
                  </a:lnTo>
                  <a:lnTo>
                    <a:pt x="101" y="47"/>
                  </a:lnTo>
                  <a:lnTo>
                    <a:pt x="88" y="55"/>
                  </a:lnTo>
                  <a:lnTo>
                    <a:pt x="77" y="63"/>
                  </a:lnTo>
                  <a:lnTo>
                    <a:pt x="75" y="65"/>
                  </a:lnTo>
                  <a:lnTo>
                    <a:pt x="71" y="65"/>
                  </a:lnTo>
                  <a:lnTo>
                    <a:pt x="67" y="65"/>
                  </a:lnTo>
                  <a:lnTo>
                    <a:pt x="63" y="64"/>
                  </a:lnTo>
                  <a:lnTo>
                    <a:pt x="38" y="50"/>
                  </a:lnTo>
                  <a:lnTo>
                    <a:pt x="0" y="114"/>
                  </a:lnTo>
                  <a:lnTo>
                    <a:pt x="26" y="130"/>
                  </a:lnTo>
                  <a:lnTo>
                    <a:pt x="29" y="132"/>
                  </a:lnTo>
                  <a:lnTo>
                    <a:pt x="31" y="135"/>
                  </a:lnTo>
                  <a:lnTo>
                    <a:pt x="33" y="139"/>
                  </a:lnTo>
                  <a:lnTo>
                    <a:pt x="31" y="142"/>
                  </a:lnTo>
                  <a:lnTo>
                    <a:pt x="30" y="154"/>
                  </a:lnTo>
                  <a:lnTo>
                    <a:pt x="30" y="167"/>
                  </a:lnTo>
                  <a:lnTo>
                    <a:pt x="30" y="178"/>
                  </a:lnTo>
                  <a:lnTo>
                    <a:pt x="31" y="191"/>
                  </a:lnTo>
                  <a:lnTo>
                    <a:pt x="33" y="195"/>
                  </a:lnTo>
                  <a:lnTo>
                    <a:pt x="31" y="199"/>
                  </a:lnTo>
                  <a:lnTo>
                    <a:pt x="29" y="202"/>
                  </a:lnTo>
                  <a:lnTo>
                    <a:pt x="26" y="204"/>
                  </a:lnTo>
                  <a:lnTo>
                    <a:pt x="0" y="220"/>
                  </a:lnTo>
                  <a:lnTo>
                    <a:pt x="38" y="284"/>
                  </a:lnTo>
                  <a:lnTo>
                    <a:pt x="63" y="270"/>
                  </a:lnTo>
                  <a:lnTo>
                    <a:pt x="67" y="268"/>
                  </a:lnTo>
                  <a:lnTo>
                    <a:pt x="71" y="267"/>
                  </a:lnTo>
                  <a:lnTo>
                    <a:pt x="75" y="268"/>
                  </a:lnTo>
                  <a:lnTo>
                    <a:pt x="77" y="271"/>
                  </a:lnTo>
                  <a:lnTo>
                    <a:pt x="89" y="279"/>
                  </a:lnTo>
                  <a:lnTo>
                    <a:pt x="106" y="286"/>
                  </a:lnTo>
                  <a:lnTo>
                    <a:pt x="124" y="295"/>
                  </a:lnTo>
                  <a:lnTo>
                    <a:pt x="139" y="300"/>
                  </a:lnTo>
                  <a:lnTo>
                    <a:pt x="142" y="303"/>
                  </a:lnTo>
                  <a:lnTo>
                    <a:pt x="144" y="306"/>
                  </a:lnTo>
                  <a:lnTo>
                    <a:pt x="146" y="308"/>
                  </a:lnTo>
                  <a:lnTo>
                    <a:pt x="147" y="312"/>
                  </a:lnTo>
                  <a:lnTo>
                    <a:pt x="147" y="336"/>
                  </a:lnTo>
                  <a:lnTo>
                    <a:pt x="207" y="336"/>
                  </a:lnTo>
                  <a:lnTo>
                    <a:pt x="207" y="312"/>
                  </a:lnTo>
                  <a:lnTo>
                    <a:pt x="207" y="308"/>
                  </a:lnTo>
                  <a:lnTo>
                    <a:pt x="208" y="306"/>
                  </a:lnTo>
                  <a:lnTo>
                    <a:pt x="211" y="303"/>
                  </a:lnTo>
                  <a:lnTo>
                    <a:pt x="215" y="300"/>
                  </a:lnTo>
                  <a:lnTo>
                    <a:pt x="223" y="297"/>
                  </a:lnTo>
                  <a:lnTo>
                    <a:pt x="230" y="291"/>
                  </a:lnTo>
                  <a:lnTo>
                    <a:pt x="238" y="285"/>
                  </a:lnTo>
                  <a:lnTo>
                    <a:pt x="246" y="279"/>
                  </a:lnTo>
                  <a:lnTo>
                    <a:pt x="250" y="275"/>
                  </a:lnTo>
                  <a:lnTo>
                    <a:pt x="255" y="271"/>
                  </a:lnTo>
                  <a:lnTo>
                    <a:pt x="257" y="268"/>
                  </a:lnTo>
                  <a:lnTo>
                    <a:pt x="261" y="267"/>
                  </a:lnTo>
                  <a:lnTo>
                    <a:pt x="265" y="268"/>
                  </a:lnTo>
                  <a:lnTo>
                    <a:pt x="269" y="270"/>
                  </a:lnTo>
                  <a:lnTo>
                    <a:pt x="295" y="284"/>
                  </a:lnTo>
                  <a:lnTo>
                    <a:pt x="332" y="220"/>
                  </a:lnTo>
                  <a:lnTo>
                    <a:pt x="306" y="2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9" name="Группа 38" descr="Значок шестеренок. ">
            <a:extLst>
              <a:ext uri="{FF2B5EF4-FFF2-40B4-BE49-F238E27FC236}">
                <a16:creationId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717582" y="5353558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Полилиния 4359">
              <a:extLst>
                <a:ext uri="{FF2B5EF4-FFF2-40B4-BE49-F238E27FC236}">
                  <a16:creationId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4360">
              <a:extLst>
                <a:ext uri="{FF2B5EF4-FFF2-40B4-BE49-F238E27FC236}">
                  <a16:creationId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2" name="Полилиния 4346" descr="Значок диаграммы ящик с усами. ">
            <a:extLst>
              <a:ext uri="{FF2B5EF4-FFF2-40B4-BE49-F238E27FC236}">
                <a16:creationId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3967321" y="353234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0055DA-EB9A-9344-E076-A7F0C0DFD657}"/>
              </a:ext>
            </a:extLst>
          </p:cNvPr>
          <p:cNvSpPr txBox="1"/>
          <p:nvPr/>
        </p:nvSpPr>
        <p:spPr>
          <a:xfrm>
            <a:off x="448733" y="1006697"/>
            <a:ext cx="956733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УКЛОНЕНИЕ. </a:t>
            </a:r>
            <a:r>
              <a:rPr lang="ru-RU" sz="2000" dirty="0"/>
              <a:t>Этот стиль подразумевает, что человек старается уйти от конфликта. Один из способов разрешения конфликта - это не попадать в ситуации, которые провоцируют возникновение противоречий. </a:t>
            </a:r>
          </a:p>
          <a:p>
            <a:endParaRPr lang="ru-RU" sz="2000" dirty="0"/>
          </a:p>
          <a:p>
            <a:r>
              <a:rPr lang="ru-RU" sz="2000" b="1" dirty="0"/>
              <a:t>СГЛАЖИВАНИЕ. </a:t>
            </a:r>
            <a:r>
              <a:rPr lang="ru-RU" sz="2000" dirty="0"/>
              <a:t>Этот стиль характеризуется поведением, которое диктуется убеждением, что не стоит сердиться, потому что “мы все - одна счастливая команда, и не следует раскачивать лодку”. </a:t>
            </a:r>
          </a:p>
          <a:p>
            <a:endParaRPr lang="ru-RU" sz="2000" dirty="0"/>
          </a:p>
          <a:p>
            <a:r>
              <a:rPr lang="ru-RU" sz="2000" b="1" dirty="0"/>
              <a:t>ПРИНУЖДЕНИЕ. </a:t>
            </a:r>
            <a:r>
              <a:rPr lang="ru-RU" sz="2000" dirty="0"/>
              <a:t>В рамках этого стиля превалируют попытки заставить принять свою точку зрения любой ценой. </a:t>
            </a:r>
          </a:p>
          <a:p>
            <a:endParaRPr lang="be-BY" sz="2000" b="1" dirty="0"/>
          </a:p>
          <a:p>
            <a:r>
              <a:rPr lang="ru-RU" sz="2000" b="1" dirty="0"/>
              <a:t>КОМПРОМИСС.</a:t>
            </a:r>
            <a:r>
              <a:rPr lang="ru-RU" sz="2000" dirty="0"/>
              <a:t> Этот стиль характеризуется принятием точки зрения другой стороны, но лишь до некоторой степени. </a:t>
            </a:r>
          </a:p>
          <a:p>
            <a:endParaRPr lang="ru-RU" sz="2000" dirty="0"/>
          </a:p>
          <a:p>
            <a:r>
              <a:rPr lang="ru-RU" sz="2000" b="1" dirty="0"/>
              <a:t>РЕШЕНИЕ ПРОБЛЕМЫ. </a:t>
            </a:r>
            <a:r>
              <a:rPr lang="ru-RU" sz="2000" dirty="0"/>
              <a:t>Данный стиль - признание различия во мнениях и готовность ознакомиться с иными точками зрения, чтобы понять причины конфликта и найти курс действий, приемлемый для всех сторон.</a:t>
            </a:r>
          </a:p>
          <a:p>
            <a:endParaRPr lang="ru-RU" sz="2000" b="1" dirty="0"/>
          </a:p>
          <a:p>
            <a:endParaRPr lang="ru-RU" sz="2000" b="1" dirty="0"/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0228582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73">
      <a:dk1>
        <a:srgbClr val="000000"/>
      </a:dk1>
      <a:lt1>
        <a:sysClr val="window" lastClr="FFFFFF"/>
      </a:lt1>
      <a:dk2>
        <a:srgbClr val="585858"/>
      </a:dk2>
      <a:lt2>
        <a:srgbClr val="E3E3E3"/>
      </a:lt2>
      <a:accent1>
        <a:srgbClr val="E20613"/>
      </a:accent1>
      <a:accent2>
        <a:srgbClr val="A9C038"/>
      </a:accent2>
      <a:accent3>
        <a:srgbClr val="11AEC7"/>
      </a:accent3>
      <a:accent4>
        <a:srgbClr val="F59F26"/>
      </a:accent4>
      <a:accent5>
        <a:srgbClr val="0062A9"/>
      </a:accent5>
      <a:accent6>
        <a:srgbClr val="EB6047"/>
      </a:accent6>
      <a:hlink>
        <a:srgbClr val="8ED9F6"/>
      </a:hlink>
      <a:folHlink>
        <a:srgbClr val="C0000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520_TF78455520.potx" id="{6194D418-000E-4B18-8B3F-3A59BEE2D1E7}" vid="{6F7872A1-CC0E-4A91-8B87-352845EDF7F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Анализ проекта, от 24Slides</Template>
  <TotalTime>51</TotalTime>
  <Words>951</Words>
  <Application>Microsoft Office PowerPoint</Application>
  <PresentationFormat>Широкоэкранный</PresentationFormat>
  <Paragraphs>146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Segoe UI Light</vt:lpstr>
      <vt:lpstr>Тема Office</vt:lpstr>
      <vt:lpstr>Конфликты и способы их разрешения </vt:lpstr>
      <vt:lpstr>Цель: изучить что такое конфликт, и как его можно урегулировать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Слайд 2 с анализом проекта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Конфликты и способы их разрешения</dc:title>
  <dc:creator>Уходите!</dc:creator>
  <cp:lastModifiedBy>Романюк Ирина Ивановна</cp:lastModifiedBy>
  <cp:revision>3</cp:revision>
  <dcterms:created xsi:type="dcterms:W3CDTF">2022-11-06T08:50:19Z</dcterms:created>
  <dcterms:modified xsi:type="dcterms:W3CDTF">2022-12-02T13:33:49Z</dcterms:modified>
</cp:coreProperties>
</file>