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138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6F061E-BAD2-4357-96CF-AB611559F2F4}" type="datetimeFigureOut">
              <a:rPr lang="ru-RU" smtClean="0"/>
              <a:t>02.03.2023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A983E2-3A93-4BC4-B0FF-974D5D074D13}"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4A983E2-3A93-4BC4-B0FF-974D5D074D13}" type="slidenum">
              <a:rPr lang="ru-RU" smtClean="0"/>
              <a:t>11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4A983E2-3A93-4BC4-B0FF-974D5D074D13}" type="slidenum">
              <a:rPr lang="ru-RU" smtClean="0"/>
              <a:t>13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7EAF463A-BC7C-46EE-9F1E-7F377CCA4891}" type="datetimeFigureOut">
              <a:rPr lang="en-US" smtClean="0"/>
              <a:pPr/>
              <a:t>3/2/2023</a:t>
            </a:fld>
            <a:endParaRPr lang="en-US"/>
          </a:p>
        </p:txBody>
      </p:sp>
      <p:sp>
        <p:nvSpPr>
          <p:cNvPr id="17" name="Нижний колонтитул 16"/>
          <p:cNvSpPr>
            <a:spLocks noGrp="1"/>
          </p:cNvSpPr>
          <p:nvPr>
            <p:ph type="ftr" sz="quarter" idx="11"/>
          </p:nvPr>
        </p:nvSpPr>
        <p:spPr>
          <a:xfrm>
            <a:off x="5410200" y="4205288"/>
            <a:ext cx="1295400" cy="457200"/>
          </a:xfrm>
        </p:spPr>
        <p:txBody>
          <a:bodyPr/>
          <a:lstStyle/>
          <a:p>
            <a:endParaRPr lang="en-US"/>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A483448D-3A78-4528-A469-B745A65DA480}" type="slidenum">
              <a:rPr lang="en-US" smtClean="0"/>
              <a:pPr/>
              <a:t>‹#›</a:t>
            </a:fld>
            <a:endParaRPr 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3/2/2023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3/2/2023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3/2/2023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7EAF463A-BC7C-46EE-9F1E-7F377CCA4891}" type="datetimeFigureOut">
              <a:rPr lang="en-US" smtClean="0"/>
              <a:pPr/>
              <a:t>3/2/2023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3/2/2023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6" name="Дата 25"/>
          <p:cNvSpPr>
            <a:spLocks noGrp="1"/>
          </p:cNvSpPr>
          <p:nvPr>
            <p:ph type="dt" sz="half" idx="10"/>
          </p:nvPr>
        </p:nvSpPr>
        <p:spPr/>
        <p:txBody>
          <a:bodyPr rtlCol="0"/>
          <a:lstStyle/>
          <a:p>
            <a:fld id="{7EAF463A-BC7C-46EE-9F1E-7F377CCA4891}" type="datetimeFigureOut">
              <a:rPr lang="en-US" smtClean="0"/>
              <a:pPr/>
              <a:t>3/2/2023</a:t>
            </a:fld>
            <a:endParaRPr lang="en-US"/>
          </a:p>
        </p:txBody>
      </p:sp>
      <p:sp>
        <p:nvSpPr>
          <p:cNvPr id="27" name="Номер слайда 26"/>
          <p:cNvSpPr>
            <a:spLocks noGrp="1"/>
          </p:cNvSpPr>
          <p:nvPr>
            <p:ph type="sldNum" sz="quarter" idx="11"/>
          </p:nvPr>
        </p:nvSpPr>
        <p:spPr/>
        <p:txBody>
          <a:bodyPr rtlCol="0"/>
          <a:lstStyle/>
          <a:p>
            <a:fld id="{A483448D-3A78-4528-A469-B745A65DA480}" type="slidenum">
              <a:rPr lang="en-US" smtClean="0"/>
              <a:pPr/>
              <a:t>‹#›</a:t>
            </a:fld>
            <a:endParaRPr lang="en-US"/>
          </a:p>
        </p:txBody>
      </p:sp>
      <p:sp>
        <p:nvSpPr>
          <p:cNvPr id="28" name="Нижний колонтитул 27"/>
          <p:cNvSpPr>
            <a:spLocks noGrp="1"/>
          </p:cNvSpPr>
          <p:nvPr>
            <p:ph type="ftr" sz="quarter" idx="12"/>
          </p:nvPr>
        </p:nvSpPr>
        <p:spPr/>
        <p:txBody>
          <a:bodyPr rtlCol="0"/>
          <a:lstStyle/>
          <a:p>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7EAF463A-BC7C-46EE-9F1E-7F377CCA4891}" type="datetimeFigureOut">
              <a:rPr lang="en-US" smtClean="0"/>
              <a:pPr/>
              <a:t>3/2/2023</a:t>
            </a:fld>
            <a:endParaRPr lang="en-US"/>
          </a:p>
        </p:txBody>
      </p:sp>
      <p:sp>
        <p:nvSpPr>
          <p:cNvPr id="4" name="Нижний колонтитул 3"/>
          <p:cNvSpPr>
            <a:spLocks noGrp="1"/>
          </p:cNvSpPr>
          <p:nvPr>
            <p:ph type="ftr" sz="quarter" idx="11"/>
          </p:nvPr>
        </p:nvSpPr>
        <p:spPr>
          <a:xfrm>
            <a:off x="5257800" y="612648"/>
            <a:ext cx="1325880" cy="457200"/>
          </a:xfrm>
        </p:spPr>
        <p:txBody>
          <a:bodyPr/>
          <a:lstStyle/>
          <a:p>
            <a:endParaRPr lang="en-US"/>
          </a:p>
        </p:txBody>
      </p:sp>
      <p:sp>
        <p:nvSpPr>
          <p:cNvPr id="5" name="Номер слайда 4"/>
          <p:cNvSpPr>
            <a:spLocks noGrp="1"/>
          </p:cNvSpPr>
          <p:nvPr>
            <p:ph type="sldNum" sz="quarter" idx="12"/>
          </p:nvPr>
        </p:nvSpPr>
        <p:spPr>
          <a:xfrm>
            <a:off x="8174736" y="2272"/>
            <a:ext cx="762000" cy="365760"/>
          </a:xfrm>
        </p:spPr>
        <p:txBody>
          <a:bodyPr/>
          <a:lstStyle/>
          <a:p>
            <a:fld id="{A483448D-3A78-4528-A469-B745A65DA480}" type="slidenum">
              <a:rPr lang="en-US" smtClean="0"/>
              <a:pPr/>
              <a:t>‹#›</a:t>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3/2/2023</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3/2/2023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pPr/>
              <a:t>3/2/2023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7EAF463A-BC7C-46EE-9F1E-7F377CCA4891}" type="datetimeFigureOut">
              <a:rPr lang="en-US" smtClean="0"/>
              <a:pPr/>
              <a:t>3/2/2023</a:t>
            </a:fld>
            <a:endParaRPr lang="en-US"/>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thruBlk="1"/>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abc.vvsu.ru/Books/up_oczenkanedvish/page0006.asp"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ervisexspert.ru/services/opredelenie-tekhnicheskogo-sostoyaniya-obektov-nedvizhimosti-pered-pokupkoy/tekhnicheskoe-obsledovanie-zdaniy-i-sooruzheniy/" TargetMode="External"/><Relationship Id="rId5" Type="http://schemas.openxmlformats.org/officeDocument/2006/relationships/hyperlink" Target="http://expertok.ru/pages/uslugi5.php" TargetMode="External"/><Relationship Id="rId4" Type="http://schemas.openxmlformats.org/officeDocument/2006/relationships/hyperlink" Target="http://rostov-dom.info/wp-content/uploads/2010/04/iznos.jp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a:t>Определение величины физического износа</a:t>
            </a:r>
          </a:p>
        </p:txBody>
      </p:sp>
      <p:sp>
        <p:nvSpPr>
          <p:cNvPr id="3" name="Подзаголовок 2"/>
          <p:cNvSpPr>
            <a:spLocks noGrp="1"/>
          </p:cNvSpPr>
          <p:nvPr>
            <p:ph type="subTitle" idx="1"/>
          </p:nvPr>
        </p:nvSpPr>
        <p:spPr/>
        <p:txBody>
          <a:bodyPr>
            <a:normAutofit/>
          </a:bodyPr>
          <a:lstStyle/>
          <a:p>
            <a:r>
              <a:rPr lang="ru-RU" sz="1200" dirty="0"/>
              <a:t>Подготовила: Щербакова А.П.</a:t>
            </a: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 y="609600"/>
            <a:ext cx="8763000" cy="2862322"/>
          </a:xfrm>
          <a:prstGeom prst="rect">
            <a:avLst/>
          </a:prstGeom>
        </p:spPr>
        <p:txBody>
          <a:bodyPr wrap="square">
            <a:spAutoFit/>
          </a:bodyPr>
          <a:lstStyle/>
          <a:p>
            <a:r>
              <a:rPr lang="ru-RU" sz="2000" dirty="0"/>
              <a:t>	На практике элементы сооружения, имеющие устранимый и неустранимый физический износ, делят на «долгоживущие» и «короткоживущие».</a:t>
            </a:r>
          </a:p>
          <a:p>
            <a:r>
              <a:rPr lang="ru-RU" sz="2000" b="1" dirty="0"/>
              <a:t>	«Короткоживущие элементы»</a:t>
            </a:r>
            <a:r>
              <a:rPr lang="ru-RU" sz="2000" dirty="0"/>
              <a:t> – </a:t>
            </a:r>
            <a:r>
              <a:rPr lang="ru-RU" sz="2000" dirty="0" err="1"/>
              <a:t>элементы</a:t>
            </a:r>
            <a:r>
              <a:rPr lang="ru-RU" sz="2000" dirty="0"/>
              <a:t>, имеющие меньший срок жизни, чем здание в целом (кровля, сантехническое оборудование и т.п.).</a:t>
            </a:r>
          </a:p>
          <a:p>
            <a:r>
              <a:rPr lang="ru-RU" sz="2000" b="1" dirty="0"/>
              <a:t>	«Долгоживущие элементы»</a:t>
            </a:r>
            <a:r>
              <a:rPr lang="ru-RU" sz="2000" dirty="0"/>
              <a:t> – </a:t>
            </a:r>
            <a:r>
              <a:rPr lang="ru-RU" sz="2000" dirty="0" err="1"/>
              <a:t>элементы</a:t>
            </a:r>
            <a:r>
              <a:rPr lang="ru-RU" sz="2000" dirty="0"/>
              <a:t>, у которых ожидаемый срок жизни сопоставим со сроком жизни здания (фундамент, несущие стены и т.д.).</a:t>
            </a: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 y="1219200"/>
            <a:ext cx="8686800" cy="4401205"/>
          </a:xfrm>
          <a:prstGeom prst="rect">
            <a:avLst/>
          </a:prstGeom>
        </p:spPr>
        <p:txBody>
          <a:bodyPr wrap="square">
            <a:spAutoFit/>
          </a:bodyPr>
          <a:lstStyle/>
          <a:p>
            <a:r>
              <a:rPr lang="ru-RU" sz="2000" dirty="0"/>
              <a:t>	Устранимый физический износ «короткоживущих элементов» возникает вследствие естественного изнашивания элементов здания со временем, а также небрежной эксплуатации. В этом случае цена продажи здания снижена на соответствующее обесценение, поскольку будущему собственнику необходимо будет произвести «ранее отложенный ремонт», чтобы восстановить нормальные эксплуатационные характеристики сооружения (текущий ремонт внутренних помещений, восстановление участков протекающей кровли и т.д.). При этом предполагается, что элементы восстанавливаются до «практически нового» состояния.</a:t>
            </a:r>
          </a:p>
          <a:p>
            <a:endParaRPr lang="ru-RU" sz="2000" dirty="0"/>
          </a:p>
          <a:p>
            <a:r>
              <a:rPr lang="ru-RU" sz="2000" dirty="0"/>
              <a:t>	Устранимый физический износ в денежном выражении определен как «стоимость отложенного ремонта», т.е. затрат по доведению объекта до состояния, «эквивалентного» первоначальному.</a:t>
            </a: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 y="838200"/>
            <a:ext cx="8686800" cy="5324535"/>
          </a:xfrm>
          <a:prstGeom prst="rect">
            <a:avLst/>
          </a:prstGeom>
        </p:spPr>
        <p:txBody>
          <a:bodyPr wrap="square">
            <a:spAutoFit/>
          </a:bodyPr>
          <a:lstStyle/>
          <a:p>
            <a:r>
              <a:rPr lang="ru-RU" sz="2000" b="1" dirty="0"/>
              <a:t>	Неустранимый физический износ компонентов с коротким сроком жизни</a:t>
            </a:r>
            <a:r>
              <a:rPr lang="ru-RU" sz="2000" dirty="0"/>
              <a:t> – это затраты на восстановление быстроизнашивающихся компонентов, которые определяются разницей между восстановительной стоимостью и величиной устранимого износа, умноженной на соотношение хронологического возраста и срока физической жизни этих элементов.</a:t>
            </a:r>
          </a:p>
          <a:p>
            <a:endParaRPr lang="ru-RU" sz="2000" dirty="0"/>
          </a:p>
          <a:p>
            <a:r>
              <a:rPr lang="ru-RU" sz="2000" dirty="0"/>
              <a:t>	Устранимый физический износ элементов с долгим сроком жизни определяется разумными затратами на его устранение подобно устранимому физическому износу элементов с коротким сроком жизни.</a:t>
            </a:r>
          </a:p>
          <a:p>
            <a:endParaRPr lang="ru-RU" sz="2000" dirty="0"/>
          </a:p>
          <a:p>
            <a:r>
              <a:rPr lang="ru-RU" sz="2000" dirty="0"/>
              <a:t>	Неустранимый физический износ элементов с долгим сроком жизни рассчитывается как разница между восстановительной стоимостью всего здания и суммой устранимого и неустранимого износа, умноженной на соотношение хронологического возраста и срока физической жизни здания.</a:t>
            </a: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a:t>Конец</a:t>
            </a:r>
          </a:p>
        </p:txBody>
      </p:sp>
      <p:sp>
        <p:nvSpPr>
          <p:cNvPr id="3" name="Подзаголовок 2"/>
          <p:cNvSpPr>
            <a:spLocks noGrp="1"/>
          </p:cNvSpPr>
          <p:nvPr>
            <p:ph type="subTitle" idx="1"/>
          </p:nvPr>
        </p:nvSpPr>
        <p:spPr/>
        <p:txBody>
          <a:bodyPr>
            <a:normAutofit/>
          </a:bodyPr>
          <a:lstStyle/>
          <a:p>
            <a:r>
              <a:rPr lang="ru-RU" sz="1200" dirty="0"/>
              <a:t>Источники: </a:t>
            </a:r>
          </a:p>
          <a:p>
            <a:pPr marL="292608" indent="-228600">
              <a:buAutoNum type="arabicParenR"/>
            </a:pPr>
            <a:r>
              <a:rPr lang="en-US" sz="1200" dirty="0">
                <a:hlinkClick r:id="rId3"/>
              </a:rPr>
              <a:t>http://abc.vvsu.ru/Books/up_oczenkanedvish/page0006.asp</a:t>
            </a:r>
            <a:r>
              <a:rPr lang="ru-RU" sz="1200" dirty="0"/>
              <a:t>; </a:t>
            </a:r>
          </a:p>
          <a:p>
            <a:pPr marL="292608" indent="-228600">
              <a:buAutoNum type="arabicParenR"/>
            </a:pPr>
            <a:r>
              <a:rPr lang="en-US" sz="1200" dirty="0">
                <a:hlinkClick r:id="rId4"/>
              </a:rPr>
              <a:t>http://rostov-dom.info/wp-content/uploads/2010/04/iznos.jpg</a:t>
            </a:r>
            <a:r>
              <a:rPr lang="ru-RU" sz="1200" dirty="0"/>
              <a:t> ;</a:t>
            </a:r>
          </a:p>
          <a:p>
            <a:pPr marL="292608" indent="-228600">
              <a:buAutoNum type="arabicParenR"/>
            </a:pPr>
            <a:r>
              <a:rPr lang="en-US" sz="1200" dirty="0">
                <a:hlinkClick r:id="rId5"/>
              </a:rPr>
              <a:t>http://expertok.ru/pages/uslugi5.php</a:t>
            </a:r>
            <a:r>
              <a:rPr lang="ru-RU" sz="1200" dirty="0"/>
              <a:t> ;</a:t>
            </a:r>
          </a:p>
          <a:p>
            <a:pPr marL="292608" indent="-228600">
              <a:buAutoNum type="arabicParenR"/>
            </a:pPr>
            <a:r>
              <a:rPr lang="en-US" sz="1200" dirty="0">
                <a:hlinkClick r:id="rId6"/>
              </a:rPr>
              <a:t>http://servisexspert.ru/services/opredelenie-tekhnicheskogo-sostoyaniya-obektov-nedvizhimosti-pered-pokupkoy/tekhnicheskoe-obsledovanie-zdaniy-i-sooruzheniy/</a:t>
            </a:r>
            <a:r>
              <a:rPr lang="ru-RU" sz="1200" dirty="0"/>
              <a:t> .</a:t>
            </a: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1000" y="685800"/>
            <a:ext cx="8382000" cy="2862322"/>
          </a:xfrm>
          <a:prstGeom prst="rect">
            <a:avLst/>
          </a:prstGeom>
        </p:spPr>
        <p:txBody>
          <a:bodyPr wrap="square">
            <a:spAutoFit/>
          </a:bodyPr>
          <a:lstStyle/>
          <a:p>
            <a:r>
              <a:rPr lang="ru-RU" sz="2000" b="1" dirty="0"/>
              <a:t>	Физический износ</a:t>
            </a:r>
            <a:r>
              <a:rPr lang="ru-RU" sz="2000" dirty="0"/>
              <a:t> – постепенная утрата изначально заложенных при строительстве технико-эксплуатационных качеств объекта под воздействием природно-климатических факторов, а также жизнедеятельности человека.</a:t>
            </a:r>
          </a:p>
          <a:p>
            <a:endParaRPr lang="ru-RU" sz="2000" dirty="0"/>
          </a:p>
          <a:p>
            <a:r>
              <a:rPr lang="ru-RU" sz="2000" dirty="0"/>
              <a:t>	Методы расчета физического износа зданий следующие:</a:t>
            </a:r>
          </a:p>
          <a:p>
            <a:r>
              <a:rPr lang="ru-RU" sz="2000" dirty="0"/>
              <a:t>• нормативный (для жилых зданий);</a:t>
            </a:r>
          </a:p>
          <a:p>
            <a:r>
              <a:rPr lang="ru-RU" sz="2000" dirty="0"/>
              <a:t>• стоимостный;</a:t>
            </a:r>
          </a:p>
          <a:p>
            <a:r>
              <a:rPr lang="ru-RU" sz="2000" dirty="0"/>
              <a:t>• метод срока жизни.</a:t>
            </a:r>
          </a:p>
        </p:txBody>
      </p:sp>
      <p:pic>
        <p:nvPicPr>
          <p:cNvPr id="3" name="Рисунок 2" descr="здание.jpg"/>
          <p:cNvPicPr>
            <a:picLocks noChangeAspect="1"/>
          </p:cNvPicPr>
          <p:nvPr/>
        </p:nvPicPr>
        <p:blipFill>
          <a:blip r:embed="rId2"/>
          <a:stretch>
            <a:fillRect/>
          </a:stretch>
        </p:blipFill>
        <p:spPr>
          <a:xfrm>
            <a:off x="3352800" y="3048000"/>
            <a:ext cx="5119688" cy="34064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2400" y="457200"/>
            <a:ext cx="5791200" cy="6247864"/>
          </a:xfrm>
          <a:prstGeom prst="rect">
            <a:avLst/>
          </a:prstGeom>
        </p:spPr>
        <p:txBody>
          <a:bodyPr wrap="square">
            <a:spAutoFit/>
          </a:bodyPr>
          <a:lstStyle/>
          <a:p>
            <a:r>
              <a:rPr lang="ru-RU" b="1" dirty="0"/>
              <a:t>	</a:t>
            </a:r>
            <a:r>
              <a:rPr lang="ru-RU" sz="2000" b="1" dirty="0"/>
              <a:t>Нормативный метод расчета физического износа</a:t>
            </a:r>
            <a:r>
              <a:rPr lang="ru-RU" sz="2000" dirty="0"/>
              <a:t> предполагает использование различных нормативных инструкций межотраслевого или ведомственного уровня. В качестве примера можно назвать Правила оценки физического износа жилых зданий (ВСН 53-86) Государственного комитета по гражданскому строительству и архитектуре при Госстрое СССР. – М., 1990, применяемые бюро технической инвентаризации в целях оценки физического износа жилых зданий при технической инвентаризации, планировании капитального ремонта жилищного фонда независимо от его ведомственной принадлежности.</a:t>
            </a:r>
          </a:p>
          <a:p>
            <a:r>
              <a:rPr lang="ru-RU" sz="2000" dirty="0"/>
              <a:t>	В указанных правилах даны характеристика физического износа различных конструктивных элементов зданий и их оценка.</a:t>
            </a:r>
          </a:p>
        </p:txBody>
      </p:sp>
      <p:pic>
        <p:nvPicPr>
          <p:cNvPr id="4" name="Рисунок 3" descr="iznos.jpg"/>
          <p:cNvPicPr>
            <a:picLocks noChangeAspect="1"/>
          </p:cNvPicPr>
          <p:nvPr/>
        </p:nvPicPr>
        <p:blipFill>
          <a:blip r:embed="rId2"/>
          <a:stretch>
            <a:fillRect/>
          </a:stretch>
        </p:blipFill>
        <p:spPr>
          <a:xfrm>
            <a:off x="5924550" y="1371600"/>
            <a:ext cx="3028950" cy="449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 y="3733800"/>
            <a:ext cx="8610600" cy="2862322"/>
          </a:xfrm>
          <a:prstGeom prst="rect">
            <a:avLst/>
          </a:prstGeom>
        </p:spPr>
        <p:txBody>
          <a:bodyPr wrap="square">
            <a:spAutoFit/>
          </a:bodyPr>
          <a:lstStyle/>
          <a:p>
            <a:r>
              <a:rPr lang="ru-RU" sz="2000" dirty="0"/>
              <a:t>Физический износ здания следует определять по формуле:</a:t>
            </a:r>
          </a:p>
          <a:p>
            <a:endParaRPr lang="ru-RU" sz="2000" dirty="0"/>
          </a:p>
          <a:p>
            <a:pPr algn="ctr"/>
            <a:r>
              <a:rPr lang="ru-RU" sz="2000" dirty="0" err="1"/>
              <a:t>Q</a:t>
            </a:r>
            <a:r>
              <a:rPr lang="ru-RU" sz="2000" baseline="-25000" dirty="0" err="1"/>
              <a:t>ф</a:t>
            </a:r>
            <a:r>
              <a:rPr lang="ru-RU" sz="2000" dirty="0"/>
              <a:t> = (∑ </a:t>
            </a:r>
            <a:r>
              <a:rPr lang="ru-RU" sz="2000" dirty="0" err="1"/>
              <a:t>q</a:t>
            </a:r>
            <a:r>
              <a:rPr lang="ru-RU" sz="2000" baseline="-25000" dirty="0" err="1"/>
              <a:t>i</a:t>
            </a:r>
            <a:r>
              <a:rPr lang="ru-RU" sz="2000" dirty="0"/>
              <a:t> · </a:t>
            </a:r>
            <a:r>
              <a:rPr lang="ru-RU" sz="2000" dirty="0" err="1"/>
              <a:t>J</a:t>
            </a:r>
            <a:r>
              <a:rPr lang="ru-RU" sz="2000" baseline="-25000" dirty="0" err="1"/>
              <a:t>i</a:t>
            </a:r>
            <a:r>
              <a:rPr lang="ru-RU" sz="2000" dirty="0"/>
              <a:t>)/100,</a:t>
            </a:r>
          </a:p>
          <a:p>
            <a:endParaRPr lang="ru-RU" sz="2000" dirty="0"/>
          </a:p>
          <a:p>
            <a:r>
              <a:rPr lang="ru-RU" sz="2000" dirty="0"/>
              <a:t>где   </a:t>
            </a:r>
            <a:r>
              <a:rPr lang="ru-RU" sz="2000" dirty="0" err="1"/>
              <a:t>Q</a:t>
            </a:r>
            <a:r>
              <a:rPr lang="ru-RU" sz="2000" baseline="-25000" dirty="0" err="1"/>
              <a:t>ф</a:t>
            </a:r>
            <a:r>
              <a:rPr lang="ru-RU" sz="2000" dirty="0"/>
              <a:t> – общий физический износ здания, %;</a:t>
            </a:r>
          </a:p>
          <a:p>
            <a:r>
              <a:rPr lang="ru-RU" sz="2000" dirty="0" err="1"/>
              <a:t>q</a:t>
            </a:r>
            <a:r>
              <a:rPr lang="ru-RU" sz="2000" baseline="-25000" dirty="0" err="1"/>
              <a:t>i</a:t>
            </a:r>
            <a:r>
              <a:rPr lang="ru-RU" sz="2000" dirty="0"/>
              <a:t> – фактический износ i-го конструктивного элемента в общей стоимости здания, %;</a:t>
            </a:r>
          </a:p>
          <a:p>
            <a:r>
              <a:rPr lang="ru-RU" sz="2000" dirty="0" err="1"/>
              <a:t>J</a:t>
            </a:r>
            <a:r>
              <a:rPr lang="ru-RU" sz="2000" baseline="-25000" dirty="0" err="1"/>
              <a:t>i</a:t>
            </a:r>
            <a:r>
              <a:rPr lang="ru-RU" sz="2000" dirty="0"/>
              <a:t> – удельный вес стоимости конструктивного элемента в общей стоимости здания, %.</a:t>
            </a:r>
          </a:p>
        </p:txBody>
      </p:sp>
      <p:pic>
        <p:nvPicPr>
          <p:cNvPr id="3" name="Рисунок 2" descr="физизнос.png"/>
          <p:cNvPicPr>
            <a:picLocks noChangeAspect="1"/>
          </p:cNvPicPr>
          <p:nvPr/>
        </p:nvPicPr>
        <p:blipFill>
          <a:blip r:embed="rId2"/>
          <a:stretch>
            <a:fillRect/>
          </a:stretch>
        </p:blipFill>
        <p:spPr>
          <a:xfrm>
            <a:off x="2033931" y="609600"/>
            <a:ext cx="5076138" cy="3048000"/>
          </a:xfrm>
          <a:prstGeom prst="rect">
            <a:avLst/>
          </a:prstGeom>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 y="838200"/>
            <a:ext cx="8686800" cy="5324535"/>
          </a:xfrm>
          <a:prstGeom prst="rect">
            <a:avLst/>
          </a:prstGeom>
        </p:spPr>
        <p:txBody>
          <a:bodyPr wrap="square">
            <a:spAutoFit/>
          </a:bodyPr>
          <a:lstStyle/>
          <a:p>
            <a:r>
              <a:rPr lang="ru-RU" sz="2000" dirty="0"/>
              <a:t>	Доли восстановительной стоимости отдельных конструкций, элементов и систем в общей восстановительной стоимости здания (в процентах) обычно принимают по укрупненным показателям восстановительной стоимости жилых зданий, утвержденных в установленном порядке, а для конструкций, элементов и систем, не имеющих утвержденных показателей, по их сметной стоимости.</a:t>
            </a:r>
          </a:p>
          <a:p>
            <a:endParaRPr lang="ru-RU" sz="2000" dirty="0"/>
          </a:p>
          <a:p>
            <a:r>
              <a:rPr lang="ru-RU" sz="2000" dirty="0"/>
              <a:t>	Описанная методика применяется исключительно в отечественной практике. При всей наглядности и убедительности ей присущи следующие недостатки:</a:t>
            </a:r>
          </a:p>
          <a:p>
            <a:endParaRPr lang="ru-RU" sz="2000" dirty="0"/>
          </a:p>
          <a:p>
            <a:r>
              <a:rPr lang="ru-RU" sz="2000" dirty="0"/>
              <a:t>• невозможность изначально учесть нетипичные условия эксплуатации объекта по причине «нормативности»;</a:t>
            </a:r>
          </a:p>
          <a:p>
            <a:r>
              <a:rPr lang="ru-RU" sz="2000" dirty="0"/>
              <a:t>• трудоемкость применения по причине необходимой детализации конструктивных элементов здания;</a:t>
            </a:r>
          </a:p>
          <a:p>
            <a:r>
              <a:rPr lang="ru-RU" sz="2000" dirty="0"/>
              <a:t>• невозможность измерения функционального и внешнего износов;</a:t>
            </a:r>
          </a:p>
          <a:p>
            <a:r>
              <a:rPr lang="ru-RU" sz="2000" dirty="0"/>
              <a:t>• субъективность удельного взвешивания конструктивных элементов.</a:t>
            </a: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 y="762000"/>
            <a:ext cx="8534400" cy="5632311"/>
          </a:xfrm>
          <a:prstGeom prst="rect">
            <a:avLst/>
          </a:prstGeom>
        </p:spPr>
        <p:txBody>
          <a:bodyPr wrap="square">
            <a:spAutoFit/>
          </a:bodyPr>
          <a:lstStyle/>
          <a:p>
            <a:r>
              <a:rPr lang="ru-RU" dirty="0"/>
              <a:t>	</a:t>
            </a:r>
            <a:r>
              <a:rPr lang="ru-RU" sz="2000" dirty="0"/>
              <a:t>В основе </a:t>
            </a:r>
            <a:r>
              <a:rPr lang="ru-RU" sz="2000" b="1" dirty="0"/>
              <a:t>стоимостного метода определения физического износа</a:t>
            </a:r>
            <a:r>
              <a:rPr lang="ru-RU" sz="2000" dirty="0"/>
              <a:t> лежит физический износ, выраженный на момент его оценки соотноше­нием стоимости объективно необходимых ремонтных мероприятий, устраняющих повреждения конструкций, элемента, системы или здания в целом, и их восстановительной стоимости.</a:t>
            </a:r>
          </a:p>
          <a:p>
            <a:endParaRPr lang="ru-RU" sz="2000" dirty="0"/>
          </a:p>
          <a:p>
            <a:r>
              <a:rPr lang="ru-RU" sz="2000" dirty="0"/>
              <a:t>	Суть стоимостного метода определения физического износа заключается в определении затрат на воссоздание элементов здания.</a:t>
            </a:r>
          </a:p>
          <a:p>
            <a:endParaRPr lang="ru-RU" sz="2000" dirty="0"/>
          </a:p>
          <a:p>
            <a:r>
              <a:rPr lang="ru-RU" sz="2000" dirty="0"/>
              <a:t>	Данный метод позволяет сразу рассчитать износ элементов и здания в целом в стоимостном выражении. Поскольку расчет обесценения производится на основе разумных фактических затрат на доведение изношенных элементов до «практически нового состояния», результат по данному подходу можно считать достаточно точным. Недостатки метода – обязательная детализация и точность расчета затрат на проведение ремонта изношенных элементов здания.</a:t>
            </a: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12.jpg"/>
          <p:cNvPicPr>
            <a:picLocks noChangeAspect="1"/>
          </p:cNvPicPr>
          <p:nvPr/>
        </p:nvPicPr>
        <p:blipFill>
          <a:blip r:embed="rId2"/>
          <a:stretch>
            <a:fillRect/>
          </a:stretch>
        </p:blipFill>
        <p:spPr>
          <a:xfrm>
            <a:off x="3200400" y="3616036"/>
            <a:ext cx="5943600" cy="3241963"/>
          </a:xfrm>
          <a:prstGeom prst="rect">
            <a:avLst/>
          </a:prstGeom>
        </p:spPr>
      </p:pic>
      <p:sp>
        <p:nvSpPr>
          <p:cNvPr id="2" name="Прямоугольник 1"/>
          <p:cNvSpPr/>
          <p:nvPr/>
        </p:nvSpPr>
        <p:spPr>
          <a:xfrm>
            <a:off x="228600" y="609600"/>
            <a:ext cx="8763000" cy="5016758"/>
          </a:xfrm>
          <a:prstGeom prst="rect">
            <a:avLst/>
          </a:prstGeom>
        </p:spPr>
        <p:txBody>
          <a:bodyPr wrap="square">
            <a:spAutoFit/>
          </a:bodyPr>
          <a:lstStyle/>
          <a:p>
            <a:r>
              <a:rPr lang="ru-RU" b="1" dirty="0"/>
              <a:t>	</a:t>
            </a:r>
            <a:r>
              <a:rPr lang="ru-RU" sz="2000" b="1" dirty="0"/>
              <a:t>Определение физического износа зданий методом срока жизни</a:t>
            </a:r>
            <a:r>
              <a:rPr lang="ru-RU" sz="2000" dirty="0"/>
              <a:t>. Показатели физического износа, эффективного возраста и срока экономической жизни находятся в определенном соотношении, которое можно выразить формулой:</a:t>
            </a:r>
          </a:p>
          <a:p>
            <a:endParaRPr lang="ru-RU" sz="2000" dirty="0"/>
          </a:p>
          <a:p>
            <a:pPr algn="ctr"/>
            <a:r>
              <a:rPr lang="ru-RU" sz="2000" dirty="0"/>
              <a:t>И = (ЭВ: ФЖ) · 100 = [ЭВ: (ЭВ + ОСФЖ)] · 100,</a:t>
            </a:r>
          </a:p>
          <a:p>
            <a:endParaRPr lang="ru-RU" sz="2000" dirty="0"/>
          </a:p>
          <a:p>
            <a:r>
              <a:rPr lang="ru-RU" sz="2000" dirty="0"/>
              <a:t>где   И – износ, %;</a:t>
            </a:r>
          </a:p>
          <a:p>
            <a:r>
              <a:rPr lang="ru-RU" sz="2000" dirty="0"/>
              <a:t>ЭВ – эффективный возраст, определяемый экспертом на основе технического состояния </a:t>
            </a:r>
          </a:p>
          <a:p>
            <a:r>
              <a:rPr lang="ru-RU" sz="2000" dirty="0"/>
              <a:t>элементов или здания </a:t>
            </a:r>
          </a:p>
          <a:p>
            <a:r>
              <a:rPr lang="ru-RU" sz="2000" dirty="0"/>
              <a:t>в целом;</a:t>
            </a:r>
          </a:p>
          <a:p>
            <a:r>
              <a:rPr lang="ru-RU" sz="2000" dirty="0"/>
              <a:t>ФЖ – типичный срок </a:t>
            </a:r>
          </a:p>
          <a:p>
            <a:r>
              <a:rPr lang="ru-RU" sz="2000" dirty="0"/>
              <a:t>физической жизни;</a:t>
            </a:r>
          </a:p>
          <a:p>
            <a:r>
              <a:rPr lang="ru-RU" sz="2000" dirty="0"/>
              <a:t>ОСФЖ – оставшийся </a:t>
            </a:r>
          </a:p>
          <a:p>
            <a:r>
              <a:rPr lang="ru-RU" sz="2000" dirty="0"/>
              <a:t>срок физической жизни.</a:t>
            </a: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 y="685800"/>
            <a:ext cx="8686800" cy="3477875"/>
          </a:xfrm>
          <a:prstGeom prst="rect">
            <a:avLst/>
          </a:prstGeom>
        </p:spPr>
        <p:txBody>
          <a:bodyPr wrap="square">
            <a:spAutoFit/>
          </a:bodyPr>
          <a:lstStyle/>
          <a:p>
            <a:r>
              <a:rPr lang="ru-RU" sz="2000" dirty="0"/>
              <a:t>	Физический износ можно рассчитать как для отдельных элементов здания с последующим суммированием рассчитанных обесценений, так и для здания в целом. Для приближенных расчетов износа возможно использовать упрощенную формулу:</a:t>
            </a:r>
          </a:p>
          <a:p>
            <a:endParaRPr lang="ru-RU" sz="2000" dirty="0"/>
          </a:p>
          <a:p>
            <a:pPr algn="ctr"/>
            <a:r>
              <a:rPr lang="ru-RU" sz="2000" dirty="0"/>
              <a:t>И = (ХВ: ФЖ) · 100,</a:t>
            </a:r>
          </a:p>
          <a:p>
            <a:endParaRPr lang="ru-RU" sz="2000" dirty="0"/>
          </a:p>
          <a:p>
            <a:r>
              <a:rPr lang="ru-RU" sz="2000" dirty="0"/>
              <a:t>где   И – износ, %;</a:t>
            </a:r>
          </a:p>
          <a:p>
            <a:r>
              <a:rPr lang="ru-RU" sz="2000" dirty="0"/>
              <a:t>ХВ – эффективный возраст, определяемый экспертом на основе технического состояния, отдельного элемента здания;</a:t>
            </a:r>
          </a:p>
          <a:p>
            <a:r>
              <a:rPr lang="ru-RU" sz="2000" dirty="0"/>
              <a:t>ФЖ – типичный срок физической жизни.</a:t>
            </a: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 y="610136"/>
            <a:ext cx="3962400" cy="3785652"/>
          </a:xfrm>
          <a:prstGeom prst="rect">
            <a:avLst/>
          </a:prstGeom>
        </p:spPr>
        <p:txBody>
          <a:bodyPr wrap="square">
            <a:spAutoFit/>
          </a:bodyPr>
          <a:lstStyle/>
          <a:p>
            <a:r>
              <a:rPr lang="ru-RU" sz="2000" dirty="0"/>
              <a:t>	Рассчитанный таким образом процент износа элементов или здания в целом может быть переведен в стоимостное выражение (обесценение):</a:t>
            </a:r>
          </a:p>
          <a:p>
            <a:endParaRPr lang="ru-RU" sz="2000" dirty="0"/>
          </a:p>
          <a:p>
            <a:pPr algn="ctr"/>
            <a:r>
              <a:rPr lang="ru-RU" sz="2000" dirty="0"/>
              <a:t>О = ВС · (И: 100),</a:t>
            </a:r>
          </a:p>
          <a:p>
            <a:endParaRPr lang="ru-RU" sz="2000" dirty="0"/>
          </a:p>
          <a:p>
            <a:r>
              <a:rPr lang="ru-RU" sz="2000" dirty="0"/>
              <a:t>где   И – износ, %;</a:t>
            </a:r>
          </a:p>
          <a:p>
            <a:r>
              <a:rPr lang="ru-RU" sz="2000" dirty="0"/>
              <a:t>ВС – восстановительная стоимость.</a:t>
            </a:r>
          </a:p>
        </p:txBody>
      </p:sp>
      <p:pic>
        <p:nvPicPr>
          <p:cNvPr id="3" name="Рисунок 2" descr="74e36d9915a764e357f2ae1c4873053b.png"/>
          <p:cNvPicPr>
            <a:picLocks noChangeAspect="1"/>
          </p:cNvPicPr>
          <p:nvPr/>
        </p:nvPicPr>
        <p:blipFill>
          <a:blip r:embed="rId2"/>
          <a:stretch>
            <a:fillRect/>
          </a:stretch>
        </p:blipFill>
        <p:spPr>
          <a:xfrm>
            <a:off x="4267200" y="685800"/>
            <a:ext cx="4734158" cy="60645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thruBlk="1"/>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1015</Words>
  <Application>Microsoft Office PowerPoint</Application>
  <PresentationFormat>Экран (4:3)</PresentationFormat>
  <Paragraphs>74</Paragraphs>
  <Slides>13</Slides>
  <Notes>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13</vt:i4>
      </vt:variant>
    </vt:vector>
  </HeadingPairs>
  <TitlesOfParts>
    <vt:vector size="18" baseType="lpstr">
      <vt:lpstr>Calibri</vt:lpstr>
      <vt:lpstr>Georgia</vt:lpstr>
      <vt:lpstr>Trebuchet MS</vt:lpstr>
      <vt:lpstr>Wingdings 2</vt:lpstr>
      <vt:lpstr>Городская</vt:lpstr>
      <vt:lpstr>Определение величины физического износа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Конец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Определение величины физического износа</dc:title>
  <dc:creator>Щербакова Антонина Петровна</dc:creator>
  <cp:lastModifiedBy>Щербакова Антонина Петровна</cp:lastModifiedBy>
  <cp:revision>2</cp:revision>
  <dcterms:modified xsi:type="dcterms:W3CDTF">2023-03-02T12:33:30Z</dcterms:modified>
</cp:coreProperties>
</file>