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2"/>
  </p:notesMasterIdLst>
  <p:sldIdLst>
    <p:sldId id="941" r:id="rId2"/>
    <p:sldId id="893" r:id="rId3"/>
    <p:sldId id="935" r:id="rId4"/>
    <p:sldId id="938" r:id="rId5"/>
    <p:sldId id="936" r:id="rId6"/>
    <p:sldId id="942" r:id="rId7"/>
    <p:sldId id="891" r:id="rId8"/>
    <p:sldId id="905" r:id="rId9"/>
    <p:sldId id="908" r:id="rId10"/>
    <p:sldId id="907" r:id="rId11"/>
    <p:sldId id="906" r:id="rId12"/>
    <p:sldId id="894" r:id="rId13"/>
    <p:sldId id="911" r:id="rId14"/>
    <p:sldId id="912" r:id="rId15"/>
    <p:sldId id="913" r:id="rId16"/>
    <p:sldId id="914" r:id="rId17"/>
    <p:sldId id="915" r:id="rId18"/>
    <p:sldId id="909" r:id="rId19"/>
    <p:sldId id="939" r:id="rId20"/>
    <p:sldId id="921" r:id="rId21"/>
    <p:sldId id="925" r:id="rId22"/>
    <p:sldId id="926" r:id="rId23"/>
    <p:sldId id="918" r:id="rId24"/>
    <p:sldId id="927" r:id="rId25"/>
    <p:sldId id="928" r:id="rId26"/>
    <p:sldId id="929" r:id="rId27"/>
    <p:sldId id="930" r:id="rId28"/>
    <p:sldId id="931" r:id="rId29"/>
    <p:sldId id="932" r:id="rId30"/>
    <p:sldId id="933" r:id="rId31"/>
    <p:sldId id="916" r:id="rId32"/>
    <p:sldId id="917" r:id="rId33"/>
    <p:sldId id="924" r:id="rId34"/>
    <p:sldId id="910" r:id="rId35"/>
    <p:sldId id="895" r:id="rId36"/>
    <p:sldId id="896" r:id="rId37"/>
    <p:sldId id="897" r:id="rId38"/>
    <p:sldId id="943" r:id="rId39"/>
    <p:sldId id="944" r:id="rId40"/>
    <p:sldId id="55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2319F3"/>
    <a:srgbClr val="336600"/>
    <a:srgbClr val="9D2349"/>
    <a:srgbClr val="008000"/>
    <a:srgbClr val="3450DC"/>
    <a:srgbClr val="6B93E3"/>
    <a:srgbClr val="4D9BDB"/>
    <a:srgbClr val="5CA3DE"/>
    <a:srgbClr val="42AC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65" autoAdjust="0"/>
    <p:restoredTop sz="94333" autoAdjust="0"/>
  </p:normalViewPr>
  <p:slideViewPr>
    <p:cSldViewPr>
      <p:cViewPr>
        <p:scale>
          <a:sx n="66" d="100"/>
          <a:sy n="66" d="100"/>
        </p:scale>
        <p:origin x="-1014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A7749-789D-44BC-80F9-B8A744F2BF1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7FB07-385C-4350-AC9B-891AA282B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50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397-F940-47CA-BE73-DC8A778F4CD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148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2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81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15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61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7FB07-385C-4350-AC9B-891AA282BAC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061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7FB07-385C-4350-AC9B-891AA282BAC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47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780664"/>
      </p:ext>
    </p:extLst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934816"/>
      </p:ext>
    </p:extLst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412501"/>
      </p:ext>
    </p:extLst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276392"/>
      </p:ext>
    </p:extLst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012818"/>
      </p:ext>
    </p:extLst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937143"/>
      </p:ext>
    </p:extLst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928767"/>
      </p:ext>
    </p:extLst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914966"/>
      </p:ext>
    </p:extLst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079449"/>
      </p:ext>
    </p:extLst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406545"/>
      </p:ext>
    </p:extLst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272446"/>
      </p:ext>
    </p:extLst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5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8.xml"/><Relationship Id="rId3" Type="http://schemas.openxmlformats.org/officeDocument/2006/relationships/image" Target="../media/image1.gif"/><Relationship Id="rId7" Type="http://schemas.openxmlformats.org/officeDocument/2006/relationships/slide" Target="slide13.xml"/><Relationship Id="rId12" Type="http://schemas.openxmlformats.org/officeDocument/2006/relationships/slide" Target="slide3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25.xml"/><Relationship Id="rId5" Type="http://schemas.openxmlformats.org/officeDocument/2006/relationships/slide" Target="slide7.xml"/><Relationship Id="rId10" Type="http://schemas.openxmlformats.org/officeDocument/2006/relationships/slide" Target="slide23.xml"/><Relationship Id="rId4" Type="http://schemas.openxmlformats.org/officeDocument/2006/relationships/slide" Target="slide3.xml"/><Relationship Id="rId9" Type="http://schemas.openxmlformats.org/officeDocument/2006/relationships/slide" Target="slide18.xml"/><Relationship Id="rId1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4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57126" y="0"/>
            <a:ext cx="8786874" cy="722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«Новороссийский колледж строительства и экономики»  </a:t>
            </a:r>
            <a:r>
              <a:rPr lang="ru-RU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(ГАПОУ КК «НКСЭ»)</a:t>
            </a:r>
            <a:endParaRPr lang="ru-RU" sz="2000" b="1" dirty="0" smtClean="0">
              <a:ln w="1905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0" y="5857892"/>
            <a:ext cx="9144000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Материал подготовлен </a:t>
            </a:r>
            <a:r>
              <a:rPr lang="ru-RU" sz="2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кандидатом технических наук Кузьминой Ириной Викторовной </a:t>
            </a:r>
            <a:endParaRPr lang="ru-RU" sz="2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831" y="1962585"/>
            <a:ext cx="8679370" cy="1843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99"/>
                </a:solidFill>
                <a:latin typeface="Arial Black" pitchFamily="34" charset="0"/>
                <a:cs typeface="Arial" pitchFamily="34" charset="0"/>
              </a:rPr>
              <a:t>Тема «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9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Процессы с использованием аппаратов, совмещающих реакторные и разделительные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9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функции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99"/>
                </a:solidFill>
                <a:latin typeface="Arial Black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5436513"/>
            <a:ext cx="38884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2023 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9622" y="849486"/>
            <a:ext cx="8786874" cy="8467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Дисциплина: «Теоретические основы химической технологии»</a:t>
            </a:r>
          </a:p>
        </p:txBody>
      </p:sp>
      <p:sp>
        <p:nvSpPr>
          <p:cNvPr id="1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Управляющая кнопка: домой 24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763701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57047"/>
            <a:ext cx="885831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0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Вспомним:</a:t>
            </a:r>
          </a:p>
          <a:p>
            <a:pPr indent="450000" algn="just">
              <a:lnSpc>
                <a:spcPct val="8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Из нефти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алканы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выделяют фракционной перегонкой.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34" y="1183509"/>
            <a:ext cx="7240636" cy="547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омой 14">
            <a:hlinkClick r:id="rId5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519489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9556" name="Picture 4" descr="Ректифик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690563"/>
            <a:ext cx="38100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2286000"/>
            <a:ext cx="4679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Ректификационная (фракционирующая) колона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79558" name="WordArt 6"/>
          <p:cNvSpPr>
            <a:spLocks noChangeArrowheads="1" noChangeShapeType="1" noTextEdit="1"/>
          </p:cNvSpPr>
          <p:nvPr/>
        </p:nvSpPr>
        <p:spPr bwMode="auto">
          <a:xfrm>
            <a:off x="1142976" y="115888"/>
            <a:ext cx="7297737" cy="50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Ректификационная колона с насадками</a:t>
            </a:r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6429388" y="4214818"/>
            <a:ext cx="2295950" cy="41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Подача воды</a:t>
            </a:r>
          </a:p>
        </p:txBody>
      </p:sp>
      <p:sp>
        <p:nvSpPr>
          <p:cNvPr id="279562" name="Rectangle 10"/>
          <p:cNvSpPr>
            <a:spLocks noChangeArrowheads="1"/>
          </p:cNvSpPr>
          <p:nvPr/>
        </p:nvSpPr>
        <p:spPr bwMode="auto">
          <a:xfrm>
            <a:off x="6429388" y="1571612"/>
            <a:ext cx="2131417" cy="41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Отвод воды</a:t>
            </a:r>
            <a:endPara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6732588" y="2748634"/>
            <a:ext cx="2249014" cy="41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Конденсатор</a:t>
            </a:r>
            <a:endParaRPr lang="ru-RU" sz="25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9564" name="Rectangle 12"/>
          <p:cNvSpPr>
            <a:spLocks noChangeArrowheads="1"/>
          </p:cNvSpPr>
          <p:nvPr/>
        </p:nvSpPr>
        <p:spPr bwMode="auto">
          <a:xfrm>
            <a:off x="6357950" y="4754344"/>
            <a:ext cx="2541587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Выход дистиллята</a:t>
            </a:r>
          </a:p>
        </p:txBody>
      </p:sp>
      <p:sp>
        <p:nvSpPr>
          <p:cNvPr id="279565" name="Rectangle 13"/>
          <p:cNvSpPr>
            <a:spLocks noChangeArrowheads="1"/>
          </p:cNvSpPr>
          <p:nvPr/>
        </p:nvSpPr>
        <p:spPr bwMode="auto">
          <a:xfrm>
            <a:off x="179388" y="6081488"/>
            <a:ext cx="4359014" cy="41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5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Нагревательный элемент</a:t>
            </a:r>
            <a:r>
              <a:rPr lang="ru-RU" sz="25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79566" name="Rectangle 14"/>
          <p:cNvSpPr>
            <a:spLocks noChangeArrowheads="1"/>
          </p:cNvSpPr>
          <p:nvPr/>
        </p:nvSpPr>
        <p:spPr bwMode="auto">
          <a:xfrm>
            <a:off x="2268538" y="1464346"/>
            <a:ext cx="2131417" cy="41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Отвод воды</a:t>
            </a:r>
            <a:endPara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9567" name="Rectangle 15"/>
          <p:cNvSpPr>
            <a:spLocks noChangeArrowheads="1"/>
          </p:cNvSpPr>
          <p:nvPr/>
        </p:nvSpPr>
        <p:spPr bwMode="auto">
          <a:xfrm>
            <a:off x="1725613" y="961109"/>
            <a:ext cx="2295950" cy="41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Подача воды</a:t>
            </a:r>
          </a:p>
        </p:txBody>
      </p:sp>
      <p:sp>
        <p:nvSpPr>
          <p:cNvPr id="279568" name="Rectangle 16"/>
          <p:cNvSpPr>
            <a:spLocks noChangeArrowheads="1"/>
          </p:cNvSpPr>
          <p:nvPr/>
        </p:nvSpPr>
        <p:spPr bwMode="auto">
          <a:xfrm>
            <a:off x="134938" y="474326"/>
            <a:ext cx="42239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Распределительный клапан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79569" name="Rectangle 17"/>
          <p:cNvSpPr>
            <a:spLocks noChangeArrowheads="1"/>
          </p:cNvSpPr>
          <p:nvPr/>
        </p:nvSpPr>
        <p:spPr bwMode="auto">
          <a:xfrm>
            <a:off x="1835150" y="5425159"/>
            <a:ext cx="1509324" cy="41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5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Бойлер</a:t>
            </a:r>
            <a:r>
              <a:rPr lang="ru-R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9570" name="Rectangle 18"/>
          <p:cNvSpPr>
            <a:spLocks noChangeArrowheads="1"/>
          </p:cNvSpPr>
          <p:nvPr/>
        </p:nvSpPr>
        <p:spPr bwMode="auto">
          <a:xfrm>
            <a:off x="3059113" y="4921921"/>
            <a:ext cx="1191352" cy="41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5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Пары</a:t>
            </a:r>
            <a:r>
              <a:rPr lang="ru-R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9571" name="Rectangle 19"/>
          <p:cNvSpPr>
            <a:spLocks noChangeArrowheads="1"/>
          </p:cNvSpPr>
          <p:nvPr/>
        </p:nvSpPr>
        <p:spPr bwMode="auto">
          <a:xfrm>
            <a:off x="3346" y="3571538"/>
            <a:ext cx="426527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Структурированные насадки</a:t>
            </a:r>
          </a:p>
        </p:txBody>
      </p:sp>
      <p:pic>
        <p:nvPicPr>
          <p:cNvPr id="279572" name="Picture 20" descr="distillation-column-intern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014788"/>
            <a:ext cx="928688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Управляющая кнопка: домой 24">
            <a:hlinkClick r:id="rId5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52836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160338"/>
            <a:ext cx="8956703" cy="932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Общая классификация совмещенных процессов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284" y="1150970"/>
            <a:ext cx="8768195" cy="48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85000"/>
              </a:lnSpc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Исходя из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характера массообменного процесса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выделяют следующие классы совмещенных процессов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8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реакционно-абсорбционный, </a:t>
            </a:r>
          </a:p>
          <a:p>
            <a:pPr marL="457200" indent="-457200" algn="just">
              <a:lnSpc>
                <a:spcPct val="8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реакционно-адсорбционный, </a:t>
            </a:r>
          </a:p>
          <a:p>
            <a:pPr marL="457200" indent="-457200" algn="just">
              <a:lnSpc>
                <a:spcPct val="8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реакционно-десорбционный, </a:t>
            </a:r>
          </a:p>
          <a:p>
            <a:pPr marL="457200" indent="-457200" algn="just">
              <a:lnSpc>
                <a:spcPct val="8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реакционно-кристаллизационный, </a:t>
            </a:r>
          </a:p>
          <a:p>
            <a:pPr marL="457200" indent="-457200" algn="just">
              <a:lnSpc>
                <a:spcPct val="8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реакционно-осмотический, </a:t>
            </a:r>
          </a:p>
          <a:p>
            <a:pPr marL="457200" indent="-457200" algn="just">
              <a:lnSpc>
                <a:spcPct val="8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реакционно-отгонный, </a:t>
            </a:r>
          </a:p>
          <a:p>
            <a:pPr marL="457200" indent="-457200" algn="just">
              <a:lnSpc>
                <a:spcPct val="8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реакционно-отделительный, </a:t>
            </a:r>
          </a:p>
          <a:p>
            <a:pPr marL="457200" indent="-457200" algn="just">
              <a:lnSpc>
                <a:spcPct val="8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реакционно-ректификационный, </a:t>
            </a:r>
          </a:p>
          <a:p>
            <a:pPr marL="457200" indent="-457200" algn="just">
              <a:lnSpc>
                <a:spcPct val="8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реакционно-</a:t>
            </a:r>
            <a:r>
              <a:rPr lang="ru-RU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хроматографический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marL="457200" indent="-457200" algn="just">
              <a:lnSpc>
                <a:spcPct val="8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реакционно-экстракционный и др.</a:t>
            </a:r>
            <a:endParaRPr lang="ru-RU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47166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8" name="Picture 2" descr="C:\Users\R400\Desktop\22187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350" y="4581525"/>
            <a:ext cx="3167063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3" descr="C:\Users\R400\Desktop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652963"/>
            <a:ext cx="22669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856984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85000"/>
              </a:lnSpc>
              <a:defRPr/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Явление адсорбции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было открыто и изучено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древесном угле. Поглощение газов углем было замечено в 1773 г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Шееле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(Швеция) и в 1777 г. Фонтана (Франция) В 1785 г. академик Т. Е.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Ловиц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(Россия) открыл адсорбцию углем растворенных веществ, обстоятельно исследовал это явление и предложил применять его для очистки органических веществ Академик Н Д Зелинский в 1915 г разработал противогаз, действие которого основано на адсорбции отравляющих веществ активным углем.</a:t>
            </a:r>
          </a:p>
        </p:txBody>
      </p:sp>
      <p:pic>
        <p:nvPicPr>
          <p:cNvPr id="13" name="Picture 2" descr="https://s1.slide-share.ru/s_slide/bee2ad2d119f2f074d7a1b8d7819390b/c16227b3-7e07-45da-a746-60b22313c4e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0771"/>
            <a:ext cx="9180512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2844" y="57047"/>
            <a:ext cx="8858312" cy="4455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000" algn="just">
              <a:lnSpc>
                <a:spcPct val="80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Вспомним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омой 11">
            <a:hlinkClick r:id="rId5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79079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467200" cy="49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5602" y="980728"/>
            <a:ext cx="5014910" cy="283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7992" y="5318370"/>
            <a:ext cx="7333332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ctr">
              <a:lnSpc>
                <a:spcPct val="85000"/>
              </a:lnSpc>
            </a:pPr>
            <a:r>
              <a:rPr lang="ru-RU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Механизм адсорбции:</a:t>
            </a:r>
            <a:endParaRPr lang="ru-RU" sz="2600" b="1" dirty="0" smtClean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  <a:p>
            <a:pPr marL="360363" indent="-360363">
              <a:lnSpc>
                <a:spcPct val="85000"/>
              </a:lnSpc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) 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адсорбент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(твердая фаза), </a:t>
            </a:r>
          </a:p>
          <a:p>
            <a:pPr marL="360363" indent="-360363">
              <a:lnSpc>
                <a:spcPct val="85000"/>
              </a:lnSpc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b) </a:t>
            </a:r>
            <a:r>
              <a:rPr lang="ru-RU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адсорбат</a:t>
            </a:r>
            <a:r>
              <a:rPr lang="ru-RU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600" b="1" u="sng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после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адсорбции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, 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pPr marL="360363" indent="-360363">
              <a:lnSpc>
                <a:spcPct val="85000"/>
              </a:lnSpc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c) </a:t>
            </a:r>
            <a:r>
              <a:rPr lang="ru-RU" sz="2600" b="1" dirty="0" err="1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адсорбтив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(газовая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фаза</a:t>
            </a:r>
            <a:r>
              <a:rPr lang="ru-RU" sz="2600" b="1" u="sng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до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адсорбции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69749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32" y="192414"/>
            <a:ext cx="89616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 algn="just">
              <a:lnSpc>
                <a:spcPct val="80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сорбция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– это поглощение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вещества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всей массой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адсорбента.</a:t>
            </a:r>
          </a:p>
          <a:p>
            <a:pPr indent="449263" algn="just">
              <a:lnSpc>
                <a:spcPct val="80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b="1" u="sng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сорбция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– это поглощение вещества из раствора или газа </a:t>
            </a:r>
            <a:r>
              <a:rPr lang="ru-RU" sz="2800" b="1" u="sng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поверхностью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твердого тела или поверхностным слоем жидкости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0452" y="2259452"/>
            <a:ext cx="6138011" cy="41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041" y="2761764"/>
            <a:ext cx="2800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 Black" pitchFamily="34" charset="0"/>
                <a:cs typeface="Arial" pitchFamily="34" charset="0"/>
              </a:rPr>
              <a:t>Поверхность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15" name="Управляющая кнопка: домой 14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99344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1969" y="3678387"/>
            <a:ext cx="5682160" cy="247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осмоса:</a:t>
            </a:r>
          </a:p>
          <a:p>
            <a:pPr algn="ctr" eaLnBrk="0" hangingPunct="0">
              <a:lnSpc>
                <a:spcPct val="85000"/>
              </a:lnSpc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1 – сосуд с истинным или коллоидным раствором;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– емкость с чистой жидкостью (растворителем);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– полупроницаемая перегородка (мембрана) 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65497" y="44624"/>
            <a:ext cx="8785225" cy="327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разделении двух растворов различной концентрации или раствора и чистого растворителя </a:t>
            </a:r>
            <a:r>
              <a:rPr lang="ru-RU" sz="2700" b="1" u="sng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полупроницаемой перегородкой </a:t>
            </a:r>
            <a:r>
              <a:rPr lang="ru-RU" sz="2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(мембраной) возникает </a:t>
            </a:r>
            <a:r>
              <a:rPr lang="ru-RU" sz="2700" b="1" u="sng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поток растворителя</a:t>
            </a:r>
            <a:r>
              <a:rPr lang="ru-RU" sz="27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меньшей концентрации к большей</a:t>
            </a:r>
            <a:r>
              <a:rPr lang="ru-RU" sz="2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выравнивающий концентрацию. Этот процесс называется </a:t>
            </a:r>
            <a:r>
              <a:rPr lang="ru-RU" sz="27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осмосом</a:t>
            </a:r>
            <a:r>
              <a:rPr lang="ru-RU" sz="2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>
              <a:lnSpc>
                <a:spcPct val="85000"/>
              </a:lnSpc>
            </a:pPr>
            <a:r>
              <a:rPr lang="ru-RU" sz="27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Осмос</a:t>
            </a:r>
            <a:r>
              <a:rPr lang="ru-RU" sz="2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характерен</a:t>
            </a:r>
            <a:r>
              <a:rPr lang="ru-RU" sz="2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только для истинных, но и для коллоидных растворов. </a:t>
            </a:r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883" y="3068958"/>
            <a:ext cx="2549873" cy="36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768736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339975" y="-16249"/>
            <a:ext cx="6624638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2319F3"/>
                </a:solidFill>
                <a:latin typeface="Arial" pitchFamily="34" charset="0"/>
                <a:cs typeface="Arial" pitchFamily="34" charset="0"/>
              </a:rPr>
              <a:t>Схема </a:t>
            </a:r>
            <a:r>
              <a:rPr lang="ru-RU" sz="2400" b="1" dirty="0">
                <a:solidFill>
                  <a:srgbClr val="2319F3"/>
                </a:solidFill>
                <a:latin typeface="Arial" pitchFamily="34" charset="0"/>
                <a:cs typeface="Arial" pitchFamily="34" charset="0"/>
              </a:rPr>
              <a:t>осмоса: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sz="2400" b="1" dirty="0">
                <a:solidFill>
                  <a:srgbClr val="2319F3"/>
                </a:solidFill>
                <a:latin typeface="Arial" pitchFamily="34" charset="0"/>
                <a:cs typeface="Arial" pitchFamily="34" charset="0"/>
              </a:rPr>
              <a:t>1 – сосуд с истинным или коллоидным раствором</a:t>
            </a:r>
            <a:r>
              <a:rPr lang="ru-RU" sz="2400" b="1" dirty="0" smtClean="0">
                <a:solidFill>
                  <a:srgbClr val="2319F3"/>
                </a:solidFill>
                <a:latin typeface="Arial" pitchFamily="34" charset="0"/>
                <a:cs typeface="Arial" pitchFamily="34" charset="0"/>
              </a:rPr>
              <a:t>; 2 </a:t>
            </a:r>
            <a:r>
              <a:rPr lang="ru-RU" sz="2400" b="1" dirty="0">
                <a:solidFill>
                  <a:srgbClr val="2319F3"/>
                </a:solidFill>
                <a:latin typeface="Arial" pitchFamily="34" charset="0"/>
                <a:cs typeface="Arial" pitchFamily="34" charset="0"/>
              </a:rPr>
              <a:t>– емкость с чистой жидкостью (растворителем);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sz="2400" b="1" dirty="0">
                <a:solidFill>
                  <a:srgbClr val="2319F3"/>
                </a:solidFill>
                <a:latin typeface="Arial" pitchFamily="34" charset="0"/>
                <a:cs typeface="Arial" pitchFamily="34" charset="0"/>
              </a:rPr>
              <a:t>3 – полупроницаемая перегородка (мембрана) 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2332038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388" y="2439057"/>
            <a:ext cx="878522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0000" algn="just">
              <a:lnSpc>
                <a:spcPct val="80000"/>
              </a:lnSpc>
            </a:pPr>
            <a:r>
              <a:rPr lang="ru-RU" sz="25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 Black" pitchFamily="34" charset="0"/>
                <a:cs typeface="Arial" panose="020B0604020202020204" pitchFamily="34" charset="0"/>
              </a:rPr>
              <a:t>За счет диффузии </a:t>
            </a:r>
            <a:r>
              <a:rPr lang="ru-RU" sz="25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жидкость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u="sng" dirty="0">
                <a:latin typeface="Arial" panose="020B0604020202020204" pitchFamily="34" charset="0"/>
                <a:cs typeface="Arial" panose="020B0604020202020204" pitchFamily="34" charset="0"/>
              </a:rPr>
              <a:t>из области более высокой концентрации будет самопроизвольно перемещаться в область меньшей концентрации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, т. е. из емкости 2 в емкость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. Это перемещение на 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рисунке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показано стрелками. Оно </a:t>
            </a:r>
            <a:r>
              <a:rPr lang="ru-RU" sz="2500" b="1" u="sng" dirty="0">
                <a:latin typeface="Arial" panose="020B0604020202020204" pitchFamily="34" charset="0"/>
                <a:cs typeface="Arial" panose="020B0604020202020204" pitchFamily="34" charset="0"/>
              </a:rPr>
              <a:t>обусловлено тем, что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 число ударов молекул на мембрану растворителя со стороны чистого или более разбавленного раствора больше, чем со стороны раствора. Это избыточное число ударов и является причиной перемещения растворителя через поры мембраны туда, где его меньше, т. е. в область истинного или коллоидного раствора. Подобное объяснение переноса жидкости является </a:t>
            </a:r>
            <a:r>
              <a:rPr lang="ru-RU" sz="2500" b="1" u="sng" dirty="0">
                <a:latin typeface="Arial" panose="020B0604020202020204" pitchFamily="34" charset="0"/>
                <a:cs typeface="Arial" panose="020B0604020202020204" pitchFamily="34" charset="0"/>
              </a:rPr>
              <a:t>кинетической трактовкой причины </a:t>
            </a:r>
            <a:r>
              <a:rPr lang="ru-RU" sz="25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осмоса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72528" y="6561658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561658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561658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33341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0380"/>
            <a:ext cx="8969697" cy="3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Кристаллизация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(от греч. 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κρύστ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αλλος,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первоначально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лёд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в дальнейшем 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горный хрусталь, кристалл) 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кристаллов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из газов, растворов, расплавов или стёкол.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Кристаллизацией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называют также образование кристаллов с данной структурой из кристаллов иной структуры (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полиморфные превращения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) или процесс перехода из жидкого состояния в твёрдое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кристаллическое. </a:t>
            </a:r>
          </a:p>
        </p:txBody>
      </p:sp>
      <p:pic>
        <p:nvPicPr>
          <p:cNvPr id="11" name="Picture 2" descr="https://fs.znanio.ru/methodology/images/81/dc/81dc22bc12469b18fe151c03bd6c4e3a51986c4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51" t="16800" r="28349" b="32801"/>
          <a:stretch/>
        </p:blipFill>
        <p:spPr bwMode="auto">
          <a:xfrm>
            <a:off x="1979712" y="3523774"/>
            <a:ext cx="3744416" cy="321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921437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4303" y="75103"/>
            <a:ext cx="8728521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кристаллизации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происходит образование минералов и льда, зубной эмали и костей живых организмов. Одновременный рост большого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количества мелких кристаллов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массовая </a:t>
            </a:r>
            <a:r>
              <a:rPr lang="ru-RU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кристаллиза-ция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используется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 металлургии и в других отраслях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промышленности. </a:t>
            </a:r>
          </a:p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химической промышленности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кристал-лизация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используется для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получения веществ в чистом виде.</a:t>
            </a:r>
          </a:p>
          <a:p>
            <a:pPr indent="450000" algn="just">
              <a:lnSpc>
                <a:spcPct val="85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кристаллизации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начинается только после охлаждения жидкости до определённой температуры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Во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время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кристаллизации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температура не меняется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Т</a:t>
            </a:r>
            <a:r>
              <a:rPr lang="ru-RU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емпература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кристаллизации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равна температуре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плавления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49636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21" name="WordArt 5"/>
          <p:cNvSpPr>
            <a:spLocks noChangeArrowheads="1" noChangeShapeType="1" noTextEdit="1"/>
          </p:cNvSpPr>
          <p:nvPr/>
        </p:nvSpPr>
        <p:spPr bwMode="auto">
          <a:xfrm>
            <a:off x="2916239" y="260648"/>
            <a:ext cx="4248050" cy="5712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Содержание</a:t>
            </a:r>
          </a:p>
        </p:txBody>
      </p:sp>
      <p:pic>
        <p:nvPicPr>
          <p:cNvPr id="495624" name="Picture 8" descr="читатель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10096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000108"/>
            <a:ext cx="8678198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buClr>
                <a:srgbClr val="C00000"/>
              </a:buClr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Совмещение как метод улучшения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технологии.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  <a:buClr>
                <a:srgbClr val="C00000"/>
              </a:buClr>
            </a:pPr>
            <a:r>
              <a:rPr lang="ru-RU" sz="2800" b="1" kern="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Совмещенные реакционно-ректификационные </a:t>
            </a:r>
            <a:r>
              <a:rPr lang="ru-RU" sz="2800" b="1" kern="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процессы.</a:t>
            </a:r>
            <a:r>
              <a:rPr lang="ru-RU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 action="ppaction://hlinksldjump"/>
              </a:rPr>
              <a:t>Ректификация.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 action="ppaction://hlinksldjump"/>
              </a:rPr>
              <a:t>Абсорбция и адсорбция.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Осмос.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9" action="ppaction://hlinksldjump"/>
              </a:rPr>
              <a:t>Кристаллизация.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0" action="ppaction://hlinksldjump"/>
              </a:rPr>
              <a:t>Отгонка и возгонка.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1" action="ppaction://hlinksldjump"/>
              </a:rPr>
              <a:t>Экстракция.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hlinkClick r:id="rId12" action="ppaction://hlinksldjump"/>
              </a:rPr>
              <a:t>Хроматография</a:t>
            </a:r>
            <a:r>
              <a:rPr lang="ru-RU" sz="2800" b="1" dirty="0" smtClean="0">
                <a:latin typeface="Arial" panose="020B0604020202020204" pitchFamily="34" charset="0"/>
                <a:hlinkClick r:id="rId12" action="ppaction://hlinksldjump"/>
              </a:rPr>
              <a:t>.</a:t>
            </a:r>
            <a:endParaRPr lang="ru-RU" sz="2800" b="1" dirty="0" smtClean="0">
              <a:latin typeface="Arial" panose="020B0604020202020204" pitchFamily="34" charset="0"/>
            </a:endParaRPr>
          </a:p>
          <a:p>
            <a:pPr algn="just">
              <a:lnSpc>
                <a:spcPct val="85000"/>
              </a:lnSpc>
              <a:buClr>
                <a:srgbClr val="C00000"/>
              </a:buClr>
            </a:pPr>
            <a:r>
              <a:rPr lang="ru-RU" sz="2800" b="1" dirty="0" smtClean="0">
                <a:latin typeface="Arial" pitchFamily="34" charset="0"/>
                <a:cs typeface="Arial" pitchFamily="34" charset="0"/>
                <a:hlinkClick r:id="rId13" action="ppaction://hlinksldjump"/>
              </a:rPr>
              <a:t>Использованные источники.</a:t>
            </a:r>
            <a:endParaRPr lang="ru-RU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  <a:buClr>
                <a:srgbClr val="C00000"/>
              </a:buClr>
            </a:pPr>
            <a:endParaRPr lang="ru-RU" sz="2800" b="1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  <a:buClr>
                <a:srgbClr val="C00000"/>
              </a:buClr>
            </a:pPr>
            <a:r>
              <a:rPr lang="ru-RU" sz="28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омой 11">
            <a:hlinkClick r:id="rId14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517465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5133" t="12594" r="30076" b="18501"/>
          <a:stretch/>
        </p:blipFill>
        <p:spPr>
          <a:xfrm>
            <a:off x="155575" y="144158"/>
            <a:ext cx="8817297" cy="6234452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55062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4" descr="https://ok-t.ru/studopedia/baza13/816271651669.files/image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6760"/>
            <a:ext cx="7493373" cy="417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575" y="4719039"/>
            <a:ext cx="888092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Многоступенчатая вакуум-кристаллизационная установка:</a:t>
            </a:r>
          </a:p>
          <a:p>
            <a:pPr algn="ctr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– корпуса-испарители, 2 – поверхностные конденсаторы, 3 – пароструйные насосы, 4 – конденсатор барометрический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1306522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13734" t="18521" r="28784" b="22461"/>
          <a:stretch/>
        </p:blipFill>
        <p:spPr>
          <a:xfrm>
            <a:off x="155575" y="332656"/>
            <a:ext cx="885698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191961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2053" t="23422" r="12920" b="9641"/>
          <a:stretch/>
        </p:blipFill>
        <p:spPr>
          <a:xfrm>
            <a:off x="179512" y="-112434"/>
            <a:ext cx="8662891" cy="7060035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449212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8" name="Picture 2" descr="https://cf2.ppt-online.org/files2/slide/t/T3oyxOKnEbZ9ak2cgDmulMt8eUwAPFXNHsQjfqBvL7/slide-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8" t="8895" r="5915" b="10162"/>
          <a:stretch/>
        </p:blipFill>
        <p:spPr bwMode="auto">
          <a:xfrm>
            <a:off x="-36512" y="44624"/>
            <a:ext cx="9112277" cy="652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248611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2920" r="14027"/>
          <a:stretch/>
        </p:blipFill>
        <p:spPr>
          <a:xfrm>
            <a:off x="254328" y="-26223"/>
            <a:ext cx="8710159" cy="6623575"/>
          </a:xfrm>
          <a:prstGeom prst="rect">
            <a:avLst/>
          </a:prstGeom>
        </p:spPr>
      </p:pic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536" y="1844824"/>
            <a:ext cx="66247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95536" y="2276872"/>
            <a:ext cx="5040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088017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41896" t="25391" r="12367" b="17516"/>
          <a:stretch/>
        </p:blipFill>
        <p:spPr>
          <a:xfrm>
            <a:off x="323528" y="160338"/>
            <a:ext cx="8728782" cy="6126182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656243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42078" t="22438" r="12367" b="17516"/>
          <a:stretch/>
        </p:blipFill>
        <p:spPr>
          <a:xfrm>
            <a:off x="539552" y="160337"/>
            <a:ext cx="8572726" cy="6353009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542748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252" t="20470" r="15687" b="12594"/>
          <a:stretch/>
        </p:blipFill>
        <p:spPr>
          <a:xfrm>
            <a:off x="155575" y="163441"/>
            <a:ext cx="7598812" cy="6798936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156443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2252" t="25391" r="13473" b="15547"/>
          <a:stretch/>
        </p:blipFill>
        <p:spPr>
          <a:xfrm>
            <a:off x="323528" y="0"/>
            <a:ext cx="8664897" cy="6498672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019487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5019" y="1089823"/>
            <a:ext cx="8640960" cy="412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промышленности, например,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основного органического и нефтехимического синтеза непрерывную технологию разрабатывают таким образом, чтобы каждый процесс и каждая операция (реакция, разделение, передача тепла и т. д.) осуществлялись в отдельных аппаратах. Однако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создания более экономичной технологии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а также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безотходных производств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очень часто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выгодно проводить несколько процессов в одном аппарате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75" y="160338"/>
            <a:ext cx="8264553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Совмещение как метод улучшения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181828818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45019" t="32282" r="10706" b="13578"/>
          <a:stretch/>
        </p:blipFill>
        <p:spPr>
          <a:xfrm>
            <a:off x="166680" y="-16689"/>
            <a:ext cx="8945597" cy="6150098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54520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2" descr="https://lit-dieta.ru/wp-content/uploads/2019/08/mf0muquj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7" r="5227"/>
          <a:stretch/>
        </p:blipFill>
        <p:spPr bwMode="auto">
          <a:xfrm>
            <a:off x="3275856" y="4765422"/>
            <a:ext cx="305384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4593" y="7937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</a:rPr>
              <a:t>Хроматогра́фия</a:t>
            </a:r>
            <a:r>
              <a:rPr lang="ru-RU" sz="2800" b="1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2800" b="1" dirty="0">
                <a:latin typeface="Arial" panose="020B0604020202020204" pitchFamily="34" charset="0"/>
              </a:rPr>
              <a:t>(от др.-греч. </a:t>
            </a:r>
            <a:r>
              <a:rPr lang="ru-RU" sz="2800" b="1" dirty="0" err="1">
                <a:latin typeface="palatino linotype" panose="02040502050505030304" pitchFamily="18" charset="0"/>
              </a:rPr>
              <a:t>χρῶμ</a:t>
            </a:r>
            <a:r>
              <a:rPr lang="ru-RU" sz="2800" b="1" dirty="0">
                <a:latin typeface="palatino linotype" panose="02040502050505030304" pitchFamily="18" charset="0"/>
              </a:rPr>
              <a:t>α</a:t>
            </a:r>
            <a:r>
              <a:rPr lang="ru-RU" sz="2800" b="1" dirty="0">
                <a:latin typeface="Arial" panose="020B0604020202020204" pitchFamily="34" charset="0"/>
              </a:rPr>
              <a:t> 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800" b="1" dirty="0" smtClean="0">
                <a:latin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</a:rPr>
              <a:t>«цвет») 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</a:rPr>
              <a:t>метод</a:t>
            </a:r>
            <a:r>
              <a:rPr lang="ru-RU" sz="2800" b="1" dirty="0" smtClean="0">
                <a:latin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</a:rPr>
              <a:t>разделения</a:t>
            </a:r>
            <a:r>
              <a:rPr lang="ru-RU" sz="2800" b="1" dirty="0">
                <a:latin typeface="Arial" panose="020B0604020202020204" pitchFamily="34" charset="0"/>
              </a:rPr>
              <a:t> и анализа смесей веществ, а также изучения физико-химических свойств веществ.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</a:rPr>
              <a:t>Основан на распределении веществ между двумя фазами</a:t>
            </a:r>
            <a:r>
              <a:rPr lang="ru-RU" sz="2800" b="1" dirty="0">
                <a:latin typeface="Arial" panose="020B0604020202020204" pitchFamily="34" charset="0"/>
              </a:rPr>
              <a:t> 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800" b="1" dirty="0" smtClean="0">
                <a:latin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неподвижной</a:t>
            </a:r>
            <a:r>
              <a:rPr lang="ru-RU" sz="2800" b="1" dirty="0">
                <a:latin typeface="Arial" panose="020B0604020202020204" pitchFamily="34" charset="0"/>
              </a:rPr>
              <a:t> (твёрдая фаза или жидкость, связанная на инертном носителе) и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C0099"/>
                </a:solidFill>
                <a:latin typeface="Arial" panose="020B0604020202020204" pitchFamily="34" charset="0"/>
              </a:rPr>
              <a:t>подвижной</a:t>
            </a:r>
            <a:r>
              <a:rPr lang="ru-RU" sz="2800" b="1" dirty="0">
                <a:latin typeface="Arial" panose="020B0604020202020204" pitchFamily="34" charset="0"/>
              </a:rPr>
              <a:t> (газовая или жидкая фаза, </a:t>
            </a:r>
            <a:r>
              <a:rPr lang="ru-RU" sz="2800" b="1" i="1" dirty="0">
                <a:latin typeface="Arial" panose="020B0604020202020204" pitchFamily="34" charset="0"/>
              </a:rPr>
              <a:t>элюент</a:t>
            </a:r>
            <a:r>
              <a:rPr lang="ru-RU" sz="2800" b="1" dirty="0">
                <a:latin typeface="Arial" panose="020B0604020202020204" pitchFamily="34" charset="0"/>
              </a:rPr>
              <a:t>). Название метода связано с первыми экспериментами по хроматографии, в ходе которых разработчик метода Михаил Цвет разделял ярко окрашенные растительные пигменты.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14528903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2" descr="https://lit-dieta.ru/wp-content/uploads/2019/08/mf0muquj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7" r="5227"/>
          <a:stretch/>
        </p:blipFill>
        <p:spPr bwMode="auto">
          <a:xfrm>
            <a:off x="460375" y="183687"/>
            <a:ext cx="8496945" cy="5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387848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s://cf.ppt-online.org/files/slide/8/8KrPD5VjksvnhoCZTaGElbXgNeR7AUpfF3zx6S/slide-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707"/>
            <a:ext cx="8944903" cy="669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44001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8089" y="160338"/>
            <a:ext cx="87369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характеру совмещения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процессы могут быть подразделены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на: </a:t>
            </a:r>
          </a:p>
          <a:p>
            <a:pPr marL="457200" indent="-4572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направленно-совмещенные,</a:t>
            </a:r>
          </a:p>
          <a:p>
            <a:pPr marL="457200" indent="-4572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самопроизвольно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совмещенные. </a:t>
            </a:r>
            <a:endParaRPr lang="ru-RU" sz="2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направленно совмещенным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относятся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процессы, в которых химическое превращение веществ и разделение реакционной смеси проводят целенаправленно. В этом случае для организации совмещения используют специальные средства и приемы. </a:t>
            </a:r>
            <a:endParaRPr lang="ru-RU" sz="2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95267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8089" y="160338"/>
            <a:ext cx="87369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Самопроизвольно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совмещенные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процессы характеризуются тем, что 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какой-либо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составляющих процессов –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реакция или 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массоперенос – протекают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спонтанно в условиях целенаправленного проведения другого процесса.</a:t>
            </a:r>
            <a:endParaRPr lang="ru-RU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23608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574" y="160338"/>
            <a:ext cx="880891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85000"/>
              </a:lnSpc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Кроме того, не исключается и классификация совмещенных процессов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признакам целевой химической реакции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предназначению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характеру протекания во времени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3366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расположению реакционной зоны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т.д.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Однако такого рода детальные классификации удобны прежде всего для изучения узкоспециальных вопросов и до настоящего времени не получили широкого распространения.</a:t>
            </a:r>
            <a:endParaRPr lang="ru-RU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0002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830" y="160338"/>
            <a:ext cx="8784658" cy="631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85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Классификация совмещенных процессов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ставит своей конечной целью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выделение различных групп процессов (классов), обладающих общими свойствами, как в смысле их предельных возможностей, так и в смысле 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механизма, обуславливающего эти возможности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2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85000"/>
              </a:lnSpc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дальнейшем, сопоставив каждый из классов с определенной моделью и проведя ее анализ, получают набор общих свойств совмещенных процессов, образующих данный класс. </a:t>
            </a:r>
            <a:endParaRPr lang="ru-RU" sz="2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85000"/>
              </a:lnSpc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Знание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общих свойств, характеризующих каждую группу процессов значительно облегчает поиск совмещенных процессов, оптимальных для решения конкретной технической задачи.</a:t>
            </a:r>
            <a:endParaRPr lang="ru-RU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50550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0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14383" cy="7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57224" y="129581"/>
            <a:ext cx="77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Использованные источники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299" y="734239"/>
            <a:ext cx="885698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org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Совмещение 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метод улучшения технологии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ttps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yandex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Совмещение 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метод улучшения технологии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org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Совмещенные </a:t>
            </a:r>
            <a:r>
              <a:rPr lang="ru-RU" sz="2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реакционно-ректификационные процессы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ttps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yandex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Совмещенные </a:t>
            </a:r>
            <a:r>
              <a:rPr lang="ru-RU" sz="2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реакционно-ректификационные процессы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org</a:t>
            </a:r>
            <a: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/Ректификация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ttps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yandex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/Ректификация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https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org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Абсорбция </a:t>
            </a:r>
            <a: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адсорбция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700" b="1" dirty="0" err="1">
                <a:latin typeface="Arial" pitchFamily="34" charset="0"/>
                <a:cs typeface="Arial" pitchFamily="34" charset="0"/>
              </a:rPr>
              <a:t>ttps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yandex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Абсорбция </a:t>
            </a:r>
            <a: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адсорбция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https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org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/Осмос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700" b="1" dirty="0" err="1">
                <a:latin typeface="Arial" pitchFamily="34" charset="0"/>
                <a:cs typeface="Arial" pitchFamily="34" charset="0"/>
              </a:rPr>
              <a:t>ttps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yandex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Осмос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https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org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Кристаллизация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700" b="1" dirty="0" err="1">
                <a:latin typeface="Arial" pitchFamily="34" charset="0"/>
                <a:cs typeface="Arial" pitchFamily="34" charset="0"/>
              </a:rPr>
              <a:t>ttps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yandex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Кристаллизация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98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wheel spokes="1"/>
      </p:transition>
    </mc:Choice>
    <mc:Fallback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0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14383" cy="7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57224" y="129581"/>
            <a:ext cx="77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Использованные источники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016" y="836712"/>
            <a:ext cx="846144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80000"/>
              </a:lnSpc>
              <a:buFont typeface="+mj-lt"/>
              <a:buAutoNum type="arabicPeriod" startAt="13"/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org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Отгонка </a:t>
            </a:r>
            <a: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возгонка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 startAt="13"/>
            </a:pP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ttps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yandex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Отгонка </a:t>
            </a:r>
            <a: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возгонка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80000"/>
              </a:lnSpc>
              <a:buFont typeface="+mj-lt"/>
              <a:buAutoNum type="arabicPeriod" startAt="13"/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org</a:t>
            </a:r>
            <a: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/Экстракция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 startAt="13"/>
            </a:pP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ttps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yandex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Экстракция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80000"/>
              </a:lnSpc>
              <a:buFont typeface="+mj-lt"/>
              <a:buAutoNum type="arabicPeriod" startAt="13"/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org</a:t>
            </a:r>
            <a: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ru-RU" sz="2700" b="1" dirty="0" smtClean="0">
                <a:latin typeface="Arial" panose="020B0604020202020204" pitchFamily="34" charset="0"/>
              </a:rPr>
              <a:t>Хроматография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 startAt="13"/>
            </a:pP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ttps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yandex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ru-RU" sz="2700" b="1" dirty="0" smtClean="0">
                <a:latin typeface="Arial" panose="020B0604020202020204" pitchFamily="34" charset="0"/>
              </a:rPr>
              <a:t>Хроматография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98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wheel spokes="1"/>
      </p:transition>
    </mc:Choice>
    <mc:Fallback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4268" y="190573"/>
            <a:ext cx="8640960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Совмещать можно:</a:t>
            </a:r>
          </a:p>
          <a:p>
            <a:pPr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реакционные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процессы с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массообменными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массообменных процессов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реакционных процессов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(например, в одном реакторе проводить несколько реакций, направленных на получение целевого продукта, несколько последовательных реакций) и т. д.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263" algn="just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Такое </a:t>
            </a:r>
            <a:r>
              <a:rPr lang="ru-RU" sz="2800" b="1" u="sng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совмещение позволяет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более полно использовать сырье, получать целевые продукты с меньшими энергетическими и капитальными затратами.</a:t>
            </a:r>
            <a:endPara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61134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3c2dec3b10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45116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194" name="Picture 2" descr="http://konspekta.net/poisk-ruru/baza8/1011298584104.files/image00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0563" y="503238"/>
            <a:ext cx="1524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(1673 байт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8856984" cy="64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188640"/>
            <a:ext cx="8707384" cy="521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Удобно </a:t>
            </a:r>
            <a:r>
              <a:rPr lang="ru-RU" alt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совмещать реакции, когда </a:t>
            </a:r>
            <a:r>
              <a:rPr lang="ru-RU" alt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itchFamily="34" charset="0"/>
                <a:cs typeface="Arial" pitchFamily="34" charset="0"/>
              </a:rPr>
              <a:t>производительность по </a:t>
            </a:r>
            <a:r>
              <a:rPr lang="ru-RU" altLang="ru-RU" sz="2800" b="1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itchFamily="34" charset="0"/>
                <a:cs typeface="Arial" pitchFamily="34" charset="0"/>
              </a:rPr>
              <a:t>каждой </a:t>
            </a:r>
            <a:r>
              <a:rPr lang="ru-RU" altLang="ru-RU" sz="2800" b="1" smtClean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alt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itchFamily="34" charset="0"/>
                <a:cs typeface="Arial" pitchFamily="34" charset="0"/>
              </a:rPr>
              <a:t>них можно изменять</a:t>
            </a: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. Тогда, изменяя производительность по одной из реакций, относительно легко достигнуть </a:t>
            </a:r>
            <a:r>
              <a:rPr lang="ru-RU" alt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адиабатического </a:t>
            </a:r>
            <a:r>
              <a:rPr lang="ru-RU" alt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режима (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 котором система </a:t>
            </a:r>
            <a:r>
              <a:rPr lang="ru-RU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u="sng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обменивается </a:t>
            </a:r>
            <a:r>
              <a:rPr lang="ru-RU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теплотой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 с окружающим пространством</a:t>
            </a:r>
            <a:r>
              <a:rPr lang="ru-RU" alt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При этом не только </a:t>
            </a:r>
            <a:r>
              <a:rPr lang="ru-RU" alt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сокращаются энергетические затраты</a:t>
            </a: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, но и </a:t>
            </a:r>
            <a:r>
              <a:rPr lang="ru-RU" alt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повышается конверсия реагентов</a:t>
            </a: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2800" b="1" dirty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Примером</a:t>
            </a: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 такого совмещения реакций может служить окислительное дегидрирование углеводородов при получении бутадиена-1,3, стирола </a:t>
            </a: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метилстирола.</a:t>
            </a:r>
          </a:p>
          <a:p>
            <a:pPr lvl="0" indent="4500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Вспомним:</a:t>
            </a:r>
            <a:endParaRPr lang="ru-RU" alt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5733256"/>
            <a:ext cx="7776864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бут</a:t>
            </a:r>
            <a:r>
              <a:rPr lang="ru-RU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                                бута</a:t>
            </a:r>
            <a:r>
              <a:rPr lang="ru-RU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ди</a:t>
            </a:r>
            <a:r>
              <a:rPr lang="ru-RU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ен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-1,3                  </a:t>
            </a:r>
          </a:p>
          <a:p>
            <a:pPr>
              <a:lnSpc>
                <a:spcPct val="80000"/>
              </a:lnSpc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                                            дивинил 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86232946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D:\диск D\25.12.20-домашние документы\Виртуальные лекции-14.01.20\Физ. химия\Термодинамика 1\анимашки-термод. и др\Abi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766" y="499492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8084" y="116813"/>
            <a:ext cx="3108363" cy="309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5508" y="-2234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Вспомним:</a:t>
            </a:r>
            <a:endParaRPr lang="ru-RU" sz="2800" u="sng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0514"/>
            <a:ext cx="9216823" cy="322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012160" y="3573016"/>
            <a:ext cx="31318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9459701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9900"/>
            <a:ext cx="864096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3200" b="1" kern="0" dirty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Совмещенные реакционно-ректификационные процессы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1269345"/>
            <a:ext cx="8808913" cy="48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совмещенным процессом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подразумевается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 просто проведение в одном аппарате химического превращения и разделения образовавшейся смеси, а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определенный режим совместного осуществления указанных процессов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450000" algn="just">
              <a:lnSpc>
                <a:spcPct val="85000"/>
              </a:lnSpc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известно, самым распространенным процессом разделения в крупнотоннажных производствах является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ректификация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Это стало причиной того, что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еакционно-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ектификационные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роцессы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РРП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более всего исследуют и применяют в химической промышленности.</a:t>
            </a:r>
            <a:endParaRPr lang="ru-RU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33087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3018" y="106174"/>
            <a:ext cx="873690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Вспомним:</a:t>
            </a:r>
          </a:p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Ректификация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(от лат. 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ectus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прямой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 </a:t>
            </a:r>
            <a:r>
              <a:rPr lang="ru-RU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facio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делаю) 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разделения двойных или многокомпонентных смесей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за счёт противоточного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массообмена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между паром и жидкостью.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Ректификация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разделение жидких смесей на практически чистые компоненты, различающиеся температурами кипения, путём многократного испарения жидкости и конденсации паров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Картинки по запросу завод ... Электрокрекинг мета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94331"/>
            <a:ext cx="2267744" cy="298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3893" y="5663843"/>
            <a:ext cx="43393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Arial" pitchFamily="34" charset="0"/>
                <a:cs typeface="Arial" pitchFamily="34" charset="0"/>
              </a:rPr>
              <a:t>Ректификационная колонна НПЗ</a:t>
            </a:r>
          </a:p>
        </p:txBody>
      </p:sp>
    </p:spTree>
    <p:extLst>
      <p:ext uri="{BB962C8B-B14F-4D97-AF65-F5344CB8AC3E}">
        <p14:creationId xmlns:p14="http://schemas.microsoft.com/office/powerpoint/2010/main" xmlns="" val="422064874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4676" name="WordArt 4" descr="Песок"/>
          <p:cNvSpPr>
            <a:spLocks noChangeArrowheads="1" noChangeShapeType="1" noTextEdit="1"/>
          </p:cNvSpPr>
          <p:nvPr/>
        </p:nvSpPr>
        <p:spPr bwMode="auto">
          <a:xfrm rot="5400000">
            <a:off x="-2637631" y="3434557"/>
            <a:ext cx="6026150" cy="6778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Ректификация </a:t>
            </a:r>
          </a:p>
        </p:txBody>
      </p:sp>
      <p:pic>
        <p:nvPicPr>
          <p:cNvPr id="284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642938"/>
            <a:ext cx="4446588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679" name="WordArt 7"/>
          <p:cNvSpPr>
            <a:spLocks noChangeArrowheads="1" noChangeShapeType="1" noTextEdit="1"/>
          </p:cNvSpPr>
          <p:nvPr/>
        </p:nvSpPr>
        <p:spPr bwMode="auto">
          <a:xfrm>
            <a:off x="179513" y="69830"/>
            <a:ext cx="8821642" cy="50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Внешний вид ректификационной колоны </a:t>
            </a:r>
          </a:p>
        </p:txBody>
      </p:sp>
      <p:sp>
        <p:nvSpPr>
          <p:cNvPr id="284680" name="Rectangle 8"/>
          <p:cNvSpPr>
            <a:spLocks noChangeArrowheads="1"/>
          </p:cNvSpPr>
          <p:nvPr/>
        </p:nvSpPr>
        <p:spPr bwMode="auto">
          <a:xfrm>
            <a:off x="5500694" y="920425"/>
            <a:ext cx="3500461" cy="485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34988" indent="-534988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1 – корпус </a:t>
            </a:r>
          </a:p>
          <a:p>
            <a:pPr marL="534988" indent="-534988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2 – колонна</a:t>
            </a:r>
          </a:p>
          <a:p>
            <a:pPr marL="534988" indent="-534988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3 – конденсатор</a:t>
            </a:r>
          </a:p>
          <a:p>
            <a:pPr marL="534988" indent="-534988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4 – делитель  </a:t>
            </a:r>
          </a:p>
          <a:p>
            <a:pPr marL="534988" indent="-534988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5 – холодильник дистиллята  </a:t>
            </a:r>
          </a:p>
          <a:p>
            <a:pPr marL="534988" indent="-534988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6 – холодильник остатка  </a:t>
            </a:r>
          </a:p>
          <a:p>
            <a:pPr marL="534988" indent="-534988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7 – сборник  </a:t>
            </a:r>
          </a:p>
          <a:p>
            <a:pPr marL="534988" indent="-534988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8 – система надува</a:t>
            </a:r>
          </a:p>
          <a:p>
            <a:pPr marL="534988" indent="-534988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9 – система трубопроводов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      </a:t>
            </a:r>
          </a:p>
        </p:txBody>
      </p:sp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872343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5802023</TotalTime>
  <Words>1162</Words>
  <Application>Microsoft Office PowerPoint</Application>
  <PresentationFormat>Экран (4:3)</PresentationFormat>
  <Paragraphs>127</Paragraphs>
  <Slides>40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ikuzmina</cp:lastModifiedBy>
  <cp:revision>2027</cp:revision>
  <dcterms:created xsi:type="dcterms:W3CDTF">2015-12-13T09:17:19Z</dcterms:created>
  <dcterms:modified xsi:type="dcterms:W3CDTF">2023-03-04T07:49:23Z</dcterms:modified>
</cp:coreProperties>
</file>