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9"/>
  </p:notesMasterIdLst>
  <p:sldIdLst>
    <p:sldId id="941" r:id="rId2"/>
    <p:sldId id="977" r:id="rId3"/>
    <p:sldId id="893" r:id="rId4"/>
    <p:sldId id="954" r:id="rId5"/>
    <p:sldId id="946" r:id="rId6"/>
    <p:sldId id="1042" r:id="rId7"/>
    <p:sldId id="999" r:id="rId8"/>
    <p:sldId id="1049" r:id="rId9"/>
    <p:sldId id="1053" r:id="rId10"/>
    <p:sldId id="1000" r:id="rId11"/>
    <p:sldId id="1019" r:id="rId12"/>
    <p:sldId id="1030" r:id="rId13"/>
    <p:sldId id="1051" r:id="rId14"/>
    <p:sldId id="1001" r:id="rId15"/>
    <p:sldId id="1031" r:id="rId16"/>
    <p:sldId id="1038" r:id="rId17"/>
    <p:sldId id="1039" r:id="rId18"/>
    <p:sldId id="1047" r:id="rId19"/>
    <p:sldId id="1035" r:id="rId20"/>
    <p:sldId id="1036" r:id="rId21"/>
    <p:sldId id="1037" r:id="rId22"/>
    <p:sldId id="1007" r:id="rId23"/>
    <p:sldId id="1041" r:id="rId24"/>
    <p:sldId id="1024" r:id="rId25"/>
    <p:sldId id="1040" r:id="rId26"/>
    <p:sldId id="1025" r:id="rId27"/>
    <p:sldId id="1026" r:id="rId28"/>
    <p:sldId id="1027" r:id="rId29"/>
    <p:sldId id="1046" r:id="rId30"/>
    <p:sldId id="1048" r:id="rId31"/>
    <p:sldId id="1043" r:id="rId32"/>
    <p:sldId id="1028" r:id="rId33"/>
    <p:sldId id="1029" r:id="rId34"/>
    <p:sldId id="1044" r:id="rId35"/>
    <p:sldId id="1008" r:id="rId36"/>
    <p:sldId id="1050" r:id="rId37"/>
    <p:sldId id="55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9F3"/>
    <a:srgbClr val="336600"/>
    <a:srgbClr val="CC0099"/>
    <a:srgbClr val="9D2349"/>
    <a:srgbClr val="008000"/>
    <a:srgbClr val="3450DC"/>
    <a:srgbClr val="6B93E3"/>
    <a:srgbClr val="4D9BDB"/>
    <a:srgbClr val="5CA3DE"/>
    <a:srgbClr val="42AC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8" autoAdjust="0"/>
    <p:restoredTop sz="94333" autoAdjust="0"/>
  </p:normalViewPr>
  <p:slideViewPr>
    <p:cSldViewPr>
      <p:cViewPr>
        <p:scale>
          <a:sx n="70" d="100"/>
          <a:sy n="70" d="100"/>
        </p:scale>
        <p:origin x="-89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A7749-789D-44BC-80F9-B8A744F2BF1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7FB07-385C-4350-AC9B-891AA282B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50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397-F940-47CA-BE73-DC8A778F4CD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148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81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78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93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41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27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01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93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92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91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07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40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27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687E4-24DF-4B67-8EF3-9896E275EB6A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5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3.gif"/><Relationship Id="rId7" Type="http://schemas.openxmlformats.org/officeDocument/2006/relationships/slide" Target="slide5.xml"/><Relationship Id="rId12" Type="http://schemas.openxmlformats.org/officeDocument/2006/relationships/slide" Target="slide3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33.xml"/><Relationship Id="rId5" Type="http://schemas.openxmlformats.org/officeDocument/2006/relationships/slide" Target="slide2.xml"/><Relationship Id="rId10" Type="http://schemas.openxmlformats.org/officeDocument/2006/relationships/slide" Target="slide28.xml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57126" y="0"/>
            <a:ext cx="8786874" cy="722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«Новороссийский колледж строительства и экономики»  </a:t>
            </a:r>
            <a:r>
              <a:rPr lang="ru-RU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(ГАПОУ КК «НКСЭ»)</a:t>
            </a:r>
            <a:endParaRPr lang="ru-RU" sz="2000" b="1" dirty="0" smtClean="0">
              <a:ln w="1905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0" y="5857892"/>
            <a:ext cx="9144000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Материал подготовлен </a:t>
            </a:r>
            <a:r>
              <a:rPr lang="ru-RU" sz="2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кандидатом технических наук Кузьминой Ириной Викторовной </a:t>
            </a:r>
            <a:endParaRPr lang="ru-RU" sz="2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5436513"/>
            <a:ext cx="38884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2023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3374" y="695699"/>
            <a:ext cx="8786874" cy="8467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Дисциплина: «Теоретические основы химической технологии»</a:t>
            </a:r>
          </a:p>
        </p:txBody>
      </p:sp>
      <p:sp>
        <p:nvSpPr>
          <p:cNvPr id="1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Picture 2" descr="Новости Белгорода - Ежедневная лента новостей о событиях в Белгороде и области. Белгородские новости: политика, экономика, куль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581357"/>
            <a:ext cx="3857652" cy="2462267"/>
          </a:xfrm>
          <a:prstGeom prst="rect">
            <a:avLst/>
          </a:prstGeom>
          <a:noFill/>
        </p:spPr>
      </p:pic>
      <p:pic>
        <p:nvPicPr>
          <p:cNvPr id="10" name="Picture 21" descr="хими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980775"/>
            <a:ext cx="914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7126" y="1452105"/>
            <a:ext cx="8679370" cy="135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Практическая работа </a:t>
            </a:r>
            <a:r>
              <a:rPr lang="ru-RU" sz="3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№ 11 «Составление </a:t>
            </a:r>
            <a:r>
              <a:rPr lang="ru-RU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блок-схемы переработки </a:t>
            </a:r>
            <a:r>
              <a:rPr lang="ru-RU" sz="3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нефти»</a:t>
            </a:r>
            <a:endParaRPr lang="ru-RU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63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wheel spokes="1"/>
      </p:transition>
    </mc:Choice>
    <mc:Fallback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2752" y="157393"/>
            <a:ext cx="8808913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переработки нефти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можно разделить на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основных этапа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85000"/>
              </a:lnSpc>
              <a:buClr>
                <a:srgbClr val="C00000"/>
              </a:buClr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нефти к первичной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переработке; </a:t>
            </a:r>
          </a:p>
          <a:p>
            <a:pPr marL="514350" indent="-514350" algn="just">
              <a:lnSpc>
                <a:spcPct val="85000"/>
              </a:lnSpc>
              <a:buClr>
                <a:srgbClr val="C00000"/>
              </a:buClr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разделение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нефтяного сырья на фракции, различающиеся по интервалам температур кипения (первичная переработка);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85000"/>
              </a:lnSpc>
              <a:buClr>
                <a:srgbClr val="C00000"/>
              </a:buClr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полученных фракций путем химических превращений содержащихся в них углеводородов и выработка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компонентов товарных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нефтепродуктов (вторичная переработка);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85000"/>
              </a:lnSpc>
              <a:buClr>
                <a:srgbClr val="C00000"/>
              </a:buClr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смешение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компонентов с вовлечением, при необходимости, различных присадок, с получением товарных нефтепродуктов с заданными показателями качества (товарное производство). </a:t>
            </a:r>
          </a:p>
        </p:txBody>
      </p:sp>
    </p:spTree>
    <p:extLst>
      <p:ext uri="{BB962C8B-B14F-4D97-AF65-F5344CB8AC3E}">
        <p14:creationId xmlns:p14="http://schemas.microsoft.com/office/powerpoint/2010/main" xmlns="" val="1779493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8504"/>
            <a:ext cx="8424936" cy="79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. Подготовка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нефти к первичной переработке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l="12920" t="3735" r="14027" b="6688"/>
          <a:stretch/>
        </p:blipFill>
        <p:spPr>
          <a:xfrm>
            <a:off x="3970653" y="4293097"/>
            <a:ext cx="3562357" cy="2455868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5575" y="908720"/>
            <a:ext cx="880052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Добытая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но не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переработанная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различные примеси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например,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соль, воду, песок, глину, частицы грунта,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опутный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Наличие механических примесей и воды мешает транспортированию нефти по нефтепродуктопроводам для дальнейшей ее переработки, вызывает образование отложений в теплообменных аппаратах и других емкостях, усложняет процесс переработки нефти.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532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l="12920" t="3735" r="14027" b="6688"/>
          <a:stretch/>
        </p:blipFill>
        <p:spPr>
          <a:xfrm>
            <a:off x="155575" y="116632"/>
            <a:ext cx="8633391" cy="5951808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0375" y="5877272"/>
            <a:ext cx="8328591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Типичная схема-система сбора и подготовки нефти, газа и воды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531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16632"/>
            <a:ext cx="8928992" cy="30223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Система 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ППД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 представляет собой комплекс технологического оборудования необходимый для подготовки, транспортировки, закачки рабочего агента в пласт нефтяного месторождения с целью 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оддержания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ластового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авления и достижения максимальных показателей отбора нефти из пласта.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531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2" descr="https://cf2.ppt-online.org/files2/slide/b/bT0wQoKJSvA8pseXWRj92yO736xdLn5VPkczCt/slide-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9"/>
          <a:stretch/>
        </p:blipFill>
        <p:spPr bwMode="auto">
          <a:xfrm>
            <a:off x="2902293" y="3933057"/>
            <a:ext cx="3933833" cy="289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7942" y="116632"/>
            <a:ext cx="8800529" cy="412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добытая нефть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проходит процесс комплексной очистки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сначала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механической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затем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тонкой очистки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На данном этапе также происходит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разделение добытого сырья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 сепараторах нефти и газа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Для получения высоких показателей работы установок по дальнейшей переработке нефти последнюю подвергают дополнительному обезвоживанию и обессоливанию на специальных электрообессоливающих установках.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965442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 descr="https://cf2.ppt-online.org/files2/slide/b/bT0wQoKJSvA8pseXWRj92yO736xdLn5VPkczCt/slide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9"/>
          <a:stretch/>
        </p:blipFill>
        <p:spPr bwMode="auto">
          <a:xfrm>
            <a:off x="251520" y="52561"/>
            <a:ext cx="8605071" cy="632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5734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476672"/>
            <a:ext cx="8736905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ЭЛОУ-АВТ-6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ектро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бессоливающая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становка, 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тмосферно-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акуумная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рубчатка, цифра в конце обозначает производительность по переработке данной установки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млн. тонн в год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Однако, на многих установках АВТ «старого» фонда проводилась модернизация с увеличением производительности в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2,5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раза, поэтому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цифра в конце 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всегда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отражает реальную производительность установки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85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102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260648"/>
            <a:ext cx="8568952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Установка 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представляет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собой комбинацию из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блоков 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тмосферная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рубчатка (первичная переработка поступающей на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НПЗ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сырой нефти)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акуумная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рубчатка (переработка мазута, поступающего с блока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Блоки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ЭЛОУ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могут представлять собой отдельные установки или сочетаться в комбинации с другими блоками для повышения эффективности работы установки в целом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НПЗ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ефте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ерерабатывающий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авод.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34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5" y="7937"/>
            <a:ext cx="8884830" cy="6858000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157192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37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9119" y="139342"/>
            <a:ext cx="6971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2. Первичная переработка нефти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/>
          <a:srcRect l="12921" t="11609" r="12919" b="36220"/>
          <a:stretch/>
        </p:blipFill>
        <p:spPr>
          <a:xfrm>
            <a:off x="1578715" y="4457715"/>
            <a:ext cx="5945613" cy="2351623"/>
          </a:xfrm>
          <a:prstGeom prst="rect">
            <a:avLst/>
          </a:prstGeom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5627" y="764704"/>
            <a:ext cx="877886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есть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смесь нафтеновых, парафиновых, ароматических углеводов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которые имеют разный молекулярный вес и температуру кипения, и сернистые, кислородные и азотистые органические соединения.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переработка нефти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заключается в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разделении подготовленной нефти на фракции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углеводородов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При перегонке получают большой ассортимент нефтепродуктов и полупродуктов.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875027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1714480" y="1428736"/>
            <a:ext cx="720725" cy="7207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процесс 8"/>
          <p:cNvSpPr>
            <a:spLocks noChangeArrowheads="1"/>
          </p:cNvSpPr>
          <p:nvPr/>
        </p:nvSpPr>
        <p:spPr bwMode="auto">
          <a:xfrm>
            <a:off x="2944813" y="1512888"/>
            <a:ext cx="5730875" cy="476250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содержанию</a:t>
            </a:r>
          </a:p>
        </p:txBody>
      </p:sp>
      <p:sp>
        <p:nvSpPr>
          <p:cNvPr id="11" name="Блок-схема: процесс 10"/>
          <p:cNvSpPr>
            <a:spLocks noChangeArrowheads="1"/>
          </p:cNvSpPr>
          <p:nvPr/>
        </p:nvSpPr>
        <p:spPr bwMode="auto">
          <a:xfrm>
            <a:off x="2944813" y="3789363"/>
            <a:ext cx="5730875" cy="896937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выхода из программы нажмите «</a:t>
            </a:r>
            <a:r>
              <a:rPr lang="en-US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</a:t>
            </a: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r>
              <a:rPr lang="en-US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клавиатуре</a:t>
            </a:r>
          </a:p>
        </p:txBody>
      </p:sp>
      <p:sp>
        <p:nvSpPr>
          <p:cNvPr id="12" name="Блок-схема: процесс 11"/>
          <p:cNvSpPr>
            <a:spLocks noChangeArrowheads="1"/>
          </p:cNvSpPr>
          <p:nvPr/>
        </p:nvSpPr>
        <p:spPr bwMode="auto">
          <a:xfrm>
            <a:off x="2944813" y="2276475"/>
            <a:ext cx="5730875" cy="1223963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Переход к тому действию, о котором гласит надпись, выделенная </a:t>
            </a:r>
            <a:r>
              <a:rPr lang="ru-RU" sz="25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вишневым или желтым цветом</a:t>
            </a:r>
            <a:endParaRPr lang="ru-RU" sz="25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4598" name="Прямоугольник 12"/>
          <p:cNvSpPr>
            <a:spLocks noChangeArrowheads="1"/>
          </p:cNvSpPr>
          <p:nvPr/>
        </p:nvSpPr>
        <p:spPr bwMode="auto">
          <a:xfrm>
            <a:off x="684213" y="2339471"/>
            <a:ext cx="2124075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Справочная таблица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Вернемся к …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728" y="3786190"/>
            <a:ext cx="928694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noaction" highlightClick="1"/>
          </p:cNvPr>
          <p:cNvSpPr/>
          <p:nvPr/>
        </p:nvSpPr>
        <p:spPr>
          <a:xfrm>
            <a:off x="1357290" y="521495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4">
            <a:hlinkClick r:id="" action="ppaction://noaction" highlightClick="1"/>
          </p:cNvPr>
          <p:cNvSpPr/>
          <p:nvPr/>
        </p:nvSpPr>
        <p:spPr>
          <a:xfrm>
            <a:off x="2071670" y="521495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Блок-схема: процесс 13"/>
          <p:cNvSpPr>
            <a:spLocks noChangeArrowheads="1"/>
          </p:cNvSpPr>
          <p:nvPr/>
        </p:nvSpPr>
        <p:spPr bwMode="auto">
          <a:xfrm>
            <a:off x="2944813" y="4941888"/>
            <a:ext cx="5730875" cy="935037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Кнопки для перемещения вперед и назад по </a:t>
            </a:r>
            <a:r>
              <a:rPr lang="ru-RU" sz="25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материалу занятий</a:t>
            </a:r>
            <a:endParaRPr lang="ru-RU" sz="25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4609" name="WordArt 17"/>
          <p:cNvSpPr>
            <a:spLocks noChangeArrowheads="1" noChangeShapeType="1" noTextEdit="1"/>
          </p:cNvSpPr>
          <p:nvPr/>
        </p:nvSpPr>
        <p:spPr bwMode="auto">
          <a:xfrm>
            <a:off x="1403648" y="260648"/>
            <a:ext cx="6713537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Инструкция по использованию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интерфейса</a:t>
            </a:r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749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/>
          <a:srcRect l="12921" t="11609" r="12919" b="36220"/>
          <a:stretch/>
        </p:blipFill>
        <p:spPr>
          <a:xfrm>
            <a:off x="22067" y="1124744"/>
            <a:ext cx="9090211" cy="35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1920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051" y="332656"/>
            <a:ext cx="87129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 процесса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основана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принципе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разности температур кипения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компонентов добытой нефти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В результате сырье разлагается на фракции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до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мазута (светлые нефтепродукты) и до гудрона (масла). Первичная перегонка нефти может осуществляться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 marL="355600" indent="-355600" algn="just">
              <a:lnSpc>
                <a:spcPct val="85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однократным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испарением,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85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многократным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испарением,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85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постепенным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испарением. </a:t>
            </a:r>
          </a:p>
        </p:txBody>
      </p:sp>
    </p:spTree>
    <p:extLst>
      <p:ext uri="{BB962C8B-B14F-4D97-AF65-F5344CB8AC3E}">
        <p14:creationId xmlns:p14="http://schemas.microsoft.com/office/powerpoint/2010/main" xmlns="" val="2746788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184" y="176718"/>
            <a:ext cx="8592889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однократном испарении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нефть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нагревается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 подогревателе до заданной температуры. По мере нагрева образуются пары. При достижении заданной температуры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парожидкостная смесь поступает в испаритель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(цилиндр, в котором пар отделяется от жидкой фазы).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многократного испарения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однократных испарений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 постепенном повышении температуры нагрева. Перегонка постепенным испарением представляет собой малое изменение состояния нефти при каждом однократном испарении.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1884796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2" descr="http://himege.ru/wp-content/uploads/2014/05/%D0%BD%D0%B5%D1%84%D1%82%D1%8C-%D1%85%D0%B8%D0%BC%D0%B8%D1%8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14200"/>
          <a:stretch/>
        </p:blipFill>
        <p:spPr bwMode="auto">
          <a:xfrm>
            <a:off x="180371" y="548680"/>
            <a:ext cx="8731311" cy="5393820"/>
          </a:xfrm>
          <a:prstGeom prst="round2Diag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745162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142" y="160338"/>
            <a:ext cx="8808913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перегонка нефти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трубчатых установках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при атмосферном давлении и под вакуумом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аппараты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в которых проходит перегонка нефти, или дистилляция, –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трубчатые печи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ректификационные колонны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теплообменные аппараты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При перегонке нефти на трубчатых установках, работающих при атмосферном давлении, из нефти получают следующие основные нефтепродукты: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бензиновая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фракция (температура кипения до 200 градусов),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керосин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(температура кипения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220–275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градусов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457200" indent="-457200" algn="just">
              <a:lnSpc>
                <a:spcPct val="85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газойль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или дизельное топливо (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кипения 200–350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градусов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288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1187" y="80962"/>
            <a:ext cx="53816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09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12968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Остатком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перегонки при атмосферном давлении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мазут–фракция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перегоняющаяся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выше 330–350 °С. </a:t>
            </a:r>
          </a:p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того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выделить более высококипящие нефтяные фракции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мазут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подвергается перегонке на установках, работающих с применением вакуума.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Остатком от перегонки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мазута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является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гудрон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который затем перерабатывают в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битум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В зависимости от общей схемы нефтеперерабатывающего завода и свойств поступающей для переработки нефти сооружаются либо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установки атмосферной перегонки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либо установки, сочетающие атмосферную и вакуумную перегонку,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тмосферно-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акуумные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рубчатые установки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183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576" y="160338"/>
            <a:ext cx="8736904" cy="265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Полученные компоненты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переработки нефти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обычно 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используются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готового продукта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На этапе первичной перегонки определяются свойства и характеристики нефти, от которых зависит выбор дальнейшего процесса переработки для получения конечного продукта.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3782777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35303" y="7937"/>
            <a:ext cx="6912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3. Вторичная переработка нефти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3547" y="623762"/>
            <a:ext cx="8736905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первичной переработки нефти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как правило, 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товарными нефтепродуктами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В связи с этим, нефтяные фракции поступают на установки вторичных процессов, призванные осуществить улучшение качества нефтепродуктов и углубление переработки нефти. В зависимости от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физико-химических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свойств нефти и от потребности в конечном продукте происходит выбор дальнейшего способа деструктивной переработки сырья.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Вторичная переработка нефти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заключается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термическом и каталитическом воздействии на нефтепродукты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полученные методом прямой перегонки.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1461218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12919" t="13579" r="12921" b="19485"/>
          <a:stretch/>
        </p:blipFill>
        <p:spPr>
          <a:xfrm>
            <a:off x="179512" y="833352"/>
            <a:ext cx="8804303" cy="44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633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21" name="WordArt 5"/>
          <p:cNvSpPr>
            <a:spLocks noChangeArrowheads="1" noChangeShapeType="1" noTextEdit="1"/>
          </p:cNvSpPr>
          <p:nvPr/>
        </p:nvSpPr>
        <p:spPr bwMode="auto">
          <a:xfrm>
            <a:off x="2916239" y="260648"/>
            <a:ext cx="4248050" cy="5712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Содержание</a:t>
            </a:r>
          </a:p>
        </p:txBody>
      </p:sp>
      <p:pic>
        <p:nvPicPr>
          <p:cNvPr id="495624" name="Picture 8" descr="читатель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10096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268760"/>
            <a:ext cx="8712968" cy="464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Инструкция по использованию интерфейса</a:t>
            </a:r>
            <a:endParaRPr lang="ru-RU" sz="2800" b="1" dirty="0">
              <a:ln w="1905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 action="ppaction://hlinksldjump"/>
              </a:rPr>
              <a:t>Практическая работа № 11 «Составление блок-схемы переработки нефти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 action="ppaction://hlinksldjump"/>
              </a:rPr>
              <a:t>».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Общие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сведения.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2319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1. Подготовка нефти к первичной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переработке.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2. Первичная переработка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нефти.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3. Вторичная переработка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нефти.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4. Товарное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производство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.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12" action="ppaction://hlinksldjump"/>
              </a:rPr>
              <a:t>Использованные 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12" action="ppaction://hlinksldjump"/>
              </a:rPr>
              <a:t>источники.</a:t>
            </a:r>
            <a:endParaRPr lang="ru-RU" sz="2800" b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5000"/>
              </a:lnSpc>
            </a:pP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</a:pP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174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174" y="-14396"/>
            <a:ext cx="6794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315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576" y="116632"/>
            <a:ext cx="88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 этом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получается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льшее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бензиновых фракций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а также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сырье для производства ароматических углеводородов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(толуола, бензола и других). Получаемая при первичной переработке нефти бензиновая фракция содержит газы (в основном пропан и бутан) в объёме, превышающем требования по качеству, и не может использоваться ни в качестве компонента автобензина, ни в качестве товарного прямогонного бензина.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567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576" y="116632"/>
            <a:ext cx="8808912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того, процессы нефтепереработки, направленные на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октанового числа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бензина и производства ароматических углеводородов в качестве сырья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используют узкие бензиновые фракции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Этим обусловлено включение в технологическую схему переработки нефти данного процесса, при котором от бензиновой фракции отгоняются сжиженные газы, и осуществляется её разгонка на узкие фракции на соответствующих установках с определенным количеством колонн. </a:t>
            </a:r>
          </a:p>
        </p:txBody>
      </p:sp>
    </p:spTree>
    <p:extLst>
      <p:ext uri="{BB962C8B-B14F-4D97-AF65-F5344CB8AC3E}">
        <p14:creationId xmlns:p14="http://schemas.microsoft.com/office/powerpoint/2010/main" xmlns="" val="3986776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25" y="160338"/>
            <a:ext cx="6969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4. Товарное 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производство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908720"/>
            <a:ext cx="880891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ходе указанных выше основных технологических процессов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вырабатываются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только компоненты моторных, авиационных и котельных топлив с различными показателями качества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Для получения же товарных нефтепродуктов организуется смешение полученных компонентов в соответствующих емкостях НПЗ в соотношениях, которые обеспечивают нормируемые показатели качества.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45478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93276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Расчёт рецептуры смешения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(компаундирования) компонентов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при помощи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соответствующих модулей математических моделей, используемых для планирования производства по НПЗ в целом.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3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Исходными данными для моделирования являются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прогнозные остатки сырья, компонентов и товарной продукции, план реализации нефтепродуктов в разрезе ассортимента, плановый объём поставок нефти.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198793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932766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 образом, возможно рассчитать наиболее эффективные соотношения между компонентами при смешении. Зачастую на заводах используются устоявшиеся рецептуры смешения, которые корректируются при изменении технологической схемы. Компоненты нефтепродуктов в заданном соотношении закачиваются в ёмкость для смешения, куда также могут подаваться присадки. Полученные товарные нефтепродукты проходят контроль качества и откачиваются в соответствующие ёмкости товарно-сырьевой базы, откуда отгружаются потребителю.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856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0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57224" y="129581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299" y="734239"/>
            <a:ext cx="885698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/Б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лок-схемы 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переработки нефти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ttps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yandex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/Б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лок-схемы 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переработки нефти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org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нефти к первичной переработке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ttps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yandex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/Подготовка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нефти к первичной переработке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org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Первичная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переработка нефти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ttps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yandex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/Первичная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переработка нефти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https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org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Вторичная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переработка нефти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ttps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yandex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/Вторичная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переработка нефти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https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org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Товарное производство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нефти.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ttps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yandex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/Товарное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производство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нефти.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https://pronpz.ru/ustanovki/avt-6.html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3985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wheel spokes="1"/>
      </p:transition>
    </mc:Choice>
    <mc:Fallback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3c2dec3b10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45116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068" y="2320309"/>
            <a:ext cx="8679370" cy="135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Практическая работа </a:t>
            </a:r>
            <a:r>
              <a:rPr lang="ru-RU" sz="3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№ 11 «Составление </a:t>
            </a:r>
            <a:r>
              <a:rPr lang="ru-RU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блок-схемы переработки </a:t>
            </a:r>
            <a:r>
              <a:rPr lang="ru-RU" sz="3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нефти»</a:t>
            </a:r>
            <a:endParaRPr lang="ru-RU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40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974" y="260648"/>
            <a:ext cx="8656514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3638" indent="-1163638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ознакомление с технологической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схемой переработки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нефти.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37325" y="1381298"/>
            <a:ext cx="4083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319F3"/>
                </a:solidFill>
                <a:latin typeface="Arial Black" panose="020B0A04020102020204" pitchFamily="34" charset="0"/>
              </a:rPr>
              <a:t>Общие сведения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7349" y="2276872"/>
            <a:ext cx="8483122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Нефтепереработка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непрерывное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со сложным технологическим процессом, который начинается с транспортировки нефтепродуктов на нефтеперерабатывающие заводы. Здесь нефть проходит несколько этапов, прежде чем стать готовым к использованию продуктом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117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39"/>
          <a:stretch/>
        </p:blipFill>
        <p:spPr bwMode="auto">
          <a:xfrm>
            <a:off x="2139824" y="3068960"/>
            <a:ext cx="5784999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575" y="35445"/>
            <a:ext cx="880891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5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Переработка нефти и газа: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факел, 2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5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газофракционирование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высокооктановый бензин, 4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сжиженный газ, 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керосин авиационный, 6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дизельное топливо, </a:t>
            </a:r>
            <a:endParaRPr lang="ru-RU" sz="2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печное топливо,  8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бензин, 9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гидроочистка, </a:t>
            </a:r>
            <a:endParaRPr lang="ru-RU" sz="2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– </a:t>
            </a:r>
            <a:r>
              <a:rPr lang="ru-RU" sz="25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риформинг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11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изомеризация, 12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смешивание бензинов, 13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сульфирование, 14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5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алкилирование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2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 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каталитический крекинг, 16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коксование,</a:t>
            </a:r>
            <a:endParaRPr lang="ru-RU" sz="2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 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лаборатория, 18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вакуумная ректификация,</a:t>
            </a:r>
            <a:endParaRPr lang="ru-RU" sz="2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 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атмосферная ректификация, 20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операторская</a:t>
            </a:r>
            <a:endParaRPr lang="ru-RU" sz="2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723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4866" t="22000" r="5916" b="8485"/>
          <a:stretch/>
        </p:blipFill>
        <p:spPr>
          <a:xfrm>
            <a:off x="155576" y="128842"/>
            <a:ext cx="8956702" cy="59113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310" y="6031624"/>
            <a:ext cx="711197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Технологическая схема переработки нефти</a:t>
            </a:r>
          </a:p>
        </p:txBody>
      </p:sp>
    </p:spTree>
    <p:extLst>
      <p:ext uri="{BB962C8B-B14F-4D97-AF65-F5344CB8AC3E}">
        <p14:creationId xmlns:p14="http://schemas.microsoft.com/office/powerpoint/2010/main" xmlns="" val="2383346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45"/>
          <a:stretch/>
        </p:blipFill>
        <p:spPr>
          <a:xfrm>
            <a:off x="155575" y="28097"/>
            <a:ext cx="8736905" cy="6404454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949280"/>
            <a:ext cx="864096" cy="33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125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krae.odbvrn.ru/sites/okrae.odbvrn.ru/files/usersfiles/izvestny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472" t="8578" r="1666" b="13903"/>
          <a:stretch>
            <a:fillRect/>
          </a:stretch>
        </p:blipFill>
        <p:spPr bwMode="auto">
          <a:xfrm>
            <a:off x="35496" y="-27384"/>
            <a:ext cx="906727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5657671"/>
            <a:ext cx="896448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етил-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рет-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утиловый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(МТБЭ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 и 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етил-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рет-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миловый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МТАЭ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фиры;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зо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ропиловый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фир (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ДИПЭ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493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5802519</TotalTime>
  <Words>1357</Words>
  <Application>Microsoft Office PowerPoint</Application>
  <PresentationFormat>Экран (4:3)</PresentationFormat>
  <Paragraphs>90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ikuzmina</cp:lastModifiedBy>
  <cp:revision>2098</cp:revision>
  <dcterms:created xsi:type="dcterms:W3CDTF">2015-12-13T09:17:19Z</dcterms:created>
  <dcterms:modified xsi:type="dcterms:W3CDTF">2023-03-04T07:15:05Z</dcterms:modified>
</cp:coreProperties>
</file>