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5" r:id="rId3"/>
    <p:sldId id="277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19B0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3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-276" y="-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Relationship Id="rId9" Type="http://schemas.openxmlformats.org/officeDocument/2006/relationships/image" Target="../media/image11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Relationship Id="rId9" Type="http://schemas.openxmlformats.org/officeDocument/2006/relationships/image" Target="../media/image1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jpeg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007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385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5225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38407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8443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0613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743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1151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011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9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466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27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114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1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716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011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656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04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57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slide" Target="slide13.xml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7.bin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6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5.bin"/><Relationship Id="rId9" Type="http://schemas.openxmlformats.org/officeDocument/2006/relationships/oleObject" Target="../embeddings/oleObject7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6.bin"/><Relationship Id="rId5" Type="http://schemas.openxmlformats.org/officeDocument/2006/relationships/oleObject" Target="../embeddings/oleObject75.bin"/><Relationship Id="rId4" Type="http://schemas.openxmlformats.org/officeDocument/2006/relationships/slide" Target="slide12.xml"/><Relationship Id="rId9" Type="http://schemas.openxmlformats.org/officeDocument/2006/relationships/oleObject" Target="../embeddings/oleObject7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4.bin"/><Relationship Id="rId12" Type="http://schemas.openxmlformats.org/officeDocument/2006/relationships/slide" Target="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3.bin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2.bin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1.bin"/><Relationship Id="rId9" Type="http://schemas.openxmlformats.org/officeDocument/2006/relationships/oleObject" Target="../embeddings/oleObject8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3.bin"/><Relationship Id="rId12" Type="http://schemas.openxmlformats.org/officeDocument/2006/relationships/oleObject" Target="../embeddings/oleObject9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2.bin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1.bin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0.bin"/><Relationship Id="rId9" Type="http://schemas.openxmlformats.org/officeDocument/2006/relationships/oleObject" Target="../embeddings/oleObject9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2.bin"/><Relationship Id="rId12" Type="http://schemas.openxmlformats.org/officeDocument/2006/relationships/slide" Target="slide1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01.bin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0.bin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99.bin"/><Relationship Id="rId9" Type="http://schemas.openxmlformats.org/officeDocument/2006/relationships/oleObject" Target="../embeddings/oleObject10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11.bin"/><Relationship Id="rId12" Type="http://schemas.openxmlformats.org/officeDocument/2006/relationships/oleObject" Target="../embeddings/oleObject1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10.bin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09.bin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08.bin"/><Relationship Id="rId9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2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19.bin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18.bin"/><Relationship Id="rId10" Type="http://schemas.openxmlformats.org/officeDocument/2006/relationships/oleObject" Target="../embeddings/oleObject123.bin"/><Relationship Id="rId4" Type="http://schemas.openxmlformats.org/officeDocument/2006/relationships/oleObject" Target="../embeddings/oleObject117.bin"/><Relationship Id="rId9" Type="http://schemas.openxmlformats.org/officeDocument/2006/relationships/oleObject" Target="../embeddings/oleObject12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oleObject" Target="../embeddings/oleObject18.bin"/><Relationship Id="rId18" Type="http://schemas.openxmlformats.org/officeDocument/2006/relationships/slide" Target="slide9.xml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20.bin"/><Relationship Id="rId10" Type="http://schemas.openxmlformats.org/officeDocument/2006/relationships/slide" Target="slide7.xml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10" Type="http://schemas.openxmlformats.org/officeDocument/2006/relationships/slide" Target="slide6.xml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10" Type="http://schemas.openxmlformats.org/officeDocument/2006/relationships/slide" Target="slide6.xml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76531DE-D7FB-4DCC-AE95-AADC3DA9295F}"/>
              </a:ext>
            </a:extLst>
          </p:cNvPr>
          <p:cNvSpPr/>
          <p:nvPr/>
        </p:nvSpPr>
        <p:spPr>
          <a:xfrm>
            <a:off x="2058259" y="317264"/>
            <a:ext cx="8424862" cy="922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</p:txBody>
      </p:sp>
      <p:sp>
        <p:nvSpPr>
          <p:cNvPr id="6" name="Подзаголовок 6"/>
          <p:cNvSpPr>
            <a:spLocks noGrp="1"/>
          </p:cNvSpPr>
          <p:nvPr>
            <p:ph type="ctrTitle"/>
          </p:nvPr>
        </p:nvSpPr>
        <p:spPr>
          <a:xfrm>
            <a:off x="2335898" y="1968051"/>
            <a:ext cx="8689976" cy="1994350"/>
          </a:xfrm>
        </p:spPr>
        <p:txBody>
          <a:bodyPr>
            <a:noAutofit/>
          </a:bodyPr>
          <a:lstStyle/>
          <a:p>
            <a:r>
              <a:rPr lang="ru-RU" sz="4400" b="1" i="1" dirty="0">
                <a:solidFill>
                  <a:schemeClr val="accent2">
                    <a:lumMod val="50000"/>
                  </a:schemeClr>
                </a:solidFill>
              </a:rPr>
              <a:t>Дифференциальные уравнения первого порядка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961975" y="4495800"/>
            <a:ext cx="8689976" cy="718751"/>
          </a:xfrm>
        </p:spPr>
        <p:txBody>
          <a:bodyPr/>
          <a:lstStyle/>
          <a:p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Уравнения с  разделяющимися переменными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Прямоугольник 6">
            <a:extLst>
              <a:ext uri="{FF2B5EF4-FFF2-40B4-BE49-F238E27FC236}">
                <a16:creationId xmlns:a16="http://schemas.microsoft.com/office/drawing/2014/main" xmlns="" id="{B45D7354-FB2F-435A-9B4C-E5C0F62A8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23" y="6119255"/>
            <a:ext cx="4930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Заикина Яна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xmlns="" val="226158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2560945" cy="631163"/>
          </a:xfrm>
        </p:spPr>
        <p:txBody>
          <a:bodyPr/>
          <a:lstStyle/>
          <a:p>
            <a:pPr algn="l"/>
            <a:r>
              <a:rPr lang="ru-RU" dirty="0"/>
              <a:t>Пример 3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674109" y="371792"/>
          <a:ext cx="3590699" cy="710248"/>
        </p:xfrm>
        <a:graphic>
          <a:graphicData uri="http://schemas.openxmlformats.org/presentationml/2006/ole">
            <p:oleObj spid="_x0000_s26652" name="Уравнение" r:id="rId3" imgW="27736800" imgH="5486400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3367088" y="1017905"/>
          <a:ext cx="3905250" cy="1223963"/>
        </p:xfrm>
        <a:graphic>
          <a:graphicData uri="http://schemas.openxmlformats.org/presentationml/2006/ole">
            <p:oleObj spid="_x0000_s26653" name="Уравнение" r:id="rId4" imgW="30175200" imgH="94488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377430" y="1326832"/>
          <a:ext cx="775970" cy="571767"/>
        </p:xfrm>
        <a:graphic>
          <a:graphicData uri="http://schemas.openxmlformats.org/presentationml/2006/ole">
            <p:oleObj spid="_x0000_s26654" name="Уравнение" r:id="rId5" imgW="5791200" imgH="4267200" progId="Equation.3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2138363" y="2367280"/>
          <a:ext cx="6868477" cy="1327229"/>
        </p:xfrm>
        <a:graphic>
          <a:graphicData uri="http://schemas.openxmlformats.org/presentationml/2006/ole">
            <p:oleObj spid="_x0000_s26655" name="Формула" r:id="rId6" imgW="63093600" imgH="12192000" progId="Equation.3">
              <p:embed/>
            </p:oleObj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>
            <a:off x="4099560" y="2468880"/>
            <a:ext cx="655320" cy="64008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566160" y="3108960"/>
            <a:ext cx="655320" cy="64008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559040" y="2377440"/>
            <a:ext cx="655320" cy="64008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010400" y="3154680"/>
            <a:ext cx="655320" cy="64008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2411730" y="2609215"/>
          <a:ext cx="6610350" cy="864017"/>
        </p:xfrm>
        <a:graphic>
          <a:graphicData uri="http://schemas.openxmlformats.org/presentationml/2006/ole">
            <p:oleObj spid="_x0000_s26656" name="Формула" r:id="rId7" imgW="46634400" imgH="6096000" progId="Equation.3">
              <p:embed/>
            </p:oleObj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1896110" y="3797618"/>
          <a:ext cx="7518400" cy="863600"/>
        </p:xfrm>
        <a:graphic>
          <a:graphicData uri="http://schemas.openxmlformats.org/presentationml/2006/ole">
            <p:oleObj spid="_x0000_s26657" name="Формула" r:id="rId8" imgW="53035200" imgH="6096000" progId="Equation.3">
              <p:embed/>
            </p:oleObj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2183765" y="3813175"/>
          <a:ext cx="6697663" cy="863600"/>
        </p:xfrm>
        <a:graphic>
          <a:graphicData uri="http://schemas.openxmlformats.org/presentationml/2006/ole">
            <p:oleObj spid="_x0000_s26658" name="Формула" r:id="rId9" imgW="47244000" imgH="6096000" progId="Equation.3">
              <p:embed/>
            </p:oleObj>
          </a:graphicData>
        </a:graphic>
      </p:graphicFrame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2443798" y="3691254"/>
          <a:ext cx="6503650" cy="941705"/>
        </p:xfrm>
        <a:graphic>
          <a:graphicData uri="http://schemas.openxmlformats.org/presentationml/2006/ole">
            <p:oleObj spid="_x0000_s26659" name="Формула" r:id="rId10" imgW="42062400" imgH="6096000" progId="Equation.3">
              <p:embed/>
            </p:oleObj>
          </a:graphicData>
        </a:graphic>
      </p:graphicFrame>
      <p:graphicFrame>
        <p:nvGraphicFramePr>
          <p:cNvPr id="26640" name="Object 16"/>
          <p:cNvGraphicFramePr>
            <a:graphicFrameLocks noChangeAspect="1"/>
          </p:cNvGraphicFramePr>
          <p:nvPr/>
        </p:nvGraphicFramePr>
        <p:xfrm>
          <a:off x="1227138" y="4356100"/>
          <a:ext cx="9002712" cy="2024063"/>
        </p:xfrm>
        <a:graphic>
          <a:graphicData uri="http://schemas.openxmlformats.org/presentationml/2006/ole">
            <p:oleObj spid="_x0000_s26660" name="Формула" r:id="rId11" imgW="58216800" imgH="1310640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9377679" y="3879532"/>
          <a:ext cx="2510407" cy="570547"/>
        </p:xfrm>
        <a:graphic>
          <a:graphicData uri="http://schemas.openxmlformats.org/presentationml/2006/ole">
            <p:oleObj spid="_x0000_s26661" name="Формула" r:id="rId12" imgW="26822400" imgH="6096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577658" y="195580"/>
          <a:ext cx="9002712" cy="2024063"/>
        </p:xfrm>
        <a:graphic>
          <a:graphicData uri="http://schemas.openxmlformats.org/presentationml/2006/ole">
            <p:oleObj spid="_x0000_s27668" name="Формула" r:id="rId3" imgW="58216800" imgH="13106400" progId="Equation.3">
              <p:embed/>
            </p:oleObj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240280" y="381000"/>
            <a:ext cx="1950720" cy="701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676400" y="1417320"/>
            <a:ext cx="1950720" cy="701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101840" y="365760"/>
            <a:ext cx="1950720" cy="701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442960" y="1280160"/>
            <a:ext cx="1950720" cy="7010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2772093" y="243840"/>
          <a:ext cx="5184775" cy="2024063"/>
        </p:xfrm>
        <a:graphic>
          <a:graphicData uri="http://schemas.openxmlformats.org/presentationml/2006/ole">
            <p:oleObj spid="_x0000_s27669" name="Формула" r:id="rId4" imgW="33528000" imgH="13106400" progId="Equation.3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3276918" y="2401253"/>
          <a:ext cx="4665662" cy="1552575"/>
        </p:xfrm>
        <a:graphic>
          <a:graphicData uri="http://schemas.openxmlformats.org/presentationml/2006/ole">
            <p:oleObj spid="_x0000_s27670" name="Уравнение" r:id="rId5" imgW="30175200" imgH="10058400" progId="Equation.3">
              <p:embed/>
            </p:oleObj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799080" y="2697163"/>
          <a:ext cx="5656263" cy="752475"/>
        </p:xfrm>
        <a:graphic>
          <a:graphicData uri="http://schemas.openxmlformats.org/presentationml/2006/ole">
            <p:oleObj spid="_x0000_s27671" name="Уравнение" r:id="rId6" imgW="36576000" imgH="487680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573020" y="4041458"/>
          <a:ext cx="6175375" cy="752475"/>
        </p:xfrm>
        <a:graphic>
          <a:graphicData uri="http://schemas.openxmlformats.org/presentationml/2006/ole">
            <p:oleObj spid="_x0000_s27672" name="Уравнение" r:id="rId7" imgW="39928800" imgH="487680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655253" y="4071938"/>
          <a:ext cx="5797550" cy="752475"/>
        </p:xfrm>
        <a:graphic>
          <a:graphicData uri="http://schemas.openxmlformats.org/presentationml/2006/ole">
            <p:oleObj spid="_x0000_s27673" name="Уравнение" r:id="rId8" imgW="37490400" imgH="4876800" progId="Equation.3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3557905" y="4937760"/>
          <a:ext cx="4148138" cy="1457325"/>
        </p:xfrm>
        <a:graphic>
          <a:graphicData uri="http://schemas.openxmlformats.org/presentationml/2006/ole">
            <p:oleObj spid="_x0000_s27674" name="Уравнение" r:id="rId9" imgW="26822400" imgH="9448800" progId="Equation.3">
              <p:embed/>
            </p:oleObj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3764598" y="4943475"/>
          <a:ext cx="2827337" cy="1457325"/>
        </p:xfrm>
        <a:graphic>
          <a:graphicData uri="http://schemas.openxmlformats.org/presentationml/2006/ole">
            <p:oleObj spid="_x0000_s27675" name="Уравнение" r:id="rId10" imgW="18288000" imgH="9448800" progId="Equation.3">
              <p:embed/>
            </p:oleObj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4038600" y="5051743"/>
          <a:ext cx="2827338" cy="1457325"/>
        </p:xfrm>
        <a:graphic>
          <a:graphicData uri="http://schemas.openxmlformats.org/presentationml/2006/ole">
            <p:oleObj spid="_x0000_s27676" name="Уравнение" r:id="rId11" imgW="18288000" imgH="944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5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2545705" cy="798803"/>
          </a:xfrm>
        </p:spPr>
        <p:txBody>
          <a:bodyPr/>
          <a:lstStyle/>
          <a:p>
            <a:pPr algn="l"/>
            <a:r>
              <a:rPr lang="ru-RU" dirty="0"/>
              <a:t>Пример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55720" y="472440"/>
            <a:ext cx="8061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Найдите частное решение уравнения 2у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=(1+х)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у,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если у=4 при х=1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441699" y="1557972"/>
          <a:ext cx="3553461" cy="693358"/>
        </p:xfrm>
        <a:graphic>
          <a:graphicData uri="http://schemas.openxmlformats.org/presentationml/2006/ole">
            <p:oleObj spid="_x0000_s28695" name="Уравнение" r:id="rId3" imgW="24993600" imgH="48768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005319" y="1527492"/>
          <a:ext cx="1792527" cy="651828"/>
        </p:xfrm>
        <a:graphic>
          <a:graphicData uri="http://schemas.openxmlformats.org/presentationml/2006/ole">
            <p:oleObj spid="_x0000_s28696" name="Уравнение" r:id="rId4" imgW="13411200" imgH="4876800" progId="Equation.3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3326765" y="2136775"/>
          <a:ext cx="4246563" cy="1430338"/>
        </p:xfrm>
        <a:graphic>
          <a:graphicData uri="http://schemas.openxmlformats.org/presentationml/2006/ole">
            <p:oleObj spid="_x0000_s28697" name="Уравнение" r:id="rId5" imgW="29870400" imgH="10058400" progId="Equation.3">
              <p:embed/>
            </p:oleObj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4008120" y="2301240"/>
            <a:ext cx="228600" cy="381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444240" y="3002280"/>
            <a:ext cx="228600" cy="381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638800" y="2240280"/>
            <a:ext cx="118872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17920" y="3032760"/>
            <a:ext cx="1005840" cy="48768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856673" y="2215833"/>
          <a:ext cx="2643187" cy="1430337"/>
        </p:xfrm>
        <a:graphic>
          <a:graphicData uri="http://schemas.openxmlformats.org/presentationml/2006/ole">
            <p:oleObj spid="_x0000_s28698" name="Уравнение" r:id="rId6" imgW="18592800" imgH="10058400" progId="Equation.3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68725" y="3728403"/>
          <a:ext cx="3249613" cy="1430337"/>
        </p:xfrm>
        <a:graphic>
          <a:graphicData uri="http://schemas.openxmlformats.org/presentationml/2006/ole">
            <p:oleObj spid="_x0000_s28699" name="Уравнение" r:id="rId7" imgW="22860000" imgH="10058400" progId="Equation.3">
              <p:embed/>
            </p:oleObj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3656648" y="3670300"/>
          <a:ext cx="3509962" cy="1430338"/>
        </p:xfrm>
        <a:graphic>
          <a:graphicData uri="http://schemas.openxmlformats.org/presentationml/2006/ole">
            <p:oleObj spid="_x0000_s28700" name="Уравнение" r:id="rId8" imgW="24688800" imgH="10058400" progId="Equation.3">
              <p:embed/>
            </p:oleObj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3098800" y="5535613"/>
          <a:ext cx="4724400" cy="693737"/>
        </p:xfrm>
        <a:graphic>
          <a:graphicData uri="http://schemas.openxmlformats.org/presentationml/2006/ole">
            <p:oleObj spid="_x0000_s28701" name="Уравнение" r:id="rId9" imgW="33223200" imgH="4876800" progId="Equation.3">
              <p:embed/>
            </p:oleObj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3037840" y="5465128"/>
          <a:ext cx="4637088" cy="781050"/>
        </p:xfrm>
        <a:graphic>
          <a:graphicData uri="http://schemas.openxmlformats.org/presentationml/2006/ole">
            <p:oleObj spid="_x0000_s28702" name="Уравнение" r:id="rId10" imgW="32613600" imgH="5486400" progId="Equation.3">
              <p:embed/>
            </p:oleObj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3674745" y="5559743"/>
          <a:ext cx="3641725" cy="781050"/>
        </p:xfrm>
        <a:graphic>
          <a:graphicData uri="http://schemas.openxmlformats.org/presentationml/2006/ole">
            <p:oleObj spid="_x0000_s28703" name="Уравнение" r:id="rId11" imgW="25603200" imgH="5486400" progId="Equation.3">
              <p:embed/>
            </p:oleObj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4101148" y="5532438"/>
          <a:ext cx="2732087" cy="781050"/>
        </p:xfrm>
        <a:graphic>
          <a:graphicData uri="http://schemas.openxmlformats.org/presentationml/2006/ole">
            <p:oleObj spid="_x0000_s28704" name="Уравнение" r:id="rId12" imgW="19202400" imgH="5486400" progId="Equation.3">
              <p:embed/>
            </p:oleObj>
          </a:graphicData>
        </a:graphic>
      </p:graphicFrame>
      <p:sp>
        <p:nvSpPr>
          <p:cNvPr id="23" name="Молния 22">
            <a:hlinkClick r:id="rId13" action="ppaction://hlinksldjump"/>
          </p:cNvPr>
          <p:cNvSpPr/>
          <p:nvPr/>
        </p:nvSpPr>
        <p:spPr>
          <a:xfrm>
            <a:off x="11003280" y="5852160"/>
            <a:ext cx="914400" cy="59436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948748" y="260033"/>
          <a:ext cx="2732087" cy="781050"/>
        </p:xfrm>
        <a:graphic>
          <a:graphicData uri="http://schemas.openxmlformats.org/presentationml/2006/ole">
            <p:oleObj spid="_x0000_s29710" name="Уравнение" r:id="rId3" imgW="800100" imgH="228600" progId="Equation.3">
              <p:embed/>
            </p:oleObj>
          </a:graphicData>
        </a:graphic>
      </p:graphicFrame>
      <p:sp>
        <p:nvSpPr>
          <p:cNvPr id="4" name="Молния 3">
            <a:hlinkClick r:id="rId4" action="ppaction://hlinksldjump"/>
          </p:cNvPr>
          <p:cNvSpPr/>
          <p:nvPr/>
        </p:nvSpPr>
        <p:spPr>
          <a:xfrm>
            <a:off x="11064240" y="5654040"/>
            <a:ext cx="548640" cy="56388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957638" y="1406525"/>
          <a:ext cx="2687637" cy="781050"/>
        </p:xfrm>
        <a:graphic>
          <a:graphicData uri="http://schemas.openxmlformats.org/presentationml/2006/ole">
            <p:oleObj spid="_x0000_s29711" name="Уравнение" r:id="rId5" imgW="18897600" imgH="548640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4241483" y="2594928"/>
          <a:ext cx="1819275" cy="693737"/>
        </p:xfrm>
        <a:graphic>
          <a:graphicData uri="http://schemas.openxmlformats.org/presentationml/2006/ole">
            <p:oleObj spid="_x0000_s29712" name="Уравнение" r:id="rId6" imgW="12801600" imgH="487680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4314190" y="3464243"/>
          <a:ext cx="1558925" cy="606425"/>
        </p:xfrm>
        <a:graphic>
          <a:graphicData uri="http://schemas.openxmlformats.org/presentationml/2006/ole">
            <p:oleObj spid="_x0000_s29713" name="Уравнение" r:id="rId7" imgW="10972800" imgH="426720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459288" y="4183063"/>
          <a:ext cx="1212850" cy="606425"/>
        </p:xfrm>
        <a:graphic>
          <a:graphicData uri="http://schemas.openxmlformats.org/presentationml/2006/ole">
            <p:oleObj spid="_x0000_s29714" name="Уравнение" r:id="rId8" imgW="8534400" imgH="4267200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962400" y="4971415"/>
          <a:ext cx="2430463" cy="781050"/>
        </p:xfrm>
        <a:graphic>
          <a:graphicData uri="http://schemas.openxmlformats.org/presentationml/2006/ole">
            <p:oleObj spid="_x0000_s29715" name="Уравнение" r:id="rId9" imgW="17068800" imgH="548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11837"/>
            <a:ext cx="2362825" cy="57020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 5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25040" y="240715"/>
            <a:ext cx="9966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Найдите частное решение уравнения у </a:t>
            </a:r>
            <a:r>
              <a:rPr lang="ru-RU" sz="2800" baseline="300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=2+у,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если у=3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 х=0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97350" y="849312"/>
          <a:ext cx="2415380" cy="852487"/>
        </p:xfrm>
        <a:graphic>
          <a:graphicData uri="http://schemas.openxmlformats.org/presentationml/2006/ole">
            <p:oleObj spid="_x0000_s30741" name="Уравнение" r:id="rId3" imgW="15544800" imgH="54864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796760" y="936275"/>
          <a:ext cx="921396" cy="678923"/>
        </p:xfrm>
        <a:graphic>
          <a:graphicData uri="http://schemas.openxmlformats.org/presentationml/2006/ole">
            <p:oleObj spid="_x0000_s30742" name="Уравнение" r:id="rId4" imgW="5791200" imgH="4267200" progId="Equation.3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4126584" y="680150"/>
          <a:ext cx="2555875" cy="1468438"/>
        </p:xfrm>
        <a:graphic>
          <a:graphicData uri="http://schemas.openxmlformats.org/presentationml/2006/ole">
            <p:oleObj spid="_x0000_s30743" name="Уравнение" r:id="rId5" imgW="16459200" imgH="9448800" progId="Equation.3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597060" y="1918076"/>
          <a:ext cx="4543425" cy="1468438"/>
        </p:xfrm>
        <a:graphic>
          <a:graphicData uri="http://schemas.openxmlformats.org/presentationml/2006/ole">
            <p:oleObj spid="_x0000_s30744" name="Уравнение" r:id="rId6" imgW="29260800" imgH="9448800" progId="Equation.3">
              <p:embed/>
            </p:oleObj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4541003" y="2107769"/>
            <a:ext cx="619933" cy="41845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35464" y="2988589"/>
            <a:ext cx="619933" cy="41845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790627" y="2163951"/>
          <a:ext cx="3597275" cy="757238"/>
        </p:xfrm>
        <a:graphic>
          <a:graphicData uri="http://schemas.openxmlformats.org/presentationml/2006/ole">
            <p:oleObj spid="_x0000_s30745" name="Уравнение" r:id="rId7" imgW="23164800" imgH="4876800" progId="Equation.3">
              <p:embed/>
            </p:oleObj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3621357" y="3247084"/>
          <a:ext cx="3406775" cy="757237"/>
        </p:xfrm>
        <a:graphic>
          <a:graphicData uri="http://schemas.openxmlformats.org/presentationml/2006/ole">
            <p:oleObj spid="_x0000_s30746" name="Уравнение" r:id="rId8" imgW="21945600" imgH="487680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035370" y="3294816"/>
          <a:ext cx="1550692" cy="620276"/>
        </p:xfrm>
        <a:graphic>
          <a:graphicData uri="http://schemas.openxmlformats.org/presentationml/2006/ole">
            <p:oleObj spid="_x0000_s30747" name="Уравнение" r:id="rId9" imgW="12192000" imgH="4876800" progId="Equation.3">
              <p:embed/>
            </p:oleObj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521613" y="3990760"/>
          <a:ext cx="4164013" cy="1562100"/>
        </p:xfrm>
        <a:graphic>
          <a:graphicData uri="http://schemas.openxmlformats.org/presentationml/2006/ole">
            <p:oleObj spid="_x0000_s30748" name="Уравнение" r:id="rId10" imgW="26822400" imgH="10058400" progId="Equation.3">
              <p:embed/>
            </p:oleObj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5377912" y="4153546"/>
            <a:ext cx="1456841" cy="48044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47288" y="4956874"/>
            <a:ext cx="1456841" cy="48044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4253666" y="4051811"/>
          <a:ext cx="2506662" cy="1562100"/>
        </p:xfrm>
        <a:graphic>
          <a:graphicData uri="http://schemas.openxmlformats.org/presentationml/2006/ole">
            <p:oleObj spid="_x0000_s30749" name="Уравнение" r:id="rId11" imgW="16154400" imgH="10058400" progId="Equation.3">
              <p:embed/>
            </p:oleObj>
          </a:graphicData>
        </a:graphic>
      </p:graphicFrame>
      <p:sp>
        <p:nvSpPr>
          <p:cNvPr id="23" name="Облако 22">
            <a:hlinkClick r:id="rId12" action="ppaction://hlinksldjump"/>
          </p:cNvPr>
          <p:cNvSpPr/>
          <p:nvPr/>
        </p:nvSpPr>
        <p:spPr>
          <a:xfrm>
            <a:off x="11236271" y="5718875"/>
            <a:ext cx="666427" cy="790413"/>
          </a:xfrm>
          <a:prstGeom prst="cloud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906838" y="301625"/>
          <a:ext cx="3168650" cy="1562100"/>
        </p:xfrm>
        <a:graphic>
          <a:graphicData uri="http://schemas.openxmlformats.org/presentationml/2006/ole">
            <p:oleObj spid="_x0000_s31764" name="Уравнение" r:id="rId3" imgW="20421600" imgH="1005840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592513" y="1865313"/>
          <a:ext cx="3735387" cy="758825"/>
        </p:xfrm>
        <a:graphic>
          <a:graphicData uri="http://schemas.openxmlformats.org/presentationml/2006/ole">
            <p:oleObj spid="_x0000_s31765" name="Уравнение" r:id="rId4" imgW="24079200" imgH="487680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759075" y="2994025"/>
          <a:ext cx="5153025" cy="854075"/>
        </p:xfrm>
        <a:graphic>
          <a:graphicData uri="http://schemas.openxmlformats.org/presentationml/2006/ole">
            <p:oleObj spid="_x0000_s31766" name="Уравнение" r:id="rId5" imgW="33223200" imgH="548640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708184" y="3923090"/>
          <a:ext cx="2695575" cy="854075"/>
        </p:xfrm>
        <a:graphic>
          <a:graphicData uri="http://schemas.openxmlformats.org/presentationml/2006/ole">
            <p:oleObj spid="_x0000_s31767" name="Уравнение" r:id="rId6" imgW="17373600" imgH="548640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200239" y="3085400"/>
          <a:ext cx="4017963" cy="854075"/>
        </p:xfrm>
        <a:graphic>
          <a:graphicData uri="http://schemas.openxmlformats.org/presentationml/2006/ole">
            <p:oleObj spid="_x0000_s31768" name="Уравнение" r:id="rId7" imgW="25908000" imgH="5486400" progId="Equation.3">
              <p:embed/>
            </p:oleObj>
          </a:graphicData>
        </a:graphic>
      </p:graphicFrame>
      <p:sp>
        <p:nvSpPr>
          <p:cNvPr id="8" name="Облако 7">
            <a:hlinkClick r:id="rId8" action="ppaction://hlinksldjump"/>
          </p:cNvPr>
          <p:cNvSpPr/>
          <p:nvPr/>
        </p:nvSpPr>
        <p:spPr>
          <a:xfrm>
            <a:off x="10988298" y="5610386"/>
            <a:ext cx="619933" cy="743919"/>
          </a:xfrm>
          <a:prstGeom prst="cloud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660613" y="4791451"/>
          <a:ext cx="2601913" cy="758825"/>
        </p:xfrm>
        <a:graphic>
          <a:graphicData uri="http://schemas.openxmlformats.org/presentationml/2006/ole">
            <p:oleObj spid="_x0000_s31769" name="Уравнение" r:id="rId9" imgW="16764000" imgH="4876800" progId="Equation.3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788825" y="4884899"/>
          <a:ext cx="1844675" cy="663575"/>
        </p:xfrm>
        <a:graphic>
          <a:graphicData uri="http://schemas.openxmlformats.org/presentationml/2006/ole">
            <p:oleObj spid="_x0000_s31770" name="Уравнение" r:id="rId10" imgW="11887200" imgH="4267200" progId="Equation.3">
              <p:embed/>
            </p:oleObj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574630" y="5603768"/>
          <a:ext cx="1419225" cy="663575"/>
        </p:xfrm>
        <a:graphic>
          <a:graphicData uri="http://schemas.openxmlformats.org/presentationml/2006/ole">
            <p:oleObj spid="_x0000_s31771" name="Уравнение" r:id="rId11" imgW="9144000" imgH="4267200" progId="Equation.3">
              <p:embed/>
            </p:oleObj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5010903" y="5580520"/>
          <a:ext cx="2600325" cy="854075"/>
        </p:xfrm>
        <a:graphic>
          <a:graphicData uri="http://schemas.openxmlformats.org/presentationml/2006/ole">
            <p:oleObj spid="_x0000_s31772" name="Уравнение" r:id="rId12" imgW="16764000" imgH="548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0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2560945" cy="798803"/>
          </a:xfrm>
        </p:spPr>
        <p:txBody>
          <a:bodyPr/>
          <a:lstStyle/>
          <a:p>
            <a:pPr algn="l"/>
            <a:r>
              <a:rPr lang="ru-RU" dirty="0"/>
              <a:t>Пример 6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628900" y="0"/>
          <a:ext cx="9023350" cy="857250"/>
        </p:xfrm>
        <a:graphic>
          <a:graphicData uri="http://schemas.openxmlformats.org/presentationml/2006/ole">
            <p:oleObj spid="_x0000_s32789" name="Формула" r:id="rId3" imgW="67360800" imgH="640080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671186" y="638897"/>
          <a:ext cx="3592512" cy="1633537"/>
        </p:xfrm>
        <a:graphic>
          <a:graphicData uri="http://schemas.openxmlformats.org/presentationml/2006/ole">
            <p:oleObj spid="_x0000_s32790" name="Формула" r:id="rId4" imgW="26822400" imgH="12192000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362633" y="666317"/>
          <a:ext cx="3060700" cy="1633537"/>
        </p:xfrm>
        <a:graphic>
          <a:graphicData uri="http://schemas.openxmlformats.org/presentationml/2006/ole">
            <p:oleObj spid="_x0000_s32791" name="Формула" r:id="rId5" imgW="22860000" imgH="1219200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553134" y="2254538"/>
          <a:ext cx="4979987" cy="1633538"/>
        </p:xfrm>
        <a:graphic>
          <a:graphicData uri="http://schemas.openxmlformats.org/presentationml/2006/ole">
            <p:oleObj spid="_x0000_s32792" name="Формула" r:id="rId6" imgW="37185600" imgH="12192000" progId="Equation.3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6712961" y="1165226"/>
          <a:ext cx="922337" cy="677863"/>
        </p:xfrm>
        <a:graphic>
          <a:graphicData uri="http://schemas.openxmlformats.org/presentationml/2006/ole">
            <p:oleObj spid="_x0000_s32793" name="Уравнение" r:id="rId7" imgW="241091" imgH="177646" progId="Equation.3">
              <p:embed/>
            </p:oleObj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656176" y="2586904"/>
          <a:ext cx="3959225" cy="817562"/>
        </p:xfrm>
        <a:graphic>
          <a:graphicData uri="http://schemas.openxmlformats.org/presentationml/2006/ole">
            <p:oleObj spid="_x0000_s32794" name="Формула" r:id="rId8" imgW="29565600" imgH="6096000" progId="Equation.3">
              <p:embed/>
            </p:oleObj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3532909" y="2286000"/>
            <a:ext cx="748146" cy="7273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61855" y="3228109"/>
            <a:ext cx="748146" cy="7273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2561792" y="4026333"/>
          <a:ext cx="4203700" cy="1758950"/>
        </p:xfrm>
        <a:graphic>
          <a:graphicData uri="http://schemas.openxmlformats.org/presentationml/2006/ole">
            <p:oleObj spid="_x0000_s32795" name="Формула" r:id="rId9" imgW="31394400" imgH="13106400" progId="Equation.3">
              <p:embed/>
            </p:oleObj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7410740" y="2747386"/>
          <a:ext cx="874713" cy="774700"/>
        </p:xfrm>
        <a:graphic>
          <a:graphicData uri="http://schemas.openxmlformats.org/presentationml/2006/ole">
            <p:oleObj spid="_x0000_s32796" name="Формула" r:id="rId10" imgW="5486400" imgH="4876800" progId="Equation.3">
              <p:embed/>
            </p:oleObj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4336473" y="4191000"/>
            <a:ext cx="748146" cy="7273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01491" y="5230091"/>
            <a:ext cx="748146" cy="7273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2913063" y="4122304"/>
          <a:ext cx="3306762" cy="1758950"/>
        </p:xfrm>
        <a:graphic>
          <a:graphicData uri="http://schemas.openxmlformats.org/presentationml/2006/ole">
            <p:oleObj spid="_x0000_s32797" name="Формула" r:id="rId11" imgW="24688800" imgH="13106400" progId="Equation.3">
              <p:embed/>
            </p:oleObj>
          </a:graphicData>
        </a:graphic>
      </p:graphicFrame>
      <p:sp>
        <p:nvSpPr>
          <p:cNvPr id="20" name="7-конечная звезда 19">
            <a:hlinkClick r:id="rId12" action="ppaction://hlinksldjump"/>
          </p:cNvPr>
          <p:cNvSpPr/>
          <p:nvPr/>
        </p:nvSpPr>
        <p:spPr>
          <a:xfrm>
            <a:off x="11076709" y="6151418"/>
            <a:ext cx="644236" cy="706582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646488" y="0"/>
          <a:ext cx="3919537" cy="1758950"/>
        </p:xfrm>
        <a:graphic>
          <a:graphicData uri="http://schemas.openxmlformats.org/presentationml/2006/ole">
            <p:oleObj spid="_x0000_s34836" name="Формула" r:id="rId3" imgW="29260800" imgH="1310640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998643" y="1578841"/>
          <a:ext cx="5022850" cy="817563"/>
        </p:xfrm>
        <a:graphic>
          <a:graphicData uri="http://schemas.openxmlformats.org/presentationml/2006/ole">
            <p:oleObj spid="_x0000_s34837" name="Формула" r:id="rId4" imgW="37490400" imgH="6096000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659207" y="1586202"/>
          <a:ext cx="5635625" cy="817562"/>
        </p:xfrm>
        <a:graphic>
          <a:graphicData uri="http://schemas.openxmlformats.org/presentationml/2006/ole">
            <p:oleObj spid="_x0000_s34838" name="Формула" r:id="rId5" imgW="42062400" imgH="6096000" progId="Equation.3">
              <p:embed/>
            </p:oleObj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043670" y="2417474"/>
          <a:ext cx="4492625" cy="817562"/>
        </p:xfrm>
        <a:graphic>
          <a:graphicData uri="http://schemas.openxmlformats.org/presentationml/2006/ole">
            <p:oleObj spid="_x0000_s34839" name="Формула" r:id="rId6" imgW="33528000" imgH="609600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3349337" y="2404485"/>
          <a:ext cx="2981325" cy="776287"/>
        </p:xfrm>
        <a:graphic>
          <a:graphicData uri="http://schemas.openxmlformats.org/presentationml/2006/ole">
            <p:oleObj spid="_x0000_s34840" name="Формула" r:id="rId7" imgW="22250400" imgH="5791200" progId="Equation.3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28410" y="3461905"/>
          <a:ext cx="2898775" cy="654050"/>
        </p:xfrm>
        <a:graphic>
          <a:graphicData uri="http://schemas.openxmlformats.org/presentationml/2006/ole">
            <p:oleObj spid="_x0000_s34841" name="Формула" r:id="rId8" imgW="21640800" imgH="4876800" progId="Equation.3">
              <p:embed/>
            </p:oleObj>
          </a:graphicData>
        </a:graphic>
      </p:graphicFrame>
      <p:sp>
        <p:nvSpPr>
          <p:cNvPr id="9" name="Улыбающееся лицо 8">
            <a:hlinkClick r:id="rId9" action="ppaction://hlinksldjump"/>
          </p:cNvPr>
          <p:cNvSpPr/>
          <p:nvPr/>
        </p:nvSpPr>
        <p:spPr>
          <a:xfrm>
            <a:off x="10868891" y="6026727"/>
            <a:ext cx="810491" cy="581891"/>
          </a:xfrm>
          <a:prstGeom prst="smileyFac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3703638" y="4302125"/>
          <a:ext cx="2122487" cy="654050"/>
        </p:xfrm>
        <a:graphic>
          <a:graphicData uri="http://schemas.openxmlformats.org/presentationml/2006/ole">
            <p:oleObj spid="_x0000_s34842" name="Формула" r:id="rId10" imgW="15849600" imgH="4876800" progId="Equation.3">
              <p:embed/>
            </p:oleObj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4017963" y="5016500"/>
          <a:ext cx="1592262" cy="654050"/>
        </p:xfrm>
        <a:graphic>
          <a:graphicData uri="http://schemas.openxmlformats.org/presentationml/2006/ole">
            <p:oleObj spid="_x0000_s34843" name="Формула" r:id="rId11" imgW="11887200" imgH="4876800" progId="Equation.3">
              <p:embed/>
            </p:oleObj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3584575" y="5759450"/>
          <a:ext cx="2817813" cy="776288"/>
        </p:xfrm>
        <a:graphic>
          <a:graphicData uri="http://schemas.openxmlformats.org/presentationml/2006/ole">
            <p:oleObj spid="_x0000_s34844" name="Формула" r:id="rId12" imgW="21031200" imgH="579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2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06000" y="375963"/>
            <a:ext cx="4873474" cy="679994"/>
          </a:xfrm>
        </p:spPr>
        <p:txBody>
          <a:bodyPr/>
          <a:lstStyle/>
          <a:p>
            <a:r>
              <a:rPr lang="ru-RU" dirty="0"/>
              <a:t>В Классе</a:t>
            </a:r>
          </a:p>
        </p:txBody>
      </p:sp>
      <p:graphicFrame>
        <p:nvGraphicFramePr>
          <p:cNvPr id="10" name="Содержимое 9"/>
          <p:cNvGraphicFramePr>
            <a:graphicFrameLocks noGrp="1" noChangeAspect="1"/>
          </p:cNvGraphicFramePr>
          <p:nvPr>
            <p:ph sz="quarter" idx="13"/>
          </p:nvPr>
        </p:nvGraphicFramePr>
        <p:xfrm>
          <a:off x="1389492" y="1039213"/>
          <a:ext cx="3570287" cy="728662"/>
        </p:xfrm>
        <a:graphic>
          <a:graphicData uri="http://schemas.openxmlformats.org/presentationml/2006/ole">
            <p:oleObj spid="_x0000_s35861" name="Формула" r:id="rId3" imgW="29870400" imgH="6096000" progId="Equation.3">
              <p:embed/>
            </p:oleObj>
          </a:graphicData>
        </a:graphic>
      </p:graphicFrame>
      <p:graphicFrame>
        <p:nvGraphicFramePr>
          <p:cNvPr id="35843" name="Содержимое 9"/>
          <p:cNvGraphicFramePr>
            <a:graphicFrameLocks noChangeAspect="1"/>
          </p:cNvGraphicFramePr>
          <p:nvPr/>
        </p:nvGraphicFramePr>
        <p:xfrm>
          <a:off x="6629400" y="1233488"/>
          <a:ext cx="2843213" cy="765175"/>
        </p:xfrm>
        <a:graphic>
          <a:graphicData uri="http://schemas.openxmlformats.org/presentationml/2006/ole">
            <p:oleObj spid="_x0000_s35862" name="Формула" r:id="rId4" imgW="23774400" imgH="6400800" progId="Equation.3">
              <p:embed/>
            </p:oleObj>
          </a:graphicData>
        </a:graphic>
      </p:graphicFrame>
      <p:graphicFrame>
        <p:nvGraphicFramePr>
          <p:cNvPr id="35844" name="Содержимое 9"/>
          <p:cNvGraphicFramePr>
            <a:graphicFrameLocks noChangeAspect="1"/>
          </p:cNvGraphicFramePr>
          <p:nvPr/>
        </p:nvGraphicFramePr>
        <p:xfrm>
          <a:off x="1603001" y="1562347"/>
          <a:ext cx="3063875" cy="1457325"/>
        </p:xfrm>
        <a:graphic>
          <a:graphicData uri="http://schemas.openxmlformats.org/presentationml/2006/ole">
            <p:oleObj spid="_x0000_s35863" name="Формула" r:id="rId5" imgW="25603200" imgH="12192000" progId="Equation.3">
              <p:embed/>
            </p:oleObj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6949035" y="1937845"/>
          <a:ext cx="1531937" cy="765175"/>
        </p:xfrm>
        <a:graphic>
          <a:graphicData uri="http://schemas.openxmlformats.org/presentationml/2006/ole">
            <p:oleObj spid="_x0000_s35864" name="Формула" r:id="rId6" imgW="12801600" imgH="6400800" progId="Equation.3">
              <p:embed/>
            </p:oleObj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672453" y="2962932"/>
          <a:ext cx="2989263" cy="765175"/>
        </p:xfrm>
        <a:graphic>
          <a:graphicData uri="http://schemas.openxmlformats.org/presentationml/2006/ole">
            <p:oleObj spid="_x0000_s35865" name="Формула" r:id="rId7" imgW="24993600" imgH="6400800" progId="Equation.3">
              <p:embed/>
            </p:oleObj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6742660" y="2643188"/>
          <a:ext cx="3100387" cy="765175"/>
        </p:xfrm>
        <a:graphic>
          <a:graphicData uri="http://schemas.openxmlformats.org/presentationml/2006/ole">
            <p:oleObj spid="_x0000_s35866" name="Формула" r:id="rId8" imgW="25908000" imgH="6400800" progId="Equation.3">
              <p:embed/>
            </p:oleObj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503292" y="3728216"/>
          <a:ext cx="10288588" cy="776288"/>
        </p:xfrm>
        <a:graphic>
          <a:graphicData uri="http://schemas.openxmlformats.org/presentationml/2006/ole">
            <p:oleObj spid="_x0000_s35867" name="Формула" r:id="rId9" imgW="76809600" imgH="5791200" progId="Equation.3">
              <p:embed/>
            </p:oleObj>
          </a:graphicData>
        </a:graphic>
      </p:graphicFrame>
      <p:graphicFrame>
        <p:nvGraphicFramePr>
          <p:cNvPr id="35850" name="Содержимое 9"/>
          <p:cNvGraphicFramePr>
            <a:graphicFrameLocks noChangeAspect="1"/>
          </p:cNvGraphicFramePr>
          <p:nvPr/>
        </p:nvGraphicFramePr>
        <p:xfrm>
          <a:off x="1359262" y="4626655"/>
          <a:ext cx="2853214" cy="963996"/>
        </p:xfrm>
        <a:graphic>
          <a:graphicData uri="http://schemas.openxmlformats.org/presentationml/2006/ole">
            <p:oleObj spid="_x0000_s35868" name="Формула" r:id="rId10" imgW="40538400" imgH="13716000" progId="Equation.3">
              <p:embed/>
            </p:oleObj>
          </a:graphicData>
        </a:graphic>
      </p:graphicFrame>
      <p:graphicFrame>
        <p:nvGraphicFramePr>
          <p:cNvPr id="35851" name="Содержимое 9"/>
          <p:cNvGraphicFramePr>
            <a:graphicFrameLocks noChangeAspect="1"/>
          </p:cNvGraphicFramePr>
          <p:nvPr/>
        </p:nvGraphicFramePr>
        <p:xfrm>
          <a:off x="7343556" y="4470071"/>
          <a:ext cx="3195638" cy="965200"/>
        </p:xfrm>
        <a:graphic>
          <a:graphicData uri="http://schemas.openxmlformats.org/presentationml/2006/ole">
            <p:oleObj spid="_x0000_s35869" name="Формула" r:id="rId11" imgW="45415200" imgH="13716000" progId="Equation.3">
              <p:embed/>
            </p:oleObj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6712" y="642918"/>
            <a:ext cx="10953827" cy="3357586"/>
          </a:xfrm>
          <a:prstGeom prst="rect">
            <a:avLst/>
          </a:prstGeom>
          <a:noFill/>
        </p:spPr>
        <p:txBody>
          <a:bodyPr wrap="none">
            <a:prstTxWarp prst="textDeflateTo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ysDash"/>
                </a:ln>
                <a:solidFill>
                  <a:schemeClr val="accent3"/>
                </a:solidFill>
                <a:effectLst>
                  <a:outerShdw blurRad="50000" dist="50800" dir="7500000" sx="102000" sy="102000" algn="tl">
                    <a:schemeClr val="accent6">
                      <a:lumMod val="75000"/>
                    </a:schemeClr>
                  </a:outerShdw>
                </a:effectLst>
                <a:latin typeface="+mn-lt"/>
              </a:rPr>
              <a:t>Спасибо за урок</a:t>
            </a:r>
          </a:p>
        </p:txBody>
      </p:sp>
      <p:pic>
        <p:nvPicPr>
          <p:cNvPr id="3" name="Рисунок 2" descr="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2" y="4071939"/>
            <a:ext cx="3524249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>
            <a:extLst>
              <a:ext uri="{FF2B5EF4-FFF2-40B4-BE49-F238E27FC236}">
                <a16:creationId xmlns:a16="http://schemas.microsoft.com/office/drawing/2014/main" xmlns="" id="{1BCF1C7C-BAA4-4068-8014-F44E41A58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6" y="504825"/>
            <a:ext cx="11077574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Дифференциальным уравнением 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)-ого порядка называется соотношение, связывающее независимую переменную х, функцию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её производные до (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)-ого порядка включительно.</a:t>
            </a:r>
          </a:p>
          <a:p>
            <a:pPr algn="just"/>
            <a:endParaRPr lang="ru-RU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Определение:</a:t>
            </a:r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Наивысший порядок производной, входящий в уравнение называется порядком уравнения.</a:t>
            </a:r>
          </a:p>
          <a:p>
            <a:pPr algn="just"/>
            <a:r>
              <a:rPr lang="ru-R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73716FD8-7074-4F05-A2EC-6DC30AF52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" y="3306187"/>
            <a:ext cx="10896599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en-US" sz="3200" b="1" dirty="0">
                <a:latin typeface="Times New Roman" panose="02020603050405020304" pitchFamily="18" charset="0"/>
              </a:rPr>
              <a:t>Определение:</a:t>
            </a:r>
            <a:r>
              <a:rPr lang="ru-RU" altLang="en-US" sz="3200" dirty="0">
                <a:latin typeface="Times New Roman" panose="02020603050405020304" pitchFamily="18" charset="0"/>
              </a:rPr>
              <a:t> Всякая функция,                       которая, будучи подставленная в уравнение (1), обращает его в тождество, называется решением этого уравнения.</a:t>
            </a:r>
          </a:p>
          <a:p>
            <a:pPr eaLnBrk="1" hangingPunct="1"/>
            <a:endParaRPr lang="ru-RU" altLang="en-US" sz="32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en-US" sz="3200" b="1" dirty="0">
                <a:latin typeface="Times New Roman" panose="02020603050405020304" pitchFamily="18" charset="0"/>
              </a:rPr>
              <a:t>Определение</a:t>
            </a:r>
            <a:r>
              <a:rPr lang="ru-RU" altLang="en-US" sz="3200" dirty="0">
                <a:latin typeface="Times New Roman" panose="02020603050405020304" pitchFamily="18" charset="0"/>
              </a:rPr>
              <a:t>: Решить уравнение – значит, найти все его решения в заданной области.</a:t>
            </a: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xmlns="" id="{26123FA1-0847-4D91-8757-6778096BD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55903479"/>
              </p:ext>
            </p:extLst>
          </p:nvPr>
        </p:nvGraphicFramePr>
        <p:xfrm>
          <a:off x="6426202" y="3333174"/>
          <a:ext cx="2331027" cy="560387"/>
        </p:xfrm>
        <a:graphic>
          <a:graphicData uri="http://schemas.openxmlformats.org/presentationml/2006/ole">
            <p:oleObj spid="_x0000_s38915" name="Формула" r:id="rId3" imgW="13716000" imgH="4876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EDF57F74-E15E-44B0-8FC8-A6CB0816A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" y="189289"/>
            <a:ext cx="1142047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en-US" sz="3200" b="1" dirty="0">
                <a:latin typeface="Times New Roman" panose="02020603050405020304" pitchFamily="18" charset="0"/>
              </a:rPr>
              <a:t>Определение</a:t>
            </a:r>
            <a:r>
              <a:rPr lang="ru-RU" altLang="en-US" sz="3200" dirty="0">
                <a:latin typeface="Times New Roman" panose="02020603050405020304" pitchFamily="18" charset="0"/>
              </a:rPr>
              <a:t>: Общим решением дифференциального уравнения называется такое его решение                   которое содержит столько независимых постоянных, каков порядок этого уравнения.</a:t>
            </a:r>
          </a:p>
          <a:p>
            <a:pPr algn="just" eaLnBrk="1" hangingPunct="1"/>
            <a:r>
              <a:rPr lang="ru-RU" altLang="en-US" sz="3200" dirty="0">
                <a:latin typeface="Times New Roman" panose="02020603050405020304" pitchFamily="18" charset="0"/>
              </a:rPr>
              <a:t>	Если общее решение задано в неявном виде                                     то оно называется общим интегралом дифференциального уравнения.  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xmlns="" id="{42091A3C-C7FE-4A76-9AF2-0CF61FD7F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9152602"/>
              </p:ext>
            </p:extLst>
          </p:nvPr>
        </p:nvGraphicFramePr>
        <p:xfrm>
          <a:off x="7772399" y="778679"/>
          <a:ext cx="2469065" cy="432896"/>
        </p:xfrm>
        <a:graphic>
          <a:graphicData uri="http://schemas.openxmlformats.org/presentationml/2006/ole">
            <p:oleObj spid="_x0000_s37894" r:id="rId3" imgW="33223200" imgH="5486400" progId="Equation.3">
              <p:embed/>
            </p:oleObj>
          </a:graphicData>
        </a:graphic>
      </p:graphicFrame>
      <p:graphicFrame>
        <p:nvGraphicFramePr>
          <p:cNvPr id="2051" name="Object 6">
            <a:extLst>
              <a:ext uri="{FF2B5EF4-FFF2-40B4-BE49-F238E27FC236}">
                <a16:creationId xmlns:a16="http://schemas.microsoft.com/office/drawing/2014/main" xmlns="" id="{32CAEDAD-D12A-40F2-80A4-173061A220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05121626"/>
              </p:ext>
            </p:extLst>
          </p:nvPr>
        </p:nvGraphicFramePr>
        <p:xfrm>
          <a:off x="2657475" y="3201987"/>
          <a:ext cx="2143125" cy="454025"/>
        </p:xfrm>
        <a:graphic>
          <a:graphicData uri="http://schemas.openxmlformats.org/presentationml/2006/ole">
            <p:oleObj spid="_x0000_s37895" r:id="rId4" imgW="36880800" imgH="5486400" progId="Equation.3">
              <p:embed/>
            </p:oleObj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18CF259-0FB3-47CE-B97B-A83791D1C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3728719"/>
            <a:ext cx="119443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en-US" b="1" dirty="0">
                <a:latin typeface="Times New Roman" panose="02020603050405020304" pitchFamily="18" charset="0"/>
              </a:rPr>
              <a:t>                </a:t>
            </a:r>
            <a:r>
              <a:rPr lang="ru-RU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Всякое решение дифференциального уравнения, которое получается из общего решения, если производным постоянным, в него входящим придать определенные значения, называется частным решением этого дифференциального уравнения.</a:t>
            </a:r>
            <a:r>
              <a:rPr lang="ru-RU" altLang="en-US" sz="3600" dirty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8122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886" y="304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Уравнение вида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45040" y="1567542"/>
            <a:ext cx="76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  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04767" y="2868612"/>
          <a:ext cx="5051153" cy="728094"/>
        </p:xfrm>
        <a:graphic>
          <a:graphicData uri="http://schemas.openxmlformats.org/presentationml/2006/ole">
            <p:oleObj spid="_x0000_s1038" name="Уравнение" r:id="rId3" imgW="33832800" imgH="48768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65519" y="2352041"/>
            <a:ext cx="42976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заданные функции, 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называется уравнением </a:t>
            </a:r>
          </a:p>
          <a:p>
            <a:pPr algn="just"/>
            <a:r>
              <a:rPr lang="ru-RU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разделяющимися переменными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1466626" y="1310640"/>
            <a:ext cx="7833360" cy="853440"/>
            <a:chOff x="1493520" y="1310640"/>
            <a:chExt cx="7833360" cy="853440"/>
          </a:xfrm>
        </p:grpSpPr>
        <p:graphicFrame>
          <p:nvGraphicFramePr>
            <p:cNvPr id="5" name="Объект 4"/>
            <p:cNvGraphicFramePr>
              <a:graphicFrameLocks noChangeAspect="1"/>
            </p:cNvGraphicFramePr>
            <p:nvPr/>
          </p:nvGraphicFramePr>
          <p:xfrm>
            <a:off x="1530295" y="1339645"/>
            <a:ext cx="7767166" cy="807402"/>
          </p:xfrm>
          <a:graphic>
            <a:graphicData uri="http://schemas.openxmlformats.org/presentationml/2006/ole">
              <p:oleObj spid="_x0000_s1039" name="Формула" r:id="rId4" imgW="46634400" imgH="4876800" progId="Equation.3">
                <p:embed/>
              </p:oleObj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1493520" y="1310640"/>
              <a:ext cx="7833360" cy="85344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47650" y="4669472"/>
          <a:ext cx="4966702" cy="634047"/>
        </p:xfrm>
        <a:graphic>
          <a:graphicData uri="http://schemas.openxmlformats.org/presentationml/2006/ole">
            <p:oleObj spid="_x0000_s1040" name="Уравнение" r:id="rId5" imgW="42976800" imgH="548640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947410" y="4610418"/>
          <a:ext cx="4545013" cy="635000"/>
        </p:xfrm>
        <a:graphic>
          <a:graphicData uri="http://schemas.openxmlformats.org/presentationml/2006/ole">
            <p:oleObj spid="_x0000_s1041" name="Уравнение" r:id="rId6" imgW="39319200" imgH="548640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965575" y="5986463"/>
          <a:ext cx="114300" cy="215900"/>
        </p:xfrm>
        <a:graphic>
          <a:graphicData uri="http://schemas.openxmlformats.org/presentationml/2006/ole">
            <p:oleObj spid="_x0000_s1042" name="Уравнение" r:id="rId7" imgW="2743200" imgH="518160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563303" y="5540692"/>
          <a:ext cx="3889058" cy="805605"/>
        </p:xfrm>
        <a:graphic>
          <a:graphicData uri="http://schemas.openxmlformats.org/presentationml/2006/ole">
            <p:oleObj spid="_x0000_s1043" name="Уравнение" r:id="rId8" imgW="26517600" imgH="548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35" y="350521"/>
            <a:ext cx="10364451" cy="1112520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Алгоритм решение дифференциального уравнения с разделяющимися переменными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73480" y="381000"/>
            <a:ext cx="9768840" cy="1066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1960" y="1828800"/>
            <a:ext cx="10332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Выражают производную функции через дифференциал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dy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499360"/>
            <a:ext cx="10393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Члены с одинаковыми дифференциалами переносят в одну сторону равенства и выносят дифференциал за скобки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3566160"/>
            <a:ext cx="10469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Разделяют переменные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" y="4160520"/>
            <a:ext cx="9966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Интегрируют обе части равенства и находят общее решение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680" y="4800600"/>
            <a:ext cx="10469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Если заданы начальные условия, то находят частное решение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17803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Пример 1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515043" y="447040"/>
          <a:ext cx="4860925" cy="635000"/>
        </p:xfrm>
        <a:graphic>
          <a:graphicData uri="http://schemas.openxmlformats.org/presentationml/2006/ole">
            <p:oleObj spid="_x0000_s2076" name="Уравнение" r:id="rId3" imgW="42062400" imgH="54864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2585" y="1456055"/>
          <a:ext cx="4860925" cy="635000"/>
        </p:xfrm>
        <a:graphic>
          <a:graphicData uri="http://schemas.openxmlformats.org/presentationml/2006/ole">
            <p:oleObj spid="_x0000_s2077" name="Уравнение" r:id="rId4" imgW="42062400" imgH="54864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50218" y="1395095"/>
          <a:ext cx="2713037" cy="635000"/>
        </p:xfrm>
        <a:graphic>
          <a:graphicData uri="http://schemas.openxmlformats.org/presentationml/2006/ole">
            <p:oleObj spid="_x0000_s2078" name="Уравнение" r:id="rId5" imgW="23469600" imgH="548640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28593" y="2254140"/>
          <a:ext cx="6129338" cy="1235075"/>
        </p:xfrm>
        <a:graphic>
          <a:graphicData uri="http://schemas.openxmlformats.org/presentationml/2006/ole">
            <p:oleObj spid="_x0000_s2079" name="Уравнение" r:id="rId6" imgW="53035200" imgH="1066800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781641" y="2254054"/>
          <a:ext cx="3698875" cy="1163638"/>
        </p:xfrm>
        <a:graphic>
          <a:graphicData uri="http://schemas.openxmlformats.org/presentationml/2006/ole">
            <p:oleObj spid="_x0000_s2080" name="Уравнение" r:id="rId7" imgW="32004000" imgH="10058400" progId="Equation.3">
              <p:embed/>
            </p:oleObj>
          </a:graphicData>
        </a:graphic>
      </p:graphicFrame>
      <p:graphicFrame>
        <p:nvGraphicFramePr>
          <p:cNvPr id="2055" name="Object 7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3573780" y="3577908"/>
          <a:ext cx="2095500" cy="1235720"/>
        </p:xfrm>
        <a:graphic>
          <a:graphicData uri="http://schemas.openxmlformats.org/presentationml/2006/ole">
            <p:oleObj spid="_x0000_s2081" name="Уравнение" r:id="rId9" imgW="17068800" imgH="10058400" progId="Equation.3">
              <p:embed/>
            </p:oleObj>
          </a:graphicData>
        </a:graphic>
      </p:graphicFrame>
      <p:sp>
        <p:nvSpPr>
          <p:cNvPr id="10" name="Овал 9">
            <a:hlinkClick r:id="rId10" action="ppaction://hlinksldjump"/>
          </p:cNvPr>
          <p:cNvSpPr/>
          <p:nvPr/>
        </p:nvSpPr>
        <p:spPr>
          <a:xfrm>
            <a:off x="3489960" y="3703320"/>
            <a:ext cx="1905000" cy="12039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827338" y="3690938"/>
          <a:ext cx="2878137" cy="1095375"/>
        </p:xfrm>
        <a:graphic>
          <a:graphicData uri="http://schemas.openxmlformats.org/presentationml/2006/ole">
            <p:oleObj spid="_x0000_s2082" name="Уравнение" r:id="rId11" imgW="18592800" imgH="9448800" progId="Equation.3">
              <p:embed/>
            </p:oleObj>
          </a:graphicData>
        </a:graphic>
      </p:graphicFrame>
      <p:sp>
        <p:nvSpPr>
          <p:cNvPr id="12" name="Овал 11"/>
          <p:cNvSpPr/>
          <p:nvPr/>
        </p:nvSpPr>
        <p:spPr>
          <a:xfrm>
            <a:off x="5623560" y="3581400"/>
            <a:ext cx="1874520" cy="135636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77828" y="3721735"/>
          <a:ext cx="4125912" cy="1019175"/>
        </p:xfrm>
        <a:graphic>
          <a:graphicData uri="http://schemas.openxmlformats.org/presentationml/2006/ole">
            <p:oleObj spid="_x0000_s2083" name="Уравнение" r:id="rId12" imgW="28651200" imgH="9448800" progId="Equation.3">
              <p:embed/>
            </p:oleObj>
          </a:graphicData>
        </a:graphic>
      </p:graphicFrame>
      <p:graphicFrame>
        <p:nvGraphicFramePr>
          <p:cNvPr id="2058" name="Object 10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495290" y="3667443"/>
          <a:ext cx="2501900" cy="1163637"/>
        </p:xfrm>
        <a:graphic>
          <a:graphicData uri="http://schemas.openxmlformats.org/presentationml/2006/ole">
            <p:oleObj spid="_x0000_s2084" name="Уравнение" r:id="rId13" imgW="21640800" imgH="10058400" progId="Equation.3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847658" y="5121593"/>
          <a:ext cx="7151910" cy="943928"/>
        </p:xfrm>
        <a:graphic>
          <a:graphicData uri="http://schemas.openxmlformats.org/presentationml/2006/ole">
            <p:oleObj spid="_x0000_s2085" name="Уравнение" r:id="rId14" imgW="38100000" imgH="67056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347200" y="3581082"/>
          <a:ext cx="604520" cy="1171258"/>
        </p:xfrm>
        <a:graphic>
          <a:graphicData uri="http://schemas.openxmlformats.org/presentationml/2006/ole">
            <p:oleObj spid="_x0000_s2086" name="Уравнение" r:id="rId15" imgW="4876800" imgH="9448800" progId="Equation.3">
              <p:embed/>
            </p:oleObj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739707" y="5219700"/>
          <a:ext cx="7706857" cy="1059180"/>
        </p:xfrm>
        <a:graphic>
          <a:graphicData uri="http://schemas.openxmlformats.org/presentationml/2006/ole">
            <p:oleObj spid="_x0000_s2087" name="Уравнение" r:id="rId16" imgW="36576000" imgH="6705600" progId="Equation.3">
              <p:embed/>
            </p:oleObj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835910" y="5108575"/>
          <a:ext cx="6423025" cy="1058863"/>
        </p:xfrm>
        <a:graphic>
          <a:graphicData uri="http://schemas.openxmlformats.org/presentationml/2006/ole">
            <p:oleObj spid="_x0000_s2088" name="Уравнение" r:id="rId17" imgW="30480000" imgH="6705600" progId="Equation.3">
              <p:embed/>
            </p:oleObj>
          </a:graphicData>
        </a:graphic>
      </p:graphicFrame>
      <p:sp>
        <p:nvSpPr>
          <p:cNvPr id="18" name="Солнце 17">
            <a:hlinkClick r:id="rId18" action="ppaction://hlinksldjump"/>
          </p:cNvPr>
          <p:cNvSpPr/>
          <p:nvPr/>
        </p:nvSpPr>
        <p:spPr>
          <a:xfrm>
            <a:off x="10988040" y="5791200"/>
            <a:ext cx="716280" cy="701040"/>
          </a:xfrm>
          <a:prstGeom prst="sun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076054" y="2402237"/>
            <a:ext cx="898902" cy="38745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453539" y="3004087"/>
            <a:ext cx="898902" cy="38745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971654" y="2415152"/>
            <a:ext cx="898902" cy="38745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607085" y="2942095"/>
            <a:ext cx="898902" cy="38745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4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5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0" grpId="1" animBg="1"/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752725" y="357188"/>
          <a:ext cx="1265238" cy="755650"/>
        </p:xfrm>
        <a:graphic>
          <a:graphicData uri="http://schemas.openxmlformats.org/presentationml/2006/ole">
            <p:oleObj spid="_x0000_s4113" name="Уравнение" r:id="rId3" imgW="11887200" imgH="94488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27382" y="980729"/>
            <a:ext cx="14053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n>
                  <a:solidFill>
                    <a:schemeClr val="accent1"/>
                  </a:solidFill>
                </a:ln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47595" y="1124745"/>
            <a:ext cx="1891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Пусть х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+1=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9723" y="1556793"/>
            <a:ext cx="15392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9723" y="1988841"/>
            <a:ext cx="1947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91744" y="2420889"/>
            <a:ext cx="12121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99724" y="2852937"/>
            <a:ext cx="19078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Выразим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335463" y="3284538"/>
          <a:ext cx="1695450" cy="744537"/>
        </p:xfrm>
        <a:graphic>
          <a:graphicData uri="http://schemas.openxmlformats.org/presentationml/2006/ole">
            <p:oleObj spid="_x0000_s4114" name="Уравнение" r:id="rId4" imgW="16154400" imgH="94488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27381" y="3861049"/>
            <a:ext cx="10657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Подставим в исходную функцию новые переменные</a:t>
            </a: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047875" y="4149725"/>
          <a:ext cx="1363663" cy="1095375"/>
        </p:xfrm>
        <a:graphic>
          <a:graphicData uri="http://schemas.openxmlformats.org/presentationml/2006/ole">
            <p:oleObj spid="_x0000_s4115" name="Уравнение" r:id="rId5" imgW="12801600" imgH="137160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392488" y="4437063"/>
          <a:ext cx="1363662" cy="754062"/>
        </p:xfrm>
        <a:graphic>
          <a:graphicData uri="http://schemas.openxmlformats.org/presentationml/2006/ole">
            <p:oleObj spid="_x0000_s4116" name="Уравнение" r:id="rId6" imgW="12801600" imgH="944880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735513" y="4437063"/>
          <a:ext cx="1916112" cy="754062"/>
        </p:xfrm>
        <a:graphic>
          <a:graphicData uri="http://schemas.openxmlformats.org/presentationml/2006/ole">
            <p:oleObj spid="_x0000_s4117" name="Уравнение" r:id="rId7" imgW="17983200" imgH="944880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738938" y="4437063"/>
          <a:ext cx="2306637" cy="754062"/>
        </p:xfrm>
        <a:graphic>
          <a:graphicData uri="http://schemas.openxmlformats.org/presentationml/2006/ole">
            <p:oleObj spid="_x0000_s4118" name="Уравнение" r:id="rId8" imgW="21640800" imgH="94488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30213" y="4398645"/>
          <a:ext cx="1557337" cy="755650"/>
        </p:xfrm>
        <a:graphic>
          <a:graphicData uri="http://schemas.openxmlformats.org/presentationml/2006/ole">
            <p:oleObj spid="_x0000_s4119" name="Уравнение" r:id="rId9" imgW="14630400" imgH="9448800" progId="Equation.3">
              <p:embed/>
            </p:oleObj>
          </a:graphicData>
        </a:graphic>
      </p:graphicFrame>
      <p:sp>
        <p:nvSpPr>
          <p:cNvPr id="18" name="Равнобедренный треугольник 17">
            <a:hlinkClick r:id="rId10" action="ppaction://hlinksldjump"/>
          </p:cNvPr>
          <p:cNvSpPr/>
          <p:nvPr/>
        </p:nvSpPr>
        <p:spPr>
          <a:xfrm rot="16200000">
            <a:off x="10744200" y="5684520"/>
            <a:ext cx="640080" cy="5029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752725" y="333375"/>
          <a:ext cx="1265238" cy="803275"/>
        </p:xfrm>
        <a:graphic>
          <a:graphicData uri="http://schemas.openxmlformats.org/presentationml/2006/ole">
            <p:oleObj spid="_x0000_s5136" name="Уравнение" r:id="rId3" imgW="11887200" imgH="100584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27382" y="980729"/>
            <a:ext cx="14053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n>
                  <a:solidFill>
                    <a:schemeClr val="accent1"/>
                  </a:solidFill>
                </a:ln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47595" y="1124745"/>
            <a:ext cx="1891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Пусть у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-1=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9723" y="1556793"/>
            <a:ext cx="1468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9723" y="1988841"/>
            <a:ext cx="18277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91744" y="2420889"/>
            <a:ext cx="12121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dt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99724" y="2852937"/>
            <a:ext cx="19078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Выразим 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319588" y="3284538"/>
          <a:ext cx="1727200" cy="744537"/>
        </p:xfrm>
        <a:graphic>
          <a:graphicData uri="http://schemas.openxmlformats.org/presentationml/2006/ole">
            <p:oleObj spid="_x0000_s5137" name="Уравнение" r:id="rId4" imgW="16459200" imgH="94488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27381" y="3861049"/>
            <a:ext cx="10657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Подставим в исходную функцию новые переменные</a:t>
            </a: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047875" y="4149725"/>
          <a:ext cx="1363663" cy="1095375"/>
        </p:xfrm>
        <a:graphic>
          <a:graphicData uri="http://schemas.openxmlformats.org/presentationml/2006/ole">
            <p:oleObj spid="_x0000_s5138" name="Уравнение" r:id="rId5" imgW="533169" imgH="571252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392488" y="4437063"/>
          <a:ext cx="1363662" cy="754062"/>
        </p:xfrm>
        <a:graphic>
          <a:graphicData uri="http://schemas.openxmlformats.org/presentationml/2006/ole">
            <p:oleObj spid="_x0000_s5139" name="Уравнение" r:id="rId6" imgW="533169" imgH="393529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735513" y="4437063"/>
          <a:ext cx="1916112" cy="754062"/>
        </p:xfrm>
        <a:graphic>
          <a:graphicData uri="http://schemas.openxmlformats.org/presentationml/2006/ole">
            <p:oleObj spid="_x0000_s5140" name="Уравнение" r:id="rId7" imgW="748975" imgH="393529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723063" y="4437063"/>
          <a:ext cx="2338387" cy="754062"/>
        </p:xfrm>
        <a:graphic>
          <a:graphicData uri="http://schemas.openxmlformats.org/presentationml/2006/ole">
            <p:oleObj spid="_x0000_s5141" name="Уравнение" r:id="rId8" imgW="21945600" imgH="944880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14338" y="4375150"/>
          <a:ext cx="1589087" cy="803275"/>
        </p:xfrm>
        <a:graphic>
          <a:graphicData uri="http://schemas.openxmlformats.org/presentationml/2006/ole">
            <p:oleObj spid="_x0000_s5142" name="Уравнение" r:id="rId9" imgW="14935200" imgH="10058400" progId="Equation.3">
              <p:embed/>
            </p:oleObj>
          </a:graphicData>
        </a:graphic>
      </p:graphicFrame>
      <p:sp>
        <p:nvSpPr>
          <p:cNvPr id="16" name="Улыбающееся лицо 15">
            <a:hlinkClick r:id="rId10" action="ppaction://hlinksldjump"/>
          </p:cNvPr>
          <p:cNvSpPr/>
          <p:nvPr/>
        </p:nvSpPr>
        <p:spPr>
          <a:xfrm rot="10800000" flipH="1" flipV="1">
            <a:off x="10850880" y="5638800"/>
            <a:ext cx="472440" cy="579120"/>
          </a:xfrm>
          <a:prstGeom prst="smileyFac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3775" y="618517"/>
            <a:ext cx="2560945" cy="798803"/>
          </a:xfrm>
        </p:spPr>
        <p:txBody>
          <a:bodyPr/>
          <a:lstStyle/>
          <a:p>
            <a:pPr algn="l"/>
            <a:r>
              <a:rPr lang="ru-RU" dirty="0"/>
              <a:t>Пример 2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207509" y="554672"/>
          <a:ext cx="2279210" cy="954088"/>
        </p:xfrm>
        <a:graphic>
          <a:graphicData uri="http://schemas.openxmlformats.org/presentationml/2006/ole">
            <p:oleObj spid="_x0000_s25618" name="Уравнение" r:id="rId3" imgW="13106400" imgH="54864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4035743" y="1279525"/>
          <a:ext cx="2384425" cy="1643063"/>
        </p:xfrm>
        <a:graphic>
          <a:graphicData uri="http://schemas.openxmlformats.org/presentationml/2006/ole">
            <p:oleObj spid="_x0000_s25619" name="Уравнение" r:id="rId4" imgW="13716000" imgH="944880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6568440" y="1260793"/>
          <a:ext cx="1165225" cy="1749425"/>
        </p:xfrm>
        <a:graphic>
          <a:graphicData uri="http://schemas.openxmlformats.org/presentationml/2006/ole">
            <p:oleObj spid="_x0000_s25620" name="Уравнение" r:id="rId5" imgW="6705600" imgH="1005840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724275" y="2821623"/>
          <a:ext cx="4079875" cy="1855787"/>
        </p:xfrm>
        <a:graphic>
          <a:graphicData uri="http://schemas.openxmlformats.org/presentationml/2006/ole">
            <p:oleObj spid="_x0000_s25621" name="Уравнение" r:id="rId6" imgW="23469600" imgH="10668000" progId="Equation.3">
              <p:embed/>
            </p:oleObj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4861560" y="3108960"/>
            <a:ext cx="609600" cy="6248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901440" y="3931920"/>
            <a:ext cx="502920" cy="5943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537960" y="3032760"/>
            <a:ext cx="350520" cy="6858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583680" y="4008120"/>
            <a:ext cx="472440" cy="5486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327525" y="2967038"/>
          <a:ext cx="2543175" cy="1749425"/>
        </p:xfrm>
        <a:graphic>
          <a:graphicData uri="http://schemas.openxmlformats.org/presentationml/2006/ole">
            <p:oleObj spid="_x0000_s25622" name="Уравнение" r:id="rId7" imgW="14630400" imgH="10058400" progId="Equation.3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944938" y="4813300"/>
          <a:ext cx="3284537" cy="1749425"/>
        </p:xfrm>
        <a:graphic>
          <a:graphicData uri="http://schemas.openxmlformats.org/presentationml/2006/ole">
            <p:oleObj spid="_x0000_s25623" name="Уравнение" r:id="rId8" imgW="18897600" imgH="10058400" progId="Equation.3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037965" y="4663440"/>
          <a:ext cx="3867150" cy="1749425"/>
        </p:xfrm>
        <a:graphic>
          <a:graphicData uri="http://schemas.openxmlformats.org/presentationml/2006/ole">
            <p:oleObj spid="_x0000_s25624" name="Уравнение" r:id="rId9" imgW="22250400" imgH="10058400" progId="Equation.3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4158615" y="4840288"/>
          <a:ext cx="3390900" cy="1643062"/>
        </p:xfrm>
        <a:graphic>
          <a:graphicData uri="http://schemas.openxmlformats.org/presentationml/2006/ole">
            <p:oleObj spid="_x0000_s25625" name="Уравнение" r:id="rId10" imgW="19507200" imgH="944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6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8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336</Words>
  <Application>Microsoft Office PowerPoint</Application>
  <PresentationFormat>Произвольный</PresentationFormat>
  <Paragraphs>49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Капля</vt:lpstr>
      <vt:lpstr>Формула</vt:lpstr>
      <vt:lpstr>Microsoft Equation 3.0</vt:lpstr>
      <vt:lpstr>Уравнение</vt:lpstr>
      <vt:lpstr>Дифференциальные уравнения первого порядка</vt:lpstr>
      <vt:lpstr>Слайд 2</vt:lpstr>
      <vt:lpstr>Слайд 3</vt:lpstr>
      <vt:lpstr>Слайд 4</vt:lpstr>
      <vt:lpstr>Алгоритм решение дифференциального уравнения с разделяющимися переменными</vt:lpstr>
      <vt:lpstr>Пример 1</vt:lpstr>
      <vt:lpstr>Слайд 7</vt:lpstr>
      <vt:lpstr>Слайд 8</vt:lpstr>
      <vt:lpstr>Пример 2</vt:lpstr>
      <vt:lpstr>Пример 3</vt:lpstr>
      <vt:lpstr>Слайд 11</vt:lpstr>
      <vt:lpstr>Пример 4</vt:lpstr>
      <vt:lpstr>Слайд 13</vt:lpstr>
      <vt:lpstr>Пример 5</vt:lpstr>
      <vt:lpstr>Слайд 15</vt:lpstr>
      <vt:lpstr>Пример 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Заикина Яна Александровна</dc:creator>
  <cp:lastModifiedBy>zaikina</cp:lastModifiedBy>
  <cp:revision>73</cp:revision>
  <dcterms:created xsi:type="dcterms:W3CDTF">2013-07-31T16:34:15Z</dcterms:created>
  <dcterms:modified xsi:type="dcterms:W3CDTF">2023-04-05T11:39:02Z</dcterms:modified>
</cp:coreProperties>
</file>