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878" r:id="rId2"/>
    <p:sldId id="259" r:id="rId3"/>
    <p:sldId id="260" r:id="rId4"/>
    <p:sldId id="261" r:id="rId5"/>
    <p:sldId id="885" r:id="rId6"/>
    <p:sldId id="909" r:id="rId7"/>
    <p:sldId id="910" r:id="rId8"/>
    <p:sldId id="911" r:id="rId9"/>
    <p:sldId id="912" r:id="rId10"/>
    <p:sldId id="913" r:id="rId11"/>
    <p:sldId id="914" r:id="rId12"/>
    <p:sldId id="895" r:id="rId13"/>
    <p:sldId id="919" r:id="rId14"/>
    <p:sldId id="887" r:id="rId15"/>
    <p:sldId id="884" r:id="rId16"/>
    <p:sldId id="937" r:id="rId17"/>
    <p:sldId id="916" r:id="rId18"/>
    <p:sldId id="938" r:id="rId19"/>
    <p:sldId id="1026" r:id="rId20"/>
    <p:sldId id="1024" r:id="rId21"/>
    <p:sldId id="1029" r:id="rId22"/>
    <p:sldId id="1030" r:id="rId23"/>
    <p:sldId id="1031" r:id="rId24"/>
    <p:sldId id="1032" r:id="rId25"/>
    <p:sldId id="1033" r:id="rId26"/>
    <p:sldId id="1004" r:id="rId27"/>
    <p:sldId id="1005" r:id="rId28"/>
    <p:sldId id="1003" r:id="rId29"/>
    <p:sldId id="1007" r:id="rId30"/>
    <p:sldId id="1006" r:id="rId31"/>
    <p:sldId id="1008" r:id="rId32"/>
    <p:sldId id="1009" r:id="rId33"/>
    <p:sldId id="1034" r:id="rId34"/>
    <p:sldId id="1010" r:id="rId35"/>
    <p:sldId id="1011" r:id="rId36"/>
    <p:sldId id="1012" r:id="rId37"/>
    <p:sldId id="1013" r:id="rId38"/>
    <p:sldId id="1014" r:id="rId39"/>
    <p:sldId id="1017" r:id="rId40"/>
    <p:sldId id="1019" r:id="rId41"/>
    <p:sldId id="1015" r:id="rId42"/>
    <p:sldId id="1035" r:id="rId43"/>
    <p:sldId id="1036" r:id="rId44"/>
    <p:sldId id="514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0000CC"/>
    <a:srgbClr val="0000FF"/>
    <a:srgbClr val="CCFFFF"/>
    <a:srgbClr val="FFFFFB"/>
    <a:srgbClr val="D4CF07"/>
    <a:srgbClr val="00153E"/>
    <a:srgbClr val="8C160A"/>
    <a:srgbClr val="99CCFF"/>
    <a:srgbClr val="9D2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8401" autoAdjust="0"/>
  </p:normalViewPr>
  <p:slideViewPr>
    <p:cSldViewPr>
      <p:cViewPr varScale="1">
        <p:scale>
          <a:sx n="69" d="100"/>
          <a:sy n="69" d="100"/>
        </p:scale>
        <p:origin x="136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393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915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263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667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70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92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09.04.2023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gif"/><Relationship Id="rId7" Type="http://schemas.openxmlformats.org/officeDocument/2006/relationships/image" Target="../media/image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gif"/><Relationship Id="rId7" Type="http://schemas.openxmlformats.org/officeDocument/2006/relationships/image" Target="../media/image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gif"/><Relationship Id="rId7" Type="http://schemas.openxmlformats.org/officeDocument/2006/relationships/image" Target="../media/image3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gif"/><Relationship Id="rId7" Type="http://schemas.openxmlformats.org/officeDocument/2006/relationships/image" Target="../media/image3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11" Type="http://schemas.openxmlformats.org/officeDocument/2006/relationships/image" Target="../media/image7.gi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0.wmf"/><Relationship Id="rId4" Type="http://schemas.openxmlformats.org/officeDocument/2006/relationships/slide" Target="slide4.xml"/><Relationship Id="rId9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6.gif"/><Relationship Id="rId7" Type="http://schemas.openxmlformats.org/officeDocument/2006/relationships/slide" Target="slide2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7.gif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94925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13350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15390" y="1581529"/>
            <a:ext cx="9144000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Лабораторная работа № </a:t>
            </a:r>
            <a:r>
              <a:rPr lang="ru-RU" sz="32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endParaRPr lang="ru-RU" sz="32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32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«Свойства </a:t>
            </a:r>
            <a:r>
              <a:rPr lang="ru-RU" sz="32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металлов. Окислительные свойства перманганата калия в различных </a:t>
            </a:r>
            <a:r>
              <a:rPr lang="ru-RU" sz="32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средах»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2023 г.</a:t>
            </a:r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7137" y="764704"/>
            <a:ext cx="8786874" cy="8467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Дисциплина: «Общая и неорганическая химия»</a:t>
            </a:r>
          </a:p>
        </p:txBody>
      </p:sp>
    </p:spTree>
    <p:extLst>
      <p:ext uri="{BB962C8B-B14F-4D97-AF65-F5344CB8AC3E}">
        <p14:creationId xmlns:p14="http://schemas.microsoft.com/office/powerpoint/2010/main" val="1560491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09770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Наблюдаемый эффект: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выделился газ (при нагревании интенсивность выделения газа больше, чем при комнатной температуре).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выделение газа. 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Условие протекания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добавление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растворителя. 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реакция замещения; протекает с изменением степени окисления, межмолекулярная; гетерогенная, необратимая реакция.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нагревании скорость реакции увеличилась. </a:t>
            </a:r>
          </a:p>
        </p:txBody>
      </p:sp>
      <p:pic>
        <p:nvPicPr>
          <p:cNvPr id="21506" name="Picture 2" descr="Картинки по запросу металлы и ... кислот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5"/>
          <a:stretch/>
        </p:blipFill>
        <p:spPr bwMode="auto">
          <a:xfrm>
            <a:off x="3059832" y="4459883"/>
            <a:ext cx="4572000" cy="235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40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Картинки по запросу металлы и ... кислот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2638" r="1802" b="25320"/>
          <a:stretch/>
        </p:blipFill>
        <p:spPr bwMode="auto">
          <a:xfrm>
            <a:off x="183059" y="228600"/>
            <a:ext cx="8691098" cy="305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Картинки по запросу металлы и ... кисло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21224"/>
            <a:ext cx="2966963" cy="217510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18232" r="48526" b="37273"/>
          <a:stretch/>
        </p:blipFill>
        <p:spPr bwMode="auto">
          <a:xfrm>
            <a:off x="3915910" y="4300538"/>
            <a:ext cx="3536410" cy="251283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6" y="3140968"/>
            <a:ext cx="4640859" cy="12926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               б                в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Взаимодействие металлов с кислотами: а – алюминий; 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 – цинк; в – никель 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180DA3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60032" y="3285628"/>
            <a:ext cx="4284000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Взаимодействие металлов с соляной кислотой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2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диск D\01.03.16-домашние документы\Лаб. раб YES\Виртуальные лабораторные YES\Анимашки и картинки\Химия-картинки\Реакции\анимашки\himiya_01 - копия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20"/>
            <a:ext cx="56388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131759"/>
              </p:ext>
            </p:extLst>
          </p:nvPr>
        </p:nvGraphicFramePr>
        <p:xfrm>
          <a:off x="35496" y="3789040"/>
          <a:ext cx="9004774" cy="811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4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539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+</a:t>
                      </a:r>
                      <a:r>
                        <a:rPr lang="ru-RU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kern="1200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+ 2ē = </a:t>
                      </a: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en-US" sz="26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5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ru-RU" sz="255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+</a:t>
                      </a:r>
                      <a:r>
                        <a:rPr lang="ru-RU" sz="255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55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–окислитель</a:t>
                      </a:r>
                      <a:endParaRPr lang="ru-RU" sz="255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en-US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ē =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60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6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69284" y="-10331"/>
            <a:ext cx="8784976" cy="3943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Вспомним: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Более активные металлы вытесняют менее активные металлы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 растворов их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солей.</a:t>
            </a:r>
            <a:endParaRPr lang="ru-RU" sz="2700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endParaRPr lang="ru-RU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2. </a:t>
            </a:r>
            <a:r>
              <a:rPr lang="ru-RU" sz="2700" b="1" u="sng" dirty="0" smtClean="0">
                <a:solidFill>
                  <a:srgbClr val="C00000"/>
                </a:solidFill>
                <a:latin typeface="Arial Black" pitchFamily="34" charset="0"/>
              </a:rPr>
              <a:t>Реакция </a:t>
            </a:r>
            <a:r>
              <a:rPr lang="ru-RU" sz="2700" b="1" u="sng" dirty="0">
                <a:solidFill>
                  <a:srgbClr val="C00000"/>
                </a:solidFill>
                <a:latin typeface="Arial Black" pitchFamily="34" charset="0"/>
              </a:rPr>
              <a:t>замещения меди железом в растворе медного купороса. </a:t>
            </a:r>
            <a:r>
              <a:rPr lang="ru-RU" sz="2700" b="1" dirty="0"/>
              <a:t>Налейте в пробирку </a:t>
            </a:r>
            <a:r>
              <a:rPr lang="ru-RU" sz="2700" b="1" dirty="0" smtClean="0"/>
              <a:t>немного </a:t>
            </a:r>
            <a:r>
              <a:rPr lang="ru-RU" sz="2700" b="1" dirty="0"/>
              <a:t>раствора сульфата меди </a:t>
            </a:r>
            <a:r>
              <a:rPr lang="en-US" sz="2700" b="1" dirty="0" err="1"/>
              <a:t>CuSO</a:t>
            </a:r>
            <a:r>
              <a:rPr lang="ru-RU" sz="2700" b="1" baseline="-25000" dirty="0"/>
              <a:t>4</a:t>
            </a:r>
            <a:r>
              <a:rPr lang="ru-RU" sz="2700" b="1" dirty="0"/>
              <a:t>, опустите в раствор железный гвоздь (пластинку или стружку</a:t>
            </a:r>
            <a:r>
              <a:rPr lang="ru-RU" sz="2700" b="1" dirty="0" smtClean="0"/>
              <a:t>). </a:t>
            </a:r>
            <a:endParaRPr lang="ru-RU" sz="2700" b="1" dirty="0"/>
          </a:p>
          <a:p>
            <a:pPr algn="ctr">
              <a:lnSpc>
                <a:spcPct val="85000"/>
              </a:lnSpc>
            </a:pPr>
            <a:r>
              <a:rPr lang="ru-RU" sz="2700" b="1" dirty="0"/>
              <a:t>  </a:t>
            </a:r>
            <a:r>
              <a:rPr lang="en-US" sz="2700" b="1" dirty="0" smtClean="0"/>
              <a:t>Fe</a:t>
            </a:r>
            <a:r>
              <a:rPr lang="en-US" sz="2700" b="1" baseline="30000" dirty="0" smtClean="0"/>
              <a:t>0</a:t>
            </a:r>
            <a:r>
              <a:rPr lang="en-US" sz="2700" b="1" dirty="0" smtClean="0"/>
              <a:t>   </a:t>
            </a:r>
            <a:r>
              <a:rPr lang="en-US" sz="2700" b="1" dirty="0"/>
              <a:t>+     Cu</a:t>
            </a:r>
            <a:r>
              <a:rPr lang="en-US" sz="2700" b="1" baseline="30000" dirty="0"/>
              <a:t>+2</a:t>
            </a:r>
            <a:r>
              <a:rPr lang="en-US" sz="2700" b="1" dirty="0"/>
              <a:t>SO</a:t>
            </a:r>
            <a:r>
              <a:rPr lang="en-US" sz="2700" b="1" baseline="-25000" dirty="0"/>
              <a:t>4</a:t>
            </a:r>
            <a:r>
              <a:rPr lang="en-US" sz="2700" b="1" dirty="0"/>
              <a:t>    </a:t>
            </a:r>
            <a:r>
              <a:rPr lang="ru-RU" sz="2700" b="1" dirty="0">
                <a:sym typeface="Symbol"/>
              </a:rPr>
              <a:t></a:t>
            </a:r>
            <a:r>
              <a:rPr lang="en-US" sz="2700" b="1" dirty="0"/>
              <a:t>   Fe</a:t>
            </a:r>
            <a:r>
              <a:rPr lang="en-US" sz="2700" b="1" baseline="30000" dirty="0"/>
              <a:t>+2</a:t>
            </a:r>
            <a:r>
              <a:rPr lang="en-US" sz="2700" b="1" dirty="0"/>
              <a:t>SO</a:t>
            </a:r>
            <a:r>
              <a:rPr lang="en-US" sz="2700" b="1" baseline="-25000" dirty="0"/>
              <a:t>4</a:t>
            </a:r>
            <a:r>
              <a:rPr lang="en-US" sz="2700" b="1" dirty="0"/>
              <a:t>   +  Cu</a:t>
            </a:r>
            <a:r>
              <a:rPr lang="en-US" sz="2700" b="1" baseline="30000" dirty="0"/>
              <a:t>0</a:t>
            </a:r>
            <a:endParaRPr lang="ru-RU" sz="2700" b="1" dirty="0"/>
          </a:p>
          <a:p>
            <a:pPr algn="just">
              <a:lnSpc>
                <a:spcPct val="85000"/>
              </a:lnSpc>
            </a:pPr>
            <a:r>
              <a:rPr lang="en-US" sz="2500" b="1" dirty="0"/>
              <a:t>                             </a:t>
            </a:r>
            <a:r>
              <a:rPr lang="en-US" sz="2500" b="1" dirty="0" smtClean="0"/>
              <a:t> </a:t>
            </a:r>
            <a:r>
              <a:rPr lang="ru-RU" sz="2500" b="1" dirty="0"/>
              <a:t>сульфат     </a:t>
            </a:r>
            <a:r>
              <a:rPr lang="ru-RU" sz="2500" b="1" dirty="0" smtClean="0"/>
              <a:t>      </a:t>
            </a:r>
            <a:r>
              <a:rPr lang="ru-RU" sz="2500" b="1" dirty="0" err="1"/>
              <a:t>сульфат</a:t>
            </a:r>
            <a:r>
              <a:rPr lang="ru-RU" sz="2500" b="1" dirty="0"/>
              <a:t> </a:t>
            </a:r>
          </a:p>
          <a:p>
            <a:pPr algn="just">
              <a:lnSpc>
                <a:spcPct val="85000"/>
              </a:lnSpc>
            </a:pPr>
            <a:r>
              <a:rPr lang="ru-RU" sz="2500" b="1" dirty="0" smtClean="0"/>
              <a:t>                               меди </a:t>
            </a:r>
            <a:r>
              <a:rPr lang="ru-RU" sz="2500" b="1" dirty="0"/>
              <a:t>(</a:t>
            </a:r>
            <a:r>
              <a:rPr lang="en-US" sz="2500" b="1" dirty="0"/>
              <a:t>II</a:t>
            </a:r>
            <a:r>
              <a:rPr lang="ru-RU" sz="2500" b="1" dirty="0"/>
              <a:t>)       </a:t>
            </a:r>
            <a:r>
              <a:rPr lang="ru-RU" sz="2500" b="1" dirty="0" smtClean="0"/>
              <a:t>   </a:t>
            </a:r>
            <a:r>
              <a:rPr lang="ru-RU" sz="2500" b="1" dirty="0"/>
              <a:t>железа (</a:t>
            </a:r>
            <a:r>
              <a:rPr lang="en-US" sz="2500" b="1" dirty="0"/>
              <a:t>II</a:t>
            </a:r>
            <a:r>
              <a:rPr lang="ru-RU" sz="2500" b="1" dirty="0"/>
              <a:t>)   </a:t>
            </a:r>
          </a:p>
        </p:txBody>
      </p:sp>
    </p:spTree>
    <p:extLst>
      <p:ext uri="{BB962C8B-B14F-4D97-AF65-F5344CB8AC3E}">
        <p14:creationId xmlns:p14="http://schemas.microsoft.com/office/powerpoint/2010/main" val="22527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1929" y="332656"/>
            <a:ext cx="8784976" cy="1099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700" b="1" dirty="0" smtClean="0"/>
              <a:t>Fe</a:t>
            </a:r>
            <a:r>
              <a:rPr lang="en-US" sz="2700" b="1" baseline="30000" dirty="0" smtClean="0"/>
              <a:t>0</a:t>
            </a:r>
            <a:r>
              <a:rPr lang="en-US" sz="2700" b="1" dirty="0" smtClean="0"/>
              <a:t>   </a:t>
            </a:r>
            <a:r>
              <a:rPr lang="en-US" sz="2700" b="1" dirty="0"/>
              <a:t>+     Cu</a:t>
            </a:r>
            <a:r>
              <a:rPr lang="en-US" sz="2700" b="1" baseline="30000" dirty="0"/>
              <a:t>+2</a:t>
            </a:r>
            <a:r>
              <a:rPr lang="en-US" sz="2700" b="1" dirty="0"/>
              <a:t>SO</a:t>
            </a:r>
            <a:r>
              <a:rPr lang="en-US" sz="2700" b="1" baseline="-25000" dirty="0"/>
              <a:t>4</a:t>
            </a:r>
            <a:r>
              <a:rPr lang="en-US" sz="2700" b="1" dirty="0"/>
              <a:t>    </a:t>
            </a:r>
            <a:r>
              <a:rPr lang="ru-RU" sz="2700" b="1" dirty="0">
                <a:sym typeface="Symbol"/>
              </a:rPr>
              <a:t></a:t>
            </a:r>
            <a:r>
              <a:rPr lang="en-US" sz="2700" b="1" dirty="0"/>
              <a:t>   Fe</a:t>
            </a:r>
            <a:r>
              <a:rPr lang="en-US" sz="2700" b="1" baseline="30000" dirty="0"/>
              <a:t>+2</a:t>
            </a:r>
            <a:r>
              <a:rPr lang="en-US" sz="2700" b="1" dirty="0"/>
              <a:t>SO</a:t>
            </a:r>
            <a:r>
              <a:rPr lang="en-US" sz="2700" b="1" baseline="-25000" dirty="0"/>
              <a:t>4</a:t>
            </a:r>
            <a:r>
              <a:rPr lang="en-US" sz="2700" b="1" dirty="0"/>
              <a:t>   +  Cu</a:t>
            </a:r>
            <a:r>
              <a:rPr lang="en-US" sz="2700" b="1" baseline="30000" dirty="0"/>
              <a:t>0</a:t>
            </a:r>
            <a:endParaRPr lang="ru-RU" sz="2700" b="1" dirty="0"/>
          </a:p>
          <a:p>
            <a:pPr algn="just">
              <a:lnSpc>
                <a:spcPct val="85000"/>
              </a:lnSpc>
            </a:pPr>
            <a:r>
              <a:rPr lang="en-US" sz="2500" b="1" dirty="0"/>
              <a:t>                             </a:t>
            </a:r>
            <a:r>
              <a:rPr lang="en-US" sz="2500" b="1" dirty="0" smtClean="0"/>
              <a:t> </a:t>
            </a:r>
            <a:r>
              <a:rPr lang="ru-RU" sz="2500" b="1" dirty="0"/>
              <a:t>сульфат     </a:t>
            </a:r>
            <a:r>
              <a:rPr lang="ru-RU" sz="2500" b="1" dirty="0" smtClean="0"/>
              <a:t>      </a:t>
            </a:r>
            <a:r>
              <a:rPr lang="ru-RU" sz="2500" b="1" dirty="0" err="1"/>
              <a:t>сульфат</a:t>
            </a:r>
            <a:r>
              <a:rPr lang="ru-RU" sz="2500" b="1" dirty="0"/>
              <a:t> </a:t>
            </a:r>
          </a:p>
          <a:p>
            <a:pPr algn="just">
              <a:lnSpc>
                <a:spcPct val="85000"/>
              </a:lnSpc>
            </a:pPr>
            <a:r>
              <a:rPr lang="ru-RU" sz="2500" b="1" dirty="0" smtClean="0"/>
              <a:t>                               меди </a:t>
            </a:r>
            <a:r>
              <a:rPr lang="ru-RU" sz="2500" b="1" dirty="0"/>
              <a:t>(</a:t>
            </a:r>
            <a:r>
              <a:rPr lang="en-US" sz="2500" b="1" dirty="0"/>
              <a:t>II</a:t>
            </a:r>
            <a:r>
              <a:rPr lang="ru-RU" sz="2500" b="1" dirty="0"/>
              <a:t>)       </a:t>
            </a:r>
            <a:r>
              <a:rPr lang="ru-RU" sz="2500" b="1" dirty="0" smtClean="0"/>
              <a:t>   </a:t>
            </a:r>
            <a:r>
              <a:rPr lang="ru-RU" sz="2500" b="1" dirty="0"/>
              <a:t>железа (</a:t>
            </a:r>
            <a:r>
              <a:rPr lang="en-US" sz="2500" b="1" dirty="0"/>
              <a:t>II</a:t>
            </a:r>
            <a:r>
              <a:rPr lang="ru-RU" sz="2500" b="1" dirty="0"/>
              <a:t>)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260" y="1484784"/>
            <a:ext cx="9033018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Наблюдаемый эффект:</a:t>
            </a:r>
            <a:r>
              <a:rPr lang="ru-RU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 железе появилось красноватое покрытие.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 реакции: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изменение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цвета железа.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Условие протекания реакции: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добавление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растворителя.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реакции: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замещения; протекает с изменением степени окисления, межмолекулярная; гетерогенная, необратимая реакция.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железо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ряду активности (напряжений) металлов стоит левее меди, поэтому может вытеснить медь из раствора ее соли. </a:t>
            </a:r>
          </a:p>
        </p:txBody>
      </p:sp>
    </p:spTree>
    <p:extLst>
      <p:ext uri="{BB962C8B-B14F-4D97-AF65-F5344CB8AC3E}">
        <p14:creationId xmlns:p14="http://schemas.microsoft.com/office/powerpoint/2010/main" val="272793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84913"/>
            <a:ext cx="8518875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Опыт 3.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u="sng" dirty="0">
                <a:solidFill>
                  <a:srgbClr val="C00000"/>
                </a:solidFill>
                <a:latin typeface="Arial Black" pitchFamily="34" charset="0"/>
              </a:rPr>
              <a:t>Изучение возможности замещения железа медью в растворе хлорида железа.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Налейте в пробирку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немного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раствора хлорида железа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FeCl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(или другую соль железа), опустите в раствор медь (пластинку, проволоку или стружку). 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FeCl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+  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хлорид                </a:t>
            </a:r>
          </a:p>
          <a:p>
            <a:pPr>
              <a:lnSpc>
                <a:spcPct val="85000"/>
              </a:lnSpc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железа (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III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Наблюдаемый эффект: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видимых изменений нет.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железо в ряду активности (напряжений) металлов стоит левее меди, поэтому медь не может вытеснить железо из раствора его соли.  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796136" y="2564904"/>
            <a:ext cx="216024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3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2" t="39573" r="36432" b="2841"/>
          <a:stretch/>
        </p:blipFill>
        <p:spPr bwMode="auto">
          <a:xfrm>
            <a:off x="0" y="4619778"/>
            <a:ext cx="1255833" cy="223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2" t="34375" r="42120" b="7248"/>
          <a:stretch/>
        </p:blipFill>
        <p:spPr bwMode="auto">
          <a:xfrm>
            <a:off x="1907704" y="4480682"/>
            <a:ext cx="1341039" cy="233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9" t="34921" r="42655" b="6683"/>
          <a:stretch/>
        </p:blipFill>
        <p:spPr bwMode="auto">
          <a:xfrm>
            <a:off x="3563888" y="4520456"/>
            <a:ext cx="1852662" cy="233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с вырезом 1"/>
          <p:cNvSpPr/>
          <p:nvPr/>
        </p:nvSpPr>
        <p:spPr>
          <a:xfrm>
            <a:off x="1133720" y="5757739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3248743" y="5799759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6" t="42329" r="42548" b="7248"/>
          <a:stretch/>
        </p:blipFill>
        <p:spPr bwMode="auto">
          <a:xfrm>
            <a:off x="6009678" y="4740276"/>
            <a:ext cx="1223969" cy="207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трелка вправо с вырезом 16"/>
          <p:cNvSpPr/>
          <p:nvPr/>
        </p:nvSpPr>
        <p:spPr>
          <a:xfrm>
            <a:off x="5436096" y="5805264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723" y="4189326"/>
            <a:ext cx="1259733" cy="186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63293" y="89019"/>
            <a:ext cx="8842402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Опыт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4.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u="sng" dirty="0">
                <a:solidFill>
                  <a:srgbClr val="C00000"/>
                </a:solidFill>
                <a:latin typeface="Arial Black" pitchFamily="34" charset="0"/>
              </a:rPr>
              <a:t>Изучение </a:t>
            </a:r>
            <a:r>
              <a:rPr lang="ru-RU" sz="2800" b="1" u="sng" dirty="0" smtClean="0">
                <a:solidFill>
                  <a:srgbClr val="C00000"/>
                </a:solidFill>
                <a:latin typeface="Arial Black" pitchFamily="34" charset="0"/>
              </a:rPr>
              <a:t>взаимодействия брома и алюминия.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пробирку с жидким бромом помещаем кусочек алюминия.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Br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Br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                  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бромид                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                            алюминия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2452" y="3140968"/>
            <a:ext cx="884240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Наблюдаемый эффект: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выделяется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бурый газ (пары брома),  на дне пробирки яркие вспышки (горит алюминий).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631893"/>
              </p:ext>
            </p:extLst>
          </p:nvPr>
        </p:nvGraphicFramePr>
        <p:xfrm>
          <a:off x="242452" y="2297054"/>
          <a:ext cx="8842402" cy="7719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08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5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Br</a:t>
                      </a:r>
                      <a:r>
                        <a:rPr lang="ru-RU" sz="26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+ 2ē = 2</a:t>
                      </a: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Br</a:t>
                      </a:r>
                      <a:r>
                        <a:rPr lang="ru-RU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Br</a:t>
                      </a:r>
                      <a:r>
                        <a:rPr lang="ru-RU" sz="26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  <a:r>
                        <a:rPr lang="ru-RU" sz="260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3ē = </a:t>
                      </a:r>
                      <a:r>
                        <a:rPr lang="en-US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  <a:r>
                        <a:rPr lang="ru-RU" sz="260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+3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  <a:r>
                        <a:rPr lang="ru-RU" sz="260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09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2" t="39573" r="36432" b="2841"/>
          <a:stretch/>
        </p:blipFill>
        <p:spPr bwMode="auto">
          <a:xfrm>
            <a:off x="0" y="4619778"/>
            <a:ext cx="1255833" cy="223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2" t="34375" r="42120" b="7248"/>
          <a:stretch/>
        </p:blipFill>
        <p:spPr bwMode="auto">
          <a:xfrm>
            <a:off x="1907704" y="4480682"/>
            <a:ext cx="1341039" cy="233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9" t="34921" r="42655" b="6683"/>
          <a:stretch/>
        </p:blipFill>
        <p:spPr bwMode="auto">
          <a:xfrm>
            <a:off x="3563888" y="4520456"/>
            <a:ext cx="1852662" cy="233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с вырезом 1"/>
          <p:cNvSpPr/>
          <p:nvPr/>
        </p:nvSpPr>
        <p:spPr>
          <a:xfrm>
            <a:off x="1133720" y="5757739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3248743" y="5799759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6" t="42329" r="42548" b="7248"/>
          <a:stretch/>
        </p:blipFill>
        <p:spPr bwMode="auto">
          <a:xfrm>
            <a:off x="6009678" y="4740276"/>
            <a:ext cx="1223969" cy="207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трелка вправо с вырезом 16"/>
          <p:cNvSpPr/>
          <p:nvPr/>
        </p:nvSpPr>
        <p:spPr>
          <a:xfrm>
            <a:off x="5436096" y="5805264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723" y="4189326"/>
            <a:ext cx="1259733" cy="186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63293" y="322198"/>
            <a:ext cx="884240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 реакции: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выделение газа, появление вспышек.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Условие протекания реакции: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нормальные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условия.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реакции: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реакция соединения; протекает с изменением степени окисления, межмолекулярная; гетерогенная, необратимая реакция.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алюминий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бром активно взаимодействуют между собой.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4166" r="77243" b="65530"/>
          <a:stretch/>
        </p:blipFill>
        <p:spPr bwMode="auto">
          <a:xfrm>
            <a:off x="1691680" y="4596649"/>
            <a:ext cx="1016000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4341" r="76634" b="65480"/>
          <a:stretch/>
        </p:blipFill>
        <p:spPr bwMode="auto">
          <a:xfrm>
            <a:off x="3336669" y="4605735"/>
            <a:ext cx="1259122" cy="220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трелка вправо с вырезом 10"/>
          <p:cNvSpPr/>
          <p:nvPr/>
        </p:nvSpPr>
        <p:spPr>
          <a:xfrm>
            <a:off x="2555776" y="5648336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6" t="4341" r="76425" b="64987"/>
          <a:stretch/>
        </p:blipFill>
        <p:spPr bwMode="auto">
          <a:xfrm>
            <a:off x="32404" y="4601867"/>
            <a:ext cx="1230703" cy="224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трелка вправо с вырезом 16"/>
          <p:cNvSpPr/>
          <p:nvPr/>
        </p:nvSpPr>
        <p:spPr>
          <a:xfrm>
            <a:off x="971600" y="5648336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t="4341" r="72138" b="64987"/>
          <a:stretch/>
        </p:blipFill>
        <p:spPr bwMode="auto">
          <a:xfrm>
            <a:off x="5076056" y="4611708"/>
            <a:ext cx="1941063" cy="224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940152" y="5355032"/>
            <a:ext cx="110639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CuCl</a:t>
            </a:r>
            <a:r>
              <a:rPr lang="en-US" sz="2400" b="1" baseline="-25000" dirty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400" b="1" dirty="0">
              <a:ln w="11430">
                <a:solidFill>
                  <a:srgbClr val="FFFF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4355976" y="5713464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5940152" y="5877272"/>
            <a:ext cx="936104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303" y="4097624"/>
            <a:ext cx="14192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63293" y="89019"/>
            <a:ext cx="8842402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Опыт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5.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u="sng" dirty="0">
                <a:solidFill>
                  <a:srgbClr val="C00000"/>
                </a:solidFill>
                <a:latin typeface="Arial Black" pitchFamily="34" charset="0"/>
              </a:rPr>
              <a:t>Изучение </a:t>
            </a:r>
            <a:r>
              <a:rPr lang="ru-RU" sz="2800" b="1" u="sng" dirty="0" smtClean="0">
                <a:solidFill>
                  <a:srgbClr val="C00000"/>
                </a:solidFill>
                <a:latin typeface="Arial Black" pitchFamily="34" charset="0"/>
              </a:rPr>
              <a:t>взаимодействия хлора и меди.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цилиндр с хлором помещаем нагретую медную проволоку.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Cl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                      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хлорид                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                                                     меди (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3293" y="3212976"/>
            <a:ext cx="884240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Наблюдаемый эффект: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медь загорается в хлоре,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цилиндр заполняется желто-коричневым дымом (хлоридом меди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)).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64448"/>
              </p:ext>
            </p:extLst>
          </p:nvPr>
        </p:nvGraphicFramePr>
        <p:xfrm>
          <a:off x="63204" y="2314244"/>
          <a:ext cx="8973292" cy="7719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5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1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6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600" b="1" kern="1200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+ 2ē = 2</a:t>
                      </a:r>
                      <a:r>
                        <a:rPr lang="en-US" sz="26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en-US" sz="2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55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55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55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 </a:t>
                      </a: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55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ru-RU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2ē = </a:t>
                      </a:r>
                      <a:r>
                        <a:rPr lang="en-US" sz="2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ru-RU" sz="2600" b="1" kern="1200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+2 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6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5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ru-RU" sz="2550" b="1" kern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0 </a:t>
                      </a:r>
                      <a:r>
                        <a:rPr lang="ru-RU" sz="255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55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899592" y="6309320"/>
            <a:ext cx="88678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en-US" sz="2600" b="1" baseline="-25000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</a:t>
            </a:r>
            <a:endParaRPr lang="ru-RU" sz="2600" b="1" dirty="0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611560" y="6525344"/>
            <a:ext cx="360040" cy="1440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755576" y="5157192"/>
            <a:ext cx="702436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6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Cl</a:t>
            </a:r>
            <a:r>
              <a:rPr lang="en-US" sz="2600" b="1" baseline="-2500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6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H="1">
            <a:off x="611560" y="5589240"/>
            <a:ext cx="432048" cy="216024"/>
          </a:xfrm>
          <a:prstGeom prst="straightConnector1">
            <a:avLst/>
          </a:prstGeom>
          <a:ln w="57150"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1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4166" r="77243" b="65530"/>
          <a:stretch/>
        </p:blipFill>
        <p:spPr bwMode="auto">
          <a:xfrm>
            <a:off x="1691680" y="4596649"/>
            <a:ext cx="1016000" cy="2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4341" r="76634" b="65480"/>
          <a:stretch/>
        </p:blipFill>
        <p:spPr bwMode="auto">
          <a:xfrm>
            <a:off x="3336669" y="4605735"/>
            <a:ext cx="1259122" cy="220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трелка вправо с вырезом 10"/>
          <p:cNvSpPr/>
          <p:nvPr/>
        </p:nvSpPr>
        <p:spPr>
          <a:xfrm>
            <a:off x="2555776" y="5648336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6" t="4341" r="76425" b="64987"/>
          <a:stretch/>
        </p:blipFill>
        <p:spPr bwMode="auto">
          <a:xfrm>
            <a:off x="32404" y="4601867"/>
            <a:ext cx="1230703" cy="224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трелка вправо с вырезом 16"/>
          <p:cNvSpPr/>
          <p:nvPr/>
        </p:nvSpPr>
        <p:spPr>
          <a:xfrm>
            <a:off x="971600" y="5648336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t="4341" r="72138" b="64987"/>
          <a:stretch/>
        </p:blipFill>
        <p:spPr bwMode="auto">
          <a:xfrm>
            <a:off x="5076056" y="4611708"/>
            <a:ext cx="1941063" cy="224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940152" y="5355032"/>
            <a:ext cx="110639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CuCl</a:t>
            </a:r>
            <a:r>
              <a:rPr lang="en-US" sz="2400" b="1" baseline="-25000" dirty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400" b="1" dirty="0">
              <a:ln w="11430">
                <a:solidFill>
                  <a:srgbClr val="FFFF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4355976" y="5713464"/>
            <a:ext cx="936104" cy="506688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5940152" y="5877272"/>
            <a:ext cx="936104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303" y="4097624"/>
            <a:ext cx="14192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63293" y="260648"/>
            <a:ext cx="8842402" cy="338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 реакции: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появление желто-коричневого дыма.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Условие протекания реакции: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нормальные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условия.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реакции: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реакция соединения; протекает с изменением степени окисления, межмолекулярная; гетерогенная, необратимая реакция.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медь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загорается в хлоре.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1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4716016" y="1772816"/>
          <a:ext cx="1708922" cy="719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Уравнение" r:id="rId5" imgW="545863" imgH="228501" progId="Equation.3">
                  <p:embed/>
                </p:oleObj>
              </mc:Choice>
              <mc:Fallback>
                <p:oleObj name="Уравнение" r:id="rId5" imgW="545863" imgH="228501" progId="Equation.3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1772816"/>
                        <a:ext cx="1708922" cy="7195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4716016" y="2344912"/>
          <a:ext cx="1769817" cy="589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Уравнение" r:id="rId7" imgW="596641" imgH="203112" progId="Equation.3">
                  <p:embed/>
                </p:oleObj>
              </mc:Choice>
              <mc:Fallback>
                <p:oleObj name="Уравнение" r:id="rId7" imgW="596641" imgH="203112" progId="Equation.3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2344912"/>
                        <a:ext cx="1769817" cy="5899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4624368" y="2770099"/>
          <a:ext cx="1892218" cy="720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Уравнение" r:id="rId9" imgW="596900" imgH="228600" progId="Equation.3">
                  <p:embed/>
                </p:oleObj>
              </mc:Choice>
              <mc:Fallback>
                <p:oleObj name="Уравнение" r:id="rId9" imgW="596900" imgH="228600" progId="Equation.3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4368" y="2770099"/>
                        <a:ext cx="1892218" cy="7208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4094" y="1920336"/>
          <a:ext cx="9068184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62388">
                  <a:extLst>
                    <a:ext uri="{9D8B030D-6E8A-4147-A177-3AD203B41FA5}">
                      <a16:colId xmlns:a16="http://schemas.microsoft.com/office/drawing/2014/main" val="1383038846"/>
                    </a:ext>
                  </a:extLst>
                </a:gridCol>
                <a:gridCol w="1281742">
                  <a:extLst>
                    <a:ext uri="{9D8B030D-6E8A-4147-A177-3AD203B41FA5}">
                      <a16:colId xmlns:a16="http://schemas.microsoft.com/office/drawing/2014/main" val="291739387"/>
                    </a:ext>
                  </a:extLst>
                </a:gridCol>
                <a:gridCol w="2524054">
                  <a:extLst>
                    <a:ext uri="{9D8B030D-6E8A-4147-A177-3AD203B41FA5}">
                      <a16:colId xmlns:a16="http://schemas.microsoft.com/office/drawing/2014/main" val="13332410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KMnO</a:t>
                      </a:r>
                      <a:r>
                        <a:rPr lang="ru-RU" sz="2800" b="1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восстановитель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en-US" sz="28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</a:t>
                      </a:r>
                      <a:r>
                        <a:rPr lang="ru-RU" sz="2800" b="1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…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7962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KMnO</a:t>
                      </a:r>
                      <a:r>
                        <a:rPr lang="ru-RU" sz="2800" b="1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восстановитель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MnO</a:t>
                      </a:r>
                      <a:r>
                        <a:rPr lang="ru-RU" sz="2800" b="1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…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5570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KMnO</a:t>
                      </a:r>
                      <a:r>
                        <a:rPr lang="ru-RU" sz="2800" b="1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восстановитель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8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MnO</a:t>
                      </a:r>
                      <a:r>
                        <a:rPr lang="ru-RU" sz="2800" b="1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ru-RU" sz="2800" b="1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2–</a:t>
                      </a:r>
                      <a:r>
                        <a:rPr lang="ru-RU" sz="2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…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8101095"/>
                  </a:ext>
                </a:extLst>
              </a:tr>
            </a:tbl>
          </a:graphicData>
        </a:graphic>
      </p:graphicFrame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1310378"/>
            <a:ext cx="27414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Вспомним: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7142" name="Picture 102" descr="https://fsd.multiurok.ru/html/2018/02/23/s_5a9048c560db8/img2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70038" r="60488" b="6171"/>
          <a:stretch/>
        </p:blipFill>
        <p:spPr bwMode="auto">
          <a:xfrm>
            <a:off x="1818234" y="3916131"/>
            <a:ext cx="5337400" cy="264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299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школе, НКСЭ и на подготовительных курсах. Много знаю, люблю свой предмет, обобщила полезную для Вас информацию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дисциплинам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«Химия»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«Естествознание»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7060"/>
            <a:ext cx="896448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Опыт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6.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Изучение </a:t>
            </a:r>
            <a:r>
              <a:rPr lang="ru-RU" sz="2800" b="1" u="sng" dirty="0" smtClean="0"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окислительных свойств </a:t>
            </a:r>
            <a:r>
              <a:rPr lang="ru-RU" sz="2800" b="1" u="sng" dirty="0"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перманганата калия в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нейтральной </a:t>
            </a:r>
            <a:r>
              <a:rPr lang="ru-RU" sz="2800" b="1" u="sng" dirty="0" smtClean="0"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среде</a:t>
            </a:r>
            <a:r>
              <a:rPr lang="ru-RU" sz="2800" b="1" u="sng" dirty="0" smtClean="0">
                <a:solidFill>
                  <a:srgbClr val="C00000"/>
                </a:solidFill>
                <a:latin typeface="Arial Black" pitchFamily="34" charset="0"/>
              </a:rPr>
              <a:t>.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Налейте в пробирку немного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раствора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перманганата калия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KMnO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добавьте немного воды и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раствора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сульфита натрия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buClr>
                <a:srgbClr val="C00000"/>
              </a:buClr>
            </a:pPr>
            <a:endParaRPr lang="ru-RU" sz="1000" b="1" dirty="0" smtClean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Narrow" panose="020B0606020202030204" pitchFamily="34" charset="0"/>
              </a:rPr>
              <a:t>+4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Narrow" panose="020B0606020202030204" pitchFamily="34" charset="0"/>
              </a:rPr>
              <a:t>+6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418919"/>
              </p:ext>
            </p:extLst>
          </p:nvPr>
        </p:nvGraphicFramePr>
        <p:xfrm>
          <a:off x="94006" y="3092845"/>
          <a:ext cx="8964488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3808">
                  <a:extLst>
                    <a:ext uri="{9D8B030D-6E8A-4147-A177-3AD203B41FA5}">
                      <a16:colId xmlns:a16="http://schemas.microsoft.com/office/drawing/2014/main" val="93761832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1582347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3568460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+ 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3ē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=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+4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восстановление,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– окислитель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016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+4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</a:t>
                      </a: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ē = 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+6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окисление, 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+4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восстановитель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21559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0651" y="4110650"/>
            <a:ext cx="1176414" cy="20829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2783" y="6264491"/>
            <a:ext cx="1181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684082" y="6003601"/>
            <a:ext cx="234776" cy="360040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272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2783" y="6264491"/>
            <a:ext cx="1181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651" y="4365104"/>
            <a:ext cx="1032705" cy="1828521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 flipH="1">
            <a:off x="684082" y="6003601"/>
            <a:ext cx="234776" cy="360040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50086" y="309770"/>
            <a:ext cx="884240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Наблюдаемый эффект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выпал коричневый осадок.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 реакции: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выпадение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осадка.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Условие протекания реакции: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добавление воды.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реакции: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реакция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протекающая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изменением степени окисления, межмолекулярная;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гомогенная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необратимая.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взаимодействие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перманганата калия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сульфитом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натрия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нейтральной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среде протекает с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образованием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степень окисления марганца понижается 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+7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+4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82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7060"/>
            <a:ext cx="896448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Опыт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7.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Изучение </a:t>
            </a:r>
            <a:r>
              <a:rPr lang="ru-RU" sz="2800" b="1" u="sng" dirty="0" smtClean="0"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окислительных свойств </a:t>
            </a:r>
            <a:r>
              <a:rPr lang="ru-RU" sz="2800" b="1" u="sng" dirty="0"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перманганата калия в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щелочной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 smtClean="0"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среде</a:t>
            </a:r>
            <a:r>
              <a:rPr lang="ru-RU" sz="2800" b="1" u="sng" dirty="0" smtClean="0">
                <a:solidFill>
                  <a:srgbClr val="C00000"/>
                </a:solidFill>
                <a:latin typeface="Arial Black" pitchFamily="34" charset="0"/>
              </a:rPr>
              <a:t>.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Налейте в пробирку немного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раствора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перманганата калия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KMnO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добавьте немного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растворов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щёлочи и сульфита натрия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buClr>
                <a:srgbClr val="C00000"/>
              </a:buClr>
            </a:pPr>
            <a:endParaRPr lang="ru-RU" sz="1000" b="1" dirty="0" smtClean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Na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Narrow" panose="020B0606020202030204" pitchFamily="34" charset="0"/>
              </a:rPr>
              <a:t>+4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2K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+6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Na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Narrow" panose="020B0606020202030204" pitchFamily="34" charset="0"/>
              </a:rPr>
              <a:t>+6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801065"/>
              </p:ext>
            </p:extLst>
          </p:nvPr>
        </p:nvGraphicFramePr>
        <p:xfrm>
          <a:off x="107504" y="3165041"/>
          <a:ext cx="8964488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3808">
                  <a:extLst>
                    <a:ext uri="{9D8B030D-6E8A-4147-A177-3AD203B41FA5}">
                      <a16:colId xmlns:a16="http://schemas.microsoft.com/office/drawing/2014/main" val="93761832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1582347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3568460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+ </a:t>
                      </a: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ē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=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+6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восстановление,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– окислитель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016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+4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</a:t>
                      </a: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ē = 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+6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окисление, 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+4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восстановитель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215592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4254744"/>
            <a:ext cx="2660391" cy="203177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745345" y="6272272"/>
            <a:ext cx="43536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30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+6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3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0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30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0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30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232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107504" y="-10732"/>
            <a:ext cx="8932766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Наблюдаемый эффект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цвет раствора изменился на зелёный, через некоторое время выпал коричневый осадок.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 реакции: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изменения цвета раствора, выпадение осадка.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Условие протекания реакции: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добавление щёлочи.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реакции: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реакция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протекающая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изменением степени окисления, межмолекулярная;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гомогенная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необратимая.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взаимодействие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перманганата калия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сульфитом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натрия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щелочной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среде протекает с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образованием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степень окисления марганца понижается 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+7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+6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https://i.ytimg.com/vi/R27-6UApoRs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1" y="5207556"/>
            <a:ext cx="2827283" cy="159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89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7060"/>
            <a:ext cx="896448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Опыт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8.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Изучение </a:t>
            </a:r>
            <a:r>
              <a:rPr lang="ru-RU" sz="2800" b="1" u="sng" dirty="0" smtClean="0"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окислительных свойств </a:t>
            </a:r>
            <a:r>
              <a:rPr lang="ru-RU" sz="2800" b="1" u="sng" dirty="0"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перманганата калия в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кислой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 smtClean="0"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среде</a:t>
            </a:r>
            <a:r>
              <a:rPr lang="ru-RU" sz="2800" b="1" u="sng" dirty="0" smtClean="0">
                <a:solidFill>
                  <a:srgbClr val="C00000"/>
                </a:solidFill>
                <a:latin typeface="Arial Black" pitchFamily="34" charset="0"/>
              </a:rPr>
              <a:t>.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Налейте в пробирку немного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раствора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перманганата калия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KMnO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добавьте немного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растворов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кислоты и сульфита натрия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buClr>
                <a:srgbClr val="C00000"/>
              </a:buClr>
            </a:pPr>
            <a:endParaRPr lang="ru-RU" sz="1000" b="1" dirty="0" smtClean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2K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+7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+ 5Na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Narrow" panose="020B0606020202030204" pitchFamily="34" charset="0"/>
              </a:rPr>
              <a:t>+4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+2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+ 5Na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Narrow" panose="020B0606020202030204" pitchFamily="34" charset="0"/>
              </a:rPr>
              <a:t>+6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K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633013"/>
              </p:ext>
            </p:extLst>
          </p:nvPr>
        </p:nvGraphicFramePr>
        <p:xfrm>
          <a:off x="147790" y="3112705"/>
          <a:ext cx="8964488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3808">
                  <a:extLst>
                    <a:ext uri="{9D8B030D-6E8A-4147-A177-3AD203B41FA5}">
                      <a16:colId xmlns:a16="http://schemas.microsoft.com/office/drawing/2014/main" val="93761832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1582347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3568460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+ </a:t>
                      </a: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ē =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r>
                        <a:rPr lang="en-US" sz="2800" b="1" baseline="30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восстановление, </a:t>
                      </a:r>
                      <a:r>
                        <a:rPr lang="en-US" sz="2800" b="1" dirty="0" err="1">
                          <a:effectLst/>
                          <a:latin typeface="Arial Narrow" panose="020B0606020202030204" pitchFamily="34" charset="0"/>
                        </a:rPr>
                        <a:t>Mn</a:t>
                      </a:r>
                      <a:r>
                        <a:rPr lang="ru-RU" sz="2800" b="1" baseline="30000" dirty="0">
                          <a:effectLst/>
                          <a:latin typeface="Arial Narrow" panose="020B0606020202030204" pitchFamily="34" charset="0"/>
                        </a:rPr>
                        <a:t>+7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 – окислитель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016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+4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</a:t>
                      </a: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ē = 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+6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окисление, </a:t>
                      </a:r>
                      <a:r>
                        <a:rPr lang="en-US" sz="28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800" b="1" baseline="30000" dirty="0" smtClean="0">
                          <a:latin typeface="Arial Narrow" panose="020B0606020202030204" pitchFamily="34" charset="0"/>
                        </a:rPr>
                        <a:t>+4</a:t>
                      </a:r>
                      <a:r>
                        <a:rPr lang="ru-RU" sz="2800" b="1" baseline="30000" dirty="0" smtClean="0"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– восстановитель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215592"/>
                  </a:ext>
                </a:extLst>
              </a:tr>
            </a:tbl>
          </a:graphicData>
        </a:graphic>
      </p:graphicFrame>
      <p:pic>
        <p:nvPicPr>
          <p:cNvPr id="15" name="Picture 6" descr="https://i.ytimg.com/vi/0RE2NkTUGtM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4" y="4394778"/>
            <a:ext cx="4457096" cy="25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337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150086" y="309770"/>
            <a:ext cx="884240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Наблюдаемый эффект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цвет раствора изменился на розовый.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 реакции: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изменения цвета раствора.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Условие протекания реакции: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добавление кислоты.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реакции: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реакция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протекающая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изменением степени окисления, межмолекулярная;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гомогенная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необратимая.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взаимодействие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перманганата калия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сульфитом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натрия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кислой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среде протекает с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образованием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степень окисления марганца понижается 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+7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79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3329" y="534159"/>
            <a:ext cx="88350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Напишите уравнения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 Коэффициенты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расставьте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методом электронного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баланса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Если степени окисления элементов не меняются, напишите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ионно-молекулярные уравнения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Все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соединения назовите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525472"/>
              </p:ext>
            </p:extLst>
          </p:nvPr>
        </p:nvGraphicFramePr>
        <p:xfrm>
          <a:off x="129435" y="2780928"/>
          <a:ext cx="8982843" cy="3413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4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Na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Arial" pitchFamily="34" charset="0"/>
                          <a:cs typeface="Arial" pitchFamily="34" charset="0"/>
                        </a:rPr>
                        <a:t>NaOH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err="1" smtClean="0">
                          <a:latin typeface="Arial" pitchFamily="34" charset="0"/>
                          <a:cs typeface="Arial" pitchFamily="34" charset="0"/>
                        </a:rPr>
                        <a:t>NaOH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Cu(OH)</a:t>
                      </a:r>
                      <a:r>
                        <a:rPr lang="en-US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Cu(OH)</a:t>
                      </a:r>
                      <a:r>
                        <a:rPr lang="en-US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 CuSO</a:t>
                      </a:r>
                      <a:r>
                        <a:rPr lang="en-US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FeSO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FeCl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ZnSO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Zn(OH)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KOH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BaCl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MgSO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KOH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K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CuSO</a:t>
                      </a:r>
                      <a:r>
                        <a:rPr lang="en-US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BaSO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Cu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Arial" pitchFamily="34" charset="0"/>
                          <a:cs typeface="Arial" pitchFamily="34" charset="0"/>
                        </a:rPr>
                        <a:t>CuO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MgCO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PbSO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52418" y="-36095"/>
            <a:ext cx="850906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Материал для подготовки к опросу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493807"/>
              </p:ext>
            </p:extLst>
          </p:nvPr>
        </p:nvGraphicFramePr>
        <p:xfrm>
          <a:off x="129435" y="116632"/>
          <a:ext cx="8982843" cy="487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6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2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4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Ba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ZnS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AgCl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H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FeCl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MgO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Cu(OH)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FeCl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BaO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OH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MgBr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BaSO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FeO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CuSO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ZnO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LiOH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Fe(OH)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MgBr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AgBr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MgO</a:t>
                      </a:r>
                      <a:endParaRPr kumimoji="0" lang="ru-RU" sz="2600" b="1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MgBr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OH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MgBr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LiOH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CuSO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FeO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CuO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Fe(OH)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PbCl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ZnSO</a:t>
                      </a:r>
                      <a:r>
                        <a:rPr kumimoji="0" lang="ru-RU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ZnS</a:t>
                      </a:r>
                      <a:endParaRPr kumimoji="0" lang="ru-RU" sz="2600" b="1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FeSO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ZnSO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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Zn(OH)</a:t>
                      </a:r>
                      <a:r>
                        <a:rPr kumimoji="0" lang="en-US" sz="26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015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4013275" cy="297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32" y="1981432"/>
            <a:ext cx="3856512" cy="290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71296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49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подготовке к опросу повторите правила составления баланса при написании ОВР.</a:t>
            </a:r>
            <a:endParaRPr lang="ru-RU" sz="2800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90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87475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Для реакций, протекающих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без изменения степени окисления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элементов, напишите уравнения в молекулярном виде, полные и сокращенные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ионно-молекулярные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уравнения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все соединения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назовите.</a:t>
            </a:r>
            <a:endParaRPr lang="ru-RU" sz="2800" b="1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7" y="2492896"/>
            <a:ext cx="4536504" cy="336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r="1197"/>
          <a:stretch/>
        </p:blipFill>
        <p:spPr bwMode="auto">
          <a:xfrm>
            <a:off x="4663403" y="2448406"/>
            <a:ext cx="4480597" cy="341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61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251521" y="2339471"/>
            <a:ext cx="2556768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sz="24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8" r="1638"/>
          <a:stretch/>
        </p:blipFill>
        <p:spPr bwMode="auto">
          <a:xfrm>
            <a:off x="827584" y="109612"/>
            <a:ext cx="5607140" cy="253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10" y="2646957"/>
            <a:ext cx="5517629" cy="130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3888392"/>
            <a:ext cx="5240422" cy="294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62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052736"/>
            <a:ext cx="8856984" cy="2142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Если нужно уравнять с помощью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электронного баланса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пишем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так: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2Al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+   3H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Al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+3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(SO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  +   3H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серная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кислота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сульфат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(разбавленная)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алюминия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5668" y="116632"/>
            <a:ext cx="3172663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Образец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561731"/>
              </p:ext>
            </p:extLst>
          </p:nvPr>
        </p:nvGraphicFramePr>
        <p:xfrm>
          <a:off x="143506" y="3356992"/>
          <a:ext cx="8856986" cy="8534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4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0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800" b="1" kern="1200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+ 2ē =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ru-RU" sz="2800" b="1" baseline="30000"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ru-RU" sz="2800" b="1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3ē =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  <a:r>
                        <a:rPr lang="ru-RU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+3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3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504" y="1199766"/>
            <a:ext cx="8932766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Если нужно написать уравнения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ионном виде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пишем так: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 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CuSO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+   2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→  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CuOH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↓  +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сульфат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гидроксид    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гидроксосульфат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сульфат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меди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натрия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меди (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            натрия</a:t>
            </a: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2Cu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2SO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+ 2OH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CuOH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↓ + 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2–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2Cu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2–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+ 2OH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CuOH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↓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5668" y="116632"/>
            <a:ext cx="3172663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Образец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9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94925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13350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39552" y="1797901"/>
            <a:ext cx="7920880" cy="911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Неорганические соединения и их свойства</a:t>
            </a: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9622" y="764704"/>
            <a:ext cx="8786874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Дисциплины: «Химия» и «Естествознание – Химия»</a:t>
            </a:r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856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92696"/>
            <a:ext cx="893276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Na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NaOH</a:t>
            </a:r>
            <a:endParaRPr lang="ru-RU" sz="28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729" y="-27384"/>
            <a:ext cx="521969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Давайте повторим: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06"/>
          <a:stretch/>
        </p:blipFill>
        <p:spPr bwMode="auto">
          <a:xfrm>
            <a:off x="1907703" y="1151284"/>
            <a:ext cx="5911433" cy="305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30537" y="4209821"/>
            <a:ext cx="8856984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 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  +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                    гидроксид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                       натрия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03070"/>
              </p:ext>
            </p:extLst>
          </p:nvPr>
        </p:nvGraphicFramePr>
        <p:xfrm>
          <a:off x="145394" y="5311864"/>
          <a:ext cx="8856986" cy="8534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4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0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800" b="1" kern="1200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+ 2ē =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en-US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800" b="1"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lang="ru-RU" sz="2800" b="1" baseline="30000"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ru-RU" sz="2800" b="1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– окислитель</a:t>
                      </a:r>
                      <a:endParaRPr lang="ru-RU" sz="28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28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ē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ru-RU" sz="28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окисление, </a:t>
                      </a:r>
                      <a:r>
                        <a:rPr lang="en-US" sz="2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28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восстановитель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67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0648"/>
            <a:ext cx="7474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ZnSO</a:t>
            </a:r>
            <a:r>
              <a:rPr lang="en-US" sz="2800" b="1" baseline="-25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Zn(OH)</a:t>
            </a:r>
            <a:r>
              <a:rPr lang="en-US" sz="2800" b="1" baseline="-2500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2           </a:t>
            </a:r>
            <a:r>
              <a:rPr lang="en-US" sz="2800" b="1" dirty="0" err="1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LiOH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Fe(OH)</a:t>
            </a:r>
            <a:r>
              <a:rPr lang="en-US" sz="2800" b="1" baseline="-2500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840" y="1440987"/>
            <a:ext cx="6418783" cy="458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639986"/>
            <a:ext cx="6597376" cy="23813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97558" y="961564"/>
            <a:ext cx="4041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Свойства оснований: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34743"/>
            <a:ext cx="8932766" cy="500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ZnSO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→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Zn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↓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сульфат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гидроксид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сульфат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цинка 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натрия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цинка          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натрия</a:t>
            </a:r>
          </a:p>
          <a:p>
            <a:pPr algn="ctr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Zn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u="dbl" dirty="0" smtClean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+ 2OH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Zn(OH)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↓+ 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2–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Zn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2OH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Zn(OH)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↓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LiOH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FeCl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Fe(OH)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↓  +     2LiCl</a:t>
            </a: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гидроксид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хлорид        гидроксид         хлорид       </a:t>
            </a: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лития          железа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железа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лития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100" b="1" u="sng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2Li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Fe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u="sng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Fe(OH)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↓+ 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2Li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–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Fe(OH)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↓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9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04198" y="260648"/>
            <a:ext cx="2755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ZnSO</a:t>
            </a:r>
            <a:r>
              <a:rPr lang="ru-RU" sz="2800" b="1" baseline="-25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ZnS</a:t>
            </a:r>
            <a:endParaRPr lang="ru-RU" sz="28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98" y="908720"/>
            <a:ext cx="6934547" cy="496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51697" y="3573016"/>
            <a:ext cx="6934547" cy="23813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9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461" y="1124744"/>
            <a:ext cx="8932766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ZnSO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→   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ZnS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↓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сульфат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сульфид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сульфид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сульфат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цинка  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натрия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цинка 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натрия</a:t>
            </a:r>
          </a:p>
          <a:p>
            <a:pPr algn="ctr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Zn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u="dbl" dirty="0" smtClean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ZnS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dbl" dirty="0">
                <a:latin typeface="Arial" pitchFamily="34" charset="0"/>
                <a:cs typeface="Arial" pitchFamily="34" charset="0"/>
              </a:rPr>
              <a:t>2Na</a:t>
            </a:r>
            <a:r>
              <a:rPr lang="en-US" sz="2800" b="1" u="dbl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2–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Zn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ZnS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↓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9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9413" y="80145"/>
            <a:ext cx="7521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CO</a:t>
            </a:r>
            <a:r>
              <a:rPr lang="en-US" sz="2800" b="1" baseline="-25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MgCO</a:t>
            </a:r>
            <a:r>
              <a:rPr lang="en-US" sz="2800" b="1" baseline="-2500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      </a:t>
            </a:r>
            <a:r>
              <a:rPr lang="en-US" sz="28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Mg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(</a:t>
            </a: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OH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MgBr</a:t>
            </a:r>
            <a:r>
              <a:rPr lang="ru-RU" sz="2800" b="1" baseline="-2500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8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791703"/>
            <a:ext cx="5346337" cy="376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41"/>
          <a:stretch/>
        </p:blipFill>
        <p:spPr bwMode="auto">
          <a:xfrm>
            <a:off x="899592" y="4271732"/>
            <a:ext cx="5037237" cy="261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54217" y="1484784"/>
            <a:ext cx="39215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Свойства оснований</a:t>
            </a:r>
            <a:endParaRPr lang="ru-RU" sz="2800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5220072" y="2008004"/>
            <a:ext cx="3816424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822937" y="5949280"/>
            <a:ext cx="3289341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974891" y="5426060"/>
            <a:ext cx="3205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Свойства кислот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9595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6967" y="1196752"/>
            <a:ext cx="871543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Лабораторная работа №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3 «Свойства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металлов. Окислительные свойства перманганата калия в различных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средах».</a:t>
            </a:r>
            <a:endParaRPr lang="ru-RU" sz="2800" b="1" dirty="0" smtClean="0">
              <a:latin typeface="Arial" pitchFamily="34" charset="0"/>
              <a:cs typeface="Arial" pitchFamily="34" charset="0"/>
              <a:hlinkClick r:id="rId6" action="ppaction://hlinksldjump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  <a:hlinkClick r:id="rId7" action="ppaction://hlinksldjump"/>
              </a:rPr>
              <a:t>Материал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7" action="ppaction://hlinksldjump"/>
              </a:rPr>
              <a:t>для подготовки к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7" action="ppaction://hlinksldjump"/>
              </a:rPr>
              <a:t>опросу.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Использованные источники.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5738" y="70378"/>
            <a:ext cx="8932766" cy="5752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Mg(OH)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→    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MgCO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↓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угольная        гидроксид           карбонат </a:t>
            </a: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кислота          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магния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магния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     CO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+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Mg(OH)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→ MgCO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2H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оксид углерода (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IV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углекислый газ</a:t>
            </a:r>
            <a:endParaRPr lang="en-US" sz="2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 Mg(OH)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 MgCO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</a:p>
          <a:p>
            <a:pPr algn="ctr"/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Mg(OH)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2HBr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MgBr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    2H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гидроксид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бромоводородная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бромид</a:t>
            </a: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магния                 кислота                магния         </a:t>
            </a:r>
          </a:p>
          <a:p>
            <a:pPr>
              <a:lnSpc>
                <a:spcPct val="80000"/>
              </a:lnSpc>
            </a:pPr>
            <a:endParaRPr lang="ru-RU" sz="1000" b="1" u="sng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Mg(OH)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Br 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Mg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Br 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2H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Mg(OH)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2H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Mg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2+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2H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95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80145"/>
            <a:ext cx="2010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Fe 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FeO</a:t>
            </a:r>
            <a:endParaRPr lang="ru-RU" sz="28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98"/>
          <a:stretch/>
        </p:blipFill>
        <p:spPr bwMode="auto">
          <a:xfrm>
            <a:off x="392662" y="603366"/>
            <a:ext cx="6057346" cy="319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3810989"/>
            <a:ext cx="885698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2Fe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smtClean="0">
                <a:latin typeface="Arial" pitchFamily="34" charset="0"/>
                <a:cs typeface="Arial" pitchFamily="34" charset="0"/>
              </a:rPr>
              <a:t>Fe</a:t>
            </a:r>
            <a:r>
              <a:rPr lang="en-US" sz="2800" b="1" baseline="30000" smtClean="0">
                <a:latin typeface="Arial" pitchFamily="34" charset="0"/>
                <a:cs typeface="Arial" pitchFamily="34" charset="0"/>
              </a:rPr>
              <a:t>+2</a:t>
            </a:r>
            <a:r>
              <a:rPr lang="en-US" sz="2800" b="1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3000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                  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оксид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                        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железа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031156"/>
              </p:ext>
            </p:extLst>
          </p:nvPr>
        </p:nvGraphicFramePr>
        <p:xfrm>
          <a:off x="454330" y="5085184"/>
          <a:ext cx="8453080" cy="8534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85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28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28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baseline="30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sz="2800" b="1" kern="1200" baseline="-25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ē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2800" b="1" baseline="30000" dirty="0" smtClean="0">
                          <a:latin typeface="Arial" pitchFamily="34" charset="0"/>
                          <a:cs typeface="Arial" pitchFamily="34" charset="0"/>
                        </a:rPr>
                        <a:t> –2</a:t>
                      </a: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вос</a:t>
                      </a:r>
                      <a:r>
                        <a:rPr lang="en-US" sz="27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ru-RU" sz="27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ние</a:t>
                      </a:r>
                      <a:r>
                        <a:rPr lang="ru-RU" sz="27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700" b="1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27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700" b="1" baseline="30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27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7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7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ок</a:t>
                      </a:r>
                      <a:r>
                        <a:rPr lang="en-US" sz="27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ru-RU" sz="27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ль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8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ē </a:t>
                      </a:r>
                      <a:r>
                        <a:rPr lang="ru-RU" sz="28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</a:t>
                      </a:r>
                      <a:r>
                        <a:rPr lang="en-US" sz="2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ru-RU" sz="28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8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ок</a:t>
                      </a:r>
                      <a:r>
                        <a:rPr lang="en-US" sz="27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ru-RU" sz="27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ние</a:t>
                      </a:r>
                      <a:r>
                        <a:rPr lang="ru-RU" sz="27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7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Fe</a:t>
                      </a:r>
                      <a:r>
                        <a:rPr lang="en-US" sz="2700" b="1" baseline="30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ru-RU" sz="2700" b="1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ru-RU" sz="27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вос</a:t>
                      </a:r>
                      <a:r>
                        <a:rPr lang="en-US" sz="27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ru-RU" sz="27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ль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29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Ерохин Ю. М., Ковалева И. Б., Химия для профессий и специальностей технического и естественно-научного профилей. – 3-е изд., – М.: Академия, 2020. </a:t>
            </a:r>
          </a:p>
          <a:p>
            <a:pPr marL="360363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Габриелян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О. С., Остроумов И. Г. Химия для профессий и специальностей технического профиля: учебник для студ. учреждений сред. проф. образования. 4-е изд., – М.:  Издательский центр «Академия», 2020.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Габриелян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3696" y="1089429"/>
            <a:ext cx="88583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Свойства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металлов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/Свойства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металлов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https://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/П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ерманганат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калия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/Перманганат калия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/Окислительные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свойства перманганата калия в различных средах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/Окислительные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свойства перманганата калия в различных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средах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44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Материалы для презентаций 19.07.11\12.11.11\ris1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85" y="-8950"/>
            <a:ext cx="1905000" cy="1905000"/>
          </a:xfrm>
          <a:prstGeom prst="rect">
            <a:avLst/>
          </a:prstGeom>
          <a:noFill/>
        </p:spPr>
      </p:pic>
      <p:pic>
        <p:nvPicPr>
          <p:cNvPr id="4098" name="Picture 2" descr="D:\диск D\01.03.16-домашние документы\Лаб. раб YES\Виртуальные лабораторные YES\Анимашки и картинки\Химия-картинки\Реакции\анимашки\0_b0d5f_42442640_orig.jp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" y="2366598"/>
            <a:ext cx="1428750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иск D\01.03.16-домашние документы\Лаб. раб YES\Виртуальные лабораторные YES\Анимашки и картинки\Химия-картинки\Реакции\анимашки\7ade84e0727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91" y="3130570"/>
            <a:ext cx="32385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03989" y="548680"/>
            <a:ext cx="7363835" cy="2369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Лабораторная работа № </a:t>
            </a:r>
            <a:r>
              <a:rPr lang="ru-RU" sz="3600" b="1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itchFamily="34" charset="0"/>
              </a:rPr>
              <a:t>3 «Свойства металлов. </a:t>
            </a:r>
            <a:r>
              <a:rPr lang="ru-RU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Окислительные свойства перманганата калия в различных </a:t>
            </a:r>
            <a:r>
              <a:rPr lang="ru-RU" sz="3600" b="1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средах»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91" y="3187046"/>
            <a:ext cx="3582747" cy="3582747"/>
          </a:xfrm>
          <a:prstGeom prst="rect">
            <a:avLst/>
          </a:prstGeom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3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8184" y="260648"/>
            <a:ext cx="8858312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закрепить полученные знания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 химических свойствах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металлов  и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окислительных свойствах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перманганата калия в различных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средах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900113" indent="-900113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химическая посуда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свинец, алюминий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железо (или другие металлы),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HCl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CuSO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FeCl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anose="020B0604020202020204" pitchFamily="34" charset="0"/>
              </a:rPr>
              <a:t>KMnO</a:t>
            </a:r>
            <a:r>
              <a:rPr lang="ru-RU" sz="2800" b="1" baseline="-25000" dirty="0">
                <a:latin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ОН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032" y="3082546"/>
            <a:ext cx="1328936" cy="208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42383"/>
            <a:ext cx="765928" cy="269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84649"/>
            <a:ext cx="1464930" cy="203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5604882" y="4149080"/>
            <a:ext cx="479286" cy="504056"/>
          </a:xfrm>
          <a:prstGeom prst="rightArrow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584" y="2987457"/>
            <a:ext cx="833835" cy="174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477" y="3082546"/>
            <a:ext cx="1089982" cy="158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62516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3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60432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 rotWithShape="1">
          <a:blip r:embed="rId11" cstate="print"/>
          <a:srcRect r="52109"/>
          <a:stretch/>
        </p:blipFill>
        <p:spPr bwMode="auto">
          <a:xfrm>
            <a:off x="208385" y="3236529"/>
            <a:ext cx="2316155" cy="250888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3" descr="http://pimg.tradeindia.com/02246444/s/1/POTASSIUM-PERMANGANATE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2"/>
          <a:stretch/>
        </p:blipFill>
        <p:spPr bwMode="auto">
          <a:xfrm>
            <a:off x="2710945" y="5014522"/>
            <a:ext cx="1393791" cy="1729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5729" y="5953596"/>
            <a:ext cx="1329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KMnO</a:t>
            </a:r>
            <a:r>
              <a:rPr lang="ru-RU" sz="24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28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62874"/>
            <a:ext cx="8766653" cy="529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Опыт 1. </a:t>
            </a:r>
            <a:r>
              <a:rPr lang="ru-RU" sz="2700" b="1" u="sng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Взаимодействие металлов с кислотами.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Налейте в две пробирки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немного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разбавленной серной кислоты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В одну из пробирок поместите кусочек (гранулу, проволоку, пластинку или стружку) цинка или алюминия, а в другую – железа, (гвоздь, пластинку или стружку). Обратите внимание на активность выделения газа.</a:t>
            </a:r>
          </a:p>
          <a:p>
            <a:pPr indent="44291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Нагрейте пробирки. Сделайте вывод о скорости протекания реакций (по активности выделения газа) при нагревании и при комнатной температуре.  </a:t>
            </a:r>
          </a:p>
          <a:p>
            <a:pPr algn="ctr">
              <a:lnSpc>
                <a:spcPct val="85000"/>
              </a:lnSpc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2Al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3H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Al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+3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(SO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   +   3H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серная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сульфат</a:t>
            </a:r>
          </a:p>
          <a:p>
            <a:pPr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кислота               алюминия</a:t>
            </a:r>
            <a:r>
              <a:rPr lang="ru-RU" dirty="0"/>
              <a:t> </a:t>
            </a:r>
          </a:p>
        </p:txBody>
      </p:sp>
      <p:pic>
        <p:nvPicPr>
          <p:cNvPr id="18434" name="Picture 2" descr="http://files.school-collection.edu.ru/dlrstore/d3beb7ef-851c-bdcf-5bf2-f1369397e15a/index.files/image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50"/>
          <a:stretch/>
        </p:blipFill>
        <p:spPr bwMode="auto">
          <a:xfrm>
            <a:off x="1" y="4986470"/>
            <a:ext cx="1403647" cy="18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69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7504" y="640518"/>
            <a:ext cx="8766653" cy="1060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2Al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3H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Al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+3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(SO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   +   3H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серная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сульфат</a:t>
            </a:r>
          </a:p>
          <a:p>
            <a:pPr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кислота               алюминия</a:t>
            </a:r>
            <a:r>
              <a:rPr lang="ru-RU" dirty="0"/>
              <a:t> 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143558"/>
              </p:ext>
            </p:extLst>
          </p:nvPr>
        </p:nvGraphicFramePr>
        <p:xfrm>
          <a:off x="125826" y="1916832"/>
          <a:ext cx="8766654" cy="842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6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2</a:t>
                      </a: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en-US" sz="2700" b="1" baseline="30000" dirty="0">
                          <a:effectLst/>
                        </a:rPr>
                        <a:t>+</a:t>
                      </a:r>
                      <a:r>
                        <a:rPr lang="en-US" sz="2700" b="1" kern="1200" baseline="-25000" dirty="0">
                          <a:effectLst/>
                        </a:rPr>
                        <a:t> </a:t>
                      </a:r>
                      <a:r>
                        <a:rPr lang="ru-RU" sz="2700" b="1" kern="1200" dirty="0">
                          <a:effectLst/>
                        </a:rPr>
                        <a:t>+ 2ē = </a:t>
                      </a: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en-US" sz="2700" b="1" baseline="30000" dirty="0">
                          <a:effectLst/>
                        </a:rPr>
                        <a:t>0</a:t>
                      </a:r>
                      <a:r>
                        <a:rPr lang="en-US" sz="2700" b="1" baseline="-250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</a:rPr>
                        <a:t>восстановление, </a:t>
                      </a: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ru-RU" sz="2700" b="1" baseline="30000" dirty="0">
                          <a:effectLst/>
                        </a:rPr>
                        <a:t>+ </a:t>
                      </a:r>
                      <a:r>
                        <a:rPr lang="ru-RU" sz="2700" b="1" kern="1200" dirty="0">
                          <a:effectLst/>
                        </a:rPr>
                        <a:t>– окислитель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Al</a:t>
                      </a:r>
                      <a:r>
                        <a:rPr lang="en-US" sz="2700" b="1" baseline="30000" dirty="0">
                          <a:effectLst/>
                        </a:rPr>
                        <a:t>0 </a:t>
                      </a:r>
                      <a:r>
                        <a:rPr lang="ru-RU" sz="2700" b="1" kern="1200" dirty="0">
                          <a:effectLst/>
                        </a:rPr>
                        <a:t>– 3ē = </a:t>
                      </a:r>
                      <a:r>
                        <a:rPr lang="en-US" sz="2700" b="1" dirty="0">
                          <a:effectLst/>
                        </a:rPr>
                        <a:t>Al</a:t>
                      </a:r>
                      <a:r>
                        <a:rPr lang="ru-RU" sz="2700" b="1" baseline="30000" dirty="0">
                          <a:effectLst/>
                        </a:rPr>
                        <a:t>+3</a:t>
                      </a:r>
                      <a:r>
                        <a:rPr lang="ru-RU" sz="2700" b="1" kern="1200" baseline="30000" dirty="0">
                          <a:effectLst/>
                        </a:rPr>
                        <a:t> 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</a:rPr>
                        <a:t>окисление, </a:t>
                      </a:r>
                      <a:r>
                        <a:rPr lang="en-US" sz="2700" b="1" dirty="0">
                          <a:effectLst/>
                        </a:rPr>
                        <a:t>Al</a:t>
                      </a:r>
                      <a:r>
                        <a:rPr lang="en-US" sz="2700" b="1" baseline="30000" dirty="0">
                          <a:effectLst/>
                        </a:rPr>
                        <a:t>0 </a:t>
                      </a:r>
                      <a:r>
                        <a:rPr lang="ru-RU" sz="2700" b="1" kern="1200" dirty="0">
                          <a:effectLst/>
                        </a:rPr>
                        <a:t>– восстановитель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386" name="Picture 2" descr="Реакция алюминия и серной кислот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 r="4744"/>
          <a:stretch/>
        </p:blipFill>
        <p:spPr bwMode="auto">
          <a:xfrm>
            <a:off x="467544" y="3178124"/>
            <a:ext cx="1532781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92631" y="5092195"/>
            <a:ext cx="148470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94610" y="5858108"/>
            <a:ext cx="58381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68691" y="3902980"/>
            <a:ext cx="76495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475656" y="4426200"/>
            <a:ext cx="1357988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907523" y="5648336"/>
            <a:ext cx="1357988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1475656" y="6318274"/>
            <a:ext cx="1357988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60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1" y="332656"/>
            <a:ext cx="8694645" cy="1164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dirty="0">
                <a:latin typeface="Arial" pitchFamily="34" charset="0"/>
                <a:cs typeface="Arial" pitchFamily="34" charset="0"/>
              </a:rPr>
              <a:t>Fe</a:t>
            </a:r>
            <a:r>
              <a:rPr lang="en-US" sz="30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  +     H</a:t>
            </a:r>
            <a:r>
              <a:rPr lang="en-US" sz="30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30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30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  Fe</a:t>
            </a:r>
            <a:r>
              <a:rPr lang="en-US" sz="300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30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   +   3H</a:t>
            </a:r>
            <a:r>
              <a:rPr lang="en-US" sz="30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b="1" dirty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серная             сульфат  </a:t>
            </a: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кислота            железа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04542"/>
              </p:ext>
            </p:extLst>
          </p:nvPr>
        </p:nvGraphicFramePr>
        <p:xfrm>
          <a:off x="107504" y="1844824"/>
          <a:ext cx="8964491" cy="842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0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effectLst/>
                          <a:latin typeface="+mn-lt"/>
                          <a:cs typeface="Arial" pitchFamily="34" charset="0"/>
                        </a:rPr>
                        <a:t>H</a:t>
                      </a:r>
                      <a:r>
                        <a:rPr lang="en-US" sz="2700" b="1" baseline="30000" dirty="0">
                          <a:effectLst/>
                          <a:latin typeface="+mn-lt"/>
                          <a:cs typeface="Arial" pitchFamily="34" charset="0"/>
                        </a:rPr>
                        <a:t>+</a:t>
                      </a:r>
                      <a:r>
                        <a:rPr lang="en-US" sz="2700" b="1" kern="1200" baseline="-25000" dirty="0"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+ 2ē = </a:t>
                      </a:r>
                      <a:r>
                        <a:rPr lang="en-US" sz="2700" b="1" dirty="0">
                          <a:effectLst/>
                          <a:latin typeface="+mn-lt"/>
                          <a:cs typeface="Arial" pitchFamily="34" charset="0"/>
                        </a:rPr>
                        <a:t>H</a:t>
                      </a:r>
                      <a:r>
                        <a:rPr lang="en-US" sz="2700" b="1" baseline="30000" dirty="0"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r>
                        <a:rPr lang="en-US" sz="2700" b="1" baseline="-25000" dirty="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kern="1200" dirty="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kern="1200" dirty="0">
                          <a:effectLst/>
                          <a:latin typeface="+mn-lt"/>
                          <a:cs typeface="Arial" pitchFamily="34" charset="0"/>
                        </a:rPr>
                        <a:t>1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700" b="1" dirty="0">
                          <a:effectLst/>
                          <a:latin typeface="+mn-lt"/>
                          <a:cs typeface="Arial" pitchFamily="34" charset="0"/>
                        </a:rPr>
                        <a:t>H</a:t>
                      </a:r>
                      <a:r>
                        <a:rPr lang="ru-RU" sz="2700" b="1" baseline="30000" dirty="0">
                          <a:effectLst/>
                          <a:latin typeface="+mn-lt"/>
                          <a:cs typeface="Arial" pitchFamily="34" charset="0"/>
                        </a:rPr>
                        <a:t>+ </a:t>
                      </a: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– окислитель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  <a:latin typeface="+mn-lt"/>
                          <a:cs typeface="Arial" pitchFamily="34" charset="0"/>
                        </a:rPr>
                        <a:t>Fe</a:t>
                      </a:r>
                      <a:r>
                        <a:rPr lang="en-US" sz="2700" b="1" baseline="30000">
                          <a:effectLst/>
                          <a:latin typeface="+mn-lt"/>
                          <a:cs typeface="Arial" pitchFamily="34" charset="0"/>
                        </a:rPr>
                        <a:t>0 </a:t>
                      </a:r>
                      <a:r>
                        <a:rPr lang="ru-RU" sz="2700" b="1" kern="1200">
                          <a:effectLst/>
                          <a:latin typeface="+mn-lt"/>
                          <a:cs typeface="Arial" pitchFamily="34" charset="0"/>
                        </a:rPr>
                        <a:t>– </a:t>
                      </a:r>
                      <a:r>
                        <a:rPr lang="en-US" sz="2700" b="1" kern="120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ru-RU" sz="2700" b="1" kern="1200">
                          <a:effectLst/>
                          <a:latin typeface="+mn-lt"/>
                          <a:cs typeface="Arial" pitchFamily="34" charset="0"/>
                        </a:rPr>
                        <a:t>ē = </a:t>
                      </a:r>
                      <a:r>
                        <a:rPr lang="en-US" sz="2700" b="1">
                          <a:effectLst/>
                          <a:latin typeface="+mn-lt"/>
                          <a:cs typeface="Arial" pitchFamily="34" charset="0"/>
                        </a:rPr>
                        <a:t>Fe</a:t>
                      </a:r>
                      <a:r>
                        <a:rPr lang="ru-RU" sz="2700" b="1" baseline="30000">
                          <a:effectLst/>
                          <a:latin typeface="+mn-lt"/>
                          <a:cs typeface="Arial" pitchFamily="34" charset="0"/>
                        </a:rPr>
                        <a:t>+</a:t>
                      </a:r>
                      <a:r>
                        <a:rPr lang="en-US" sz="2700" b="1" baseline="3000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en-US" sz="2700" b="1" kern="1200" baseline="30000"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endParaRPr lang="ru-RU" sz="2700" b="1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kern="1200" dirty="0">
                          <a:effectLst/>
                          <a:latin typeface="+mn-lt"/>
                          <a:cs typeface="Arial" pitchFamily="34" charset="0"/>
                        </a:rPr>
                        <a:t>1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окисление, </a:t>
                      </a:r>
                      <a:r>
                        <a:rPr lang="en-US" sz="2700" b="1" dirty="0">
                          <a:effectLst/>
                          <a:latin typeface="+mn-lt"/>
                          <a:cs typeface="Arial" pitchFamily="34" charset="0"/>
                        </a:rPr>
                        <a:t>Fe</a:t>
                      </a:r>
                      <a:r>
                        <a:rPr lang="en-US" sz="2700" b="1" baseline="30000" dirty="0">
                          <a:effectLst/>
                          <a:latin typeface="+mn-lt"/>
                          <a:cs typeface="Arial" pitchFamily="34" charset="0"/>
                        </a:rPr>
                        <a:t>0 </a:t>
                      </a: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– восстановитель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1" t="16211" r="43838" b="22786"/>
          <a:stretch/>
        </p:blipFill>
        <p:spPr bwMode="auto">
          <a:xfrm>
            <a:off x="4801121" y="2890765"/>
            <a:ext cx="3693592" cy="391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" t="16936" r="46839" b="28320"/>
          <a:stretch/>
        </p:blipFill>
        <p:spPr bwMode="auto">
          <a:xfrm>
            <a:off x="251520" y="3685807"/>
            <a:ext cx="2142820" cy="263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3059668"/>
            <a:ext cx="65011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Fe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05513" y="5445224"/>
            <a:ext cx="148470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09403" y="4163988"/>
            <a:ext cx="76495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1475656" y="3429000"/>
            <a:ext cx="360040" cy="568283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899592" y="4695843"/>
            <a:ext cx="2448272" cy="57282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1322930" y="5934748"/>
            <a:ext cx="2312966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635896" y="4695843"/>
            <a:ext cx="1645050" cy="59120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8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5803902</TotalTime>
  <Words>2356</Words>
  <Application>Microsoft Office PowerPoint</Application>
  <PresentationFormat>Экран (4:3)</PresentationFormat>
  <Paragraphs>353</Paragraphs>
  <Slides>44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6" baseType="lpstr">
      <vt:lpstr>Arial</vt:lpstr>
      <vt:lpstr>Arial Black</vt:lpstr>
      <vt:lpstr>Arial Narrow</vt:lpstr>
      <vt:lpstr>Calibri</vt:lpstr>
      <vt:lpstr>Franklin Gothic Book</vt:lpstr>
      <vt:lpstr>Franklin Gothic Medium</vt:lpstr>
      <vt:lpstr>Impact</vt:lpstr>
      <vt:lpstr>Symbol</vt:lpstr>
      <vt:lpstr>Times New Roman</vt:lpstr>
      <vt:lpstr>Wingdings 2</vt:lpstr>
      <vt:lpstr>Трек</vt:lpstr>
      <vt:lpstr>Уравнение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2165</cp:revision>
  <dcterms:created xsi:type="dcterms:W3CDTF">2015-12-13T09:17:19Z</dcterms:created>
  <dcterms:modified xsi:type="dcterms:W3CDTF">2023-04-09T18:51:56Z</dcterms:modified>
</cp:coreProperties>
</file>