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8" r:id="rId2"/>
    <p:sldId id="710" r:id="rId3"/>
    <p:sldId id="260" r:id="rId4"/>
    <p:sldId id="261" r:id="rId5"/>
    <p:sldId id="711" r:id="rId6"/>
    <p:sldId id="712" r:id="rId7"/>
    <p:sldId id="713" r:id="rId8"/>
    <p:sldId id="714" r:id="rId9"/>
    <p:sldId id="715" r:id="rId10"/>
    <p:sldId id="716" r:id="rId11"/>
    <p:sldId id="717" r:id="rId12"/>
    <p:sldId id="718" r:id="rId13"/>
    <p:sldId id="719" r:id="rId14"/>
    <p:sldId id="720" r:id="rId15"/>
    <p:sldId id="721" r:id="rId16"/>
    <p:sldId id="722" r:id="rId17"/>
    <p:sldId id="723" r:id="rId18"/>
    <p:sldId id="724" r:id="rId19"/>
    <p:sldId id="725" r:id="rId20"/>
    <p:sldId id="726" r:id="rId21"/>
    <p:sldId id="727" r:id="rId22"/>
    <p:sldId id="728" r:id="rId23"/>
    <p:sldId id="729" r:id="rId24"/>
    <p:sldId id="730" r:id="rId25"/>
    <p:sldId id="731" r:id="rId26"/>
    <p:sldId id="732" r:id="rId27"/>
    <p:sldId id="733" r:id="rId28"/>
    <p:sldId id="734" r:id="rId29"/>
    <p:sldId id="735" r:id="rId30"/>
    <p:sldId id="736" r:id="rId31"/>
    <p:sldId id="737" r:id="rId32"/>
    <p:sldId id="738" r:id="rId33"/>
    <p:sldId id="739" r:id="rId34"/>
    <p:sldId id="740" r:id="rId35"/>
    <p:sldId id="741" r:id="rId36"/>
    <p:sldId id="742" r:id="rId37"/>
    <p:sldId id="659" r:id="rId38"/>
    <p:sldId id="660" r:id="rId39"/>
    <p:sldId id="661" r:id="rId40"/>
    <p:sldId id="662" r:id="rId41"/>
    <p:sldId id="663" r:id="rId42"/>
    <p:sldId id="664" r:id="rId43"/>
    <p:sldId id="665" r:id="rId44"/>
    <p:sldId id="666" r:id="rId45"/>
    <p:sldId id="667" r:id="rId46"/>
    <p:sldId id="668" r:id="rId47"/>
    <p:sldId id="669" r:id="rId48"/>
    <p:sldId id="670" r:id="rId49"/>
    <p:sldId id="671" r:id="rId50"/>
    <p:sldId id="672" r:id="rId51"/>
    <p:sldId id="673" r:id="rId52"/>
    <p:sldId id="649" r:id="rId53"/>
    <p:sldId id="674" r:id="rId54"/>
    <p:sldId id="757" r:id="rId55"/>
    <p:sldId id="758" r:id="rId56"/>
    <p:sldId id="759" r:id="rId57"/>
    <p:sldId id="760" r:id="rId58"/>
    <p:sldId id="761" r:id="rId59"/>
    <p:sldId id="762" r:id="rId60"/>
    <p:sldId id="763" r:id="rId61"/>
    <p:sldId id="764" r:id="rId62"/>
    <p:sldId id="765" r:id="rId63"/>
    <p:sldId id="766" r:id="rId64"/>
    <p:sldId id="767" r:id="rId65"/>
    <p:sldId id="678" r:id="rId66"/>
    <p:sldId id="655" r:id="rId67"/>
    <p:sldId id="656" r:id="rId68"/>
    <p:sldId id="684" r:id="rId69"/>
    <p:sldId id="650" r:id="rId70"/>
    <p:sldId id="682" r:id="rId71"/>
    <p:sldId id="683" r:id="rId72"/>
    <p:sldId id="685" r:id="rId73"/>
    <p:sldId id="686" r:id="rId74"/>
    <p:sldId id="675" r:id="rId75"/>
    <p:sldId id="676" r:id="rId76"/>
    <p:sldId id="677" r:id="rId77"/>
    <p:sldId id="768" r:id="rId78"/>
    <p:sldId id="706" r:id="rId79"/>
    <p:sldId id="769" r:id="rId80"/>
    <p:sldId id="479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D2349"/>
    <a:srgbClr val="CCFFFF"/>
    <a:srgbClr val="702C1E"/>
    <a:srgbClr val="FF6600"/>
    <a:srgbClr val="67431B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47" autoAdjust="0"/>
    <p:restoredTop sz="94103" autoAdjust="0"/>
  </p:normalViewPr>
  <p:slideViewPr>
    <p:cSldViewPr>
      <p:cViewPr varScale="1">
        <p:scale>
          <a:sx n="69" d="100"/>
          <a:sy n="69" d="100"/>
        </p:scale>
        <p:origin x="10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8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1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7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6B98D-03D0-4F24-A5E2-DD31FD51CD1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1530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image" Target="../media/image8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5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6.png"/><Relationship Id="rId7" Type="http://schemas.openxmlformats.org/officeDocument/2006/relationships/image" Target="../media/image3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6.gif"/><Relationship Id="rId7" Type="http://schemas.openxmlformats.org/officeDocument/2006/relationships/slide" Target="slide3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slide" Target="slide4.xml"/><Relationship Id="rId9" Type="http://schemas.openxmlformats.org/officeDocument/2006/relationships/slide" Target="slide7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5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slide" Target="slide4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" Target="slide4.xml"/><Relationship Id="rId7" Type="http://schemas.openxmlformats.org/officeDocument/2006/relationships/image" Target="../media/image6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slide" Target="slide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77.png"/><Relationship Id="rId4" Type="http://schemas.microsoft.com/office/2007/relationships/hdphoto" Target="../media/hdphoto10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8.png"/><Relationship Id="rId4" Type="http://schemas.microsoft.com/office/2007/relationships/hdphoto" Target="../media/hdphoto1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66.png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8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microsoft.com/office/2007/relationships/hdphoto" Target="../media/hdphoto12.wdp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slide" Target="slide4.xml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1.bin"/><Relationship Id="rId4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2.bin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052406"/>
            <a:ext cx="3857652" cy="2462267"/>
          </a:xfrm>
          <a:prstGeom prst="rect">
            <a:avLst/>
          </a:prstGeom>
          <a:noFill/>
        </p:spPr>
      </p:pic>
      <p:pic>
        <p:nvPicPr>
          <p:cNvPr id="25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47359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омой 13">
            <a:hlinkClick r:id="" action="ppaction://noaction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723345"/>
            <a:ext cx="9144000" cy="1578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Лабораторная работа №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4 </a:t>
            </a:r>
            <a:endParaRPr lang="ru-RU" sz="30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«Свойства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кислот и оснований. Жесткая вода и ее свойства. Устранение временной и постоянной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жесткости»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137" y="825998"/>
            <a:ext cx="8786874" cy="9410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«Общая и неорганическая химия»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8939" y="334626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</a:t>
            </a:r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числу гидроксид-ионов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формуле основания подразделяют на: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однокислотные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основания, в формулах которых указан один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 д.;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многокислотные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основания, в формулах которых указаны два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более: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8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8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др.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 descr="D:\23.05.13-домашние документы\Виртуальные лекции 28.07.11\Химия\сложные в-ва\основания\натрия\2156751.png"/>
          <p:cNvPicPr>
            <a:picLocks noChangeAspect="1" noChangeArrowheads="1"/>
          </p:cNvPicPr>
          <p:nvPr/>
        </p:nvPicPr>
        <p:blipFill>
          <a:blip r:embed="rId3" cstate="print"/>
          <a:srcRect l="25850" r="35241" b="3753"/>
          <a:stretch>
            <a:fillRect/>
          </a:stretch>
        </p:blipFill>
        <p:spPr bwMode="auto">
          <a:xfrm>
            <a:off x="2214546" y="4000504"/>
            <a:ext cx="995459" cy="1643074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462" name="Picture 6" descr="D:\23.05.13-домашние документы\Виртуальные лекции 28.07.11\Химия\сложные в-ва\основания\натрия\1989 (1).jpg"/>
          <p:cNvPicPr>
            <a:picLocks noChangeAspect="1" noChangeArrowheads="1"/>
          </p:cNvPicPr>
          <p:nvPr/>
        </p:nvPicPr>
        <p:blipFill>
          <a:blip r:embed="rId4" cstate="print"/>
          <a:srcRect l="9015" t="13883" r="64423" b="8770"/>
          <a:stretch>
            <a:fillRect/>
          </a:stretch>
        </p:blipFill>
        <p:spPr bwMode="auto">
          <a:xfrm>
            <a:off x="428596" y="4000504"/>
            <a:ext cx="1000132" cy="264744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463" name="Picture 7" descr="D:\23.05.13-домашние документы\Виртуальные лекции 28.07.11\Химия\сложные в-ва\основания\Hydroxid_železit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3583" t="6224" r="3264" b="6638"/>
          <a:stretch>
            <a:fillRect/>
          </a:stretch>
        </p:blipFill>
        <p:spPr bwMode="auto">
          <a:xfrm rot="21143366">
            <a:off x="5168712" y="3905353"/>
            <a:ext cx="3286148" cy="117964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D:\23.05.13-домашние документы\Виртуальные лекции 28.07.11\Химия\сложные в-ва\основания\кальция\Calcium_hydroxi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5286388"/>
            <a:ext cx="1753566" cy="1385883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Прямоугольник 14"/>
          <p:cNvSpPr/>
          <p:nvPr/>
        </p:nvSpPr>
        <p:spPr>
          <a:xfrm>
            <a:off x="5803537" y="5715016"/>
            <a:ext cx="1411669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D:\23.05.13-домашние документы\Виртуальные лекции 28.07.11\Химия\сложные в-ва\основания\натрия\sodium_hydroxid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9" y="5715016"/>
            <a:ext cx="1500198" cy="108238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6" name="Прямоугольник 15"/>
          <p:cNvSpPr/>
          <p:nvPr/>
        </p:nvSpPr>
        <p:spPr>
          <a:xfrm>
            <a:off x="3175535" y="6357958"/>
            <a:ext cx="896399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4" descr="http://kvartacosmetic.ru/files/Image/catalog/lesultan/novosti/Sodiumhydroxid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4000504"/>
            <a:ext cx="1470652" cy="2071702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336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2" y="-13295"/>
            <a:ext cx="9145943" cy="4748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Ознакомление с образцами </a:t>
            </a:r>
            <a:r>
              <a:rPr lang="ru-RU" sz="2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гидроксидов</a:t>
            </a:r>
            <a:endParaRPr lang="ru-RU" sz="29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1406" y="2035134"/>
          <a:ext cx="9001156" cy="460857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0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en-US" sz="24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LiOH</a:t>
                      </a:r>
                      <a:endParaRPr lang="ru-RU" sz="24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лития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Кристаллический   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4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NaOH</a:t>
                      </a:r>
                      <a:endParaRPr lang="ru-RU" sz="24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натрия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(каустическая </a:t>
                      </a:r>
                      <a:r>
                        <a:rPr kumimoji="0" lang="ru-RU" sz="24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сода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 каустик, едкий натр, едкая щёлочь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Твёрдое</a:t>
                      </a:r>
                      <a:r>
                        <a:rPr kumimoji="0" lang="en-US" sz="24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вещество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воздухе расплывается, так как притягивает влагу из воздуха</a:t>
                      </a:r>
                      <a:r>
                        <a:rPr kumimoji="0" lang="en-US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KOH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 ка́лия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4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калиевый щёлок</a:t>
                      </a:r>
                      <a:r>
                        <a:rPr lang="ru-RU" sz="2400" b="1" i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24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Очень </a:t>
                      </a:r>
                      <a:r>
                        <a:rPr kumimoji="0" lang="ru-RU" sz="2300" b="1" i="0" u="none" strike="noStrik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гигроскопичные</a:t>
                      </a: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кристаллы, но гигроскопичность меньше, чем у </a:t>
                      </a:r>
                      <a:r>
                        <a:rPr lang="en-US" sz="2300" b="1" i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NaOH</a:t>
                      </a:r>
                      <a:endParaRPr lang="ru-RU" sz="23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4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436" name="Picture 4" descr="D:\23.05.13-домашние документы\Виртуальные лекции 28.07.11\Химия\сложные в-ва\основания\калия\Potassium_Hydroxide_Flakes_Koh__Caustic_Soda_Flakes.jpg"/>
          <p:cNvPicPr>
            <a:picLocks noChangeAspect="1" noChangeArrowheads="1"/>
          </p:cNvPicPr>
          <p:nvPr/>
        </p:nvPicPr>
        <p:blipFill>
          <a:blip r:embed="rId2" cstate="print"/>
          <a:srcRect l="3227" t="16715" r="5689" b="6730"/>
          <a:stretch>
            <a:fillRect/>
          </a:stretch>
        </p:blipFill>
        <p:spPr bwMode="auto">
          <a:xfrm>
            <a:off x="642910" y="1071546"/>
            <a:ext cx="1484668" cy="92290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8437" name="Picture 5" descr="D:\23.05.13-домашние документы\Виртуальные лекции 28.07.11\Химия\сложные в-ва\основания\натрия\62d9223491-materialy-dlya-tvorchestva-gidroksid-natriya-n9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5" y="785794"/>
            <a:ext cx="1071570" cy="1071570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438" name="Picture 6" descr="D:\23.05.13-домашние документы\Виртуальные лекции 28.07.11\Химия\сложные в-ва\основания\натрия\200px-SodiumHydrox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2883" y="857232"/>
            <a:ext cx="1373497" cy="109193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42844" y="357166"/>
            <a:ext cx="8858312" cy="79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Перепишите таблицу в тетрадь и</a:t>
            </a:r>
            <a:r>
              <a:rPr kumimoji="0" lang="ru-RU" sz="27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постарайтесь все запомнить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Литий гидроокись"/>
          <p:cNvPicPr>
            <a:picLocks noChangeAspect="1" noChangeArrowheads="1"/>
          </p:cNvPicPr>
          <p:nvPr/>
        </p:nvPicPr>
        <p:blipFill>
          <a:blip r:embed="rId5" cstate="print"/>
          <a:srcRect t="16250"/>
          <a:stretch>
            <a:fillRect/>
          </a:stretch>
        </p:blipFill>
        <p:spPr bwMode="auto">
          <a:xfrm>
            <a:off x="7500958" y="857232"/>
            <a:ext cx="1143008" cy="717951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Прямоугольник 12"/>
          <p:cNvSpPr/>
          <p:nvPr/>
        </p:nvSpPr>
        <p:spPr>
          <a:xfrm>
            <a:off x="7651824" y="1571612"/>
            <a:ext cx="91884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33987" y="1500174"/>
            <a:ext cx="189507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r>
              <a:rPr lang="en-US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KOH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3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2101996"/>
          <a:ext cx="9001156" cy="404164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 бери́ллия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Гелеобразное  вещество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 </a:t>
                      </a:r>
                      <a:r>
                        <a:rPr kumimoji="0" lang="ru-RU" sz="26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Mg(OH)</a:t>
                      </a:r>
                      <a:r>
                        <a:rPr kumimoji="0" lang="ru-RU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vi-VN" sz="2600" b="1" i="0" smtClean="0">
                          <a:solidFill>
                            <a:srgbClr val="252525"/>
                          </a:solidFill>
                          <a:latin typeface="Arial" pitchFamily="34" charset="0"/>
                          <a:cs typeface="Arial" pitchFamily="34" charset="0"/>
                        </a:rPr>
                        <a:t>Гидрокси́д ма́гния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</a:t>
                      </a:r>
                      <a:r>
                        <a:rPr kumimoji="0" lang="ru-RU" sz="2600" b="1" i="0" u="non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ристаллы</a:t>
                      </a:r>
                      <a:r>
                        <a:rPr kumimoji="0" lang="en-US" sz="2600" b="1" i="0" u="none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 гексагональной решёткой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r>
                        <a:rPr kumimoji="0" lang="ru-RU" sz="25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(OH)</a:t>
                      </a:r>
                      <a:r>
                        <a:rPr kumimoji="0" lang="ru-RU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ка́льция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(гашёная известь или «</a:t>
                      </a:r>
                      <a:r>
                        <a:rPr kumimoji="0" lang="ru-RU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пушонка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Порошок  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 </a:t>
                      </a:r>
                      <a:r>
                        <a:rPr kumimoji="0" lang="ru-RU" sz="26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https://upload.wikimedia.org/wikipedia/commons/thumb/d/d1/BeOH.png/220px-BeOH.png"/>
          <p:cNvPicPr>
            <a:picLocks noChangeAspect="1" noChangeArrowheads="1"/>
          </p:cNvPicPr>
          <p:nvPr/>
        </p:nvPicPr>
        <p:blipFill>
          <a:blip r:embed="rId2" cstate="print"/>
          <a:srcRect l="30682" r="28409"/>
          <a:stretch>
            <a:fillRect/>
          </a:stretch>
        </p:blipFill>
        <p:spPr bwMode="auto">
          <a:xfrm>
            <a:off x="214282" y="71413"/>
            <a:ext cx="714380" cy="191293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1071538" y="1500174"/>
            <a:ext cx="135966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400" b="1" baseline="-30000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2" name="Picture 4" descr="Calcium hydrox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3872" y="214290"/>
            <a:ext cx="1718128" cy="13573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2" name="Прямоугольник 11"/>
          <p:cNvSpPr/>
          <p:nvPr/>
        </p:nvSpPr>
        <p:spPr>
          <a:xfrm>
            <a:off x="3214678" y="1571612"/>
            <a:ext cx="136345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400" b="1" baseline="-30000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4" name="Picture 6" descr="https://upload.wikimedia.org/wikipedia/commons/0/03/Hydroxid_ho%C5%99e%C4%8Dnat%C3%BD.PNG"/>
          <p:cNvPicPr>
            <a:picLocks noChangeAspect="1" noChangeArrowheads="1"/>
          </p:cNvPicPr>
          <p:nvPr/>
        </p:nvPicPr>
        <p:blipFill>
          <a:blip r:embed="rId4" cstate="print"/>
          <a:srcRect l="5566" t="8333" b="8333"/>
          <a:stretch>
            <a:fillRect/>
          </a:stretch>
        </p:blipFill>
        <p:spPr bwMode="auto">
          <a:xfrm>
            <a:off x="5089307" y="523328"/>
            <a:ext cx="3525670" cy="749089"/>
          </a:xfrm>
          <a:prstGeom prst="round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4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2566048"/>
          <a:ext cx="9001156" cy="33680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4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B(OH)</a:t>
                      </a:r>
                      <a:r>
                        <a:rPr kumimoji="0" lang="ru-RU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точнее </a:t>
                      </a:r>
                      <a:r>
                        <a:rPr kumimoji="0" lang="en-US" sz="2600" b="1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</a:t>
                      </a:r>
                      <a:r>
                        <a:rPr kumimoji="0" lang="en-US" sz="2600" b="1" i="0" kern="1200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BO</a:t>
                      </a:r>
                      <a:r>
                        <a:rPr kumimoji="0" lang="en-US" sz="2600" b="1" i="0" kern="1200" baseline="-25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Бо́рная </a:t>
                      </a:r>
                      <a:r>
                        <a:rPr kumimoji="0" lang="vi-VN" sz="2600" b="1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кислота́</a:t>
                      </a:r>
                      <a:endParaRPr kumimoji="0" lang="en-US" sz="2600" b="1" i="0" kern="12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(ортоборная кислота)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Кристалличес-кое</a:t>
                      </a: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вещество в виде чешуек без запаха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vi-VN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Гидрокси́д алюми́ния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Студенистое вещество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Ga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галлия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Аморфное вещество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789624" y="1857364"/>
            <a:ext cx="1409361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en-US" sz="27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0354" name="Picture 2" descr="Boric ac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2972"/>
            <a:ext cx="1928826" cy="1784165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00356" name="Picture 4" descr="https://upload.wikimedia.org/wikipedia/commons/thumb/7/79/Aluminum_hydroxide.JPG/220px-Aluminum_hydrox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14290"/>
            <a:ext cx="1837779" cy="20716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571472" y="857232"/>
            <a:ext cx="108908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400" b="1" baseline="-30000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</a:t>
            </a:r>
            <a:r>
              <a:rPr lang="ru-RU" sz="2400" b="1" baseline="-30000" dirty="0" smtClean="0">
                <a:ln w="11430"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0357" name="Picture 5" descr="D:\23.05.13-домашние документы\Виртуальные лекции 28.07.11\Химия\сложные в-ва\основания\алюминия\fimg920777_7_Gidroksid_alyuminiya.jpg"/>
          <p:cNvPicPr>
            <a:picLocks noChangeAspect="1" noChangeArrowheads="1"/>
          </p:cNvPicPr>
          <p:nvPr/>
        </p:nvPicPr>
        <p:blipFill>
          <a:blip r:embed="rId5" cstate="print"/>
          <a:srcRect l="2229" t="6578" r="2229" b="14473"/>
          <a:stretch>
            <a:fillRect/>
          </a:stretch>
        </p:blipFill>
        <p:spPr bwMode="auto">
          <a:xfrm>
            <a:off x="5143472" y="571480"/>
            <a:ext cx="4000528" cy="1000132"/>
          </a:xfrm>
          <a:prstGeom prst="roundRect">
            <a:avLst/>
          </a:prstGeom>
          <a:noFill/>
          <a:scene3d>
            <a:camera prst="isometricOffAxis1Righ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3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1071546"/>
          <a:ext cx="9001156" cy="202082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7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7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ru-RU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железа(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Твердое вещество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Белый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железа(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III)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Кристаллы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Красновато-коричневый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5233" name="Picture 1" descr="D:\23.05.13-домашние документы\Виртуальные лекции 28.07.11\Химия\сложные в-ва\основания\железа\Hydroxid_železitý.PNG"/>
          <p:cNvPicPr>
            <a:picLocks noChangeAspect="1" noChangeArrowheads="1"/>
          </p:cNvPicPr>
          <p:nvPr/>
        </p:nvPicPr>
        <p:blipFill>
          <a:blip r:embed="rId2" cstate="print"/>
          <a:srcRect l="2070" t="3112" r="2388" b="3526"/>
          <a:stretch>
            <a:fillRect/>
          </a:stretch>
        </p:blipFill>
        <p:spPr bwMode="auto">
          <a:xfrm>
            <a:off x="6786578" y="142852"/>
            <a:ext cx="2143139" cy="80367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5234" name="Picture 2" descr="D:\23.05.13-домашние документы\Виртуальные лекции 28.07.11\Химия\сложные в-ва\основания\железа\250px-Hydroxid_železnatý.PNG"/>
          <p:cNvPicPr>
            <a:picLocks noChangeAspect="1" noChangeArrowheads="1"/>
          </p:cNvPicPr>
          <p:nvPr/>
        </p:nvPicPr>
        <p:blipFill>
          <a:blip r:embed="rId3" cstate="print"/>
          <a:srcRect l="3000" t="9375" b="6249"/>
          <a:stretch>
            <a:fillRect/>
          </a:stretch>
        </p:blipFill>
        <p:spPr bwMode="auto">
          <a:xfrm rot="10800000">
            <a:off x="142844" y="142852"/>
            <a:ext cx="2407702" cy="67019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2500298" y="3357562"/>
            <a:ext cx="6500858" cy="303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Гидроксид железа (II)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чистый </a:t>
            </a:r>
            <a:r>
              <a:rPr lang="ru-RU" sz="25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белый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нерастворимый в воде материал. Ионы Fe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2+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очень легко  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окисляются кислородом воздуха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до ионов Fe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в результате чего его 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цвет меняется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от </a:t>
            </a:r>
            <a:r>
              <a:rPr lang="ru-RU" sz="25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зеленого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5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87871D"/>
                </a:solidFill>
                <a:latin typeface="Arial" pitchFamily="34" charset="0"/>
                <a:cs typeface="Arial" pitchFamily="34" charset="0"/>
              </a:rPr>
              <a:t>серовато-зеленого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,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а затем до </a:t>
            </a:r>
            <a:r>
              <a:rPr lang="ru-RU" sz="25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коричневого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т.е. до гидроксида железа (III). Зеленое соединение содержит как ионы Fe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 Fe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D:\23.05.13-домашние документы\Виртуальные лекции 28.07.11\Химия\сложные в-ва\основания\железа\korrozi.jpg"/>
          <p:cNvPicPr>
            <a:picLocks noChangeAspect="1" noChangeArrowheads="1"/>
          </p:cNvPicPr>
          <p:nvPr/>
        </p:nvPicPr>
        <p:blipFill>
          <a:blip r:embed="rId4" cstate="print"/>
          <a:srcRect l="14000" r="11750"/>
          <a:stretch>
            <a:fillRect/>
          </a:stretch>
        </p:blipFill>
        <p:spPr bwMode="auto">
          <a:xfrm>
            <a:off x="142844" y="4000504"/>
            <a:ext cx="848034" cy="183197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0" name="Прямая со стрелкой 9"/>
          <p:cNvCxnSpPr/>
          <p:nvPr/>
        </p:nvCxnSpPr>
        <p:spPr>
          <a:xfrm rot="10800000" flipV="1">
            <a:off x="857224" y="4500570"/>
            <a:ext cx="1428760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785786" y="5643578"/>
            <a:ext cx="1428760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071538" y="4000504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0100" y="5166524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ru-RU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91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214116"/>
          <a:ext cx="9001156" cy="23576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1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754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Химическая формула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Название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Агрегатное состояние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Цвет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Ni(OH)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никеля (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Кристаллы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Светло-зелёный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77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Ni(OH)</a:t>
                      </a:r>
                      <a:r>
                        <a:rPr kumimoji="0" lang="en-US" sz="2600" b="1" i="0" kern="1200" baseline="-25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baseline="-25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Гидроксид никеля (</a:t>
                      </a:r>
                      <a:r>
                        <a:rPr kumimoji="0" lang="en-US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III)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6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Две полиморфные модификации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Черный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2844" y="2860699"/>
            <a:ext cx="8858312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en-US" sz="27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http://www.xumuk.ru/encyklopedia/2/2879.html</a:t>
            </a:r>
            <a:endParaRPr lang="ru-RU" sz="27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Индивидуальность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Ni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(OH)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нельзя считать доказанной, поскольку выделенное соединение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Ni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(III) из щелочного раствора идентифицировались либо как двойные оксиды MNiO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либо как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гидроксидоксид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NiO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(OH).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09334" y="6215082"/>
            <a:ext cx="13195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Ni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D:\23.05.13-домашние документы\Виртуальные лекции 28.07.11\Химия\сложные в-ва\основания\никеля\NiOH2.gif"/>
          <p:cNvPicPr>
            <a:picLocks noChangeAspect="1" noChangeArrowheads="1"/>
          </p:cNvPicPr>
          <p:nvPr/>
        </p:nvPicPr>
        <p:blipFill>
          <a:blip r:embed="rId2" cstate="print"/>
          <a:srcRect l="3676" r="4411" b="4593"/>
          <a:stretch>
            <a:fillRect/>
          </a:stretch>
        </p:blipFill>
        <p:spPr bwMode="auto">
          <a:xfrm>
            <a:off x="714348" y="5214950"/>
            <a:ext cx="642942" cy="150019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D:\23.05.13-домашние документы\Виртуальные лекции 28.07.11\Химия\сложные в-ва\основания\никеля\Гидроксид никеля(II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8395">
            <a:off x="3132861" y="5533311"/>
            <a:ext cx="3430164" cy="94329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3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5084" y="44624"/>
            <a:ext cx="892584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оснований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9785" t="6667" r="5413"/>
          <a:stretch>
            <a:fillRect/>
          </a:stretch>
        </p:blipFill>
        <p:spPr bwMode="auto">
          <a:xfrm>
            <a:off x="2987824" y="4619987"/>
            <a:ext cx="2690548" cy="217313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205006" y="2780928"/>
          <a:ext cx="8699559" cy="18105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205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+mn-lt"/>
                          <a:ea typeface="Times New Roman"/>
                          <a:cs typeface="Times New Roman"/>
                        </a:rPr>
                        <a:t>Индикатор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/>
                        <a:t>Цвет индикатора в растворах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щелочей (щелочная среда)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Фенолфталеин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Малиновый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Метилоранж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Жёлтый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Лакмус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Синий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5084" y="692696"/>
            <a:ext cx="8819404" cy="20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Химические свойства оснований с точки зрения теории электролитической диссоциации обусловлены наличием в их растворах избытка свободных гидроксид– ионов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Изменение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цвета индикаторов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5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19404" cy="5517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Взаимодействие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кислотами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образова-нием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воды (реакция нейтрализации):</a:t>
            </a:r>
          </a:p>
          <a:p>
            <a:pPr>
              <a:lnSpc>
                <a:spcPct val="85000"/>
              </a:lnSpc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→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ct val="75000"/>
              </a:lnSpc>
            </a:pPr>
            <a:r>
              <a:rPr lang="en-US" sz="23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  серная                сульфат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натрия                 кислота                натрия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растворимое)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+      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→ 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75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гидроксид 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соляная            хлорид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меди 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  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меди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(нерастворимое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indent="450000">
              <a:lnSpc>
                <a:spcPct val="85000"/>
              </a:lnSpc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Взаимодействие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 кислотными оксидами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400" b="1" dirty="0"/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→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+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гидроксид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сульфат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серы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VI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300" b="1" dirty="0">
                <a:latin typeface="Arial" pitchFamily="34" charset="0"/>
                <a:cs typeface="Arial" pitchFamily="34" charset="0"/>
              </a:rPr>
              <a:t>  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0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454820" y="13156"/>
            <a:ext cx="23435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047447" y="5752796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89210"/>
            <a:ext cx="8856984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4. Взаимодействие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амфотерными оксидами и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гидроксидами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плавлении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2NaOH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2NaAlO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гидроксид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метаалюминат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натрия               алюминия                 натрия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Al(OH)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NaAlO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2H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метаалюминат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натрия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алюминия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endParaRPr lang="ru-RU" sz="23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29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29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 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en-U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растворе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2NaOH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3H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2Na[Al(OH)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],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алюминия   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Al(OH)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Na[Al(OH)</a:t>
            </a:r>
            <a:r>
              <a:rPr lang="en-US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].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гидроксид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алюминия       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6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44624"/>
            <a:ext cx="8856984" cy="644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5. Взаимодействие с некоторыми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простыми веществами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(амфотерными металлами, кремнием и другими):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Na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+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гидроксид  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цинкат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натрия                   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2NaOH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 Si + 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+ 2H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↑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    силикат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натрия          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6. Взаимодействие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растворов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щелочей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растворимыми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солями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осадков: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2NaOH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Cu(OH)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сульфат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сульфат           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натрия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меди 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меди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Ba(OH)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2KOH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сульфат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сульфа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гидроксид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бария                   калия                  бария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калия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8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«Общая и неорганическая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6426"/>
            <a:ext cx="885698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Малорастворимые и нерастворимые основания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разлагаются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→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+ 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           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кальция           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кальция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→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+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7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голубой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цвет     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 черный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цвет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гидроксид 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           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меди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меди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5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9372" y="331021"/>
            <a:ext cx="8662891" cy="626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Амфотерные гидроксиды</a:t>
            </a:r>
            <a:r>
              <a:rPr lang="ru-RU" sz="2700" b="1" dirty="0"/>
              <a:t>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проявляют свойства оснований и кислот, поэтому взаимодействуют как с кислотами, так и с основаниями.</a:t>
            </a:r>
          </a:p>
          <a:p>
            <a:pPr indent="450000" algn="just">
              <a:lnSpc>
                <a:spcPct val="85000"/>
              </a:lnSpc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кислотами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образованием соли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и воды: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гидроксид               серная             сульфат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цинка                     кислота              цинка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42913"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растворами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Al(OH)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Na[Al(OH)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].</a:t>
            </a:r>
            <a:endParaRPr lang="en-US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гидроксид    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300" b="1" u="sng" dirty="0" err="1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300" b="1" dirty="0" err="1">
                <a:latin typeface="Arial" pitchFamily="34" charset="0"/>
                <a:cs typeface="Arial" pitchFamily="34" charset="0"/>
              </a:rPr>
              <a:t>алюминат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   натрия             алюминия                        натрия 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расплавами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щелочей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образованием соли и воды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Al(OH)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NaAlO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2H</a:t>
            </a:r>
            <a:r>
              <a:rPr lang="en-US" sz="27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O.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метаалюминат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     натрия     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алюминия                    натрия </a:t>
            </a:r>
            <a:endParaRPr lang="ru-RU" sz="20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9372" y="332656"/>
            <a:ext cx="8662891" cy="294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 кислотными и основными оксидами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42913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2Fe(OH)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оксид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сульфат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железа (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серы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VI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железа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2Fe(OH)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2NaFeO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гидроксид             оксид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метаферат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железа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натрия            </a:t>
            </a:r>
            <a:r>
              <a:rPr lang="ru-RU" sz="2300" b="1" dirty="0" err="1" smtClean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b="1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6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4" y="188640"/>
          <a:ext cx="8784975" cy="444398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44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Амфотерный гидроксид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Название 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600" b="1" dirty="0">
                          <a:effectLst/>
                        </a:rPr>
                        <a:t>как основание</a:t>
                      </a:r>
                      <a:endParaRPr lang="ru-RU" sz="2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как кислота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кислоты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соли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Zn</a:t>
                      </a:r>
                      <a:r>
                        <a:rPr lang="ru-RU" sz="2700" b="1" dirty="0">
                          <a:effectLst/>
                        </a:rPr>
                        <a:t>(</a:t>
                      </a:r>
                      <a:r>
                        <a:rPr lang="en-US" sz="2700" b="1" dirty="0">
                          <a:effectLst/>
                        </a:rPr>
                        <a:t>OH</a:t>
                      </a:r>
                      <a:r>
                        <a:rPr lang="ru-RU" sz="2700" b="1" dirty="0">
                          <a:effectLst/>
                        </a:rPr>
                        <a:t>)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r>
                        <a:rPr lang="en-US" sz="2700" b="1" dirty="0" err="1">
                          <a:effectLst/>
                        </a:rPr>
                        <a:t>ZnO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цинковая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>
                          <a:effectLst/>
                        </a:rPr>
                        <a:t>цинкат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Al(OH)</a:t>
                      </a:r>
                      <a:r>
                        <a:rPr lang="en-US" sz="2700" b="1" baseline="-250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HAlO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 smtClean="0">
                          <a:effectLst/>
                        </a:rPr>
                        <a:t>метаалюминие-вая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 smtClean="0">
                          <a:effectLst/>
                        </a:rPr>
                        <a:t>метаалюми-нат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r>
                        <a:rPr lang="en-US" sz="2700" b="1" dirty="0" err="1">
                          <a:effectLst/>
                        </a:rPr>
                        <a:t>AlO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 smtClean="0">
                          <a:effectLst/>
                        </a:rPr>
                        <a:t>ортоалюминие-вая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 smtClean="0">
                          <a:effectLst/>
                        </a:rPr>
                        <a:t>ортоалюми-нат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Cr</a:t>
                      </a:r>
                      <a:r>
                        <a:rPr lang="ru-RU" sz="2700" b="1" dirty="0">
                          <a:effectLst/>
                        </a:rPr>
                        <a:t>(</a:t>
                      </a:r>
                      <a:r>
                        <a:rPr lang="en-US" sz="2700" b="1" dirty="0">
                          <a:effectLst/>
                        </a:rPr>
                        <a:t>OH</a:t>
                      </a:r>
                      <a:r>
                        <a:rPr lang="ru-RU" sz="2700" b="1" dirty="0">
                          <a:effectLst/>
                        </a:rPr>
                        <a:t>)</a:t>
                      </a:r>
                      <a:r>
                        <a:rPr lang="ru-RU" sz="2700" b="1" baseline="-250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 err="1">
                          <a:effectLst/>
                        </a:rPr>
                        <a:t>HCrO</a:t>
                      </a:r>
                      <a:r>
                        <a:rPr lang="ru-RU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метахромистая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метахромит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>
                          <a:effectLst/>
                        </a:rPr>
                        <a:t>H</a:t>
                      </a:r>
                      <a:r>
                        <a:rPr lang="ru-RU" sz="2700" b="1" baseline="-25000">
                          <a:effectLst/>
                        </a:rPr>
                        <a:t>3</a:t>
                      </a:r>
                      <a:r>
                        <a:rPr lang="en-US" sz="2700" b="1">
                          <a:effectLst/>
                        </a:rPr>
                        <a:t>CrO</a:t>
                      </a:r>
                      <a:r>
                        <a:rPr lang="ru-RU" sz="2700" b="1" baseline="-25000">
                          <a:effectLst/>
                        </a:rPr>
                        <a:t>3</a:t>
                      </a:r>
                      <a:endParaRPr lang="ru-RU" sz="27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ортохромистая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ортохромит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Be(OH)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r>
                        <a:rPr lang="en-US" sz="2700" b="1" dirty="0">
                          <a:effectLst/>
                        </a:rPr>
                        <a:t>BeO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>
                          <a:effectLst/>
                        </a:rPr>
                        <a:t>бериллиевая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2700" b="1" dirty="0" err="1">
                          <a:effectLst/>
                        </a:rPr>
                        <a:t>бериллат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D:\23.05.13-домашние документы\Виртуальные лекции 28.07.11\Химия\сложные в-ва\основания\алюминия\fimg920777_7_Gidroksid_alyumin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229" t="6578" r="2229" b="14473"/>
          <a:stretch>
            <a:fillRect/>
          </a:stretch>
        </p:blipFill>
        <p:spPr bwMode="auto">
          <a:xfrm rot="19829441">
            <a:off x="-191069" y="5337355"/>
            <a:ext cx="3202560" cy="80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D:\диск D\01.03.16-домашние документы\Виртуальные лекции 2015\Химия\сложные в-ва\основания\BeOH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9" r="23306"/>
          <a:stretch/>
        </p:blipFill>
        <p:spPr bwMode="auto">
          <a:xfrm>
            <a:off x="5988610" y="4545136"/>
            <a:ext cx="815638" cy="1826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6371366"/>
            <a:ext cx="1518364" cy="4247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tabLst>
                <a:tab pos="2637155" algn="ctr"/>
                <a:tab pos="5274310" algn="r"/>
                <a:tab pos="449580" algn="l"/>
              </a:tabLst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Be(OH)</a:t>
            </a:r>
            <a:r>
              <a:rPr lang="en-US" sz="2400" b="1" baseline="-250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2" name="Picture 2" descr="http://internat.msu.ru/wp-content/uploads/CrOH3-2012-2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679133"/>
            <a:ext cx="952560" cy="155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5976" y="6125220"/>
            <a:ext cx="1449435" cy="4247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tabLst>
                <a:tab pos="2637155" algn="ctr"/>
                <a:tab pos="5274310" algn="r"/>
                <a:tab pos="449580" algn="l"/>
              </a:tabLst>
            </a:pPr>
            <a:r>
              <a:rPr lang="en-US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Cr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OH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400" b="1" baseline="-25000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</a:endParaRPr>
          </a:p>
        </p:txBody>
      </p:sp>
      <p:pic>
        <p:nvPicPr>
          <p:cNvPr id="3074" name="Picture 2" descr="D:\диск D\01.03.16-домашние документы\Виртуальные лекции 2015\Химия\сложные в-ва\основания\ZnOH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79133"/>
            <a:ext cx="878527" cy="1841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31905" y="6412916"/>
            <a:ext cx="1502334" cy="4247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tabLst>
                <a:tab pos="2637155" algn="ctr"/>
                <a:tab pos="5274310" algn="r"/>
                <a:tab pos="449580" algn="l"/>
              </a:tabLst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Zn</a:t>
            </a:r>
            <a:r>
              <a:rPr lang="ru-RU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OH</a:t>
            </a:r>
            <a:r>
              <a:rPr lang="ru-RU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2400" b="1" baseline="-2500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6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642918"/>
            <a:ext cx="885831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По содержанию атомов кислорода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кислоты подразделяют на: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бескислородные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кислоты, молекулы которых не содержат атомов кислорода: НС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НВ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т.д.;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кислородсодержащие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это кислоты, молекулы которых содержат атомы кислорода: Н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т. д.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По числу атомов водорода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молекуле кислоты под­разделяют на: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одноосновные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кислоты, молекулы которых содержат один атом водорода: НС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НВ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66700" lvl="0" indent="-2667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многоосновные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кислоты, молекулы которых содержат два и более атомов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двух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основная             </a:t>
            </a:r>
            <a:r>
              <a:rPr lang="ru-RU" sz="27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трёх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основная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8750" y="71414"/>
            <a:ext cx="5508304" cy="5632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Классификация кислот</a:t>
            </a:r>
            <a:endParaRPr lang="ru-RU" sz="36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3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1090" y="506255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67606" y="116632"/>
            <a:ext cx="5926622" cy="5463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кислот</a:t>
            </a:r>
            <a:endParaRPr lang="ru-RU" sz="3600" b="1" dirty="0" smtClean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692696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Бескислородные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кислоты.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названию элемента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 образует кислоту,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прибавляют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соединительную гласную «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и слова – «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...водородная кислота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Например: Н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фтороводородная кислота, 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сероводородная кислота.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Кислородсодержащие кислоты.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 русскому названию кислотообразующего элемента добавляют различные суффиксы. Элемент, атомы которого вместе с атомами водорода и кислорода образуют молекулу кислородсодержащей кислоты, называют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кислотообразующим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/>
          </a:p>
        </p:txBody>
      </p:sp>
      <p:pic>
        <p:nvPicPr>
          <p:cNvPr id="97283" name="Picture 3" descr="Hydrogen fluoride.JPG"/>
          <p:cNvPicPr>
            <a:picLocks noChangeAspect="1" noChangeArrowheads="1"/>
          </p:cNvPicPr>
          <p:nvPr/>
        </p:nvPicPr>
        <p:blipFill>
          <a:blip r:embed="rId3" cstate="print"/>
          <a:srcRect l="14944" t="3705" r="20296" b="11110"/>
          <a:stretch>
            <a:fillRect/>
          </a:stretch>
        </p:blipFill>
        <p:spPr bwMode="auto">
          <a:xfrm>
            <a:off x="4500562" y="5429264"/>
            <a:ext cx="726804" cy="12858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7285" name="Picture 5" descr="Плавиковая кисло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6286520"/>
            <a:ext cx="952500" cy="447675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4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406" y="296964"/>
            <a:ext cx="8929750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кислотообразующий элемент проявляет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максимальную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степень окисления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(напомним, что она соответствует номеру группы), то к названию элемента прибавляют «...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+1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+5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азот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степень окисления элемента </a:t>
            </a:r>
            <a:r>
              <a:rPr lang="ru-RU" sz="27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ниже максимальной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 прибавляют «...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+ 1</a:t>
            </a:r>
            <a:r>
              <a:rPr lang="en-US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азот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кислота.</a:t>
            </a:r>
            <a:endParaRPr lang="ru-RU" sz="2700" b="1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46634" r="26957"/>
          <a:stretch/>
        </p:blipFill>
        <p:spPr bwMode="auto">
          <a:xfrm>
            <a:off x="3664901" y="3288985"/>
            <a:ext cx="1742759" cy="342330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2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44624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Некоторые элементы в одной и той же степени окисления образуют несколько кислородсодержащих кислот. Тогда к названию кислоты, содержащей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наибольшее число атомов кислорода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добавляют приставку «</a:t>
            </a:r>
            <a:r>
              <a:rPr lang="ru-RU" sz="27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орто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7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+5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орто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фосфорная кислота,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 к названию кислоты, содержащей </a:t>
            </a: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наименьшее число атомов кислорода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приставку «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700" b="1" baseline="-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фосфорная кислота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D:\23.05.13-домашние документы\Виртуальные лекции 28.07.11\Химия\сложные в-ва\кислоты\фосфорная\ortofosf_kislota1.jpg"/>
          <p:cNvPicPr>
            <a:picLocks noChangeAspect="1" noChangeArrowheads="1"/>
          </p:cNvPicPr>
          <p:nvPr/>
        </p:nvPicPr>
        <p:blipFill>
          <a:blip r:embed="rId3" cstate="print"/>
          <a:srcRect l="20000" r="16667"/>
          <a:stretch>
            <a:fillRect/>
          </a:stretch>
        </p:blipFill>
        <p:spPr bwMode="auto">
          <a:xfrm>
            <a:off x="5286380" y="4376111"/>
            <a:ext cx="1357322" cy="2196161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3" name="Picture 3" descr="D:\23.05.13-домашние документы\Виртуальные лекции 28.07.11\Химия\сложные в-ва\кислоты\фосфорная\170920.jpeg"/>
          <p:cNvPicPr>
            <a:picLocks noChangeAspect="1" noChangeArrowheads="1"/>
          </p:cNvPicPr>
          <p:nvPr/>
        </p:nvPicPr>
        <p:blipFill>
          <a:blip r:embed="rId4" cstate="print"/>
          <a:srcRect l="33750" t="17500" r="35000" b="18750"/>
          <a:stretch>
            <a:fillRect/>
          </a:stretch>
        </p:blipFill>
        <p:spPr bwMode="auto">
          <a:xfrm>
            <a:off x="1428728" y="3857628"/>
            <a:ext cx="1330708" cy="271464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3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0" y="580224"/>
          <a:ext cx="9001156" cy="52349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69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0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/>
                        <a:t>Формула</a:t>
                      </a: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/>
                        <a:t>и сила  </a:t>
                      </a:r>
                      <a:r>
                        <a:rPr lang="ru-RU" sz="2400" b="1" dirty="0"/>
                        <a:t>кислоты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Название кислоты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Формула кислотного остатка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Название кислотного остатка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/>
                        <a:t>HF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средней силы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Фторо</a:t>
                      </a:r>
                      <a:r>
                        <a:rPr lang="ru-RU" sz="23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r>
                        <a:rPr lang="ru-RU" sz="2300" b="1" dirty="0"/>
                        <a:t> </a:t>
                      </a:r>
                      <a:r>
                        <a:rPr lang="ru-RU" sz="2500" b="1" dirty="0"/>
                        <a:t> (плавиковая)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F 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Фтор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err="1" smtClean="0"/>
                        <a:t>HCl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сильная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/>
                        <a:t>Хлоро</a:t>
                      </a:r>
                      <a:r>
                        <a:rPr lang="ru-RU" sz="23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500" b="1" dirty="0"/>
                        <a:t>(соляная)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C l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Хлор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err="1" smtClean="0"/>
                        <a:t>HBr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сильная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/>
                        <a:t>Бромо</a:t>
                      </a:r>
                      <a:r>
                        <a:rPr lang="ru-RU" sz="23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3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Br 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Бром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/>
                        <a:t>HI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сильная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/>
                        <a:t>Иодо</a:t>
                      </a:r>
                      <a:r>
                        <a:rPr lang="ru-RU" sz="2300" b="1" u="sng" dirty="0" err="1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3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I 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Иод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Н</a:t>
                      </a:r>
                      <a:r>
                        <a:rPr lang="ru-RU" sz="2500" b="1" baseline="-25000" dirty="0"/>
                        <a:t>2</a:t>
                      </a:r>
                      <a:r>
                        <a:rPr lang="en-US" sz="2500" b="1" dirty="0" smtClean="0"/>
                        <a:t>S</a:t>
                      </a:r>
                      <a:r>
                        <a:rPr lang="ru-RU" sz="2500" b="1" dirty="0" smtClean="0"/>
                        <a:t> </a:t>
                      </a:r>
                      <a:r>
                        <a:rPr lang="ru-RU" sz="2300" b="1" dirty="0" smtClean="0"/>
                        <a:t>слабая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Серо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водородная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500" b="1" dirty="0"/>
                        <a:t>S 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 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S </a:t>
                      </a:r>
                      <a:r>
                        <a:rPr lang="en-US" sz="2500" b="1" baseline="30000" dirty="0"/>
                        <a:t>2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ид</a:t>
                      </a:r>
                      <a:endParaRPr lang="ru-RU" sz="2500" b="1" u="sng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/>
                        <a:t>Н</a:t>
                      </a:r>
                      <a:r>
                        <a:rPr lang="ru-RU" sz="2500" b="1" baseline="-25000" dirty="0"/>
                        <a:t>2</a:t>
                      </a:r>
                      <a:r>
                        <a:rPr lang="en-US" sz="2500" b="1" dirty="0"/>
                        <a:t>SO</a:t>
                      </a:r>
                      <a:r>
                        <a:rPr lang="ru-RU" sz="2500" b="1" baseline="-25000" dirty="0" smtClean="0"/>
                        <a:t>3  </a:t>
                      </a:r>
                      <a:r>
                        <a:rPr lang="ru-RU" sz="2300" b="1" dirty="0" smtClean="0"/>
                        <a:t>слабая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Серн</a:t>
                      </a:r>
                      <a:r>
                        <a:rPr lang="ru-RU" sz="25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истая</a:t>
                      </a:r>
                      <a:endParaRPr lang="ru-RU" sz="25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500" b="1" dirty="0"/>
                        <a:t>SO</a:t>
                      </a:r>
                      <a:r>
                        <a:rPr lang="en-US" sz="2500" b="1" baseline="-25000" dirty="0"/>
                        <a:t>3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5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SO</a:t>
                      </a:r>
                      <a:r>
                        <a:rPr lang="en-US" sz="2500" b="1" baseline="-25000" dirty="0"/>
                        <a:t>3</a:t>
                      </a:r>
                      <a:r>
                        <a:rPr lang="ru-RU" sz="2500" b="1" baseline="30000" dirty="0"/>
                        <a:t>2–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5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/>
                        <a:t>Н</a:t>
                      </a:r>
                      <a:r>
                        <a:rPr lang="ru-RU" sz="2500" b="1" baseline="-25000" dirty="0" smtClean="0"/>
                        <a:t>2</a:t>
                      </a:r>
                      <a:r>
                        <a:rPr lang="en-US" sz="2500" b="1" dirty="0" smtClean="0"/>
                        <a:t>SO</a:t>
                      </a:r>
                      <a:r>
                        <a:rPr lang="ru-RU" sz="2500" b="1" baseline="-25000" dirty="0" smtClean="0"/>
                        <a:t>4 </a:t>
                      </a:r>
                      <a:r>
                        <a:rPr lang="ru-RU" sz="2300" b="1" dirty="0" smtClean="0"/>
                        <a:t>сильная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Серн</a:t>
                      </a:r>
                      <a:r>
                        <a:rPr lang="ru-RU" sz="25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5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500" b="1" dirty="0"/>
                        <a:t>SO</a:t>
                      </a:r>
                      <a:r>
                        <a:rPr lang="en-US" sz="2500" b="1" baseline="-25000" dirty="0"/>
                        <a:t>4</a:t>
                      </a:r>
                      <a:r>
                        <a:rPr lang="ru-RU" sz="2500" b="1" baseline="30000" dirty="0"/>
                        <a:t>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5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/>
                        <a:t>SO</a:t>
                      </a:r>
                      <a:r>
                        <a:rPr lang="en-US" sz="2500" b="1" baseline="-25000" dirty="0"/>
                        <a:t>4</a:t>
                      </a:r>
                      <a:r>
                        <a:rPr lang="ru-RU" sz="2500" b="1" baseline="30000" dirty="0"/>
                        <a:t>2–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/>
                        <a:t>Сульф</a:t>
                      </a:r>
                      <a:r>
                        <a:rPr lang="ru-RU" sz="25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5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496" y="123948"/>
            <a:ext cx="900115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Формулы и названия кислот и кислотных остатков</a:t>
            </a:r>
            <a:endParaRPr lang="ru-RU" sz="27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115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58552"/>
            <a:ext cx="878687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Формулы и названия кислот и кислотных остатков</a:t>
            </a:r>
            <a:endParaRPr lang="ru-RU" sz="26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42844" y="548680"/>
          <a:ext cx="8858312" cy="518083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8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1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9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1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Формула </a:t>
                      </a:r>
                      <a:r>
                        <a:rPr lang="ru-RU" sz="2400" b="1" dirty="0" smtClean="0"/>
                        <a:t>и сила кислоты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Название кислоты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Формула кислотного остатка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Название кислотного остатка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en-US" sz="2600" b="1" dirty="0"/>
                        <a:t>NO</a:t>
                      </a:r>
                      <a:r>
                        <a:rPr lang="ru-RU" sz="2600" b="1" baseline="-25000" dirty="0" smtClean="0"/>
                        <a:t>2 </a:t>
                      </a:r>
                      <a:r>
                        <a:rPr lang="ru-RU" sz="2400" b="1" dirty="0" smtClean="0"/>
                        <a:t>слабая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Азот</a:t>
                      </a:r>
                      <a:r>
                        <a:rPr lang="ru-RU" sz="26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истая</a:t>
                      </a:r>
                      <a:endParaRPr lang="ru-RU" sz="26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NO</a:t>
                      </a:r>
                      <a:r>
                        <a:rPr lang="ru-RU" sz="2600" b="1" baseline="-25000" dirty="0"/>
                        <a:t>2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Нитр</a:t>
                      </a:r>
                      <a:r>
                        <a:rPr lang="ru-RU" sz="2600" b="1" u="sng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</a:t>
                      </a:r>
                      <a:endParaRPr lang="ru-RU" sz="26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en-US" sz="2600" b="1" dirty="0"/>
                        <a:t>NO</a:t>
                      </a:r>
                      <a:r>
                        <a:rPr lang="ru-RU" sz="2600" b="1" baseline="-25000" dirty="0" smtClean="0"/>
                        <a:t>3 </a:t>
                      </a:r>
                      <a:r>
                        <a:rPr lang="ru-RU" sz="2400" b="1" dirty="0" smtClean="0"/>
                        <a:t>сильная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Азотн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NO</a:t>
                      </a:r>
                      <a:r>
                        <a:rPr lang="ru-RU" sz="2600" b="1" baseline="-25000" dirty="0"/>
                        <a:t>3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Нитр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696">
                <a:tc row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ru-RU" sz="2600" b="1" baseline="-25000" dirty="0"/>
                        <a:t>3</a:t>
                      </a:r>
                      <a:r>
                        <a:rPr lang="en-US" sz="2600" b="1" dirty="0"/>
                        <a:t>PO</a:t>
                      </a:r>
                      <a:r>
                        <a:rPr lang="ru-RU" sz="2600" b="1" baseline="-25000" dirty="0" smtClean="0"/>
                        <a:t>4 </a:t>
                      </a:r>
                      <a:r>
                        <a:rPr lang="ru-RU" sz="2400" b="1" dirty="0" smtClean="0"/>
                        <a:t>средней силы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/>
                        <a:t>Орто</a:t>
                      </a:r>
                      <a:r>
                        <a:rPr lang="ru-RU" sz="2400" b="1" dirty="0"/>
                        <a:t>фосфорн</a:t>
                      </a: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r>
                        <a:rPr lang="ru-RU" sz="2400" b="1" u="sng" dirty="0"/>
                        <a:t> </a:t>
                      </a:r>
                      <a:r>
                        <a:rPr lang="ru-RU" sz="2600" b="1" dirty="0"/>
                        <a:t>(фосфорн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r>
                        <a:rPr lang="ru-RU" sz="2600" b="1" dirty="0"/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600" b="1" u="sng" baseline="-25000" dirty="0">
                          <a:solidFill>
                            <a:srgbClr val="33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600" b="1" dirty="0"/>
                        <a:t>PO</a:t>
                      </a:r>
                      <a:r>
                        <a:rPr lang="ru-RU" sz="2600" b="1" baseline="-25000" dirty="0"/>
                        <a:t>4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300" b="1" u="sng" dirty="0" err="1">
                          <a:solidFill>
                            <a:srgbClr val="33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</a:t>
                      </a:r>
                      <a:r>
                        <a:rPr lang="ru-RU" sz="23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300" b="1" dirty="0" err="1"/>
                        <a:t>фосф</a:t>
                      </a:r>
                      <a:r>
                        <a:rPr lang="ru-RU" sz="23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3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en-US" sz="2600" b="1" dirty="0"/>
                        <a:t>PO</a:t>
                      </a:r>
                      <a:r>
                        <a:rPr lang="ru-RU" sz="2600" b="1" baseline="-25000" dirty="0"/>
                        <a:t>4</a:t>
                      </a:r>
                      <a:r>
                        <a:rPr lang="ru-RU" sz="2600" b="1" baseline="30000" dirty="0"/>
                        <a:t>2–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600" b="1" dirty="0" err="1"/>
                        <a:t>фосф</a:t>
                      </a:r>
                      <a:r>
                        <a:rPr lang="ru-RU" sz="26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PO</a:t>
                      </a:r>
                      <a:r>
                        <a:rPr lang="ru-RU" sz="2600" b="1" baseline="-25000" dirty="0"/>
                        <a:t>4</a:t>
                      </a:r>
                      <a:r>
                        <a:rPr lang="en-US" sz="2600" b="1" baseline="30000" dirty="0"/>
                        <a:t>3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u="sng" dirty="0" err="1"/>
                        <a:t>Орто</a:t>
                      </a:r>
                      <a:r>
                        <a:rPr lang="ru-RU" sz="2600" b="1" dirty="0" err="1"/>
                        <a:t>фосф</a:t>
                      </a:r>
                      <a:r>
                        <a:rPr lang="ru-RU" sz="26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r>
                        <a:rPr lang="ru-RU" sz="2600" b="1" dirty="0"/>
                        <a:t> (фосф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r>
                        <a:rPr lang="ru-RU" sz="2600" b="1" dirty="0"/>
                        <a:t>)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696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ru-RU" sz="2600" b="1" baseline="-25000" dirty="0"/>
                        <a:t>2</a:t>
                      </a:r>
                      <a:r>
                        <a:rPr lang="ru-RU" sz="2600" b="1" dirty="0"/>
                        <a:t>С</a:t>
                      </a:r>
                      <a:r>
                        <a:rPr lang="en-US" sz="2600" b="1" dirty="0"/>
                        <a:t>O</a:t>
                      </a:r>
                      <a:r>
                        <a:rPr lang="ru-RU" sz="2600" b="1" baseline="-25000" dirty="0" smtClean="0"/>
                        <a:t>3 </a:t>
                      </a:r>
                      <a:r>
                        <a:rPr lang="ru-RU" sz="2400" b="1" dirty="0" smtClean="0"/>
                        <a:t>слабая </a:t>
                      </a:r>
                      <a:r>
                        <a:rPr lang="ru-RU" sz="1900" b="1" dirty="0" smtClean="0"/>
                        <a:t>неустойчивая</a:t>
                      </a:r>
                      <a:endParaRPr lang="ru-RU" sz="19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Угольн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</a:t>
                      </a:r>
                      <a:r>
                        <a:rPr lang="ru-RU" sz="2600" b="1" dirty="0"/>
                        <a:t>С</a:t>
                      </a:r>
                      <a:r>
                        <a:rPr lang="en-US" sz="2600" b="1" dirty="0"/>
                        <a:t>O</a:t>
                      </a:r>
                      <a:r>
                        <a:rPr lang="ru-RU" sz="2600" b="1" baseline="-25000" dirty="0"/>
                        <a:t>3</a:t>
                      </a:r>
                      <a:r>
                        <a:rPr lang="ru-RU" sz="2600" b="1" baseline="30000" dirty="0"/>
                        <a:t>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Гидро</a:t>
                      </a:r>
                      <a:r>
                        <a:rPr lang="ru-RU" sz="2400" b="1" dirty="0"/>
                        <a:t>карбон</a:t>
                      </a:r>
                      <a:r>
                        <a:rPr lang="ru-RU" sz="24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4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С</a:t>
                      </a:r>
                      <a:r>
                        <a:rPr lang="en-US" sz="2600" b="1" dirty="0"/>
                        <a:t>O</a:t>
                      </a:r>
                      <a:r>
                        <a:rPr lang="ru-RU" sz="2600" b="1" baseline="-25000" dirty="0"/>
                        <a:t>3</a:t>
                      </a:r>
                      <a:r>
                        <a:rPr lang="ru-RU" sz="2600" b="1" baseline="30000" dirty="0"/>
                        <a:t>2–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Карбон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69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Н</a:t>
                      </a:r>
                      <a:r>
                        <a:rPr lang="ru-RU" sz="2600" b="1" baseline="-25000" dirty="0"/>
                        <a:t>2</a:t>
                      </a:r>
                      <a:r>
                        <a:rPr lang="en-US" sz="2600" b="1" dirty="0" err="1"/>
                        <a:t>SiO</a:t>
                      </a:r>
                      <a:r>
                        <a:rPr lang="ru-RU" sz="2600" b="1" baseline="-25000" dirty="0" smtClean="0"/>
                        <a:t>3 </a:t>
                      </a:r>
                      <a:r>
                        <a:rPr lang="ru-RU" sz="2400" b="1" dirty="0" smtClean="0"/>
                        <a:t>слабая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Кремниев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ая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/>
                        <a:t>SiO</a:t>
                      </a:r>
                      <a:r>
                        <a:rPr lang="ru-RU" sz="2600" b="1" baseline="-25000"/>
                        <a:t>3</a:t>
                      </a:r>
                      <a:r>
                        <a:rPr lang="ru-RU" sz="2600" b="1" baseline="30000"/>
                        <a:t>2–</a:t>
                      </a:r>
                      <a:endParaRPr lang="ru-RU" sz="2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Силик</a:t>
                      </a:r>
                      <a:r>
                        <a:rPr lang="ru-RU" sz="26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ат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9387" marR="493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84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251521" y="2339471"/>
            <a:ext cx="255676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37633" y="44624"/>
            <a:ext cx="8340745" cy="67710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кислот</a:t>
            </a:r>
            <a:endParaRPr lang="ru-RU" sz="38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084" y="980728"/>
            <a:ext cx="8819404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точки зрения теории электролитической диссоциации обусловлены наличием в их растворах избытка свободных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ионов Н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 точнее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ион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гидроксония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Изменение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цвета индикаторов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19797" y="3501008"/>
          <a:ext cx="8699559" cy="18105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205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+mn-lt"/>
                          <a:ea typeface="Times New Roman"/>
                          <a:cs typeface="Times New Roman"/>
                        </a:rPr>
                        <a:t>Индикатор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/>
                        <a:t>Цвет индикатора в растворах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кислот (кислотная среда)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Фенолфталеин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Бесцветный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Метилоранж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Лакмус</a:t>
                      </a:r>
                      <a:endParaRPr lang="ru-RU" sz="27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9785" t="6667" r="5413"/>
          <a:stretch>
            <a:fillRect/>
          </a:stretch>
        </p:blipFill>
        <p:spPr bwMode="auto">
          <a:xfrm>
            <a:off x="2671731" y="5000637"/>
            <a:ext cx="2260309" cy="182563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91838"/>
            <a:ext cx="8784976" cy="594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Взаимодействие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основными оксидами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 образованием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 indent="450000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 2HCl  →  2NaCl  +  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соляная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хлорид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кислота  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</a:t>
            </a:r>
            <a:endParaRPr lang="en-US" sz="23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Взаимодействие с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амфотерными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оксидами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образованием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ZnO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+     2HNO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   Zn(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+    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оксид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азотная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нитрат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цинка 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кислота                цинка</a:t>
            </a:r>
          </a:p>
          <a:p>
            <a:pPr indent="44291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42913"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800" b="1" dirty="0"/>
              <a:t>Взаимодействие со </a:t>
            </a:r>
            <a:r>
              <a:rPr lang="ru-RU" sz="2800" b="1" u="sng" dirty="0"/>
              <a:t>щелочами</a:t>
            </a:r>
            <a:r>
              <a:rPr lang="ru-RU" sz="2800" b="1" dirty="0"/>
              <a:t> с образованием </a:t>
            </a:r>
            <a:r>
              <a:rPr lang="ru-RU" sz="2800" b="1" u="sng" dirty="0"/>
              <a:t>соли</a:t>
            </a:r>
            <a:r>
              <a:rPr lang="ru-RU" sz="2800" b="1" dirty="0"/>
              <a:t> и </a:t>
            </a:r>
            <a:r>
              <a:rPr lang="ru-RU" sz="2800" b="1" u="sng" dirty="0"/>
              <a:t>воды</a:t>
            </a:r>
            <a:r>
              <a:rPr lang="ru-RU" sz="2800" b="1" dirty="0"/>
              <a:t> (</a:t>
            </a: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реакция нейтрализации</a:t>
            </a:r>
            <a:r>
              <a:rPr lang="ru-RU" sz="2800" b="1" dirty="0" smtClean="0"/>
              <a:t>):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гидроксид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         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сульфат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натрия 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 indent="442913" algn="just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18423"/>
            <a:ext cx="8784976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Взаимодействие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нерастворимыми основаниями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 образованием соли и воды, если используемая кислота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растворима:</a:t>
            </a:r>
          </a:p>
          <a:p>
            <a:pPr indent="450000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Zn(OH)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ZnSO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гидроксид               серная             сульфат</a:t>
            </a: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цинка                     кислота              цинка </a:t>
            </a:r>
          </a:p>
          <a:p>
            <a:pPr indent="442913"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291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Взаимодействие с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если выпадает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осадок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или выделяется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газ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BaCl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2HCl↑.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хлорид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серная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сульфат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хлоро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    </a:t>
            </a: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бария                кислота              бария           водород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29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59801"/>
            <a:ext cx="8784976" cy="454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Сильные кислоты вытесняют более слабые из их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0" indent="442913" algn="just"/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3HCl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3KCl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фосфат              соляная        хлорид    ортофосфорная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калия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калия            кислота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42913" algn="just"/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2HCl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2NaCl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карбонат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соляная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хлорид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угольная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натрия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кислота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натрия                кислота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42913" algn="just"/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indent="442913" algn="ctr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↑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O.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угольная              оксид</a:t>
            </a:r>
            <a:endParaRPr lang="ru-RU" sz="23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углерода</a:t>
            </a:r>
            <a:r>
              <a:rPr lang="en-US" sz="2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IV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4923165"/>
            <a:ext cx="8998554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Ряд вытеснения кислот: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49263" algn="r"/>
                <a:tab pos="2636838" algn="ctr"/>
                <a:tab pos="5273675" algn="r"/>
              </a:tabLst>
            </a:pP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HNO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HCl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 H</a:t>
            </a:r>
            <a:r>
              <a:rPr lang="en-US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S;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en-US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7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23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9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4168"/>
            <a:ext cx="8352928" cy="585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8140" y="124783"/>
            <a:ext cx="6130204" cy="49590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1430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Ряд активности металлов</a:t>
            </a:r>
            <a:endParaRPr lang="ru-RU" sz="3200" b="1" dirty="0">
              <a:ln w="11430">
                <a:solidFill>
                  <a:srgbClr val="C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9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72009" y="255236"/>
          <a:ext cx="8964487" cy="5350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1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effectLst/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Кислоты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Металлы </a:t>
                      </a:r>
                      <a:endParaRPr lang="ru-RU" sz="23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</a:rPr>
                        <a:t>H</a:t>
                      </a:r>
                      <a:r>
                        <a:rPr lang="ru-RU" sz="2500" b="1" baseline="-25000" dirty="0">
                          <a:effectLst/>
                        </a:rPr>
                        <a:t>2</a:t>
                      </a:r>
                      <a:r>
                        <a:rPr lang="en-US" sz="2500" b="1" dirty="0">
                          <a:effectLst/>
                        </a:rPr>
                        <a:t>SO</a:t>
                      </a:r>
                      <a:r>
                        <a:rPr lang="ru-RU" sz="2500" b="1" baseline="-25000" dirty="0">
                          <a:effectLst/>
                        </a:rPr>
                        <a:t>4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</a:rPr>
                        <a:t>HNO</a:t>
                      </a:r>
                      <a:r>
                        <a:rPr lang="ru-RU" sz="2500" b="1" baseline="-25000" dirty="0">
                          <a:effectLst/>
                        </a:rPr>
                        <a:t>3</a:t>
                      </a:r>
                      <a:endParaRPr lang="ru-RU" sz="25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разбавленная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</a:rPr>
                        <a:t>конц</a:t>
                      </a:r>
                      <a:r>
                        <a:rPr lang="ru-RU" sz="2300" b="1" dirty="0">
                          <a:effectLst/>
                        </a:rPr>
                        <a:t>.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</a:rPr>
                        <a:t>конц</a:t>
                      </a:r>
                      <a:r>
                        <a:rPr lang="ru-RU" sz="2300" b="1" dirty="0">
                          <a:effectLst/>
                        </a:rPr>
                        <a:t>.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</a:rPr>
                        <a:t>разбавленная</a:t>
                      </a:r>
                      <a:endParaRPr lang="ru-RU" sz="2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</a:rPr>
                        <a:t>очень разбавл.</a:t>
                      </a:r>
                      <a:endParaRPr lang="ru-RU" sz="23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Акт. мет.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(</a:t>
                      </a:r>
                      <a:r>
                        <a:rPr lang="en-US" sz="2300" b="1" dirty="0">
                          <a:effectLst/>
                        </a:rPr>
                        <a:t>Li</a:t>
                      </a:r>
                      <a:r>
                        <a:rPr lang="ru-RU" sz="2300" b="1" dirty="0">
                          <a:effectLst/>
                        </a:rPr>
                        <a:t> </a:t>
                      </a:r>
                      <a:r>
                        <a:rPr lang="ru-RU" sz="2300" b="1" dirty="0" smtClean="0">
                          <a:effectLst/>
                        </a:rPr>
                        <a:t>– </a:t>
                      </a:r>
                      <a:r>
                        <a:rPr lang="en-US" sz="2300" b="1" dirty="0">
                          <a:effectLst/>
                        </a:rPr>
                        <a:t>Zn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+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ru-RU" sz="2300" b="1" dirty="0">
                          <a:effectLst/>
                        </a:rPr>
                        <a:t> (для </a:t>
                      </a:r>
                      <a:r>
                        <a:rPr lang="ru-RU" sz="2000" b="1" dirty="0">
                          <a:effectLst/>
                        </a:rPr>
                        <a:t>щелочных </a:t>
                      </a:r>
                      <a:r>
                        <a:rPr lang="en-US" sz="2300" b="1" dirty="0">
                          <a:effectLst/>
                        </a:rPr>
                        <a:t>N</a:t>
                      </a:r>
                      <a:r>
                        <a:rPr lang="ru-RU" sz="2300" b="1" baseline="-25000" dirty="0">
                          <a:effectLst/>
                        </a:rPr>
                        <a:t>2</a:t>
                      </a:r>
                      <a:r>
                        <a:rPr lang="en-US" sz="2300" b="1" dirty="0">
                          <a:effectLst/>
                        </a:rPr>
                        <a:t>O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+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ru-RU" sz="2300" b="1" baseline="-25000" dirty="0">
                          <a:effectLst/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(или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</a:t>
                      </a:r>
                      <a:r>
                        <a:rPr lang="en-US" sz="23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n-US" sz="23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300" b="1" baseline="-25000" dirty="0" smtClean="0">
                          <a:effectLst/>
                        </a:rPr>
                        <a:t>3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Средней акт. мет. (</a:t>
                      </a:r>
                      <a:r>
                        <a:rPr lang="en-US" sz="2300" b="1" dirty="0">
                          <a:effectLst/>
                        </a:rPr>
                        <a:t>Fe</a:t>
                      </a:r>
                      <a:r>
                        <a:rPr lang="ru-RU" sz="2300" b="1" dirty="0">
                          <a:effectLst/>
                        </a:rPr>
                        <a:t> </a:t>
                      </a:r>
                      <a:r>
                        <a:rPr lang="ru-RU" sz="2300" b="1" dirty="0" smtClean="0">
                          <a:effectLst/>
                        </a:rPr>
                        <a:t>– </a:t>
                      </a:r>
                      <a:r>
                        <a:rPr lang="en-US" sz="2300" b="1" dirty="0" smtClean="0">
                          <a:effectLst/>
                        </a:rPr>
                        <a:t>H</a:t>
                      </a:r>
                      <a:r>
                        <a:rPr lang="ru-RU" sz="2300" b="1" dirty="0" smtClean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 </a:t>
                      </a:r>
                      <a:r>
                        <a:rPr lang="en-US" sz="2300" b="1" dirty="0">
                          <a:effectLst/>
                        </a:rPr>
                        <a:t>(</a:t>
                      </a:r>
                      <a:r>
                        <a:rPr lang="ru-RU" sz="2300" b="1" dirty="0">
                          <a:effectLst/>
                        </a:rPr>
                        <a:t>или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effectLst/>
                        </a:rPr>
                        <a:t> +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  <a:r>
                        <a:rPr lang="ru-RU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(или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Не реагируют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effectLst/>
                        </a:rPr>
                        <a:t>неакт</a:t>
                      </a:r>
                      <a:r>
                        <a:rPr lang="ru-RU" sz="2300" b="1" dirty="0">
                          <a:effectLst/>
                        </a:rPr>
                        <a:t>. мет. 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(</a:t>
                      </a:r>
                      <a:r>
                        <a:rPr lang="en-US" sz="2300" b="1" dirty="0">
                          <a:effectLst/>
                        </a:rPr>
                        <a:t>Cu</a:t>
                      </a:r>
                      <a:r>
                        <a:rPr lang="ru-RU" sz="2300" b="1" dirty="0">
                          <a:effectLst/>
                        </a:rPr>
                        <a:t> </a:t>
                      </a:r>
                      <a:r>
                        <a:rPr lang="ru-RU" sz="2300" b="1" dirty="0" smtClean="0">
                          <a:effectLst/>
                        </a:rPr>
                        <a:t>– </a:t>
                      </a:r>
                      <a:r>
                        <a:rPr lang="en-US" sz="2300" b="1" dirty="0">
                          <a:effectLst/>
                        </a:rPr>
                        <a:t>Ag</a:t>
                      </a:r>
                      <a:r>
                        <a:rPr lang="ru-RU" sz="2300" b="1" dirty="0">
                          <a:effectLst/>
                        </a:rPr>
                        <a:t>)</a:t>
                      </a:r>
                      <a:endParaRPr lang="ru-RU" sz="2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Не реагируют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ru-RU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300" b="1" dirty="0">
                          <a:effectLst/>
                        </a:rPr>
                        <a:t>+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Соль</a:t>
                      </a:r>
                      <a:r>
                        <a:rPr lang="en-US" sz="2300" b="1" dirty="0">
                          <a:effectLst/>
                        </a:rPr>
                        <a:t>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Не реагируют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0">
                          <a:effectLst/>
                        </a:rPr>
                        <a:t>Неметаллы </a:t>
                      </a:r>
                      <a:endParaRPr lang="ru-RU" sz="2300" b="1" i="1" kern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Не реагируют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Кислота</a:t>
                      </a:r>
                      <a:r>
                        <a:rPr lang="en-US" sz="2300" b="1" dirty="0">
                          <a:effectLst/>
                        </a:rPr>
                        <a:t> 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 </a:t>
                      </a:r>
                      <a:r>
                        <a:rPr lang="en-US" sz="2300" b="1" dirty="0">
                          <a:effectLst/>
                        </a:rPr>
                        <a:t>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Кислота</a:t>
                      </a:r>
                      <a:r>
                        <a:rPr lang="en-US" sz="2300" b="1" dirty="0">
                          <a:effectLst/>
                        </a:rPr>
                        <a:t>  + 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en-US" sz="2300" b="1" baseline="-250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3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</a:t>
                      </a:r>
                      <a:r>
                        <a:rPr lang="en-US" sz="2300" b="1" dirty="0">
                          <a:effectLst/>
                        </a:rPr>
                        <a:t> +</a:t>
                      </a:r>
                      <a:endParaRPr lang="ru-RU" sz="2300" b="1" dirty="0">
                        <a:effectLst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</a:rPr>
                        <a:t>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n-US" sz="2300" b="1" baseline="-25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>
                          <a:effectLst/>
                        </a:rPr>
                        <a:t>Кислота  + </a:t>
                      </a:r>
                      <a:r>
                        <a:rPr lang="en-US" sz="23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endParaRPr lang="ru-RU" sz="23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Не реагируют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144016" y="476672"/>
            <a:ext cx="1403648" cy="4320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7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"/>
            <a:ext cx="6044285" cy="68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80112" y="1268760"/>
            <a:ext cx="3563888" cy="14957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Азотная кислота – окислитель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12" y="2764554"/>
            <a:ext cx="1628787" cy="3389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153424" y="64389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613674" y="64389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724928" y="64389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177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2500306"/>
            <a:ext cx="5859296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Жесткость воды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9697" name="Picture 1" descr="D:\23.05.13-домашние документы\Лаб. раб YES\Виртуальные лабораторные YES\Анимашки и картинки\Вода, жидкости,\Реки\6d1acb36a7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4" y="3929066"/>
            <a:ext cx="3981450" cy="2857500"/>
          </a:xfrm>
          <a:prstGeom prst="rect">
            <a:avLst/>
          </a:prstGeom>
          <a:noFill/>
        </p:spPr>
      </p:pic>
      <p:pic>
        <p:nvPicPr>
          <p:cNvPr id="29699" name="Picture 3" descr="D:\23.05.13-домашние документы\Лаб. раб YES\Виртуальные лабораторные YES\Анимашки и картинки\Вода, жидкости,\9672d986e1703a4a402495d8b9e624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4221" y="0"/>
            <a:ext cx="2059779" cy="2746372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282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71414"/>
            <a:ext cx="8858280" cy="5275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3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Состав природных вод (% по массе)</a:t>
            </a:r>
            <a:endParaRPr lang="ru-RU" sz="33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8068" name="Picture 4" descr="D:\23.05.13-домашние документы\Лаб. раб YES\Виртуальные лабораторные YES\Анимашки и картинки\Вода, жидкости,\Реки\08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0"/>
            <a:ext cx="2286000" cy="3048000"/>
          </a:xfrm>
          <a:prstGeom prst="rect">
            <a:avLst/>
          </a:prstGeom>
          <a:noFill/>
        </p:spPr>
      </p:pic>
      <p:graphicFrame>
        <p:nvGraphicFramePr>
          <p:cNvPr id="14" name="Group 4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060075"/>
              </p:ext>
            </p:extLst>
          </p:nvPr>
        </p:nvGraphicFramePr>
        <p:xfrm>
          <a:off x="142846" y="714356"/>
          <a:ext cx="8858310" cy="452596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11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5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71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15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43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Морская вода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D09D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6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Речная вода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3D09D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7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6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Катионы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Анионы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Катионы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6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Анионы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1,08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itchFamily="18" charset="2"/>
                        </a:rPr>
                        <a:t></a:t>
                      </a:r>
                      <a:endParaRPr kumimoji="0" lang="en-US" sz="27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1,94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2+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0,0013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HCO</a:t>
                      </a:r>
                      <a:r>
                        <a:rPr kumimoji="0" lang="en-US" sz="2700" b="1" u="none" strike="noStrike" cap="none" normalizeH="0" baseline="-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itchFamily="18" charset="2"/>
                        </a:rPr>
                        <a:t>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0,0059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4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2+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0,13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kumimoji="0" lang="en-US" sz="2700" b="1" u="none" strike="noStrike" cap="none" normalizeH="0" baseline="-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itchFamily="18" charset="2"/>
                        </a:rPr>
                        <a:t></a:t>
                      </a:r>
                      <a:endParaRPr kumimoji="0" lang="en-US" sz="27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0,27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</a:t>
                      </a:r>
                      <a:r>
                        <a:rPr kumimoji="0" lang="en-US" sz="2700" b="1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0,0005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kumimoji="0" lang="en-US" sz="2700" b="1" u="none" strike="noStrike" cap="none" normalizeH="0" baseline="-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kumimoji="0" lang="ru-RU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itchFamily="18" charset="2"/>
                        </a:rPr>
                        <a:t></a:t>
                      </a:r>
                      <a:endParaRPr kumimoji="0" lang="ru-RU" sz="27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0,0012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4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2+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0,04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kumimoji="0" lang="en-US" sz="2700" b="1" u="none" strike="noStrike" cap="none" normalizeH="0" baseline="-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kumimoji="0" lang="ru-RU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itchFamily="18" charset="2"/>
                        </a:rPr>
                        <a:t></a:t>
                      </a:r>
                      <a:endParaRPr kumimoji="0" lang="ru-RU" sz="27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0,27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</a:t>
                      </a:r>
                      <a:r>
                        <a:rPr kumimoji="0" lang="en-US" sz="2700" b="1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2+</a:t>
                      </a: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2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0,0003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itchFamily="18" charset="2"/>
                        </a:rPr>
                        <a:t></a:t>
                      </a:r>
                      <a:endParaRPr kumimoji="0" lang="en-US" sz="27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0,0006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4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HCO</a:t>
                      </a:r>
                      <a:r>
                        <a:rPr kumimoji="0" lang="ru-RU" sz="2700" b="1" u="none" strike="noStrike" cap="none" normalizeH="0" baseline="-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itchFamily="18" charset="2"/>
                        </a:rPr>
                        <a:t></a:t>
                      </a:r>
                      <a:endParaRPr kumimoji="0" lang="en-US" sz="27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kumimoji="0" 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0,0002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en-US" sz="27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kumimoji="0" lang="en-US" sz="2700" b="1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Symbol" pitchFamily="18" charset="2"/>
                        </a:rPr>
                        <a:t></a:t>
                      </a:r>
                      <a:endParaRPr kumimoji="0" lang="en-US" sz="27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2971800" algn="l"/>
                        </a:tabLst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0,0004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10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98940"/>
            <a:ext cx="8858312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Наличие в природной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солей кальция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магния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обусловливает ее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жесткость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Различают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временную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постоянную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жесткость воды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indent="45000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Временную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карбонатную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жесткость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придают воде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(при рН&gt;8,3)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гидрокарбонаты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кальция и магния –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(HCO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(HCO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постоянную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некарбонатную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сульфаты и хлориды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(II) 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(II)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CaCl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CaSO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MgCl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MgSO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000" algn="just">
              <a:lnSpc>
                <a:spcPct val="90000"/>
              </a:lnSpc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Общая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жесткость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определяется как суммарная величина наличия солей магния и кальция в воде, то есть суммой карбонатной и некарбонатной жесткости.</a:t>
            </a:r>
          </a:p>
          <a:p>
            <a:pPr indent="45000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912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991219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ln w="1905"/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  <a:hlinkClick r:id="rId5" action="ppaction://hlinksldjump"/>
              </a:rPr>
              <a:t>Инструкция по использованию интерфейса</a:t>
            </a:r>
            <a:endParaRPr lang="ru-RU" sz="2800" b="1" dirty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Гидроксиды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Жесткость воды.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Лабораторная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работа №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4 «Свойства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кислот и оснований. Жесткая вода и ее свойства. Устранение временной и постоянной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жесткости».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Использованные источники.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" action="ppaction://noaction"/>
              </a:rPr>
              <a:t>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2844" y="71422"/>
            <a:ext cx="8858311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Жёсткость воды определяется содержанием в ней растворенных солей: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000364" y="1363096"/>
            <a:ext cx="3286148" cy="135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85000"/>
              </a:lnSpc>
            </a:pPr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Виды жёсткости </a:t>
            </a:r>
            <a:r>
              <a:rPr lang="ru-RU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воды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250825" y="2205038"/>
            <a:ext cx="8607455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/>
              <a:t>      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3857620" y="3143248"/>
            <a:ext cx="1335091" cy="47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sz="30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Соли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214282" y="3429000"/>
            <a:ext cx="8715372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Гидрокарбонаты              хлориды, сульфаты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en-US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HCO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                                                    </a:t>
            </a:r>
            <a:r>
              <a:rPr lang="en-US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CaCl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600" b="1" baseline="-16000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Mg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en-US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HCO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                                                 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MgCl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	</a:t>
            </a:r>
            <a:endParaRPr lang="ru-RU" sz="2600" b="1" baseline="-16000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en-US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HCO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                                                     </a:t>
            </a:r>
            <a:r>
              <a:rPr lang="en-US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CaSO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	</a:t>
            </a:r>
            <a:endParaRPr lang="ru-RU" sz="2600" b="1" baseline="-16000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                                     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MgSO</a:t>
            </a:r>
            <a:r>
              <a:rPr lang="ru-RU" sz="2600" b="1" baseline="-160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endParaRPr lang="ru-RU" sz="2600" b="1" baseline="-16000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2411413" y="5228050"/>
            <a:ext cx="4572000" cy="127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85000"/>
              </a:lnSpc>
            </a:pPr>
            <a:r>
              <a:rPr lang="ru-RU" sz="3000" b="1" dirty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жёсткость </a:t>
            </a:r>
            <a:r>
              <a:rPr lang="ru-RU" sz="3000" b="1" dirty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воды</a:t>
            </a:r>
          </a:p>
          <a:p>
            <a:pPr algn="ctr">
              <a:lnSpc>
                <a:spcPct val="85000"/>
              </a:lnSpc>
            </a:pP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Ж</a:t>
            </a:r>
            <a:r>
              <a:rPr lang="ru-RU" sz="3000" b="1" baseline="-2500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=Ж</a:t>
            </a:r>
            <a:r>
              <a:rPr lang="ru-RU" sz="3000" b="1" baseline="-2500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+Ж</a:t>
            </a:r>
            <a:r>
              <a:rPr lang="ru-RU" sz="3000" b="1" baseline="-2500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7126" y="2277146"/>
            <a:ext cx="8786874" cy="11518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карбонатная                      некарбонатная </a:t>
            </a:r>
          </a:p>
          <a:p>
            <a:pPr>
              <a:lnSpc>
                <a:spcPct val="85000"/>
              </a:lnSpc>
            </a:pP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(</a:t>
            </a:r>
            <a:r>
              <a:rPr lang="ru-RU" sz="27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временная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                       (</a:t>
            </a:r>
            <a:r>
              <a:rPr lang="ru-RU" sz="27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постоянная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85000"/>
              </a:lnSpc>
            </a:pP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    </a:t>
            </a:r>
            <a:r>
              <a:rPr lang="ru-RU" sz="27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</a:t>
            </a:r>
            <a:r>
              <a:rPr lang="ru-RU" sz="2700" b="1" baseline="-25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                                 </a:t>
            </a:r>
            <a:r>
              <a:rPr lang="ru-RU" sz="27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</a:t>
            </a:r>
            <a:r>
              <a:rPr lang="ru-RU" sz="2700" b="1" baseline="-25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</a:t>
            </a:r>
            <a:r>
              <a:rPr lang="en-US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7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2714612" y="3000372"/>
            <a:ext cx="1214446" cy="285752"/>
          </a:xfrm>
          <a:prstGeom prst="line">
            <a:avLst/>
          </a:prstGeom>
          <a:noFill/>
          <a:ln w="3810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H="1">
            <a:off x="5143504" y="3000372"/>
            <a:ext cx="1438276" cy="357190"/>
          </a:xfrm>
          <a:prstGeom prst="line">
            <a:avLst/>
          </a:prstGeom>
          <a:noFill/>
          <a:ln w="3810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H="1">
            <a:off x="2357422" y="2000240"/>
            <a:ext cx="1009650" cy="35719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5929322" y="2000240"/>
            <a:ext cx="1000132" cy="28575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H="1">
            <a:off x="3428992" y="3500438"/>
            <a:ext cx="1000132" cy="21431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4357686" y="3500438"/>
            <a:ext cx="571504" cy="21431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2714612" y="4572008"/>
            <a:ext cx="1143008" cy="71438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 dirty="0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H="1">
            <a:off x="5214942" y="4643446"/>
            <a:ext cx="1000132" cy="64294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pic>
        <p:nvPicPr>
          <p:cNvPr id="3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домой 3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367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64981"/>
            <a:ext cx="9144000" cy="319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 descr="D:\23.05.13-домашние документы\Лаб. раб YES\Виртуальные лабораторные YES\Анимашки и картинки\погода\Погода\apogoda-2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857628"/>
            <a:ext cx="1219200" cy="904875"/>
          </a:xfrm>
          <a:prstGeom prst="rect">
            <a:avLst/>
          </a:prstGeom>
          <a:noFill/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42844" y="71414"/>
            <a:ext cx="8820150" cy="362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175" indent="44291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Образование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карбонатной жесткости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воды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природе:</a:t>
            </a:r>
            <a:endParaRPr lang="ru-RU" sz="2700" dirty="0" smtClean="0">
              <a:latin typeface="Arial" pitchFamily="34" charset="0"/>
              <a:cs typeface="Arial" pitchFamily="34" charset="0"/>
            </a:endParaRPr>
          </a:p>
          <a:p>
            <a:pPr marL="274638" indent="-2778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подземные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воды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подземные залежи известняков, гипса,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доломитов – постоянная жесткость воды;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274638" indent="-277813" algn="just" eaLnBrk="0" hangingPunct="0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поверхностные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воды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сезонные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колебания жесткости;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274638" indent="-277813" algn="just" eaLnBrk="0" hangingPunct="0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морская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океанская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высокая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жесткость;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274638" indent="-277813" algn="just" eaLnBrk="0" hangingPunct="0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пресные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природные водоемы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период паводка минимум жесткости.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9096" name="Picture 8" descr="D:\23.05.13-домашние документы\Лаб. раб YES\Виртуальные лабораторные YES\Анимашки и картинки\погода\Погода\apogoda-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571876"/>
            <a:ext cx="1219200" cy="904875"/>
          </a:xfrm>
          <a:prstGeom prst="rect">
            <a:avLst/>
          </a:prstGeom>
          <a:noFill/>
        </p:spPr>
      </p:pic>
      <p:pic>
        <p:nvPicPr>
          <p:cNvPr id="89097" name="Picture 9" descr="D:\23.05.13-домашние документы\Лаб. раб YES\Виртуальные лабораторные YES\Анимашки и картинки\погода\Погода\apogoda-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786190"/>
            <a:ext cx="1219200" cy="904875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9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357166"/>
            <a:ext cx="8715436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Вредные последствия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применения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жесткой воды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71463" indent="-271463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ухудшение вкуса пищи, приготовленной на жесткой воде;</a:t>
            </a:r>
          </a:p>
          <a:p>
            <a:pPr marL="271463" indent="-271463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плохо развариваются овощи;</a:t>
            </a:r>
          </a:p>
          <a:p>
            <a:pPr marL="271463" indent="-271463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не заваривается чай;</a:t>
            </a:r>
          </a:p>
          <a:p>
            <a:pPr marL="271463" indent="-271463" algn="just">
              <a:lnSpc>
                <a:spcPct val="85000"/>
              </a:lnSpc>
              <a:buClr>
                <a:srgbClr val="0000FF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горьковатый вкус воды и негативное воздействие на органы пищеварения;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1463" indent="-2714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накопление солей в организме;</a:t>
            </a:r>
          </a:p>
          <a:p>
            <a:pPr marL="271463" indent="-2714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заболевание суставов;</a:t>
            </a:r>
          </a:p>
          <a:p>
            <a:pPr marL="271463" indent="-2714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образованию камней в почках, желчном и мочевом пузырях;</a:t>
            </a:r>
          </a:p>
          <a:p>
            <a:pPr marL="271463" lvl="2" indent="-2714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сухость кожи;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1463" lvl="2" indent="-2714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ломкость волос;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1463" lvl="2" indent="-271463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шелушение, зуд;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4500570"/>
            <a:ext cx="3005150" cy="2136795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6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357166"/>
            <a:ext cx="892971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 algn="just">
              <a:lnSpc>
                <a:spcPct val="85000"/>
              </a:lnSpc>
              <a:buClr>
                <a:srgbClr val="9D2349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образование накипи на нагревательных элементах в бытовой технике и примышленном оборудовании, что приводит к повышенному износу преждевременному выходу из строя;</a:t>
            </a:r>
          </a:p>
          <a:p>
            <a:pPr marL="271463" indent="-271463" algn="just">
              <a:lnSpc>
                <a:spcPct val="85000"/>
              </a:lnSpc>
              <a:buClr>
                <a:srgbClr val="9D2349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засорение трубопроводов отопления и водоснабжения;</a:t>
            </a:r>
          </a:p>
          <a:p>
            <a:pPr marL="271463" lvl="8" indent="-2714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defRPr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мыло не образует пену –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перерасход на 30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50 % моющих средств и др.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14818"/>
            <a:ext cx="4883162" cy="236395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6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648140"/>
            <a:ext cx="850112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Жёсткая вода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непригодна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питания паровых котлов;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применения в химической технологии;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производстве керамики, бетонных смесей и др. </a:t>
            </a: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272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4"/>
          <p:cNvSpPr>
            <a:spLocks noChangeShapeType="1"/>
          </p:cNvSpPr>
          <p:nvPr/>
        </p:nvSpPr>
        <p:spPr bwMode="auto">
          <a:xfrm flipH="1">
            <a:off x="2786049" y="1571612"/>
            <a:ext cx="1643074" cy="93503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000100" y="2571744"/>
            <a:ext cx="2376487" cy="500066"/>
          </a:xfrm>
          <a:prstGeom prst="rect">
            <a:avLst/>
          </a:prstGeom>
          <a:solidFill>
            <a:schemeClr val="bg2"/>
          </a:solidFill>
          <a:ln w="5715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Бытовые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4643438" y="2571744"/>
            <a:ext cx="3214710" cy="576262"/>
          </a:xfrm>
          <a:prstGeom prst="rect">
            <a:avLst/>
          </a:prstGeom>
          <a:solidFill>
            <a:schemeClr val="bg2"/>
          </a:solidFill>
          <a:ln w="5715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none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Промышленные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285720" y="3214686"/>
            <a:ext cx="3643338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Кипячение</a:t>
            </a:r>
          </a:p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Фильтрование</a:t>
            </a:r>
          </a:p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Вымораживание</a:t>
            </a:r>
          </a:p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Добавление </a:t>
            </a:r>
            <a:r>
              <a:rPr lang="ru-RU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умягчителей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296" name="Text Box 10"/>
          <p:cNvSpPr txBox="1">
            <a:spLocks noChangeArrowheads="1"/>
          </p:cNvSpPr>
          <p:nvPr/>
        </p:nvSpPr>
        <p:spPr bwMode="auto">
          <a:xfrm>
            <a:off x="4572000" y="3357562"/>
            <a:ext cx="4143404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Добавление кальцинированной соды (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Обратный осмос</a:t>
            </a:r>
          </a:p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Электродиализ</a:t>
            </a:r>
          </a:p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Дистилляция</a:t>
            </a:r>
          </a:p>
          <a:p>
            <a:pPr marL="342900" indent="-342900">
              <a:lnSpc>
                <a:spcPct val="85000"/>
              </a:lnSpc>
              <a:buFontTx/>
              <a:buAutoNum type="arabicPeriod"/>
            </a:pP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Применение ионитов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3759" y="714356"/>
            <a:ext cx="6434389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Способы снижения общей жесткости воды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43042" y="642918"/>
            <a:ext cx="6000792" cy="92869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4429124" y="1571612"/>
            <a:ext cx="1785950" cy="928694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ru-RU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4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98940"/>
            <a:ext cx="885831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Жесткость воды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устраняют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физическими и химическими методами. </a:t>
            </a:r>
          </a:p>
          <a:p>
            <a:pPr lvl="0" indent="4500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Временная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жесткость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устраняется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кипячением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воды. При этом гидро­карбонаты переходят в нерастворимые карбонаты: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(НСО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= СаСО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СО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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 Н</a:t>
            </a:r>
            <a:r>
              <a:rPr lang="ru-RU" sz="28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GP54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714620"/>
            <a:ext cx="1622502" cy="216217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GP5516"/>
          <p:cNvPicPr>
            <a:picLocks noChangeAspect="1" noChangeArrowheads="1"/>
          </p:cNvPicPr>
          <p:nvPr/>
        </p:nvPicPr>
        <p:blipFill>
          <a:blip r:embed="rId3" cstate="print"/>
          <a:srcRect l="1860" t="4961" b="3252"/>
          <a:stretch>
            <a:fillRect/>
          </a:stretch>
        </p:blipFill>
        <p:spPr bwMode="auto">
          <a:xfrm>
            <a:off x="3781095" y="4786322"/>
            <a:ext cx="2648293" cy="18573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275046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Кипячение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снижает жесткость воды примерно на 30–40 %.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Вымораживание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снижает общую жесткость на 70 – 80 %.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Фильтрование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воды бытовым фильтром «Барьер-6» снижает общую жесткость до 80 %. </a:t>
            </a:r>
          </a:p>
        </p:txBody>
      </p:sp>
      <p:pic>
        <p:nvPicPr>
          <p:cNvPr id="9" name="Picture 5" descr="IMGP54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643182"/>
            <a:ext cx="3052250" cy="22891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4" descr="IMGP5472"/>
          <p:cNvPicPr>
            <a:picLocks noChangeAspect="1" noChangeArrowheads="1"/>
          </p:cNvPicPr>
          <p:nvPr/>
        </p:nvPicPr>
        <p:blipFill>
          <a:blip r:embed="rId5" cstate="print"/>
          <a:srcRect b="5739"/>
          <a:stretch>
            <a:fillRect/>
          </a:stretch>
        </p:blipFill>
        <p:spPr bwMode="auto">
          <a:xfrm>
            <a:off x="4572000" y="2643182"/>
            <a:ext cx="1377270" cy="17303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6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8715436" cy="308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Постоянную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жесткость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устраняют введением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пли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при этом образуются малорастворимые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или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CaSO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4(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3(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(т)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4(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)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2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3(т)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(ж)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MgSO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4(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2(т)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CaSO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4(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)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823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46" name="Group 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980684"/>
              </p:ext>
            </p:extLst>
          </p:nvPr>
        </p:nvGraphicFramePr>
        <p:xfrm>
          <a:off x="71406" y="928670"/>
          <a:ext cx="9001156" cy="351282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79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3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ru-RU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Контроль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(водопроводная вода)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Кальцинированная сода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Colgoclin</a:t>
                      </a:r>
                      <a:endParaRPr kumimoji="0" 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Calgon</a:t>
                      </a:r>
                      <a:endParaRPr kumimoji="0" 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Scumvon</a:t>
                      </a:r>
                      <a:endParaRPr kumimoji="0" 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Общая жесткость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мг </a:t>
                      </a:r>
                      <a:r>
                        <a:rPr kumimoji="0" lang="ru-RU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экв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/л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7,5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3,5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Снижение </a:t>
                      </a: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общей жесткости в %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–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56,25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7158" y="71414"/>
            <a:ext cx="8501122" cy="8248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Эффективность снижения общей жесткости </a:t>
            </a:r>
            <a:r>
              <a:rPr lang="ru-RU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умягчителями</a:t>
            </a:r>
            <a:endParaRPr lang="ru-RU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797152"/>
            <a:ext cx="8786874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Эффективность снижения общей жесткости достигает 100%.</a:t>
            </a:r>
          </a:p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Данные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умягчители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предназначены для снижения общей жесткости воды в стиральных машинах. Эту воду нельзя пить!!!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57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2143" y="3212976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Гидроксиды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соединения, в состав которых входит группа ОН.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Гидроксид-ион</a:t>
            </a:r>
            <a:r>
              <a:rPr lang="ru-RU" sz="2800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имеет суммарный заряд –1 и представляет собой сложный ион: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(О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   ОН</a:t>
            </a:r>
            <a:r>
              <a:rPr lang="ru-RU" sz="28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или    (–О–Н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39357" y="2433426"/>
            <a:ext cx="339548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Гидроксиды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4610" y="287475"/>
            <a:ext cx="8784976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Повторим: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многоэлементные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соединения,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состоящие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атомов трех и большего числа элементов. Многоэлементные соединения подразделяются на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гидроксиды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1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285728"/>
            <a:ext cx="8786874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умягчения воды применяют также различные искусственные органические высокомолекулярные вещества, называемые </a:t>
            </a:r>
            <a:r>
              <a:rPr lang="ru-RU" sz="27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ионообменными смолами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Катионообменные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смолы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содержат активные группы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–СООН, –ОН, в которых атом водорода способен замещаться на катионы. В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анионообменных смолах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активными являются основные группы  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=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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Обменными анионами служат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ОН-группы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которые образуются на поверхности смолы в процессе ее гидратации. Пропуская природную воду через систему катионитов и анионитов, можно получить дистиллированную воду: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катионный обмен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: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Ca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+ 2Н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анионный</a:t>
            </a:r>
            <a:r>
              <a:rPr lang="en-US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обмен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:    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2ROH+ 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R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+2O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где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сложный органический радикал.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endParaRPr lang="ru-RU" sz="2700" b="1" baseline="30000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979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" t="10526" r="4255" b="2118"/>
          <a:stretch/>
        </p:blipFill>
        <p:spPr bwMode="auto">
          <a:xfrm>
            <a:off x="285720" y="764704"/>
            <a:ext cx="8501122" cy="58896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5721" y="44624"/>
            <a:ext cx="8533635" cy="8898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Промышленные методы устранения жесткости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6575" y="2779057"/>
            <a:ext cx="8495828" cy="15786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Лабораторная работа № 4 «Свойства кислот и оснований. Жесткая вода и ее свойства. Устранение временной и постоянной жесткости»</a:t>
            </a:r>
            <a:endParaRPr lang="ru-RU" sz="3000" b="1" dirty="0">
              <a:ln w="11430"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4464" t="10791" r="1785" b="2877"/>
          <a:stretch>
            <a:fillRect/>
          </a:stretch>
        </p:blipFill>
        <p:spPr bwMode="auto">
          <a:xfrm>
            <a:off x="109286" y="4431573"/>
            <a:ext cx="3000396" cy="22860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6696" t="13489" r="8482" b="2877"/>
          <a:stretch>
            <a:fillRect/>
          </a:stretch>
        </p:blipFill>
        <p:spPr bwMode="auto">
          <a:xfrm>
            <a:off x="4819805" y="4841835"/>
            <a:ext cx="2101719" cy="17145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5625" r="41061"/>
          <a:stretch/>
        </p:blipFill>
        <p:spPr bwMode="auto">
          <a:xfrm>
            <a:off x="101080" y="116632"/>
            <a:ext cx="2349500" cy="2535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5696" r="20617"/>
          <a:stretch/>
        </p:blipFill>
        <p:spPr bwMode="auto">
          <a:xfrm>
            <a:off x="2411760" y="94432"/>
            <a:ext cx="3943796" cy="2724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6393" r="24743"/>
          <a:stretch/>
        </p:blipFill>
        <p:spPr bwMode="auto">
          <a:xfrm>
            <a:off x="6256384" y="213003"/>
            <a:ext cx="2768628" cy="1991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11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8184" y="-27384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повторить свойства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кислоти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оснований;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познакомиться со способами определения и устранения жесткости воды.</a:t>
            </a:r>
          </a:p>
          <a:p>
            <a:pPr marL="442913" indent="-44291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химическая посуда, спиртовка, Н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(жесткая и дистиллирован-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); мыло;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аммиачно-аммонийная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буфер-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смесь;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стандартный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трилона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Б,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Y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= 0,05000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моль/дм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индикатор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хром темно-синий (раствор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);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цинк, алюминий, железо (или другие металлы),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оксиды металлов.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2461" t="52002" r="52930" b="24560"/>
          <a:stretch>
            <a:fillRect/>
          </a:stretch>
        </p:blipFill>
        <p:spPr bwMode="auto">
          <a:xfrm>
            <a:off x="755576" y="4841546"/>
            <a:ext cx="2459102" cy="1873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4540" r="4839" b="2764"/>
          <a:stretch/>
        </p:blipFill>
        <p:spPr bwMode="auto">
          <a:xfrm>
            <a:off x="4139952" y="4827344"/>
            <a:ext cx="2818656" cy="1887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692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62874"/>
            <a:ext cx="8766653" cy="529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1.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металлов с кислотами.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Налейте в две пробирки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разбавленной серной кислоты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одну из пробирок поместите кусочек (гранулу, проволоку, пластинку или стружку) цинка или алюминия, а в другую – железа, (гвоздь, пластинку или стружку). Обратите внимание на активность выделения газа.</a:t>
            </a: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Нагрейте пробирки. Сделайте вывод о скорости протекания реакций (по активности выделения газа) при нагревании и при комнатной температуре.  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2Al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сульфат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      алюминия</a:t>
            </a:r>
            <a:r>
              <a:rPr lang="ru-RU" dirty="0"/>
              <a:t> </a:t>
            </a:r>
          </a:p>
        </p:txBody>
      </p:sp>
      <p:pic>
        <p:nvPicPr>
          <p:cNvPr id="18434" name="Picture 2" descr="http://files.school-collection.edu.ru/dlrstore/d3beb7ef-851c-bdcf-5bf2-f1369397e15a/index.files/image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50"/>
          <a:stretch/>
        </p:blipFill>
        <p:spPr bwMode="auto">
          <a:xfrm>
            <a:off x="1" y="4986470"/>
            <a:ext cx="1403647" cy="18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1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640518"/>
            <a:ext cx="8766653" cy="106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2Al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сульфат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      алюминия</a:t>
            </a:r>
            <a:r>
              <a:rPr lang="ru-RU" dirty="0"/>
              <a:t> 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25826" y="1916832"/>
          <a:ext cx="8766654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6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</a:rPr>
                        <a:t>+</a:t>
                      </a:r>
                      <a:r>
                        <a:rPr lang="en-US" sz="2700" b="1" kern="1200" baseline="-25000" dirty="0">
                          <a:effectLst/>
                        </a:rPr>
                        <a:t> </a:t>
                      </a:r>
                      <a:r>
                        <a:rPr lang="ru-RU" sz="2700" b="1" kern="1200" dirty="0">
                          <a:effectLst/>
                        </a:rPr>
                        <a:t>+ 2ē = 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ru-RU" sz="2700" b="1" baseline="30000" dirty="0">
                          <a:effectLst/>
                        </a:rPr>
                        <a:t>+ </a:t>
                      </a:r>
                      <a:r>
                        <a:rPr lang="ru-RU" sz="2700" b="1" kern="1200" dirty="0">
                          <a:effectLst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en-US" sz="2700" b="1" baseline="30000" dirty="0">
                          <a:effectLst/>
                        </a:rPr>
                        <a:t>0 </a:t>
                      </a:r>
                      <a:r>
                        <a:rPr lang="ru-RU" sz="2700" b="1" kern="1200" dirty="0">
                          <a:effectLst/>
                        </a:rPr>
                        <a:t>– 3ē = </a:t>
                      </a: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ru-RU" sz="2700" b="1" baseline="30000" dirty="0">
                          <a:effectLst/>
                        </a:rPr>
                        <a:t>+3</a:t>
                      </a:r>
                      <a:r>
                        <a:rPr lang="ru-RU" sz="2700" b="1" kern="1200" baseline="30000" dirty="0">
                          <a:effectLst/>
                        </a:rPr>
                        <a:t> 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en-US" sz="2700" b="1" baseline="30000" dirty="0">
                          <a:effectLst/>
                        </a:rPr>
                        <a:t>0 </a:t>
                      </a:r>
                      <a:r>
                        <a:rPr lang="ru-RU" sz="2700" b="1" kern="1200" dirty="0">
                          <a:effectLst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386" name="Picture 2" descr="Реакция алюминия и серной кислот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4744"/>
          <a:stretch/>
        </p:blipFill>
        <p:spPr bwMode="auto">
          <a:xfrm>
            <a:off x="467544" y="3178124"/>
            <a:ext cx="153278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92631" y="5092195"/>
            <a:ext cx="148470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94610" y="5858108"/>
            <a:ext cx="5838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8691" y="3902980"/>
            <a:ext cx="76495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475656" y="4426200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907523" y="5648336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475656" y="6318274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3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1" y="332656"/>
            <a:ext cx="8694645" cy="1164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+     H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30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Fe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серная             сульфат 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кислота     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267617"/>
              </p:ext>
            </p:extLst>
          </p:nvPr>
        </p:nvGraphicFramePr>
        <p:xfrm>
          <a:off x="107504" y="1555453"/>
          <a:ext cx="8964491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0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US" sz="2700" b="1" kern="1200" baseline="-25000" dirty="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+ 2ē =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ru-RU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+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>
                          <a:effectLst/>
                          <a:latin typeface="+mn-lt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– </a:t>
                      </a:r>
                      <a:r>
                        <a:rPr lang="en-US" sz="2700" b="1" kern="12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ē = </a:t>
                      </a:r>
                      <a:r>
                        <a:rPr lang="en-US" sz="2700" b="1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30000"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US" sz="2700" b="1" baseline="300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US" sz="2700" b="1" kern="1200" baseline="3000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endParaRPr lang="ru-RU" sz="2700" b="1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16211" r="43838" b="22786"/>
          <a:stretch/>
        </p:blipFill>
        <p:spPr bwMode="auto">
          <a:xfrm>
            <a:off x="4801121" y="2890765"/>
            <a:ext cx="3693592" cy="39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t="16936" r="46839" b="28320"/>
          <a:stretch/>
        </p:blipFill>
        <p:spPr bwMode="auto">
          <a:xfrm>
            <a:off x="251520" y="3685807"/>
            <a:ext cx="2142820" cy="263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3059668"/>
            <a:ext cx="6501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05513" y="5445224"/>
            <a:ext cx="148470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09403" y="4163988"/>
            <a:ext cx="76495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475656" y="3429000"/>
            <a:ext cx="360040" cy="568283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899592" y="4695843"/>
            <a:ext cx="2448272" cy="57282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322930" y="5934748"/>
            <a:ext cx="2312966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635896" y="4695843"/>
            <a:ext cx="1645050" cy="59120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9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выделился газ (при нагревании интенсивность выделения газа больше, чем при комнатной температуре).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выделение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газа.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протекания: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добавление растворителя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замещения; протекает с изменением степени окисления, межмолекулярная; гетерогенная, необратимая реакция.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нагревании скорость реакции увеличилась. </a:t>
            </a:r>
          </a:p>
        </p:txBody>
      </p:sp>
      <p:pic>
        <p:nvPicPr>
          <p:cNvPr id="21506" name="Picture 2" descr="Картинки по запросу металлы и ... кисло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5"/>
          <a:stretch/>
        </p:blipFill>
        <p:spPr bwMode="auto">
          <a:xfrm>
            <a:off x="3059832" y="4459883"/>
            <a:ext cx="4572000" cy="23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2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Картинки по запросу металлы и ... кисло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2638" r="1802" b="25320"/>
          <a:stretch/>
        </p:blipFill>
        <p:spPr bwMode="auto">
          <a:xfrm>
            <a:off x="183059" y="228600"/>
            <a:ext cx="8691098" cy="30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металлы и ... кисло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1224"/>
            <a:ext cx="2966963" cy="21751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232" r="48526" b="37273"/>
          <a:stretch/>
        </p:blipFill>
        <p:spPr bwMode="auto">
          <a:xfrm>
            <a:off x="3915910" y="4300538"/>
            <a:ext cx="3536410" cy="25128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3140968"/>
            <a:ext cx="4640859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               б                в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металлов с кислотами: а – алюминий;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 – цинк; в – никель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0032" y="3285628"/>
            <a:ext cx="4284000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металлов с соляной кислотой</a:t>
            </a: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4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09639"/>
            <a:ext cx="8784976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 гидроксида алюминия.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1)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Возьмите пробирку с полученным в 1 опыте гидроксидом алюминия и добавьте немного щелочи, например,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 растворения осадка.</a:t>
            </a:r>
          </a:p>
          <a:p>
            <a:pPr algn="ctr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3NaOH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[Al(OH)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]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гидроксид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гидроксо</a:t>
            </a:r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алюминат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алюминия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натрия        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натрия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dbl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3–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 3OH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[Al(OH)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3–   </a:t>
            </a:r>
            <a:r>
              <a:rPr lang="ru-RU" b="1" dirty="0"/>
              <a:t> </a:t>
            </a:r>
            <a:endParaRPr lang="ru-RU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708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2844" y="33265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Гидроксиды делятся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на: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ó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гидроксиды металлов общей формулы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МеОН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(кроме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которые взаимодействуют с кислотами, образуя соль и воду и не реагируют с щелочами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1" name="Picture 2" descr="D:\23.05.13-домашние документы\Виртуальные лекции 2015\Химия\сложные в-ва\основания\калия\1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0615" y="4014995"/>
            <a:ext cx="2461913" cy="223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D:\диск D\01.03.16-домашние документы\Виртуальные лекции 2015\Химия\сложные в-ва\основания\гидроксид магния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103">
            <a:off x="4524618" y="2970228"/>
            <a:ext cx="4479206" cy="1078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52" t="44796" r="40654" b="33857"/>
          <a:stretch/>
        </p:blipFill>
        <p:spPr bwMode="auto">
          <a:xfrm>
            <a:off x="399385" y="2656794"/>
            <a:ext cx="4172615" cy="260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D:\23.05.13-домашние документы\Виртуальные лекции 28.07.11\Химия\сложные в-ва\основания\натрия\200px-SodiumHydroxi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934192"/>
            <a:ext cx="2268344" cy="180333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8" name="Прямоугольник 17"/>
          <p:cNvSpPr/>
          <p:nvPr/>
        </p:nvSpPr>
        <p:spPr>
          <a:xfrm>
            <a:off x="4572000" y="5760565"/>
            <a:ext cx="92525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39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4626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осадок растворился.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осадка.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протекания: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растворителя.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реакции: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обмена; протекает без изменения степени окисления; гетерогенная, необратимая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/>
              <a:t> </a:t>
            </a:r>
            <a:endParaRPr lang="ru-RU" sz="2800" b="1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0160"/>
            <a:ext cx="1800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28" y="3741000"/>
            <a:ext cx="1438820" cy="275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4508127"/>
            <a:ext cx="790601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8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238159"/>
            <a:ext cx="1204176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8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67163"/>
            <a:ext cx="1268784" cy="206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4168" y="5809466"/>
            <a:ext cx="2416624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[Al(OH)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]</a:t>
            </a:r>
            <a:endParaRPr lang="ru-RU" sz="25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044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738" y="404664"/>
            <a:ext cx="8860758" cy="399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Возьмите пробирку с полученным в 1 опыте гидроксидом алюминия и добавьте немного кислоты, например,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 растворения осадка.</a:t>
            </a:r>
          </a:p>
          <a:p>
            <a:pPr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2Al(OH)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 +     3H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+   6H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гидроксид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серная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сульфат        </a:t>
            </a:r>
          </a:p>
          <a:p>
            <a:pPr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алюминия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кислота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алюминия          </a:t>
            </a:r>
          </a:p>
          <a:p>
            <a:pPr algn="ctr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2Al(OH)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 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3SO</a:t>
            </a:r>
            <a:r>
              <a:rPr lang="en-US" sz="2800" b="1" u="dbl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2Al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3SO</a:t>
            </a:r>
            <a:r>
              <a:rPr lang="en-US" sz="2800" b="1" u="dbl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+ 6H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2Al(OH)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 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2Al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+ 6H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Al(OH)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 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821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0160"/>
            <a:ext cx="1800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4508127"/>
            <a:ext cx="790601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endParaRPr lang="ru-RU" sz="8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238159"/>
            <a:ext cx="1204176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endParaRPr lang="ru-RU" sz="8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1268784" cy="2065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98" y="3776146"/>
            <a:ext cx="1489542" cy="2821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59760" y="5733256"/>
            <a:ext cx="184063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Al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(SO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en-US" sz="25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en-US" sz="2500" b="1" spc="50" baseline="-2500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334626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осадок растворился.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осадка.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протекания: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растворителя.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реакции: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обмена; протекает без изменения степени окисления; гетерогенная, необратимая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/>
              <a:t> </a:t>
            </a:r>
            <a:endParaRPr lang="ru-RU" sz="2800" b="1" dirty="0" smtClean="0"/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амфотерный гидроксид, который реагирует как с кислотами, так и с щелочами.</a:t>
            </a:r>
            <a:endParaRPr lang="ru-RU" sz="2800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170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2744" y="116632"/>
            <a:ext cx="90011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нерастворимого гидроксида.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indent="45000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внесите несколько капель раствора сульфата меди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а затем добавьте несколько капель раствора гидроксида натрия.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+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2NaOH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800" b="1" baseline="-25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сульфат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гидроксосульфат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сульфат</a:t>
            </a: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меди 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           натрия               меди 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               натрия</a:t>
            </a:r>
          </a:p>
          <a:p>
            <a:pPr>
              <a:lnSpc>
                <a:spcPct val="85000"/>
              </a:lnSpc>
              <a:spcAft>
                <a:spcPts val="0"/>
              </a:spcAft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→(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endParaRPr lang="ru-RU" sz="2700" b="1" baseline="-250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→(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↓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900" b="1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3168352" cy="278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1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8" y="152412"/>
            <a:ext cx="9001156" cy="393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endParaRPr lang="ru-RU" sz="900" b="1" baseline="-250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+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2NaOH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→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Cu(OH)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7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гидроксосульфат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гидроксид         сульфат</a:t>
            </a:r>
          </a:p>
          <a:p>
            <a:pPr>
              <a:lnSpc>
                <a:spcPct val="85000"/>
              </a:lnSpc>
              <a:spcAft>
                <a:spcPts val="0"/>
              </a:spcAft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меди 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                натрия             меди 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            натрия</a:t>
            </a:r>
          </a:p>
          <a:p>
            <a:pPr algn="ctr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Cu(OH)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endParaRPr lang="ru-RU" sz="2700" b="1" baseline="-250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+2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Cu(OH)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u="sng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endParaRPr lang="ru-RU" sz="2700" b="1" baseline="-25000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Выпадает голубой осадок, который при добавлении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темнеет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выделение газа.</a:t>
            </a:r>
            <a:endParaRPr lang="ru-RU" sz="2700" b="1" dirty="0" smtClean="0">
              <a:ln>
                <a:solidFill>
                  <a:sysClr val="windowText" lastClr="000000"/>
                </a:solidFill>
              </a:ln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 меди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и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 натрия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взаимодействуют, так как образуется осадок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700" b="1" u="sng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79" y="4238352"/>
            <a:ext cx="295427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2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298940"/>
            <a:ext cx="8858312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Определение наличия в воде соединений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кальция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магния.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колбы с жесткой и дистиллированной водой налейте раствор мыла.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24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колбе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 дистиллированной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водой образовалась пена, а с жесткой водой – выпал белый осадок (белые хлопья), пены нет.</a:t>
            </a:r>
          </a:p>
          <a:p>
            <a:pPr indent="4524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жесткой воде есть соединения кальция и магния, поэтому в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жесткой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воде мыло не мылится.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3993" r="59395" b="50000"/>
          <a:stretch/>
        </p:blipFill>
        <p:spPr bwMode="auto">
          <a:xfrm>
            <a:off x="52028" y="5115416"/>
            <a:ext cx="227392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4540" r="4839" b="2764"/>
          <a:stretch/>
        </p:blipFill>
        <p:spPr bwMode="auto">
          <a:xfrm>
            <a:off x="2771800" y="4612426"/>
            <a:ext cx="3178696" cy="2128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8794" r="6989" b="3099"/>
          <a:stretch/>
        </p:blipFill>
        <p:spPr bwMode="auto">
          <a:xfrm>
            <a:off x="6415005" y="4511523"/>
            <a:ext cx="1874398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394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98940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Определение жесткости воды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комплексонометрическим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титрованием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Комплексонометрический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метод титрования основан на использовании реакций образования комплексных соединений катионов с органическими реактивами, называемыми  комплексонами.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Комплексоны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производные аминополикарбоновых кислот. Наибольшее практическое применение имеет комплексон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динатриевая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соль этилендиаминтетрауксусной кислоты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ЭДТА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трилон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36149" r="14139" b="45902"/>
          <a:stretch/>
        </p:blipFill>
        <p:spPr bwMode="auto">
          <a:xfrm>
            <a:off x="2045123" y="4869160"/>
            <a:ext cx="6445274" cy="1244600"/>
          </a:xfrm>
          <a:prstGeom prst="rect">
            <a:avLst/>
          </a:prstGeom>
          <a:ln w="38100">
            <a:solidFill>
              <a:srgbClr val="C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2" t="37405" r="34605" b="27662"/>
          <a:stretch/>
        </p:blipFill>
        <p:spPr bwMode="auto">
          <a:xfrm>
            <a:off x="106103" y="5373216"/>
            <a:ext cx="936104" cy="1594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диск D\01.03.16-домашние документы\Колледж Строитель\Водоснабжение-СПО\1.2. Природные воды\Жесткость воды\u_3973ff06401635745520f4d585d07036_8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3" b="17885"/>
          <a:stretch/>
        </p:blipFill>
        <p:spPr bwMode="auto">
          <a:xfrm>
            <a:off x="142844" y="4653136"/>
            <a:ext cx="1798726" cy="953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185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9368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Трилон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образует растворимые в воде внутрикомплексные соли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хелаты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со многими катионами металлов, например с  М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g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9" t="62480" r="12065" b="14179"/>
          <a:stretch/>
        </p:blipFill>
        <p:spPr bwMode="auto">
          <a:xfrm>
            <a:off x="1259632" y="1628800"/>
            <a:ext cx="6870700" cy="1618551"/>
          </a:xfrm>
          <a:prstGeom prst="rect">
            <a:avLst/>
          </a:prstGeom>
          <a:ln w="38100">
            <a:solidFill>
              <a:srgbClr val="C0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6876" y="3358962"/>
            <a:ext cx="87676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Комплексный анион этих солей практически не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диссоциирует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его можно обозначить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Y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4–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Катионы, независимо от заряда,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взаимодейст-вуют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трилоном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эквимолярных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количествах (в соотношении 1 : 1).     Например: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Y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Са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Са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Y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Y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Bi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BiY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Y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2–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Zr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4+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ZrY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+ 2Н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185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2" name="Picture 2" descr="http://knu.znate.ru/pars_docs/refs/589/588017/588017_html_5f34ced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00" y="3851142"/>
            <a:ext cx="3965600" cy="297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260648"/>
            <a:ext cx="89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Поскольку в результате реакции выделяются ионы водорода, в кислой среде равновесие смещается влево, в сторону разрушения комплекса, поэтому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при определении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общей жесткости воды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реакцию следует проводить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щелочной среде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(для сдвига равновесия  вправо) 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рН = 10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Однако, при добавлении щелочи в осадок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может выпадать </a:t>
            </a:r>
            <a:r>
              <a:rPr lang="en-US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OH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u="sng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поэтому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используют аммиачно-аммонийную буферную смесь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15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260648"/>
            <a:ext cx="8928992" cy="424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Точку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эквивалентности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устанавливают с помощью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металлоиндикатора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эриохрома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черного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хрома темно-синего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меняющих окраску раствора в точке эквивалентности от винно-красной до сине-фиолетовой  в результате реакций: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en-US" sz="2700" b="1" baseline="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en-US" sz="2700" b="1" baseline="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) +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HInd</a:t>
            </a:r>
            <a:r>
              <a:rPr lang="en-US" sz="27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+ OH</a:t>
            </a:r>
            <a:r>
              <a:rPr lang="ru-RU" sz="27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=  </a:t>
            </a:r>
            <a:r>
              <a:rPr lang="en-US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CaInd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MgInd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+ H</a:t>
            </a:r>
            <a:r>
              <a:rPr lang="en-US" sz="2700" b="1" baseline="-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7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бесцветный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сине-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винно-красный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голубой</a:t>
            </a:r>
            <a:r>
              <a:rPr lang="ru-RU" sz="2700" b="1" i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endParaRPr lang="ru-RU" sz="27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CaInd</a:t>
            </a:r>
            <a:r>
              <a:rPr lang="ru-RU" sz="26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MgInd</a:t>
            </a:r>
            <a:r>
              <a:rPr lang="ru-RU" sz="26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+Н</a:t>
            </a:r>
            <a:r>
              <a:rPr lang="ru-RU" sz="2600" b="1" baseline="-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Y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OH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baseline="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=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Y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6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MgY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)+</a:t>
            </a:r>
            <a:r>
              <a:rPr lang="en-US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HInd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600" b="1" baseline="-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26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винно-красный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бесцветный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бесцветный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сине-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голубой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6393" r="24743"/>
          <a:stretch/>
        </p:blipFill>
        <p:spPr bwMode="auto">
          <a:xfrm>
            <a:off x="3187686" y="4749506"/>
            <a:ext cx="2768628" cy="1991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6180" r="19837"/>
          <a:stretch/>
        </p:blipFill>
        <p:spPr bwMode="auto">
          <a:xfrm>
            <a:off x="107504" y="4221088"/>
            <a:ext cx="3083644" cy="214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6" name="Picture 4" descr="http://pma.glavrybtorg.ru/aqua/hydro/pict/trilon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11719"/>
          <a:stretch/>
        </p:blipFill>
        <p:spPr bwMode="auto">
          <a:xfrm>
            <a:off x="7431061" y="4524045"/>
            <a:ext cx="1056756" cy="1559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диск D\01.03.16-домашние документы\Колледж Строитель\Водоснабжение-СПО\1.2. Природные воды\Жесткость воды\trilon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t="15174"/>
          <a:stretch/>
        </p:blipFill>
        <p:spPr bwMode="auto">
          <a:xfrm>
            <a:off x="6418312" y="4645546"/>
            <a:ext cx="899949" cy="1437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1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7452" y="332656"/>
            <a:ext cx="8784976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Кислотные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гидроксиды  неметаллов и металлов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d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-элементов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VII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групп в высших степенях окисления, все кислородсодержащие кислоты: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HClO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хлорная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соль – перхлорат),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HClO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хлорноватая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соль – хлорат),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HClO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хлористая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соль – хлорит),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HClO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хлорноватистая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соль – гипохлорит),</a:t>
            </a:r>
          </a:p>
          <a:p>
            <a:pPr indent="450000" algn="just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– серная     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(соль – сульфат),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– сернистая  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(соль – сульфит),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Кислотные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гидроксиды взаимодействуют с щелочами образуя соль и воду.</a:t>
            </a:r>
          </a:p>
        </p:txBody>
      </p:sp>
      <p:pic>
        <p:nvPicPr>
          <p:cNvPr id="9218" name="Picture 2" descr="D:\диск D\01.03.16-домашние документы\Виртуальные лекции 2015\Химия\сложные в-ва\кислоты\1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63072"/>
            <a:ext cx="2242434" cy="200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522" y="332656"/>
            <a:ext cx="8804965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 определения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общей жесткости воды состоит в следующем. Полученную от лаборанта в мерной колбе задачу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доведите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до метки дистиллированной водой и тщательно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перемешайте.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Промойте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бюретку рабочим раствором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трилона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Б 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заполните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ее до нулевого деления.</a:t>
            </a:r>
          </a:p>
        </p:txBody>
      </p:sp>
      <p:pic>
        <p:nvPicPr>
          <p:cNvPr id="16386" name="Picture 2" descr="D:\диск D\01.03.16-домашние документы\Колледж Строитель\Водоснабжение-СПО\1.2. Природные воды\Жесткость воды\image016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00814"/>
            <a:ext cx="2874640" cy="3386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otvet.imgsmail.ru/download/a144c649627fe4118a9bea7265c6cecb_i-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47" y="3068960"/>
            <a:ext cx="4537333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64106" y="6192440"/>
            <a:ext cx="2077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Бюретки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870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32656"/>
            <a:ext cx="8784976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Промойте пипетку объемом 50 см</a:t>
            </a:r>
            <a:r>
              <a:rPr lang="ru-RU" sz="27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анализируемым раствором. Аликвотную часть исследуемого раствора, отмеренную пипеткой, 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поместите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коническую колбу для титрования,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добавьте 5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см</a:t>
            </a:r>
            <a:r>
              <a:rPr lang="ru-RU" sz="2700" b="1" baseline="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аммиачно-аммонийного буфера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равные объемы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0,1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 </a:t>
            </a:r>
            <a:r>
              <a:rPr lang="en-US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u="sng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u="sng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0,1 </a:t>
            </a:r>
            <a:r>
              <a:rPr lang="en-US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M NH</a:t>
            </a:r>
            <a:r>
              <a:rPr lang="ru-RU" sz="2700" b="1" u="sng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OH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;  рН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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9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и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– 3 капли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индикатора хрома темно-синего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Полученную смесь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титруйте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при непрерывном перемешивании рабочим раствором </a:t>
            </a:r>
            <a:r>
              <a:rPr lang="ru-RU" sz="27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трилона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Б до перехода винно-красной окраски в сине-голубую (через фиолетовую). Под конец титрование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проводите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очень медленно, тщательно перемешивая смесь после добавления каждой капли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титранта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936870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53529"/>
            <a:ext cx="8784976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Титрование повторяем для получения не менее 3-х результатов, отличающихся не более, чем на 0,1 см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Затем определяем средний объем раствора ЭДТА,   идущий на титрование 50 см</a:t>
            </a:r>
            <a:r>
              <a:rPr lang="ru-RU" sz="27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воды.  Результаты записываем в таблицу.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Расчет жесткости воды проводим по формуле: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529970"/>
              </p:ext>
            </p:extLst>
          </p:nvPr>
        </p:nvGraphicFramePr>
        <p:xfrm>
          <a:off x="1979712" y="2708920"/>
          <a:ext cx="5554289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6" name="Формула" r:id="rId5" imgW="3073400" imgH="635000" progId="Equation.3">
                  <p:embed/>
                </p:oleObj>
              </mc:Choice>
              <mc:Fallback>
                <p:oleObj name="Формула" r:id="rId5" imgW="3073400" imgH="635000" progId="Equation.3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708920"/>
                        <a:ext cx="5554289" cy="115212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 flipV="1">
            <a:off x="1187624" y="5157192"/>
            <a:ext cx="896448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002" y="4169639"/>
            <a:ext cx="8758485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0" lvl="0" indent="-901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ср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(ЭДТА) и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с(1/2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ЭДТА) – средний объем </a:t>
            </a:r>
            <a:r>
              <a:rPr lang="ru-RU" sz="27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трилона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Б и его моль-эквивалентная концентрация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7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332930"/>
            <a:ext cx="8495828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Результаты эксперимента</a:t>
            </a:r>
            <a:endParaRPr lang="ru-RU" sz="2700" b="1" i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Объемы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раствора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трилона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Б,  расходуемые на титрование 50 см</a:t>
            </a:r>
            <a:r>
              <a:rPr lang="ru-RU" sz="27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воды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2092"/>
              </p:ext>
            </p:extLst>
          </p:nvPr>
        </p:nvGraphicFramePr>
        <p:xfrm>
          <a:off x="323528" y="1556792"/>
          <a:ext cx="8495828" cy="13100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{7DF18680-E054-41AD-8BC1-D1AEF772440D}</a:tableStyleId>
              </a:tblPr>
              <a:tblGrid>
                <a:gridCol w="208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7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5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Результаты титрования,  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 см</a:t>
                      </a:r>
                      <a:r>
                        <a:rPr lang="ru-RU" sz="2700" b="1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>
                          <a:solidFill>
                            <a:schemeClr val="tx1"/>
                          </a:solidFill>
                          <a:effectLst/>
                        </a:rPr>
                        <a:t>Средний объем </a:t>
                      </a:r>
                      <a:r>
                        <a:rPr lang="en-US" sz="2700" b="1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ru-RU" sz="2700" b="1" baseline="-25000">
                          <a:solidFill>
                            <a:schemeClr val="tx1"/>
                          </a:solidFill>
                          <a:effectLst/>
                        </a:rPr>
                        <a:t>ср</a:t>
                      </a:r>
                      <a:r>
                        <a:rPr lang="ru-RU" sz="2700" b="1">
                          <a:solidFill>
                            <a:schemeClr val="tx1"/>
                          </a:solidFill>
                          <a:effectLst/>
                        </a:rPr>
                        <a:t>, см</a:t>
                      </a:r>
                      <a:r>
                        <a:rPr lang="ru-RU" sz="2700" b="1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7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91353" y="3206384"/>
            <a:ext cx="8528003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По результатам титрования рассчитываем жесткость: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43495"/>
              </p:ext>
            </p:extLst>
          </p:nvPr>
        </p:nvGraphicFramePr>
        <p:xfrm>
          <a:off x="1955204" y="4186632"/>
          <a:ext cx="5233592" cy="8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3" name="Формула" r:id="rId5" imgW="2908300" imgH="444500" progId="Equation.3">
                  <p:embed/>
                </p:oleObj>
              </mc:Choice>
              <mc:Fallback>
                <p:oleObj name="Формула" r:id="rId5" imgW="2908300" imgH="444500" progId="Equation.3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204" y="4186632"/>
                        <a:ext cx="5233592" cy="8064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667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6696" t="13489" r="8482" b="2877"/>
          <a:stretch>
            <a:fillRect/>
          </a:stretch>
        </p:blipFill>
        <p:spPr bwMode="auto">
          <a:xfrm>
            <a:off x="144626" y="4826252"/>
            <a:ext cx="2393272" cy="195240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142844" y="-27384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6.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Устранение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жесткости воды.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Аккуратно нагрейте пробирку с водой над спиртовкой. Дайте воде немного покипеть.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кипячении гидро­карбонаты переходят в нерастворимые карбонаты: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(НСО</a:t>
            </a:r>
            <a:r>
              <a:rPr lang="ru-RU" sz="2800" b="1" baseline="-30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baseline="-30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= СаСО</a:t>
            </a:r>
            <a:r>
              <a:rPr lang="ru-RU" sz="2800" b="1" baseline="-30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СО</a:t>
            </a:r>
            <a:r>
              <a:rPr lang="ru-RU" sz="2800" b="1" baseline="-30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</a:t>
            </a:r>
            <a:r>
              <a:rPr lang="ru-RU" sz="2800" b="1" baseline="-30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Н</a:t>
            </a:r>
            <a:r>
              <a:rPr lang="ru-RU" sz="2800" b="1" baseline="-300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</a:p>
          <a:p>
            <a:pPr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выпал белый осадок и выделился газ.</a:t>
            </a:r>
          </a:p>
          <a:p>
            <a:pPr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воде находились гидрокарбонаты кальция или магния, которые при кипячении перешли в нерастворимые карбонаты, при этом образовалась неустойчивая угольная кислота, разлагающаяся на воду и углекислый газ.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79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l="2232" t="10791" r="4017" b="2877"/>
          <a:stretch>
            <a:fillRect/>
          </a:stretch>
        </p:blipFill>
        <p:spPr bwMode="auto">
          <a:xfrm>
            <a:off x="2987824" y="4265929"/>
            <a:ext cx="3261131" cy="24846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98940"/>
            <a:ext cx="8858312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7.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Устранение жесткости воды.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с водой добавьте немного раствора гидроксида кальция (известкового молока).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HCO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2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CaCO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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+ 2Н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</a:p>
          <a:p>
            <a:pPr algn="ctr">
              <a:lnSpc>
                <a:spcPct val="90000"/>
              </a:lnSpc>
            </a:pP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MgSO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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CaSO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ru-RU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24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выпал белый осадок.</a:t>
            </a:r>
          </a:p>
          <a:p>
            <a:pPr indent="4524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воде находились гидрокарбонаты и сульфаты кальция или магния, которые при добавлении раствора гидроксида кальция перешли в нерастворимые карбонаты или гидроксиды.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06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 l="2232" t="10791" r="4017" b="2877"/>
          <a:stretch>
            <a:fillRect/>
          </a:stretch>
        </p:blipFill>
        <p:spPr bwMode="auto">
          <a:xfrm>
            <a:off x="3714744" y="4357694"/>
            <a:ext cx="3000396" cy="22860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 l="4464" t="10791" r="1785" b="2877"/>
          <a:stretch>
            <a:fillRect/>
          </a:stretch>
        </p:blipFill>
        <p:spPr bwMode="auto">
          <a:xfrm>
            <a:off x="142844" y="4357694"/>
            <a:ext cx="3000396" cy="22860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298940"/>
            <a:ext cx="8858312" cy="416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8.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Устранение жесткости воды.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с водой добавьте немного раствора карбоната натрия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кальцинированной соды, каустической соды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CaSO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CaCO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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ru-RU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MgSO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MgCO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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ru-RU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выпал белый осадок.</a:t>
            </a: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воде находились растворимые соли кальция или магния, которые при добавлении раствора карбоната натрия перешли в нерастворимые карбонаты.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19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Ерохин Ю. М., Ковалева И. Б., Химия для профессий и специальностей технического и естественно-научного профилей. – 3-е изд., – М.: Академия, 2020. </a:t>
            </a:r>
          </a:p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Габриелян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О. С., Остроумов И. Г. Химия для профессий и специальностей технического профиля: учебник для студ. учреждений сред. проф. образования. 4-е изд., – М.:  Издательский центр «Академия», 2020.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Габриелян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4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548680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0000"/>
              </a:lnSpc>
              <a:buFont typeface="+mj-lt"/>
              <a:buAutoNum type="arabicPeriod" startAt="5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 startAt="5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Аксенов В.И. Химия воды. Аналитическое обеспечение лабораторного практикума [Электронный ресурс]: учебное пособие для СПО/ Аксенов В.И., Ушакова Л.И.,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Ничкова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И.И. – Электрон. текстовые данные. – Саратов, Екатеринбург: Профобразование, Уральский федеральный университет, 2019. – 137 c. – Режим доступа: http://www.iprbookshop.ru/87898.html.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 startAt="5"/>
            </a:pPr>
            <a:r>
              <a:rPr lang="ru-RU" sz="2600" b="1" u="sng" dirty="0">
                <a:latin typeface="Arial" pitchFamily="34" charset="0"/>
                <a:cs typeface="Arial" pitchFamily="34" charset="0"/>
              </a:rPr>
              <a:t>Аналитическая химия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[Электронный ресурс]: учебное пособие для СПО/ О.Б. Кукина [и др.]. – Электрон. текстовые данные. – Саратов: Профобразование, 2019. – 161 c. – Режим доступа: http://www.iprbookshop.ru/87269.html.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9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7062" y="699512"/>
            <a:ext cx="8969434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/Гидроксиды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/Гидроксиды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/Жесткость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воды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/Жесткость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воды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/Жесткая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вода и ее свойства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8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/Жесткая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вода и ее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свойства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/Устранение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временной и постоянной жесткости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/Устранение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временной и постоянной жесткости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00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Амфотерные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гидроксиды неактивных металлов: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Они не растворяются в воде, взаимодействуют с кислотами и с щелочами, образуя соль и воду.</a:t>
            </a:r>
          </a:p>
        </p:txBody>
      </p:sp>
      <p:pic>
        <p:nvPicPr>
          <p:cNvPr id="7" name="Picture 5" descr="http://forexaw.com/TERMs/Raw_materials/Industrial_metals/fimg920777_7_Gidroksid_alyumini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72" t="7894" r="3263" b="21052"/>
          <a:stretch>
            <a:fillRect/>
          </a:stretch>
        </p:blipFill>
        <p:spPr bwMode="auto">
          <a:xfrm rot="21016669">
            <a:off x="3445223" y="4694132"/>
            <a:ext cx="4632458" cy="109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диск D\01.03.16-домашние документы\Виртуальные лекции 2015\Химия\сложные в-ва\основания\images (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8" t="10711" r="3724" b="17976"/>
          <a:stretch/>
        </p:blipFill>
        <p:spPr bwMode="auto">
          <a:xfrm rot="20748363">
            <a:off x="1818175" y="3040633"/>
            <a:ext cx="4750124" cy="10358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8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" action="ppaction://noaction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07271" y="142852"/>
            <a:ext cx="6712094" cy="54072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оснований</a:t>
            </a:r>
            <a:endParaRPr lang="ru-RU" sz="3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8674" name="Picture 2" descr="Оксиды сложные вещества, состоящие из двух элементов, один из которых кислород со степенью окисления 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965" t="20705" r="6166" b="3524"/>
          <a:stretch>
            <a:fillRect/>
          </a:stretch>
        </p:blipFill>
        <p:spPr bwMode="auto">
          <a:xfrm>
            <a:off x="2571736" y="4591969"/>
            <a:ext cx="3357586" cy="212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7504" y="692696"/>
            <a:ext cx="8969434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названии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основания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ó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вного</a:t>
            </a:r>
            <a:r>
              <a:rPr lang="ru-RU" sz="27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амфотерного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гидроксида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на первом месте стоит слово «гидроксид», а затем – наименование металла в родительном падеже: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аОН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гидроксид натрия, М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гидроксид магния.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металл проявляет </a:t>
            </a:r>
            <a:r>
              <a:rPr lang="ru-RU" sz="27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переменную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степень окисления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 её значение указывают римской цифрой в скобках. Например: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гидроксид железа(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(читается: «гидроксид железа два»),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гидроксид железа(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(читается: «гидроксид железа три»).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15206" y="5572140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Picture 7" descr="D:\23.05.13-домашние документы\Виртуальные лекции 28.07.11\Химия\сложные в-ва\основания\Hydroxid_železitý.PNG"/>
          <p:cNvPicPr>
            <a:picLocks noChangeAspect="1" noChangeArrowheads="1"/>
          </p:cNvPicPr>
          <p:nvPr/>
        </p:nvPicPr>
        <p:blipFill>
          <a:blip r:embed="rId5" cstate="print"/>
          <a:srcRect l="3583" t="6224" r="3264" b="6638"/>
          <a:stretch>
            <a:fillRect/>
          </a:stretch>
        </p:blipFill>
        <p:spPr bwMode="auto">
          <a:xfrm rot="20404187">
            <a:off x="6081573" y="4556505"/>
            <a:ext cx="2587076" cy="92869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D:\23.05.13-домашние документы\Виртуальные лекции 28.07.11\Химия\сложные в-ва\основания\железа\korrozi.jpg"/>
          <p:cNvPicPr>
            <a:picLocks noChangeAspect="1" noChangeArrowheads="1"/>
          </p:cNvPicPr>
          <p:nvPr/>
        </p:nvPicPr>
        <p:blipFill>
          <a:blip r:embed="rId6" cstate="print"/>
          <a:srcRect l="14000" r="11750"/>
          <a:stretch>
            <a:fillRect/>
          </a:stretch>
        </p:blipFill>
        <p:spPr bwMode="auto">
          <a:xfrm>
            <a:off x="142844" y="4714884"/>
            <a:ext cx="848034" cy="183197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1000100" y="4809334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en-US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5880904"/>
            <a:ext cx="1372492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е(ОН)</a:t>
            </a:r>
            <a:r>
              <a:rPr lang="ru-RU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785786" y="5286387"/>
            <a:ext cx="1428760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 flipV="1">
            <a:off x="714348" y="6357958"/>
            <a:ext cx="1428760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5796659</TotalTime>
  <Words>4318</Words>
  <Application>Microsoft Office PowerPoint</Application>
  <PresentationFormat>Экран (4:3)</PresentationFormat>
  <Paragraphs>789</Paragraphs>
  <Slides>80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93" baseType="lpstr">
      <vt:lpstr>PMingLiU</vt:lpstr>
      <vt:lpstr>Arial</vt:lpstr>
      <vt:lpstr>Arial Black</vt:lpstr>
      <vt:lpstr>Calibri</vt:lpstr>
      <vt:lpstr>Franklin Gothic Book</vt:lpstr>
      <vt:lpstr>Franklin Gothic Medium</vt:lpstr>
      <vt:lpstr>Impact</vt:lpstr>
      <vt:lpstr>Symbol</vt:lpstr>
      <vt:lpstr>Times New Roman</vt:lpstr>
      <vt:lpstr>Wingdings</vt:lpstr>
      <vt:lpstr>Wingdings 2</vt:lpstr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Жёсткость воды определяется содержанием в ней растворенных солей: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1121</cp:revision>
  <dcterms:created xsi:type="dcterms:W3CDTF">2015-12-13T09:17:19Z</dcterms:created>
  <dcterms:modified xsi:type="dcterms:W3CDTF">2023-04-09T19:33:08Z</dcterms:modified>
</cp:coreProperties>
</file>