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85" r:id="rId3"/>
    <p:sldId id="286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7" r:id="rId15"/>
    <p:sldId id="264" r:id="rId16"/>
    <p:sldId id="265" r:id="rId17"/>
    <p:sldId id="258" r:id="rId18"/>
    <p:sldId id="270" r:id="rId19"/>
    <p:sldId id="260" r:id="rId20"/>
    <p:sldId id="261" r:id="rId21"/>
    <p:sldId id="266" r:id="rId22"/>
    <p:sldId id="262" r:id="rId23"/>
    <p:sldId id="272" r:id="rId24"/>
    <p:sldId id="269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67" r:id="rId33"/>
    <p:sldId id="268" r:id="rId34"/>
    <p:sldId id="282" r:id="rId35"/>
    <p:sldId id="281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7D118-4FC6-4076-AB33-FB86335C429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8899E8-0F39-4FB0-BDF1-C2FE079DD93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Бесклассовость</a:t>
          </a:r>
        </a:p>
      </dgm:t>
    </dgm:pt>
    <dgm:pt modelId="{FB2E035C-D649-45EA-9AE5-B4534FC02521}" type="parTrans" cxnId="{EB10EBE6-E7ED-4A5B-B911-F3DC7B81F04F}">
      <dgm:prSet/>
      <dgm:spPr/>
      <dgm:t>
        <a:bodyPr/>
        <a:lstStyle/>
        <a:p>
          <a:endParaRPr lang="ru-RU"/>
        </a:p>
      </dgm:t>
    </dgm:pt>
    <dgm:pt modelId="{262F02D5-10E0-4279-8BA4-A9C9B689737D}" type="sibTrans" cxnId="{EB10EBE6-E7ED-4A5B-B911-F3DC7B81F04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65C923B9-9F11-4AE1-A245-51DAE661C6D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Эффективность</a:t>
          </a:r>
        </a:p>
      </dgm:t>
    </dgm:pt>
    <dgm:pt modelId="{685F9CBB-10EF-4C16-A752-A8E9222CE946}" type="parTrans" cxnId="{54BAA325-9480-4930-B815-CDAC0633B1B7}">
      <dgm:prSet/>
      <dgm:spPr/>
      <dgm:t>
        <a:bodyPr/>
        <a:lstStyle/>
        <a:p>
          <a:endParaRPr lang="ru-RU"/>
        </a:p>
      </dgm:t>
    </dgm:pt>
    <dgm:pt modelId="{30B2BEFE-8C8B-4847-9A88-FCAB7101549E}" type="sibTrans" cxnId="{54BAA325-9480-4930-B815-CDAC0633B1B7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0F6EA6EC-6F9C-4CFA-B3B8-D411D3F454A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Быстрая сходимость</a:t>
          </a:r>
        </a:p>
      </dgm:t>
    </dgm:pt>
    <dgm:pt modelId="{6827EB93-F40D-45AB-BF16-665BB32CBF29}" type="parTrans" cxnId="{403F1DD9-32BE-4323-B6BF-2A3A618BC80A}">
      <dgm:prSet/>
      <dgm:spPr/>
      <dgm:t>
        <a:bodyPr/>
        <a:lstStyle/>
        <a:p>
          <a:endParaRPr lang="ru-RU"/>
        </a:p>
      </dgm:t>
    </dgm:pt>
    <dgm:pt modelId="{F8CB2393-352B-4792-879F-515ACE85EA46}" type="sibTrans" cxnId="{403F1DD9-32BE-4323-B6BF-2A3A618BC80A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BF09CDF8-946F-409E-A4C6-1EE6191C138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Масштабируемость</a:t>
          </a:r>
        </a:p>
      </dgm:t>
    </dgm:pt>
    <dgm:pt modelId="{3E6309C9-97DC-4330-9651-39A39FBBD65E}" type="parTrans" cxnId="{C6181704-67DD-43EC-8511-FC7E36BCE630}">
      <dgm:prSet/>
      <dgm:spPr/>
      <dgm:t>
        <a:bodyPr/>
        <a:lstStyle/>
        <a:p>
          <a:endParaRPr lang="ru-RU"/>
        </a:p>
      </dgm:t>
    </dgm:pt>
    <dgm:pt modelId="{78CFCDF5-92A4-4988-B995-A99F92BB2070}" type="sibTrans" cxnId="{C6181704-67DD-43EC-8511-FC7E36BCE630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A6BD11C1-12F2-4B72-9F3D-A711940B0A76}" type="pres">
      <dgm:prSet presAssocID="{78B7D118-4FC6-4076-AB33-FB86335C429C}" presName="cycle" presStyleCnt="0">
        <dgm:presLayoutVars>
          <dgm:dir/>
          <dgm:resizeHandles val="exact"/>
        </dgm:presLayoutVars>
      </dgm:prSet>
      <dgm:spPr/>
    </dgm:pt>
    <dgm:pt modelId="{EB7D0644-9003-4884-A7EC-228391800373}" type="pres">
      <dgm:prSet presAssocID="{E88899E8-0F39-4FB0-BDF1-C2FE079DD939}" presName="node" presStyleLbl="node1" presStyleIdx="0" presStyleCnt="4" custScaleX="166674" custScaleY="143730">
        <dgm:presLayoutVars>
          <dgm:bulletEnabled val="1"/>
        </dgm:presLayoutVars>
      </dgm:prSet>
      <dgm:spPr/>
    </dgm:pt>
    <dgm:pt modelId="{AD9319AE-A3C8-47BF-97C5-86A03887A588}" type="pres">
      <dgm:prSet presAssocID="{E88899E8-0F39-4FB0-BDF1-C2FE079DD939}" presName="spNode" presStyleCnt="0"/>
      <dgm:spPr/>
    </dgm:pt>
    <dgm:pt modelId="{BCE2BCAF-06AB-4C00-AA54-B73CCC12BA7C}" type="pres">
      <dgm:prSet presAssocID="{262F02D5-10E0-4279-8BA4-A9C9B689737D}" presName="sibTrans" presStyleLbl="sibTrans1D1" presStyleIdx="0" presStyleCnt="4"/>
      <dgm:spPr/>
    </dgm:pt>
    <dgm:pt modelId="{C70DD522-B530-4FF1-9464-CE481636C787}" type="pres">
      <dgm:prSet presAssocID="{65C923B9-9F11-4AE1-A245-51DAE661C6D8}" presName="node" presStyleLbl="node1" presStyleIdx="1" presStyleCnt="4" custScaleX="167972" custScaleY="143562" custRadScaleRad="102716" custRadScaleInc="2049">
        <dgm:presLayoutVars>
          <dgm:bulletEnabled val="1"/>
        </dgm:presLayoutVars>
      </dgm:prSet>
      <dgm:spPr/>
    </dgm:pt>
    <dgm:pt modelId="{8C098D69-DED5-46D1-9D1E-1316DC754872}" type="pres">
      <dgm:prSet presAssocID="{65C923B9-9F11-4AE1-A245-51DAE661C6D8}" presName="spNode" presStyleCnt="0"/>
      <dgm:spPr/>
    </dgm:pt>
    <dgm:pt modelId="{2686218C-6733-4115-AFD6-87EFEE25D445}" type="pres">
      <dgm:prSet presAssocID="{30B2BEFE-8C8B-4847-9A88-FCAB7101549E}" presName="sibTrans" presStyleLbl="sibTrans1D1" presStyleIdx="1" presStyleCnt="4"/>
      <dgm:spPr/>
    </dgm:pt>
    <dgm:pt modelId="{F2238C1D-1554-41EF-8156-B3A157AC70FD}" type="pres">
      <dgm:prSet presAssocID="{0F6EA6EC-6F9C-4CFA-B3B8-D411D3F454AE}" presName="node" presStyleLbl="node1" presStyleIdx="2" presStyleCnt="4" custScaleX="203002" custScaleY="138062">
        <dgm:presLayoutVars>
          <dgm:bulletEnabled val="1"/>
        </dgm:presLayoutVars>
      </dgm:prSet>
      <dgm:spPr/>
    </dgm:pt>
    <dgm:pt modelId="{5AD1C319-271B-44AE-A363-7795AC398956}" type="pres">
      <dgm:prSet presAssocID="{0F6EA6EC-6F9C-4CFA-B3B8-D411D3F454AE}" presName="spNode" presStyleCnt="0"/>
      <dgm:spPr/>
    </dgm:pt>
    <dgm:pt modelId="{2591F796-1040-4125-B037-7403CA248258}" type="pres">
      <dgm:prSet presAssocID="{F8CB2393-352B-4792-879F-515ACE85EA46}" presName="sibTrans" presStyleLbl="sibTrans1D1" presStyleIdx="2" presStyleCnt="4"/>
      <dgm:spPr/>
    </dgm:pt>
    <dgm:pt modelId="{54176E04-3748-4B5C-A4E1-04F5A4568BE4}" type="pres">
      <dgm:prSet presAssocID="{BF09CDF8-946F-409E-A4C6-1EE6191C1385}" presName="node" presStyleLbl="node1" presStyleIdx="3" presStyleCnt="4" custScaleX="187252" custScaleY="138062">
        <dgm:presLayoutVars>
          <dgm:bulletEnabled val="1"/>
        </dgm:presLayoutVars>
      </dgm:prSet>
      <dgm:spPr/>
    </dgm:pt>
    <dgm:pt modelId="{1F970595-43C7-47C1-B336-FEF4A08EFCC1}" type="pres">
      <dgm:prSet presAssocID="{BF09CDF8-946F-409E-A4C6-1EE6191C1385}" presName="spNode" presStyleCnt="0"/>
      <dgm:spPr/>
    </dgm:pt>
    <dgm:pt modelId="{DD82F0F2-3E41-4598-AD31-D84313E05682}" type="pres">
      <dgm:prSet presAssocID="{78CFCDF5-92A4-4988-B995-A99F92BB2070}" presName="sibTrans" presStyleLbl="sibTrans1D1" presStyleIdx="3" presStyleCnt="4"/>
      <dgm:spPr/>
    </dgm:pt>
  </dgm:ptLst>
  <dgm:cxnLst>
    <dgm:cxn modelId="{6F4CAA50-5282-4187-9D8B-16A7BBBD6887}" type="presOf" srcId="{65C923B9-9F11-4AE1-A245-51DAE661C6D8}" destId="{C70DD522-B530-4FF1-9464-CE481636C787}" srcOrd="0" destOrd="0" presId="urn:microsoft.com/office/officeart/2005/8/layout/cycle6"/>
    <dgm:cxn modelId="{47558B80-13B0-4EFC-8D39-1B02543E8193}" type="presOf" srcId="{78B7D118-4FC6-4076-AB33-FB86335C429C}" destId="{A6BD11C1-12F2-4B72-9F3D-A711940B0A76}" srcOrd="0" destOrd="0" presId="urn:microsoft.com/office/officeart/2005/8/layout/cycle6"/>
    <dgm:cxn modelId="{403F1DD9-32BE-4323-B6BF-2A3A618BC80A}" srcId="{78B7D118-4FC6-4076-AB33-FB86335C429C}" destId="{0F6EA6EC-6F9C-4CFA-B3B8-D411D3F454AE}" srcOrd="2" destOrd="0" parTransId="{6827EB93-F40D-45AB-BF16-665BB32CBF29}" sibTransId="{F8CB2393-352B-4792-879F-515ACE85EA46}"/>
    <dgm:cxn modelId="{5A77D908-0FC1-432E-A848-3F504D955008}" type="presOf" srcId="{30B2BEFE-8C8B-4847-9A88-FCAB7101549E}" destId="{2686218C-6733-4115-AFD6-87EFEE25D445}" srcOrd="0" destOrd="0" presId="urn:microsoft.com/office/officeart/2005/8/layout/cycle6"/>
    <dgm:cxn modelId="{E6581008-8152-4947-86D5-0BB360C2E23E}" type="presOf" srcId="{E88899E8-0F39-4FB0-BDF1-C2FE079DD939}" destId="{EB7D0644-9003-4884-A7EC-228391800373}" srcOrd="0" destOrd="0" presId="urn:microsoft.com/office/officeart/2005/8/layout/cycle6"/>
    <dgm:cxn modelId="{C6181704-67DD-43EC-8511-FC7E36BCE630}" srcId="{78B7D118-4FC6-4076-AB33-FB86335C429C}" destId="{BF09CDF8-946F-409E-A4C6-1EE6191C1385}" srcOrd="3" destOrd="0" parTransId="{3E6309C9-97DC-4330-9651-39A39FBBD65E}" sibTransId="{78CFCDF5-92A4-4988-B995-A99F92BB2070}"/>
    <dgm:cxn modelId="{A572AA8A-BD76-4AE5-A994-D7B68128F77C}" type="presOf" srcId="{0F6EA6EC-6F9C-4CFA-B3B8-D411D3F454AE}" destId="{F2238C1D-1554-41EF-8156-B3A157AC70FD}" srcOrd="0" destOrd="0" presId="urn:microsoft.com/office/officeart/2005/8/layout/cycle6"/>
    <dgm:cxn modelId="{EB10EBE6-E7ED-4A5B-B911-F3DC7B81F04F}" srcId="{78B7D118-4FC6-4076-AB33-FB86335C429C}" destId="{E88899E8-0F39-4FB0-BDF1-C2FE079DD939}" srcOrd="0" destOrd="0" parTransId="{FB2E035C-D649-45EA-9AE5-B4534FC02521}" sibTransId="{262F02D5-10E0-4279-8BA4-A9C9B689737D}"/>
    <dgm:cxn modelId="{4407C76A-FFE4-472B-92A8-0A3E23037A3D}" type="presOf" srcId="{BF09CDF8-946F-409E-A4C6-1EE6191C1385}" destId="{54176E04-3748-4B5C-A4E1-04F5A4568BE4}" srcOrd="0" destOrd="0" presId="urn:microsoft.com/office/officeart/2005/8/layout/cycle6"/>
    <dgm:cxn modelId="{54BAA325-9480-4930-B815-CDAC0633B1B7}" srcId="{78B7D118-4FC6-4076-AB33-FB86335C429C}" destId="{65C923B9-9F11-4AE1-A245-51DAE661C6D8}" srcOrd="1" destOrd="0" parTransId="{685F9CBB-10EF-4C16-A752-A8E9222CE946}" sibTransId="{30B2BEFE-8C8B-4847-9A88-FCAB7101549E}"/>
    <dgm:cxn modelId="{FD94B0F1-96D5-46AE-B4BB-E25C6AC42A91}" type="presOf" srcId="{262F02D5-10E0-4279-8BA4-A9C9B689737D}" destId="{BCE2BCAF-06AB-4C00-AA54-B73CCC12BA7C}" srcOrd="0" destOrd="0" presId="urn:microsoft.com/office/officeart/2005/8/layout/cycle6"/>
    <dgm:cxn modelId="{A90204A5-2E05-491D-9AB6-B0EA33ADF93D}" type="presOf" srcId="{F8CB2393-352B-4792-879F-515ACE85EA46}" destId="{2591F796-1040-4125-B037-7403CA248258}" srcOrd="0" destOrd="0" presId="urn:microsoft.com/office/officeart/2005/8/layout/cycle6"/>
    <dgm:cxn modelId="{26FC623E-47A5-4E93-BEA9-BBDE06A06131}" type="presOf" srcId="{78CFCDF5-92A4-4988-B995-A99F92BB2070}" destId="{DD82F0F2-3E41-4598-AD31-D84313E05682}" srcOrd="0" destOrd="0" presId="urn:microsoft.com/office/officeart/2005/8/layout/cycle6"/>
    <dgm:cxn modelId="{35830245-E220-4323-91BE-25783AFB1838}" type="presParOf" srcId="{A6BD11C1-12F2-4B72-9F3D-A711940B0A76}" destId="{EB7D0644-9003-4884-A7EC-228391800373}" srcOrd="0" destOrd="0" presId="urn:microsoft.com/office/officeart/2005/8/layout/cycle6"/>
    <dgm:cxn modelId="{596CC4C8-1BBD-406B-9715-FA0B4517BF53}" type="presParOf" srcId="{A6BD11C1-12F2-4B72-9F3D-A711940B0A76}" destId="{AD9319AE-A3C8-47BF-97C5-86A03887A588}" srcOrd="1" destOrd="0" presId="urn:microsoft.com/office/officeart/2005/8/layout/cycle6"/>
    <dgm:cxn modelId="{D52F8E90-9202-4BCA-8DE5-7F9C65161686}" type="presParOf" srcId="{A6BD11C1-12F2-4B72-9F3D-A711940B0A76}" destId="{BCE2BCAF-06AB-4C00-AA54-B73CCC12BA7C}" srcOrd="2" destOrd="0" presId="urn:microsoft.com/office/officeart/2005/8/layout/cycle6"/>
    <dgm:cxn modelId="{283C443B-3CF2-4843-8040-2F00D8AB53F8}" type="presParOf" srcId="{A6BD11C1-12F2-4B72-9F3D-A711940B0A76}" destId="{C70DD522-B530-4FF1-9464-CE481636C787}" srcOrd="3" destOrd="0" presId="urn:microsoft.com/office/officeart/2005/8/layout/cycle6"/>
    <dgm:cxn modelId="{4FF2B214-780E-45E8-9BE4-28A563CFF89F}" type="presParOf" srcId="{A6BD11C1-12F2-4B72-9F3D-A711940B0A76}" destId="{8C098D69-DED5-46D1-9D1E-1316DC754872}" srcOrd="4" destOrd="0" presId="urn:microsoft.com/office/officeart/2005/8/layout/cycle6"/>
    <dgm:cxn modelId="{DBE4508E-82B3-4E0B-A776-23DB18F95CEC}" type="presParOf" srcId="{A6BD11C1-12F2-4B72-9F3D-A711940B0A76}" destId="{2686218C-6733-4115-AFD6-87EFEE25D445}" srcOrd="5" destOrd="0" presId="urn:microsoft.com/office/officeart/2005/8/layout/cycle6"/>
    <dgm:cxn modelId="{1132F53C-0046-47FF-A253-BB29C251AF63}" type="presParOf" srcId="{A6BD11C1-12F2-4B72-9F3D-A711940B0A76}" destId="{F2238C1D-1554-41EF-8156-B3A157AC70FD}" srcOrd="6" destOrd="0" presId="urn:microsoft.com/office/officeart/2005/8/layout/cycle6"/>
    <dgm:cxn modelId="{35539253-3ADA-42E0-B42B-EE94DAA79B50}" type="presParOf" srcId="{A6BD11C1-12F2-4B72-9F3D-A711940B0A76}" destId="{5AD1C319-271B-44AE-A363-7795AC398956}" srcOrd="7" destOrd="0" presId="urn:microsoft.com/office/officeart/2005/8/layout/cycle6"/>
    <dgm:cxn modelId="{E45ADC3C-DB82-40BB-9199-AD1041A18410}" type="presParOf" srcId="{A6BD11C1-12F2-4B72-9F3D-A711940B0A76}" destId="{2591F796-1040-4125-B037-7403CA248258}" srcOrd="8" destOrd="0" presId="urn:microsoft.com/office/officeart/2005/8/layout/cycle6"/>
    <dgm:cxn modelId="{6B5E5BFF-A6B7-4F47-9423-29721725AFD7}" type="presParOf" srcId="{A6BD11C1-12F2-4B72-9F3D-A711940B0A76}" destId="{54176E04-3748-4B5C-A4E1-04F5A4568BE4}" srcOrd="9" destOrd="0" presId="urn:microsoft.com/office/officeart/2005/8/layout/cycle6"/>
    <dgm:cxn modelId="{10073849-0C6B-4AEF-9FF3-9324A283DF24}" type="presParOf" srcId="{A6BD11C1-12F2-4B72-9F3D-A711940B0A76}" destId="{1F970595-43C7-47C1-B336-FEF4A08EFCC1}" srcOrd="10" destOrd="0" presId="urn:microsoft.com/office/officeart/2005/8/layout/cycle6"/>
    <dgm:cxn modelId="{80B5B3E1-E26D-4772-B19D-9C94774287A7}" type="presParOf" srcId="{A6BD11C1-12F2-4B72-9F3D-A711940B0A76}" destId="{DD82F0F2-3E41-4598-AD31-D84313E0568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D0644-9003-4884-A7EC-228391800373}">
      <dsp:nvSpPr>
        <dsp:cNvPr id="0" name=""/>
        <dsp:cNvSpPr/>
      </dsp:nvSpPr>
      <dsp:spPr>
        <a:xfrm>
          <a:off x="3730337" y="-170499"/>
          <a:ext cx="2155053" cy="120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Бесклассовость</a:t>
          </a:r>
        </a:p>
      </dsp:txBody>
      <dsp:txXfrm>
        <a:off x="3789305" y="-111531"/>
        <a:ext cx="2037117" cy="1090019"/>
      </dsp:txXfrm>
    </dsp:sp>
    <dsp:sp modelId="{BCE2BCAF-06AB-4C00-AA54-B73CCC12BA7C}">
      <dsp:nvSpPr>
        <dsp:cNvPr id="0" name=""/>
        <dsp:cNvSpPr/>
      </dsp:nvSpPr>
      <dsp:spPr>
        <a:xfrm>
          <a:off x="3518065" y="542307"/>
          <a:ext cx="2776362" cy="2776362"/>
        </a:xfrm>
        <a:custGeom>
          <a:avLst/>
          <a:gdLst/>
          <a:ahLst/>
          <a:cxnLst/>
          <a:rect l="0" t="0" r="0" b="0"/>
          <a:pathLst>
            <a:path>
              <a:moveTo>
                <a:pt x="2369893" y="406708"/>
              </a:moveTo>
              <a:arcTo wR="1388181" hR="1388181" stAng="18900420" swAng="88283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DD522-B530-4FF1-9464-CE481636C787}">
      <dsp:nvSpPr>
        <dsp:cNvPr id="0" name=""/>
        <dsp:cNvSpPr/>
      </dsp:nvSpPr>
      <dsp:spPr>
        <a:xfrm>
          <a:off x="5147748" y="1233684"/>
          <a:ext cx="2171836" cy="1206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Эффективность</a:t>
          </a:r>
        </a:p>
      </dsp:txBody>
      <dsp:txXfrm>
        <a:off x="5206647" y="1292583"/>
        <a:ext cx="2054038" cy="1088745"/>
      </dsp:txXfrm>
    </dsp:sp>
    <dsp:sp modelId="{2686218C-6733-4115-AFD6-87EFEE25D445}">
      <dsp:nvSpPr>
        <dsp:cNvPr id="0" name=""/>
        <dsp:cNvSpPr/>
      </dsp:nvSpPr>
      <dsp:spPr>
        <a:xfrm>
          <a:off x="3162393" y="151650"/>
          <a:ext cx="2776362" cy="2776362"/>
        </a:xfrm>
        <a:custGeom>
          <a:avLst/>
          <a:gdLst/>
          <a:ahLst/>
          <a:cxnLst/>
          <a:rect l="0" t="0" r="0" b="0"/>
          <a:pathLst>
            <a:path>
              <a:moveTo>
                <a:pt x="2442973" y="2290654"/>
              </a:moveTo>
              <a:arcTo wR="1388181" hR="1388181" stAng="2433005" swAng="66397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38C1D-1554-41EF-8156-B3A157AC70FD}">
      <dsp:nvSpPr>
        <dsp:cNvPr id="0" name=""/>
        <dsp:cNvSpPr/>
      </dsp:nvSpPr>
      <dsp:spPr>
        <a:xfrm>
          <a:off x="3495481" y="2629680"/>
          <a:ext cx="2624765" cy="1160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Быстрая сходимость</a:t>
          </a:r>
        </a:p>
      </dsp:txBody>
      <dsp:txXfrm>
        <a:off x="3552123" y="2686322"/>
        <a:ext cx="2511481" cy="1047035"/>
      </dsp:txXfrm>
    </dsp:sp>
    <dsp:sp modelId="{2591F796-1040-4125-B037-7403CA248258}">
      <dsp:nvSpPr>
        <dsp:cNvPr id="0" name=""/>
        <dsp:cNvSpPr/>
      </dsp:nvSpPr>
      <dsp:spPr>
        <a:xfrm>
          <a:off x="3700550" y="152610"/>
          <a:ext cx="2776362" cy="2776362"/>
        </a:xfrm>
        <a:custGeom>
          <a:avLst/>
          <a:gdLst/>
          <a:ahLst/>
          <a:cxnLst/>
          <a:rect l="0" t="0" r="0" b="0"/>
          <a:pathLst>
            <a:path>
              <a:moveTo>
                <a:pt x="524628" y="2475068"/>
              </a:moveTo>
              <a:arcTo wR="1388181" hR="1388181" stAng="7708069" swAng="78386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76E04-3748-4B5C-A4E1-04F5A4568BE4}">
      <dsp:nvSpPr>
        <dsp:cNvPr id="0" name=""/>
        <dsp:cNvSpPr/>
      </dsp:nvSpPr>
      <dsp:spPr>
        <a:xfrm>
          <a:off x="2209122" y="1241499"/>
          <a:ext cx="2421121" cy="1160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Масштабируемость</a:t>
          </a:r>
        </a:p>
      </dsp:txBody>
      <dsp:txXfrm>
        <a:off x="2265764" y="1298141"/>
        <a:ext cx="2307837" cy="1047035"/>
      </dsp:txXfrm>
    </dsp:sp>
    <dsp:sp modelId="{DD82F0F2-3E41-4598-AD31-D84313E05682}">
      <dsp:nvSpPr>
        <dsp:cNvPr id="0" name=""/>
        <dsp:cNvSpPr/>
      </dsp:nvSpPr>
      <dsp:spPr>
        <a:xfrm>
          <a:off x="3419683" y="433477"/>
          <a:ext cx="2776362" cy="2776362"/>
        </a:xfrm>
        <a:custGeom>
          <a:avLst/>
          <a:gdLst/>
          <a:ahLst/>
          <a:cxnLst/>
          <a:rect l="0" t="0" r="0" b="0"/>
          <a:pathLst>
            <a:path>
              <a:moveTo>
                <a:pt x="128502" y="804865"/>
              </a:moveTo>
              <a:arcTo wR="1388181" hR="1388181" stAng="12290837" swAng="8456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OSPF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 другие протоколы динамической маршрутизации</a:t>
            </a:r>
          </a:p>
        </p:txBody>
      </p:sp>
    </p:spTree>
    <p:extLst>
      <p:ext uri="{BB962C8B-B14F-4D97-AF65-F5344CB8AC3E}">
        <p14:creationId xmlns:p14="http://schemas.microsoft.com/office/powerpoint/2010/main" val="35736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Split </a:t>
            </a:r>
            <a:r>
              <a:rPr lang="en-US" sz="5400" dirty="0" err="1"/>
              <a:t>Horizont</a:t>
            </a:r>
            <a:endParaRPr lang="ru-RU" sz="5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57" y="2607482"/>
            <a:ext cx="7893885" cy="36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Link-State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10024879" cy="3866311"/>
          </a:xfrm>
        </p:spPr>
        <p:txBody>
          <a:bodyPr>
            <a:normAutofit/>
          </a:bodyPr>
          <a:lstStyle/>
          <a:p>
            <a:r>
              <a:rPr lang="ru-RU" sz="2800" dirty="0"/>
              <a:t>Разработаны в начале 19</a:t>
            </a:r>
            <a:r>
              <a:rPr lang="en-US" sz="2800" dirty="0"/>
              <a:t>9</a:t>
            </a:r>
            <a:r>
              <a:rPr lang="ru-RU" sz="2800" dirty="0"/>
              <a:t>0-х годов</a:t>
            </a:r>
          </a:p>
          <a:p>
            <a:r>
              <a:rPr lang="ru-RU" sz="2800" dirty="0"/>
              <a:t>Ключевое отличие от </a:t>
            </a:r>
            <a:r>
              <a:rPr lang="en-US" sz="2800" dirty="0"/>
              <a:t>Distance-Vector</a:t>
            </a:r>
            <a:r>
              <a:rPr lang="ru-RU" sz="2800" dirty="0"/>
              <a:t> – поддержание базы данных, которая описывает всю автономную систему</a:t>
            </a:r>
            <a:endParaRPr lang="en-US" sz="2800" dirty="0"/>
          </a:p>
          <a:p>
            <a:pPr lvl="1"/>
            <a:r>
              <a:rPr lang="ru-RU" sz="2400" dirty="0"/>
              <a:t>При каждом изменении сетевой топологии происходит пересчет всех маршрутов</a:t>
            </a:r>
          </a:p>
          <a:p>
            <a:pPr lvl="1"/>
            <a:r>
              <a:rPr lang="ru-RU" sz="2400" dirty="0"/>
              <a:t>Из-за этого требуют много ресурсов памяти и </a:t>
            </a:r>
            <a:r>
              <a:rPr lang="en-US" sz="2400" dirty="0"/>
              <a:t>CPU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Метрики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маршрут распространяется с метриками</a:t>
            </a:r>
          </a:p>
          <a:p>
            <a:r>
              <a:rPr lang="ru-RU" dirty="0"/>
              <a:t>Метрики – способ оценки маршрутов</a:t>
            </a:r>
          </a:p>
          <a:p>
            <a:r>
              <a:rPr lang="ru-RU" dirty="0"/>
              <a:t>Если роутеру известно более одного маршрута в конечную цель, он использует алгоритм протокола динамической маршрутизации и метрики для выбора оптимального маршрута</a:t>
            </a:r>
          </a:p>
          <a:p>
            <a:r>
              <a:rPr lang="en-US" dirty="0"/>
              <a:t>RIP: </a:t>
            </a:r>
            <a:r>
              <a:rPr lang="ru-RU" dirty="0"/>
              <a:t>количество роутеров доя сети назначения</a:t>
            </a:r>
          </a:p>
          <a:p>
            <a:r>
              <a:rPr lang="en-US" dirty="0"/>
              <a:t>EIGRP: </a:t>
            </a:r>
            <a:r>
              <a:rPr lang="ru-RU" dirty="0"/>
              <a:t>пропускная способность и задержка</a:t>
            </a:r>
          </a:p>
          <a:p>
            <a:r>
              <a:rPr lang="en-US" dirty="0"/>
              <a:t>OSPF: </a:t>
            </a:r>
            <a:r>
              <a:rPr lang="ru-RU" dirty="0"/>
              <a:t>пропускная способность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31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Административная дистанция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9973120" cy="3416300"/>
          </a:xfrm>
        </p:spPr>
        <p:txBody>
          <a:bodyPr/>
          <a:lstStyle/>
          <a:p>
            <a:r>
              <a:rPr lang="ru-RU" dirty="0"/>
              <a:t>Один протокол маршрутизации поставляет в таблицу маршрутизации только один маршрут до конечной сети (или до 4-хб если их метрика одинакова)</a:t>
            </a:r>
          </a:p>
          <a:p>
            <a:r>
              <a:rPr lang="ru-RU" dirty="0"/>
              <a:t>Но на роутере могут работать несколько разных протоколов динамической маршрутизации</a:t>
            </a:r>
          </a:p>
          <a:p>
            <a:r>
              <a:rPr lang="ru-RU" dirty="0"/>
              <a:t>Кроме того могут быть заданы статические маршруты</a:t>
            </a:r>
          </a:p>
          <a:p>
            <a:r>
              <a:rPr lang="ru-RU" dirty="0"/>
              <a:t>Каждому маршруту присваивается административная дистанция в зависимости от того, из какого источника он получен.</a:t>
            </a:r>
          </a:p>
          <a:p>
            <a:r>
              <a:rPr lang="ru-RU" dirty="0"/>
              <a:t>Чем административная дистанция меньше, тем маршрут </a:t>
            </a:r>
            <a:r>
              <a:rPr lang="ru-RU" dirty="0" err="1"/>
              <a:t>риоритетнее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1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020" y="2699193"/>
            <a:ext cx="11008692" cy="3416300"/>
          </a:xfrm>
        </p:spPr>
        <p:txBody>
          <a:bodyPr>
            <a:noAutofit/>
          </a:bodyPr>
          <a:lstStyle/>
          <a:p>
            <a:r>
              <a:rPr lang="en-US" sz="2000" dirty="0"/>
              <a:t>OSPF – (Open Shortest Path First) –</a:t>
            </a:r>
            <a:r>
              <a:rPr lang="ru-RU" sz="2000" dirty="0"/>
              <a:t> протокол динамической маршрутизации</a:t>
            </a:r>
          </a:p>
          <a:p>
            <a:r>
              <a:rPr lang="ru-RU" sz="2000" dirty="0"/>
              <a:t>Создан IETF в 1988 году (то есть, является стандартным протоколом) </a:t>
            </a:r>
          </a:p>
          <a:p>
            <a:r>
              <a:rPr lang="ru-RU" sz="2000" dirty="0"/>
              <a:t>OSPFv2 это текущая версия для IPv4 (описана в RFC 2328) </a:t>
            </a:r>
          </a:p>
          <a:p>
            <a:r>
              <a:rPr lang="ru-RU" sz="2000" dirty="0"/>
              <a:t>IGP-протокол: используется для передачи информации между маршрутизаторами в пределах одной автономной системы (AS) </a:t>
            </a:r>
          </a:p>
          <a:p>
            <a:r>
              <a:rPr lang="ru-RU" sz="2000" dirty="0"/>
              <a:t>Основан на технологии </a:t>
            </a:r>
            <a:r>
              <a:rPr lang="ru-RU" sz="2000" dirty="0" err="1"/>
              <a:t>link-state</a:t>
            </a:r>
            <a:r>
              <a:rPr lang="ru-RU" sz="2000" dirty="0"/>
              <a:t> (SPF) </a:t>
            </a:r>
          </a:p>
        </p:txBody>
      </p:sp>
    </p:spTree>
    <p:extLst>
      <p:ext uri="{BB962C8B-B14F-4D97-AF65-F5344CB8AC3E}">
        <p14:creationId xmlns:p14="http://schemas.microsoft.com/office/powerpoint/2010/main" val="88587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</a:t>
            </a:r>
            <a:r>
              <a:rPr lang="en-US" dirty="0"/>
              <a:t>OSPF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50144"/>
              </p:ext>
            </p:extLst>
          </p:nvPr>
        </p:nvGraphicFramePr>
        <p:xfrm>
          <a:off x="945979" y="2504209"/>
          <a:ext cx="9491086" cy="36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41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Административная дистанция</a:t>
            </a:r>
          </a:p>
        </p:txBody>
      </p:sp>
      <p:pic>
        <p:nvPicPr>
          <p:cNvPr id="3076" name="Picture 4" descr="http://shibaev.no-ip.info/wikimedia/images/thumb/f/f7/Spec_of_routing_prot.jpg/750px-Spec_of_routing_pr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5" y="2445509"/>
            <a:ext cx="6659757" cy="42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13518" y="2611001"/>
            <a:ext cx="3955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Протокол OSPF имеет административную дистанцию по умолчанию со значением 110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328" y="5247409"/>
            <a:ext cx="6816436" cy="4468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8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58" y="2486541"/>
            <a:ext cx="8761412" cy="3416300"/>
          </a:xfrm>
        </p:spPr>
        <p:txBody>
          <a:bodyPr/>
          <a:lstStyle/>
          <a:p>
            <a:r>
              <a:rPr lang="en-US" dirty="0"/>
              <a:t>OSPF </a:t>
            </a:r>
            <a:r>
              <a:rPr lang="ru-RU" dirty="0"/>
              <a:t>инкапсулируется в </a:t>
            </a:r>
            <a:r>
              <a:rPr lang="en-US" dirty="0"/>
              <a:t>IP</a:t>
            </a:r>
          </a:p>
          <a:p>
            <a:r>
              <a:rPr lang="ru-RU" dirty="0"/>
              <a:t>Номер протокола 89</a:t>
            </a:r>
          </a:p>
          <a:p>
            <a:r>
              <a:rPr lang="ru-RU" dirty="0"/>
              <a:t>Для передачи пакетов использует </a:t>
            </a:r>
            <a:r>
              <a:rPr lang="ru-RU" dirty="0" err="1"/>
              <a:t>мультикаст</a:t>
            </a:r>
            <a:r>
              <a:rPr lang="ru-RU" dirty="0"/>
              <a:t> адреса: </a:t>
            </a:r>
          </a:p>
          <a:p>
            <a:pPr lvl="1"/>
            <a:r>
              <a:rPr lang="ru-RU" dirty="0"/>
              <a:t>224.0.0.5 все маршрутизаторы OSPF </a:t>
            </a:r>
          </a:p>
          <a:p>
            <a:pPr lvl="1"/>
            <a:r>
              <a:rPr lang="ru-RU" dirty="0"/>
              <a:t>224.0.0.6 все DR </a:t>
            </a:r>
          </a:p>
          <a:p>
            <a:endParaRPr lang="ru-RU" dirty="0"/>
          </a:p>
        </p:txBody>
      </p:sp>
      <p:pic>
        <p:nvPicPr>
          <p:cNvPr id="2050" name="Picture 2" descr="http://www.getnetworking.net/wp-content/uploads/2012/10/OSPF-Plain-text-authentication-cap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41" y="3635940"/>
            <a:ext cx="5893211" cy="30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8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Зоны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9262" y="2296390"/>
            <a:ext cx="62414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Зона (</a:t>
            </a:r>
            <a:r>
              <a:rPr lang="ru-RU" sz="1600" b="1" dirty="0" err="1"/>
              <a:t>area</a:t>
            </a:r>
            <a:r>
              <a:rPr lang="ru-RU" sz="1600" b="1" dirty="0"/>
              <a:t>) </a:t>
            </a:r>
            <a:r>
              <a:rPr lang="ru-RU" sz="1600" dirty="0"/>
              <a:t>— совокупность сетей и маршрутизаторов, имеющих один и тот же идентификатор зоны</a:t>
            </a:r>
          </a:p>
          <a:p>
            <a:endParaRPr lang="ru-RU" sz="1600" dirty="0"/>
          </a:p>
          <a:p>
            <a:r>
              <a:rPr lang="ru-RU" sz="1600" b="1" dirty="0"/>
              <a:t>Магистральная зона </a:t>
            </a:r>
            <a:r>
              <a:rPr lang="ru-RU" sz="1600" dirty="0"/>
              <a:t>(нулевая зона или зона 0.0.0.0) формирует ядро сети OSPF. Все остальные зоны соединены с ней, и межзональная маршрутизация происходит через маршрутизатор, соединенный с магистральной зоной. </a:t>
            </a:r>
          </a:p>
          <a:p>
            <a:endParaRPr lang="ru-RU" sz="1600" dirty="0"/>
          </a:p>
          <a:p>
            <a:r>
              <a:rPr lang="ru-RU" sz="1600" b="1" dirty="0"/>
              <a:t>Пограничный маршрутизатор (</a:t>
            </a:r>
            <a:r>
              <a:rPr lang="ru-RU" sz="1600" b="1" dirty="0" err="1"/>
              <a:t>area</a:t>
            </a:r>
            <a:r>
              <a:rPr lang="ru-RU" sz="1600" b="1" dirty="0"/>
              <a:t> </a:t>
            </a:r>
            <a:r>
              <a:rPr lang="ru-RU" sz="1600" b="1" dirty="0" err="1"/>
              <a:t>border</a:t>
            </a:r>
            <a:r>
              <a:rPr lang="ru-RU" sz="1600" b="1" dirty="0"/>
              <a:t> </a:t>
            </a:r>
            <a:r>
              <a:rPr lang="ru-RU" sz="1600" b="1" dirty="0" err="1"/>
              <a:t>router</a:t>
            </a:r>
            <a:r>
              <a:rPr lang="ru-RU" sz="1600" b="1" dirty="0"/>
              <a:t>, ABR)</a:t>
            </a:r>
            <a:r>
              <a:rPr lang="ru-RU" sz="1600" dirty="0"/>
              <a:t> — соединяет одну или больше зон с магистральной зоной и выполняет функции шлюза для межзонального трафика.</a:t>
            </a:r>
          </a:p>
          <a:p>
            <a:endParaRPr lang="ru-RU" sz="1600" dirty="0"/>
          </a:p>
          <a:p>
            <a:r>
              <a:rPr lang="ru-RU" sz="1600" b="1" dirty="0"/>
              <a:t>Пограничный маршрутизатор автономной системы (AS </a:t>
            </a:r>
            <a:r>
              <a:rPr lang="ru-RU" sz="1600" b="1" dirty="0" err="1"/>
              <a:t>boundary</a:t>
            </a:r>
            <a:r>
              <a:rPr lang="ru-RU" sz="1600" b="1" dirty="0"/>
              <a:t> </a:t>
            </a:r>
            <a:r>
              <a:rPr lang="ru-RU" sz="1600" b="1" dirty="0" err="1"/>
              <a:t>router</a:t>
            </a:r>
            <a:r>
              <a:rPr lang="ru-RU" sz="1600" b="1" dirty="0"/>
              <a:t>, ASBR)</a:t>
            </a:r>
            <a:r>
              <a:rPr lang="ru-RU" sz="1600" dirty="0"/>
              <a:t> — обменивается информацией с маршрутизаторами, принадлежащими другим автономным системам или не-OSPF маршрутизаторами.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5124" name="Picture 4" descr="http://image.slidesharecdn.com/ospfslidesver2-150217055723-conversion-gate02/95/ospf-cisco-85-638.jpg?cb=1433926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8" y="2452254"/>
            <a:ext cx="4642716" cy="37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321" y="2870790"/>
            <a:ext cx="11132288" cy="3987210"/>
          </a:xfrm>
        </p:spPr>
        <p:txBody>
          <a:bodyPr>
            <a:noAutofit/>
          </a:bodyPr>
          <a:lstStyle/>
          <a:p>
            <a:r>
              <a:rPr lang="ru-RU" sz="2000" b="1" dirty="0"/>
              <a:t>Идентификатор маршрутизатора (</a:t>
            </a:r>
            <a:r>
              <a:rPr lang="ru-RU" sz="2000" b="1" dirty="0" err="1"/>
              <a:t>router</a:t>
            </a:r>
            <a:r>
              <a:rPr lang="ru-RU" sz="2000" b="1" dirty="0"/>
              <a:t> ID, RID)</a:t>
            </a:r>
            <a:r>
              <a:rPr lang="ru-RU" sz="2000" dirty="0"/>
              <a:t> — уникальное 32-битовое число, которое уникально идентифицирует маршрутизатор в пределах одной автономной системы </a:t>
            </a:r>
          </a:p>
          <a:p>
            <a:r>
              <a:rPr lang="ru-RU" sz="2000" b="1" dirty="0"/>
              <a:t>Объявление о состоянии канала (</a:t>
            </a:r>
            <a:r>
              <a:rPr lang="ru-RU" sz="2000" b="1" dirty="0" err="1"/>
              <a:t>link-state</a:t>
            </a:r>
            <a:r>
              <a:rPr lang="ru-RU" sz="2000" b="1" dirty="0"/>
              <a:t> </a:t>
            </a:r>
            <a:r>
              <a:rPr lang="ru-RU" sz="2000" b="1" dirty="0" err="1"/>
              <a:t>advertisement</a:t>
            </a:r>
            <a:r>
              <a:rPr lang="ru-RU" sz="2000" b="1" dirty="0"/>
              <a:t>, LSA) </a:t>
            </a:r>
            <a:r>
              <a:rPr lang="ru-RU" sz="2000" dirty="0"/>
              <a:t>— единица данных, которая описывает локальное состояние маршрутизатора или сети. </a:t>
            </a:r>
            <a:endParaRPr lang="en-US" sz="2000" dirty="0"/>
          </a:p>
          <a:p>
            <a:r>
              <a:rPr lang="ru-RU" sz="2000" b="1" dirty="0"/>
              <a:t>База данных состояния каналов (</a:t>
            </a:r>
            <a:r>
              <a:rPr lang="ru-RU" sz="2000" b="1" dirty="0" err="1"/>
              <a:t>link</a:t>
            </a:r>
            <a:r>
              <a:rPr lang="ru-RU" sz="2000" b="1" dirty="0"/>
              <a:t> </a:t>
            </a:r>
            <a:r>
              <a:rPr lang="ru-RU" sz="2000" b="1" dirty="0" err="1"/>
              <a:t>state</a:t>
            </a:r>
            <a:r>
              <a:rPr lang="ru-RU" sz="2000" b="1" dirty="0"/>
              <a:t> </a:t>
            </a:r>
            <a:r>
              <a:rPr lang="ru-RU" sz="2000" b="1" dirty="0" err="1"/>
              <a:t>database</a:t>
            </a:r>
            <a:r>
              <a:rPr lang="ru-RU" sz="2000" b="1" dirty="0"/>
              <a:t>, LSDB) </a:t>
            </a:r>
            <a:r>
              <a:rPr lang="ru-RU" sz="2000" dirty="0"/>
              <a:t>— список всех записей о состоянии каналов (LSA). </a:t>
            </a:r>
          </a:p>
        </p:txBody>
      </p:sp>
    </p:spTree>
    <p:extLst>
      <p:ext uri="{BB962C8B-B14F-4D97-AF65-F5344CB8AC3E}">
        <p14:creationId xmlns:p14="http://schemas.microsoft.com/office/powerpoint/2010/main" val="117472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Протоколы сетевого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74" y="2416659"/>
            <a:ext cx="10314452" cy="3621831"/>
          </a:xfrm>
        </p:spPr>
        <p:txBody>
          <a:bodyPr>
            <a:noAutofit/>
          </a:bodyPr>
          <a:lstStyle/>
          <a:p>
            <a:r>
              <a:rPr lang="ru-RU" sz="2800" b="1" dirty="0"/>
              <a:t>Маршрутизируемый</a:t>
            </a:r>
            <a:r>
              <a:rPr lang="ru-RU" sz="2800" dirty="0"/>
              <a:t> - это любой сетевой протокол, адрес сетевого уровня которого предоставляет достаточное количество информации для доставки пакета от одного сетевого узла другому на основе используемой схемы адресации.</a:t>
            </a:r>
          </a:p>
          <a:p>
            <a:r>
              <a:rPr lang="ru-RU" sz="2800" b="1" dirty="0"/>
              <a:t>Маршрутизации</a:t>
            </a:r>
            <a:r>
              <a:rPr lang="ru-RU" sz="2800" dirty="0"/>
              <a:t> - это протокол, который поддерживает маршрутизируемые протоколы и предоставляет механизмы обмена маршрутной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08070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Соседи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90" y="2915228"/>
            <a:ext cx="11075145" cy="3416300"/>
          </a:xfrm>
        </p:spPr>
        <p:txBody>
          <a:bodyPr/>
          <a:lstStyle/>
          <a:p>
            <a:r>
              <a:rPr lang="ru-RU" sz="2000" b="1" dirty="0"/>
              <a:t>Соседи (</a:t>
            </a:r>
            <a:r>
              <a:rPr lang="ru-RU" sz="2000" b="1" dirty="0" err="1"/>
              <a:t>neighbours</a:t>
            </a:r>
            <a:r>
              <a:rPr lang="ru-RU" sz="2000" b="1" dirty="0"/>
              <a:t>) </a:t>
            </a:r>
            <a:r>
              <a:rPr lang="ru-RU" sz="2000" dirty="0"/>
              <a:t>— два маршрутизатора, интерфейсы которых находятся в одном широковещательном сегменте (и на которых включен OSPF на этих интерфейсах) </a:t>
            </a:r>
          </a:p>
          <a:p>
            <a:r>
              <a:rPr lang="ru-RU" sz="2000" b="1" dirty="0"/>
              <a:t>Отношения соседства (</a:t>
            </a:r>
            <a:r>
              <a:rPr lang="ru-RU" sz="2000" b="1" dirty="0" err="1"/>
              <a:t>adjacency</a:t>
            </a:r>
            <a:r>
              <a:rPr lang="ru-RU" sz="2000" b="1" dirty="0"/>
              <a:t>)</a:t>
            </a:r>
            <a:r>
              <a:rPr lang="ru-RU" sz="2000" dirty="0"/>
              <a:t> — взаимосвязь между соседними маршрутизаторами, установленная с целью синхронизации информации </a:t>
            </a:r>
          </a:p>
          <a:p>
            <a:r>
              <a:rPr lang="ru-RU" sz="2000" b="1" dirty="0" err="1"/>
              <a:t>Hello</a:t>
            </a:r>
            <a:r>
              <a:rPr lang="ru-RU" sz="2000" b="1" dirty="0"/>
              <a:t>-протокол (</a:t>
            </a:r>
            <a:r>
              <a:rPr lang="ru-RU" sz="2000" b="1" dirty="0" err="1"/>
              <a:t>hello</a:t>
            </a:r>
            <a:r>
              <a:rPr lang="ru-RU" sz="2000" b="1" dirty="0"/>
              <a:t> </a:t>
            </a:r>
            <a:r>
              <a:rPr lang="ru-RU" sz="2000" b="1" dirty="0" err="1"/>
              <a:t>protocol</a:t>
            </a:r>
            <a:r>
              <a:rPr lang="ru-RU" sz="2000" b="1" dirty="0"/>
              <a:t>) </a:t>
            </a:r>
            <a:r>
              <a:rPr lang="ru-RU" sz="2000" dirty="0"/>
              <a:t>— протокол, использующийся для установки и поддержания соседских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4101131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Базы данных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709" y="2593109"/>
            <a:ext cx="10846545" cy="3416300"/>
          </a:xfrm>
        </p:spPr>
        <p:txBody>
          <a:bodyPr/>
          <a:lstStyle/>
          <a:p>
            <a:r>
              <a:rPr lang="ru-RU" sz="2400" b="1" dirty="0"/>
              <a:t>База данных смежности</a:t>
            </a:r>
            <a:r>
              <a:rPr lang="en-US" sz="2400" b="1" dirty="0"/>
              <a:t> (</a:t>
            </a:r>
            <a:r>
              <a:rPr lang="ru-RU" sz="2400" b="1" dirty="0"/>
              <a:t>таблица соседних устройств</a:t>
            </a:r>
            <a:r>
              <a:rPr lang="en-US" sz="2400" b="1" dirty="0"/>
              <a:t>)</a:t>
            </a:r>
            <a:r>
              <a:rPr lang="ru-RU" sz="2400" b="1" dirty="0"/>
              <a:t> </a:t>
            </a:r>
            <a:r>
              <a:rPr lang="ru-RU" sz="2400" dirty="0"/>
              <a:t>— создаёт таблицу соседних устройств.</a:t>
            </a:r>
          </a:p>
          <a:p>
            <a:r>
              <a:rPr lang="ru-RU" sz="2400" b="1" dirty="0"/>
              <a:t>База данных о состоянии каналов (LSDB) (таблица топологии) </a:t>
            </a:r>
            <a:r>
              <a:rPr lang="ru-RU" sz="2400" dirty="0"/>
              <a:t>— создаёт таблицу топологии. </a:t>
            </a:r>
          </a:p>
          <a:p>
            <a:r>
              <a:rPr lang="ru-RU" sz="2400" b="1" dirty="0"/>
              <a:t>База данных пересылки (таблица маршрутизации) </a:t>
            </a:r>
            <a:r>
              <a:rPr lang="ru-RU" sz="2400" dirty="0"/>
              <a:t>— создаёт таблицу маршрутизации.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48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Пакеты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82" y="2624281"/>
            <a:ext cx="11035146" cy="3734955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Hello</a:t>
            </a:r>
            <a:r>
              <a:rPr lang="ru-RU" sz="2000" dirty="0"/>
              <a:t> — пакеты, которые используются для обнаружения соседей, установки отношений соседства и мониторинга их доступности (</a:t>
            </a:r>
            <a:r>
              <a:rPr lang="ru-RU" sz="2000" dirty="0" err="1"/>
              <a:t>keepalive</a:t>
            </a:r>
            <a:r>
              <a:rPr lang="ru-RU" sz="2000" dirty="0"/>
              <a:t>) </a:t>
            </a:r>
          </a:p>
          <a:p>
            <a:r>
              <a:rPr lang="ru-RU" sz="2000" b="1" dirty="0"/>
              <a:t>DBD</a:t>
            </a:r>
            <a:r>
              <a:rPr lang="ru-RU" sz="2000" dirty="0"/>
              <a:t> — пакеты, которые описывают содержание LSDB </a:t>
            </a:r>
          </a:p>
          <a:p>
            <a:r>
              <a:rPr lang="ru-RU" sz="2000" b="1" dirty="0"/>
              <a:t>LSR</a:t>
            </a:r>
            <a:r>
              <a:rPr lang="ru-RU" sz="2000" dirty="0"/>
              <a:t> — пакеты, с помощью которых запрашивается полная информация об LSA, которых недостает в LSDB локального маршрутизатора </a:t>
            </a:r>
          </a:p>
          <a:p>
            <a:r>
              <a:rPr lang="ru-RU" sz="2000" b="1" dirty="0"/>
              <a:t>LSU</a:t>
            </a:r>
            <a:r>
              <a:rPr lang="ru-RU" sz="2000" dirty="0"/>
              <a:t> — пакеты, которые передают полную информацию, которая содержится в LSA </a:t>
            </a:r>
          </a:p>
          <a:p>
            <a:r>
              <a:rPr lang="ru-RU" sz="2000" b="1" dirty="0" err="1"/>
              <a:t>LSAck</a:t>
            </a:r>
            <a:r>
              <a:rPr lang="ru-RU" sz="2000" dirty="0"/>
              <a:t> — пакеты, с помощью которых подтверждается получение других пакетов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655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работы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536" y="2774373"/>
            <a:ext cx="9272131" cy="3505200"/>
          </a:xfrm>
        </p:spPr>
        <p:txBody>
          <a:bodyPr>
            <a:normAutofit/>
          </a:bodyPr>
          <a:lstStyle/>
          <a:p>
            <a:r>
              <a:rPr lang="ru-RU" dirty="0"/>
              <a:t>Для установления отношений смежности: </a:t>
            </a:r>
            <a:br>
              <a:rPr lang="ru-RU" dirty="0"/>
            </a:br>
            <a:r>
              <a:rPr lang="ru-RU" dirty="0"/>
              <a:t>1) в OSPF должны быть настроены одинаковые:</a:t>
            </a:r>
          </a:p>
          <a:p>
            <a:pPr lvl="1"/>
            <a:r>
              <a:rPr lang="ru-RU" b="1" dirty="0" err="1"/>
              <a:t>Hello</a:t>
            </a:r>
            <a:r>
              <a:rPr lang="ru-RU" b="1" dirty="0"/>
              <a:t> </a:t>
            </a:r>
            <a:r>
              <a:rPr lang="ru-RU" b="1" dirty="0" err="1"/>
              <a:t>Interval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altLang="ru-RU" dirty="0"/>
              <a:t>частота отправки сообщений </a:t>
            </a:r>
            <a:r>
              <a:rPr lang="ru-RU" altLang="ru-RU" dirty="0" err="1"/>
              <a:t>Hello</a:t>
            </a:r>
            <a:r>
              <a:rPr lang="ru-RU" altLang="ru-RU" dirty="0"/>
              <a:t> – «</a:t>
            </a:r>
            <a:r>
              <a:rPr lang="ru-RU" altLang="ru-RU" dirty="0" err="1"/>
              <a:t>Хэй</a:t>
            </a:r>
            <a:r>
              <a:rPr lang="ru-RU" altLang="ru-RU" dirty="0"/>
              <a:t>, я жив!!!»</a:t>
            </a:r>
            <a:r>
              <a:rPr lang="ru-RU" dirty="0"/>
              <a:t>)</a:t>
            </a:r>
          </a:p>
          <a:p>
            <a:pPr lvl="1"/>
            <a:r>
              <a:rPr lang="ru-RU" b="1" dirty="0" err="1"/>
              <a:t>Dead</a:t>
            </a:r>
            <a:r>
              <a:rPr lang="ru-RU" b="1" dirty="0"/>
              <a:t> </a:t>
            </a:r>
            <a:r>
              <a:rPr lang="ru-RU" b="1" dirty="0" err="1"/>
              <a:t>Interval</a:t>
            </a:r>
            <a:r>
              <a:rPr lang="ru-RU" dirty="0"/>
              <a:t> (</a:t>
            </a:r>
            <a:r>
              <a:rPr lang="ru-RU" altLang="ru-RU" dirty="0"/>
              <a:t>период времени, по прохождению которого, сосед считается недоступным, если не было </a:t>
            </a:r>
            <a:r>
              <a:rPr lang="ru-RU" altLang="ru-RU" dirty="0" err="1"/>
              <a:t>Hello</a:t>
            </a:r>
            <a:r>
              <a:rPr lang="ru-RU" dirty="0"/>
              <a:t>)</a:t>
            </a:r>
          </a:p>
          <a:p>
            <a:pPr lvl="1"/>
            <a:r>
              <a:rPr lang="ru-RU" b="1" dirty="0"/>
              <a:t>Номера зон (</a:t>
            </a:r>
            <a:r>
              <a:rPr lang="en-US" b="1" dirty="0"/>
              <a:t>Area ID</a:t>
            </a:r>
            <a:r>
              <a:rPr lang="ru-RU" b="1" dirty="0"/>
              <a:t>)</a:t>
            </a:r>
            <a:endParaRPr lang="en-US" b="1" dirty="0"/>
          </a:p>
          <a:p>
            <a:pPr lvl="1"/>
            <a:r>
              <a:rPr lang="en-US" b="1" dirty="0"/>
              <a:t>MTU</a:t>
            </a:r>
            <a:endParaRPr lang="ru-RU" b="1" dirty="0"/>
          </a:p>
          <a:p>
            <a:r>
              <a:rPr lang="en-US" dirty="0"/>
              <a:t>2</a:t>
            </a:r>
            <a:r>
              <a:rPr lang="ru-RU" dirty="0"/>
              <a:t>) Интерфейсы, подключенные друг к другу, должны быть в </a:t>
            </a:r>
            <a:r>
              <a:rPr lang="ru-RU" b="1" dirty="0"/>
              <a:t>одной подсети</a:t>
            </a:r>
            <a:r>
              <a:rPr lang="ru-RU" dirty="0"/>
              <a:t>,</a:t>
            </a:r>
            <a:br>
              <a:rPr lang="ru-RU" dirty="0"/>
            </a:br>
            <a:r>
              <a:rPr lang="en-US" dirty="0"/>
              <a:t>3</a:t>
            </a:r>
            <a:r>
              <a:rPr lang="ru-RU" dirty="0"/>
              <a:t>) У каждого маршрутизатора, участвующего в процессе OSPF есть свой </a:t>
            </a:r>
            <a:r>
              <a:rPr lang="ru-RU" b="1" dirty="0"/>
              <a:t>уникальный</a:t>
            </a:r>
            <a:r>
              <a:rPr lang="ru-RU" dirty="0"/>
              <a:t> </a:t>
            </a:r>
            <a:r>
              <a:rPr lang="ru-RU" dirty="0" err="1"/>
              <a:t>индентификатор</a:t>
            </a:r>
            <a:r>
              <a:rPr lang="ru-RU" dirty="0"/>
              <a:t> — </a:t>
            </a:r>
            <a:r>
              <a:rPr lang="ru-RU" b="1" dirty="0" err="1"/>
              <a:t>Router</a:t>
            </a:r>
            <a:r>
              <a:rPr lang="ru-RU" b="1" dirty="0"/>
              <a:t> ID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5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работы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455" y="2613891"/>
            <a:ext cx="5879690" cy="3416300"/>
          </a:xfrm>
        </p:spPr>
        <p:txBody>
          <a:bodyPr/>
          <a:lstStyle/>
          <a:p>
            <a:r>
              <a:rPr lang="ru-RU" dirty="0"/>
              <a:t>При первом подключении маршрутизатора OSPF к сети он пытается:</a:t>
            </a:r>
          </a:p>
          <a:p>
            <a:pPr lvl="1"/>
            <a:r>
              <a:rPr lang="ru-RU" dirty="0"/>
              <a:t>установить отношения смежности с соседними узлами;</a:t>
            </a:r>
          </a:p>
          <a:p>
            <a:pPr lvl="1"/>
            <a:r>
              <a:rPr lang="ru-RU" dirty="0"/>
              <a:t>осуществить обмен данными маршрутизации;</a:t>
            </a:r>
          </a:p>
          <a:p>
            <a:pPr lvl="1"/>
            <a:r>
              <a:rPr lang="ru-RU" dirty="0"/>
              <a:t>рассчитать оптимальные пути; </a:t>
            </a:r>
          </a:p>
          <a:p>
            <a:pPr lvl="1"/>
            <a:r>
              <a:rPr lang="ru-RU" dirty="0"/>
              <a:t>достичь состояния сходимости.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71" y="2613891"/>
            <a:ext cx="4562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91" y="2717510"/>
            <a:ext cx="7024253" cy="30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6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39" y="2358735"/>
            <a:ext cx="4920467" cy="2389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70" y="2358735"/>
            <a:ext cx="5025369" cy="2389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372" y="4419600"/>
            <a:ext cx="6162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59" y="2759362"/>
            <a:ext cx="7359909" cy="3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49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EXSTART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755" y="2842491"/>
            <a:ext cx="8761412" cy="341630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Exstart</a:t>
            </a:r>
            <a:r>
              <a:rPr lang="en-US" sz="2400" dirty="0"/>
              <a:t> — </a:t>
            </a:r>
            <a:r>
              <a:rPr lang="ru-RU" sz="2400" dirty="0"/>
              <a:t>маршрутизаторы определяют </a:t>
            </a:r>
            <a:r>
              <a:rPr lang="en-US" sz="2400" dirty="0"/>
              <a:t>Master/Slave </a:t>
            </a:r>
            <a:r>
              <a:rPr lang="ru-RU" sz="2400" dirty="0"/>
              <a:t>отношения на основании </a:t>
            </a:r>
            <a:r>
              <a:rPr lang="en-US" sz="2400" dirty="0"/>
              <a:t>Router ID. </a:t>
            </a:r>
          </a:p>
          <a:p>
            <a:r>
              <a:rPr lang="ru-RU" sz="2400" dirty="0"/>
              <a:t>Маршрутизатор с высшим </a:t>
            </a:r>
            <a:r>
              <a:rPr lang="en-US" sz="2400" dirty="0"/>
              <a:t>RID </a:t>
            </a:r>
            <a:r>
              <a:rPr lang="ru-RU" sz="2400" dirty="0"/>
              <a:t>становится </a:t>
            </a:r>
            <a:r>
              <a:rPr lang="en-US" sz="2400" dirty="0"/>
              <a:t>Master-</a:t>
            </a:r>
            <a:r>
              <a:rPr lang="ru-RU" sz="2400" dirty="0"/>
              <a:t>маршрутизатором, который определяет </a:t>
            </a:r>
            <a:r>
              <a:rPr lang="en-US" sz="2400" dirty="0"/>
              <a:t>DD (database description) Sequence number, </a:t>
            </a:r>
            <a:r>
              <a:rPr lang="ru-RU" sz="2400" dirty="0"/>
              <a:t>а также первым начинает обмен </a:t>
            </a:r>
            <a:r>
              <a:rPr lang="en-US" sz="2400" dirty="0"/>
              <a:t>DD-</a:t>
            </a:r>
            <a:r>
              <a:rPr lang="ru-RU" sz="2400" dirty="0"/>
              <a:t>пакетами </a:t>
            </a:r>
          </a:p>
        </p:txBody>
      </p:sp>
    </p:spTree>
    <p:extLst>
      <p:ext uri="{BB962C8B-B14F-4D97-AF65-F5344CB8AC3E}">
        <p14:creationId xmlns:p14="http://schemas.microsoft.com/office/powerpoint/2010/main" val="496647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7" y="2426855"/>
            <a:ext cx="8011392" cy="38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41470" cy="706964"/>
          </a:xfrm>
        </p:spPr>
        <p:txBody>
          <a:bodyPr/>
          <a:lstStyle/>
          <a:p>
            <a:r>
              <a:rPr lang="ru-RU" dirty="0"/>
              <a:t>Функции протоколов маршрутизации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9973120" cy="3416300"/>
          </a:xfrm>
        </p:spPr>
        <p:txBody>
          <a:bodyPr>
            <a:noAutofit/>
          </a:bodyPr>
          <a:lstStyle/>
          <a:p>
            <a:r>
              <a:rPr lang="ru-RU" sz="2800" dirty="0"/>
              <a:t>Получают информацию о маршрутах от других роутеров</a:t>
            </a:r>
          </a:p>
          <a:p>
            <a:r>
              <a:rPr lang="ru-RU" sz="2800" dirty="0"/>
              <a:t>Передают информацию о маршрутах другим роутерам</a:t>
            </a:r>
          </a:p>
          <a:p>
            <a:r>
              <a:rPr lang="ru-RU" sz="2800" dirty="0"/>
              <a:t>Если в одну и ту же сеть ведет более одного маршрута, выбирают один наиболее подходящий</a:t>
            </a:r>
          </a:p>
          <a:p>
            <a:r>
              <a:rPr lang="ru-RU" sz="2800" dirty="0"/>
              <a:t>Если топология сети меняется, передают информацию об этих изменениях</a:t>
            </a:r>
          </a:p>
        </p:txBody>
      </p:sp>
    </p:spTree>
    <p:extLst>
      <p:ext uri="{BB962C8B-B14F-4D97-AF65-F5344CB8AC3E}">
        <p14:creationId xmlns:p14="http://schemas.microsoft.com/office/powerpoint/2010/main" val="4025733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748" y="2743200"/>
            <a:ext cx="5738328" cy="2639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34" y="2899063"/>
            <a:ext cx="5236437" cy="2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64010" y="2662003"/>
            <a:ext cx="105659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b="1" dirty="0" err="1"/>
              <a:t>Full</a:t>
            </a:r>
            <a:r>
              <a:rPr lang="ru-RU" altLang="ru-RU" sz="2400" b="1" dirty="0"/>
              <a:t> </a:t>
            </a:r>
            <a:r>
              <a:rPr lang="ru-RU" altLang="ru-RU" sz="2400" dirty="0"/>
              <a:t>— Когда маршрутизатор получил всю информацию и LSDB на обоих маршрутизаторах синхронизирована, оба маршрутизатора переходят в состояние </a:t>
            </a:r>
            <a:r>
              <a:rPr lang="ru-RU" altLang="ru-RU" sz="2400" dirty="0" err="1"/>
              <a:t>fully</a:t>
            </a:r>
            <a:r>
              <a:rPr lang="ru-RU" altLang="ru-RU" sz="2400" dirty="0"/>
              <a:t> </a:t>
            </a:r>
            <a:r>
              <a:rPr lang="ru-RU" altLang="ru-RU" sz="2400" dirty="0" err="1"/>
              <a:t>adjacent</a:t>
            </a:r>
            <a:r>
              <a:rPr lang="ru-RU" altLang="ru-RU" sz="2400" dirty="0"/>
              <a:t> (FULL)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755" y="4068334"/>
            <a:ext cx="5455226" cy="23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6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065" y="2748972"/>
            <a:ext cx="10941627" cy="3416300"/>
          </a:xfrm>
        </p:spPr>
        <p:txBody>
          <a:bodyPr/>
          <a:lstStyle/>
          <a:p>
            <a:r>
              <a:rPr lang="en-US" dirty="0"/>
              <a:t>OSPF </a:t>
            </a:r>
            <a:r>
              <a:rPr lang="ru-RU" dirty="0"/>
              <a:t>базируется на алгоритме SPF. Алгоритм SPF иногда называют алгоритмом </a:t>
            </a:r>
            <a:r>
              <a:rPr lang="ru-RU" i="1" dirty="0" err="1"/>
              <a:t>Dijkstra</a:t>
            </a:r>
            <a:endParaRPr lang="en-US" i="1" dirty="0"/>
          </a:p>
          <a:p>
            <a:r>
              <a:rPr lang="ru-RU" dirty="0"/>
              <a:t>Алгоритм поиска кратчайшего пути создаёт дерево кратчайших путей SPF путём размещения каждого маршрутизатора в корне дерева и расчёта кратчайших путей к каждому из узлов. </a:t>
            </a:r>
            <a:endParaRPr lang="en-US" dirty="0"/>
          </a:p>
          <a:p>
            <a:r>
              <a:rPr lang="ru-RU" dirty="0"/>
              <a:t>После этого дерево кратчайших путей SPF используется для расчёта оптимальных маршрутов. </a:t>
            </a:r>
            <a:endParaRPr lang="en-US" dirty="0"/>
          </a:p>
          <a:p>
            <a:r>
              <a:rPr lang="ru-RU" dirty="0"/>
              <a:t>Протокол OSPF вносит оптимальные маршруты в базу данных пересылки, которая применяется для создания таблицы маршрутизации.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503897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</a:t>
            </a:r>
            <a:r>
              <a:rPr lang="ru-RU" i="1" dirty="0" err="1"/>
              <a:t>Dijkstra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01" y="2600323"/>
            <a:ext cx="4699043" cy="3686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0827" y="2735250"/>
            <a:ext cx="5638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Алгоритм </a:t>
            </a:r>
            <a:r>
              <a:rPr lang="ru-RU" sz="2400" b="1" dirty="0" err="1"/>
              <a:t>Дейкстры</a:t>
            </a:r>
            <a:r>
              <a:rPr lang="ru-RU" sz="2400" dirty="0"/>
              <a:t> ( </a:t>
            </a:r>
            <a:r>
              <a:rPr lang="ru-RU" sz="2400" i="1" dirty="0" err="1"/>
              <a:t>Dijkstra’s</a:t>
            </a:r>
            <a:r>
              <a:rPr lang="ru-RU" sz="2400" i="1" dirty="0"/>
              <a:t> </a:t>
            </a:r>
            <a:r>
              <a:rPr lang="ru-RU" sz="2400" i="1" dirty="0" err="1"/>
              <a:t>algorithm</a:t>
            </a:r>
            <a:r>
              <a:rPr lang="ru-RU" sz="2400" dirty="0"/>
              <a:t>) — алгоритм на графах, изобретённый нидерландским учёным </a:t>
            </a:r>
            <a:r>
              <a:rPr lang="ru-RU" sz="2400" dirty="0" err="1"/>
              <a:t>Эдсгером</a:t>
            </a:r>
            <a:r>
              <a:rPr lang="ru-RU" sz="2400" dirty="0"/>
              <a:t> </a:t>
            </a:r>
            <a:r>
              <a:rPr lang="ru-RU" sz="2400" dirty="0" err="1"/>
              <a:t>Дейкстрой</a:t>
            </a:r>
            <a:r>
              <a:rPr lang="ru-RU" sz="2400" dirty="0"/>
              <a:t> в 1959 году. </a:t>
            </a:r>
            <a:endParaRPr lang="en-US" sz="2400" dirty="0"/>
          </a:p>
          <a:p>
            <a:r>
              <a:rPr lang="ru-RU" sz="2400" dirty="0"/>
              <a:t>Находит кратчайшие пути от одной из вершин графа до всех остальных. Алгоритм работает только для графов без рёбер отрицательного веса</a:t>
            </a:r>
          </a:p>
        </p:txBody>
      </p:sp>
    </p:spTree>
    <p:extLst>
      <p:ext uri="{BB962C8B-B14F-4D97-AF65-F5344CB8AC3E}">
        <p14:creationId xmlns:p14="http://schemas.microsoft.com/office/powerpoint/2010/main" val="1472046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Установление смежности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8843" y="2593109"/>
            <a:ext cx="5494675" cy="3101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71" y="2804835"/>
            <a:ext cx="5711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Установление большого количества отношений смежности</a:t>
            </a:r>
          </a:p>
          <a:p>
            <a:r>
              <a:rPr lang="ru-RU" sz="2400" dirty="0"/>
              <a:t>приводит к возникновению чрезмерного количества пакетов LSA, которыми маршрутизаторы обмениваются в пределах одной сети. </a:t>
            </a:r>
          </a:p>
        </p:txBody>
      </p:sp>
    </p:spTree>
    <p:extLst>
      <p:ext uri="{BB962C8B-B14F-4D97-AF65-F5344CB8AC3E}">
        <p14:creationId xmlns:p14="http://schemas.microsoft.com/office/powerpoint/2010/main" val="1011858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Выделенный и резервный маршрутизаторы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5782" y="2530763"/>
            <a:ext cx="4996449" cy="3416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1217" y="286904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Выделенный маршрутизатор</a:t>
            </a:r>
            <a:r>
              <a:rPr lang="ru-RU" sz="1600" dirty="0"/>
              <a:t> </a:t>
            </a:r>
          </a:p>
          <a:p>
            <a:r>
              <a:rPr lang="ru-RU" sz="1600" dirty="0"/>
              <a:t>(</a:t>
            </a:r>
            <a:r>
              <a:rPr lang="ru-RU" sz="1600" dirty="0" err="1"/>
              <a:t>designated</a:t>
            </a:r>
            <a:r>
              <a:rPr lang="ru-RU" sz="1600" dirty="0"/>
              <a:t> </a:t>
            </a:r>
            <a:r>
              <a:rPr lang="ru-RU" sz="1600" dirty="0" err="1"/>
              <a:t>router</a:t>
            </a:r>
            <a:r>
              <a:rPr lang="ru-RU" sz="1600" dirty="0"/>
              <a:t>, DR) — управляет процессом рассылки LSA в сети. Информация об изменениях в сети отправляется DR, маршрутизатором обнаружившим это изменение, а DR отвечает за то, чтобы эта информация была отправлена остальным маршрутизаторам сети. </a:t>
            </a:r>
          </a:p>
          <a:p>
            <a:endParaRPr lang="ru-RU" sz="1600" dirty="0"/>
          </a:p>
          <a:p>
            <a:r>
              <a:rPr lang="ru-RU" sz="1600" b="1" dirty="0"/>
              <a:t>Резервный выделенный маршрутизатор</a:t>
            </a:r>
            <a:r>
              <a:rPr lang="ru-RU" sz="1600" dirty="0"/>
              <a:t> </a:t>
            </a:r>
          </a:p>
          <a:p>
            <a:r>
              <a:rPr lang="ru-RU" sz="1600" dirty="0"/>
              <a:t>(</a:t>
            </a:r>
            <a:r>
              <a:rPr lang="ru-RU" sz="1600" dirty="0" err="1"/>
              <a:t>backup</a:t>
            </a:r>
            <a:r>
              <a:rPr lang="ru-RU" sz="1600" dirty="0"/>
              <a:t> </a:t>
            </a:r>
            <a:r>
              <a:rPr lang="ru-RU" sz="1600" dirty="0" err="1"/>
              <a:t>designated</a:t>
            </a:r>
            <a:r>
              <a:rPr lang="ru-RU" sz="1600" dirty="0"/>
              <a:t> </a:t>
            </a:r>
            <a:r>
              <a:rPr lang="ru-RU" sz="1600" dirty="0" err="1"/>
              <a:t>router</a:t>
            </a:r>
            <a:r>
              <a:rPr lang="ru-RU" sz="1600" dirty="0"/>
              <a:t>, BDR) — при выходе из строя DR, BDR становится DR и выполняет все его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10159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Метрика </a:t>
            </a:r>
            <a:r>
              <a:rPr lang="en-US" dirty="0"/>
              <a:t>OSPF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OSPF использует метрику, которая называется стоимость (</a:t>
            </a:r>
            <a:r>
              <a:rPr lang="ru-RU" sz="2400" dirty="0" err="1"/>
              <a:t>cost</a:t>
            </a:r>
            <a:r>
              <a:rPr lang="ru-RU" sz="2400" dirty="0"/>
              <a:t>).</a:t>
            </a:r>
          </a:p>
          <a:p>
            <a:pPr lvl="0"/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cost</a:t>
            </a:r>
            <a:r>
              <a:rPr lang="ru-RU" altLang="ru-RU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 = </a:t>
            </a:r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reference</a:t>
            </a:r>
            <a:r>
              <a:rPr lang="ru-RU" altLang="ru-RU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bandwidth</a:t>
            </a:r>
            <a:r>
              <a:rPr lang="ru-RU" altLang="ru-RU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 / </a:t>
            </a:r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link</a:t>
            </a:r>
            <a:r>
              <a:rPr lang="ru-RU" altLang="ru-RU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bandwidth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ru-RU" sz="2200" dirty="0"/>
              <a:t>Заданная пропускная способность (</a:t>
            </a:r>
            <a:r>
              <a:rPr lang="ru-RU" altLang="ru-RU" sz="20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reference</a:t>
            </a:r>
            <a:r>
              <a:rPr lang="ru-RU" altLang="ru-RU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bandwidth</a:t>
            </a:r>
            <a:r>
              <a:rPr lang="ru-RU" altLang="ru-RU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ru-RU" sz="2200" dirty="0"/>
              <a:t>) равна по умолчанию 10^8 (100000000). </a:t>
            </a:r>
          </a:p>
          <a:p>
            <a:pPr lvl="1"/>
            <a:r>
              <a:rPr lang="ru-RU" sz="2400" b="1" dirty="0"/>
              <a:t>Стоимость</a:t>
            </a:r>
            <a:r>
              <a:rPr lang="ru-RU" sz="2400" dirty="0"/>
              <a:t> = </a:t>
            </a:r>
            <a:r>
              <a:rPr lang="ru-RU" sz="2400" u="sng" dirty="0"/>
              <a:t>100 000 000 бит/с</a:t>
            </a:r>
            <a:r>
              <a:rPr lang="ru-RU" sz="2400" dirty="0"/>
              <a:t> / пропускная способность интерфейса (</a:t>
            </a:r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reference</a:t>
            </a:r>
            <a:r>
              <a:rPr lang="ru-RU" altLang="ru-RU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bandwidth</a:t>
            </a:r>
            <a:r>
              <a:rPr lang="ru-RU" altLang="ru-RU" sz="24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dirty="0"/>
              <a:t>) (бит/с) </a:t>
            </a:r>
          </a:p>
          <a:p>
            <a:pPr lvl="0"/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26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Автономная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90" y="2454645"/>
            <a:ext cx="11242608" cy="3416300"/>
          </a:xfrm>
        </p:spPr>
        <p:txBody>
          <a:bodyPr/>
          <a:lstStyle/>
          <a:p>
            <a:r>
              <a:rPr lang="ru-RU" dirty="0"/>
              <a:t>Автономная система (</a:t>
            </a:r>
            <a:r>
              <a:rPr lang="ru-RU" dirty="0" err="1"/>
              <a:t>autonomous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 — группа маршрутизаторов, обменивающаяся маршрутизирующей информацией с помощью одного протокола маршрутизации.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58" y="3015933"/>
            <a:ext cx="7697972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протоколов маршрутизации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990373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IGP</a:t>
            </a:r>
            <a:r>
              <a:rPr lang="en-US" sz="2800" dirty="0"/>
              <a:t> – interior gateway protocols –</a:t>
            </a:r>
            <a:r>
              <a:rPr lang="ru-RU" sz="2800" dirty="0"/>
              <a:t> протоколы для взаимодействия внутри одной автономной системы</a:t>
            </a:r>
          </a:p>
          <a:p>
            <a:endParaRPr lang="ru-RU" sz="2800" dirty="0"/>
          </a:p>
          <a:p>
            <a:r>
              <a:rPr lang="en-US" sz="2800" b="1" dirty="0"/>
              <a:t>EGP</a:t>
            </a:r>
            <a:r>
              <a:rPr lang="en-US" sz="2800" dirty="0"/>
              <a:t> – exterior gateway protocols – </a:t>
            </a:r>
            <a:r>
              <a:rPr lang="ru-RU" sz="2800" dirty="0"/>
              <a:t>протоколы взаимодействия между разными автономными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306752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протоколов маршрутизации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9886856" cy="3538508"/>
          </a:xfrm>
        </p:spPr>
        <p:txBody>
          <a:bodyPr>
            <a:normAutofit/>
          </a:bodyPr>
          <a:lstStyle/>
          <a:p>
            <a:r>
              <a:rPr lang="ru-RU" sz="2400" dirty="0"/>
              <a:t>Единственный используемый на сегодняшний день </a:t>
            </a:r>
            <a:r>
              <a:rPr lang="en-US" sz="2400" dirty="0"/>
              <a:t>EGP </a:t>
            </a:r>
            <a:r>
              <a:rPr lang="ru-RU" sz="2400" dirty="0"/>
              <a:t>– </a:t>
            </a:r>
            <a:r>
              <a:rPr lang="en-US" sz="2400" dirty="0"/>
              <a:t>BGP – Border Gateway Protocol</a:t>
            </a:r>
          </a:p>
          <a:p>
            <a:endParaRPr lang="ru-RU" sz="2400" dirty="0"/>
          </a:p>
          <a:p>
            <a:r>
              <a:rPr lang="ru-RU" sz="2400" dirty="0"/>
              <a:t>Наиболее распространенные </a:t>
            </a:r>
            <a:r>
              <a:rPr lang="en-US" sz="2400" dirty="0"/>
              <a:t>IGP </a:t>
            </a:r>
            <a:r>
              <a:rPr lang="ru-RU" sz="2400" dirty="0"/>
              <a:t>– </a:t>
            </a:r>
            <a:r>
              <a:rPr lang="en-US" sz="2400" dirty="0"/>
              <a:t>IGRP, EIGRP</a:t>
            </a:r>
            <a:r>
              <a:rPr lang="ru-RU" sz="2400" dirty="0"/>
              <a:t>, </a:t>
            </a:r>
            <a:r>
              <a:rPr lang="en-US" sz="2400" dirty="0"/>
              <a:t>OSPF</a:t>
            </a:r>
          </a:p>
          <a:p>
            <a:pPr lvl="1"/>
            <a:r>
              <a:rPr lang="en-US" sz="2400" dirty="0"/>
              <a:t>(E)IGRP – </a:t>
            </a:r>
            <a:r>
              <a:rPr lang="ru-RU" sz="2400" dirty="0"/>
              <a:t>являются </a:t>
            </a:r>
            <a:r>
              <a:rPr lang="ru-RU" sz="2400" dirty="0" err="1"/>
              <a:t>проприетарными</a:t>
            </a:r>
            <a:r>
              <a:rPr lang="ru-RU" sz="2400" dirty="0"/>
              <a:t> протоколами </a:t>
            </a:r>
            <a:r>
              <a:rPr lang="en-US" sz="2400" dirty="0"/>
              <a:t>Cisco</a:t>
            </a:r>
          </a:p>
          <a:p>
            <a:pPr lvl="1"/>
            <a:r>
              <a:rPr lang="en-US" sz="2400" dirty="0"/>
              <a:t>OSPF </a:t>
            </a:r>
            <a:r>
              <a:rPr lang="ru-RU" sz="2400" dirty="0"/>
              <a:t>– открытый стандарт, который больше всего распространен на данный момент</a:t>
            </a:r>
          </a:p>
        </p:txBody>
      </p:sp>
    </p:spTree>
    <p:extLst>
      <p:ext uri="{BB962C8B-B14F-4D97-AF65-F5344CB8AC3E}">
        <p14:creationId xmlns:p14="http://schemas.microsoft.com/office/powerpoint/2010/main" val="118775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4" cy="706964"/>
          </a:xfrm>
        </p:spPr>
        <p:txBody>
          <a:bodyPr/>
          <a:lstStyle/>
          <a:p>
            <a:r>
              <a:rPr lang="ru-RU" sz="2800" dirty="0"/>
              <a:t>Виды алгоритмов выбора лучшего маршрута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Distance-Vector</a:t>
            </a:r>
          </a:p>
          <a:p>
            <a:pPr lvl="2"/>
            <a:r>
              <a:rPr lang="en-US" sz="4600" dirty="0"/>
              <a:t>RIP, BGP, (E)IGRP</a:t>
            </a:r>
          </a:p>
          <a:p>
            <a:r>
              <a:rPr lang="en-US" sz="5400" dirty="0"/>
              <a:t>Link-State</a:t>
            </a:r>
          </a:p>
          <a:p>
            <a:pPr lvl="2"/>
            <a:r>
              <a:rPr lang="en-US" sz="4600" dirty="0"/>
              <a:t>OSPF</a:t>
            </a:r>
            <a:r>
              <a:rPr lang="ru-RU" sz="4600" dirty="0"/>
              <a:t>, </a:t>
            </a:r>
            <a:r>
              <a:rPr lang="en-US" sz="4600" dirty="0"/>
              <a:t>IS-IS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239875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Distance-Vector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10042132" cy="3797300"/>
          </a:xfrm>
        </p:spPr>
        <p:txBody>
          <a:bodyPr>
            <a:normAutofit/>
          </a:bodyPr>
          <a:lstStyle/>
          <a:p>
            <a:r>
              <a:rPr lang="ru-RU" sz="3000" dirty="0"/>
              <a:t>Разработаны в начале 1980-х годов</a:t>
            </a:r>
          </a:p>
          <a:p>
            <a:r>
              <a:rPr lang="ru-RU" sz="3000" dirty="0"/>
              <a:t>Первые представители отличались медленной сходимостью (</a:t>
            </a:r>
            <a:r>
              <a:rPr lang="ru-RU" sz="3000" dirty="0" err="1"/>
              <a:t>конвергентностью</a:t>
            </a:r>
            <a:r>
              <a:rPr lang="ru-RU" sz="3000" dirty="0"/>
              <a:t>)</a:t>
            </a:r>
          </a:p>
          <a:p>
            <a:r>
              <a:rPr lang="ru-RU" sz="3000" dirty="0"/>
              <a:t>Ключевое отличие от </a:t>
            </a:r>
            <a:r>
              <a:rPr lang="en-US" sz="3000" dirty="0"/>
              <a:t>Link-State</a:t>
            </a:r>
            <a:r>
              <a:rPr lang="ru-RU" sz="3000" dirty="0"/>
              <a:t> – передача информации о маршрутах доступных </a:t>
            </a:r>
            <a:r>
              <a:rPr lang="ru-RU" sz="3000" b="1" dirty="0"/>
              <a:t>соседним</a:t>
            </a:r>
            <a:r>
              <a:rPr lang="ru-RU" sz="3000" dirty="0"/>
              <a:t> роутерам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2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Distance-Vector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057" y="2607482"/>
            <a:ext cx="7893885" cy="3603537"/>
          </a:xfrm>
        </p:spPr>
      </p:pic>
    </p:spTree>
    <p:extLst>
      <p:ext uri="{BB962C8B-B14F-4D97-AF65-F5344CB8AC3E}">
        <p14:creationId xmlns:p14="http://schemas.microsoft.com/office/powerpoint/2010/main" val="1798137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243</TotalTime>
  <Words>1162</Words>
  <Application>Microsoft Office PowerPoint</Application>
  <PresentationFormat>Широкоэкранный</PresentationFormat>
  <Paragraphs>142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Arial Unicode MS</vt:lpstr>
      <vt:lpstr>Century Gothic</vt:lpstr>
      <vt:lpstr>Wingdings 3</vt:lpstr>
      <vt:lpstr>Ион (конференц-зал)</vt:lpstr>
      <vt:lpstr>OSPF</vt:lpstr>
      <vt:lpstr>Протоколы сетевого уровня</vt:lpstr>
      <vt:lpstr>Функции протоколов маршрутизации</vt:lpstr>
      <vt:lpstr>Автономная система</vt:lpstr>
      <vt:lpstr>Виды протоколов маршрутизации</vt:lpstr>
      <vt:lpstr>Виды протоколов маршрутизации</vt:lpstr>
      <vt:lpstr>Виды алгоритмов выбора лучшего маршрута</vt:lpstr>
      <vt:lpstr>Distance-Vector</vt:lpstr>
      <vt:lpstr>Distance-Vector</vt:lpstr>
      <vt:lpstr>Split Horizont</vt:lpstr>
      <vt:lpstr>Link-State</vt:lpstr>
      <vt:lpstr>Метрики</vt:lpstr>
      <vt:lpstr>Административная дистанция</vt:lpstr>
      <vt:lpstr>OSPF</vt:lpstr>
      <vt:lpstr>Характеристики OSPF</vt:lpstr>
      <vt:lpstr>Административная дистанция</vt:lpstr>
      <vt:lpstr>OSPF</vt:lpstr>
      <vt:lpstr>Зоны OSPF</vt:lpstr>
      <vt:lpstr>OSPF</vt:lpstr>
      <vt:lpstr>Соседи OSPF</vt:lpstr>
      <vt:lpstr>Базы данных OSPF</vt:lpstr>
      <vt:lpstr>Пакеты OSPF</vt:lpstr>
      <vt:lpstr>Принцип работы OSPF</vt:lpstr>
      <vt:lpstr>Принцип работы OSPF</vt:lpstr>
      <vt:lpstr>DOWN</vt:lpstr>
      <vt:lpstr>INIT</vt:lpstr>
      <vt:lpstr>TWO-WAY</vt:lpstr>
      <vt:lpstr>EXSTART</vt:lpstr>
      <vt:lpstr>EXCHANGE</vt:lpstr>
      <vt:lpstr>LOADING</vt:lpstr>
      <vt:lpstr>FULL</vt:lpstr>
      <vt:lpstr>Алгоритм</vt:lpstr>
      <vt:lpstr>Алгоритм Dijkstra</vt:lpstr>
      <vt:lpstr>Установление смежности</vt:lpstr>
      <vt:lpstr>Выделенный и резервный маршрутизаторы</vt:lpstr>
      <vt:lpstr>Метрика OSPF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Levenets</dc:creator>
  <cp:lastModifiedBy>Daniil Svetlov</cp:lastModifiedBy>
  <cp:revision>19</cp:revision>
  <dcterms:created xsi:type="dcterms:W3CDTF">2016-02-16T09:19:20Z</dcterms:created>
  <dcterms:modified xsi:type="dcterms:W3CDTF">2016-02-17T22:48:15Z</dcterms:modified>
</cp:coreProperties>
</file>