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878" r:id="rId2"/>
    <p:sldId id="259" r:id="rId3"/>
    <p:sldId id="260" r:id="rId4"/>
    <p:sldId id="261" r:id="rId5"/>
    <p:sldId id="1046" r:id="rId6"/>
    <p:sldId id="1047" r:id="rId7"/>
    <p:sldId id="1048" r:id="rId8"/>
    <p:sldId id="1049" r:id="rId9"/>
    <p:sldId id="1050" r:id="rId10"/>
    <p:sldId id="1051" r:id="rId11"/>
    <p:sldId id="1053" r:id="rId12"/>
    <p:sldId id="1056" r:id="rId13"/>
    <p:sldId id="1052" r:id="rId14"/>
    <p:sldId id="1054" r:id="rId15"/>
    <p:sldId id="1055" r:id="rId16"/>
    <p:sldId id="910" r:id="rId17"/>
    <p:sldId id="1039" r:id="rId18"/>
    <p:sldId id="1069" r:id="rId19"/>
    <p:sldId id="1076" r:id="rId20"/>
    <p:sldId id="1058" r:id="rId21"/>
    <p:sldId id="1073" r:id="rId22"/>
    <p:sldId id="1059" r:id="rId23"/>
    <p:sldId id="1070" r:id="rId24"/>
    <p:sldId id="1071" r:id="rId25"/>
    <p:sldId id="1072" r:id="rId26"/>
    <p:sldId id="1074" r:id="rId27"/>
    <p:sldId id="1075" r:id="rId28"/>
    <p:sldId id="1040" r:id="rId29"/>
    <p:sldId id="1060" r:id="rId30"/>
    <p:sldId id="1082" r:id="rId31"/>
    <p:sldId id="1061" r:id="rId32"/>
    <p:sldId id="1093" r:id="rId33"/>
    <p:sldId id="1094" r:id="rId34"/>
    <p:sldId id="1078" r:id="rId35"/>
    <p:sldId id="1095" r:id="rId36"/>
    <p:sldId id="1083" r:id="rId37"/>
    <p:sldId id="1096" r:id="rId38"/>
    <p:sldId id="1097" r:id="rId39"/>
    <p:sldId id="1079" r:id="rId40"/>
    <p:sldId id="1099" r:id="rId41"/>
    <p:sldId id="1100" r:id="rId42"/>
    <p:sldId id="1101" r:id="rId43"/>
    <p:sldId id="1102" r:id="rId44"/>
    <p:sldId id="1109" r:id="rId45"/>
    <p:sldId id="1106" r:id="rId46"/>
    <p:sldId id="1090" r:id="rId47"/>
    <p:sldId id="1114" r:id="rId48"/>
    <p:sldId id="1112" r:id="rId49"/>
    <p:sldId id="1111" r:id="rId50"/>
    <p:sldId id="1103" r:id="rId51"/>
    <p:sldId id="1087" r:id="rId52"/>
    <p:sldId id="1107" r:id="rId53"/>
    <p:sldId id="1104" r:id="rId54"/>
    <p:sldId id="1081" r:id="rId55"/>
    <p:sldId id="1062" r:id="rId56"/>
    <p:sldId id="1063" r:id="rId57"/>
    <p:sldId id="1057" r:id="rId58"/>
    <p:sldId id="1113" r:id="rId59"/>
    <p:sldId id="1119" r:id="rId60"/>
    <p:sldId id="1115" r:id="rId61"/>
    <p:sldId id="1067" r:id="rId62"/>
    <p:sldId id="1066" r:id="rId63"/>
    <p:sldId id="1085" r:id="rId64"/>
    <p:sldId id="1116" r:id="rId65"/>
    <p:sldId id="1117" r:id="rId66"/>
    <p:sldId id="1118" r:id="rId67"/>
    <p:sldId id="1042" r:id="rId68"/>
    <p:sldId id="1043" r:id="rId69"/>
    <p:sldId id="1120" r:id="rId70"/>
    <p:sldId id="1044" r:id="rId71"/>
    <p:sldId id="1127" r:id="rId72"/>
    <p:sldId id="1128" r:id="rId73"/>
    <p:sldId id="1088" r:id="rId74"/>
    <p:sldId id="1035" r:id="rId75"/>
    <p:sldId id="1036" r:id="rId76"/>
    <p:sldId id="514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3399"/>
    <a:srgbClr val="9D2349"/>
    <a:srgbClr val="8C160A"/>
    <a:srgbClr val="0000FF"/>
    <a:srgbClr val="CCFFFF"/>
    <a:srgbClr val="FFFFFB"/>
    <a:srgbClr val="D4CF07"/>
    <a:srgbClr val="00153E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8401" autoAdjust="0"/>
  </p:normalViewPr>
  <p:slideViewPr>
    <p:cSldViewPr>
      <p:cViewPr varScale="1">
        <p:scale>
          <a:sx n="107" d="100"/>
          <a:sy n="107" d="100"/>
        </p:scale>
        <p:origin x="13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9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.xml"/><Relationship Id="rId3" Type="http://schemas.openxmlformats.org/officeDocument/2006/relationships/image" Target="../media/image6.gif"/><Relationship Id="rId7" Type="http://schemas.openxmlformats.org/officeDocument/2006/relationships/slide" Target="slide30.xml"/><Relationship Id="rId12" Type="http://schemas.openxmlformats.org/officeDocument/2006/relationships/slide" Target="slide7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67.xml"/><Relationship Id="rId5" Type="http://schemas.openxmlformats.org/officeDocument/2006/relationships/slide" Target="slide5.xml"/><Relationship Id="rId10" Type="http://schemas.openxmlformats.org/officeDocument/2006/relationships/slide" Target="slide57.xml"/><Relationship Id="rId4" Type="http://schemas.openxmlformats.org/officeDocument/2006/relationships/slide" Target="slide3.xml"/><Relationship Id="rId9" Type="http://schemas.openxmlformats.org/officeDocument/2006/relationships/slide" Target="slide4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кандидатом технических наук Кузьминой Ириной Викторовной </a:t>
            </a:r>
          </a:p>
        </p:txBody>
      </p:sp>
      <p:sp>
        <p:nvSpPr>
          <p:cNvPr id="2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15390" y="1581529"/>
            <a:ext cx="9144000" cy="98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Производство серной кислоты, аммиака, чугуна, стали</a:t>
            </a:r>
            <a:endParaRPr lang="ru-RU" sz="36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CC33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2023 г.</a:t>
            </a:r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7137" y="764704"/>
            <a:ext cx="8786874" cy="8467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«Общая и неорганическая химия»</a:t>
            </a:r>
          </a:p>
        </p:txBody>
      </p:sp>
    </p:spTree>
    <p:extLst>
      <p:ext uri="{BB962C8B-B14F-4D97-AF65-F5344CB8AC3E}">
        <p14:creationId xmlns:p14="http://schemas.microsoft.com/office/powerpoint/2010/main" val="1560491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3047" y="32256"/>
            <a:ext cx="7941598" cy="495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Полочные контактные аппараты </a:t>
            </a:r>
          </a:p>
        </p:txBody>
      </p:sp>
      <p:pic>
        <p:nvPicPr>
          <p:cNvPr id="512002" name="Picture 2" descr="E:\Материалы для презентаций 19.07.11\14.06.11\слоями катализатора, лежащими на полках, производитс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4191024"/>
            <a:ext cx="4762500" cy="2667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7504" y="679799"/>
            <a:ext cx="889365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В аппаратах такого типа высота каждого нижележащего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слоя катализатора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выше, чем расположенного над ним, т.е. увеличивается по ходу газа, а высота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теплообменников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уменьшается, так как по мере возрастания общей степени превращения скорость реакции снижается и соответственно уменьшается количество выделившегося тепла. В межтрубном пространстве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теплообменников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последовательно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снизу вверх проходит свежий газ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охлаждая продукты реакции и нагреваясь до температуры начала реакции.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1257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 descr="E:\Материалы для презентаций 19.07.11\14.06.11\слоями катализатора, лежащими на полках, производитс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76" y="3895431"/>
            <a:ext cx="4762500" cy="2667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512" y="32841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Как отмечалось выше, в производстве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серной кислоты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для  осуществления реакции 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→ 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ванадиевый катализатор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который менее активен, чем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платиновый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но дешевле и отравляется соединениями мышьяка в несколько тысяч раз меньше, чем платина. Ванадиевая контактная масса содержит в среднем 7 %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321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 descr="E:\Материалы для презентаций 19.07.11\14.06.11\слоями катализатора, лежащими на полках, производитс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637" y="3752428"/>
            <a:ext cx="4762500" cy="2667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7504" y="262618"/>
            <a:ext cx="893276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Повторим: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для осуществления данного процесса используют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полочные контактные аппараты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Принцип их действия состоит в том, что подогрев и охлаждение газа между слоями катализатора, лежащими на полках, производится в самом контактном аппарате с использованием различных теплоносителей или способов охлаждения.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19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90869"/>
            <a:ext cx="8786874" cy="88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Получение серной кислоты гидратацией оксида серы (VI)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132856"/>
            <a:ext cx="2357454" cy="469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13658" y="1680599"/>
            <a:ext cx="6786610" cy="400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47675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Охлажденный в теплообменнике </a:t>
            </a:r>
            <a:r>
              <a:rPr kumimoji="0" lang="ru-RU" sz="28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оксид серы (VI)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направляют в поглотительную башню. </a:t>
            </a:r>
            <a:r>
              <a:rPr kumimoji="0" lang="ru-RU" sz="28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Оксид серы (VI)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поглощают не водой, а </a:t>
            </a:r>
            <a:r>
              <a:rPr kumimoji="0" lang="ru-RU" sz="28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серной кислотой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 массовой долей 98 %, реагируя с содержащейся в ней водой: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kumimoji="0" lang="ru-RU" sz="2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+H</a:t>
            </a:r>
            <a:r>
              <a:rPr kumimoji="0" lang="ru-RU" sz="2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  = H</a:t>
            </a:r>
            <a:r>
              <a:rPr kumimoji="0" lang="ru-RU" sz="2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kumimoji="0" lang="ru-RU" sz="2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+ Q</a:t>
            </a:r>
          </a:p>
          <a:p>
            <a:pPr marR="0" lvl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447675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Получается </a:t>
            </a:r>
            <a:r>
              <a:rPr kumimoji="0" lang="ru-RU" sz="28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безводная </a:t>
            </a:r>
            <a:r>
              <a:rPr kumimoji="0" lang="ru-RU" sz="28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серная кислота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при растворении в которой </a:t>
            </a:r>
            <a:r>
              <a:rPr kumimoji="0" lang="ru-RU" sz="28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оксида серы (VI)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образуется </a:t>
            </a:r>
            <a:r>
              <a:rPr kumimoji="0" lang="ru-RU" sz="28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олеум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72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" y="572495"/>
            <a:ext cx="9106451" cy="58808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E6DB9E-0A0A-4D76-AE42-B94C6835FE51}"/>
              </a:ext>
            </a:extLst>
          </p:cNvPr>
          <p:cNvSpPr/>
          <p:nvPr/>
        </p:nvSpPr>
        <p:spPr>
          <a:xfrm>
            <a:off x="107504" y="-27384"/>
            <a:ext cx="8856984" cy="7525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Технологическая  схема производства серной кислоты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Управляющая кнопка: далее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973856-EF78-4B80-8847-18FF2E0BE87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EB24A8C-B637-4724-8D0D-3FF7309E432E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B32B5EC-7B76-4EC9-B77B-8849A8DF5F2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541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 descr="image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09293"/>
            <a:ext cx="3786214" cy="211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143240" y="2857496"/>
            <a:ext cx="714380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7141" y="3238761"/>
            <a:ext cx="892971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</a:pP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Технологическая  схема производства серной кислоты:</a:t>
            </a:r>
            <a:endParaRPr lang="ru-RU" sz="25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5000"/>
              </a:lnSpc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– 1-я промывная башня; 2 – 2-я промывная башня с насадкой; 3 – мокрый электрофильтр; </a:t>
            </a:r>
          </a:p>
          <a:p>
            <a:pPr lvl="0" algn="ctr" eaLnBrk="0" hangingPunct="0">
              <a:lnSpc>
                <a:spcPct val="85000"/>
              </a:lnSpc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 – сушильная башня с насадкой; </a:t>
            </a:r>
          </a:p>
          <a:p>
            <a:pPr lvl="0" algn="ctr" eaLnBrk="0" hangingPunct="0">
              <a:lnSpc>
                <a:spcPct val="85000"/>
              </a:lnSpc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 – турбокомпрессор; 6 – </a:t>
            </a:r>
            <a:r>
              <a:rPr lang="ru-RU" sz="25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трубчатый теплообменник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lvl="0" algn="ctr" eaLnBrk="0" hangingPunct="0">
              <a:lnSpc>
                <a:spcPct val="85000"/>
              </a:lnSpc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 – </a:t>
            </a:r>
            <a:r>
              <a:rPr lang="ru-RU" sz="25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контактный аппарат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8 – </a:t>
            </a:r>
            <a:r>
              <a:rPr lang="ru-RU" sz="25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трубчатый холодильник газа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9 и 10 – абсорбционные башни с насадкой; </a:t>
            </a:r>
          </a:p>
          <a:p>
            <a:pPr lvl="0" algn="ctr" eaLnBrk="0" hangingPunct="0">
              <a:lnSpc>
                <a:spcPct val="85000"/>
              </a:lnSpc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 – центробежные насосы; 12 – сборники кислоты; </a:t>
            </a:r>
          </a:p>
          <a:p>
            <a:pPr lvl="0" algn="ctr" eaLnBrk="0" hangingPunct="0">
              <a:lnSpc>
                <a:spcPct val="85000"/>
              </a:lnSpc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13 – холодильники кислоты</a:t>
            </a:r>
            <a:endParaRPr lang="ru-RU" sz="25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23.05.13-домашние документы\Виртуальные лекции 28.07.11\Химия\Серная кислота\анимашки\схема производства серной кислоты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0" y="0"/>
            <a:ext cx="5238750" cy="2381250"/>
          </a:xfrm>
          <a:prstGeom prst="rect">
            <a:avLst/>
          </a:prstGeom>
          <a:noFill/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69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1483" y="25121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Производство аммиака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8" y="2054245"/>
            <a:ext cx="6096000" cy="4772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71452"/>
            <a:ext cx="4534949" cy="26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9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7D743E-0260-46FC-8CE0-FF526871B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2" y="2476266"/>
            <a:ext cx="3532166" cy="437697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7E8EDE-EDB7-4E09-9A67-79FEF1555E58}"/>
              </a:ext>
            </a:extLst>
          </p:cNvPr>
          <p:cNvSpPr/>
          <p:nvPr/>
        </p:nvSpPr>
        <p:spPr>
          <a:xfrm>
            <a:off x="179512" y="51054"/>
            <a:ext cx="8932766" cy="252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Ежегодно в мире химические предприятия выпускают порядка 180 миллионов тонн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аммиака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Образуется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аммиак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результате непосредственного соединения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азота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при протекании химической реакции с выделением тепла: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+ 3H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2NH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+ 91,84 кДж</a:t>
            </a:r>
          </a:p>
        </p:txBody>
      </p:sp>
    </p:spTree>
    <p:extLst>
      <p:ext uri="{BB962C8B-B14F-4D97-AF65-F5344CB8AC3E}">
        <p14:creationId xmlns:p14="http://schemas.microsoft.com/office/powerpoint/2010/main" val="34159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6ACF45-707F-4B13-977D-E3A07B303668}"/>
              </a:ext>
            </a:extLst>
          </p:cNvPr>
          <p:cNvSpPr/>
          <p:nvPr/>
        </p:nvSpPr>
        <p:spPr>
          <a:xfrm>
            <a:off x="179512" y="256404"/>
            <a:ext cx="893276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Наибольший выход аммиака 30 % достигается при температуре 500 °C и давлении в 350 атмосфер, притом для протекания реакции используют катализатор – пористое железо с оксидом калия. Аммиак в промышленных условиях синтезируют из азота и водорода при высокой температуре. К молекуле двухатомного азота добавляют три двухатомные молекулы водорода.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i="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Рассмотрим этот процесс подробнее.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D9C314-721A-468E-9505-4EE6D2B07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26" t="41600" r="24013" b="10801"/>
          <a:stretch/>
        </p:blipFill>
        <p:spPr>
          <a:xfrm>
            <a:off x="31722" y="4382707"/>
            <a:ext cx="482453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8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91DE18-415D-4454-95FE-E7FF0187A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575" t="75801" r="35038" b="14691"/>
          <a:stretch/>
        </p:blipFill>
        <p:spPr>
          <a:xfrm>
            <a:off x="3016709" y="3880335"/>
            <a:ext cx="4714440" cy="18834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108FB9-BBFC-413A-950B-C33FB64138DB}"/>
              </a:ext>
            </a:extLst>
          </p:cNvPr>
          <p:cNvSpPr/>
          <p:nvPr/>
        </p:nvSpPr>
        <p:spPr>
          <a:xfrm>
            <a:off x="611127" y="17773"/>
            <a:ext cx="8183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Сырьё для производства аммиака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720080-DD7E-45ED-9CA8-3B3F893F62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630" t="18200" r="12683" b="56615"/>
          <a:stretch/>
        </p:blipFill>
        <p:spPr>
          <a:xfrm>
            <a:off x="410356" y="4626958"/>
            <a:ext cx="2392120" cy="172133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2DF158-5771-42DE-92AF-E31F3113265F}"/>
              </a:ext>
            </a:extLst>
          </p:cNvPr>
          <p:cNvSpPr/>
          <p:nvPr/>
        </p:nvSpPr>
        <p:spPr>
          <a:xfrm>
            <a:off x="145913" y="667328"/>
            <a:ext cx="885217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Основным сырьем является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азото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-водородная смесь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вспомогательным материалом служит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пористое железо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используемое в качестве катализатора.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Азот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получают ректификацией жидкого воздуха.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азотоводородной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смеси получают парокислородной конверсией метана (из природного газа):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6625392-F9B1-44C4-9145-DFE54BF0D2B0}"/>
              </a:ext>
            </a:extLst>
          </p:cNvPr>
          <p:cNvSpPr/>
          <p:nvPr/>
        </p:nvSpPr>
        <p:spPr>
          <a:xfrm>
            <a:off x="31722" y="6334780"/>
            <a:ext cx="3149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Губчатое железо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9D23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49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по дисциплинам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«Естествознание»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93D961-1E07-4BDF-9628-8BE9B7BB0B30}"/>
              </a:ext>
            </a:extLst>
          </p:cNvPr>
          <p:cNvSpPr/>
          <p:nvPr/>
        </p:nvSpPr>
        <p:spPr>
          <a:xfrm>
            <a:off x="836930" y="-99392"/>
            <a:ext cx="7383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Стадии производства аммиака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85F48E-B211-4C4D-8414-AD6F2E1A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49" y="817215"/>
            <a:ext cx="6096000" cy="47720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13678B-DF0B-44A0-A8FE-02E70181B337}"/>
              </a:ext>
            </a:extLst>
          </p:cNvPr>
          <p:cNvSpPr/>
          <p:nvPr/>
        </p:nvSpPr>
        <p:spPr>
          <a:xfrm>
            <a:off x="2051720" y="4797152"/>
            <a:ext cx="540955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8945770-35C8-4568-93F5-48DF93709FBE}"/>
              </a:ext>
            </a:extLst>
          </p:cNvPr>
          <p:cNvSpPr/>
          <p:nvPr/>
        </p:nvSpPr>
        <p:spPr>
          <a:xfrm>
            <a:off x="723724" y="4632791"/>
            <a:ext cx="809563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ru-RU" sz="27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азото</a:t>
            </a: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-водородная смесь, 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турбокомпрессор, 3 – колонна синтеза, 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холодильник, 5 – сепаратор, 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циркуляционный насос, 7 – аммиак на склад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66399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3090F5-A7C6-49C7-9E79-01F1638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13943"/>
            <a:ext cx="5331272" cy="4173386"/>
          </a:xfrm>
          <a:prstGeom prst="rect">
            <a:avLst/>
          </a:prstGeom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F89147B-291E-4C65-B605-51232D58D5DF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16378C1-2EAD-4093-B359-8B40289E975F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7E9E122-0B9E-45F7-85FA-096FAC14100B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FA6D7A-ECCC-4F51-9DF6-DADACC016B51}"/>
              </a:ext>
            </a:extLst>
          </p:cNvPr>
          <p:cNvSpPr/>
          <p:nvPr/>
        </p:nvSpPr>
        <p:spPr>
          <a:xfrm>
            <a:off x="116150" y="31730"/>
            <a:ext cx="8920345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Смесь азота и водорода (1) очищают от кислорода, водяных паров, пыли и других веществ. После этого она поступает в турбокомпрессор (2) для создания необходимого давления.</a:t>
            </a:r>
          </a:p>
          <a:p>
            <a:pPr marL="358775" indent="-358775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Сжатая смесь попадает в колонну синтеза (3) для последующей подготовки. Её нагревают до оптимальной температуры в трубах теплообменника.</a:t>
            </a:r>
          </a:p>
        </p:txBody>
      </p:sp>
    </p:spTree>
    <p:extLst>
      <p:ext uri="{BB962C8B-B14F-4D97-AF65-F5344CB8AC3E}">
        <p14:creationId xmlns:p14="http://schemas.microsoft.com/office/powerpoint/2010/main" val="3362588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E4425D-B380-4282-8C6A-22DC215E93FC}"/>
              </a:ext>
            </a:extLst>
          </p:cNvPr>
          <p:cNvSpPr/>
          <p:nvPr/>
        </p:nvSpPr>
        <p:spPr>
          <a:xfrm>
            <a:off x="116150" y="31730"/>
            <a:ext cx="8920345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3"/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Подготовленная смесь поступает в ёмкость с катализатором, где и происходит синтез аммиака: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+ 3H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2NH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+ 91,84 кДж</a:t>
            </a:r>
          </a:p>
          <a:p>
            <a:pPr indent="447675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Большое значение имеет площадь поверхности катализатора.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изготавливают в виде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губчатых гранул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таблеток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Поскольку активность катализатора сильно снижается от присутствия примесей, то реагирующие газы подвергают тщательной очистке (от воды, соединений серы и др.).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872503-9DB9-45CC-B924-BB52C8E1FC65}"/>
              </a:ext>
            </a:extLst>
          </p:cNvPr>
          <p:cNvSpPr/>
          <p:nvPr/>
        </p:nvSpPr>
        <p:spPr>
          <a:xfrm>
            <a:off x="1422612" y="6277769"/>
            <a:ext cx="3149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Губчатое железо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9D2349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CF1F86-C70F-4299-AF5C-3428A22D1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" t="55600" r="43700" b="29753"/>
          <a:stretch/>
        </p:blipFill>
        <p:spPr>
          <a:xfrm>
            <a:off x="31722" y="5338601"/>
            <a:ext cx="6394907" cy="957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900559-932E-495A-BCDB-68C8671F3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30" t="18200" r="12683" b="56615"/>
          <a:stretch/>
        </p:blipFill>
        <p:spPr>
          <a:xfrm>
            <a:off x="6197960" y="4359020"/>
            <a:ext cx="2392120" cy="17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3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EEF5A0-37CB-4862-A9D3-34904C718D26}"/>
              </a:ext>
            </a:extLst>
          </p:cNvPr>
          <p:cNvSpPr/>
          <p:nvPr/>
        </p:nvSpPr>
        <p:spPr>
          <a:xfrm>
            <a:off x="9202" y="31730"/>
            <a:ext cx="9103075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</a:pP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Газовая смесь, состоящая из </a:t>
            </a:r>
            <a:r>
              <a:rPr lang="ru-RU" sz="27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непрореагировав-ших</a:t>
            </a: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веществ и продукта реакции (азот, водород, аммиак) после контакта с катализатором предварительно охлаждается в теплообменнике, отдавая теплоту входящим газам, а затем поступает в холодильник (4). Охлаждение, которое производят водой, движущейся противотоком, приводит к конденсации полученного аммиака, в сепараторе (5) он отделяется от непрореагировавших газов, которые циркуляционный компрессор (6) возвращает в колонну синтеза. Жидкий аммиак отправляют на склад (7).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F016BF-68BB-447A-9032-2A807918D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3848" y="4254480"/>
            <a:ext cx="3942878" cy="26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B8B768-798A-4E35-A01F-E3AA313F3A35}"/>
              </a:ext>
            </a:extLst>
          </p:cNvPr>
          <p:cNvSpPr/>
          <p:nvPr/>
        </p:nvSpPr>
        <p:spPr>
          <a:xfrm>
            <a:off x="71500" y="-6846"/>
            <a:ext cx="900100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Многократная циркуляция газов позволяет повысить выход продукта до 85 – 90 %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 теоретического. Затраты на производство существенно снижаются за счёт осуществления непрерывности процесса. Это позволяет полностью автоматизировать производство.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03B8BA-0414-421D-8948-EC82CD61B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520" y="2264783"/>
            <a:ext cx="6874810" cy="45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0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EDD4B5-F8A3-411D-9157-4560B2A084A3}"/>
              </a:ext>
            </a:extLst>
          </p:cNvPr>
          <p:cNvSpPr/>
          <p:nvPr/>
        </p:nvSpPr>
        <p:spPr>
          <a:xfrm>
            <a:off x="31722" y="154"/>
            <a:ext cx="8932766" cy="72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Основные используемые аппараты и их назначение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5A237EB-AB5E-443D-BF2B-50E025C93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522074"/>
              </p:ext>
            </p:extLst>
          </p:nvPr>
        </p:nvGraphicFramePr>
        <p:xfrm>
          <a:off x="251520" y="762963"/>
          <a:ext cx="8640960" cy="564027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3577715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3139415975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3738272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Аппараты </a:t>
                      </a: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Назначение </a:t>
                      </a: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Реакция </a:t>
                      </a: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479226"/>
                  </a:ext>
                </a:extLst>
              </a:tr>
              <a:tr h="41603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Турбокомпрессор</a:t>
                      </a: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Сжатие смеси до необходимого давления  25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10</a:t>
                      </a:r>
                      <a:r>
                        <a:rPr lang="ru-RU" sz="2700" b="1" baseline="30000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6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Па </a:t>
                      </a: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—</a:t>
                      </a: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946365"/>
                  </a:ext>
                </a:extLst>
              </a:tr>
              <a:tr h="340969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ru-RU" sz="2700" b="1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Колонна синтеза 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ru-RU" sz="2700" b="1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Газы реагируют при 450—500 </a:t>
                      </a:r>
                      <a:r>
                        <a:rPr kumimoji="0" lang="ru-RU" sz="2700" b="1" i="0" kern="1200" baseline="300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</a:t>
                      </a:r>
                      <a:r>
                        <a:rPr kumimoji="0" lang="ru-RU" sz="2700" b="1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</a:t>
                      </a:r>
                      <a:r>
                        <a:rPr kumimoji="0" lang="ru-RU" sz="2700" b="1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присутствии катализатора под давлением с образованием 10—20 % аммиака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2700" b="1" baseline="-250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+ 3H</a:t>
                      </a:r>
                      <a:r>
                        <a:rPr lang="ru-RU" sz="2700" b="1" baseline="-250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7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700" b="1" dirty="0"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</a:t>
                      </a:r>
                      <a:r>
                        <a:rPr lang="ru-RU" sz="27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700" b="1" dirty="0"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</a:t>
                      </a:r>
                      <a:r>
                        <a:rPr lang="ru-RU" sz="27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2NH</a:t>
                      </a:r>
                      <a:r>
                        <a:rPr lang="ru-RU" sz="2700" b="1" baseline="-250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27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 +91,84 кДж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23435" marR="123435" marT="82290" marB="123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736849"/>
                  </a:ext>
                </a:extLst>
              </a:tr>
              <a:tr h="54840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Холодильник </a:t>
                      </a:r>
                    </a:p>
                  </a:txBody>
                  <a:tcPr marL="142875" marR="142875" marT="95250" marB="1428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</a:rPr>
                        <a:t>Сжижение аммиака </a:t>
                      </a:r>
                    </a:p>
                  </a:txBody>
                  <a:tcPr marL="142875" marR="142875" marT="95250" marB="1428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— </a:t>
                      </a:r>
                    </a:p>
                  </a:txBody>
                  <a:tcPr marL="142875" marR="142875" marT="95250" marB="1428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925213"/>
                  </a:ext>
                </a:extLst>
              </a:tr>
              <a:tr h="54840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</a:rPr>
                        <a:t>Сепаратор</a:t>
                      </a:r>
                    </a:p>
                  </a:txBody>
                  <a:tcPr marL="142875" marR="142875" marT="95250" marB="1428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</a:rPr>
                        <a:t>Отделение аммиака от непрореагировавших азота и водорода </a:t>
                      </a:r>
                    </a:p>
                  </a:txBody>
                  <a:tcPr marL="142875" marR="142875" marT="95250" marB="1428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</a:rPr>
                        <a:t>—</a:t>
                      </a:r>
                    </a:p>
                  </a:txBody>
                  <a:tcPr marL="142875" marR="142875" marT="95250" marB="1428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973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16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7319B0-F382-4967-93F0-BBFE683DC0C9}"/>
              </a:ext>
            </a:extLst>
          </p:cNvPr>
          <p:cNvSpPr/>
          <p:nvPr/>
        </p:nvSpPr>
        <p:spPr>
          <a:xfrm>
            <a:off x="453568" y="0"/>
            <a:ext cx="8388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Основные технологические показатели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A44ADA-158A-4744-A558-99C66B323ACF}"/>
              </a:ext>
            </a:extLst>
          </p:cNvPr>
          <p:cNvSpPr/>
          <p:nvPr/>
        </p:nvSpPr>
        <p:spPr>
          <a:xfrm>
            <a:off x="107504" y="696988"/>
            <a:ext cx="8928992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расход электрической энергии на производство 1 тонны аммиака – 3200 кВт  ч. </a:t>
            </a:r>
          </a:p>
          <a:p>
            <a:pPr marL="266700" indent="-2667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1 тонны аммиака требуется 1500 м воды (поэтому химические предприятия строят рядом с водными источниками).</a:t>
            </a:r>
          </a:p>
          <a:p>
            <a:pPr marL="266700" indent="-2667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практического выхода аммиака в одном цикле – 10–20 %, в целом – до 85–90 %.</a:t>
            </a:r>
          </a:p>
          <a:p>
            <a:pPr marL="266700" indent="-2667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одной колонны в сутки – 1000–2000 т.</a:t>
            </a:r>
          </a:p>
          <a:p>
            <a:pPr marL="266700" indent="-2667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катализатора – через 5–6 лет.</a:t>
            </a:r>
            <a:endParaRPr lang="ru-RU" sz="28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9FA760-34FD-4CF1-86AA-64DADAC772E9}"/>
              </a:ext>
            </a:extLst>
          </p:cNvPr>
          <p:cNvSpPr/>
          <p:nvPr/>
        </p:nvSpPr>
        <p:spPr>
          <a:xfrm>
            <a:off x="107504" y="309770"/>
            <a:ext cx="892899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технологического процесса: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движения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азотоводородной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смеси в колонне синтеза выбирают таким образом, чтобы максимально использовать теплоту реакции и предохранить наружные стенки аппарата от чрезмерного нагревания. Образующийся аммиак (10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20 %) отделяют сжижением, возвращая непрореагировавшую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азотоводородную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смесь в колонну синтеза.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непрерывный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циркуляционный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 продуктом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производства является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аммиак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побочных продуктов нет.</a:t>
            </a:r>
            <a:endParaRPr lang="ru-RU" sz="28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52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" y="0"/>
            <a:ext cx="9114881" cy="6453336"/>
          </a:xfrm>
          <a:prstGeom prst="rect">
            <a:avLst/>
          </a:prstGeom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61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332656"/>
            <a:ext cx="9144000" cy="5755784"/>
          </a:xfrm>
          <a:prstGeom prst="rect">
            <a:avLst/>
          </a:prstGeom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443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вишневым или желтым цветом</a:t>
            </a: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251521" y="2339471"/>
            <a:ext cx="255676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материалу занятий</a:t>
            </a: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FE2692-5A8F-4DDB-B51B-BD39B2C9E2C4}"/>
              </a:ext>
            </a:extLst>
          </p:cNvPr>
          <p:cNvSpPr/>
          <p:nvPr/>
        </p:nvSpPr>
        <p:spPr>
          <a:xfrm>
            <a:off x="3383006" y="-17548"/>
            <a:ext cx="19094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Железо</a:t>
            </a:r>
            <a:endParaRPr lang="ru-RU" sz="3000" b="1" i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9C5AE5-F7B4-42C3-881F-71D9EB95C0AD}"/>
              </a:ext>
            </a:extLst>
          </p:cNvPr>
          <p:cNvSpPr/>
          <p:nvPr/>
        </p:nvSpPr>
        <p:spPr>
          <a:xfrm>
            <a:off x="31758" y="764704"/>
            <a:ext cx="900473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Железо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</a:rPr>
              <a:t>стоит на втором месте (4,7% в Земной </a:t>
            </a:r>
            <a:r>
              <a:rPr lang="ru-RU" sz="2800" b="1" dirty="0" err="1">
                <a:solidFill>
                  <a:srgbClr val="333333"/>
                </a:solidFill>
                <a:latin typeface="Arial" panose="020B0604020202020204" pitchFamily="34" charset="0"/>
              </a:rPr>
              <a:t>коре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</a:rPr>
              <a:t>) после алюминия по запасам и распространенности на планете. Оно обнаружено еще на заре человеческого общества и до сих пор не теряет своего значения и повсюду используется.</a:t>
            </a:r>
          </a:p>
          <a:p>
            <a:pPr indent="450000" algn="just" fontAlgn="base">
              <a:lnSpc>
                <a:spcPct val="80000"/>
              </a:lnSpc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</a:rPr>
              <a:t>Чаще всего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железо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</a:rPr>
              <a:t> находят в богатых металлом рудах, которые можно относительно легко добывать и перерабатывать. В чистом виде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железо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</a:rPr>
              <a:t> находили только в метеоритах, а в соединениях оно присутствует в сульфидах, силикатах и оксидах.</a:t>
            </a:r>
            <a:endParaRPr lang="ru-RU" sz="28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F35CF0-0A26-4980-BD7F-01ABE432A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16401" r="20863" b="10801"/>
          <a:stretch/>
        </p:blipFill>
        <p:spPr>
          <a:xfrm>
            <a:off x="4280635" y="4621347"/>
            <a:ext cx="3441005" cy="22366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CC69E4-1D8D-4D8E-9191-A86161276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66800" r="57875" b="15000"/>
          <a:stretch/>
        </p:blipFill>
        <p:spPr>
          <a:xfrm>
            <a:off x="31722" y="5112531"/>
            <a:ext cx="4217159" cy="1713221"/>
          </a:xfrm>
          <a:prstGeom prst="rect">
            <a:avLst/>
          </a:prstGeom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AB43D57-7E1B-454D-87F2-E941E4B172AD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0A3F222-D9DD-4777-819B-C98A8932EBD0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EBD05D2-BD75-49D9-A85D-F80DC61F4DEC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42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0" y="34280"/>
            <a:ext cx="9086057" cy="61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B8D750-B86D-4807-80D8-7F0A288E4927}"/>
              </a:ext>
            </a:extLst>
          </p:cNvPr>
          <p:cNvSpPr/>
          <p:nvPr/>
        </p:nvSpPr>
        <p:spPr>
          <a:xfrm>
            <a:off x="1180811" y="31730"/>
            <a:ext cx="7055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C160A"/>
                </a:solidFill>
                <a:latin typeface="Arial Black" panose="020B0A04020102020204" pitchFamily="34" charset="0"/>
              </a:rPr>
              <a:t>Области применения железа</a:t>
            </a:r>
            <a:endParaRPr lang="ru-RU" sz="3200" b="1" i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C160A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A88D1E-76E2-49FC-9A1C-3609A07D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8" t="51400" r="57875" b="22000"/>
          <a:stretch/>
        </p:blipFill>
        <p:spPr>
          <a:xfrm>
            <a:off x="736892" y="1260767"/>
            <a:ext cx="750399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9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F996E5-0E9F-4465-86EC-C2CD448BBC1B}"/>
              </a:ext>
            </a:extLst>
          </p:cNvPr>
          <p:cNvSpPr/>
          <p:nvPr/>
        </p:nvSpPr>
        <p:spPr>
          <a:xfrm>
            <a:off x="2627784" y="188640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Чугун и сталь</a:t>
            </a:r>
            <a:endParaRPr lang="ru-RU" sz="3200" b="1" i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136E5E-A9A8-4289-BCEA-547014B8E5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21641" r="17022" b="29000"/>
          <a:stretch/>
        </p:blipFill>
        <p:spPr>
          <a:xfrm>
            <a:off x="528980" y="1716457"/>
            <a:ext cx="7954191" cy="34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5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438256-6D4D-4407-9F2E-A22B6237560A}"/>
              </a:ext>
            </a:extLst>
          </p:cNvPr>
          <p:cNvSpPr/>
          <p:nvPr/>
        </p:nvSpPr>
        <p:spPr>
          <a:xfrm>
            <a:off x="1814145" y="0"/>
            <a:ext cx="5917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Отличия чугуна от стали</a:t>
            </a:r>
            <a:endParaRPr lang="ru-RU" sz="3200" b="1" i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E26C4D-5E08-49FB-BC73-32110D48EBC9}"/>
              </a:ext>
            </a:extLst>
          </p:cNvPr>
          <p:cNvSpPr/>
          <p:nvPr/>
        </p:nvSpPr>
        <p:spPr>
          <a:xfrm>
            <a:off x="148852" y="722291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 материала относятся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группе черных металлов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Внешне их сложно различить, а некоторые свойства перекликаются между собой. Это объясняется тем, что 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представляют собой углеродистые сплавы железа. Именно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C определяет их главное различие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B75CF1-5E44-428A-A218-488EEAC1C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4" t="50000" r="20076" b="15000"/>
          <a:stretch/>
        </p:blipFill>
        <p:spPr>
          <a:xfrm>
            <a:off x="851082" y="3811249"/>
            <a:ext cx="7308507" cy="22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4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9759B4-C55A-4214-8A70-02FF2EF09902}"/>
              </a:ext>
            </a:extLst>
          </p:cNvPr>
          <p:cNvSpPr/>
          <p:nvPr/>
        </p:nvSpPr>
        <p:spPr>
          <a:xfrm>
            <a:off x="179512" y="404664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Отличия чугуна от стали:</a:t>
            </a:r>
          </a:p>
          <a:p>
            <a:pPr algn="just">
              <a:buClr>
                <a:srgbClr val="C00000"/>
              </a:buClr>
            </a:pPr>
            <a:endParaRPr lang="ru-RU" sz="1400" b="1" dirty="0">
              <a:solidFill>
                <a:srgbClr val="364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обладает большей прочностью за счет более низкого содержания углерода.</a:t>
            </a: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Чугунные металлоизделия 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хрупкие.</a:t>
            </a: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Стальные изделия 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 повсеместно: и в быту, и в производстве.</a:t>
            </a: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является основой для производства стали.</a:t>
            </a:r>
            <a:endParaRPr lang="ru-RU" sz="2800" b="1" i="0" dirty="0">
              <a:solidFill>
                <a:srgbClr val="3641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1539C7-4361-404D-B055-56E2A844A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4" t="50000" r="20076" b="15000"/>
          <a:stretch/>
        </p:blipFill>
        <p:spPr>
          <a:xfrm>
            <a:off x="660763" y="4267050"/>
            <a:ext cx="7308507" cy="2289345"/>
          </a:xfrm>
          <a:prstGeom prst="rect">
            <a:avLst/>
          </a:prstGeom>
        </p:spPr>
      </p:pic>
      <p:sp>
        <p:nvSpPr>
          <p:cNvPr id="14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4BB261-CF70-4A56-AE34-1B78585E90C5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50C96B8-389C-48C1-8241-287EC3157ED2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EDCCBB9-E4AD-4B83-A505-2899BF75A4A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899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384556-788D-4816-998D-650740622694}"/>
              </a:ext>
            </a:extLst>
          </p:cNvPr>
          <p:cNvSpPr/>
          <p:nvPr/>
        </p:nvSpPr>
        <p:spPr>
          <a:xfrm>
            <a:off x="179512" y="188640"/>
            <a:ext cx="878497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Определить, какое изделие перед вами находится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стальное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чугунное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можно тремя способами:</a:t>
            </a:r>
          </a:p>
          <a:p>
            <a:pPr marL="358775" indent="-358775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излому (визуально) ‒ этот метод применим для деталей, которые идут в лом или в качестве заготовок. На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чугунном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сломе виден матовый темно-серый оттенок, образовавшиеся трещины имеют выраженную структуру.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Стальное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изделие ‒ более светлое, поверхность глянцевая.</a:t>
            </a:r>
          </a:p>
          <a:p>
            <a:pPr marL="358775" indent="-358775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Сверлением ‒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стальная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стружка имеет витую форму, по длине она больше сверла, хорошо гнется.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Чугунная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стружка крошится при малейшем воздействии.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1539C7-4361-404D-B055-56E2A844A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4" t="50000" r="20076" b="15000"/>
          <a:stretch/>
        </p:blipFill>
        <p:spPr>
          <a:xfrm>
            <a:off x="1996853" y="5343567"/>
            <a:ext cx="4680520" cy="146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0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384556-788D-4816-998D-650740622694}"/>
              </a:ext>
            </a:extLst>
          </p:cNvPr>
          <p:cNvSpPr/>
          <p:nvPr/>
        </p:nvSpPr>
        <p:spPr>
          <a:xfrm>
            <a:off x="179512" y="188640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3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Шлифовкой ‒ при прохождении шлифовальной машиной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стальной 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 образуется множество продолговатых искр желтого и белого цвета. У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чугуна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искр меньше, они короче, красноватого оттенка.</a:t>
            </a:r>
            <a:endParaRPr lang="ru-RU" sz="2800" b="1" i="0" dirty="0">
              <a:solidFill>
                <a:srgbClr val="3641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1539C7-4361-404D-B055-56E2A844A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4" t="50000" r="20076" b="15000"/>
          <a:stretch/>
        </p:blipFill>
        <p:spPr>
          <a:xfrm>
            <a:off x="698522" y="3358991"/>
            <a:ext cx="7308507" cy="22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7D3128-B1FA-41E5-B55D-4FB17C382DA6}"/>
              </a:ext>
            </a:extLst>
          </p:cNvPr>
          <p:cNvSpPr/>
          <p:nvPr/>
        </p:nvSpPr>
        <p:spPr>
          <a:xfrm>
            <a:off x="1763688" y="-58123"/>
            <a:ext cx="51042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Характеристики стали</a:t>
            </a:r>
            <a:endParaRPr lang="ru-RU" sz="3000" b="1" i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04F69F-EFB6-4C29-BF6F-BC85EA759EF4}"/>
              </a:ext>
            </a:extLst>
          </p:cNvPr>
          <p:cNvSpPr/>
          <p:nvPr/>
        </p:nvSpPr>
        <p:spPr>
          <a:xfrm>
            <a:off x="57426" y="620688"/>
            <a:ext cx="8979069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‒ это сплав железа и углерода, соотношение которых составляет от 45% и до 2% соответственно. В зависимости от марки в состав могут входить никель, хром, кремний, марганец и прочие добавки. Вариативность легирующих компонентов обеспечивает материалу обилие свойств.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Углерод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за твердость и прочностные 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 сплава. Благодаря ему металл обладает высокой прочностью, пластичностью, легко поддается обработке.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86499-83E4-4CD5-8D94-1A357DD08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8" t="49405" r="30205" b="29345"/>
          <a:stretch/>
        </p:blipFill>
        <p:spPr>
          <a:xfrm>
            <a:off x="1619672" y="5290701"/>
            <a:ext cx="4923099" cy="15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5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04F69F-EFB6-4C29-BF6F-BC85EA759EF4}"/>
              </a:ext>
            </a:extLst>
          </p:cNvPr>
          <p:cNvSpPr/>
          <p:nvPr/>
        </p:nvSpPr>
        <p:spPr>
          <a:xfrm>
            <a:off x="133209" y="260648"/>
            <a:ext cx="8979069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различают: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наличию легирующих компонентов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6450" indent="-447675" algn="just">
              <a:lnSpc>
                <a:spcPct val="85000"/>
              </a:lnSpc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низколегированную;</a:t>
            </a:r>
          </a:p>
          <a:p>
            <a:pPr marL="806450" indent="-447675" algn="just">
              <a:lnSpc>
                <a:spcPct val="85000"/>
              </a:lnSpc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среднелегированную;</a:t>
            </a:r>
          </a:p>
          <a:p>
            <a:pPr marL="806450" indent="-447675" algn="just">
              <a:lnSpc>
                <a:spcPct val="85000"/>
              </a:lnSpc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высоколегированную;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содержанию углерода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6450" indent="-447675" algn="just">
              <a:lnSpc>
                <a:spcPct val="85000"/>
              </a:lnSpc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низкоуглеродистую;</a:t>
            </a:r>
          </a:p>
          <a:p>
            <a:pPr marL="806450" indent="-447675" algn="just">
              <a:lnSpc>
                <a:spcPct val="85000"/>
              </a:lnSpc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среднеуглеродистую;</a:t>
            </a:r>
          </a:p>
          <a:p>
            <a:pPr marL="806450" indent="-447675" algn="just">
              <a:lnSpc>
                <a:spcPct val="85000"/>
              </a:lnSpc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высокоуглеродистую.</a:t>
            </a:r>
          </a:p>
          <a:p>
            <a:pPr indent="450000" algn="just">
              <a:lnSpc>
                <a:spcPct val="85000"/>
              </a:lnSpc>
            </a:pPr>
            <a:endParaRPr lang="ru-RU" sz="1400" b="1" dirty="0">
              <a:solidFill>
                <a:srgbClr val="364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плавления 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марок находится в диапазоне от 1450 до 1520 °С.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составляет 7700-7900 кг/м</a:t>
            </a:r>
            <a:r>
              <a:rPr lang="ru-RU" sz="2800" b="1" baseline="30000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0" dirty="0">
              <a:solidFill>
                <a:srgbClr val="3641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86499-83E4-4CD5-8D94-1A357DD08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8" t="49405" r="30205" b="29345"/>
          <a:stretch/>
        </p:blipFill>
        <p:spPr>
          <a:xfrm>
            <a:off x="1452322" y="5000636"/>
            <a:ext cx="5526514" cy="17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18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967" y="1196752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>
                <a:ln w="1905"/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Производство серной кислоты.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Производство аммиака.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hlinkClick r:id="rId7" action="ppaction://hlinksldjump"/>
              </a:rPr>
              <a:t>Железо.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Чугун и сталь.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hlinkClick r:id="rId9" action="ppaction://hlinksldjump"/>
              </a:rPr>
              <a:t>Доменный процесс (доменная плавка)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Производство чугуна.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Производство стали.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Использованные источники.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441260-BC85-4CFA-A843-3B3B59F1BFA1}"/>
              </a:ext>
            </a:extLst>
          </p:cNvPr>
          <p:cNvSpPr/>
          <p:nvPr/>
        </p:nvSpPr>
        <p:spPr>
          <a:xfrm>
            <a:off x="1619672" y="0"/>
            <a:ext cx="5646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C160A"/>
                </a:solidFill>
                <a:latin typeface="Arial Black" panose="020B0A04020102020204" pitchFamily="34" charset="0"/>
              </a:rPr>
              <a:t>Характеристики чугуна</a:t>
            </a:r>
            <a:endParaRPr lang="ru-RU" sz="3200" b="1" i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C160A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58DEBA-6C3C-43DC-ACB3-79F3DC64F7FD}"/>
              </a:ext>
            </a:extLst>
          </p:cNvPr>
          <p:cNvSpPr/>
          <p:nvPr/>
        </p:nvSpPr>
        <p:spPr>
          <a:xfrm>
            <a:off x="166191" y="1052736"/>
            <a:ext cx="892899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 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 это сплав железа и углерода. Количество последнего составляет от 2%. Сырье также легируют различными добавками: фосфором, марганцем, кремнием и другими.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8A1C3-C5CE-4C89-A838-1F0A550FE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52244" r="24800" b="16400"/>
          <a:stretch/>
        </p:blipFill>
        <p:spPr>
          <a:xfrm>
            <a:off x="683568" y="3284984"/>
            <a:ext cx="7088452" cy="211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8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58DEBA-6C3C-43DC-ACB3-79F3DC64F7FD}"/>
              </a:ext>
            </a:extLst>
          </p:cNvPr>
          <p:cNvSpPr/>
          <p:nvPr/>
        </p:nvSpPr>
        <p:spPr>
          <a:xfrm>
            <a:off x="107504" y="-27384"/>
            <a:ext cx="892899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зависимости от сформированной кристаллической решетки 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(цементит/графит) выделяют следующие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чугуна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58775" indent="-358775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‒ наличие цементита определяет цвет излома, благодаря которому материал получил название «белый», одновременно с твердостью обладает хрупкостью, путем отжига из него изготавливают ковкие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чугуны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58775" indent="-358775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серый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‒ содержание графита в большом количестве определяет цвет сырья и его пластичность, легок в обработке, в состав входят кремний, магний, фосфор, сера;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832A82-1700-4DD1-860F-39DE37D19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52244" r="24800" b="16400"/>
          <a:stretch/>
        </p:blipFill>
        <p:spPr>
          <a:xfrm>
            <a:off x="1259632" y="5085184"/>
            <a:ext cx="5400600" cy="16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58DEBA-6C3C-43DC-ACB3-79F3DC64F7FD}"/>
              </a:ext>
            </a:extLst>
          </p:cNvPr>
          <p:cNvSpPr/>
          <p:nvPr/>
        </p:nvSpPr>
        <p:spPr>
          <a:xfrm>
            <a:off x="107504" y="99960"/>
            <a:ext cx="892899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ковкий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‒ длительный отжиг белого чугуна образует графит, который придает металлу высокую пластичность, вязкость, твердость, ударную сопротивляемость;</a:t>
            </a:r>
          </a:p>
          <a:p>
            <a:pPr marL="358775" indent="-358775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высокопрочный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‒ образование шаровидного графита в процессе кристаллизации обеспечивает материалу повышенную прочность;</a:t>
            </a:r>
          </a:p>
          <a:p>
            <a:pPr marL="358775" indent="-358775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предельный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‒ подвергается дальнейшей обработке, не применяется, как самостоятельная единица.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832A82-1700-4DD1-860F-39DE37D19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52244" r="24800" b="16400"/>
          <a:stretch/>
        </p:blipFill>
        <p:spPr>
          <a:xfrm>
            <a:off x="1259632" y="4943573"/>
            <a:ext cx="5400600" cy="16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42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58DEBA-6C3C-43DC-ACB3-79F3DC64F7FD}"/>
              </a:ext>
            </a:extLst>
          </p:cNvPr>
          <p:cNvSpPr/>
          <p:nvPr/>
        </p:nvSpPr>
        <p:spPr>
          <a:xfrm>
            <a:off x="107504" y="301605"/>
            <a:ext cx="892899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плавления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чугуна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составляет от 1160 до 1250 °С, зависит от содержания в нем углерода. Чем больше элемента в составе, тем меньше его температура и выше текучесть при нагревании. Такая зависимость определяет хрупкость материала.</a:t>
            </a:r>
            <a:endParaRPr lang="ru-RU" sz="2800" b="1" i="0" dirty="0">
              <a:solidFill>
                <a:srgbClr val="36414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832A82-1700-4DD1-860F-39DE37D19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52244" r="24800" b="16400"/>
          <a:stretch/>
        </p:blipFill>
        <p:spPr>
          <a:xfrm>
            <a:off x="1331640" y="4943573"/>
            <a:ext cx="5400600" cy="16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4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141" y="67273"/>
            <a:ext cx="9046246" cy="985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До́менный </a:t>
            </a:r>
            <a:r>
              <a:rPr lang="ru-RU" sz="3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проце́сс</a:t>
            </a:r>
            <a:r>
              <a:rPr lang="ru-RU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 </a:t>
            </a:r>
          </a:p>
          <a:p>
            <a:pPr algn="ctr">
              <a:lnSpc>
                <a:spcPct val="85000"/>
              </a:lnSpc>
            </a:pPr>
            <a:r>
              <a:rPr lang="ru-RU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</a:rPr>
              <a:t>(доменная плавка)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1" y="997379"/>
            <a:ext cx="9046246" cy="5204316"/>
          </a:xfrm>
          <a:prstGeom prst="rect">
            <a:avLst/>
          </a:prstGeom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0990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0D48E5C1-B6E3-4BA9-8D6F-AD124F3A99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148381-AF05-4B51-B3CC-405E8DB7D8F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7A8717-0B83-4C19-8A0E-9393A8D6F2EE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0CF809-023F-4E63-B52F-5400AE3ACCC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3EB9E1-0032-40F2-BCD6-AA658A477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75" t="23034" r="42513" b="22610"/>
          <a:stretch/>
        </p:blipFill>
        <p:spPr>
          <a:xfrm>
            <a:off x="179512" y="116632"/>
            <a:ext cx="3384376" cy="279577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38D4CB-E744-4B4F-847F-AD32C594711C}"/>
              </a:ext>
            </a:extLst>
          </p:cNvPr>
          <p:cNvSpPr/>
          <p:nvPr/>
        </p:nvSpPr>
        <p:spPr>
          <a:xfrm>
            <a:off x="5093604" y="2711312"/>
            <a:ext cx="338437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Мартеновская печь 19 века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04ECC3-C64C-46BE-B6B5-D526ADE48C25}"/>
              </a:ext>
            </a:extLst>
          </p:cNvPr>
          <p:cNvSpPr/>
          <p:nvPr/>
        </p:nvSpPr>
        <p:spPr>
          <a:xfrm>
            <a:off x="323528" y="2888548"/>
            <a:ext cx="273630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НЛМК Литейный цех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71DF7C-F476-4F90-BB24-2CF94B0CE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63" t="42400" r="42125" b="15000"/>
          <a:stretch/>
        </p:blipFill>
        <p:spPr>
          <a:xfrm>
            <a:off x="4716016" y="0"/>
            <a:ext cx="4248472" cy="2750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C200B1-7AD5-4DE3-9F5B-60139AEE33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75" t="48600" r="42913" b="10113"/>
          <a:stretch/>
        </p:blipFill>
        <p:spPr>
          <a:xfrm>
            <a:off x="81915" y="3783935"/>
            <a:ext cx="3878065" cy="24334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9072A3-999F-4EAC-A3A8-5A97190DE8F9}"/>
              </a:ext>
            </a:extLst>
          </p:cNvPr>
          <p:cNvSpPr/>
          <p:nvPr/>
        </p:nvSpPr>
        <p:spPr>
          <a:xfrm>
            <a:off x="486538" y="6256888"/>
            <a:ext cx="4317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Доменная печь 19 века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2A5A61-F115-49CD-A801-197B8BE64B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38" t="9401" r="48425" b="16296"/>
          <a:stretch/>
        </p:blipFill>
        <p:spPr>
          <a:xfrm>
            <a:off x="4900425" y="3429000"/>
            <a:ext cx="2367490" cy="339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6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76CE38-7855-4573-A8AB-F24E593C4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87" t="19444" r="5113" b="18173"/>
          <a:stretch/>
        </p:blipFill>
        <p:spPr>
          <a:xfrm>
            <a:off x="467544" y="202668"/>
            <a:ext cx="7150133" cy="6637630"/>
          </a:xfrm>
          <a:prstGeom prst="rect">
            <a:avLst/>
          </a:prstGeom>
        </p:spPr>
      </p:pic>
      <p:pic>
        <p:nvPicPr>
          <p:cNvPr id="7" name="Picture 12" descr="пишу 1">
            <a:extLst>
              <a:ext uri="{FF2B5EF4-FFF2-40B4-BE49-F238E27FC236}">
                <a16:creationId xmlns:a16="http://schemas.microsoft.com/office/drawing/2014/main" id="{4F99F6E4-EBC5-438E-A10E-1A2F3DF68A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BA1A242-BE64-47DD-8C93-E65CDA581936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21A22D8-832D-4CD2-B520-90CFE0401A18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C337F69-D694-43DF-83EA-A5BFD3407786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8B486D-D323-40E1-8D17-5842DFC376BC}"/>
              </a:ext>
            </a:extLst>
          </p:cNvPr>
          <p:cNvSpPr/>
          <p:nvPr/>
        </p:nvSpPr>
        <p:spPr>
          <a:xfrm>
            <a:off x="899592" y="39629"/>
            <a:ext cx="6858930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Технология доменного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1787611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13B430-4668-4B1C-B61F-BEC74BDFF19E}"/>
              </a:ext>
            </a:extLst>
          </p:cNvPr>
          <p:cNvSpPr/>
          <p:nvPr/>
        </p:nvSpPr>
        <p:spPr>
          <a:xfrm>
            <a:off x="223502" y="243976"/>
            <a:ext cx="8740985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До́менный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проце́сс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</a:rPr>
              <a:t>(доменная плавка)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</a:rPr>
              <a:t> процесс получения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чугуна</a:t>
            </a:r>
            <a:r>
              <a:rPr lang="ru-RU" sz="2800" b="1" dirty="0">
                <a:latin typeface="Arial" panose="020B0604020202020204" pitchFamily="34" charset="0"/>
              </a:rPr>
              <a:t> в доменной печи. Представляет собой совокупность ряда самостоятельных физикохимических явлений, к которым относятся процессы </a:t>
            </a:r>
            <a:r>
              <a:rPr lang="ru-RU" sz="2800" b="1" dirty="0" err="1">
                <a:latin typeface="Arial" panose="020B0604020202020204" pitchFamily="34" charset="0"/>
              </a:rPr>
              <a:t>восстановле-ния</a:t>
            </a:r>
            <a:r>
              <a:rPr lang="ru-RU" sz="2800" b="1" dirty="0">
                <a:latin typeface="Arial" panose="020B0604020202020204" pitchFamily="34" charset="0"/>
              </a:rPr>
              <a:t> оксидов и сложных соединений, разложения гидратов и солей, горения твёрдого, жидкого и газообразного горючего, твердофазные и гетерогенные химические реакции, теплообмен, движение твёрдых, жидких и газообразных составляющих и др.</a:t>
            </a:r>
            <a:endParaRPr lang="ru-RU" sz="28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307410"/>
            <a:ext cx="4362843" cy="25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2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B3840C-2481-44CB-A61E-BD5606945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7" t="27600" r="32667" b="32427"/>
          <a:stretch/>
        </p:blipFill>
        <p:spPr>
          <a:xfrm>
            <a:off x="1821734" y="34993"/>
            <a:ext cx="5904657" cy="374441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3BB22D-9670-4EE1-B33C-A85E8D560EFD}"/>
              </a:ext>
            </a:extLst>
          </p:cNvPr>
          <p:cNvSpPr/>
          <p:nvPr/>
        </p:nvSpPr>
        <p:spPr>
          <a:xfrm>
            <a:off x="0" y="3861048"/>
            <a:ext cx="911227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Схема доменного процесса: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1 – железная руда + известняк; 2 – кокс; 3 – лента конвейера; 4 – колошник с аппаратом, предотвращающим уход доменного газа в атмосферу; 5 – слой кокса; 6 – слои известняка, оксида железа, руды; 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7 – горячий воздух (с температурой около 1200 °C); 8 – шлак; 9 – жидкий 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передельный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чугун; 10 – шлаковый ковш; </a:t>
            </a:r>
          </a:p>
        </p:txBody>
      </p:sp>
    </p:spTree>
    <p:extLst>
      <p:ext uri="{BB962C8B-B14F-4D97-AF65-F5344CB8AC3E}">
        <p14:creationId xmlns:p14="http://schemas.microsoft.com/office/powerpoint/2010/main" val="1516301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3BB22D-9670-4EE1-B33C-A85E8D560EFD}"/>
              </a:ext>
            </a:extLst>
          </p:cNvPr>
          <p:cNvSpPr/>
          <p:nvPr/>
        </p:nvSpPr>
        <p:spPr>
          <a:xfrm>
            <a:off x="0" y="3789040"/>
            <a:ext cx="9112278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11 –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чугуновоз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 12  –  циклон для очистки доменного газа от пыли перед сжиганием его в регенераторах (13); 13 – регенераторы (кауперы); 14 – дымовая труба; 15 – подача воздуха в регенераторы (кауперы); 16 – порошок угля; 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– коксовая печь; 18 – резервуар для кокса; 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19 –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газоотвод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для горячего колошникового газа..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B3840C-2481-44CB-A61E-BD5606945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7" t="27600" r="32667" b="32427"/>
          <a:stretch/>
        </p:blipFill>
        <p:spPr>
          <a:xfrm>
            <a:off x="1821734" y="34993"/>
            <a:ext cx="590465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7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1060" y="0"/>
            <a:ext cx="8715436" cy="98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itchFamily="34" charset="0"/>
              </a:rPr>
              <a:t>Производство серной кислоты контактным методом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8" y="1090233"/>
            <a:ext cx="8995050" cy="5084782"/>
          </a:xfrm>
          <a:prstGeom prst="rect">
            <a:avLst/>
          </a:prstGeom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4661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148381-AF05-4B51-B3CC-405E8DB7D8F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7A8717-0B83-4C19-8A0E-9393A8D6F2EE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50CF809-023F-4E63-B52F-5400AE3ACCC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439269-1DAF-4D0A-9401-1BFB156EE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34600" r="43700" b="31800"/>
          <a:stretch/>
        </p:blipFill>
        <p:spPr>
          <a:xfrm>
            <a:off x="179511" y="797813"/>
            <a:ext cx="8756127" cy="456841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C79ACC-959F-44B9-8E2D-262A813043AC}"/>
              </a:ext>
            </a:extLst>
          </p:cNvPr>
          <p:cNvSpPr/>
          <p:nvPr/>
        </p:nvSpPr>
        <p:spPr>
          <a:xfrm>
            <a:off x="179511" y="5372706"/>
            <a:ext cx="8283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Схема воздухонагревателя доменной печи</a:t>
            </a:r>
          </a:p>
        </p:txBody>
      </p:sp>
      <p:pic>
        <p:nvPicPr>
          <p:cNvPr id="11" name="Picture 12" descr="пишу 1">
            <a:extLst>
              <a:ext uri="{FF2B5EF4-FFF2-40B4-BE49-F238E27FC236}">
                <a16:creationId xmlns:a16="http://schemas.microsoft.com/office/drawing/2014/main" id="{E511ECDE-E734-4699-8F4D-71D73ABA0F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718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FB48AD-1915-478B-BB23-CA8F8C32F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47" t="15822" r="7916" b="21422"/>
          <a:stretch/>
        </p:blipFill>
        <p:spPr>
          <a:xfrm>
            <a:off x="1376908" y="3250668"/>
            <a:ext cx="5544616" cy="32278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584333-E3AD-4286-9DC7-75DBFE964BF1}"/>
              </a:ext>
            </a:extLst>
          </p:cNvPr>
          <p:cNvSpPr/>
          <p:nvPr/>
        </p:nvSpPr>
        <p:spPr>
          <a:xfrm>
            <a:off x="2586581" y="6334780"/>
            <a:ext cx="2906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Доменная печь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E42091-C4B5-428B-96E8-F4C6C1D1233C}"/>
              </a:ext>
            </a:extLst>
          </p:cNvPr>
          <p:cNvSpPr/>
          <p:nvPr/>
        </p:nvSpPr>
        <p:spPr>
          <a:xfrm>
            <a:off x="107504" y="262618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Температура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домне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достигает 2000 °C; максимальная температура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домне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2250 °C. Это всего лишь вдвое ниже, чем на поверхности Солнца.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Внутри она выложена огнеупорным материалом, а снаружи одета в стальной кожух. Верхняя часть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доменной печи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называется колошником. Его ширина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около 8 м. </a:t>
            </a:r>
          </a:p>
        </p:txBody>
      </p:sp>
    </p:spTree>
    <p:extLst>
      <p:ext uri="{BB962C8B-B14F-4D97-AF65-F5344CB8AC3E}">
        <p14:creationId xmlns:p14="http://schemas.microsoft.com/office/powerpoint/2010/main" val="254146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0D48E5C1-B6E3-4BA9-8D6F-AD124F3A99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148381-AF05-4B51-B3CC-405E8DB7D8F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7A8717-0B83-4C19-8A0E-9393A8D6F2EE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0CF809-023F-4E63-B52F-5400AE3ACCC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9FE401-F139-4F88-8021-408CBEF823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37400" r="42913" b="22000"/>
          <a:stretch/>
        </p:blipFill>
        <p:spPr>
          <a:xfrm>
            <a:off x="251519" y="4003802"/>
            <a:ext cx="3776337" cy="233008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AF1423-32FA-45AF-9B0A-2898EADFA7AA}"/>
              </a:ext>
            </a:extLst>
          </p:cNvPr>
          <p:cNvSpPr/>
          <p:nvPr/>
        </p:nvSpPr>
        <p:spPr>
          <a:xfrm>
            <a:off x="138986" y="6303050"/>
            <a:ext cx="4041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Доменная печь сталь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2CD19A-FB94-4B96-A16D-BA039CFA61EB}"/>
              </a:ext>
            </a:extLst>
          </p:cNvPr>
          <p:cNvSpPr/>
          <p:nvPr/>
        </p:nvSpPr>
        <p:spPr>
          <a:xfrm>
            <a:off x="1" y="2500783"/>
            <a:ext cx="45720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Устройство доменной печи для выплавки чугуна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25EAD1-D6BC-4A44-9709-5B7EC36815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5" t="26200" r="42913" b="22000"/>
          <a:stretch/>
        </p:blipFill>
        <p:spPr>
          <a:xfrm>
            <a:off x="345811" y="-201624"/>
            <a:ext cx="3384376" cy="26642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9EB25-3927-4A93-9933-284ABD617C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76" t="7999" r="42124" b="4754"/>
          <a:stretch/>
        </p:blipFill>
        <p:spPr>
          <a:xfrm>
            <a:off x="5116144" y="764704"/>
            <a:ext cx="3456384" cy="44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2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0D48E5C1-B6E3-4BA9-8D6F-AD124F3A99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148381-AF05-4B51-B3CC-405E8DB7D8F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7A8717-0B83-4C19-8A0E-9393A8D6F2EE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0CF809-023F-4E63-B52F-5400AE3ACCC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FEFC1-08BA-407F-B649-C774E530B4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15000" r="42912" b="10801"/>
          <a:stretch/>
        </p:blipFill>
        <p:spPr>
          <a:xfrm>
            <a:off x="1512524" y="0"/>
            <a:ext cx="5911770" cy="68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C34BA8-F5EB-4228-B64A-742075A3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3" t="38800" r="20075" b="12201"/>
          <a:stretch/>
        </p:blipFill>
        <p:spPr>
          <a:xfrm>
            <a:off x="285522" y="174085"/>
            <a:ext cx="8678966" cy="6463060"/>
          </a:xfrm>
          <a:prstGeom prst="rect">
            <a:avLst/>
          </a:prstGeom>
        </p:spPr>
      </p:pic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0D48E5C1-B6E3-4BA9-8D6F-AD124F3A99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148381-AF05-4B51-B3CC-405E8DB7D8F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7A8717-0B83-4C19-8A0E-9393A8D6F2EE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50CF809-023F-4E63-B52F-5400AE3ACCC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34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7" y="-1"/>
            <a:ext cx="7208409" cy="684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4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" y="-35496"/>
            <a:ext cx="8568952" cy="6831531"/>
          </a:xfrm>
          <a:prstGeom prst="rect">
            <a:avLst/>
          </a:prstGeom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11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Производство чугуна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1" y="836170"/>
            <a:ext cx="9046246" cy="5204316"/>
          </a:xfrm>
          <a:prstGeom prst="rect">
            <a:avLst/>
          </a:prstGeom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236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DFEFC1-08BA-407F-B649-C774E530B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15000" r="42912" b="10801"/>
          <a:stretch/>
        </p:blipFill>
        <p:spPr>
          <a:xfrm>
            <a:off x="4699039" y="2326559"/>
            <a:ext cx="3905409" cy="4499711"/>
          </a:xfrm>
          <a:prstGeom prst="rect">
            <a:avLst/>
          </a:prstGeom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76262F0-F9BC-42F6-9266-3AC3013F8E6D}"/>
              </a:ext>
            </a:extLst>
          </p:cNvPr>
          <p:cNvSpPr/>
          <p:nvPr/>
        </p:nvSpPr>
        <p:spPr>
          <a:xfrm>
            <a:off x="107504" y="0"/>
            <a:ext cx="892899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изготавливают в доменных печах из железной руды (агломерата), кокса, известняка и горячего воздуха. Сначала закладывают кокс, а затем послойно агломерат и кокс. В нижнюю часть печи через специальные отверстия подается горячий воздух, обогащенный кислородом.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B6307A-3E52-4D12-A0AD-43110B067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00" t="7258" r="19578" b="11802"/>
          <a:stretch/>
        </p:blipFill>
        <p:spPr>
          <a:xfrm>
            <a:off x="403779" y="2646271"/>
            <a:ext cx="3798563" cy="281110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DABD52-D9A1-49DE-AF96-CB34FB5F7210}"/>
              </a:ext>
            </a:extLst>
          </p:cNvPr>
          <p:cNvSpPr/>
          <p:nvPr/>
        </p:nvSpPr>
        <p:spPr>
          <a:xfrm>
            <a:off x="-160485" y="5485317"/>
            <a:ext cx="492709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</a:rPr>
              <a:t>Схема образования зоны горения на торце воздушной фурмы доменной печи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191919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83" y="0"/>
            <a:ext cx="7123004" cy="40978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86DD7B-3359-4094-8326-67E842BF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3569" t="40829" r="44488" b="38172"/>
          <a:stretch/>
        </p:blipFill>
        <p:spPr>
          <a:xfrm>
            <a:off x="29910" y="3861048"/>
            <a:ext cx="2998011" cy="29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89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1071546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Серную  кислоту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получать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серы и ее соединений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(железного колчедана или пирита – FeS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; сульфидов цветных металлов: Cu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S,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ZnS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PbS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др.; гипса CaSO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2H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O; сероводорода – H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S).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142852"/>
            <a:ext cx="2052165" cy="619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Сырье</a:t>
            </a: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pic>
        <p:nvPicPr>
          <p:cNvPr id="15363" name="Picture 3" descr="Драгоценные россыпи &quot;Апфия&quot; - Пири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429000"/>
            <a:ext cx="2595554" cy="25955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45711" y="6000768"/>
            <a:ext cx="12875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Пирит</a:t>
            </a:r>
            <a:r>
              <a:rPr lang="ru-RU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/>
          </a:p>
        </p:txBody>
      </p:sp>
      <p:pic>
        <p:nvPicPr>
          <p:cNvPr id="15365" name="Picture 5" descr="Строительный гипс - Строим Д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352848"/>
            <a:ext cx="2387552" cy="17906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929058" y="5181913"/>
            <a:ext cx="10516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Гипс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9D2349"/>
              </a:solidFill>
            </a:endParaRPr>
          </a:p>
        </p:txBody>
      </p:sp>
      <p:pic>
        <p:nvPicPr>
          <p:cNvPr id="15367" name="Picture 7" descr="Сульфид свинца(II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5507" y="2928934"/>
            <a:ext cx="3338493" cy="1329018"/>
          </a:xfrm>
          <a:prstGeom prst="rect">
            <a:avLst/>
          </a:prstGeom>
          <a:noFill/>
        </p:spPr>
      </p:pic>
      <p:pic>
        <p:nvPicPr>
          <p:cNvPr id="15369" name="Picture 9" descr="Продам цинка сульфид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357694"/>
            <a:ext cx="2267589" cy="1995479"/>
          </a:xfrm>
          <a:prstGeom prst="rect">
            <a:avLst/>
          </a:prstGeom>
          <a:noFill/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7132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0D48E5C1-B6E3-4BA9-8D6F-AD124F3A99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148381-AF05-4B51-B3CC-405E8DB7D8F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7A8717-0B83-4C19-8A0E-9393A8D6F2EE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0CF809-023F-4E63-B52F-5400AE3ACCC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FEFC1-08BA-407F-B649-C774E530B4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15000" r="42912" b="10801"/>
          <a:stretch/>
        </p:blipFill>
        <p:spPr>
          <a:xfrm>
            <a:off x="1512524" y="0"/>
            <a:ext cx="5911770" cy="68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0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6262F0-F9BC-42F6-9266-3AC3013F8E6D}"/>
              </a:ext>
            </a:extLst>
          </p:cNvPr>
          <p:cNvSpPr/>
          <p:nvPr/>
        </p:nvSpPr>
        <p:spPr>
          <a:xfrm>
            <a:off x="107504" y="0"/>
            <a:ext cx="89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сгорая в домне, образует углекислый газ, который проходя через слои сырья, высвобождает оксид углерода. Таким образом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постепенно претерпевает превращения. К ней добавляют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известняк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Появляется силикат кальция, который отделяется в виде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шлака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Окись углерода является главным восстановителем железа. Образование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происходит за счет опускания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более горячую часть домны и растворения в нем C.</a:t>
            </a:r>
            <a:endParaRPr lang="ru-RU" sz="2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07B680-6540-4B2C-BF35-AE76A0CDF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13601" r="25587" b="16401"/>
          <a:stretch/>
        </p:blipFill>
        <p:spPr>
          <a:xfrm>
            <a:off x="107504" y="4185256"/>
            <a:ext cx="3600400" cy="260898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C0CE12-26C6-49BB-921E-B09B15C96690}"/>
              </a:ext>
            </a:extLst>
          </p:cNvPr>
          <p:cNvSpPr/>
          <p:nvPr/>
        </p:nvSpPr>
        <p:spPr>
          <a:xfrm>
            <a:off x="3561008" y="4870605"/>
            <a:ext cx="496855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</a:rPr>
              <a:t>Основные ингредиенты доменного процесса: кокс, окатыши, известняк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5087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D5BB26-B104-420A-B661-B4129AC0D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50000" r="45275" b="13816"/>
          <a:stretch/>
        </p:blipFill>
        <p:spPr>
          <a:xfrm>
            <a:off x="70117" y="188640"/>
            <a:ext cx="9073883" cy="5211688"/>
          </a:xfrm>
          <a:prstGeom prst="rect">
            <a:avLst/>
          </a:prstGeom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200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E28600-1522-456E-9481-6271112EA6E6}"/>
              </a:ext>
            </a:extLst>
          </p:cNvPr>
          <p:cNvSpPr/>
          <p:nvPr/>
        </p:nvSpPr>
        <p:spPr>
          <a:xfrm>
            <a:off x="179512" y="116632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играет в доменной печи тройственную роль, а именно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физическую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тепловую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химическую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причем его физическая и химическая роль являются наиболее важной.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роль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 В то время когда железосодержащие материалы изменяют свои химические и физические свойства при опускании от уровня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засыпи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горн печи вследствие восстановления, размягчения и расплавления, кокс остается единственным твёрдым материалом ниже зоны расплавления железосодержащих компонентов шихты. </a:t>
            </a:r>
          </a:p>
        </p:txBody>
      </p:sp>
      <p:pic>
        <p:nvPicPr>
          <p:cNvPr id="7" name="Picture 7" descr="украинский кок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48" y="4568309"/>
            <a:ext cx="1904366" cy="22222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6636" y="5852500"/>
            <a:ext cx="99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6219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E28600-1522-456E-9481-6271112EA6E6}"/>
              </a:ext>
            </a:extLst>
          </p:cNvPr>
          <p:cNvSpPr/>
          <p:nvPr/>
        </p:nvSpPr>
        <p:spPr>
          <a:xfrm>
            <a:off x="179512" y="256404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должен гарантировать проницаемость печи во всём её объёме для газа и расплавленных продуктов. Кроме того,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оставаясь единственным материалом в твёрдом состоянии во всём объёме доменной печи, несёт на себе нагрузку столба шихтовых материалов. В этом и заключается причина невозможности работы доменной печи без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7" descr="украинский кок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48" y="4568309"/>
            <a:ext cx="1904366" cy="222225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976636" y="5852500"/>
            <a:ext cx="99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9982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E28600-1522-456E-9481-6271112EA6E6}"/>
              </a:ext>
            </a:extLst>
          </p:cNvPr>
          <p:cNvSpPr/>
          <p:nvPr/>
        </p:nvSpPr>
        <p:spPr>
          <a:xfrm>
            <a:off x="179512" y="242581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Химическая роль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предоставляет углерод для получения восстановительных газов, а также обеспечивает прямое восстановление оксидов железа, кремния и марганца и, кроме того, обеспечивает науглероживание жидкого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что необходимо для снижения температуры его плавления.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Тепловая роль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 Углерод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вдуваемых компонентов предоставляет основную часть (около 80 %) тепла, необходимого для доменного процесса, остальные 20 % поступают с горячим дутьём.</a:t>
            </a:r>
            <a:endParaRPr lang="ru-RU" dirty="0"/>
          </a:p>
        </p:txBody>
      </p:sp>
      <p:pic>
        <p:nvPicPr>
          <p:cNvPr id="7" name="Picture 7" descr="украинский кок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48" y="5096217"/>
            <a:ext cx="1451974" cy="16943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619672" y="5915891"/>
            <a:ext cx="99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397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C34BA8-F5EB-4228-B64A-742075A3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3" t="38800" r="20075" b="12201"/>
          <a:stretch/>
        </p:blipFill>
        <p:spPr>
          <a:xfrm>
            <a:off x="285522" y="174085"/>
            <a:ext cx="8678966" cy="6463060"/>
          </a:xfrm>
          <a:prstGeom prst="rect">
            <a:avLst/>
          </a:prstGeom>
        </p:spPr>
      </p:pic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0D48E5C1-B6E3-4BA9-8D6F-AD124F3A99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148381-AF05-4B51-B3CC-405E8DB7D8F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7A8717-0B83-4C19-8A0E-9393A8D6F2EE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50CF809-023F-4E63-B52F-5400AE3ACCC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19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3989" t="2750" r="19561"/>
          <a:stretch/>
        </p:blipFill>
        <p:spPr>
          <a:xfrm>
            <a:off x="3182214" y="64478"/>
            <a:ext cx="3141525" cy="30427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3514" y="704861"/>
            <a:ext cx="2717903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Мартеновская печь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044518"/>
            <a:ext cx="280831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Кислородный конвертер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2920" t="2750" r="14027" b="3735"/>
          <a:stretch/>
        </p:blipFill>
        <p:spPr>
          <a:xfrm>
            <a:off x="149862" y="3662276"/>
            <a:ext cx="3085209" cy="22993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05956" y="6382306"/>
            <a:ext cx="2486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Электропечь</a:t>
            </a:r>
            <a:endParaRPr lang="ru-RU" sz="28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CE19FA-E1A0-4CF5-9A47-13EEBEDFC4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43" t="25495" r="29854" b="33855"/>
          <a:stretch/>
        </p:blipFill>
        <p:spPr>
          <a:xfrm>
            <a:off x="4290009" y="3653581"/>
            <a:ext cx="2448273" cy="274375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79896" y="2947615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Производство стали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82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F63B48-0906-49CB-ADA0-A00326BE335E}"/>
              </a:ext>
            </a:extLst>
          </p:cNvPr>
          <p:cNvSpPr/>
          <p:nvPr/>
        </p:nvSpPr>
        <p:spPr>
          <a:xfrm>
            <a:off x="251520" y="281260"/>
            <a:ext cx="86409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производят из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чугуна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путем снижения количества углерода, серы, фосфора, марганца. Сплав получают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кислородных конвертерах, мартеновских печах и электропечах</a:t>
            </a:r>
            <a:r>
              <a:rPr lang="ru-RU" sz="2800" b="1" dirty="0">
                <a:solidFill>
                  <a:srgbClr val="364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3382" r="31182"/>
          <a:stretch/>
        </p:blipFill>
        <p:spPr>
          <a:xfrm>
            <a:off x="2237843" y="2204864"/>
            <a:ext cx="4437756" cy="450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6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F49A97-C2E8-4477-96DE-991E1AC2C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3" t="15001" r="29451" b="29753"/>
          <a:stretch/>
        </p:blipFill>
        <p:spPr>
          <a:xfrm>
            <a:off x="-1" y="20604"/>
            <a:ext cx="9234149" cy="68056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23989" t="2750" r="19561"/>
          <a:stretch/>
        </p:blipFill>
        <p:spPr>
          <a:xfrm>
            <a:off x="3941559" y="1052736"/>
            <a:ext cx="5292589" cy="5126254"/>
          </a:xfrm>
          <a:prstGeom prst="rect">
            <a:avLst/>
          </a:prstGeom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93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614" y="692696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На многих сернокислотных заводах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оксид серы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получают путем обжига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серного  колчедана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пирита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FeS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+ 11O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 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2 Fe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+ 8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56792" y="-27384"/>
            <a:ext cx="7619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Получение оксида серы (IV)</a:t>
            </a:r>
            <a:endParaRPr lang="ru-RU" sz="3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5" y="2256592"/>
            <a:ext cx="8220681" cy="4556784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256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457FBE-81E3-4717-AE3B-31D538856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58" t="55771" r="32705" b="14623"/>
          <a:stretch/>
        </p:blipFill>
        <p:spPr>
          <a:xfrm>
            <a:off x="57467" y="3853218"/>
            <a:ext cx="2952328" cy="297305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2C4BA3-C914-4FA9-B5CC-CA217756CBB0}"/>
              </a:ext>
            </a:extLst>
          </p:cNvPr>
          <p:cNvSpPr/>
          <p:nvPr/>
        </p:nvSpPr>
        <p:spPr>
          <a:xfrm>
            <a:off x="57467" y="442271"/>
            <a:ext cx="3481663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мартеновской печи, здесь хорошо видно устройство обоих этажей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D97038-0423-46CB-913F-1A3172BA8025}"/>
              </a:ext>
            </a:extLst>
          </p:cNvPr>
          <p:cNvSpPr/>
          <p:nvPr/>
        </p:nvSpPr>
        <p:spPr>
          <a:xfrm>
            <a:off x="2987546" y="5645995"/>
            <a:ext cx="4114877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Заливка чугуна в мартеновскую печь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3989" t="2750" r="19561"/>
          <a:stretch/>
        </p:blipFill>
        <p:spPr>
          <a:xfrm>
            <a:off x="3497415" y="20016"/>
            <a:ext cx="5662772" cy="5484803"/>
          </a:xfrm>
          <a:prstGeom prst="rect">
            <a:avLst/>
          </a:prstGeom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>
            <a:off x="2987546" y="6093296"/>
            <a:ext cx="374469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467" y="1556792"/>
            <a:ext cx="374469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130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423B47-AA03-424A-AAA0-71177F73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16401" r="27950" b="29753"/>
          <a:stretch/>
        </p:blipFill>
        <p:spPr>
          <a:xfrm>
            <a:off x="0" y="59555"/>
            <a:ext cx="9144000" cy="6766715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2920" t="2750" r="14027" b="3735"/>
          <a:stretch/>
        </p:blipFill>
        <p:spPr>
          <a:xfrm>
            <a:off x="4139952" y="1844824"/>
            <a:ext cx="4920976" cy="3667482"/>
          </a:xfrm>
          <a:prstGeom prst="rect">
            <a:avLst/>
          </a:prstGeom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533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D52FB6-4917-4A99-9304-7B6607A93516}"/>
              </a:ext>
            </a:extLst>
          </p:cNvPr>
          <p:cNvSpPr/>
          <p:nvPr/>
        </p:nvSpPr>
        <p:spPr>
          <a:xfrm>
            <a:off x="251520" y="5328035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Кислородный конвертер в разрезе и схема производства стали в нем: 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заливка чугуна; 2 – продувка ; 3 – выпуск стали; 4 –  слив шлака.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6241" r="27863"/>
          <a:stretch/>
        </p:blipFill>
        <p:spPr>
          <a:xfrm>
            <a:off x="2074238" y="0"/>
            <a:ext cx="534207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02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CE19FA-E1A0-4CF5-9A47-13EEBEDFC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17801" r="27951" b="27600"/>
          <a:stretch/>
        </p:blipFill>
        <p:spPr>
          <a:xfrm>
            <a:off x="22066" y="94808"/>
            <a:ext cx="9187991" cy="6286520"/>
          </a:xfrm>
          <a:prstGeom prst="rect">
            <a:avLst/>
          </a:prstGeom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82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Ерохин Ю. М., Ковалева И. Б., Химия для профессий и специальностей технического и естественно-научного профилей. – 3-е изд., – М.: Академия, 2020. </a:t>
            </a:r>
          </a:p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4-е изд., – М.:  Издательский центр «Академия», 2020.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86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3696" y="1089429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/Производство серной кислоты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/Производство серной кислоты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/Производство аммиака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/Производство аммиака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/Железо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/Железо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/Чугун и сталь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>
                <a:latin typeface="Arial" pitchFamily="34" charset="0"/>
                <a:cs typeface="Arial" pitchFamily="34" charset="0"/>
              </a:rPr>
              <a:t>/Чугун и сталь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44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95509" y="-27384"/>
            <a:ext cx="6160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Очистка оксида серы (IV)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5" y="2768426"/>
            <a:ext cx="7297305" cy="404495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2844" y="692696"/>
            <a:ext cx="8858312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Необходима тщательная очистка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оксида серы (IV)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примеси отравляют катализатор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т. е. теряются его каталитические свойства. Чтобы удалить из газовой смеси пыль, ее пропускают через аппарат, называемый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циклоном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1062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980728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После тщательной очистки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оксид серы (IV)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 воздух поступают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контактный аппарат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где под влиянием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катализатора (V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происходит окисление: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+ 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Q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08855"/>
            <a:ext cx="8858312" cy="88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Окисление оксида серы (IV) </a:t>
            </a:r>
          </a:p>
          <a:p>
            <a:pPr algn="ctr">
              <a:lnSpc>
                <a:spcPct val="80000"/>
              </a:lnSpc>
            </a:pP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в оксид серы (VI)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1" y="2904332"/>
            <a:ext cx="3308563" cy="395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533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5804814</TotalTime>
  <Words>2867</Words>
  <Application>Microsoft Office PowerPoint</Application>
  <PresentationFormat>Экран (4:3)</PresentationFormat>
  <Paragraphs>195</Paragraphs>
  <Slides>76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8" baseType="lpstr">
      <vt:lpstr>Arial</vt:lpstr>
      <vt:lpstr>Arial Black</vt:lpstr>
      <vt:lpstr>Arial Narrow</vt:lpstr>
      <vt:lpstr>Calibri</vt:lpstr>
      <vt:lpstr>Franklin Gothic Book</vt:lpstr>
      <vt:lpstr>Franklin Gothic Medium</vt:lpstr>
      <vt:lpstr>Impact</vt:lpstr>
      <vt:lpstr>Symbol</vt:lpstr>
      <vt:lpstr>Times New Roman</vt:lpstr>
      <vt:lpstr>Wingdings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Кузьмина Ирина Викторовна</cp:lastModifiedBy>
  <cp:revision>2276</cp:revision>
  <dcterms:created xsi:type="dcterms:W3CDTF">2015-12-13T09:17:19Z</dcterms:created>
  <dcterms:modified xsi:type="dcterms:W3CDTF">2023-05-03T12:19:23Z</dcterms:modified>
</cp:coreProperties>
</file>