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2"/>
    <p:sldId id="256" r:id="rId3"/>
    <p:sldId id="263" r:id="rId4"/>
    <p:sldId id="268" r:id="rId5"/>
    <p:sldId id="265" r:id="rId6"/>
    <p:sldId id="257" r:id="rId7"/>
    <p:sldId id="267" r:id="rId8"/>
    <p:sldId id="266" r:id="rId9"/>
    <p:sldId id="258" r:id="rId10"/>
    <p:sldId id="259" r:id="rId11"/>
    <p:sldId id="273" r:id="rId12"/>
    <p:sldId id="272" r:id="rId13"/>
    <p:sldId id="270" r:id="rId14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5D756-65A4-4244-AE73-E396B2A3FFE5}" v="851" dt="2023-05-03T07:47:24.14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6A7349-667B-79EB-3C21-7BFB7FF4F9B4}"/>
              </a:ext>
            </a:extLst>
          </p:cNvPr>
          <p:cNvSpPr txBox="1"/>
          <p:nvPr/>
        </p:nvSpPr>
        <p:spPr>
          <a:xfrm>
            <a:off x="55848" y="2018567"/>
            <a:ext cx="7431918" cy="48115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61645" algn="ctr">
              <a:spcBef>
                <a:spcPts val="735"/>
              </a:spcBef>
            </a:pPr>
            <a:r>
              <a:rPr lang="ru-RU" sz="3500" b="1" dirty="0">
                <a:latin typeface="Century"/>
                <a:cs typeface="Times New Roman"/>
              </a:rPr>
              <a:t> </a:t>
            </a:r>
            <a:r>
              <a:rPr lang="ru-RU" sz="3500" b="1" dirty="0">
                <a:latin typeface="Century"/>
                <a:ea typeface="Verdana"/>
                <a:cs typeface="Times New Roman"/>
              </a:rPr>
              <a:t>Графическая работа</a:t>
            </a:r>
            <a:endParaRPr lang="ru-RU" sz="3500" b="1">
              <a:latin typeface="Century"/>
              <a:ea typeface="Verdana"/>
              <a:cs typeface="Calibri"/>
            </a:endParaRPr>
          </a:p>
          <a:p>
            <a:pPr marL="461645" algn="ctr">
              <a:spcBef>
                <a:spcPts val="735"/>
              </a:spcBef>
            </a:pPr>
            <a:r>
              <a:rPr lang="ru-RU" sz="3500" b="1" dirty="0">
                <a:latin typeface="Century"/>
                <a:ea typeface="Verdana"/>
                <a:cs typeface="Times New Roman"/>
              </a:rPr>
              <a:t>                «По двум проекциям    построить третью.</a:t>
            </a:r>
            <a:endParaRPr lang="ru-RU" sz="3500" b="1">
              <a:latin typeface="Century"/>
              <a:cs typeface="Calibri"/>
            </a:endParaRPr>
          </a:p>
          <a:p>
            <a:pPr marL="12700" algn="ctr">
              <a:spcBef>
                <a:spcPts val="640"/>
              </a:spcBef>
            </a:pPr>
            <a:r>
              <a:rPr lang="en-US" sz="3500" b="1" err="1">
                <a:latin typeface="Century"/>
                <a:ea typeface="Verdana"/>
                <a:cs typeface="Times New Roman"/>
              </a:rPr>
              <a:t>Построить</a:t>
            </a:r>
            <a:r>
              <a:rPr lang="en-US" sz="3500" b="1" dirty="0">
                <a:latin typeface="Century"/>
                <a:ea typeface="Verdana"/>
                <a:cs typeface="Times New Roman"/>
              </a:rPr>
              <a:t> </a:t>
            </a:r>
            <a:r>
              <a:rPr lang="en-US" sz="3500" b="1" err="1">
                <a:latin typeface="Century"/>
                <a:ea typeface="Verdana"/>
                <a:cs typeface="Times New Roman"/>
              </a:rPr>
              <a:t>целесообразный</a:t>
            </a:r>
            <a:r>
              <a:rPr lang="en-US" sz="3500" b="1" dirty="0">
                <a:latin typeface="Century"/>
                <a:ea typeface="Verdana"/>
                <a:cs typeface="Times New Roman"/>
              </a:rPr>
              <a:t> </a:t>
            </a:r>
            <a:r>
              <a:rPr lang="en-US" sz="3500" b="1" err="1">
                <a:latin typeface="Century"/>
                <a:ea typeface="Verdana"/>
                <a:cs typeface="Times New Roman"/>
              </a:rPr>
              <a:t>разрез</a:t>
            </a:r>
            <a:r>
              <a:rPr lang="en-US" sz="3500" b="1" dirty="0">
                <a:latin typeface="Century"/>
                <a:ea typeface="Verdana"/>
                <a:cs typeface="Times New Roman"/>
              </a:rPr>
              <a:t>».</a:t>
            </a:r>
            <a:endParaRPr lang="en-US" sz="3500">
              <a:latin typeface="Century"/>
              <a:ea typeface="Verdana"/>
              <a:cs typeface="Times New Roman"/>
            </a:endParaRPr>
          </a:p>
          <a:p>
            <a:endParaRPr lang="en-US" sz="4600" dirty="0">
              <a:latin typeface="Century"/>
              <a:cs typeface="Times New Roman"/>
            </a:endParaRPr>
          </a:p>
          <a:p>
            <a:pPr algn="ctr">
              <a:spcBef>
                <a:spcPts val="55"/>
              </a:spcBef>
            </a:pPr>
            <a:endParaRPr lang="en-US" sz="4600" dirty="0">
              <a:latin typeface="Century"/>
              <a:cs typeface="Times New Roman"/>
            </a:endParaRPr>
          </a:p>
          <a:p>
            <a:pPr algn="ctr"/>
            <a:endParaRPr lang="ru-RU" sz="2800" dirty="0">
              <a:latin typeface="Century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5CDEB1-987B-EAF4-0B43-038A779DD622}"/>
              </a:ext>
            </a:extLst>
          </p:cNvPr>
          <p:cNvSpPr txBox="1"/>
          <p:nvPr/>
        </p:nvSpPr>
        <p:spPr>
          <a:xfrm>
            <a:off x="1689597" y="8310623"/>
            <a:ext cx="597540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cs typeface="Calibri"/>
              </a:rPr>
              <a:t>Выполнил преподаватель Лучинина И.А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933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611886"/>
            <a:ext cx="5963285" cy="24833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448945">
              <a:lnSpc>
                <a:spcPct val="144300"/>
              </a:lnSpc>
              <a:spcBef>
                <a:spcPts val="100"/>
              </a:spcBef>
            </a:pP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Рисунок 3" descr="Изображение выглядит как диаграмма&#10;&#10;Автоматически созданное описание">
            <a:extLst>
              <a:ext uri="{FF2B5EF4-FFF2-40B4-BE49-F238E27FC236}">
                <a16:creationId xmlns:a16="http://schemas.microsoft.com/office/drawing/2014/main" id="{E184F387-C912-03C1-ADAF-A70B5030D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" y="-154"/>
            <a:ext cx="7619451" cy="77491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84280C-4456-01D1-DD19-D0DD183F9AE2}"/>
              </a:ext>
            </a:extLst>
          </p:cNvPr>
          <p:cNvSpPr txBox="1"/>
          <p:nvPr/>
        </p:nvSpPr>
        <p:spPr>
          <a:xfrm>
            <a:off x="2310" y="7700575"/>
            <a:ext cx="748318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err="1">
                <a:latin typeface="Times New Roman"/>
              </a:rPr>
              <a:t>Рисунок</a:t>
            </a:r>
            <a:r>
              <a:rPr lang="en-US" sz="2400" dirty="0">
                <a:latin typeface="Times New Roman"/>
              </a:rPr>
              <a:t> 3.5 – </a:t>
            </a:r>
            <a:r>
              <a:rPr lang="en-US" sz="2400" err="1">
                <a:latin typeface="Times New Roman"/>
              </a:rPr>
              <a:t>Пример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err="1">
                <a:latin typeface="Times New Roman"/>
              </a:rPr>
              <a:t>выполнения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err="1">
                <a:latin typeface="Times New Roman"/>
              </a:rPr>
              <a:t>контрольной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err="1">
                <a:latin typeface="Times New Roman"/>
              </a:rPr>
              <a:t>работы</a:t>
            </a:r>
            <a:r>
              <a:rPr lang="en-US" sz="2400" dirty="0">
                <a:latin typeface="Times New Roman"/>
              </a:rPr>
              <a:t> «</a:t>
            </a:r>
            <a:r>
              <a:rPr lang="en-US" sz="2400" err="1">
                <a:latin typeface="Times New Roman"/>
              </a:rPr>
              <a:t>Построение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err="1">
                <a:latin typeface="Times New Roman"/>
              </a:rPr>
              <a:t>ломаного</a:t>
            </a:r>
            <a:r>
              <a:rPr lang="en-US" sz="2400" dirty="0">
                <a:latin typeface="Times New Roman"/>
              </a:rPr>
              <a:t>  </a:t>
            </a:r>
            <a:r>
              <a:rPr lang="en-US" sz="2400" err="1">
                <a:latin typeface="Times New Roman"/>
              </a:rPr>
              <a:t>разреза</a:t>
            </a:r>
            <a:r>
              <a:rPr lang="en-US" sz="2400" dirty="0">
                <a:latin typeface="Times New Roman"/>
              </a:rPr>
              <a:t>»</a:t>
            </a:r>
            <a:r>
              <a:rPr lang="ru-RU" sz="2400" dirty="0">
                <a:latin typeface="Times New Roman"/>
                <a:cs typeface="Times New Roman"/>
              </a:rPr>
              <a:t>​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Изображение выглядит как диаграмма&#10;&#10;Автоматически созданное описание">
            <a:extLst>
              <a:ext uri="{FF2B5EF4-FFF2-40B4-BE49-F238E27FC236}">
                <a16:creationId xmlns:a16="http://schemas.microsoft.com/office/drawing/2014/main" id="{1FB209FA-A3B5-ACC9-1A71-A8DF247E5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76" y="71964"/>
            <a:ext cx="7339122" cy="73170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C0C18B-B555-636D-255B-D9F2FB634482}"/>
              </a:ext>
            </a:extLst>
          </p:cNvPr>
          <p:cNvSpPr txBox="1"/>
          <p:nvPr/>
        </p:nvSpPr>
        <p:spPr>
          <a:xfrm>
            <a:off x="-107724" y="8318720"/>
            <a:ext cx="7661793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Segoe UI"/>
              </a:rPr>
              <a:t>​</a:t>
            </a:r>
            <a:endParaRPr lang="ru-RU" sz="2400">
              <a:latin typeface="Times New Roman"/>
              <a:cs typeface="Segoe UI"/>
            </a:endParaRPr>
          </a:p>
          <a:p>
            <a:pPr algn="ctr"/>
            <a:r>
              <a:rPr lang="en-US" sz="2800" b="1" err="1">
                <a:latin typeface="Times New Roman"/>
                <a:cs typeface="Segoe UI"/>
              </a:rPr>
              <a:t>Задание</a:t>
            </a:r>
            <a:r>
              <a:rPr lang="en-US" sz="2800" b="1" dirty="0">
                <a:latin typeface="Times New Roman"/>
                <a:cs typeface="Segoe UI"/>
              </a:rPr>
              <a:t>: </a:t>
            </a:r>
            <a:r>
              <a:rPr lang="en-US" sz="2800" err="1">
                <a:latin typeface="Times New Roman"/>
                <a:cs typeface="Segoe UI"/>
              </a:rPr>
              <a:t>По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двум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проекциям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построить</a:t>
            </a:r>
            <a:r>
              <a:rPr lang="ru-RU" sz="2800" dirty="0">
                <a:latin typeface="Times New Roman"/>
                <a:cs typeface="Segoe UI"/>
              </a:rPr>
              <a:t> 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третью</a:t>
            </a:r>
            <a:r>
              <a:rPr lang="en-US" sz="2800" dirty="0">
                <a:latin typeface="Times New Roman"/>
                <a:cs typeface="Segoe UI"/>
              </a:rPr>
              <a:t>. </a:t>
            </a:r>
            <a:r>
              <a:rPr lang="en-US" sz="2800" err="1">
                <a:latin typeface="Times New Roman"/>
                <a:cs typeface="Segoe UI"/>
              </a:rPr>
              <a:t>Нанести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размеры</a:t>
            </a:r>
            <a:r>
              <a:rPr lang="en-US" sz="2800" dirty="0">
                <a:latin typeface="Times New Roman"/>
                <a:cs typeface="Segoe UI"/>
              </a:rPr>
              <a:t>. </a:t>
            </a:r>
            <a:r>
              <a:rPr lang="en-US" sz="2800" err="1">
                <a:latin typeface="Times New Roman"/>
                <a:cs typeface="Segoe UI"/>
              </a:rPr>
              <a:t>Выполнить</a:t>
            </a:r>
            <a:r>
              <a:rPr lang="ru-RU" sz="2800" dirty="0">
                <a:latin typeface="Times New Roman"/>
                <a:cs typeface="Segoe UI"/>
              </a:rPr>
              <a:t> 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целесообразный</a:t>
            </a:r>
            <a:r>
              <a:rPr lang="en-US" sz="2800" dirty="0">
                <a:latin typeface="Times New Roman"/>
                <a:cs typeface="Segoe UI"/>
              </a:rPr>
              <a:t> </a:t>
            </a:r>
            <a:r>
              <a:rPr lang="en-US" sz="2800" err="1">
                <a:latin typeface="Times New Roman"/>
                <a:cs typeface="Segoe UI"/>
              </a:rPr>
              <a:t>разрез</a:t>
            </a:r>
            <a:r>
              <a:rPr lang="en-US" sz="2800" dirty="0">
                <a:latin typeface="Times New Roman"/>
                <a:cs typeface="Segoe UI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9A3D6A-1503-67FA-7B39-4501B35E777A}"/>
              </a:ext>
            </a:extLst>
          </p:cNvPr>
          <p:cNvSpPr txBox="1"/>
          <p:nvPr/>
        </p:nvSpPr>
        <p:spPr>
          <a:xfrm>
            <a:off x="264625" y="7673102"/>
            <a:ext cx="701605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latin typeface="Times New Roman"/>
              </a:rPr>
              <a:t>ВАРИАНТ 1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67284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6">
            <a:extLst>
              <a:ext uri="{FF2B5EF4-FFF2-40B4-BE49-F238E27FC236}">
                <a16:creationId xmlns:a16="http://schemas.microsoft.com/office/drawing/2014/main" id="{0D8912A8-6222-2469-97F0-9C92E6BB130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690" y="259047"/>
            <a:ext cx="4722192" cy="88793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598003-FBD5-EFD8-EAE2-1E7F4EF39998}"/>
              </a:ext>
            </a:extLst>
          </p:cNvPr>
          <p:cNvSpPr txBox="1"/>
          <p:nvPr/>
        </p:nvSpPr>
        <p:spPr>
          <a:xfrm>
            <a:off x="3550" y="9128558"/>
            <a:ext cx="7606832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latin typeface="Times New Roman"/>
                <a:cs typeface="Segoe UI"/>
              </a:rPr>
              <a:t>Задание: </a:t>
            </a:r>
            <a:r>
              <a:rPr lang="ru-RU" sz="2800" dirty="0">
                <a:latin typeface="Times New Roman"/>
                <a:cs typeface="Segoe UI"/>
              </a:rPr>
              <a:t>По двум​</a:t>
            </a:r>
          </a:p>
          <a:p>
            <a:r>
              <a:rPr lang="en-US" sz="2800" err="1">
                <a:latin typeface="Times New Roman"/>
                <a:cs typeface="Segoe UI"/>
              </a:rPr>
              <a:t>проекциям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построить</a:t>
            </a:r>
            <a:r>
              <a:rPr lang="ru-RU" sz="2800" dirty="0">
                <a:latin typeface="Times New Roman"/>
                <a:cs typeface="Segoe UI"/>
              </a:rPr>
              <a:t> 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третью</a:t>
            </a:r>
            <a:r>
              <a:rPr lang="en-US" sz="2800" dirty="0">
                <a:latin typeface="Times New Roman"/>
                <a:cs typeface="Segoe UI"/>
              </a:rPr>
              <a:t>. </a:t>
            </a:r>
            <a:r>
              <a:rPr lang="en-US" sz="2800" err="1">
                <a:latin typeface="Times New Roman"/>
                <a:cs typeface="Segoe UI"/>
              </a:rPr>
              <a:t>Нанести</a:t>
            </a:r>
            <a:r>
              <a:rPr lang="ru-RU" sz="2800" dirty="0">
                <a:latin typeface="Times New Roman"/>
                <a:cs typeface="Segoe UI"/>
              </a:rPr>
              <a:t> 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размеры</a:t>
            </a:r>
            <a:r>
              <a:rPr lang="en-US" sz="2800" dirty="0">
                <a:latin typeface="Times New Roman"/>
                <a:cs typeface="Segoe UI"/>
              </a:rPr>
              <a:t>. </a:t>
            </a:r>
            <a:r>
              <a:rPr lang="en-US" sz="2800" err="1">
                <a:latin typeface="Times New Roman"/>
                <a:cs typeface="Segoe UI"/>
              </a:rPr>
              <a:t>Выполнить</a:t>
            </a:r>
            <a:r>
              <a:rPr lang="ru-RU" sz="2800" dirty="0">
                <a:latin typeface="Times New Roman"/>
                <a:cs typeface="Segoe UI"/>
              </a:rPr>
              <a:t> 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целесообразный</a:t>
            </a:r>
            <a:r>
              <a:rPr lang="en-US" sz="2800" dirty="0">
                <a:latin typeface="Times New Roman"/>
                <a:cs typeface="Segoe UI"/>
              </a:rPr>
              <a:t> </a:t>
            </a:r>
            <a:r>
              <a:rPr lang="en-US" sz="2800" err="1">
                <a:latin typeface="Times New Roman"/>
                <a:cs typeface="Segoe UI"/>
              </a:rPr>
              <a:t>разрез</a:t>
            </a:r>
            <a:r>
              <a:rPr lang="en-US" sz="2800" dirty="0">
                <a:latin typeface="Times New Roman"/>
                <a:cs typeface="Segoe UI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41D7EC-E969-5708-C153-F3EF6998706F}"/>
              </a:ext>
            </a:extLst>
          </p:cNvPr>
          <p:cNvSpPr txBox="1"/>
          <p:nvPr/>
        </p:nvSpPr>
        <p:spPr>
          <a:xfrm>
            <a:off x="250894" y="324038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/>
              </a:rPr>
              <a:t>ВАРИАНТ 2</a:t>
            </a:r>
            <a:r>
              <a:rPr lang="ru-RU" sz="2400">
                <a:latin typeface="Times New Roman"/>
                <a:cs typeface="Times New Roman"/>
              </a:rPr>
              <a:t>​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72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6">
            <a:extLst>
              <a:ext uri="{FF2B5EF4-FFF2-40B4-BE49-F238E27FC236}">
                <a16:creationId xmlns:a16="http://schemas.microsoft.com/office/drawing/2014/main" id="{7D984D37-4B0D-F62C-5C41-9236DEBC8BF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6131" y="100200"/>
            <a:ext cx="5249812" cy="87884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E6D4B4-6906-C935-F85A-35463C7B99CA}"/>
              </a:ext>
            </a:extLst>
          </p:cNvPr>
          <p:cNvSpPr txBox="1"/>
          <p:nvPr/>
        </p:nvSpPr>
        <p:spPr>
          <a:xfrm>
            <a:off x="332040" y="8895656"/>
            <a:ext cx="707101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/>
              </a:rPr>
              <a:t>Задание: </a:t>
            </a:r>
            <a:r>
              <a:rPr lang="en-US" sz="2400">
                <a:latin typeface="Times New Roman"/>
              </a:rPr>
              <a:t>По двум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проекциям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построить третью.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Нанести размеры.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Выполнить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целесообразный</a:t>
            </a:r>
            <a:r>
              <a:rPr lang="ru-RU" sz="2400">
                <a:latin typeface="Times New Roman"/>
              </a:rPr>
              <a:t> </a:t>
            </a:r>
            <a:r>
              <a:rPr lang="en-US" sz="2400">
                <a:latin typeface="Times New Roman"/>
              </a:rPr>
              <a:t> разрез.</a:t>
            </a:r>
            <a:r>
              <a:rPr lang="ru-RU" sz="2400">
                <a:latin typeface="Times New Roman"/>
                <a:cs typeface="Times New Roman"/>
              </a:rPr>
              <a:t>​</a:t>
            </a:r>
            <a:endParaRPr lang="ru-RU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01DCBBDE-F472-0418-9EF6-77E30A60B787}"/>
              </a:ext>
            </a:extLst>
          </p:cNvPr>
          <p:cNvSpPr txBox="1"/>
          <p:nvPr/>
        </p:nvSpPr>
        <p:spPr>
          <a:xfrm>
            <a:off x="-2892" y="380018"/>
            <a:ext cx="1991937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ВАРИАНТ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046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614934"/>
            <a:ext cx="5967095" cy="6659195"/>
          </a:xfrm>
          <a:prstGeom prst="rect">
            <a:avLst/>
          </a:prstGeom>
        </p:spPr>
        <p:txBody>
          <a:bodyPr vert="horz" wrap="square" lIns="0" tIns="93345" rIns="0" bIns="0" rtlCol="0" anchor="t">
            <a:spAutoFit/>
          </a:bodyPr>
          <a:lstStyle/>
          <a:p>
            <a:pPr marL="461645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Содержание</a:t>
            </a:r>
            <a:endParaRPr lang="ru-RU" sz="2400" dirty="0">
              <a:latin typeface="Times New Roman"/>
              <a:cs typeface="Times New Roman"/>
            </a:endParaRPr>
          </a:p>
          <a:p>
            <a:pPr marL="918210" indent="-457200">
              <a:lnSpc>
                <a:spcPct val="100000"/>
              </a:lnSpc>
              <a:spcBef>
                <a:spcPts val="600"/>
              </a:spcBef>
              <a:buSzPct val="83333"/>
              <a:buAutoNum type="arabicPeriod"/>
              <a:tabLst>
                <a:tab pos="643890" algn="l"/>
              </a:tabLst>
            </a:pPr>
            <a:r>
              <a:rPr sz="2400" spc="-5" dirty="0">
                <a:latin typeface="Times New Roman"/>
                <a:cs typeface="Times New Roman"/>
              </a:rPr>
              <a:t>ознакомиться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заданием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соответствии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номером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варианта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(см.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Приложение);</a:t>
            </a:r>
            <a:endParaRPr sz="2400" dirty="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43300"/>
              </a:lnSpc>
              <a:spcBef>
                <a:spcPts val="10"/>
              </a:spcBef>
              <a:buSzPct val="83333"/>
              <a:buAutoNum type="arabicPeriod"/>
              <a:tabLst>
                <a:tab pos="643890" algn="l"/>
              </a:tabLst>
            </a:pPr>
            <a:r>
              <a:rPr sz="2400" spc="-5" dirty="0">
                <a:latin typeface="Times New Roman"/>
                <a:cs typeface="Times New Roman"/>
              </a:rPr>
              <a:t>изучить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2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конспекту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лекций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требования</a:t>
            </a:r>
            <a:r>
              <a:rPr sz="2400" spc="2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ГОСТ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2.305–2008</a:t>
            </a:r>
            <a:r>
              <a:rPr sz="2400" spc="2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2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вопросам</a:t>
            </a:r>
            <a:r>
              <a:rPr lang="ru-RU" sz="2400" spc="-5" dirty="0">
                <a:latin typeface="Times New Roman"/>
                <a:cs typeface="Times New Roman"/>
              </a:rPr>
              <a:t> </a:t>
            </a:r>
            <a:r>
              <a:rPr sz="2400" spc="-2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основных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видов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 </a:t>
            </a:r>
            <a:r>
              <a:rPr sz="2400" spc="-5" dirty="0">
                <a:latin typeface="Times New Roman"/>
                <a:cs typeface="Times New Roman"/>
              </a:rPr>
              <a:t>сложных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разрезов,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служащих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для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изображения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предметов;</a:t>
            </a:r>
            <a:endParaRPr sz="2400" dirty="0">
              <a:latin typeface="Times New Roman"/>
              <a:cs typeface="Times New Roman"/>
            </a:endParaRPr>
          </a:p>
          <a:p>
            <a:pPr marL="918210" indent="-457200">
              <a:lnSpc>
                <a:spcPct val="100000"/>
              </a:lnSpc>
              <a:spcBef>
                <a:spcPts val="640"/>
              </a:spcBef>
              <a:buSzPct val="83333"/>
              <a:buAutoNum type="arabicPeriod"/>
              <a:tabLst>
                <a:tab pos="643890" algn="l"/>
              </a:tabLst>
            </a:pPr>
            <a:r>
              <a:rPr sz="2400" spc="-5" dirty="0">
                <a:latin typeface="Times New Roman"/>
                <a:cs typeface="Times New Roman"/>
              </a:rPr>
              <a:t>выполнить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ломаный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разрез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 </a:t>
            </a:r>
            <a:r>
              <a:rPr sz="2400" spc="-5" dirty="0">
                <a:latin typeface="Times New Roman"/>
                <a:cs typeface="Times New Roman"/>
              </a:rPr>
              <a:t>месте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главного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изображения;</a:t>
            </a:r>
            <a:endParaRPr sz="2400" dirty="0">
              <a:latin typeface="Times New Roman"/>
              <a:cs typeface="Times New Roman"/>
            </a:endParaRPr>
          </a:p>
          <a:p>
            <a:pPr marL="918210" indent="-457200">
              <a:lnSpc>
                <a:spcPct val="100000"/>
              </a:lnSpc>
              <a:spcBef>
                <a:spcPts val="620"/>
              </a:spcBef>
              <a:buSzPct val="83333"/>
              <a:buAutoNum type="arabicPeriod"/>
              <a:tabLst>
                <a:tab pos="643890" algn="l"/>
              </a:tabLst>
            </a:pPr>
            <a:r>
              <a:rPr sz="2400" spc="-5" dirty="0">
                <a:latin typeface="Times New Roman"/>
                <a:cs typeface="Times New Roman"/>
              </a:rPr>
              <a:t>нанести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необходимые размеры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согласно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ГОСТ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2.307-2011.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endParaRPr sz="2400" dirty="0">
              <a:latin typeface="Times New Roman"/>
              <a:cs typeface="Times New Roman"/>
            </a:endParaRPr>
          </a:p>
          <a:p>
            <a:pPr marL="2911475" indent="-457200">
              <a:lnSpc>
                <a:spcPct val="100000"/>
              </a:lnSpc>
              <a:buAutoNum type="arabicPeriod"/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7650" y="9067038"/>
            <a:ext cx="2002155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13408-1D2A-B6E8-C7E7-C9B86E7D5D2C}"/>
              </a:ext>
            </a:extLst>
          </p:cNvPr>
          <p:cNvSpPr txBox="1"/>
          <p:nvPr/>
        </p:nvSpPr>
        <p:spPr>
          <a:xfrm>
            <a:off x="110" y="700565"/>
            <a:ext cx="7500512" cy="66710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454275" algn="just"/>
            <a:r>
              <a:rPr lang="en-US" sz="2600" b="1" err="1">
                <a:latin typeface="Times New Roman"/>
                <a:cs typeface="Times New Roman"/>
              </a:rPr>
              <a:t>Порядок</a:t>
            </a:r>
            <a:r>
              <a:rPr lang="en-US" sz="2600" b="1" dirty="0">
                <a:latin typeface="Times New Roman"/>
                <a:cs typeface="Times New Roman"/>
              </a:rPr>
              <a:t> </a:t>
            </a:r>
            <a:r>
              <a:rPr lang="en-US" sz="2600" b="1" err="1">
                <a:latin typeface="Times New Roman"/>
                <a:cs typeface="Times New Roman"/>
              </a:rPr>
              <a:t>выполнения</a:t>
            </a:r>
            <a:endParaRPr lang="en-US" sz="2600">
              <a:latin typeface="Times New Roman"/>
              <a:cs typeface="Times New Roman"/>
            </a:endParaRPr>
          </a:p>
          <a:p>
            <a:pPr marL="975360" indent="-514350" algn="just">
              <a:spcBef>
                <a:spcPts val="615"/>
              </a:spcBef>
              <a:buAutoNum type="arabicPeriod"/>
            </a:pPr>
            <a:r>
              <a:rPr lang="en-US" sz="2600" dirty="0" err="1">
                <a:latin typeface="Times New Roman"/>
                <a:cs typeface="Times New Roman"/>
              </a:rPr>
              <a:t>на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dirty="0" err="1">
                <a:latin typeface="Times New Roman"/>
                <a:cs typeface="Times New Roman"/>
              </a:rPr>
              <a:t>формате</a:t>
            </a:r>
            <a:r>
              <a:rPr lang="en-US" sz="2600" dirty="0">
                <a:latin typeface="Times New Roman"/>
                <a:cs typeface="Times New Roman"/>
              </a:rPr>
              <a:t> А3 </a:t>
            </a:r>
            <a:r>
              <a:rPr lang="en-US" sz="2600" dirty="0" err="1">
                <a:latin typeface="Times New Roman"/>
                <a:cs typeface="Times New Roman"/>
              </a:rPr>
              <a:t>построить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dirty="0" err="1">
                <a:latin typeface="Times New Roman"/>
                <a:cs typeface="Times New Roman"/>
              </a:rPr>
              <a:t>два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dirty="0" err="1">
                <a:latin typeface="Times New Roman"/>
                <a:cs typeface="Times New Roman"/>
              </a:rPr>
              <a:t>вида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dirty="0" err="1">
                <a:latin typeface="Times New Roman"/>
                <a:cs typeface="Times New Roman"/>
              </a:rPr>
              <a:t>детали</a:t>
            </a:r>
            <a:r>
              <a:rPr lang="en-US" sz="2600" dirty="0">
                <a:latin typeface="Times New Roman"/>
                <a:cs typeface="Times New Roman"/>
              </a:rPr>
              <a:t>   </a:t>
            </a:r>
            <a:r>
              <a:rPr lang="en-US" sz="2600" b="1" i="1" dirty="0" err="1">
                <a:latin typeface="Times New Roman"/>
                <a:cs typeface="Times New Roman"/>
              </a:rPr>
              <a:t>Корпус</a:t>
            </a:r>
            <a:r>
              <a:rPr lang="en-US" sz="2600" b="1" i="1" dirty="0">
                <a:latin typeface="Times New Roman"/>
                <a:cs typeface="Times New Roman"/>
              </a:rPr>
              <a:t> </a:t>
            </a:r>
            <a:r>
              <a:rPr lang="en-US" sz="2600" dirty="0">
                <a:latin typeface="Times New Roman"/>
                <a:cs typeface="Times New Roman"/>
              </a:rPr>
              <a:t>(</a:t>
            </a:r>
            <a:r>
              <a:rPr lang="en-US" sz="2600" dirty="0" err="1">
                <a:latin typeface="Times New Roman"/>
                <a:cs typeface="Times New Roman"/>
              </a:rPr>
              <a:t>из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dirty="0" err="1">
                <a:latin typeface="Times New Roman"/>
                <a:cs typeface="Times New Roman"/>
              </a:rPr>
              <a:t>задания</a:t>
            </a:r>
            <a:r>
              <a:rPr lang="en-US" sz="2600" dirty="0">
                <a:latin typeface="Times New Roman"/>
                <a:cs typeface="Times New Roman"/>
              </a:rPr>
              <a:t>);</a:t>
            </a:r>
          </a:p>
          <a:p>
            <a:pPr marL="527050" marR="10160" indent="-514350" algn="just">
              <a:lnSpc>
                <a:spcPts val="2080"/>
              </a:lnSpc>
              <a:spcBef>
                <a:spcPts val="160"/>
              </a:spcBef>
              <a:buAutoNum type="arabicPeriod"/>
            </a:pPr>
            <a:r>
              <a:rPr lang="en-US" sz="2600" err="1">
                <a:latin typeface="Times New Roman"/>
                <a:cs typeface="Times New Roman"/>
              </a:rPr>
              <a:t>по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заданному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положению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секущих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плоскостей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построить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месте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вида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спереди</a:t>
            </a:r>
            <a:r>
              <a:rPr lang="en-US" sz="2600" dirty="0">
                <a:latin typeface="Times New Roman"/>
                <a:cs typeface="Times New Roman"/>
              </a:rPr>
              <a:t>  </a:t>
            </a:r>
            <a:r>
              <a:rPr lang="en-US" sz="2600" err="1">
                <a:latin typeface="Times New Roman"/>
                <a:cs typeface="Times New Roman"/>
              </a:rPr>
              <a:t>ломаный</a:t>
            </a:r>
            <a:r>
              <a:rPr lang="en-US" sz="2600" dirty="0">
                <a:latin typeface="Times New Roman"/>
                <a:cs typeface="Times New Roman"/>
              </a:rPr>
              <a:t> </a:t>
            </a:r>
            <a:r>
              <a:rPr lang="en-US" sz="2600" err="1">
                <a:latin typeface="Times New Roman"/>
                <a:cs typeface="Times New Roman"/>
              </a:rPr>
              <a:t>разрез</a:t>
            </a:r>
            <a:r>
              <a:rPr lang="en-US" sz="2600" dirty="0">
                <a:latin typeface="Times New Roman"/>
                <a:cs typeface="Times New Roman"/>
              </a:rPr>
              <a:t>;</a:t>
            </a:r>
          </a:p>
          <a:p>
            <a:pPr marL="975360" indent="-514350" algn="just">
              <a:spcBef>
                <a:spcPts val="445"/>
              </a:spcBef>
              <a:buAutoNum type="arabicPeriod"/>
            </a:pPr>
            <a:r>
              <a:rPr lang="en-US" sz="2600" err="1">
                <a:latin typeface="Times New Roman"/>
                <a:cs typeface="Times New Roman"/>
              </a:rPr>
              <a:t>построить</a:t>
            </a:r>
            <a:r>
              <a:rPr lang="en-US" sz="2600" dirty="0">
                <a:latin typeface="Times New Roman"/>
                <a:cs typeface="Times New Roman"/>
              </a:rPr>
              <a:t>, </a:t>
            </a:r>
            <a:r>
              <a:rPr lang="en-US" sz="2600" err="1">
                <a:latin typeface="Times New Roman"/>
                <a:cs typeface="Times New Roman"/>
              </a:rPr>
              <a:t>при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необходимости</a:t>
            </a:r>
            <a:r>
              <a:rPr lang="en-US" sz="2600" dirty="0">
                <a:latin typeface="Times New Roman"/>
                <a:cs typeface="Times New Roman"/>
              </a:rPr>
              <a:t>, </a:t>
            </a:r>
            <a:r>
              <a:rPr lang="en-US" sz="2600" err="1">
                <a:latin typeface="Times New Roman"/>
                <a:cs typeface="Times New Roman"/>
              </a:rPr>
              <a:t>вид</a:t>
            </a:r>
            <a:r>
              <a:rPr lang="en-US" sz="2600" dirty="0">
                <a:latin typeface="Times New Roman"/>
                <a:cs typeface="Times New Roman"/>
              </a:rPr>
              <a:t> </a:t>
            </a:r>
            <a:r>
              <a:rPr lang="en-US" sz="2600" err="1">
                <a:latin typeface="Times New Roman"/>
                <a:cs typeface="Times New Roman"/>
              </a:rPr>
              <a:t>слева</a:t>
            </a:r>
            <a:r>
              <a:rPr lang="en-US" sz="2600" dirty="0">
                <a:latin typeface="Times New Roman"/>
                <a:cs typeface="Times New Roman"/>
              </a:rPr>
              <a:t>;</a:t>
            </a:r>
          </a:p>
          <a:p>
            <a:pPr marL="975360" indent="-514350" algn="just">
              <a:spcBef>
                <a:spcPts val="635"/>
              </a:spcBef>
              <a:buAutoNum type="arabicPeriod"/>
            </a:pPr>
            <a:r>
              <a:rPr lang="en-US" sz="2600" err="1">
                <a:latin typeface="Times New Roman"/>
                <a:cs typeface="Times New Roman"/>
              </a:rPr>
              <a:t>нанести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размеры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согласно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правилам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нанесения</a:t>
            </a:r>
            <a:r>
              <a:rPr lang="en-US" sz="2600" dirty="0">
                <a:latin typeface="Times New Roman"/>
                <a:cs typeface="Times New Roman"/>
              </a:rPr>
              <a:t> </a:t>
            </a:r>
            <a:r>
              <a:rPr lang="en-US" sz="2600" err="1">
                <a:latin typeface="Times New Roman"/>
                <a:cs typeface="Times New Roman"/>
              </a:rPr>
              <a:t>размеров</a:t>
            </a:r>
            <a:r>
              <a:rPr lang="en-US" sz="2600" dirty="0">
                <a:latin typeface="Times New Roman"/>
                <a:cs typeface="Times New Roman"/>
              </a:rPr>
              <a:t> (ГОСТ 2.307-2011);</a:t>
            </a:r>
          </a:p>
          <a:p>
            <a:pPr marL="975360" indent="-514350" algn="just">
              <a:spcBef>
                <a:spcPts val="625"/>
              </a:spcBef>
              <a:buAutoNum type="arabicPeriod"/>
            </a:pPr>
            <a:r>
              <a:rPr lang="en-US" sz="2600" err="1">
                <a:latin typeface="Times New Roman"/>
                <a:cs typeface="Times New Roman"/>
              </a:rPr>
              <a:t>заполнить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основную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надпись</a:t>
            </a:r>
            <a:r>
              <a:rPr lang="en-US" sz="2600" dirty="0">
                <a:latin typeface="Times New Roman"/>
                <a:cs typeface="Times New Roman"/>
              </a:rPr>
              <a:t>.</a:t>
            </a:r>
          </a:p>
          <a:p>
            <a:pPr marL="461645" algn="just">
              <a:spcBef>
                <a:spcPts val="635"/>
              </a:spcBef>
            </a:pPr>
            <a:r>
              <a:rPr lang="en-US" sz="2600" err="1">
                <a:latin typeface="Times New Roman"/>
                <a:cs typeface="Times New Roman"/>
              </a:rPr>
              <a:t>Рассмотрим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выполнения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данного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задания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примере</a:t>
            </a:r>
            <a:r>
              <a:rPr lang="en-US" sz="2600" dirty="0">
                <a:latin typeface="Times New Roman"/>
                <a:cs typeface="Times New Roman"/>
              </a:rPr>
              <a:t>, </a:t>
            </a:r>
            <a:r>
              <a:rPr lang="en-US" sz="2600" err="1">
                <a:latin typeface="Times New Roman"/>
                <a:cs typeface="Times New Roman"/>
              </a:rPr>
              <a:t>показанном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на</a:t>
            </a:r>
            <a:r>
              <a:rPr lang="en-US" sz="2600" dirty="0">
                <a:latin typeface="Times New Roman"/>
                <a:cs typeface="Times New Roman"/>
              </a:rPr>
              <a:t> </a:t>
            </a:r>
            <a:r>
              <a:rPr lang="en-US" sz="2600" err="1">
                <a:latin typeface="Times New Roman"/>
                <a:cs typeface="Times New Roman"/>
              </a:rPr>
              <a:t>Рисунке</a:t>
            </a:r>
            <a:r>
              <a:rPr lang="en-US" sz="2600" dirty="0">
                <a:latin typeface="Times New Roman"/>
                <a:cs typeface="Times New Roman"/>
              </a:rPr>
              <a:t> 3.1.</a:t>
            </a:r>
          </a:p>
          <a:p>
            <a:pPr algn="just">
              <a:spcBef>
                <a:spcPts val="25"/>
              </a:spcBef>
            </a:pPr>
            <a:endParaRPr lang="en-US" sz="2600" dirty="0">
              <a:latin typeface="Times New Roman"/>
              <a:cs typeface="Times New Roman"/>
            </a:endParaRPr>
          </a:p>
          <a:p>
            <a:pPr marL="461645" algn="just">
              <a:spcBef>
                <a:spcPts val="5"/>
              </a:spcBef>
            </a:pPr>
            <a:endParaRPr lang="en-US" sz="2400" dirty="0">
              <a:latin typeface="Calibri"/>
              <a:cs typeface="Times New Roman"/>
            </a:endParaRPr>
          </a:p>
          <a:p>
            <a:pPr marL="461645" algn="just">
              <a:spcBef>
                <a:spcPts val="5"/>
              </a:spcBef>
            </a:pP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Рисунок</a:t>
            </a:r>
            <a:r>
              <a:rPr lang="en-US" sz="2400" dirty="0">
                <a:latin typeface="Calibri"/>
                <a:cs typeface="Times New Roman"/>
              </a:rPr>
              <a:t> 3.2. </a:t>
            </a:r>
            <a:r>
              <a:rPr lang="en-US" sz="2400" dirty="0" err="1">
                <a:latin typeface="Calibri"/>
                <a:cs typeface="Times New Roman"/>
              </a:rPr>
              <a:t>для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наглядности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представлена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трехмерная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модель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детали</a:t>
            </a:r>
            <a:r>
              <a:rPr lang="en-US" sz="2400" dirty="0">
                <a:latin typeface="Calibri"/>
                <a:cs typeface="Times New Roman"/>
              </a:rPr>
              <a:t> </a:t>
            </a:r>
            <a:r>
              <a:rPr lang="en-US" sz="2400" dirty="0" err="1">
                <a:latin typeface="Calibri"/>
                <a:cs typeface="Times New Roman"/>
              </a:rPr>
              <a:t>задания</a:t>
            </a:r>
            <a:r>
              <a:rPr lang="en-US" sz="2400" dirty="0">
                <a:latin typeface="Calibri"/>
                <a:cs typeface="Times New Roman"/>
              </a:rPr>
              <a:t>.</a:t>
            </a:r>
            <a:endParaRPr lang="en-US" sz="2400" dirty="0">
              <a:latin typeface="Calibri"/>
              <a:cs typeface="Calibri"/>
            </a:endParaRPr>
          </a:p>
          <a:p>
            <a:pPr algn="l"/>
            <a:endParaRPr lang="ru-RU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0C5D6B-0A29-C879-8035-E0F496443E39}"/>
              </a:ext>
            </a:extLst>
          </p:cNvPr>
          <p:cNvSpPr txBox="1"/>
          <p:nvPr/>
        </p:nvSpPr>
        <p:spPr>
          <a:xfrm>
            <a:off x="206280" y="10013958"/>
            <a:ext cx="542594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ru-RU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96557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Изображение выглядит как диаграмма&#10;&#10;Автоматически созданное описание">
            <a:extLst>
              <a:ext uri="{FF2B5EF4-FFF2-40B4-BE49-F238E27FC236}">
                <a16:creationId xmlns:a16="http://schemas.microsoft.com/office/drawing/2014/main" id="{B32BB728-CBED-D114-E5BC-67A128F64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2" y="74066"/>
            <a:ext cx="7385885" cy="729516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5BB165-084C-E73A-C2FB-533CA6449D77}"/>
              </a:ext>
            </a:extLst>
          </p:cNvPr>
          <p:cNvSpPr txBox="1"/>
          <p:nvPr/>
        </p:nvSpPr>
        <p:spPr>
          <a:xfrm>
            <a:off x="2406650" y="8607188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>
                <a:latin typeface="Times New Roman"/>
              </a:rPr>
              <a:t>Рисунок 3.1 – Пример задания​</a:t>
            </a:r>
            <a:r>
              <a:rPr lang="ru-RU" sz="2400">
                <a:latin typeface="Times New Roman"/>
                <a:cs typeface="Times New Roman"/>
              </a:rPr>
              <a:t>​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44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BC530741-7718-D6BC-CD8F-58D795623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7" y="380133"/>
            <a:ext cx="7075784" cy="68358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6EEABAA-B9CD-FA9C-78B4-52480B4F3CC8}"/>
              </a:ext>
            </a:extLst>
          </p:cNvPr>
          <p:cNvSpPr txBox="1"/>
          <p:nvPr/>
        </p:nvSpPr>
        <p:spPr>
          <a:xfrm>
            <a:off x="769146" y="7596322"/>
            <a:ext cx="616771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 err="1">
                <a:latin typeface="Times New Roman"/>
              </a:rPr>
              <a:t>Рисунок</a:t>
            </a:r>
            <a:r>
              <a:rPr lang="en-US" sz="2400" dirty="0">
                <a:latin typeface="Times New Roman"/>
              </a:rPr>
              <a:t> 3.2 – </a:t>
            </a:r>
            <a:r>
              <a:rPr lang="en-US" sz="2400" dirty="0" err="1">
                <a:latin typeface="Times New Roman"/>
              </a:rPr>
              <a:t>Пример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dirty="0" err="1">
                <a:latin typeface="Times New Roman"/>
              </a:rPr>
              <a:t>задания</a:t>
            </a:r>
            <a:r>
              <a:rPr lang="en-US" sz="2400" dirty="0">
                <a:latin typeface="Times New Roman"/>
              </a:rPr>
              <a:t>. </a:t>
            </a:r>
            <a:r>
              <a:rPr lang="en-US" sz="2400" dirty="0" err="1">
                <a:latin typeface="Times New Roman"/>
              </a:rPr>
              <a:t>Трехмерная</a:t>
            </a:r>
            <a:r>
              <a:rPr lang="en-US" sz="2400" dirty="0">
                <a:latin typeface="Times New Roman"/>
              </a:rPr>
              <a:t> </a:t>
            </a:r>
            <a:r>
              <a:rPr lang="en-US" sz="2400" dirty="0" err="1">
                <a:latin typeface="Times New Roman"/>
              </a:rPr>
              <a:t>модель</a:t>
            </a:r>
            <a:endParaRPr lang="ru-RU" sz="2400" dirty="0" err="1"/>
          </a:p>
        </p:txBody>
      </p:sp>
    </p:spTree>
    <p:extLst>
      <p:ext uri="{BB962C8B-B14F-4D97-AF65-F5344CB8AC3E}">
        <p14:creationId xmlns:p14="http://schemas.microsoft.com/office/powerpoint/2010/main" val="291020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3649" y="3165237"/>
            <a:ext cx="3035530" cy="19749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1200" spc="-5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3501" y="351539"/>
            <a:ext cx="5965190" cy="8238666"/>
          </a:xfrm>
          <a:prstGeom prst="rect">
            <a:avLst/>
          </a:prstGeom>
        </p:spPr>
        <p:txBody>
          <a:bodyPr vert="horz" wrap="square" lIns="0" tIns="93345" rIns="0" bIns="0" rtlCol="0" anchor="t">
            <a:spAutoFit/>
          </a:bodyPr>
          <a:lstStyle/>
          <a:p>
            <a:pPr marL="461645">
              <a:lnSpc>
                <a:spcPct val="100000"/>
              </a:lnSpc>
              <a:spcBef>
                <a:spcPts val="735"/>
              </a:spcBef>
            </a:pPr>
            <a:r>
              <a:rPr sz="2400" dirty="0">
                <a:latin typeface="Times New Roman"/>
                <a:cs typeface="Times New Roman"/>
              </a:rPr>
              <a:t>1.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Изучите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конструкцию детали:</a:t>
            </a:r>
            <a:endParaRPr lang="ru-RU" sz="2400" dirty="0">
              <a:latin typeface="Times New Roman"/>
              <a:cs typeface="Times New Roman"/>
            </a:endParaRPr>
          </a:p>
          <a:p>
            <a:pPr marL="461010">
              <a:lnSpc>
                <a:spcPct val="100000"/>
              </a:lnSpc>
              <a:spcBef>
                <a:spcPts val="635"/>
              </a:spcBef>
              <a:buSzPct val="83333"/>
              <a:tabLst>
                <a:tab pos="643890" algn="l"/>
              </a:tabLst>
            </a:pPr>
            <a:r>
              <a:rPr sz="2400" spc="-5" dirty="0">
                <a:latin typeface="Times New Roman"/>
                <a:cs typeface="Times New Roman"/>
              </a:rPr>
              <a:t>основание детали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сегмент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цилиндра радиуса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95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мм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 вырезами;</a:t>
            </a:r>
            <a:endParaRPr sz="2400" dirty="0">
              <a:latin typeface="Times New Roman"/>
              <a:cs typeface="Times New Roman"/>
            </a:endParaRPr>
          </a:p>
          <a:p>
            <a:pPr marL="461010">
              <a:lnSpc>
                <a:spcPct val="100000"/>
              </a:lnSpc>
              <a:spcBef>
                <a:spcPts val="625"/>
              </a:spcBef>
              <a:buSzPct val="83333"/>
              <a:tabLst>
                <a:tab pos="643890" algn="l"/>
              </a:tabLst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5" dirty="0">
                <a:latin typeface="Times New Roman"/>
                <a:cs typeface="Times New Roman"/>
              </a:rPr>
              <a:t> центральной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части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цилиндр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диаметром </a:t>
            </a:r>
            <a:r>
              <a:rPr sz="2400" dirty="0">
                <a:latin typeface="Times New Roman"/>
                <a:cs typeface="Times New Roman"/>
              </a:rPr>
              <a:t>44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мм</a:t>
            </a:r>
            <a:r>
              <a:rPr sz="2400" spc="-5" dirty="0">
                <a:latin typeface="Times New Roman"/>
                <a:cs typeface="Times New Roman"/>
              </a:rPr>
              <a:t> со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сквозным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отверстием.</a:t>
            </a:r>
            <a:endParaRPr sz="2400" dirty="0">
              <a:latin typeface="Times New Roman"/>
              <a:cs typeface="Times New Roman"/>
            </a:endParaRPr>
          </a:p>
          <a:p>
            <a:pPr marL="12700" marR="5715" indent="448945" algn="just">
              <a:lnSpc>
                <a:spcPct val="14330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2. </a:t>
            </a:r>
            <a:r>
              <a:rPr sz="2400" spc="-5" dirty="0">
                <a:latin typeface="Times New Roman"/>
                <a:cs typeface="Times New Roman"/>
              </a:rPr>
              <a:t>Главное изображение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сложный разрез, </a:t>
            </a:r>
            <a:r>
              <a:rPr sz="2400" dirty="0">
                <a:latin typeface="Times New Roman"/>
                <a:cs typeface="Times New Roman"/>
              </a:rPr>
              <a:t>секущие </a:t>
            </a:r>
            <a:r>
              <a:rPr sz="2400" spc="-5" dirty="0">
                <a:latin typeface="Times New Roman"/>
                <a:cs typeface="Times New Roman"/>
              </a:rPr>
              <a:t>плоскости которого </a:t>
            </a:r>
            <a:r>
              <a:rPr sz="2400" dirty="0">
                <a:latin typeface="Times New Roman"/>
                <a:cs typeface="Times New Roman"/>
              </a:rPr>
              <a:t>проходят</a:t>
            </a:r>
            <a:r>
              <a:rPr lang="ru-RU" sz="2400" dirty="0">
                <a:latin typeface="Times New Roman"/>
                <a:cs typeface="Times New Roman"/>
              </a:rPr>
              <a:t> </a:t>
            </a:r>
            <a:r>
              <a:rPr lang="ru-RU"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через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все внутренние конструктивные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элементы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детали.</a:t>
            </a:r>
            <a:endParaRPr sz="2400" dirty="0">
              <a:latin typeface="Times New Roman"/>
              <a:cs typeface="Times New Roman"/>
            </a:endParaRPr>
          </a:p>
          <a:p>
            <a:pPr marL="12700" marR="5080" indent="448945" algn="just">
              <a:lnSpc>
                <a:spcPct val="1438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Так как разрез </a:t>
            </a:r>
            <a:r>
              <a:rPr sz="2400" b="1" dirty="0">
                <a:latin typeface="Times New Roman"/>
                <a:cs typeface="Times New Roman"/>
              </a:rPr>
              <a:t>ломаный</a:t>
            </a:r>
            <a:r>
              <a:rPr sz="2400" dirty="0">
                <a:latin typeface="Times New Roman"/>
                <a:cs typeface="Times New Roman"/>
              </a:rPr>
              <a:t>, то для </a:t>
            </a:r>
            <a:r>
              <a:rPr sz="2400" spc="-5" dirty="0">
                <a:latin typeface="Times New Roman"/>
                <a:cs typeface="Times New Roman"/>
              </a:rPr>
              <a:t>его построения необходимо мысленно разрезать</a:t>
            </a:r>
            <a:r>
              <a:rPr lang="ru-RU" sz="2400" spc="-5" dirty="0">
                <a:latin typeface="Times New Roman"/>
                <a:cs typeface="Times New Roman"/>
              </a:rPr>
              <a:t> 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деталь двумя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указанными плоскостями (Рисунок </a:t>
            </a:r>
            <a:r>
              <a:rPr sz="2400" dirty="0">
                <a:latin typeface="Times New Roman"/>
                <a:cs typeface="Times New Roman"/>
              </a:rPr>
              <a:t>3.3) и развернуть </a:t>
            </a:r>
            <a:r>
              <a:rPr sz="2400" spc="-5" dirty="0">
                <a:latin typeface="Times New Roman"/>
                <a:cs typeface="Times New Roman"/>
              </a:rPr>
              <a:t>наклонную плоскость</a:t>
            </a:r>
            <a:r>
              <a:rPr lang="ru-RU" sz="2400" spc="-5" dirty="0">
                <a:latin typeface="Times New Roman"/>
                <a:cs typeface="Times New Roman"/>
              </a:rPr>
              <a:t> </a:t>
            </a:r>
            <a:r>
              <a:rPr lang="ru-RU"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 </a:t>
            </a:r>
            <a:r>
              <a:rPr sz="2400" spc="-5" dirty="0">
                <a:latin typeface="Times New Roman"/>
                <a:cs typeface="Times New Roman"/>
              </a:rPr>
              <a:t>совмещения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второй,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совпадающей</a:t>
            </a:r>
            <a:r>
              <a:rPr sz="2400" dirty="0">
                <a:latin typeface="Times New Roman"/>
                <a:cs typeface="Times New Roman"/>
              </a:rPr>
              <a:t> с </a:t>
            </a:r>
            <a:r>
              <a:rPr sz="2400" spc="-5" dirty="0">
                <a:latin typeface="Times New Roman"/>
                <a:cs typeface="Times New Roman"/>
              </a:rPr>
              <a:t>плоскостью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симметрии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детали.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8142" y="9212859"/>
            <a:ext cx="3067742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400" spc="-5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11C83C57-FA17-DE98-F17F-8E6D804F1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28" y="325422"/>
            <a:ext cx="7372864" cy="65313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5A7739-C0CF-CC37-1F89-6DA9EC45899F}"/>
              </a:ext>
            </a:extLst>
          </p:cNvPr>
          <p:cNvSpPr txBox="1"/>
          <p:nvPr/>
        </p:nvSpPr>
        <p:spPr>
          <a:xfrm>
            <a:off x="2612614" y="7467053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>
                <a:latin typeface="Times New Roman"/>
              </a:rPr>
              <a:t>Рисунок 3.3 – Разрез модели детали</a:t>
            </a:r>
            <a:r>
              <a:rPr lang="ru-RU" sz="2400">
                <a:latin typeface="Times New Roman"/>
                <a:cs typeface="Times New Roman"/>
              </a:rPr>
              <a:t>​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132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C37F31-55C9-CBDD-C899-C8A3A9260F64}"/>
              </a:ext>
            </a:extLst>
          </p:cNvPr>
          <p:cNvSpPr txBox="1"/>
          <p:nvPr/>
        </p:nvSpPr>
        <p:spPr>
          <a:xfrm>
            <a:off x="345828" y="516350"/>
            <a:ext cx="6947361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 err="1">
                <a:latin typeface="Times New Roman"/>
                <a:cs typeface="Segoe UI"/>
              </a:rPr>
              <a:t>После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чего</a:t>
            </a:r>
            <a:r>
              <a:rPr lang="en-US" sz="2400" dirty="0">
                <a:latin typeface="Times New Roman"/>
                <a:cs typeface="Segoe UI"/>
              </a:rPr>
              <a:t>, </a:t>
            </a:r>
            <a:r>
              <a:rPr lang="en-US" sz="2400" err="1">
                <a:latin typeface="Times New Roman"/>
                <a:cs typeface="Segoe UI"/>
              </a:rPr>
              <a:t>спроецировать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все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элементы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детали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на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плоскость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проекций</a:t>
            </a:r>
            <a:r>
              <a:rPr lang="en-US" sz="2400" dirty="0">
                <a:latin typeface="Times New Roman"/>
                <a:cs typeface="Segoe UI"/>
              </a:rPr>
              <a:t>, </a:t>
            </a:r>
            <a:r>
              <a:rPr lang="ru-RU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параллельную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секущим</a:t>
            </a:r>
            <a:r>
              <a:rPr lang="en-US" sz="2400" dirty="0">
                <a:latin typeface="Times New Roman"/>
                <a:cs typeface="Segoe UI"/>
              </a:rPr>
              <a:t> </a:t>
            </a:r>
            <a:r>
              <a:rPr lang="en-US" sz="2400" err="1">
                <a:latin typeface="Times New Roman"/>
                <a:cs typeface="Segoe UI"/>
              </a:rPr>
              <a:t>плоскостям</a:t>
            </a:r>
            <a:r>
              <a:rPr lang="en-US" sz="2400" dirty="0">
                <a:latin typeface="Times New Roman"/>
                <a:cs typeface="Segoe UI"/>
              </a:rPr>
              <a:t> (</a:t>
            </a:r>
            <a:r>
              <a:rPr lang="en-US" sz="2400" err="1">
                <a:latin typeface="Times New Roman"/>
                <a:cs typeface="Segoe UI"/>
              </a:rPr>
              <a:t>Рисунок</a:t>
            </a:r>
            <a:r>
              <a:rPr lang="en-US" sz="2400" dirty="0">
                <a:latin typeface="Times New Roman"/>
                <a:cs typeface="Segoe UI"/>
              </a:rPr>
              <a:t> 3.4).​</a:t>
            </a:r>
          </a:p>
          <a:p>
            <a:pPr algn="just"/>
            <a:r>
              <a:rPr lang="en-US" sz="2400" err="1">
                <a:latin typeface="Times New Roman"/>
                <a:cs typeface="Segoe UI"/>
              </a:rPr>
              <a:t>Не</a:t>
            </a:r>
            <a:r>
              <a:rPr lang="en-US" sz="2400" dirty="0">
                <a:latin typeface="Times New Roman"/>
                <a:cs typeface="Segoe UI"/>
              </a:rPr>
              <a:t> </a:t>
            </a:r>
            <a:r>
              <a:rPr lang="en-US" sz="2400" err="1">
                <a:latin typeface="Times New Roman"/>
                <a:cs typeface="Segoe UI"/>
              </a:rPr>
              <a:t>забываем</a:t>
            </a:r>
            <a:r>
              <a:rPr lang="en-US" sz="2400" dirty="0">
                <a:latin typeface="Times New Roman"/>
                <a:cs typeface="Segoe UI"/>
              </a:rPr>
              <a:t>, </a:t>
            </a:r>
            <a:r>
              <a:rPr lang="en-US" sz="2400" err="1">
                <a:latin typeface="Times New Roman"/>
                <a:cs typeface="Segoe UI"/>
              </a:rPr>
              <a:t>что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b="1" dirty="0">
                <a:latin typeface="Times New Roman"/>
                <a:cs typeface="Segoe UI"/>
              </a:rPr>
              <a:t>в </a:t>
            </a:r>
            <a:r>
              <a:rPr lang="en-US" sz="2400" b="1" err="1">
                <a:latin typeface="Times New Roman"/>
                <a:cs typeface="Segoe UI"/>
              </a:rPr>
              <a:t>разрезе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показываем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не</a:t>
            </a:r>
            <a:r>
              <a:rPr lang="en-US" sz="2400" b="1" dirty="0">
                <a:latin typeface="Times New Roman"/>
                <a:cs typeface="Segoe UI"/>
              </a:rPr>
              <a:t> </a:t>
            </a:r>
            <a:r>
              <a:rPr lang="en-US" sz="2400" b="1" err="1">
                <a:latin typeface="Times New Roman"/>
                <a:cs typeface="Segoe UI"/>
              </a:rPr>
              <a:t>только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то</a:t>
            </a:r>
            <a:r>
              <a:rPr lang="en-US" sz="2400" b="1" dirty="0">
                <a:latin typeface="Times New Roman"/>
                <a:cs typeface="Segoe UI"/>
              </a:rPr>
              <a:t>, </a:t>
            </a:r>
            <a:r>
              <a:rPr lang="en-US" sz="2400" b="1" err="1">
                <a:latin typeface="Times New Roman"/>
                <a:cs typeface="Segoe UI"/>
              </a:rPr>
              <a:t>что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попадает</a:t>
            </a:r>
            <a:r>
              <a:rPr lang="en-US" sz="2400" b="1" dirty="0">
                <a:latin typeface="Times New Roman"/>
                <a:cs typeface="Segoe UI"/>
              </a:rPr>
              <a:t> в </a:t>
            </a:r>
            <a:r>
              <a:rPr lang="en-US" sz="2400" b="1" err="1">
                <a:latin typeface="Times New Roman"/>
                <a:cs typeface="Segoe UI"/>
              </a:rPr>
              <a:t>секущую</a:t>
            </a:r>
            <a:r>
              <a:rPr lang="ru-RU" sz="2400" b="1" dirty="0">
                <a:latin typeface="Times New Roman"/>
                <a:cs typeface="Segoe UI"/>
              </a:rPr>
              <a:t> 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плоскость</a:t>
            </a:r>
            <a:r>
              <a:rPr lang="en-US" sz="2400" b="1" dirty="0">
                <a:latin typeface="Times New Roman"/>
                <a:cs typeface="Segoe UI"/>
              </a:rPr>
              <a:t>, </a:t>
            </a:r>
            <a:r>
              <a:rPr lang="en-US" sz="2400" b="1" err="1">
                <a:latin typeface="Times New Roman"/>
                <a:cs typeface="Segoe UI"/>
              </a:rPr>
              <a:t>но</a:t>
            </a:r>
            <a:r>
              <a:rPr lang="en-US" sz="2400" b="1" dirty="0">
                <a:latin typeface="Times New Roman"/>
                <a:cs typeface="Segoe UI"/>
              </a:rPr>
              <a:t> и </a:t>
            </a:r>
            <a:r>
              <a:rPr lang="en-US" sz="2400" b="1" err="1">
                <a:latin typeface="Times New Roman"/>
                <a:cs typeface="Segoe UI"/>
              </a:rPr>
              <a:t>то</a:t>
            </a:r>
            <a:r>
              <a:rPr lang="en-US" sz="2400" b="1" dirty="0">
                <a:latin typeface="Times New Roman"/>
                <a:cs typeface="Segoe UI"/>
              </a:rPr>
              <a:t>, </a:t>
            </a:r>
            <a:r>
              <a:rPr lang="en-US" sz="2400" b="1" err="1">
                <a:latin typeface="Times New Roman"/>
                <a:cs typeface="Segoe UI"/>
              </a:rPr>
              <a:t>что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располагается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за</a:t>
            </a:r>
            <a:r>
              <a:rPr lang="en-US" sz="2400" b="1" dirty="0">
                <a:latin typeface="Times New Roman"/>
                <a:cs typeface="Segoe UI"/>
              </a:rPr>
              <a:t> </a:t>
            </a:r>
            <a:r>
              <a:rPr lang="en-US" sz="2400" b="1" err="1">
                <a:latin typeface="Times New Roman"/>
                <a:cs typeface="Segoe UI"/>
              </a:rPr>
              <a:t>ней</a:t>
            </a:r>
            <a:r>
              <a:rPr lang="en-US" sz="2400" b="1" dirty="0">
                <a:latin typeface="Times New Roman"/>
                <a:cs typeface="Segoe UI"/>
              </a:rPr>
              <a:t>!</a:t>
            </a:r>
            <a:r>
              <a:rPr lang="en-US" sz="2400" dirty="0">
                <a:latin typeface="Times New Roman"/>
                <a:cs typeface="Segoe UI"/>
              </a:rPr>
              <a:t>​</a:t>
            </a:r>
          </a:p>
        </p:txBody>
      </p:sp>
      <p:pic>
        <p:nvPicPr>
          <p:cNvPr id="3" name="Рисунок 3" descr="Изображение выглядит как текст, строительство, багет&#10;&#10;Автоматически созданное описание">
            <a:extLst>
              <a:ext uri="{FF2B5EF4-FFF2-40B4-BE49-F238E27FC236}">
                <a16:creationId xmlns:a16="http://schemas.microsoft.com/office/drawing/2014/main" id="{610A4E81-5C55-2B3C-6915-F6975D426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3" y="3138984"/>
            <a:ext cx="7468321" cy="5342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C6ED5-1BB7-C59B-C7A0-DA230D719A80}"/>
              </a:ext>
            </a:extLst>
          </p:cNvPr>
          <p:cNvSpPr txBox="1"/>
          <p:nvPr/>
        </p:nvSpPr>
        <p:spPr>
          <a:xfrm>
            <a:off x="881816" y="8854447"/>
            <a:ext cx="5491017" cy="106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 err="1">
                <a:latin typeface="Times New Roman"/>
                <a:cs typeface="Segoe UI"/>
              </a:rPr>
              <a:t>Рисунок</a:t>
            </a:r>
            <a:r>
              <a:rPr lang="en-US" sz="2400" dirty="0">
                <a:latin typeface="Times New Roman"/>
                <a:cs typeface="Segoe UI"/>
              </a:rPr>
              <a:t> 3.4 – </a:t>
            </a:r>
            <a:r>
              <a:rPr lang="en-US" sz="2400" err="1">
                <a:latin typeface="Times New Roman"/>
                <a:cs typeface="Segoe UI"/>
              </a:rPr>
              <a:t>Изображение</a:t>
            </a:r>
            <a:r>
              <a:rPr lang="en-US" sz="2400" dirty="0">
                <a:latin typeface="Times New Roman"/>
                <a:cs typeface="Segoe UI"/>
              </a:rPr>
              <a:t> </a:t>
            </a:r>
            <a:r>
              <a:rPr lang="en-US" sz="2400" err="1">
                <a:latin typeface="Times New Roman"/>
                <a:cs typeface="Segoe UI"/>
              </a:rPr>
              <a:t>разреза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на</a:t>
            </a:r>
            <a:r>
              <a:rPr lang="en-US" sz="2400" dirty="0">
                <a:latin typeface="Times New Roman"/>
                <a:cs typeface="Segoe UI"/>
              </a:rPr>
              <a:t> </a:t>
            </a:r>
            <a:r>
              <a:rPr lang="en-US" sz="2400" err="1">
                <a:latin typeface="Times New Roman"/>
                <a:cs typeface="Segoe UI"/>
              </a:rPr>
              <a:t>чертеже</a:t>
            </a:r>
            <a:r>
              <a:rPr lang="en-US" sz="2400" dirty="0">
                <a:latin typeface="Times New Roman"/>
                <a:cs typeface="Segoe UI"/>
              </a:rPr>
              <a:t>​</a:t>
            </a:r>
          </a:p>
          <a:p>
            <a:r>
              <a:rPr lang="en-US" sz="1500" dirty="0">
                <a:latin typeface="Times New Roman"/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57559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599" y="563113"/>
            <a:ext cx="7464655" cy="5284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61645" algn="just">
              <a:lnSpc>
                <a:spcPct val="100000"/>
              </a:lnSpc>
            </a:pPr>
            <a:r>
              <a:rPr sz="2600" dirty="0">
                <a:latin typeface="Times New Roman"/>
                <a:cs typeface="Times New Roman"/>
              </a:rPr>
              <a:t>3.</a:t>
            </a:r>
            <a:r>
              <a:rPr sz="2600" spc="229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Постройте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осевые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линии.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Нанесите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размеры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согласно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ГОСТ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2.307-2011.</a:t>
            </a:r>
            <a:endParaRPr lang="ru-RU" sz="2600">
              <a:latin typeface="Times New Roman"/>
              <a:cs typeface="Times New Roman"/>
            </a:endParaRPr>
          </a:p>
          <a:p>
            <a:pPr marL="12700" marR="5080" indent="448945" algn="just">
              <a:lnSpc>
                <a:spcPct val="142900"/>
              </a:lnSpc>
              <a:spcBef>
                <a:spcPts val="45"/>
              </a:spcBef>
            </a:pPr>
            <a:r>
              <a:rPr sz="2600" b="1" spc="-5" dirty="0">
                <a:latin typeface="Times New Roman"/>
                <a:cs typeface="Times New Roman"/>
              </a:rPr>
              <a:t>Главное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изображение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несет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наибольшую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информацию</a:t>
            </a:r>
            <a:r>
              <a:rPr sz="2600" b="1" dirty="0">
                <a:latin typeface="Times New Roman"/>
                <a:cs typeface="Times New Roman"/>
              </a:rPr>
              <a:t> о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предмете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как</a:t>
            </a:r>
            <a:r>
              <a:rPr lang="ru-RU" sz="2600" b="1" spc="-5" dirty="0">
                <a:latin typeface="Times New Roman"/>
                <a:cs typeface="Times New Roman"/>
              </a:rPr>
              <a:t> 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графическую,</a:t>
            </a:r>
            <a:r>
              <a:rPr sz="2600" b="1" dirty="0">
                <a:latin typeface="Times New Roman"/>
                <a:cs typeface="Times New Roman"/>
              </a:rPr>
              <a:t> так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и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размерную! </a:t>
            </a:r>
            <a:r>
              <a:rPr sz="2600" spc="-5" dirty="0">
                <a:latin typeface="Times New Roman"/>
                <a:cs typeface="Times New Roman"/>
              </a:rPr>
              <a:t>Поэтому</a:t>
            </a:r>
            <a:r>
              <a:rPr sz="2600" dirty="0">
                <a:latin typeface="Times New Roman"/>
                <a:cs typeface="Times New Roman"/>
              </a:rPr>
              <a:t> не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надо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бояться</a:t>
            </a:r>
            <a:r>
              <a:rPr sz="2600" spc="2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большого</a:t>
            </a:r>
            <a:r>
              <a:rPr sz="2600" spc="30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количества</a:t>
            </a:r>
            <a:r>
              <a:rPr lang="ru-RU" sz="2600" spc="-5" dirty="0">
                <a:latin typeface="Times New Roman"/>
                <a:cs typeface="Times New Roman"/>
              </a:rPr>
              <a:t> 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размеров </a:t>
            </a:r>
            <a:r>
              <a:rPr sz="2600" dirty="0">
                <a:latin typeface="Times New Roman"/>
                <a:cs typeface="Times New Roman"/>
              </a:rPr>
              <a:t>на</a:t>
            </a:r>
            <a:r>
              <a:rPr sz="2600" spc="-5" dirty="0">
                <a:latin typeface="Times New Roman"/>
                <a:cs typeface="Times New Roman"/>
              </a:rPr>
              <a:t> нем.</a:t>
            </a:r>
            <a:endParaRPr sz="2600" dirty="0">
              <a:latin typeface="Times New Roman"/>
              <a:cs typeface="Times New Roman"/>
            </a:endParaRPr>
          </a:p>
          <a:p>
            <a:pPr marL="461645" algn="just">
              <a:lnSpc>
                <a:spcPct val="100000"/>
              </a:lnSpc>
              <a:spcBef>
                <a:spcPts val="650"/>
              </a:spcBef>
            </a:pPr>
            <a:r>
              <a:rPr sz="2600" b="1" dirty="0">
                <a:latin typeface="Times New Roman"/>
                <a:cs typeface="Times New Roman"/>
              </a:rPr>
              <a:t>Не</a:t>
            </a:r>
            <a:r>
              <a:rPr sz="2600" b="1" spc="-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забывайте</a:t>
            </a:r>
            <a:r>
              <a:rPr sz="2600" b="1" spc="-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о </a:t>
            </a:r>
            <a:r>
              <a:rPr sz="2600" b="1" spc="-5" dirty="0">
                <a:latin typeface="Times New Roman"/>
                <a:cs typeface="Times New Roman"/>
              </a:rPr>
              <a:t>правиле</a:t>
            </a:r>
            <a:r>
              <a:rPr sz="2600" b="1" spc="-1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группировки</a:t>
            </a:r>
            <a:r>
              <a:rPr sz="2600" b="1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размеров!</a:t>
            </a:r>
            <a:endParaRPr sz="2600" dirty="0">
              <a:latin typeface="Times New Roman"/>
              <a:cs typeface="Times New Roman"/>
            </a:endParaRPr>
          </a:p>
          <a:p>
            <a:pPr marL="461645" algn="just">
              <a:lnSpc>
                <a:spcPct val="100000"/>
              </a:lnSpc>
              <a:spcBef>
                <a:spcPts val="610"/>
              </a:spcBef>
            </a:pPr>
            <a:r>
              <a:rPr sz="2600" spc="-5" dirty="0">
                <a:latin typeface="Times New Roman"/>
                <a:cs typeface="Times New Roman"/>
              </a:rPr>
              <a:t>Пример выполнения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данного задания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приведен</a:t>
            </a:r>
            <a:r>
              <a:rPr sz="2600" dirty="0">
                <a:latin typeface="Times New Roman"/>
                <a:cs typeface="Times New Roman"/>
              </a:rPr>
              <a:t> на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Рисунке </a:t>
            </a:r>
            <a:r>
              <a:rPr sz="2600" dirty="0">
                <a:latin typeface="Times New Roman"/>
                <a:cs typeface="Times New Roman"/>
              </a:rPr>
              <a:t>3.5.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Times New Roman"/>
              <a:cs typeface="Times New Roman"/>
            </a:endParaRPr>
          </a:p>
          <a:p>
            <a:pPr marL="461645" algn="just">
              <a:lnSpc>
                <a:spcPct val="100000"/>
              </a:lnSpc>
              <a:spcBef>
                <a:spcPts val="5"/>
              </a:spcBef>
            </a:pPr>
            <a:endParaRPr sz="1200" spc="-5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1F40B3-FC6B-B37F-E2BD-10063AC7C078}"/>
              </a:ext>
            </a:extLst>
          </p:cNvPr>
          <p:cNvSpPr txBox="1"/>
          <p:nvPr/>
        </p:nvSpPr>
        <p:spPr>
          <a:xfrm>
            <a:off x="920349" y="10013957"/>
            <a:ext cx="581072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Произвольный</PresentationFormat>
  <Slides>13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revision>217</cp:revision>
  <dcterms:created xsi:type="dcterms:W3CDTF">2023-05-03T07:12:41Z</dcterms:created>
  <dcterms:modified xsi:type="dcterms:W3CDTF">2023-05-03T07:47:37Z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2018-09-12T00:00:00Z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2023-05-03T00:00:00Z</vt:filetime>
  </property>
</Properties>
</file>