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1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5F15-C12B-405F-A537-2F2096E4588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7659-FED5-4470-9651-5BC46B753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02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5F15-C12B-405F-A537-2F2096E4588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7659-FED5-4470-9651-5BC46B753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69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5F15-C12B-405F-A537-2F2096E4588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7659-FED5-4470-9651-5BC46B753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36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5F15-C12B-405F-A537-2F2096E4588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7659-FED5-4470-9651-5BC46B753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7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5F15-C12B-405F-A537-2F2096E4588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7659-FED5-4470-9651-5BC46B753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43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5F15-C12B-405F-A537-2F2096E4588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7659-FED5-4470-9651-5BC46B753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91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5F15-C12B-405F-A537-2F2096E4588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7659-FED5-4470-9651-5BC46B753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08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5F15-C12B-405F-A537-2F2096E4588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7659-FED5-4470-9651-5BC46B753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12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5F15-C12B-405F-A537-2F2096E4588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7659-FED5-4470-9651-5BC46B753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5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5F15-C12B-405F-A537-2F2096E4588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7659-FED5-4470-9651-5BC46B753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74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5F15-C12B-405F-A537-2F2096E4588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7659-FED5-4470-9651-5BC46B753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7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t="-14000" r="-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E5F15-C12B-405F-A537-2F2096E45888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47659-FED5-4470-9651-5BC46B753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0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darnik.spb.ru/articles/vse-o-betone/gipsovye_smesi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603" y="1951059"/>
            <a:ext cx="11210040" cy="150514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+mn-lt"/>
                <a:cs typeface="Complex" panose="00000400000000000000" pitchFamily="2" charset="0"/>
              </a:rPr>
              <a:t>Презентация на тему: </a:t>
            </a:r>
            <a:br>
              <a:rPr lang="ru-RU" sz="3200" dirty="0">
                <a:latin typeface="+mn-lt"/>
                <a:cs typeface="Complex" panose="00000400000000000000" pitchFamily="2" charset="0"/>
              </a:rPr>
            </a:br>
            <a:r>
              <a:rPr lang="ru-RU" sz="3200" dirty="0">
                <a:latin typeface="+mn-lt"/>
                <a:cs typeface="Complex" panose="00000400000000000000" pitchFamily="2" charset="0"/>
              </a:rPr>
              <a:t>«Бетоны»</a:t>
            </a:r>
            <a:br>
              <a:rPr lang="ru-RU" sz="3200" dirty="0">
                <a:latin typeface="+mn-lt"/>
                <a:cs typeface="Complex" panose="00000400000000000000" pitchFamily="2" charset="0"/>
              </a:rPr>
            </a:br>
            <a:r>
              <a:rPr lang="ru-RU" sz="3200" dirty="0">
                <a:cs typeface="Complex" panose="00000400000000000000" pitchFamily="2" charset="0"/>
              </a:rPr>
              <a:t>(гипсобетон, гипсобетонные материалы и изделия)</a:t>
            </a:r>
            <a:endParaRPr lang="ru-RU" sz="3200" dirty="0">
              <a:latin typeface="+mn-lt"/>
              <a:cs typeface="Complex" panose="00000400000000000000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971C9F-24B1-4374-8BB9-C1835861294C}"/>
              </a:ext>
            </a:extLst>
          </p:cNvPr>
          <p:cNvSpPr/>
          <p:nvPr/>
        </p:nvSpPr>
        <p:spPr>
          <a:xfrm>
            <a:off x="6095999" y="0"/>
            <a:ext cx="6096000" cy="4238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/>
              <a:t>МДК 01.01. Проектирование зданий и сооружений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CF561D-4EA8-4290-A36F-8005E60B3942}"/>
              </a:ext>
            </a:extLst>
          </p:cNvPr>
          <p:cNvSpPr/>
          <p:nvPr/>
        </p:nvSpPr>
        <p:spPr>
          <a:xfrm>
            <a:off x="1464920" y="3699933"/>
            <a:ext cx="10341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специальности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08.02.01 Строительство и эксплуатация зданий и сооружений</a:t>
            </a:r>
            <a:r>
              <a:rPr lang="ru-RU" b="1" dirty="0"/>
              <a:t>	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F681B7C-C5FE-45BE-A5FA-1702AD206A8B}"/>
              </a:ext>
            </a:extLst>
          </p:cNvPr>
          <p:cNvSpPr/>
          <p:nvPr/>
        </p:nvSpPr>
        <p:spPr>
          <a:xfrm>
            <a:off x="1135736" y="4275538"/>
            <a:ext cx="9306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данной презентации: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учащихся с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разновидностями бетона, вяжущим которых, является – гипс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DE7089-51BB-4ABA-9C32-C0B8F08FAFCD}"/>
              </a:ext>
            </a:extLst>
          </p:cNvPr>
          <p:cNvSpPr/>
          <p:nvPr/>
        </p:nvSpPr>
        <p:spPr>
          <a:xfrm>
            <a:off x="330603" y="553196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kern="0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Сокольская А.Н., преподаватель градостроительных дисциплин </a:t>
            </a:r>
          </a:p>
          <a:p>
            <a:pPr>
              <a:defRPr/>
            </a:pPr>
            <a:r>
              <a:rPr lang="ru-RU" kern="0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ГАПОУ КК «НКСЭ» Новороссийского колледжа строительства и экономики</a:t>
            </a:r>
            <a:endParaRPr lang="ru-RU" dirty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2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4751" y="472714"/>
            <a:ext cx="5627249" cy="591257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3510" y="725069"/>
            <a:ext cx="6295696" cy="4374932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/>
              <a:t>Вывод:</a:t>
            </a:r>
          </a:p>
          <a:p>
            <a:pPr indent="457200" algn="just"/>
            <a:r>
              <a:rPr lang="ru-RU" sz="2300" dirty="0"/>
              <a:t>Исключено применение данного материала в местах нагрузки фундамента и несущих стен из-за ползучести, дающей пластические деформации. Основная задача гипсового бетона принадлежит созданию дешевого комфортного жилья. Экономичность производства сводится к минимальным</a:t>
            </a:r>
            <a:r>
              <a:rPr lang="ru-RU" sz="2300" kern="1100" dirty="0"/>
              <a:t> </a:t>
            </a:r>
            <a:r>
              <a:rPr lang="ru-RU" sz="2300" dirty="0"/>
              <a:t>затратам топлива и электроэнергии, скорости твердения, доступности сырья. Учитывая все положительные стороны, которых намного больше, нежели минусов, гипсобетон широко применяется для конструкции малоэтажных домов. Обладая высокой огнестойкостью, он хорош для дачных строений, которые в последнее время набирают все больше оборотов.</a:t>
            </a:r>
          </a:p>
        </p:txBody>
      </p:sp>
    </p:spTree>
    <p:extLst>
      <p:ext uri="{BB962C8B-B14F-4D97-AF65-F5344CB8AC3E}">
        <p14:creationId xmlns:p14="http://schemas.microsoft.com/office/powerpoint/2010/main" val="79649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AE0E3C-5F03-489A-93D9-FABB01F25407}"/>
              </a:ext>
            </a:extLst>
          </p:cNvPr>
          <p:cNvSpPr/>
          <p:nvPr/>
        </p:nvSpPr>
        <p:spPr>
          <a:xfrm>
            <a:off x="1133856" y="1322366"/>
            <a:ext cx="10131552" cy="566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-450215" algn="l"/>
                <a:tab pos="180340" algn="l"/>
              </a:tabLs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Источники: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-450215" algn="l"/>
                <a:tab pos="180340" algn="l"/>
              </a:tabLst>
            </a:pP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Барабанщиков, Ю.Г. Строительные материалы и изделия: учебник. / Ю.Г. Барабанщиков. – </a:t>
            </a:r>
          </a:p>
          <a:p>
            <a:pPr lvl="0" algn="ctr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М.: Академия, 2020– 368 с.</a:t>
            </a: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Материаловедение. Технология конструкционных материалов [Электронный ресурс]: учебник/ А.А. Воробьев   </a:t>
            </a: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[и др.].— Электрон. текстовые данные.— Москва: Ай Пи Ар Медиа, 2020.— 541 c.— Режим доступа:   </a:t>
            </a: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http://www.iprbookshop.ru/96273.html.— ЭБС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IPRbooks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https://udarnik.spb.ru/articles/vse-o-betone/gipsovye_smesi/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https://gruntovozov.ru/chasto-zadavayemiye-voprosy/vidy-betona/vidy-betona-po-tipu-vyazhushhego/gipsovyj-beton/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94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3269" y="1502979"/>
            <a:ext cx="5833241" cy="4576216"/>
          </a:xfrm>
        </p:spPr>
        <p:txBody>
          <a:bodyPr>
            <a:normAutofit/>
          </a:bodyPr>
          <a:lstStyle/>
          <a:p>
            <a:pPr indent="457200"/>
            <a:r>
              <a:rPr lang="ru-RU" sz="4000" b="1" dirty="0"/>
              <a:t>Гипсобетон </a:t>
            </a:r>
            <a:r>
              <a:rPr lang="ru-RU" sz="4000" dirty="0"/>
              <a:t>- это разновидность бетона, в состав которого в качестве вяжущего вещества входит гипс ,в качестве пористых заполнителей-шлак, опилки и т.д.</a:t>
            </a:r>
          </a:p>
          <a:p>
            <a:endParaRPr lang="ru-RU" dirty="0"/>
          </a:p>
        </p:txBody>
      </p:sp>
      <p:pic>
        <p:nvPicPr>
          <p:cNvPr id="1026" name="Picture 2" descr="https://sun9-32.userapi.com/impf/3nlJwN6lbL6279iTVEL8nvttMzZE5AJaR7ZaQg/b6UfWBxDQG0.jpg?size=600x385&amp;quality=96&amp;proxy=1&amp;sign=d5471a748b33283ab342bdfde48ed77c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06" y="1502979"/>
            <a:ext cx="5978614" cy="38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80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5917" y="1332187"/>
            <a:ext cx="4454115" cy="445411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104" y="1332187"/>
            <a:ext cx="7430813" cy="3811588"/>
          </a:xfrm>
        </p:spPr>
        <p:txBody>
          <a:bodyPr>
            <a:noAutofit/>
          </a:bodyPr>
          <a:lstStyle/>
          <a:p>
            <a:r>
              <a:rPr lang="ru-RU" sz="2400" b="1" dirty="0"/>
              <a:t>«+» Гипсобетона:</a:t>
            </a:r>
          </a:p>
          <a:p>
            <a:r>
              <a:rPr lang="ru-RU" sz="2400" b="1" dirty="0"/>
              <a:t>1. </a:t>
            </a:r>
            <a:r>
              <a:rPr lang="ru-RU" sz="2400" dirty="0"/>
              <a:t>Эстетичный внешний вид;</a:t>
            </a:r>
          </a:p>
          <a:p>
            <a:r>
              <a:rPr lang="ru-RU" sz="2400" b="1" dirty="0"/>
              <a:t>2. </a:t>
            </a:r>
            <a:r>
              <a:rPr lang="ru-RU" sz="2400" dirty="0"/>
              <a:t>Хорошие экологические характеристики;</a:t>
            </a:r>
          </a:p>
          <a:p>
            <a:r>
              <a:rPr lang="ru-RU" sz="2400" b="1" dirty="0"/>
              <a:t>3. </a:t>
            </a:r>
            <a:r>
              <a:rPr lang="ru-RU" sz="2400" dirty="0"/>
              <a:t>Простота обработки. В панелях и блоках достаточно просто сделать отверстия для прокладки скрытой проводки, забить в стены гвозди;</a:t>
            </a:r>
          </a:p>
          <a:p>
            <a:r>
              <a:rPr lang="ru-RU" sz="2400" b="1" dirty="0"/>
              <a:t>4. </a:t>
            </a:r>
            <a:r>
              <a:rPr lang="ru-RU" sz="2400" dirty="0"/>
              <a:t>Низкая себестоимость, благодаря отсутствию тепловой обработки;</a:t>
            </a:r>
          </a:p>
          <a:p>
            <a:r>
              <a:rPr lang="ru-RU" sz="2400" b="1" dirty="0"/>
              <a:t>5. </a:t>
            </a:r>
            <a:r>
              <a:rPr lang="ru-RU" sz="2400" dirty="0"/>
              <a:t>Огнестойкость, удовлетворяющая противопожарным требованиям;</a:t>
            </a:r>
          </a:p>
          <a:p>
            <a:r>
              <a:rPr lang="ru-RU" sz="2400" b="1" dirty="0"/>
              <a:t>6. </a:t>
            </a:r>
            <a:r>
              <a:rPr lang="ru-RU" sz="2400" dirty="0"/>
              <a:t>Хорошие звуко-теплоизоляционные свойства.</a:t>
            </a:r>
          </a:p>
        </p:txBody>
      </p:sp>
    </p:spTree>
    <p:extLst>
      <p:ext uri="{BB962C8B-B14F-4D97-AF65-F5344CB8AC3E}">
        <p14:creationId xmlns:p14="http://schemas.microsoft.com/office/powerpoint/2010/main" val="61129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703" y="1112490"/>
            <a:ext cx="6488332" cy="486624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1229" y="1891863"/>
            <a:ext cx="4698123" cy="2364827"/>
          </a:xfrm>
        </p:spPr>
        <p:txBody>
          <a:bodyPr>
            <a:normAutofit/>
          </a:bodyPr>
          <a:lstStyle/>
          <a:p>
            <a:r>
              <a:rPr lang="ru-RU" sz="3600" b="1" dirty="0"/>
              <a:t>«-» Гипсобетона:</a:t>
            </a:r>
          </a:p>
          <a:p>
            <a:r>
              <a:rPr lang="ru-RU" sz="3600" dirty="0"/>
              <a:t>Низкая устойчивость к влаге и небольшая прочность.</a:t>
            </a:r>
          </a:p>
        </p:txBody>
      </p:sp>
    </p:spTree>
    <p:extLst>
      <p:ext uri="{BB962C8B-B14F-4D97-AF65-F5344CB8AC3E}">
        <p14:creationId xmlns:p14="http://schemas.microsoft.com/office/powerpoint/2010/main" val="51470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9490" y="1494576"/>
            <a:ext cx="5538561" cy="415895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3949" y="1392621"/>
            <a:ext cx="6621517" cy="4260905"/>
          </a:xfrm>
        </p:spPr>
        <p:txBody>
          <a:bodyPr>
            <a:noAutofit/>
          </a:bodyPr>
          <a:lstStyle/>
          <a:p>
            <a:r>
              <a:rPr lang="ru-RU" sz="2400" b="1" dirty="0"/>
              <a:t>Этапы производства:</a:t>
            </a:r>
          </a:p>
          <a:p>
            <a:r>
              <a:rPr lang="ru-RU" sz="2400" b="1" dirty="0"/>
              <a:t>1. </a:t>
            </a:r>
            <a:r>
              <a:rPr lang="ru-RU" sz="2400" dirty="0"/>
              <a:t>Смешивание сухих компонентов;</a:t>
            </a:r>
          </a:p>
          <a:p>
            <a:r>
              <a:rPr lang="ru-RU" sz="2400" b="1" dirty="0"/>
              <a:t>2. </a:t>
            </a:r>
            <a:r>
              <a:rPr lang="ru-RU" sz="2400" dirty="0"/>
              <a:t>Соединение смеси с водой;</a:t>
            </a:r>
          </a:p>
          <a:p>
            <a:r>
              <a:rPr lang="ru-RU" sz="2400" b="1" dirty="0"/>
              <a:t>3. </a:t>
            </a:r>
            <a:r>
              <a:rPr lang="ru-RU" sz="2400" dirty="0"/>
              <a:t>Перемешивание в механизированной установке;</a:t>
            </a:r>
          </a:p>
          <a:p>
            <a:r>
              <a:rPr lang="ru-RU" sz="2400" b="1" dirty="0"/>
              <a:t>4. </a:t>
            </a:r>
            <a:r>
              <a:rPr lang="ru-RU" sz="2400" dirty="0"/>
              <a:t>Разливка по формам. Для крупных изделий в форму устанавливается арматурный каркас;</a:t>
            </a:r>
          </a:p>
          <a:p>
            <a:r>
              <a:rPr lang="ru-RU" sz="2400" b="1" dirty="0"/>
              <a:t>5. </a:t>
            </a:r>
            <a:r>
              <a:rPr lang="ru-RU" sz="2400" dirty="0"/>
              <a:t>Поверхность продукции разглаживают;</a:t>
            </a:r>
          </a:p>
          <a:p>
            <a:r>
              <a:rPr lang="ru-RU" sz="2400" b="1" dirty="0"/>
              <a:t>6. </a:t>
            </a:r>
            <a:r>
              <a:rPr lang="ru-RU" sz="2400" dirty="0"/>
              <a:t>Примерно через час после окончания предыдущих операций блоки или панели расформировывают.</a:t>
            </a:r>
          </a:p>
        </p:txBody>
      </p:sp>
    </p:spTree>
    <p:extLst>
      <p:ext uri="{BB962C8B-B14F-4D97-AF65-F5344CB8AC3E}">
        <p14:creationId xmlns:p14="http://schemas.microsoft.com/office/powerpoint/2010/main" val="141017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8950" y="1381804"/>
            <a:ext cx="5862183" cy="451944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867" y="1381804"/>
            <a:ext cx="6055000" cy="3811588"/>
          </a:xfrm>
        </p:spPr>
        <p:txBody>
          <a:bodyPr>
            <a:noAutofit/>
          </a:bodyPr>
          <a:lstStyle/>
          <a:p>
            <a:r>
              <a:rPr lang="ru-RU" sz="2800" b="1" dirty="0"/>
              <a:t>Изделия из гипсобетона:</a:t>
            </a:r>
          </a:p>
          <a:p>
            <a:r>
              <a:rPr lang="ru-RU" sz="2800" b="1" dirty="0"/>
              <a:t>1. </a:t>
            </a:r>
            <a:r>
              <a:rPr lang="ru-RU" sz="2800" dirty="0"/>
              <a:t>Вентиляционные блоки;</a:t>
            </a:r>
          </a:p>
          <a:p>
            <a:r>
              <a:rPr lang="ru-RU" sz="2800" b="1" dirty="0"/>
              <a:t>2. </a:t>
            </a:r>
            <a:r>
              <a:rPr lang="ru-RU" sz="2800" dirty="0"/>
              <a:t>Теплоизоляционные плиты;</a:t>
            </a:r>
          </a:p>
          <a:p>
            <a:r>
              <a:rPr lang="ru-RU" sz="2800" b="1" dirty="0"/>
              <a:t>3. </a:t>
            </a:r>
            <a:r>
              <a:rPr lang="ru-RU" sz="2800" dirty="0"/>
              <a:t>Материал для перекрытий;</a:t>
            </a:r>
          </a:p>
          <a:p>
            <a:r>
              <a:rPr lang="ru-RU" sz="2800" b="1" dirty="0"/>
              <a:t>4. </a:t>
            </a:r>
            <a:r>
              <a:rPr lang="ru-RU" sz="2800" dirty="0"/>
              <a:t>Камни для наружных стен;</a:t>
            </a:r>
          </a:p>
          <a:p>
            <a:r>
              <a:rPr lang="ru-RU" sz="2800" b="1" dirty="0"/>
              <a:t>5. </a:t>
            </a:r>
            <a:r>
              <a:rPr lang="ru-RU" sz="2800" dirty="0"/>
              <a:t>Панели или плиты для перегородок;</a:t>
            </a:r>
          </a:p>
          <a:p>
            <a:r>
              <a:rPr lang="ru-RU" sz="2800" b="1" dirty="0"/>
              <a:t>6. </a:t>
            </a:r>
            <a:r>
              <a:rPr lang="ru-RU" sz="2800" dirty="0"/>
              <a:t>Напольные плиты;</a:t>
            </a:r>
          </a:p>
          <a:p>
            <a:r>
              <a:rPr lang="ru-RU" sz="2800" b="1" dirty="0"/>
              <a:t>7. </a:t>
            </a:r>
            <a:r>
              <a:rPr lang="ru-RU" sz="2800" dirty="0"/>
              <a:t>Архитектурные детали.</a:t>
            </a:r>
          </a:p>
        </p:txBody>
      </p:sp>
    </p:spTree>
    <p:extLst>
      <p:ext uri="{BB962C8B-B14F-4D97-AF65-F5344CB8AC3E}">
        <p14:creationId xmlns:p14="http://schemas.microsoft.com/office/powerpoint/2010/main" val="381504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1523206"/>
            <a:ext cx="5561012" cy="3811588"/>
          </a:xfrm>
        </p:spPr>
        <p:txBody>
          <a:bodyPr>
            <a:noAutofit/>
          </a:bodyPr>
          <a:lstStyle/>
          <a:p>
            <a:r>
              <a:rPr lang="ru-RU" sz="3200" b="1" dirty="0"/>
              <a:t>Виды гипсобетона:</a:t>
            </a:r>
          </a:p>
          <a:p>
            <a:r>
              <a:rPr lang="ru-RU" sz="3200" dirty="0"/>
              <a:t>Гипсовый бетон может выпускаться в виде ячеистого или плотного материала.</a:t>
            </a:r>
          </a:p>
          <a:p>
            <a:r>
              <a:rPr lang="ru-RU" sz="3200" dirty="0"/>
              <a:t>По методу образования пор в гипсобетоне, различаются:</a:t>
            </a:r>
          </a:p>
          <a:p>
            <a:r>
              <a:rPr lang="ru-RU" sz="3200" b="1" dirty="0"/>
              <a:t>1. </a:t>
            </a:r>
            <a:r>
              <a:rPr lang="ru-RU" sz="3200" dirty="0"/>
              <a:t>Газобетон;</a:t>
            </a:r>
          </a:p>
          <a:p>
            <a:r>
              <a:rPr lang="ru-RU" sz="3200" b="1" dirty="0"/>
              <a:t>2. </a:t>
            </a:r>
            <a:r>
              <a:rPr lang="ru-RU" sz="3200" dirty="0"/>
              <a:t>Пенобетон;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6D4A50-231D-4233-B42D-39B643103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2640" y="1414162"/>
            <a:ext cx="5982372" cy="402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79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9067" y="1395888"/>
            <a:ext cx="7789206" cy="3811588"/>
          </a:xfrm>
        </p:spPr>
        <p:txBody>
          <a:bodyPr>
            <a:noAutofit/>
          </a:bodyPr>
          <a:lstStyle/>
          <a:p>
            <a:r>
              <a:rPr lang="ru-RU" sz="3600" b="1" dirty="0"/>
              <a:t>Газобетон </a:t>
            </a:r>
            <a:r>
              <a:rPr lang="ru-RU" sz="3600" dirty="0"/>
              <a:t>- это минеральный камень искусственного происхождения пористой структуры. Особенность его в том, что пузырьки воздуха величиной 1-3 мм равномерно рассредоточены по всему объёму и имеют сферическую форму. Состоит материал из смеси цемента, извести, песка и воды.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4FF8CF-CE60-43A6-A8F0-0581F220B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171" y="658959"/>
            <a:ext cx="4162762" cy="29784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4FA404-8098-4A5D-9923-E893439A6D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692" b="22442"/>
          <a:stretch/>
        </p:blipFill>
        <p:spPr>
          <a:xfrm>
            <a:off x="7870171" y="3850508"/>
            <a:ext cx="4162762" cy="271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9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7307" y="1655082"/>
            <a:ext cx="6274676" cy="3811588"/>
          </a:xfrm>
        </p:spPr>
        <p:txBody>
          <a:bodyPr>
            <a:noAutofit/>
          </a:bodyPr>
          <a:lstStyle/>
          <a:p>
            <a:pPr indent="457200"/>
            <a:r>
              <a:rPr lang="ru-RU" sz="3600" b="1" kern="1100" dirty="0"/>
              <a:t>Пенобетон</a:t>
            </a:r>
            <a:r>
              <a:rPr lang="ru-RU" sz="3600" kern="1100" dirty="0"/>
              <a:t> — ячеистый бетон, имеющий пористую структуру за счёт замкнутых пор по всему объёму, получаемый в результате затвердевания раствора, состоящего из цемента, песка, воды и пенообразователя.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99C924-B955-4968-82EF-0067A6D60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" t="15632" r="7037" b="15632"/>
          <a:stretch/>
        </p:blipFill>
        <p:spPr>
          <a:xfrm>
            <a:off x="6701404" y="1560477"/>
            <a:ext cx="5228704" cy="41327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6EC4A9-2D0C-4C90-8971-745FFCA6B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484" y="2713740"/>
            <a:ext cx="1966767" cy="1826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659000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593</Words>
  <Application>Microsoft Office PowerPoint</Application>
  <PresentationFormat>Широкоэкранный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Complex</vt:lpstr>
      <vt:lpstr>Times New Roman</vt:lpstr>
      <vt:lpstr>Тема Office</vt:lpstr>
      <vt:lpstr>Презентация на тему:  «Бетоны» (гипсобетон, гипсобетонные материалы и изделия)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«Гипсобетон, гипсобетонные материалы и изделия»</dc:title>
  <dc:creator>nadezdapribytkina@outlook.com</dc:creator>
  <cp:lastModifiedBy>Сокольская Анна Николаевна</cp:lastModifiedBy>
  <cp:revision>14</cp:revision>
  <dcterms:created xsi:type="dcterms:W3CDTF">2021-01-24T04:47:23Z</dcterms:created>
  <dcterms:modified xsi:type="dcterms:W3CDTF">2023-05-03T16:47:28Z</dcterms:modified>
</cp:coreProperties>
</file>