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23"/>
  </p:notes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461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37534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492411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397852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3217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36053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703137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9007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256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433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1738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7348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1014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396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132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942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588505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6106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/>
          <p:nvPr/>
        </p:nvSpPr>
        <p:spPr>
          <a:xfrm>
            <a:off x="818889" y="2420888"/>
            <a:ext cx="548130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None/>
            </a:pPr>
            <a:r>
              <a:rPr lang="uk-UA" sz="3600" b="0" i="0" u="none" strike="noStrike" cap="none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АППАРАТНОЕ  И ПРОГРАММНОЕ  ОБЕСПЕЧЕНИЕ СЕТЕЙ</a:t>
            </a:r>
            <a:endParaRPr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955287" y="244120"/>
            <a:ext cx="8534400" cy="91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uk-UA"/>
              <a:t>МОДЕМЫ</a:t>
            </a:r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1"/>
          </p:nvPr>
        </p:nvSpPr>
        <p:spPr>
          <a:xfrm>
            <a:off x="703888" y="1433111"/>
            <a:ext cx="3716866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uk-UA" dirty="0"/>
              <a:t>МОДЕМ CMOTECH </a:t>
            </a:r>
            <a:endParaRPr dirty="0"/>
          </a:p>
        </p:txBody>
      </p:sp>
      <p:sp>
        <p:nvSpPr>
          <p:cNvPr id="224" name="Google Shape;224;p29"/>
          <p:cNvSpPr txBox="1">
            <a:spLocks noGrp="1"/>
          </p:cNvSpPr>
          <p:nvPr>
            <p:ph sz="half" idx="2"/>
          </p:nvPr>
        </p:nvSpPr>
        <p:spPr>
          <a:xfrm>
            <a:off x="4855016" y="1556594"/>
            <a:ext cx="376405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uk-UA" dirty="0">
                <a:solidFill>
                  <a:schemeClr val="tx2"/>
                </a:solidFill>
              </a:rPr>
              <a:t>БЕСПРОВОДНОЙ СКОРОСТНОЙ МОДЕМ</a:t>
            </a:r>
            <a:endParaRPr dirty="0">
              <a:solidFill>
                <a:schemeClr val="tx2"/>
              </a:solidFill>
            </a:endParaRPr>
          </a:p>
        </p:txBody>
      </p:sp>
      <p:pic>
        <p:nvPicPr>
          <p:cNvPr id="223" name="Google Shape;223;p29"/>
          <p:cNvPicPr preferRelativeResize="0">
            <a:picLocks noGrp="1"/>
          </p:cNvPicPr>
          <p:nvPr>
            <p:ph type="body" sz="quarter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6751" y="3423656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9"/>
          <p:cNvPicPr preferRelativeResize="0">
            <a:picLocks noGrp="1"/>
          </p:cNvPicPr>
          <p:nvPr>
            <p:ph sz="quarter" idx="4"/>
          </p:nvPr>
        </p:nvPicPr>
        <p:blipFill rotWithShape="1">
          <a:blip r:embed="rId4">
            <a:alphaModFix/>
          </a:blip>
          <a:stretch/>
        </p:blipFill>
        <p:spPr>
          <a:xfrm>
            <a:off x="5308291" y="2665090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9"/>
          <p:cNvSpPr/>
          <p:nvPr/>
        </p:nvSpPr>
        <p:spPr>
          <a:xfrm>
            <a:off x="483608" y="2203425"/>
            <a:ext cx="402243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Один </a:t>
            </a:r>
            <a:r>
              <a:rPr lang="uk-UA" sz="1800" dirty="0" err="1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из</a:t>
            </a:r>
            <a:r>
              <a:rPr lang="uk-UA" sz="1800" dirty="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800" dirty="0" err="1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первых</a:t>
            </a:r>
            <a:r>
              <a:rPr lang="uk-UA" sz="1800" dirty="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800" dirty="0" err="1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usb-модемов</a:t>
            </a:r>
            <a:r>
              <a:rPr lang="uk-UA" sz="1800" dirty="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для </a:t>
            </a:r>
            <a:r>
              <a:rPr lang="uk-UA" sz="1800" dirty="0" err="1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пользования</a:t>
            </a:r>
            <a:r>
              <a:rPr lang="uk-UA" sz="1800" dirty="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800" dirty="0" err="1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мобильным</a:t>
            </a:r>
            <a:r>
              <a:rPr lang="uk-UA" sz="1800" dirty="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800" dirty="0" err="1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Интернетом</a:t>
            </a:r>
            <a:r>
              <a:rPr lang="uk-UA" sz="1800" dirty="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397475" y="-99392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uk-UA"/>
              <a:t>МОДЕМЫ</a:t>
            </a:r>
            <a:endParaRPr/>
          </a:p>
        </p:txBody>
      </p:sp>
      <p:sp>
        <p:nvSpPr>
          <p:cNvPr id="232" name="Google Shape;232;p30"/>
          <p:cNvSpPr txBox="1">
            <a:spLocks noGrp="1"/>
          </p:cNvSpPr>
          <p:nvPr>
            <p:ph type="body" idx="1"/>
          </p:nvPr>
        </p:nvSpPr>
        <p:spPr>
          <a:xfrm>
            <a:off x="572228" y="1693830"/>
            <a:ext cx="3014252" cy="73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uk-UA" sz="2000" dirty="0">
                <a:solidFill>
                  <a:schemeClr val="tx2"/>
                </a:solidFill>
              </a:rPr>
              <a:t>СПУТНИКОВЫЙ МОДЕМ</a:t>
            </a:r>
            <a:endParaRPr sz="2000" dirty="0">
              <a:solidFill>
                <a:schemeClr val="tx2"/>
              </a:solidFill>
            </a:endParaRPr>
          </a:p>
        </p:txBody>
      </p:sp>
      <p:sp>
        <p:nvSpPr>
          <p:cNvPr id="234" name="Google Shape;234;p30"/>
          <p:cNvSpPr txBox="1">
            <a:spLocks noGrp="1"/>
          </p:cNvSpPr>
          <p:nvPr>
            <p:ph sz="half" idx="2"/>
          </p:nvPr>
        </p:nvSpPr>
        <p:spPr>
          <a:xfrm>
            <a:off x="4277361" y="1850542"/>
            <a:ext cx="4460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uk-UA" sz="2000" dirty="0">
                <a:solidFill>
                  <a:schemeClr val="tx2"/>
                </a:solidFill>
              </a:rPr>
              <a:t>МОДЕМЫ ДЛЯ ТЕЛЕВИЗИОННЫХ КАБЕЛЬНЫХ ЛИНИЙ</a:t>
            </a:r>
            <a:endParaRPr dirty="0">
              <a:solidFill>
                <a:schemeClr val="tx2"/>
              </a:solidFill>
            </a:endParaRPr>
          </a:p>
        </p:txBody>
      </p:sp>
      <p:pic>
        <p:nvPicPr>
          <p:cNvPr id="233" name="Google Shape;233;p30"/>
          <p:cNvPicPr preferRelativeResize="0">
            <a:picLocks noGrp="1"/>
          </p:cNvPicPr>
          <p:nvPr>
            <p:ph type="body" sz="quarter" idx="3"/>
          </p:nvPr>
        </p:nvPicPr>
        <p:blipFill rotWithShape="1">
          <a:blip r:embed="rId3">
            <a:alphaModFix/>
          </a:blip>
          <a:stretch/>
        </p:blipFill>
        <p:spPr>
          <a:xfrm>
            <a:off x="782321" y="2696026"/>
            <a:ext cx="2318544" cy="196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0"/>
          <p:cNvPicPr preferRelativeResize="0">
            <a:picLocks noGrp="1"/>
          </p:cNvPicPr>
          <p:nvPr>
            <p:ph sz="quarter" idx="4"/>
          </p:nvPr>
        </p:nvPicPr>
        <p:blipFill rotWithShape="1">
          <a:blip r:embed="rId4">
            <a:alphaModFix/>
          </a:blip>
          <a:stretch/>
        </p:blipFill>
        <p:spPr>
          <a:xfrm>
            <a:off x="6043137" y="2587982"/>
            <a:ext cx="1315640" cy="2877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>
            <a:spLocks noGrp="1"/>
          </p:cNvSpPr>
          <p:nvPr>
            <p:ph type="title"/>
          </p:nvPr>
        </p:nvSpPr>
        <p:spPr>
          <a:xfrm>
            <a:off x="494351" y="-135722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uk-UA"/>
              <a:t>МОДЕМЫ</a:t>
            </a:r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body" idx="1"/>
          </p:nvPr>
        </p:nvSpPr>
        <p:spPr>
          <a:xfrm>
            <a:off x="864184" y="1439069"/>
            <a:ext cx="3716866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uk-UA" sz="1800" dirty="0">
                <a:solidFill>
                  <a:schemeClr val="tx2"/>
                </a:solidFill>
              </a:rPr>
              <a:t>МОДЕМЫ ДЛЯ МОБИЛЬНОЙ СВЯЗИ</a:t>
            </a:r>
            <a:endParaRPr sz="1800" dirty="0">
              <a:solidFill>
                <a:schemeClr val="tx2"/>
              </a:solidFill>
            </a:endParaRPr>
          </a:p>
        </p:txBody>
      </p:sp>
      <p:sp>
        <p:nvSpPr>
          <p:cNvPr id="243" name="Google Shape;243;p31"/>
          <p:cNvSpPr txBox="1">
            <a:spLocks noGrp="1"/>
          </p:cNvSpPr>
          <p:nvPr>
            <p:ph sz="half" idx="2"/>
          </p:nvPr>
        </p:nvSpPr>
        <p:spPr>
          <a:xfrm>
            <a:off x="5167191" y="1439069"/>
            <a:ext cx="376405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uk-UA" dirty="0">
                <a:solidFill>
                  <a:schemeClr val="tx2"/>
                </a:solidFill>
              </a:rPr>
              <a:t>МОДЕМЫ ДЛЯ ТЕЛЕФОННЫХ ЛИНИЙ</a:t>
            </a:r>
            <a:endParaRPr dirty="0">
              <a:solidFill>
                <a:schemeClr val="tx2"/>
              </a:solidFill>
            </a:endParaRPr>
          </a:p>
        </p:txBody>
      </p:sp>
      <p:pic>
        <p:nvPicPr>
          <p:cNvPr id="242" name="Google Shape;242;p31"/>
          <p:cNvPicPr preferRelativeResize="0">
            <a:picLocks noGrp="1"/>
          </p:cNvPicPr>
          <p:nvPr>
            <p:ph type="body" sz="quarter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9637" y="2285992"/>
            <a:ext cx="4012363" cy="2548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1"/>
          <p:cNvPicPr preferRelativeResize="0">
            <a:picLocks noGrp="1"/>
          </p:cNvPicPr>
          <p:nvPr>
            <p:ph sz="quarter" idx="4"/>
          </p:nvPr>
        </p:nvPicPr>
        <p:blipFill rotWithShape="1">
          <a:blip r:embed="rId4">
            <a:alphaModFix/>
          </a:blip>
          <a:stretch/>
        </p:blipFill>
        <p:spPr>
          <a:xfrm>
            <a:off x="5399805" y="2285991"/>
            <a:ext cx="3298825" cy="2548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 txBox="1">
            <a:spLocks noGrp="1"/>
          </p:cNvSpPr>
          <p:nvPr>
            <p:ph type="title"/>
          </p:nvPr>
        </p:nvSpPr>
        <p:spPr>
          <a:xfrm>
            <a:off x="323880" y="706120"/>
            <a:ext cx="8534400" cy="91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uk-UA" sz="3600" dirty="0"/>
              <a:t>КОНЦЕНТРАТОРЫ, КОММУТАТОРЫ И ТОЧКИ БЕСПРОВОДНОГО ДОСТУПА</a:t>
            </a:r>
            <a:endParaRPr sz="3600" dirty="0"/>
          </a:p>
        </p:txBody>
      </p:sp>
      <p:sp>
        <p:nvSpPr>
          <p:cNvPr id="250" name="Google Shape;250;p32"/>
          <p:cNvSpPr txBox="1">
            <a:spLocks noGrp="1"/>
          </p:cNvSpPr>
          <p:nvPr>
            <p:ph type="body" idx="1"/>
          </p:nvPr>
        </p:nvSpPr>
        <p:spPr>
          <a:xfrm>
            <a:off x="161924" y="2255795"/>
            <a:ext cx="4624390" cy="411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uk-UA" sz="2000" dirty="0"/>
              <a:t>	 Для </a:t>
            </a:r>
            <a:r>
              <a:rPr lang="uk-UA" sz="2000" dirty="0" err="1"/>
              <a:t>реализации</a:t>
            </a:r>
            <a:r>
              <a:rPr lang="uk-UA" sz="2000" dirty="0"/>
              <a:t> </a:t>
            </a:r>
            <a:r>
              <a:rPr lang="uk-UA" sz="2000" dirty="0" err="1"/>
              <a:t>сетевой</a:t>
            </a:r>
            <a:r>
              <a:rPr lang="uk-UA" sz="2000" dirty="0"/>
              <a:t> </a:t>
            </a:r>
            <a:r>
              <a:rPr lang="uk-UA" sz="2000" dirty="0" err="1"/>
              <a:t>топологии</a:t>
            </a:r>
            <a:r>
              <a:rPr lang="uk-UA" sz="2000" dirty="0"/>
              <a:t> "</a:t>
            </a:r>
            <a:r>
              <a:rPr lang="uk-UA" sz="2000" dirty="0" err="1"/>
              <a:t>звезда</a:t>
            </a:r>
            <a:r>
              <a:rPr lang="uk-UA" sz="2000" dirty="0"/>
              <a:t>" </a:t>
            </a:r>
            <a:r>
              <a:rPr lang="uk-UA" sz="2000" dirty="0" err="1"/>
              <a:t>требуется</a:t>
            </a:r>
            <a:r>
              <a:rPr lang="uk-UA" sz="2000" dirty="0"/>
              <a:t> </a:t>
            </a:r>
            <a:r>
              <a:rPr lang="uk-UA" sz="2000" dirty="0" err="1"/>
              <a:t>устройство</a:t>
            </a:r>
            <a:r>
              <a:rPr lang="uk-UA" sz="2000" dirty="0"/>
              <a:t>, к </a:t>
            </a:r>
            <a:r>
              <a:rPr lang="uk-UA" sz="2000" dirty="0" err="1"/>
              <a:t>которому</a:t>
            </a:r>
            <a:r>
              <a:rPr lang="uk-UA" sz="2000" dirty="0"/>
              <a:t> </a:t>
            </a:r>
            <a:r>
              <a:rPr lang="uk-UA" sz="2000" dirty="0" err="1"/>
              <a:t>будут</a:t>
            </a:r>
            <a:r>
              <a:rPr lang="uk-UA" sz="2000" dirty="0"/>
              <a:t> </a:t>
            </a:r>
            <a:r>
              <a:rPr lang="uk-UA" sz="2000" dirty="0" err="1"/>
              <a:t>подключаться</a:t>
            </a:r>
            <a:r>
              <a:rPr lang="uk-UA" sz="2000" dirty="0"/>
              <a:t> все </a:t>
            </a:r>
            <a:r>
              <a:rPr lang="uk-UA" sz="2000" dirty="0" err="1"/>
              <a:t>компьютеры</a:t>
            </a:r>
            <a:r>
              <a:rPr lang="uk-UA" sz="2000" dirty="0"/>
              <a:t> сети и </a:t>
            </a:r>
            <a:r>
              <a:rPr lang="uk-UA" sz="2000" dirty="0" err="1"/>
              <a:t>который</a:t>
            </a:r>
            <a:r>
              <a:rPr lang="uk-UA" sz="2000" dirty="0"/>
              <a:t> </a:t>
            </a:r>
            <a:r>
              <a:rPr lang="uk-UA" sz="2000" dirty="0" err="1"/>
              <a:t>будет</a:t>
            </a:r>
            <a:r>
              <a:rPr lang="uk-UA" sz="2000" dirty="0"/>
              <a:t> </a:t>
            </a:r>
            <a:r>
              <a:rPr lang="uk-UA" sz="2000" dirty="0" err="1"/>
              <a:t>обеспечивать</a:t>
            </a:r>
            <a:r>
              <a:rPr lang="uk-UA" sz="2000" dirty="0"/>
              <a:t> </a:t>
            </a:r>
            <a:r>
              <a:rPr lang="uk-UA" sz="2000" dirty="0" err="1"/>
              <a:t>обмен</a:t>
            </a:r>
            <a:r>
              <a:rPr lang="uk-UA" sz="2000" dirty="0"/>
              <a:t> </a:t>
            </a:r>
            <a:r>
              <a:rPr lang="uk-UA" sz="2000" dirty="0" err="1"/>
              <a:t>данными</a:t>
            </a:r>
            <a:r>
              <a:rPr lang="uk-UA" sz="2000" dirty="0"/>
              <a:t> </a:t>
            </a:r>
            <a:r>
              <a:rPr lang="uk-UA" sz="2000" dirty="0" err="1"/>
              <a:t>между</a:t>
            </a:r>
            <a:r>
              <a:rPr lang="uk-UA" sz="2000" dirty="0"/>
              <a:t> ними. </a:t>
            </a:r>
            <a:r>
              <a:rPr lang="uk-UA" sz="2000" dirty="0" err="1"/>
              <a:t>Функцию</a:t>
            </a:r>
            <a:r>
              <a:rPr lang="uk-UA" sz="2000" dirty="0"/>
              <a:t> таких "</a:t>
            </a:r>
            <a:r>
              <a:rPr lang="uk-UA" sz="2000" dirty="0" err="1"/>
              <a:t>центральных</a:t>
            </a:r>
            <a:r>
              <a:rPr lang="uk-UA" sz="2000" dirty="0"/>
              <a:t>" </a:t>
            </a:r>
            <a:r>
              <a:rPr lang="uk-UA" sz="2000" dirty="0" err="1"/>
              <a:t>устройств</a:t>
            </a:r>
            <a:r>
              <a:rPr lang="uk-UA" sz="2000" dirty="0"/>
              <a:t> </a:t>
            </a:r>
            <a:r>
              <a:rPr lang="uk-UA" sz="2000" dirty="0" err="1"/>
              <a:t>могут</a:t>
            </a:r>
            <a:r>
              <a:rPr lang="uk-UA" sz="2000" dirty="0"/>
              <a:t> </a:t>
            </a:r>
            <a:r>
              <a:rPr lang="uk-UA" sz="2000" dirty="0" err="1"/>
              <a:t>выполнять</a:t>
            </a:r>
            <a:r>
              <a:rPr lang="uk-UA" sz="2000" dirty="0"/>
              <a:t> </a:t>
            </a:r>
            <a:r>
              <a:rPr lang="uk-UA" sz="2000" b="1" dirty="0" err="1">
                <a:solidFill>
                  <a:srgbClr val="C00000"/>
                </a:solidFill>
              </a:rPr>
              <a:t>концентраторы</a:t>
            </a: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uk-UA" sz="2000" dirty="0"/>
              <a:t>и </a:t>
            </a:r>
            <a:r>
              <a:rPr lang="uk-UA" sz="2000" b="1" dirty="0" err="1">
                <a:solidFill>
                  <a:srgbClr val="C00000"/>
                </a:solidFill>
              </a:rPr>
              <a:t>коммутаторы</a:t>
            </a:r>
            <a:r>
              <a:rPr lang="uk-UA" sz="2000" b="1" dirty="0">
                <a:solidFill>
                  <a:srgbClr val="C00000"/>
                </a:solidFill>
              </a:rPr>
              <a:t>.</a:t>
            </a:r>
            <a:endParaRPr sz="2000" dirty="0"/>
          </a:p>
        </p:txBody>
      </p:sp>
      <p:sp>
        <p:nvSpPr>
          <p:cNvPr id="251" name="Google Shape;251;p32"/>
          <p:cNvSpPr txBox="1"/>
          <p:nvPr/>
        </p:nvSpPr>
        <p:spPr>
          <a:xfrm>
            <a:off x="4786314" y="2357430"/>
            <a:ext cx="4071966" cy="738664"/>
          </a:xfrm>
          <a:prstGeom prst="rect">
            <a:avLst/>
          </a:prstGeom>
          <a:gradFill>
            <a:gsLst>
              <a:gs pos="0">
                <a:srgbClr val="B3BAC3"/>
              </a:gs>
              <a:gs pos="100000">
                <a:srgbClr val="667092"/>
              </a:gs>
            </a:gsLst>
            <a:lin ang="5400000" scaled="0"/>
          </a:gradFill>
          <a:ln w="9525" cap="rnd" cmpd="sng">
            <a:solidFill>
              <a:srgbClr val="858E99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Концентратор</a:t>
            </a:r>
            <a:r>
              <a:rPr lang="uk-UA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</a:t>
            </a:r>
            <a:r>
              <a:rPr lang="uk-UA" sz="1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устройство</a:t>
            </a:r>
            <a:r>
              <a:rPr lang="uk-UA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uk-UA" sz="1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передает</a:t>
            </a:r>
            <a:r>
              <a:rPr lang="uk-UA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полученные</a:t>
            </a:r>
            <a:r>
              <a:rPr lang="uk-UA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данные</a:t>
            </a:r>
            <a:r>
              <a:rPr lang="uk-UA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всем</a:t>
            </a:r>
            <a:r>
              <a:rPr lang="uk-UA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подключенным</a:t>
            </a:r>
            <a:r>
              <a:rPr lang="uk-UA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к </a:t>
            </a:r>
            <a:r>
              <a:rPr lang="uk-UA" sz="1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нему</a:t>
            </a:r>
            <a:r>
              <a:rPr lang="uk-UA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устройствам</a:t>
            </a:r>
            <a:r>
              <a:rPr lang="uk-UA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</p:txBody>
      </p:sp>
      <p:sp>
        <p:nvSpPr>
          <p:cNvPr id="252" name="Google Shape;252;p32"/>
          <p:cNvSpPr txBox="1"/>
          <p:nvPr/>
        </p:nvSpPr>
        <p:spPr>
          <a:xfrm>
            <a:off x="4786314" y="3214686"/>
            <a:ext cx="4071966" cy="954107"/>
          </a:xfrm>
          <a:prstGeom prst="rect">
            <a:avLst/>
          </a:prstGeom>
          <a:gradFill>
            <a:gsLst>
              <a:gs pos="0">
                <a:srgbClr val="B3BAC3"/>
              </a:gs>
              <a:gs pos="100000">
                <a:srgbClr val="667092"/>
              </a:gs>
            </a:gsLst>
            <a:lin ang="5400000" scaled="0"/>
          </a:gradFill>
          <a:ln w="9525" cap="rnd" cmpd="sng">
            <a:solidFill>
              <a:srgbClr val="858E99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Коммутатор</a:t>
            </a:r>
            <a:r>
              <a:rPr lang="uk-UA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</a:t>
            </a:r>
            <a:r>
              <a:rPr lang="uk-UA" sz="1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устройство</a:t>
            </a:r>
            <a:r>
              <a:rPr lang="uk-UA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uk-UA" sz="1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определяет</a:t>
            </a:r>
            <a:r>
              <a:rPr lang="uk-UA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кому </a:t>
            </a:r>
            <a:r>
              <a:rPr lang="uk-UA" sz="1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именно</a:t>
            </a:r>
            <a:r>
              <a:rPr lang="uk-UA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адресованы</a:t>
            </a:r>
            <a:r>
              <a:rPr lang="uk-UA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полученные</a:t>
            </a:r>
            <a:r>
              <a:rPr lang="uk-UA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данные</a:t>
            </a:r>
            <a:r>
              <a:rPr lang="uk-UA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а потому </a:t>
            </a:r>
            <a:r>
              <a:rPr lang="uk-UA" sz="1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направляет</a:t>
            </a:r>
            <a:r>
              <a:rPr lang="uk-UA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их</a:t>
            </a:r>
            <a:r>
              <a:rPr lang="uk-UA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не </a:t>
            </a:r>
            <a:r>
              <a:rPr lang="uk-UA" sz="1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всем</a:t>
            </a:r>
            <a:r>
              <a:rPr lang="uk-UA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устройствам</a:t>
            </a:r>
            <a:r>
              <a:rPr lang="uk-UA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а </a:t>
            </a:r>
            <a:r>
              <a:rPr lang="uk-UA" sz="1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только</a:t>
            </a:r>
            <a:r>
              <a:rPr lang="uk-UA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получателю</a:t>
            </a:r>
            <a:r>
              <a:rPr lang="uk-UA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</p:txBody>
      </p:sp>
      <p:sp>
        <p:nvSpPr>
          <p:cNvPr id="253" name="Google Shape;253;p32"/>
          <p:cNvSpPr txBox="1"/>
          <p:nvPr/>
        </p:nvSpPr>
        <p:spPr>
          <a:xfrm>
            <a:off x="4786314" y="4429132"/>
            <a:ext cx="4071966" cy="954107"/>
          </a:xfrm>
          <a:prstGeom prst="rect">
            <a:avLst/>
          </a:prstGeom>
          <a:gradFill>
            <a:gsLst>
              <a:gs pos="0">
                <a:srgbClr val="B3BAC3"/>
              </a:gs>
              <a:gs pos="100000">
                <a:srgbClr val="667092"/>
              </a:gs>
            </a:gsLst>
            <a:lin ang="5400000" scaled="0"/>
          </a:gradFill>
          <a:ln w="9525" cap="rnd" cmpd="sng">
            <a:solidFill>
              <a:srgbClr val="858E99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Для создания беспроводных сетей используют точки беспроводного доступа, которые функционируют так же, как концентраторы.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3"/>
          <p:cNvSpPr txBox="1">
            <a:spLocks noGrp="1"/>
          </p:cNvSpPr>
          <p:nvPr>
            <p:ph type="title"/>
          </p:nvPr>
        </p:nvSpPr>
        <p:spPr>
          <a:xfrm>
            <a:off x="200152" y="769947"/>
            <a:ext cx="8534400" cy="842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uk-UA" sz="3600" dirty="0"/>
              <a:t>КОНЦЕНТРАТОРЫ, КОММУТАТОРЫ И ТОЧКИ БЕСПРОВОДНОГО ДОСТУПА</a:t>
            </a:r>
            <a:endParaRPr sz="3600" dirty="0"/>
          </a:p>
        </p:txBody>
      </p:sp>
      <p:sp>
        <p:nvSpPr>
          <p:cNvPr id="259" name="Google Shape;259;p33"/>
          <p:cNvSpPr txBox="1">
            <a:spLocks noGrp="1"/>
          </p:cNvSpPr>
          <p:nvPr>
            <p:ph type="body" idx="1"/>
          </p:nvPr>
        </p:nvSpPr>
        <p:spPr>
          <a:xfrm>
            <a:off x="601752" y="2224535"/>
            <a:ext cx="3716866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uk-UA" sz="1800" dirty="0">
                <a:solidFill>
                  <a:schemeClr val="tx2"/>
                </a:solidFill>
              </a:rPr>
              <a:t>КОНЦЕНТРАТОР</a:t>
            </a:r>
            <a:endParaRPr sz="1800" dirty="0">
              <a:solidFill>
                <a:schemeClr val="tx2"/>
              </a:solidFill>
            </a:endParaRPr>
          </a:p>
        </p:txBody>
      </p:sp>
      <p:sp>
        <p:nvSpPr>
          <p:cNvPr id="261" name="Google Shape;261;p33"/>
          <p:cNvSpPr txBox="1">
            <a:spLocks noGrp="1"/>
          </p:cNvSpPr>
          <p:nvPr>
            <p:ph sz="half" idx="2"/>
          </p:nvPr>
        </p:nvSpPr>
        <p:spPr>
          <a:xfrm>
            <a:off x="4825384" y="2224535"/>
            <a:ext cx="376405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uk-UA" dirty="0">
                <a:solidFill>
                  <a:schemeClr val="tx2"/>
                </a:solidFill>
              </a:rPr>
              <a:t>КОММУТАТОР</a:t>
            </a:r>
            <a:endParaRPr dirty="0">
              <a:solidFill>
                <a:schemeClr val="tx2"/>
              </a:solidFill>
            </a:endParaRPr>
          </a:p>
        </p:txBody>
      </p:sp>
      <p:pic>
        <p:nvPicPr>
          <p:cNvPr id="260" name="Google Shape;260;p33"/>
          <p:cNvPicPr preferRelativeResize="0">
            <a:picLocks noGrp="1"/>
          </p:cNvPicPr>
          <p:nvPr>
            <p:ph type="body" sz="quarter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7716" y="3028807"/>
            <a:ext cx="3944938" cy="1814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3"/>
          <p:cNvPicPr preferRelativeResize="0">
            <a:picLocks noGrp="1"/>
          </p:cNvPicPr>
          <p:nvPr>
            <p:ph sz="quarter" idx="4"/>
          </p:nvPr>
        </p:nvPicPr>
        <p:blipFill rotWithShape="1">
          <a:blip r:embed="rId4">
            <a:alphaModFix/>
          </a:blip>
          <a:stretch/>
        </p:blipFill>
        <p:spPr>
          <a:xfrm>
            <a:off x="5217160" y="3028807"/>
            <a:ext cx="3298825" cy="2639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"/>
          <p:cNvSpPr txBox="1">
            <a:spLocks noGrp="1"/>
          </p:cNvSpPr>
          <p:nvPr>
            <p:ph type="body" idx="1"/>
          </p:nvPr>
        </p:nvSpPr>
        <p:spPr>
          <a:xfrm>
            <a:off x="641849" y="371128"/>
            <a:ext cx="3716866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uk-UA" dirty="0"/>
              <a:t>ТОЧКА ДОСТУПА WI-FI</a:t>
            </a:r>
            <a:endParaRPr dirty="0"/>
          </a:p>
        </p:txBody>
      </p:sp>
      <p:pic>
        <p:nvPicPr>
          <p:cNvPr id="269" name="Google Shape;269;p34"/>
          <p:cNvPicPr preferRelativeResize="0">
            <a:picLocks noGrp="1"/>
          </p:cNvPicPr>
          <p:nvPr>
            <p:ph sz="half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28515" y="3342640"/>
            <a:ext cx="1878330" cy="2402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4"/>
          <p:cNvPicPr preferRelativeResize="0">
            <a:picLocks noGrp="1"/>
          </p:cNvPicPr>
          <p:nvPr>
            <p:ph type="body" sz="quarter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965199" y="3342640"/>
            <a:ext cx="2196921" cy="2239388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4"/>
          <p:cNvSpPr/>
          <p:nvPr/>
        </p:nvSpPr>
        <p:spPr>
          <a:xfrm>
            <a:off x="1159280" y="1753433"/>
            <a:ext cx="72024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Беспроводной</a:t>
            </a:r>
            <a:r>
              <a:rPr lang="uk-UA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сетевой</a:t>
            </a:r>
            <a:r>
              <a:rPr lang="uk-UA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контроллер</a:t>
            </a:r>
            <a:r>
              <a:rPr lang="uk-UA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uk-UA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обеспечивающий</a:t>
            </a:r>
            <a:r>
              <a:rPr lang="uk-UA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подключение</a:t>
            </a:r>
            <a:r>
              <a:rPr lang="uk-UA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компьютера</a:t>
            </a:r>
            <a:r>
              <a:rPr lang="uk-UA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или</a:t>
            </a:r>
            <a:r>
              <a:rPr lang="uk-UA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другого </a:t>
            </a:r>
            <a:r>
              <a:rPr lang="uk-UA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устройства</a:t>
            </a:r>
            <a:r>
              <a:rPr lang="uk-UA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к </a:t>
            </a:r>
            <a:r>
              <a:rPr lang="uk-UA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беспроводной</a:t>
            </a:r>
            <a:r>
              <a:rPr lang="uk-UA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сети.</a:t>
            </a:r>
            <a:endParaRPr dirty="0"/>
          </a:p>
        </p:txBody>
      </p:sp>
      <p:pic>
        <p:nvPicPr>
          <p:cNvPr id="271" name="Google Shape;271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09360" y="3696380"/>
            <a:ext cx="2457680" cy="1531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 txBox="1">
            <a:spLocks noGrp="1"/>
          </p:cNvSpPr>
          <p:nvPr>
            <p:ph type="title"/>
          </p:nvPr>
        </p:nvSpPr>
        <p:spPr>
          <a:xfrm>
            <a:off x="1204205" y="462777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uk-UA" sz="3200" dirty="0"/>
              <a:t>МОСТЫ И МАРШРУТИЗАТОРЫ</a:t>
            </a:r>
            <a:endParaRPr sz="3200" dirty="0"/>
          </a:p>
        </p:txBody>
      </p:sp>
      <p:sp>
        <p:nvSpPr>
          <p:cNvPr id="277" name="Google Shape;277;p35"/>
          <p:cNvSpPr txBox="1">
            <a:spLocks noGrp="1"/>
          </p:cNvSpPr>
          <p:nvPr>
            <p:ph type="body" idx="1"/>
          </p:nvPr>
        </p:nvSpPr>
        <p:spPr>
          <a:xfrm>
            <a:off x="524933" y="1986777"/>
            <a:ext cx="8253307" cy="2926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uk-UA" sz="1800" dirty="0">
                <a:solidFill>
                  <a:schemeClr val="tx2"/>
                </a:solidFill>
              </a:rPr>
              <a:t>	Для </a:t>
            </a:r>
            <a:r>
              <a:rPr lang="uk-UA" sz="1800" dirty="0" err="1">
                <a:solidFill>
                  <a:schemeClr val="tx2"/>
                </a:solidFill>
              </a:rPr>
              <a:t>соединения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двух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сетей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или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отдельных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сегментов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одной</a:t>
            </a:r>
            <a:r>
              <a:rPr lang="uk-UA" sz="1800" dirty="0">
                <a:solidFill>
                  <a:schemeClr val="tx2"/>
                </a:solidFill>
              </a:rPr>
              <a:t> сети </a:t>
            </a:r>
            <a:r>
              <a:rPr lang="uk-UA" sz="1800" dirty="0" err="1">
                <a:solidFill>
                  <a:schemeClr val="tx2"/>
                </a:solidFill>
              </a:rPr>
              <a:t>используют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специальные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устройства</a:t>
            </a:r>
            <a:r>
              <a:rPr lang="uk-UA" sz="1800" dirty="0">
                <a:solidFill>
                  <a:schemeClr val="tx2"/>
                </a:solidFill>
              </a:rPr>
              <a:t>, </a:t>
            </a:r>
            <a:r>
              <a:rPr lang="uk-UA" sz="1800" dirty="0" err="1">
                <a:solidFill>
                  <a:schemeClr val="tx2"/>
                </a:solidFill>
              </a:rPr>
              <a:t>которые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называют</a:t>
            </a:r>
            <a:r>
              <a:rPr lang="uk-UA" sz="1800" dirty="0">
                <a:solidFill>
                  <a:schemeClr val="tx2"/>
                </a:solidFill>
              </a:rPr>
              <a:t> шлюзами. </a:t>
            </a:r>
            <a:r>
              <a:rPr lang="uk-UA" sz="1800" dirty="0" err="1">
                <a:solidFill>
                  <a:schemeClr val="tx2"/>
                </a:solidFill>
              </a:rPr>
              <a:t>Распространенные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представители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устройств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этого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типа</a:t>
            </a:r>
            <a:r>
              <a:rPr lang="uk-UA" sz="1800" dirty="0">
                <a:solidFill>
                  <a:schemeClr val="tx2"/>
                </a:solidFill>
              </a:rPr>
              <a:t> - </a:t>
            </a:r>
            <a:r>
              <a:rPr lang="uk-UA" sz="1800" b="1" dirty="0" err="1">
                <a:solidFill>
                  <a:schemeClr val="tx2"/>
                </a:solidFill>
              </a:rPr>
              <a:t>мосты</a:t>
            </a:r>
            <a:r>
              <a:rPr lang="uk-UA" sz="1800" b="1" dirty="0">
                <a:solidFill>
                  <a:schemeClr val="tx2"/>
                </a:solidFill>
              </a:rPr>
              <a:t> </a:t>
            </a:r>
            <a:r>
              <a:rPr lang="uk-UA" sz="1800" dirty="0">
                <a:solidFill>
                  <a:schemeClr val="tx2"/>
                </a:solidFill>
              </a:rPr>
              <a:t>и </a:t>
            </a:r>
            <a:r>
              <a:rPr lang="uk-UA" sz="1800" b="1" dirty="0" err="1">
                <a:solidFill>
                  <a:schemeClr val="tx2"/>
                </a:solidFill>
              </a:rPr>
              <a:t>маршрутизаторы</a:t>
            </a:r>
            <a:r>
              <a:rPr lang="uk-UA" sz="1800" b="1" dirty="0">
                <a:solidFill>
                  <a:schemeClr val="tx2"/>
                </a:solidFill>
              </a:rPr>
              <a:t>.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278" name="Google Shape;278;p35"/>
          <p:cNvSpPr txBox="1">
            <a:spLocks noGrp="1"/>
          </p:cNvSpPr>
          <p:nvPr>
            <p:ph type="body" sz="quarter" idx="3"/>
          </p:nvPr>
        </p:nvSpPr>
        <p:spPr>
          <a:xfrm>
            <a:off x="524934" y="3576320"/>
            <a:ext cx="8405706" cy="2444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uk-UA" sz="1800" dirty="0">
                <a:solidFill>
                  <a:schemeClr val="tx2"/>
                </a:solidFill>
              </a:rPr>
              <a:t>	 На </a:t>
            </a:r>
            <a:r>
              <a:rPr lang="uk-UA" sz="1800" dirty="0" err="1">
                <a:solidFill>
                  <a:schemeClr val="tx2"/>
                </a:solidFill>
              </a:rPr>
              <a:t>основании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информации</a:t>
            </a:r>
            <a:r>
              <a:rPr lang="uk-UA" sz="1800" dirty="0">
                <a:solidFill>
                  <a:schemeClr val="tx2"/>
                </a:solidFill>
              </a:rPr>
              <a:t> о </a:t>
            </a:r>
            <a:r>
              <a:rPr lang="uk-UA" sz="1800" dirty="0" err="1">
                <a:solidFill>
                  <a:schemeClr val="tx2"/>
                </a:solidFill>
              </a:rPr>
              <a:t>топологии</a:t>
            </a:r>
            <a:r>
              <a:rPr lang="uk-UA" sz="1800" dirty="0">
                <a:solidFill>
                  <a:schemeClr val="tx2"/>
                </a:solidFill>
              </a:rPr>
              <a:t> сети и </a:t>
            </a:r>
            <a:r>
              <a:rPr lang="uk-UA" sz="1800" dirty="0" err="1">
                <a:solidFill>
                  <a:schemeClr val="tx2"/>
                </a:solidFill>
              </a:rPr>
              <a:t>заданных</a:t>
            </a:r>
            <a:r>
              <a:rPr lang="uk-UA" sz="1800" dirty="0">
                <a:solidFill>
                  <a:schemeClr val="tx2"/>
                </a:solidFill>
              </a:rPr>
              <a:t> правил </a:t>
            </a:r>
            <a:r>
              <a:rPr lang="uk-UA" sz="1800" dirty="0" err="1">
                <a:solidFill>
                  <a:schemeClr val="tx2"/>
                </a:solidFill>
              </a:rPr>
              <a:t>обработки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пакетов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они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самостоятельно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принимают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решения</a:t>
            </a:r>
            <a:r>
              <a:rPr lang="uk-UA" sz="1800" dirty="0">
                <a:solidFill>
                  <a:schemeClr val="tx2"/>
                </a:solidFill>
              </a:rPr>
              <a:t> по передаче </a:t>
            </a:r>
            <a:r>
              <a:rPr lang="uk-UA" sz="1800" dirty="0" err="1">
                <a:solidFill>
                  <a:schemeClr val="tx2"/>
                </a:solidFill>
              </a:rPr>
              <a:t>пакетов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из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одной</a:t>
            </a:r>
            <a:r>
              <a:rPr lang="uk-UA" sz="1800" dirty="0">
                <a:solidFill>
                  <a:schemeClr val="tx2"/>
                </a:solidFill>
              </a:rPr>
              <a:t> сети в </a:t>
            </a:r>
            <a:r>
              <a:rPr lang="uk-UA" sz="1800" dirty="0" err="1">
                <a:solidFill>
                  <a:schemeClr val="tx2"/>
                </a:solidFill>
              </a:rPr>
              <a:t>другую</a:t>
            </a:r>
            <a:r>
              <a:rPr lang="uk-UA" sz="1800" dirty="0">
                <a:solidFill>
                  <a:schemeClr val="tx2"/>
                </a:solidFill>
              </a:rPr>
              <a:t>. </a:t>
            </a:r>
            <a:r>
              <a:rPr lang="uk-UA" sz="1800" dirty="0" err="1">
                <a:solidFill>
                  <a:schemeClr val="tx2"/>
                </a:solidFill>
              </a:rPr>
              <a:t>Указанные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сетевые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устройства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создаются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как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отдельное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оборудование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или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комбинированные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устройства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многоцелевого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назначения</a:t>
            </a:r>
            <a:r>
              <a:rPr lang="uk-UA" sz="1800" dirty="0">
                <a:solidFill>
                  <a:schemeClr val="tx2"/>
                </a:solidFill>
              </a:rPr>
              <a:t>.</a:t>
            </a:r>
            <a:endParaRPr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uk-UA"/>
              <a:t>ПРОГРАММНОЕ ОБЕСПЕЧЕНИЕ КОМПЬЮТЕРНЫХ СЕТЕЙ</a:t>
            </a:r>
            <a:endParaRPr/>
          </a:p>
        </p:txBody>
      </p:sp>
      <p:sp>
        <p:nvSpPr>
          <p:cNvPr id="284" name="Google Shape;284;p36"/>
          <p:cNvSpPr txBox="1">
            <a:spLocks noGrp="1"/>
          </p:cNvSpPr>
          <p:nvPr>
            <p:ph type="body" idx="1"/>
          </p:nvPr>
        </p:nvSpPr>
        <p:spPr>
          <a:xfrm>
            <a:off x="142844" y="1484784"/>
            <a:ext cx="8534400" cy="4873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SzPts val="720"/>
              <a:buNone/>
            </a:pPr>
            <a:r>
              <a:rPr lang="uk-UA" sz="900" dirty="0">
                <a:solidFill>
                  <a:schemeClr val="tx2"/>
                </a:solidFill>
              </a:rPr>
              <a:t>		</a:t>
            </a:r>
            <a:r>
              <a:rPr lang="uk-UA" sz="1600" dirty="0">
                <a:solidFill>
                  <a:schemeClr val="tx2"/>
                </a:solidFill>
              </a:rPr>
              <a:t>Для </a:t>
            </a:r>
            <a:r>
              <a:rPr lang="uk-UA" sz="1600" dirty="0" err="1">
                <a:solidFill>
                  <a:schemeClr val="tx2"/>
                </a:solidFill>
              </a:rPr>
              <a:t>работы</a:t>
            </a:r>
            <a:r>
              <a:rPr lang="uk-UA" sz="1600" dirty="0">
                <a:solidFill>
                  <a:schemeClr val="tx2"/>
                </a:solidFill>
              </a:rPr>
              <a:t> </a:t>
            </a:r>
            <a:r>
              <a:rPr lang="uk-UA" sz="1600" dirty="0" err="1">
                <a:solidFill>
                  <a:schemeClr val="tx2"/>
                </a:solidFill>
              </a:rPr>
              <a:t>компьютера</a:t>
            </a:r>
            <a:r>
              <a:rPr lang="uk-UA" sz="1600" dirty="0">
                <a:solidFill>
                  <a:schemeClr val="tx2"/>
                </a:solidFill>
              </a:rPr>
              <a:t> в сети </a:t>
            </a:r>
            <a:r>
              <a:rPr lang="uk-UA" sz="1600" dirty="0" err="1">
                <a:solidFill>
                  <a:schemeClr val="tx2"/>
                </a:solidFill>
              </a:rPr>
              <a:t>необходимо</a:t>
            </a:r>
            <a:r>
              <a:rPr lang="uk-UA" sz="1600" dirty="0">
                <a:solidFill>
                  <a:schemeClr val="tx2"/>
                </a:solidFill>
              </a:rPr>
              <a:t>, </a:t>
            </a:r>
            <a:r>
              <a:rPr lang="uk-UA" sz="1600" dirty="0" err="1">
                <a:solidFill>
                  <a:schemeClr val="tx2"/>
                </a:solidFill>
              </a:rPr>
              <a:t>чтобы</a:t>
            </a:r>
            <a:r>
              <a:rPr lang="uk-UA" sz="1600" dirty="0">
                <a:solidFill>
                  <a:schemeClr val="tx2"/>
                </a:solidFill>
              </a:rPr>
              <a:t> </a:t>
            </a:r>
            <a:r>
              <a:rPr lang="uk-UA" sz="1600" dirty="0" err="1">
                <a:solidFill>
                  <a:schemeClr val="tx2"/>
                </a:solidFill>
              </a:rPr>
              <a:t>операционная</a:t>
            </a:r>
            <a:r>
              <a:rPr lang="uk-UA" sz="1600" dirty="0">
                <a:solidFill>
                  <a:schemeClr val="tx2"/>
                </a:solidFill>
              </a:rPr>
              <a:t> система </a:t>
            </a:r>
            <a:r>
              <a:rPr lang="uk-UA" sz="1600" dirty="0" err="1">
                <a:solidFill>
                  <a:schemeClr val="tx2"/>
                </a:solidFill>
              </a:rPr>
              <a:t>имела</a:t>
            </a:r>
            <a:r>
              <a:rPr lang="uk-UA" sz="1600" dirty="0">
                <a:solidFill>
                  <a:schemeClr val="tx2"/>
                </a:solidFill>
              </a:rPr>
              <a:t> в </a:t>
            </a:r>
            <a:r>
              <a:rPr lang="uk-UA" sz="1600" dirty="0" err="1">
                <a:solidFill>
                  <a:schemeClr val="tx2"/>
                </a:solidFill>
              </a:rPr>
              <a:t>своем</a:t>
            </a:r>
            <a:r>
              <a:rPr lang="uk-UA" sz="1600" dirty="0">
                <a:solidFill>
                  <a:schemeClr val="tx2"/>
                </a:solidFill>
              </a:rPr>
              <a:t> составе </a:t>
            </a:r>
            <a:r>
              <a:rPr lang="uk-UA" sz="1600" dirty="0" err="1">
                <a:solidFill>
                  <a:schemeClr val="tx2"/>
                </a:solidFill>
              </a:rPr>
              <a:t>средства</a:t>
            </a:r>
            <a:r>
              <a:rPr lang="uk-UA" sz="1600" dirty="0">
                <a:solidFill>
                  <a:schemeClr val="tx2"/>
                </a:solidFill>
              </a:rPr>
              <a:t>, </a:t>
            </a:r>
            <a:r>
              <a:rPr lang="uk-UA" sz="1600" dirty="0" err="1">
                <a:solidFill>
                  <a:schemeClr val="tx2"/>
                </a:solidFill>
              </a:rPr>
              <a:t>обеспечивающие</a:t>
            </a:r>
            <a:r>
              <a:rPr lang="uk-UA" sz="1600" dirty="0">
                <a:solidFill>
                  <a:schemeClr val="tx2"/>
                </a:solidFill>
              </a:rPr>
              <a:t> </a:t>
            </a:r>
            <a:r>
              <a:rPr lang="uk-UA" sz="1600" dirty="0" err="1">
                <a:solidFill>
                  <a:schemeClr val="tx2"/>
                </a:solidFill>
              </a:rPr>
              <a:t>возможность</a:t>
            </a:r>
            <a:r>
              <a:rPr lang="uk-UA" sz="1600" dirty="0">
                <a:solidFill>
                  <a:schemeClr val="tx2"/>
                </a:solidFill>
              </a:rPr>
              <a:t> </a:t>
            </a:r>
            <a:r>
              <a:rPr lang="uk-UA" sz="1600" dirty="0" err="1">
                <a:solidFill>
                  <a:schemeClr val="tx2"/>
                </a:solidFill>
              </a:rPr>
              <a:t>предоставлять</a:t>
            </a:r>
            <a:r>
              <a:rPr lang="uk-UA" sz="1600" dirty="0">
                <a:solidFill>
                  <a:schemeClr val="tx2"/>
                </a:solidFill>
              </a:rPr>
              <a:t> его </a:t>
            </a:r>
            <a:r>
              <a:rPr lang="uk-UA" sz="1600" dirty="0" err="1">
                <a:solidFill>
                  <a:schemeClr val="tx2"/>
                </a:solidFill>
              </a:rPr>
              <a:t>ресурсы</a:t>
            </a:r>
            <a:r>
              <a:rPr lang="uk-UA" sz="1600" dirty="0">
                <a:solidFill>
                  <a:schemeClr val="tx2"/>
                </a:solidFill>
              </a:rPr>
              <a:t> в </a:t>
            </a:r>
            <a:r>
              <a:rPr lang="uk-UA" sz="1600" dirty="0" err="1">
                <a:solidFill>
                  <a:schemeClr val="tx2"/>
                </a:solidFill>
              </a:rPr>
              <a:t>общее</a:t>
            </a:r>
            <a:r>
              <a:rPr lang="uk-UA" sz="1600" dirty="0">
                <a:solidFill>
                  <a:schemeClr val="tx2"/>
                </a:solidFill>
              </a:rPr>
              <a:t> </a:t>
            </a:r>
            <a:r>
              <a:rPr lang="uk-UA" sz="1600" dirty="0" err="1">
                <a:solidFill>
                  <a:schemeClr val="tx2"/>
                </a:solidFill>
              </a:rPr>
              <a:t>пользование</a:t>
            </a:r>
            <a:r>
              <a:rPr lang="uk-UA" sz="1600" dirty="0">
                <a:solidFill>
                  <a:schemeClr val="tx2"/>
                </a:solidFill>
              </a:rPr>
              <a:t> и </a:t>
            </a:r>
            <a:r>
              <a:rPr lang="uk-UA" sz="1600" dirty="0" err="1">
                <a:solidFill>
                  <a:schemeClr val="tx2"/>
                </a:solidFill>
              </a:rPr>
              <a:t>отправлять</a:t>
            </a:r>
            <a:r>
              <a:rPr lang="uk-UA" sz="1600" dirty="0">
                <a:solidFill>
                  <a:schemeClr val="tx2"/>
                </a:solidFill>
              </a:rPr>
              <a:t> </a:t>
            </a:r>
            <a:r>
              <a:rPr lang="uk-UA" sz="1600" dirty="0" err="1">
                <a:solidFill>
                  <a:schemeClr val="tx2"/>
                </a:solidFill>
              </a:rPr>
              <a:t>запросы</a:t>
            </a:r>
            <a:r>
              <a:rPr lang="uk-UA" sz="1600" dirty="0">
                <a:solidFill>
                  <a:schemeClr val="tx2"/>
                </a:solidFill>
              </a:rPr>
              <a:t> на </a:t>
            </a:r>
            <a:r>
              <a:rPr lang="uk-UA" sz="1600" dirty="0" err="1">
                <a:solidFill>
                  <a:schemeClr val="tx2"/>
                </a:solidFill>
              </a:rPr>
              <a:t>использование</a:t>
            </a:r>
            <a:r>
              <a:rPr lang="uk-UA" sz="1600" dirty="0">
                <a:solidFill>
                  <a:schemeClr val="tx2"/>
                </a:solidFill>
              </a:rPr>
              <a:t> </a:t>
            </a:r>
            <a:r>
              <a:rPr lang="uk-UA" sz="1600" dirty="0" err="1">
                <a:solidFill>
                  <a:schemeClr val="tx2"/>
                </a:solidFill>
              </a:rPr>
              <a:t>удаленных</a:t>
            </a:r>
            <a:r>
              <a:rPr lang="uk-UA" sz="1600" dirty="0">
                <a:solidFill>
                  <a:schemeClr val="tx2"/>
                </a:solidFill>
              </a:rPr>
              <a:t> </a:t>
            </a:r>
            <a:r>
              <a:rPr lang="uk-UA" sz="1600" dirty="0" err="1">
                <a:solidFill>
                  <a:schemeClr val="tx2"/>
                </a:solidFill>
              </a:rPr>
              <a:t>ресурсов</a:t>
            </a:r>
            <a:r>
              <a:rPr lang="uk-UA" sz="1600" dirty="0">
                <a:solidFill>
                  <a:schemeClr val="tx2"/>
                </a:solidFill>
              </a:rPr>
              <a:t>.</a:t>
            </a:r>
            <a:endParaRPr sz="2800" dirty="0">
              <a:solidFill>
                <a:schemeClr val="tx2"/>
              </a:solidFill>
            </a:endParaRPr>
          </a:p>
          <a:p>
            <a:pPr marL="285750" lvl="0" indent="-285750" algn="just" rtl="0">
              <a:spcBef>
                <a:spcPts val="880"/>
              </a:spcBef>
              <a:spcAft>
                <a:spcPts val="0"/>
              </a:spcAft>
              <a:buSzPts val="1120"/>
              <a:buNone/>
            </a:pPr>
            <a:r>
              <a:rPr lang="uk-UA" sz="1600" dirty="0">
                <a:solidFill>
                  <a:schemeClr val="tx2"/>
                </a:solidFill>
              </a:rPr>
              <a:t>ОС </a:t>
            </a:r>
            <a:r>
              <a:rPr lang="uk-UA" sz="1600" dirty="0" err="1">
                <a:solidFill>
                  <a:schemeClr val="tx2"/>
                </a:solidFill>
              </a:rPr>
              <a:t>разделяют</a:t>
            </a:r>
            <a:r>
              <a:rPr lang="uk-UA" sz="1600" dirty="0">
                <a:solidFill>
                  <a:schemeClr val="tx2"/>
                </a:solidFill>
              </a:rPr>
              <a:t> на </a:t>
            </a:r>
            <a:r>
              <a:rPr lang="uk-UA" sz="1600" dirty="0" err="1">
                <a:solidFill>
                  <a:schemeClr val="tx2"/>
                </a:solidFill>
              </a:rPr>
              <a:t>локальные</a:t>
            </a:r>
            <a:r>
              <a:rPr lang="uk-UA" sz="1600" dirty="0">
                <a:solidFill>
                  <a:schemeClr val="tx2"/>
                </a:solidFill>
              </a:rPr>
              <a:t> и </a:t>
            </a:r>
            <a:r>
              <a:rPr lang="uk-UA" sz="1600" dirty="0" err="1">
                <a:solidFill>
                  <a:schemeClr val="tx2"/>
                </a:solidFill>
              </a:rPr>
              <a:t>сетевые</a:t>
            </a:r>
            <a:r>
              <a:rPr lang="uk-UA" sz="1600" dirty="0">
                <a:solidFill>
                  <a:schemeClr val="tx2"/>
                </a:solidFill>
              </a:rPr>
              <a:t>. </a:t>
            </a:r>
            <a:r>
              <a:rPr lang="uk-UA" sz="1600" dirty="0" err="1">
                <a:solidFill>
                  <a:schemeClr val="tx2"/>
                </a:solidFill>
              </a:rPr>
              <a:t>Сегодня</a:t>
            </a:r>
            <a:r>
              <a:rPr lang="uk-UA" sz="1600" dirty="0">
                <a:solidFill>
                  <a:schemeClr val="tx2"/>
                </a:solidFill>
              </a:rPr>
              <a:t> </a:t>
            </a:r>
            <a:r>
              <a:rPr lang="uk-UA" sz="1600" dirty="0" err="1">
                <a:solidFill>
                  <a:schemeClr val="tx2"/>
                </a:solidFill>
              </a:rPr>
              <a:t>почти</a:t>
            </a:r>
            <a:r>
              <a:rPr lang="uk-UA" sz="1600" dirty="0">
                <a:solidFill>
                  <a:schemeClr val="tx2"/>
                </a:solidFill>
              </a:rPr>
              <a:t> все ОС </a:t>
            </a:r>
            <a:r>
              <a:rPr lang="uk-UA" sz="1600" dirty="0" err="1">
                <a:solidFill>
                  <a:schemeClr val="tx2"/>
                </a:solidFill>
              </a:rPr>
              <a:t>поддерживают</a:t>
            </a:r>
            <a:r>
              <a:rPr lang="uk-UA" sz="1600" dirty="0">
                <a:solidFill>
                  <a:schemeClr val="tx2"/>
                </a:solidFill>
              </a:rPr>
              <a:t> </a:t>
            </a:r>
            <a:r>
              <a:rPr lang="uk-UA" sz="1600" dirty="0" err="1">
                <a:solidFill>
                  <a:schemeClr val="tx2"/>
                </a:solidFill>
              </a:rPr>
              <a:t>работу</a:t>
            </a:r>
            <a:r>
              <a:rPr lang="uk-UA" sz="1600" dirty="0">
                <a:solidFill>
                  <a:schemeClr val="tx2"/>
                </a:solidFill>
              </a:rPr>
              <a:t> в сети.</a:t>
            </a:r>
            <a:endParaRPr sz="2800" dirty="0">
              <a:solidFill>
                <a:schemeClr val="tx2"/>
              </a:solidFill>
            </a:endParaRPr>
          </a:p>
          <a:p>
            <a:pPr marL="285750" lvl="0" indent="-285750" algn="just" rtl="0">
              <a:spcBef>
                <a:spcPts val="880"/>
              </a:spcBef>
              <a:spcAft>
                <a:spcPts val="0"/>
              </a:spcAft>
              <a:buSzPts val="1120"/>
              <a:buNone/>
            </a:pPr>
            <a:r>
              <a:rPr lang="uk-UA" sz="1600" dirty="0" err="1">
                <a:solidFill>
                  <a:schemeClr val="tx2"/>
                </a:solidFill>
              </a:rPr>
              <a:t>Любая</a:t>
            </a:r>
            <a:r>
              <a:rPr lang="uk-UA" sz="1600" dirty="0">
                <a:solidFill>
                  <a:schemeClr val="tx2"/>
                </a:solidFill>
              </a:rPr>
              <a:t> </a:t>
            </a:r>
            <a:r>
              <a:rPr lang="uk-UA" sz="1600" dirty="0" err="1">
                <a:solidFill>
                  <a:schemeClr val="tx2"/>
                </a:solidFill>
              </a:rPr>
              <a:t>сеть</a:t>
            </a:r>
            <a:r>
              <a:rPr lang="uk-UA" sz="1600" dirty="0">
                <a:solidFill>
                  <a:schemeClr val="tx2"/>
                </a:solidFill>
              </a:rPr>
              <a:t> </a:t>
            </a:r>
            <a:r>
              <a:rPr lang="uk-UA" sz="1600" dirty="0" err="1">
                <a:solidFill>
                  <a:schemeClr val="tx2"/>
                </a:solidFill>
              </a:rPr>
              <a:t>имеет</a:t>
            </a:r>
            <a:r>
              <a:rPr lang="uk-UA" sz="1600" dirty="0">
                <a:solidFill>
                  <a:schemeClr val="tx2"/>
                </a:solidFill>
              </a:rPr>
              <a:t> </a:t>
            </a:r>
            <a:r>
              <a:rPr lang="uk-UA" sz="1600" dirty="0" err="1">
                <a:solidFill>
                  <a:schemeClr val="tx2"/>
                </a:solidFill>
              </a:rPr>
              <a:t>определенный</a:t>
            </a:r>
            <a:r>
              <a:rPr lang="uk-UA" sz="1600" dirty="0">
                <a:solidFill>
                  <a:schemeClr val="tx2"/>
                </a:solidFill>
              </a:rPr>
              <a:t> набор </a:t>
            </a:r>
            <a:r>
              <a:rPr lang="uk-UA" sz="1600" dirty="0" err="1">
                <a:solidFill>
                  <a:schemeClr val="tx2"/>
                </a:solidFill>
              </a:rPr>
              <a:t>ресурсов</a:t>
            </a:r>
            <a:r>
              <a:rPr lang="uk-UA" sz="1600" dirty="0">
                <a:solidFill>
                  <a:schemeClr val="tx2"/>
                </a:solidFill>
              </a:rPr>
              <a:t> и </a:t>
            </a:r>
            <a:r>
              <a:rPr lang="uk-UA" sz="1600" dirty="0" err="1">
                <a:solidFill>
                  <a:schemeClr val="tx2"/>
                </a:solidFill>
              </a:rPr>
              <a:t>предоставляет</a:t>
            </a:r>
            <a:r>
              <a:rPr lang="uk-UA" sz="1600" dirty="0">
                <a:solidFill>
                  <a:schemeClr val="tx2"/>
                </a:solidFill>
              </a:rPr>
              <a:t> </a:t>
            </a:r>
            <a:r>
              <a:rPr lang="uk-UA" sz="1600" dirty="0" err="1">
                <a:solidFill>
                  <a:schemeClr val="tx2"/>
                </a:solidFill>
              </a:rPr>
              <a:t>пользователям</a:t>
            </a:r>
            <a:r>
              <a:rPr lang="uk-UA" sz="1600" dirty="0">
                <a:solidFill>
                  <a:schemeClr val="tx2"/>
                </a:solidFill>
              </a:rPr>
              <a:t> </a:t>
            </a:r>
            <a:r>
              <a:rPr lang="uk-UA" sz="1600" dirty="0" err="1">
                <a:solidFill>
                  <a:schemeClr val="tx2"/>
                </a:solidFill>
              </a:rPr>
              <a:t>определенные</a:t>
            </a:r>
            <a:r>
              <a:rPr lang="uk-UA" sz="1600" dirty="0">
                <a:solidFill>
                  <a:schemeClr val="tx2"/>
                </a:solidFill>
              </a:rPr>
              <a:t> услуги: </a:t>
            </a:r>
            <a:r>
              <a:rPr lang="uk-UA" sz="1600" dirty="0" err="1">
                <a:solidFill>
                  <a:schemeClr val="tx2"/>
                </a:solidFill>
              </a:rPr>
              <a:t>возможность</a:t>
            </a:r>
            <a:r>
              <a:rPr lang="uk-UA" sz="1600" dirty="0">
                <a:solidFill>
                  <a:schemeClr val="tx2"/>
                </a:solidFill>
              </a:rPr>
              <a:t> </a:t>
            </a:r>
            <a:r>
              <a:rPr lang="uk-UA" sz="1600" dirty="0" err="1">
                <a:solidFill>
                  <a:schemeClr val="tx2"/>
                </a:solidFill>
              </a:rPr>
              <a:t>обмениваться</a:t>
            </a:r>
            <a:r>
              <a:rPr lang="uk-UA" sz="1600" dirty="0">
                <a:solidFill>
                  <a:schemeClr val="tx2"/>
                </a:solidFill>
              </a:rPr>
              <a:t> файлами и </a:t>
            </a:r>
            <a:r>
              <a:rPr lang="uk-UA" sz="1600" dirty="0" err="1">
                <a:solidFill>
                  <a:schemeClr val="tx2"/>
                </a:solidFill>
              </a:rPr>
              <a:t>электронными</a:t>
            </a:r>
            <a:r>
              <a:rPr lang="uk-UA" sz="1600" dirty="0">
                <a:solidFill>
                  <a:schemeClr val="tx2"/>
                </a:solidFill>
              </a:rPr>
              <a:t> </a:t>
            </a:r>
            <a:r>
              <a:rPr lang="uk-UA" sz="1600" dirty="0" err="1">
                <a:solidFill>
                  <a:schemeClr val="tx2"/>
                </a:solidFill>
              </a:rPr>
              <a:t>сообщениями</a:t>
            </a:r>
            <a:r>
              <a:rPr lang="uk-UA" sz="1600" dirty="0">
                <a:solidFill>
                  <a:schemeClr val="tx2"/>
                </a:solidFill>
              </a:rPr>
              <a:t>, </a:t>
            </a:r>
            <a:r>
              <a:rPr lang="uk-UA" sz="1600" dirty="0" err="1">
                <a:solidFill>
                  <a:schemeClr val="tx2"/>
                </a:solidFill>
              </a:rPr>
              <a:t>работать</a:t>
            </a:r>
            <a:r>
              <a:rPr lang="uk-UA" sz="1600" dirty="0">
                <a:solidFill>
                  <a:schemeClr val="tx2"/>
                </a:solidFill>
              </a:rPr>
              <a:t> в </a:t>
            </a:r>
            <a:r>
              <a:rPr lang="uk-UA" sz="1600" dirty="0" err="1">
                <a:solidFill>
                  <a:schemeClr val="tx2"/>
                </a:solidFill>
              </a:rPr>
              <a:t>Интернете</a:t>
            </a:r>
            <a:r>
              <a:rPr lang="uk-UA" sz="1600" dirty="0">
                <a:solidFill>
                  <a:schemeClr val="tx2"/>
                </a:solidFill>
              </a:rPr>
              <a:t>, </a:t>
            </a:r>
            <a:r>
              <a:rPr lang="uk-UA" sz="1600" dirty="0" err="1">
                <a:solidFill>
                  <a:schemeClr val="tx2"/>
                </a:solidFill>
              </a:rPr>
              <a:t>пользоваться</a:t>
            </a:r>
            <a:r>
              <a:rPr lang="uk-UA" sz="1600" dirty="0">
                <a:solidFill>
                  <a:schemeClr val="tx2"/>
                </a:solidFill>
              </a:rPr>
              <a:t> </a:t>
            </a:r>
            <a:r>
              <a:rPr lang="uk-UA" sz="1600" dirty="0" err="1">
                <a:solidFill>
                  <a:schemeClr val="tx2"/>
                </a:solidFill>
              </a:rPr>
              <a:t>специализированными</a:t>
            </a:r>
            <a:r>
              <a:rPr lang="uk-UA" sz="1600" dirty="0">
                <a:solidFill>
                  <a:schemeClr val="tx2"/>
                </a:solidFill>
              </a:rPr>
              <a:t> </a:t>
            </a:r>
            <a:r>
              <a:rPr lang="uk-UA" sz="1600" dirty="0" err="1">
                <a:solidFill>
                  <a:schemeClr val="tx2"/>
                </a:solidFill>
              </a:rPr>
              <a:t>приложениями</a:t>
            </a:r>
            <a:r>
              <a:rPr lang="uk-UA" sz="1600" dirty="0">
                <a:solidFill>
                  <a:schemeClr val="tx2"/>
                </a:solidFill>
              </a:rPr>
              <a:t> (</a:t>
            </a:r>
            <a:r>
              <a:rPr lang="uk-UA" sz="1600" dirty="0" err="1">
                <a:solidFill>
                  <a:schemeClr val="tx2"/>
                </a:solidFill>
              </a:rPr>
              <a:t>например</a:t>
            </a:r>
            <a:r>
              <a:rPr lang="uk-UA" sz="1600" dirty="0">
                <a:solidFill>
                  <a:schemeClr val="tx2"/>
                </a:solidFill>
              </a:rPr>
              <a:t>, </a:t>
            </a:r>
            <a:r>
              <a:rPr lang="uk-UA" sz="1600" dirty="0" err="1">
                <a:solidFill>
                  <a:schemeClr val="tx2"/>
                </a:solidFill>
              </a:rPr>
              <a:t>программами</a:t>
            </a:r>
            <a:r>
              <a:rPr lang="uk-UA" sz="1600" dirty="0">
                <a:solidFill>
                  <a:schemeClr val="tx2"/>
                </a:solidFill>
              </a:rPr>
              <a:t> для </a:t>
            </a:r>
            <a:r>
              <a:rPr lang="uk-UA" sz="1600" dirty="0" err="1">
                <a:solidFill>
                  <a:schemeClr val="tx2"/>
                </a:solidFill>
              </a:rPr>
              <a:t>обработки</a:t>
            </a:r>
            <a:r>
              <a:rPr lang="uk-UA" sz="1600" dirty="0">
                <a:solidFill>
                  <a:schemeClr val="tx2"/>
                </a:solidFill>
              </a:rPr>
              <a:t> </a:t>
            </a:r>
            <a:r>
              <a:rPr lang="uk-UA" sz="1600" dirty="0" err="1">
                <a:solidFill>
                  <a:schemeClr val="tx2"/>
                </a:solidFill>
              </a:rPr>
              <a:t>заказов</a:t>
            </a:r>
            <a:r>
              <a:rPr lang="uk-UA" sz="1600" dirty="0">
                <a:solidFill>
                  <a:schemeClr val="tx2"/>
                </a:solidFill>
              </a:rPr>
              <a:t> в </a:t>
            </a:r>
            <a:r>
              <a:rPr lang="uk-UA" sz="1600" dirty="0" err="1">
                <a:solidFill>
                  <a:schemeClr val="tx2"/>
                </a:solidFill>
              </a:rPr>
              <a:t>торговле</a:t>
            </a:r>
            <a:r>
              <a:rPr lang="uk-UA" sz="1600" dirty="0">
                <a:solidFill>
                  <a:schemeClr val="tx2"/>
                </a:solidFill>
              </a:rPr>
              <a:t>, </a:t>
            </a:r>
            <a:r>
              <a:rPr lang="uk-UA" sz="1600" dirty="0" err="1">
                <a:solidFill>
                  <a:schemeClr val="tx2"/>
                </a:solidFill>
              </a:rPr>
              <a:t>бухгалтерскими</a:t>
            </a:r>
            <a:r>
              <a:rPr lang="uk-UA" sz="1600" dirty="0">
                <a:solidFill>
                  <a:schemeClr val="tx2"/>
                </a:solidFill>
              </a:rPr>
              <a:t> </a:t>
            </a:r>
            <a:r>
              <a:rPr lang="uk-UA" sz="1600" dirty="0" err="1">
                <a:solidFill>
                  <a:schemeClr val="tx2"/>
                </a:solidFill>
              </a:rPr>
              <a:t>программами</a:t>
            </a:r>
            <a:r>
              <a:rPr lang="uk-UA" sz="1600" dirty="0">
                <a:solidFill>
                  <a:schemeClr val="tx2"/>
                </a:solidFill>
              </a:rPr>
              <a:t>, </a:t>
            </a:r>
            <a:r>
              <a:rPr lang="uk-UA" sz="1600" dirty="0" err="1">
                <a:solidFill>
                  <a:schemeClr val="tx2"/>
                </a:solidFill>
              </a:rPr>
              <a:t>программами</a:t>
            </a:r>
            <a:r>
              <a:rPr lang="uk-UA" sz="1600" dirty="0">
                <a:solidFill>
                  <a:schemeClr val="tx2"/>
                </a:solidFill>
              </a:rPr>
              <a:t> для </a:t>
            </a:r>
            <a:r>
              <a:rPr lang="uk-UA" sz="1600" dirty="0" err="1">
                <a:solidFill>
                  <a:schemeClr val="tx2"/>
                </a:solidFill>
              </a:rPr>
              <a:t>заказа</a:t>
            </a:r>
            <a:r>
              <a:rPr lang="uk-UA" sz="1600" dirty="0">
                <a:solidFill>
                  <a:schemeClr val="tx2"/>
                </a:solidFill>
              </a:rPr>
              <a:t> </a:t>
            </a:r>
            <a:r>
              <a:rPr lang="uk-UA" sz="1600" dirty="0" err="1">
                <a:solidFill>
                  <a:schemeClr val="tx2"/>
                </a:solidFill>
              </a:rPr>
              <a:t>билетов</a:t>
            </a:r>
            <a:r>
              <a:rPr lang="uk-UA" sz="1600" dirty="0">
                <a:solidFill>
                  <a:schemeClr val="tx2"/>
                </a:solidFill>
              </a:rPr>
              <a:t>).</a:t>
            </a:r>
            <a:endParaRPr sz="2800" dirty="0">
              <a:solidFill>
                <a:schemeClr val="tx2"/>
              </a:solidFill>
            </a:endParaRPr>
          </a:p>
          <a:p>
            <a:pPr marL="285750" lvl="0" indent="-285750" algn="just" rtl="0">
              <a:spcBef>
                <a:spcPts val="880"/>
              </a:spcBef>
              <a:spcAft>
                <a:spcPts val="0"/>
              </a:spcAft>
              <a:buSzPts val="1120"/>
              <a:buNone/>
            </a:pPr>
            <a:r>
              <a:rPr lang="uk-UA" sz="1600" dirty="0">
                <a:solidFill>
                  <a:schemeClr val="tx2"/>
                </a:solidFill>
              </a:rPr>
              <a:t>В сети </a:t>
            </a:r>
            <a:r>
              <a:rPr lang="uk-UA" sz="1600" dirty="0" err="1">
                <a:solidFill>
                  <a:schemeClr val="tx2"/>
                </a:solidFill>
              </a:rPr>
              <a:t>есть</a:t>
            </a:r>
            <a:r>
              <a:rPr lang="uk-UA" sz="1600" dirty="0">
                <a:solidFill>
                  <a:schemeClr val="tx2"/>
                </a:solidFill>
              </a:rPr>
              <a:t> </a:t>
            </a:r>
            <a:r>
              <a:rPr lang="uk-UA" sz="1600" dirty="0" err="1">
                <a:solidFill>
                  <a:schemeClr val="tx2"/>
                </a:solidFill>
              </a:rPr>
              <a:t>определенный</a:t>
            </a:r>
            <a:r>
              <a:rPr lang="uk-UA" sz="1600" dirty="0">
                <a:solidFill>
                  <a:schemeClr val="tx2"/>
                </a:solidFill>
              </a:rPr>
              <a:t> набор </a:t>
            </a:r>
            <a:r>
              <a:rPr lang="uk-UA" sz="1600" dirty="0" err="1">
                <a:solidFill>
                  <a:schemeClr val="tx2"/>
                </a:solidFill>
              </a:rPr>
              <a:t>сетевых</a:t>
            </a:r>
            <a:r>
              <a:rPr lang="uk-UA" sz="1600" dirty="0">
                <a:solidFill>
                  <a:schemeClr val="tx2"/>
                </a:solidFill>
              </a:rPr>
              <a:t> служб, </a:t>
            </a:r>
            <a:r>
              <a:rPr lang="uk-UA" sz="1600" dirty="0" err="1">
                <a:solidFill>
                  <a:schemeClr val="tx2"/>
                </a:solidFill>
              </a:rPr>
              <a:t>которые</a:t>
            </a:r>
            <a:r>
              <a:rPr lang="uk-UA" sz="1600" dirty="0">
                <a:solidFill>
                  <a:schemeClr val="tx2"/>
                </a:solidFill>
              </a:rPr>
              <a:t> </a:t>
            </a:r>
            <a:r>
              <a:rPr lang="uk-UA" sz="1600" dirty="0" err="1">
                <a:solidFill>
                  <a:schemeClr val="tx2"/>
                </a:solidFill>
              </a:rPr>
              <a:t>она</a:t>
            </a:r>
            <a:r>
              <a:rPr lang="uk-UA" sz="1600" dirty="0">
                <a:solidFill>
                  <a:schemeClr val="tx2"/>
                </a:solidFill>
              </a:rPr>
              <a:t> </a:t>
            </a:r>
            <a:r>
              <a:rPr lang="uk-UA" sz="1600" dirty="0" err="1">
                <a:solidFill>
                  <a:schemeClr val="tx2"/>
                </a:solidFill>
              </a:rPr>
              <a:t>поддерживает</a:t>
            </a:r>
            <a:r>
              <a:rPr lang="uk-UA" sz="1600" dirty="0">
                <a:solidFill>
                  <a:schemeClr val="tx2"/>
                </a:solidFill>
              </a:rPr>
              <a:t> и </a:t>
            </a:r>
            <a:r>
              <a:rPr lang="uk-UA" sz="1600" dirty="0" err="1">
                <a:solidFill>
                  <a:schemeClr val="tx2"/>
                </a:solidFill>
              </a:rPr>
              <a:t>предоставляет</a:t>
            </a:r>
            <a:r>
              <a:rPr lang="uk-UA" sz="1600" dirty="0">
                <a:solidFill>
                  <a:schemeClr val="tx2"/>
                </a:solidFill>
              </a:rPr>
              <a:t> в </a:t>
            </a:r>
            <a:r>
              <a:rPr lang="uk-UA" sz="1600" dirty="0" err="1">
                <a:solidFill>
                  <a:schemeClr val="tx2"/>
                </a:solidFill>
              </a:rPr>
              <a:t>пользование</a:t>
            </a:r>
            <a:r>
              <a:rPr lang="uk-UA" sz="1600" dirty="0">
                <a:solidFill>
                  <a:schemeClr val="tx2"/>
                </a:solidFill>
              </a:rPr>
              <a:t>.</a:t>
            </a:r>
            <a:endParaRPr sz="2800" dirty="0">
              <a:solidFill>
                <a:schemeClr val="tx2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456750-B32C-4381-A179-CAED2B0079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7"/>
          <p:cNvSpPr txBox="1">
            <a:spLocks noGrp="1"/>
          </p:cNvSpPr>
          <p:nvPr>
            <p:ph type="title"/>
          </p:nvPr>
        </p:nvSpPr>
        <p:spPr>
          <a:xfrm>
            <a:off x="142844" y="228600"/>
            <a:ext cx="8693308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uk-UA"/>
              <a:t>ПРОГРАММНОЕ ОБЕСПЕЧЕНИЕ ОДНОРАНГОВЫХ СЕТЕЙ</a:t>
            </a:r>
            <a:endParaRPr/>
          </a:p>
        </p:txBody>
      </p:sp>
      <p:sp>
        <p:nvSpPr>
          <p:cNvPr id="292" name="Google Shape;292;p37"/>
          <p:cNvSpPr txBox="1">
            <a:spLocks noGrp="1"/>
          </p:cNvSpPr>
          <p:nvPr>
            <p:ph type="body" idx="1"/>
          </p:nvPr>
        </p:nvSpPr>
        <p:spPr>
          <a:xfrm>
            <a:off x="449980" y="1547888"/>
            <a:ext cx="8556528" cy="73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uk-UA" sz="1800" dirty="0">
                <a:solidFill>
                  <a:schemeClr val="tx2"/>
                </a:solidFill>
              </a:rPr>
              <a:t>В ОДНОРАНГОВЫХ СЕТЯХ У КОМПЬЮТЕРОВ НЕТ ЧЕТКОЙ СПЕЦИАЛИЗАЦИИ ПО ПОДДЕРЖКЕ ОПРЕДЕЛЕННОЙ СЕТЕВОЙ СЛУЖБЫ</a:t>
            </a:r>
            <a:endParaRPr dirty="0">
              <a:solidFill>
                <a:schemeClr val="tx2"/>
              </a:solidFill>
            </a:endParaRPr>
          </a:p>
        </p:txBody>
      </p:sp>
      <p:pic>
        <p:nvPicPr>
          <p:cNvPr id="294" name="Google Shape;294;p37"/>
          <p:cNvPicPr preferRelativeResize="0">
            <a:picLocks noGrp="1"/>
          </p:cNvPicPr>
          <p:nvPr>
            <p:ph sz="half" idx="2"/>
          </p:nvPr>
        </p:nvPicPr>
        <p:blipFill rotWithShape="1">
          <a:blip r:embed="rId3">
            <a:alphaModFix/>
          </a:blip>
          <a:stretch/>
        </p:blipFill>
        <p:spPr>
          <a:xfrm>
            <a:off x="588975" y="2591266"/>
            <a:ext cx="2677770" cy="3741738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7"/>
          <p:cNvSpPr txBox="1">
            <a:spLocks noGrp="1"/>
          </p:cNvSpPr>
          <p:nvPr>
            <p:ph type="body" sz="quarter" idx="3"/>
          </p:nvPr>
        </p:nvSpPr>
        <p:spPr>
          <a:xfrm>
            <a:off x="3688080" y="2514600"/>
            <a:ext cx="4991500" cy="381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uk-UA" sz="1800" dirty="0">
                <a:solidFill>
                  <a:schemeClr val="tx2"/>
                </a:solidFill>
              </a:rPr>
              <a:t>		В </a:t>
            </a:r>
            <a:r>
              <a:rPr lang="uk-UA" sz="1800" dirty="0" err="1">
                <a:solidFill>
                  <a:schemeClr val="tx2"/>
                </a:solidFill>
              </a:rPr>
              <a:t>одноранговых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сетях</a:t>
            </a:r>
            <a:r>
              <a:rPr lang="uk-UA" sz="1800" dirty="0">
                <a:solidFill>
                  <a:schemeClr val="tx2"/>
                </a:solidFill>
              </a:rPr>
              <a:t> все </a:t>
            </a:r>
            <a:r>
              <a:rPr lang="uk-UA" sz="1800" dirty="0" err="1">
                <a:solidFill>
                  <a:schemeClr val="tx2"/>
                </a:solidFill>
              </a:rPr>
              <a:t>компьютеры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равноправны</a:t>
            </a:r>
            <a:r>
              <a:rPr lang="uk-UA" sz="1800" dirty="0">
                <a:solidFill>
                  <a:schemeClr val="tx2"/>
                </a:solidFill>
              </a:rPr>
              <a:t> и </a:t>
            </a:r>
            <a:r>
              <a:rPr lang="uk-UA" sz="1800" dirty="0" err="1">
                <a:solidFill>
                  <a:schemeClr val="tx2"/>
                </a:solidFill>
              </a:rPr>
              <a:t>каждый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пользователь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самостоятельно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определяет</a:t>
            </a:r>
            <a:r>
              <a:rPr lang="uk-UA" sz="1800" dirty="0">
                <a:solidFill>
                  <a:schemeClr val="tx2"/>
                </a:solidFill>
              </a:rPr>
              <a:t>, к </a:t>
            </a:r>
            <a:r>
              <a:rPr lang="uk-UA" sz="1800" dirty="0" err="1">
                <a:solidFill>
                  <a:schemeClr val="tx2"/>
                </a:solidFill>
              </a:rPr>
              <a:t>каким</a:t>
            </a:r>
            <a:r>
              <a:rPr lang="uk-UA" sz="1800" dirty="0">
                <a:solidFill>
                  <a:schemeClr val="tx2"/>
                </a:solidFill>
              </a:rPr>
              <a:t> ресурсам </a:t>
            </a:r>
            <a:r>
              <a:rPr lang="uk-UA" sz="1800" dirty="0" err="1">
                <a:solidFill>
                  <a:schemeClr val="tx2"/>
                </a:solidFill>
              </a:rPr>
              <a:t>своего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компьютера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иметь</a:t>
            </a:r>
            <a:r>
              <a:rPr lang="uk-UA" sz="1800" dirty="0">
                <a:solidFill>
                  <a:schemeClr val="tx2"/>
                </a:solidFill>
              </a:rPr>
              <a:t> доступ </a:t>
            </a:r>
            <a:r>
              <a:rPr lang="uk-UA" sz="1800" dirty="0" err="1">
                <a:solidFill>
                  <a:schemeClr val="tx2"/>
                </a:solidFill>
              </a:rPr>
              <a:t>другие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пользователи</a:t>
            </a:r>
            <a:r>
              <a:rPr lang="uk-UA" sz="1800" dirty="0">
                <a:solidFill>
                  <a:schemeClr val="tx2"/>
                </a:solidFill>
              </a:rPr>
              <a:t>.</a:t>
            </a:r>
            <a:endParaRPr sz="1800" dirty="0">
              <a:solidFill>
                <a:schemeClr val="tx2"/>
              </a:solidFill>
            </a:endParaRPr>
          </a:p>
          <a:p>
            <a:pPr marL="285750" lvl="0" indent="-285750" algn="l" rtl="0">
              <a:spcBef>
                <a:spcPts val="970"/>
              </a:spcBef>
              <a:spcAft>
                <a:spcPts val="0"/>
              </a:spcAft>
              <a:buSzPct val="80000"/>
              <a:buNone/>
            </a:pPr>
            <a:r>
              <a:rPr lang="uk-UA" sz="1800" dirty="0">
                <a:solidFill>
                  <a:schemeClr val="tx2"/>
                </a:solidFill>
              </a:rPr>
              <a:t>  Для </a:t>
            </a:r>
            <a:r>
              <a:rPr lang="uk-UA" sz="1800" dirty="0" err="1">
                <a:solidFill>
                  <a:schemeClr val="tx2"/>
                </a:solidFill>
              </a:rPr>
              <a:t>создания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одноранговых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сетей</a:t>
            </a:r>
            <a:r>
              <a:rPr lang="uk-UA" sz="1800" dirty="0">
                <a:solidFill>
                  <a:schemeClr val="tx2"/>
                </a:solidFill>
              </a:rPr>
              <a:t> не </a:t>
            </a:r>
            <a:r>
              <a:rPr lang="uk-UA" sz="1800" dirty="0" err="1">
                <a:solidFill>
                  <a:schemeClr val="tx2"/>
                </a:solidFill>
              </a:rPr>
              <a:t>требуется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специальное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программное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обеспечение</a:t>
            </a:r>
            <a:r>
              <a:rPr lang="uk-UA" sz="1800" dirty="0">
                <a:solidFill>
                  <a:schemeClr val="tx2"/>
                </a:solidFill>
              </a:rPr>
              <a:t>.</a:t>
            </a:r>
            <a:endParaRPr sz="1800" dirty="0">
              <a:solidFill>
                <a:schemeClr val="tx2"/>
              </a:solidFill>
            </a:endParaRPr>
          </a:p>
          <a:p>
            <a:pPr marL="285750" lvl="0" indent="-285750" algn="l" rtl="0">
              <a:spcBef>
                <a:spcPts val="970"/>
              </a:spcBef>
              <a:spcAft>
                <a:spcPts val="0"/>
              </a:spcAft>
              <a:buSzPct val="80000"/>
              <a:buNone/>
            </a:pPr>
            <a:r>
              <a:rPr lang="uk-UA" sz="1800" dirty="0">
                <a:solidFill>
                  <a:schemeClr val="tx2"/>
                </a:solidFill>
              </a:rPr>
              <a:t>  Для </a:t>
            </a:r>
            <a:r>
              <a:rPr lang="uk-UA" sz="1800" dirty="0" err="1">
                <a:solidFill>
                  <a:schemeClr val="tx2"/>
                </a:solidFill>
              </a:rPr>
              <a:t>их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работы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достаточно</a:t>
            </a:r>
            <a:r>
              <a:rPr lang="uk-UA" sz="1800" dirty="0">
                <a:solidFill>
                  <a:schemeClr val="tx2"/>
                </a:solidFill>
              </a:rPr>
              <a:t> набора </a:t>
            </a:r>
            <a:r>
              <a:rPr lang="uk-UA" sz="1800" dirty="0" err="1">
                <a:solidFill>
                  <a:schemeClr val="tx2"/>
                </a:solidFill>
              </a:rPr>
              <a:t>сетевых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функций</a:t>
            </a:r>
            <a:r>
              <a:rPr lang="uk-UA" sz="1800" dirty="0">
                <a:solidFill>
                  <a:schemeClr val="tx2"/>
                </a:solidFill>
              </a:rPr>
              <a:t>, </a:t>
            </a:r>
            <a:r>
              <a:rPr lang="uk-UA" sz="1800" dirty="0" err="1">
                <a:solidFill>
                  <a:schemeClr val="tx2"/>
                </a:solidFill>
              </a:rPr>
              <a:t>имеют</a:t>
            </a:r>
            <a:r>
              <a:rPr lang="uk-UA" sz="1800" dirty="0">
                <a:solidFill>
                  <a:schemeClr val="tx2"/>
                </a:solidFill>
              </a:rPr>
              <a:t> все </a:t>
            </a:r>
            <a:r>
              <a:rPr lang="uk-UA" sz="1800" dirty="0" err="1">
                <a:solidFill>
                  <a:schemeClr val="tx2"/>
                </a:solidFill>
              </a:rPr>
              <a:t>современные</a:t>
            </a:r>
            <a:r>
              <a:rPr lang="uk-UA" sz="1800" dirty="0">
                <a:solidFill>
                  <a:schemeClr val="tx2"/>
                </a:solidFill>
              </a:rPr>
              <a:t> ОС.</a:t>
            </a:r>
            <a:endParaRPr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8"/>
          <p:cNvSpPr txBox="1">
            <a:spLocks noGrp="1"/>
          </p:cNvSpPr>
          <p:nvPr>
            <p:ph type="title"/>
          </p:nvPr>
        </p:nvSpPr>
        <p:spPr>
          <a:xfrm>
            <a:off x="395536" y="310387"/>
            <a:ext cx="9144000" cy="842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uk-UA" sz="2800" dirty="0"/>
              <a:t>ПРОГРАММНОЕ ОБЕСПЕЧЕНИЕ КЛИЕНТ-СЕРВЕРНЫХ СЕТЕЙ</a:t>
            </a:r>
            <a:endParaRPr sz="2800" dirty="0"/>
          </a:p>
        </p:txBody>
      </p:sp>
      <p:sp>
        <p:nvSpPr>
          <p:cNvPr id="300" name="Google Shape;300;p38"/>
          <p:cNvSpPr txBox="1">
            <a:spLocks noGrp="1"/>
          </p:cNvSpPr>
          <p:nvPr>
            <p:ph type="body" idx="1"/>
          </p:nvPr>
        </p:nvSpPr>
        <p:spPr>
          <a:xfrm>
            <a:off x="801368" y="2200492"/>
            <a:ext cx="7610544" cy="82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lang="uk-UA" sz="1800" dirty="0">
                <a:solidFill>
                  <a:schemeClr val="tx2"/>
                </a:solidFill>
              </a:rPr>
              <a:t>В КЛИЕНТ-СЕРВЕРНЫХ СЕТЯХ ПОДДЕРЖКУ СЕТЕВЫХ СЛУЖБ ОСУЩЕСТВЛЯЮТ СЕРВЕРЫ. ДЛЯ ЭТОГО НА НИХ УСТАНАВЛИВАЮТ СЕРВЕРНЫЕ ОС И СПЕЦИАЛИЗИРОВАННОЕ ПРИКЛАДНОЕ ПРОГРАММНОЕ ОБЕСПЕЧЕНИЕ</a:t>
            </a:r>
            <a:endParaRPr sz="2800" dirty="0">
              <a:solidFill>
                <a:schemeClr val="tx2"/>
              </a:solidFill>
            </a:endParaRPr>
          </a:p>
        </p:txBody>
      </p:sp>
      <p:sp>
        <p:nvSpPr>
          <p:cNvPr id="301" name="Google Shape;301;p38"/>
          <p:cNvSpPr txBox="1">
            <a:spLocks noGrp="1"/>
          </p:cNvSpPr>
          <p:nvPr>
            <p:ph type="body" sz="quarter" idx="3"/>
          </p:nvPr>
        </p:nvSpPr>
        <p:spPr>
          <a:xfrm>
            <a:off x="551560" y="3429000"/>
            <a:ext cx="8413652" cy="642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uk-UA" dirty="0"/>
              <a:t>	 </a:t>
            </a:r>
            <a:r>
              <a:rPr lang="uk-UA" dirty="0">
                <a:solidFill>
                  <a:schemeClr val="tx2"/>
                </a:solidFill>
              </a:rPr>
              <a:t>В </a:t>
            </a:r>
            <a:r>
              <a:rPr lang="uk-UA" dirty="0" err="1">
                <a:solidFill>
                  <a:schemeClr val="tx2"/>
                </a:solidFill>
              </a:rPr>
              <a:t>зависимости</a:t>
            </a:r>
            <a:r>
              <a:rPr lang="uk-UA" dirty="0">
                <a:solidFill>
                  <a:schemeClr val="tx2"/>
                </a:solidFill>
              </a:rPr>
              <a:t> от того, </a:t>
            </a:r>
            <a:r>
              <a:rPr lang="uk-UA" dirty="0" err="1">
                <a:solidFill>
                  <a:schemeClr val="tx2"/>
                </a:solidFill>
              </a:rPr>
              <a:t>какую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работу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выполняют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серверы</a:t>
            </a:r>
            <a:r>
              <a:rPr lang="uk-UA" dirty="0">
                <a:solidFill>
                  <a:schemeClr val="tx2"/>
                </a:solidFill>
              </a:rPr>
              <a:t>, </a:t>
            </a:r>
            <a:r>
              <a:rPr lang="uk-UA" dirty="0" err="1">
                <a:solidFill>
                  <a:schemeClr val="tx2"/>
                </a:solidFill>
              </a:rPr>
              <a:t>выделяют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различные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их</a:t>
            </a:r>
            <a:r>
              <a:rPr lang="uk-UA" dirty="0">
                <a:solidFill>
                  <a:schemeClr val="tx2"/>
                </a:solidFill>
              </a:rPr>
              <a:t> роли.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319" name="Google Shape;319;p38"/>
          <p:cNvSpPr txBox="1"/>
          <p:nvPr/>
        </p:nvSpPr>
        <p:spPr>
          <a:xfrm>
            <a:off x="801368" y="4472212"/>
            <a:ext cx="7610544" cy="1200288"/>
          </a:xfrm>
          <a:prstGeom prst="rect">
            <a:avLst/>
          </a:prstGeom>
          <a:gradFill>
            <a:gsLst>
              <a:gs pos="0">
                <a:srgbClr val="B3BAC3"/>
              </a:gs>
              <a:gs pos="100000">
                <a:srgbClr val="667092"/>
              </a:gs>
            </a:gsLst>
            <a:lin ang="5400000" scaled="0"/>
          </a:gradFill>
          <a:ln w="9525" cap="rnd" cmpd="sng">
            <a:solidFill>
              <a:srgbClr val="858E99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 </a:t>
            </a:r>
            <a:r>
              <a:rPr lang="uk-UA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клиентах</a:t>
            </a:r>
            <a:r>
              <a:rPr lang="uk-UA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uk-UA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рабочих</a:t>
            </a:r>
            <a:r>
              <a:rPr lang="uk-UA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станциях</a:t>
            </a:r>
            <a:r>
              <a:rPr lang="uk-UA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lang="uk-UA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устанавливают</a:t>
            </a:r>
            <a:r>
              <a:rPr lang="uk-UA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настольные</a:t>
            </a:r>
            <a:r>
              <a:rPr lang="uk-UA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ОС и </a:t>
            </a:r>
            <a:r>
              <a:rPr lang="uk-UA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прикладное</a:t>
            </a:r>
            <a:r>
              <a:rPr lang="uk-UA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программное</a:t>
            </a:r>
            <a:r>
              <a:rPr lang="uk-UA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обеспечение</a:t>
            </a:r>
            <a:r>
              <a:rPr lang="uk-UA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uk-UA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необходимое</a:t>
            </a:r>
            <a:r>
              <a:rPr lang="uk-UA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пользователю</a:t>
            </a:r>
            <a:r>
              <a:rPr lang="uk-UA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для </a:t>
            </a:r>
            <a:r>
              <a:rPr lang="uk-UA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выполнения</a:t>
            </a:r>
            <a:r>
              <a:rPr lang="uk-UA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задач и </a:t>
            </a:r>
            <a:r>
              <a:rPr lang="uk-UA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доступа</a:t>
            </a:r>
            <a:r>
              <a:rPr lang="uk-UA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к </a:t>
            </a:r>
            <a:r>
              <a:rPr lang="uk-UA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серверным</a:t>
            </a:r>
            <a:r>
              <a:rPr lang="uk-UA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служб.</a:t>
            </a:r>
            <a:endParaRPr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395536" y="460230"/>
            <a:ext cx="732606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</a:pPr>
            <a:r>
              <a:rPr lang="uk-UA" sz="2800" dirty="0"/>
              <a:t>АППАРАТНОЕ ОБОРУДОВАНИЕ КОМПЬЮТЕРНЫХ СЕТЕЙ</a:t>
            </a:r>
            <a:endParaRPr sz="2800" dirty="0"/>
          </a:p>
        </p:txBody>
      </p:sp>
      <p:sp>
        <p:nvSpPr>
          <p:cNvPr id="146" name="Google Shape;146;p20"/>
          <p:cNvSpPr txBox="1">
            <a:spLocks noGrp="1"/>
          </p:cNvSpPr>
          <p:nvPr>
            <p:ph type="body" sz="half" idx="2"/>
          </p:nvPr>
        </p:nvSpPr>
        <p:spPr>
          <a:xfrm>
            <a:off x="1259062" y="1585289"/>
            <a:ext cx="6105369" cy="45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uk-UA" sz="2000" b="1" dirty="0" err="1">
                <a:solidFill>
                  <a:schemeClr val="tx2"/>
                </a:solidFill>
              </a:rPr>
              <a:t>Среда</a:t>
            </a:r>
            <a:r>
              <a:rPr lang="uk-UA" sz="2000" b="1" dirty="0">
                <a:solidFill>
                  <a:schemeClr val="tx2"/>
                </a:solidFill>
              </a:rPr>
              <a:t> </a:t>
            </a:r>
            <a:r>
              <a:rPr lang="uk-UA" sz="2000" b="1" dirty="0" err="1">
                <a:solidFill>
                  <a:schemeClr val="tx2"/>
                </a:solidFill>
              </a:rPr>
              <a:t>передачи</a:t>
            </a:r>
            <a:endParaRPr sz="2000" b="1" dirty="0">
              <a:solidFill>
                <a:schemeClr val="tx2"/>
              </a:solidFill>
            </a:endParaRPr>
          </a:p>
          <a:p>
            <a:pPr marL="285750" lvl="0" indent="-285750" algn="ctr" rtl="0">
              <a:spcBef>
                <a:spcPts val="970"/>
              </a:spcBef>
              <a:spcAft>
                <a:spcPts val="0"/>
              </a:spcAft>
              <a:buSzPct val="80000"/>
              <a:buNone/>
            </a:pPr>
            <a:endParaRPr sz="2000" b="1" dirty="0">
              <a:solidFill>
                <a:schemeClr val="tx2"/>
              </a:solidFill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1259062" y="1813881"/>
            <a:ext cx="6990858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0" i="0" u="none" strike="noStrike" cap="none" dirty="0" err="1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Передать</a:t>
            </a:r>
            <a:r>
              <a:rPr lang="uk-UA" sz="1600" b="0" i="0" u="none" strike="noStrike" cap="none" dirty="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600" b="0" i="0" u="none" strike="noStrike" cap="none" dirty="0" err="1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информацию</a:t>
            </a:r>
            <a:r>
              <a:rPr lang="uk-UA" sz="1600" b="0" i="0" u="none" strike="noStrike" cap="none" dirty="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600" b="0" i="0" u="none" strike="noStrike" cap="none" dirty="0" err="1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можно</a:t>
            </a:r>
            <a:r>
              <a:rPr lang="uk-UA" sz="1600" b="0" i="0" u="none" strike="noStrike" cap="none" dirty="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с </a:t>
            </a:r>
            <a:r>
              <a:rPr lang="uk-UA" sz="1600" b="0" i="0" u="none" strike="noStrike" cap="none" dirty="0" err="1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помощью</a:t>
            </a:r>
            <a:r>
              <a:rPr lang="uk-UA" sz="1600" b="0" i="0" u="none" strike="noStrike" cap="none" dirty="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600" b="0" i="0" u="none" strike="noStrike" cap="none" dirty="0" err="1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физических</a:t>
            </a:r>
            <a:r>
              <a:rPr lang="uk-UA" sz="1600" b="0" i="0" u="none" strike="noStrike" cap="none" dirty="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600" b="0" i="0" u="none" strike="noStrike" cap="none" dirty="0" err="1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сигналов</a:t>
            </a:r>
            <a:r>
              <a:rPr lang="uk-UA" sz="1600" b="0" i="0" u="none" strike="noStrike" cap="none" dirty="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600" b="0" i="0" u="none" strike="noStrike" cap="none" dirty="0" err="1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различной</a:t>
            </a:r>
            <a:r>
              <a:rPr lang="uk-UA" sz="1600" b="0" i="0" u="none" strike="noStrike" cap="none" dirty="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600" b="0" i="0" u="none" strike="noStrike" cap="none" dirty="0" err="1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природы</a:t>
            </a:r>
            <a:r>
              <a:rPr lang="uk-UA" sz="1600" b="0" i="0" u="none" strike="noStrike" cap="none" dirty="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lang="en-US" sz="1600" b="0" i="0" u="none" strike="noStrike" cap="none" dirty="0">
              <a:solidFill>
                <a:schemeClr val="tx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uk-UA" sz="1600" b="0" i="0" u="none" strike="noStrike" cap="none" dirty="0">
              <a:solidFill>
                <a:schemeClr val="tx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0" i="0" u="none" strike="noStrike" cap="none" dirty="0" err="1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Это</a:t>
            </a:r>
            <a:r>
              <a:rPr lang="uk-UA" sz="1600" b="0" i="0" u="none" strike="noStrike" cap="none" dirty="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600" b="0" i="0" u="none" strike="noStrike" cap="none" dirty="0" err="1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могут</a:t>
            </a:r>
            <a:r>
              <a:rPr lang="uk-UA" sz="1600" b="0" i="0" u="none" strike="noStrike" cap="none" dirty="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600" b="0" i="0" u="none" strike="noStrike" cap="none" dirty="0" err="1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быть</a:t>
            </a:r>
            <a:r>
              <a:rPr lang="ru-RU" sz="1600" dirty="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600" b="0" i="0" u="none" strike="noStrike" cap="none" dirty="0" err="1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электрические</a:t>
            </a:r>
            <a:r>
              <a:rPr lang="uk-UA" sz="1600" b="0" i="0" u="none" strike="noStrike" cap="none" dirty="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600" b="0" i="0" u="none" strike="noStrike" cap="none" dirty="0" err="1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сигналы</a:t>
            </a:r>
            <a:r>
              <a:rPr lang="uk-UA" sz="1600" b="0" i="0" u="none" strike="noStrike" cap="none" dirty="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600" b="0" i="0" u="none" strike="noStrike" cap="none" dirty="0" err="1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электромагнитное</a:t>
            </a:r>
            <a:r>
              <a:rPr lang="uk-UA" sz="1600" b="0" i="0" u="none" strike="noStrike" cap="none" dirty="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600" b="0" i="0" u="none" strike="noStrike" cap="none" dirty="0" err="1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излучение</a:t>
            </a:r>
            <a:r>
              <a:rPr lang="uk-UA" sz="1600" b="0" i="0" u="none" strike="noStrike" cap="none" dirty="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600" b="0" i="0" u="none" strike="noStrike" cap="none" dirty="0" err="1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оптические</a:t>
            </a:r>
            <a:r>
              <a:rPr lang="uk-UA" sz="1600" b="0" i="0" u="none" strike="noStrike" cap="none" dirty="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600" b="0" i="0" u="none" strike="noStrike" cap="none" dirty="0" err="1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сигналы</a:t>
            </a:r>
            <a:r>
              <a:rPr lang="uk-UA" sz="1600" b="0" i="0" u="none" strike="noStrike" cap="none" dirty="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uk-UA" sz="1600" b="0" i="0" u="none" strike="noStrike" cap="none" dirty="0">
              <a:solidFill>
                <a:schemeClr val="tx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0" i="0" u="none" strike="noStrike" cap="none" dirty="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</a:t>
            </a:r>
            <a:r>
              <a:rPr lang="uk-UA" sz="1600" b="0" i="0" u="none" strike="noStrike" cap="none" dirty="0" err="1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зависимости</a:t>
            </a:r>
            <a:r>
              <a:rPr lang="uk-UA" sz="1600" b="0" i="0" u="none" strike="noStrike" cap="none" dirty="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от </a:t>
            </a:r>
            <a:r>
              <a:rPr lang="uk-UA" sz="1600" b="0" i="0" u="none" strike="noStrike" cap="none" dirty="0" err="1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вида</a:t>
            </a:r>
            <a:r>
              <a:rPr lang="uk-UA" sz="1600" b="0" i="0" u="none" strike="noStrike" cap="none" dirty="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600" b="0" i="0" u="none" strike="noStrike" cap="none" dirty="0" err="1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сигнала</a:t>
            </a:r>
            <a:r>
              <a:rPr lang="uk-UA" sz="1600" b="0" i="0" u="none" strike="noStrike" cap="none" dirty="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600" b="0" i="0" u="none" strike="noStrike" cap="none" dirty="0" err="1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используют</a:t>
            </a:r>
            <a:r>
              <a:rPr lang="uk-UA" sz="1600" b="0" i="0" u="none" strike="noStrike" cap="none" dirty="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600" b="0" i="0" u="none" strike="noStrike" cap="none" dirty="0" err="1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различные</a:t>
            </a:r>
            <a:r>
              <a:rPr lang="uk-UA" sz="1600" b="0" i="0" u="none" strike="noStrike" cap="none" dirty="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600" b="0" i="0" u="none" strike="noStrike" cap="none" dirty="0" err="1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среды</a:t>
            </a:r>
            <a:r>
              <a:rPr lang="uk-UA" sz="1600" b="0" i="0" u="none" strike="noStrike" cap="none" dirty="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600" b="0" i="0" u="none" strike="noStrike" cap="none" dirty="0" err="1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передачи</a:t>
            </a:r>
            <a:r>
              <a:rPr lang="uk-UA" sz="1600" b="0" i="0" u="none" strike="noStrike" cap="none" dirty="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endParaRPr lang="uk-UA" sz="1600" dirty="0">
              <a:solidFill>
                <a:schemeClr val="tx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600" b="0" i="0" u="none" strike="noStrike" cap="none" dirty="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600" b="0" i="0" u="none" strike="noStrike" cap="none" dirty="0" err="1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проводные</a:t>
            </a:r>
            <a:r>
              <a:rPr lang="uk-UA" sz="1600" b="0" i="0" u="none" strike="noStrike" cap="none" dirty="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1600" b="0" i="0" u="none" strike="noStrike" cap="none" dirty="0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600" b="0" i="0" u="none" strike="noStrike" cap="none" dirty="0" err="1">
                <a:solidFill>
                  <a:schemeClr val="tx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беспроводные</a:t>
            </a:r>
            <a:endParaRPr sz="2000" dirty="0">
              <a:solidFill>
                <a:schemeClr val="tx2"/>
              </a:solidFill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1325721" y="5318013"/>
            <a:ext cx="6492558" cy="92328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Среда</a:t>
            </a:r>
            <a:r>
              <a:rPr lang="uk-UA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передачи</a:t>
            </a:r>
            <a:r>
              <a:rPr lang="uk-UA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uk-UA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это</a:t>
            </a:r>
            <a:r>
              <a:rPr lang="uk-UA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физическая</a:t>
            </a:r>
            <a:r>
              <a:rPr lang="uk-UA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среда</a:t>
            </a:r>
            <a:r>
              <a:rPr lang="uk-UA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в </a:t>
            </a:r>
            <a:r>
              <a:rPr lang="uk-UA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котором</a:t>
            </a:r>
            <a:r>
              <a:rPr lang="uk-UA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возможно</a:t>
            </a:r>
            <a:r>
              <a:rPr lang="uk-UA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передачи</a:t>
            </a:r>
            <a:r>
              <a:rPr lang="uk-UA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информационных</a:t>
            </a:r>
            <a:r>
              <a:rPr lang="uk-UA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сигналов</a:t>
            </a:r>
            <a:r>
              <a:rPr lang="uk-UA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в виде </a:t>
            </a:r>
            <a:r>
              <a:rPr lang="uk-UA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электрических</a:t>
            </a:r>
            <a:r>
              <a:rPr lang="uk-UA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uk-UA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световых</a:t>
            </a:r>
            <a:r>
              <a:rPr lang="uk-UA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и других </a:t>
            </a:r>
            <a:r>
              <a:rPr lang="uk-UA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импульсов</a:t>
            </a:r>
            <a:r>
              <a:rPr lang="uk-UA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04;p38">
            <a:extLst>
              <a:ext uri="{FF2B5EF4-FFF2-40B4-BE49-F238E27FC236}">
                <a16:creationId xmlns:a16="http://schemas.microsoft.com/office/drawing/2014/main" id="{31C2E5FF-79A9-43DE-8F40-01404289B8F6}"/>
              </a:ext>
            </a:extLst>
          </p:cNvPr>
          <p:cNvSpPr/>
          <p:nvPr/>
        </p:nvSpPr>
        <p:spPr>
          <a:xfrm>
            <a:off x="768169" y="3049562"/>
            <a:ext cx="4243031" cy="588753"/>
          </a:xfrm>
          <a:prstGeom prst="rect">
            <a:avLst/>
          </a:prstGeom>
          <a:solidFill>
            <a:srgbClr val="022F61"/>
          </a:solidFill>
          <a:ln w="12700" cap="rnd" cmpd="sng">
            <a:solidFill>
              <a:srgbClr val="022F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05;p38">
            <a:extLst>
              <a:ext uri="{FF2B5EF4-FFF2-40B4-BE49-F238E27FC236}">
                <a16:creationId xmlns:a16="http://schemas.microsoft.com/office/drawing/2014/main" id="{7FE33CC2-CD4D-41DD-A051-DB0262658449}"/>
              </a:ext>
            </a:extLst>
          </p:cNvPr>
          <p:cNvSpPr txBox="1"/>
          <p:nvPr/>
        </p:nvSpPr>
        <p:spPr>
          <a:xfrm>
            <a:off x="807578" y="3022880"/>
            <a:ext cx="2413142" cy="58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0" rIns="2030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entury Gothic"/>
              <a:buNone/>
            </a:pPr>
            <a:r>
              <a:rPr lang="uk-UA" sz="16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Файловый</a:t>
            </a:r>
            <a:r>
              <a:rPr lang="uk-UA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сервер</a:t>
            </a:r>
            <a:endParaRPr sz="16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308;p38">
            <a:extLst>
              <a:ext uri="{FF2B5EF4-FFF2-40B4-BE49-F238E27FC236}">
                <a16:creationId xmlns:a16="http://schemas.microsoft.com/office/drawing/2014/main" id="{12398EF0-BFBB-4790-894D-13894FA95C3C}"/>
              </a:ext>
            </a:extLst>
          </p:cNvPr>
          <p:cNvSpPr/>
          <p:nvPr/>
        </p:nvSpPr>
        <p:spPr>
          <a:xfrm>
            <a:off x="762992" y="5795707"/>
            <a:ext cx="3372128" cy="588753"/>
          </a:xfrm>
          <a:prstGeom prst="rect">
            <a:avLst/>
          </a:prstGeom>
          <a:solidFill>
            <a:srgbClr val="022F61"/>
          </a:solidFill>
          <a:ln w="12700" cap="rnd" cmpd="sng">
            <a:solidFill>
              <a:srgbClr val="022F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09;p38">
            <a:extLst>
              <a:ext uri="{FF2B5EF4-FFF2-40B4-BE49-F238E27FC236}">
                <a16:creationId xmlns:a16="http://schemas.microsoft.com/office/drawing/2014/main" id="{A4AC11E3-F77F-440C-9F4C-4C5BC9282266}"/>
              </a:ext>
            </a:extLst>
          </p:cNvPr>
          <p:cNvSpPr txBox="1"/>
          <p:nvPr/>
        </p:nvSpPr>
        <p:spPr>
          <a:xfrm>
            <a:off x="807578" y="5813640"/>
            <a:ext cx="2809382" cy="58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0" rIns="2030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entury Gothic"/>
              <a:buNone/>
            </a:pPr>
            <a:r>
              <a:rPr lang="uk-UA" sz="16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Почтовый</a:t>
            </a:r>
            <a:r>
              <a:rPr lang="uk-UA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сервер</a:t>
            </a:r>
            <a:endParaRPr sz="16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312;p38">
            <a:extLst>
              <a:ext uri="{FF2B5EF4-FFF2-40B4-BE49-F238E27FC236}">
                <a16:creationId xmlns:a16="http://schemas.microsoft.com/office/drawing/2014/main" id="{278A27F4-58AB-465E-8211-4D2E0A4C386B}"/>
              </a:ext>
            </a:extLst>
          </p:cNvPr>
          <p:cNvSpPr/>
          <p:nvPr/>
        </p:nvSpPr>
        <p:spPr>
          <a:xfrm>
            <a:off x="5242859" y="3069278"/>
            <a:ext cx="3712723" cy="588753"/>
          </a:xfrm>
          <a:prstGeom prst="rect">
            <a:avLst/>
          </a:prstGeom>
          <a:solidFill>
            <a:srgbClr val="022F61"/>
          </a:solidFill>
          <a:ln w="12700" cap="rnd" cmpd="sng">
            <a:solidFill>
              <a:srgbClr val="022F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13;p38">
            <a:extLst>
              <a:ext uri="{FF2B5EF4-FFF2-40B4-BE49-F238E27FC236}">
                <a16:creationId xmlns:a16="http://schemas.microsoft.com/office/drawing/2014/main" id="{39E99CA4-1321-4969-B78B-2B97ACEEACD4}"/>
              </a:ext>
            </a:extLst>
          </p:cNvPr>
          <p:cNvSpPr txBox="1"/>
          <p:nvPr/>
        </p:nvSpPr>
        <p:spPr>
          <a:xfrm>
            <a:off x="5242860" y="3132975"/>
            <a:ext cx="2793700" cy="58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0" rIns="2030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entury Gothic"/>
              <a:buNone/>
            </a:pPr>
            <a:r>
              <a:rPr lang="uk-UA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Сервер баз </a:t>
            </a:r>
            <a:r>
              <a:rPr lang="uk-UA" sz="16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данных</a:t>
            </a:r>
            <a:endParaRPr sz="16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316;p38">
            <a:extLst>
              <a:ext uri="{FF2B5EF4-FFF2-40B4-BE49-F238E27FC236}">
                <a16:creationId xmlns:a16="http://schemas.microsoft.com/office/drawing/2014/main" id="{37636BC3-368B-4E7F-B1F0-CB218A5838AB}"/>
              </a:ext>
            </a:extLst>
          </p:cNvPr>
          <p:cNvSpPr/>
          <p:nvPr/>
        </p:nvSpPr>
        <p:spPr>
          <a:xfrm>
            <a:off x="5242860" y="5795708"/>
            <a:ext cx="3712723" cy="588753"/>
          </a:xfrm>
          <a:prstGeom prst="rect">
            <a:avLst/>
          </a:prstGeom>
          <a:solidFill>
            <a:srgbClr val="022F61"/>
          </a:solidFill>
          <a:ln w="12700" cap="rnd" cmpd="sng">
            <a:solidFill>
              <a:srgbClr val="022F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317;p38">
            <a:extLst>
              <a:ext uri="{FF2B5EF4-FFF2-40B4-BE49-F238E27FC236}">
                <a16:creationId xmlns:a16="http://schemas.microsoft.com/office/drawing/2014/main" id="{7B39914B-CB4F-47F1-8E0B-1F2CD255F0A1}"/>
              </a:ext>
            </a:extLst>
          </p:cNvPr>
          <p:cNvSpPr txBox="1"/>
          <p:nvPr/>
        </p:nvSpPr>
        <p:spPr>
          <a:xfrm>
            <a:off x="5440243" y="5795709"/>
            <a:ext cx="2033571" cy="58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0" rIns="2030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entury Gothic"/>
              <a:buNone/>
            </a:pPr>
            <a:r>
              <a:rPr lang="uk-UA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Сервер </a:t>
            </a:r>
            <a:r>
              <a:rPr lang="uk-UA" sz="16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печати</a:t>
            </a:r>
            <a:endParaRPr sz="16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0A4711F-1552-4FB1-93E5-FE0827328E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93" t="5858" r="5260" b="3159"/>
          <a:stretch/>
        </p:blipFill>
        <p:spPr>
          <a:xfrm>
            <a:off x="656486" y="321566"/>
            <a:ext cx="4354715" cy="257199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6C5C788-825B-41D9-9114-F2A380C274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21" t="28100" r="4038" b="6418"/>
          <a:stretch/>
        </p:blipFill>
        <p:spPr>
          <a:xfrm>
            <a:off x="762992" y="3830537"/>
            <a:ext cx="3372128" cy="180917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57A6148-276E-4C6A-B4A8-6C61CB480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859" y="321566"/>
            <a:ext cx="3656677" cy="263890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EC6660F-7D65-496E-8F1C-25E4900A43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2861" y="3830537"/>
            <a:ext cx="3712724" cy="185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0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9"/>
          <p:cNvSpPr txBox="1">
            <a:spLocks noGrp="1"/>
          </p:cNvSpPr>
          <p:nvPr>
            <p:ph type="title"/>
          </p:nvPr>
        </p:nvSpPr>
        <p:spPr>
          <a:xfrm>
            <a:off x="395536" y="-14472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uk-UA" sz="2800"/>
              <a:t>ДОСТУП К СЕТИ</a:t>
            </a:r>
            <a:endParaRPr sz="2800"/>
          </a:p>
        </p:txBody>
      </p:sp>
      <p:sp>
        <p:nvSpPr>
          <p:cNvPr id="325" name="Google Shape;325;p39"/>
          <p:cNvSpPr txBox="1">
            <a:spLocks noGrp="1"/>
          </p:cNvSpPr>
          <p:nvPr>
            <p:ph type="body" idx="1"/>
          </p:nvPr>
        </p:nvSpPr>
        <p:spPr>
          <a:xfrm>
            <a:off x="1077564" y="1400086"/>
            <a:ext cx="4429156" cy="473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uk-UA" sz="2000" dirty="0">
                <a:solidFill>
                  <a:schemeClr val="tx2"/>
                </a:solidFill>
              </a:rPr>
              <a:t>УЧЕТНАЯ ЗАПИСЬ ПОЛЬЗОВАТЕЛЯ</a:t>
            </a:r>
            <a:endParaRPr sz="2000" dirty="0">
              <a:solidFill>
                <a:schemeClr val="tx2"/>
              </a:solidFill>
            </a:endParaRPr>
          </a:p>
        </p:txBody>
      </p:sp>
      <p:sp>
        <p:nvSpPr>
          <p:cNvPr id="326" name="Google Shape;326;p39"/>
          <p:cNvSpPr txBox="1">
            <a:spLocks noGrp="1"/>
          </p:cNvSpPr>
          <p:nvPr>
            <p:ph type="body" sz="quarter" idx="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uk-UA"/>
              <a:t>	</a:t>
            </a:r>
            <a:endParaRPr/>
          </a:p>
        </p:txBody>
      </p:sp>
      <p:sp>
        <p:nvSpPr>
          <p:cNvPr id="327" name="Google Shape;327;p39"/>
          <p:cNvSpPr/>
          <p:nvPr/>
        </p:nvSpPr>
        <p:spPr>
          <a:xfrm>
            <a:off x="1178560" y="2047866"/>
            <a:ext cx="6959600" cy="1077218"/>
          </a:xfrm>
          <a:prstGeom prst="rect">
            <a:avLst/>
          </a:prstGeom>
          <a:gradFill>
            <a:gsLst>
              <a:gs pos="0">
                <a:srgbClr val="B3BAC3"/>
              </a:gs>
              <a:gs pos="100000">
                <a:srgbClr val="667092"/>
              </a:gs>
            </a:gsLst>
            <a:lin ang="5400000" scaled="0"/>
          </a:gradFill>
          <a:ln w="9525" cap="rnd" cmpd="sng">
            <a:solidFill>
              <a:srgbClr val="858E99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Учетная</a:t>
            </a:r>
            <a:r>
              <a:rPr lang="uk-UA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запись</a:t>
            </a:r>
            <a:r>
              <a:rPr lang="uk-UA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пользователя</a:t>
            </a:r>
            <a:r>
              <a:rPr lang="uk-UA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</a:t>
            </a:r>
            <a:r>
              <a:rPr lang="uk-UA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это</a:t>
            </a:r>
            <a:r>
              <a:rPr lang="uk-UA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объект</a:t>
            </a:r>
            <a:r>
              <a:rPr lang="uk-UA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uk-UA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содержащий</a:t>
            </a:r>
            <a:r>
              <a:rPr lang="uk-UA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сведения</a:t>
            </a:r>
            <a:r>
              <a:rPr lang="uk-UA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uk-UA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необходимые</a:t>
            </a:r>
            <a:r>
              <a:rPr lang="uk-UA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для </a:t>
            </a:r>
            <a:r>
              <a:rPr lang="uk-UA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идентификации</a:t>
            </a:r>
            <a:r>
              <a:rPr lang="uk-UA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пользователя</a:t>
            </a:r>
            <a:r>
              <a:rPr lang="uk-UA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при его </a:t>
            </a:r>
            <a:r>
              <a:rPr lang="uk-UA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входе</a:t>
            </a:r>
            <a:r>
              <a:rPr lang="uk-UA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в систему.</a:t>
            </a:r>
            <a:endParaRPr dirty="0"/>
          </a:p>
        </p:txBody>
      </p:sp>
      <p:sp>
        <p:nvSpPr>
          <p:cNvPr id="328" name="Google Shape;328;p39"/>
          <p:cNvSpPr txBox="1"/>
          <p:nvPr/>
        </p:nvSpPr>
        <p:spPr>
          <a:xfrm>
            <a:off x="435261" y="3532446"/>
            <a:ext cx="428628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</a:t>
            </a:r>
            <a:r>
              <a:rPr lang="uk-UA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одноранговой</a:t>
            </a:r>
            <a:r>
              <a:rPr lang="uk-UA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сети </a:t>
            </a:r>
            <a:r>
              <a:rPr lang="uk-UA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учетные</a:t>
            </a:r>
            <a:r>
              <a:rPr lang="uk-UA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записи </a:t>
            </a:r>
            <a:r>
              <a:rPr lang="uk-UA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хранятся</a:t>
            </a:r>
            <a:r>
              <a:rPr lang="uk-UA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на </a:t>
            </a:r>
            <a:r>
              <a:rPr lang="uk-UA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каждом</a:t>
            </a:r>
            <a:r>
              <a:rPr lang="uk-UA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компьютере</a:t>
            </a:r>
            <a:r>
              <a:rPr lang="uk-UA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</p:txBody>
      </p:sp>
      <p:sp>
        <p:nvSpPr>
          <p:cNvPr id="329" name="Google Shape;329;p39"/>
          <p:cNvSpPr txBox="1"/>
          <p:nvPr/>
        </p:nvSpPr>
        <p:spPr>
          <a:xfrm>
            <a:off x="395536" y="4839316"/>
            <a:ext cx="428628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Рабочая</a:t>
            </a:r>
            <a:r>
              <a:rPr lang="uk-UA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группа</a:t>
            </a:r>
            <a:r>
              <a:rPr lang="uk-UA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</a:t>
            </a:r>
            <a:r>
              <a:rPr lang="uk-UA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это</a:t>
            </a:r>
            <a:r>
              <a:rPr lang="uk-UA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логическая</a:t>
            </a:r>
            <a:r>
              <a:rPr lang="uk-UA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группа</a:t>
            </a:r>
            <a:r>
              <a:rPr lang="uk-UA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компьютеров</a:t>
            </a:r>
            <a:r>
              <a:rPr lang="uk-UA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одноранговой</a:t>
            </a:r>
            <a:r>
              <a:rPr lang="uk-UA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сети</a:t>
            </a:r>
            <a:endParaRPr dirty="0"/>
          </a:p>
        </p:txBody>
      </p:sp>
      <p:sp>
        <p:nvSpPr>
          <p:cNvPr id="330" name="Google Shape;330;p39"/>
          <p:cNvSpPr txBox="1"/>
          <p:nvPr/>
        </p:nvSpPr>
        <p:spPr>
          <a:xfrm>
            <a:off x="4643440" y="3557835"/>
            <a:ext cx="428628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</a:t>
            </a:r>
            <a:r>
              <a:rPr lang="uk-UA" sz="16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клиент-серверной</a:t>
            </a:r>
            <a:r>
              <a:rPr lang="uk-UA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сети </a:t>
            </a:r>
            <a:r>
              <a:rPr lang="uk-UA" sz="16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учетные</a:t>
            </a:r>
            <a:r>
              <a:rPr lang="uk-UA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записи </a:t>
            </a:r>
            <a:r>
              <a:rPr lang="uk-UA" sz="16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пользователей</a:t>
            </a:r>
            <a:r>
              <a:rPr lang="uk-UA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а </a:t>
            </a:r>
            <a:r>
              <a:rPr lang="uk-UA" sz="16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также</a:t>
            </a:r>
            <a:r>
              <a:rPr lang="uk-UA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6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информация</a:t>
            </a:r>
            <a:r>
              <a:rPr lang="uk-UA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о других </a:t>
            </a:r>
            <a:r>
              <a:rPr lang="uk-UA" sz="16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объектах</a:t>
            </a:r>
            <a:r>
              <a:rPr lang="uk-UA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сети </a:t>
            </a:r>
            <a:r>
              <a:rPr lang="uk-UA" sz="16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могут</a:t>
            </a:r>
            <a:r>
              <a:rPr lang="uk-UA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6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храниться</a:t>
            </a:r>
            <a:r>
              <a:rPr lang="uk-UA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6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централизованно</a:t>
            </a:r>
            <a:r>
              <a:rPr lang="uk-UA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</p:txBody>
      </p:sp>
      <p:sp>
        <p:nvSpPr>
          <p:cNvPr id="331" name="Google Shape;331;p39"/>
          <p:cNvSpPr txBox="1"/>
          <p:nvPr/>
        </p:nvSpPr>
        <p:spPr>
          <a:xfrm>
            <a:off x="4709613" y="4931649"/>
            <a:ext cx="4286280" cy="830997"/>
          </a:xfrm>
          <a:prstGeom prst="rect">
            <a:avLst/>
          </a:prstGeom>
          <a:gradFill>
            <a:gsLst>
              <a:gs pos="0">
                <a:srgbClr val="B3BAC3"/>
              </a:gs>
              <a:gs pos="100000">
                <a:srgbClr val="667092"/>
              </a:gs>
            </a:gsLst>
            <a:lin ang="5400000" scaled="0"/>
          </a:gradFill>
          <a:ln w="9525" cap="rnd" cmpd="sng">
            <a:solidFill>
              <a:srgbClr val="858E99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Домен - </a:t>
            </a:r>
            <a:r>
              <a:rPr lang="uk-UA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это</a:t>
            </a:r>
            <a:r>
              <a:rPr lang="uk-UA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логическое</a:t>
            </a:r>
            <a:r>
              <a:rPr lang="uk-UA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объединение</a:t>
            </a:r>
            <a:r>
              <a:rPr lang="uk-UA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компьютеров</a:t>
            </a:r>
            <a:r>
              <a:rPr lang="uk-UA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и </a:t>
            </a:r>
            <a:r>
              <a:rPr lang="uk-UA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ресурсов</a:t>
            </a:r>
            <a:r>
              <a:rPr lang="uk-UA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клиент-серверной</a:t>
            </a:r>
            <a:r>
              <a:rPr lang="uk-UA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сети </a:t>
            </a:r>
            <a:r>
              <a:rPr lang="uk-UA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под</a:t>
            </a:r>
            <a:r>
              <a:rPr lang="uk-UA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одним </a:t>
            </a:r>
            <a:r>
              <a:rPr lang="uk-UA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именем</a:t>
            </a:r>
            <a:r>
              <a:rPr lang="uk-UA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484709" y="170483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uk-UA" sz="3600" dirty="0"/>
              <a:t>СЕТЕВЫЕ КАБЕЛИ</a:t>
            </a:r>
            <a:endParaRPr sz="3600" dirty="0"/>
          </a:p>
        </p:txBody>
      </p:sp>
      <p:sp>
        <p:nvSpPr>
          <p:cNvPr id="15" name="Google Shape;155;p21">
            <a:extLst>
              <a:ext uri="{FF2B5EF4-FFF2-40B4-BE49-F238E27FC236}">
                <a16:creationId xmlns:a16="http://schemas.microsoft.com/office/drawing/2014/main" id="{D8C186ED-F317-4281-9070-EA9E5E7933E0}"/>
              </a:ext>
            </a:extLst>
          </p:cNvPr>
          <p:cNvSpPr txBox="1">
            <a:spLocks/>
          </p:cNvSpPr>
          <p:nvPr/>
        </p:nvSpPr>
        <p:spPr>
          <a:xfrm>
            <a:off x="790966" y="1824082"/>
            <a:ext cx="8102420" cy="343879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400" b="0" i="0" kern="120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285750" indent="-285750">
              <a:spcBef>
                <a:spcPts val="0"/>
              </a:spcBef>
            </a:pPr>
            <a:r>
              <a:rPr lang="ru-RU" dirty="0">
                <a:solidFill>
                  <a:schemeClr val="tx2"/>
                </a:solidFill>
              </a:rPr>
              <a:t>	В проводных средах компьютеры и другие устройства сети соединены кабелями, в частности </a:t>
            </a: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2"/>
                </a:solidFill>
              </a:rPr>
              <a:t>медными </a:t>
            </a:r>
            <a:endParaRPr lang="en-US" dirty="0">
              <a:solidFill>
                <a:schemeClr val="tx2"/>
              </a:solidFill>
            </a:endParaRP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2"/>
                </a:solidFill>
              </a:rPr>
              <a:t>витая пара </a:t>
            </a:r>
            <a:endParaRPr lang="en-US" dirty="0">
              <a:solidFill>
                <a:schemeClr val="tx2"/>
              </a:solidFill>
            </a:endParaRP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2"/>
                </a:solidFill>
              </a:rPr>
              <a:t>коаксиальный кабель </a:t>
            </a: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2"/>
                </a:solidFill>
              </a:rPr>
              <a:t>оптоволоконными</a:t>
            </a:r>
          </a:p>
          <a:p>
            <a:pPr marL="285750" indent="-285750">
              <a:spcBef>
                <a:spcPts val="940"/>
              </a:spcBef>
            </a:pPr>
            <a:r>
              <a:rPr lang="ru-RU" dirty="0">
                <a:solidFill>
                  <a:schemeClr val="tx2"/>
                </a:solidFill>
              </a:rPr>
              <a:t>     Данные передают в виде электрических или оптических сигналов.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626534" y="-22617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uk-UA" sz="3600" dirty="0"/>
              <a:t>СРЕДА ПЕРЕДАЧИ</a:t>
            </a:r>
            <a:endParaRPr sz="3600" dirty="0"/>
          </a:p>
        </p:txBody>
      </p:sp>
      <p:sp>
        <p:nvSpPr>
          <p:cNvPr id="154" name="Google Shape;154;p21"/>
          <p:cNvSpPr txBox="1">
            <a:spLocks noGrp="1"/>
          </p:cNvSpPr>
          <p:nvPr>
            <p:ph type="body" idx="1"/>
          </p:nvPr>
        </p:nvSpPr>
        <p:spPr>
          <a:xfrm>
            <a:off x="396002" y="1295400"/>
            <a:ext cx="2935574" cy="6096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uk-UA" sz="1800" dirty="0"/>
              <a:t>СЕТЕВОЙ КАБЕЛЬ НА ОСНОВЕ ВИТЫХ ПАР</a:t>
            </a:r>
            <a:endParaRPr sz="1800" dirty="0"/>
          </a:p>
        </p:txBody>
      </p:sp>
      <p:pic>
        <p:nvPicPr>
          <p:cNvPr id="156" name="Google Shape;156;p21"/>
          <p:cNvPicPr preferRelativeResize="0">
            <a:picLocks noGrp="1"/>
          </p:cNvPicPr>
          <p:nvPr>
            <p:ph sz="half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4700" y="2101266"/>
            <a:ext cx="2946876" cy="22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A2685D-35CB-4392-B1DD-8B053C72CA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89" t="12523" r="40444" b="17901"/>
          <a:stretch/>
        </p:blipFill>
        <p:spPr>
          <a:xfrm>
            <a:off x="3597452" y="2781210"/>
            <a:ext cx="2639073" cy="2365269"/>
          </a:xfrm>
          <a:prstGeom prst="rect">
            <a:avLst/>
          </a:prstGeom>
        </p:spPr>
      </p:pic>
      <p:sp>
        <p:nvSpPr>
          <p:cNvPr id="9" name="Google Shape;162;p22">
            <a:extLst>
              <a:ext uri="{FF2B5EF4-FFF2-40B4-BE49-F238E27FC236}">
                <a16:creationId xmlns:a16="http://schemas.microsoft.com/office/drawing/2014/main" id="{18F9A733-6361-40C3-AA18-797CB58C4729}"/>
              </a:ext>
            </a:extLst>
          </p:cNvPr>
          <p:cNvSpPr txBox="1">
            <a:spLocks/>
          </p:cNvSpPr>
          <p:nvPr/>
        </p:nvSpPr>
        <p:spPr>
          <a:xfrm>
            <a:off x="3619487" y="1942635"/>
            <a:ext cx="2639073" cy="6096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91425" tIns="45700" rIns="91425" bIns="45700" rtlCol="0" anchor="b" anchorCtr="0">
            <a:noAutofit/>
          </a:bodyPr>
          <a:lstStyle>
            <a:lvl1pPr lvl="0" indent="0" defTabSz="457207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ts val="1920"/>
              <a:buFont typeface="Wingdings 3" charset="2"/>
              <a:buNone/>
              <a:defRPr b="0" i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>
                <a:solidFill>
                  <a:schemeClr val="dk1"/>
                </a:solidFill>
              </a:defRPr>
            </a:lvl2pPr>
            <a:lvl3pPr indent="0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b="1" i="0">
                <a:solidFill>
                  <a:schemeClr val="dk1"/>
                </a:solidFill>
              </a:defRPr>
            </a:lvl3pPr>
            <a:lvl4pPr indent="0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>
                <a:solidFill>
                  <a:schemeClr val="dk1"/>
                </a:solidFill>
              </a:defRPr>
            </a:lvl4pPr>
            <a:lvl5pPr indent="0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>
                <a:solidFill>
                  <a:schemeClr val="dk1"/>
                </a:solidFill>
              </a:defRPr>
            </a:lvl5pPr>
            <a:lvl6pPr indent="0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>
                <a:solidFill>
                  <a:schemeClr val="dk1"/>
                </a:solidFill>
              </a:defRPr>
            </a:lvl6pPr>
            <a:lvl7pPr indent="0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>
                <a:solidFill>
                  <a:schemeClr val="dk1"/>
                </a:solidFill>
              </a:defRPr>
            </a:lvl7pPr>
            <a:lvl8pPr indent="0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>
                <a:solidFill>
                  <a:schemeClr val="dk1"/>
                </a:solidFill>
              </a:defRPr>
            </a:lvl8pPr>
            <a:lvl9pPr indent="0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>
                <a:solidFill>
                  <a:schemeClr val="dk1"/>
                </a:solidFill>
              </a:defRPr>
            </a:lvl9pPr>
          </a:lstStyle>
          <a:p>
            <a:r>
              <a:rPr lang="uk-UA" dirty="0"/>
              <a:t>ОПТОВОЛОКОННЫЙ КАБЕЛЬ</a:t>
            </a:r>
          </a:p>
        </p:txBody>
      </p:sp>
      <p:sp>
        <p:nvSpPr>
          <p:cNvPr id="13" name="Google Shape;170;p23">
            <a:extLst>
              <a:ext uri="{FF2B5EF4-FFF2-40B4-BE49-F238E27FC236}">
                <a16:creationId xmlns:a16="http://schemas.microsoft.com/office/drawing/2014/main" id="{C0189195-A894-45B9-A06C-ACA2C20FA90C}"/>
              </a:ext>
            </a:extLst>
          </p:cNvPr>
          <p:cNvSpPr txBox="1">
            <a:spLocks/>
          </p:cNvSpPr>
          <p:nvPr/>
        </p:nvSpPr>
        <p:spPr>
          <a:xfrm>
            <a:off x="6410961" y="2476410"/>
            <a:ext cx="2256899" cy="6096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91425" tIns="45700" rIns="91425" bIns="45700" rtlCol="0" anchor="b" anchorCtr="0">
            <a:noAutofit/>
          </a:bodyPr>
          <a:lstStyle>
            <a:defPPr>
              <a:defRPr lang="en-US"/>
            </a:defPPr>
            <a:lvl1pPr lvl="0" indent="0" defTabSz="457207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ts val="1920"/>
              <a:buFont typeface="Wingdings 3" charset="2"/>
              <a:buNone/>
              <a:defRPr b="0" i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indent="0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>
                <a:solidFill>
                  <a:schemeClr val="dk1"/>
                </a:solidFill>
              </a:defRPr>
            </a:lvl2pPr>
            <a:lvl3pPr indent="0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b="1" i="0">
                <a:solidFill>
                  <a:schemeClr val="dk1"/>
                </a:solidFill>
              </a:defRPr>
            </a:lvl3pPr>
            <a:lvl4pPr indent="0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>
                <a:solidFill>
                  <a:schemeClr val="dk1"/>
                </a:solidFill>
              </a:defRPr>
            </a:lvl4pPr>
            <a:lvl5pPr indent="0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>
                <a:solidFill>
                  <a:schemeClr val="dk1"/>
                </a:solidFill>
              </a:defRPr>
            </a:lvl5pPr>
            <a:lvl6pPr indent="0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>
                <a:solidFill>
                  <a:schemeClr val="dk1"/>
                </a:solidFill>
              </a:defRPr>
            </a:lvl6pPr>
            <a:lvl7pPr indent="0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>
                <a:solidFill>
                  <a:schemeClr val="dk1"/>
                </a:solidFill>
              </a:defRPr>
            </a:lvl7pPr>
            <a:lvl8pPr indent="0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>
                <a:solidFill>
                  <a:schemeClr val="dk1"/>
                </a:solidFill>
              </a:defRPr>
            </a:lvl8pPr>
            <a:lvl9pPr indent="0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>
                <a:solidFill>
                  <a:schemeClr val="dk1"/>
                </a:solidFill>
              </a:defRPr>
            </a:lvl9pPr>
          </a:lstStyle>
          <a:p>
            <a:r>
              <a:rPr lang="uk-UA" dirty="0"/>
              <a:t>КОАКСИАЛЬНЫЙ КАБЕЛЬ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AD362B-13D1-499A-9CC7-B1EBE01A8D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3989"/>
          <a:stretch/>
        </p:blipFill>
        <p:spPr>
          <a:xfrm>
            <a:off x="6480319" y="3374336"/>
            <a:ext cx="2187542" cy="20409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title"/>
          </p:nvPr>
        </p:nvSpPr>
        <p:spPr>
          <a:xfrm>
            <a:off x="514577" y="325120"/>
            <a:ext cx="6554867" cy="100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uk-UA" sz="3600" dirty="0"/>
              <a:t>СРЕДА ПЕРЕДАЧИ</a:t>
            </a:r>
            <a:endParaRPr sz="3600" dirty="0"/>
          </a:p>
        </p:txBody>
      </p:sp>
      <p:sp>
        <p:nvSpPr>
          <p:cNvPr id="178" name="Google Shape;178;p24"/>
          <p:cNvSpPr txBox="1">
            <a:spLocks noGrp="1"/>
          </p:cNvSpPr>
          <p:nvPr>
            <p:ph type="body" idx="1"/>
          </p:nvPr>
        </p:nvSpPr>
        <p:spPr>
          <a:xfrm>
            <a:off x="514577" y="1236260"/>
            <a:ext cx="3716866" cy="609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 algn="ctr">
              <a:spcBef>
                <a:spcPts val="0"/>
              </a:spcBef>
              <a:buSzPts val="1920"/>
            </a:pPr>
            <a:r>
              <a:rPr lang="uk-UA" sz="1800" dirty="0">
                <a:solidFill>
                  <a:schemeClr val="tx1"/>
                </a:solidFill>
              </a:rPr>
              <a:t>БЕСПРОВОДНАЯ СРЕДА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180" name="Google Shape;180;p24"/>
          <p:cNvSpPr txBox="1">
            <a:spLocks noGrp="1"/>
          </p:cNvSpPr>
          <p:nvPr>
            <p:ph sz="half" idx="2"/>
          </p:nvPr>
        </p:nvSpPr>
        <p:spPr>
          <a:xfrm>
            <a:off x="4786314" y="1459335"/>
            <a:ext cx="376405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uk-UA" dirty="0"/>
              <a:t>ХАРАКТЕРИСТИКИ СРЕДЫ ПЕРЕДАЧИ</a:t>
            </a:r>
            <a:endParaRPr dirty="0"/>
          </a:p>
        </p:txBody>
      </p:sp>
      <p:sp>
        <p:nvSpPr>
          <p:cNvPr id="179" name="Google Shape;179;p24"/>
          <p:cNvSpPr txBox="1">
            <a:spLocks noGrp="1"/>
          </p:cNvSpPr>
          <p:nvPr>
            <p:ph type="body" sz="quarter" idx="3"/>
          </p:nvPr>
        </p:nvSpPr>
        <p:spPr>
          <a:xfrm>
            <a:off x="217272" y="1902042"/>
            <a:ext cx="4211391" cy="145768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285750" indent="-285750">
              <a:spcBef>
                <a:spcPts val="0"/>
              </a:spcBef>
              <a:buSzPts val="1600"/>
            </a:pPr>
            <a:r>
              <a:rPr lang="uk-UA" sz="1800" dirty="0">
                <a:solidFill>
                  <a:schemeClr val="tx1"/>
                </a:solidFill>
              </a:rPr>
              <a:t>	В </a:t>
            </a:r>
            <a:r>
              <a:rPr lang="uk-UA" sz="1800" dirty="0" err="1">
                <a:solidFill>
                  <a:schemeClr val="tx1"/>
                </a:solidFill>
              </a:rPr>
              <a:t>беспроводных</a:t>
            </a:r>
            <a:r>
              <a:rPr lang="uk-UA" sz="1800" dirty="0">
                <a:solidFill>
                  <a:schemeClr val="tx1"/>
                </a:solidFill>
              </a:rPr>
              <a:t> </a:t>
            </a:r>
            <a:r>
              <a:rPr lang="uk-UA" sz="1800" dirty="0" err="1">
                <a:solidFill>
                  <a:schemeClr val="tx1"/>
                </a:solidFill>
              </a:rPr>
              <a:t>средах</a:t>
            </a:r>
            <a:r>
              <a:rPr lang="uk-UA" sz="1800" dirty="0">
                <a:solidFill>
                  <a:schemeClr val="tx1"/>
                </a:solidFill>
              </a:rPr>
              <a:t> </a:t>
            </a:r>
            <a:r>
              <a:rPr lang="uk-UA" sz="1800" dirty="0" err="1">
                <a:solidFill>
                  <a:schemeClr val="tx1"/>
                </a:solidFill>
              </a:rPr>
              <a:t>кабели</a:t>
            </a:r>
            <a:r>
              <a:rPr lang="uk-UA" sz="1800" dirty="0">
                <a:solidFill>
                  <a:schemeClr val="tx1"/>
                </a:solidFill>
              </a:rPr>
              <a:t> не </a:t>
            </a:r>
            <a:r>
              <a:rPr lang="uk-UA" sz="1800" dirty="0" err="1">
                <a:solidFill>
                  <a:schemeClr val="tx1"/>
                </a:solidFill>
              </a:rPr>
              <a:t>используют</a:t>
            </a:r>
            <a:r>
              <a:rPr lang="uk-UA" sz="1800" dirty="0">
                <a:solidFill>
                  <a:schemeClr val="tx1"/>
                </a:solidFill>
              </a:rPr>
              <a:t>, а </a:t>
            </a:r>
            <a:r>
              <a:rPr lang="uk-UA" sz="1800" dirty="0" err="1">
                <a:solidFill>
                  <a:schemeClr val="tx1"/>
                </a:solidFill>
              </a:rPr>
              <a:t>данные</a:t>
            </a:r>
            <a:r>
              <a:rPr lang="uk-UA" sz="1800" dirty="0">
                <a:solidFill>
                  <a:schemeClr val="tx1"/>
                </a:solidFill>
              </a:rPr>
              <a:t> </a:t>
            </a:r>
            <a:r>
              <a:rPr lang="uk-UA" sz="1800" dirty="0" err="1">
                <a:solidFill>
                  <a:schemeClr val="tx1"/>
                </a:solidFill>
              </a:rPr>
              <a:t>передают</a:t>
            </a:r>
            <a:r>
              <a:rPr lang="uk-UA" sz="1800" dirty="0">
                <a:solidFill>
                  <a:schemeClr val="tx1"/>
                </a:solidFill>
              </a:rPr>
              <a:t> через </a:t>
            </a:r>
            <a:r>
              <a:rPr lang="uk-UA" sz="1800" dirty="0" err="1">
                <a:solidFill>
                  <a:schemeClr val="tx1"/>
                </a:solidFill>
              </a:rPr>
              <a:t>эфир</a:t>
            </a:r>
            <a:r>
              <a:rPr lang="uk-UA" sz="1800" dirty="0">
                <a:solidFill>
                  <a:schemeClr val="tx1"/>
                </a:solidFill>
              </a:rPr>
              <a:t>, </a:t>
            </a:r>
            <a:r>
              <a:rPr lang="uk-UA" sz="1800" dirty="0" err="1">
                <a:solidFill>
                  <a:schemeClr val="tx1"/>
                </a:solidFill>
              </a:rPr>
              <a:t>обычно</a:t>
            </a:r>
            <a:r>
              <a:rPr lang="uk-UA" sz="1800" dirty="0">
                <a:solidFill>
                  <a:schemeClr val="tx1"/>
                </a:solidFill>
              </a:rPr>
              <a:t> в виде </a:t>
            </a:r>
            <a:r>
              <a:rPr lang="uk-UA" sz="1800" dirty="0" err="1">
                <a:solidFill>
                  <a:schemeClr val="tx1"/>
                </a:solidFill>
              </a:rPr>
              <a:t>радиосигналов</a:t>
            </a:r>
            <a:r>
              <a:rPr lang="uk-UA" sz="1800" dirty="0">
                <a:solidFill>
                  <a:schemeClr val="tx1"/>
                </a:solidFill>
              </a:rPr>
              <a:t>.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181" name="Google Shape;181;p24"/>
          <p:cNvSpPr txBox="1">
            <a:spLocks noGrp="1"/>
          </p:cNvSpPr>
          <p:nvPr>
            <p:ph sz="quarter" idx="4"/>
          </p:nvPr>
        </p:nvSpPr>
        <p:spPr>
          <a:xfrm>
            <a:off x="4318000" y="2166194"/>
            <a:ext cx="4429156" cy="2600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uk-UA" dirty="0"/>
              <a:t>	Одна </a:t>
            </a:r>
            <a:r>
              <a:rPr lang="uk-UA" dirty="0" err="1"/>
              <a:t>из</a:t>
            </a:r>
            <a:r>
              <a:rPr lang="uk-UA" dirty="0"/>
              <a:t> </a:t>
            </a:r>
            <a:r>
              <a:rPr lang="uk-UA" dirty="0" err="1"/>
              <a:t>основных</a:t>
            </a:r>
            <a:r>
              <a:rPr lang="uk-UA" dirty="0"/>
              <a:t> характеристик </a:t>
            </a:r>
            <a:r>
              <a:rPr lang="uk-UA" dirty="0" err="1"/>
              <a:t>среды</a:t>
            </a:r>
            <a:r>
              <a:rPr lang="uk-UA" dirty="0"/>
              <a:t> </a:t>
            </a:r>
            <a:r>
              <a:rPr lang="uk-UA" dirty="0" err="1"/>
              <a:t>передачи</a:t>
            </a:r>
            <a:r>
              <a:rPr lang="uk-UA" dirty="0"/>
              <a:t> - </a:t>
            </a:r>
            <a:r>
              <a:rPr lang="uk-UA" dirty="0" err="1"/>
              <a:t>скорость</a:t>
            </a:r>
            <a:r>
              <a:rPr lang="uk-UA" dirty="0"/>
              <a:t> </a:t>
            </a:r>
            <a:r>
              <a:rPr lang="uk-UA" dirty="0" err="1"/>
              <a:t>передачи</a:t>
            </a:r>
            <a:r>
              <a:rPr lang="uk-UA" dirty="0"/>
              <a:t> </a:t>
            </a:r>
            <a:r>
              <a:rPr lang="uk-UA" dirty="0" err="1"/>
              <a:t>данных</a:t>
            </a:r>
            <a:r>
              <a:rPr lang="uk-UA" dirty="0"/>
              <a:t>, </a:t>
            </a:r>
            <a:r>
              <a:rPr lang="uk-UA" dirty="0" err="1"/>
              <a:t>измеряемой</a:t>
            </a:r>
            <a:r>
              <a:rPr lang="uk-UA" dirty="0"/>
              <a:t> в </a:t>
            </a:r>
            <a:r>
              <a:rPr lang="uk-UA" dirty="0" err="1"/>
              <a:t>битах</a:t>
            </a:r>
            <a:r>
              <a:rPr lang="uk-UA" dirty="0"/>
              <a:t> в секунду (</a:t>
            </a:r>
            <a:r>
              <a:rPr lang="uk-UA" dirty="0" err="1"/>
              <a:t>бит</a:t>
            </a:r>
            <a:r>
              <a:rPr lang="uk-UA" dirty="0"/>
              <a:t> / с), </a:t>
            </a:r>
            <a:r>
              <a:rPr lang="uk-UA" dirty="0" err="1"/>
              <a:t>килобитах</a:t>
            </a:r>
            <a:r>
              <a:rPr lang="uk-UA" dirty="0"/>
              <a:t> в секунду (</a:t>
            </a:r>
            <a:r>
              <a:rPr lang="uk-UA" dirty="0" err="1"/>
              <a:t>кбит</a:t>
            </a:r>
            <a:r>
              <a:rPr lang="uk-UA" dirty="0"/>
              <a:t> / с), </a:t>
            </a:r>
            <a:r>
              <a:rPr lang="uk-UA" dirty="0" err="1"/>
              <a:t>мегабит</a:t>
            </a:r>
            <a:r>
              <a:rPr lang="uk-UA" dirty="0"/>
              <a:t> в секунду (</a:t>
            </a:r>
            <a:r>
              <a:rPr lang="uk-UA" dirty="0" err="1"/>
              <a:t>Мбит</a:t>
            </a:r>
            <a:r>
              <a:rPr lang="uk-UA" dirty="0"/>
              <a:t> / с) и </a:t>
            </a:r>
            <a:r>
              <a:rPr lang="uk-UA" dirty="0" err="1"/>
              <a:t>гигабит</a:t>
            </a:r>
            <a:r>
              <a:rPr lang="uk-UA" dirty="0"/>
              <a:t> в секунду (</a:t>
            </a:r>
            <a:r>
              <a:rPr lang="uk-UA" dirty="0" err="1"/>
              <a:t>Гбит</a:t>
            </a:r>
            <a:r>
              <a:rPr lang="uk-UA" dirty="0"/>
              <a:t> / с).</a:t>
            </a:r>
            <a:endParaRPr dirty="0"/>
          </a:p>
        </p:txBody>
      </p:sp>
      <p:sp>
        <p:nvSpPr>
          <p:cNvPr id="182" name="Google Shape;182;p24"/>
          <p:cNvSpPr txBox="1"/>
          <p:nvPr/>
        </p:nvSpPr>
        <p:spPr>
          <a:xfrm>
            <a:off x="4714844" y="4487298"/>
            <a:ext cx="4143404" cy="1323399"/>
          </a:xfrm>
          <a:prstGeom prst="rect">
            <a:avLst/>
          </a:prstGeom>
          <a:gradFill>
            <a:gsLst>
              <a:gs pos="0">
                <a:srgbClr val="B3BAC3"/>
              </a:gs>
              <a:gs pos="100000">
                <a:srgbClr val="667092"/>
              </a:gs>
            </a:gsLst>
            <a:lin ang="5400000" scaled="0"/>
          </a:gradFill>
          <a:ln w="9525" cap="rnd" cmpd="sng">
            <a:solidFill>
              <a:srgbClr val="858E99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Скорость</a:t>
            </a:r>
            <a:r>
              <a:rPr lang="uk-UA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передачи</a:t>
            </a:r>
            <a:r>
              <a:rPr lang="uk-UA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данных</a:t>
            </a:r>
            <a:r>
              <a:rPr lang="uk-UA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в </a:t>
            </a:r>
            <a:r>
              <a:rPr lang="uk-UA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компьютерных</a:t>
            </a:r>
            <a:r>
              <a:rPr lang="uk-UA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сетях</a:t>
            </a:r>
            <a:r>
              <a:rPr lang="uk-UA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определяется</a:t>
            </a:r>
            <a:r>
              <a:rPr lang="uk-UA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как</a:t>
            </a:r>
            <a:r>
              <a:rPr lang="uk-UA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количество</a:t>
            </a:r>
            <a:r>
              <a:rPr lang="uk-UA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двоичных</a:t>
            </a:r>
            <a:r>
              <a:rPr lang="uk-UA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разрядов</a:t>
            </a:r>
            <a:r>
              <a:rPr lang="uk-UA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uk-UA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передаваемых</a:t>
            </a:r>
            <a:r>
              <a:rPr lang="uk-UA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через </a:t>
            </a:r>
            <a:r>
              <a:rPr lang="uk-UA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определенную</a:t>
            </a:r>
            <a:r>
              <a:rPr lang="uk-UA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среду</a:t>
            </a:r>
            <a:r>
              <a:rPr lang="uk-UA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за </a:t>
            </a:r>
            <a:r>
              <a:rPr lang="uk-UA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единицу</a:t>
            </a:r>
            <a:r>
              <a:rPr lang="uk-UA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1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времени</a:t>
            </a:r>
            <a:r>
              <a:rPr lang="uk-UA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91C793-6FC0-495F-ABE9-C5FA7392E7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13" t="4167" r="6284" b="3500"/>
          <a:stretch/>
        </p:blipFill>
        <p:spPr>
          <a:xfrm>
            <a:off x="514577" y="3359725"/>
            <a:ext cx="3461279" cy="28143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uk-UA" sz="3600" dirty="0"/>
              <a:t>СЕТЕВЫЕ ИНТЕРФЕЙСЫ</a:t>
            </a:r>
            <a:endParaRPr sz="3600" dirty="0"/>
          </a:p>
        </p:txBody>
      </p:sp>
      <p:sp>
        <p:nvSpPr>
          <p:cNvPr id="189" name="Google Shape;189;p25"/>
          <p:cNvSpPr txBox="1">
            <a:spLocks noGrp="1"/>
          </p:cNvSpPr>
          <p:nvPr>
            <p:ph type="body" idx="1"/>
          </p:nvPr>
        </p:nvSpPr>
        <p:spPr>
          <a:xfrm>
            <a:off x="1031240" y="1645768"/>
            <a:ext cx="7081520" cy="2250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lang="uk-UA" sz="1800" dirty="0">
                <a:solidFill>
                  <a:schemeClr val="tx2"/>
                </a:solidFill>
              </a:rPr>
              <a:t>	Для того </a:t>
            </a:r>
            <a:r>
              <a:rPr lang="uk-UA" sz="1800" dirty="0" err="1">
                <a:solidFill>
                  <a:schemeClr val="tx2"/>
                </a:solidFill>
              </a:rPr>
              <a:t>чтобы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компьютер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или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другое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устройство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можно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было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подключить</a:t>
            </a:r>
            <a:r>
              <a:rPr lang="uk-UA" sz="1800" dirty="0">
                <a:solidFill>
                  <a:schemeClr val="tx2"/>
                </a:solidFill>
              </a:rPr>
              <a:t> к </a:t>
            </a:r>
            <a:r>
              <a:rPr lang="uk-UA" sz="1800" dirty="0" err="1">
                <a:solidFill>
                  <a:schemeClr val="tx2"/>
                </a:solidFill>
              </a:rPr>
              <a:t>локальной</a:t>
            </a:r>
            <a:r>
              <a:rPr lang="uk-UA" sz="1800" dirty="0">
                <a:solidFill>
                  <a:schemeClr val="tx2"/>
                </a:solidFill>
              </a:rPr>
              <a:t> сети, </a:t>
            </a:r>
            <a:r>
              <a:rPr lang="uk-UA" sz="1800" dirty="0" err="1">
                <a:solidFill>
                  <a:schemeClr val="tx2"/>
                </a:solidFill>
              </a:rPr>
              <a:t>необходимо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чтобы</a:t>
            </a:r>
            <a:r>
              <a:rPr lang="uk-UA" sz="1800" dirty="0">
                <a:solidFill>
                  <a:schemeClr val="tx2"/>
                </a:solidFill>
              </a:rPr>
              <a:t> он </a:t>
            </a:r>
            <a:r>
              <a:rPr lang="uk-UA" sz="1800" dirty="0" err="1">
                <a:solidFill>
                  <a:schemeClr val="tx2"/>
                </a:solidFill>
              </a:rPr>
              <a:t>был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оснащен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сетевым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интерфейсом</a:t>
            </a:r>
            <a:r>
              <a:rPr lang="uk-UA" sz="1800" dirty="0">
                <a:solidFill>
                  <a:schemeClr val="tx2"/>
                </a:solidFill>
              </a:rPr>
              <a:t> (</a:t>
            </a:r>
            <a:r>
              <a:rPr lang="uk-UA" sz="1800" dirty="0" err="1">
                <a:solidFill>
                  <a:schemeClr val="tx2"/>
                </a:solidFill>
              </a:rPr>
              <a:t>сетевой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картой</a:t>
            </a:r>
            <a:r>
              <a:rPr lang="uk-UA" sz="1800" dirty="0">
                <a:solidFill>
                  <a:schemeClr val="tx2"/>
                </a:solidFill>
              </a:rPr>
              <a:t>), к </a:t>
            </a:r>
            <a:r>
              <a:rPr lang="uk-UA" sz="1800" dirty="0" err="1">
                <a:solidFill>
                  <a:schemeClr val="tx2"/>
                </a:solidFill>
              </a:rPr>
              <a:t>которому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будет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подключаться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сетевой</a:t>
            </a:r>
            <a:r>
              <a:rPr lang="uk-UA" sz="1800" dirty="0">
                <a:solidFill>
                  <a:schemeClr val="tx2"/>
                </a:solidFill>
              </a:rPr>
              <a:t> кабель </a:t>
            </a:r>
            <a:r>
              <a:rPr lang="uk-UA" sz="1800" dirty="0" err="1">
                <a:solidFill>
                  <a:schemeClr val="tx2"/>
                </a:solidFill>
              </a:rPr>
              <a:t>или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который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обеспечит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связь</a:t>
            </a:r>
            <a:r>
              <a:rPr lang="uk-UA" sz="1800" dirty="0">
                <a:solidFill>
                  <a:schemeClr val="tx2"/>
                </a:solidFill>
              </a:rPr>
              <a:t> через </a:t>
            </a:r>
            <a:r>
              <a:rPr lang="uk-UA" sz="1800" dirty="0" err="1">
                <a:solidFill>
                  <a:schemeClr val="tx2"/>
                </a:solidFill>
              </a:rPr>
              <a:t>радиоканал</a:t>
            </a:r>
            <a:r>
              <a:rPr lang="uk-UA" sz="1800" dirty="0">
                <a:solidFill>
                  <a:schemeClr val="tx2"/>
                </a:solidFill>
              </a:rPr>
              <a:t>. </a:t>
            </a:r>
            <a:r>
              <a:rPr lang="uk-UA" sz="1800" dirty="0" err="1">
                <a:solidFill>
                  <a:schemeClr val="tx2"/>
                </a:solidFill>
              </a:rPr>
              <a:t>Сетевые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интерфейсы</a:t>
            </a:r>
            <a:r>
              <a:rPr lang="uk-UA" sz="1800" dirty="0">
                <a:solidFill>
                  <a:schemeClr val="tx2"/>
                </a:solidFill>
              </a:rPr>
              <a:t> </a:t>
            </a:r>
            <a:r>
              <a:rPr lang="uk-UA" sz="1800" dirty="0" err="1">
                <a:solidFill>
                  <a:schemeClr val="tx2"/>
                </a:solidFill>
              </a:rPr>
              <a:t>изготавливают</a:t>
            </a:r>
            <a:r>
              <a:rPr lang="uk-UA" sz="1800" dirty="0">
                <a:solidFill>
                  <a:schemeClr val="tx2"/>
                </a:solidFill>
              </a:rPr>
              <a:t> в виде плат.</a:t>
            </a:r>
            <a:endParaRPr sz="2800" dirty="0">
              <a:solidFill>
                <a:schemeClr val="tx2"/>
              </a:solidFill>
            </a:endParaRPr>
          </a:p>
        </p:txBody>
      </p:sp>
      <p:sp>
        <p:nvSpPr>
          <p:cNvPr id="190" name="Google Shape;190;p25"/>
          <p:cNvSpPr txBox="1">
            <a:spLocks noGrp="1"/>
          </p:cNvSpPr>
          <p:nvPr>
            <p:ph type="body" sz="quarter" idx="3"/>
          </p:nvPr>
        </p:nvSpPr>
        <p:spPr>
          <a:xfrm>
            <a:off x="1544320" y="4086823"/>
            <a:ext cx="6045200" cy="1677697"/>
          </a:xfrm>
          <a:prstGeom prst="rect">
            <a:avLst/>
          </a:prstGeom>
          <a:gradFill>
            <a:gsLst>
              <a:gs pos="0">
                <a:srgbClr val="B3BAC3"/>
              </a:gs>
              <a:gs pos="100000">
                <a:srgbClr val="667092"/>
              </a:gs>
            </a:gsLst>
            <a:lin ang="5400000" scaled="0"/>
          </a:gradFill>
          <a:ln w="9525" cap="rnd" cmpd="sng">
            <a:solidFill>
              <a:srgbClr val="858E99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lang="uk-UA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</a:t>
            </a:r>
            <a:r>
              <a:rPr lang="uk-UA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Сетевой</a:t>
            </a:r>
            <a:r>
              <a:rPr lang="uk-UA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интерфейс</a:t>
            </a:r>
            <a:r>
              <a:rPr lang="uk-UA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</a:t>
            </a:r>
            <a:r>
              <a:rPr lang="uk-UA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это</a:t>
            </a:r>
            <a:r>
              <a:rPr lang="uk-UA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оборудование</a:t>
            </a:r>
            <a:r>
              <a:rPr lang="uk-UA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uk-UA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предназначенное</a:t>
            </a:r>
            <a:r>
              <a:rPr lang="uk-UA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для подключения </a:t>
            </a:r>
            <a:r>
              <a:rPr lang="uk-UA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компьютера</a:t>
            </a:r>
            <a:r>
              <a:rPr lang="uk-UA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или</a:t>
            </a:r>
            <a:r>
              <a:rPr lang="uk-UA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другого </a:t>
            </a:r>
            <a:r>
              <a:rPr lang="uk-UA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устройства</a:t>
            </a:r>
            <a:r>
              <a:rPr lang="uk-UA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в </a:t>
            </a:r>
            <a:r>
              <a:rPr lang="uk-UA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локальной</a:t>
            </a:r>
            <a:r>
              <a:rPr lang="uk-UA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сети.</a:t>
            </a:r>
            <a:endParaRPr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>
            <a:spLocks noGrp="1"/>
          </p:cNvSpPr>
          <p:nvPr>
            <p:ph type="title"/>
          </p:nvPr>
        </p:nvSpPr>
        <p:spPr>
          <a:xfrm>
            <a:off x="467544" y="-84683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uk-UA"/>
              <a:t>СЕТЕВЫЕ ИНТЕРФЕЙСЫ</a:t>
            </a:r>
            <a:endParaRPr/>
          </a:p>
        </p:txBody>
      </p:sp>
      <p:sp>
        <p:nvSpPr>
          <p:cNvPr id="196" name="Google Shape;196;p26"/>
          <p:cNvSpPr txBox="1">
            <a:spLocks noGrp="1"/>
          </p:cNvSpPr>
          <p:nvPr>
            <p:ph type="body" idx="1"/>
          </p:nvPr>
        </p:nvSpPr>
        <p:spPr>
          <a:xfrm>
            <a:off x="670560" y="1134517"/>
            <a:ext cx="6868159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uk-UA" dirty="0"/>
              <a:t>СЕТЕВОЙ ИНТЕРФЕЙС ПРОВОДНОЙ</a:t>
            </a:r>
            <a:endParaRPr dirty="0"/>
          </a:p>
        </p:txBody>
      </p:sp>
      <p:sp>
        <p:nvSpPr>
          <p:cNvPr id="198" name="Google Shape;198;p26"/>
          <p:cNvSpPr txBox="1">
            <a:spLocks noGrp="1"/>
          </p:cNvSpPr>
          <p:nvPr>
            <p:ph sz="half" idx="2"/>
          </p:nvPr>
        </p:nvSpPr>
        <p:spPr>
          <a:xfrm>
            <a:off x="2596841" y="2082255"/>
            <a:ext cx="376405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uk-UA" dirty="0"/>
              <a:t>СЕТЕВАЯ КАРТА БЕСПРОВОДНОЙ СВЯЗИ</a:t>
            </a:r>
            <a:endParaRPr dirty="0"/>
          </a:p>
        </p:txBody>
      </p:sp>
      <p:pic>
        <p:nvPicPr>
          <p:cNvPr id="197" name="Google Shape;197;p26"/>
          <p:cNvPicPr preferRelativeResize="0">
            <a:picLocks noGrp="1"/>
          </p:cNvPicPr>
          <p:nvPr>
            <p:ph type="body" sz="quarter" idx="3"/>
          </p:nvPr>
        </p:nvPicPr>
        <p:blipFill rotWithShape="1">
          <a:blip r:embed="rId3">
            <a:alphaModFix/>
          </a:blip>
          <a:stretch/>
        </p:blipFill>
        <p:spPr>
          <a:xfrm>
            <a:off x="945196" y="3055392"/>
            <a:ext cx="3533671" cy="250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6"/>
          <p:cNvPicPr preferRelativeResize="0">
            <a:picLocks noGrp="1"/>
          </p:cNvPicPr>
          <p:nvPr>
            <p:ph sz="quarter" idx="4"/>
          </p:nvPr>
        </p:nvPicPr>
        <p:blipFill rotWithShape="1">
          <a:blip r:embed="rId4">
            <a:alphaModFix/>
          </a:blip>
          <a:stretch/>
        </p:blipFill>
        <p:spPr>
          <a:xfrm>
            <a:off x="5062539" y="3055392"/>
            <a:ext cx="3298825" cy="2867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>
            <a:spLocks noGrp="1"/>
          </p:cNvSpPr>
          <p:nvPr>
            <p:ph type="title"/>
          </p:nvPr>
        </p:nvSpPr>
        <p:spPr>
          <a:xfrm>
            <a:off x="683568" y="-173348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uk-UA"/>
              <a:t>МОДЕМЫ</a:t>
            </a:r>
            <a:endParaRPr/>
          </a:p>
        </p:txBody>
      </p:sp>
      <p:sp>
        <p:nvSpPr>
          <p:cNvPr id="205" name="Google Shape;205;p27"/>
          <p:cNvSpPr txBox="1">
            <a:spLocks noGrp="1"/>
          </p:cNvSpPr>
          <p:nvPr>
            <p:ph type="body" idx="1"/>
          </p:nvPr>
        </p:nvSpPr>
        <p:spPr>
          <a:xfrm>
            <a:off x="428596" y="1524000"/>
            <a:ext cx="8404509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uk-UA" sz="2000" b="1" dirty="0">
                <a:solidFill>
                  <a:schemeClr val="tx2"/>
                </a:solidFill>
              </a:rPr>
              <a:t>МОДЕМ</a:t>
            </a:r>
            <a:r>
              <a:rPr lang="uk-UA" sz="2000" dirty="0">
                <a:solidFill>
                  <a:schemeClr val="tx2"/>
                </a:solidFill>
              </a:rPr>
              <a:t> – ЭТО УСТРОЙСТВО, ПРИМЕНЯЕТСЯ ДЛЯ ПОДКЛЮЧЕНИЯ КОМПЬЮТЕРОВ К ГЛОБАЛЬНЫМ СЕТЯМ</a:t>
            </a:r>
            <a:endParaRPr sz="2000" dirty="0">
              <a:solidFill>
                <a:schemeClr val="tx2"/>
              </a:solidFill>
            </a:endParaRPr>
          </a:p>
        </p:txBody>
      </p:sp>
      <p:sp>
        <p:nvSpPr>
          <p:cNvPr id="207" name="Google Shape;207;p27"/>
          <p:cNvSpPr txBox="1">
            <a:spLocks noGrp="1"/>
          </p:cNvSpPr>
          <p:nvPr>
            <p:ph sz="half" idx="2"/>
          </p:nvPr>
        </p:nvSpPr>
        <p:spPr>
          <a:xfrm>
            <a:off x="568960" y="4246880"/>
            <a:ext cx="8270240" cy="211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uk-UA" dirty="0">
                <a:solidFill>
                  <a:schemeClr val="tx2"/>
                </a:solidFill>
              </a:rPr>
              <a:t>	 В </a:t>
            </a:r>
            <a:r>
              <a:rPr lang="uk-UA" dirty="0" err="1">
                <a:solidFill>
                  <a:schemeClr val="tx2"/>
                </a:solidFill>
              </a:rPr>
              <a:t>зависимости</a:t>
            </a:r>
            <a:r>
              <a:rPr lang="uk-UA" dirty="0">
                <a:solidFill>
                  <a:schemeClr val="tx2"/>
                </a:solidFill>
              </a:rPr>
              <a:t> от того, для </a:t>
            </a:r>
            <a:r>
              <a:rPr lang="uk-UA" dirty="0" err="1">
                <a:solidFill>
                  <a:schemeClr val="tx2"/>
                </a:solidFill>
              </a:rPr>
              <a:t>какого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канала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связи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назначен</a:t>
            </a:r>
            <a:r>
              <a:rPr lang="uk-UA" dirty="0">
                <a:solidFill>
                  <a:schemeClr val="tx2"/>
                </a:solidFill>
              </a:rPr>
              <a:t> модем, </a:t>
            </a:r>
            <a:r>
              <a:rPr lang="uk-UA" dirty="0" err="1">
                <a:solidFill>
                  <a:schemeClr val="tx2"/>
                </a:solidFill>
              </a:rPr>
              <a:t>различают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модемы</a:t>
            </a:r>
            <a:r>
              <a:rPr lang="uk-UA" dirty="0">
                <a:solidFill>
                  <a:schemeClr val="tx2"/>
                </a:solidFill>
              </a:rPr>
              <a:t> для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v"/>
            </a:pPr>
            <a:r>
              <a:rPr lang="uk-UA" dirty="0" err="1">
                <a:solidFill>
                  <a:schemeClr val="tx2"/>
                </a:solidFill>
              </a:rPr>
              <a:t>телефонных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линий</a:t>
            </a:r>
            <a:r>
              <a:rPr lang="uk-UA" dirty="0">
                <a:solidFill>
                  <a:schemeClr val="tx2"/>
                </a:solidFill>
              </a:rPr>
              <a:t>,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v"/>
            </a:pPr>
            <a:r>
              <a:rPr lang="uk-UA" dirty="0" err="1">
                <a:solidFill>
                  <a:schemeClr val="tx2"/>
                </a:solidFill>
              </a:rPr>
              <a:t>телевизионных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кабельных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линий</a:t>
            </a:r>
            <a:r>
              <a:rPr lang="uk-UA" dirty="0">
                <a:solidFill>
                  <a:schemeClr val="tx2"/>
                </a:solidFill>
              </a:rPr>
              <a:t>,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v"/>
            </a:pPr>
            <a:r>
              <a:rPr lang="uk-UA" dirty="0" err="1">
                <a:solidFill>
                  <a:schemeClr val="tx2"/>
                </a:solidFill>
              </a:rPr>
              <a:t>спутниковые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модемы</a:t>
            </a:r>
            <a:r>
              <a:rPr lang="uk-UA" dirty="0">
                <a:solidFill>
                  <a:schemeClr val="tx2"/>
                </a:solidFill>
              </a:rPr>
              <a:t>,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v"/>
            </a:pPr>
            <a:r>
              <a:rPr lang="uk-UA" dirty="0" err="1">
                <a:solidFill>
                  <a:schemeClr val="tx2"/>
                </a:solidFill>
              </a:rPr>
              <a:t>модемы</a:t>
            </a:r>
            <a:r>
              <a:rPr lang="uk-UA" dirty="0">
                <a:solidFill>
                  <a:schemeClr val="tx2"/>
                </a:solidFill>
              </a:rPr>
              <a:t> для </a:t>
            </a:r>
            <a:r>
              <a:rPr lang="uk-UA" dirty="0" err="1">
                <a:solidFill>
                  <a:schemeClr val="tx2"/>
                </a:solidFill>
              </a:rPr>
              <a:t>мобильной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связи</a:t>
            </a:r>
            <a:r>
              <a:rPr lang="uk-UA" dirty="0">
                <a:solidFill>
                  <a:schemeClr val="tx2"/>
                </a:solidFill>
              </a:rPr>
              <a:t>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endParaRPr lang="uk-UA" dirty="0">
              <a:solidFill>
                <a:schemeClr val="tx2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uk-UA" dirty="0" err="1">
                <a:solidFill>
                  <a:schemeClr val="tx2"/>
                </a:solidFill>
              </a:rPr>
              <a:t>Модемы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выпускаются</a:t>
            </a:r>
            <a:r>
              <a:rPr lang="uk-UA" dirty="0">
                <a:solidFill>
                  <a:schemeClr val="tx2"/>
                </a:solidFill>
              </a:rPr>
              <a:t> в виде </a:t>
            </a:r>
            <a:r>
              <a:rPr lang="uk-UA" dirty="0" err="1">
                <a:solidFill>
                  <a:schemeClr val="tx2"/>
                </a:solidFill>
              </a:rPr>
              <a:t>отдельных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устройств</a:t>
            </a:r>
            <a:r>
              <a:rPr lang="uk-UA" dirty="0">
                <a:solidFill>
                  <a:schemeClr val="tx2"/>
                </a:solidFill>
              </a:rPr>
              <a:t> и в виде плат, </a:t>
            </a:r>
            <a:r>
              <a:rPr lang="uk-UA" dirty="0" err="1">
                <a:solidFill>
                  <a:schemeClr val="tx2"/>
                </a:solidFill>
              </a:rPr>
              <a:t>которые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вставляются</a:t>
            </a:r>
            <a:r>
              <a:rPr lang="uk-UA" dirty="0">
                <a:solidFill>
                  <a:schemeClr val="tx2"/>
                </a:solidFill>
              </a:rPr>
              <a:t> в </a:t>
            </a:r>
            <a:r>
              <a:rPr lang="uk-UA" dirty="0" err="1">
                <a:solidFill>
                  <a:schemeClr val="tx2"/>
                </a:solidFill>
              </a:rPr>
              <a:t>слоты</a:t>
            </a:r>
            <a:r>
              <a:rPr lang="uk-UA" dirty="0">
                <a:solidFill>
                  <a:schemeClr val="tx2"/>
                </a:solidFill>
              </a:rPr>
              <a:t> на </a:t>
            </a:r>
            <a:r>
              <a:rPr lang="uk-UA" dirty="0" err="1">
                <a:solidFill>
                  <a:schemeClr val="tx2"/>
                </a:solidFill>
              </a:rPr>
              <a:t>материнской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плате</a:t>
            </a:r>
            <a:r>
              <a:rPr lang="uk-UA" dirty="0">
                <a:solidFill>
                  <a:schemeClr val="tx2"/>
                </a:solidFill>
              </a:rPr>
              <a:t>.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206" name="Google Shape;206;p27"/>
          <p:cNvSpPr txBox="1">
            <a:spLocks noGrp="1"/>
          </p:cNvSpPr>
          <p:nvPr>
            <p:ph type="body" sz="quarter" idx="3"/>
          </p:nvPr>
        </p:nvSpPr>
        <p:spPr>
          <a:xfrm>
            <a:off x="310182" y="2310074"/>
            <a:ext cx="8523636" cy="200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uk-UA" dirty="0">
                <a:solidFill>
                  <a:schemeClr val="tx2"/>
                </a:solidFill>
              </a:rPr>
              <a:t>	Для подключения </a:t>
            </a:r>
            <a:r>
              <a:rPr lang="uk-UA" dirty="0" err="1">
                <a:solidFill>
                  <a:schemeClr val="tx2"/>
                </a:solidFill>
              </a:rPr>
              <a:t>отдельных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компьютеров</a:t>
            </a:r>
            <a:r>
              <a:rPr lang="uk-UA" dirty="0">
                <a:solidFill>
                  <a:schemeClr val="tx2"/>
                </a:solidFill>
              </a:rPr>
              <a:t> и </a:t>
            </a:r>
            <a:r>
              <a:rPr lang="uk-UA" dirty="0" err="1">
                <a:solidFill>
                  <a:schemeClr val="tx2"/>
                </a:solidFill>
              </a:rPr>
              <a:t>локальных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сетей</a:t>
            </a:r>
            <a:r>
              <a:rPr lang="uk-UA" dirty="0">
                <a:solidFill>
                  <a:schemeClr val="tx2"/>
                </a:solidFill>
              </a:rPr>
              <a:t> к </a:t>
            </a:r>
            <a:r>
              <a:rPr lang="uk-UA" dirty="0" err="1">
                <a:solidFill>
                  <a:schemeClr val="tx2"/>
                </a:solidFill>
              </a:rPr>
              <a:t>всемирной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глобальной</a:t>
            </a:r>
            <a:r>
              <a:rPr lang="uk-UA" dirty="0">
                <a:solidFill>
                  <a:schemeClr val="tx2"/>
                </a:solidFill>
              </a:rPr>
              <a:t> сети </a:t>
            </a:r>
            <a:r>
              <a:rPr lang="uk-UA" dirty="0" err="1">
                <a:solidFill>
                  <a:schemeClr val="tx2"/>
                </a:solidFill>
              </a:rPr>
              <a:t>Интернет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можно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применять</a:t>
            </a:r>
            <a:r>
              <a:rPr lang="uk-UA" dirty="0">
                <a:solidFill>
                  <a:schemeClr val="tx2"/>
                </a:solidFill>
              </a:rPr>
              <a:t>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v"/>
            </a:pPr>
            <a:r>
              <a:rPr lang="uk-UA" dirty="0" err="1">
                <a:solidFill>
                  <a:schemeClr val="tx2"/>
                </a:solidFill>
              </a:rPr>
              <a:t>телефонную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связь</a:t>
            </a:r>
            <a:r>
              <a:rPr lang="uk-UA" dirty="0">
                <a:solidFill>
                  <a:schemeClr val="tx2"/>
                </a:solidFill>
              </a:rPr>
              <a:t>,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v"/>
            </a:pPr>
            <a:r>
              <a:rPr lang="uk-UA" dirty="0" err="1">
                <a:solidFill>
                  <a:schemeClr val="tx2"/>
                </a:solidFill>
              </a:rPr>
              <a:t>кабельные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телевизионные</a:t>
            </a:r>
            <a:r>
              <a:rPr lang="uk-UA" dirty="0">
                <a:solidFill>
                  <a:schemeClr val="tx2"/>
                </a:solidFill>
              </a:rPr>
              <a:t> сети,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v"/>
            </a:pPr>
            <a:r>
              <a:rPr lang="uk-UA" dirty="0" err="1">
                <a:solidFill>
                  <a:schemeClr val="tx2"/>
                </a:solidFill>
              </a:rPr>
              <a:t>спутниковую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мобильную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связь</a:t>
            </a:r>
            <a:r>
              <a:rPr lang="uk-UA" dirty="0">
                <a:solidFill>
                  <a:schemeClr val="tx2"/>
                </a:solidFill>
              </a:rPr>
              <a:t>.</a:t>
            </a:r>
            <a:endParaRPr dirty="0">
              <a:solidFill>
                <a:schemeClr val="tx2"/>
              </a:solidFill>
            </a:endParaRPr>
          </a:p>
          <a:p>
            <a:pPr marL="285750" lvl="0" indent="-285750" algn="l" rtl="0">
              <a:spcBef>
                <a:spcPts val="940"/>
              </a:spcBef>
              <a:spcAft>
                <a:spcPts val="0"/>
              </a:spcAft>
              <a:buSzPct val="80000"/>
              <a:buNone/>
            </a:pPr>
            <a:r>
              <a:rPr lang="uk-UA" dirty="0">
                <a:solidFill>
                  <a:schemeClr val="tx2"/>
                </a:solidFill>
              </a:rPr>
              <a:t>      </a:t>
            </a:r>
            <a:r>
              <a:rPr lang="uk-UA" dirty="0" err="1">
                <a:solidFill>
                  <a:schemeClr val="tx2"/>
                </a:solidFill>
              </a:rPr>
              <a:t>Параметры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сигналов</a:t>
            </a:r>
            <a:r>
              <a:rPr lang="uk-UA" dirty="0">
                <a:solidFill>
                  <a:schemeClr val="tx2"/>
                </a:solidFill>
              </a:rPr>
              <a:t>, </a:t>
            </a:r>
            <a:r>
              <a:rPr lang="uk-UA" dirty="0" err="1">
                <a:solidFill>
                  <a:schemeClr val="tx2"/>
                </a:solidFill>
              </a:rPr>
              <a:t>передаваемых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этими</a:t>
            </a:r>
            <a:r>
              <a:rPr lang="uk-UA" dirty="0">
                <a:solidFill>
                  <a:schemeClr val="tx2"/>
                </a:solidFill>
              </a:rPr>
              <a:t> каналами </a:t>
            </a:r>
            <a:r>
              <a:rPr lang="uk-UA" dirty="0" err="1">
                <a:solidFill>
                  <a:schemeClr val="tx2"/>
                </a:solidFill>
              </a:rPr>
              <a:t>связи</a:t>
            </a:r>
            <a:r>
              <a:rPr lang="uk-UA" dirty="0">
                <a:solidFill>
                  <a:schemeClr val="tx2"/>
                </a:solidFill>
              </a:rPr>
              <a:t> и </a:t>
            </a:r>
            <a:r>
              <a:rPr lang="uk-UA" dirty="0" err="1">
                <a:solidFill>
                  <a:schemeClr val="tx2"/>
                </a:solidFill>
              </a:rPr>
              <a:t>сигналов</a:t>
            </a:r>
            <a:r>
              <a:rPr lang="uk-UA" dirty="0">
                <a:solidFill>
                  <a:schemeClr val="tx2"/>
                </a:solidFill>
              </a:rPr>
              <a:t>, </a:t>
            </a:r>
            <a:r>
              <a:rPr lang="uk-UA" dirty="0" err="1">
                <a:solidFill>
                  <a:schemeClr val="tx2"/>
                </a:solidFill>
              </a:rPr>
              <a:t>применяемых</a:t>
            </a:r>
            <a:r>
              <a:rPr lang="uk-UA" dirty="0">
                <a:solidFill>
                  <a:schemeClr val="tx2"/>
                </a:solidFill>
              </a:rPr>
              <a:t> в </a:t>
            </a:r>
            <a:r>
              <a:rPr lang="uk-UA" dirty="0" err="1">
                <a:solidFill>
                  <a:schemeClr val="tx2"/>
                </a:solidFill>
              </a:rPr>
              <a:t>локальных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сетях</a:t>
            </a:r>
            <a:r>
              <a:rPr lang="uk-UA" dirty="0">
                <a:solidFill>
                  <a:schemeClr val="tx2"/>
                </a:solidFill>
              </a:rPr>
              <a:t> и в </a:t>
            </a:r>
            <a:r>
              <a:rPr lang="uk-UA" dirty="0" err="1">
                <a:solidFill>
                  <a:schemeClr val="tx2"/>
                </a:solidFill>
              </a:rPr>
              <a:t>самом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компьютере</a:t>
            </a:r>
            <a:r>
              <a:rPr lang="uk-UA" dirty="0">
                <a:solidFill>
                  <a:schemeClr val="tx2"/>
                </a:solidFill>
              </a:rPr>
              <a:t>, </a:t>
            </a:r>
            <a:r>
              <a:rPr lang="uk-UA" dirty="0" err="1">
                <a:solidFill>
                  <a:schemeClr val="tx2"/>
                </a:solidFill>
              </a:rPr>
              <a:t>отличаются</a:t>
            </a:r>
            <a:r>
              <a:rPr lang="uk-UA" dirty="0">
                <a:solidFill>
                  <a:schemeClr val="tx2"/>
                </a:solidFill>
              </a:rPr>
              <a:t>. </a:t>
            </a:r>
            <a:r>
              <a:rPr lang="uk-UA" dirty="0" err="1">
                <a:solidFill>
                  <a:schemeClr val="tx2"/>
                </a:solidFill>
              </a:rPr>
              <a:t>Поэтому</a:t>
            </a:r>
            <a:r>
              <a:rPr lang="uk-UA" dirty="0">
                <a:solidFill>
                  <a:schemeClr val="tx2"/>
                </a:solidFill>
              </a:rPr>
              <a:t> для подключения к </a:t>
            </a:r>
            <a:r>
              <a:rPr lang="uk-UA" dirty="0" err="1">
                <a:solidFill>
                  <a:schemeClr val="tx2"/>
                </a:solidFill>
              </a:rPr>
              <a:t>глобальной</a:t>
            </a:r>
            <a:r>
              <a:rPr lang="uk-UA" dirty="0">
                <a:solidFill>
                  <a:schemeClr val="tx2"/>
                </a:solidFill>
              </a:rPr>
              <a:t> сети </a:t>
            </a:r>
            <a:r>
              <a:rPr lang="uk-UA" dirty="0" err="1">
                <a:solidFill>
                  <a:schemeClr val="tx2"/>
                </a:solidFill>
              </a:rPr>
              <a:t>нужен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специальное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устройство</a:t>
            </a:r>
            <a:r>
              <a:rPr lang="uk-UA" dirty="0">
                <a:solidFill>
                  <a:schemeClr val="tx2"/>
                </a:solidFill>
              </a:rPr>
              <a:t> - </a:t>
            </a:r>
            <a:r>
              <a:rPr lang="uk-UA" b="1" dirty="0">
                <a:solidFill>
                  <a:schemeClr val="tx2"/>
                </a:solidFill>
              </a:rPr>
              <a:t>модем.</a:t>
            </a:r>
            <a:endParaRPr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>
            <a:spLocks noGrp="1"/>
          </p:cNvSpPr>
          <p:nvPr>
            <p:ph type="title"/>
          </p:nvPr>
        </p:nvSpPr>
        <p:spPr>
          <a:xfrm>
            <a:off x="762001" y="130598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uk-UA"/>
              <a:t>МОДЕМЫ</a:t>
            </a:r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body" idx="1"/>
          </p:nvPr>
        </p:nvSpPr>
        <p:spPr>
          <a:xfrm>
            <a:off x="762001" y="1307232"/>
            <a:ext cx="3716866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uk-UA" sz="1800" dirty="0">
                <a:solidFill>
                  <a:schemeClr val="tx2"/>
                </a:solidFill>
              </a:rPr>
              <a:t>ВНУТРЕННИЙ МОДЕМ</a:t>
            </a:r>
            <a:endParaRPr sz="1800" dirty="0">
              <a:solidFill>
                <a:schemeClr val="tx2"/>
              </a:solidFill>
            </a:endParaRPr>
          </a:p>
        </p:txBody>
      </p:sp>
      <p:sp>
        <p:nvSpPr>
          <p:cNvPr id="215" name="Google Shape;215;p28"/>
          <p:cNvSpPr txBox="1">
            <a:spLocks noGrp="1"/>
          </p:cNvSpPr>
          <p:nvPr>
            <p:ph sz="half" idx="2"/>
          </p:nvPr>
        </p:nvSpPr>
        <p:spPr>
          <a:xfrm>
            <a:off x="4855016" y="1340570"/>
            <a:ext cx="376405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uk-UA" dirty="0">
                <a:solidFill>
                  <a:schemeClr val="tx2"/>
                </a:solidFill>
              </a:rPr>
              <a:t>ВНЕШНИЙ</a:t>
            </a:r>
            <a:r>
              <a:rPr lang="uk-UA" dirty="0"/>
              <a:t> МОДЕМ</a:t>
            </a:r>
            <a:endParaRPr dirty="0"/>
          </a:p>
        </p:txBody>
      </p:sp>
      <p:pic>
        <p:nvPicPr>
          <p:cNvPr id="214" name="Google Shape;214;p28"/>
          <p:cNvPicPr preferRelativeResize="0">
            <a:picLocks noGrp="1"/>
          </p:cNvPicPr>
          <p:nvPr>
            <p:ph type="body" sz="quarter" idx="3"/>
          </p:nvPr>
        </p:nvPicPr>
        <p:blipFill rotWithShape="1">
          <a:blip r:embed="rId3">
            <a:alphaModFix/>
          </a:blip>
          <a:stretch/>
        </p:blipFill>
        <p:spPr>
          <a:xfrm>
            <a:off x="5557836" y="2550541"/>
            <a:ext cx="2783523" cy="2509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4414" y="2392128"/>
            <a:ext cx="2571768" cy="266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184</TotalTime>
  <Words>972</Words>
  <Application>Microsoft Office PowerPoint</Application>
  <PresentationFormat>Экран (4:3)</PresentationFormat>
  <Paragraphs>103</Paragraphs>
  <Slides>21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Century Gothic</vt:lpstr>
      <vt:lpstr>Noto Sans Symbols</vt:lpstr>
      <vt:lpstr>Wingdings</vt:lpstr>
      <vt:lpstr>Wingdings 3</vt:lpstr>
      <vt:lpstr>Ион</vt:lpstr>
      <vt:lpstr>Презентация PowerPoint</vt:lpstr>
      <vt:lpstr>АППАРАТНОЕ ОБОРУДОВАНИЕ КОМПЬЮТЕРНЫХ СЕТЕЙ</vt:lpstr>
      <vt:lpstr>СЕТЕВЫЕ КАБЕЛИ</vt:lpstr>
      <vt:lpstr>СРЕДА ПЕРЕДАЧИ</vt:lpstr>
      <vt:lpstr>СРЕДА ПЕРЕДАЧИ</vt:lpstr>
      <vt:lpstr>СЕТЕВЫЕ ИНТЕРФЕЙСЫ</vt:lpstr>
      <vt:lpstr>СЕТЕВЫЕ ИНТЕРФЕЙСЫ</vt:lpstr>
      <vt:lpstr>МОДЕМЫ</vt:lpstr>
      <vt:lpstr>МОДЕМЫ</vt:lpstr>
      <vt:lpstr>МОДЕМЫ</vt:lpstr>
      <vt:lpstr>МОДЕМЫ</vt:lpstr>
      <vt:lpstr>МОДЕМЫ</vt:lpstr>
      <vt:lpstr>КОНЦЕНТРАТОРЫ, КОММУТАТОРЫ И ТОЧКИ БЕСПРОВОДНОГО ДОСТУПА</vt:lpstr>
      <vt:lpstr>КОНЦЕНТРАТОРЫ, КОММУТАТОРЫ И ТОЧКИ БЕСПРОВОДНОГО ДОСТУПА</vt:lpstr>
      <vt:lpstr>Презентация PowerPoint</vt:lpstr>
      <vt:lpstr>МОСТЫ И МАРШРУТИЗАТОРЫ</vt:lpstr>
      <vt:lpstr>ПРОГРАММНОЕ ОБЕСПЕЧЕНИЕ КОМПЬЮТЕРНЫХ СЕТЕЙ</vt:lpstr>
      <vt:lpstr>ПРОГРАММНОЕ ОБЕСПЕЧЕНИЕ ОДНОРАНГОВЫХ СЕТЕЙ</vt:lpstr>
      <vt:lpstr>ПРОГРАММНОЕ ОБЕСПЕЧЕНИЕ КЛИЕНТ-СЕРВЕРНЫХ СЕТЕЙ</vt:lpstr>
      <vt:lpstr>Презентация PowerPoint</vt:lpstr>
      <vt:lpstr>ДОСТУП К СЕТИ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Кимерина Ирина Сергеевна</dc:creator>
  <cp:lastModifiedBy>Кимерина Ирина Сергеевна</cp:lastModifiedBy>
  <cp:revision>11</cp:revision>
  <dcterms:modified xsi:type="dcterms:W3CDTF">2023-04-26T09:11:19Z</dcterms:modified>
</cp:coreProperties>
</file>