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19"/>
  </p:notesMasterIdLst>
  <p:handoutMasterIdLst>
    <p:handoutMasterId r:id="rId20"/>
  </p:handoutMasterIdLst>
  <p:sldIdLst>
    <p:sldId id="259" r:id="rId2"/>
    <p:sldId id="265" r:id="rId3"/>
    <p:sldId id="260" r:id="rId4"/>
    <p:sldId id="264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</p:sldIdLst>
  <p:sldSz cx="12188825" cy="6858000"/>
  <p:notesSz cx="6858000" cy="9144000"/>
  <p:defaultTextStyle>
    <a:defPPr rtl="0">
      <a:defRPr lang="ru-r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04" userDrawn="1">
          <p15:clr>
            <a:srgbClr val="A4A3A4"/>
          </p15:clr>
        </p15:guide>
        <p15:guide id="3" orient="horz" pos="4144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1136" userDrawn="1">
          <p15:clr>
            <a:srgbClr val="A4A3A4"/>
          </p15:clr>
        </p15:guide>
        <p15:guide id="6" pos="3839" userDrawn="1">
          <p15:clr>
            <a:srgbClr val="A4A3A4"/>
          </p15:clr>
        </p15:guide>
        <p15:guide id="7" pos="191" userDrawn="1">
          <p15:clr>
            <a:srgbClr val="A4A3A4"/>
          </p15:clr>
        </p15:guide>
        <p15:guide id="8" pos="7486" userDrawn="1">
          <p15:clr>
            <a:srgbClr val="A4A3A4"/>
          </p15:clr>
        </p15:guide>
        <p15:guide id="9" pos="576" userDrawn="1">
          <p15:clr>
            <a:srgbClr val="A4A3A4"/>
          </p15:clr>
        </p15:guide>
        <p15:guide id="10" pos="71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7" d="100"/>
          <a:sy n="117" d="100"/>
        </p:scale>
        <p:origin x="294" y="102"/>
      </p:cViewPr>
      <p:guideLst>
        <p:guide orient="horz" pos="2160"/>
        <p:guide orient="horz" pos="304"/>
        <p:guide orient="horz" pos="4144"/>
        <p:guide orient="horz" pos="3952"/>
        <p:guide orient="horz" pos="1136"/>
        <p:guide pos="3839"/>
        <p:guide pos="191"/>
        <p:guide pos="7486"/>
        <p:guide pos="576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DA52D9BF-D574-4807-B36C-9E2A025BE82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E11EC53-F507-411E-9ADC-FBCFECE09D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E11EC53-F507-411E-9ADC-FBCFECE09D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4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8246" y="1828800"/>
            <a:ext cx="9220200" cy="2147926"/>
          </a:xfrm>
        </p:spPr>
        <p:txBody>
          <a:bodyPr rtlCol="0" anchor="ctr">
            <a:normAutofit/>
          </a:bodyPr>
          <a:lstStyle>
            <a:lvl1pPr algn="ctr" rtl="0">
              <a:defRPr sz="4400" cap="all" normalizeH="0" baseline="0"/>
            </a:lvl1pPr>
          </a:lstStyle>
          <a:p>
            <a:pPr rtl="0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8246" y="4063998"/>
            <a:ext cx="9220200" cy="1016000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2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6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Альтернатив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rtlCol="0" anchor="b" anchorCtr="0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9" name="Прямоугольник 8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sz="240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507869" y="482602"/>
            <a:ext cx="6602281" cy="5842001"/>
          </a:xfrm>
          <a:noFill/>
          <a:ln w="9525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 rtl="0">
              <a:buNone/>
              <a:defRPr sz="27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2" indent="0" algn="l" rtl="0">
              <a:buNone/>
              <a:defRPr sz="2700"/>
            </a:lvl5pPr>
            <a:lvl6pPr marL="3047466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ru-RU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2" indent="0" algn="l" rtl="0">
              <a:buNone/>
              <a:defRPr sz="1200"/>
            </a:lvl5pPr>
            <a:lvl6pPr marL="3047466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2669581" algn="l" rtl="0">
              <a:defRPr baseline="0"/>
            </a:lvl6pPr>
            <a:lvl7pPr marL="2669581" algn="l" rtl="0">
              <a:defRPr baseline="0"/>
            </a:lvl7pPr>
            <a:lvl8pPr marL="2669581" algn="l" rtl="0">
              <a:defRPr baseline="0"/>
            </a:lvl8pPr>
            <a:lvl9pPr marL="2669581" algn="l" rtl="0">
              <a:defRPr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040043" y="685800"/>
            <a:ext cx="1843982" cy="5588002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163" y="685800"/>
            <a:ext cx="9040045" cy="5588002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163" y="1803401"/>
            <a:ext cx="10360501" cy="4470400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1524002"/>
            <a:ext cx="9751060" cy="1992597"/>
          </a:xfrm>
        </p:spPr>
        <p:txBody>
          <a:bodyPr rtlCol="0" anchor="b" anchorCtr="0">
            <a:noAutofit/>
          </a:bodyPr>
          <a:lstStyle>
            <a:lvl1pPr algn="ctr" rtl="0">
              <a:defRPr sz="4400" b="0" cap="all" baseline="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18883" y="3632200"/>
            <a:ext cx="9751060" cy="1016000"/>
          </a:xfrm>
        </p:spPr>
        <p:txBody>
          <a:bodyPr rtlCol="0" anchor="t" anchorCtr="0">
            <a:noAutofit/>
          </a:bodyPr>
          <a:lstStyle>
            <a:lvl1pPr marL="0" indent="0" algn="ctr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2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6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162" y="1803401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marL="2669581" algn="l" rtl="0">
              <a:defRPr sz="1400"/>
            </a:lvl7pPr>
            <a:lvl8pPr marL="2669581" algn="l" rtl="0">
              <a:defRPr sz="1400"/>
            </a:lvl8pPr>
            <a:lvl9pPr marL="2669581" algn="l" rtl="0"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7559" y="1803401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marL="2669581" algn="l" rtl="0">
              <a:defRPr sz="1400" baseline="0"/>
            </a:lvl6pPr>
            <a:lvl7pPr marL="2669581" algn="l" rtl="0">
              <a:defRPr sz="1400" baseline="0"/>
            </a:lvl7pPr>
            <a:lvl8pPr marL="2669581" algn="l" rtl="0">
              <a:defRPr sz="1400" baseline="0"/>
            </a:lvl8pPr>
            <a:lvl9pPr marL="2669581" algn="l" rtl="0">
              <a:defRPr sz="14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914162" y="1803400"/>
            <a:ext cx="4977104" cy="914400"/>
          </a:xfrm>
        </p:spPr>
        <p:txBody>
          <a:bodyPr rtlCol="0" anchor="ctr">
            <a:noAutofit/>
          </a:bodyPr>
          <a:lstStyle>
            <a:lvl1pPr marL="0" indent="0" algn="l" rtl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2" indent="0" algn="l" rtl="0">
              <a:buNone/>
              <a:defRPr sz="2100" b="1"/>
            </a:lvl5pPr>
            <a:lvl6pPr marL="3047466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14162" y="2717800"/>
            <a:ext cx="4977104" cy="3556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marL="2669581" algn="l" rtl="0">
              <a:defRPr sz="1400"/>
            </a:lvl6pPr>
            <a:lvl7pPr marL="2669581" algn="l" rtl="0">
              <a:defRPr sz="1400"/>
            </a:lvl7pPr>
            <a:lvl8pPr marL="2669581" algn="l" rtl="0">
              <a:defRPr sz="1400"/>
            </a:lvl8pPr>
            <a:lvl9pPr marL="2669581" algn="l" rtl="0"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97559" y="1803400"/>
            <a:ext cx="4977104" cy="914400"/>
          </a:xfrm>
        </p:spPr>
        <p:txBody>
          <a:bodyPr rtlCol="0" anchor="ctr">
            <a:noAutofit/>
          </a:bodyPr>
          <a:lstStyle>
            <a:lvl1pPr marL="0" indent="0" algn="l" rtl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2" indent="0" algn="l" rtl="0">
              <a:buNone/>
              <a:defRPr sz="2100" b="1"/>
            </a:lvl5pPr>
            <a:lvl6pPr marL="3047466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7559" y="2717800"/>
            <a:ext cx="4977104" cy="3556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marL="2669581" algn="l" rtl="0">
              <a:defRPr sz="1400"/>
            </a:lvl6pPr>
            <a:lvl7pPr marL="2669581" algn="l" rtl="0">
              <a:defRPr sz="1400"/>
            </a:lvl7pPr>
            <a:lvl8pPr marL="2669581" algn="l" rtl="0">
              <a:defRPr sz="1400" baseline="0"/>
            </a:lvl8pPr>
            <a:lvl9pPr marL="2669581" algn="l" rtl="0">
              <a:defRPr sz="14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8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20" name="Прямоугольник 19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sz="24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white">
          <a:xfrm>
            <a:off x="507868" y="482602"/>
            <a:ext cx="6602280" cy="5842001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2" indent="0" algn="l" rtl="0">
              <a:buNone/>
              <a:defRPr sz="1200"/>
            </a:lvl5pPr>
            <a:lvl6pPr marL="3047466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9134" y="1905000"/>
            <a:ext cx="5180251" cy="1727200"/>
          </a:xfrm>
        </p:spPr>
        <p:txBody>
          <a:bodyPr rtlCol="0" anchor="b" anchorCtr="0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9" name="Прямоугольник 8"/>
          <p:cNvSpPr/>
          <p:nvPr/>
        </p:nvSpPr>
        <p:spPr>
          <a:xfrm>
            <a:off x="0" y="-1115"/>
            <a:ext cx="6093594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sz="240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507870" y="482601"/>
            <a:ext cx="5077859" cy="5862706"/>
          </a:xfrm>
          <a:noFill/>
          <a:ln w="9525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 rtl="0">
              <a:buNone/>
              <a:defRPr sz="27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2" indent="0" algn="l" rtl="0">
              <a:buNone/>
              <a:defRPr sz="2700"/>
            </a:lvl5pPr>
            <a:lvl6pPr marL="3047466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ru-RU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9134" y="3733800"/>
            <a:ext cx="5180251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2" indent="0" algn="l" rtl="0">
              <a:buNone/>
              <a:defRPr sz="1200"/>
            </a:lvl5pPr>
            <a:lvl6pPr marL="3047466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914163" y="1803401"/>
            <a:ext cx="10360501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914163" y="6375400"/>
            <a:ext cx="7414869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735324" y="6375400"/>
            <a:ext cx="142203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01.09.2016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441760" y="6375400"/>
            <a:ext cx="832903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48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Cambria" pitchFamily="18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5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2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6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3772" y="3573016"/>
            <a:ext cx="11521280" cy="2147926"/>
          </a:xfrm>
        </p:spPr>
        <p:txBody>
          <a:bodyPr rtlCol="0">
            <a:normAutofit/>
          </a:bodyPr>
          <a:lstStyle/>
          <a:p>
            <a:pPr rtl="0"/>
            <a:r>
              <a:rPr lang="ru-RU" sz="4800" b="1" dirty="0"/>
              <a:t>Малая земля – священная земля</a:t>
            </a:r>
            <a:endParaRPr lang="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7789" y="548680"/>
            <a:ext cx="11233248" cy="576064"/>
          </a:xfrm>
        </p:spPr>
        <p:txBody>
          <a:bodyPr rtlCol="0">
            <a:normAutofit/>
          </a:bodyPr>
          <a:lstStyle/>
          <a:p>
            <a:pPr rtl="0"/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час, посвященный Всероссийской акции «Бескозырка»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0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47055" y="116632"/>
            <a:ext cx="7812867" cy="6624736"/>
          </a:xfrm>
        </p:spPr>
        <p:txBody>
          <a:bodyPr rtlCol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Подыма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Константин Иванович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1946 году в городе Приморско-Ахтарске Краснодарского края. С 1954 года ученик 18-й школы Новороссийска. С 1964 по 1970 годы был сотрудником редакции газеты «Новороссийский рабочий».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1974 году окончил Всесоюзный Государственный институт кинематографии. Кинодраматург, писатель, поэт, киноактёр.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1974 по 1979 годы — редактор в сценарно-редакционном отделе Киностудии Госкино РСФСР.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1979 года по его сценариям создано 20 документальных и научно-популярных кинолент. Автор 40 прозаических, поэтических, публицистических книг. Член Новороссийского Союза литераторов, член Московской городской организации Союза писателей России, член общероссийской Гильдии сценаристов кино и телевидения Союза кинематографистов. Инициатор поисковой работы и увековечивания памяти погибших героев Великой Отечественной войны. Основатель городской литературно-патриотической организации «Шхуна ровесников». Основоположник городских акций «Письма в будущее», операция «Бескозырка», «Вахта памяти», «Погибаю, но не сдаюсь», «Клинок» и т.д.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Ушел из жизни 23 апреля 2013 года. В соответствии с завещанием, его прах развеян над Цемесской бухтой.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88181D-0200-F0E4-CEEA-10107721A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922" y="188640"/>
            <a:ext cx="4081848" cy="28083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436BE0-E51B-9F11-77A8-3084AF9D8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23" b="37655"/>
          <a:stretch/>
        </p:blipFill>
        <p:spPr>
          <a:xfrm>
            <a:off x="7959922" y="3208258"/>
            <a:ext cx="3982658" cy="3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1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61764" y="675887"/>
            <a:ext cx="5544616" cy="6048672"/>
          </a:xfrm>
        </p:spPr>
        <p:txBody>
          <a:bodyPr rtlCol="0">
            <a:noAutofit/>
          </a:bodyPr>
          <a:lstStyle/>
          <a:p>
            <a:pPr marL="0" lvl="0" indent="0" rtl="0"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1968 ритуал памяти защитников Новороссийска проводится ежегодно и стал всероссийской акцией, в которой участвуют представители других российских городов-героев.</a:t>
            </a:r>
          </a:p>
          <a:p>
            <a:pPr marL="0" lvl="0" indent="0" rtl="0"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год акция «Бескозырка» - это большое, важное событие для Новороссийска.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DB9EEE-6316-C869-14B5-9F0478689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380" y="2009798"/>
            <a:ext cx="4428492" cy="29523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097711-5766-910A-D1F2-632630C06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451" y="4103987"/>
            <a:ext cx="3894623" cy="25914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BFBE2E-172D-EE31-355A-E47D6D5F3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618" y="45447"/>
            <a:ext cx="410445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00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61764" y="260648"/>
            <a:ext cx="11737304" cy="6480720"/>
          </a:xfrm>
        </p:spPr>
        <p:txBody>
          <a:bodyPr rtlCol="0">
            <a:noAutofit/>
          </a:bodyPr>
          <a:lstStyle/>
          <a:p>
            <a:pPr marL="0" lvl="0" indent="0" rtl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каждого новороссийца этот день особенный.</a:t>
            </a:r>
          </a:p>
          <a:p>
            <a:pPr marL="0" lvl="0" indent="0" rtl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проходит этот день?</a:t>
            </a:r>
          </a:p>
          <a:p>
            <a:pPr marL="0" lvl="0" indent="0" rtl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 февраля мероприятия начинаются с возложения цветов к мемориалам и памятникам города-героя главой города, главами районов, депутатами, молодёжью.</a:t>
            </a:r>
          </a:p>
          <a:p>
            <a:pPr marL="0" lvl="0" indent="0" rtl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Вечером у вечного огня на Площади Героев проходит ритуал передачи «Вечного огня». Факел, зажженный у монумента, отправился в Южную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Озерейку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еще один факел в сопровождении почетного караула доставляется к памятнику-ансамблю «Малая земля».</a:t>
            </a:r>
          </a:p>
          <a:p>
            <a:pPr marL="0" lvl="0" indent="0" rtl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Торжественное шествие участников операции «Бескозырка».</a:t>
            </a:r>
          </a:p>
          <a:p>
            <a:pPr marL="0" lvl="0" indent="0" rtl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 залпы ружейного салюта бескозырку опускают на волны Цемесской бухты.</a:t>
            </a:r>
          </a:p>
        </p:txBody>
      </p:sp>
    </p:spTree>
    <p:extLst>
      <p:ext uri="{BB962C8B-B14F-4D97-AF65-F5344CB8AC3E}">
        <p14:creationId xmlns:p14="http://schemas.microsoft.com/office/powerpoint/2010/main" val="142711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89756" y="548680"/>
            <a:ext cx="5544616" cy="6048672"/>
          </a:xfrm>
        </p:spPr>
        <p:txBody>
          <a:bodyPr rtlCol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Плывут венки. Плывут, плывут, качаясь,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бескозырки с лентами плывут,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Проносятся стремительные чайки,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Врываются в рассветный наш салют.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школьники в молчании застыли,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дедов их приспущен гордый флаг.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Когда-то, у Мысхако, в полумиле,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 там десантом был отброшен враг.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Кореньков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073271-2F6E-BFE7-9E3E-C09AA3CE3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396" y="260648"/>
            <a:ext cx="593447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1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89756" y="476672"/>
            <a:ext cx="5760640" cy="6048672"/>
          </a:xfrm>
        </p:spPr>
        <p:txBody>
          <a:bodyPr rtlCol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стремительном рывке выскочил на берег и стал на вечный прикол в граните и бронзе корабль-мемориал. На левом «борту» корабля расположена скульптурная группа «Десантники»- десятиметровая по высоте композиция из бронзовых фигур морских пехотинцев - они устремлены вперёд.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памятника – галерея боевой славы, в центре – скульптурная композиция «Клятва», здесь находится позолоченная бронзовая капсула «Сердце» с именами героев, погибших в боях за Новороссийск.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величественный памятник всем, кто отдал жизнь за Родину.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9AB2A6-FF24-D78F-0CC3-F11DC9479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468" y="4005064"/>
            <a:ext cx="4934322" cy="27412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DE7AFF-AE02-CD10-3414-A3BF51644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" t="2678" b="11801"/>
          <a:stretch/>
        </p:blipFill>
        <p:spPr>
          <a:xfrm>
            <a:off x="5961974" y="332656"/>
            <a:ext cx="6037095" cy="354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32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89756" y="188640"/>
            <a:ext cx="7200800" cy="6336704"/>
          </a:xfrm>
        </p:spPr>
        <p:txBody>
          <a:bodyPr rtlCol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Недалеко от мемориала «Малая земля» открывает маршрут посещения мемориального комплекса «Долина смерти» в с. Мысхако памятник «Взрыв». Монумент выполнен из осколков мин и снарядов.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каждого защитника Малой земли пришлось 1250 килограммов металла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снарядов, мин, авиабомб.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одном квадратном метре основания памятника – 1250 килограммов осколков, найденных у бывших окопов, собранных в единый взрыв.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635DCD0-B4B6-F4C6-476F-2CA7E826A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80" y="188640"/>
            <a:ext cx="4186965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27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89756" y="188640"/>
            <a:ext cx="7200800" cy="6480720"/>
          </a:xfrm>
        </p:spPr>
        <p:txBody>
          <a:bodyPr rtlCol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высоко оценила подвиг защитников черноморской твердыни. В 1973 году Новороссийск был удостоен почетного звания «Город-герой» с вручением ему ордена Ленина и медали «Золотая Звезда».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площади Героев зажжён огонь Вечной славы в память о тех, кто отдал самое дорогое – свою жизнь – во имя спасения Родины.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и мы почтим память о доблестных героях минутой молчания.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лет прошло со времён окончания Великой Отечественной войны, но память о тех временах живёт в сердце каждого до сих пор.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«Никто не забыт, ничто не забыто».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5CAACC-D89B-B9AC-7B8C-85E31536EC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4" r="60452" b="8254"/>
          <a:stretch/>
        </p:blipFill>
        <p:spPr>
          <a:xfrm>
            <a:off x="7246540" y="188640"/>
            <a:ext cx="2086792" cy="45365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161D27-2521-9E25-472B-2288E0B08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23" r="4641"/>
          <a:stretch/>
        </p:blipFill>
        <p:spPr>
          <a:xfrm>
            <a:off x="9591482" y="2294806"/>
            <a:ext cx="2408096" cy="43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4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89756" y="188640"/>
            <a:ext cx="11737304" cy="6336704"/>
          </a:xfrm>
        </p:spPr>
        <p:txBody>
          <a:bodyPr rtlCol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 урока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rt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каком историческом событии, происходившем во время Великой Отечественной войны в нашем городе мы говорили на уроке мужества?</a:t>
            </a:r>
          </a:p>
          <a:p>
            <a:pPr marL="0" lvl="0" rt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rt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это происходило?</a:t>
            </a:r>
          </a:p>
          <a:p>
            <a:pPr marL="0" lvl="0" rt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rt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проходит в нашем городе День памяти – операция «Бескозырка»?</a:t>
            </a:r>
          </a:p>
          <a:p>
            <a:pPr marL="0" lvl="0" rt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Какие памятники, в честь погибших моряков на Малой земле вы можете назвать?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28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61765" y="1196752"/>
            <a:ext cx="5976664" cy="5077049"/>
          </a:xfrm>
        </p:spPr>
        <p:txBody>
          <a:bodyPr rtlCol="0">
            <a:noAutofit/>
          </a:bodyPr>
          <a:lstStyle/>
          <a:p>
            <a:pPr marL="0" lvl="0" indent="0" rtl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классный час по теме «Малая земля - священная земля» посвящён героям - десантникам и событиям, происходящим во время Великой Отечественной войны – высадке десанта на Малой земле.</a:t>
            </a:r>
          </a:p>
          <a:p>
            <a:pPr marL="0" lvl="0" indent="0" rtl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проходила высадка десанта на Малой земле?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C813D7-4B09-976B-19B1-5B06DC20C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236" y="3185593"/>
            <a:ext cx="5400599" cy="36003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A7367A-C70D-F478-CD49-1BDA72A0F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237" y="836712"/>
            <a:ext cx="5400600" cy="283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5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EFFFFE2-F5EE-17EC-A2BB-13E1DFE4D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404813"/>
            <a:ext cx="1143000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5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76053" y="167253"/>
            <a:ext cx="5976664" cy="3816424"/>
          </a:xfrm>
        </p:spPr>
        <p:txBody>
          <a:bodyPr rtlCol="0">
            <a:noAutofit/>
          </a:bodyPr>
          <a:lstStyle/>
          <a:p>
            <a:pPr marL="0" lvl="0" indent="0" rtl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Стремясь оказать помощь в освобождении Новороссийска и Таманского полуострова, командование Северно-Кавказского фронта решило провести десантную операцию. Намечалось основной десант высадить в районе Южной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Озерейки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ночь с 3 на 4 февраля 1943 года десантный отряд на катерах пересёк Цемесскую бухту и, подойдя к берегу Мысхако в районе посёлка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Станички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высадился там неожиданно для противника.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AA3642-35F2-ABB6-225D-D20F76CEF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238" y="191391"/>
            <a:ext cx="5837370" cy="3312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98DB74-D6AA-90E3-17AE-861E440CF232}"/>
              </a:ext>
            </a:extLst>
          </p:cNvPr>
          <p:cNvSpPr txBox="1"/>
          <p:nvPr/>
        </p:nvSpPr>
        <p:spPr>
          <a:xfrm>
            <a:off x="238781" y="3861048"/>
            <a:ext cx="5976664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 «отвлекающий» десант, но по воле судьбы он стал основным. Десантные отряды в других направлениях не добивались успеха. Противник спешно подтягивал силы к месту высадки десанта, но было уже поздно. Десантники прочно закрепились на завоёванном рубеже, сюда прибывали всё новые силы.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4719AE-F03D-765C-1F7A-AD0F55A55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508" y="3645024"/>
            <a:ext cx="4721718" cy="314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6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61764" y="1196752"/>
            <a:ext cx="7272808" cy="5472608"/>
          </a:xfrm>
        </p:spPr>
        <p:txBody>
          <a:bodyPr rtlCol="0">
            <a:noAutofit/>
          </a:bodyPr>
          <a:lstStyle/>
          <a:p>
            <a:pPr marL="0" lvl="0" indent="0" rtl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командованием Цезаря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Куникова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отряд из 250 бойцов смелым броском сломил сопротивление врага и захватил плацдарм до 4 км по фронту. </a:t>
            </a:r>
          </a:p>
          <a:p>
            <a:pPr marL="0" lvl="0" indent="0" rtl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ту памятную ночь десантники майора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Куникова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проявили высокое воинское мастерство, смелость и мужество. Десантники несли потери. Геройски погиб в одном из боёв командир отряда Цезарь Львович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Куников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rtl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Малая земля жила…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D6C05A-68AB-5252-911C-745A015F6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50" r="11256"/>
          <a:stretch/>
        </p:blipFill>
        <p:spPr>
          <a:xfrm>
            <a:off x="7966620" y="836712"/>
            <a:ext cx="367240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6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7C7F4E-0F25-14E2-E668-AD641A91C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12" y="76200"/>
            <a:ext cx="10287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61764" y="188640"/>
            <a:ext cx="6696744" cy="6408712"/>
          </a:xfrm>
        </p:spPr>
        <p:txBody>
          <a:bodyPr rtlCol="0">
            <a:noAutofit/>
          </a:bodyPr>
          <a:lstStyle/>
          <a:p>
            <a:pPr marL="0" lvl="0" indent="0" rtl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Малая земля – это плацдарм, площадью 27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кв.км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rtl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225 дней и ночей здесь шли ожесточённые бои. Начало плацдарма было положено в ночь с 3 на 4 февраля.</a:t>
            </a:r>
          </a:p>
          <a:p>
            <a:pPr marL="0" lvl="0" indent="0" rtl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дни, когда противник совершал до 1,5 тысячи самолётовылетов, сбрасывая на советский десант десятки тонн смертоносного металла, горела земля, но моряки не отступали ни на шаг.</a:t>
            </a:r>
          </a:p>
          <a:p>
            <a:pPr marL="0" lvl="0" indent="0" rtl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Малая земля – священная земля.</a:t>
            </a:r>
          </a:p>
          <a:p>
            <a:pPr marL="0" lvl="0" indent="0" rtl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мы не могли, не смели отступать.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310C0F-CE8A-3F10-0B68-32A45B170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40" y="188640"/>
            <a:ext cx="5120568" cy="28803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651BFF-6521-4766-5C8C-545430DED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458" y="3269569"/>
            <a:ext cx="50863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61764" y="1196752"/>
            <a:ext cx="6048672" cy="5379451"/>
          </a:xfrm>
        </p:spPr>
        <p:txBody>
          <a:bodyPr rtlCol="0">
            <a:noAutofit/>
          </a:bodyPr>
          <a:lstStyle/>
          <a:p>
            <a:pPr marL="0" lvl="0" indent="0" rtl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1968 году молодые люди из Новороссийского патриотического клуба «Шхуна ровесников» предложили проводить акцию «Бескозырка».</a:t>
            </a:r>
          </a:p>
          <a:p>
            <a:pPr marL="0" lvl="0" indent="0" rtl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как вы считаете, почему именно так называется эта операция «Бескозырка»?</a:t>
            </a:r>
          </a:p>
          <a:p>
            <a:pPr marL="0" lvl="0" indent="0" rtl="0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AEAA78-9179-8793-59A0-97ACBC6F2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660" y="182661"/>
            <a:ext cx="2228021" cy="23162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105377-F407-9EEE-5806-E06D5D5AA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76" y="2558670"/>
            <a:ext cx="5256585" cy="415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4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61764" y="1268760"/>
            <a:ext cx="6048672" cy="5472608"/>
          </a:xfrm>
        </p:spPr>
        <p:txBody>
          <a:bodyPr rtlCol="0">
            <a:noAutofit/>
          </a:bodyPr>
          <a:lstStyle/>
          <a:p>
            <a:pPr marL="0" lvl="0" indent="0" rtl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инициативе молодого журналиста Константина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Подымы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решили зажечь факелы и пронести их с матросской бескозыркой через весь город к месту высадки на Малой земле и опустить бескозырку в море, в память о моряках, которые погибли в водах Чёрного моря. Хорошее начинание стало традицией, Всероссийской акцией.</a:t>
            </a:r>
          </a:p>
          <a:p>
            <a:pPr marL="0" lvl="0" indent="0" rtl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615D09-D456-7FC4-E324-FF8A1EB37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898" y="111358"/>
            <a:ext cx="5198368" cy="32489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C7B727-2D65-AF2A-FBB3-3673AEB76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938" y="2867944"/>
            <a:ext cx="4868019" cy="38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5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Шаблон оформления с алым фоном в альбомной ориентации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F03460512.potx" id="{FAD57A1D-FD3F-410E-BC16-DC0572F34EA3}" vid="{8B1535A0-4296-40FA-BB7E-C6BB75A63359}"/>
    </a:ext>
  </a:extLst>
</a:theme>
</file>

<file path=ppt/theme/theme2.xml><?xml version="1.0" encoding="utf-8"?>
<a:theme xmlns:a="http://schemas.openxmlformats.org/drawingml/2006/main" name="Тема Offic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Слайды с алыми тонами в альбомной ориентации</Template>
  <TotalTime>58</TotalTime>
  <Words>1062</Words>
  <Application>Microsoft Office PowerPoint</Application>
  <PresentationFormat>Произвольный</PresentationFormat>
  <Paragraphs>62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Cambria</vt:lpstr>
      <vt:lpstr>Century Gothic</vt:lpstr>
      <vt:lpstr>Times New Roman</vt:lpstr>
      <vt:lpstr>Шаблон оформления с алым фоном в альбомной ориентации</vt:lpstr>
      <vt:lpstr>Малая земля – священная земля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Малая земля – священная земля</dc:title>
  <dc:creator>Денис Томалак</dc:creator>
  <cp:lastModifiedBy>Денис Томалак</cp:lastModifiedBy>
  <cp:revision>1</cp:revision>
  <dcterms:created xsi:type="dcterms:W3CDTF">2023-06-09T04:16:03Z</dcterms:created>
  <dcterms:modified xsi:type="dcterms:W3CDTF">2023-06-09T05:14:26Z</dcterms:modified>
</cp:coreProperties>
</file>