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6"/>
  </p:notesMasterIdLst>
  <p:sldIdLst>
    <p:sldId id="878" r:id="rId2"/>
    <p:sldId id="259" r:id="rId3"/>
    <p:sldId id="260" r:id="rId4"/>
    <p:sldId id="261" r:id="rId5"/>
    <p:sldId id="1109" r:id="rId6"/>
    <p:sldId id="1101" r:id="rId7"/>
    <p:sldId id="1107" r:id="rId8"/>
    <p:sldId id="1149" r:id="rId9"/>
    <p:sldId id="1263" r:id="rId10"/>
    <p:sldId id="1139" r:id="rId11"/>
    <p:sldId id="1148" r:id="rId12"/>
    <p:sldId id="1229" r:id="rId13"/>
    <p:sldId id="1115" r:id="rId14"/>
    <p:sldId id="1246" r:id="rId15"/>
    <p:sldId id="1268" r:id="rId16"/>
    <p:sldId id="1075" r:id="rId17"/>
    <p:sldId id="1089" r:id="rId18"/>
    <p:sldId id="1143" r:id="rId19"/>
    <p:sldId id="1144" r:id="rId20"/>
    <p:sldId id="1110" r:id="rId21"/>
    <p:sldId id="1153" r:id="rId22"/>
    <p:sldId id="1142" r:id="rId23"/>
    <p:sldId id="1158" r:id="rId24"/>
    <p:sldId id="1159" r:id="rId25"/>
    <p:sldId id="1257" r:id="rId26"/>
    <p:sldId id="1223" r:id="rId27"/>
    <p:sldId id="1103" r:id="rId28"/>
    <p:sldId id="1141" r:id="rId29"/>
    <p:sldId id="1225" r:id="rId30"/>
    <p:sldId id="1076" r:id="rId31"/>
    <p:sldId id="1226" r:id="rId32"/>
    <p:sldId id="1134" r:id="rId33"/>
    <p:sldId id="1227" r:id="rId34"/>
    <p:sldId id="1233" r:id="rId35"/>
    <p:sldId id="1124" r:id="rId36"/>
    <p:sldId id="1125" r:id="rId37"/>
    <p:sldId id="1267" r:id="rId38"/>
    <p:sldId id="1266" r:id="rId39"/>
    <p:sldId id="1234" r:id="rId40"/>
    <p:sldId id="1239" r:id="rId41"/>
    <p:sldId id="1230" r:id="rId42"/>
    <p:sldId id="1240" r:id="rId43"/>
    <p:sldId id="1235" r:id="rId44"/>
    <p:sldId id="1241" r:id="rId45"/>
    <p:sldId id="1243" r:id="rId46"/>
    <p:sldId id="1272" r:id="rId47"/>
    <p:sldId id="1274" r:id="rId48"/>
    <p:sldId id="1273" r:id="rId49"/>
    <p:sldId id="1269" r:id="rId50"/>
    <p:sldId id="1161" r:id="rId51"/>
    <p:sldId id="1222" r:id="rId52"/>
    <p:sldId id="1123" r:id="rId53"/>
    <p:sldId id="1224" r:id="rId54"/>
    <p:sldId id="1077" r:id="rId55"/>
    <p:sldId id="1122" r:id="rId56"/>
    <p:sldId id="1275" r:id="rId57"/>
    <p:sldId id="1260" r:id="rId58"/>
    <p:sldId id="1261" r:id="rId59"/>
    <p:sldId id="1262" r:id="rId60"/>
    <p:sldId id="1279" r:id="rId61"/>
    <p:sldId id="1276" r:id="rId62"/>
    <p:sldId id="1277" r:id="rId63"/>
    <p:sldId id="1258" r:id="rId64"/>
    <p:sldId id="1256" r:id="rId65"/>
    <p:sldId id="1278" r:id="rId66"/>
    <p:sldId id="1251" r:id="rId67"/>
    <p:sldId id="1252" r:id="rId68"/>
    <p:sldId id="1253" r:id="rId69"/>
    <p:sldId id="1126" r:id="rId70"/>
    <p:sldId id="1079" r:id="rId71"/>
    <p:sldId id="1081" r:id="rId72"/>
    <p:sldId id="1035" r:id="rId73"/>
    <p:sldId id="1036" r:id="rId74"/>
    <p:sldId id="514" r:id="rId7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CC3399"/>
    <a:srgbClr val="9D2349"/>
    <a:srgbClr val="FF3300"/>
    <a:srgbClr val="E5E856"/>
    <a:srgbClr val="F5CF45"/>
    <a:srgbClr val="F4C92A"/>
    <a:srgbClr val="D5C1AB"/>
    <a:srgbClr val="8C160A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94" autoAdjust="0"/>
    <p:restoredTop sz="98401" autoAdjust="0"/>
  </p:normalViewPr>
  <p:slideViewPr>
    <p:cSldViewPr>
      <p:cViewPr varScale="1">
        <p:scale>
          <a:sx n="107" d="100"/>
          <a:sy n="107" d="100"/>
        </p:scale>
        <p:origin x="138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BA7749-789D-44BC-80F9-B8A744F2BF16}" type="datetimeFigureOut">
              <a:rPr lang="ru-RU" smtClean="0"/>
              <a:pPr/>
              <a:t>01.06.2023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97FB07-385C-4350-AC9B-891AA282BA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393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4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01.06.2023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01.06.2023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01.06.2023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01.06.2023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01.06.2023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01.06.2023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01.06.2023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01.06.2023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01.06.2023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01.06.2023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01.06.2023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F8687E4-24DF-4B67-8EF3-9896E275EB6A}" type="datetimeFigureOut">
              <a:rPr lang="ru-RU" smtClean="0"/>
              <a:pPr/>
              <a:t>01.06.2023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slide" Target="slide4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8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" Target="slide4.xml"/><Relationship Id="rId7" Type="http://schemas.microsoft.com/office/2007/relationships/hdphoto" Target="../media/hdphoto6.wdp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microsoft.com/office/2007/relationships/hdphoto" Target="../media/hdphoto5.wdp"/><Relationship Id="rId4" Type="http://schemas.openxmlformats.org/officeDocument/2006/relationships/image" Target="../media/image32.png"/><Relationship Id="rId9" Type="http://schemas.microsoft.com/office/2007/relationships/hdphoto" Target="../media/hdphoto7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microsoft.com/office/2007/relationships/hdphoto" Target="../media/hdphoto8.wdp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6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45.jpeg"/><Relationship Id="rId4" Type="http://schemas.openxmlformats.org/officeDocument/2006/relationships/image" Target="../media/image44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microsoft.com/office/2007/relationships/hdphoto" Target="../media/hdphoto10.wdp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microsoft.com/office/2007/relationships/hdphoto" Target="../media/hdphoto9.wdp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8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slide" Target="slide4.xml"/><Relationship Id="rId3" Type="http://schemas.openxmlformats.org/officeDocument/2006/relationships/image" Target="../media/image6.gif"/><Relationship Id="rId7" Type="http://schemas.openxmlformats.org/officeDocument/2006/relationships/slide" Target="slide16.xml"/><Relationship Id="rId12" Type="http://schemas.openxmlformats.org/officeDocument/2006/relationships/slide" Target="slide7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11" Type="http://schemas.openxmlformats.org/officeDocument/2006/relationships/slide" Target="slide55.xml"/><Relationship Id="rId5" Type="http://schemas.openxmlformats.org/officeDocument/2006/relationships/slide" Target="slide5.xml"/><Relationship Id="rId10" Type="http://schemas.openxmlformats.org/officeDocument/2006/relationships/slide" Target="slide26.xml"/><Relationship Id="rId4" Type="http://schemas.openxmlformats.org/officeDocument/2006/relationships/slide" Target="slide3.xml"/><Relationship Id="rId9" Type="http://schemas.openxmlformats.org/officeDocument/2006/relationships/slide" Target="slide2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8.gi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0.png"/><Relationship Id="rId7" Type="http://schemas.openxmlformats.org/officeDocument/2006/relationships/image" Target="../media/image7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74.png"/><Relationship Id="rId4" Type="http://schemas.openxmlformats.org/officeDocument/2006/relationships/image" Target="../media/image2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hyperlink" Target="https://bigenc.ru/c/transaktinoidy-5da8bc" TargetMode="External"/><Relationship Id="rId4" Type="http://schemas.openxmlformats.org/officeDocument/2006/relationships/image" Target="../media/image7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3.wdp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" Target="slid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5" Type="http://schemas.microsoft.com/office/2007/relationships/hdphoto" Target="../media/hdphoto14.wdp"/><Relationship Id="rId4" Type="http://schemas.openxmlformats.org/officeDocument/2006/relationships/image" Target="../media/image8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8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gif"/><Relationship Id="rId4" Type="http://schemas.openxmlformats.org/officeDocument/2006/relationships/slide" Target="slide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slide" Target="slide4.xml"/><Relationship Id="rId4" Type="http://schemas.openxmlformats.org/officeDocument/2006/relationships/image" Target="../media/image8.gi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1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8.gif"/><Relationship Id="rId4" Type="http://schemas.openxmlformats.org/officeDocument/2006/relationships/image" Target="../media/image10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02.gi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02.gi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03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WordArt 7"/>
          <p:cNvSpPr>
            <a:spLocks noChangeArrowheads="1" noChangeShapeType="1" noTextEdit="1"/>
          </p:cNvSpPr>
          <p:nvPr/>
        </p:nvSpPr>
        <p:spPr bwMode="auto">
          <a:xfrm>
            <a:off x="1643042" y="2214554"/>
            <a:ext cx="6572296" cy="5715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endParaRPr lang="ru-RU" sz="3600" b="1" kern="10" dirty="0">
              <a:ln w="28575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57126" y="0"/>
            <a:ext cx="8786874" cy="72276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n w="190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«Новороссийский колледж строительства и экономики»  </a:t>
            </a:r>
            <a:r>
              <a:rPr lang="ru-RU" sz="2000" b="1" dirty="0">
                <a:ln w="190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(ГАПОУ КК «НКСЭ»)</a:t>
            </a:r>
            <a:endParaRPr lang="ru-RU" sz="2000" b="1" dirty="0">
              <a:ln w="1905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0" y="5857892"/>
            <a:ext cx="9144000" cy="772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spcBef>
                <a:spcPts val="0"/>
              </a:spcBef>
              <a:defRPr/>
            </a:pPr>
            <a:r>
              <a:rPr lang="ru-RU" sz="26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Материал подготовлен кандидатом технических наук Кузьминой Ириной Викторовной </a:t>
            </a:r>
          </a:p>
        </p:txBody>
      </p:sp>
      <p:sp>
        <p:nvSpPr>
          <p:cNvPr id="2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Picture 2" descr="Новости Белгорода - Ежедневная лента новостей о событиях в Белгороде и области. Белгородские новости: политика, экономика, куль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548" y="2434654"/>
            <a:ext cx="3857652" cy="2462267"/>
          </a:xfrm>
          <a:prstGeom prst="rect">
            <a:avLst/>
          </a:prstGeom>
          <a:noFill/>
        </p:spPr>
      </p:pic>
      <p:pic>
        <p:nvPicPr>
          <p:cNvPr id="11" name="Picture 21" descr="химик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4133502"/>
            <a:ext cx="914400" cy="145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-128626" y="1837824"/>
            <a:ext cx="9144000" cy="596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40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CC3399"/>
                </a:solidFill>
                <a:latin typeface="Arial Black" panose="020B0A04020102020204" pitchFamily="34" charset="0"/>
              </a:rPr>
              <a:t>Халькогены</a:t>
            </a:r>
            <a:endParaRPr lang="ru-RU" sz="4000" b="1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CC3399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483768" y="5436513"/>
            <a:ext cx="3888432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dirty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2023 г.</a:t>
            </a:r>
          </a:p>
        </p:txBody>
      </p:sp>
      <p:sp>
        <p:nvSpPr>
          <p:cNvPr id="16" name="Управляющая кнопка: домой 15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72929" y="954691"/>
            <a:ext cx="8786874" cy="84677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75000"/>
              </a:lnSpc>
            </a:pPr>
            <a:r>
              <a:rPr lang="ru-RU" sz="3200" b="1" dirty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Дисциплина: «Общая и неорганическая химия»</a:t>
            </a:r>
          </a:p>
        </p:txBody>
      </p:sp>
    </p:spTree>
    <p:extLst>
      <p:ext uri="{BB962C8B-B14F-4D97-AF65-F5344CB8AC3E}">
        <p14:creationId xmlns:p14="http://schemas.microsoft.com/office/powerpoint/2010/main" val="1560491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32" name="Picture 8" descr="undefin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0"/>
            <a:ext cx="76200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6930" y="5394548"/>
            <a:ext cx="6984775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>
                <a:latin typeface="Arial" panose="020B0604020202020204" pitchFamily="34" charset="0"/>
              </a:rPr>
              <a:t>В мировом океане концентрация растворённого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</a:rPr>
              <a:t>O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</a:rPr>
              <a:t>2</a:t>
            </a:r>
            <a:r>
              <a:rPr lang="ru-RU" sz="2800" b="1" dirty="0">
                <a:latin typeface="Arial" panose="020B0604020202020204" pitchFamily="34" charset="0"/>
              </a:rPr>
              <a:t> больше в холодных водах, меньше</a:t>
            </a:r>
            <a:r>
              <a:rPr lang="ru-RU" alt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ru-RU" sz="2800" b="1" dirty="0">
                <a:latin typeface="Arial" panose="020B0604020202020204" pitchFamily="34" charset="0"/>
              </a:rPr>
              <a:t> в тёплых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1475970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DD61C04-3300-4868-A71C-28FFED766653}"/>
              </a:ext>
            </a:extLst>
          </p:cNvPr>
          <p:cNvSpPr/>
          <p:nvPr/>
        </p:nvSpPr>
        <p:spPr>
          <a:xfrm>
            <a:off x="251012" y="0"/>
            <a:ext cx="8856984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Сера</a:t>
            </a:r>
            <a:r>
              <a:rPr lang="ru-RU" sz="28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присутствует в природе в самородном состоянии, входит в состав природных сульфатов и сульфидов, например:</a:t>
            </a:r>
          </a:p>
          <a:p>
            <a:pPr algn="just">
              <a:lnSpc>
                <a:spcPct val="85000"/>
              </a:lnSpc>
            </a:pPr>
            <a:r>
              <a:rPr lang="en-US" sz="2800" b="1" dirty="0">
                <a:latin typeface="Arial" panose="020B0604020202020204" pitchFamily="34" charset="0"/>
              </a:rPr>
              <a:t>Na</a:t>
            </a:r>
            <a:r>
              <a:rPr lang="en-US" sz="2800" b="1" baseline="-25000" dirty="0">
                <a:latin typeface="Arial" panose="020B0604020202020204" pitchFamily="34" charset="0"/>
              </a:rPr>
              <a:t>2</a:t>
            </a:r>
            <a:r>
              <a:rPr lang="en-US" sz="2800" b="1" dirty="0">
                <a:latin typeface="Arial" panose="020B0604020202020204" pitchFamily="34" charset="0"/>
              </a:rPr>
              <a:t>SO</a:t>
            </a:r>
            <a:r>
              <a:rPr lang="en-US" sz="2800" b="1" baseline="-25000" dirty="0">
                <a:latin typeface="Arial" panose="020B0604020202020204" pitchFamily="34" charset="0"/>
              </a:rPr>
              <a:t>4</a:t>
            </a:r>
            <a:r>
              <a:rPr lang="en-US" sz="2800" b="1" dirty="0">
                <a:latin typeface="Arial" panose="020B0604020202020204" pitchFamily="34" charset="0"/>
                <a:sym typeface="Symbol" panose="05050102010706020507" pitchFamily="18" charset="2"/>
              </a:rPr>
              <a:t>10H</a:t>
            </a:r>
            <a:r>
              <a:rPr lang="en-US" sz="2800" b="1" baseline="-25000" dirty="0">
                <a:latin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en-US" sz="2800" b="1" dirty="0">
                <a:latin typeface="Arial" panose="020B0604020202020204" pitchFamily="34" charset="0"/>
                <a:sym typeface="Symbol" panose="05050102010706020507" pitchFamily="18" charset="2"/>
              </a:rPr>
              <a:t>O </a:t>
            </a:r>
            <a:r>
              <a:rPr lang="ru-RU" sz="2800" b="1" dirty="0">
                <a:latin typeface="Arial" panose="020B0604020202020204" pitchFamily="34" charset="0"/>
              </a:rPr>
              <a:t>–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мирабилит</a:t>
            </a:r>
          </a:p>
          <a:p>
            <a:pPr algn="just">
              <a:lnSpc>
                <a:spcPct val="85000"/>
              </a:lnSpc>
            </a:pPr>
            <a:r>
              <a:rPr lang="en-US" sz="2800" b="1" dirty="0">
                <a:latin typeface="Arial" panose="020B0604020202020204" pitchFamily="34" charset="0"/>
              </a:rPr>
              <a:t>CaSO</a:t>
            </a:r>
            <a:r>
              <a:rPr lang="en-US" sz="2800" b="1" baseline="-25000" dirty="0">
                <a:latin typeface="Arial" panose="020B0604020202020204" pitchFamily="34" charset="0"/>
              </a:rPr>
              <a:t>4</a:t>
            </a:r>
            <a:r>
              <a:rPr lang="en-US" sz="2800" b="1" dirty="0">
                <a:latin typeface="Arial" panose="020B0604020202020204" pitchFamily="34" charset="0"/>
                <a:sym typeface="Symbol" panose="05050102010706020507" pitchFamily="18" charset="2"/>
              </a:rPr>
              <a:t>2H</a:t>
            </a:r>
            <a:r>
              <a:rPr lang="en-US" sz="2800" b="1" baseline="-25000" dirty="0">
                <a:latin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en-US" sz="2800" b="1" dirty="0">
                <a:latin typeface="Arial" panose="020B0604020202020204" pitchFamily="34" charset="0"/>
                <a:sym typeface="Symbol" panose="05050102010706020507" pitchFamily="18" charset="2"/>
              </a:rPr>
              <a:t>O </a:t>
            </a:r>
            <a:r>
              <a:rPr lang="ru-RU" sz="2800" b="1" dirty="0">
                <a:latin typeface="Arial" panose="020B0604020202020204" pitchFamily="34" charset="0"/>
              </a:rPr>
              <a:t>–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гипс</a:t>
            </a:r>
          </a:p>
          <a:p>
            <a:pPr algn="just">
              <a:lnSpc>
                <a:spcPct val="85000"/>
              </a:lnSpc>
            </a:pPr>
            <a:r>
              <a:rPr lang="en-US" sz="2800" b="1" dirty="0" err="1">
                <a:latin typeface="Arial" panose="020B0604020202020204" pitchFamily="34" charset="0"/>
              </a:rPr>
              <a:t>CuS</a:t>
            </a:r>
            <a:r>
              <a:rPr lang="en-US" sz="2800" b="1" dirty="0">
                <a:latin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</a:rPr>
              <a:t>–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медный блеск</a:t>
            </a:r>
          </a:p>
          <a:p>
            <a:pPr algn="just">
              <a:lnSpc>
                <a:spcPct val="85000"/>
              </a:lnSpc>
            </a:pPr>
            <a:r>
              <a:rPr lang="en-US" sz="2800" b="1" dirty="0">
                <a:latin typeface="Arial" panose="020B0604020202020204" pitchFamily="34" charset="0"/>
              </a:rPr>
              <a:t>FeS</a:t>
            </a:r>
            <a:r>
              <a:rPr lang="en-US" sz="2800" b="1" baseline="-25000" dirty="0">
                <a:latin typeface="Arial" panose="020B0604020202020204" pitchFamily="34" charset="0"/>
              </a:rPr>
              <a:t>2 </a:t>
            </a:r>
            <a:r>
              <a:rPr lang="ru-RU" sz="2800" b="1" dirty="0">
                <a:latin typeface="Arial" panose="020B0604020202020204" pitchFamily="34" charset="0"/>
              </a:rPr>
              <a:t>–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пирит</a:t>
            </a:r>
          </a:p>
          <a:p>
            <a:pPr algn="just">
              <a:lnSpc>
                <a:spcPct val="85000"/>
              </a:lnSpc>
            </a:pPr>
            <a:r>
              <a:rPr lang="en-US" sz="2800" b="1" dirty="0" err="1">
                <a:latin typeface="Arial" panose="020B0604020202020204" pitchFamily="34" charset="0"/>
              </a:rPr>
              <a:t>HgS</a:t>
            </a:r>
            <a:r>
              <a:rPr lang="en-US" sz="2800" b="1" dirty="0">
                <a:latin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</a:rPr>
              <a:t>–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киноварь</a:t>
            </a:r>
          </a:p>
          <a:p>
            <a:pPr algn="just">
              <a:lnSpc>
                <a:spcPct val="85000"/>
              </a:lnSpc>
            </a:pPr>
            <a:r>
              <a:rPr lang="en-US" sz="2800" b="1" dirty="0">
                <a:latin typeface="Arial" panose="020B0604020202020204" pitchFamily="34" charset="0"/>
              </a:rPr>
              <a:t>ZnS </a:t>
            </a:r>
            <a:r>
              <a:rPr lang="ru-RU" sz="2800" b="1" dirty="0">
                <a:latin typeface="Arial" panose="020B0604020202020204" pitchFamily="34" charset="0"/>
              </a:rPr>
              <a:t>–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цинковая обманка</a:t>
            </a:r>
          </a:p>
        </p:txBody>
      </p:sp>
      <p:pic>
        <p:nvPicPr>
          <p:cNvPr id="10" name="Picture 2" descr="https://edukeynn.ru/image/cache/catalog/interaktivnye-posobiya/himiya/8/ge-cache-catalog-srednyaya-shkola-interaktivnyie-kartyi-himiya-4640008175612_2-800x800-800x800.png">
            <a:extLst>
              <a:ext uri="{FF2B5EF4-FFF2-40B4-BE49-F238E27FC236}">
                <a16:creationId xmlns:a16="http://schemas.microsoft.com/office/drawing/2014/main" id="{16C834EC-B517-42BE-9D5E-C0A755D03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" t="61300" r="9988" b="15158"/>
          <a:stretch/>
        </p:blipFill>
        <p:spPr bwMode="auto">
          <a:xfrm>
            <a:off x="4185141" y="1484784"/>
            <a:ext cx="4958859" cy="132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cf2.ppt-online.org/files2/slide/x/XymbQ4KkAz72IFqHLGDSMp1JNVE8x5TOYWt63P/slide-2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7" b="51703"/>
          <a:stretch/>
        </p:blipFill>
        <p:spPr bwMode="auto">
          <a:xfrm>
            <a:off x="503598" y="3483993"/>
            <a:ext cx="7971482" cy="270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Управляющая кнопка: далее 14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5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1803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DEB30FC-4F25-40AB-A547-0E48EE0ED6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51" t="37400" r="45275" b="16400"/>
          <a:stretch/>
        </p:blipFill>
        <p:spPr>
          <a:xfrm>
            <a:off x="4083919" y="4408376"/>
            <a:ext cx="2448272" cy="237626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E69578C-E19C-4314-A392-99122B4E77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439" t="51400" r="42124" b="29753"/>
          <a:stretch/>
        </p:blipFill>
        <p:spPr>
          <a:xfrm>
            <a:off x="23057" y="5222601"/>
            <a:ext cx="3240360" cy="96939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C78F3B-F5DA-414B-8AED-C9E9E686BC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135" t="48657" r="45275" b="12144"/>
          <a:stretch/>
        </p:blipFill>
        <p:spPr>
          <a:xfrm>
            <a:off x="6532191" y="3047804"/>
            <a:ext cx="2614349" cy="2016224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BA506A9-DB0E-42E3-902A-355EDA8D3763}"/>
              </a:ext>
            </a:extLst>
          </p:cNvPr>
          <p:cNvSpPr/>
          <p:nvPr/>
        </p:nvSpPr>
        <p:spPr>
          <a:xfrm>
            <a:off x="38924" y="6140725"/>
            <a:ext cx="5143504" cy="732508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Кристаллы серы могут иметь различные оттенки желтого</a:t>
            </a:r>
            <a:endParaRPr lang="ru-RU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A8978B0-81AE-4B7C-9EC4-E9C71DBECDB1}"/>
              </a:ext>
            </a:extLst>
          </p:cNvPr>
          <p:cNvSpPr/>
          <p:nvPr/>
        </p:nvSpPr>
        <p:spPr>
          <a:xfrm>
            <a:off x="6364769" y="5191826"/>
            <a:ext cx="2830636" cy="732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Сера в горной породе</a:t>
            </a:r>
            <a:endParaRPr lang="ru-RU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F3478D8-DC5D-4105-961C-B847ED930C3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588" t="39087" r="45275" b="32500"/>
          <a:stretch/>
        </p:blipFill>
        <p:spPr>
          <a:xfrm>
            <a:off x="4860032" y="65781"/>
            <a:ext cx="4144807" cy="2273496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099FB17-9D1F-4891-B064-6345EF4FE18E}"/>
              </a:ext>
            </a:extLst>
          </p:cNvPr>
          <p:cNvSpPr/>
          <p:nvPr/>
        </p:nvSpPr>
        <p:spPr>
          <a:xfrm>
            <a:off x="4860032" y="2338849"/>
            <a:ext cx="4125862" cy="732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Серу часто перевозят морским транспортом</a:t>
            </a:r>
            <a:endParaRPr lang="ru-RU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5FF72FB-1DAA-4E35-9FA4-1E6A01F193D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588" t="39087" r="45275" b="27687"/>
          <a:stretch/>
        </p:blipFill>
        <p:spPr>
          <a:xfrm>
            <a:off x="77317" y="21332"/>
            <a:ext cx="3852399" cy="2471078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99869F3-49DC-4007-9B59-3871D16E1E62}"/>
              </a:ext>
            </a:extLst>
          </p:cNvPr>
          <p:cNvSpPr/>
          <p:nvPr/>
        </p:nvSpPr>
        <p:spPr>
          <a:xfrm>
            <a:off x="-127792" y="2471078"/>
            <a:ext cx="3748652" cy="732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Добыча серы в вулкане </a:t>
            </a:r>
            <a:r>
              <a:rPr lang="ru-RU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Кава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Иджен</a:t>
            </a:r>
            <a:endParaRPr lang="ru-RU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5C78F3B-F5DA-414B-8AED-C9E9E686BC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043" t="6601" r="45275" b="57106"/>
          <a:stretch/>
        </p:blipFill>
        <p:spPr>
          <a:xfrm>
            <a:off x="2600472" y="3185537"/>
            <a:ext cx="2622733" cy="186675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0DEC902-8B72-4DC6-8605-3890A03ADB8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5588" t="26200" r="45275" b="36000"/>
          <a:stretch/>
        </p:blipFill>
        <p:spPr>
          <a:xfrm>
            <a:off x="625" y="3278385"/>
            <a:ext cx="2664296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545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4" name="Picture 4" descr="https://prezentacii.org/upload/cloud/19/02/125720/images/screen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0" y="0"/>
            <a:ext cx="8791580" cy="659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Управляющая кнопка: далее 14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5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8210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DD61C04-3300-4868-A71C-28FFED766653}"/>
              </a:ext>
            </a:extLst>
          </p:cNvPr>
          <p:cNvSpPr/>
          <p:nvPr/>
        </p:nvSpPr>
        <p:spPr>
          <a:xfrm>
            <a:off x="132200" y="-15132"/>
            <a:ext cx="8856984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Селен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теллур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встречаются в виде примесей к природным соединениям серы. Не имеют своих минералов.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Полоний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радиоактивен, в природе встречается в очень незначительном количестве.</a:t>
            </a:r>
          </a:p>
        </p:txBody>
      </p:sp>
      <p:pic>
        <p:nvPicPr>
          <p:cNvPr id="9" name="Picture 2" descr="undefin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53" y="1807511"/>
            <a:ext cx="2023853" cy="151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052543" y="1965974"/>
            <a:ext cx="5814011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Натуральный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селен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(содержание селена в земной коре – около 500 мг/т) </a:t>
            </a:r>
          </a:p>
        </p:txBody>
      </p:sp>
      <p:cxnSp>
        <p:nvCxnSpPr>
          <p:cNvPr id="4" name="Прямая со стрелкой 3"/>
          <p:cNvCxnSpPr>
            <a:cxnSpLocks/>
          </p:cNvCxnSpPr>
          <p:nvPr/>
        </p:nvCxnSpPr>
        <p:spPr>
          <a:xfrm flipV="1">
            <a:off x="2068649" y="2656183"/>
            <a:ext cx="5392625" cy="40239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95D2FCA-B491-45D1-A29C-4B647172A3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875" t="19201" r="17713" b="55904"/>
          <a:stretch/>
        </p:blipFill>
        <p:spPr>
          <a:xfrm>
            <a:off x="41044" y="5164581"/>
            <a:ext cx="2221734" cy="150385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4F89B2B-C98D-443C-89FF-67CE6A87E1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075" t="24801" r="48425" b="24800"/>
          <a:stretch/>
        </p:blipFill>
        <p:spPr>
          <a:xfrm>
            <a:off x="185747" y="3382902"/>
            <a:ext cx="2095068" cy="1765141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6F83F8A-1DAE-47F4-BC35-EC6FE7FB0D4C}"/>
              </a:ext>
            </a:extLst>
          </p:cNvPr>
          <p:cNvSpPr/>
          <p:nvPr/>
        </p:nvSpPr>
        <p:spPr>
          <a:xfrm>
            <a:off x="2627784" y="3311291"/>
            <a:ext cx="4236974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Серые выделения 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самородного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теллура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жильном кварце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A09CA02E-5D30-4139-94AA-EE04CFBDD0D9}"/>
              </a:ext>
            </a:extLst>
          </p:cNvPr>
          <p:cNvCxnSpPr>
            <a:cxnSpLocks/>
          </p:cNvCxnSpPr>
          <p:nvPr/>
        </p:nvCxnSpPr>
        <p:spPr>
          <a:xfrm>
            <a:off x="2123728" y="4005064"/>
            <a:ext cx="4752528" cy="0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3C72FE6-B391-4FB2-9295-D924F9BF3DD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092" t="33333" r="74215" b="52451"/>
          <a:stretch/>
        </p:blipFill>
        <p:spPr>
          <a:xfrm>
            <a:off x="1718066" y="5723523"/>
            <a:ext cx="1329385" cy="1096730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C8B9AB70-4C35-4F72-9A0A-E29E17046A0A}"/>
              </a:ext>
            </a:extLst>
          </p:cNvPr>
          <p:cNvSpPr/>
          <p:nvPr/>
        </p:nvSpPr>
        <p:spPr>
          <a:xfrm>
            <a:off x="3012091" y="4539559"/>
            <a:ext cx="6076759" cy="201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>
                <a:solidFill>
                  <a:srgbClr val="3A3A3A"/>
                </a:solidFill>
                <a:latin typeface="arial" panose="020B0604020202020204" pitchFamily="34" charset="0"/>
              </a:rPr>
              <a:t>Период полураспада самого долгоживущего изотопа 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</a:rPr>
              <a:t>полония-209</a:t>
            </a:r>
            <a:r>
              <a:rPr lang="ru-RU" sz="2600" b="1" dirty="0">
                <a:solidFill>
                  <a:srgbClr val="3A3A3A"/>
                </a:solidFill>
                <a:latin typeface="arial" panose="020B0604020202020204" pitchFamily="34" charset="0"/>
              </a:rPr>
              <a:t> – 103 года. Поэтому, </a:t>
            </a:r>
            <a:r>
              <a:rPr lang="ru-RU" sz="2600" b="1" dirty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</a:rPr>
              <a:t>в земной </a:t>
            </a:r>
            <a:r>
              <a:rPr lang="ru-RU" sz="2600" b="1" dirty="0" err="1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</a:rPr>
              <a:t>коре</a:t>
            </a:r>
            <a:r>
              <a:rPr lang="ru-RU" sz="2600" b="1" dirty="0">
                <a:solidFill>
                  <a:srgbClr val="3A3A3A"/>
                </a:solidFill>
                <a:latin typeface="arial" panose="020B0604020202020204" pitchFamily="34" charset="0"/>
              </a:rPr>
              <a:t> есть только </a:t>
            </a:r>
            <a:r>
              <a:rPr lang="ru-RU" sz="2600" b="1" dirty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</a:rPr>
              <a:t>радиогенный 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</a:rPr>
              <a:t>полоний</a:t>
            </a:r>
            <a:r>
              <a:rPr lang="ru-RU" sz="2600" b="1" dirty="0">
                <a:solidFill>
                  <a:srgbClr val="3A3A3A"/>
                </a:solidFill>
                <a:latin typeface="arial" panose="020B0604020202020204" pitchFamily="34" charset="0"/>
              </a:rPr>
              <a:t>, и его там исключительно мало – </a:t>
            </a:r>
            <a:r>
              <a:rPr lang="ru-RU" sz="2600" b="1" dirty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</a:rPr>
              <a:t>2×10</a:t>
            </a:r>
            <a:r>
              <a:rPr lang="ru-RU" sz="2600" b="1" baseline="30000" dirty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</a:rPr>
              <a:t>–14 </a:t>
            </a:r>
            <a:r>
              <a:rPr lang="ru-RU" sz="2600" b="1" dirty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</a:rPr>
              <a:t>%.</a:t>
            </a:r>
            <a:r>
              <a:rPr lang="ru-RU" sz="2600" b="1" dirty="0">
                <a:solidFill>
                  <a:srgbClr val="3A3A3A"/>
                </a:solidFill>
                <a:latin typeface="arial" panose="020B0604020202020204" pitchFamily="34" charset="0"/>
              </a:rPr>
              <a:t> </a:t>
            </a:r>
            <a:endParaRPr lang="ru-RU" sz="2600" b="1" dirty="0"/>
          </a:p>
        </p:txBody>
      </p: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BB3CF25C-6188-462D-81D5-52404564D83D}"/>
              </a:ext>
            </a:extLst>
          </p:cNvPr>
          <p:cNvCxnSpPr>
            <a:cxnSpLocks/>
          </p:cNvCxnSpPr>
          <p:nvPr/>
        </p:nvCxnSpPr>
        <p:spPr>
          <a:xfrm>
            <a:off x="2915816" y="6165304"/>
            <a:ext cx="701676" cy="0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33620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21221" t="16532" r="37271" b="29328"/>
          <a:stretch/>
        </p:blipFill>
        <p:spPr>
          <a:xfrm>
            <a:off x="2082159" y="620688"/>
            <a:ext cx="5400601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261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64696" y="1772816"/>
            <a:ext cx="4127369" cy="4952844"/>
          </a:xfrm>
          <a:prstGeom prst="rect">
            <a:avLst/>
          </a:prstGeom>
        </p:spPr>
      </p:pic>
      <p:pic>
        <p:nvPicPr>
          <p:cNvPr id="19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5"/>
          <a:srcRect l="25096" t="1766" r="56641" b="1766"/>
          <a:stretch/>
        </p:blipFill>
        <p:spPr>
          <a:xfrm>
            <a:off x="107504" y="-27384"/>
            <a:ext cx="2299742" cy="6829533"/>
          </a:xfrm>
          <a:prstGeom prst="rect">
            <a:avLst/>
          </a:prstGeom>
        </p:spPr>
      </p:pic>
      <p:pic>
        <p:nvPicPr>
          <p:cNvPr id="24" name="Picture 2" descr="https://profgbo.ru/wp-content/uploads/9/b/1/9b133a0998794b57c34a44d92832a436.jpe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154" t="15750" r="14096" b="24401"/>
          <a:stretch/>
        </p:blipFill>
        <p:spPr bwMode="auto">
          <a:xfrm>
            <a:off x="6514433" y="1772816"/>
            <a:ext cx="1440160" cy="457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Управляющая кнопка: далее 24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6" name="Управляющая кнопка: назад 25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7" name="Управляющая кнопка: домой 26">
            <a:hlinkClick r:id="rId8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331464" y="624777"/>
            <a:ext cx="6705032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Распределение электронов по энергетическим уровням и валентные электроны</a:t>
            </a:r>
            <a:endParaRPr lang="ru-RU" sz="2800" b="1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489ACFE-CD3D-4071-9FAF-DF84931C4CE0}"/>
              </a:ext>
            </a:extLst>
          </p:cNvPr>
          <p:cNvSpPr/>
          <p:nvPr/>
        </p:nvSpPr>
        <p:spPr>
          <a:xfrm>
            <a:off x="2195736" y="85913"/>
            <a:ext cx="67367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0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CC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Строение халькогенов </a:t>
            </a:r>
            <a:endParaRPr lang="ru-RU" sz="3000" b="1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CC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552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01756B8-464C-4228-918C-FB78E6FF2C85}"/>
              </a:ext>
            </a:extLst>
          </p:cNvPr>
          <p:cNvSpPr/>
          <p:nvPr/>
        </p:nvSpPr>
        <p:spPr>
          <a:xfrm>
            <a:off x="179512" y="271644"/>
            <a:ext cx="8784976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внешнем энергетическом уровне атомов элементов </a:t>
            </a:r>
            <a:r>
              <a:rPr lang="el-GR" alt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VI</a:t>
            </a:r>
            <a:r>
              <a:rPr lang="ru-RU" alt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А-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группы содержится шесть электронов,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конфигурация внешнего энергетического уровня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</a:t>
            </a:r>
            <a:r>
              <a:rPr lang="en-US" sz="28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</a:t>
            </a:r>
            <a:r>
              <a:rPr lang="en-US" sz="28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800" b="1" i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невозбуждённом состоянии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 атомы халькогенов содержат на внешнем энергетическом уровне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два неспаренных электрона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 поэтому имеют валентность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</a:t>
            </a:r>
            <a:r>
              <a:rPr lang="en-US" sz="28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</a:t>
            </a:r>
            <a:r>
              <a:rPr lang="ru-RU" sz="28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800" b="1" dirty="0" err="1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ru-RU" sz="28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8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altLang="ru-RU" sz="2800" b="1" dirty="0"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валентность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ru-RU" sz="28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9145B6-8C57-4900-BFD5-9C6DC4528D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2125" t="16401" r="25588" b="58414"/>
          <a:stretch/>
        </p:blipFill>
        <p:spPr>
          <a:xfrm>
            <a:off x="2483768" y="3971105"/>
            <a:ext cx="4431035" cy="1944216"/>
          </a:xfrm>
          <a:prstGeom prst="rect">
            <a:avLst/>
          </a:prstGeom>
        </p:spPr>
      </p:pic>
      <p:sp>
        <p:nvSpPr>
          <p:cNvPr id="6" name="Левая фигурная скобка 5">
            <a:extLst>
              <a:ext uri="{FF2B5EF4-FFF2-40B4-BE49-F238E27FC236}">
                <a16:creationId xmlns:a16="http://schemas.microsoft.com/office/drawing/2014/main" id="{FB98A7C2-A312-44FB-ACB7-09432A33040E}"/>
              </a:ext>
            </a:extLst>
          </p:cNvPr>
          <p:cNvSpPr/>
          <p:nvPr/>
        </p:nvSpPr>
        <p:spPr>
          <a:xfrm rot="5400000">
            <a:off x="3877827" y="4051166"/>
            <a:ext cx="221199" cy="849076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5502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01756B8-464C-4228-918C-FB78E6FF2C85}"/>
              </a:ext>
            </a:extLst>
          </p:cNvPr>
          <p:cNvSpPr/>
          <p:nvPr/>
        </p:nvSpPr>
        <p:spPr>
          <a:xfrm>
            <a:off x="179512" y="260648"/>
            <a:ext cx="8784976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800" b="1" i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возбуждённом состоянии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(обозначается *)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 у атомов халькогенов происходит «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расспаривание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» валентных электронов и увеличение валентности:</a:t>
            </a:r>
          </a:p>
          <a:p>
            <a:pPr algn="ctr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Э*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</a:t>
            </a:r>
            <a:r>
              <a:rPr lang="en-US" sz="28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</a:t>
            </a:r>
            <a:r>
              <a:rPr lang="ru-RU" sz="28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b="1" dirty="0" err="1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ru-RU" sz="28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8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altLang="ru-RU" sz="2800" b="1" dirty="0"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валентность </a:t>
            </a:r>
            <a:r>
              <a:rPr lang="el-GR" alt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</a:t>
            </a:r>
            <a:endParaRPr lang="ru-RU" altLang="ru-RU" sz="2800" b="1" dirty="0">
              <a:ln>
                <a:solidFill>
                  <a:sysClr val="windowText" lastClr="000000"/>
                </a:solidFill>
              </a:ln>
              <a:solidFill>
                <a:srgbClr val="CC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Э**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</a:t>
            </a:r>
            <a:r>
              <a:rPr lang="ru-RU" sz="28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</a:t>
            </a:r>
            <a:r>
              <a:rPr lang="ru-RU" sz="28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28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ru-RU" alt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altLang="ru-RU" sz="2800" b="1" dirty="0"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валентность </a:t>
            </a:r>
            <a:r>
              <a:rPr lang="el-GR" alt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</a:t>
            </a:r>
            <a:r>
              <a:rPr lang="el-GR" alt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331003E-BDC3-4F34-9E94-AB789379D3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2125" t="17801" r="26375" b="4753"/>
          <a:stretch/>
        </p:blipFill>
        <p:spPr>
          <a:xfrm>
            <a:off x="3166833" y="2622884"/>
            <a:ext cx="3039334" cy="420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701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3346A04-8D25-4868-986D-9E536A40A7E9}"/>
              </a:ext>
            </a:extLst>
          </p:cNvPr>
          <p:cNvSpPr/>
          <p:nvPr/>
        </p:nvSpPr>
        <p:spPr>
          <a:xfrm>
            <a:off x="35496" y="620688"/>
            <a:ext cx="8928992" cy="485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Присоединяя два электрона, атомы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халькогенов</a:t>
            </a:r>
            <a:r>
              <a:rPr lang="ru-RU" sz="28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соединениях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водородом </a:t>
            </a:r>
            <a:r>
              <a:rPr lang="ru-RU" sz="28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металлами</a:t>
            </a:r>
            <a:r>
              <a:rPr lang="ru-RU" sz="28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проявляют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низшую степень окисления</a:t>
            </a:r>
            <a:r>
              <a:rPr lang="ru-RU" sz="28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равную </a:t>
            </a:r>
            <a:r>
              <a:rPr lang="ru-RU" altLang="ru-RU" sz="2800" b="1" dirty="0">
                <a:ln>
                  <a:solidFill>
                    <a:schemeClr val="tx1"/>
                  </a:solidFill>
                </a:ln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–2</a:t>
            </a:r>
            <a:r>
              <a:rPr lang="ru-RU" alt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Высшая степень окисления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халькогенов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кроме кислорода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 равна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+6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Кислород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по электроотрицательности уступает только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фтору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 поэтому только в соединении с фтором он проявляет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положительную степень окисления, равную +2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Степень окисления  +4 и +6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(как и валентность </a:t>
            </a:r>
            <a:r>
              <a:rPr lang="el-GR" alt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</a:t>
            </a:r>
            <a:r>
              <a:rPr lang="ru-RU" alt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el-GR" alt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) у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элементов </a:t>
            </a:r>
            <a:r>
              <a:rPr lang="el-GR" alt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</a:t>
            </a:r>
            <a:r>
              <a:rPr lang="ru-RU" alt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А-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группы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 кроме кислорода, возможна благодаря наличию у них свободной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ru-RU" alt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орбитали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WordArt 4">
            <a:extLst>
              <a:ext uri="{FF2B5EF4-FFF2-40B4-BE49-F238E27FC236}">
                <a16:creationId xmlns:a16="http://schemas.microsoft.com/office/drawing/2014/main" id="{DA3C6252-3ED9-4CEB-906E-DFD858AFDC3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05753" y="42059"/>
            <a:ext cx="7888960" cy="2931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lnSpc>
                <a:spcPct val="85000"/>
              </a:lnSpc>
            </a:pPr>
            <a:r>
              <a:rPr lang="ru-RU" sz="3600" b="1" kern="10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CC3399"/>
                </a:solidFill>
                <a:latin typeface="Arial"/>
                <a:cs typeface="Arial"/>
              </a:rPr>
              <a:t>Степени окисления халькогенов </a:t>
            </a:r>
          </a:p>
        </p:txBody>
      </p:sp>
    </p:spTree>
    <p:extLst>
      <p:ext uri="{BB962C8B-B14F-4D97-AF65-F5344CB8AC3E}">
        <p14:creationId xmlns:p14="http://schemas.microsoft.com/office/powerpoint/2010/main" val="1092597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9" name="Rectangle 3"/>
          <p:cNvSpPr>
            <a:spLocks noChangeArrowheads="1"/>
          </p:cNvSpPr>
          <p:nvPr/>
        </p:nvSpPr>
        <p:spPr bwMode="auto">
          <a:xfrm>
            <a:off x="2285984" y="283862"/>
            <a:ext cx="6657975" cy="5115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Я, Кузьмина Ирина Викторовна, кандидат технических наук с большим опытом преподавания в высшей школе, НКСЭ и на подготовительных курсах. Много знаю, люблю свой предмет, обобщила полезную для Вас информацию по дисциплинам 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«Химия» 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«Общая и неорганическая химия»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3200" b="1" kern="1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D:\23.05.13-домашние документы\Мое фото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261" y="214290"/>
            <a:ext cx="1956847" cy="2876550"/>
          </a:xfrm>
          <a:prstGeom prst="rect">
            <a:avLst/>
          </a:prstGeom>
          <a:noFill/>
        </p:spPr>
      </p:pic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492919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WordArt 4"/>
          <p:cNvSpPr>
            <a:spLocks noChangeArrowheads="1" noChangeShapeType="1" noTextEdit="1"/>
          </p:cNvSpPr>
          <p:nvPr/>
        </p:nvSpPr>
        <p:spPr bwMode="auto">
          <a:xfrm>
            <a:off x="683568" y="186373"/>
            <a:ext cx="7888960" cy="432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lnSpc>
                <a:spcPct val="85000"/>
              </a:lnSpc>
            </a:pPr>
            <a:r>
              <a:rPr lang="ru-RU" sz="3600" b="1" kern="10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CC3399"/>
                </a:solidFill>
                <a:latin typeface="Arial"/>
                <a:cs typeface="Arial"/>
              </a:rPr>
              <a:t>Степени окисления халькогенов </a:t>
            </a: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38178" r="1" b="47496"/>
          <a:stretch/>
        </p:blipFill>
        <p:spPr bwMode="auto">
          <a:xfrm>
            <a:off x="93878" y="4375364"/>
            <a:ext cx="5198202" cy="243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37911" r="8049" b="36012"/>
          <a:stretch/>
        </p:blipFill>
        <p:spPr bwMode="auto">
          <a:xfrm>
            <a:off x="5061072" y="871683"/>
            <a:ext cx="4051206" cy="4057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2" name="Прямоугольник 1"/>
          <p:cNvSpPr/>
          <p:nvPr/>
        </p:nvSpPr>
        <p:spPr>
          <a:xfrm>
            <a:off x="6378880" y="743084"/>
            <a:ext cx="712375" cy="553998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altLang="ru-RU" sz="3000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l-GR" altLang="ru-RU" sz="30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endParaRPr lang="ru-RU" sz="3000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94EE81F-D79F-407C-9110-450103B3BC6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7950" t="16401" r="24801" b="29753"/>
          <a:stretch/>
        </p:blipFill>
        <p:spPr>
          <a:xfrm>
            <a:off x="120710" y="969281"/>
            <a:ext cx="4918302" cy="31528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8066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401907A4-07F6-474D-8B1A-8F66C5C78F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289963"/>
              </p:ext>
            </p:extLst>
          </p:nvPr>
        </p:nvGraphicFramePr>
        <p:xfrm>
          <a:off x="46021" y="104414"/>
          <a:ext cx="9004775" cy="6324219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080120">
                  <a:extLst>
                    <a:ext uri="{9D8B030D-6E8A-4147-A177-3AD203B41FA5}">
                      <a16:colId xmlns:a16="http://schemas.microsoft.com/office/drawing/2014/main" val="1808861578"/>
                    </a:ext>
                  </a:extLst>
                </a:gridCol>
                <a:gridCol w="853571">
                  <a:extLst>
                    <a:ext uri="{9D8B030D-6E8A-4147-A177-3AD203B41FA5}">
                      <a16:colId xmlns:a16="http://schemas.microsoft.com/office/drawing/2014/main" val="937866738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1235226004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423489150"/>
                    </a:ext>
                  </a:extLst>
                </a:gridCol>
                <a:gridCol w="1503550">
                  <a:extLst>
                    <a:ext uri="{9D8B030D-6E8A-4147-A177-3AD203B41FA5}">
                      <a16:colId xmlns:a16="http://schemas.microsoft.com/office/drawing/2014/main" val="3352889953"/>
                    </a:ext>
                  </a:extLst>
                </a:gridCol>
                <a:gridCol w="2039142">
                  <a:extLst>
                    <a:ext uri="{9D8B030D-6E8A-4147-A177-3AD203B41FA5}">
                      <a16:colId xmlns:a16="http://schemas.microsoft.com/office/drawing/2014/main" val="19159110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Элемент</a:t>
                      </a:r>
                    </a:p>
                  </a:txBody>
                  <a:tcPr marL="142875" marR="142875" marT="95250" marB="1428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</a:p>
                  </a:txBody>
                  <a:tcPr marL="142875" marR="142875" marT="95250" marB="1428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Конфигурация валентного уровня</a:t>
                      </a:r>
                    </a:p>
                  </a:txBody>
                  <a:tcPr marL="142875" marR="142875" marT="95250" marB="1428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Возможные степени окисления</a:t>
                      </a:r>
                    </a:p>
                  </a:txBody>
                  <a:tcPr marL="142875" marR="142875" marT="95250" marB="1428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Валентность</a:t>
                      </a:r>
                    </a:p>
                  </a:txBody>
                  <a:tcPr marL="142875" marR="142875" marT="95250" marB="1428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Изменение свойств</a:t>
                      </a:r>
                    </a:p>
                  </a:txBody>
                  <a:tcPr marL="142875" marR="142875" marT="95250" marB="1428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93930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7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endParaRPr lang="ru-RU" sz="27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142875" marT="95250" marB="1428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7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27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142875" marT="95250" marB="1428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400" b="1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2s</a:t>
                      </a:r>
                      <a:r>
                        <a:rPr lang="en-US" sz="2400" b="1" baseline="300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400" b="1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2p</a:t>
                      </a:r>
                      <a:r>
                        <a:rPr lang="ru-RU" sz="2400" b="1" baseline="300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27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142875" marT="95250" marB="1428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altLang="ru-RU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</a:t>
                      </a:r>
                      <a:r>
                        <a:rPr lang="en-US" altLang="ru-RU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altLang="ru-RU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–1, 0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+1, +2</a:t>
                      </a:r>
                      <a:endParaRPr lang="ru-RU" sz="27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142875" marT="95250" marB="1428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7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I, II</a:t>
                      </a:r>
                      <a:endParaRPr lang="ru-RU" sz="27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142875" marT="95250" marB="1428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marL="179388" indent="-179388" algn="l">
                        <a:lnSpc>
                          <a:spcPct val="8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2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Радиус увеличивается</a:t>
                      </a:r>
                    </a:p>
                    <a:p>
                      <a:pPr marL="179388" indent="-179388" algn="l">
                        <a:lnSpc>
                          <a:spcPct val="8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2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Электроотрицательность уменьшается</a:t>
                      </a:r>
                    </a:p>
                    <a:p>
                      <a:pPr marL="179388" indent="-179388" algn="l">
                        <a:lnSpc>
                          <a:spcPct val="8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2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Неметаллические свойства уменьшаются</a:t>
                      </a:r>
                    </a:p>
                  </a:txBody>
                  <a:tcPr marL="142875" marR="142875" marT="95250" marB="1428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02265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7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endParaRPr lang="ru-RU" sz="27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142875" marT="95250" marB="1428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7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ru-RU" sz="27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142875" marT="95250" marB="1428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400" b="1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3s</a:t>
                      </a:r>
                      <a:r>
                        <a:rPr lang="en-US" sz="2400" b="1" baseline="300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400" b="1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3p</a:t>
                      </a:r>
                      <a:r>
                        <a:rPr lang="ru-RU" sz="2400" b="1" baseline="300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27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142875" marT="95250" marB="1428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altLang="ru-RU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</a:t>
                      </a:r>
                      <a:r>
                        <a:rPr lang="en-US" altLang="ru-RU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altLang="ru-RU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0</a:t>
                      </a:r>
                      <a:r>
                        <a:rPr lang="ru-RU" sz="2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+2, +6</a:t>
                      </a:r>
                      <a:endParaRPr lang="ru-RU" sz="27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142875" marT="95250" marB="1428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II, IV, VI</a:t>
                      </a:r>
                      <a:endParaRPr lang="ru-RU" sz="27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142875" marT="95250" marB="1428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b="1" dirty="0">
                        <a:effectLst/>
                      </a:endParaRPr>
                    </a:p>
                  </a:txBody>
                  <a:tcPr marL="142875" marR="142875" marT="95250" marB="1428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89525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7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</a:t>
                      </a:r>
                      <a:endParaRPr lang="ru-RU" sz="27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142875" marT="95250" marB="1428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7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  <a:endParaRPr lang="ru-RU" sz="27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142875" marT="95250" marB="1428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400" b="1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4s</a:t>
                      </a:r>
                      <a:r>
                        <a:rPr lang="en-US" sz="2400" b="1" baseline="300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400" b="1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4p</a:t>
                      </a:r>
                      <a:r>
                        <a:rPr lang="ru-RU" sz="2400" b="1" baseline="300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27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142875" marT="95250" marB="1428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ru-RU" sz="27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142875" marT="95250" marB="1428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ru-RU" sz="27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142875" marT="95250" marB="1428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b="1" dirty="0">
                        <a:effectLst/>
                      </a:endParaRPr>
                    </a:p>
                  </a:txBody>
                  <a:tcPr marL="142875" marR="142875" marT="95250" marB="1428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50289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7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</a:t>
                      </a:r>
                      <a:endParaRPr lang="ru-RU" sz="27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142875" marT="95250" marB="1428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7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</a:t>
                      </a:r>
                      <a:endParaRPr lang="ru-RU" sz="27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142875" marT="95250" marB="1428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400" b="1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5s</a:t>
                      </a:r>
                      <a:r>
                        <a:rPr lang="en-US" sz="2400" b="1" baseline="300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400" b="1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5p</a:t>
                      </a:r>
                      <a:r>
                        <a:rPr lang="ru-RU" sz="2400" b="1" baseline="300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27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142875" marT="95250" marB="1428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ru-RU" sz="27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142875" marT="95250" marB="1428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ru-RU" sz="27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142875" marT="95250" marB="1428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b="1" dirty="0">
                        <a:effectLst/>
                      </a:endParaRPr>
                    </a:p>
                  </a:txBody>
                  <a:tcPr marL="142875" marR="142875" marT="95250" marB="1428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30956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7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</a:t>
                      </a:r>
                      <a:endParaRPr lang="ru-RU" sz="27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142875" marT="95250" marB="1428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7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</a:t>
                      </a:r>
                      <a:endParaRPr lang="ru-RU" sz="27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142875" marT="95250" marB="1428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400" b="1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6s</a:t>
                      </a:r>
                      <a:r>
                        <a:rPr lang="en-US" sz="2400" b="1" baseline="300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400" b="1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6p</a:t>
                      </a:r>
                      <a:r>
                        <a:rPr lang="ru-RU" sz="2400" b="1" baseline="300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27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142875" marT="95250" marB="1428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ru-RU" sz="27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142875" marT="95250" marB="1428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ru-RU" sz="27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142875" marT="95250" marB="1428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b="1" dirty="0">
                        <a:effectLst/>
                      </a:endParaRPr>
                    </a:p>
                  </a:txBody>
                  <a:tcPr marL="142875" marR="142875" marT="95250" marB="1428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15283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7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Lv</a:t>
                      </a:r>
                      <a:endParaRPr lang="ru-RU" sz="27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142875" marT="95250" marB="1428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7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116</a:t>
                      </a:r>
                      <a:endParaRPr lang="ru-RU" sz="27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142875" marT="95250" marB="1428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400" b="1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7s</a:t>
                      </a:r>
                      <a:r>
                        <a:rPr lang="en-US" sz="2400" b="1" baseline="300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400" b="1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7p</a:t>
                      </a:r>
                      <a:r>
                        <a:rPr lang="ru-RU" sz="2400" b="1" baseline="300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27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142875" marT="95250" marB="1428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altLang="ru-RU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ru-RU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+2(</a:t>
                      </a:r>
                      <a:r>
                        <a:rPr lang="ru-RU" sz="2400" b="1" dirty="0">
                          <a:solidFill>
                            <a:srgbClr val="25252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более устойчивая</a:t>
                      </a:r>
                      <a:r>
                        <a:rPr lang="ru-RU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), +4</a:t>
                      </a:r>
                      <a:endParaRPr lang="ru-RU" sz="27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142875" marT="95250" marB="1428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7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II, IV</a:t>
                      </a:r>
                      <a:endParaRPr lang="ru-RU" sz="27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142875" marT="95250" marB="1428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179388" indent="-179388" algn="l">
                        <a:lnSpc>
                          <a:spcPct val="80000"/>
                        </a:lnSpc>
                        <a:buFont typeface="Arial" panose="020B0604020202020204" pitchFamily="34" charset="0"/>
                        <a:buChar char="•"/>
                      </a:pPr>
                      <a:endParaRPr lang="ru-RU" sz="26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142875" marT="95250" marB="1428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19181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9287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56C1A13-00EF-43E0-991D-1190AEE4C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83" y="58751"/>
            <a:ext cx="2863049" cy="321981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169E85E-5A86-4D4C-9CF5-53BBD5490E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438" t="36000" r="45275" b="27600"/>
          <a:stretch/>
        </p:blipFill>
        <p:spPr>
          <a:xfrm>
            <a:off x="6611322" y="0"/>
            <a:ext cx="2514312" cy="15944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22FC433-D4F5-40EA-8136-6CD0F8B92CF2}"/>
              </a:ext>
            </a:extLst>
          </p:cNvPr>
          <p:cNvSpPr/>
          <p:nvPr/>
        </p:nvSpPr>
        <p:spPr>
          <a:xfrm>
            <a:off x="151959" y="3489453"/>
            <a:ext cx="8433270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Относят данный элемент к группе халькогенов. Но химические свойства имеют несколько отличий от остальных соединений входящих туда.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Наиболее свойственная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ему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степень окисления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 реакциях и соединениях </a:t>
            </a:r>
            <a:r>
              <a:rPr lang="ru-RU" alt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+2</a:t>
            </a:r>
            <a:r>
              <a:rPr lang="ru-RU" sz="28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Но в соединении</a:t>
            </a:r>
            <a:r>
              <a:rPr lang="ru-RU" sz="28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фтором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будет проявлять степень окисления</a:t>
            </a:r>
            <a:r>
              <a:rPr lang="ru-RU" sz="28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+4</a:t>
            </a:r>
            <a:r>
              <a:rPr lang="ru-RU" sz="28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что является</a:t>
            </a:r>
            <a:r>
              <a:rPr lang="ru-RU" sz="28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максимально возможной степенью</a:t>
            </a:r>
            <a:r>
              <a:rPr lang="ru-RU" sz="28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F9A22CE-5637-4DA9-8533-DD8223F7DCE5}"/>
              </a:ext>
            </a:extLst>
          </p:cNvPr>
          <p:cNvSpPr/>
          <p:nvPr/>
        </p:nvSpPr>
        <p:spPr>
          <a:xfrm>
            <a:off x="2843808" y="404664"/>
            <a:ext cx="37433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32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Л</a:t>
            </a:r>
            <a:r>
              <a:rPr lang="el-GR" altLang="ru-RU" sz="32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иверморий Lv</a:t>
            </a:r>
            <a:endParaRPr lang="ru-RU" sz="32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368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5368" y="62290"/>
            <a:ext cx="8793264" cy="486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C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История открытия халькогенов </a:t>
            </a:r>
            <a:endParaRPr lang="ru-RU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C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A2EBEE0-9688-4731-91A2-CA3B39D43F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13" t="18736" r="26375" b="22632"/>
          <a:stretch/>
        </p:blipFill>
        <p:spPr>
          <a:xfrm>
            <a:off x="54517" y="620688"/>
            <a:ext cx="9057761" cy="6021288"/>
          </a:xfrm>
          <a:prstGeom prst="rect">
            <a:avLst/>
          </a:prstGeom>
        </p:spPr>
      </p:pic>
      <p:sp>
        <p:nvSpPr>
          <p:cNvPr id="15" name="Управляющая кнопка: далее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A8DF907-3199-49F6-8931-3C523FC3725B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38C07EDA-E029-4E59-8580-7130CCAD1B53}"/>
              </a:ext>
            </a:extLst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2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F752D1B2-C156-4E13-8E66-C0001329E702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76161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13C68C2-BE20-458F-8EA7-8D8EB94668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88" t="16431" r="25588" b="22000"/>
          <a:stretch/>
        </p:blipFill>
        <p:spPr>
          <a:xfrm>
            <a:off x="70834" y="221139"/>
            <a:ext cx="9044784" cy="6415722"/>
          </a:xfrm>
          <a:prstGeom prst="rect">
            <a:avLst/>
          </a:prstGeom>
        </p:spPr>
      </p:pic>
      <p:sp>
        <p:nvSpPr>
          <p:cNvPr id="8" name="Управляющая кнопка: далее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C0E58E5-A3D4-4D80-AF86-8993F75009A6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31C48740-8C7F-4DF8-9173-DA8D8D6E9C2D}"/>
              </a:ext>
            </a:extLst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12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5DCF0764-A61D-4E00-A134-AC81ECBA9171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4590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57F5599-C649-4E2A-96B0-0344B73DCA8D}"/>
              </a:ext>
            </a:extLst>
          </p:cNvPr>
          <p:cNvSpPr/>
          <p:nvPr/>
        </p:nvSpPr>
        <p:spPr>
          <a:xfrm>
            <a:off x="1003240" y="-26803"/>
            <a:ext cx="751680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C3399"/>
                </a:solidFill>
                <a:latin typeface="Arial Black" panose="020B0A04020102020204" pitchFamily="34" charset="0"/>
              </a:rPr>
              <a:t>История открытия</a:t>
            </a:r>
            <a:r>
              <a:rPr lang="ru-RU" altLang="ru-RU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C3399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л</a:t>
            </a:r>
            <a:r>
              <a:rPr lang="el-GR" altLang="ru-RU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C3399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ивермори</a:t>
            </a:r>
            <a:r>
              <a:rPr lang="ru-RU" altLang="ru-RU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C3399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я </a:t>
            </a:r>
            <a:r>
              <a:rPr lang="el-GR" altLang="ru-RU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C3399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Lv</a:t>
            </a:r>
            <a:endParaRPr lang="ru-RU" sz="3000" b="1" i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C3399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A612776-A2AE-4629-9411-24A42726EE2E}"/>
              </a:ext>
            </a:extLst>
          </p:cNvPr>
          <p:cNvSpPr/>
          <p:nvPr/>
        </p:nvSpPr>
        <p:spPr>
          <a:xfrm>
            <a:off x="107504" y="476672"/>
            <a:ext cx="8928992" cy="629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rgbClr val="CC3399"/>
                </a:solidFill>
                <a:latin typeface="Arial" panose="020B0604020202020204" pitchFamily="34" charset="0"/>
              </a:rPr>
              <a:t>Ливерморий</a:t>
            </a:r>
            <a:r>
              <a:rPr lang="ru-RU" sz="2400" b="1" dirty="0">
                <a:latin typeface="Arial" panose="020B0604020202020204" pitchFamily="34" charset="0"/>
              </a:rPr>
              <a:t> открыт путём синтеза изотопов в 2000 г. в Объединённом институте ядерных исследований (Дубна, Россия) в сотрудничестве с Ливерморской национальной лабораторией (США), Научно-исследовательским институтом атомных реакторов (Димитровград, Россия) и «Электрохимприбором» (Лесной, Россия). 19 июля 2000 г. впервые наблюдался альфа-распад ядра 116-го элемента, полученного в результате бомбардировки мишени из кюрия ионами кальция. Результаты эксперимента были впервые опубликованы 6 декабря 2000 года (рукопись была получена журналом 2 октября). Хотя в этой работе заявлялось о синтезе изотопа </a:t>
            </a:r>
            <a:r>
              <a:rPr lang="ru-RU" sz="24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CC3399"/>
                </a:solidFill>
                <a:latin typeface="Arial" panose="020B0604020202020204" pitchFamily="34" charset="0"/>
              </a:rPr>
              <a:t>292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rgbClr val="CC3399"/>
                </a:solidFill>
                <a:latin typeface="Arial" panose="020B0604020202020204" pitchFamily="34" charset="0"/>
              </a:rPr>
              <a:t>Lv</a:t>
            </a:r>
            <a:r>
              <a:rPr lang="ru-RU" sz="2400" b="1" dirty="0">
                <a:latin typeface="Arial" panose="020B0604020202020204" pitchFamily="34" charset="0"/>
              </a:rPr>
              <a:t>, в дальнейших работах коллаборации данное событие было соотнесено с изотопом </a:t>
            </a:r>
            <a:r>
              <a:rPr lang="ru-RU" sz="24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CC3399"/>
                </a:solidFill>
                <a:latin typeface="Arial" panose="020B0604020202020204" pitchFamily="34" charset="0"/>
              </a:rPr>
              <a:t>293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rgbClr val="CC3399"/>
                </a:solidFill>
                <a:latin typeface="Arial" panose="020B0604020202020204" pitchFamily="34" charset="0"/>
              </a:rPr>
              <a:t>Lv</a:t>
            </a:r>
            <a:r>
              <a:rPr lang="ru-RU" sz="2400" b="1" dirty="0">
                <a:latin typeface="Arial" panose="020B0604020202020204" pitchFamily="34" charset="0"/>
              </a:rPr>
              <a:t>.</a:t>
            </a:r>
          </a:p>
          <a:p>
            <a:pPr indent="450000" algn="just">
              <a:lnSpc>
                <a:spcPct val="80000"/>
              </a:lnSpc>
            </a:pPr>
            <a:r>
              <a:rPr lang="ru-RU" sz="2400" b="1" dirty="0">
                <a:latin typeface="Arial" panose="020B0604020202020204" pitchFamily="34" charset="0"/>
              </a:rPr>
              <a:t>Позднее в том же Объединённом институте ядерных исследований синтез изотопов элемента был подтверждён химической идентификацией конечного продукта его распада.</a:t>
            </a:r>
          </a:p>
          <a:p>
            <a:pPr indent="450000" algn="just">
              <a:lnSpc>
                <a:spcPct val="80000"/>
              </a:lnSpc>
            </a:pP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rgbClr val="CC3399"/>
                </a:solidFill>
                <a:latin typeface="Arial" panose="020B0604020202020204" pitchFamily="34" charset="0"/>
              </a:rPr>
              <a:t>1 июня 2011 года</a:t>
            </a:r>
            <a:r>
              <a:rPr lang="ru-RU" sz="2400" b="1" dirty="0">
                <a:latin typeface="Arial" panose="020B0604020202020204" pitchFamily="34" charset="0"/>
              </a:rPr>
              <a:t> ИЮПАК официально признал открытие 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rgbClr val="CC3399"/>
                </a:solidFill>
                <a:latin typeface="Arial" panose="020B0604020202020204" pitchFamily="34" charset="0"/>
              </a:rPr>
              <a:t>ливермория</a:t>
            </a:r>
            <a:r>
              <a:rPr lang="ru-RU" sz="2400" b="1" dirty="0">
                <a:latin typeface="Arial" panose="020B0604020202020204" pitchFamily="34" charset="0"/>
              </a:rPr>
              <a:t>.</a:t>
            </a:r>
            <a:endParaRPr lang="ru-RU" sz="2400" b="1" i="0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9283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A0E66A1-B1AA-47F7-B469-75F729D07363}"/>
              </a:ext>
            </a:extLst>
          </p:cNvPr>
          <p:cNvSpPr/>
          <p:nvPr/>
        </p:nvSpPr>
        <p:spPr>
          <a:xfrm>
            <a:off x="105617" y="635927"/>
            <a:ext cx="8932766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Физические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химические свойства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халькогенов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закономерно изменяются с увеличением порядкового номера элемента (Z). На их свойства влияет не только электронная структура атома и его радиус, но и тип кристаллической решетки вещества.</a:t>
            </a:r>
          </a:p>
        </p:txBody>
      </p:sp>
      <p:sp>
        <p:nvSpPr>
          <p:cNvPr id="9" name="Управляющая кнопка: далее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B5EEF4B-E756-402F-A1D8-66F25E09BE1F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4539419C-DC9F-459E-89A0-5F85A91D677D}"/>
              </a:ext>
            </a:extLst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2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0147C963-CD18-415A-B90D-9284870315DE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045440A-6738-4260-B49C-DBA0D26A80EF}"/>
              </a:ext>
            </a:extLst>
          </p:cNvPr>
          <p:cNvSpPr/>
          <p:nvPr/>
        </p:nvSpPr>
        <p:spPr>
          <a:xfrm>
            <a:off x="245119" y="117416"/>
            <a:ext cx="8793264" cy="486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C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Физические свойства халькогенов </a:t>
            </a:r>
            <a:endParaRPr lang="ru-RU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C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1839D19-E2EA-4C58-A4D5-EE9AC498C0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00" t="6602" r="14563" b="33200"/>
          <a:stretch/>
        </p:blipFill>
        <p:spPr>
          <a:xfrm>
            <a:off x="899592" y="2984776"/>
            <a:ext cx="6351232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289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28DD9C3-583D-44CE-90EA-7505411CC864}"/>
              </a:ext>
            </a:extLst>
          </p:cNvPr>
          <p:cNvSpPr/>
          <p:nvPr/>
        </p:nvSpPr>
        <p:spPr>
          <a:xfrm>
            <a:off x="149938" y="356521"/>
            <a:ext cx="8844123" cy="1471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just">
              <a:lnSpc>
                <a:spcPct val="80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Кислород, сера, селен </a:t>
            </a:r>
            <a:r>
              <a:rPr lang="ru-RU" sz="28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теллур</a:t>
            </a:r>
            <a:r>
              <a:rPr lang="ru-RU" sz="28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являются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неметаллами</a:t>
            </a:r>
            <a:r>
              <a:rPr lang="ru-RU" sz="28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alt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радиоактивны</a:t>
            </a:r>
            <a:r>
              <a:rPr lang="ru-RU" alt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 </a:t>
            </a:r>
            <a:r>
              <a:rPr lang="el-GR" alt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полоний Po </a:t>
            </a:r>
            <a:r>
              <a:rPr lang="el-GR" alt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и искусственно полученный </a:t>
            </a:r>
            <a:r>
              <a:rPr lang="el-GR" alt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ливерморий Lv</a:t>
            </a:r>
            <a:r>
              <a:rPr lang="ru-RU" sz="28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проявляют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металлические</a:t>
            </a:r>
            <a:r>
              <a:rPr lang="ru-RU" sz="28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свойства.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77BA976-9219-45F6-820D-F244AD0527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500" t="6602" r="14563" b="33200"/>
          <a:stretch/>
        </p:blipFill>
        <p:spPr>
          <a:xfrm>
            <a:off x="523595" y="1916832"/>
            <a:ext cx="7971118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148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742E90B-6F8C-4FAC-B0E1-CE0AD450C3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096" t="1766" r="56641" b="1766"/>
          <a:stretch/>
        </p:blipFill>
        <p:spPr>
          <a:xfrm>
            <a:off x="107504" y="-27384"/>
            <a:ext cx="2299742" cy="6829533"/>
          </a:xfrm>
          <a:prstGeom prst="rect">
            <a:avLst/>
          </a:prstGeom>
        </p:spPr>
      </p:pic>
      <p:sp>
        <p:nvSpPr>
          <p:cNvPr id="4" name="Стрелка: вниз 3">
            <a:extLst>
              <a:ext uri="{FF2B5EF4-FFF2-40B4-BE49-F238E27FC236}">
                <a16:creationId xmlns:a16="http://schemas.microsoft.com/office/drawing/2014/main" id="{9A8C992C-9E7E-4C93-97A6-4A243EF3EF7A}"/>
              </a:ext>
            </a:extLst>
          </p:cNvPr>
          <p:cNvSpPr/>
          <p:nvPr/>
        </p:nvSpPr>
        <p:spPr>
          <a:xfrm>
            <a:off x="2584466" y="55673"/>
            <a:ext cx="864098" cy="6656666"/>
          </a:xfrm>
          <a:prstGeom prst="downArrow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69F4854-8D6F-4FED-903B-50D4B347E20B}"/>
              </a:ext>
            </a:extLst>
          </p:cNvPr>
          <p:cNvSpPr/>
          <p:nvPr/>
        </p:nvSpPr>
        <p:spPr>
          <a:xfrm rot="16200000">
            <a:off x="-239344" y="3056546"/>
            <a:ext cx="65117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0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Радиусы атомов увеличиваются</a:t>
            </a:r>
            <a:endParaRPr lang="ru-RU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трелка: вниз 13">
            <a:extLst>
              <a:ext uri="{FF2B5EF4-FFF2-40B4-BE49-F238E27FC236}">
                <a16:creationId xmlns:a16="http://schemas.microsoft.com/office/drawing/2014/main" id="{C6394236-F75A-4A5F-986E-2CDCEE061825}"/>
              </a:ext>
            </a:extLst>
          </p:cNvPr>
          <p:cNvSpPr/>
          <p:nvPr/>
        </p:nvSpPr>
        <p:spPr>
          <a:xfrm>
            <a:off x="5660003" y="61607"/>
            <a:ext cx="864098" cy="6656666"/>
          </a:xfrm>
          <a:prstGeom prst="downArrow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: вниз 14">
            <a:extLst>
              <a:ext uri="{FF2B5EF4-FFF2-40B4-BE49-F238E27FC236}">
                <a16:creationId xmlns:a16="http://schemas.microsoft.com/office/drawing/2014/main" id="{AA01E042-B303-4D1E-8AE3-B22A298DB031}"/>
              </a:ext>
            </a:extLst>
          </p:cNvPr>
          <p:cNvSpPr/>
          <p:nvPr/>
        </p:nvSpPr>
        <p:spPr>
          <a:xfrm>
            <a:off x="4628285" y="55673"/>
            <a:ext cx="864098" cy="6656666"/>
          </a:xfrm>
          <a:prstGeom prst="downArrow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: вниз 15">
            <a:extLst>
              <a:ext uri="{FF2B5EF4-FFF2-40B4-BE49-F238E27FC236}">
                <a16:creationId xmlns:a16="http://schemas.microsoft.com/office/drawing/2014/main" id="{367330C7-9087-47EB-B8F9-6C211BEEA3EB}"/>
              </a:ext>
            </a:extLst>
          </p:cNvPr>
          <p:cNvSpPr/>
          <p:nvPr/>
        </p:nvSpPr>
        <p:spPr>
          <a:xfrm>
            <a:off x="3596567" y="55673"/>
            <a:ext cx="864098" cy="6656666"/>
          </a:xfrm>
          <a:prstGeom prst="downArrow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BEBE5BA-EA38-4BBE-A7A0-C80505A5F166}"/>
              </a:ext>
            </a:extLst>
          </p:cNvPr>
          <p:cNvSpPr/>
          <p:nvPr/>
        </p:nvSpPr>
        <p:spPr>
          <a:xfrm rot="16200000">
            <a:off x="689553" y="3099568"/>
            <a:ext cx="6727162" cy="4124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Электроотрицательность уменьшается</a:t>
            </a:r>
            <a:endParaRPr lang="ru-RU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CF83A7C-0316-449F-A1C7-A97661727EEC}"/>
              </a:ext>
            </a:extLst>
          </p:cNvPr>
          <p:cNvSpPr/>
          <p:nvPr/>
        </p:nvSpPr>
        <p:spPr>
          <a:xfrm rot="16200000">
            <a:off x="1640855" y="3129987"/>
            <a:ext cx="6890028" cy="4124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2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еметаллические свойства ослабевают</a:t>
            </a:r>
            <a:endParaRPr lang="ru-RU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9835CF38-FB13-486B-AF48-1B04F5E6040E}"/>
              </a:ext>
            </a:extLst>
          </p:cNvPr>
          <p:cNvSpPr/>
          <p:nvPr/>
        </p:nvSpPr>
        <p:spPr>
          <a:xfrm rot="16200000">
            <a:off x="3206012" y="3090143"/>
            <a:ext cx="5775941" cy="4124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Кислотные</a:t>
            </a:r>
            <a:r>
              <a:rPr lang="ru-RU" sz="2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свойства ослабевают</a:t>
            </a:r>
            <a:endParaRPr lang="ru-RU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3250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A0E66A1-B1AA-47F7-B469-75F729D07363}"/>
              </a:ext>
            </a:extLst>
          </p:cNvPr>
          <p:cNvSpPr/>
          <p:nvPr/>
        </p:nvSpPr>
        <p:spPr>
          <a:xfrm>
            <a:off x="105617" y="260648"/>
            <a:ext cx="8932766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халькогенов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характерна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аллотропия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Каждый из них имеет по нескольку аллотропных модификаций. Однако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все аллотропные модификации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халькогенов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устойчивы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Устойчивы при нормальных условиях (н. у.) у кислорода – газообразная форма, состоящая из двухатомных молекул O</a:t>
            </a:r>
            <a:r>
              <a:rPr lang="ru-RU" sz="2800" b="1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у серы – твердая ромбическая модификация с </a:t>
            </a:r>
            <a:r>
              <a:rPr lang="ru-RU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восьмиатомными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циклическими молекулами S</a:t>
            </a:r>
            <a:r>
              <a:rPr lang="ru-RU" sz="2800" b="1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Управляющая кнопка: далее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B5EEF4B-E756-402F-A1D8-66F25E09BE1F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4539419C-DC9F-459E-89A0-5F85A91D677D}"/>
              </a:ext>
            </a:extLst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2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0147C963-CD18-415A-B90D-9284870315DE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" name="Picture 2" descr="https://i.ytimg.com/vi/7twWWw7uBTM/maxresdefault.jpg?sqp=-oaymwEmCIAKENAF8quKqQMa8AEB-AHUBoAC4AOKAgwIABABGGUgZShlMA8=&amp;amp;rs=AOn4CLAV26CibOrYGAs2gwNyXez6-8scpQ">
            <a:extLst>
              <a:ext uri="{FF2B5EF4-FFF2-40B4-BE49-F238E27FC236}">
                <a16:creationId xmlns:a16="http://schemas.microsoft.com/office/drawing/2014/main" id="{2B4972C4-BB7E-4C95-96CC-B460AB3BC6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" t="28349" r="64563" b="49601"/>
          <a:stretch/>
        </p:blipFill>
        <p:spPr bwMode="auto">
          <a:xfrm>
            <a:off x="6174151" y="3284984"/>
            <a:ext cx="2668252" cy="98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i.ytimg.com/vi/7twWWw7uBTM/maxresdefault.jpg?sqp=-oaymwEmCIAKENAF8quKqQMa8AEB-AHUBoAC4AOKAgwIABABGGUgZShlMA8=&amp;amp;rs=AOn4CLAV26CibOrYGAs2gwNyXez6-8scpQ">
            <a:extLst>
              <a:ext uri="{FF2B5EF4-FFF2-40B4-BE49-F238E27FC236}">
                <a16:creationId xmlns:a16="http://schemas.microsoft.com/office/drawing/2014/main" id="{26FD4B67-07BC-4839-BB26-F433B0E8BB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9" t="25200" r="4320" b="23351"/>
          <a:stretch/>
        </p:blipFill>
        <p:spPr bwMode="auto">
          <a:xfrm>
            <a:off x="360461" y="3747196"/>
            <a:ext cx="5780444" cy="2890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54873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омой 6">
            <a:hlinkClick r:id="" action="ppaction://noaction" highlightClick="1"/>
          </p:cNvPr>
          <p:cNvSpPr/>
          <p:nvPr/>
        </p:nvSpPr>
        <p:spPr>
          <a:xfrm>
            <a:off x="1714480" y="1428736"/>
            <a:ext cx="720725" cy="72072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Блок-схема: процесс 8"/>
          <p:cNvSpPr>
            <a:spLocks noChangeArrowheads="1"/>
          </p:cNvSpPr>
          <p:nvPr/>
        </p:nvSpPr>
        <p:spPr bwMode="auto">
          <a:xfrm>
            <a:off x="2944813" y="1512888"/>
            <a:ext cx="5730875" cy="476250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Вернуться к содержанию</a:t>
            </a:r>
          </a:p>
        </p:txBody>
      </p:sp>
      <p:sp>
        <p:nvSpPr>
          <p:cNvPr id="11" name="Блок-схема: процесс 10"/>
          <p:cNvSpPr>
            <a:spLocks noChangeArrowheads="1"/>
          </p:cNvSpPr>
          <p:nvPr/>
        </p:nvSpPr>
        <p:spPr bwMode="auto">
          <a:xfrm>
            <a:off x="2944813" y="3789363"/>
            <a:ext cx="5730875" cy="896937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Для выхода из программы нажмите «</a:t>
            </a:r>
            <a:r>
              <a:rPr lang="en-US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Esc</a:t>
            </a: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r>
              <a:rPr lang="en-US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клавиатуре</a:t>
            </a:r>
          </a:p>
        </p:txBody>
      </p:sp>
      <p:sp>
        <p:nvSpPr>
          <p:cNvPr id="12" name="Блок-схема: процесс 11"/>
          <p:cNvSpPr>
            <a:spLocks noChangeArrowheads="1"/>
          </p:cNvSpPr>
          <p:nvPr/>
        </p:nvSpPr>
        <p:spPr bwMode="auto">
          <a:xfrm>
            <a:off x="2944813" y="2276475"/>
            <a:ext cx="5730875" cy="1223963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Переход к тому действию, о котором гласит надпись, выделенная вишневым или желтым цветом</a:t>
            </a:r>
          </a:p>
        </p:txBody>
      </p:sp>
      <p:sp>
        <p:nvSpPr>
          <p:cNvPr id="494598" name="Прямоугольник 12"/>
          <p:cNvSpPr>
            <a:spLocks noChangeArrowheads="1"/>
          </p:cNvSpPr>
          <p:nvPr/>
        </p:nvSpPr>
        <p:spPr bwMode="auto">
          <a:xfrm>
            <a:off x="251521" y="2339471"/>
            <a:ext cx="2556768" cy="108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Справочная таблица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Вернемся к …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428728" y="3786190"/>
            <a:ext cx="928694" cy="92869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Esc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Управляющая кнопка: назад 3">
            <a:hlinkClick r:id="" action="ppaction://noaction" highlightClick="1"/>
          </p:cNvPr>
          <p:cNvSpPr/>
          <p:nvPr/>
        </p:nvSpPr>
        <p:spPr>
          <a:xfrm>
            <a:off x="1357290" y="521495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далее 4">
            <a:hlinkClick r:id="" action="ppaction://noaction" highlightClick="1"/>
          </p:cNvPr>
          <p:cNvSpPr/>
          <p:nvPr/>
        </p:nvSpPr>
        <p:spPr>
          <a:xfrm>
            <a:off x="2071670" y="521495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Блок-схема: процесс 13"/>
          <p:cNvSpPr>
            <a:spLocks noChangeArrowheads="1"/>
          </p:cNvSpPr>
          <p:nvPr/>
        </p:nvSpPr>
        <p:spPr bwMode="auto">
          <a:xfrm>
            <a:off x="2944813" y="4941888"/>
            <a:ext cx="5730875" cy="935037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Кнопки для перемещения вперед и назад по материалу занятий</a:t>
            </a:r>
          </a:p>
        </p:txBody>
      </p:sp>
      <p:sp>
        <p:nvSpPr>
          <p:cNvPr id="494609" name="WordArt 17"/>
          <p:cNvSpPr>
            <a:spLocks noChangeArrowheads="1" noChangeShapeType="1" noTextEdit="1"/>
          </p:cNvSpPr>
          <p:nvPr/>
        </p:nvSpPr>
        <p:spPr bwMode="auto">
          <a:xfrm>
            <a:off x="1403648" y="260648"/>
            <a:ext cx="6713537" cy="933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</a:rPr>
              <a:t>Инструкция по использованию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</a:rPr>
              <a:t> интерфейса</a:t>
            </a:r>
          </a:p>
        </p:txBody>
      </p:sp>
      <p:sp>
        <p:nvSpPr>
          <p:cNvPr id="1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8263" t="31297" r="73989" b="55907"/>
          <a:stretch/>
        </p:blipFill>
        <p:spPr>
          <a:xfrm>
            <a:off x="27484" y="66029"/>
            <a:ext cx="1550941" cy="144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Electron shell 008 Oxygen.sv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98" t="31108" r="26306" b="25268"/>
          <a:stretch/>
        </p:blipFill>
        <p:spPr bwMode="auto">
          <a:xfrm>
            <a:off x="7514815" y="30025"/>
            <a:ext cx="1512168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63888" y="251937"/>
            <a:ext cx="24368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Arial Black" panose="020B0A04020102020204" pitchFamily="34" charset="0"/>
              </a:rPr>
              <a:t>Кислород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55009" y="1475435"/>
            <a:ext cx="8892480" cy="1505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Кислород</a:t>
            </a: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alt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 самый распространённый элемент земной коры и человеческого организма. </a:t>
            </a:r>
          </a:p>
          <a:p>
            <a:pPr indent="450000" algn="just">
              <a:lnSpc>
                <a:spcPct val="85000"/>
              </a:lnSpc>
            </a:pP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Образует две 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аллотропные модификации</a:t>
            </a: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alt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кислород</a:t>
            </a: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ru-RU" sz="27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) и 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озон </a:t>
            </a: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ru-RU" sz="27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4E813A83-6049-4344-B2A1-71D54E82E5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1830812"/>
              </p:ext>
            </p:extLst>
          </p:nvPr>
        </p:nvGraphicFramePr>
        <p:xfrm>
          <a:off x="155009" y="3011120"/>
          <a:ext cx="8928992" cy="340626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00967">
                  <a:extLst>
                    <a:ext uri="{9D8B030D-6E8A-4147-A177-3AD203B41FA5}">
                      <a16:colId xmlns:a16="http://schemas.microsoft.com/office/drawing/2014/main" val="927808383"/>
                    </a:ext>
                  </a:extLst>
                </a:gridCol>
                <a:gridCol w="4728025">
                  <a:extLst>
                    <a:ext uri="{9D8B030D-6E8A-4147-A177-3AD203B41FA5}">
                      <a16:colId xmlns:a16="http://schemas.microsoft.com/office/drawing/2014/main" val="9360329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800" b="1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Кислород </a:t>
                      </a:r>
                      <a:r>
                        <a:rPr lang="ru-RU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ru-RU" sz="2800" b="1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ru-RU" sz="2800" b="1" baseline="-250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800" b="1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Озон </a:t>
                      </a:r>
                      <a:r>
                        <a:rPr lang="ru-RU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ru-RU" sz="2800" b="1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ru-RU" sz="2800" b="1" baseline="-250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ru-RU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2006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 нормальных условиях представляет собой газ без цвета, вкуса и запаха, мало растворяется в воде</a:t>
                      </a:r>
                      <a:endParaRPr lang="ru-RU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Газ голубого цвета, с резким специфическим запахом (который можно почувствовать после</a:t>
                      </a:r>
                      <a:r>
                        <a:rPr lang="ru-RU" sz="2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грозы)</a:t>
                      </a:r>
                      <a:r>
                        <a:rPr lang="ru-RU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 «металлическим» вкусом, растворяется в воде в 10 раз лучше, чем кислород</a:t>
                      </a:r>
                      <a:endParaRPr lang="ru-RU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922866"/>
                  </a:ext>
                </a:extLst>
              </a:tr>
            </a:tbl>
          </a:graphicData>
        </a:graphic>
      </p:graphicFrame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E8651AF-BB64-4FB3-83CA-88DFAF000E04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55138" y="69169"/>
            <a:ext cx="1386516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813027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2C7782B2-5202-4E86-9E75-1215A1F772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2061809"/>
              </p:ext>
            </p:extLst>
          </p:nvPr>
        </p:nvGraphicFramePr>
        <p:xfrm>
          <a:off x="115987" y="122215"/>
          <a:ext cx="8928992" cy="1996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64496">
                  <a:extLst>
                    <a:ext uri="{9D8B030D-6E8A-4147-A177-3AD203B41FA5}">
                      <a16:colId xmlns:a16="http://schemas.microsoft.com/office/drawing/2014/main" val="927808383"/>
                    </a:ext>
                  </a:extLst>
                </a:gridCol>
                <a:gridCol w="4464496">
                  <a:extLst>
                    <a:ext uri="{9D8B030D-6E8A-4147-A177-3AD203B41FA5}">
                      <a16:colId xmlns:a16="http://schemas.microsoft.com/office/drawing/2014/main" val="9360329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800" b="1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Кислород </a:t>
                      </a:r>
                      <a:r>
                        <a:rPr lang="ru-RU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ru-RU" sz="2800" b="1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ru-RU" sz="2800" b="1" baseline="-250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2800" b="1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Озон </a:t>
                      </a:r>
                      <a:r>
                        <a:rPr lang="ru-RU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ru-RU" sz="2800" b="1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ru-RU" sz="2800" b="1" baseline="-250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ru-RU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2006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endParaRPr lang="ru-RU" sz="2800" dirty="0"/>
                    </a:p>
                    <a:p>
                      <a:pPr algn="ctr">
                        <a:lnSpc>
                          <a:spcPct val="85000"/>
                        </a:lnSpc>
                      </a:pPr>
                      <a:endParaRPr lang="ru-RU" sz="2800" dirty="0"/>
                    </a:p>
                    <a:p>
                      <a:pPr algn="ctr">
                        <a:lnSpc>
                          <a:spcPct val="85000"/>
                        </a:lnSpc>
                      </a:pPr>
                      <a:endParaRPr lang="ru-RU" sz="2800" dirty="0"/>
                    </a:p>
                    <a:p>
                      <a:pPr algn="ctr">
                        <a:lnSpc>
                          <a:spcPct val="85000"/>
                        </a:lnSpc>
                      </a:pPr>
                      <a:endParaRPr lang="ru-RU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endParaRPr lang="ru-RU" sz="2800" dirty="0"/>
                    </a:p>
                    <a:p>
                      <a:pPr algn="ctr">
                        <a:lnSpc>
                          <a:spcPct val="85000"/>
                        </a:lnSpc>
                      </a:pPr>
                      <a:endParaRPr lang="ru-RU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922866"/>
                  </a:ext>
                </a:extLst>
              </a:tr>
            </a:tbl>
          </a:graphicData>
        </a:graphic>
      </p:graphicFrame>
      <p:pic>
        <p:nvPicPr>
          <p:cNvPr id="8" name="Picture 2" descr="https://i.ytimg.com/vi/7twWWw7uBTM/maxresdefault.jpg?sqp=-oaymwEmCIAKENAF8quKqQMa8AEB-AHUBoAC4AOKAgwIABABGGUgZShlMA8=&amp;amp;rs=AOn4CLAV26CibOrYGAs2gwNyXez6-8scpQ">
            <a:extLst>
              <a:ext uri="{FF2B5EF4-FFF2-40B4-BE49-F238E27FC236}">
                <a16:creationId xmlns:a16="http://schemas.microsoft.com/office/drawing/2014/main" id="{FDF1C3F2-44E6-4E60-BB27-BAFC937B3E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" t="28349" r="85509" b="52269"/>
          <a:stretch/>
        </p:blipFill>
        <p:spPr bwMode="auto">
          <a:xfrm>
            <a:off x="675084" y="620688"/>
            <a:ext cx="1584176" cy="1357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i.ytimg.com/vi/7twWWw7uBTM/maxresdefault.jpg?sqp=-oaymwEmCIAKENAF8quKqQMa8AEB-AHUBoAC4AOKAgwIABABGGUgZShlMA8=&amp;amp;rs=AOn4CLAV26CibOrYGAs2gwNyXez6-8scpQ">
            <a:extLst>
              <a:ext uri="{FF2B5EF4-FFF2-40B4-BE49-F238E27FC236}">
                <a16:creationId xmlns:a16="http://schemas.microsoft.com/office/drawing/2014/main" id="{91F5FF74-4128-482F-BE16-BD21247A2F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4" t="28349" r="64563" b="49601"/>
          <a:stretch/>
        </p:blipFill>
        <p:spPr bwMode="auto">
          <a:xfrm>
            <a:off x="7460804" y="620688"/>
            <a:ext cx="1584175" cy="1326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/>
          <p:nvPr/>
        </p:nvPicPr>
        <p:blipFill rotWithShape="1">
          <a:blip r:embed="rId3"/>
          <a:srcRect r="47411"/>
          <a:stretch/>
        </p:blipFill>
        <p:spPr bwMode="auto">
          <a:xfrm>
            <a:off x="3639971" y="0"/>
            <a:ext cx="1004681" cy="2164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ttps://thumbs.gfycat.com/BlankWarlikeIndianabat-size_restricted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403" y="1288530"/>
            <a:ext cx="4572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phonoteka.org/uploads/posts/2021-04/1619308514_31-phonoteka_org-p-ozon-fon-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551" y="4043186"/>
            <a:ext cx="4875449" cy="2744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15616" y="2110627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Озоновый слой земли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6347441" y="6690913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 flipV="1">
            <a:off x="3863673" y="2537593"/>
            <a:ext cx="2483768" cy="2523344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Управляющая кнопка: далее 16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7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2" name="Picture 2" descr="https://prezentacii.org/upload/cloud/18/11/98650/images/screen14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81" t="39374" r="2583"/>
          <a:stretch/>
        </p:blipFill>
        <p:spPr bwMode="auto">
          <a:xfrm>
            <a:off x="105426" y="2855264"/>
            <a:ext cx="3893250" cy="393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5976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30" name="Picture 6" descr="Liquid oxygen in a beaker 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68" y="3577179"/>
            <a:ext cx="2273054" cy="2770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undefine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564" y="3539233"/>
            <a:ext cx="2239864" cy="280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35696" y="6381445"/>
            <a:ext cx="3384388" cy="437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645AD"/>
                </a:solidFill>
                <a:latin typeface="Arial" panose="020B0604020202020204" pitchFamily="34" charset="0"/>
              </a:rPr>
              <a:t>Жидкий кислород</a:t>
            </a:r>
            <a:endParaRPr lang="ru-RU" sz="2800" b="1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12504" y="-27384"/>
            <a:ext cx="8751983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645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Жидкий кислород </a:t>
            </a:r>
            <a:r>
              <a:rPr lang="ru-RU" alt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 жидкость бледно-синего цвета, которая относится к сильным парамагнетикам. Является одним из четырёх агрегатных состояний кислорода. Жидкий кислород обладает плотностью 1,429 кг/м³ (при температуре кипения) и имеет умеренно криогенные свойства с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точкой замерзания 54,6 K (−218,4 °C)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точкой кипения 90,03 K (−182,97 °C)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62711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283968" y="249144"/>
            <a:ext cx="13260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Arial Black" panose="020B0A04020102020204" pitchFamily="34" charset="0"/>
              </a:rPr>
              <a:t>Сера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F10F81A-3535-4085-8EDB-AE62308A6F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01" t="73625" r="73798" b="13579"/>
          <a:stretch/>
        </p:blipFill>
        <p:spPr>
          <a:xfrm>
            <a:off x="25574" y="85910"/>
            <a:ext cx="1364826" cy="1182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2DBE7F-19C8-44CF-9414-916F08F669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07" t="25508" r="21926" b="17383"/>
          <a:stretch/>
        </p:blipFill>
        <p:spPr>
          <a:xfrm>
            <a:off x="7632975" y="0"/>
            <a:ext cx="1195661" cy="131522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97582" y="1427755"/>
            <a:ext cx="8938914" cy="2505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Сера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имеет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20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известных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аллотропов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 что больше, чем у любого другого элемента, за исключением углерода.</a:t>
            </a:r>
            <a:r>
              <a:rPr lang="ru-RU" sz="2800" b="1" baseline="30000" dirty="0">
                <a:solidFill>
                  <a:srgbClr val="33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Наиболее распространенные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аллотропы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имеют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форму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восьмиатомных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колец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 но известны и другие молекулярные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аллотропы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 которые содержат всего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два атома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или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целых 20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825721D-AC30-4704-B27A-77A00A8333E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3226" t="47200" r="42912" b="24800"/>
          <a:stretch/>
        </p:blipFill>
        <p:spPr>
          <a:xfrm>
            <a:off x="1817539" y="4109386"/>
            <a:ext cx="5373860" cy="249947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024CAAF-D833-456E-93D4-18FB39FDE01C}"/>
              </a:ext>
            </a:extLst>
          </p:cNvPr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40378" y="81363"/>
            <a:ext cx="1326004" cy="1181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748632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334121"/>
            <a:ext cx="8712968" cy="629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Другие известные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аллотропы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серы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включают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33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ромбическую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 серу и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33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моноклинную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серу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. Ромбическая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сера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является более стабильной из двух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аллотропов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. Моноклинная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сера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принимает форму длинных игл и образуется, когда жидкую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серу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охлаждают до температуры немного ниже ее точки плавления. </a:t>
            </a:r>
          </a:p>
          <a:p>
            <a:pPr indent="450000" algn="just">
              <a:lnSpc>
                <a:spcPct val="80000"/>
              </a:lnSpc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Атомы жидкой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серы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обычно находятся в форме длинных цепочек, но при температуре выше 190 °C цепочки начинают разрушаться. Если жидкую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серу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при температуре выше 190 °C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замораживать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 очень быстро, получающаяся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сера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представляет собой аморфную или «пластичную»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серу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. Газообразная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сера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представляет собой смесь двухатомной серы (S</a:t>
            </a:r>
            <a:r>
              <a:rPr lang="ru-RU" sz="2800" b="1" baseline="-250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) и 8-атомных колец.</a:t>
            </a:r>
          </a:p>
        </p:txBody>
      </p:sp>
    </p:spTree>
    <p:extLst>
      <p:ext uri="{BB962C8B-B14F-4D97-AF65-F5344CB8AC3E}">
        <p14:creationId xmlns:p14="http://schemas.microsoft.com/office/powerpoint/2010/main" val="30457378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https://prezentacii.org/upload/cloud/18/08/70666/images/screen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83" t="4239" r="5501" b="2247"/>
          <a:stretch/>
        </p:blipFill>
        <p:spPr bwMode="auto">
          <a:xfrm>
            <a:off x="97708" y="64558"/>
            <a:ext cx="8173191" cy="658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793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6603" t="12428" r="32481" b="18057"/>
          <a:stretch/>
        </p:blipFill>
        <p:spPr>
          <a:xfrm>
            <a:off x="20252" y="53634"/>
            <a:ext cx="9092026" cy="6772636"/>
          </a:xfrm>
          <a:prstGeom prst="rect">
            <a:avLst/>
          </a:prstGeom>
        </p:spPr>
      </p:pic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21683" y="5157192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3423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5122" name="Picture 2" descr="https://ped-kopilka.ru/upload/blogs2/2021/6/1_16c848e750e5280dcac2c365d253e4b1.jp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53" y="404664"/>
            <a:ext cx="8968125" cy="548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019970" y="-941163"/>
            <a:ext cx="88233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9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YS Text"/>
              </a:rPr>
            </a:br>
            <a:endParaRPr kumimoji="0" lang="ru-RU" altLang="ru-RU" sz="9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YS Tex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150" name="Picture 6" descr="https://avatars.mds.yandex.net/i?id=008bbc52d10804ee9ff9c603bde0c29a_l-5307457-images-thumbs&amp;ref=rim&amp;n=13&amp;w=800&amp;h=60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14" t="69534" r="27236"/>
          <a:stretch/>
        </p:blipFill>
        <p:spPr bwMode="auto">
          <a:xfrm>
            <a:off x="539552" y="5311725"/>
            <a:ext cx="1719238" cy="1385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l="22882" t="31297" r="52767" b="29328"/>
          <a:stretch/>
        </p:blipFill>
        <p:spPr>
          <a:xfrm>
            <a:off x="3131840" y="5303861"/>
            <a:ext cx="1673033" cy="152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997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12919" r="12921"/>
          <a:stretch/>
        </p:blipFill>
        <p:spPr>
          <a:xfrm>
            <a:off x="252744" y="-130704"/>
            <a:ext cx="8589659" cy="6512032"/>
          </a:xfrm>
          <a:prstGeom prst="rect">
            <a:avLst/>
          </a:prstGeom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92022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563888" y="251937"/>
            <a:ext cx="16385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Arial Black" panose="020B0A04020102020204" pitchFamily="34" charset="0"/>
              </a:rPr>
              <a:t>Селен</a:t>
            </a:r>
          </a:p>
        </p:txBody>
      </p:sp>
      <p:pic>
        <p:nvPicPr>
          <p:cNvPr id="8" name="Picture 2" descr="Изображение: 2 аллотропа селена: черный и красный. 3 других не показаны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47089"/>
            <a:ext cx="2423853" cy="201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upload.wikimedia.org/wikipedia/commons/thumb/d/d0/Electron_shell_034_Selenium.svg/1200px-Electron_shell_034_Selenium.svg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6" t="18342" r="12896" b="13865"/>
          <a:stretch/>
        </p:blipFill>
        <p:spPr bwMode="auto">
          <a:xfrm>
            <a:off x="7208935" y="-111272"/>
            <a:ext cx="1740073" cy="1740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/>
          <a:srcRect l="17901" t="15548" r="73798" b="70061"/>
          <a:stretch/>
        </p:blipFill>
        <p:spPr>
          <a:xfrm>
            <a:off x="54613" y="0"/>
            <a:ext cx="1306748" cy="1273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Прямоугольник 15"/>
          <p:cNvSpPr/>
          <p:nvPr/>
        </p:nvSpPr>
        <p:spPr>
          <a:xfrm>
            <a:off x="154864" y="1492659"/>
            <a:ext cx="8928992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anose="020B0604020202020204" pitchFamily="34" charset="0"/>
              </a:rPr>
              <a:t>Простое вещество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селен</a:t>
            </a:r>
            <a:r>
              <a:rPr lang="ru-RU" sz="2800" b="1" dirty="0">
                <a:latin typeface="Arial" panose="020B0604020202020204" pitchFamily="34" charset="0"/>
              </a:rPr>
              <a:t> – это хрупкий, блестящий на изломе неметалл серого цвета (данный цвет обусловлен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</a:rPr>
              <a:t>устойчивой</a:t>
            </a:r>
            <a:r>
              <a:rPr lang="ru-RU" sz="2800" b="1" dirty="0">
                <a:latin typeface="Arial" panose="020B0604020202020204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</a:rPr>
              <a:t>аллотропной модификацией</a:t>
            </a:r>
            <a:r>
              <a:rPr lang="ru-RU" sz="2800" b="1" dirty="0">
                <a:latin typeface="Arial" panose="020B0604020202020204" pitchFamily="34" charset="0"/>
              </a:rPr>
              <a:t>,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</a:rPr>
              <a:t>неустойчивые</a:t>
            </a:r>
            <a:r>
              <a:rPr lang="ru-RU" sz="2800" b="1" dirty="0">
                <a:latin typeface="Arial" panose="020B0604020202020204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</a:rPr>
              <a:t>аллотропные модификации</a:t>
            </a:r>
            <a:r>
              <a:rPr lang="ru-RU" sz="2800" b="1" dirty="0">
                <a:latin typeface="Arial" panose="020B0604020202020204" pitchFamily="34" charset="0"/>
              </a:rPr>
              <a:t> придают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селену</a:t>
            </a:r>
            <a:r>
              <a:rPr lang="ru-RU" sz="2800" b="1" dirty="0">
                <a:latin typeface="Arial" panose="020B0604020202020204" pitchFamily="34" charset="0"/>
              </a:rPr>
              <a:t> различные оттенки красного цвета).</a:t>
            </a:r>
            <a:endParaRPr lang="ru-RU" sz="2800" b="1" dirty="0"/>
          </a:p>
        </p:txBody>
      </p:sp>
      <p:pic>
        <p:nvPicPr>
          <p:cNvPr id="2056" name="Picture 8" descr="Selen 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824708"/>
            <a:ext cx="4719973" cy="220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1660" y="6076248"/>
            <a:ext cx="7154322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dirty="0">
                <a:latin typeface="Arial" panose="020B0604020202020204" pitchFamily="34" charset="0"/>
              </a:rPr>
              <a:t>Чёрные, серые и красные аллотропные модификации селена</a:t>
            </a:r>
            <a:endParaRPr lang="ru-RU" sz="2800" b="1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100B18C-DDD9-4C94-A24C-F83D6A3C877B}"/>
              </a:ext>
            </a:extLst>
          </p:cNvPr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83527" y="44624"/>
            <a:ext cx="1432289" cy="127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32787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21" name="WordArt 5"/>
          <p:cNvSpPr>
            <a:spLocks noChangeArrowheads="1" noChangeShapeType="1" noTextEdit="1"/>
          </p:cNvSpPr>
          <p:nvPr/>
        </p:nvSpPr>
        <p:spPr bwMode="auto">
          <a:xfrm>
            <a:off x="2928926" y="142852"/>
            <a:ext cx="4465637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Содержание</a:t>
            </a:r>
          </a:p>
        </p:txBody>
      </p:sp>
      <p:pic>
        <p:nvPicPr>
          <p:cNvPr id="495624" name="Picture 8" descr="читатель 2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"/>
            <a:ext cx="100965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26967" y="1196752"/>
            <a:ext cx="8715436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 algn="just">
              <a:lnSpc>
                <a:spcPct val="85000"/>
              </a:lnSpc>
              <a:buClr>
                <a:srgbClr val="C00000"/>
              </a:buClr>
            </a:pPr>
            <a:r>
              <a:rPr lang="ru-RU" sz="2800" b="1" dirty="0">
                <a:ln w="1905"/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itchFamily="34" charset="0"/>
                <a:hlinkClick r:id="rId4" action="ppaction://hlinksldjump"/>
              </a:rPr>
              <a:t>Инструкция по использованию интерфейса</a:t>
            </a:r>
            <a:endParaRPr lang="ru-RU" sz="2800" b="1" dirty="0">
              <a:ln w="1905"/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  <a:hlinkClick r:id="rId5" action="ppaction://hlinksldjump"/>
              </a:rPr>
              <a:t>Халькогены.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n w="22225">
                  <a:noFill/>
                  <a:prstDash val="solid"/>
                </a:ln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6" action="ppaction://hlinksldjump"/>
              </a:rPr>
              <a:t>Распространение халькогенов в природе.</a:t>
            </a:r>
            <a:r>
              <a:rPr lang="ru-RU" sz="2800" b="1" dirty="0">
                <a:ln w="22225">
                  <a:noFill/>
                  <a:prstDash val="solid"/>
                </a:ln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n w="22225">
                  <a:noFill/>
                  <a:prstDash val="solid"/>
                </a:ln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7" action="ppaction://hlinksldjump"/>
              </a:rPr>
              <a:t>Строение халькогенов.</a:t>
            </a:r>
            <a:r>
              <a:rPr lang="ru-RU" sz="28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CC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kern="10" dirty="0">
                <a:ln w="22225">
                  <a:noFill/>
                  <a:prstDash val="solid"/>
                </a:ln>
                <a:latin typeface="Arial"/>
                <a:cs typeface="Arial"/>
                <a:hlinkClick r:id="rId8" action="ppaction://hlinksldjump"/>
              </a:rPr>
              <a:t>Степени окисления халькогенов.</a:t>
            </a:r>
            <a:r>
              <a:rPr lang="ru-RU" sz="2800" b="1" kern="10" dirty="0">
                <a:ln w="22225">
                  <a:noFill/>
                  <a:prstDash val="solid"/>
                </a:ln>
                <a:latin typeface="Arial"/>
                <a:cs typeface="Arial"/>
              </a:rPr>
              <a:t>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9" action="ppaction://hlinksldjump"/>
              </a:rPr>
              <a:t>История открытия халькогенов.</a:t>
            </a: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C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kern="10" dirty="0">
                <a:ln w="22225">
                  <a:noFill/>
                  <a:prstDash val="solid"/>
                </a:ln>
                <a:latin typeface="Arial"/>
                <a:cs typeface="Arial"/>
                <a:hlinkClick r:id="rId10" action="ppaction://hlinksldjump"/>
              </a:rPr>
              <a:t>Физические свойства халькогенов.</a:t>
            </a:r>
            <a:r>
              <a:rPr lang="ru-RU" sz="2800" b="1" kern="10" dirty="0">
                <a:ln w="22225">
                  <a:noFill/>
                  <a:prstDash val="solid"/>
                </a:ln>
                <a:latin typeface="Arial"/>
                <a:cs typeface="Arial"/>
              </a:rPr>
              <a:t> </a:t>
            </a:r>
            <a:r>
              <a:rPr lang="ru-RU" sz="2800" b="1" kern="10" dirty="0">
                <a:ln w="22225">
                  <a:noFill/>
                  <a:prstDash val="solid"/>
                </a:ln>
                <a:latin typeface="Arial"/>
                <a:cs typeface="Arial"/>
                <a:hlinkClick r:id="rId11" action="ppaction://hlinksldjump"/>
              </a:rPr>
              <a:t>Химические свойства халькогенов.</a:t>
            </a:r>
            <a:r>
              <a:rPr lang="ru-RU" sz="2800" b="1" kern="10" dirty="0">
                <a:ln w="22225">
                  <a:noFill/>
                  <a:prstDash val="solid"/>
                </a:ln>
                <a:latin typeface="Arial"/>
                <a:cs typeface="Arial"/>
              </a:rPr>
              <a:t> </a:t>
            </a:r>
          </a:p>
          <a:p>
            <a:pPr algn="just">
              <a:lnSpc>
                <a:spcPct val="85000"/>
              </a:lnSpc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2" action="ppaction://hlinksldjump"/>
              </a:rPr>
              <a:t>Использованные источники.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1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93876" y="0"/>
            <a:ext cx="9018402" cy="5546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600" b="1" u="sng" dirty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Серый</a:t>
            </a:r>
            <a:r>
              <a:rPr lang="ru-RU" sz="2600" b="1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кристаллический селен (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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Se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, «металлический селен»)  – наиболее устойчивая модификация, структура состоит из параллельных спиральных цепей. Получают конденсацией паров, медленным охлаждением расплава, длительным нагреванием других форм селена. Температура плавления 221 °C. Температура кипения 685 °C. Плотность жидкого серого селена при температуре плавления 4,06 г/см</a:t>
            </a:r>
            <a:r>
              <a:rPr lang="ru-RU" sz="2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. Твёрдость по </a:t>
            </a:r>
            <a:r>
              <a:rPr lang="ru-RU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Моосу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 2,0.</a:t>
            </a:r>
          </a:p>
          <a:p>
            <a:pPr indent="450000" algn="just">
              <a:lnSpc>
                <a:spcPct val="80000"/>
              </a:lnSpc>
            </a:pPr>
            <a:r>
              <a:rPr lang="ru-RU" sz="2600" b="1" u="sng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Чёрный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 стекловидный селен. Получается при быстром охлаждении расплава. Хрупок. Имеет стеклянный блеск. Цвет от голубовато-чёрного до красно-коричневого. Содержит в основном плоские цепочечные зигзагообразные молекулы. Плотность 4,28 г/см</a:t>
            </a:r>
            <a:r>
              <a:rPr lang="ru-RU" sz="2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. Изолятор, удельное электрическое сопротивление ≈10</a:t>
            </a:r>
            <a:r>
              <a:rPr lang="ru-RU" sz="2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Ом·м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indent="442913" algn="just">
              <a:lnSpc>
                <a:spcPct val="80000"/>
              </a:lnSpc>
            </a:pPr>
            <a:endParaRPr lang="ru-RU" sz="2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8" descr="Selen 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" r="26770"/>
          <a:stretch/>
        </p:blipFill>
        <p:spPr bwMode="auto">
          <a:xfrm>
            <a:off x="3347864" y="5232573"/>
            <a:ext cx="2328734" cy="155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Изображение: 2 аллотропа селена: черный и красный. 3 других не показаны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1515"/>
          <a:stretch/>
        </p:blipFill>
        <p:spPr bwMode="auto">
          <a:xfrm>
            <a:off x="1833331" y="5194882"/>
            <a:ext cx="928971" cy="1628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0870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2" descr="Изображение: 2 аллотропа селена: черный и красный. 3 других не показаны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04"/>
          <a:stretch/>
        </p:blipFill>
        <p:spPr bwMode="auto">
          <a:xfrm>
            <a:off x="5923336" y="5505748"/>
            <a:ext cx="784331" cy="1320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upload.wikimedia.org/wikipedia/commons/thumb/e/e0/Selen_1.jpg/1280px-Selen_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66"/>
          <a:stretch/>
        </p:blipFill>
        <p:spPr bwMode="auto">
          <a:xfrm>
            <a:off x="3724283" y="5235244"/>
            <a:ext cx="905696" cy="165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71994" y="11266"/>
            <a:ext cx="9040284" cy="553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</a:rPr>
              <a:t>Красный</a:t>
            </a:r>
            <a:r>
              <a:rPr lang="ru-RU" sz="2600" b="1" dirty="0">
                <a:latin typeface="Arial" panose="020B0604020202020204" pitchFamily="34" charset="0"/>
              </a:rPr>
              <a:t> 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</a:rPr>
              <a:t>кристаллический</a:t>
            </a:r>
            <a:r>
              <a:rPr lang="ru-RU" sz="2600" b="1" dirty="0">
                <a:latin typeface="Arial" panose="020B0604020202020204" pitchFamily="34" charset="0"/>
              </a:rPr>
              <a:t> 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</a:rPr>
              <a:t>селен</a:t>
            </a:r>
            <a:r>
              <a:rPr lang="ru-RU" sz="2600" b="1" dirty="0">
                <a:latin typeface="Arial" panose="020B0604020202020204" pitchFamily="34" charset="0"/>
              </a:rPr>
              <a:t> 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2600" b="1" dirty="0">
                <a:latin typeface="Arial" panose="020B0604020202020204" pitchFamily="34" charset="0"/>
              </a:rPr>
              <a:t> три моноклинные модификации, содержащие кольцевые коронообразные молекулы Se</a:t>
            </a:r>
            <a:r>
              <a:rPr lang="ru-RU" sz="2600" b="1" baseline="-25000" dirty="0">
                <a:latin typeface="Arial" panose="020B0604020202020204" pitchFamily="34" charset="0"/>
              </a:rPr>
              <a:t>8</a:t>
            </a:r>
            <a:r>
              <a:rPr lang="ru-RU" sz="2600" b="1" dirty="0">
                <a:latin typeface="Arial" panose="020B0604020202020204" pitchFamily="34" charset="0"/>
              </a:rPr>
              <a:t>, получаются осаждением из растворов селена в сероуглероде:</a:t>
            </a:r>
          </a:p>
          <a:p>
            <a:pPr marL="457200" indent="-457200" algn="just">
              <a:lnSpc>
                <a:spcPct val="8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Оранжево-красный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 α-</a:t>
            </a:r>
            <a:r>
              <a:rPr lang="ru-RU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Se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. Кристаллы моноклинной сингонии,  </a:t>
            </a:r>
            <a:r>
              <a:rPr lang="ru-RU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 = 4,46 г/см</a:t>
            </a:r>
            <a:r>
              <a:rPr lang="ru-RU" sz="2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. Температура плавления 170 °C.</a:t>
            </a:r>
          </a:p>
          <a:p>
            <a:pPr marL="457200" indent="-457200" algn="just">
              <a:lnSpc>
                <a:spcPct val="8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Тёмно-красный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 β-</a:t>
            </a:r>
            <a:r>
              <a:rPr lang="ru-RU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Se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. Кристаллы моноклинной сингонии, </a:t>
            </a:r>
            <a:r>
              <a:rPr lang="ru-RU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 = 4,50 г/см</a:t>
            </a:r>
            <a:r>
              <a:rPr lang="ru-RU" sz="2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. Температура плавления 180 °C.</a:t>
            </a:r>
          </a:p>
          <a:p>
            <a:pPr marL="457200" indent="-457200" algn="just">
              <a:lnSpc>
                <a:spcPct val="8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Красный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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Se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. Кристаллы моноклинной сингонии, </a:t>
            </a:r>
            <a:r>
              <a:rPr lang="ru-RU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 = 4,33 г/см</a:t>
            </a:r>
            <a:r>
              <a:rPr lang="ru-RU" sz="2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indent="450000" algn="just">
              <a:lnSpc>
                <a:spcPct val="80000"/>
              </a:lnSpc>
            </a:pP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Красный аморфный 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селен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. Мелкий порошок от 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ярко-красного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 до 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красновато-чёрного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 цвета, молекулы с цепочечной структурой. Плотность 4,26 г/см</a:t>
            </a:r>
            <a:r>
              <a:rPr lang="ru-RU" sz="2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. Получается восстановлением селенистой кислоты на холоду и другими путями.</a:t>
            </a:r>
            <a:endParaRPr lang="ru-RU" sz="2700" b="1" dirty="0"/>
          </a:p>
        </p:txBody>
      </p:sp>
    </p:spTree>
    <p:extLst>
      <p:ext uri="{BB962C8B-B14F-4D97-AF65-F5344CB8AC3E}">
        <p14:creationId xmlns:p14="http://schemas.microsoft.com/office/powerpoint/2010/main" val="42937975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undefine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8" t="28621" r="31648" b="34839"/>
          <a:stretch/>
        </p:blipFill>
        <p:spPr bwMode="auto">
          <a:xfrm>
            <a:off x="827584" y="4748030"/>
            <a:ext cx="2069003" cy="139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upload.wikimedia.org/wikipedia/commons/thumb/e/e0/Selen_1.jpg/1280px-Selen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972" y="4748030"/>
            <a:ext cx="3934288" cy="1841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Управляющая кнопка: далее 14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5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-290595" y="6071733"/>
            <a:ext cx="4815781" cy="732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>
                <a:latin typeface="Arial" panose="020B0604020202020204" pitchFamily="34" charset="0"/>
              </a:rPr>
              <a:t>Монокристаллический селен (99,9999 %)</a:t>
            </a:r>
            <a:endParaRPr lang="ru-RU" sz="2600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40710" y="260648"/>
            <a:ext cx="8568952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</a:rPr>
              <a:t>При нагревании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серого селена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 </a:t>
            </a:r>
            <a:r>
              <a:rPr lang="ru-RU" sz="2800" b="1" dirty="0">
                <a:latin typeface="Arial" panose="020B0604020202020204" pitchFamily="34" charset="0"/>
              </a:rPr>
              <a:t>он даёт серый же расплав, а при дальнейшем нагревании испаряется с образованием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коричневых паров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. </a:t>
            </a:r>
            <a:r>
              <a:rPr lang="ru-RU" sz="2800" b="1" dirty="0">
                <a:latin typeface="Arial" panose="020B0604020202020204" pitchFamily="34" charset="0"/>
              </a:rPr>
              <a:t>При резком охлаждении паров селен конденсируется в виде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</a:rPr>
              <a:t>красной </a:t>
            </a:r>
            <a:r>
              <a:rPr lang="ru-RU" sz="2800" b="1" dirty="0">
                <a:latin typeface="Arial" panose="020B0604020202020204" pitchFamily="34" charset="0"/>
              </a:rPr>
              <a:t>аллотропной модификации.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anose="020B0604020202020204" pitchFamily="34" charset="0"/>
              </a:rPr>
              <a:t>При высоких давлениях (от 27 МПа) селен переходит в кубическую модификацию с ребром ячейки 0,2982 </a:t>
            </a:r>
            <a:r>
              <a:rPr lang="ru-RU" sz="2800" b="1" dirty="0" err="1">
                <a:latin typeface="Arial" panose="020B0604020202020204" pitchFamily="34" charset="0"/>
              </a:rPr>
              <a:t>нм</a:t>
            </a:r>
            <a:r>
              <a:rPr lang="ru-RU" sz="2800" b="1" dirty="0">
                <a:latin typeface="Arial" panose="020B0604020202020204" pitchFamily="34" charset="0"/>
              </a:rPr>
              <a:t>. Получена также метастабильная гексагональная модификация с металлическими свойствами (при 10–12 МПа, из аморфного и моноклинного селена).</a:t>
            </a:r>
            <a:endParaRPr lang="ru-RU" sz="2800" b="1" i="0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641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355976" y="146910"/>
            <a:ext cx="18662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Arial Black" panose="020B0A04020102020204" pitchFamily="34" charset="0"/>
              </a:rPr>
              <a:t>Теллур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/>
          <a:srcRect l="17901" t="43109" r="73798" b="42126"/>
          <a:stretch/>
        </p:blipFill>
        <p:spPr>
          <a:xfrm>
            <a:off x="102502" y="72024"/>
            <a:ext cx="1229319" cy="1229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2" descr="Изображение: Теллур в металлической форм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73" y="4294908"/>
            <a:ext cx="2579440" cy="257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2430688" y="6165519"/>
            <a:ext cx="4437668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Теллур в металлической форме</a:t>
            </a:r>
            <a:endParaRPr lang="ru-RU" sz="28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CA7BE0-0DA8-4459-9AA4-4D46AD5CF17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1" t="18590" r="10518" b="10217"/>
          <a:stretch/>
        </p:blipFill>
        <p:spPr>
          <a:xfrm>
            <a:off x="7760958" y="31730"/>
            <a:ext cx="1280540" cy="122931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C726E77-210D-4951-9710-1825EA589617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33550" y="90625"/>
            <a:ext cx="1229319" cy="1210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18"/>
          <p:cNvSpPr/>
          <p:nvPr/>
        </p:nvSpPr>
        <p:spPr>
          <a:xfrm>
            <a:off x="177010" y="1342738"/>
            <a:ext cx="8789978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</a:rPr>
              <a:t>Теллур</a:t>
            </a:r>
            <a:r>
              <a:rPr lang="ru-RU" sz="2800" b="1" dirty="0">
                <a:latin typeface="Arial" panose="020B0604020202020204" pitchFamily="34" charset="0"/>
              </a:rPr>
              <a:t> относится к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3300"/>
                </a:solidFill>
                <a:latin typeface="Arial" panose="020B0604020202020204" pitchFamily="34" charset="0"/>
              </a:rPr>
              <a:t>семейству металлоидов</a:t>
            </a:r>
            <a:r>
              <a:rPr lang="ru-RU" sz="2800" b="1" dirty="0">
                <a:latin typeface="Arial" panose="020B0604020202020204" pitchFamily="34" charset="0"/>
              </a:rPr>
              <a:t>. Внешне похож на металл, но таковым не является. Как и селен, он тоже полупроводник, но его применение более ограничено.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</a:rPr>
              <a:t>Теллур</a:t>
            </a:r>
            <a:r>
              <a:rPr lang="ru-RU" sz="2800" b="1" dirty="0">
                <a:latin typeface="Arial" panose="020B0604020202020204" pitchFamily="34" charset="0"/>
              </a:rPr>
              <a:t> и его соединения в целом менее ядовиты по отношению к селену. Применяется как легирующая добавка к свинцу, улучшающая его механические свойства.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318A78A-ADA3-44FA-99BB-1D1F81D2BD7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4174" t="27600" r="9051" b="45045"/>
          <a:stretch/>
        </p:blipFill>
        <p:spPr>
          <a:xfrm>
            <a:off x="6588224" y="4113387"/>
            <a:ext cx="2255403" cy="129614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8F1D59-E245-4A79-AB4D-3AAC7A83607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6850" t="38800" r="34250" b="29001"/>
          <a:stretch/>
        </p:blipFill>
        <p:spPr>
          <a:xfrm>
            <a:off x="3785426" y="4455153"/>
            <a:ext cx="1728192" cy="1656184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4FEA00B3-2E20-4E3B-8E0F-D3D787213E17}"/>
              </a:ext>
            </a:extLst>
          </p:cNvPr>
          <p:cNvSpPr/>
          <p:nvPr/>
        </p:nvSpPr>
        <p:spPr>
          <a:xfrm>
            <a:off x="6408465" y="5453512"/>
            <a:ext cx="2645368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Теллур в слитках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4794293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63888" y="251937"/>
            <a:ext cx="22413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Arial Black" panose="020B0A04020102020204" pitchFamily="34" charset="0"/>
              </a:rPr>
              <a:t>Полоний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18263" t="70672" r="73435" b="14664"/>
          <a:stretch/>
        </p:blipFill>
        <p:spPr>
          <a:xfrm>
            <a:off x="108008" y="0"/>
            <a:ext cx="1368152" cy="1358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8348AB0-DD80-4BB2-9DB1-CBDB27F45F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8"/>
          <a:stretch/>
        </p:blipFill>
        <p:spPr>
          <a:xfrm>
            <a:off x="7100481" y="0"/>
            <a:ext cx="1759715" cy="164054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F3CBB8C-4E66-4558-AFEB-B43B324A29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875" t="19201" r="17713" b="55904"/>
          <a:stretch/>
        </p:blipFill>
        <p:spPr>
          <a:xfrm>
            <a:off x="6747027" y="4729388"/>
            <a:ext cx="2315576" cy="132830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B87F978-231D-41C8-9024-5DA413033F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975" t="38552" r="42912" b="38551"/>
          <a:stretch/>
        </p:blipFill>
        <p:spPr>
          <a:xfrm>
            <a:off x="5240254" y="5574347"/>
            <a:ext cx="1681270" cy="1195515"/>
          </a:xfrm>
          <a:prstGeom prst="rect">
            <a:avLst/>
          </a:prstGeom>
        </p:spPr>
      </p:pic>
      <p:sp>
        <p:nvSpPr>
          <p:cNvPr id="17" name="Управляющая кнопка: далее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EF71C741-BB62-4627-B499-A5AC1648DF0B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9EACD39D-0C6D-4036-A241-241F087B4CB4}"/>
              </a:ext>
            </a:extLst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2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A2B5ED53-C167-4A09-986B-803BD487F765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112F0C2-F853-465E-ABC1-89A73DA28D3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9212" t="50000" r="42913" b="36000"/>
          <a:stretch/>
        </p:blipFill>
        <p:spPr>
          <a:xfrm>
            <a:off x="1979126" y="4581899"/>
            <a:ext cx="1331644" cy="13283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8931D8B3-8F61-49F6-BDD5-FA131A90E3ED}"/>
              </a:ext>
            </a:extLst>
          </p:cNvPr>
          <p:cNvSpPr/>
          <p:nvPr/>
        </p:nvSpPr>
        <p:spPr>
          <a:xfrm>
            <a:off x="147081" y="1340768"/>
            <a:ext cx="8849838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anose="020B0604020202020204" pitchFamily="34" charset="0"/>
              </a:rPr>
              <a:t>До сих пор ведутся споры о принадлежности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</a:rPr>
              <a:t>полония</a:t>
            </a:r>
            <a:r>
              <a:rPr lang="ru-RU" sz="2800" b="1" dirty="0">
                <a:latin typeface="Arial" panose="020B0604020202020204" pitchFamily="34" charset="0"/>
              </a:rPr>
              <a:t>. Одни авторы причисляют полоний к металлоидам, а другие – к металлам.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</a:rPr>
              <a:t>Полоний</a:t>
            </a:r>
            <a:r>
              <a:rPr lang="ru-RU" sz="2800" b="1" dirty="0">
                <a:latin typeface="Arial" panose="020B0604020202020204" pitchFamily="34" charset="0"/>
              </a:rPr>
              <a:t> представляет собой серебристо-белый мягкий радиоактивный полуметалл. Имеет две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</a:rPr>
              <a:t>аллотропные модификации</a:t>
            </a:r>
            <a:r>
              <a:rPr lang="ru-RU" sz="2800" b="1" dirty="0">
                <a:latin typeface="Arial" panose="020B0604020202020204" pitchFamily="34" charset="0"/>
              </a:rPr>
              <a:t> –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</a:rPr>
              <a:t>низкотемпера-турный</a:t>
            </a:r>
            <a:r>
              <a:rPr lang="ru-RU" sz="2800" b="1" dirty="0">
                <a:latin typeface="Arial" panose="020B0604020202020204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</a:rPr>
              <a:t>полоний</a:t>
            </a:r>
            <a:r>
              <a:rPr lang="ru-RU" sz="2800" b="1" dirty="0">
                <a:latin typeface="Arial" panose="020B0604020202020204" pitchFamily="34" charset="0"/>
              </a:rPr>
              <a:t>,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</a:rPr>
              <a:t>α-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</a:rPr>
              <a:t>Po</a:t>
            </a:r>
            <a:r>
              <a:rPr lang="ru-RU" sz="2800" b="1" dirty="0">
                <a:latin typeface="Arial" panose="020B0604020202020204" pitchFamily="34" charset="0"/>
              </a:rPr>
              <a:t>, образующий кубическую решётку, 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</a:rPr>
              <a:t>высокотемпературный</a:t>
            </a:r>
            <a:r>
              <a:rPr lang="ru-RU" sz="2800" b="1" dirty="0">
                <a:latin typeface="Arial" panose="020B0604020202020204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</a:rPr>
              <a:t>полоний</a:t>
            </a:r>
            <a:r>
              <a:rPr lang="ru-RU" sz="2800" b="1" dirty="0">
                <a:latin typeface="Arial" panose="020B0604020202020204" pitchFamily="34" charset="0"/>
              </a:rPr>
              <a:t>,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</a:rPr>
              <a:t>β-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</a:rPr>
              <a:t>Po</a:t>
            </a:r>
            <a:r>
              <a:rPr lang="ru-RU" sz="2800" b="1" dirty="0">
                <a:latin typeface="Arial" panose="020B0604020202020204" pitchFamily="34" charset="0"/>
              </a:rPr>
              <a:t>, образующий ромбическую решётку.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6D52018-5F2A-4B61-8502-377CBA98268E}"/>
              </a:ext>
            </a:extLst>
          </p:cNvPr>
          <p:cNvSpPr/>
          <p:nvPr/>
        </p:nvSpPr>
        <p:spPr>
          <a:xfrm>
            <a:off x="81397" y="5762711"/>
            <a:ext cx="5127103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Тонкая </a:t>
            </a:r>
            <a:r>
              <a:rPr lang="ru-RU" sz="2600" b="1" dirty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плёнка металлического полония 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на диске из нержавеющей стали </a:t>
            </a:r>
          </a:p>
        </p:txBody>
      </p:sp>
    </p:spTree>
    <p:extLst>
      <p:ext uri="{BB962C8B-B14F-4D97-AF65-F5344CB8AC3E}">
        <p14:creationId xmlns:p14="http://schemas.microsoft.com/office/powerpoint/2010/main" val="19343107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47081" y="260648"/>
            <a:ext cx="8849838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anose="020B0604020202020204" pitchFamily="34" charset="0"/>
              </a:rPr>
              <a:t>Все соединения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</a:rPr>
              <a:t>полония </a:t>
            </a:r>
            <a:r>
              <a:rPr lang="ru-RU" sz="2800" b="1" dirty="0">
                <a:latin typeface="Arial" panose="020B0604020202020204" pitchFamily="34" charset="0"/>
              </a:rPr>
              <a:t>чрезвычайно ядовиты ввиду радиоактивности всех изотопов полония. Самый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</a:rPr>
              <a:t>стабильный изотоп </a:t>
            </a:r>
            <a:r>
              <a:rPr lang="ru-RU" sz="2800" b="1" dirty="0">
                <a:latin typeface="Arial" panose="020B0604020202020204" pitchFamily="34" charset="0"/>
              </a:rPr>
              <a:t>(с атомной массой 209) имеет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</a:rPr>
              <a:t>период полураспада 125 лет</a:t>
            </a:r>
            <a:r>
              <a:rPr lang="ru-RU" sz="2800" b="1" dirty="0">
                <a:latin typeface="Arial" panose="020B0604020202020204" pitchFamily="34" charset="0"/>
              </a:rPr>
              <a:t>. В макроколичествах в природе отсутствует, однако семь радионуклидов полония (полоний-210, 211, 212, 214, 215, 216 и 218) входят в состав естественных радиоактивных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рядов. Всего известно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 изотопов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полония с массовыми числами от 192 до 218. Это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один из самых много изотопных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 если можно так выразиться,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элементов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2C29773-49AB-4584-B785-78EA08C36E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88" t="14399" r="54725" b="31800"/>
          <a:stretch/>
        </p:blipFill>
        <p:spPr>
          <a:xfrm>
            <a:off x="215826" y="4810033"/>
            <a:ext cx="1296144" cy="199241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19D97B3-1BBA-41F2-8307-2412CE2E48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812" t="24177" r="16138" b="43162"/>
          <a:stretch/>
        </p:blipFill>
        <p:spPr>
          <a:xfrm>
            <a:off x="5220072" y="4462540"/>
            <a:ext cx="2866782" cy="2395460"/>
          </a:xfrm>
          <a:prstGeom prst="rect">
            <a:avLst/>
          </a:prstGeom>
        </p:spPr>
      </p:pic>
      <p:sp>
        <p:nvSpPr>
          <p:cNvPr id="15" name="Управляющая кнопка: далее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1ADD961E-B2C7-48F6-971C-242B98D575E5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AB442239-76E8-40CE-8889-E99E101CC3D4}"/>
              </a:ext>
            </a:extLst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2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D78CCC74-5D24-403D-990B-652BA9EECBC1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7461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алее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24FD66A9-0ED2-4660-A1BF-E3F7E15F75FE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FA226B13-B88F-42A8-A258-33D49BF480CC}"/>
              </a:ext>
            </a:extLst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2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3F9FBA6A-DE10-44A7-B6E1-169CE4CD61EF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A3FDB6D-9234-408F-A421-8A49C0A583C0}"/>
              </a:ext>
            </a:extLst>
          </p:cNvPr>
          <p:cNvSpPr/>
          <p:nvPr/>
        </p:nvSpPr>
        <p:spPr>
          <a:xfrm>
            <a:off x="2915816" y="116632"/>
            <a:ext cx="3168352" cy="9329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alt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Л</a:t>
            </a:r>
            <a:r>
              <a:rPr lang="el-GR" alt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иверморий Lv</a:t>
            </a:r>
            <a:endParaRPr lang="ru-RU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00CC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3CAE31-26A2-46F2-9297-AFFD1D1E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5"/>
          <a:stretch/>
        </p:blipFill>
        <p:spPr>
          <a:xfrm>
            <a:off x="7731784" y="0"/>
            <a:ext cx="1207507" cy="119675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A242993-6146-49B3-9935-E84C46560B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275" t="27117" r="82484" b="62692"/>
          <a:stretch/>
        </p:blipFill>
        <p:spPr>
          <a:xfrm>
            <a:off x="0" y="0"/>
            <a:ext cx="1475656" cy="1168033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6E727DC-6089-4DE5-8F64-0BBFE7401F00}"/>
              </a:ext>
            </a:extLst>
          </p:cNvPr>
          <p:cNvSpPr/>
          <p:nvPr/>
        </p:nvSpPr>
        <p:spPr>
          <a:xfrm>
            <a:off x="107818" y="1100550"/>
            <a:ext cx="8928677" cy="374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7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Ливермо́рий</a:t>
            </a:r>
            <a:r>
              <a:rPr lang="ru-RU" sz="2700" b="1" dirty="0">
                <a:solidFill>
                  <a:srgbClr val="252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7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Lv</a:t>
            </a:r>
            <a:r>
              <a:rPr lang="ru-RU" sz="2700" b="1" dirty="0">
                <a:solidFill>
                  <a:srgbClr val="252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искусственный </a:t>
            </a:r>
            <a:r>
              <a:rPr lang="ru-RU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радиоактив-ный</a:t>
            </a: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b="1" dirty="0">
                <a:solidFill>
                  <a:srgbClr val="252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химический элемент; относится к </a:t>
            </a:r>
            <a:r>
              <a:rPr lang="ru-RU" sz="2700" b="1" dirty="0" err="1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трансактиноидам</a:t>
            </a:r>
            <a:r>
              <a:rPr lang="ru-RU" sz="2700" b="1" dirty="0">
                <a:solidFill>
                  <a:srgbClr val="252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700" b="1" dirty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Стабильных изотопов </a:t>
            </a:r>
            <a:r>
              <a:rPr lang="ru-RU" sz="2700" b="1" u="sng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</a:t>
            </a:r>
            <a:r>
              <a:rPr lang="ru-RU" sz="2700" b="1" dirty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имеет</a:t>
            </a:r>
            <a:r>
              <a:rPr lang="ru-RU" sz="2700" b="1" dirty="0">
                <a:solidFill>
                  <a:srgbClr val="252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известны радиоизотопы с массовыми числами 290–293; наиболее долгоживущий </a:t>
            </a:r>
            <a:r>
              <a:rPr lang="ru-RU" sz="2700" b="1" baseline="30000" dirty="0">
                <a:solidFill>
                  <a:srgbClr val="252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293</a:t>
            </a:r>
            <a:r>
              <a:rPr lang="ru-RU" sz="2700" b="1" dirty="0">
                <a:solidFill>
                  <a:srgbClr val="252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Lv (</a:t>
            </a: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период полураспада</a:t>
            </a:r>
            <a:r>
              <a:rPr lang="ru-RU" sz="2700" b="1" dirty="0">
                <a:solidFill>
                  <a:srgbClr val="252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T</a:t>
            </a:r>
            <a:r>
              <a:rPr lang="ru-RU" sz="2700" b="1" baseline="-25000" dirty="0">
                <a:solidFill>
                  <a:srgbClr val="252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1/2</a:t>
            </a:r>
            <a:r>
              <a:rPr lang="ru-RU" sz="2700" b="1" dirty="0">
                <a:solidFill>
                  <a:srgbClr val="252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57 </a:t>
            </a:r>
            <a:r>
              <a:rPr lang="ru-RU" sz="2700" b="1" dirty="0" err="1">
                <a:solidFill>
                  <a:srgbClr val="252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мс</a:t>
            </a:r>
            <a:r>
              <a:rPr lang="ru-RU" sz="2700" b="1" dirty="0">
                <a:solidFill>
                  <a:srgbClr val="252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α-распад</a:t>
            </a:r>
            <a:r>
              <a:rPr lang="ru-RU" sz="2700" b="1" dirty="0">
                <a:solidFill>
                  <a:srgbClr val="252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Впервые изотоп ливермория получен в 2000 г. </a:t>
            </a: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Ю. Ц. Оганесяном</a:t>
            </a:r>
            <a:r>
              <a:rPr lang="ru-RU" sz="2700" b="1" dirty="0">
                <a:solidFill>
                  <a:srgbClr val="252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с сотрудниками (</a:t>
            </a: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ОИЯИ</a:t>
            </a:r>
            <a:r>
              <a:rPr lang="ru-RU" sz="2700" b="1" dirty="0">
                <a:solidFill>
                  <a:srgbClr val="252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в сотрудничестве с </a:t>
            </a: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Ливерморской национальной лабораторией имени Э. Лоуренса</a:t>
            </a:r>
            <a:r>
              <a:rPr lang="ru-RU" sz="2700" b="1" dirty="0">
                <a:solidFill>
                  <a:srgbClr val="252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путём бомбардировки </a:t>
            </a:r>
            <a:r>
              <a:rPr lang="ru-RU" sz="2700" b="1" baseline="30000" dirty="0">
                <a:solidFill>
                  <a:srgbClr val="252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248</a:t>
            </a:r>
            <a:r>
              <a:rPr lang="ru-RU" sz="2700" b="1" dirty="0">
                <a:solidFill>
                  <a:srgbClr val="252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 ускоренными ионами </a:t>
            </a:r>
            <a:r>
              <a:rPr lang="ru-RU" sz="2700" b="1" baseline="30000" dirty="0">
                <a:solidFill>
                  <a:srgbClr val="252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  <a:r>
              <a:rPr lang="ru-RU" sz="2700" b="1" dirty="0">
                <a:solidFill>
                  <a:srgbClr val="252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Ca: </a:t>
            </a:r>
            <a:endParaRPr lang="ru-RU" sz="2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41BB2DC-1F0A-4177-8276-FD41971B8A1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225" t="74814" r="74802" b="10597"/>
          <a:stretch/>
        </p:blipFill>
        <p:spPr>
          <a:xfrm>
            <a:off x="2627784" y="4774041"/>
            <a:ext cx="3744416" cy="205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700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алее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24FD66A9-0ED2-4660-A1BF-E3F7E15F75FE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FA226B13-B88F-42A8-A258-33D49BF480CC}"/>
              </a:ext>
            </a:extLst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2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3F9FBA6A-DE10-44A7-B6E1-169CE4CD61EF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951C0AF4-04C8-49CC-BA53-1AE635F24C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2872810"/>
              </p:ext>
            </p:extLst>
          </p:nvPr>
        </p:nvGraphicFramePr>
        <p:xfrm>
          <a:off x="129982" y="188640"/>
          <a:ext cx="8716740" cy="3444240"/>
        </p:xfrm>
        <a:graphic>
          <a:graphicData uri="http://schemas.openxmlformats.org/drawingml/2006/table">
            <a:tbl>
              <a:tblPr/>
              <a:tblGrid>
                <a:gridCol w="1566017">
                  <a:extLst>
                    <a:ext uri="{9D8B030D-6E8A-4147-A177-3AD203B41FA5}">
                      <a16:colId xmlns:a16="http://schemas.microsoft.com/office/drawing/2014/main" val="3810408552"/>
                    </a:ext>
                  </a:extLst>
                </a:gridCol>
                <a:gridCol w="1920679">
                  <a:extLst>
                    <a:ext uri="{9D8B030D-6E8A-4147-A177-3AD203B41FA5}">
                      <a16:colId xmlns:a16="http://schemas.microsoft.com/office/drawing/2014/main" val="2180938147"/>
                    </a:ext>
                  </a:extLst>
                </a:gridCol>
                <a:gridCol w="1743348">
                  <a:extLst>
                    <a:ext uri="{9D8B030D-6E8A-4147-A177-3AD203B41FA5}">
                      <a16:colId xmlns:a16="http://schemas.microsoft.com/office/drawing/2014/main" val="1659697804"/>
                    </a:ext>
                  </a:extLst>
                </a:gridCol>
                <a:gridCol w="1743348">
                  <a:extLst>
                    <a:ext uri="{9D8B030D-6E8A-4147-A177-3AD203B41FA5}">
                      <a16:colId xmlns:a16="http://schemas.microsoft.com/office/drawing/2014/main" val="1089205510"/>
                    </a:ext>
                  </a:extLst>
                </a:gridCol>
                <a:gridCol w="1743348">
                  <a:extLst>
                    <a:ext uri="{9D8B030D-6E8A-4147-A177-3AD203B41FA5}">
                      <a16:colId xmlns:a16="http://schemas.microsoft.com/office/drawing/2014/main" val="218256577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ru-RU" sz="28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Изотоп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Распространён-</a:t>
                      </a:r>
                      <a:r>
                        <a:rPr lang="ru-RU" sz="28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ность</a:t>
                      </a:r>
                      <a:endParaRPr lang="ru-RU" sz="2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Период полураспада</a:t>
                      </a:r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Канал распада</a:t>
                      </a:r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Продукт распада</a:t>
                      </a:r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59807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293</a:t>
                      </a:r>
                      <a:r>
                        <a:rPr lang="en-US" sz="2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Lv</a:t>
                      </a:r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8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синт</a:t>
                      </a:r>
                      <a:r>
                        <a:rPr lang="ru-RU" sz="2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 </a:t>
                      </a:r>
                      <a:r>
                        <a:rPr lang="ru-RU" sz="28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мс</a:t>
                      </a:r>
                      <a:endParaRPr lang="ru-RU" sz="2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28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α</a:t>
                      </a:r>
                      <a:endParaRPr lang="el-GR" sz="2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289</a:t>
                      </a:r>
                      <a:r>
                        <a:rPr lang="en-US" sz="2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</a:t>
                      </a:r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91982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292</a:t>
                      </a:r>
                      <a:r>
                        <a:rPr lang="en-US" sz="2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Lv</a:t>
                      </a:r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синт.</a:t>
                      </a:r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</a:t>
                      </a:r>
                      <a:r>
                        <a:rPr lang="ru-RU" sz="28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мс</a:t>
                      </a:r>
                      <a:endParaRPr lang="ru-RU" sz="2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2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α</a:t>
                      </a:r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288</a:t>
                      </a:r>
                      <a:r>
                        <a:rPr lang="en-US" sz="2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</a:t>
                      </a:r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42659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291</a:t>
                      </a:r>
                      <a:r>
                        <a:rPr lang="en-US" sz="2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Lv</a:t>
                      </a:r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синт.</a:t>
                      </a:r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мс</a:t>
                      </a:r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2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α</a:t>
                      </a:r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287</a:t>
                      </a:r>
                      <a:r>
                        <a:rPr lang="en-US" sz="2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</a:t>
                      </a:r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6082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290</a:t>
                      </a:r>
                      <a:r>
                        <a:rPr lang="en-US" sz="2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Lv</a:t>
                      </a:r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синт.</a:t>
                      </a:r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7,1 мс</a:t>
                      </a:r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2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α</a:t>
                      </a:r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286</a:t>
                      </a:r>
                      <a:r>
                        <a:rPr lang="en-US" sz="2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</a:t>
                      </a:r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6283876"/>
                  </a:ext>
                </a:extLst>
              </a:tr>
            </a:tbl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D3E90CF-944B-4EA3-BEFE-84C7DF084D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8030" t="61220" r="46063" b="19201"/>
          <a:stretch/>
        </p:blipFill>
        <p:spPr>
          <a:xfrm>
            <a:off x="2555776" y="3773170"/>
            <a:ext cx="4229332" cy="292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405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алее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24FD66A9-0ED2-4660-A1BF-E3F7E15F75FE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FA226B13-B88F-42A8-A258-33D49BF480CC}"/>
              </a:ext>
            </a:extLst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2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3F9FBA6A-DE10-44A7-B6E1-169CE4CD61EF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ED59B2B-7DAB-44D6-A9E6-3316BF2D9856}"/>
              </a:ext>
            </a:extLst>
          </p:cNvPr>
          <p:cNvSpPr/>
          <p:nvPr/>
        </p:nvSpPr>
        <p:spPr>
          <a:xfrm>
            <a:off x="107504" y="309770"/>
            <a:ext cx="8928992" cy="485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ТРАНСАКТИНО́ИДЫ (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тран­сак­ти­ни­ды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сверх­тя­жё­лые ис­кус­ст­вен­но по­лу­чен­ные ра­дио­ак­тив­ные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хи­мические эле­мен­ты с атом­ны­ми но­ме­ра­ми Z 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бóльшими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 чем 103; рас­по­ло­же­ны в седь­мом пе­рио­де Пе­рио­ди­че­ской сис­те­мы хи­ми­че­ских эле­мен­тов за ак­ти­нои­да­ми. К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трансактино́идам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от­но­сят сле­дую­щие эле­мен­ты, ут­вер­ждён­ные (2016) ИЮПАК: ре­зер­фор­дий </a:t>
            </a:r>
            <a:r>
              <a:rPr lang="ru-RU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104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Rf, дуб­ний </a:t>
            </a:r>
            <a:r>
              <a:rPr lang="ru-RU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105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Db, си­бор­гий </a:t>
            </a:r>
            <a:r>
              <a:rPr lang="ru-RU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106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Sg, бо­рий </a:t>
            </a:r>
            <a:r>
              <a:rPr lang="ru-RU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107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Bh, хас­сий </a:t>
            </a:r>
            <a:r>
              <a:rPr lang="ru-RU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108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Hs, мейт­не­рий </a:t>
            </a:r>
            <a:r>
              <a:rPr lang="ru-RU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109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Mt, дарм­штад­тий </a:t>
            </a:r>
            <a:r>
              <a:rPr lang="ru-RU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110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Ds, рент­ге­ний </a:t>
            </a:r>
            <a:r>
              <a:rPr lang="ru-RU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111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Rg, ко­пер­ни­ций </a:t>
            </a:r>
            <a:r>
              <a:rPr lang="ru-RU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112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Cn, фле­ро­вий </a:t>
            </a:r>
            <a:r>
              <a:rPr lang="ru-RU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114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Fl,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ли­вер­мо­рий </a:t>
            </a:r>
            <a:r>
              <a:rPr lang="ru-RU" sz="2800" b="1" baseline="30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116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Lv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 а также элементы 113, 115, 117, 118.</a:t>
            </a:r>
          </a:p>
        </p:txBody>
      </p:sp>
    </p:spTree>
    <p:extLst>
      <p:ext uri="{BB962C8B-B14F-4D97-AF65-F5344CB8AC3E}">
        <p14:creationId xmlns:p14="http://schemas.microsoft.com/office/powerpoint/2010/main" val="4202265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алее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24FD66A9-0ED2-4660-A1BF-E3F7E15F75FE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FA226B13-B88F-42A8-A258-33D49BF480CC}"/>
              </a:ext>
            </a:extLst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2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3F9FBA6A-DE10-44A7-B6E1-169CE4CD61EF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65A3AAE-0A44-4943-AAA0-796F9E92002A}"/>
              </a:ext>
            </a:extLst>
          </p:cNvPr>
          <p:cNvSpPr/>
          <p:nvPr/>
        </p:nvSpPr>
        <p:spPr>
          <a:xfrm>
            <a:off x="120102" y="332656"/>
            <a:ext cx="8903796" cy="6302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ИЮПАК</a:t>
            </a:r>
            <a:r>
              <a:rPr lang="ru-RU" sz="2800" b="1" dirty="0">
                <a:solidFill>
                  <a:srgbClr val="252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утвердил открытие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Lv</a:t>
            </a:r>
            <a:r>
              <a:rPr lang="ru-RU" sz="2800" b="1" dirty="0">
                <a:solidFill>
                  <a:srgbClr val="252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2011 г., название «Ливерморий» (в честь Ливерморской национальной лаборатории) – в 2012 г. В весовых количествах не получен. Предположительно серебристо-белый металл, расчётная конфигурация внешних электронных оболочек атома 5f</a:t>
            </a:r>
            <a:r>
              <a:rPr lang="ru-RU" sz="2800" b="1" baseline="30000" dirty="0">
                <a:solidFill>
                  <a:srgbClr val="252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ru-RU" sz="2800" b="1" dirty="0">
                <a:solidFill>
                  <a:srgbClr val="252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6d</a:t>
            </a:r>
            <a:r>
              <a:rPr lang="ru-RU" sz="2800" b="1" baseline="30000" dirty="0">
                <a:solidFill>
                  <a:srgbClr val="252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ru-RU" sz="2800" b="1" dirty="0">
                <a:solidFill>
                  <a:srgbClr val="252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7s</a:t>
            </a:r>
            <a:r>
              <a:rPr lang="ru-RU" sz="2800" b="1" baseline="30000" dirty="0">
                <a:solidFill>
                  <a:srgbClr val="252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solidFill>
                  <a:srgbClr val="252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7p</a:t>
            </a:r>
            <a:r>
              <a:rPr lang="ru-RU" sz="2800" b="1" baseline="30000" dirty="0">
                <a:solidFill>
                  <a:srgbClr val="252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2800" b="1" dirty="0">
                <a:solidFill>
                  <a:srgbClr val="252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степень окисления +</a:t>
            </a:r>
            <a:r>
              <a:rPr lang="ru-RU" sz="2800" b="1" dirty="0">
                <a:solidFill>
                  <a:srgbClr val="252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(более устойчивая) и +4, по химическим свойствам, вероятно,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аналог полония</a:t>
            </a:r>
            <a:r>
              <a:rPr lang="ru-RU" sz="2800" b="1" dirty="0">
                <a:solidFill>
                  <a:srgbClr val="252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</a:p>
          <a:p>
            <a:pPr indent="450000" algn="just">
              <a:lnSpc>
                <a:spcPct val="80000"/>
              </a:lnSpc>
            </a:pPr>
            <a:r>
              <a:rPr lang="ru-RU" sz="2800" b="1" dirty="0">
                <a:solidFill>
                  <a:srgbClr val="252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других источниках отмечают, что </a:t>
            </a:r>
            <a:r>
              <a:rPr lang="ru-RU" sz="2800" b="1" u="sng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system-ui"/>
              </a:rPr>
              <a:t>не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latin typeface="system-ui"/>
              </a:rPr>
              <a:t> подтверждено</a:t>
            </a:r>
            <a:r>
              <a:rPr lang="ru-RU" sz="2800" b="1" dirty="0">
                <a:solidFill>
                  <a:srgbClr val="212529"/>
                </a:solidFill>
                <a:latin typeface="system-ui"/>
              </a:rPr>
              <a:t>, что он ведет себя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latin typeface="system-ui"/>
              </a:rPr>
              <a:t>как</a:t>
            </a:r>
            <a:r>
              <a:rPr lang="ru-RU" sz="2800" b="1" dirty="0">
                <a:solidFill>
                  <a:srgbClr val="212529"/>
                </a:solidFill>
                <a:latin typeface="system-ui"/>
              </a:rPr>
              <a:t> более тяжелый 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latin typeface="system-ui"/>
              </a:rPr>
              <a:t>гомолог полония</a:t>
            </a:r>
            <a:r>
              <a:rPr lang="ru-RU" sz="2800" b="1" dirty="0">
                <a:latin typeface="system-ui"/>
              </a:rPr>
              <a:t>. Считается, что ливерморий имеет некоторые свойства, аналогичные своим более легким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latin typeface="system-ui"/>
              </a:rPr>
              <a:t>гомологам (кислород, сера, селен, теллур и полоний)</a:t>
            </a:r>
            <a:r>
              <a:rPr lang="ru-RU" sz="2800" b="1" dirty="0">
                <a:latin typeface="system-ui"/>
              </a:rPr>
              <a:t>, и является металлом пост-переходного периода , хотя он также должен </a:t>
            </a:r>
            <a:r>
              <a:rPr lang="ru-RU" sz="2800" b="1" dirty="0">
                <a:solidFill>
                  <a:srgbClr val="212529"/>
                </a:solidFill>
                <a:latin typeface="system-ui"/>
              </a:rPr>
              <a:t>иметь несколько основных отличий от них.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338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6" name="Picture 6" descr="https://upload.wikimedia.org/wikipedia/commons/thumb/a/a3/Chalkogene.jpg/1280px-Chalkogen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" b="13898"/>
          <a:stretch/>
        </p:blipFill>
        <p:spPr bwMode="auto">
          <a:xfrm>
            <a:off x="2481069" y="908719"/>
            <a:ext cx="5439455" cy="496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114673" y="41733"/>
            <a:ext cx="30123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CC3399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Халькогены</a:t>
            </a:r>
            <a:endParaRPr lang="ru-RU" sz="3200" b="1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CC3399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/>
          <a:srcRect l="25096" t="1766" r="56641" b="1766"/>
          <a:stretch/>
        </p:blipFill>
        <p:spPr>
          <a:xfrm>
            <a:off x="107504" y="-27384"/>
            <a:ext cx="2299742" cy="682953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C569FD1-7786-44C5-8931-4CF54248319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1812" t="24177" r="16138" b="43162"/>
          <a:stretch/>
        </p:blipFill>
        <p:spPr>
          <a:xfrm>
            <a:off x="7331642" y="11933"/>
            <a:ext cx="1786662" cy="149292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3B221DE-51DD-4E30-A897-59788B63591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101" t="37401" r="55512" b="41599"/>
          <a:stretch/>
        </p:blipFill>
        <p:spPr>
          <a:xfrm>
            <a:off x="7948980" y="2172625"/>
            <a:ext cx="1224136" cy="10801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DD32A58-3DC9-4D9A-B77F-6C0467CBF340}"/>
              </a:ext>
            </a:extLst>
          </p:cNvPr>
          <p:cNvSpPr/>
          <p:nvPr/>
        </p:nvSpPr>
        <p:spPr>
          <a:xfrm>
            <a:off x="8270899" y="3141160"/>
            <a:ext cx="61106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alt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Lv</a:t>
            </a:r>
            <a:endParaRPr lang="ru-RU" sz="2600" dirty="0">
              <a:solidFill>
                <a:srgbClr val="9D2349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9363989-9B19-48D1-8F87-799C3B768C1B}"/>
              </a:ext>
            </a:extLst>
          </p:cNvPr>
          <p:cNvSpPr/>
          <p:nvPr/>
        </p:nvSpPr>
        <p:spPr>
          <a:xfrm>
            <a:off x="3098776" y="5769760"/>
            <a:ext cx="45063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         S       Se       </a:t>
            </a:r>
            <a:r>
              <a:rPr lang="en-US" alt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Te</a:t>
            </a:r>
            <a:endParaRPr lang="ru-RU" sz="2800" dirty="0">
              <a:solidFill>
                <a:srgbClr val="9D2349"/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63362F3-AEE0-49CE-8DD1-CC24ADB51884}"/>
              </a:ext>
            </a:extLst>
          </p:cNvPr>
          <p:cNvSpPr/>
          <p:nvPr/>
        </p:nvSpPr>
        <p:spPr>
          <a:xfrm>
            <a:off x="8189180" y="1449705"/>
            <a:ext cx="63927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Po</a:t>
            </a:r>
            <a:endParaRPr lang="ru-RU" sz="2600" dirty="0">
              <a:solidFill>
                <a:srgbClr val="9D2349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107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4C4C13A-EDBC-4F05-BB58-0004E62799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76" r="12593" b="6601"/>
          <a:stretch/>
        </p:blipFill>
        <p:spPr>
          <a:xfrm>
            <a:off x="215516" y="69582"/>
            <a:ext cx="8712968" cy="6216938"/>
          </a:xfrm>
          <a:prstGeom prst="rect">
            <a:avLst/>
          </a:prstGeom>
        </p:spPr>
      </p:pic>
      <p:sp>
        <p:nvSpPr>
          <p:cNvPr id="7" name="Управляющая кнопка: далее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24FD66A9-0ED2-4660-A1BF-E3F7E15F75FE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FA226B13-B88F-42A8-A258-33D49BF480CC}"/>
              </a:ext>
            </a:extLst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2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3F9FBA6A-DE10-44A7-B6E1-169CE4CD61EF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7791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6473E5A-85C6-4375-A9FC-5515DE4E9C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8918" t="31287" r="27741" b="17800"/>
          <a:stretch/>
        </p:blipFill>
        <p:spPr>
          <a:xfrm>
            <a:off x="323527" y="741793"/>
            <a:ext cx="6984777" cy="5999575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BD317A7-EEAD-4613-8EF7-C1D3F39E4322}"/>
              </a:ext>
            </a:extLst>
          </p:cNvPr>
          <p:cNvSpPr/>
          <p:nvPr/>
        </p:nvSpPr>
        <p:spPr>
          <a:xfrm>
            <a:off x="-252536" y="29570"/>
            <a:ext cx="7785758" cy="732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Строение и свойства простых веществ 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устойчивой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аллотропной модификации</a:t>
            </a:r>
            <a:endParaRPr lang="ru-RU" sz="2600" dirty="0">
              <a:ln>
                <a:solidFill>
                  <a:sysClr val="windowText" lastClr="000000"/>
                </a:solidFill>
              </a:ln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148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prezentacii.org/upload/cloud/18/10/92088/images/screen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2278" cy="6834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7947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602" y="260648"/>
            <a:ext cx="8790531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</a:rPr>
              <a:t>Кислород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</a:rPr>
              <a:t> 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</a:rPr>
              <a:t>сера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</a:rPr>
              <a:t> практически не проводят электрический ток (диэлектрики),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</a:rPr>
              <a:t>селен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</a:rPr>
              <a:t> 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</a:rPr>
              <a:t>теллур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</a:rPr>
              <a:t> – полупроводники.</a:t>
            </a:r>
            <a:endParaRPr lang="ru-RU" sz="2800" b="1" dirty="0"/>
          </a:p>
        </p:txBody>
      </p:sp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https://cf.ppt-online.org/files1/slide/y/yKCtD5QU3WFXgrJvTRcq0ibfm27A6oVdasIPG8/slide-6.jpg">
            <a:extLst>
              <a:ext uri="{FF2B5EF4-FFF2-40B4-BE49-F238E27FC236}">
                <a16:creationId xmlns:a16="http://schemas.microsoft.com/office/drawing/2014/main" id="{99B72043-0686-4848-ABDE-5B5DFA5668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93" t="15770" r="2508" b="53560"/>
          <a:stretch/>
        </p:blipFill>
        <p:spPr bwMode="auto">
          <a:xfrm>
            <a:off x="251520" y="1484784"/>
            <a:ext cx="5701630" cy="209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cf.ppt-online.org/files1/slide/y/yKCtD5QU3WFXgrJvTRcq0ibfm27A6oVdasIPG8/slide-6.jpg">
            <a:extLst>
              <a:ext uri="{FF2B5EF4-FFF2-40B4-BE49-F238E27FC236}">
                <a16:creationId xmlns:a16="http://schemas.microsoft.com/office/drawing/2014/main" id="{9BB5D096-B5C4-4162-B438-4462655358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5" t="58153" r="51628" b="12278"/>
          <a:stretch/>
        </p:blipFill>
        <p:spPr bwMode="auto">
          <a:xfrm>
            <a:off x="6013644" y="1484784"/>
            <a:ext cx="2895259" cy="206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FE85D04-E0B2-40D4-A843-37C4D7C74265}"/>
              </a:ext>
            </a:extLst>
          </p:cNvPr>
          <p:cNvSpPr/>
          <p:nvPr/>
        </p:nvSpPr>
        <p:spPr>
          <a:xfrm>
            <a:off x="789171" y="3577185"/>
            <a:ext cx="74817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</a:rPr>
              <a:t>Сера                    Селен                     Теллур</a:t>
            </a:r>
            <a:endParaRPr lang="ru-RU" sz="28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8E9C411-7156-47EC-A9C5-ECF2DE779D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812" t="24801" r="18179" b="37400"/>
          <a:stretch/>
        </p:blipFill>
        <p:spPr>
          <a:xfrm>
            <a:off x="5283348" y="4225137"/>
            <a:ext cx="2447801" cy="2601133"/>
          </a:xfrm>
          <a:prstGeom prst="rect">
            <a:avLst/>
          </a:prstGeom>
        </p:spPr>
      </p:pic>
      <p:sp>
        <p:nvSpPr>
          <p:cNvPr id="14" name="Управляющая кнопка: далее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D8711B6B-8934-4DF7-8CBB-672296DE559B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D23EBC4F-86EB-43A2-8FFF-FECAB9FB50F4}"/>
              </a:ext>
            </a:extLst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2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FAA41CD2-E6D9-48EC-A1E6-BD5A5768ACBF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0393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4098" name="Picture 2" descr="https://cf.ppt-online.org/files1/slide/y/yKCtD5QU3WFXgrJvTRcq0ibfm27A6oVdasIPG8/slide-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6" t="16381" r="3287" b="1810"/>
          <a:stretch/>
        </p:blipFill>
        <p:spPr bwMode="auto">
          <a:xfrm>
            <a:off x="31722" y="16086"/>
            <a:ext cx="9080556" cy="6270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пишу 1">
            <a:extLst>
              <a:ext uri="{FF2B5EF4-FFF2-40B4-BE49-F238E27FC236}">
                <a16:creationId xmlns:a16="http://schemas.microsoft.com/office/drawing/2014/main" id="{40766D12-0A81-4F5D-B819-347B43A736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40774" y="508518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50353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045440A-6738-4260-B49C-DBA0D26A80EF}"/>
              </a:ext>
            </a:extLst>
          </p:cNvPr>
          <p:cNvSpPr/>
          <p:nvPr/>
        </p:nvSpPr>
        <p:spPr>
          <a:xfrm>
            <a:off x="245119" y="44624"/>
            <a:ext cx="8793264" cy="486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C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Химические свойства халькогенов </a:t>
            </a:r>
            <a:endParaRPr lang="ru-RU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C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2701" y="404664"/>
            <a:ext cx="8945681" cy="1471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Кислород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 как наиболее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элетроотрицатель-ный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элемент этой группы – может выступать окислителем почти всех простых и некоторых сложных веществ. 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15496" t="33369" r="30488" b="15621"/>
          <a:stretch/>
        </p:blipFill>
        <p:spPr>
          <a:xfrm>
            <a:off x="358458" y="2088247"/>
            <a:ext cx="8758545" cy="4731095"/>
          </a:xfrm>
          <a:prstGeom prst="rect">
            <a:avLst/>
          </a:prstGeom>
        </p:spPr>
      </p:pic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/>
          <a:srcRect l="19124" t="24087" r="36669" b="68394"/>
          <a:stretch/>
        </p:blipFill>
        <p:spPr>
          <a:xfrm>
            <a:off x="3528442" y="1545342"/>
            <a:ext cx="5580112" cy="54290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735680"/>
            <a:ext cx="166688" cy="73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900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260648"/>
            <a:ext cx="8856984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Только взаимодействуя со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фтором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кислород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выступает в качестве восстановителя с положительной степенью окисления.</a:t>
            </a:r>
          </a:p>
          <a:p>
            <a:pPr algn="ctr">
              <a:lnSpc>
                <a:spcPct val="85000"/>
              </a:lnSpc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+ 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= 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F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</a:p>
          <a:p>
            <a:pPr algn="ctr">
              <a:lnSpc>
                <a:spcPct val="85000"/>
              </a:lnSpc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2F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+ 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= 2OF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неметаллами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он взаимодействует при довольно высоких температурах.</a:t>
            </a:r>
          </a:p>
        </p:txBody>
      </p:sp>
    </p:spTree>
    <p:extLst>
      <p:ext uri="{BB962C8B-B14F-4D97-AF65-F5344CB8AC3E}">
        <p14:creationId xmlns:p14="http://schemas.microsoft.com/office/powerpoint/2010/main" val="3044998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61764" y="1050058"/>
            <a:ext cx="8820472" cy="365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-360363" algn="just">
              <a:lnSpc>
                <a:spcPct val="85000"/>
              </a:lnSpc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1. При нагревании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сера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реагирует с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хлором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и бромом (но не с йодом, так как сродство серы к галогенам уменьшается в ряду настолько, что ее йодистое производное получить вообще не удается):</a:t>
            </a:r>
          </a:p>
          <a:p>
            <a:pPr marL="0" lvl="1" algn="ctr">
              <a:lnSpc>
                <a:spcPct val="85000"/>
              </a:lnSpc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2S +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Cl</a:t>
            </a:r>
            <a:r>
              <a:rPr lang="ru-RU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 = S</a:t>
            </a:r>
            <a:r>
              <a:rPr lang="ru-RU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Cl</a:t>
            </a:r>
            <a:r>
              <a:rPr lang="ru-RU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>
              <a:lnSpc>
                <a:spcPct val="85000"/>
              </a:lnSpc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хлористая </a:t>
            </a:r>
          </a:p>
          <a:p>
            <a:pPr marL="0" lvl="1">
              <a:lnSpc>
                <a:spcPct val="85000"/>
              </a:lnSpc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сера</a:t>
            </a:r>
          </a:p>
          <a:p>
            <a:pPr marL="360363" indent="-360363" algn="just">
              <a:lnSpc>
                <a:spcPct val="85000"/>
              </a:lnSpc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2. Реакция с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кислородом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при нагревании:</a:t>
            </a:r>
          </a:p>
          <a:p>
            <a:pPr marL="0" lvl="1" algn="ctr">
              <a:lnSpc>
                <a:spcPct val="85000"/>
              </a:lnSpc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S + O</a:t>
            </a:r>
            <a:r>
              <a:rPr lang="ru-RU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 = SO</a:t>
            </a:r>
            <a:r>
              <a:rPr lang="ru-RU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5380" y="162258"/>
            <a:ext cx="9144000" cy="790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9D2349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Химические свойства серы, селена и теллура</a:t>
            </a:r>
          </a:p>
        </p:txBody>
      </p:sp>
      <p:pic>
        <p:nvPicPr>
          <p:cNvPr id="2050" name="Picture 2" descr="https://prezentacii.org/upload/cloud/18/10/80581/images/screen1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8" t="40233" r="26735" b="3239"/>
          <a:stretch/>
        </p:blipFill>
        <p:spPr bwMode="auto">
          <a:xfrm>
            <a:off x="66738" y="4280667"/>
            <a:ext cx="2273014" cy="258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91276" y="5697492"/>
            <a:ext cx="3995914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Горение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серы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кислороде</a:t>
            </a:r>
            <a:endParaRPr lang="ru-RU" sz="2800" dirty="0">
              <a:ln>
                <a:solidFill>
                  <a:sysClr val="windowText" lastClr="000000"/>
                </a:solidFill>
              </a:ln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479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6034" y="5157192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44016" y="332656"/>
            <a:ext cx="8820472" cy="3153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-360363" algn="just">
              <a:lnSpc>
                <a:spcPct val="85000"/>
              </a:lnSpc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3. Реакция с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водородом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при нагревании (равновесие при t около 350°С смещено вправо, а при повышении t – влево):</a:t>
            </a:r>
          </a:p>
          <a:p>
            <a:pPr algn="ctr">
              <a:lnSpc>
                <a:spcPct val="85000"/>
              </a:lnSpc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ru-RU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 + S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ru-RU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S.</a:t>
            </a:r>
          </a:p>
          <a:p>
            <a:pPr marL="360363" indent="-360363" algn="just">
              <a:lnSpc>
                <a:spcPct val="85000"/>
              </a:lnSpc>
            </a:pPr>
            <a:endParaRPr lang="ru-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363" indent="-360363" algn="just">
              <a:lnSpc>
                <a:spcPct val="85000"/>
              </a:lnSpc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4. Реакция с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металлами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(почти со всеми), в результате образуются соответствующие сернистые соединения:</a:t>
            </a:r>
          </a:p>
          <a:p>
            <a:pPr algn="ctr">
              <a:lnSpc>
                <a:spcPct val="85000"/>
              </a:lnSpc>
            </a:pP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+ S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FeS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88598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6034" y="5157192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5496" y="332656"/>
            <a:ext cx="8820472" cy="485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-360363" algn="just">
              <a:lnSpc>
                <a:spcPct val="85000"/>
              </a:lnSpc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Селен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с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водой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и разбавленными кислотами не реагирует, а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теллур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реагирует:</a:t>
            </a:r>
          </a:p>
          <a:p>
            <a:pPr algn="ctr">
              <a:lnSpc>
                <a:spcPct val="85000"/>
              </a:lnSpc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Те + 2Н</a:t>
            </a:r>
            <a:r>
              <a:rPr lang="ru-RU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O = TeO</a:t>
            </a:r>
            <a:r>
              <a:rPr lang="ru-RU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 + 2Н</a:t>
            </a:r>
            <a:r>
              <a:rPr lang="ru-RU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 (100 – 160 °С).</a:t>
            </a:r>
          </a:p>
          <a:p>
            <a:pPr marL="360363" indent="-360363" algn="just">
              <a:lnSpc>
                <a:spcPct val="85000"/>
              </a:lnSpc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Селен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теллур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окисляются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концентрированной азотной кислотой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до кислот:</a:t>
            </a:r>
          </a:p>
          <a:p>
            <a:pPr algn="ctr">
              <a:lnSpc>
                <a:spcPct val="85000"/>
              </a:lnSpc>
            </a:pP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Se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+ 2HNO</a:t>
            </a:r>
            <a:r>
              <a:rPr lang="ru-RU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 = H</a:t>
            </a:r>
            <a:r>
              <a:rPr lang="ru-RU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SeO</a:t>
            </a:r>
            <a:r>
              <a:rPr lang="ru-RU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 + 2NO;</a:t>
            </a:r>
          </a:p>
          <a:p>
            <a:pPr algn="ctr">
              <a:lnSpc>
                <a:spcPct val="85000"/>
              </a:lnSpc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Те + 2HNO</a:t>
            </a:r>
            <a:r>
              <a:rPr lang="ru-RU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 + 2Н</a:t>
            </a:r>
            <a:r>
              <a:rPr lang="ru-RU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O = H</a:t>
            </a:r>
            <a:r>
              <a:rPr lang="ru-RU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TeO</a:t>
            </a:r>
            <a:r>
              <a:rPr lang="ru-RU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 + 2NO.</a:t>
            </a:r>
          </a:p>
          <a:p>
            <a:pPr marL="360363" indent="-360363" algn="just">
              <a:lnSpc>
                <a:spcPct val="85000"/>
              </a:lnSpc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7. При кипячении в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щелочных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растворах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селен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теллур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подобно сере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диспропорционируют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85000"/>
              </a:lnSpc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ЗЭ° + 6КОН = К</a:t>
            </a:r>
            <a:r>
              <a:rPr lang="ru-RU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Э</a:t>
            </a:r>
            <a:r>
              <a:rPr lang="ru-RU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+4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ru-RU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 + 2К</a:t>
            </a:r>
            <a:r>
              <a:rPr lang="ru-RU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Э</a:t>
            </a:r>
            <a:r>
              <a:rPr lang="ru-RU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–2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 + ЗН</a:t>
            </a:r>
            <a:r>
              <a:rPr lang="ru-RU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O.</a:t>
            </a:r>
          </a:p>
          <a:p>
            <a:pPr marL="360363" indent="-360363" algn="just">
              <a:lnSpc>
                <a:spcPct val="85000"/>
              </a:lnSpc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8. При сплавлении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теллур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взаимодействует с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металлами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теллуриды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115958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493151" y="116632"/>
            <a:ext cx="6525488" cy="607550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indent="450000" algn="just">
              <a:lnSpc>
                <a:spcPct val="80000"/>
              </a:lnSpc>
            </a:pPr>
            <a:r>
              <a:rPr kumimoji="0" lang="ru-RU" altLang="ru-RU" sz="2700" b="1" i="0" u="none" strike="noStrike" cap="none" normalizeH="0" baseline="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latin typeface="Arial Black" panose="020B0A04020102020204" pitchFamily="34" charset="0"/>
                <a:cs typeface="Arial" panose="020B0604020202020204" pitchFamily="34" charset="0"/>
              </a:rPr>
              <a:t>Халькоге́ны</a:t>
            </a:r>
            <a:r>
              <a:rPr kumimoji="0" lang="ru-RU" altLang="ru-RU" sz="2700" b="1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 (от греч. </a:t>
            </a:r>
            <a:r>
              <a:rPr kumimoji="0" lang="el-GR" altLang="ru-RU" sz="2700" b="1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χαλκος </a:t>
            </a:r>
            <a:r>
              <a:rPr lang="ru-RU" altLang="ru-RU" sz="2700" b="1" dirty="0">
                <a:cs typeface="Arial" panose="020B0604020202020204" pitchFamily="34" charset="0"/>
              </a:rPr>
              <a:t>– </a:t>
            </a:r>
            <a:r>
              <a:rPr kumimoji="0" lang="el-GR" altLang="ru-RU" sz="2700" b="1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медь (в широком смысле), </a:t>
            </a:r>
            <a:r>
              <a:rPr kumimoji="0" lang="el-GR" altLang="ru-RU" sz="2700" b="1" i="0" u="none" strike="noStrike" cap="none" normalizeH="0" baseline="0" dirty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/>
                <a:cs typeface="Arial" panose="020B0604020202020204" pitchFamily="34" charset="0"/>
              </a:rPr>
              <a:t>руда</a:t>
            </a:r>
            <a:r>
              <a:rPr kumimoji="0" lang="el-GR" altLang="ru-RU" sz="2700" b="1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 (в узком смысле) и γενος</a:t>
            </a:r>
            <a:r>
              <a:rPr lang="ru-RU" altLang="ru-RU" sz="2700" b="1" dirty="0">
                <a:cs typeface="Arial" panose="020B0604020202020204" pitchFamily="34" charset="0"/>
              </a:rPr>
              <a:t> –</a:t>
            </a:r>
            <a:r>
              <a:rPr kumimoji="0" lang="el-GR" altLang="ru-RU" sz="2700" b="1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l-GR" altLang="ru-RU" sz="2700" b="1" i="0" u="none" strike="noStrike" cap="none" normalizeH="0" baseline="0" dirty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/>
                <a:cs typeface="Arial" panose="020B0604020202020204" pitchFamily="34" charset="0"/>
              </a:rPr>
              <a:t>рождающий</a:t>
            </a:r>
            <a:r>
              <a:rPr kumimoji="0" lang="el-GR" altLang="ru-RU" sz="2700" b="1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) </a:t>
            </a:r>
            <a:r>
              <a:rPr lang="ru-RU" altLang="ru-RU" sz="2700" b="1" dirty="0">
                <a:cs typeface="Arial" panose="020B0604020202020204" pitchFamily="34" charset="0"/>
              </a:rPr>
              <a:t>–</a:t>
            </a:r>
            <a:r>
              <a:rPr kumimoji="0" lang="el-GR" altLang="ru-RU" sz="2700" b="1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 химические элементы</a:t>
            </a:r>
            <a:r>
              <a:rPr kumimoji="0" lang="ru-RU" altLang="ru-RU" sz="2700" b="1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lang="el-GR" altLang="ru-RU" sz="2700" b="1" dirty="0">
                <a:cs typeface="Arial" panose="020B0604020202020204" pitchFamily="34" charset="0"/>
              </a:rPr>
              <a:t>VI-</a:t>
            </a:r>
            <a:r>
              <a:rPr kumimoji="0" lang="el-GR" altLang="ru-RU" sz="2700" b="1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й группы </a:t>
            </a:r>
            <a:r>
              <a:rPr kumimoji="0" lang="ru-RU" altLang="ru-RU" sz="2700" b="1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главной подгруппы </a:t>
            </a:r>
            <a:r>
              <a:rPr kumimoji="0" lang="el-GR" altLang="ru-RU" sz="2700" b="1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периодической таблицы</a:t>
            </a:r>
            <a:r>
              <a:rPr kumimoji="0" lang="ru-RU" altLang="ru-RU" sz="2700" b="1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l-GR" altLang="ru-RU" sz="2700" b="1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химических</a:t>
            </a:r>
            <a:r>
              <a:rPr kumimoji="0" lang="ru-RU" altLang="ru-RU" sz="2700" b="1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l-GR" altLang="ru-RU" sz="2700" b="1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элементов. В группу входят</a:t>
            </a:r>
            <a:r>
              <a:rPr kumimoji="0" lang="ru-RU" altLang="ru-RU" sz="2700" b="1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l-GR" altLang="ru-RU" sz="2700" b="1" i="0" u="none" strike="noStrike" cap="none" normalizeH="0" baseline="0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effectLst/>
                <a:cs typeface="Arial" panose="020B0604020202020204" pitchFamily="34" charset="0"/>
              </a:rPr>
              <a:t>кислород</a:t>
            </a:r>
            <a:r>
              <a:rPr kumimoji="0" lang="ru-RU" altLang="ru-RU" sz="2700" b="1" i="0" u="none" strike="noStrike" cap="none" normalizeH="0" baseline="0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l-GR" altLang="ru-RU" sz="2700" b="1" i="0" u="none" strike="noStrike" cap="none" normalizeH="0" baseline="0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effectLst/>
                <a:cs typeface="Arial" panose="020B0604020202020204" pitchFamily="34" charset="0"/>
              </a:rPr>
              <a:t>O</a:t>
            </a:r>
            <a:r>
              <a:rPr kumimoji="0" lang="el-GR" altLang="ru-RU" sz="2700" b="1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,</a:t>
            </a:r>
            <a:r>
              <a:rPr kumimoji="0" lang="ru-RU" altLang="ru-RU" sz="2700" b="1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l-GR" altLang="ru-RU" sz="2700" b="1" i="0" u="none" strike="noStrike" cap="none" normalizeH="0" baseline="0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effectLst/>
                <a:cs typeface="Arial" panose="020B0604020202020204" pitchFamily="34" charset="0"/>
              </a:rPr>
              <a:t>сера</a:t>
            </a:r>
            <a:r>
              <a:rPr kumimoji="0" lang="ru-RU" altLang="ru-RU" sz="2700" b="1" i="0" u="none" strike="noStrike" cap="none" normalizeH="0" baseline="0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l-GR" altLang="ru-RU" sz="2700" b="1" i="0" u="none" strike="noStrike" cap="none" normalizeH="0" baseline="0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effectLst/>
                <a:cs typeface="Arial" panose="020B0604020202020204" pitchFamily="34" charset="0"/>
              </a:rPr>
              <a:t>S</a:t>
            </a:r>
            <a:r>
              <a:rPr kumimoji="0" lang="el-GR" altLang="ru-RU" sz="2700" b="1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,</a:t>
            </a:r>
            <a:r>
              <a:rPr kumimoji="0" lang="ru-RU" altLang="ru-RU" sz="2700" b="1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l-GR" altLang="ru-RU" sz="2700" b="1" i="0" u="none" strike="noStrike" cap="none" normalizeH="0" baseline="0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effectLst/>
                <a:cs typeface="Arial" panose="020B0604020202020204" pitchFamily="34" charset="0"/>
              </a:rPr>
              <a:t>селен</a:t>
            </a:r>
            <a:r>
              <a:rPr kumimoji="0" lang="ru-RU" altLang="ru-RU" sz="2700" b="1" i="0" u="none" strike="noStrike" cap="none" normalizeH="0" baseline="0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l-GR" altLang="ru-RU" sz="2700" b="1" i="0" u="none" strike="noStrike" cap="none" normalizeH="0" baseline="0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effectLst/>
                <a:cs typeface="Arial" panose="020B0604020202020204" pitchFamily="34" charset="0"/>
              </a:rPr>
              <a:t>Se</a:t>
            </a:r>
            <a:r>
              <a:rPr kumimoji="0" lang="el-GR" altLang="ru-RU" sz="2700" b="1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,</a:t>
            </a:r>
            <a:r>
              <a:rPr kumimoji="0" lang="ru-RU" altLang="ru-RU" sz="2700" b="1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l-GR" altLang="ru-RU" sz="2700" b="1" i="0" u="none" strike="noStrike" cap="none" normalizeH="0" baseline="0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effectLst/>
                <a:cs typeface="Arial" panose="020B0604020202020204" pitchFamily="34" charset="0"/>
              </a:rPr>
              <a:t>теллур</a:t>
            </a:r>
            <a:r>
              <a:rPr kumimoji="0" lang="ru-RU" altLang="ru-RU" sz="2700" b="1" i="0" u="none" strike="noStrike" cap="none" normalizeH="0" baseline="0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l-GR" altLang="ru-RU" sz="2700" b="1" i="0" u="none" strike="noStrike" cap="none" normalizeH="0" baseline="0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effectLst/>
                <a:cs typeface="Arial" panose="020B0604020202020204" pitchFamily="34" charset="0"/>
              </a:rPr>
              <a:t>Te</a:t>
            </a:r>
            <a:r>
              <a:rPr kumimoji="0" lang="el-GR" altLang="ru-RU" sz="2700" b="1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,</a:t>
            </a:r>
            <a:r>
              <a:rPr kumimoji="0" lang="ru-RU" altLang="ru-RU" sz="2700" b="1" i="0" u="none" strike="noStrike" cap="none" normalizeH="0" dirty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l-GR" altLang="ru-RU" sz="2700" b="1" i="0" u="none" strike="noStrike" cap="none" normalizeH="0" baseline="0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effectLst/>
                <a:cs typeface="Arial" panose="020B0604020202020204" pitchFamily="34" charset="0"/>
              </a:rPr>
              <a:t>полоний Po </a:t>
            </a:r>
            <a:r>
              <a:rPr kumimoji="0" lang="el-GR" altLang="ru-RU" sz="2700" b="1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и искусственно полученный </a:t>
            </a:r>
            <a:r>
              <a:rPr kumimoji="0" lang="el-GR" altLang="ru-RU" sz="2700" b="1" i="0" u="none" strike="noStrike" cap="none" normalizeH="0" baseline="0" dirty="0">
                <a:ln>
                  <a:solidFill>
                    <a:sysClr val="windowText" lastClr="000000"/>
                  </a:solidFill>
                </a:ln>
                <a:solidFill>
                  <a:srgbClr val="CC3399"/>
                </a:solidFill>
                <a:effectLst/>
                <a:cs typeface="Arial" panose="020B0604020202020204" pitchFamily="34" charset="0"/>
              </a:rPr>
              <a:t>радиоактивный</a:t>
            </a:r>
            <a:r>
              <a:rPr kumimoji="0" lang="ru-RU" altLang="ru-RU" sz="2700" b="1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l-GR" altLang="ru-RU" sz="2700" b="1" i="0" u="none" strike="noStrike" cap="none" normalizeH="0" baseline="0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effectLst/>
                <a:cs typeface="Arial" panose="020B0604020202020204" pitchFamily="34" charset="0"/>
              </a:rPr>
              <a:t>ливерморий Lv</a:t>
            </a:r>
            <a:r>
              <a:rPr kumimoji="0" lang="el-GR" altLang="ru-RU" sz="2700" b="1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. </a:t>
            </a:r>
            <a:endParaRPr kumimoji="0" lang="ru-RU" altLang="ru-RU" sz="2700" b="1" i="0" u="none" strike="noStrike" cap="none" normalizeH="0" baseline="0" dirty="0">
              <a:ln>
                <a:noFill/>
              </a:ln>
              <a:effectLst/>
              <a:cs typeface="Arial" panose="020B0604020202020204" pitchFamily="34" charset="0"/>
            </a:endParaRPr>
          </a:p>
          <a:p>
            <a:pPr lvl="0" indent="450000" algn="just">
              <a:lnSpc>
                <a:spcPct val="80000"/>
              </a:lnSpc>
            </a:pPr>
            <a:r>
              <a:rPr kumimoji="0" lang="el-GR" altLang="ru-RU" sz="2700" b="1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Бинарные соединения этих элементов </a:t>
            </a:r>
            <a:r>
              <a:rPr kumimoji="0" lang="el-GR" altLang="ru-RU" sz="2700" b="1" i="0" u="none" strike="noStrike" cap="none" normalizeH="0" baseline="0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effectLst/>
                <a:cs typeface="Arial" panose="020B0604020202020204" pitchFamily="34" charset="0"/>
              </a:rPr>
              <a:t>с металлами </a:t>
            </a:r>
            <a:r>
              <a:rPr kumimoji="0" lang="el-GR" altLang="ru-RU" sz="2700" b="1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носят общее название </a:t>
            </a:r>
            <a:r>
              <a:rPr kumimoji="0" lang="el-GR" altLang="ru-RU" sz="2700" b="1" i="0" u="none" strike="noStrike" cap="none" normalizeH="0" baseline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cs typeface="Arial" panose="020B0604020202020204" pitchFamily="34" charset="0"/>
              </a:rPr>
              <a:t>халькогенидов</a:t>
            </a:r>
            <a:r>
              <a:rPr kumimoji="0" lang="ru-RU" altLang="ru-RU" sz="2700" b="1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, в которых </a:t>
            </a:r>
            <a:r>
              <a:rPr kumimoji="0" lang="el-GR" altLang="ru-RU" sz="2700" b="1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степень окисления</a:t>
            </a:r>
            <a:r>
              <a:rPr kumimoji="0" lang="ru-RU" altLang="ru-RU" sz="2700" b="1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 этих элементов равна</a:t>
            </a:r>
            <a:r>
              <a:rPr kumimoji="0" lang="el-GR" altLang="ru-RU" sz="2700" b="1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 −2 (встречается также −1).</a:t>
            </a:r>
          </a:p>
          <a:p>
            <a:pPr marR="0" lvl="0" indent="450000" algn="just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ru-RU" sz="2700" b="1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В химических формулах</a:t>
            </a:r>
            <a:r>
              <a:rPr kumimoji="0" lang="ru-RU" altLang="ru-RU" sz="2700" b="1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el-GR" altLang="ru-RU" sz="2700" b="1" i="0" u="none" strike="noStrike" cap="none" normalizeH="0" baseline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cs typeface="Arial" panose="020B0604020202020204" pitchFamily="34" charset="0"/>
              </a:rPr>
              <a:t>халькогены</a:t>
            </a:r>
            <a:r>
              <a:rPr kumimoji="0" lang="ru-RU" altLang="ru-RU" sz="2700" b="1" i="0" u="none" strike="noStrike" cap="none" normalizeH="0" baseline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l-GR" altLang="ru-RU" sz="2700" b="1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иногда </a:t>
            </a:r>
            <a:r>
              <a:rPr kumimoji="0" lang="el-GR" altLang="ru-RU" sz="2700" b="1" i="0" u="none" strike="noStrike" cap="none" normalizeH="0" baseline="0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effectLst/>
                <a:cs typeface="Arial" panose="020B0604020202020204" pitchFamily="34" charset="0"/>
              </a:rPr>
              <a:t>обозначают</a:t>
            </a:r>
            <a:r>
              <a:rPr kumimoji="0" lang="el-GR" altLang="ru-RU" sz="2700" b="1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 </a:t>
            </a:r>
            <a:r>
              <a:rPr kumimoji="0" lang="en-US" altLang="ru-RU" sz="2700" b="1" i="0" u="none" strike="noStrike" cap="none" normalizeH="0" baseline="0" dirty="0" err="1">
                <a:ln>
                  <a:solidFill>
                    <a:sysClr val="windowText" lastClr="000000"/>
                  </a:solidFill>
                </a:ln>
                <a:solidFill>
                  <a:srgbClr val="CC3399"/>
                </a:solidFill>
                <a:effectLst/>
                <a:cs typeface="Arial" panose="020B0604020202020204" pitchFamily="34" charset="0"/>
              </a:rPr>
              <a:t>Ch</a:t>
            </a:r>
            <a:r>
              <a:rPr kumimoji="0" lang="el-GR" altLang="ru-RU" sz="2700" b="1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AutoShape 3" descr="{\displaystyle {\ce {Ch}}}"/>
          <p:cNvSpPr>
            <a:spLocks noChangeAspect="1" noChangeArrowheads="1"/>
          </p:cNvSpPr>
          <p:nvPr/>
        </p:nvSpPr>
        <p:spPr bwMode="auto">
          <a:xfrm>
            <a:off x="3812853" y="1947773"/>
            <a:ext cx="133198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/>
          <a:srcRect l="25096" t="1766" r="56641" b="1766"/>
          <a:stretch/>
        </p:blipFill>
        <p:spPr>
          <a:xfrm>
            <a:off x="107504" y="-27384"/>
            <a:ext cx="2299742" cy="682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908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418080-2F79-4CF8-9DE4-42E322EECE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88" t="3800" r="12988" b="8000"/>
          <a:stretch/>
        </p:blipFill>
        <p:spPr>
          <a:xfrm>
            <a:off x="53580" y="213519"/>
            <a:ext cx="9036840" cy="6056605"/>
          </a:xfrm>
          <a:prstGeom prst="rect">
            <a:avLst/>
          </a:prstGeom>
        </p:spPr>
      </p:pic>
      <p:pic>
        <p:nvPicPr>
          <p:cNvPr id="9" name="Picture 12" descr="пишу 1">
            <a:extLst>
              <a:ext uri="{FF2B5EF4-FFF2-40B4-BE49-F238E27FC236}">
                <a16:creationId xmlns:a16="http://schemas.microsoft.com/office/drawing/2014/main" id="{657EFD21-8FED-4E08-9737-B8A11B237C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Управляющая кнопка: далее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1D79D0F8-042F-4946-9311-6C36D6B5D55B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D48B0B9E-E54C-4E50-8512-FC33C61953AB}"/>
              </a:ext>
            </a:extLst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2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B835BDA9-BBB4-42B5-B5CF-77A14940F3E3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1696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93FADED-5B0F-40C4-8DDE-C0D7EB3FADB7}"/>
              </a:ext>
            </a:extLst>
          </p:cNvPr>
          <p:cNvSpPr/>
          <p:nvPr/>
        </p:nvSpPr>
        <p:spPr>
          <a:xfrm>
            <a:off x="107504" y="608042"/>
            <a:ext cx="8928992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Ливерморий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является представителем группы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645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халькогенов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где он следует после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645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полония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Однако химические свойства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ливермория 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будут существенно отличаться от свойств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полония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(и более походить на таковые у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свинца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поэтому разделить эти элементы не составит труда.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Предполагается, что основной и наиболее устойчивой степенью окисления для ливермория будет +2.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Ливерморий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будет образовывать оксид ливермория с кислородом (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LvO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), галогениды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LvHal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5FBA4B3-DEE9-4B71-86A3-9064F43581BC}"/>
              </a:ext>
            </a:extLst>
          </p:cNvPr>
          <p:cNvSpPr/>
          <p:nvPr/>
        </p:nvSpPr>
        <p:spPr>
          <a:xfrm>
            <a:off x="30485" y="77808"/>
            <a:ext cx="9144000" cy="445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9D2349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Химические свойства ливермория</a:t>
            </a:r>
          </a:p>
        </p:txBody>
      </p:sp>
    </p:spTree>
    <p:extLst>
      <p:ext uri="{BB962C8B-B14F-4D97-AF65-F5344CB8AC3E}">
        <p14:creationId xmlns:p14="http://schemas.microsoft.com/office/powerpoint/2010/main" val="27646385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93FADED-5B0F-40C4-8DDE-C0D7EB3FADB7}"/>
              </a:ext>
            </a:extLst>
          </p:cNvPr>
          <p:cNvSpPr/>
          <p:nvPr/>
        </p:nvSpPr>
        <p:spPr>
          <a:xfrm>
            <a:off x="107504" y="273651"/>
            <a:ext cx="8928992" cy="3299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Со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фтором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или в более жёстких условиях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ливерморий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также сможет проявлять степень окисления +4 (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LvF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). Такую степень окисления ливерморий может проявлять как в катионах, так и образовывать, подобно полонию,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ливерморовую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кислоту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или её соли –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ливермориты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(или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ливермораты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), например,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LvO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  –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ливерморит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калия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4149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93FADED-5B0F-40C4-8DDE-C0D7EB3FADB7}"/>
              </a:ext>
            </a:extLst>
          </p:cNvPr>
          <p:cNvSpPr/>
          <p:nvPr/>
        </p:nvSpPr>
        <p:spPr>
          <a:xfrm>
            <a:off x="107504" y="261223"/>
            <a:ext cx="892899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Ливермориты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 а также другие соединения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ливермория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со степенью окисления +4 будут проявлять сильные окислительные свойства, подобные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перманганатам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. В отличие от более лёгких элементов, предполагается, что степень окисления +6 для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ливермория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будет, вероятно, невозможна из-за крайне высокой необходимой энергии на распаривание 7s</a:t>
            </a:r>
            <a:r>
              <a:rPr lang="ru-RU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 электронной оболочки, поэтому высшая степень окисления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ливермория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будет равна +4.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5941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F79FDCE-3E7D-40DA-A4E3-1E2F5094AEAC}"/>
              </a:ext>
            </a:extLst>
          </p:cNvPr>
          <p:cNvSpPr/>
          <p:nvPr/>
        </p:nvSpPr>
        <p:spPr>
          <a:xfrm>
            <a:off x="107504" y="260648"/>
            <a:ext cx="8856984" cy="485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С сильными восстановителями (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645AD"/>
                </a:solidFill>
                <a:latin typeface="Arial" panose="020B0604020202020204" pitchFamily="34" charset="0"/>
              </a:rPr>
              <a:t>щелочные металлы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 или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645AD"/>
                </a:solidFill>
                <a:latin typeface="Arial" panose="020B0604020202020204" pitchFamily="34" charset="0"/>
              </a:rPr>
              <a:t>щелочноземельные металлы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) возможна также степень окисления −2 (например, соединение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C3399"/>
                </a:solidFill>
                <a:latin typeface="Arial" panose="020B0604020202020204" pitchFamily="34" charset="0"/>
              </a:rPr>
              <a:t>CaLv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 будет называться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C3399"/>
                </a:solidFill>
                <a:latin typeface="Arial" panose="020B0604020202020204" pitchFamily="34" charset="0"/>
              </a:rPr>
              <a:t>ливерморидом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3399"/>
                </a:solidFill>
                <a:latin typeface="Arial" panose="020B0604020202020204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</a:rPr>
              <a:t>кальция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). Однако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C3399"/>
                </a:solidFill>
                <a:latin typeface="Arial" panose="020B0604020202020204" pitchFamily="34" charset="0"/>
              </a:rPr>
              <a:t>ливермориды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 будут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202122"/>
                </a:solidFill>
                <a:latin typeface="Arial" panose="020B0604020202020204" pitchFamily="34" charset="0"/>
              </a:rPr>
              <a:t>очень неустойчивыми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, и проявлять сильные восстановительные свойства, поскольку образование аниона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3399"/>
                </a:solidFill>
                <a:latin typeface="Arial" panose="020B0604020202020204" pitchFamily="34" charset="0"/>
              </a:rPr>
              <a:t>Lv</a:t>
            </a:r>
            <a:r>
              <a:rPr lang="ru-RU" sz="28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CC3399"/>
                </a:solidFill>
                <a:latin typeface="Arial" panose="020B0604020202020204" pitchFamily="34" charset="0"/>
              </a:rPr>
              <a:t>2−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 и включение двух дополнительных электронов невыгодно основной оболочке 7p-электронов, а предполагаемая химия ливермория делает намного выгоднее образование катионов, чем анионов.</a:t>
            </a:r>
          </a:p>
        </p:txBody>
      </p:sp>
    </p:spTree>
    <p:extLst>
      <p:ext uri="{BB962C8B-B14F-4D97-AF65-F5344CB8AC3E}">
        <p14:creationId xmlns:p14="http://schemas.microsoft.com/office/powerpoint/2010/main" val="113814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F79FDCE-3E7D-40DA-A4E3-1E2F5094AEAC}"/>
              </a:ext>
            </a:extLst>
          </p:cNvPr>
          <p:cNvSpPr/>
          <p:nvPr/>
        </p:nvSpPr>
        <p:spPr>
          <a:xfrm>
            <a:off x="31722" y="260648"/>
            <a:ext cx="8856984" cy="631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С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645AD"/>
                </a:solidFill>
                <a:latin typeface="Arial" panose="020B0604020202020204" pitchFamily="34" charset="0"/>
              </a:rPr>
              <a:t>водородом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 предполагается образование гидрида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3399"/>
                </a:solidFill>
                <a:latin typeface="Arial" panose="020B0604020202020204" pitchFamily="34" charset="0"/>
              </a:rPr>
              <a:t>H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C3399"/>
                </a:solidFill>
                <a:latin typeface="Arial" panose="020B0604020202020204" pitchFamily="34" charset="0"/>
              </a:rPr>
              <a:t>2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3399"/>
                </a:solidFill>
                <a:latin typeface="Arial" panose="020B0604020202020204" pitchFamily="34" charset="0"/>
              </a:rPr>
              <a:t>Lv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, который будет называться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C3399"/>
                </a:solidFill>
                <a:latin typeface="Arial" panose="020B0604020202020204" pitchFamily="34" charset="0"/>
              </a:rPr>
              <a:t>ливерморо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</a:rPr>
              <a:t>водородом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. Для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C3399"/>
                </a:solidFill>
                <a:latin typeface="Arial" panose="020B0604020202020204" pitchFamily="34" charset="0"/>
              </a:rPr>
              <a:t>ливерморо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</a:rPr>
              <a:t>водорода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ожидаются весьма интересные свойства, например, предполагается возможность «</a:t>
            </a:r>
            <a:r>
              <a:rPr lang="ru-RU" sz="2800" b="1" dirty="0" err="1">
                <a:solidFill>
                  <a:srgbClr val="202122"/>
                </a:solidFill>
                <a:latin typeface="Arial" panose="020B0604020202020204" pitchFamily="34" charset="0"/>
              </a:rPr>
              <a:t>сверхгибридизации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» − </a:t>
            </a:r>
            <a:r>
              <a:rPr lang="ru-RU" sz="2800" b="1" dirty="0" err="1">
                <a:solidFill>
                  <a:srgbClr val="202122"/>
                </a:solidFill>
                <a:latin typeface="Arial" panose="020B0604020202020204" pitchFamily="34" charset="0"/>
              </a:rPr>
              <a:t>невовлечённые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 7s</a:t>
            </a:r>
            <a:r>
              <a:rPr lang="ru-RU" sz="2800" b="1" baseline="30000" dirty="0">
                <a:solidFill>
                  <a:srgbClr val="202122"/>
                </a:solidFill>
                <a:latin typeface="Arial" panose="020B0604020202020204" pitchFamily="34" charset="0"/>
              </a:rPr>
              <a:t>2 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электронные облака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3399"/>
                </a:solidFill>
                <a:latin typeface="Arial" panose="020B0604020202020204" pitchFamily="34" charset="0"/>
              </a:rPr>
              <a:t>ливермория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 смогут образовать дополнительную взаимную связь между собой, и такая связь будет несколько напоминать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645AD"/>
                </a:solidFill>
                <a:latin typeface="Arial" panose="020B0604020202020204" pitchFamily="34" charset="0"/>
              </a:rPr>
              <a:t>водородную связь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, поэтому свойства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C3399"/>
                </a:solidFill>
                <a:latin typeface="Arial" panose="020B0604020202020204" pitchFamily="34" charset="0"/>
              </a:rPr>
              <a:t>ливерморо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</a:rPr>
              <a:t>водорода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 могут отличаться от свойств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202122"/>
                </a:solidFill>
                <a:latin typeface="Arial" panose="020B0604020202020204" pitchFamily="34" charset="0"/>
              </a:rPr>
              <a:t>халькогеноводородов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 более лёгких аналогов.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C3399"/>
                </a:solidFill>
                <a:latin typeface="Arial" panose="020B0604020202020204" pitchFamily="34" charset="0"/>
              </a:rPr>
              <a:t>Ливерморо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</a:rPr>
              <a:t>водород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, несмотря на то, что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3399"/>
                </a:solidFill>
                <a:latin typeface="Arial" panose="020B0604020202020204" pitchFamily="34" charset="0"/>
              </a:rPr>
              <a:t>ливерморий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 будет однозначно металлом, не будет повторять свойств гидридов металлов в полной мере и будет сохранять в значительной степени ковалентный характер.</a:t>
            </a:r>
            <a:endParaRPr lang="ru-RU" sz="2800" b="1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76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F21E01B-2FCC-4987-AA93-5425AD3EB26B}"/>
              </a:ext>
            </a:extLst>
          </p:cNvPr>
          <p:cNvSpPr/>
          <p:nvPr/>
        </p:nvSpPr>
        <p:spPr>
          <a:xfrm>
            <a:off x="245119" y="44624"/>
            <a:ext cx="8793264" cy="486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C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Применение </a:t>
            </a:r>
            <a:r>
              <a:rPr lang="ru-RU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C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халькогенов</a:t>
            </a: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C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ru-RU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C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BAA944-B0D8-4F12-B894-A315AED61B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39" t="15000" r="27975" b="44400"/>
          <a:stretch/>
        </p:blipFill>
        <p:spPr>
          <a:xfrm>
            <a:off x="35496" y="856843"/>
            <a:ext cx="9109956" cy="4494841"/>
          </a:xfrm>
          <a:prstGeom prst="rect">
            <a:avLst/>
          </a:prstGeom>
        </p:spPr>
      </p:pic>
      <p:pic>
        <p:nvPicPr>
          <p:cNvPr id="10" name="Picture 12" descr="пишу 1">
            <a:extLst>
              <a:ext uri="{FF2B5EF4-FFF2-40B4-BE49-F238E27FC236}">
                <a16:creationId xmlns:a16="http://schemas.microsoft.com/office/drawing/2014/main" id="{01395843-FB44-4679-8657-6F0AB61403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09711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B9BD307-3A2E-411E-9117-F71F08264B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01" t="13601" r="25588" b="22000"/>
          <a:stretch/>
        </p:blipFill>
        <p:spPr>
          <a:xfrm>
            <a:off x="35496" y="31730"/>
            <a:ext cx="9076782" cy="6627492"/>
          </a:xfrm>
          <a:prstGeom prst="rect">
            <a:avLst/>
          </a:prstGeom>
        </p:spPr>
      </p:pic>
      <p:pic>
        <p:nvPicPr>
          <p:cNvPr id="7" name="Picture 12" descr="пишу 1">
            <a:extLst>
              <a:ext uri="{FF2B5EF4-FFF2-40B4-BE49-F238E27FC236}">
                <a16:creationId xmlns:a16="http://schemas.microsoft.com/office/drawing/2014/main" id="{08A657DA-1484-4F56-92D6-76AE045B3C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589FF1B-7F98-4DE4-8E05-87407F794EA8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BC9D381E-A789-4B64-8DFB-AE2F522CA7C5}"/>
              </a:ext>
            </a:extLst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2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F5831B22-0079-4D2A-B16E-712C3C933598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194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729818B-31BA-46D6-91E6-32841716D4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522" t="19444" r="10279" b="48600"/>
          <a:stretch/>
        </p:blipFill>
        <p:spPr>
          <a:xfrm>
            <a:off x="3373677" y="2282405"/>
            <a:ext cx="5738601" cy="409339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B98463-D363-4E70-9558-B70E2EF0A5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175" t="17801" r="9838" b="50000"/>
          <a:stretch/>
        </p:blipFill>
        <p:spPr>
          <a:xfrm>
            <a:off x="27855" y="15230"/>
            <a:ext cx="4588071" cy="3197746"/>
          </a:xfrm>
          <a:prstGeom prst="rect">
            <a:avLst/>
          </a:prstGeom>
        </p:spPr>
      </p:pic>
      <p:pic>
        <p:nvPicPr>
          <p:cNvPr id="9" name="Picture 12" descr="пишу 1">
            <a:extLst>
              <a:ext uri="{FF2B5EF4-FFF2-40B4-BE49-F238E27FC236}">
                <a16:creationId xmlns:a16="http://schemas.microsoft.com/office/drawing/2014/main" id="{AA95F442-30CF-4A46-8F4A-DC2E8A04CEC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Управляющая кнопка: далее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0FBE68E-4876-46E0-809E-392EA74CCA8C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B331504A-2030-4177-8CA0-7778885D4848}"/>
              </a:ext>
            </a:extLst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2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2AFABF9E-5A22-4442-9B27-7C555BF956C7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883DD6-977B-4B7F-AF93-E2F429A54D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7875" t="17801" r="2751" b="43000"/>
          <a:stretch/>
        </p:blipFill>
        <p:spPr>
          <a:xfrm>
            <a:off x="16718" y="4810046"/>
            <a:ext cx="3600400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816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F2102EB-1ED9-4DBF-B78B-CE9C302D6C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237" t="21001" r="5113" b="34200"/>
          <a:stretch/>
        </p:blipFill>
        <p:spPr>
          <a:xfrm>
            <a:off x="2256841" y="0"/>
            <a:ext cx="6855437" cy="4985773"/>
          </a:xfrm>
          <a:prstGeom prst="rect">
            <a:avLst/>
          </a:prstGeom>
        </p:spPr>
      </p:pic>
      <p:pic>
        <p:nvPicPr>
          <p:cNvPr id="8" name="Picture 12" descr="пишу 1">
            <a:extLst>
              <a:ext uri="{FF2B5EF4-FFF2-40B4-BE49-F238E27FC236}">
                <a16:creationId xmlns:a16="http://schemas.microsoft.com/office/drawing/2014/main" id="{EF370148-D3DD-47BA-8B26-6C1BF0023B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8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B50486F-C50B-4ADA-874B-61B3D9E9A71C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9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CC0470BC-7C27-4C2F-82A0-C4857BE8E8C1}"/>
              </a:ext>
            </a:extLst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3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8A3C83F2-70AA-4647-A8FB-B8AD01EC9EFA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C6B81BC-83D0-4721-B640-C716CDAFE7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875" t="17801" r="3538" b="13601"/>
          <a:stretch/>
        </p:blipFill>
        <p:spPr>
          <a:xfrm>
            <a:off x="107504" y="4343693"/>
            <a:ext cx="2448272" cy="244827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874649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history-doc.ru/wp-content/uploads/2022/10/1-36-scaled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7" t="1683" r="4933"/>
          <a:stretch/>
        </p:blipFill>
        <p:spPr bwMode="auto">
          <a:xfrm>
            <a:off x="-27709" y="15311"/>
            <a:ext cx="9123412" cy="6548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932040" y="1484784"/>
            <a:ext cx="576064" cy="39604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38367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3B89B10-82C1-4E99-8816-ECB019CF69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75" t="27600" r="27162" b="18899"/>
          <a:stretch/>
        </p:blipFill>
        <p:spPr>
          <a:xfrm>
            <a:off x="107504" y="332656"/>
            <a:ext cx="9004774" cy="5832648"/>
          </a:xfrm>
          <a:prstGeom prst="rect">
            <a:avLst/>
          </a:prstGeom>
        </p:spPr>
      </p:pic>
      <p:pic>
        <p:nvPicPr>
          <p:cNvPr id="11" name="Picture 12" descr="пишу 1">
            <a:extLst>
              <a:ext uri="{FF2B5EF4-FFF2-40B4-BE49-F238E27FC236}">
                <a16:creationId xmlns:a16="http://schemas.microsoft.com/office/drawing/2014/main" id="{0507A48D-6B86-439C-B423-6510ECB32A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6403346-DCEE-409A-B378-01CF0A3E3012}"/>
              </a:ext>
            </a:extLst>
          </p:cNvPr>
          <p:cNvSpPr/>
          <p:nvPr/>
        </p:nvSpPr>
        <p:spPr>
          <a:xfrm>
            <a:off x="6191071" y="267906"/>
            <a:ext cx="829201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5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</a:rPr>
              <a:t>Те</a:t>
            </a:r>
            <a:endParaRPr lang="ru-RU" sz="4500" dirty="0">
              <a:ln>
                <a:solidFill>
                  <a:sysClr val="windowText" lastClr="000000"/>
                </a:solidFill>
              </a:ln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598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A2112DF-C997-4B05-8C54-EC830EC1D1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135" t="34726" r="35038" b="38800"/>
          <a:stretch/>
        </p:blipFill>
        <p:spPr>
          <a:xfrm>
            <a:off x="813696" y="5000636"/>
            <a:ext cx="2955669" cy="177281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C1CD4E-5E0F-49FD-B6E2-BC6326F280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163" t="12201" r="36613" b="41068"/>
          <a:stretch/>
        </p:blipFill>
        <p:spPr>
          <a:xfrm>
            <a:off x="4530006" y="15358"/>
            <a:ext cx="4650939" cy="337499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A682E73-87E3-4F94-81C6-3D503CC60C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525" t="10801" r="32675" b="36000"/>
          <a:stretch/>
        </p:blipFill>
        <p:spPr>
          <a:xfrm>
            <a:off x="4572000" y="3276995"/>
            <a:ext cx="4540278" cy="3594387"/>
          </a:xfrm>
          <a:prstGeom prst="rect">
            <a:avLst/>
          </a:prstGeom>
        </p:spPr>
      </p:pic>
      <p:pic>
        <p:nvPicPr>
          <p:cNvPr id="9" name="Picture 12" descr="пишу 1">
            <a:extLst>
              <a:ext uri="{FF2B5EF4-FFF2-40B4-BE49-F238E27FC236}">
                <a16:creationId xmlns:a16="http://schemas.microsoft.com/office/drawing/2014/main" id="{37E6CF09-8A45-4A51-A2AD-E42FDE89D2C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Управляющая кнопка: далее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2159B780-0C77-4040-B51D-3CBD124F1829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152F3FC6-66EC-4899-B6EF-D451E1457F39}"/>
              </a:ext>
            </a:extLst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2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92954F69-797B-4ACE-86EA-438100084A16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5166AE3-39AB-48C2-B02D-A2A3D38E277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2045" t="35434" r="49843" b="39721"/>
          <a:stretch/>
        </p:blipFill>
        <p:spPr>
          <a:xfrm>
            <a:off x="1115616" y="1378422"/>
            <a:ext cx="2460489" cy="189857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08044BC-4E1E-473F-866A-F3842BAA8F21}"/>
              </a:ext>
            </a:extLst>
          </p:cNvPr>
          <p:cNvSpPr/>
          <p:nvPr/>
        </p:nvSpPr>
        <p:spPr>
          <a:xfrm>
            <a:off x="11063" y="33163"/>
            <a:ext cx="4560937" cy="139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</a:rPr>
              <a:t>Полоний </a:t>
            </a:r>
            <a:r>
              <a:rPr lang="ru-RU" sz="2600" b="1" dirty="0">
                <a:solidFill>
                  <a:srgbClr val="202122"/>
                </a:solidFill>
                <a:latin typeface="Arial" panose="020B0604020202020204" pitchFamily="34" charset="0"/>
              </a:rPr>
              <a:t>используется в энергетических установках многих спутников</a:t>
            </a:r>
            <a:endParaRPr lang="ru-RU" sz="2600" b="1" dirty="0">
              <a:ln>
                <a:solidFill>
                  <a:sysClr val="windowText" lastClr="000000"/>
                </a:solidFill>
              </a:ln>
              <a:solidFill>
                <a:srgbClr val="0000CC"/>
              </a:solidFill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9AA59480-5608-44B7-B4A5-C72574A4950E}"/>
              </a:ext>
            </a:extLst>
          </p:cNvPr>
          <p:cNvSpPr/>
          <p:nvPr/>
        </p:nvSpPr>
        <p:spPr>
          <a:xfrm>
            <a:off x="-9934" y="3515039"/>
            <a:ext cx="456093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</a:rPr>
              <a:t>Полоний </a:t>
            </a:r>
            <a:r>
              <a:rPr lang="ru-RU" sz="2600" b="1" dirty="0">
                <a:solidFill>
                  <a:srgbClr val="202122"/>
                </a:solidFill>
                <a:latin typeface="Arial" panose="020B0604020202020204" pitchFamily="34" charset="0"/>
              </a:rPr>
              <a:t>применяется при изготовлении ядерного оружия</a:t>
            </a:r>
            <a:endParaRPr lang="ru-RU" sz="2600" b="1" dirty="0">
              <a:ln>
                <a:solidFill>
                  <a:sysClr val="windowText" lastClr="000000"/>
                </a:solidFill>
              </a:ln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77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709418"/>
            <a:ext cx="8858312" cy="5853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-360363" algn="just">
              <a:lnSpc>
                <a:spcPct val="80000"/>
              </a:lnSpc>
              <a:buFont typeface="+mj-lt"/>
              <a:buAutoNum type="arabicPeriod"/>
            </a:pP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Ерохин Ю. М., Ковалева И. Б., Химия для профессий и специальностей технического и естественно-научного профилей. – 3-е изд., – М.: Академия, 2020. </a:t>
            </a:r>
          </a:p>
          <a:p>
            <a:pPr marL="360363" indent="-360363" algn="just">
              <a:lnSpc>
                <a:spcPct val="80000"/>
              </a:lnSpc>
              <a:buFont typeface="+mj-lt"/>
              <a:buAutoNum type="arabicPeriod"/>
            </a:pP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Габриелян О. С., Остроумов И. Г. Химия для профессий и специальностей технического профиля: учебник для студ. учреждений сред. проф. образования. 4-е изд., – М.:  Издательский центр «Академия», 2020.</a:t>
            </a:r>
          </a:p>
          <a:p>
            <a:pPr marL="360363" lvl="0" indent="-360363" algn="just">
              <a:lnSpc>
                <a:spcPct val="80000"/>
              </a:lnSpc>
              <a:buFont typeface="+mj-lt"/>
              <a:buAutoNum type="arabicPeriod"/>
            </a:pP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Габриелян О. С., Остроумов И. Г. Химия для профессий и специальностей технического профиля: учебник для студ. учреждений сред. проф. образования. – М., 2017. </a:t>
            </a:r>
          </a:p>
          <a:p>
            <a:pPr marL="360363" lvl="0" indent="-360363" algn="just">
              <a:lnSpc>
                <a:spcPct val="80000"/>
              </a:lnSpc>
              <a:buFont typeface="+mj-lt"/>
              <a:buAutoNum type="arabicPeriod"/>
            </a:pP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Габриелян О.С., Остроумов И. Г., Остроумова Е. Е. и др. Химия для профессий и специальностей естественно-научного профиля: учебник для студ. учреждений сред. проф. образования. – М., 2017.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186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53696" y="1089429"/>
            <a:ext cx="8858312" cy="5219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https://ru.wikipedia.org/wiki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/Кислород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en-US" sz="2800" b="1" dirty="0" err="1">
                <a:latin typeface="Arial" pitchFamily="34" charset="0"/>
                <a:cs typeface="Arial" pitchFamily="34" charset="0"/>
              </a:rPr>
              <a:t>ttps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yandex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/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images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/Кислород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https://ru.wikipedia.org/wiki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/Сера  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en-US" sz="2800" b="1" dirty="0" err="1">
                <a:latin typeface="Arial" pitchFamily="34" charset="0"/>
                <a:cs typeface="Arial" pitchFamily="34" charset="0"/>
              </a:rPr>
              <a:t>ttps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yandex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/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images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/Сера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https://ru.wikipedia.org/wiki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/Селен  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en-US" sz="2800" b="1" dirty="0" err="1">
                <a:latin typeface="Arial" pitchFamily="34" charset="0"/>
                <a:cs typeface="Arial" pitchFamily="34" charset="0"/>
              </a:rPr>
              <a:t>ttps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yandex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/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images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/Селен 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https://ru.wikipedia.org/wiki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/Теллур  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en-US" sz="2800" b="1" dirty="0" err="1">
                <a:latin typeface="Arial" pitchFamily="34" charset="0"/>
                <a:cs typeface="Arial" pitchFamily="34" charset="0"/>
              </a:rPr>
              <a:t>ttps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yandex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/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images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/Теллур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https://ru.wikipedia.org/wiki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/Полоний  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en-US" sz="2800" b="1" dirty="0" err="1">
                <a:latin typeface="Arial" pitchFamily="34" charset="0"/>
                <a:cs typeface="Arial" pitchFamily="34" charset="0"/>
              </a:rPr>
              <a:t>ttps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yandex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/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images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/Полоний 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https://ru.wikipedia.org/wiki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/Ливерморий  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en-US" sz="2800" b="1" dirty="0" err="1">
                <a:latin typeface="Arial" pitchFamily="34" charset="0"/>
                <a:cs typeface="Arial" pitchFamily="34" charset="0"/>
              </a:rPr>
              <a:t>ttps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yandex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/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images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/Ливерморий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https://jgems.ru/metally/polonij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https://nauka.club/khimiya/khalkogeny.html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</a:p>
        </p:txBody>
      </p:sp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0445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3c2dec3b108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196752"/>
            <a:ext cx="4511675" cy="444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Управляющая кнопка: домой 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25096" t="1766" r="56641" b="1766"/>
          <a:stretch/>
        </p:blipFill>
        <p:spPr>
          <a:xfrm>
            <a:off x="107504" y="-27384"/>
            <a:ext cx="2299742" cy="6829533"/>
          </a:xfrm>
          <a:prstGeom prst="rect">
            <a:avLst/>
          </a:prstGeom>
        </p:spPr>
      </p:pic>
      <p:sp>
        <p:nvSpPr>
          <p:cNvPr id="24" name="Управляющая кнопка: далее 23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5" name="Управляющая кнопка: назад 24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6" name="Управляющая кнопка: домой 2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2137371" y="-10091"/>
            <a:ext cx="67050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0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CC33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Распространение халькогенов в природе </a:t>
            </a:r>
            <a:endParaRPr lang="ru-RU" sz="3000" b="1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CC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28C94FE-5681-4642-B303-8B63B6DF92A3}"/>
              </a:ext>
            </a:extLst>
          </p:cNvPr>
          <p:cNvSpPr/>
          <p:nvPr/>
        </p:nvSpPr>
        <p:spPr>
          <a:xfrm>
            <a:off x="2477100" y="692696"/>
            <a:ext cx="6559395" cy="5952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</a:rPr>
              <a:t>Кислород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  </a:t>
            </a:r>
            <a:r>
              <a:rPr lang="ru-RU" sz="2800" b="1" dirty="0">
                <a:latin typeface="Arial" panose="020B0604020202020204" pitchFamily="34" charset="0"/>
              </a:rPr>
              <a:t>– 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</a:rPr>
              <a:t>самый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</a:rPr>
              <a:t>распростра-нённый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</a:rPr>
              <a:t> в земной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</a:rPr>
              <a:t>коре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</a:rPr>
              <a:t>элемент, на его долю (в составе различных соединений, главным образом силикатов) приходится около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</a:rPr>
              <a:t>47 % массы твёрдой земной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</a:rPr>
              <a:t>коры</a:t>
            </a:r>
            <a:r>
              <a:rPr lang="ru-RU" sz="2800" b="1" dirty="0">
                <a:latin typeface="Arial" panose="020B0604020202020204" pitchFamily="34" charset="0"/>
              </a:rPr>
              <a:t>.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3399"/>
                </a:solidFill>
                <a:latin typeface="Arial" panose="020B0604020202020204" pitchFamily="34" charset="0"/>
              </a:rPr>
              <a:t>Морские и пресные воды </a:t>
            </a:r>
            <a:r>
              <a:rPr lang="ru-RU" sz="2800" b="1" dirty="0">
                <a:latin typeface="Arial" panose="020B0604020202020204" pitchFamily="34" charset="0"/>
              </a:rPr>
              <a:t>содержат огромное количество связанного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latin typeface="Arial" panose="020B0604020202020204" pitchFamily="34" charset="0"/>
              </a:rPr>
              <a:t>кислорода</a:t>
            </a:r>
            <a:r>
              <a:rPr lang="ru-RU" sz="2800" b="1" dirty="0">
                <a:latin typeface="Arial" panose="020B0604020202020204" pitchFamily="34" charset="0"/>
              </a:rPr>
              <a:t> –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3399"/>
                </a:solidFill>
                <a:latin typeface="Arial" panose="020B0604020202020204" pitchFamily="34" charset="0"/>
              </a:rPr>
              <a:t>85,82 %</a:t>
            </a:r>
            <a:r>
              <a:rPr lang="ru-RU" sz="2800" b="1" dirty="0">
                <a:latin typeface="Arial" panose="020B0604020202020204" pitchFamily="34" charset="0"/>
              </a:rPr>
              <a:t> (по массе). Более 1500 соединений земной </a:t>
            </a:r>
            <a:r>
              <a:rPr lang="ru-RU" sz="2800" b="1" dirty="0" err="1">
                <a:latin typeface="Arial" panose="020B0604020202020204" pitchFamily="34" charset="0"/>
              </a:rPr>
              <a:t>коры</a:t>
            </a:r>
            <a:r>
              <a:rPr lang="ru-RU" sz="2800" b="1" dirty="0">
                <a:latin typeface="Arial" panose="020B0604020202020204" pitchFamily="34" charset="0"/>
              </a:rPr>
              <a:t> в своём составе содержат кислород.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3399"/>
                </a:solidFill>
                <a:latin typeface="Arial" panose="020B0604020202020204" pitchFamily="34" charset="0"/>
              </a:rPr>
              <a:t>В атмосфере</a:t>
            </a:r>
            <a:r>
              <a:rPr lang="ru-RU" sz="2800" b="1" dirty="0">
                <a:latin typeface="Arial" panose="020B0604020202020204" pitchFamily="34" charset="0"/>
              </a:rPr>
              <a:t> содержани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е свободного кислорода составляет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3399"/>
                </a:solidFill>
                <a:latin typeface="Arial" panose="020B0604020202020204" pitchFamily="34" charset="0"/>
              </a:rPr>
              <a:t>20,95 % по объёму 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3399"/>
                </a:solidFill>
                <a:latin typeface="Arial" panose="020B0604020202020204" pitchFamily="34" charset="0"/>
              </a:rPr>
              <a:t>23,10 % по массе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 (около 10</a:t>
            </a:r>
            <a:r>
              <a:rPr lang="ru-RU" sz="2800" b="1" baseline="30000" dirty="0">
                <a:solidFill>
                  <a:srgbClr val="202122"/>
                </a:solidFill>
                <a:latin typeface="Arial" panose="020B0604020202020204" pitchFamily="34" charset="0"/>
              </a:rPr>
              <a:t>15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 тонн). </a:t>
            </a:r>
          </a:p>
        </p:txBody>
      </p:sp>
    </p:spTree>
    <p:extLst>
      <p:ext uri="{BB962C8B-B14F-4D97-AF65-F5344CB8AC3E}">
        <p14:creationId xmlns:p14="http://schemas.microsoft.com/office/powerpoint/2010/main" val="305938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2820" t="35491" r="47726" b="28127"/>
          <a:stretch/>
        </p:blipFill>
        <p:spPr>
          <a:xfrm>
            <a:off x="218848" y="284173"/>
            <a:ext cx="8657084" cy="6011863"/>
          </a:xfrm>
          <a:prstGeom prst="rect">
            <a:avLst/>
          </a:prstGeom>
        </p:spPr>
      </p:pic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5895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5807075</TotalTime>
  <Words>3610</Words>
  <Application>Microsoft Office PowerPoint</Application>
  <PresentationFormat>Экран (4:3)</PresentationFormat>
  <Paragraphs>240</Paragraphs>
  <Slides>74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74</vt:i4>
      </vt:variant>
    </vt:vector>
  </HeadingPairs>
  <TitlesOfParts>
    <vt:vector size="88" baseType="lpstr">
      <vt:lpstr>arial</vt:lpstr>
      <vt:lpstr>arial</vt:lpstr>
      <vt:lpstr>Arial Black</vt:lpstr>
      <vt:lpstr>Calibri</vt:lpstr>
      <vt:lpstr>Franklin Gothic Book</vt:lpstr>
      <vt:lpstr>Franklin Gothic Medium</vt:lpstr>
      <vt:lpstr>Impact</vt:lpstr>
      <vt:lpstr>Symbol</vt:lpstr>
      <vt:lpstr>system-ui</vt:lpstr>
      <vt:lpstr>Times New Roman</vt:lpstr>
      <vt:lpstr>Wingdings</vt:lpstr>
      <vt:lpstr>Wingdings 2</vt:lpstr>
      <vt:lpstr>YS Text</vt:lpstr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Ира</dc:creator>
  <cp:lastModifiedBy>Кузьмина Ирина Викторовна</cp:lastModifiedBy>
  <cp:revision>2522</cp:revision>
  <dcterms:created xsi:type="dcterms:W3CDTF">2015-12-13T09:17:19Z</dcterms:created>
  <dcterms:modified xsi:type="dcterms:W3CDTF">2023-06-01T08:18:45Z</dcterms:modified>
</cp:coreProperties>
</file>