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presProps" Target="presProps.xml" /><Relationship Id="rId35" Type="http://schemas.openxmlformats.org/officeDocument/2006/relationships/tableStyles" Target="tableStyles.xml" /><Relationship Id="rId3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 hidden="0"/>
          <p:cNvSpPr/>
          <p:nvPr isPhoto="0" userDrawn="1"/>
        </p:nvSpPr>
        <p:spPr bwMode="auto">
          <a:xfrm>
            <a:off x="2174709" y="1340767"/>
            <a:ext cx="7953738" cy="3744415"/>
          </a:xfrm>
          <a:prstGeom prst="rect">
            <a:avLst/>
          </a:prstGeom>
          <a:noFill/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 hidden="0"/>
          <p:cNvSpPr/>
          <p:nvPr isPhoto="0" userDrawn="1"/>
        </p:nvSpPr>
        <p:spPr bwMode="auto">
          <a:xfrm>
            <a:off x="2351583" y="1484784"/>
            <a:ext cx="7584842" cy="3456383"/>
          </a:xfrm>
          <a:prstGeom prst="rect">
            <a:avLst/>
          </a:prstGeom>
          <a:solidFill>
            <a:schemeClr val="bg1">
              <a:alpha val="81000"/>
            </a:schemeClr>
          </a:solidFill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831637" y="2132855"/>
            <a:ext cx="6624735" cy="10801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831637" y="3284983"/>
            <a:ext cx="6624735" cy="122413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Прямоугольник 12" hidden="0"/>
          <p:cNvSpPr/>
          <p:nvPr isPhoto="0" userDrawn="1"/>
        </p:nvSpPr>
        <p:spPr bwMode="auto">
          <a:xfrm>
            <a:off x="1967542" y="1188367"/>
            <a:ext cx="8352927" cy="4049215"/>
          </a:xfrm>
          <a:prstGeom prst="rect">
            <a:avLst/>
          </a:prstGeom>
          <a:noFill/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1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 marL="85725" indent="0">
              <a:defRPr sz="2400"/>
            </a:lvl1pPr>
            <a:lvl2pPr marL="85725" indent="0">
              <a:defRPr sz="1600"/>
            </a:lvl2pPr>
            <a:lvl3pPr marL="85725" indent="0">
              <a:defRPr sz="1600"/>
            </a:lvl3pPr>
            <a:lvl4pPr marL="85725" indent="0">
              <a:defRPr sz="1600"/>
            </a:lvl4pPr>
            <a:lvl5pPr marL="85725" indent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 </a:t>
            </a:r>
            <a:r>
              <a:rPr lang="ru-RU"/>
              <a:t>Образец текста</a:t>
            </a:r>
            <a:endParaRPr/>
          </a:p>
        </p:txBody>
      </p:sp>
      <p:sp>
        <p:nvSpPr>
          <p:cNvPr id="9" name="Content Placeholder 8" hidden="0"/>
          <p:cNvSpPr>
            <a:spLocks noGrp="1"/>
          </p:cNvSpPr>
          <p:nvPr isPhoto="0" userDrawn="0">
            <p:ph sz="quarter" idx="13" hasCustomPrompt="1"/>
          </p:nvPr>
        </p:nvSpPr>
        <p:spPr bwMode="auto">
          <a:xfrm>
            <a:off x="487679" y="1600200"/>
            <a:ext cx="5388863" cy="4526279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>
              <a:defRPr/>
            </a:pPr>
            <a:r>
              <a:rPr lang="en-US"/>
              <a:t> </a:t>
            </a: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26356" y="1441375"/>
            <a:ext cx="5386917" cy="653007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14357" y="1448779"/>
            <a:ext cx="5502257" cy="645603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Content Placeholder 12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>
            <a:off x="6156007" y="2276865"/>
            <a:ext cx="5462969" cy="38491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Content Placeholder 12" hidden="0"/>
          <p:cNvSpPr>
            <a:spLocks noGrp="1"/>
          </p:cNvSpPr>
          <p:nvPr isPhoto="0" userDrawn="0">
            <p:ph sz="quarter" idx="15" hasCustomPrompt="0"/>
          </p:nvPr>
        </p:nvSpPr>
        <p:spPr bwMode="auto">
          <a:xfrm>
            <a:off x="515381" y="2258870"/>
            <a:ext cx="5462969" cy="38491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740803" y="1412777"/>
            <a:ext cx="6747105" cy="3795246"/>
          </a:xfrm>
          <a:prstGeom prst="rect">
            <a:avLst/>
          </a:prstGeom>
          <a:blipFill>
            <a:blip r:embed="rId2">
              <a:alphaModFix amt="36000"/>
            </a:blip>
            <a:stretch/>
          </a:blipFill>
          <a:ln w="76200">
            <a:solidFill>
              <a:schemeClr val="bg1"/>
            </a:solidFill>
          </a:ln>
          <a:effectLst>
            <a:outerShdw blurRad="88900" dist="50800" dir="5400000" rotWithShape="0" algn="ctr">
              <a:srgbClr val="000000">
                <a:alpha val="25000"/>
              </a:srgbClr>
            </a:outerShdw>
          </a:effectLst>
        </p:spPr>
        <p:txBody>
          <a:bodyPr anchor="ctr" anchorCtr="1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239434" y="5373215"/>
            <a:ext cx="7615765" cy="9704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8" name="Straight Connector 9" hidden="0"/>
          <p:cNvCxnSpPr>
            <a:cxnSpLocks/>
          </p:cNvCxnSpPr>
          <p:nvPr isPhoto="0" userDrawn="1"/>
        </p:nvCxnSpPr>
        <p:spPr bwMode="auto">
          <a:xfrm>
            <a:off x="18355" y="943135"/>
            <a:ext cx="12191999" cy="1587"/>
          </a:xfrm>
          <a:prstGeom prst="line">
            <a:avLst/>
          </a:prstGeom>
          <a:ln w="15875" cmpd="tri">
            <a:solidFill>
              <a:schemeClr val="tx1"/>
            </a:solidFill>
            <a:prstDash val="sysDot"/>
            <a:headEnd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 hidden="0"/>
          <p:cNvCxnSpPr>
            <a:cxnSpLocks/>
          </p:cNvCxnSpPr>
          <p:nvPr isPhoto="0" userDrawn="1"/>
        </p:nvCxnSpPr>
        <p:spPr bwMode="auto">
          <a:xfrm>
            <a:off x="18355" y="979139"/>
            <a:ext cx="12191999" cy="1587"/>
          </a:xfrm>
          <a:prstGeom prst="line">
            <a:avLst/>
          </a:prstGeom>
          <a:ln w="15875" cmpd="tri">
            <a:solidFill>
              <a:schemeClr val="tx1"/>
            </a:solidFill>
            <a:prstDash val="sysDot"/>
            <a:headEnd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188640"/>
            <a:ext cx="10972800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9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188640"/>
            <a:ext cx="10972800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cxnSp>
        <p:nvCxnSpPr>
          <p:cNvPr id="10" name="Straight Connector 9" hidden="0"/>
          <p:cNvCxnSpPr>
            <a:cxnSpLocks/>
          </p:cNvCxnSpPr>
          <p:nvPr isPhoto="0" userDrawn="0"/>
        </p:nvCxnSpPr>
        <p:spPr bwMode="auto">
          <a:xfrm>
            <a:off x="0" y="1196751"/>
            <a:ext cx="12191999" cy="1587"/>
          </a:xfrm>
          <a:prstGeom prst="line">
            <a:avLst/>
          </a:prstGeom>
          <a:ln w="15875" cmpd="tri">
            <a:solidFill>
              <a:schemeClr val="bg1"/>
            </a:solidFill>
            <a:prstDash val="sysDot"/>
            <a:headEnd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lvl1pPr algn="ctr" defTabSz="914400">
        <a:lnSpc>
          <a:spcPts val="5799"/>
        </a:lnSpc>
        <a:spcBef>
          <a:spcPts val="0"/>
        </a:spcBef>
        <a:buNone/>
        <a:defRPr sz="40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1949" indent="-361949" algn="l" defTabSz="914400">
        <a:spcBef>
          <a:spcPts val="0"/>
        </a:spcBef>
        <a:buFont typeface="Arial"/>
        <a:buChar char="•"/>
        <a:defRPr sz="24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1pPr>
      <a:lvl2pPr marL="895349" indent="-361949" algn="l" defTabSz="914400">
        <a:spcBef>
          <a:spcPts val="0"/>
        </a:spcBef>
        <a:buFont typeface="Courier New"/>
        <a:buChar char="o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2pPr>
      <a:lvl3pPr marL="1162049" indent="-361949" algn="l" defTabSz="914400">
        <a:spcBef>
          <a:spcPts val="0"/>
        </a:spcBef>
        <a:buFont typeface="Arial"/>
        <a:buChar char="•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3pPr>
      <a:lvl4pPr marL="1438274" indent="-361949" algn="l" defTabSz="914400">
        <a:spcBef>
          <a:spcPts val="0"/>
        </a:spcBef>
        <a:buFont typeface="Courier New"/>
        <a:buChar char="o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4pPr>
      <a:lvl5pPr marL="1790699" indent="-361949" algn="l" defTabSz="914400">
        <a:spcBef>
          <a:spcPts val="0"/>
        </a:spcBef>
        <a:buFont typeface="Arial"/>
        <a:buChar char="•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pn.ru/index/info/pereplanirovka-malenkoj-kuhni.html" TargetMode="Externa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pn.ru/pereplanirovka-kvartir/" TargetMode="Externa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hyperlink" Target="http://www.cspn.ru/images/obedenenie_sanuzla_1.jpg" TargetMode="Externa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pn.ru/pereplanirovka-kvartir/" TargetMode="External"/><Relationship Id="rId3" Type="http://schemas.openxmlformats.org/officeDocument/2006/relationships/hyperlink" Target="http://www.cspn.ru/" TargetMode="Externa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pn.ru/index/info/pereplanirovka-sanuzla.html" TargetMode="Externa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prbookshop.ru/70258.html.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2600">
                <a:latin typeface="Times New Roman"/>
                <a:ea typeface="Times New Roman"/>
                <a:cs typeface="Times New Roman"/>
              </a:rPr>
              <a:t>СОГЛАСОВАНИЕ ПЕРЕПЛАНИРОВКИ ПО ПРОЕКТУ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486899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67836"/>
            <a:ext cx="10515600" cy="5609126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ПРОЕМ ДВЕРИ В ПАНЕЛЬНОМ ДОМЕ</a:t>
            </a:r>
            <a:endParaRPr sz="10000"/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Чаще всего устройство проема в несущей стене встречается в панельных серийных домах, как правило, проем вырезается между кухней и комнатой, с целью устройства кухни-гостиной и увеличения санузла за счет коридора. Надо заметить, что устройство проема в несу</a:t>
            </a:r>
            <a:r>
              <a:rPr sz="2400">
                <a:latin typeface="Times New Roman"/>
                <a:ea typeface="Times New Roman"/>
                <a:cs typeface="Times New Roman"/>
              </a:rPr>
              <a:t>щей стене панельных серийных домов, , разрешается только если они были построены до 2007 г., после этой даты затрагивание несущих конструкций в этих домах не допускается.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Устройство проема в домах, автором проекта которых  не является, также кирпичных, монолитных, индивидуальной серии, допускается независимо от года постройки.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5589688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954374" y="641105"/>
            <a:ext cx="9763124" cy="5641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4273368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86153"/>
            <a:ext cx="10515600" cy="5590809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Определение возможности устройства проема в несущей стене осуществляется через обследование конструкций жилого дома, автором проекта дома, с выдачей Технического Заключения. Техзаключение будет содержать возможность устройства проема, его месторасположение</a:t>
            </a:r>
            <a:r>
              <a:rPr sz="2000">
                <a:latin typeface="Times New Roman"/>
                <a:ea typeface="Times New Roman"/>
                <a:cs typeface="Times New Roman"/>
              </a:rPr>
              <a:t> и габарит. Количество проемов в панельных серийных домах, как правило, разрешается один, в остальных определяется автором проекта дома индивидуально. Есть факторы, которые могут повлиять на невозможность в устройстве проема, это очень низкий этаж, наличие</a:t>
            </a:r>
            <a:r>
              <a:rPr sz="2000">
                <a:latin typeface="Times New Roman"/>
                <a:ea typeface="Times New Roman"/>
                <a:cs typeface="Times New Roman"/>
              </a:rPr>
              <a:t> выполненных проемов у соседей вышерасположенных или нижерасположенных квартир, наличие ранее выполненных проемов в рассматриваемой квартире, наличие в стене инженерных коммуникаций. Если автор проекта дома на данное время не существует, есть ряд институто</a:t>
            </a:r>
            <a:r>
              <a:rPr sz="2000">
                <a:latin typeface="Times New Roman"/>
                <a:ea typeface="Times New Roman"/>
                <a:cs typeface="Times New Roman"/>
              </a:rPr>
              <a:t>в г.Москвы, которые имеют право выступить за автора и подготовить всю проектную документацию.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СОГЛАСОВАНИЕ ПРОЕМА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При подготовке Проекта будет разработана конструкция металлической рамы усиления, состав материала и порядок ее монтажа. Проем вырезается и усиливается металлоконструкцией силами строительной организации, допущенной к данным видам строительно-монтажных раб</a:t>
            </a:r>
            <a:r>
              <a:rPr sz="2000">
                <a:latin typeface="Times New Roman"/>
                <a:ea typeface="Times New Roman"/>
                <a:cs typeface="Times New Roman"/>
              </a:rPr>
              <a:t>от, имеющих СРО, с обязательным оформлением Акто</a:t>
            </a:r>
            <a:r>
              <a:rPr sz="2000">
                <a:latin typeface="Times New Roman"/>
                <a:ea typeface="Times New Roman"/>
                <a:cs typeface="Times New Roman"/>
              </a:rPr>
              <a:t>в на скрытые работы после выполнения. Фактическое выполнение работ происходит после получения соответствующего Разрешения </a:t>
            </a:r>
            <a:endParaRPr sz="20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101802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02980"/>
            <a:ext cx="10515600" cy="5773982"/>
          </a:xfrm>
        </p:spPr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ПЕРЕПЛАНИРОВКА КУХНИ И ЕЕ ПЕРЕНОС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Одним из видов работ по перепланировке квартиры является перенос кухни. Данное решение может быть вызвано наличием в </a:t>
            </a:r>
            <a:r>
              <a:rPr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2" tooltip="перепланировка маленькой кухни"/>
              </a:rPr>
              <a:t>квартире маленькой кухни</a:t>
            </a:r>
            <a:r>
              <a:rPr sz="2400">
                <a:latin typeface="Times New Roman"/>
                <a:ea typeface="Times New Roman"/>
                <a:cs typeface="Times New Roman"/>
              </a:rPr>
              <a:t>, которая не дает возможности комфортного использования данного помещения. В большей степени это возможно только при наличии электрической плиты, так как это помещение чаще всего переносится в зону коридора или подсобных помещений. С газовой плитой в зону </a:t>
            </a:r>
            <a:r>
              <a:rPr sz="2400">
                <a:latin typeface="Times New Roman"/>
                <a:ea typeface="Times New Roman"/>
                <a:cs typeface="Times New Roman"/>
              </a:rPr>
              <a:t>коридора или подсобных помещений реализовать сложно, т.к. кухня должна иметь естественное освещение (окно), а при наличии газовой плиты её нужно изолировать (согласно Постановления) и естественного освещения может не быть. С электроплитой можно организоват</a:t>
            </a:r>
            <a:r>
              <a:rPr sz="2400">
                <a:latin typeface="Times New Roman"/>
                <a:ea typeface="Times New Roman"/>
                <a:cs typeface="Times New Roman"/>
              </a:rPr>
              <a:t>ь кухню-гостиную, где естественное освещение гостиной будет попадать и в кухню-нишу. Между кухней-нишей и гостиной не устанавливаются перегородки и элементы из стекла, свет должен быть прямой от окна до плиты и мойки.</a:t>
            </a:r>
            <a:endParaRPr sz="1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9123602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06345" y="366346"/>
            <a:ext cx="10862163" cy="5953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9909223" name="" hidden="0"/>
          <p:cNvSpPr txBox="1"/>
          <p:nvPr isPhoto="0" userDrawn="0"/>
        </p:nvSpPr>
        <p:spPr bwMode="auto">
          <a:xfrm flipH="0" flipV="0">
            <a:off x="313268" y="549518"/>
            <a:ext cx="11467389" cy="48463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К</a:t>
            </a:r>
            <a:r>
              <a:rPr sz="2400">
                <a:latin typeface="Times New Roman"/>
                <a:ea typeface="Times New Roman"/>
                <a:cs typeface="Times New Roman"/>
              </a:rPr>
              <a:t>ухня-ниша это часть выделенного коридора или подсобного помещения где организуется установка кухонных приборов, плиты и мойки. Нужно заметить, что площадь нежилого помещения для размещения должна быть не менее 5кв.м. 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Данное решение можно реализовать в 2х </a:t>
            </a:r>
            <a:r>
              <a:rPr sz="2400">
                <a:latin typeface="Times New Roman"/>
                <a:ea typeface="Times New Roman"/>
                <a:cs typeface="Times New Roman"/>
              </a:rPr>
              <a:t>комнатной и более квартире. В однокомнатной квартире это реализовать сложно, так как жилая комната при перепланировке превращается в гостиную (нежилую), а бывшая кухня в кабинет (размещать жилую в кухне не допустимо), а квартира должна иметь обязательно жи</a:t>
            </a:r>
            <a:r>
              <a:rPr sz="2400">
                <a:latin typeface="Times New Roman"/>
                <a:ea typeface="Times New Roman"/>
                <a:cs typeface="Times New Roman"/>
              </a:rPr>
              <a:t>лую комнату, не менее 9кв.м., с естественным освещением.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По СанНормам не допускается перенос кухни в жилую комнату, на площадь ванной комнаты и уборной. Исключения могут иметь квартиры на первых и последних этажах, но это все индивидуально. Преимущества есть и у тех, у кого ниже расположены нежилые помещения. Не</a:t>
            </a:r>
            <a:r>
              <a:rPr sz="2400">
                <a:latin typeface="Times New Roman"/>
                <a:ea typeface="Times New Roman"/>
                <a:cs typeface="Times New Roman"/>
              </a:rPr>
              <a:t>возможно перенести в темные помещения, не имеющие естественного освещения.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915489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96442" y="494567"/>
            <a:ext cx="11191874" cy="5879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33390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31201"/>
            <a:ext cx="10515600" cy="5645760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Важным моментом, является устройство вентиляционного короба с обязательным подключением в кухонный вентканал. К санузлам подключать вентиляцию кухни нельзя. Над плитой обязательно предусмотреть вытяжку.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Выброс сточных вод от мойки, предусмотреть самотеком, без установки принудительных насосов, которые издают шум и вибрацию, нарушая условия проживания соседям. Подводку труб по межкомнатным и межквартирным стенам предусмотреть с выполнением мероприятий по ш</a:t>
            </a:r>
            <a:r>
              <a:rPr sz="2200">
                <a:latin typeface="Times New Roman"/>
                <a:ea typeface="Times New Roman"/>
                <a:cs typeface="Times New Roman"/>
              </a:rPr>
              <a:t>умоизоляции.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Полы предусмотреть с устройством гидроизоляции пола, исключая неприятности с соседями, в случае протечек. Не помешает и установить систему автоматического отключения воды, в случае протечек.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И самое важное, перенос кухни в квартире или даже объединение с соседней комнатой, требует согласования по Проекту, с обязательным получением Разрешения на перепланировку. Это вопрос индивидуальный и требует глубокой проработки. Необходим</a:t>
            </a:r>
            <a:r>
              <a:rPr sz="2200">
                <a:latin typeface="Times New Roman"/>
                <a:ea typeface="Times New Roman"/>
                <a:cs typeface="Times New Roman"/>
              </a:rPr>
              <a:t>о учитывать все нюансы, прежде чем начинать сами работы. Получить консультацию  организациях по перепланировкам, это первое что нужно сделать для реализации данного решения.</a:t>
            </a:r>
            <a:endParaRPr sz="1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4651048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49519"/>
            <a:ext cx="10515600" cy="5627443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ОБЪЕДИНЕНИЕ КУХНИ И КОМНАТЫ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При </a:t>
            </a:r>
            <a:r>
              <a:rPr sz="2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2" tooltip="перепланировка квартиры"/>
              </a:rPr>
              <a:t>перепланировке квартиры</a:t>
            </a:r>
            <a:r>
              <a:rPr sz="2200">
                <a:latin typeface="Times New Roman"/>
                <a:ea typeface="Times New Roman"/>
                <a:cs typeface="Times New Roman"/>
              </a:rPr>
              <a:t> одним пунктом проекта часто является работы по объединению кухни и комнаты в кухню-гостиную. Данное решение позволяет её площадь использовать для приготовления пищи, а площадь соседней прилегающей комнаты для организации гостиной и приема пищи.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ПЕРЕПЛАНИРОВКА С ЭЛЕКТРИЧЕСКОЙ ПЛИТОЙ</a:t>
            </a:r>
            <a:endParaRPr sz="90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582877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61298" y="421297"/>
            <a:ext cx="10770576" cy="5971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154195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12884"/>
            <a:ext cx="10515600" cy="5664078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Перед началом согласования перепланировки по проекту необходимо получить Технический паспорт БТИ, это основной документ для подготовки проекта. Технический паспорт БТИ информирует о текущей учтённой планировки квартиры и определяет, какие виды строительно-</a:t>
            </a:r>
            <a:r>
              <a:rPr sz="2400">
                <a:latin typeface="Times New Roman"/>
                <a:ea typeface="Times New Roman"/>
                <a:cs typeface="Times New Roman"/>
              </a:rPr>
              <a:t>монтажных работ необходимо предусмотреть Проектом.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Кроме того, для подготовки Проекта, необходимо провести обследование конструкций дома (квартиры), определить их текущее состояние, возможность их полного или частичного разбора, переноса, возведения новых конструктивных элементов. По результатам обследован</a:t>
            </a:r>
            <a:r>
              <a:rPr sz="2400">
                <a:latin typeface="Times New Roman"/>
                <a:ea typeface="Times New Roman"/>
                <a:cs typeface="Times New Roman"/>
              </a:rPr>
              <a:t>ия квартиры, подготавливается Техническое заключение, выводы которого определяют возможность выполнения запланированных работ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8379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31201"/>
            <a:ext cx="10515600" cy="5645760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Организация осуществляется путем демонтажа ненесущей перегородки между кухней и прилегающей комнатой, оборудование остается на площади где было. Нужно отметить, что данное решение возможно только при наличии установленной электрической плиты.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ПЕРЕПЛАНИРОВКА С ГАЗОВОЙ ПЛИТОЙ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822571871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99422" y="1648557"/>
            <a:ext cx="10509328" cy="4731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870309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604470"/>
            <a:ext cx="10515600" cy="5572491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Если установлена газовая плита, тогда согласно Постановления ПМ №840 от 26.12.12 г. между кухней и гостиной необходимо установить дверь с глухим притвором. Дверь может быть как стандартной величины одним полотном, так и состоять из нескольких сегментов нес</a:t>
            </a:r>
            <a:r>
              <a:rPr sz="1800">
                <a:latin typeface="Times New Roman"/>
                <a:ea typeface="Times New Roman"/>
                <a:cs typeface="Times New Roman"/>
              </a:rPr>
              <a:t>тандартных размеров. Главное требование к двери, иметь плотный притвор. Как вариант можно установить дверь-пенал, она выполняет вышеуказанные требования и удобна при эксплуатации.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ИСКЛЮЧЕНИЯ И РЕШЕНИЕ</a:t>
            </a:r>
            <a:endParaRPr sz="72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Есть исключение, когда при газовой плите возможно объединение помещений, это относиться к квартирам, расположенных на первых этажах жилых домов, в этих квартирах допустимо увеличение за счет жилой комнаты. В данном случае увеличение за счет жилой комнаты н</a:t>
            </a:r>
            <a:r>
              <a:rPr sz="1800">
                <a:latin typeface="Times New Roman"/>
                <a:ea typeface="Times New Roman"/>
                <a:cs typeface="Times New Roman"/>
              </a:rPr>
              <a:t>е ухудшает условия проживания (недопустимо размещать кухню над жилой) в нижерасположенной квартире, ее там нет, однако вход также должен иметь дверь с глухим притвором. Одним из решением не устанавливать дверь с глухим притвором является замена газовой пл</a:t>
            </a:r>
            <a:r>
              <a:rPr sz="1800">
                <a:latin typeface="Times New Roman"/>
                <a:ea typeface="Times New Roman"/>
                <a:cs typeface="Times New Roman"/>
              </a:rPr>
              <a:t>иты на электрическую. Такое решение рассматривается индивидуально, при наличии технической возможности по увеличению электрической мощности на квартиру. При организации нужно учитывать сохранение одной жилой комнаты, площадью не менее 9кв.м., с естественны</a:t>
            </a:r>
            <a:r>
              <a:rPr sz="1800">
                <a:latin typeface="Times New Roman"/>
                <a:ea typeface="Times New Roman"/>
                <a:cs typeface="Times New Roman"/>
              </a:rPr>
              <a:t>м освещением, что часто невозможно сделать в однокомнатной квартире. Если, при организации кухни-гостиной, перегородка между помещения является несущей, возможно устройство дверного проема с усилением металлоконструкцией, для комфортного взаимодействия меж</a:t>
            </a:r>
            <a:r>
              <a:rPr sz="1800">
                <a:latin typeface="Times New Roman"/>
                <a:ea typeface="Times New Roman"/>
                <a:cs typeface="Times New Roman"/>
              </a:rPr>
              <a:t>ду этими помещениями. Порядок устройства проема в несущей стене можно найти на страницах нашего сайта.</a:t>
            </a:r>
            <a:endParaRPr sz="18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295682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31201"/>
            <a:ext cx="10515600" cy="564576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ОБЪЕДИНЕНИЕ САНУЗЛА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Чаще всего в квартирах санитарный узел состоит из ванной комнаты и уборной. Зачастую это небольшие и не функциональные помещения. Для создания комфортного использования этих помещений прибегают к объединению ванной комнаты и уборной, с целью образования со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вмещенного санузла. Кроме того, если рядом имеются коридоры или подсобные нежилые помещения, можно увеличить санузел за счет них, получив еще больше площади санитарной комнаты. 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вмещенного санузла. Кроме того, если рядом имеются коридоры или подсобные нежилые помещения, можно увеличить санузел за счет них, получив еще больше площади санитарной комнаты. </a:t>
            </a:r>
            <a:endParaRPr sz="1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4123593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88028" y="549519"/>
            <a:ext cx="10697307" cy="5641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350014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23172" y="457932"/>
            <a:ext cx="9763124" cy="4227048"/>
          </a:xfrm>
          <a:prstGeom prst="rect">
            <a:avLst/>
          </a:prstGeom>
        </p:spPr>
      </p:pic>
      <p:sp>
        <p:nvSpPr>
          <p:cNvPr id="1044591561" name="" hidden="0"/>
          <p:cNvSpPr txBox="1"/>
          <p:nvPr isPhoto="0" userDrawn="0"/>
        </p:nvSpPr>
        <p:spPr bwMode="auto">
          <a:xfrm flipH="0" flipV="0">
            <a:off x="624663" y="4684979"/>
            <a:ext cx="10917582" cy="15545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Его увеличение дает возможность удобнее расставить сантехническое оборудование, установить дополнительное сантехоборудование, бытовые приборы в виде стиральных, сушильных машин и мебели для ванных комнат. </a:t>
            </a:r>
            <a:r>
              <a:rPr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3" tooltip="объедение санузла"/>
              </a:rPr>
              <a:t>Его увеличение дает возможность удобнее расставить сантехническое оборудование, установить дополнительное сантехоборудование, бытовые приборы в виде стиральных, сушильных машин и мебели для ванных комнат. </a:t>
            </a:r>
            <a:endParaRPr sz="16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В некоторых серийных панельных домах автором проекта дома разрешается демонтаж задних стенок заводской сантехкабины, до несущей стеновой панели, в результате чего площадь санузла будет дополнительно увеличена.</a:t>
            </a:r>
            <a:endParaRPr sz="1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6399600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3242163" y="146538"/>
            <a:ext cx="3813903" cy="3813903"/>
          </a:xfrm>
          <a:prstGeom prst="rect">
            <a:avLst/>
          </a:prstGeom>
        </p:spPr>
      </p:pic>
      <p:sp>
        <p:nvSpPr>
          <p:cNvPr id="1493758732" name="" hidden="0"/>
          <p:cNvSpPr txBox="1"/>
          <p:nvPr isPhoto="0" userDrawn="0"/>
        </p:nvSpPr>
        <p:spPr bwMode="auto">
          <a:xfrm flipH="0" flipV="0">
            <a:off x="459806" y="4231296"/>
            <a:ext cx="11320526" cy="2164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ЧТОБЫ УЗАКОНИТЬ САНУЗЕЛ НЕОБХОДИМО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Его необходимо гидроизолировать, т.к. при демонтаже перегородок нарушается старый гидроизоляционный слой. Чаше всего проектные институты рекомендуют выполнять гидроизоляцию пола, изоляцией рулонного типа в два слоя, с заводом на стену 20-35см. </a:t>
            </a:r>
            <a:r>
              <a:rPr sz="2200">
                <a:latin typeface="Times New Roman"/>
                <a:ea typeface="Times New Roman"/>
                <a:cs typeface="Times New Roman"/>
              </a:rPr>
              <a:t>Его необходимо гидроизолировать, т.к. при демонтаже перегородок нарушается старый гидроизоляционный слой. Чаше всего проектные институты рекомендуют выполнять гидроизоляцию пола, изоляцией рулонного типа в два слоя, с заводом на стену 20-35см. </a:t>
            </a:r>
            <a:endParaRPr sz="1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183493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67836"/>
            <a:ext cx="10515600" cy="560912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При устройстве санузла дополнительной площади:</a:t>
            </a:r>
            <a:endParaRPr sz="1600">
              <a:latin typeface="Times New Roman"/>
              <a:ea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обратите внимание на гидроизоляцию пола;</a:t>
            </a:r>
            <a:endParaRPr sz="1600">
              <a:latin typeface="Times New Roman"/>
              <a:ea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произвести обмазку стыка между плитой перекрытия и стенами;</a:t>
            </a:r>
            <a:endParaRPr sz="1600">
              <a:latin typeface="Times New Roman"/>
              <a:ea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произвести обмазку потолка водостойким составом за 2 раза;</a:t>
            </a:r>
            <a:endParaRPr sz="1600">
              <a:latin typeface="Times New Roman"/>
              <a:ea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предусмотреть устройства борта высотой 40 мм для предотвращения затопления смежных помещений (допускается выполнить перепад в уровне полов).</a:t>
            </a:r>
            <a:endParaRPr sz="1600">
              <a:latin typeface="Times New Roman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Между санузлом и коридором монтируется порог, высотой примерно 20мм, либо уровень пола должен быть ниже пола в смежных помещениях на эту величину. Существующие технические короба и вентиляционные короба необходимо оставить в своих габаритах с сохранением д</a:t>
            </a:r>
            <a:r>
              <a:rPr sz="1600">
                <a:latin typeface="Times New Roman"/>
                <a:ea typeface="Times New Roman"/>
                <a:cs typeface="Times New Roman"/>
              </a:rPr>
              <a:t>оступа к общедомовых коммуникациям. Допускается устройство инсталляций для сантехприборов и дополнительных коробов трубной разводки. Объединение санузла не должно повлиять на работоспособность вентиляции в целом. Устройство электрических теплых полов возмо</a:t>
            </a:r>
            <a:r>
              <a:rPr sz="1600">
                <a:latin typeface="Times New Roman"/>
                <a:ea typeface="Times New Roman"/>
                <a:cs typeface="Times New Roman"/>
              </a:rPr>
              <a:t>жно по проекту, с обязательным согласованием. Не допускается устройство полов с подогревом от общедомовых систем горячего водоснабжения или отопления.</a:t>
            </a:r>
            <a:endParaRPr sz="1600">
              <a:latin typeface="Times New Roman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ПРАВИЛА СОГЛАСОВАНИЯ</a:t>
            </a:r>
            <a:endParaRPr sz="4800">
              <a:latin typeface="Times New Roman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Объединение санузла </a:t>
            </a:r>
            <a:r>
              <a:rPr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2" tooltip="перепланировка в квартире"/>
              </a:rPr>
              <a:t>относиться к перепланировке в квартире</a:t>
            </a:r>
            <a:r>
              <a:rPr sz="1600">
                <a:latin typeface="Times New Roman"/>
                <a:ea typeface="Times New Roman"/>
                <a:cs typeface="Times New Roman"/>
              </a:rPr>
              <a:t>, оформляется и согласовывается по Проекту. Перед началом необходимо получить Разрешение Мосжилинспекции на право проведения ремонтно-строительных работ. Работы по устройству гидроизоляции пола санузла должна выполнять организация, имеющая свидетельство СР</a:t>
            </a:r>
            <a:r>
              <a:rPr sz="1600">
                <a:latin typeface="Times New Roman"/>
                <a:ea typeface="Times New Roman"/>
                <a:cs typeface="Times New Roman"/>
              </a:rPr>
              <a:t>О, с обязательным оформлением Акта на скрытые работы.</a:t>
            </a:r>
            <a:endParaRPr sz="1600">
              <a:latin typeface="Times New Roman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Если перепланировка по объединению совмещенного санузла выполнялась ранее и ремонт уже в квартире был сделан, в этом случае проводиться обследование (выборочное вскрытие) конфигурации пола, в правильности выполнения работ по гидроизоляции, что подтверждает</a:t>
            </a:r>
            <a:r>
              <a:rPr sz="1600">
                <a:latin typeface="Times New Roman"/>
                <a:ea typeface="Times New Roman"/>
                <a:cs typeface="Times New Roman"/>
              </a:rPr>
              <a:t>ся Техническим Заключением.</a:t>
            </a:r>
            <a:endParaRPr sz="1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Наша компания занимается </a:t>
            </a:r>
            <a:r>
              <a:rPr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3" tooltip="согласование перепланировки"/>
              </a:rPr>
              <a:t>согласованием перепланировки</a:t>
            </a:r>
            <a:r>
              <a:rPr sz="1600">
                <a:latin typeface="Times New Roman"/>
                <a:ea typeface="Times New Roman"/>
                <a:cs typeface="Times New Roman"/>
              </a:rPr>
              <a:t> по объединению санузла, подготавливает и оформляет все необходимые документы, стоимость можете узнать по телефону или в разделе цен</a:t>
            </a:r>
            <a:endParaRPr sz="1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056471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94567"/>
            <a:ext cx="10515600" cy="568239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ПЕРЕПЛАНИРОВКА ВАННОЙ КОМНАТЫ</a:t>
            </a:r>
            <a:endParaRPr sz="1400">
              <a:latin typeface="Times New Roman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Проживая в типовой квартире, приходится пользоваться миниатюрной ванной комнатой и крошечным туалетом. Согласно современным представлениям о комфорте и гигиене необходимо устанавливать дополнительные элементы сантехники и мебель для ванной. Не нужно пугать</a:t>
            </a:r>
            <a:r>
              <a:rPr sz="1400">
                <a:latin typeface="Times New Roman"/>
                <a:ea typeface="Times New Roman"/>
                <a:cs typeface="Times New Roman"/>
              </a:rPr>
              <a:t>ся такого словосочетания, как перепланировка ванной комнаты. Если нет много денег, можно переоборудовать помещение по бюджетному варианту. Именно он наполнит санузел уютом.</a:t>
            </a:r>
            <a:endParaRPr sz="1400">
              <a:latin typeface="Times New Roman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Итак, самый простой вариант перепланировки туалета и ванны состоит в демонтаже перегородки, которая разделяет данные помещения. После чего нужно иначе расставить элементы сантехники. Безусловно, с помощью такого варианта не возможно сильно расширить санузе</a:t>
            </a:r>
            <a:r>
              <a:rPr sz="1400">
                <a:latin typeface="Times New Roman"/>
                <a:ea typeface="Times New Roman"/>
                <a:cs typeface="Times New Roman"/>
              </a:rPr>
              <a:t>л, но эргономично поместив сантехнику, можно установить стиральную машину, к примеру, под умывальником. Конечно, такой санузел станет более комфортабельным. Для осуществления такой переделки не понадобится много денег. А если имеются навыки в проведении по</a:t>
            </a:r>
            <a:r>
              <a:rPr sz="1400">
                <a:latin typeface="Times New Roman"/>
                <a:ea typeface="Times New Roman"/>
                <a:cs typeface="Times New Roman"/>
              </a:rPr>
              <a:t>добного рода ремонтов, можно провести его самостоятельно. К тому же такая простая перестройка может быть оформлена по упрощенной схеме, что сокращает расходы на оплату дорогостоящей разработки проекта.</a:t>
            </a:r>
            <a:endParaRPr sz="1400">
              <a:latin typeface="Times New Roman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Но, если нужно значительно расширить площадь туалета и ванной, тогда нужно воспользоваться более масштабной </a:t>
            </a:r>
            <a:r>
              <a:rPr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2" tooltip="перепланировка санузла"/>
              </a:rPr>
              <a:t>перепланировкой санузла</a:t>
            </a:r>
            <a:r>
              <a:rPr sz="1400">
                <a:latin typeface="Times New Roman"/>
                <a:ea typeface="Times New Roman"/>
                <a:cs typeface="Times New Roman"/>
              </a:rPr>
              <a:t>. Для расширения ванной можно взять необходимые метры у помещений, которые находятся рядом. Но, разрабатывая идею новой ванной комнаты нужно понимать, что к санузлу может быть присоединена только площадь кладовой или коридора.</a:t>
            </a:r>
            <a:endParaRPr sz="1400">
              <a:latin typeface="Times New Roman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Никто не позволит расширить это помещение за счет жилых комнат. Такое ограничение объясняется существующими санитарными нормами, согласно которым недопустимо, чтобы санузел находился над помещениями, в которых проживают соседи снизу. Такая процедура достат</a:t>
            </a:r>
            <a:r>
              <a:rPr sz="1400">
                <a:latin typeface="Times New Roman"/>
                <a:ea typeface="Times New Roman"/>
                <a:cs typeface="Times New Roman"/>
              </a:rPr>
              <a:t>очно сложная, поэтому разрешение на не выдадут только, если будет разработан проект. Так как вероятнее всего на добавленной площади должны будут разместиться элементы сантехники, а для такого переустройства необходимо будет изменить конструкцию пола, так к</a:t>
            </a:r>
            <a:r>
              <a:rPr sz="1400">
                <a:latin typeface="Times New Roman"/>
                <a:ea typeface="Times New Roman"/>
                <a:cs typeface="Times New Roman"/>
              </a:rPr>
              <a:t>ак появится потребность в дополнительном слое гидроизоляции.</a:t>
            </a:r>
            <a:endParaRPr sz="1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Довольно часто перепланировка ванной комнаты подразумевает замену старых трубопроводов. К тому же вероятность их замены увеличивается, если дом эксплуатируется давно, а капитальных ремонтов в нем не было. Поставив новые трубы можно быть уверенным в том, чт</a:t>
            </a:r>
            <a:r>
              <a:rPr sz="1400">
                <a:latin typeface="Times New Roman"/>
                <a:ea typeface="Times New Roman"/>
                <a:cs typeface="Times New Roman"/>
              </a:rPr>
              <a:t>о после завершении ремонта в случае протечки старых труб не придется снимать новую отделку, чтобы отремонтировать трубопровод. Довольно часто в ходе ремонта такого помещения устанавливают или заменяют сантехнику. Если на месте старой ванны и туалета будет </a:t>
            </a:r>
            <a:r>
              <a:rPr sz="1400">
                <a:latin typeface="Times New Roman"/>
                <a:ea typeface="Times New Roman"/>
                <a:cs typeface="Times New Roman"/>
              </a:rPr>
              <a:t>стоять аналогичное оборудование, никакое разрешение не понадобится. Но, если будет установлено дополнительное оборудование или заменена ванна на душевую кабинку, тогда эти процедуры нужно будет согласовать.</a:t>
            </a:r>
            <a:endParaRPr sz="1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0101320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02980"/>
            <a:ext cx="10515600" cy="577398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2600">
                <a:latin typeface="Times New Roman"/>
                <a:ea typeface="Times New Roman"/>
                <a:cs typeface="Times New Roman"/>
              </a:rPr>
              <a:t>ДЕМОНТАЖ ПОДОКОННОЙ ЗОНЫ</a:t>
            </a:r>
            <a:endParaRPr sz="2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600">
                <a:latin typeface="Times New Roman"/>
                <a:ea typeface="Times New Roman"/>
                <a:cs typeface="Times New Roman"/>
              </a:rPr>
              <a:t>Перепланировкой квартиры можно предусмотреть разбор подоконной зоны. Снос перегородки дает комфортное пользование балконом или лоджией, увеличивает освещенность прилегающего помещения. Возможность сноса стены между балконом и комнатой определяется путем об</a:t>
            </a:r>
            <a:r>
              <a:rPr sz="2600">
                <a:latin typeface="Times New Roman"/>
                <a:ea typeface="Times New Roman"/>
                <a:cs typeface="Times New Roman"/>
              </a:rPr>
              <a:t>следования конструкций квартиры дома. Как правило подоконные зоны не являются несущей частью жилого дома и их можно демонтировать.</a:t>
            </a:r>
            <a:r>
              <a:rPr sz="2600">
                <a:latin typeface="Times New Roman"/>
                <a:ea typeface="Times New Roman"/>
                <a:cs typeface="Times New Roman"/>
              </a:rPr>
              <a:t>следования конструкций квартиры дома. Как правило подоконные зоны не являются несущей частью жилого дома и их можно демонтировать.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23574253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99422" y="439615"/>
            <a:ext cx="10697307" cy="5989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219347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491153" y="604470"/>
            <a:ext cx="8226345" cy="5568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72594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Вопросы самоконтроля </a:t>
            </a:r>
            <a:endParaRPr/>
          </a:p>
        </p:txBody>
      </p:sp>
      <p:sp>
        <p:nvSpPr>
          <p:cNvPr id="137808498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-</a:t>
            </a:r>
            <a:r>
              <a:rPr>
                <a:latin typeface="Times New Roman"/>
                <a:ea typeface="Times New Roman"/>
                <a:cs typeface="Times New Roman"/>
              </a:rPr>
              <a:t>Какие документы необходимо получить до согласования перепланировки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>
                <a:latin typeface="Times New Roman"/>
                <a:ea typeface="Times New Roman"/>
                <a:cs typeface="Times New Roman"/>
              </a:rPr>
              <a:t>-Основные виды работ при перепланировке </a:t>
            </a:r>
            <a:r>
              <a:rPr/>
              <a:t> </a:t>
            </a:r>
            <a:endParaRPr/>
          </a:p>
          <a:p>
            <a:pPr>
              <a:defRPr/>
            </a:pPr>
            <a:r>
              <a:rPr/>
              <a:t>-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Какие  выполняются мероприятия для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согласования по проекту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перепланировка 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587717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Литература </a:t>
            </a:r>
            <a:endParaRPr/>
          </a:p>
        </p:txBody>
      </p:sp>
      <p:sp>
        <p:nvSpPr>
          <p:cNvPr id="86964754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1 </a:t>
            </a:r>
            <a:r>
              <a:rPr sz="2000">
                <a:latin typeface="Times New Roman"/>
                <a:ea typeface="Times New Roman"/>
                <a:cs typeface="Times New Roman"/>
              </a:rPr>
              <a:t>Кочерженко</a:t>
            </a:r>
            <a:r>
              <a:rPr sz="2000">
                <a:latin typeface="Times New Roman"/>
                <a:ea typeface="Times New Roman"/>
                <a:cs typeface="Times New Roman"/>
              </a:rPr>
              <a:t>, В.В. Технология производства работ при реконструкции [Электронный ресурс]: учебное пособие. — Белгород: Белгородский государственный технологический университет им. В.Г. Шухова, 20</a:t>
            </a:r>
            <a:r>
              <a:rPr sz="2000">
                <a:latin typeface="Times New Roman"/>
                <a:ea typeface="Times New Roman"/>
                <a:cs typeface="Times New Roman"/>
              </a:rPr>
              <a:t>20</a:t>
            </a:r>
            <a:r>
              <a:rPr sz="2000">
                <a:latin typeface="Times New Roman"/>
                <a:ea typeface="Times New Roman"/>
                <a:cs typeface="Times New Roman"/>
              </a:rPr>
              <a:t>. — 311c. Режим доступа: </a:t>
            </a:r>
            <a:r>
              <a:rPr sz="2000" u="sng">
                <a:latin typeface="Times New Roman"/>
                <a:ea typeface="Times New Roman"/>
                <a:cs typeface="Times New Roman"/>
                <a:hlinkClick r:id="rId2" tooltip="http://www.iprbookshop.ru/70258.html."/>
              </a:rPr>
              <a:t>http://www.iprbookshop.ru/70258.html.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2 Комков </a:t>
            </a:r>
            <a:r>
              <a:rPr sz="2000">
                <a:latin typeface="Times New Roman"/>
                <a:ea typeface="Times New Roman"/>
                <a:cs typeface="Times New Roman"/>
              </a:rPr>
              <a:t>В.АТехническая</a:t>
            </a:r>
            <a:r>
              <a:rPr sz="2000">
                <a:latin typeface="Times New Roman"/>
                <a:ea typeface="Times New Roman"/>
                <a:cs typeface="Times New Roman"/>
              </a:rPr>
              <a:t> эксплуатация зданий и сооружений</a:t>
            </a:r>
            <a:r>
              <a:rPr sz="2000">
                <a:latin typeface="Times New Roman"/>
                <a:ea typeface="Times New Roman"/>
                <a:cs typeface="Times New Roman"/>
              </a:rPr>
              <a:t> :</a:t>
            </a:r>
            <a:r>
              <a:rPr sz="2000">
                <a:latin typeface="Times New Roman"/>
                <a:ea typeface="Times New Roman"/>
                <a:cs typeface="Times New Roman"/>
              </a:rPr>
              <a:t> учебник / В.А. Комков, С.И.Рощина, Н.С. </a:t>
            </a:r>
            <a:r>
              <a:rPr sz="2000">
                <a:latin typeface="Times New Roman"/>
                <a:ea typeface="Times New Roman"/>
                <a:cs typeface="Times New Roman"/>
              </a:rPr>
              <a:t>Тимахова</a:t>
            </a:r>
            <a:r>
              <a:rPr sz="2000">
                <a:latin typeface="Times New Roman"/>
                <a:ea typeface="Times New Roman"/>
                <a:cs typeface="Times New Roman"/>
              </a:rPr>
              <a:t>. – М.</a:t>
            </a:r>
            <a:r>
              <a:rPr sz="2000">
                <a:latin typeface="Times New Roman"/>
                <a:ea typeface="Times New Roman"/>
                <a:cs typeface="Times New Roman"/>
              </a:rPr>
              <a:t> :</a:t>
            </a:r>
            <a:r>
              <a:rPr sz="2000">
                <a:latin typeface="Times New Roman"/>
                <a:ea typeface="Times New Roman"/>
                <a:cs typeface="Times New Roman"/>
              </a:rPr>
              <a:t> ИНФРА-М, 20</a:t>
            </a:r>
            <a:r>
              <a:rPr sz="2000">
                <a:latin typeface="Times New Roman"/>
                <a:ea typeface="Times New Roman"/>
                <a:cs typeface="Times New Roman"/>
              </a:rPr>
              <a:t>20</a:t>
            </a:r>
            <a:r>
              <a:rPr sz="2000">
                <a:latin typeface="Times New Roman"/>
                <a:ea typeface="Times New Roman"/>
                <a:cs typeface="Times New Roman"/>
              </a:rPr>
              <a:t>. – 288 с.</a:t>
            </a:r>
            <a:endParaRPr sz="20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095418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67836"/>
            <a:ext cx="10515600" cy="5609126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При наличии Технического паспорта БТИ и Технического Заключения о возможности проведения планируемых работ, разрабатывается Проект перепланировки квартиры. Основными видами работ по проекту чаще всего являются: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-демонтаж ненесущих перегородок, в т.ч. с дверными проемами;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-устройство новых перегородок, в т.ч. с дверными проемами;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-устройство совмещенного санузла, с увеличением за счет коридора;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-перестановка, замена и установка дополнительных сантехприборов;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-устройство гидроизоляции пола в санузле;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-устройство полов со звукоизоляцией в комнатах;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-устройство коробов, инсталляций, декоративных элементов;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-перестановка кухонных приборов.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Проект состоит из основных разделов:</a:t>
            </a:r>
            <a:r>
              <a:rPr sz="1800">
                <a:latin typeface="Times New Roman"/>
                <a:ea typeface="Times New Roman"/>
                <a:cs typeface="Times New Roman"/>
              </a:rPr>
              <a:t>пояснительная записка (описание работ по перепланировке в квартире);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-архитектурно-строительный раздел (планировочные чертежи);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-инженерные сети (вентиляция, отопление, электроснабжение);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-аксонометрия (разводка водопровода и канализации);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-схем возведения и устройства строительных элементов(перегородок, проемов, витражей, остекления);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-схем и порядка устройства полов (гидроизоляции и звукоизоляции);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другие разделы, в зависимости от видов работ на квартире.</a:t>
            </a:r>
            <a:endParaRPr sz="1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4440957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16249" y="311393"/>
            <a:ext cx="10715625" cy="583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223496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94567"/>
            <a:ext cx="10515600" cy="568239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Перепланировка помещений в жилых домах регламентируется Постановлением Правительства Москвы №508-ПП от 25.10.2011г. (в изменениях №840 от 26.12.12). Постановлением определен порядок оформления, перечень представляемых документов, процедура согласования и у</a:t>
            </a:r>
            <a:r>
              <a:rPr sz="1800">
                <a:latin typeface="Times New Roman"/>
                <a:ea typeface="Times New Roman"/>
                <a:cs typeface="Times New Roman"/>
              </a:rPr>
              <a:t>тверждения перепланировки.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ПЕРЕПЛАНИРОВКА СОГЛАСОВЫВАЕТСЯ ПО ПРОЕКТУ, ЕСЛИ ВЫПОЛНЯЮТСЯ МЕРОПРИЯТИЯ:</a:t>
            </a:r>
            <a:endParaRPr sz="72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</a:t>
            </a:r>
            <a:r>
              <a:rPr sz="1800">
                <a:latin typeface="Times New Roman"/>
                <a:ea typeface="Times New Roman"/>
                <a:cs typeface="Times New Roman"/>
              </a:rPr>
              <a:t>становка новых и перестановка существующих газовых приборов с прокладкой дополнительных подводящих сетей.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-Установка бытовых электроплит взамен газовых плит или кухонных очагов.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-Замена, перенос и (или) установка дополнительного оборудования (инженерного, технологического) с увеличением энерго-, водопотребления и (или) с заменой существующих или прокладкой дополнительных подводящих сетей (для нежилых помещений).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-Устройство (перенос) уборных и ванных комнат.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-Устройство несущих стен.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-Устройство проемов в перекрытиях (при объединении по вертикали) с устройством внутренних лестниц.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-Устройство проемов в несущих стенах и межквартирных перегородках.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-аделка самовольно выполненных проемов в несущих стенах и перекрытиях.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-Изменение конструкции полов без затрагивания межэтажного перекрытия.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-Разборка (полная, частичная) ненесущих перегородок, воспринимающих дополнительную сверхнормативную нагрузку перекрытия (разгружающие).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-Устройство перегородок, создающих сверхнормативные нагрузки на перекрытия (кирпич, пазогребневые блоки, керамзитобетонные блоки, пенобетонные блоки, газосиликатные блоки </a:t>
            </a:r>
            <a:endParaRPr sz="18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865205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67836"/>
            <a:ext cx="10515600" cy="560912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60000" lnSpcReduction="8000"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толщиной более 10 см либо иные материалы, создающие нагрузки более 150 кг/кв. м) в мно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гоквартирных домах с железобетонными перекрытиями.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Устройство перегородок в домах с деревянными перекрытиями.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Работы по переустройству и (или) перепланировке жилых и нежилых помещений в многоквартирных домах, производство которых связано с передачей в пользование части общего имущества и (или) затрагивает архитектурный облик многоквартирного дома, осуществляемые н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основе проекта переустройства и (или) перепланировки помещения в многоквартирном доме: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Создание входов, изменение входов и тамбуров с устройством крылец (лестниц в цокольные и подвальные помещения), не предусматривающие присоединение (занятие) дополнительного земельного участка.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Создание, ликвидация, изменение формы оконных и дверных проемов во внешних ограждающих конструкциях (стенах, крышах).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Создание навесов, остекленных навесов (в пределах существующих границ террасы) на эксплуатируемых кровлях многоквартирных домов, не предусматривающее увеличение высоты здания, отопления и оснащения инженерным и санитарно-техническим оборудованием вновь уст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раиваемых помещений.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Создание входов (лестниц, крылец и других площадок) в подвальные либо цокольные помещения или на первые этажи зданий в пределах габаритов земельного участка, относящегося к общему имуществу собственников помещений в многоквартирном доме, в том числе с устр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ойством козырьков и навесов за границей наружных стен здания.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Создание (не предусматривающее организацию помещения) навесов в пределах габаритов существующих элементов здания (дебаркадеры, стилобаты и т.п.), а также крылец и лестниц.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Создание витрин в пределах (с выносом не более 1 метра) габаритов существующих элементов здания без опирания на землю, не предусматривающее организацию помещений.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Создание холодных тамбуров (входов) в пределах существующих площадок крылец, пандусов, лестниц за границей наружных стен здания.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Устройство балконов, лоджий и террас на первых этажах.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Устройство на фасаде многоквартирного дома вентиляционных коробов.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 перепланировки и Техническое Заключение о состоянии конструкций и возможности их разбора подготавливает проектная организация, имеющая СРО на данные виды работ. По простым перепланировкам, без затрагивания несущих конструкций, Проект перепланировки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может выполнить любая проектная организация. По перепланировкам, с затрагиванием несущих конструкций, проектную документацию подготавливает автор проекта дома, за отсутствием автора, институты определенные Правительством 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Вся подготовленная проектная документация, отвечающая Требованиям и ГОСТам, передается на утверждение в Мосжилинспекцию, при положительном рассмотрении выдается Разрешение на перепланировку. Только после получения Разрешения и утверждённого проекта можно п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риступить к выполнению самих работ. Работы должны выполняться в строгом соответствии Проекту перепланировки, иначе в Приемке по Акту о завершенном переустройстве может быть отказано.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у Вас возникли вопросы о возможности проведения ремонтно-строительных работ, можно позвонить нам по телефону, специалисты нашей компании бесплатно проконсультируют о возможности проведения планируемых работ, дадут разъяснения и рекомендации.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7344388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12884"/>
            <a:ext cx="10515600" cy="5664078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ПРОЕМ В НЕСУЩЕЙ СТЕНЕ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рационального использования помещений часто возникает необходимость устройства проема в несущей стене, для организации изолированного помещения из проходного, взаимодействия между помещениями, расширения существующего проема или его смещения.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Устройство проема в несущей стене возможно в домах панельных серий, кирпичных, монолитных. Схема устройства проема примерно одинакова для всех типов домов, вырезка части несущей стены под дверной проем с его усилением металлоконструкцией. Конструкция усиле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нной рамы отличается относительно типа дома, т.к. толщина стен разная. 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нной рамы отличается относительно типа дома, т.к. толщина стен разная. </a:t>
            </a:r>
            <a:endParaRPr sz="1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07242450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44471" y="494567"/>
            <a:ext cx="10605720" cy="5769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afari">
  <a:themeElements>
    <a:clrScheme name="Safari">
      <a:dk1>
        <a:sysClr val="windowText" lastClr="000000"/>
      </a:dk1>
      <a:lt1>
        <a:sysClr val="window" lastClr="FFFFFF"/>
      </a:lt1>
      <a:dk2>
        <a:srgbClr val="583109"/>
      </a:dk2>
      <a:lt2>
        <a:srgbClr val="76420D"/>
      </a:lt2>
      <a:accent1>
        <a:srgbClr val="76420D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753D3D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Исполнитель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/>
        </a:gradFill>
        <a:blipFill>
          <a:blip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Р7-Офис/7.0.1.62</Application>
  <DocSecurity>0</DocSecurity>
  <PresentationFormat>Widescreen</PresentationFormat>
  <Paragraphs>0</Paragraphs>
  <Slides>31</Slides>
  <Notes>31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8</cp:revision>
  <dcterms:created xsi:type="dcterms:W3CDTF">2012-12-03T06:56:55Z</dcterms:created>
  <dcterms:modified xsi:type="dcterms:W3CDTF">2023-05-05T05:15:54Z</dcterms:modified>
  <cp:category/>
  <cp:contentStatus/>
  <cp:version/>
</cp:coreProperties>
</file>