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C966360-D328-450C-BCF9-B4543773E18F}" type="datetimeFigureOut">
              <a:rPr lang="ru-RU" smtClean="0"/>
              <a:pPr/>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0A4F58-7490-4796-A15A-EEE5F3AB733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966360-D328-450C-BCF9-B4543773E18F}" type="datetimeFigureOut">
              <a:rPr lang="ru-RU" smtClean="0"/>
              <a:pPr/>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0A4F58-7490-4796-A15A-EEE5F3AB733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966360-D328-450C-BCF9-B4543773E18F}" type="datetimeFigureOut">
              <a:rPr lang="ru-RU" smtClean="0"/>
              <a:pPr/>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0A4F58-7490-4796-A15A-EEE5F3AB733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966360-D328-450C-BCF9-B4543773E18F}" type="datetimeFigureOut">
              <a:rPr lang="ru-RU" smtClean="0"/>
              <a:pPr/>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0A4F58-7490-4796-A15A-EEE5F3AB733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C966360-D328-450C-BCF9-B4543773E18F}" type="datetimeFigureOut">
              <a:rPr lang="ru-RU" smtClean="0"/>
              <a:pPr/>
              <a:t>05.10.2023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0A4F58-7490-4796-A15A-EEE5F3AB733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C966360-D328-450C-BCF9-B4543773E18F}" type="datetimeFigureOut">
              <a:rPr lang="ru-RU" smtClean="0"/>
              <a:pPr/>
              <a:t>05.10.2023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0A4F58-7490-4796-A15A-EEE5F3AB733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C966360-D328-450C-BCF9-B4543773E18F}" type="datetimeFigureOut">
              <a:rPr lang="ru-RU" smtClean="0"/>
              <a:pPr/>
              <a:t>05.10.2023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0A4F58-7490-4796-A15A-EEE5F3AB733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C966360-D328-450C-BCF9-B4543773E18F}" type="datetimeFigureOut">
              <a:rPr lang="ru-RU" smtClean="0"/>
              <a:pPr/>
              <a:t>05.10.2023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0A4F58-7490-4796-A15A-EEE5F3AB733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966360-D328-450C-BCF9-B4543773E18F}" type="datetimeFigureOut">
              <a:rPr lang="ru-RU" smtClean="0"/>
              <a:pPr/>
              <a:t>05.10.2023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0A4F58-7490-4796-A15A-EEE5F3AB733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966360-D328-450C-BCF9-B4543773E18F}" type="datetimeFigureOut">
              <a:rPr lang="ru-RU" smtClean="0"/>
              <a:pPr/>
              <a:t>05.10.2023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0A4F58-7490-4796-A15A-EEE5F3AB733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966360-D328-450C-BCF9-B4543773E18F}" type="datetimeFigureOut">
              <a:rPr lang="ru-RU" smtClean="0"/>
              <a:pPr/>
              <a:t>05.10.2023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0A4F58-7490-4796-A15A-EEE5F3AB733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66360-D328-450C-BCF9-B4543773E18F}" type="datetimeFigureOut">
              <a:rPr lang="ru-RU" smtClean="0"/>
              <a:pPr/>
              <a:t>05.10.2023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A4F58-7490-4796-A15A-EEE5F3AB733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7772400" cy="432047"/>
          </a:xfrm>
        </p:spPr>
        <p:txBody>
          <a:bodyPr>
            <a:noAutofit/>
          </a:bodyPr>
          <a:lstStyle/>
          <a:p>
            <a:r>
              <a:rPr lang="en-US" sz="5400" b="1" dirty="0" smtClean="0">
                <a:solidFill>
                  <a:schemeClr val="tx2">
                    <a:lumMod val="50000"/>
                  </a:schemeClr>
                </a:solidFill>
                <a:latin typeface="FrankRuehl" pitchFamily="34" charset="-79"/>
                <a:cs typeface="FrankRuehl" pitchFamily="34" charset="-79"/>
              </a:rPr>
              <a:t>Graphic </a:t>
            </a:r>
            <a:r>
              <a:rPr lang="en-US" sz="5400" b="1" dirty="0">
                <a:solidFill>
                  <a:schemeClr val="tx2">
                    <a:lumMod val="50000"/>
                  </a:schemeClr>
                </a:solidFill>
                <a:latin typeface="FrankRuehl" pitchFamily="34" charset="-79"/>
                <a:cs typeface="FrankRuehl" pitchFamily="34" charset="-79"/>
              </a:rPr>
              <a:t>design</a:t>
            </a:r>
            <a:r>
              <a:rPr lang="en-US" b="1" dirty="0">
                <a:solidFill>
                  <a:schemeClr val="tx2">
                    <a:lumMod val="50000"/>
                  </a:schemeClr>
                </a:solidFill>
                <a:latin typeface="FrankRuehl" pitchFamily="34" charset="-79"/>
                <a:cs typeface="FrankRuehl" pitchFamily="34" charset="-79"/>
              </a:rPr>
              <a:t/>
            </a:r>
            <a:br>
              <a:rPr lang="en-US" b="1" dirty="0">
                <a:solidFill>
                  <a:schemeClr val="tx2">
                    <a:lumMod val="50000"/>
                  </a:schemeClr>
                </a:solidFill>
                <a:latin typeface="FrankRuehl" pitchFamily="34" charset="-79"/>
                <a:cs typeface="FrankRuehl" pitchFamily="34" charset="-79"/>
              </a:rPr>
            </a:br>
            <a:endParaRPr lang="ru-RU" b="1" dirty="0">
              <a:solidFill>
                <a:schemeClr val="tx2">
                  <a:lumMod val="50000"/>
                </a:schemeClr>
              </a:solidFill>
              <a:cs typeface="FrankRuehl" pitchFamily="34" charset="-79"/>
            </a:endParaRPr>
          </a:p>
        </p:txBody>
      </p:sp>
      <p:sp>
        <p:nvSpPr>
          <p:cNvPr id="4" name="TextBox 3"/>
          <p:cNvSpPr txBox="1"/>
          <p:nvPr/>
        </p:nvSpPr>
        <p:spPr>
          <a:xfrm>
            <a:off x="539552" y="1124744"/>
            <a:ext cx="6279283" cy="2585323"/>
          </a:xfrm>
          <a:prstGeom prst="rect">
            <a:avLst/>
          </a:prstGeom>
          <a:noFill/>
        </p:spPr>
        <p:txBody>
          <a:bodyPr wrap="none" rtlCol="0">
            <a:spAutoFit/>
          </a:bodyPr>
          <a:lstStyle/>
          <a:p>
            <a:r>
              <a:rPr lang="en-US" sz="3600" b="1" dirty="0" smtClean="0">
                <a:solidFill>
                  <a:schemeClr val="accent4">
                    <a:lumMod val="75000"/>
                  </a:schemeClr>
                </a:solidFill>
                <a:latin typeface="Lucida Sans Unicode" pitchFamily="34" charset="0"/>
                <a:cs typeface="Lucida Sans Unicode" pitchFamily="34" charset="0"/>
              </a:rPr>
              <a:t>Plan:</a:t>
            </a:r>
          </a:p>
          <a:p>
            <a:pPr marL="342900" indent="-342900">
              <a:buAutoNum type="arabicPeriod"/>
            </a:pPr>
            <a:r>
              <a:rPr lang="en-US" sz="3600" b="1" dirty="0" smtClean="0">
                <a:solidFill>
                  <a:schemeClr val="accent4">
                    <a:lumMod val="75000"/>
                  </a:schemeClr>
                </a:solidFill>
                <a:latin typeface="Lucida Sans Unicode" pitchFamily="34" charset="0"/>
                <a:cs typeface="Lucida Sans Unicode" pitchFamily="34" charset="0"/>
              </a:rPr>
              <a:t>What is graphic design?</a:t>
            </a:r>
          </a:p>
          <a:p>
            <a:pPr marL="342900" indent="-342900">
              <a:buAutoNum type="arabicPeriod"/>
            </a:pPr>
            <a:r>
              <a:rPr lang="en-US" sz="3600" b="1" dirty="0" smtClean="0">
                <a:solidFill>
                  <a:schemeClr val="accent4">
                    <a:lumMod val="75000"/>
                  </a:schemeClr>
                </a:solidFill>
                <a:latin typeface="Lucida Sans Unicode" pitchFamily="34" charset="0"/>
                <a:cs typeface="Lucida Sans Unicode" pitchFamily="34" charset="0"/>
              </a:rPr>
              <a:t>History of graphic design</a:t>
            </a:r>
          </a:p>
          <a:p>
            <a:pPr marL="342900" indent="-342900">
              <a:buFontTx/>
              <a:buAutoNum type="arabicPeriod"/>
            </a:pPr>
            <a:r>
              <a:rPr lang="en-US" sz="3600" b="1" dirty="0" smtClean="0">
                <a:solidFill>
                  <a:schemeClr val="accent4">
                    <a:lumMod val="75000"/>
                  </a:schemeClr>
                </a:solidFill>
                <a:latin typeface="Lucida Sans Unicode" pitchFamily="34" charset="0"/>
                <a:cs typeface="Lucida Sans Unicode" pitchFamily="34" charset="0"/>
              </a:rPr>
              <a:t>Types </a:t>
            </a:r>
            <a:r>
              <a:rPr lang="en-US" sz="3600" b="1" dirty="0">
                <a:solidFill>
                  <a:schemeClr val="accent4">
                    <a:lumMod val="75000"/>
                  </a:schemeClr>
                </a:solidFill>
                <a:latin typeface="Lucida Sans Unicode" pitchFamily="34" charset="0"/>
                <a:cs typeface="Lucida Sans Unicode" pitchFamily="34" charset="0"/>
              </a:rPr>
              <a:t>of graphic design</a:t>
            </a:r>
          </a:p>
          <a:p>
            <a:pPr marL="342900" indent="-342900">
              <a:buAutoNum type="arabicPeriod"/>
            </a:pPr>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1691680" y="3356992"/>
            <a:ext cx="6119685" cy="341370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764704"/>
            <a:ext cx="8784976" cy="2062103"/>
          </a:xfrm>
          <a:prstGeom prst="rect">
            <a:avLst/>
          </a:prstGeom>
          <a:noFill/>
        </p:spPr>
        <p:txBody>
          <a:bodyPr wrap="square" rtlCol="0">
            <a:spAutoFit/>
          </a:bodyPr>
          <a:lstStyle/>
          <a:p>
            <a:pPr indent="457200" algn="just"/>
            <a:r>
              <a:rPr lang="en-US" sz="3200" dirty="0" smtClean="0">
                <a:latin typeface="Times New Roman" pitchFamily="18" charset="0"/>
                <a:cs typeface="Times New Roman" pitchFamily="18" charset="0"/>
              </a:rPr>
              <a:t>A user interface (UI) is how a user interacts with a device or application. UI design is the process of designing interfaces to make them easy to use and provide a user-friendly experience.</a:t>
            </a:r>
            <a:endParaRPr lang="en-US" sz="3200" dirty="0" smtClean="0"/>
          </a:p>
        </p:txBody>
      </p:sp>
      <p:sp>
        <p:nvSpPr>
          <p:cNvPr id="6" name="Прямоугольник 5"/>
          <p:cNvSpPr/>
          <p:nvPr/>
        </p:nvSpPr>
        <p:spPr>
          <a:xfrm>
            <a:off x="1475656" y="188640"/>
            <a:ext cx="5730030" cy="584775"/>
          </a:xfrm>
          <a:prstGeom prst="rect">
            <a:avLst/>
          </a:prstGeom>
        </p:spPr>
        <p:txBody>
          <a:bodyPr wrap="none">
            <a:spAutoFit/>
          </a:bodyPr>
          <a:lstStyle/>
          <a:p>
            <a:r>
              <a:rPr lang="en-US" sz="3200" b="1" dirty="0" smtClean="0">
                <a:solidFill>
                  <a:srgbClr val="0000FF"/>
                </a:solidFill>
                <a:latin typeface="Times New Roman" pitchFamily="18" charset="0"/>
                <a:cs typeface="Times New Roman" pitchFamily="18" charset="0"/>
              </a:rPr>
              <a:t>3. User interface graphic design</a:t>
            </a:r>
          </a:p>
        </p:txBody>
      </p:sp>
      <p:sp>
        <p:nvSpPr>
          <p:cNvPr id="8" name="Прямоугольник 7"/>
          <p:cNvSpPr/>
          <p:nvPr/>
        </p:nvSpPr>
        <p:spPr>
          <a:xfrm>
            <a:off x="251520" y="3212976"/>
            <a:ext cx="6624736" cy="2246769"/>
          </a:xfrm>
          <a:prstGeom prst="rect">
            <a:avLst/>
          </a:prstGeom>
        </p:spPr>
        <p:txBody>
          <a:bodyPr wrap="square">
            <a:spAutoFit/>
          </a:bodyPr>
          <a:lstStyle/>
          <a:p>
            <a:r>
              <a:rPr lang="en-US" sz="2800" b="1" u="sng" dirty="0" smtClean="0">
                <a:latin typeface="Times New Roman" pitchFamily="18" charset="0"/>
                <a:cs typeface="Times New Roman" pitchFamily="18" charset="0"/>
              </a:rPr>
              <a:t>Examples of user interface graphic design</a:t>
            </a:r>
          </a:p>
          <a:p>
            <a:pPr>
              <a:buFont typeface="Arial" pitchFamily="34" charset="0"/>
              <a:buChar char="•"/>
            </a:pPr>
            <a:r>
              <a:rPr lang="en-US" sz="2800" dirty="0" smtClean="0">
                <a:latin typeface="Times New Roman" pitchFamily="18" charset="0"/>
                <a:cs typeface="Times New Roman" pitchFamily="18" charset="0"/>
              </a:rPr>
              <a:t>Web page design</a:t>
            </a:r>
          </a:p>
          <a:p>
            <a:pPr>
              <a:buFont typeface="Arial" pitchFamily="34" charset="0"/>
              <a:buChar char="•"/>
            </a:pPr>
            <a:r>
              <a:rPr lang="en-US" sz="2800" dirty="0" smtClean="0">
                <a:latin typeface="Times New Roman" pitchFamily="18" charset="0"/>
                <a:cs typeface="Times New Roman" pitchFamily="18" charset="0"/>
              </a:rPr>
              <a:t>Theme design (</a:t>
            </a:r>
            <a:r>
              <a:rPr lang="en-US" sz="2800" dirty="0" err="1" smtClean="0">
                <a:latin typeface="Times New Roman" pitchFamily="18" charset="0"/>
                <a:cs typeface="Times New Roman" pitchFamily="18" charset="0"/>
              </a:rPr>
              <a:t>WordPress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Shopify</a:t>
            </a:r>
            <a:r>
              <a:rPr lang="en-US" sz="2800" dirty="0" smtClean="0">
                <a:latin typeface="Times New Roman" pitchFamily="18" charset="0"/>
                <a:cs typeface="Times New Roman" pitchFamily="18" charset="0"/>
              </a:rPr>
              <a:t>, etc.)</a:t>
            </a:r>
          </a:p>
          <a:p>
            <a:pPr>
              <a:buFont typeface="Arial" pitchFamily="34" charset="0"/>
              <a:buChar char="•"/>
            </a:pPr>
            <a:r>
              <a:rPr lang="en-US" sz="2800" dirty="0" smtClean="0">
                <a:latin typeface="Times New Roman" pitchFamily="18" charset="0"/>
                <a:cs typeface="Times New Roman" pitchFamily="18" charset="0"/>
              </a:rPr>
              <a:t>Game interfaces</a:t>
            </a:r>
          </a:p>
          <a:p>
            <a:pPr>
              <a:buFont typeface="Arial" pitchFamily="34" charset="0"/>
              <a:buChar char="•"/>
            </a:pPr>
            <a:r>
              <a:rPr lang="en-US" sz="2800" dirty="0" smtClean="0">
                <a:latin typeface="Times New Roman" pitchFamily="18" charset="0"/>
                <a:cs typeface="Times New Roman" pitchFamily="18" charset="0"/>
              </a:rPr>
              <a:t>App design</a:t>
            </a: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6804248" y="2492896"/>
            <a:ext cx="2028825" cy="39147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764704"/>
            <a:ext cx="8784976" cy="2483950"/>
          </a:xfrm>
          <a:prstGeom prst="rect">
            <a:avLst/>
          </a:prstGeom>
          <a:noFill/>
        </p:spPr>
        <p:txBody>
          <a:bodyPr wrap="square" rtlCol="0">
            <a:spAutoFit/>
          </a:bodyPr>
          <a:lstStyle/>
          <a:p>
            <a:pPr indent="457200" algn="just">
              <a:lnSpc>
                <a:spcPts val="3100"/>
              </a:lnSpc>
            </a:pPr>
            <a:r>
              <a:rPr lang="en-US" sz="3200" dirty="0" smtClean="0">
                <a:latin typeface="Times New Roman" pitchFamily="18" charset="0"/>
                <a:cs typeface="Times New Roman" pitchFamily="18" charset="0"/>
              </a:rPr>
              <a:t>Publications are long-form pieces that communicate with an audience through public distribution. They have traditionally been a print medium. Publication design is a classic type of design—think books, newspapers, magazines and catalogs.</a:t>
            </a:r>
            <a:endParaRPr lang="en-US" sz="3200" dirty="0" smtClean="0"/>
          </a:p>
        </p:txBody>
      </p:sp>
      <p:sp>
        <p:nvSpPr>
          <p:cNvPr id="6" name="Прямоугольник 5"/>
          <p:cNvSpPr/>
          <p:nvPr/>
        </p:nvSpPr>
        <p:spPr>
          <a:xfrm>
            <a:off x="1619672" y="188640"/>
            <a:ext cx="5266185" cy="584775"/>
          </a:xfrm>
          <a:prstGeom prst="rect">
            <a:avLst/>
          </a:prstGeom>
        </p:spPr>
        <p:txBody>
          <a:bodyPr wrap="none">
            <a:spAutoFit/>
          </a:bodyPr>
          <a:lstStyle/>
          <a:p>
            <a:r>
              <a:rPr lang="en-US" sz="3200" b="1" dirty="0" smtClean="0">
                <a:solidFill>
                  <a:srgbClr val="0000FF"/>
                </a:solidFill>
                <a:latin typeface="Times New Roman" pitchFamily="18" charset="0"/>
                <a:cs typeface="Times New Roman" pitchFamily="18" charset="0"/>
              </a:rPr>
              <a:t>4. Publication graphic design</a:t>
            </a:r>
          </a:p>
        </p:txBody>
      </p:sp>
      <p:sp>
        <p:nvSpPr>
          <p:cNvPr id="8" name="Прямоугольник 7"/>
          <p:cNvSpPr/>
          <p:nvPr/>
        </p:nvSpPr>
        <p:spPr>
          <a:xfrm>
            <a:off x="251520" y="3212976"/>
            <a:ext cx="6624736" cy="3970318"/>
          </a:xfrm>
          <a:prstGeom prst="rect">
            <a:avLst/>
          </a:prstGeom>
        </p:spPr>
        <p:txBody>
          <a:bodyPr wrap="square">
            <a:spAutoFit/>
          </a:bodyPr>
          <a:lstStyle/>
          <a:p>
            <a:r>
              <a:rPr lang="en-US" sz="2800" b="1" u="sng" dirty="0" smtClean="0">
                <a:latin typeface="Times New Roman" pitchFamily="18" charset="0"/>
                <a:cs typeface="Times New Roman" pitchFamily="18" charset="0"/>
              </a:rPr>
              <a:t>Examples of publication graphic design</a:t>
            </a:r>
          </a:p>
          <a:p>
            <a:pPr>
              <a:buFont typeface="Arial" pitchFamily="34" charset="0"/>
              <a:buChar char="•"/>
            </a:pPr>
            <a:r>
              <a:rPr lang="en-US" sz="2800" dirty="0" smtClean="0">
                <a:latin typeface="Times New Roman" pitchFamily="18" charset="0"/>
                <a:cs typeface="Times New Roman" pitchFamily="18" charset="0"/>
              </a:rPr>
              <a:t>Books</a:t>
            </a:r>
          </a:p>
          <a:p>
            <a:pPr>
              <a:buFont typeface="Arial" pitchFamily="34" charset="0"/>
              <a:buChar char="•"/>
            </a:pPr>
            <a:r>
              <a:rPr lang="en-US" sz="2800" dirty="0" smtClean="0">
                <a:latin typeface="Times New Roman" pitchFamily="18" charset="0"/>
                <a:cs typeface="Times New Roman" pitchFamily="18" charset="0"/>
              </a:rPr>
              <a:t>Newspapers</a:t>
            </a:r>
          </a:p>
          <a:p>
            <a:pPr>
              <a:buFont typeface="Arial" pitchFamily="34" charset="0"/>
              <a:buChar char="•"/>
            </a:pPr>
            <a:r>
              <a:rPr lang="en-US" sz="2800" dirty="0" smtClean="0">
                <a:latin typeface="Times New Roman" pitchFamily="18" charset="0"/>
                <a:cs typeface="Times New Roman" pitchFamily="18" charset="0"/>
              </a:rPr>
              <a:t>Newsletters</a:t>
            </a:r>
          </a:p>
          <a:p>
            <a:pPr>
              <a:buFont typeface="Arial" pitchFamily="34" charset="0"/>
              <a:buChar char="•"/>
            </a:pPr>
            <a:r>
              <a:rPr lang="en-US" sz="2800" dirty="0" smtClean="0">
                <a:latin typeface="Times New Roman" pitchFamily="18" charset="0"/>
                <a:cs typeface="Times New Roman" pitchFamily="18" charset="0"/>
              </a:rPr>
              <a:t>Directories</a:t>
            </a:r>
          </a:p>
          <a:p>
            <a:pPr>
              <a:buFont typeface="Arial" pitchFamily="34" charset="0"/>
              <a:buChar char="•"/>
            </a:pPr>
            <a:r>
              <a:rPr lang="en-US" sz="2800" dirty="0" smtClean="0">
                <a:latin typeface="Times New Roman" pitchFamily="18" charset="0"/>
                <a:cs typeface="Times New Roman" pitchFamily="18" charset="0"/>
              </a:rPr>
              <a:t>Annual reports</a:t>
            </a:r>
          </a:p>
          <a:p>
            <a:pPr>
              <a:buFont typeface="Arial" pitchFamily="34" charset="0"/>
              <a:buChar char="•"/>
            </a:pPr>
            <a:r>
              <a:rPr lang="en-US" sz="2800" dirty="0" smtClean="0">
                <a:latin typeface="Times New Roman" pitchFamily="18" charset="0"/>
                <a:cs typeface="Times New Roman" pitchFamily="18" charset="0"/>
              </a:rPr>
              <a:t>Magazines</a:t>
            </a:r>
          </a:p>
          <a:p>
            <a:pPr>
              <a:buFont typeface="Arial" pitchFamily="34" charset="0"/>
              <a:buChar char="•"/>
            </a:pPr>
            <a:r>
              <a:rPr lang="en-US" sz="2800" dirty="0" smtClean="0">
                <a:latin typeface="Times New Roman" pitchFamily="18" charset="0"/>
                <a:cs typeface="Times New Roman" pitchFamily="18" charset="0"/>
              </a:rPr>
              <a:t>Catalogs</a:t>
            </a:r>
          </a:p>
          <a:p>
            <a:pPr>
              <a:buFont typeface="Arial" pitchFamily="34" charset="0"/>
              <a:buChar char="•"/>
            </a:pPr>
            <a:endParaRPr lang="en-US"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6372200" y="3212976"/>
            <a:ext cx="2667000" cy="34671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411760" y="3789040"/>
            <a:ext cx="3748658" cy="169466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620688"/>
            <a:ext cx="8784976" cy="3272691"/>
          </a:xfrm>
          <a:prstGeom prst="rect">
            <a:avLst/>
          </a:prstGeom>
          <a:noFill/>
        </p:spPr>
        <p:txBody>
          <a:bodyPr wrap="square" rtlCol="0">
            <a:spAutoFit/>
          </a:bodyPr>
          <a:lstStyle/>
          <a:p>
            <a:pPr indent="457200" algn="just">
              <a:lnSpc>
                <a:spcPts val="3100"/>
              </a:lnSpc>
            </a:pPr>
            <a:r>
              <a:rPr lang="en-US" sz="2800" dirty="0" smtClean="0">
                <a:latin typeface="Times New Roman" pitchFamily="18" charset="0"/>
                <a:cs typeface="Times New Roman" pitchFamily="18" charset="0"/>
              </a:rPr>
              <a:t>Most products require some form of packaging to protect and prepare them for storage, distribution, and sale. But packaging design can also communicate directly to consumers, which makes it an extremely valuable marketing tool. Every box, bottle and bag, every can, container, or canister is a chance tell the story of a brand.</a:t>
            </a:r>
          </a:p>
          <a:p>
            <a:pPr indent="457200" algn="just">
              <a:lnSpc>
                <a:spcPts val="3100"/>
              </a:lnSpc>
            </a:pPr>
            <a:r>
              <a:rPr lang="en-US" sz="2800" dirty="0" smtClean="0">
                <a:latin typeface="Times New Roman" pitchFamily="18" charset="0"/>
                <a:cs typeface="Times New Roman" pitchFamily="18" charset="0"/>
              </a:rPr>
              <a:t>Packaging designers create concepts, develop mockups and create the print-ready files for a product. </a:t>
            </a:r>
          </a:p>
        </p:txBody>
      </p:sp>
      <p:sp>
        <p:nvSpPr>
          <p:cNvPr id="6" name="Прямоугольник 5"/>
          <p:cNvSpPr/>
          <p:nvPr/>
        </p:nvSpPr>
        <p:spPr>
          <a:xfrm>
            <a:off x="1691680" y="0"/>
            <a:ext cx="5266185" cy="584775"/>
          </a:xfrm>
          <a:prstGeom prst="rect">
            <a:avLst/>
          </a:prstGeom>
        </p:spPr>
        <p:txBody>
          <a:bodyPr wrap="none">
            <a:spAutoFit/>
          </a:bodyPr>
          <a:lstStyle/>
          <a:p>
            <a:r>
              <a:rPr lang="en-US" sz="3200" b="1" dirty="0" smtClean="0">
                <a:solidFill>
                  <a:srgbClr val="0000FF"/>
                </a:solidFill>
                <a:latin typeface="Times New Roman" pitchFamily="18" charset="0"/>
                <a:cs typeface="Times New Roman" pitchFamily="18" charset="0"/>
              </a:rPr>
              <a:t>5. Packaging graphic design</a:t>
            </a:r>
          </a:p>
        </p:txBody>
      </p:sp>
      <p:pic>
        <p:nvPicPr>
          <p:cNvPr id="3074" name="Picture 2"/>
          <p:cNvPicPr>
            <a:picLocks noChangeAspect="1" noChangeArrowheads="1"/>
          </p:cNvPicPr>
          <p:nvPr/>
        </p:nvPicPr>
        <p:blipFill>
          <a:blip r:embed="rId2" cstate="print"/>
          <a:srcRect/>
          <a:stretch>
            <a:fillRect/>
          </a:stretch>
        </p:blipFill>
        <p:spPr bwMode="auto">
          <a:xfrm>
            <a:off x="1763688" y="3933056"/>
            <a:ext cx="5377210" cy="268583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764704"/>
            <a:ext cx="8784976" cy="2477601"/>
          </a:xfrm>
          <a:prstGeom prst="rect">
            <a:avLst/>
          </a:prstGeom>
          <a:noFill/>
        </p:spPr>
        <p:txBody>
          <a:bodyPr wrap="square" rtlCol="0">
            <a:spAutoFit/>
          </a:bodyPr>
          <a:lstStyle/>
          <a:p>
            <a:pPr indent="457200" algn="just">
              <a:lnSpc>
                <a:spcPts val="3100"/>
              </a:lnSpc>
            </a:pPr>
            <a:r>
              <a:rPr lang="en-US" sz="3000" dirty="0" smtClean="0">
                <a:latin typeface="Times New Roman" pitchFamily="18" charset="0"/>
                <a:cs typeface="Times New Roman" pitchFamily="18" charset="0"/>
              </a:rPr>
              <a:t>Simply put, motion graphics are graphics that are in motion. This can include animation, audio, typography, imagery, video and other effects that are used in online media, television and film. The medium’s popularity has skyrocketed in recent years as technology improved and video content became king.</a:t>
            </a:r>
            <a:endParaRPr lang="en-US" sz="3000" dirty="0" smtClean="0"/>
          </a:p>
        </p:txBody>
      </p:sp>
      <p:sp>
        <p:nvSpPr>
          <p:cNvPr id="6" name="Прямоугольник 5"/>
          <p:cNvSpPr/>
          <p:nvPr/>
        </p:nvSpPr>
        <p:spPr>
          <a:xfrm>
            <a:off x="1979712" y="188640"/>
            <a:ext cx="4538422" cy="584775"/>
          </a:xfrm>
          <a:prstGeom prst="rect">
            <a:avLst/>
          </a:prstGeom>
        </p:spPr>
        <p:txBody>
          <a:bodyPr wrap="none">
            <a:spAutoFit/>
          </a:bodyPr>
          <a:lstStyle/>
          <a:p>
            <a:r>
              <a:rPr lang="en-US" sz="3200" b="1" dirty="0" smtClean="0">
                <a:solidFill>
                  <a:srgbClr val="0000FF"/>
                </a:solidFill>
                <a:latin typeface="Times New Roman" pitchFamily="18" charset="0"/>
                <a:cs typeface="Times New Roman" pitchFamily="18" charset="0"/>
              </a:rPr>
              <a:t>6. Motion graphic design</a:t>
            </a:r>
          </a:p>
        </p:txBody>
      </p:sp>
      <p:sp>
        <p:nvSpPr>
          <p:cNvPr id="8" name="Прямоугольник 7"/>
          <p:cNvSpPr/>
          <p:nvPr/>
        </p:nvSpPr>
        <p:spPr>
          <a:xfrm>
            <a:off x="179512" y="3068960"/>
            <a:ext cx="4824536" cy="3703578"/>
          </a:xfrm>
          <a:prstGeom prst="rect">
            <a:avLst/>
          </a:prstGeom>
        </p:spPr>
        <p:txBody>
          <a:bodyPr wrap="square">
            <a:spAutoFit/>
          </a:bodyPr>
          <a:lstStyle/>
          <a:p>
            <a:pPr>
              <a:lnSpc>
                <a:spcPts val="3100"/>
              </a:lnSpc>
            </a:pPr>
            <a:r>
              <a:rPr lang="en-US" sz="2400" b="1" u="sng" dirty="0" smtClean="0">
                <a:latin typeface="Times New Roman" pitchFamily="18" charset="0"/>
                <a:cs typeface="Times New Roman" pitchFamily="18" charset="0"/>
              </a:rPr>
              <a:t>Examples of motion graphic design</a:t>
            </a:r>
          </a:p>
          <a:p>
            <a:pPr>
              <a:lnSpc>
                <a:spcPts val="3100"/>
              </a:lnSpc>
              <a:buFont typeface="Arial" pitchFamily="34" charset="0"/>
              <a:buChar char="•"/>
            </a:pPr>
            <a:r>
              <a:rPr lang="en-US" sz="2400" dirty="0" smtClean="0">
                <a:latin typeface="Times New Roman" pitchFamily="18" charset="0"/>
                <a:cs typeface="Times New Roman" pitchFamily="18" charset="0"/>
              </a:rPr>
              <a:t>Title sequences and end credits</a:t>
            </a:r>
          </a:p>
          <a:p>
            <a:pPr>
              <a:lnSpc>
                <a:spcPts val="3100"/>
              </a:lnSpc>
              <a:buFont typeface="Arial" pitchFamily="34" charset="0"/>
              <a:buChar char="•"/>
            </a:pPr>
            <a:r>
              <a:rPr lang="en-US" sz="2400" dirty="0" smtClean="0">
                <a:latin typeface="Times New Roman" pitchFamily="18" charset="0"/>
                <a:cs typeface="Times New Roman" pitchFamily="18" charset="0"/>
              </a:rPr>
              <a:t>Advertisements</a:t>
            </a:r>
          </a:p>
          <a:p>
            <a:pPr>
              <a:lnSpc>
                <a:spcPts val="3100"/>
              </a:lnSpc>
              <a:buFont typeface="Arial" pitchFamily="34" charset="0"/>
              <a:buChar char="•"/>
            </a:pPr>
            <a:r>
              <a:rPr lang="en-US" sz="2400" dirty="0" smtClean="0">
                <a:latin typeface="Times New Roman" pitchFamily="18" charset="0"/>
                <a:cs typeface="Times New Roman" pitchFamily="18" charset="0"/>
              </a:rPr>
              <a:t>Animated logos</a:t>
            </a:r>
          </a:p>
          <a:p>
            <a:pPr>
              <a:lnSpc>
                <a:spcPts val="3100"/>
              </a:lnSpc>
              <a:buFont typeface="Arial" pitchFamily="34" charset="0"/>
              <a:buChar char="•"/>
            </a:pPr>
            <a:r>
              <a:rPr lang="en-US" sz="2400" dirty="0" smtClean="0">
                <a:latin typeface="Times New Roman" pitchFamily="18" charset="0"/>
                <a:cs typeface="Times New Roman" pitchFamily="18" charset="0"/>
              </a:rPr>
              <a:t>Trailers</a:t>
            </a:r>
          </a:p>
          <a:p>
            <a:pPr>
              <a:lnSpc>
                <a:spcPts val="3100"/>
              </a:lnSpc>
              <a:buFont typeface="Arial" pitchFamily="34" charset="0"/>
              <a:buChar char="•"/>
            </a:pPr>
            <a:r>
              <a:rPr lang="en-US" sz="2400" dirty="0" smtClean="0">
                <a:latin typeface="Times New Roman" pitchFamily="18" charset="0"/>
                <a:cs typeface="Times New Roman" pitchFamily="18" charset="0"/>
              </a:rPr>
              <a:t>Promotional </a:t>
            </a:r>
            <a:r>
              <a:rPr lang="en-US" sz="2400" dirty="0" smtClean="0">
                <a:latin typeface="Times New Roman" pitchFamily="18" charset="0"/>
                <a:cs typeface="Times New Roman" pitchFamily="18" charset="0"/>
              </a:rPr>
              <a:t>videos</a:t>
            </a:r>
          </a:p>
          <a:p>
            <a:pPr>
              <a:lnSpc>
                <a:spcPts val="3100"/>
              </a:lnSpc>
              <a:buFont typeface="Arial" pitchFamily="34" charset="0"/>
              <a:buChar char="•"/>
            </a:pPr>
            <a:r>
              <a:rPr lang="en-US" sz="2400" dirty="0" smtClean="0">
                <a:latin typeface="Times New Roman" pitchFamily="18" charset="0"/>
                <a:cs typeface="Times New Roman" pitchFamily="18" charset="0"/>
              </a:rPr>
              <a:t>Websites</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Apps</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Video </a:t>
            </a:r>
            <a:r>
              <a:rPr lang="en-US" sz="2400" dirty="0" smtClean="0">
                <a:latin typeface="Times New Roman" pitchFamily="18" charset="0"/>
                <a:cs typeface="Times New Roman" pitchFamily="18" charset="0"/>
              </a:rPr>
              <a:t>games</a:t>
            </a:r>
          </a:p>
          <a:p>
            <a:pPr>
              <a:lnSpc>
                <a:spcPts val="3100"/>
              </a:lnSpc>
              <a:buFont typeface="Arial" pitchFamily="34" charset="0"/>
              <a:buChar char="•"/>
            </a:pPr>
            <a:r>
              <a:rPr lang="en-US" sz="2400" dirty="0" smtClean="0">
                <a:latin typeface="Times New Roman" pitchFamily="18" charset="0"/>
                <a:cs typeface="Times New Roman" pitchFamily="18" charset="0"/>
              </a:rPr>
              <a:t>GIFs</a:t>
            </a:r>
            <a:endParaRPr lang="en-US" sz="2400" dirty="0" smtClean="0">
              <a:latin typeface="Times New Roman" pitchFamily="18" charset="0"/>
              <a:cs typeface="Times New Roman" pitchFamily="18" charset="0"/>
            </a:endParaRPr>
          </a:p>
          <a:p>
            <a:pPr>
              <a:buFont typeface="Arial" pitchFamily="34" charset="0"/>
              <a:buChar char="•"/>
            </a:pPr>
            <a:endParaRPr lang="en-US" sz="2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4283968" y="5157192"/>
            <a:ext cx="4714875" cy="1474909"/>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283968" y="3573016"/>
            <a:ext cx="4711254" cy="149836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836712"/>
            <a:ext cx="8784976" cy="2080057"/>
          </a:xfrm>
          <a:prstGeom prst="rect">
            <a:avLst/>
          </a:prstGeom>
          <a:noFill/>
        </p:spPr>
        <p:txBody>
          <a:bodyPr wrap="square" rtlCol="0">
            <a:spAutoFit/>
          </a:bodyPr>
          <a:lstStyle/>
          <a:p>
            <a:pPr indent="457200" algn="just">
              <a:lnSpc>
                <a:spcPts val="3100"/>
              </a:lnSpc>
            </a:pPr>
            <a:r>
              <a:rPr lang="en-US" sz="3200" dirty="0" smtClean="0">
                <a:latin typeface="Times New Roman" pitchFamily="18" charset="0"/>
                <a:cs typeface="Times New Roman" pitchFamily="18" charset="0"/>
              </a:rPr>
              <a:t>Environmental graphic design visually connects people to places to improve their overall experience by making spaces more memorable, interesting, informative or easier to navigate. Environmental design is a broad type of </a:t>
            </a:r>
            <a:r>
              <a:rPr lang="en-US" sz="3200" dirty="0" smtClean="0">
                <a:latin typeface="Times New Roman" pitchFamily="18" charset="0"/>
                <a:cs typeface="Times New Roman" pitchFamily="18" charset="0"/>
              </a:rPr>
              <a:t>design</a:t>
            </a:r>
            <a:r>
              <a:rPr lang="ru-RU" sz="3200" dirty="0" smtClean="0">
                <a:latin typeface="Times New Roman" pitchFamily="18" charset="0"/>
                <a:cs typeface="Times New Roman" pitchFamily="18" charset="0"/>
              </a:rPr>
              <a:t>.</a:t>
            </a:r>
            <a:endParaRPr lang="en-US" sz="3200" dirty="0" smtClean="0"/>
          </a:p>
        </p:txBody>
      </p:sp>
      <p:sp>
        <p:nvSpPr>
          <p:cNvPr id="6" name="Прямоугольник 5"/>
          <p:cNvSpPr/>
          <p:nvPr/>
        </p:nvSpPr>
        <p:spPr>
          <a:xfrm>
            <a:off x="1979712" y="188640"/>
            <a:ext cx="5898346" cy="584775"/>
          </a:xfrm>
          <a:prstGeom prst="rect">
            <a:avLst/>
          </a:prstGeom>
        </p:spPr>
        <p:txBody>
          <a:bodyPr wrap="none">
            <a:spAutoFit/>
          </a:bodyPr>
          <a:lstStyle/>
          <a:p>
            <a:r>
              <a:rPr lang="en-US" sz="3200" b="1" dirty="0" smtClean="0">
                <a:solidFill>
                  <a:srgbClr val="0000FF"/>
                </a:solidFill>
                <a:latin typeface="Times New Roman" pitchFamily="18" charset="0"/>
                <a:cs typeface="Times New Roman" pitchFamily="18" charset="0"/>
              </a:rPr>
              <a:t>7. Environmental graphic design</a:t>
            </a:r>
          </a:p>
        </p:txBody>
      </p:sp>
      <p:sp>
        <p:nvSpPr>
          <p:cNvPr id="8" name="Прямоугольник 7"/>
          <p:cNvSpPr/>
          <p:nvPr/>
        </p:nvSpPr>
        <p:spPr>
          <a:xfrm>
            <a:off x="251520" y="2924944"/>
            <a:ext cx="5904656" cy="4101123"/>
          </a:xfrm>
          <a:prstGeom prst="rect">
            <a:avLst/>
          </a:prstGeom>
        </p:spPr>
        <p:txBody>
          <a:bodyPr wrap="square">
            <a:spAutoFit/>
          </a:bodyPr>
          <a:lstStyle/>
          <a:p>
            <a:pPr>
              <a:lnSpc>
                <a:spcPts val="3100"/>
              </a:lnSpc>
            </a:pPr>
            <a:r>
              <a:rPr lang="en-US" sz="2400" b="1" u="sng" dirty="0" smtClean="0">
                <a:latin typeface="Times New Roman" pitchFamily="18" charset="0"/>
                <a:cs typeface="Times New Roman" pitchFamily="18" charset="0"/>
              </a:rPr>
              <a:t>Examples of environmental graphic design</a:t>
            </a:r>
          </a:p>
          <a:p>
            <a:pPr>
              <a:lnSpc>
                <a:spcPts val="3100"/>
              </a:lnSpc>
              <a:buFont typeface="Arial" pitchFamily="34" charset="0"/>
              <a:buChar char="•"/>
            </a:pPr>
            <a:r>
              <a:rPr lang="en-US" sz="2400" dirty="0" smtClean="0">
                <a:latin typeface="Times New Roman" pitchFamily="18" charset="0"/>
                <a:cs typeface="Times New Roman" pitchFamily="18" charset="0"/>
              </a:rPr>
              <a:t>Signage</a:t>
            </a:r>
          </a:p>
          <a:p>
            <a:pPr>
              <a:lnSpc>
                <a:spcPts val="3100"/>
              </a:lnSpc>
              <a:buFont typeface="Arial" pitchFamily="34" charset="0"/>
              <a:buChar char="•"/>
            </a:pPr>
            <a:r>
              <a:rPr lang="en-US" sz="2400" dirty="0" smtClean="0">
                <a:latin typeface="Times New Roman" pitchFamily="18" charset="0"/>
                <a:cs typeface="Times New Roman" pitchFamily="18" charset="0"/>
              </a:rPr>
              <a:t>Wall murals</a:t>
            </a:r>
          </a:p>
          <a:p>
            <a:pPr>
              <a:lnSpc>
                <a:spcPts val="3100"/>
              </a:lnSpc>
              <a:buFont typeface="Arial" pitchFamily="34" charset="0"/>
              <a:buChar char="•"/>
            </a:pPr>
            <a:r>
              <a:rPr lang="en-US" sz="2400" dirty="0" smtClean="0">
                <a:latin typeface="Times New Roman" pitchFamily="18" charset="0"/>
                <a:cs typeface="Times New Roman" pitchFamily="18" charset="0"/>
              </a:rPr>
              <a:t>Museum exhibitions</a:t>
            </a:r>
          </a:p>
          <a:p>
            <a:pPr>
              <a:lnSpc>
                <a:spcPts val="3100"/>
              </a:lnSpc>
              <a:buFont typeface="Arial" pitchFamily="34" charset="0"/>
              <a:buChar char="•"/>
            </a:pPr>
            <a:r>
              <a:rPr lang="en-US" sz="2400" dirty="0" smtClean="0">
                <a:latin typeface="Times New Roman" pitchFamily="18" charset="0"/>
                <a:cs typeface="Times New Roman" pitchFamily="18" charset="0"/>
              </a:rPr>
              <a:t>Office branding</a:t>
            </a:r>
          </a:p>
          <a:p>
            <a:pPr>
              <a:lnSpc>
                <a:spcPts val="3100"/>
              </a:lnSpc>
              <a:buFont typeface="Arial" pitchFamily="34" charset="0"/>
              <a:buChar char="•"/>
            </a:pPr>
            <a:r>
              <a:rPr lang="en-US" sz="2400" dirty="0" smtClean="0">
                <a:latin typeface="Times New Roman" pitchFamily="18" charset="0"/>
                <a:cs typeface="Times New Roman" pitchFamily="18" charset="0"/>
              </a:rPr>
              <a:t>Public transportation navigation</a:t>
            </a:r>
          </a:p>
          <a:p>
            <a:pPr>
              <a:lnSpc>
                <a:spcPts val="3100"/>
              </a:lnSpc>
              <a:buFont typeface="Arial" pitchFamily="34" charset="0"/>
              <a:buChar char="•"/>
            </a:pPr>
            <a:r>
              <a:rPr lang="en-US" sz="2400" dirty="0" smtClean="0">
                <a:latin typeface="Times New Roman" pitchFamily="18" charset="0"/>
                <a:cs typeface="Times New Roman" pitchFamily="18" charset="0"/>
              </a:rPr>
              <a:t>Retail store interiors</a:t>
            </a:r>
          </a:p>
          <a:p>
            <a:pPr>
              <a:lnSpc>
                <a:spcPts val="3100"/>
              </a:lnSpc>
              <a:buFont typeface="Arial" pitchFamily="34" charset="0"/>
              <a:buChar char="•"/>
            </a:pPr>
            <a:r>
              <a:rPr lang="en-US" sz="2400" dirty="0" smtClean="0">
                <a:latin typeface="Times New Roman" pitchFamily="18" charset="0"/>
                <a:cs typeface="Times New Roman" pitchFamily="18" charset="0"/>
              </a:rPr>
              <a:t>Stadium branding</a:t>
            </a:r>
          </a:p>
          <a:p>
            <a:pPr>
              <a:lnSpc>
                <a:spcPts val="3100"/>
              </a:lnSpc>
              <a:buFont typeface="Arial" pitchFamily="34" charset="0"/>
              <a:buChar char="•"/>
            </a:pPr>
            <a:r>
              <a:rPr lang="en-US" sz="2400" dirty="0" smtClean="0">
                <a:latin typeface="Times New Roman" pitchFamily="18" charset="0"/>
                <a:cs typeface="Times New Roman" pitchFamily="18" charset="0"/>
              </a:rPr>
              <a:t>Event and conference spaces</a:t>
            </a:r>
          </a:p>
          <a:p>
            <a:pPr>
              <a:buFont typeface="Arial" pitchFamily="34" charset="0"/>
              <a:buChar char="•"/>
            </a:pPr>
            <a:endParaRPr lang="en-US"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4355976" y="3789040"/>
            <a:ext cx="4644008" cy="22600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692696"/>
            <a:ext cx="8784976" cy="2881494"/>
          </a:xfrm>
          <a:prstGeom prst="rect">
            <a:avLst/>
          </a:prstGeom>
          <a:noFill/>
        </p:spPr>
        <p:txBody>
          <a:bodyPr wrap="square" rtlCol="0">
            <a:spAutoFit/>
          </a:bodyPr>
          <a:lstStyle/>
          <a:p>
            <a:pPr indent="457200" algn="just">
              <a:lnSpc>
                <a:spcPts val="3100"/>
              </a:lnSpc>
            </a:pPr>
            <a:r>
              <a:rPr lang="en-US" sz="3000" dirty="0" smtClean="0">
                <a:latin typeface="Times New Roman" pitchFamily="18" charset="0"/>
                <a:cs typeface="Times New Roman" pitchFamily="18" charset="0"/>
              </a:rPr>
              <a:t>Graphic art and illustration are often seen as being the same as graphic design, however, they’re each very different. Designers create compositions to communicate and solve problems, graphic artists and illustrators create original artwork. Their art takes a number of forms, from fine art to decoration to storytelling illustrations.</a:t>
            </a:r>
            <a:endParaRPr lang="en-US" sz="3000" dirty="0" smtClean="0"/>
          </a:p>
        </p:txBody>
      </p:sp>
      <p:sp>
        <p:nvSpPr>
          <p:cNvPr id="6" name="Прямоугольник 5"/>
          <p:cNvSpPr/>
          <p:nvPr/>
        </p:nvSpPr>
        <p:spPr>
          <a:xfrm>
            <a:off x="1259632" y="116632"/>
            <a:ext cx="7276736" cy="584775"/>
          </a:xfrm>
          <a:prstGeom prst="rect">
            <a:avLst/>
          </a:prstGeom>
        </p:spPr>
        <p:txBody>
          <a:bodyPr wrap="none">
            <a:spAutoFit/>
          </a:bodyPr>
          <a:lstStyle/>
          <a:p>
            <a:r>
              <a:rPr lang="en-US" sz="3200" b="1" dirty="0" smtClean="0">
                <a:solidFill>
                  <a:srgbClr val="0000FF"/>
                </a:solidFill>
                <a:latin typeface="Times New Roman" pitchFamily="18" charset="0"/>
                <a:cs typeface="Times New Roman" pitchFamily="18" charset="0"/>
              </a:rPr>
              <a:t>8. Art and illustration for graphic design</a:t>
            </a:r>
          </a:p>
        </p:txBody>
      </p:sp>
      <p:sp>
        <p:nvSpPr>
          <p:cNvPr id="8" name="Прямоугольник 7"/>
          <p:cNvSpPr/>
          <p:nvPr/>
        </p:nvSpPr>
        <p:spPr>
          <a:xfrm>
            <a:off x="179512" y="3429000"/>
            <a:ext cx="7128792" cy="3272691"/>
          </a:xfrm>
          <a:prstGeom prst="rect">
            <a:avLst/>
          </a:prstGeom>
        </p:spPr>
        <p:txBody>
          <a:bodyPr wrap="square">
            <a:spAutoFit/>
          </a:bodyPr>
          <a:lstStyle/>
          <a:p>
            <a:pPr>
              <a:lnSpc>
                <a:spcPts val="3100"/>
              </a:lnSpc>
            </a:pPr>
            <a:r>
              <a:rPr lang="en-US" sz="2400" b="1" u="sng" dirty="0" smtClean="0">
                <a:latin typeface="Times New Roman" pitchFamily="18" charset="0"/>
                <a:cs typeface="Times New Roman" pitchFamily="18" charset="0"/>
              </a:rPr>
              <a:t>Examples of art and illustration for graphic design</a:t>
            </a:r>
          </a:p>
          <a:p>
            <a:pPr>
              <a:lnSpc>
                <a:spcPts val="3100"/>
              </a:lnSpc>
              <a:buFont typeface="Arial" pitchFamily="34" charset="0"/>
              <a:buChar char="•"/>
            </a:pPr>
            <a:r>
              <a:rPr lang="en-US" sz="2400" dirty="0" smtClean="0">
                <a:latin typeface="Times New Roman" pitchFamily="18" charset="0"/>
                <a:cs typeface="Times New Roman" pitchFamily="18" charset="0"/>
              </a:rPr>
              <a:t>T-shirt design</a:t>
            </a:r>
          </a:p>
          <a:p>
            <a:pPr>
              <a:lnSpc>
                <a:spcPts val="3100"/>
              </a:lnSpc>
              <a:buFont typeface="Arial" pitchFamily="34" charset="0"/>
              <a:buChar char="•"/>
            </a:pPr>
            <a:r>
              <a:rPr lang="en-US" sz="2400" dirty="0" smtClean="0">
                <a:latin typeface="Times New Roman" pitchFamily="18" charset="0"/>
                <a:cs typeface="Times New Roman" pitchFamily="18" charset="0"/>
              </a:rPr>
              <a:t>Motion </a:t>
            </a:r>
            <a:r>
              <a:rPr lang="en-US" sz="2400" dirty="0" smtClean="0">
                <a:latin typeface="Times New Roman" pitchFamily="18" charset="0"/>
                <a:cs typeface="Times New Roman" pitchFamily="18" charset="0"/>
              </a:rPr>
              <a:t>graphics</a:t>
            </a:r>
          </a:p>
          <a:p>
            <a:pPr>
              <a:lnSpc>
                <a:spcPts val="3100"/>
              </a:lnSpc>
              <a:buFont typeface="Arial" pitchFamily="34" charset="0"/>
              <a:buChar char="•"/>
            </a:pPr>
            <a:r>
              <a:rPr lang="en-US" sz="2400" dirty="0" smtClean="0">
                <a:latin typeface="Times New Roman" pitchFamily="18" charset="0"/>
                <a:cs typeface="Times New Roman" pitchFamily="18" charset="0"/>
              </a:rPr>
              <a:t>Stock images</a:t>
            </a:r>
          </a:p>
          <a:p>
            <a:pPr>
              <a:lnSpc>
                <a:spcPts val="3100"/>
              </a:lnSpc>
              <a:buFont typeface="Arial" pitchFamily="34" charset="0"/>
              <a:buChar char="•"/>
            </a:pPr>
            <a:r>
              <a:rPr lang="en-US" sz="2400" dirty="0" smtClean="0">
                <a:latin typeface="Times New Roman" pitchFamily="18" charset="0"/>
                <a:cs typeface="Times New Roman" pitchFamily="18" charset="0"/>
              </a:rPr>
              <a:t>Graphic novels</a:t>
            </a:r>
          </a:p>
          <a:p>
            <a:pPr>
              <a:lnSpc>
                <a:spcPts val="3100"/>
              </a:lnSpc>
              <a:buFont typeface="Arial" pitchFamily="34" charset="0"/>
              <a:buChar char="•"/>
            </a:pPr>
            <a:r>
              <a:rPr lang="en-US" sz="2400" dirty="0" smtClean="0">
                <a:latin typeface="Times New Roman" pitchFamily="18" charset="0"/>
                <a:cs typeface="Times New Roman" pitchFamily="18" charset="0"/>
              </a:rPr>
              <a:t>Video </a:t>
            </a:r>
            <a:r>
              <a:rPr lang="en-US" sz="2400" dirty="0" smtClean="0">
                <a:latin typeface="Times New Roman" pitchFamily="18" charset="0"/>
                <a:cs typeface="Times New Roman" pitchFamily="18" charset="0"/>
              </a:rPr>
              <a:t>games</a:t>
            </a:r>
            <a:r>
              <a:rPr lang="ru-RU"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Websites</a:t>
            </a:r>
            <a:endParaRPr lang="en-US" sz="2400" dirty="0" smtClean="0">
              <a:latin typeface="Times New Roman" pitchFamily="18" charset="0"/>
              <a:cs typeface="Times New Roman" pitchFamily="18" charset="0"/>
            </a:endParaRPr>
          </a:p>
          <a:p>
            <a:pPr>
              <a:lnSpc>
                <a:spcPts val="3100"/>
              </a:lnSpc>
              <a:buFont typeface="Arial" pitchFamily="34" charset="0"/>
              <a:buChar char="•"/>
            </a:pPr>
            <a:r>
              <a:rPr lang="en-US" sz="2400" dirty="0" smtClean="0">
                <a:latin typeface="Times New Roman" pitchFamily="18" charset="0"/>
                <a:cs typeface="Times New Roman" pitchFamily="18" charset="0"/>
              </a:rPr>
              <a:t>Comic </a:t>
            </a:r>
            <a:r>
              <a:rPr lang="en-US" sz="2400" dirty="0" smtClean="0">
                <a:latin typeface="Times New Roman" pitchFamily="18" charset="0"/>
                <a:cs typeface="Times New Roman" pitchFamily="18" charset="0"/>
              </a:rPr>
              <a:t>books</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Album </a:t>
            </a:r>
            <a:r>
              <a:rPr lang="en-US" sz="2400" dirty="0" smtClean="0">
                <a:latin typeface="Times New Roman" pitchFamily="18" charset="0"/>
                <a:cs typeface="Times New Roman" pitchFamily="18" charset="0"/>
              </a:rPr>
              <a:t>art</a:t>
            </a:r>
          </a:p>
          <a:p>
            <a:pPr>
              <a:lnSpc>
                <a:spcPts val="3100"/>
              </a:lnSpc>
              <a:buFont typeface="Arial" pitchFamily="34" charset="0"/>
              <a:buChar char="•"/>
            </a:pPr>
            <a:r>
              <a:rPr lang="en-US" sz="2400" dirty="0" smtClean="0">
                <a:latin typeface="Times New Roman" pitchFamily="18" charset="0"/>
                <a:cs typeface="Times New Roman" pitchFamily="18" charset="0"/>
              </a:rPr>
              <a:t>Book </a:t>
            </a:r>
            <a:r>
              <a:rPr lang="en-US" sz="2400" dirty="0" smtClean="0">
                <a:latin typeface="Times New Roman" pitchFamily="18" charset="0"/>
                <a:cs typeface="Times New Roman" pitchFamily="18" charset="0"/>
              </a:rPr>
              <a:t>covers</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Picture books</a:t>
            </a:r>
            <a:endParaRPr lang="en-US" sz="2400" dirty="0" smtClean="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6012160" y="3861048"/>
            <a:ext cx="2737297" cy="2737297"/>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419872" y="3861048"/>
            <a:ext cx="2472282" cy="245554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836712"/>
            <a:ext cx="7772400" cy="432047"/>
          </a:xfrm>
        </p:spPr>
        <p:txBody>
          <a:bodyPr>
            <a:noAutofit/>
          </a:bodyPr>
          <a:lstStyle/>
          <a:p>
            <a:r>
              <a:rPr lang="en-US" sz="4000" b="1" dirty="0" smtClean="0">
                <a:solidFill>
                  <a:schemeClr val="accent4">
                    <a:lumMod val="75000"/>
                  </a:schemeClr>
                </a:solidFill>
                <a:latin typeface="Lucida Sans Unicode" pitchFamily="34" charset="0"/>
                <a:cs typeface="Lucida Sans Unicode" pitchFamily="34" charset="0"/>
              </a:rPr>
              <a:t>1. What is graphic design?</a:t>
            </a:r>
            <a:r>
              <a:rPr lang="en-US" sz="5400" b="1" dirty="0" smtClean="0">
                <a:solidFill>
                  <a:schemeClr val="accent4">
                    <a:lumMod val="75000"/>
                  </a:schemeClr>
                </a:solidFill>
                <a:latin typeface="Lucida Sans Unicode" pitchFamily="34" charset="0"/>
                <a:cs typeface="Lucida Sans Unicode" pitchFamily="34" charset="0"/>
              </a:rPr>
              <a:t/>
            </a:r>
            <a:br>
              <a:rPr lang="en-US" sz="5400" b="1" dirty="0" smtClean="0">
                <a:solidFill>
                  <a:schemeClr val="accent4">
                    <a:lumMod val="75000"/>
                  </a:schemeClr>
                </a:solidFill>
                <a:latin typeface="Lucida Sans Unicode" pitchFamily="34" charset="0"/>
                <a:cs typeface="Lucida Sans Unicode" pitchFamily="34" charset="0"/>
              </a:rPr>
            </a:br>
            <a:r>
              <a:rPr lang="en-US" b="1" dirty="0">
                <a:solidFill>
                  <a:schemeClr val="tx2">
                    <a:lumMod val="50000"/>
                  </a:schemeClr>
                </a:solidFill>
                <a:latin typeface="FrankRuehl" pitchFamily="34" charset="-79"/>
                <a:cs typeface="FrankRuehl" pitchFamily="34" charset="-79"/>
              </a:rPr>
              <a:t/>
            </a:r>
            <a:br>
              <a:rPr lang="en-US" b="1" dirty="0">
                <a:solidFill>
                  <a:schemeClr val="tx2">
                    <a:lumMod val="50000"/>
                  </a:schemeClr>
                </a:solidFill>
                <a:latin typeface="FrankRuehl" pitchFamily="34" charset="-79"/>
                <a:cs typeface="FrankRuehl" pitchFamily="34" charset="-79"/>
              </a:rPr>
            </a:br>
            <a:endParaRPr lang="ru-RU" b="1" dirty="0">
              <a:solidFill>
                <a:schemeClr val="tx2">
                  <a:lumMod val="50000"/>
                </a:schemeClr>
              </a:solidFill>
              <a:cs typeface="FrankRuehl" pitchFamily="34" charset="-79"/>
            </a:endParaRPr>
          </a:p>
        </p:txBody>
      </p:sp>
      <p:sp>
        <p:nvSpPr>
          <p:cNvPr id="4" name="TextBox 3"/>
          <p:cNvSpPr txBox="1"/>
          <p:nvPr/>
        </p:nvSpPr>
        <p:spPr>
          <a:xfrm>
            <a:off x="179512" y="692696"/>
            <a:ext cx="8964488" cy="3046988"/>
          </a:xfrm>
          <a:prstGeom prst="rect">
            <a:avLst/>
          </a:prstGeom>
          <a:noFill/>
        </p:spPr>
        <p:txBody>
          <a:bodyPr wrap="square" rtlCol="0">
            <a:spAutoFit/>
          </a:bodyPr>
          <a:lstStyle/>
          <a:p>
            <a:pPr indent="457200"/>
            <a:r>
              <a:rPr lang="en-US" sz="3200" dirty="0"/>
              <a:t>Graphic design is the practice of composing and arranging the visual elements of a </a:t>
            </a:r>
            <a:r>
              <a:rPr lang="en-US" sz="3200" dirty="0" smtClean="0"/>
              <a:t>project.</a:t>
            </a:r>
          </a:p>
          <a:p>
            <a:pPr indent="457200" algn="just"/>
            <a:r>
              <a:rPr lang="en-US" sz="3200" dirty="0" smtClean="0"/>
              <a:t>Designing </a:t>
            </a:r>
            <a:r>
              <a:rPr lang="en-US" sz="3200" dirty="0"/>
              <a:t>the layout of a magazine, creating a poster for a theatre performance, and </a:t>
            </a:r>
            <a:r>
              <a:rPr lang="en-US" sz="3200" dirty="0" smtClean="0"/>
              <a:t>designing </a:t>
            </a:r>
            <a:r>
              <a:rPr lang="en-US" sz="3200" dirty="0"/>
              <a:t>packaging for a product are all examples of graphic design.</a:t>
            </a:r>
            <a:endParaRPr lang="en-US" sz="3200" dirty="0" smtClean="0"/>
          </a:p>
        </p:txBody>
      </p:sp>
      <p:pic>
        <p:nvPicPr>
          <p:cNvPr id="2050" name="Picture 2"/>
          <p:cNvPicPr>
            <a:picLocks noChangeAspect="1" noChangeArrowheads="1"/>
          </p:cNvPicPr>
          <p:nvPr/>
        </p:nvPicPr>
        <p:blipFill>
          <a:blip r:embed="rId2" cstate="print"/>
          <a:srcRect/>
          <a:stretch>
            <a:fillRect/>
          </a:stretch>
        </p:blipFill>
        <p:spPr bwMode="auto">
          <a:xfrm>
            <a:off x="1691680" y="3356992"/>
            <a:ext cx="5413759" cy="321297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836712"/>
            <a:ext cx="7772400" cy="432047"/>
          </a:xfrm>
        </p:spPr>
        <p:txBody>
          <a:bodyPr>
            <a:noAutofit/>
          </a:bodyPr>
          <a:lstStyle/>
          <a:p>
            <a:r>
              <a:rPr lang="en-US" sz="4000" b="1" dirty="0" smtClean="0">
                <a:solidFill>
                  <a:schemeClr val="accent4">
                    <a:lumMod val="75000"/>
                  </a:schemeClr>
                </a:solidFill>
                <a:latin typeface="Lucida Sans Unicode" pitchFamily="34" charset="0"/>
                <a:cs typeface="Lucida Sans Unicode" pitchFamily="34" charset="0"/>
              </a:rPr>
              <a:t>2. History of graphic design</a:t>
            </a:r>
            <a:br>
              <a:rPr lang="en-US" sz="4000" b="1" dirty="0" smtClean="0">
                <a:solidFill>
                  <a:schemeClr val="accent4">
                    <a:lumMod val="75000"/>
                  </a:schemeClr>
                </a:solidFill>
                <a:latin typeface="Lucida Sans Unicode" pitchFamily="34" charset="0"/>
                <a:cs typeface="Lucida Sans Unicode" pitchFamily="34" charset="0"/>
              </a:rPr>
            </a:br>
            <a:r>
              <a:rPr lang="en-US" b="1" dirty="0">
                <a:solidFill>
                  <a:schemeClr val="tx2">
                    <a:lumMod val="50000"/>
                  </a:schemeClr>
                </a:solidFill>
                <a:latin typeface="FrankRuehl" pitchFamily="34" charset="-79"/>
                <a:cs typeface="FrankRuehl" pitchFamily="34" charset="-79"/>
              </a:rPr>
              <a:t/>
            </a:r>
            <a:br>
              <a:rPr lang="en-US" b="1" dirty="0">
                <a:solidFill>
                  <a:schemeClr val="tx2">
                    <a:lumMod val="50000"/>
                  </a:schemeClr>
                </a:solidFill>
                <a:latin typeface="FrankRuehl" pitchFamily="34" charset="-79"/>
                <a:cs typeface="FrankRuehl" pitchFamily="34" charset="-79"/>
              </a:rPr>
            </a:br>
            <a:endParaRPr lang="ru-RU" b="1" dirty="0">
              <a:solidFill>
                <a:schemeClr val="tx2">
                  <a:lumMod val="50000"/>
                </a:schemeClr>
              </a:solidFill>
              <a:cs typeface="FrankRuehl" pitchFamily="34" charset="-79"/>
            </a:endParaRPr>
          </a:p>
        </p:txBody>
      </p:sp>
      <p:sp>
        <p:nvSpPr>
          <p:cNvPr id="4" name="TextBox 3"/>
          <p:cNvSpPr txBox="1"/>
          <p:nvPr/>
        </p:nvSpPr>
        <p:spPr>
          <a:xfrm>
            <a:off x="179512" y="692696"/>
            <a:ext cx="8964488" cy="2554545"/>
          </a:xfrm>
          <a:prstGeom prst="rect">
            <a:avLst/>
          </a:prstGeom>
          <a:noFill/>
        </p:spPr>
        <p:txBody>
          <a:bodyPr wrap="square" rtlCol="0">
            <a:spAutoFit/>
          </a:bodyPr>
          <a:lstStyle/>
          <a:p>
            <a:pPr indent="457200"/>
            <a:r>
              <a:rPr lang="en-US" sz="3200" dirty="0"/>
              <a:t>The history of graphic design goes back so far it spans all of the development of art. The earliest documented visual communications emerged</a:t>
            </a:r>
            <a:r>
              <a:rPr lang="en-US" sz="3200" b="1" dirty="0"/>
              <a:t> in 3,600 BC</a:t>
            </a:r>
            <a:r>
              <a:rPr lang="en-US" sz="3200" dirty="0"/>
              <a:t>, which is when graphic design may be found.</a:t>
            </a:r>
            <a:endParaRPr lang="en-US" sz="3200" dirty="0" smtClean="0"/>
          </a:p>
        </p:txBody>
      </p:sp>
      <p:pic>
        <p:nvPicPr>
          <p:cNvPr id="3074" name="Picture 2"/>
          <p:cNvPicPr>
            <a:picLocks noChangeAspect="1" noChangeArrowheads="1"/>
          </p:cNvPicPr>
          <p:nvPr/>
        </p:nvPicPr>
        <p:blipFill>
          <a:blip r:embed="rId2" cstate="print"/>
          <a:srcRect/>
          <a:stretch>
            <a:fillRect/>
          </a:stretch>
        </p:blipFill>
        <p:spPr bwMode="auto">
          <a:xfrm>
            <a:off x="1835696" y="3140968"/>
            <a:ext cx="5597902" cy="28083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836712"/>
            <a:ext cx="7772400" cy="432047"/>
          </a:xfrm>
        </p:spPr>
        <p:txBody>
          <a:bodyPr>
            <a:noAutofit/>
          </a:bodyPr>
          <a:lstStyle/>
          <a:p>
            <a:r>
              <a:rPr lang="en-US" b="1" dirty="0">
                <a:solidFill>
                  <a:schemeClr val="tx2">
                    <a:lumMod val="50000"/>
                  </a:schemeClr>
                </a:solidFill>
                <a:latin typeface="FrankRuehl" pitchFamily="34" charset="-79"/>
                <a:cs typeface="FrankRuehl" pitchFamily="34" charset="-79"/>
              </a:rPr>
              <a:t/>
            </a:r>
            <a:br>
              <a:rPr lang="en-US" b="1" dirty="0">
                <a:solidFill>
                  <a:schemeClr val="tx2">
                    <a:lumMod val="50000"/>
                  </a:schemeClr>
                </a:solidFill>
                <a:latin typeface="FrankRuehl" pitchFamily="34" charset="-79"/>
                <a:cs typeface="FrankRuehl" pitchFamily="34" charset="-79"/>
              </a:rPr>
            </a:br>
            <a:endParaRPr lang="ru-RU" b="1" dirty="0">
              <a:solidFill>
                <a:schemeClr val="tx2">
                  <a:lumMod val="50000"/>
                </a:schemeClr>
              </a:solidFill>
              <a:cs typeface="FrankRuehl" pitchFamily="34" charset="-79"/>
            </a:endParaRPr>
          </a:p>
        </p:txBody>
      </p:sp>
      <p:sp>
        <p:nvSpPr>
          <p:cNvPr id="4" name="TextBox 3"/>
          <p:cNvSpPr txBox="1"/>
          <p:nvPr/>
        </p:nvSpPr>
        <p:spPr>
          <a:xfrm>
            <a:off x="179512" y="188640"/>
            <a:ext cx="8784976" cy="2554545"/>
          </a:xfrm>
          <a:prstGeom prst="rect">
            <a:avLst/>
          </a:prstGeom>
          <a:noFill/>
        </p:spPr>
        <p:txBody>
          <a:bodyPr wrap="square" rtlCol="0">
            <a:spAutoFit/>
          </a:bodyPr>
          <a:lstStyle/>
          <a:p>
            <a:pPr indent="457200" algn="just"/>
            <a:r>
              <a:rPr lang="en-US" sz="3200" dirty="0"/>
              <a:t>The idea of printing originated with the discovery of paper </a:t>
            </a:r>
            <a:r>
              <a:rPr lang="en-US" sz="3200" b="1" dirty="0"/>
              <a:t>in 105 AD </a:t>
            </a:r>
            <a:r>
              <a:rPr lang="en-US" sz="3200" dirty="0"/>
              <a:t>by a Chinese man. Character placement for printing was made possible by the invention of moveable type nearly a thousand years later (1045 AD).</a:t>
            </a:r>
            <a:endParaRPr lang="en-US" sz="3200" dirty="0" smtClean="0"/>
          </a:p>
        </p:txBody>
      </p:sp>
      <p:pic>
        <p:nvPicPr>
          <p:cNvPr id="4098" name="Picture 2"/>
          <p:cNvPicPr>
            <a:picLocks noChangeAspect="1" noChangeArrowheads="1"/>
          </p:cNvPicPr>
          <p:nvPr/>
        </p:nvPicPr>
        <p:blipFill>
          <a:blip r:embed="rId2" cstate="print"/>
          <a:srcRect/>
          <a:stretch>
            <a:fillRect/>
          </a:stretch>
        </p:blipFill>
        <p:spPr bwMode="auto">
          <a:xfrm>
            <a:off x="1259632" y="3068960"/>
            <a:ext cx="6764681" cy="302433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836712"/>
            <a:ext cx="7772400" cy="432047"/>
          </a:xfrm>
        </p:spPr>
        <p:txBody>
          <a:bodyPr>
            <a:noAutofit/>
          </a:bodyPr>
          <a:lstStyle/>
          <a:p>
            <a:r>
              <a:rPr lang="en-US" b="1" dirty="0">
                <a:solidFill>
                  <a:schemeClr val="tx2">
                    <a:lumMod val="50000"/>
                  </a:schemeClr>
                </a:solidFill>
                <a:latin typeface="FrankRuehl" pitchFamily="34" charset="-79"/>
                <a:cs typeface="FrankRuehl" pitchFamily="34" charset="-79"/>
              </a:rPr>
              <a:t/>
            </a:r>
            <a:br>
              <a:rPr lang="en-US" b="1" dirty="0">
                <a:solidFill>
                  <a:schemeClr val="tx2">
                    <a:lumMod val="50000"/>
                  </a:schemeClr>
                </a:solidFill>
                <a:latin typeface="FrankRuehl" pitchFamily="34" charset="-79"/>
                <a:cs typeface="FrankRuehl" pitchFamily="34" charset="-79"/>
              </a:rPr>
            </a:br>
            <a:endParaRPr lang="ru-RU" b="1" dirty="0">
              <a:solidFill>
                <a:schemeClr val="tx2">
                  <a:lumMod val="50000"/>
                </a:schemeClr>
              </a:solidFill>
              <a:cs typeface="FrankRuehl" pitchFamily="34" charset="-79"/>
            </a:endParaRPr>
          </a:p>
        </p:txBody>
      </p:sp>
      <p:sp>
        <p:nvSpPr>
          <p:cNvPr id="4" name="TextBox 3"/>
          <p:cNvSpPr txBox="1"/>
          <p:nvPr/>
        </p:nvSpPr>
        <p:spPr>
          <a:xfrm>
            <a:off x="179512" y="188640"/>
            <a:ext cx="8856984" cy="3281668"/>
          </a:xfrm>
          <a:prstGeom prst="rect">
            <a:avLst/>
          </a:prstGeom>
          <a:noFill/>
        </p:spPr>
        <p:txBody>
          <a:bodyPr wrap="square" rtlCol="0">
            <a:spAutoFit/>
          </a:bodyPr>
          <a:lstStyle/>
          <a:p>
            <a:pPr algn="just">
              <a:lnSpc>
                <a:spcPts val="3100"/>
              </a:lnSpc>
            </a:pPr>
            <a:r>
              <a:rPr lang="en-US" sz="3200" b="1" dirty="0"/>
              <a:t>By 1276</a:t>
            </a:r>
            <a:r>
              <a:rPr lang="en-US" sz="3200" dirty="0"/>
              <a:t>, a paper mill had made its way to </a:t>
            </a:r>
            <a:r>
              <a:rPr lang="en-US" sz="3200" dirty="0" err="1"/>
              <a:t>Fabriano</a:t>
            </a:r>
            <a:r>
              <a:rPr lang="en-US" sz="3200" dirty="0"/>
              <a:t>, Italy, bringing printing to Europe for </a:t>
            </a:r>
            <a:r>
              <a:rPr lang="en-US" sz="3200" dirty="0" smtClean="0"/>
              <a:t>good.</a:t>
            </a:r>
          </a:p>
          <a:p>
            <a:pPr algn="just">
              <a:lnSpc>
                <a:spcPts val="3100"/>
              </a:lnSpc>
            </a:pPr>
            <a:r>
              <a:rPr lang="en-US" sz="3200" dirty="0" smtClean="0"/>
              <a:t>Two </a:t>
            </a:r>
            <a:r>
              <a:rPr lang="en-US" sz="3200" dirty="0"/>
              <a:t>hundred years after the first paper mill entered Europe, </a:t>
            </a:r>
            <a:r>
              <a:rPr lang="en-US" sz="3200" b="1" dirty="0"/>
              <a:t>in 1450</a:t>
            </a:r>
            <a:r>
              <a:rPr lang="en-US" sz="3200" dirty="0"/>
              <a:t>, the method of printing type in books was seen to be ideal. In 1460, the first printed book with images appeared shortly after. In the 1760s, the Industrial Revolution began, ushering in a new era for graphic design. </a:t>
            </a:r>
          </a:p>
        </p:txBody>
      </p:sp>
      <p:pic>
        <p:nvPicPr>
          <p:cNvPr id="5122" name="Picture 2"/>
          <p:cNvPicPr>
            <a:picLocks noChangeAspect="1" noChangeArrowheads="1"/>
          </p:cNvPicPr>
          <p:nvPr/>
        </p:nvPicPr>
        <p:blipFill>
          <a:blip r:embed="rId2" cstate="print"/>
          <a:srcRect/>
          <a:stretch>
            <a:fillRect/>
          </a:stretch>
        </p:blipFill>
        <p:spPr bwMode="auto">
          <a:xfrm>
            <a:off x="539552" y="3501008"/>
            <a:ext cx="3549075" cy="295232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860032" y="3068960"/>
            <a:ext cx="3875930" cy="331236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836712"/>
            <a:ext cx="7772400" cy="432047"/>
          </a:xfrm>
        </p:spPr>
        <p:txBody>
          <a:bodyPr>
            <a:noAutofit/>
          </a:bodyPr>
          <a:lstStyle/>
          <a:p>
            <a:r>
              <a:rPr lang="en-US" b="1" dirty="0">
                <a:solidFill>
                  <a:schemeClr val="tx2">
                    <a:lumMod val="50000"/>
                  </a:schemeClr>
                </a:solidFill>
                <a:latin typeface="FrankRuehl" pitchFamily="34" charset="-79"/>
                <a:cs typeface="FrankRuehl" pitchFamily="34" charset="-79"/>
              </a:rPr>
              <a:t/>
            </a:r>
            <a:br>
              <a:rPr lang="en-US" b="1" dirty="0">
                <a:solidFill>
                  <a:schemeClr val="tx2">
                    <a:lumMod val="50000"/>
                  </a:schemeClr>
                </a:solidFill>
                <a:latin typeface="FrankRuehl" pitchFamily="34" charset="-79"/>
                <a:cs typeface="FrankRuehl" pitchFamily="34" charset="-79"/>
              </a:rPr>
            </a:br>
            <a:endParaRPr lang="ru-RU" b="1" dirty="0">
              <a:solidFill>
                <a:schemeClr val="tx2">
                  <a:lumMod val="50000"/>
                </a:schemeClr>
              </a:solidFill>
              <a:cs typeface="FrankRuehl" pitchFamily="34" charset="-79"/>
            </a:endParaRPr>
          </a:p>
        </p:txBody>
      </p:sp>
      <p:sp>
        <p:nvSpPr>
          <p:cNvPr id="4" name="TextBox 3"/>
          <p:cNvSpPr txBox="1"/>
          <p:nvPr/>
        </p:nvSpPr>
        <p:spPr>
          <a:xfrm>
            <a:off x="395536" y="404664"/>
            <a:ext cx="4680520" cy="5016758"/>
          </a:xfrm>
          <a:prstGeom prst="rect">
            <a:avLst/>
          </a:prstGeom>
          <a:noFill/>
        </p:spPr>
        <p:txBody>
          <a:bodyPr wrap="square" rtlCol="0">
            <a:spAutoFit/>
          </a:bodyPr>
          <a:lstStyle/>
          <a:p>
            <a:pPr algn="just"/>
            <a:r>
              <a:rPr lang="en-US" sz="3200" dirty="0"/>
              <a:t>Graphic design has been making its way into corporate procedures since the </a:t>
            </a:r>
            <a:r>
              <a:rPr lang="en-US" sz="3200" b="1" dirty="0"/>
              <a:t>Industrial Revolution, but in the 1900s</a:t>
            </a:r>
            <a:r>
              <a:rPr lang="en-US" sz="3200" dirty="0"/>
              <a:t>, its use surged. </a:t>
            </a:r>
            <a:r>
              <a:rPr lang="en-US" sz="3200" dirty="0" smtClean="0"/>
              <a:t>Businesses </a:t>
            </a:r>
            <a:r>
              <a:rPr lang="en-US" sz="3200" dirty="0"/>
              <a:t>started developing logos to help brand their companies as the advertising sector and color printing expanded.</a:t>
            </a:r>
          </a:p>
        </p:txBody>
      </p:sp>
      <p:pic>
        <p:nvPicPr>
          <p:cNvPr id="6146" name="Picture 2"/>
          <p:cNvPicPr>
            <a:picLocks noChangeAspect="1" noChangeArrowheads="1"/>
          </p:cNvPicPr>
          <p:nvPr/>
        </p:nvPicPr>
        <p:blipFill>
          <a:blip r:embed="rId2" cstate="print"/>
          <a:srcRect/>
          <a:stretch>
            <a:fillRect/>
          </a:stretch>
        </p:blipFill>
        <p:spPr bwMode="auto">
          <a:xfrm>
            <a:off x="5167143" y="1124744"/>
            <a:ext cx="3976857" cy="410445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836712"/>
            <a:ext cx="7772400" cy="432047"/>
          </a:xfrm>
        </p:spPr>
        <p:txBody>
          <a:bodyPr>
            <a:noAutofit/>
          </a:bodyPr>
          <a:lstStyle/>
          <a:p>
            <a:r>
              <a:rPr lang="en-US" b="1" dirty="0">
                <a:solidFill>
                  <a:schemeClr val="tx2">
                    <a:lumMod val="50000"/>
                  </a:schemeClr>
                </a:solidFill>
                <a:latin typeface="FrankRuehl" pitchFamily="34" charset="-79"/>
                <a:cs typeface="FrankRuehl" pitchFamily="34" charset="-79"/>
              </a:rPr>
              <a:t/>
            </a:r>
            <a:br>
              <a:rPr lang="en-US" b="1" dirty="0">
                <a:solidFill>
                  <a:schemeClr val="tx2">
                    <a:lumMod val="50000"/>
                  </a:schemeClr>
                </a:solidFill>
                <a:latin typeface="FrankRuehl" pitchFamily="34" charset="-79"/>
                <a:cs typeface="FrankRuehl" pitchFamily="34" charset="-79"/>
              </a:rPr>
            </a:br>
            <a:endParaRPr lang="ru-RU" b="1" dirty="0">
              <a:solidFill>
                <a:schemeClr val="tx2">
                  <a:lumMod val="50000"/>
                </a:schemeClr>
              </a:solidFill>
              <a:cs typeface="FrankRuehl" pitchFamily="34" charset="-79"/>
            </a:endParaRPr>
          </a:p>
        </p:txBody>
      </p:sp>
      <p:sp>
        <p:nvSpPr>
          <p:cNvPr id="4" name="TextBox 3"/>
          <p:cNvSpPr txBox="1"/>
          <p:nvPr/>
        </p:nvSpPr>
        <p:spPr>
          <a:xfrm>
            <a:off x="251520" y="260648"/>
            <a:ext cx="8712968" cy="3281668"/>
          </a:xfrm>
          <a:prstGeom prst="rect">
            <a:avLst/>
          </a:prstGeom>
          <a:noFill/>
        </p:spPr>
        <p:txBody>
          <a:bodyPr wrap="square" rtlCol="0">
            <a:spAutoFit/>
          </a:bodyPr>
          <a:lstStyle/>
          <a:p>
            <a:pPr indent="457200" algn="just">
              <a:lnSpc>
                <a:spcPts val="3100"/>
              </a:lnSpc>
            </a:pPr>
            <a:r>
              <a:rPr lang="en-US" sz="3200" dirty="0" smtClean="0"/>
              <a:t>Graphic design </a:t>
            </a:r>
            <a:r>
              <a:rPr lang="en-US" sz="3200" b="1" dirty="0" smtClean="0"/>
              <a:t>today </a:t>
            </a:r>
            <a:r>
              <a:rPr lang="en-US" sz="3200" dirty="0" smtClean="0"/>
              <a:t>primarily relates to creating images for publications including magazines, books, ads, and digital posters. This intricate area of design deals with the fine skill of conveying concepts through both text and images. Although some graphic designers still work with paintings and drawings, most graphic design is now done with digital tools.</a:t>
            </a:r>
            <a:endParaRPr lang="en-US" sz="3200" dirty="0"/>
          </a:p>
        </p:txBody>
      </p:sp>
      <p:pic>
        <p:nvPicPr>
          <p:cNvPr id="1026" name="Picture 2"/>
          <p:cNvPicPr>
            <a:picLocks noChangeAspect="1" noChangeArrowheads="1"/>
          </p:cNvPicPr>
          <p:nvPr/>
        </p:nvPicPr>
        <p:blipFill>
          <a:blip r:embed="rId2" cstate="print"/>
          <a:srcRect/>
          <a:stretch>
            <a:fillRect/>
          </a:stretch>
        </p:blipFill>
        <p:spPr bwMode="auto">
          <a:xfrm>
            <a:off x="1835696" y="3501008"/>
            <a:ext cx="5800725" cy="28765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268760"/>
            <a:ext cx="7772400" cy="432047"/>
          </a:xfrm>
        </p:spPr>
        <p:txBody>
          <a:bodyPr>
            <a:noAutofit/>
          </a:bodyPr>
          <a:lstStyle/>
          <a:p>
            <a:r>
              <a:rPr lang="en-US" sz="4000" b="1" dirty="0" smtClean="0">
                <a:solidFill>
                  <a:schemeClr val="accent4">
                    <a:lumMod val="75000"/>
                  </a:schemeClr>
                </a:solidFill>
                <a:latin typeface="Lucida Sans Unicode" pitchFamily="34" charset="0"/>
                <a:cs typeface="Lucida Sans Unicode" pitchFamily="34" charset="0"/>
              </a:rPr>
              <a:t>3. Types of graphic design</a:t>
            </a:r>
            <a:br>
              <a:rPr lang="en-US" sz="4000" b="1" dirty="0" smtClean="0">
                <a:solidFill>
                  <a:schemeClr val="accent4">
                    <a:lumMod val="75000"/>
                  </a:schemeClr>
                </a:solidFill>
                <a:latin typeface="Lucida Sans Unicode" pitchFamily="34" charset="0"/>
                <a:cs typeface="Lucida Sans Unicode" pitchFamily="34" charset="0"/>
              </a:rPr>
            </a:br>
            <a:r>
              <a:rPr lang="en-US" sz="4000" b="1" dirty="0" smtClean="0">
                <a:solidFill>
                  <a:schemeClr val="accent4">
                    <a:lumMod val="75000"/>
                  </a:schemeClr>
                </a:solidFill>
                <a:latin typeface="Lucida Sans Unicode" pitchFamily="34" charset="0"/>
                <a:cs typeface="Lucida Sans Unicode" pitchFamily="34" charset="0"/>
              </a:rPr>
              <a:t/>
            </a:r>
            <a:br>
              <a:rPr lang="en-US" sz="4000" b="1" dirty="0" smtClean="0">
                <a:solidFill>
                  <a:schemeClr val="accent4">
                    <a:lumMod val="75000"/>
                  </a:schemeClr>
                </a:solidFill>
                <a:latin typeface="Lucida Sans Unicode" pitchFamily="34" charset="0"/>
                <a:cs typeface="Lucida Sans Unicode" pitchFamily="34" charset="0"/>
              </a:rPr>
            </a:br>
            <a:r>
              <a:rPr lang="en-US" b="1" dirty="0">
                <a:solidFill>
                  <a:schemeClr val="tx2">
                    <a:lumMod val="50000"/>
                  </a:schemeClr>
                </a:solidFill>
                <a:latin typeface="FrankRuehl" pitchFamily="34" charset="-79"/>
                <a:cs typeface="FrankRuehl" pitchFamily="34" charset="-79"/>
              </a:rPr>
              <a:t/>
            </a:r>
            <a:br>
              <a:rPr lang="en-US" b="1" dirty="0">
                <a:solidFill>
                  <a:schemeClr val="tx2">
                    <a:lumMod val="50000"/>
                  </a:schemeClr>
                </a:solidFill>
                <a:latin typeface="FrankRuehl" pitchFamily="34" charset="-79"/>
                <a:cs typeface="FrankRuehl" pitchFamily="34" charset="-79"/>
              </a:rPr>
            </a:br>
            <a:endParaRPr lang="ru-RU" b="1" dirty="0">
              <a:solidFill>
                <a:schemeClr val="tx2">
                  <a:lumMod val="50000"/>
                </a:schemeClr>
              </a:solidFill>
              <a:cs typeface="FrankRuehl" pitchFamily="34" charset="-79"/>
            </a:endParaRPr>
          </a:p>
        </p:txBody>
      </p:sp>
      <p:sp>
        <p:nvSpPr>
          <p:cNvPr id="4" name="TextBox 3"/>
          <p:cNvSpPr txBox="1"/>
          <p:nvPr/>
        </p:nvSpPr>
        <p:spPr>
          <a:xfrm>
            <a:off x="179512" y="1268760"/>
            <a:ext cx="8964488" cy="2174954"/>
          </a:xfrm>
          <a:prstGeom prst="rect">
            <a:avLst/>
          </a:prstGeom>
          <a:noFill/>
        </p:spPr>
        <p:txBody>
          <a:bodyPr wrap="square" rtlCol="0">
            <a:spAutoFit/>
          </a:bodyPr>
          <a:lstStyle/>
          <a:p>
            <a:pPr indent="457200">
              <a:lnSpc>
                <a:spcPts val="3100"/>
              </a:lnSpc>
            </a:pPr>
            <a:r>
              <a:rPr lang="en-US" sz="3000" dirty="0" smtClean="0">
                <a:latin typeface="Times New Roman" pitchFamily="18" charset="0"/>
                <a:cs typeface="Times New Roman" pitchFamily="18" charset="0"/>
              </a:rPr>
              <a:t>A brand is a relationship between a business or organization and its audience. A brand identity is how the organization communicates its personality, tone and essence, as well as memories, emotions and experiences. </a:t>
            </a:r>
          </a:p>
          <a:p>
            <a:pPr indent="457200"/>
            <a:endParaRPr lang="en-US" sz="3200" dirty="0" smtClean="0"/>
          </a:p>
        </p:txBody>
      </p:sp>
      <p:sp>
        <p:nvSpPr>
          <p:cNvPr id="6" name="Прямоугольник 5"/>
          <p:cNvSpPr/>
          <p:nvPr/>
        </p:nvSpPr>
        <p:spPr>
          <a:xfrm>
            <a:off x="1907704" y="764704"/>
            <a:ext cx="5802935" cy="584775"/>
          </a:xfrm>
          <a:prstGeom prst="rect">
            <a:avLst/>
          </a:prstGeom>
        </p:spPr>
        <p:txBody>
          <a:bodyPr wrap="none">
            <a:spAutoFit/>
          </a:bodyPr>
          <a:lstStyle/>
          <a:p>
            <a:r>
              <a:rPr lang="en-US" sz="3200" b="1" dirty="0" smtClean="0">
                <a:solidFill>
                  <a:srgbClr val="0000FF"/>
                </a:solidFill>
                <a:latin typeface="Times New Roman" pitchFamily="18" charset="0"/>
                <a:cs typeface="Times New Roman" pitchFamily="18" charset="0"/>
              </a:rPr>
              <a:t>1. Visual identity graphic design</a:t>
            </a:r>
            <a:endParaRPr lang="en-US" sz="3200" b="1" dirty="0">
              <a:solidFill>
                <a:srgbClr val="00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5148064" y="2996952"/>
            <a:ext cx="3772669" cy="3629829"/>
          </a:xfrm>
          <a:prstGeom prst="rect">
            <a:avLst/>
          </a:prstGeom>
          <a:noFill/>
          <a:ln w="9525">
            <a:noFill/>
            <a:miter lim="800000"/>
            <a:headEnd/>
            <a:tailEnd/>
          </a:ln>
        </p:spPr>
      </p:pic>
      <p:sp>
        <p:nvSpPr>
          <p:cNvPr id="8" name="Прямоугольник 7"/>
          <p:cNvSpPr/>
          <p:nvPr/>
        </p:nvSpPr>
        <p:spPr>
          <a:xfrm>
            <a:off x="179512" y="3140968"/>
            <a:ext cx="4824536" cy="3272691"/>
          </a:xfrm>
          <a:prstGeom prst="rect">
            <a:avLst/>
          </a:prstGeom>
        </p:spPr>
        <p:txBody>
          <a:bodyPr wrap="square">
            <a:spAutoFit/>
          </a:bodyPr>
          <a:lstStyle/>
          <a:p>
            <a:pPr indent="457200" algn="just">
              <a:lnSpc>
                <a:spcPts val="3100"/>
              </a:lnSpc>
            </a:pPr>
            <a:r>
              <a:rPr lang="en-US" sz="3000" dirty="0" smtClean="0">
                <a:latin typeface="Times New Roman" pitchFamily="18" charset="0"/>
                <a:cs typeface="Times New Roman" pitchFamily="18" charset="0"/>
              </a:rPr>
              <a:t>Designers that specialize in visual identity graphic design collaborate with brand stakeholders to create assets like logos, typography, color palettes and image libraries that represent a brand’s personality.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0688"/>
            <a:ext cx="8964488" cy="2477601"/>
          </a:xfrm>
          <a:prstGeom prst="rect">
            <a:avLst/>
          </a:prstGeom>
          <a:noFill/>
        </p:spPr>
        <p:txBody>
          <a:bodyPr wrap="square" rtlCol="0">
            <a:spAutoFit/>
          </a:bodyPr>
          <a:lstStyle/>
          <a:p>
            <a:pPr indent="457200" algn="just">
              <a:lnSpc>
                <a:spcPts val="3100"/>
              </a:lnSpc>
            </a:pPr>
            <a:r>
              <a:rPr lang="en-US" sz="2800" dirty="0" smtClean="0">
                <a:latin typeface="Times New Roman" pitchFamily="18" charset="0"/>
                <a:cs typeface="Times New Roman" pitchFamily="18" charset="0"/>
              </a:rPr>
              <a:t>All companies depend on marketing efforts to gain traction and attract their target audience. The strategy used by marketing designers is based on consumer awareness and the decision-making process. Visual content is often more engaging, hence the graphics used should effectively promote and communicate with the audience. </a:t>
            </a:r>
            <a:endParaRPr lang="en-US" sz="2800" dirty="0" smtClean="0"/>
          </a:p>
        </p:txBody>
      </p:sp>
      <p:sp>
        <p:nvSpPr>
          <p:cNvPr id="6" name="Прямоугольник 5"/>
          <p:cNvSpPr/>
          <p:nvPr/>
        </p:nvSpPr>
        <p:spPr>
          <a:xfrm>
            <a:off x="1043608" y="116632"/>
            <a:ext cx="7638630" cy="584775"/>
          </a:xfrm>
          <a:prstGeom prst="rect">
            <a:avLst/>
          </a:prstGeom>
        </p:spPr>
        <p:txBody>
          <a:bodyPr wrap="none">
            <a:spAutoFit/>
          </a:bodyPr>
          <a:lstStyle/>
          <a:p>
            <a:r>
              <a:rPr lang="en-US" sz="3200" b="1" dirty="0" smtClean="0">
                <a:solidFill>
                  <a:srgbClr val="0000FF"/>
                </a:solidFill>
                <a:latin typeface="Times New Roman" pitchFamily="18" charset="0"/>
                <a:cs typeface="Times New Roman" pitchFamily="18" charset="0"/>
              </a:rPr>
              <a:t>2. Marketing &amp; advertising graphic design</a:t>
            </a:r>
          </a:p>
        </p:txBody>
      </p:sp>
      <p:sp>
        <p:nvSpPr>
          <p:cNvPr id="8" name="Прямоугольник 7"/>
          <p:cNvSpPr/>
          <p:nvPr/>
        </p:nvSpPr>
        <p:spPr>
          <a:xfrm>
            <a:off x="107504" y="3068960"/>
            <a:ext cx="6624736" cy="3477875"/>
          </a:xfrm>
          <a:prstGeom prst="rect">
            <a:avLst/>
          </a:prstGeom>
        </p:spPr>
        <p:txBody>
          <a:bodyPr wrap="square">
            <a:spAutoFit/>
          </a:bodyPr>
          <a:lstStyle/>
          <a:p>
            <a:r>
              <a:rPr lang="en-US" sz="2000" b="1" u="sng" dirty="0" smtClean="0">
                <a:latin typeface="Times New Roman" pitchFamily="18" charset="0"/>
                <a:cs typeface="Times New Roman" pitchFamily="18" charset="0"/>
              </a:rPr>
              <a:t>Examples of marketing graphic design</a:t>
            </a:r>
          </a:p>
          <a:p>
            <a:pPr>
              <a:buFont typeface="Arial" pitchFamily="34" charset="0"/>
              <a:buChar char="•"/>
            </a:pPr>
            <a:r>
              <a:rPr lang="en-US" sz="2000" dirty="0" smtClean="0">
                <a:latin typeface="Times New Roman" pitchFamily="18" charset="0"/>
                <a:cs typeface="Times New Roman" pitchFamily="18" charset="0"/>
              </a:rPr>
              <a:t>Postcards and flyers</a:t>
            </a:r>
          </a:p>
          <a:p>
            <a:pPr>
              <a:buFont typeface="Arial" pitchFamily="34" charset="0"/>
              <a:buChar char="•"/>
            </a:pPr>
            <a:r>
              <a:rPr lang="en-US" sz="2000" dirty="0" smtClean="0">
                <a:latin typeface="Times New Roman" pitchFamily="18" charset="0"/>
                <a:cs typeface="Times New Roman" pitchFamily="18" charset="0"/>
              </a:rPr>
              <a:t>Magazine and newspaper ads</a:t>
            </a:r>
          </a:p>
          <a:p>
            <a:pPr>
              <a:buFont typeface="Arial" pitchFamily="34" charset="0"/>
              <a:buChar char="•"/>
            </a:pPr>
            <a:r>
              <a:rPr lang="en-US" sz="2000" dirty="0" smtClean="0">
                <a:latin typeface="Times New Roman" pitchFamily="18" charset="0"/>
                <a:cs typeface="Times New Roman" pitchFamily="18" charset="0"/>
              </a:rPr>
              <a:t>Posters, banners and billboards</a:t>
            </a:r>
          </a:p>
          <a:p>
            <a:pPr>
              <a:buFont typeface="Arial" pitchFamily="34" charset="0"/>
              <a:buChar char="•"/>
            </a:pPr>
            <a:r>
              <a:rPr lang="en-US" sz="2000" dirty="0" err="1" smtClean="0">
                <a:latin typeface="Times New Roman" pitchFamily="18" charset="0"/>
                <a:cs typeface="Times New Roman" pitchFamily="18" charset="0"/>
              </a:rPr>
              <a:t>Infographics</a:t>
            </a:r>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Brochures (print and digital)</a:t>
            </a:r>
          </a:p>
          <a:p>
            <a:pPr>
              <a:buFont typeface="Arial" pitchFamily="34" charset="0"/>
              <a:buChar char="•"/>
            </a:pPr>
            <a:r>
              <a:rPr lang="en-US" sz="2000" dirty="0" smtClean="0">
                <a:latin typeface="Times New Roman" pitchFamily="18" charset="0"/>
                <a:cs typeface="Times New Roman" pitchFamily="18" charset="0"/>
              </a:rPr>
              <a:t>Vehicle wraps</a:t>
            </a:r>
          </a:p>
          <a:p>
            <a:pPr>
              <a:buFont typeface="Arial" pitchFamily="34" charset="0"/>
              <a:buChar char="•"/>
            </a:pPr>
            <a:r>
              <a:rPr lang="en-US" sz="2000" dirty="0" smtClean="0">
                <a:latin typeface="Times New Roman" pitchFamily="18" charset="0"/>
                <a:cs typeface="Times New Roman" pitchFamily="18" charset="0"/>
              </a:rPr>
              <a:t>Signage and trade show displays</a:t>
            </a:r>
          </a:p>
          <a:p>
            <a:pPr>
              <a:buFont typeface="Arial" pitchFamily="34" charset="0"/>
              <a:buChar char="•"/>
            </a:pPr>
            <a:r>
              <a:rPr lang="en-US" sz="2000" dirty="0" smtClean="0">
                <a:latin typeface="Times New Roman" pitchFamily="18" charset="0"/>
                <a:cs typeface="Times New Roman" pitchFamily="18" charset="0"/>
              </a:rPr>
              <a:t>Email marketing templates</a:t>
            </a:r>
          </a:p>
          <a:p>
            <a:pPr>
              <a:buFont typeface="Arial" pitchFamily="34" charset="0"/>
              <a:buChar char="•"/>
            </a:pPr>
            <a:r>
              <a:rPr lang="en-US" sz="2000" dirty="0" smtClean="0">
                <a:latin typeface="Times New Roman" pitchFamily="18" charset="0"/>
                <a:cs typeface="Times New Roman" pitchFamily="18" charset="0"/>
              </a:rPr>
              <a:t>Menus</a:t>
            </a:r>
          </a:p>
          <a:p>
            <a:pPr>
              <a:buFont typeface="Arial" pitchFamily="34" charset="0"/>
              <a:buChar char="•"/>
            </a:pPr>
            <a:r>
              <a:rPr lang="en-US" sz="2000" dirty="0" smtClean="0">
                <a:latin typeface="Times New Roman" pitchFamily="18" charset="0"/>
                <a:cs typeface="Times New Roman" pitchFamily="18" charset="0"/>
              </a:rPr>
              <a:t>Social media ads, banners and graphics</a:t>
            </a:r>
          </a:p>
        </p:txBody>
      </p:sp>
      <p:pic>
        <p:nvPicPr>
          <p:cNvPr id="3074" name="Picture 2"/>
          <p:cNvPicPr>
            <a:picLocks noChangeAspect="1" noChangeArrowheads="1"/>
          </p:cNvPicPr>
          <p:nvPr/>
        </p:nvPicPr>
        <p:blipFill>
          <a:blip r:embed="rId2" cstate="print"/>
          <a:srcRect/>
          <a:stretch>
            <a:fillRect/>
          </a:stretch>
        </p:blipFill>
        <p:spPr bwMode="auto">
          <a:xfrm>
            <a:off x="5220072" y="3140968"/>
            <a:ext cx="3578263" cy="352839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838</Words>
  <Application>Microsoft Office PowerPoint</Application>
  <PresentationFormat>Экран (4:3)</PresentationFormat>
  <Paragraphs>87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Graphic design </vt:lpstr>
      <vt:lpstr>1. What is graphic design?  </vt:lpstr>
      <vt:lpstr>2. History of graphic design  </vt:lpstr>
      <vt:lpstr> </vt:lpstr>
      <vt:lpstr> </vt:lpstr>
      <vt:lpstr> </vt:lpstr>
      <vt:lpstr> </vt:lpstr>
      <vt:lpstr>3. Types of graphic design   </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design </dc:title>
  <dc:creator>khaleeva</dc:creator>
  <cp:lastModifiedBy>khaleeva</cp:lastModifiedBy>
  <cp:revision>33</cp:revision>
  <dcterms:created xsi:type="dcterms:W3CDTF">2023-10-04T12:53:06Z</dcterms:created>
  <dcterms:modified xsi:type="dcterms:W3CDTF">2023-10-05T07:04:23Z</dcterms:modified>
</cp:coreProperties>
</file>