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3" r:id="rId4"/>
    <p:sldId id="276" r:id="rId5"/>
    <p:sldId id="261" r:id="rId6"/>
    <p:sldId id="272" r:id="rId7"/>
    <p:sldId id="269" r:id="rId8"/>
    <p:sldId id="267" r:id="rId9"/>
    <p:sldId id="271" r:id="rId10"/>
    <p:sldId id="268" r:id="rId11"/>
    <p:sldId id="27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1373" autoAdjust="0"/>
  </p:normalViewPr>
  <p:slideViewPr>
    <p:cSldViewPr>
      <p:cViewPr varScale="1">
        <p:scale>
          <a:sx n="105" d="100"/>
          <a:sy n="105" d="100"/>
        </p:scale>
        <p:origin x="181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07/relationships/hdphoto" Target="../media/hdphoto1.wdp"/><Relationship Id="rId1" Type="http://schemas.openxmlformats.org/officeDocument/2006/relationships/image" Target="../media/image6.png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07/relationships/hdphoto" Target="../media/hdphoto1.wdp"/><Relationship Id="rId1" Type="http://schemas.openxmlformats.org/officeDocument/2006/relationships/image" Target="../media/image6.png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8CBD47-8AEA-44F6-8EBA-ECB027C808CF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72077EE8-1E16-4977-A388-130B721C8E28}">
      <dgm:prSet phldrT="[Текст]" custT="1"/>
      <dgm:spPr/>
      <dgm:t>
        <a:bodyPr/>
        <a:lstStyle/>
        <a:p>
          <a:pPr algn="ctr"/>
          <a:r>
            <a:rPr lang="ru-RU" sz="1600" b="1" i="1" dirty="0" smtClean="0">
              <a:solidFill>
                <a:schemeClr val="tx1"/>
              </a:solidFill>
              <a:latin typeface="GOST type B" pitchFamily="34" charset="0"/>
            </a:rPr>
            <a:t>Сопряжение прямой с дугой окружности</a:t>
          </a:r>
          <a:endParaRPr lang="ru-RU" sz="1600" b="1" i="1" dirty="0">
            <a:solidFill>
              <a:schemeClr val="tx1"/>
            </a:solidFill>
            <a:latin typeface="GOST type B" pitchFamily="34" charset="0"/>
          </a:endParaRPr>
        </a:p>
      </dgm:t>
    </dgm:pt>
    <dgm:pt modelId="{A6C9EE35-BD77-4037-9123-C26097B2EB69}" type="parTrans" cxnId="{1A92A53D-679F-4FF1-BB30-AB4C59B4D168}">
      <dgm:prSet/>
      <dgm:spPr/>
      <dgm:t>
        <a:bodyPr/>
        <a:lstStyle/>
        <a:p>
          <a:endParaRPr lang="ru-RU"/>
        </a:p>
      </dgm:t>
    </dgm:pt>
    <dgm:pt modelId="{142F7159-33AB-4325-ABD5-E07BA0B1377F}" type="sibTrans" cxnId="{1A92A53D-679F-4FF1-BB30-AB4C59B4D168}">
      <dgm:prSet/>
      <dgm:spPr/>
      <dgm:t>
        <a:bodyPr/>
        <a:lstStyle/>
        <a:p>
          <a:endParaRPr lang="ru-RU"/>
        </a:p>
      </dgm:t>
    </dgm:pt>
    <dgm:pt modelId="{7C5D9441-9A6D-4ACF-BC37-2FE201D89D14}">
      <dgm:prSet phldrT="[Текст]" custT="1"/>
      <dgm:spPr/>
      <dgm:t>
        <a:bodyPr/>
        <a:lstStyle/>
        <a:p>
          <a:pPr algn="ctr"/>
          <a:r>
            <a:rPr lang="ru-RU" sz="1600" b="1" i="1" dirty="0" smtClean="0">
              <a:solidFill>
                <a:schemeClr val="tx1"/>
              </a:solidFill>
              <a:latin typeface="GOST type B" pitchFamily="34" charset="0"/>
            </a:rPr>
            <a:t>Сопряжение дуги с </a:t>
          </a:r>
          <a:r>
            <a:rPr lang="ru-RU" sz="1600" b="1" i="1" dirty="0" smtClean="0">
              <a:solidFill>
                <a:schemeClr val="tx1"/>
              </a:solidFill>
              <a:latin typeface="GOST type B" pitchFamily="34" charset="0"/>
            </a:rPr>
            <a:t>дугой  </a:t>
          </a:r>
        </a:p>
        <a:p>
          <a:pPr algn="ctr"/>
          <a:r>
            <a:rPr lang="ru-RU" sz="1600" b="1" i="1" dirty="0" err="1" smtClean="0">
              <a:solidFill>
                <a:schemeClr val="tx1"/>
              </a:solidFill>
              <a:latin typeface="GOST type B" pitchFamily="34" charset="0"/>
            </a:rPr>
            <a:t>Внешнее,внутреннее,смешанное</a:t>
          </a:r>
          <a:endParaRPr lang="ru-RU" sz="1600" b="1" i="1" dirty="0">
            <a:solidFill>
              <a:schemeClr val="tx1"/>
            </a:solidFill>
            <a:latin typeface="GOST type B" pitchFamily="34" charset="0"/>
          </a:endParaRPr>
        </a:p>
      </dgm:t>
    </dgm:pt>
    <dgm:pt modelId="{6972F81E-8258-4F21-8760-DEE48935468A}" type="parTrans" cxnId="{7434C815-B552-4863-8E98-1468F60C2E79}">
      <dgm:prSet/>
      <dgm:spPr/>
      <dgm:t>
        <a:bodyPr/>
        <a:lstStyle/>
        <a:p>
          <a:endParaRPr lang="ru-RU"/>
        </a:p>
      </dgm:t>
    </dgm:pt>
    <dgm:pt modelId="{782DF11D-3E68-4DFB-B193-4310865C84BC}" type="sibTrans" cxnId="{7434C815-B552-4863-8E98-1468F60C2E79}">
      <dgm:prSet/>
      <dgm:spPr/>
      <dgm:t>
        <a:bodyPr/>
        <a:lstStyle/>
        <a:p>
          <a:endParaRPr lang="ru-RU"/>
        </a:p>
      </dgm:t>
    </dgm:pt>
    <dgm:pt modelId="{FD611971-589E-4065-A4B2-A58581F1BCD5}">
      <dgm:prSet phldrT="[Текст]" custT="1"/>
      <dgm:spPr/>
      <dgm:t>
        <a:bodyPr/>
        <a:lstStyle/>
        <a:p>
          <a:pPr algn="ctr"/>
          <a:r>
            <a:rPr lang="ru-RU" sz="1600" b="1" i="1" dirty="0" smtClean="0">
              <a:solidFill>
                <a:schemeClr val="tx1"/>
              </a:solidFill>
              <a:latin typeface="GOST type B" pitchFamily="34" charset="0"/>
            </a:rPr>
            <a:t>Сопряжение двух сторон угла  </a:t>
          </a:r>
          <a:r>
            <a:rPr lang="ru-RU" sz="1600" b="1" i="1" dirty="0" err="1" smtClean="0">
              <a:solidFill>
                <a:schemeClr val="tx1"/>
              </a:solidFill>
              <a:latin typeface="GOST type B" pitchFamily="34" charset="0"/>
            </a:rPr>
            <a:t>прямого,острого,тупого</a:t>
          </a:r>
          <a:endParaRPr lang="ru-RU" sz="1600" b="1" i="1" dirty="0">
            <a:solidFill>
              <a:schemeClr val="tx1"/>
            </a:solidFill>
            <a:latin typeface="GOST type B" pitchFamily="34" charset="0"/>
          </a:endParaRPr>
        </a:p>
      </dgm:t>
    </dgm:pt>
    <dgm:pt modelId="{B5A69DE7-CAEA-4AD0-8387-087860D5CBAE}" type="sibTrans" cxnId="{80B1C7E6-6B42-4BAA-9658-B3AE32EDC027}">
      <dgm:prSet/>
      <dgm:spPr/>
      <dgm:t>
        <a:bodyPr/>
        <a:lstStyle/>
        <a:p>
          <a:endParaRPr lang="ru-RU"/>
        </a:p>
      </dgm:t>
    </dgm:pt>
    <dgm:pt modelId="{8C4DCD6E-47D5-4554-82BC-2AB3DDD5A210}" type="parTrans" cxnId="{80B1C7E6-6B42-4BAA-9658-B3AE32EDC027}">
      <dgm:prSet/>
      <dgm:spPr/>
      <dgm:t>
        <a:bodyPr/>
        <a:lstStyle/>
        <a:p>
          <a:endParaRPr lang="ru-RU"/>
        </a:p>
      </dgm:t>
    </dgm:pt>
    <dgm:pt modelId="{6084759D-1DAD-40AE-A595-642585AF186D}" type="pres">
      <dgm:prSet presAssocID="{0B8CBD47-8AEA-44F6-8EBA-ECB027C808CF}" presName="diagram" presStyleCnt="0">
        <dgm:presLayoutVars>
          <dgm:dir/>
          <dgm:animLvl val="lvl"/>
          <dgm:resizeHandles val="exact"/>
        </dgm:presLayoutVars>
      </dgm:prSet>
      <dgm:spPr/>
    </dgm:pt>
    <dgm:pt modelId="{3663FDC0-8674-4392-8166-FD8E44434727}" type="pres">
      <dgm:prSet presAssocID="{FD611971-589E-4065-A4B2-A58581F1BCD5}" presName="compNode" presStyleCnt="0"/>
      <dgm:spPr/>
    </dgm:pt>
    <dgm:pt modelId="{DED78F0C-6F36-46C8-84A9-8FFBA662BE2A}" type="pres">
      <dgm:prSet presAssocID="{FD611971-589E-4065-A4B2-A58581F1BCD5}" presName="childRect" presStyleLbl="bgAcc1" presStyleIdx="0" presStyleCnt="3" custScaleX="136367" custScaleY="218919" custLinFactNeighborX="-232" custLinFactNeighborY="-3166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72A0FECA-4200-4E33-955F-6113D6EF91C0}" type="pres">
      <dgm:prSet presAssocID="{FD611971-589E-4065-A4B2-A58581F1BCD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3D95E-DEA2-4B1A-AD36-78065F7199BA}" type="pres">
      <dgm:prSet presAssocID="{FD611971-589E-4065-A4B2-A58581F1BCD5}" presName="parentRect" presStyleLbl="alignNode1" presStyleIdx="0" presStyleCnt="3" custScaleX="121220" custScaleY="163581" custLinFactY="23867" custLinFactNeighborX="-3367" custLinFactNeighborY="100000"/>
      <dgm:spPr/>
      <dgm:t>
        <a:bodyPr/>
        <a:lstStyle/>
        <a:p>
          <a:endParaRPr lang="ru-RU"/>
        </a:p>
      </dgm:t>
    </dgm:pt>
    <dgm:pt modelId="{2AFFD6F1-7892-4FF5-A879-9D0FC0FDD991}" type="pres">
      <dgm:prSet presAssocID="{FD611971-589E-4065-A4B2-A58581F1BCD5}" presName="adorn" presStyleLbl="fgAccFollowNode1" presStyleIdx="0" presStyleCnt="3" custAng="0" custLinFactY="38602" custLinFactNeighborX="9999" custLinFactNeighborY="100000"/>
      <dgm:spPr>
        <a:prstGeom prst="smileyFac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A57F7C9-B316-4049-800A-7773068ABA4E}" type="pres">
      <dgm:prSet presAssocID="{B5A69DE7-CAEA-4AD0-8387-087860D5CBA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228043C-C8C4-40E7-9F44-77EA8407A4B8}" type="pres">
      <dgm:prSet presAssocID="{72077EE8-1E16-4977-A388-130B721C8E28}" presName="compNode" presStyleCnt="0"/>
      <dgm:spPr/>
    </dgm:pt>
    <dgm:pt modelId="{55B4FE27-0597-4502-B9CC-3CD92FB33E30}" type="pres">
      <dgm:prSet presAssocID="{72077EE8-1E16-4977-A388-130B721C8E28}" presName="childRect" presStyleLbl="bgAcc1" presStyleIdx="1" presStyleCnt="3" custScaleX="143621" custScaleY="228767" custLinFactNeighborX="-838" custLinFactNeighborY="-3503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F0DB44BF-0CAB-48AC-A23D-BF14CEF3ADFB}" type="pres">
      <dgm:prSet presAssocID="{72077EE8-1E16-4977-A388-130B721C8E2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D0E5B-0D3B-4C23-B839-02C32E836826}" type="pres">
      <dgm:prSet presAssocID="{72077EE8-1E16-4977-A388-130B721C8E28}" presName="parentRect" presStyleLbl="alignNode1" presStyleIdx="1" presStyleCnt="3" custScaleX="132316" custScaleY="166980" custLinFactY="36237" custLinFactNeighborX="245" custLinFactNeighborY="100000"/>
      <dgm:spPr/>
      <dgm:t>
        <a:bodyPr/>
        <a:lstStyle/>
        <a:p>
          <a:endParaRPr lang="ru-RU"/>
        </a:p>
      </dgm:t>
    </dgm:pt>
    <dgm:pt modelId="{E3240DD0-E871-4734-8BBA-F15F6C0116AA}" type="pres">
      <dgm:prSet presAssocID="{72077EE8-1E16-4977-A388-130B721C8E28}" presName="adorn" presStyleLbl="fgAccFollowNode1" presStyleIdx="1" presStyleCnt="3" custLinFactY="22926" custLinFactNeighborX="4932" custLinFactNeighborY="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02D5D17-D2C2-48CF-AD54-BB5782DEE119}" type="pres">
      <dgm:prSet presAssocID="{142F7159-33AB-4325-ABD5-E07BA0B1377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346A843-FC08-422D-9CE5-0521CAFA60D1}" type="pres">
      <dgm:prSet presAssocID="{7C5D9441-9A6D-4ACF-BC37-2FE201D89D14}" presName="compNode" presStyleCnt="0"/>
      <dgm:spPr/>
    </dgm:pt>
    <dgm:pt modelId="{5821C6EA-A46A-4AF6-842F-0EC2CEE38E9B}" type="pres">
      <dgm:prSet presAssocID="{7C5D9441-9A6D-4ACF-BC37-2FE201D89D14}" presName="childRect" presStyleLbl="bgAcc1" presStyleIdx="2" presStyleCnt="3" custScaleX="202969" custScaleY="220976" custLinFactNeighborX="2948" custLinFactNeighborY="-34858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1472DFF8-DC0F-4EA6-B7D2-A2D83FA8FD3E}" type="pres">
      <dgm:prSet presAssocID="{7C5D9441-9A6D-4ACF-BC37-2FE201D89D1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6A1B5-5DB0-4EAF-8D46-FE411DFCE590}" type="pres">
      <dgm:prSet presAssocID="{7C5D9441-9A6D-4ACF-BC37-2FE201D89D14}" presName="parentRect" presStyleLbl="alignNode1" presStyleIdx="2" presStyleCnt="3" custScaleX="199713" custScaleY="188213" custLinFactY="40640" custLinFactNeighborX="2701" custLinFactNeighborY="100000"/>
      <dgm:spPr/>
      <dgm:t>
        <a:bodyPr/>
        <a:lstStyle/>
        <a:p>
          <a:endParaRPr lang="ru-RU"/>
        </a:p>
      </dgm:t>
    </dgm:pt>
    <dgm:pt modelId="{F762035D-7AC6-403A-BE7D-F299DE2F9C6D}" type="pres">
      <dgm:prSet presAssocID="{7C5D9441-9A6D-4ACF-BC37-2FE201D89D14}" presName="adorn" presStyleLbl="fgAccFollowNode1" presStyleIdx="2" presStyleCnt="3" custLinFactX="21535" custLinFactY="42094" custLinFactNeighborX="100000" custLinFactNeighborY="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5C9719F-75BA-4CE7-8140-E6BE96F75692}" type="presOf" srcId="{FD611971-589E-4065-A4B2-A58581F1BCD5}" destId="{F1C3D95E-DEA2-4B1A-AD36-78065F7199BA}" srcOrd="1" destOrd="0" presId="urn:microsoft.com/office/officeart/2005/8/layout/bList2#1"/>
    <dgm:cxn modelId="{12977B9C-2C32-4843-B04C-DA4591AFDED9}" type="presOf" srcId="{FD611971-589E-4065-A4B2-A58581F1BCD5}" destId="{72A0FECA-4200-4E33-955F-6113D6EF91C0}" srcOrd="0" destOrd="0" presId="urn:microsoft.com/office/officeart/2005/8/layout/bList2#1"/>
    <dgm:cxn modelId="{27A6A3B0-49A5-40FD-A925-26208C96AD6B}" type="presOf" srcId="{0B8CBD47-8AEA-44F6-8EBA-ECB027C808CF}" destId="{6084759D-1DAD-40AE-A595-642585AF186D}" srcOrd="0" destOrd="0" presId="urn:microsoft.com/office/officeart/2005/8/layout/bList2#1"/>
    <dgm:cxn modelId="{198D7F92-7F57-4FF4-A34E-9DF8DCE24B86}" type="presOf" srcId="{142F7159-33AB-4325-ABD5-E07BA0B1377F}" destId="{B02D5D17-D2C2-48CF-AD54-BB5782DEE119}" srcOrd="0" destOrd="0" presId="urn:microsoft.com/office/officeart/2005/8/layout/bList2#1"/>
    <dgm:cxn modelId="{7434C815-B552-4863-8E98-1468F60C2E79}" srcId="{0B8CBD47-8AEA-44F6-8EBA-ECB027C808CF}" destId="{7C5D9441-9A6D-4ACF-BC37-2FE201D89D14}" srcOrd="2" destOrd="0" parTransId="{6972F81E-8258-4F21-8760-DEE48935468A}" sibTransId="{782DF11D-3E68-4DFB-B193-4310865C84BC}"/>
    <dgm:cxn modelId="{2BC6EB8A-5901-4E5A-950C-1202D79707BD}" type="presOf" srcId="{72077EE8-1E16-4977-A388-130B721C8E28}" destId="{3ADD0E5B-0D3B-4C23-B839-02C32E836826}" srcOrd="1" destOrd="0" presId="urn:microsoft.com/office/officeart/2005/8/layout/bList2#1"/>
    <dgm:cxn modelId="{5F5D4F64-744E-4DF0-9431-D54562B96C88}" type="presOf" srcId="{7C5D9441-9A6D-4ACF-BC37-2FE201D89D14}" destId="{1472DFF8-DC0F-4EA6-B7D2-A2D83FA8FD3E}" srcOrd="0" destOrd="0" presId="urn:microsoft.com/office/officeart/2005/8/layout/bList2#1"/>
    <dgm:cxn modelId="{80B1C7E6-6B42-4BAA-9658-B3AE32EDC027}" srcId="{0B8CBD47-8AEA-44F6-8EBA-ECB027C808CF}" destId="{FD611971-589E-4065-A4B2-A58581F1BCD5}" srcOrd="0" destOrd="0" parTransId="{8C4DCD6E-47D5-4554-82BC-2AB3DDD5A210}" sibTransId="{B5A69DE7-CAEA-4AD0-8387-087860D5CBAE}"/>
    <dgm:cxn modelId="{37938B79-AB6A-4213-9DEF-6F15BE24C19F}" type="presOf" srcId="{7C5D9441-9A6D-4ACF-BC37-2FE201D89D14}" destId="{7FC6A1B5-5DB0-4EAF-8D46-FE411DFCE590}" srcOrd="1" destOrd="0" presId="urn:microsoft.com/office/officeart/2005/8/layout/bList2#1"/>
    <dgm:cxn modelId="{E0D4D0C1-8996-453B-9438-7B0C9040EA41}" type="presOf" srcId="{72077EE8-1E16-4977-A388-130B721C8E28}" destId="{F0DB44BF-0CAB-48AC-A23D-BF14CEF3ADFB}" srcOrd="0" destOrd="0" presId="urn:microsoft.com/office/officeart/2005/8/layout/bList2#1"/>
    <dgm:cxn modelId="{F3C6EB24-F760-4471-A98B-B6E86A1A4590}" type="presOf" srcId="{B5A69DE7-CAEA-4AD0-8387-087860D5CBAE}" destId="{AA57F7C9-B316-4049-800A-7773068ABA4E}" srcOrd="0" destOrd="0" presId="urn:microsoft.com/office/officeart/2005/8/layout/bList2#1"/>
    <dgm:cxn modelId="{1A92A53D-679F-4FF1-BB30-AB4C59B4D168}" srcId="{0B8CBD47-8AEA-44F6-8EBA-ECB027C808CF}" destId="{72077EE8-1E16-4977-A388-130B721C8E28}" srcOrd="1" destOrd="0" parTransId="{A6C9EE35-BD77-4037-9123-C26097B2EB69}" sibTransId="{142F7159-33AB-4325-ABD5-E07BA0B1377F}"/>
    <dgm:cxn modelId="{70D84D53-2096-4667-874C-601E991D5E2A}" type="presParOf" srcId="{6084759D-1DAD-40AE-A595-642585AF186D}" destId="{3663FDC0-8674-4392-8166-FD8E44434727}" srcOrd="0" destOrd="0" presId="urn:microsoft.com/office/officeart/2005/8/layout/bList2#1"/>
    <dgm:cxn modelId="{947D5C30-2FBB-443A-B3A3-B4901908A9F7}" type="presParOf" srcId="{3663FDC0-8674-4392-8166-FD8E44434727}" destId="{DED78F0C-6F36-46C8-84A9-8FFBA662BE2A}" srcOrd="0" destOrd="0" presId="urn:microsoft.com/office/officeart/2005/8/layout/bList2#1"/>
    <dgm:cxn modelId="{B808D729-F2BB-4ED4-A7F3-24C98A311F6C}" type="presParOf" srcId="{3663FDC0-8674-4392-8166-FD8E44434727}" destId="{72A0FECA-4200-4E33-955F-6113D6EF91C0}" srcOrd="1" destOrd="0" presId="urn:microsoft.com/office/officeart/2005/8/layout/bList2#1"/>
    <dgm:cxn modelId="{9EF0E533-0418-4C9C-8F3D-1985F73841A8}" type="presParOf" srcId="{3663FDC0-8674-4392-8166-FD8E44434727}" destId="{F1C3D95E-DEA2-4B1A-AD36-78065F7199BA}" srcOrd="2" destOrd="0" presId="urn:microsoft.com/office/officeart/2005/8/layout/bList2#1"/>
    <dgm:cxn modelId="{AEF33E24-96A8-49C3-808C-2E781F103765}" type="presParOf" srcId="{3663FDC0-8674-4392-8166-FD8E44434727}" destId="{2AFFD6F1-7892-4FF5-A879-9D0FC0FDD991}" srcOrd="3" destOrd="0" presId="urn:microsoft.com/office/officeart/2005/8/layout/bList2#1"/>
    <dgm:cxn modelId="{5A38DA1C-3755-476C-8417-A12238D72393}" type="presParOf" srcId="{6084759D-1DAD-40AE-A595-642585AF186D}" destId="{AA57F7C9-B316-4049-800A-7773068ABA4E}" srcOrd="1" destOrd="0" presId="urn:microsoft.com/office/officeart/2005/8/layout/bList2#1"/>
    <dgm:cxn modelId="{713485FE-D9FC-4869-B8F6-3226E5EE4836}" type="presParOf" srcId="{6084759D-1DAD-40AE-A595-642585AF186D}" destId="{5228043C-C8C4-40E7-9F44-77EA8407A4B8}" srcOrd="2" destOrd="0" presId="urn:microsoft.com/office/officeart/2005/8/layout/bList2#1"/>
    <dgm:cxn modelId="{E6104E7A-64AB-4562-873D-4EF2C86CC7E0}" type="presParOf" srcId="{5228043C-C8C4-40E7-9F44-77EA8407A4B8}" destId="{55B4FE27-0597-4502-B9CC-3CD92FB33E30}" srcOrd="0" destOrd="0" presId="urn:microsoft.com/office/officeart/2005/8/layout/bList2#1"/>
    <dgm:cxn modelId="{5ADAEA2A-4AD6-4104-8460-EFACAD70E8D0}" type="presParOf" srcId="{5228043C-C8C4-40E7-9F44-77EA8407A4B8}" destId="{F0DB44BF-0CAB-48AC-A23D-BF14CEF3ADFB}" srcOrd="1" destOrd="0" presId="urn:microsoft.com/office/officeart/2005/8/layout/bList2#1"/>
    <dgm:cxn modelId="{48ED8DE0-A2B5-458E-BA27-06A657113388}" type="presParOf" srcId="{5228043C-C8C4-40E7-9F44-77EA8407A4B8}" destId="{3ADD0E5B-0D3B-4C23-B839-02C32E836826}" srcOrd="2" destOrd="0" presId="urn:microsoft.com/office/officeart/2005/8/layout/bList2#1"/>
    <dgm:cxn modelId="{F04E3BFB-5FF2-4754-94F2-2D36F6A271E9}" type="presParOf" srcId="{5228043C-C8C4-40E7-9F44-77EA8407A4B8}" destId="{E3240DD0-E871-4734-8BBA-F15F6C0116AA}" srcOrd="3" destOrd="0" presId="urn:microsoft.com/office/officeart/2005/8/layout/bList2#1"/>
    <dgm:cxn modelId="{9E419A48-5720-448B-9EB9-5681D2772583}" type="presParOf" srcId="{6084759D-1DAD-40AE-A595-642585AF186D}" destId="{B02D5D17-D2C2-48CF-AD54-BB5782DEE119}" srcOrd="3" destOrd="0" presId="urn:microsoft.com/office/officeart/2005/8/layout/bList2#1"/>
    <dgm:cxn modelId="{96E5ED97-F377-49EE-8946-AF86A74A8233}" type="presParOf" srcId="{6084759D-1DAD-40AE-A595-642585AF186D}" destId="{D346A843-FC08-422D-9CE5-0521CAFA60D1}" srcOrd="4" destOrd="0" presId="urn:microsoft.com/office/officeart/2005/8/layout/bList2#1"/>
    <dgm:cxn modelId="{520A20C7-0886-416D-8E30-CDE0B50D43AC}" type="presParOf" srcId="{D346A843-FC08-422D-9CE5-0521CAFA60D1}" destId="{5821C6EA-A46A-4AF6-842F-0EC2CEE38E9B}" srcOrd="0" destOrd="0" presId="urn:microsoft.com/office/officeart/2005/8/layout/bList2#1"/>
    <dgm:cxn modelId="{B67C3F67-AFD6-4A52-B9BA-2A2C6135DBFC}" type="presParOf" srcId="{D346A843-FC08-422D-9CE5-0521CAFA60D1}" destId="{1472DFF8-DC0F-4EA6-B7D2-A2D83FA8FD3E}" srcOrd="1" destOrd="0" presId="urn:microsoft.com/office/officeart/2005/8/layout/bList2#1"/>
    <dgm:cxn modelId="{712EE546-26AC-4D5C-99F4-6A9C01513E8F}" type="presParOf" srcId="{D346A843-FC08-422D-9CE5-0521CAFA60D1}" destId="{7FC6A1B5-5DB0-4EAF-8D46-FE411DFCE590}" srcOrd="2" destOrd="0" presId="urn:microsoft.com/office/officeart/2005/8/layout/bList2#1"/>
    <dgm:cxn modelId="{A5A4A3F5-17E8-4F42-813F-3BC0BF77C8D4}" type="presParOf" srcId="{D346A843-FC08-422D-9CE5-0521CAFA60D1}" destId="{F762035D-7AC6-403A-BE7D-F299DE2F9C6D}" srcOrd="3" destOrd="0" presId="urn:microsoft.com/office/officeart/2005/8/layout/bList2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78F0C-6F36-46C8-84A9-8FFBA662BE2A}">
      <dsp:nvSpPr>
        <dsp:cNvPr id="0" name=""/>
        <dsp:cNvSpPr/>
      </dsp:nvSpPr>
      <dsp:spPr>
        <a:xfrm>
          <a:off x="0" y="942257"/>
          <a:ext cx="2275783" cy="272723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3D95E-DEA2-4B1A-AD36-78065F7199BA}">
      <dsp:nvSpPr>
        <dsp:cNvPr id="0" name=""/>
        <dsp:cNvSpPr/>
      </dsp:nvSpPr>
      <dsp:spPr>
        <a:xfrm>
          <a:off x="72002" y="3816424"/>
          <a:ext cx="2023000" cy="876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  <a:latin typeface="GOST type B" pitchFamily="34" charset="0"/>
            </a:rPr>
            <a:t>Сопряжение двух сторон угла  </a:t>
          </a:r>
          <a:r>
            <a:rPr lang="ru-RU" sz="1600" b="1" i="1" kern="1200" dirty="0" err="1" smtClean="0">
              <a:solidFill>
                <a:schemeClr val="tx1"/>
              </a:solidFill>
              <a:latin typeface="GOST type B" pitchFamily="34" charset="0"/>
            </a:rPr>
            <a:t>прямого,острого,тупого</a:t>
          </a:r>
          <a:endParaRPr lang="ru-RU" sz="1600" b="1" i="1" kern="1200" dirty="0">
            <a:solidFill>
              <a:schemeClr val="tx1"/>
            </a:solidFill>
            <a:latin typeface="GOST type B" pitchFamily="34" charset="0"/>
          </a:endParaRPr>
        </a:p>
      </dsp:txBody>
      <dsp:txXfrm>
        <a:off x="72002" y="3816424"/>
        <a:ext cx="1424648" cy="876275"/>
      </dsp:txXfrm>
    </dsp:sp>
    <dsp:sp modelId="{2AFFD6F1-7892-4FF5-A879-9D0FC0FDD991}">
      <dsp:nvSpPr>
        <dsp:cNvPr id="0" name=""/>
        <dsp:cNvSpPr/>
      </dsp:nvSpPr>
      <dsp:spPr>
        <a:xfrm>
          <a:off x="1586132" y="4217854"/>
          <a:ext cx="584103" cy="584103"/>
        </a:xfrm>
        <a:prstGeom prst="smileyFac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4FE27-0597-4502-B9CC-3CD92FB33E30}">
      <dsp:nvSpPr>
        <dsp:cNvPr id="0" name=""/>
        <dsp:cNvSpPr/>
      </dsp:nvSpPr>
      <dsp:spPr>
        <a:xfrm>
          <a:off x="2408307" y="838871"/>
          <a:ext cx="2396843" cy="2849919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D0E5B-0D3B-4C23-B839-02C32E836826}">
      <dsp:nvSpPr>
        <dsp:cNvPr id="0" name=""/>
        <dsp:cNvSpPr/>
      </dsp:nvSpPr>
      <dsp:spPr>
        <a:xfrm>
          <a:off x="2520714" y="3873584"/>
          <a:ext cx="2208177" cy="894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  <a:latin typeface="GOST type B" pitchFamily="34" charset="0"/>
            </a:rPr>
            <a:t>Сопряжение прямой с дугой окружности</a:t>
          </a:r>
          <a:endParaRPr lang="ru-RU" sz="1600" b="1" i="1" kern="1200" dirty="0">
            <a:solidFill>
              <a:schemeClr val="tx1"/>
            </a:solidFill>
            <a:latin typeface="GOST type B" pitchFamily="34" charset="0"/>
          </a:endParaRPr>
        </a:p>
      </dsp:txBody>
      <dsp:txXfrm>
        <a:off x="2520714" y="3873584"/>
        <a:ext cx="1555054" cy="894483"/>
      </dsp:txXfrm>
    </dsp:sp>
    <dsp:sp modelId="{E3240DD0-E871-4734-8BBA-F15F6C0116AA}">
      <dsp:nvSpPr>
        <dsp:cNvPr id="0" name=""/>
        <dsp:cNvSpPr/>
      </dsp:nvSpPr>
      <dsp:spPr>
        <a:xfrm>
          <a:off x="4037557" y="4126290"/>
          <a:ext cx="584103" cy="58410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1C6EA-A46A-4AF6-842F-0EC2CEE38E9B}">
      <dsp:nvSpPr>
        <dsp:cNvPr id="0" name=""/>
        <dsp:cNvSpPr/>
      </dsp:nvSpPr>
      <dsp:spPr>
        <a:xfrm>
          <a:off x="4965645" y="880412"/>
          <a:ext cx="3387282" cy="275286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6A1B5-5DB0-4EAF-8D46-FE411DFCE590}">
      <dsp:nvSpPr>
        <dsp:cNvPr id="0" name=""/>
        <dsp:cNvSpPr/>
      </dsp:nvSpPr>
      <dsp:spPr>
        <a:xfrm>
          <a:off x="5019984" y="3831095"/>
          <a:ext cx="3332943" cy="1008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  <a:latin typeface="GOST type B" pitchFamily="34" charset="0"/>
            </a:rPr>
            <a:t>Сопряжение дуги с </a:t>
          </a:r>
          <a:r>
            <a:rPr lang="ru-RU" sz="1600" b="1" i="1" kern="1200" dirty="0" smtClean="0">
              <a:solidFill>
                <a:schemeClr val="tx1"/>
              </a:solidFill>
              <a:latin typeface="GOST type B" pitchFamily="34" charset="0"/>
            </a:rPr>
            <a:t>дугой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solidFill>
                <a:schemeClr val="tx1"/>
              </a:solidFill>
              <a:latin typeface="GOST type B" pitchFamily="34" charset="0"/>
            </a:rPr>
            <a:t>Внешнее,внутреннее,смешанное</a:t>
          </a:r>
          <a:endParaRPr lang="ru-RU" sz="1600" b="1" i="1" kern="1200" dirty="0">
            <a:solidFill>
              <a:schemeClr val="tx1"/>
            </a:solidFill>
            <a:latin typeface="GOST type B" pitchFamily="34" charset="0"/>
          </a:endParaRPr>
        </a:p>
      </dsp:txBody>
      <dsp:txXfrm>
        <a:off x="5019984" y="3831095"/>
        <a:ext cx="2347143" cy="1008224"/>
      </dsp:txXfrm>
    </dsp:sp>
    <dsp:sp modelId="{F762035D-7AC6-403A-BE7D-F299DE2F9C6D}">
      <dsp:nvSpPr>
        <dsp:cNvPr id="0" name=""/>
        <dsp:cNvSpPr/>
      </dsp:nvSpPr>
      <dsp:spPr>
        <a:xfrm>
          <a:off x="7755409" y="4229046"/>
          <a:ext cx="584103" cy="58410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368F3-8697-45A5-8E43-1C2E3000640A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4E7E1-26CE-4426-8BA5-DE71036CDC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Преподаватель </a:t>
            </a:r>
            <a:r>
              <a:rPr lang="ru-RU" dirty="0" err="1" smtClean="0"/>
              <a:t>Лучинина</a:t>
            </a:r>
            <a:r>
              <a:rPr lang="ru-RU" smtClean="0"/>
              <a:t> И.А.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4E7E1-26CE-4426-8BA5-DE71036CDC2E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b="1" dirty="0" smtClean="0"/>
              <a:t>В</a:t>
            </a:r>
            <a:r>
              <a:rPr lang="ru-RU" sz="1600" b="1" baseline="0" dirty="0" smtClean="0"/>
              <a:t> практической работе при построении деление окружности на равные </a:t>
            </a:r>
            <a:r>
              <a:rPr lang="ru-RU" sz="1600" b="1" baseline="0" dirty="0" err="1" smtClean="0"/>
              <a:t>части,сопряжения,нанесение</a:t>
            </a:r>
            <a:r>
              <a:rPr lang="ru-RU" sz="1600" b="1" baseline="0" dirty="0" smtClean="0"/>
              <a:t> </a:t>
            </a:r>
            <a:r>
              <a:rPr lang="ru-RU" sz="1600" b="1" baseline="0" dirty="0" err="1" smtClean="0"/>
              <a:t>размеров,линии</a:t>
            </a:r>
            <a:r>
              <a:rPr lang="ru-RU" sz="1600" b="1" baseline="0" dirty="0" smtClean="0"/>
              <a:t> </a:t>
            </a:r>
            <a:r>
              <a:rPr lang="ru-RU" sz="1600" b="1" baseline="0" dirty="0" err="1" smtClean="0"/>
              <a:t>чертежа,шрифт</a:t>
            </a:r>
            <a:r>
              <a:rPr lang="ru-RU" sz="1600" b="1" baseline="0" dirty="0" smtClean="0"/>
              <a:t>.</a:t>
            </a:r>
            <a:endParaRPr lang="ru-RU" sz="1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4E7E1-26CE-4426-8BA5-DE71036CDC2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E34A-5DB9-4CF8-A051-6A0BBA842A93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9619-AA32-49BC-8D16-2E535787A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E34A-5DB9-4CF8-A051-6A0BBA842A93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9619-AA32-49BC-8D16-2E535787A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E34A-5DB9-4CF8-A051-6A0BBA842A93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9619-AA32-49BC-8D16-2E535787A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E34A-5DB9-4CF8-A051-6A0BBA842A93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9619-AA32-49BC-8D16-2E535787A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E34A-5DB9-4CF8-A051-6A0BBA842A93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9619-AA32-49BC-8D16-2E535787A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E34A-5DB9-4CF8-A051-6A0BBA842A93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9619-AA32-49BC-8D16-2E535787A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E34A-5DB9-4CF8-A051-6A0BBA842A93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9619-AA32-49BC-8D16-2E535787A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E34A-5DB9-4CF8-A051-6A0BBA842A93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9619-AA32-49BC-8D16-2E535787A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E34A-5DB9-4CF8-A051-6A0BBA842A93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9619-AA32-49BC-8D16-2E535787A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E34A-5DB9-4CF8-A051-6A0BBA842A93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9619-AA32-49BC-8D16-2E535787A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E34A-5DB9-4CF8-A051-6A0BBA842A93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9619-AA32-49BC-8D16-2E535787A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2E34A-5DB9-4CF8-A051-6A0BBA842A93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B9619-AA32-49BC-8D16-2E535787A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омп7\Мои документы\Мои рисунки\шрифты и форматы\1287160515_129130139_1-----1287160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358246" cy="62151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500306"/>
            <a:ext cx="7772400" cy="147002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9600" b="1" i="1" dirty="0" smtClean="0">
                <a:latin typeface="GOST type B" pitchFamily="34" charset="0"/>
              </a:rPr>
              <a:t>сопряжение</a:t>
            </a:r>
            <a:endParaRPr lang="ru-RU" sz="9600" b="1" i="1" dirty="0">
              <a:latin typeface="GOST type 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779" y="5786455"/>
            <a:ext cx="4572032" cy="7858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GOST type B" pitchFamily="34" charset="0"/>
              </a:rPr>
              <a:t>Внутреннее сопряжение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GOST type B" pitchFamily="34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928662" y="1785926"/>
            <a:ext cx="2714644" cy="278608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>
            <a:stCxn id="4" idx="0"/>
          </p:cNvCxnSpPr>
          <p:nvPr/>
        </p:nvCxnSpPr>
        <p:spPr>
          <a:xfrm flipH="1">
            <a:off x="2285190" y="1785926"/>
            <a:ext cx="794" cy="2858314"/>
          </a:xfrm>
          <a:prstGeom prst="line">
            <a:avLst/>
          </a:prstGeom>
          <a:ln>
            <a:prstDash val="lg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42910" y="3178967"/>
            <a:ext cx="3214710" cy="1588"/>
          </a:xfrm>
          <a:prstGeom prst="line">
            <a:avLst/>
          </a:prstGeom>
          <a:ln>
            <a:prstDash val="lg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285984" y="857232"/>
            <a:ext cx="439343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узел 15"/>
          <p:cNvSpPr/>
          <p:nvPr/>
        </p:nvSpPr>
        <p:spPr>
          <a:xfrm>
            <a:off x="5733390" y="2143116"/>
            <a:ext cx="1785950" cy="1815598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6642908" y="2042030"/>
            <a:ext cx="36513" cy="2030706"/>
          </a:xfrm>
          <a:prstGeom prst="line">
            <a:avLst/>
          </a:prstGeom>
          <a:ln>
            <a:prstDash val="lg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643570" y="3000372"/>
            <a:ext cx="2071702" cy="1588"/>
          </a:xfrm>
          <a:prstGeom prst="line">
            <a:avLst/>
          </a:prstGeom>
          <a:ln>
            <a:prstDash val="lg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286248" y="42860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</a:t>
            </a:r>
            <a:endParaRPr lang="ru-RU" sz="2800" b="1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2286779" y="3178967"/>
            <a:ext cx="785023" cy="2464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Дуга 34"/>
          <p:cNvSpPr/>
          <p:nvPr/>
        </p:nvSpPr>
        <p:spPr>
          <a:xfrm rot="6401161">
            <a:off x="319508" y="1285162"/>
            <a:ext cx="4718800" cy="4178886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 стрелкой 36"/>
          <p:cNvCxnSpPr/>
          <p:nvPr/>
        </p:nvCxnSpPr>
        <p:spPr>
          <a:xfrm rot="5400000">
            <a:off x="5357818" y="3857628"/>
            <a:ext cx="2143140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Дуга 37"/>
          <p:cNvSpPr/>
          <p:nvPr/>
        </p:nvSpPr>
        <p:spPr>
          <a:xfrm rot="9713496">
            <a:off x="4110204" y="1089757"/>
            <a:ext cx="3988233" cy="409956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/>
          <p:nvPr/>
        </p:nvSpPr>
        <p:spPr>
          <a:xfrm rot="19284585">
            <a:off x="-923553" y="1343741"/>
            <a:ext cx="9348032" cy="8099608"/>
          </a:xfrm>
          <a:prstGeom prst="arc">
            <a:avLst>
              <a:gd name="adj1" fmla="val 16164056"/>
              <a:gd name="adj2" fmla="val 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 стрелкой 49"/>
          <p:cNvCxnSpPr/>
          <p:nvPr/>
        </p:nvCxnSpPr>
        <p:spPr>
          <a:xfrm rot="5400000" flipH="1" flipV="1">
            <a:off x="3428992" y="2285992"/>
            <a:ext cx="3143272" cy="1000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4292324">
            <a:off x="2640693" y="4720130"/>
            <a:ext cx="729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Rc</a:t>
            </a:r>
            <a:r>
              <a:rPr lang="en-US" b="1" dirty="0" smtClean="0"/>
              <a:t> - R</a:t>
            </a:r>
            <a:endParaRPr lang="ru-RU" b="1" dirty="0"/>
          </a:p>
        </p:txBody>
      </p:sp>
      <p:sp>
        <p:nvSpPr>
          <p:cNvPr id="52" name="TextBox 51"/>
          <p:cNvSpPr txBox="1"/>
          <p:nvPr/>
        </p:nvSpPr>
        <p:spPr>
          <a:xfrm rot="16797925">
            <a:off x="5659487" y="4171484"/>
            <a:ext cx="109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Rc</a:t>
            </a:r>
            <a:r>
              <a:rPr lang="en-US" b="1" dirty="0" smtClean="0"/>
              <a:t> - R </a:t>
            </a:r>
            <a:endParaRPr lang="ru-RU" b="1" dirty="0"/>
          </a:p>
        </p:txBody>
      </p:sp>
      <p:sp>
        <p:nvSpPr>
          <p:cNvPr id="53" name="TextBox 52"/>
          <p:cNvSpPr txBox="1"/>
          <p:nvPr/>
        </p:nvSpPr>
        <p:spPr>
          <a:xfrm rot="17233831">
            <a:off x="4690147" y="2286079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Rc</a:t>
            </a:r>
            <a:endParaRPr lang="ru-RU" b="1" dirty="0"/>
          </a:p>
        </p:txBody>
      </p:sp>
      <p:cxnSp>
        <p:nvCxnSpPr>
          <p:cNvPr id="55" name="Прямая соединительная линия 54"/>
          <p:cNvCxnSpPr>
            <a:stCxn id="44" idx="1"/>
          </p:cNvCxnSpPr>
          <p:nvPr/>
        </p:nvCxnSpPr>
        <p:spPr>
          <a:xfrm flipH="1" flipV="1">
            <a:off x="1178695" y="2419530"/>
            <a:ext cx="3220838" cy="183713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8" name="Блок-схема: узел 57"/>
          <p:cNvSpPr/>
          <p:nvPr/>
        </p:nvSpPr>
        <p:spPr>
          <a:xfrm>
            <a:off x="1055349" y="2226696"/>
            <a:ext cx="285752" cy="285752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857224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7358082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cxnSp>
        <p:nvCxnSpPr>
          <p:cNvPr id="63" name="Прямая со стрелкой 62"/>
          <p:cNvCxnSpPr>
            <a:endCxn id="4" idx="3"/>
          </p:cNvCxnSpPr>
          <p:nvPr/>
        </p:nvCxnSpPr>
        <p:spPr>
          <a:xfrm flipH="1">
            <a:off x="1326212" y="3139537"/>
            <a:ext cx="958978" cy="1024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endCxn id="16" idx="5"/>
          </p:cNvCxnSpPr>
          <p:nvPr/>
        </p:nvCxnSpPr>
        <p:spPr>
          <a:xfrm>
            <a:off x="6662083" y="3101458"/>
            <a:ext cx="595711" cy="591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16" idx="5"/>
          </p:cNvCxnSpPr>
          <p:nvPr/>
        </p:nvCxnSpPr>
        <p:spPr>
          <a:xfrm>
            <a:off x="7257794" y="3692826"/>
            <a:ext cx="618735" cy="623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1031716" y="4140278"/>
            <a:ext cx="333019" cy="369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 rot="2773542">
            <a:off x="7364947" y="357248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</a:t>
            </a:r>
            <a:endParaRPr lang="ru-RU" b="1" dirty="0"/>
          </a:p>
        </p:txBody>
      </p:sp>
      <p:sp>
        <p:nvSpPr>
          <p:cNvPr id="73" name="TextBox 72"/>
          <p:cNvSpPr txBox="1"/>
          <p:nvPr/>
        </p:nvSpPr>
        <p:spPr>
          <a:xfrm rot="18961982">
            <a:off x="819945" y="4092717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</a:t>
            </a:r>
            <a:endParaRPr lang="ru-RU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4357686" y="457200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Oc</a:t>
            </a:r>
            <a:endParaRPr lang="ru-RU" b="1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V="1">
            <a:off x="4500562" y="2500306"/>
            <a:ext cx="2857520" cy="18573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9" name="Блок-схема: узел 28"/>
          <p:cNvSpPr/>
          <p:nvPr/>
        </p:nvSpPr>
        <p:spPr>
          <a:xfrm>
            <a:off x="6500826" y="2857496"/>
            <a:ext cx="285752" cy="285752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2142314" y="3000371"/>
            <a:ext cx="285752" cy="285752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узел 58"/>
          <p:cNvSpPr/>
          <p:nvPr/>
        </p:nvSpPr>
        <p:spPr>
          <a:xfrm>
            <a:off x="7233588" y="2369572"/>
            <a:ext cx="285752" cy="285752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узел 43"/>
          <p:cNvSpPr/>
          <p:nvPr/>
        </p:nvSpPr>
        <p:spPr>
          <a:xfrm>
            <a:off x="4357686" y="4214818"/>
            <a:ext cx="285752" cy="285752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>
            <a:stCxn id="4" idx="0"/>
          </p:cNvCxnSpPr>
          <p:nvPr/>
        </p:nvCxnSpPr>
        <p:spPr>
          <a:xfrm flipV="1">
            <a:off x="2285984" y="690214"/>
            <a:ext cx="795" cy="10957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6678626" y="690214"/>
            <a:ext cx="0" cy="13247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32" grpId="0"/>
      <p:bldP spid="35" grpId="0" animBg="1"/>
      <p:bldP spid="38" grpId="0" animBg="1"/>
      <p:bldP spid="48" grpId="0" animBg="1"/>
      <p:bldP spid="51" grpId="0"/>
      <p:bldP spid="52" grpId="0"/>
      <p:bldP spid="53" grpId="0"/>
      <p:bldP spid="58" grpId="0" animBg="1"/>
      <p:bldP spid="72" grpId="0"/>
      <p:bldP spid="73" grpId="0"/>
      <p:bldP spid="74" grpId="0"/>
      <p:bldP spid="29" grpId="0" animBg="1"/>
      <p:bldP spid="10" grpId="0" animBg="1"/>
      <p:bldP spid="59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аниме1\2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8" y="836712"/>
            <a:ext cx="3225272" cy="250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30129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Задание: вычертить изображение контура детали и нанести размеры.</a:t>
            </a:r>
            <a:endParaRPr lang="ru-RU" dirty="0"/>
          </a:p>
        </p:txBody>
      </p:sp>
      <p:pic>
        <p:nvPicPr>
          <p:cNvPr id="5" name="Рисунок 4" descr="F:\аниме1\20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67029"/>
            <a:ext cx="2808312" cy="241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аниме1\22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931" y="1067326"/>
            <a:ext cx="2984178" cy="231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аниме1\26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84" y="3501008"/>
            <a:ext cx="2767648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аниме1\28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346" y="3501008"/>
            <a:ext cx="2960365" cy="272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F:\аниме1\31.gi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284" y="3573016"/>
            <a:ext cx="2938389" cy="2894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708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825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i="1" dirty="0" smtClean="0">
                <a:latin typeface="GOST type B" pitchFamily="34" charset="0"/>
              </a:rPr>
              <a:t>Пример выполнения задания</a:t>
            </a:r>
            <a:endParaRPr lang="ru-RU" sz="2000" b="1" i="1" dirty="0">
              <a:latin typeface="GOST type B" pitchFamily="34" charset="0"/>
            </a:endParaRPr>
          </a:p>
        </p:txBody>
      </p:sp>
      <p:pic>
        <p:nvPicPr>
          <p:cNvPr id="4098" name="Picture 2" descr="C:\Documents and Settings\комп7\Мои документы\Мои рисунки\сопряжение\prim_ing_graf_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-3030"/>
          <a:stretch>
            <a:fillRect/>
          </a:stretch>
        </p:blipFill>
        <p:spPr bwMode="auto">
          <a:xfrm>
            <a:off x="2555776" y="1178708"/>
            <a:ext cx="4046427" cy="5562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03848" y="1628800"/>
            <a:ext cx="3168352" cy="3888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F:\аниме1\30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97"/>
          <a:stretch/>
        </p:blipFill>
        <p:spPr bwMode="auto">
          <a:xfrm>
            <a:off x="3347864" y="1628800"/>
            <a:ext cx="261096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548680"/>
            <a:ext cx="5105728" cy="554889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OST type B" pitchFamily="34" charset="0"/>
              </a:rPr>
              <a:t>Сопряжением </a:t>
            </a:r>
            <a:endParaRPr lang="ru-RU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OST type B" pitchFamily="34" charset="0"/>
            </a:endParaRPr>
          </a:p>
          <a:p>
            <a:pPr algn="ctr">
              <a:buNone/>
            </a:pP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OST type B" pitchFamily="34" charset="0"/>
              </a:rPr>
              <a:t>называется 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OST type B" pitchFamily="34" charset="0"/>
              </a:rPr>
              <a:t>плавный переход от одной линии к другой.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OST type B" pitchFamily="34" charset="0"/>
            </a:endParaRP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F:\аниме1\180561_html_ma70a6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24" y="5247594"/>
            <a:ext cx="2779713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аниме1\i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309" y="3448491"/>
            <a:ext cx="21050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аниме1\image007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" y="3857140"/>
            <a:ext cx="4352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аниме1\image0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0"/>
          <a:stretch/>
        </p:blipFill>
        <p:spPr bwMode="auto">
          <a:xfrm>
            <a:off x="245369" y="476672"/>
            <a:ext cx="284220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99914204"/>
              </p:ext>
            </p:extLst>
          </p:nvPr>
        </p:nvGraphicFramePr>
        <p:xfrm>
          <a:off x="323528" y="692696"/>
          <a:ext cx="835292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1281" y="404663"/>
            <a:ext cx="395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latin typeface="GOST type B" pitchFamily="34" charset="0"/>
              </a:rPr>
              <a:t>ТИПЫ СОПРЯЖЕНИЙ</a:t>
            </a:r>
            <a:endParaRPr lang="ru-RU" sz="3600" b="1" i="1" dirty="0">
              <a:latin typeface="GOST type 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8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OST type B" pitchFamily="34" charset="0"/>
              </a:rPr>
              <a:t>Сопряжение прямых линий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71538" y="1844824"/>
            <a:ext cx="0" cy="15127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071538" y="3356768"/>
            <a:ext cx="1916286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080749" y="2071678"/>
            <a:ext cx="78581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2379115" y="3037632"/>
            <a:ext cx="64294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321571" y="2464587"/>
            <a:ext cx="107157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500166" y="2714620"/>
            <a:ext cx="135732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Блок-схема: узел 23"/>
          <p:cNvSpPr/>
          <p:nvPr/>
        </p:nvSpPr>
        <p:spPr>
          <a:xfrm>
            <a:off x="1785918" y="2643182"/>
            <a:ext cx="142876" cy="142876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>
            <a:stCxn id="24" idx="3"/>
          </p:cNvCxnSpPr>
          <p:nvPr/>
        </p:nvCxnSpPr>
        <p:spPr>
          <a:xfrm flipH="1">
            <a:off x="1331640" y="2765134"/>
            <a:ext cx="475202" cy="520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Дуга 29"/>
          <p:cNvSpPr/>
          <p:nvPr/>
        </p:nvSpPr>
        <p:spPr>
          <a:xfrm rot="11198692">
            <a:off x="1084097" y="2414757"/>
            <a:ext cx="1046452" cy="956911"/>
          </a:xfrm>
          <a:prstGeom prst="arc">
            <a:avLst>
              <a:gd name="adj1" fmla="val 14754541"/>
              <a:gd name="adj2" fmla="val 612928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6285718" y="1556792"/>
            <a:ext cx="1000926" cy="18015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286512" y="3356768"/>
            <a:ext cx="200026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7851723" y="3035297"/>
            <a:ext cx="64294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158275" y="1772816"/>
            <a:ext cx="449840" cy="2857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929454" y="2714620"/>
            <a:ext cx="135732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158275" y="1923640"/>
            <a:ext cx="510069" cy="933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Блок-схема: узел 31"/>
          <p:cNvSpPr/>
          <p:nvPr/>
        </p:nvSpPr>
        <p:spPr>
          <a:xfrm>
            <a:off x="7158275" y="2645517"/>
            <a:ext cx="142876" cy="142876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10800000">
            <a:off x="6636732" y="2357430"/>
            <a:ext cx="785818" cy="1000132"/>
          </a:xfrm>
          <a:prstGeom prst="arc">
            <a:avLst>
              <a:gd name="adj1" fmla="val 15268857"/>
              <a:gd name="adj2" fmla="val 2463098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 стрелкой 34"/>
          <p:cNvCxnSpPr>
            <a:stCxn id="32" idx="3"/>
          </p:cNvCxnSpPr>
          <p:nvPr/>
        </p:nvCxnSpPr>
        <p:spPr>
          <a:xfrm flipH="1">
            <a:off x="6757806" y="2767469"/>
            <a:ext cx="421393" cy="449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786050" y="4429132"/>
            <a:ext cx="1785950" cy="16430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572000" y="6072206"/>
            <a:ext cx="271464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3393273" y="4464851"/>
            <a:ext cx="571504" cy="5000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6537339" y="5749941"/>
            <a:ext cx="64294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643438" y="5429264"/>
            <a:ext cx="271464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500430" y="4000504"/>
            <a:ext cx="1785950" cy="164307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узел 49"/>
          <p:cNvSpPr/>
          <p:nvPr/>
        </p:nvSpPr>
        <p:spPr>
          <a:xfrm>
            <a:off x="5000628" y="5357826"/>
            <a:ext cx="142876" cy="142876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 стрелкой 50"/>
          <p:cNvCxnSpPr>
            <a:stCxn id="50" idx="3"/>
          </p:cNvCxnSpPr>
          <p:nvPr/>
        </p:nvCxnSpPr>
        <p:spPr>
          <a:xfrm rot="5400000">
            <a:off x="4536281" y="5515497"/>
            <a:ext cx="520990" cy="449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Дуга 54"/>
          <p:cNvSpPr/>
          <p:nvPr/>
        </p:nvSpPr>
        <p:spPr>
          <a:xfrm rot="10800000">
            <a:off x="4357686" y="5500702"/>
            <a:ext cx="928694" cy="571504"/>
          </a:xfrm>
          <a:prstGeom prst="arc">
            <a:avLst>
              <a:gd name="adj1" fmla="val 16562026"/>
              <a:gd name="adj2" fmla="val 20839783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71084" y="1461975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GOST type B" pitchFamily="34" charset="0"/>
              </a:rPr>
              <a:t>R</a:t>
            </a:r>
            <a:r>
              <a:rPr lang="ru-RU" sz="1600" b="1" i="1" dirty="0" smtClean="0">
                <a:latin typeface="GOST type B" pitchFamily="34" charset="0"/>
              </a:rPr>
              <a:t>с </a:t>
            </a:r>
            <a:r>
              <a:rPr lang="ru-RU" sz="2400" b="1" i="1" dirty="0" smtClean="0">
                <a:latin typeface="GOST type B" pitchFamily="34" charset="0"/>
              </a:rPr>
              <a:t>= 10мм</a:t>
            </a:r>
            <a:endParaRPr lang="ru-RU" sz="2400" b="1" i="1" dirty="0">
              <a:latin typeface="GOST type B" pitchFamily="34" charset="0"/>
            </a:endParaRPr>
          </a:p>
        </p:txBody>
      </p:sp>
      <p:cxnSp>
        <p:nvCxnSpPr>
          <p:cNvPr id="5" name="Прямая соединительная линия 4"/>
          <p:cNvCxnSpPr>
            <a:stCxn id="24" idx="4"/>
          </p:cNvCxnSpPr>
          <p:nvPr/>
        </p:nvCxnSpPr>
        <p:spPr>
          <a:xfrm>
            <a:off x="1857356" y="2786058"/>
            <a:ext cx="287" cy="57071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4" idx="2"/>
          </p:cNvCxnSpPr>
          <p:nvPr/>
        </p:nvCxnSpPr>
        <p:spPr>
          <a:xfrm flipH="1">
            <a:off x="1071538" y="2714620"/>
            <a:ext cx="714380" cy="233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9" name="Блок-схема: узел 38"/>
          <p:cNvSpPr/>
          <p:nvPr/>
        </p:nvSpPr>
        <p:spPr>
          <a:xfrm>
            <a:off x="1771183" y="3287712"/>
            <a:ext cx="142876" cy="142876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1040783" y="2670367"/>
            <a:ext cx="142876" cy="142876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527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32" grpId="0" animBg="1"/>
      <p:bldP spid="33" grpId="0" animBg="1"/>
      <p:bldP spid="50" grpId="0" animBg="1"/>
      <p:bldP spid="55" grpId="0" animBg="1"/>
      <p:bldP spid="4" grpId="0"/>
      <p:bldP spid="39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7970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OST type B" pitchFamily="34" charset="0"/>
              </a:rPr>
              <a:t>Сопряжение прямой и окружности.</a:t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OST type B" pitchFamily="34" charset="0"/>
              </a:rPr>
            </a:b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OST type B" pitchFamily="34" charset="0"/>
              </a:rPr>
              <a:t> 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OST type B" pitchFamily="34" charset="0"/>
              </a:rPr>
              <a:t>внешнее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OST type B" pitchFamily="34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572000" y="2554642"/>
            <a:ext cx="3009516" cy="3231810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076758" y="2420888"/>
            <a:ext cx="13852" cy="3528392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427984" y="4170547"/>
            <a:ext cx="3384376" cy="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Блок-схема: узел 15"/>
          <p:cNvSpPr/>
          <p:nvPr/>
        </p:nvSpPr>
        <p:spPr>
          <a:xfrm>
            <a:off x="5972252" y="4065955"/>
            <a:ext cx="209012" cy="209184"/>
          </a:xfrm>
          <a:prstGeom prst="flowChartConnector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331194" y="5949280"/>
            <a:ext cx="336687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771800" y="5128261"/>
            <a:ext cx="0" cy="8210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411760" y="5128261"/>
            <a:ext cx="201622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6" idx="1"/>
          </p:cNvCxnSpPr>
          <p:nvPr/>
        </p:nvCxnSpPr>
        <p:spPr>
          <a:xfrm flipH="1" flipV="1">
            <a:off x="4052347" y="3500789"/>
            <a:ext cx="1950514" cy="59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Дуга 31"/>
          <p:cNvSpPr/>
          <p:nvPr/>
        </p:nvSpPr>
        <p:spPr>
          <a:xfrm rot="15981445">
            <a:off x="3401318" y="3593933"/>
            <a:ext cx="2432240" cy="1497790"/>
          </a:xfrm>
          <a:prstGeom prst="arc">
            <a:avLst>
              <a:gd name="adj1" fmla="val 12210435"/>
              <a:gd name="adj2" fmla="val 2091756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3980909" y="5072075"/>
            <a:ext cx="142876" cy="142876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 стрелкой 34"/>
          <p:cNvCxnSpPr>
            <a:stCxn id="33" idx="5"/>
          </p:cNvCxnSpPr>
          <p:nvPr/>
        </p:nvCxnSpPr>
        <p:spPr>
          <a:xfrm>
            <a:off x="4102861" y="5194027"/>
            <a:ext cx="469139" cy="543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Дуга 35"/>
          <p:cNvSpPr/>
          <p:nvPr/>
        </p:nvSpPr>
        <p:spPr>
          <a:xfrm rot="4311582">
            <a:off x="3314385" y="4448426"/>
            <a:ext cx="1475925" cy="1491197"/>
          </a:xfrm>
          <a:prstGeom prst="arc">
            <a:avLst>
              <a:gd name="adj1" fmla="val 15602926"/>
              <a:gd name="adj2" fmla="val 1046361"/>
            </a:avLst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3980909" y="5877841"/>
            <a:ext cx="142876" cy="143447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>
            <a:stCxn id="33" idx="7"/>
            <a:endCxn id="16" idx="2"/>
          </p:cNvCxnSpPr>
          <p:nvPr/>
        </p:nvCxnSpPr>
        <p:spPr>
          <a:xfrm flipV="1">
            <a:off x="4102861" y="4170547"/>
            <a:ext cx="1869391" cy="92245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33" idx="4"/>
            <a:endCxn id="17" idx="0"/>
          </p:cNvCxnSpPr>
          <p:nvPr/>
        </p:nvCxnSpPr>
        <p:spPr>
          <a:xfrm>
            <a:off x="4052347" y="5214951"/>
            <a:ext cx="0" cy="66289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3568" y="2708920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= 15 </a:t>
            </a:r>
            <a:r>
              <a:rPr lang="ru-RU" dirty="0" smtClean="0"/>
              <a:t>мм</a:t>
            </a:r>
            <a:endParaRPr lang="en-US" dirty="0" smtClean="0"/>
          </a:p>
          <a:p>
            <a:r>
              <a:rPr lang="en-US" dirty="0" err="1" smtClean="0"/>
              <a:t>R</a:t>
            </a:r>
            <a:r>
              <a:rPr lang="en-US" sz="1200" dirty="0" err="1" smtClean="0"/>
              <a:t>c</a:t>
            </a:r>
            <a:r>
              <a:rPr lang="en-US" dirty="0" smtClean="0"/>
              <a:t> =10</a:t>
            </a:r>
            <a:r>
              <a:rPr lang="ru-RU" dirty="0" smtClean="0"/>
              <a:t> мм</a:t>
            </a:r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4626632" y="4750603"/>
            <a:ext cx="142876" cy="142876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 rot="1010486">
            <a:off x="4866336" y="3504983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GOST type B" pitchFamily="34" charset="0"/>
              </a:rPr>
              <a:t>R</a:t>
            </a:r>
            <a:r>
              <a:rPr lang="ru-RU" b="1" i="1" dirty="0" smtClean="0">
                <a:latin typeface="GOST type B" pitchFamily="34" charset="0"/>
              </a:rPr>
              <a:t>+</a:t>
            </a:r>
            <a:r>
              <a:rPr lang="en-US" b="1" i="1" dirty="0" smtClean="0">
                <a:latin typeface="GOST type B" pitchFamily="34" charset="0"/>
                <a:cs typeface="Times New Roman"/>
              </a:rPr>
              <a:t>R</a:t>
            </a:r>
            <a:r>
              <a:rPr lang="ru-RU" sz="1100" b="1" i="1" dirty="0" smtClean="0">
                <a:latin typeface="GOST type B" pitchFamily="34" charset="0"/>
                <a:cs typeface="Times New Roman"/>
              </a:rPr>
              <a:t>с</a:t>
            </a:r>
            <a:endParaRPr lang="ru-RU" b="1" i="1" dirty="0">
              <a:latin typeface="GOST type B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16200000">
            <a:off x="2411920" y="5368393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GOST type B" pitchFamily="34" charset="0"/>
              </a:rPr>
              <a:t>R</a:t>
            </a:r>
            <a:r>
              <a:rPr lang="ru-RU" sz="1100" b="1" i="1" dirty="0" smtClean="0">
                <a:latin typeface="GOST type B" pitchFamily="34" charset="0"/>
              </a:rPr>
              <a:t>с</a:t>
            </a:r>
            <a:endParaRPr lang="ru-RU" b="1" i="1" dirty="0">
              <a:latin typeface="GOST type B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2834300">
            <a:off x="4202987" y="5141603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GOST type B" pitchFamily="34" charset="0"/>
              </a:rPr>
              <a:t>R</a:t>
            </a:r>
            <a:r>
              <a:rPr lang="ru-RU" sz="1100" b="1" i="1" dirty="0" smtClean="0">
                <a:latin typeface="GOST type B" pitchFamily="34" charset="0"/>
              </a:rPr>
              <a:t>с</a:t>
            </a:r>
            <a:endParaRPr lang="ru-RU" b="1" i="1" dirty="0">
              <a:latin typeface="GOST type 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32" grpId="0" animBg="1"/>
      <p:bldP spid="33" grpId="0" animBg="1"/>
      <p:bldP spid="36" grpId="0" animBg="1"/>
      <p:bldP spid="17" grpId="0" animBg="1"/>
      <p:bldP spid="20" grpId="0" animBg="1"/>
      <p:bldP spid="69" grpId="0"/>
      <p:bldP spid="70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Блок-схема: узел 2058"/>
          <p:cNvSpPr/>
          <p:nvPr/>
        </p:nvSpPr>
        <p:spPr>
          <a:xfrm>
            <a:off x="1403648" y="548680"/>
            <a:ext cx="5616624" cy="590465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05469" y="3465004"/>
            <a:ext cx="6130827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11960" y="332656"/>
            <a:ext cx="0" cy="6264696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260285" y="3489294"/>
            <a:ext cx="2111915" cy="1811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2462321">
            <a:off x="5018674" y="3856537"/>
            <a:ext cx="38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GOST type B" pitchFamily="34" charset="0"/>
                <a:cs typeface="Times New Roman"/>
              </a:rPr>
              <a:t>R</a:t>
            </a:r>
            <a:endParaRPr lang="ru-RU" b="1" i="1" dirty="0">
              <a:latin typeface="GOST type B" pitchFamily="34" charset="0"/>
            </a:endParaRPr>
          </a:p>
        </p:txBody>
      </p:sp>
      <p:cxnSp>
        <p:nvCxnSpPr>
          <p:cNvPr id="23" name="Прямая со стрелкой 22"/>
          <p:cNvCxnSpPr>
            <a:stCxn id="16" idx="3"/>
          </p:cNvCxnSpPr>
          <p:nvPr/>
        </p:nvCxnSpPr>
        <p:spPr>
          <a:xfrm flipH="1">
            <a:off x="2627784" y="3633763"/>
            <a:ext cx="1517508" cy="10913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9549140">
            <a:off x="3038525" y="3585315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GOST type B" pitchFamily="34" charset="0"/>
                <a:cs typeface="Times New Roman"/>
              </a:rPr>
              <a:t>R</a:t>
            </a:r>
            <a:r>
              <a:rPr lang="ru-RU" sz="2000" b="1" i="1" dirty="0" smtClean="0">
                <a:latin typeface="GOST type B" pitchFamily="34" charset="0"/>
              </a:rPr>
              <a:t>-</a:t>
            </a:r>
            <a:r>
              <a:rPr lang="en-US" sz="2000" b="1" i="1" dirty="0" smtClean="0">
                <a:latin typeface="GOST type B" pitchFamily="34" charset="0"/>
                <a:cs typeface="Times New Roman"/>
              </a:rPr>
              <a:t>R</a:t>
            </a:r>
            <a:r>
              <a:rPr lang="ru-RU" sz="2000" b="1" i="1" dirty="0">
                <a:latin typeface="GOST type B" pitchFamily="34" charset="0"/>
                <a:cs typeface="Times New Roman"/>
              </a:rPr>
              <a:t>с</a:t>
            </a:r>
            <a:endParaRPr lang="ru-RU" sz="2000" b="1" i="1" dirty="0">
              <a:latin typeface="GOST type B" pitchFamily="34" charset="0"/>
            </a:endParaRPr>
          </a:p>
        </p:txBody>
      </p:sp>
      <p:sp>
        <p:nvSpPr>
          <p:cNvPr id="25" name="Дуга 24"/>
          <p:cNvSpPr/>
          <p:nvPr/>
        </p:nvSpPr>
        <p:spPr>
          <a:xfrm rot="14404689">
            <a:off x="1893974" y="2187195"/>
            <a:ext cx="3578432" cy="2909894"/>
          </a:xfrm>
          <a:prstGeom prst="arc">
            <a:avLst>
              <a:gd name="adj1" fmla="val 14965345"/>
              <a:gd name="adj2" fmla="val 451668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5426267" y="1988840"/>
            <a:ext cx="0" cy="1008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4944666" y="2290688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GOST type B" pitchFamily="34" charset="0"/>
              </a:rPr>
              <a:t>R</a:t>
            </a:r>
            <a:r>
              <a:rPr lang="ru-RU" sz="1200" b="1" i="1" dirty="0" smtClean="0">
                <a:latin typeface="GOST type B" pitchFamily="34" charset="0"/>
              </a:rPr>
              <a:t>с</a:t>
            </a:r>
            <a:endParaRPr lang="ru-RU" b="1" i="1" dirty="0">
              <a:latin typeface="GOST type B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627784" y="1988840"/>
            <a:ext cx="30243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46754" y="3858531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GOST type B" pitchFamily="34" charset="0"/>
              </a:rPr>
              <a:t>О</a:t>
            </a:r>
            <a:endParaRPr lang="ru-RU" b="1" i="1" dirty="0">
              <a:latin typeface="GOST type B" pitchFamily="34" charset="0"/>
            </a:endParaRPr>
          </a:p>
        </p:txBody>
      </p:sp>
      <p:sp>
        <p:nvSpPr>
          <p:cNvPr id="34" name="Дуга 33"/>
          <p:cNvSpPr/>
          <p:nvPr/>
        </p:nvSpPr>
        <p:spPr>
          <a:xfrm rot="14404689">
            <a:off x="1975502" y="1345194"/>
            <a:ext cx="2024705" cy="1544270"/>
          </a:xfrm>
          <a:prstGeom prst="arc">
            <a:avLst>
              <a:gd name="adj1" fmla="val 13027865"/>
              <a:gd name="adj2" fmla="val 451668"/>
            </a:avLst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49" name="Прямая соединительная линия 2048"/>
          <p:cNvCxnSpPr>
            <a:stCxn id="34" idx="0"/>
          </p:cNvCxnSpPr>
          <p:nvPr/>
        </p:nvCxnSpPr>
        <p:spPr>
          <a:xfrm flipV="1">
            <a:off x="2874765" y="2996952"/>
            <a:ext cx="3713459" cy="144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52" name="Прямая со стрелкой 2051"/>
          <p:cNvCxnSpPr/>
          <p:nvPr/>
        </p:nvCxnSpPr>
        <p:spPr>
          <a:xfrm flipH="1">
            <a:off x="2185113" y="1988840"/>
            <a:ext cx="801133" cy="128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20800824">
            <a:off x="2222629" y="1599865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GOST type B" pitchFamily="34" charset="0"/>
              </a:rPr>
              <a:t>R</a:t>
            </a:r>
            <a:r>
              <a:rPr lang="ru-RU" sz="1200" b="1" i="1" dirty="0" smtClean="0">
                <a:latin typeface="GOST type B" pitchFamily="34" charset="0"/>
              </a:rPr>
              <a:t>с</a:t>
            </a:r>
            <a:endParaRPr lang="ru-RU" b="1" i="1" dirty="0">
              <a:latin typeface="GOST type B" pitchFamily="34" charset="0"/>
            </a:endParaRPr>
          </a:p>
        </p:txBody>
      </p:sp>
      <p:sp>
        <p:nvSpPr>
          <p:cNvPr id="2053" name="TextBox 2052"/>
          <p:cNvSpPr txBox="1"/>
          <p:nvPr/>
        </p:nvSpPr>
        <p:spPr>
          <a:xfrm>
            <a:off x="3054496" y="141519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GOST type B" pitchFamily="34" charset="0"/>
              </a:rPr>
              <a:t>О</a:t>
            </a:r>
            <a:r>
              <a:rPr lang="ru-RU" sz="1100" b="1" i="1" dirty="0" smtClean="0">
                <a:latin typeface="GOST type B" pitchFamily="34" charset="0"/>
              </a:rPr>
              <a:t>с</a:t>
            </a:r>
            <a:endParaRPr lang="ru-RU" b="1" i="1" dirty="0">
              <a:latin typeface="GOST type B" pitchFamily="34" charset="0"/>
            </a:endParaRPr>
          </a:p>
        </p:txBody>
      </p:sp>
      <p:cxnSp>
        <p:nvCxnSpPr>
          <p:cNvPr id="2055" name="Прямая соединительная линия 2054"/>
          <p:cNvCxnSpPr/>
          <p:nvPr/>
        </p:nvCxnSpPr>
        <p:spPr>
          <a:xfrm>
            <a:off x="2987854" y="2007291"/>
            <a:ext cx="0" cy="97513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57" name="Прямая соединительная линия 2056"/>
          <p:cNvCxnSpPr/>
          <p:nvPr/>
        </p:nvCxnSpPr>
        <p:spPr>
          <a:xfrm flipH="1" flipV="1">
            <a:off x="2409540" y="1196752"/>
            <a:ext cx="1850745" cy="230425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6" name="Блок-схема: узел 45"/>
          <p:cNvSpPr/>
          <p:nvPr/>
        </p:nvSpPr>
        <p:spPr>
          <a:xfrm>
            <a:off x="2331015" y="1006578"/>
            <a:ext cx="325250" cy="40862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8" name="Дуга 2057"/>
          <p:cNvSpPr/>
          <p:nvPr/>
        </p:nvSpPr>
        <p:spPr>
          <a:xfrm>
            <a:off x="2719430" y="2339918"/>
            <a:ext cx="716902" cy="767827"/>
          </a:xfrm>
          <a:prstGeom prst="arc">
            <a:avLst>
              <a:gd name="adj1" fmla="val 15451760"/>
              <a:gd name="adj2" fmla="val 2594423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узел 48"/>
          <p:cNvSpPr/>
          <p:nvPr/>
        </p:nvSpPr>
        <p:spPr>
          <a:xfrm>
            <a:off x="3129319" y="2560109"/>
            <a:ext cx="162625" cy="20431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0" name="TextBox 2059"/>
          <p:cNvSpPr txBox="1"/>
          <p:nvPr/>
        </p:nvSpPr>
        <p:spPr>
          <a:xfrm>
            <a:off x="6156176" y="259345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GOST type B" pitchFamily="34" charset="0"/>
              </a:rPr>
              <a:t>а</a:t>
            </a:r>
            <a:endParaRPr lang="ru-RU" b="1" i="1" dirty="0">
              <a:latin typeface="GOST type B" pitchFamily="34" charset="0"/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4097660" y="3284984"/>
            <a:ext cx="325250" cy="408620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2823620" y="1784530"/>
            <a:ext cx="325250" cy="408620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63" name="Прямая соединительная линия 2062"/>
          <p:cNvCxnSpPr/>
          <p:nvPr/>
        </p:nvCxnSpPr>
        <p:spPr>
          <a:xfrm>
            <a:off x="2823620" y="2996952"/>
            <a:ext cx="2808312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Блок-схема: узел 44"/>
          <p:cNvSpPr/>
          <p:nvPr/>
        </p:nvSpPr>
        <p:spPr>
          <a:xfrm>
            <a:off x="2811755" y="2792642"/>
            <a:ext cx="325250" cy="40862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78996" y="194737"/>
            <a:ext cx="27526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GOST type B" pitchFamily="34" charset="0"/>
              </a:rPr>
              <a:t>Внутреннее</a:t>
            </a:r>
          </a:p>
          <a:p>
            <a:r>
              <a:rPr lang="ru-RU" sz="3200" b="1" i="1" dirty="0" smtClean="0">
                <a:latin typeface="GOST type B" pitchFamily="34" charset="0"/>
              </a:rPr>
              <a:t>сопряжение</a:t>
            </a:r>
            <a:endParaRPr lang="ru-RU" sz="3200" b="1" i="1" dirty="0">
              <a:latin typeface="GOST type 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548680"/>
            <a:ext cx="13163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GOST type B" pitchFamily="34" charset="0"/>
              </a:rPr>
              <a:t>R</a:t>
            </a:r>
            <a:r>
              <a:rPr lang="ru-RU" sz="2800" b="1" i="1" dirty="0" smtClean="0">
                <a:latin typeface="GOST type B" pitchFamily="34" charset="0"/>
              </a:rPr>
              <a:t>=40мм</a:t>
            </a:r>
          </a:p>
          <a:p>
            <a:r>
              <a:rPr lang="en-US" sz="2800" b="1" i="1" dirty="0" smtClean="0">
                <a:latin typeface="GOST type B" pitchFamily="34" charset="0"/>
              </a:rPr>
              <a:t>R</a:t>
            </a:r>
            <a:r>
              <a:rPr lang="ru-RU" sz="1400" b="1" i="1" dirty="0" smtClean="0">
                <a:latin typeface="GOST type B" pitchFamily="34" charset="0"/>
              </a:rPr>
              <a:t>с</a:t>
            </a:r>
            <a:r>
              <a:rPr lang="ru-RU" sz="2800" b="1" i="1" dirty="0" smtClean="0">
                <a:latin typeface="GOST type B" pitchFamily="34" charset="0"/>
              </a:rPr>
              <a:t>=10мм</a:t>
            </a:r>
            <a:endParaRPr lang="ru-RU" sz="2800" b="1" i="1" dirty="0">
              <a:latin typeface="GOST type B" pitchFamily="34" charset="0"/>
            </a:endParaRPr>
          </a:p>
          <a:p>
            <a:endParaRPr lang="ru-RU" sz="2800" b="1" i="1" dirty="0">
              <a:latin typeface="GOST type 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3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  <p:bldP spid="21" grpId="0"/>
      <p:bldP spid="24" grpId="0"/>
      <p:bldP spid="25" grpId="0" animBg="1"/>
      <p:bldP spid="28" grpId="0"/>
      <p:bldP spid="31" grpId="0"/>
      <p:bldP spid="34" grpId="0" animBg="1"/>
      <p:bldP spid="39" grpId="0"/>
      <p:bldP spid="2053" grpId="0"/>
      <p:bldP spid="46" grpId="0" animBg="1"/>
      <p:bldP spid="2058" grpId="0" animBg="1"/>
      <p:bldP spid="49" grpId="0" animBg="1"/>
      <p:bldP spid="2060" grpId="0"/>
      <p:bldP spid="16" grpId="0" animBg="1"/>
      <p:bldP spid="32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рисунки\чертежи\1315580591_chertezh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13" t="9131" r="50152" b="14609"/>
          <a:stretch/>
        </p:blipFill>
        <p:spPr bwMode="auto">
          <a:xfrm>
            <a:off x="2776605" y="1700808"/>
            <a:ext cx="3889612" cy="484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274638"/>
            <a:ext cx="7344816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atin typeface="GOST type B" pitchFamily="34" charset="0"/>
              </a:rPr>
              <a:t>Внешнее сопряжение</a:t>
            </a:r>
            <a:endParaRPr lang="ru-RU" b="1" i="1" dirty="0">
              <a:latin typeface="GOST type B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rial Black" pitchFamily="34" charset="0"/>
              </a:rPr>
              <a:t>R</a:t>
            </a:r>
            <a:r>
              <a:rPr lang="en-US" sz="1600" dirty="0" smtClean="0">
                <a:latin typeface="Arial Black" pitchFamily="34" charset="0"/>
              </a:rPr>
              <a:t>1 </a:t>
            </a:r>
            <a:r>
              <a:rPr lang="en-US" dirty="0" smtClean="0">
                <a:latin typeface="Arial Black" pitchFamily="34" charset="0"/>
              </a:rPr>
              <a:t>= </a:t>
            </a:r>
            <a:r>
              <a:rPr lang="ru-RU" dirty="0" smtClean="0">
                <a:latin typeface="Arial Black" pitchFamily="34" charset="0"/>
              </a:rPr>
              <a:t>3</a:t>
            </a:r>
            <a:r>
              <a:rPr lang="en-US" dirty="0" smtClean="0">
                <a:latin typeface="Arial Black" pitchFamily="34" charset="0"/>
              </a:rPr>
              <a:t>5</a:t>
            </a:r>
            <a:r>
              <a:rPr lang="ru-RU" dirty="0" smtClean="0">
                <a:latin typeface="Arial Black" pitchFamily="34" charset="0"/>
              </a:rPr>
              <a:t> мм</a:t>
            </a:r>
            <a:r>
              <a:rPr lang="en-US" dirty="0" smtClean="0">
                <a:latin typeface="Arial Black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dirty="0" smtClean="0">
                <a:latin typeface="Arial Black" pitchFamily="34" charset="0"/>
              </a:rPr>
              <a:t>R</a:t>
            </a:r>
            <a:r>
              <a:rPr lang="en-US" sz="1800" dirty="0" smtClean="0">
                <a:latin typeface="Arial Black" pitchFamily="34" charset="0"/>
              </a:rPr>
              <a:t>2 </a:t>
            </a:r>
            <a:r>
              <a:rPr lang="en-US" dirty="0" smtClean="0">
                <a:latin typeface="Arial Black" pitchFamily="34" charset="0"/>
              </a:rPr>
              <a:t>= </a:t>
            </a:r>
            <a:r>
              <a:rPr lang="ru-RU" dirty="0" smtClean="0">
                <a:latin typeface="Arial Black" pitchFamily="34" charset="0"/>
              </a:rPr>
              <a:t>2</a:t>
            </a:r>
            <a:r>
              <a:rPr lang="en-US" dirty="0" smtClean="0">
                <a:latin typeface="Arial Black" pitchFamily="34" charset="0"/>
              </a:rPr>
              <a:t>5</a:t>
            </a:r>
            <a:r>
              <a:rPr lang="ru-RU" dirty="0" smtClean="0">
                <a:latin typeface="Arial Black" pitchFamily="34" charset="0"/>
              </a:rPr>
              <a:t> мм</a:t>
            </a:r>
            <a:endParaRPr lang="en-US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rial Black" pitchFamily="34" charset="0"/>
              </a:rPr>
              <a:t>L  = 75</a:t>
            </a:r>
            <a:r>
              <a:rPr lang="ru-RU" dirty="0" smtClean="0">
                <a:latin typeface="Arial Black" pitchFamily="34" charset="0"/>
              </a:rPr>
              <a:t> мм</a:t>
            </a:r>
            <a:endParaRPr lang="en-US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Arial Black" pitchFamily="34" charset="0"/>
              </a:rPr>
              <a:t>R</a:t>
            </a:r>
            <a:r>
              <a:rPr lang="en-US" sz="1800" dirty="0" err="1" smtClean="0">
                <a:latin typeface="Arial Black" pitchFamily="34" charset="0"/>
              </a:rPr>
              <a:t>c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= 25</a:t>
            </a:r>
            <a:r>
              <a:rPr lang="ru-RU" dirty="0" smtClean="0">
                <a:latin typeface="Arial Black" pitchFamily="34" charset="0"/>
              </a:rPr>
              <a:t> мм</a:t>
            </a:r>
            <a:endParaRPr lang="en-US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Arial Black" pitchFamily="34" charset="0"/>
              </a:rPr>
              <a:t>R</a:t>
            </a:r>
            <a:r>
              <a:rPr lang="en-US" sz="1800" dirty="0" err="1" smtClean="0">
                <a:latin typeface="Arial Black" pitchFamily="34" charset="0"/>
              </a:rPr>
              <a:t>c</a:t>
            </a:r>
            <a:r>
              <a:rPr lang="en-US" dirty="0" smtClean="0">
                <a:latin typeface="Arial Black" pitchFamily="34" charset="0"/>
              </a:rPr>
              <a:t> + R</a:t>
            </a:r>
            <a:r>
              <a:rPr lang="en-US" sz="1800" dirty="0" smtClean="0">
                <a:latin typeface="Arial Black" pitchFamily="34" charset="0"/>
              </a:rPr>
              <a:t>1</a:t>
            </a:r>
          </a:p>
          <a:p>
            <a:pPr marL="0" indent="0" algn="ctr">
              <a:buNone/>
            </a:pPr>
            <a:r>
              <a:rPr lang="en-US" dirty="0" err="1" smtClean="0">
                <a:latin typeface="Arial Black" pitchFamily="34" charset="0"/>
              </a:rPr>
              <a:t>R</a:t>
            </a:r>
            <a:r>
              <a:rPr lang="en-US" sz="1800" dirty="0" err="1" smtClean="0">
                <a:latin typeface="Arial Black" pitchFamily="34" charset="0"/>
              </a:rPr>
              <a:t>c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 + R</a:t>
            </a:r>
            <a:r>
              <a:rPr lang="en-US" sz="1800" dirty="0" smtClean="0">
                <a:latin typeface="Arial Black" pitchFamily="34" charset="0"/>
              </a:rPr>
              <a:t>2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OST type B" pitchFamily="34" charset="0"/>
              </a:rPr>
              <a:t>Сопряжение двух окружностей.</a:t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OST type B" pitchFamily="34" charset="0"/>
              </a:rPr>
            </a:b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OST type B" pitchFamily="34" charset="0"/>
              </a:rPr>
              <a:t>Внешнее сопряжение</a:t>
            </a:r>
            <a:endParaRPr lang="ru-RU" i="1" dirty="0">
              <a:latin typeface="GOST type B" pitchFamily="34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1142976" y="2571744"/>
            <a:ext cx="2286016" cy="2214578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71538" y="3643314"/>
            <a:ext cx="2571768" cy="1588"/>
          </a:xfrm>
          <a:prstGeom prst="line">
            <a:avLst/>
          </a:prstGeom>
          <a:ln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8" idx="4"/>
          </p:cNvCxnSpPr>
          <p:nvPr/>
        </p:nvCxnSpPr>
        <p:spPr>
          <a:xfrm flipH="1">
            <a:off x="2285984" y="2428868"/>
            <a:ext cx="1588" cy="2357454"/>
          </a:xfrm>
          <a:prstGeom prst="line">
            <a:avLst/>
          </a:prstGeom>
          <a:ln>
            <a:prstDash val="lg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Блок-схема: узел 13"/>
          <p:cNvSpPr/>
          <p:nvPr/>
        </p:nvSpPr>
        <p:spPr>
          <a:xfrm>
            <a:off x="2214546" y="3571876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256887" y="5643578"/>
            <a:ext cx="406534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/>
          <p:cNvSpPr/>
          <p:nvPr/>
        </p:nvSpPr>
        <p:spPr>
          <a:xfrm>
            <a:off x="5500694" y="2928934"/>
            <a:ext cx="1643074" cy="1500198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929190" y="3643314"/>
            <a:ext cx="2714644" cy="1588"/>
          </a:xfrm>
          <a:prstGeom prst="line">
            <a:avLst/>
          </a:prstGeom>
          <a:ln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18" idx="4"/>
          </p:cNvCxnSpPr>
          <p:nvPr/>
        </p:nvCxnSpPr>
        <p:spPr>
          <a:xfrm flipH="1">
            <a:off x="6322231" y="2571748"/>
            <a:ext cx="2" cy="1857384"/>
          </a:xfrm>
          <a:prstGeom prst="line">
            <a:avLst/>
          </a:prstGeom>
          <a:ln>
            <a:prstDash val="lg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Блок-схема: узел 26"/>
          <p:cNvSpPr/>
          <p:nvPr/>
        </p:nvSpPr>
        <p:spPr>
          <a:xfrm>
            <a:off x="6250794" y="3571876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2357422" y="2325160"/>
            <a:ext cx="1857388" cy="1267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4964910" y="2325160"/>
            <a:ext cx="1428760" cy="13181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Дуга 32"/>
          <p:cNvSpPr/>
          <p:nvPr/>
        </p:nvSpPr>
        <p:spPr>
          <a:xfrm rot="16200000">
            <a:off x="4464843" y="2107397"/>
            <a:ext cx="2214578" cy="2286016"/>
          </a:xfrm>
          <a:prstGeom prst="arc">
            <a:avLst>
              <a:gd name="adj1" fmla="val 15499560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8422793">
            <a:off x="2950517" y="703793"/>
            <a:ext cx="3434730" cy="2944055"/>
          </a:xfrm>
          <a:prstGeom prst="arc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>
            <a:stCxn id="35" idx="4"/>
          </p:cNvCxnSpPr>
          <p:nvPr/>
        </p:nvCxnSpPr>
        <p:spPr>
          <a:xfrm rot="5400000">
            <a:off x="3786182" y="2857496"/>
            <a:ext cx="857256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357686" y="521495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 rot="19299240">
            <a:off x="3038678" y="2556783"/>
            <a:ext cx="82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R + </a:t>
            </a:r>
            <a:r>
              <a:rPr lang="en-US" dirty="0" err="1" smtClean="0"/>
              <a:t>Rc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 rot="2557445">
            <a:off x="5167176" y="2549799"/>
            <a:ext cx="80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+ </a:t>
            </a:r>
            <a:r>
              <a:rPr lang="en-US" dirty="0" err="1" smtClean="0"/>
              <a:t>Rc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 rot="18550256">
            <a:off x="3885215" y="290469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Rc</a:t>
            </a:r>
            <a:endParaRPr lang="ru-RU" dirty="0"/>
          </a:p>
        </p:txBody>
      </p:sp>
      <p:sp>
        <p:nvSpPr>
          <p:cNvPr id="45" name="Дуга 44"/>
          <p:cNvSpPr/>
          <p:nvPr/>
        </p:nvSpPr>
        <p:spPr>
          <a:xfrm>
            <a:off x="500034" y="1785926"/>
            <a:ext cx="4214842" cy="3000396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14" idx="6"/>
          </p:cNvCxnSpPr>
          <p:nvPr/>
        </p:nvCxnSpPr>
        <p:spPr>
          <a:xfrm flipV="1">
            <a:off x="2357422" y="2714620"/>
            <a:ext cx="2214578" cy="92869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27" idx="1"/>
          </p:cNvCxnSpPr>
          <p:nvPr/>
        </p:nvCxnSpPr>
        <p:spPr>
          <a:xfrm>
            <a:off x="4536282" y="2714620"/>
            <a:ext cx="1735436" cy="87818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9" name="Блок-схема: узел 48"/>
          <p:cNvSpPr/>
          <p:nvPr/>
        </p:nvSpPr>
        <p:spPr>
          <a:xfrm>
            <a:off x="3277780" y="3178966"/>
            <a:ext cx="142876" cy="142876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узел 49"/>
          <p:cNvSpPr/>
          <p:nvPr/>
        </p:nvSpPr>
        <p:spPr>
          <a:xfrm>
            <a:off x="5572132" y="3214686"/>
            <a:ext cx="142876" cy="142876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 flipH="1">
            <a:off x="4500562" y="2643182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>
            <a:stCxn id="8" idx="4"/>
          </p:cNvCxnSpPr>
          <p:nvPr/>
        </p:nvCxnSpPr>
        <p:spPr>
          <a:xfrm>
            <a:off x="2285984" y="4786322"/>
            <a:ext cx="0" cy="9469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322233" y="4429132"/>
            <a:ext cx="0" cy="13041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8" grpId="0" animBg="1"/>
      <p:bldP spid="27" grpId="0" animBg="1"/>
      <p:bldP spid="33" grpId="0" animBg="1"/>
      <p:bldP spid="36" grpId="0" animBg="1"/>
      <p:bldP spid="39" grpId="0"/>
      <p:bldP spid="41" grpId="0"/>
      <p:bldP spid="43" grpId="0"/>
      <p:bldP spid="44" grpId="0"/>
      <p:bldP spid="45" grpId="0" animBg="1"/>
      <p:bldP spid="49" grpId="0" animBg="1"/>
      <p:bldP spid="50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Мамины рисунки\MP Navigator EX\photos0-800x600.jpe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atin typeface="GOST type B" pitchFamily="34" charset="0"/>
              </a:rPr>
              <a:t>Внутреннее сопряжение</a:t>
            </a:r>
            <a:endParaRPr lang="ru-RU" b="1" i="1" dirty="0">
              <a:latin typeface="GOST type B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rial Black" pitchFamily="34" charset="0"/>
              </a:rPr>
              <a:t>R</a:t>
            </a:r>
            <a:r>
              <a:rPr lang="en-US" sz="1600" dirty="0" smtClean="0">
                <a:latin typeface="Arial Black" pitchFamily="34" charset="0"/>
              </a:rPr>
              <a:t>1 </a:t>
            </a:r>
            <a:r>
              <a:rPr lang="en-US" dirty="0" smtClean="0">
                <a:latin typeface="Arial Black" pitchFamily="34" charset="0"/>
              </a:rPr>
              <a:t>= 2</a:t>
            </a:r>
            <a:r>
              <a:rPr lang="ru-RU" dirty="0" smtClean="0">
                <a:latin typeface="Arial Black" pitchFamily="34" charset="0"/>
              </a:rPr>
              <a:t>0 мм</a:t>
            </a:r>
            <a:r>
              <a:rPr lang="en-US" dirty="0" smtClean="0">
                <a:latin typeface="Arial Black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dirty="0" smtClean="0">
                <a:latin typeface="Arial Black" pitchFamily="34" charset="0"/>
              </a:rPr>
              <a:t>R</a:t>
            </a:r>
            <a:r>
              <a:rPr lang="en-US" sz="1800" dirty="0" smtClean="0">
                <a:latin typeface="Arial Black" pitchFamily="34" charset="0"/>
              </a:rPr>
              <a:t>2 </a:t>
            </a:r>
            <a:r>
              <a:rPr lang="en-US" dirty="0" smtClean="0">
                <a:latin typeface="Arial Black" pitchFamily="34" charset="0"/>
              </a:rPr>
              <a:t>= 3</a:t>
            </a:r>
            <a:r>
              <a:rPr lang="ru-RU" dirty="0" smtClean="0">
                <a:latin typeface="Arial Black" pitchFamily="34" charset="0"/>
              </a:rPr>
              <a:t>0 мм</a:t>
            </a:r>
            <a:endParaRPr lang="en-US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rial Black" pitchFamily="34" charset="0"/>
              </a:rPr>
              <a:t>L  = 75</a:t>
            </a:r>
            <a:r>
              <a:rPr lang="ru-RU" dirty="0" smtClean="0">
                <a:latin typeface="Arial Black" pitchFamily="34" charset="0"/>
              </a:rPr>
              <a:t> мм</a:t>
            </a:r>
            <a:endParaRPr lang="en-US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Arial Black" pitchFamily="34" charset="0"/>
              </a:rPr>
              <a:t>R</a:t>
            </a:r>
            <a:r>
              <a:rPr lang="en-US" sz="1800" dirty="0" err="1" smtClean="0">
                <a:latin typeface="Arial Black" pitchFamily="34" charset="0"/>
              </a:rPr>
              <a:t>c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= </a:t>
            </a:r>
            <a:r>
              <a:rPr lang="ru-RU" dirty="0" smtClean="0">
                <a:latin typeface="Arial Black" pitchFamily="34" charset="0"/>
              </a:rPr>
              <a:t>9</a:t>
            </a:r>
            <a:r>
              <a:rPr lang="en-US" dirty="0" smtClean="0">
                <a:latin typeface="Arial Black" pitchFamily="34" charset="0"/>
              </a:rPr>
              <a:t>5</a:t>
            </a:r>
            <a:r>
              <a:rPr lang="ru-RU" dirty="0" smtClean="0">
                <a:latin typeface="Arial Black" pitchFamily="34" charset="0"/>
              </a:rPr>
              <a:t> мм</a:t>
            </a:r>
            <a:endParaRPr lang="en-US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Arial Black" pitchFamily="34" charset="0"/>
              </a:rPr>
              <a:t>R</a:t>
            </a:r>
            <a:r>
              <a:rPr lang="en-US" sz="1800" dirty="0" err="1" smtClean="0">
                <a:latin typeface="Arial Black" pitchFamily="34" charset="0"/>
              </a:rPr>
              <a:t>c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</a:rPr>
              <a:t>-</a:t>
            </a:r>
            <a:r>
              <a:rPr lang="en-US" dirty="0" smtClean="0">
                <a:latin typeface="Arial Black" pitchFamily="34" charset="0"/>
              </a:rPr>
              <a:t> R</a:t>
            </a:r>
            <a:r>
              <a:rPr lang="en-US" sz="1800" dirty="0" smtClean="0">
                <a:latin typeface="Arial Black" pitchFamily="34" charset="0"/>
              </a:rPr>
              <a:t>1</a:t>
            </a:r>
          </a:p>
          <a:p>
            <a:pPr marL="0" indent="0" algn="ctr">
              <a:buNone/>
            </a:pPr>
            <a:r>
              <a:rPr lang="en-US" dirty="0" err="1" smtClean="0">
                <a:latin typeface="Arial Black" pitchFamily="34" charset="0"/>
              </a:rPr>
              <a:t>R</a:t>
            </a:r>
            <a:r>
              <a:rPr lang="en-US" sz="1800" dirty="0" err="1" smtClean="0">
                <a:latin typeface="Arial Black" pitchFamily="34" charset="0"/>
              </a:rPr>
              <a:t>c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-</a:t>
            </a:r>
            <a:r>
              <a:rPr lang="en-US" dirty="0" smtClean="0">
                <a:latin typeface="Arial Black" pitchFamily="34" charset="0"/>
              </a:rPr>
              <a:t> R</a:t>
            </a:r>
            <a:r>
              <a:rPr lang="en-US" sz="1800" dirty="0" smtClean="0">
                <a:latin typeface="Arial Black" pitchFamily="34" charset="0"/>
              </a:rPr>
              <a:t>2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5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19370</TotalTime>
  <Words>192</Words>
  <Application>Microsoft Office PowerPoint</Application>
  <PresentationFormat>Экран (4:3)</PresentationFormat>
  <Paragraphs>61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GOST type B</vt:lpstr>
      <vt:lpstr>Times New Roman</vt:lpstr>
      <vt:lpstr>Тема Office</vt:lpstr>
      <vt:lpstr>сопряжение</vt:lpstr>
      <vt:lpstr>Презентация PowerPoint</vt:lpstr>
      <vt:lpstr>Презентация PowerPoint</vt:lpstr>
      <vt:lpstr>Сопряжение прямых линий</vt:lpstr>
      <vt:lpstr>Сопряжение прямой и окружности.  внешнее</vt:lpstr>
      <vt:lpstr>Презентация PowerPoint</vt:lpstr>
      <vt:lpstr>Внешнее сопряжение</vt:lpstr>
      <vt:lpstr>Сопряжение двух окружностей. Внешнее сопряжение</vt:lpstr>
      <vt:lpstr>Внутреннее сопряжение</vt:lpstr>
      <vt:lpstr>Внутреннее сопряжение</vt:lpstr>
      <vt:lpstr>Презентация PowerPoint</vt:lpstr>
      <vt:lpstr>Пример выполнения задания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сопряжение</dc:title>
  <dc:creator>7</dc:creator>
  <cp:lastModifiedBy>Лучинина Ирина Алексеевна</cp:lastModifiedBy>
  <cp:revision>102</cp:revision>
  <dcterms:created xsi:type="dcterms:W3CDTF">2011-09-16T18:10:49Z</dcterms:created>
  <dcterms:modified xsi:type="dcterms:W3CDTF">2023-09-29T13:06:39Z</dcterms:modified>
</cp:coreProperties>
</file>