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 /><Relationship Id="rId20" Type="http://schemas.openxmlformats.org/officeDocument/2006/relationships/tableStyles" Target="tableStyles.xml" /><Relationship Id="rId21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ChangeArrowheads="1" noGrp="1"/>
          </p:cNvSpPr>
          <p:nvPr userDrawn="1"/>
        </p:nvSpPr>
        <p:spPr bwMode="auto">
          <a:xfrm>
            <a:off x="8220990" y="1"/>
            <a:ext cx="3971005" cy="685746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3874" y="0"/>
                </a:moveTo>
                <a:lnTo>
                  <a:pt x="3874" y="19794"/>
                </a:lnTo>
                <a:lnTo>
                  <a:pt x="3874" y="19794"/>
                </a:lnTo>
                <a:cubicBezTo>
                  <a:pt x="3874" y="19794"/>
                  <a:pt x="3932" y="19794"/>
                  <a:pt x="3932" y="19794"/>
                </a:cubicBezTo>
                <a:lnTo>
                  <a:pt x="3932" y="19794"/>
                </a:lnTo>
                <a:cubicBezTo>
                  <a:pt x="1759" y="19794"/>
                  <a:pt x="0" y="20605"/>
                  <a:pt x="0" y="21600"/>
                </a:cubicBezTo>
                <a:lnTo>
                  <a:pt x="0" y="21600"/>
                </a:lnTo>
                <a:cubicBezTo>
                  <a:pt x="0" y="22594"/>
                  <a:pt x="1759" y="23405"/>
                  <a:pt x="3932" y="23405"/>
                </a:cubicBezTo>
                <a:lnTo>
                  <a:pt x="3932" y="23405"/>
                </a:lnTo>
                <a:cubicBezTo>
                  <a:pt x="3932" y="23405"/>
                  <a:pt x="3874" y="23405"/>
                  <a:pt x="3874" y="23405"/>
                </a:cubicBezTo>
                <a:lnTo>
                  <a:pt x="3874" y="43200"/>
                </a:lnTo>
                <a:lnTo>
                  <a:pt x="43200" y="43200"/>
                </a:lnTo>
                <a:lnTo>
                  <a:pt x="43200" y="0"/>
                </a:lnTo>
                <a:lnTo>
                  <a:pt x="387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102"/>
          <p:cNvSpPr>
            <a:spLocks noChangeArrowheads="1" noGrp="1"/>
          </p:cNvSpPr>
          <p:nvPr userDrawn="1"/>
        </p:nvSpPr>
        <p:spPr bwMode="auto">
          <a:xfrm>
            <a:off x="8400255" y="3356809"/>
            <a:ext cx="190499" cy="14524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0"/>
                </a:moveTo>
                <a:lnTo>
                  <a:pt x="43200" y="43200"/>
                </a:lnTo>
                <a:lnTo>
                  <a:pt x="0" y="21623"/>
                </a:lnTo>
                <a:lnTo>
                  <a:pt x="43200" y="0"/>
                </a:lnTo>
              </a:path>
            </a:pathLst>
          </a:custGeom>
          <a:solidFill>
            <a:srgbClr val="FFFFFF"/>
          </a:solidFill>
          <a:ln w="9524" cap="rnd">
            <a:solidFill>
              <a:srgbClr val="000000"/>
            </a:solidFill>
            <a:bevel/>
            <a:headEnd/>
            <a:tailEnd/>
          </a:ln>
        </p:spPr>
      </p:sp>
      <p:sp>
        <p:nvSpPr>
          <p:cNvPr id="19" name="Text Placeholder 4"/>
          <p:cNvSpPr>
            <a:spLocks noGrp="1"/>
          </p:cNvSpPr>
          <p:nvPr>
            <p:ph type="subTitle" idx="1" hasCustomPrompt="1"/>
          </p:nvPr>
        </p:nvSpPr>
        <p:spPr bwMode="auto">
          <a:xfrm>
            <a:off x="8881393" y="2597939"/>
            <a:ext cx="2974883" cy="16615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/>
              <a:buChar char="•"/>
              <a:defRPr sz="2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23395" y="2569090"/>
            <a:ext cx="7383251" cy="165402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1" name="Дата 10"/>
          <p:cNvSpPr>
            <a:spLocks noGrp="1"/>
          </p:cNvSpPr>
          <p:nvPr>
            <p:ph type="dt" sz="half" idx="15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6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7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42"/>
            <a:ext cx="2743200" cy="5835649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42"/>
            <a:ext cx="8026399" cy="5835649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4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7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15413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7599" y="1595438"/>
            <a:ext cx="5178986" cy="451484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15413" y="1535113"/>
            <a:ext cx="5181103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15413" y="2174874"/>
            <a:ext cx="51811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3377" y="1535113"/>
            <a:ext cx="5183210" cy="63976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3377" y="2174874"/>
            <a:ext cx="51832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10" y="273054"/>
            <a:ext cx="4011084" cy="1162049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66732" y="273050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610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15413" y="4800603"/>
            <a:ext cx="1056117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815413" y="612778"/>
            <a:ext cx="10561173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15413" y="5367337"/>
            <a:ext cx="1056117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100"/>
          <p:cNvSpPr>
            <a:spLocks noChangeArrowheads="1" noGrp="1"/>
          </p:cNvSpPr>
          <p:nvPr userDrawn="1"/>
        </p:nvSpPr>
        <p:spPr bwMode="auto">
          <a:xfrm>
            <a:off x="3669" y="270"/>
            <a:ext cx="12184661" cy="6857460"/>
          </a:xfrm>
          <a:custGeom>
            <a:avLst/>
            <a:gdLst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1239 w 43199"/>
              <a:gd name="connsiteY2" fmla="*/ 21600 h 43200"/>
              <a:gd name="connsiteX3" fmla="*/ 43199 w 43199"/>
              <a:gd name="connsiteY3" fmla="*/ 19794 h 43200"/>
              <a:gd name="connsiteX4" fmla="*/ 43199 w 43199"/>
              <a:gd name="connsiteY4" fmla="*/ 19794 h 43200"/>
              <a:gd name="connsiteX5" fmla="*/ 43174 w 43199"/>
              <a:gd name="connsiteY5" fmla="*/ 19794 h 43200"/>
              <a:gd name="connsiteX6" fmla="*/ 43174 w 43199"/>
              <a:gd name="connsiteY6" fmla="*/ 0 h 43200"/>
              <a:gd name="connsiteX7" fmla="*/ 0 w 43199"/>
              <a:gd name="connsiteY7" fmla="*/ 0 h 43200"/>
              <a:gd name="connsiteX8" fmla="*/ 0 w 43199"/>
              <a:gd name="connsiteY8" fmla="*/ 43200 h 43200"/>
              <a:gd name="connsiteX9" fmla="*/ 43174 w 43199"/>
              <a:gd name="connsiteY9" fmla="*/ 43200 h 43200"/>
              <a:gd name="connsiteX10" fmla="*/ 43174 w 43199"/>
              <a:gd name="connsiteY10" fmla="*/ 23405 h 43200"/>
              <a:gd name="connsiteX11" fmla="*/ 43174 w 43199"/>
              <a:gd name="connsiteY11" fmla="*/ 23405 h 43200"/>
              <a:gd name="connsiteX12" fmla="*/ 43199 w 43199"/>
              <a:gd name="connsiteY12" fmla="*/ 23405 h 43200"/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11" fmla="*/ 43199 w 43199"/>
              <a:gd name="connsiteY11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9" fmla="*/ 43174 w 43199"/>
              <a:gd name="connsiteY9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74 w 43199"/>
              <a:gd name="connsiteY3" fmla="*/ 0 h 43200"/>
              <a:gd name="connsiteX4" fmla="*/ 0 w 43199"/>
              <a:gd name="connsiteY4" fmla="*/ 0 h 43200"/>
              <a:gd name="connsiteX5" fmla="*/ 0 w 43199"/>
              <a:gd name="connsiteY5" fmla="*/ 43200 h 43200"/>
              <a:gd name="connsiteX6" fmla="*/ 43174 w 43199"/>
              <a:gd name="connsiteY6" fmla="*/ 43200 h 43200"/>
              <a:gd name="connsiteX0" fmla="*/ 43174 w 46380"/>
              <a:gd name="connsiteY0" fmla="*/ 43200 h 43200"/>
              <a:gd name="connsiteX1" fmla="*/ 43199 w 46380"/>
              <a:gd name="connsiteY1" fmla="*/ 19794 h 43200"/>
              <a:gd name="connsiteX2" fmla="*/ 43174 w 46380"/>
              <a:gd name="connsiteY2" fmla="*/ 0 h 43200"/>
              <a:gd name="connsiteX3" fmla="*/ 0 w 46380"/>
              <a:gd name="connsiteY3" fmla="*/ 0 h 43200"/>
              <a:gd name="connsiteX4" fmla="*/ 0 w 46380"/>
              <a:gd name="connsiteY4" fmla="*/ 43200 h 43200"/>
              <a:gd name="connsiteX5" fmla="*/ 43174 w 46380"/>
              <a:gd name="connsiteY5" fmla="*/ 43200 h 43200"/>
              <a:gd name="connsiteX0" fmla="*/ 43174 w 43199"/>
              <a:gd name="connsiteY0" fmla="*/ 43200 h 43200"/>
              <a:gd name="connsiteX1" fmla="*/ 43199 w 43199"/>
              <a:gd name="connsiteY1" fmla="*/ 19794 h 43200"/>
              <a:gd name="connsiteX2" fmla="*/ 43174 w 43199"/>
              <a:gd name="connsiteY2" fmla="*/ 0 h 43200"/>
              <a:gd name="connsiteX3" fmla="*/ 0 w 43199"/>
              <a:gd name="connsiteY3" fmla="*/ 0 h 43200"/>
              <a:gd name="connsiteX4" fmla="*/ 0 w 43199"/>
              <a:gd name="connsiteY4" fmla="*/ 43200 h 43200"/>
              <a:gd name="connsiteX5" fmla="*/ 43174 w 43199"/>
              <a:gd name="connsiteY5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4" h="43200" fill="norm" stroke="0" extrusionOk="0">
                <a:moveTo>
                  <a:pt x="43174" y="43200"/>
                </a:moveTo>
                <a:lnTo>
                  <a:pt x="43174" y="0"/>
                </a:lnTo>
                <a:lnTo>
                  <a:pt x="0" y="0"/>
                </a:lnTo>
                <a:lnTo>
                  <a:pt x="0" y="43200"/>
                </a:lnTo>
                <a:lnTo>
                  <a:pt x="43174" y="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103"/>
          <p:cNvSpPr>
            <a:spLocks noChangeArrowheads="1" noGrp="1"/>
          </p:cNvSpPr>
          <p:nvPr userDrawn="1"/>
        </p:nvSpPr>
        <p:spPr bwMode="auto">
          <a:xfrm>
            <a:off x="183165" y="101751"/>
            <a:ext cx="7789614" cy="585789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9"/>
                  <a:pt x="33448" y="43199"/>
                  <a:pt x="21600" y="43199"/>
                </a:cubicBezTo>
                <a:lnTo>
                  <a:pt x="21600" y="43199"/>
                </a:lnTo>
                <a:cubicBezTo>
                  <a:pt x="9749" y="43199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600" y="0"/>
                </a:cubicBezTo>
                <a:lnTo>
                  <a:pt x="21600" y="0"/>
                </a:lnTo>
                <a:cubicBezTo>
                  <a:pt x="33448" y="0"/>
                  <a:pt x="43199" y="9750"/>
                  <a:pt x="43199" y="21599"/>
                </a:cubicBezTo>
              </a:path>
            </a:pathLst>
          </a:custGeom>
          <a:solidFill>
            <a:srgbClr val="FFFFFF">
              <a:alpha val="156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104"/>
          <p:cNvSpPr>
            <a:spLocks noChangeArrowheads="1" noGrp="1"/>
          </p:cNvSpPr>
          <p:nvPr userDrawn="1"/>
        </p:nvSpPr>
        <p:spPr bwMode="auto">
          <a:xfrm>
            <a:off x="244971" y="130323"/>
            <a:ext cx="7610403" cy="572343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313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105"/>
          <p:cNvSpPr>
            <a:spLocks noChangeArrowheads="1" noGrp="1"/>
          </p:cNvSpPr>
          <p:nvPr userDrawn="1"/>
        </p:nvSpPr>
        <p:spPr bwMode="auto">
          <a:xfrm>
            <a:off x="306493" y="159054"/>
            <a:ext cx="7431757" cy="55888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50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50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106"/>
          <p:cNvSpPr>
            <a:spLocks noChangeArrowheads="1" noGrp="1"/>
          </p:cNvSpPr>
          <p:nvPr userDrawn="1"/>
        </p:nvSpPr>
        <p:spPr bwMode="auto">
          <a:xfrm>
            <a:off x="368021" y="187787"/>
            <a:ext cx="7252827" cy="54543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7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7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627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107"/>
          <p:cNvSpPr>
            <a:spLocks noChangeArrowheads="1" noGrp="1"/>
          </p:cNvSpPr>
          <p:nvPr userDrawn="1"/>
        </p:nvSpPr>
        <p:spPr bwMode="auto">
          <a:xfrm>
            <a:off x="429541" y="216360"/>
            <a:ext cx="7074181" cy="5319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8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51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51"/>
                  <a:pt x="9751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108"/>
          <p:cNvSpPr>
            <a:spLocks noChangeArrowheads="1" noGrp="1"/>
          </p:cNvSpPr>
          <p:nvPr userDrawn="1"/>
        </p:nvSpPr>
        <p:spPr bwMode="auto">
          <a:xfrm>
            <a:off x="491347" y="245090"/>
            <a:ext cx="6894970" cy="518531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941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109"/>
          <p:cNvSpPr>
            <a:spLocks noChangeArrowheads="1" noGrp="1"/>
          </p:cNvSpPr>
          <p:nvPr userDrawn="1"/>
        </p:nvSpPr>
        <p:spPr bwMode="auto">
          <a:xfrm>
            <a:off x="552877" y="273821"/>
            <a:ext cx="6716041" cy="505071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49" y="43199"/>
                  <a:pt x="21600" y="43199"/>
                </a:cubicBezTo>
                <a:lnTo>
                  <a:pt x="21600" y="43199"/>
                </a:lnTo>
                <a:cubicBezTo>
                  <a:pt x="9750" y="43199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8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8"/>
                  <a:pt x="43200" y="21600"/>
                </a:cubicBezTo>
              </a:path>
            </a:pathLst>
          </a:custGeom>
          <a:solidFill>
            <a:srgbClr val="FFFFFF">
              <a:alpha val="1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110"/>
          <p:cNvSpPr>
            <a:spLocks noChangeArrowheads="1" noGrp="1"/>
          </p:cNvSpPr>
          <p:nvPr userDrawn="1"/>
        </p:nvSpPr>
        <p:spPr bwMode="auto">
          <a:xfrm>
            <a:off x="614397" y="302395"/>
            <a:ext cx="6537394" cy="49162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199" y="9751"/>
                  <a:pt x="43199" y="21600"/>
                </a:cubicBezTo>
              </a:path>
            </a:pathLst>
          </a:custGeom>
          <a:solidFill>
            <a:srgbClr val="FFFFFF">
              <a:alpha val="1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111"/>
          <p:cNvSpPr>
            <a:spLocks noChangeArrowheads="1" noGrp="1"/>
          </p:cNvSpPr>
          <p:nvPr userDrawn="1"/>
        </p:nvSpPr>
        <p:spPr bwMode="auto">
          <a:xfrm>
            <a:off x="676203" y="331128"/>
            <a:ext cx="6358183" cy="47816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199"/>
                  <a:pt x="21598" y="43199"/>
                </a:cubicBezTo>
                <a:lnTo>
                  <a:pt x="21598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8" y="0"/>
                </a:cubicBezTo>
                <a:lnTo>
                  <a:pt x="21598" y="0"/>
                </a:lnTo>
                <a:cubicBezTo>
                  <a:pt x="33449" y="0"/>
                  <a:pt x="43199" y="9750"/>
                  <a:pt x="43199" y="21600"/>
                </a:cubicBezTo>
              </a:path>
            </a:pathLst>
          </a:custGeom>
          <a:solidFill>
            <a:srgbClr val="FFFFFF">
              <a:alpha val="1411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112"/>
          <p:cNvSpPr>
            <a:spLocks noChangeArrowheads="1" noGrp="1"/>
          </p:cNvSpPr>
          <p:nvPr userDrawn="1"/>
        </p:nvSpPr>
        <p:spPr bwMode="auto">
          <a:xfrm>
            <a:off x="737731" y="359857"/>
            <a:ext cx="6179254" cy="464703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199"/>
                  <a:pt x="21599" y="43199"/>
                </a:cubicBezTo>
                <a:lnTo>
                  <a:pt x="21599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15686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Shape 1113"/>
          <p:cNvSpPr>
            <a:spLocks noChangeArrowheads="1" noGrp="1"/>
          </p:cNvSpPr>
          <p:nvPr userDrawn="1"/>
        </p:nvSpPr>
        <p:spPr bwMode="auto">
          <a:xfrm>
            <a:off x="799253" y="388590"/>
            <a:ext cx="6000607" cy="451243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1764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" name="Shape 1114"/>
          <p:cNvSpPr>
            <a:spLocks noChangeArrowheads="1" noGrp="1"/>
          </p:cNvSpPr>
          <p:nvPr userDrawn="1"/>
        </p:nvSpPr>
        <p:spPr bwMode="auto">
          <a:xfrm>
            <a:off x="860777" y="417163"/>
            <a:ext cx="5821679" cy="437797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1921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0" name="Shape 1115"/>
          <p:cNvSpPr>
            <a:spLocks noChangeArrowheads="1" noGrp="1"/>
          </p:cNvSpPr>
          <p:nvPr userDrawn="1"/>
        </p:nvSpPr>
        <p:spPr bwMode="auto">
          <a:xfrm>
            <a:off x="922587" y="445894"/>
            <a:ext cx="5642750" cy="42435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48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8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0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" name="Shape 1116"/>
          <p:cNvSpPr>
            <a:spLocks noChangeArrowheads="1" noGrp="1"/>
          </p:cNvSpPr>
          <p:nvPr userDrawn="1"/>
        </p:nvSpPr>
        <p:spPr bwMode="auto">
          <a:xfrm>
            <a:off x="984107" y="474624"/>
            <a:ext cx="5463821" cy="410891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8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199" y="9749"/>
                  <a:pt x="43199" y="21599"/>
                </a:cubicBezTo>
              </a:path>
            </a:pathLst>
          </a:custGeom>
          <a:solidFill>
            <a:srgbClr val="FFFFFF">
              <a:alpha val="2235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2" name="Shape 1117"/>
          <p:cNvSpPr>
            <a:spLocks noChangeArrowheads="1" noGrp="1"/>
          </p:cNvSpPr>
          <p:nvPr userDrawn="1"/>
        </p:nvSpPr>
        <p:spPr bwMode="auto">
          <a:xfrm>
            <a:off x="1045632" y="503197"/>
            <a:ext cx="5284893" cy="397446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50" y="43200"/>
                  <a:pt x="21599" y="43200"/>
                </a:cubicBezTo>
                <a:lnTo>
                  <a:pt x="21599" y="43200"/>
                </a:lnTo>
                <a:cubicBezTo>
                  <a:pt x="9751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51" y="0"/>
                  <a:pt x="21599" y="0"/>
                </a:cubicBezTo>
                <a:lnTo>
                  <a:pt x="21599" y="0"/>
                </a:lnTo>
                <a:cubicBezTo>
                  <a:pt x="33450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392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3" name="Shape 1118"/>
          <p:cNvSpPr>
            <a:spLocks noChangeArrowheads="1" noGrp="1"/>
          </p:cNvSpPr>
          <p:nvPr userDrawn="1"/>
        </p:nvSpPr>
        <p:spPr bwMode="auto">
          <a:xfrm>
            <a:off x="1107443" y="531930"/>
            <a:ext cx="5105963" cy="383985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2549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" name="Shape 1119"/>
          <p:cNvSpPr>
            <a:spLocks noChangeArrowheads="1" noGrp="1"/>
          </p:cNvSpPr>
          <p:nvPr userDrawn="1"/>
        </p:nvSpPr>
        <p:spPr bwMode="auto">
          <a:xfrm>
            <a:off x="1168963" y="560659"/>
            <a:ext cx="4927034" cy="370525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9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600"/>
                </a:cubicBezTo>
              </a:path>
            </a:pathLst>
          </a:custGeom>
          <a:solidFill>
            <a:srgbClr val="FFFFFF">
              <a:alpha val="2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5" name="Shape 1120"/>
          <p:cNvSpPr>
            <a:spLocks noChangeArrowheads="1" noGrp="1"/>
          </p:cNvSpPr>
          <p:nvPr userDrawn="1"/>
        </p:nvSpPr>
        <p:spPr bwMode="auto">
          <a:xfrm>
            <a:off x="2023254" y="5083093"/>
            <a:ext cx="1181945" cy="888929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4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33"/>
                  <a:pt x="33534" y="43200"/>
                  <a:pt x="21600" y="43200"/>
                </a:cubicBezTo>
                <a:lnTo>
                  <a:pt x="21600" y="43200"/>
                </a:lnTo>
                <a:cubicBezTo>
                  <a:pt x="9665" y="43200"/>
                  <a:pt x="0" y="33533"/>
                  <a:pt x="0" y="21599"/>
                </a:cubicBezTo>
                <a:lnTo>
                  <a:pt x="0" y="21599"/>
                </a:lnTo>
                <a:cubicBezTo>
                  <a:pt x="0" y="9673"/>
                  <a:pt x="9665" y="0"/>
                  <a:pt x="21600" y="0"/>
                </a:cubicBezTo>
                <a:close/>
              </a:path>
            </a:pathLst>
          </a:custGeom>
          <a:solidFill>
            <a:srgbClr val="FFFFFF">
              <a:alpha val="1176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6" name="Shape 1121"/>
          <p:cNvSpPr>
            <a:spLocks noChangeArrowheads="1" noGrp="1"/>
          </p:cNvSpPr>
          <p:nvPr userDrawn="1"/>
        </p:nvSpPr>
        <p:spPr bwMode="auto">
          <a:xfrm>
            <a:off x="2851007" y="4515765"/>
            <a:ext cx="1869157" cy="140562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6" y="0"/>
                </a:moveTo>
                <a:lnTo>
                  <a:pt x="21596" y="0"/>
                </a:lnTo>
                <a:cubicBezTo>
                  <a:pt x="33526" y="0"/>
                  <a:pt x="43200" y="9669"/>
                  <a:pt x="43200" y="21601"/>
                </a:cubicBezTo>
                <a:lnTo>
                  <a:pt x="43200" y="21601"/>
                </a:lnTo>
                <a:cubicBezTo>
                  <a:pt x="43200" y="33530"/>
                  <a:pt x="33526" y="43200"/>
                  <a:pt x="21596" y="43200"/>
                </a:cubicBezTo>
                <a:lnTo>
                  <a:pt x="21596" y="43200"/>
                </a:lnTo>
                <a:cubicBezTo>
                  <a:pt x="9673" y="43200"/>
                  <a:pt x="0" y="33530"/>
                  <a:pt x="0" y="21601"/>
                </a:cubicBezTo>
                <a:lnTo>
                  <a:pt x="0" y="21601"/>
                </a:lnTo>
                <a:cubicBezTo>
                  <a:pt x="0" y="9669"/>
                  <a:pt x="9673" y="0"/>
                  <a:pt x="21596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9" name="Shape 1124"/>
          <p:cNvSpPr>
            <a:spLocks noChangeArrowheads="1" noGrp="1"/>
          </p:cNvSpPr>
          <p:nvPr userDrawn="1"/>
        </p:nvSpPr>
        <p:spPr bwMode="auto">
          <a:xfrm>
            <a:off x="3037839" y="4457826"/>
            <a:ext cx="835941" cy="62875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30" y="0"/>
                  <a:pt x="43200" y="9672"/>
                  <a:pt x="43200" y="21604"/>
                </a:cubicBezTo>
                <a:lnTo>
                  <a:pt x="43200" y="21604"/>
                </a:lnTo>
                <a:cubicBezTo>
                  <a:pt x="43200" y="33525"/>
                  <a:pt x="33530" y="43200"/>
                  <a:pt x="21600" y="43200"/>
                </a:cubicBezTo>
                <a:lnTo>
                  <a:pt x="21600" y="43200"/>
                </a:lnTo>
                <a:cubicBezTo>
                  <a:pt x="9669" y="43200"/>
                  <a:pt x="0" y="33525"/>
                  <a:pt x="0" y="21604"/>
                </a:cubicBezTo>
                <a:lnTo>
                  <a:pt x="0" y="21604"/>
                </a:lnTo>
                <a:cubicBezTo>
                  <a:pt x="0" y="9672"/>
                  <a:pt x="9669" y="0"/>
                  <a:pt x="21600" y="0"/>
                </a:cubicBezTo>
                <a:close/>
              </a:path>
            </a:pathLst>
          </a:custGeom>
          <a:solidFill>
            <a:srgbClr val="FFFFFF">
              <a:alpha val="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" name="Shape 1125"/>
          <p:cNvSpPr>
            <a:spLocks noChangeArrowheads="1" noGrp="1"/>
          </p:cNvSpPr>
          <p:nvPr userDrawn="1"/>
        </p:nvSpPr>
        <p:spPr bwMode="auto">
          <a:xfrm>
            <a:off x="1015999" y="4613071"/>
            <a:ext cx="685800" cy="51557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27" y="0"/>
                  <a:pt x="43200" y="9668"/>
                  <a:pt x="43200" y="21599"/>
                </a:cubicBezTo>
                <a:lnTo>
                  <a:pt x="43200" y="21599"/>
                </a:lnTo>
                <a:cubicBezTo>
                  <a:pt x="43200" y="33530"/>
                  <a:pt x="33527" y="43200"/>
                  <a:pt x="21599" y="43200"/>
                </a:cubicBezTo>
                <a:lnTo>
                  <a:pt x="21599" y="43200"/>
                </a:lnTo>
                <a:cubicBezTo>
                  <a:pt x="9671" y="43200"/>
                  <a:pt x="0" y="33530"/>
                  <a:pt x="0" y="21599"/>
                </a:cubicBezTo>
                <a:lnTo>
                  <a:pt x="0" y="21599"/>
                </a:lnTo>
                <a:cubicBezTo>
                  <a:pt x="0" y="9668"/>
                  <a:pt x="9671" y="0"/>
                  <a:pt x="21599" y="0"/>
                </a:cubicBezTo>
                <a:close/>
              </a:path>
            </a:pathLst>
          </a:custGeom>
          <a:solidFill>
            <a:srgbClr val="FFFFFF">
              <a:alpha val="4509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3" name="Shape 1138"/>
          <p:cNvSpPr>
            <a:spLocks noChangeArrowheads="1" noGrp="1"/>
          </p:cNvSpPr>
          <p:nvPr userDrawn="1"/>
        </p:nvSpPr>
        <p:spPr bwMode="auto">
          <a:xfrm>
            <a:off x="2311403" y="4372901"/>
            <a:ext cx="796430" cy="5989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5"/>
                  <a:pt x="43200" y="21594"/>
                </a:cubicBezTo>
                <a:lnTo>
                  <a:pt x="43200" y="21594"/>
                </a:lnTo>
                <a:cubicBezTo>
                  <a:pt x="43200" y="33524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24"/>
                  <a:pt x="0" y="21594"/>
                </a:cubicBezTo>
                <a:lnTo>
                  <a:pt x="0" y="21594"/>
                </a:lnTo>
                <a:cubicBezTo>
                  <a:pt x="0" y="9675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4" name="Shape 1139"/>
          <p:cNvSpPr>
            <a:spLocks noChangeArrowheads="1" noGrp="1"/>
          </p:cNvSpPr>
          <p:nvPr userDrawn="1"/>
        </p:nvSpPr>
        <p:spPr bwMode="auto">
          <a:xfrm>
            <a:off x="1648462" y="4729109"/>
            <a:ext cx="755507" cy="56812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33" y="0"/>
                  <a:pt x="43200" y="9668"/>
                  <a:pt x="43200" y="21593"/>
                </a:cubicBezTo>
                <a:lnTo>
                  <a:pt x="43200" y="21593"/>
                </a:lnTo>
                <a:cubicBezTo>
                  <a:pt x="43200" y="33519"/>
                  <a:pt x="33533" y="43200"/>
                  <a:pt x="21608" y="43200"/>
                </a:cubicBezTo>
                <a:lnTo>
                  <a:pt x="21608" y="43200"/>
                </a:lnTo>
                <a:cubicBezTo>
                  <a:pt x="9682" y="43200"/>
                  <a:pt x="0" y="33519"/>
                  <a:pt x="0" y="21593"/>
                </a:cubicBezTo>
                <a:lnTo>
                  <a:pt x="0" y="21593"/>
                </a:lnTo>
                <a:cubicBezTo>
                  <a:pt x="0" y="9668"/>
                  <a:pt x="9682" y="0"/>
                  <a:pt x="21608" y="0"/>
                </a:cubicBezTo>
                <a:close/>
              </a:path>
            </a:pathLst>
          </a:custGeom>
          <a:solidFill>
            <a:srgbClr val="FFFFFF">
              <a:alpha val="2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5" name="Shape 1140"/>
          <p:cNvSpPr>
            <a:spLocks noChangeArrowheads="1" noGrp="1"/>
          </p:cNvSpPr>
          <p:nvPr userDrawn="1"/>
        </p:nvSpPr>
        <p:spPr bwMode="auto">
          <a:xfrm>
            <a:off x="1506501" y="5387076"/>
            <a:ext cx="753250" cy="566374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7" y="0"/>
                </a:moveTo>
                <a:lnTo>
                  <a:pt x="21607" y="0"/>
                </a:lnTo>
                <a:cubicBezTo>
                  <a:pt x="33536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26"/>
                  <a:pt x="33536" y="43200"/>
                  <a:pt x="21607" y="43200"/>
                </a:cubicBezTo>
                <a:lnTo>
                  <a:pt x="21607" y="43200"/>
                </a:lnTo>
                <a:cubicBezTo>
                  <a:pt x="9679" y="43200"/>
                  <a:pt x="0" y="33526"/>
                  <a:pt x="0" y="21599"/>
                </a:cubicBezTo>
                <a:lnTo>
                  <a:pt x="0" y="21599"/>
                </a:lnTo>
                <a:cubicBezTo>
                  <a:pt x="0" y="9673"/>
                  <a:pt x="9679" y="0"/>
                  <a:pt x="21607" y="0"/>
                </a:cubicBezTo>
                <a:close/>
              </a:path>
            </a:pathLst>
          </a:custGeom>
          <a:solidFill>
            <a:srgbClr val="FFFFFF">
              <a:alpha val="3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6" name="Shape 1141"/>
          <p:cNvSpPr>
            <a:spLocks noChangeArrowheads="1" noGrp="1"/>
          </p:cNvSpPr>
          <p:nvPr userDrawn="1"/>
        </p:nvSpPr>
        <p:spPr bwMode="auto">
          <a:xfrm>
            <a:off x="2370101" y="5855034"/>
            <a:ext cx="893513" cy="67193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4"/>
                  <a:pt x="43200" y="21605"/>
                </a:cubicBezTo>
                <a:lnTo>
                  <a:pt x="43200" y="21605"/>
                </a:lnTo>
                <a:cubicBezTo>
                  <a:pt x="43200" y="33535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35"/>
                  <a:pt x="0" y="21605"/>
                </a:cubicBezTo>
                <a:lnTo>
                  <a:pt x="0" y="21605"/>
                </a:lnTo>
                <a:cubicBezTo>
                  <a:pt x="0" y="9674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142"/>
          <p:cNvSpPr>
            <a:spLocks noChangeArrowheads="1" noGrp="1"/>
          </p:cNvSpPr>
          <p:nvPr userDrawn="1"/>
        </p:nvSpPr>
        <p:spPr bwMode="auto">
          <a:xfrm>
            <a:off x="2241977" y="6244482"/>
            <a:ext cx="688339" cy="51780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1" y="0"/>
                </a:moveTo>
                <a:lnTo>
                  <a:pt x="21591" y="0"/>
                </a:lnTo>
                <a:cubicBezTo>
                  <a:pt x="33528" y="0"/>
                  <a:pt x="43198" y="9667"/>
                  <a:pt x="43198" y="21600"/>
                </a:cubicBezTo>
                <a:lnTo>
                  <a:pt x="43198" y="21600"/>
                </a:lnTo>
                <a:cubicBezTo>
                  <a:pt x="43198" y="33519"/>
                  <a:pt x="33528" y="43200"/>
                  <a:pt x="21591" y="43200"/>
                </a:cubicBezTo>
                <a:lnTo>
                  <a:pt x="21591" y="43200"/>
                </a:lnTo>
                <a:cubicBezTo>
                  <a:pt x="9670" y="43200"/>
                  <a:pt x="0" y="33519"/>
                  <a:pt x="0" y="21600"/>
                </a:cubicBezTo>
                <a:lnTo>
                  <a:pt x="0" y="21600"/>
                </a:lnTo>
                <a:cubicBezTo>
                  <a:pt x="0" y="9667"/>
                  <a:pt x="9670" y="0"/>
                  <a:pt x="21591" y="0"/>
                </a:cubicBezTo>
                <a:close/>
              </a:path>
            </a:pathLst>
          </a:custGeom>
          <a:solidFill>
            <a:srgbClr val="FFFFFF">
              <a:alpha val="3097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8" name="Shape 1143"/>
          <p:cNvSpPr>
            <a:spLocks noChangeArrowheads="1" noGrp="1"/>
          </p:cNvSpPr>
          <p:nvPr userDrawn="1"/>
        </p:nvSpPr>
        <p:spPr bwMode="auto">
          <a:xfrm>
            <a:off x="3596920" y="5964721"/>
            <a:ext cx="726439" cy="546215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0"/>
                </a:moveTo>
                <a:lnTo>
                  <a:pt x="21599" y="0"/>
                </a:lnTo>
                <a:cubicBezTo>
                  <a:pt x="33531" y="0"/>
                  <a:pt x="43200" y="9666"/>
                  <a:pt x="43200" y="21605"/>
                </a:cubicBezTo>
                <a:lnTo>
                  <a:pt x="43200" y="21605"/>
                </a:lnTo>
                <a:cubicBezTo>
                  <a:pt x="43200" y="33533"/>
                  <a:pt x="33531" y="43200"/>
                  <a:pt x="21599" y="43200"/>
                </a:cubicBezTo>
                <a:lnTo>
                  <a:pt x="21599" y="43200"/>
                </a:lnTo>
                <a:cubicBezTo>
                  <a:pt x="9666" y="43200"/>
                  <a:pt x="0" y="33533"/>
                  <a:pt x="0" y="21605"/>
                </a:cubicBezTo>
                <a:lnTo>
                  <a:pt x="0" y="21605"/>
                </a:lnTo>
                <a:cubicBezTo>
                  <a:pt x="0" y="9666"/>
                  <a:pt x="9666" y="0"/>
                  <a:pt x="21599" y="0"/>
                </a:cubicBezTo>
                <a:close/>
              </a:path>
            </a:pathLst>
          </a:custGeom>
          <a:solidFill>
            <a:srgbClr val="FFFFFF">
              <a:alpha val="6745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144"/>
          <p:cNvSpPr>
            <a:spLocks noChangeArrowheads="1" noGrp="1"/>
          </p:cNvSpPr>
          <p:nvPr userDrawn="1"/>
        </p:nvSpPr>
        <p:spPr bwMode="auto">
          <a:xfrm>
            <a:off x="3037843" y="5578669"/>
            <a:ext cx="977899" cy="73527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6" y="0"/>
                </a:moveTo>
                <a:lnTo>
                  <a:pt x="21606" y="0"/>
                </a:lnTo>
                <a:cubicBezTo>
                  <a:pt x="33524" y="0"/>
                  <a:pt x="43200" y="9671"/>
                  <a:pt x="43200" y="21599"/>
                </a:cubicBezTo>
                <a:lnTo>
                  <a:pt x="43200" y="21599"/>
                </a:lnTo>
                <a:cubicBezTo>
                  <a:pt x="43200" y="33528"/>
                  <a:pt x="33524" y="43200"/>
                  <a:pt x="21606" y="43200"/>
                </a:cubicBezTo>
                <a:lnTo>
                  <a:pt x="21606" y="43200"/>
                </a:lnTo>
                <a:cubicBezTo>
                  <a:pt x="9674" y="43200"/>
                  <a:pt x="0" y="33528"/>
                  <a:pt x="0" y="21599"/>
                </a:cubicBezTo>
                <a:lnTo>
                  <a:pt x="0" y="21599"/>
                </a:lnTo>
                <a:cubicBezTo>
                  <a:pt x="0" y="9671"/>
                  <a:pt x="9674" y="0"/>
                  <a:pt x="21606" y="0"/>
                </a:cubicBezTo>
                <a:close/>
              </a:path>
            </a:pathLst>
          </a:custGeom>
          <a:solidFill>
            <a:srgbClr val="FFFFFF">
              <a:alpha val="3137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147"/>
          <p:cNvSpPr>
            <a:spLocks noChangeArrowheads="1" noGrp="1"/>
          </p:cNvSpPr>
          <p:nvPr userDrawn="1"/>
        </p:nvSpPr>
        <p:spPr bwMode="auto">
          <a:xfrm>
            <a:off x="2609712" y="36827"/>
            <a:ext cx="752403" cy="565898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0" y="0"/>
                </a:moveTo>
                <a:lnTo>
                  <a:pt x="21600" y="0"/>
                </a:lnTo>
                <a:cubicBezTo>
                  <a:pt x="33541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41" y="43200"/>
                  <a:pt x="21600" y="43200"/>
                </a:cubicBezTo>
                <a:lnTo>
                  <a:pt x="21600" y="43200"/>
                </a:lnTo>
                <a:cubicBezTo>
                  <a:pt x="9673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3" y="0"/>
                  <a:pt x="21600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148"/>
          <p:cNvSpPr>
            <a:spLocks noChangeArrowheads="1" noGrp="1"/>
          </p:cNvSpPr>
          <p:nvPr userDrawn="1"/>
        </p:nvSpPr>
        <p:spPr bwMode="auto">
          <a:xfrm>
            <a:off x="2272174" y="35715"/>
            <a:ext cx="748734" cy="563041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08" y="0"/>
                </a:moveTo>
                <a:lnTo>
                  <a:pt x="21608" y="0"/>
                </a:lnTo>
                <a:cubicBezTo>
                  <a:pt x="33527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27" y="43200"/>
                  <a:pt x="21608" y="43200"/>
                </a:cubicBezTo>
                <a:lnTo>
                  <a:pt x="21608" y="43200"/>
                </a:lnTo>
                <a:cubicBezTo>
                  <a:pt x="9672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2" y="0"/>
                  <a:pt x="21608" y="0"/>
                </a:cubicBezTo>
                <a:close/>
              </a:path>
            </a:pathLst>
          </a:custGeom>
          <a:solidFill>
            <a:srgbClr val="FFFFFF">
              <a:alpha val="1647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99253" y="1600203"/>
            <a:ext cx="10577333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15413" y="6356353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184183-74E9-4393-9769-E1D9236041BE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5599" y="6356353"/>
            <a:ext cx="3860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87829" y="274638"/>
            <a:ext cx="1058875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592277" y="6356353"/>
            <a:ext cx="2784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530004-958A-4E15-9840-E9741BECB0F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ctr" defTabSz="914400">
        <a:spcBef>
          <a:spcPts val="0"/>
        </a:spcBef>
        <a:buNone/>
        <a:defRPr sz="4400" b="1">
          <a:solidFill>
            <a:schemeClr val="accent6">
              <a:lumMod val="50000"/>
            </a:schemeClr>
          </a:solidFill>
          <a:latin typeface="+mj-lt"/>
          <a:ea typeface="+mj-ea"/>
          <a:cs typeface="Arial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 flipH="0" flipV="0">
            <a:off x="713529" y="1999421"/>
            <a:ext cx="8628529" cy="1584175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ru-RU" sz="6000" b="0" i="0" u="none" strike="noStrike" cap="none" spc="0">
                <a:solidFill>
                  <a:schemeClr val="tx1"/>
                </a:solidFill>
                <a:latin typeface="Arial"/>
                <a:cs typeface="Arial"/>
              </a:rPr>
              <a:t>Организация личного информационного пространства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 flipH="0" flipV="0">
            <a:off x="7231617" y="3662497"/>
            <a:ext cx="4512599" cy="1661580"/>
          </a:xfrm>
        </p:spPr>
        <p:txBody>
          <a:bodyPr/>
          <a:lstStyle/>
          <a:p>
            <a:pPr algn="r">
              <a:defRPr/>
            </a:pPr>
            <a:endParaRPr lang="ru-RU"/>
          </a:p>
          <a:p>
            <a:pPr marL="0" indent="0" algn="r">
              <a:buFont typeface="Arial"/>
              <a:buNone/>
              <a:defRPr/>
            </a:pPr>
            <a:r>
              <a:rPr lang="ru-RU"/>
              <a:t>Преподаватель информатики</a:t>
            </a:r>
            <a:endParaRPr lang="ru-RU"/>
          </a:p>
          <a:p>
            <a:pPr marL="0" indent="0" algn="r">
              <a:buFont typeface="Arial"/>
              <a:buNone/>
              <a:defRPr/>
            </a:pPr>
            <a:r>
              <a:rPr lang="ru-RU"/>
              <a:t>Кимерина И.С.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80424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783076824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87829" y="1617452"/>
            <a:ext cx="10577333" cy="510396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70000" lnSpcReduction="6000"/>
          </a:bodyPr>
          <a:lstStyle/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22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Обновление программного обеспечения</a:t>
            </a:r>
            <a:endParaRPr sz="22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Регулярное обновление программного обеспечения на всех устройствах также является важным аспектом защиты личного информационного пространства. Обновления часто содержат исправления уязвимостей и улучшения безопасности, поэтому важно следить за доступными о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бновлениями и устанавливать их как можно скорее.</a:t>
            </a:r>
            <a:endParaRPr sz="22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22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Ограничение доступа</a:t>
            </a:r>
            <a:endParaRPr sz="22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Ограничение доступа к вашему личному информационному пространству также является важным аспектом безопасности. Вы можете установить различные уровни доступа для разных пользователей или групп пользователей. Например, вы можете разрешить доступ только опред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еленным людям или ограничить доступ к определенным функциям или данным.</a:t>
            </a:r>
            <a:endParaRPr sz="22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200" b="1" i="1" u="sng">
                <a:solidFill>
                  <a:srgbClr val="434343"/>
                </a:solidFill>
                <a:latin typeface="Arial"/>
                <a:ea typeface="Arial"/>
                <a:cs typeface="Arial"/>
              </a:rPr>
              <a:t>Шифрование данных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 – это процесс преобразования информации в непонятный для посторонних вид. Это позволяет защитить данные от несанкционированного доступа. Вы можете использовать шифрование для защиты файлов на вашем компьютере или устройстве, а также для з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ащиты данных при их передаче через интернет.</a:t>
            </a:r>
            <a:endParaRPr sz="2200"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Все эти меры помогут вам обеспечить безопасность вашего личного информационного пространства и защитить ваши личные данные от несанкционированного использования. Важно помнить, что безопасность – это непрерывный процесс, и вам следует регулярно обновлять и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 проверять свои меры безопасности, чтобы быть защищенным в цифровом мире.</a:t>
            </a:r>
            <a:endParaRPr sz="9000"/>
          </a:p>
        </p:txBody>
      </p:sp>
      <p:sp>
        <p:nvSpPr>
          <p:cNvPr id="784915481" name="Заголовок 1"/>
          <p:cNvSpPr>
            <a:spLocks noGrp="1"/>
          </p:cNvSpPr>
          <p:nvPr/>
        </p:nvSpPr>
        <p:spPr bwMode="auto">
          <a:xfrm>
            <a:off x="990599" y="625354"/>
            <a:ext cx="10515600" cy="1325562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indent="0" algn="ctr">
              <a:spcBef>
                <a:spcPts val="3748"/>
              </a:spcBef>
              <a:spcAft>
                <a:spcPts val="1123"/>
              </a:spcAft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Защита личного информационного пространства</a:t>
            </a:r>
            <a:endParaRPr>
              <a:latin typeface="Arial"/>
              <a:ea typeface="Arial"/>
              <a:cs typeface="Arial"/>
            </a:endParaRPr>
          </a:p>
          <a:p>
            <a:pPr algn="ctr"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735229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Преимущества личного информационного пространства</a:t>
            </a:r>
            <a:endParaRPr/>
          </a:p>
        </p:txBody>
      </p:sp>
      <p:sp>
        <p:nvSpPr>
          <p:cNvPr id="1190981422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99253" y="1600203"/>
            <a:ext cx="10577333" cy="483366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24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Контроль над личными данными</a:t>
            </a:r>
            <a:endParaRPr sz="24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позволяет вам иметь полный контроль над своими личными данными. Вы сами решаете, какую информацию хранить, какую делиться с другими людьми и какую оставить приватной. Это позволяет вам защитить свою частную жизнь и сохран</a:t>
            </a: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ить конфиденциальность ваших данных.</a:t>
            </a:r>
            <a:endParaRPr sz="24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24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Удобство и доступность</a:t>
            </a:r>
            <a:endParaRPr sz="24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позволяет вам хранить и организовывать свои данные так, чтобы они были легко доступны и удобны в использовании. Вы можете создавать папки, разделять файлы по категориям, добавлять теги и использовать другие инструменты дл</a:t>
            </a: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я упорядочивания информации. Это помогает вам быстро находить нужные данные и эффективно работать с ними.</a:t>
            </a:r>
            <a:endParaRPr sz="240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6413463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Преимущества личного информационного пространства</a:t>
            </a:r>
            <a:endParaRPr/>
          </a:p>
        </p:txBody>
      </p:sp>
      <p:sp>
        <p:nvSpPr>
          <p:cNvPr id="1366012847" name="Объект 2"/>
          <p:cNvSpPr>
            <a:spLocks noGrp="1"/>
          </p:cNvSpPr>
          <p:nvPr>
            <p:ph idx="1"/>
          </p:nvPr>
        </p:nvSpPr>
        <p:spPr bwMode="auto">
          <a:xfrm>
            <a:off x="724546" y="1917703"/>
            <a:ext cx="10577333" cy="4525962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20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Защита от потери данных</a:t>
            </a:r>
            <a:endParaRPr sz="20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0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позволяет вам создавать резервные копии ваших данных и защищать их от потери. Вы можете использовать облачные хранилища или внешние носители для резервного копирования важных файлов. Это помогает вам избежать непредвиденн</a:t>
            </a:r>
            <a:r>
              <a:rPr sz="2000">
                <a:solidFill>
                  <a:srgbClr val="434343"/>
                </a:solidFill>
                <a:latin typeface="Arial"/>
                <a:ea typeface="Arial"/>
                <a:cs typeface="Arial"/>
              </a:rPr>
              <a:t>ых ситуаций, таких как сбой жесткого диска или утеря устройства.</a:t>
            </a:r>
            <a:endParaRPr sz="20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20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Улучшение продуктивности</a:t>
            </a:r>
            <a:endParaRPr sz="2000"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sz="20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помогает вам организовывать и структурировать вашу работу. Вы можете создавать задачи, планировать события, устанавливать напоминания и делиться информацией с коллегами. Это помогает вам быть более организованным, эффекти</a:t>
            </a:r>
            <a:r>
              <a:rPr sz="2000">
                <a:solidFill>
                  <a:srgbClr val="434343"/>
                </a:solidFill>
                <a:latin typeface="Arial"/>
                <a:ea typeface="Arial"/>
                <a:cs typeface="Arial"/>
              </a:rPr>
              <a:t>вным и продуктивным в своей работе.</a:t>
            </a:r>
            <a:endParaRPr sz="8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1531509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Недостатки личного информационного пространства</a:t>
            </a:r>
            <a:endParaRPr/>
          </a:p>
        </p:txBody>
      </p:sp>
      <p:sp>
        <p:nvSpPr>
          <p:cNvPr id="2008556467" name="Объект 2"/>
          <p:cNvSpPr>
            <a:spLocks noGrp="1"/>
          </p:cNvSpPr>
          <p:nvPr>
            <p:ph idx="1"/>
          </p:nvPr>
        </p:nvSpPr>
        <p:spPr bwMode="auto">
          <a:xfrm>
            <a:off x="807333" y="2048439"/>
            <a:ext cx="10577333" cy="4525962"/>
          </a:xfrm>
        </p:spPr>
        <p:txBody>
          <a:bodyPr/>
          <a:lstStyle/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Несмотря на все преимущества, личное информационное пространство также имеет некоторые недостатки, о которых следует помнить:</a:t>
            </a:r>
            <a:endParaRPr sz="24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24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Уязвимость к кибератакам</a:t>
            </a:r>
            <a:endParaRPr sz="24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может стать объектом кибератак. Злоумышленники могут попытаться получить доступ к вашим личным данным, взломать вашу учетную запись или использовать другие методы для получения информации. Поэтому важно принимать меры без</a:t>
            </a: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опасности, чтобы защитить свои данные.</a:t>
            </a:r>
            <a:endParaRPr sz="240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9697448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Недостатки личного информационного пространства</a:t>
            </a:r>
            <a:endParaRPr/>
          </a:p>
        </p:txBody>
      </p:sp>
      <p:sp>
        <p:nvSpPr>
          <p:cNvPr id="1644887023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87829" y="1880350"/>
            <a:ext cx="10577333" cy="4851635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24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Ограниченный доступ к данным</a:t>
            </a:r>
            <a:endParaRPr sz="24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может ограничивать доступ к вашим данным. Если вы храните информацию в облачном хранилище, то вам может потребоваться доступ к интернету, чтобы получить к ней доступ. Кроме того, если вы забудете пароль или потеряете дост</a:t>
            </a: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уп к устройству, то можете потерять доступ к своим данным.</a:t>
            </a:r>
            <a:endParaRPr sz="24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24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Зависимость от технических средств</a:t>
            </a:r>
            <a:endParaRPr sz="24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требует наличия технических средств, таких как компьютеры, смартфоны, интернет-соединение и другие устройства. Если у вас возникнут проблемы с техникой или вы останетесь без доступа к устройству, то можете временно потеря</a:t>
            </a: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ть доступ к своим данным.</a:t>
            </a:r>
            <a:endParaRPr sz="2400"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sz="2400">
                <a:solidFill>
                  <a:srgbClr val="434343"/>
                </a:solidFill>
                <a:latin typeface="Arial"/>
                <a:ea typeface="Arial"/>
                <a:cs typeface="Arial"/>
              </a:rPr>
              <a:t>В целом, личное информационное пространство является полезным инструментом для хранения, организации и защиты ваших личных данных. Однако, необходимо быть внимательным и принимать меры безопасности, чтобы избежать уязвимостей и потери данных.</a:t>
            </a:r>
            <a:endParaRPr sz="10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3931357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Таблица сравнения личного информационного пространства</a:t>
            </a:r>
            <a:endParaRPr/>
          </a:p>
        </p:txBody>
      </p:sp>
      <p:graphicFrame>
        <p:nvGraphicFramePr>
          <p:cNvPr id="907505020" name=""/>
          <p:cNvGraphicFramePr>
            <a:graphicFrameLocks xmlns:a="http://schemas.openxmlformats.org/drawingml/2006/main"/>
          </p:cNvGraphicFramePr>
          <p:nvPr/>
        </p:nvGraphicFramePr>
        <p:xfrm>
          <a:off x="787829" y="1676639"/>
          <a:ext cx="5952489" cy="4031211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{5C22544A-7EE6-4342-B048-85BDC9FD1C3A}</a:tableStyleId>
              </a:tblPr>
              <a:tblGrid>
                <a:gridCol w="2385709"/>
                <a:gridCol w="6118118"/>
                <a:gridCol w="2235311"/>
              </a:tblGrid>
              <a:tr h="308441"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 b="1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Компонент</a:t>
                      </a:r>
                      <a:endParaRPr sz="2800"/>
                    </a:p>
                  </a:txBody>
                  <a:tcPr vert="horz" anchor="b"/>
                </a:tc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 b="1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Определение</a:t>
                      </a:r>
                      <a:endParaRPr sz="2800"/>
                    </a:p>
                  </a:txBody>
                  <a:tcPr vert="horz" anchor="b"/>
                </a:tc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 b="1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Свойства</a:t>
                      </a:r>
                      <a:endParaRPr sz="2800"/>
                    </a:p>
                  </a:txBody>
                  <a:tcPr vert="horz" anchor="b"/>
                </a:tc>
              </a:tr>
              <a:tr h="1193990"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Персональные данные</a:t>
                      </a:r>
                      <a:endParaRPr sz="2800"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Информация, относящаяся к конкретному человеку, такая как имя, адрес, номер телефона и т.д.</a:t>
                      </a:r>
                      <a:endParaRPr sz="2800"/>
                    </a:p>
                  </a:txBody>
                  <a:tcPr vert="horz" anchor="t"/>
                </a:tc>
                <a:tc>
                  <a:txBody>
                    <a:bodyPr/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Чувствительность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Уникальность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Идентификация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</a:txBody>
                  <a:tcPr vert="horz" anchor="t"/>
                </a:tc>
              </a:tr>
              <a:tr h="886667"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Цифровые следы</a:t>
                      </a:r>
                      <a:endParaRPr sz="2800"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Информация, оставляемая пользователями в Интернете, такая как посещенные веб-сайты, посты в социальных сетях и т.д.</a:t>
                      </a:r>
                      <a:endParaRPr sz="2800"/>
                    </a:p>
                  </a:txBody>
                  <a:tcPr vert="horz" anchor="t"/>
                </a:tc>
                <a:tc>
                  <a:txBody>
                    <a:bodyPr/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Накопление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Отслеживание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Анализ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</a:txBody>
                  <a:tcPr vert="horz" anchor="t"/>
                </a:tc>
              </a:tr>
              <a:tr h="886667"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Конфиденциальность</a:t>
                      </a:r>
                      <a:endParaRPr sz="2800"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Состояние, когда информация доступна только авторизованным пользователям и защищена от несанкционированного доступа.</a:t>
                      </a:r>
                      <a:endParaRPr sz="2800"/>
                    </a:p>
                  </a:txBody>
                  <a:tcPr vert="horz" anchor="t"/>
                </a:tc>
                <a:tc>
                  <a:txBody>
                    <a:bodyPr/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Шифрование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Аутентификация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Авторизация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</a:txBody>
                  <a:tcPr vert="horz" anchor="t"/>
                </a:tc>
              </a:tr>
              <a:tr h="1391603"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Контроль доступа</a:t>
                      </a:r>
                      <a:endParaRPr sz="2800"/>
                    </a:p>
                  </a:txBody>
                  <a:tcPr vert="horz" anchor="t"/>
                </a:tc>
                <a:tc>
                  <a:txBody>
                    <a:bodyPr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Механизмы и политики, регулирующие доступ к информации и определяющие, кто может получить к ней доступ.</a:t>
                      </a:r>
                      <a:endParaRPr sz="2800"/>
                    </a:p>
                  </a:txBody>
                  <a:tcPr vert="horz" anchor="t"/>
                </a:tc>
                <a:tc>
                  <a:txBody>
                    <a:bodyPr/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Ролевая модель доступа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Многоуровневая аутентификация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  <a:p>
                      <a:pPr marR="0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sz="1800">
                          <a:solidFill>
                            <a:srgbClr val="434343"/>
                          </a:solidFill>
                          <a:latin typeface="Arial"/>
                          <a:ea typeface="Arial"/>
                          <a:cs typeface="Arial"/>
                        </a:rPr>
                        <a:t>Аудит доступа</a:t>
                      </a:r>
                      <a:endParaRPr sz="1800">
                        <a:latin typeface="Arial"/>
                        <a:ea typeface="Arial"/>
                        <a:cs typeface="Arial"/>
                      </a:endParaRPr>
                    </a:p>
                  </a:txBody>
                  <a:tcPr vert="horz" anchor="t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accent3">
            <a:lumMod val="60000"/>
            <a:lumOff val="40000"/>
          </a:schemeClr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021647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marL="0" marR="0" indent="0">
              <a:spcBef>
                <a:spcPts val="3749"/>
              </a:spcBef>
              <a:spcAft>
                <a:spcPts val="1124"/>
              </a:spcAft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Заключение</a:t>
            </a:r>
            <a:endParaRPr>
              <a:latin typeface="Arial"/>
              <a:ea typeface="Arial"/>
              <a:cs typeface="Arial"/>
            </a:endParaRPr>
          </a:p>
          <a:p>
            <a:pPr>
              <a:defRPr/>
            </a:pPr>
            <a:endParaRPr/>
          </a:p>
        </p:txBody>
      </p:sp>
      <p:sp>
        <p:nvSpPr>
          <p:cNvPr id="1524581697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87829" y="1186131"/>
            <a:ext cx="10577333" cy="522758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55000" lnSpcReduction="9000"/>
          </a:bodyPr>
          <a:lstStyle/>
          <a:p>
            <a:pPr marL="0" marR="0" indent="457200" algn="l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36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является важным аспектом в современном мире, где информация играет ключевую роль. Оно представляет собой совокупность данных, которые относятся к конкретному человеку и хранятся в различных форматах и местах. Формирование</a:t>
            </a:r>
            <a:r>
              <a:rPr sz="3600">
                <a:solidFill>
                  <a:srgbClr val="434343"/>
                </a:solidFill>
                <a:latin typeface="Arial"/>
                <a:ea typeface="Arial"/>
                <a:cs typeface="Arial"/>
              </a:rPr>
              <a:t> личного информационного пространства происходит через активное взаимодействие человека с различными информационными системами и платформами. </a:t>
            </a:r>
            <a:endParaRPr sz="3600">
              <a:solidFill>
                <a:srgbClr val="434343"/>
              </a:solidFill>
              <a:latin typeface="Arial"/>
              <a:ea typeface="Arial"/>
              <a:cs typeface="Arial"/>
            </a:endParaRPr>
          </a:p>
          <a:p>
            <a:pPr marL="0" marR="0" indent="457200" algn="l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3600">
                <a:solidFill>
                  <a:srgbClr val="434343"/>
                </a:solidFill>
                <a:latin typeface="Arial"/>
                <a:ea typeface="Arial"/>
                <a:cs typeface="Arial"/>
              </a:rPr>
              <a:t>Основными компонентами личного информационного пространства являются персональные данные, коммуникационные средств</a:t>
            </a:r>
            <a:r>
              <a:rPr sz="3600">
                <a:solidFill>
                  <a:srgbClr val="434343"/>
                </a:solidFill>
                <a:latin typeface="Arial"/>
                <a:ea typeface="Arial"/>
                <a:cs typeface="Arial"/>
              </a:rPr>
              <a:t>а и цифровые следы. Защита личного информационного пространства является важной задачей, чтобы предотвратить несанкционированный доступ к личным данным и сохранить конфиденциальность. </a:t>
            </a:r>
            <a:endParaRPr sz="3600">
              <a:solidFill>
                <a:srgbClr val="434343"/>
              </a:solidFill>
              <a:latin typeface="Arial"/>
              <a:ea typeface="Arial"/>
              <a:cs typeface="Arial"/>
            </a:endParaRPr>
          </a:p>
          <a:p>
            <a:pPr marL="0" marR="0" indent="457200" algn="l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36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имеет свои преимущества, такие как уд</a:t>
            </a:r>
            <a:r>
              <a:rPr sz="3600">
                <a:solidFill>
                  <a:srgbClr val="434343"/>
                </a:solidFill>
                <a:latin typeface="Arial"/>
                <a:ea typeface="Arial"/>
                <a:cs typeface="Arial"/>
              </a:rPr>
              <a:t>обство доступа к информации и возможность персонализации, но также сопровождается некоторыми недостатками, включая угрозу конфиденциальности и потенциальную зависимость от технологий.</a:t>
            </a:r>
            <a:endParaRPr sz="3600">
              <a:solidFill>
                <a:srgbClr val="434343"/>
              </a:solidFill>
              <a:latin typeface="Arial"/>
              <a:ea typeface="Arial"/>
              <a:cs typeface="Arial"/>
            </a:endParaRPr>
          </a:p>
          <a:p>
            <a:pPr marL="0" marR="0" indent="457200" algn="l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3600">
                <a:solidFill>
                  <a:srgbClr val="434343"/>
                </a:solidFill>
                <a:latin typeface="Arial"/>
                <a:ea typeface="Arial"/>
                <a:cs typeface="Arial"/>
              </a:rPr>
              <a:t> В целом, понимание и управление личным информационным пространством явля</a:t>
            </a:r>
            <a:r>
              <a:rPr sz="3600">
                <a:solidFill>
                  <a:srgbClr val="434343"/>
                </a:solidFill>
                <a:latin typeface="Arial"/>
                <a:ea typeface="Arial"/>
                <a:cs typeface="Arial"/>
              </a:rPr>
              <a:t>ется важным навыком в современном информационном обществе.</a:t>
            </a:r>
            <a:endParaRPr sz="360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959082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56900466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99253" y="1600203"/>
            <a:ext cx="10577333" cy="4815691"/>
          </a:xfrm>
        </p:spPr>
        <p:txBody>
          <a:bodyPr/>
          <a:lstStyle/>
          <a:p>
            <a:pPr marL="0" indent="0" algn="just">
              <a:buFont typeface="Arial"/>
              <a:buNone/>
              <a:defRPr/>
            </a:pPr>
            <a:r>
              <a:rPr sz="2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В современном информационном обществе все больше людей сталкиваются с необходимостью управления своей личной информацией. Личное информационное пространство – это концепция, которая помогает нам понять, как мы можем контролировать и защищать нашу личную ин</a:t>
            </a:r>
            <a:r>
              <a:rPr sz="2800">
                <a:solidFill>
                  <a:srgbClr val="434343"/>
                </a:solidFill>
                <a:latin typeface="Arial"/>
                <a:ea typeface="Arial"/>
                <a:cs typeface="Arial"/>
              </a:rPr>
              <a:t>формацию в цифровой эпохе. </a:t>
            </a:r>
            <a:endParaRPr sz="1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8648575" name="Заголовок 1"/>
          <p:cNvSpPr>
            <a:spLocks noGrp="1"/>
          </p:cNvSpPr>
          <p:nvPr>
            <p:ph type="title"/>
          </p:nvPr>
        </p:nvSpPr>
        <p:spPr bwMode="auto">
          <a:xfrm>
            <a:off x="801621" y="485788"/>
            <a:ext cx="10588757" cy="1143000"/>
          </a:xfrm>
        </p:spPr>
        <p:txBody>
          <a:bodyPr/>
          <a:lstStyle/>
          <a:p>
            <a:pPr marL="0" marR="0" indent="0">
              <a:spcBef>
                <a:spcPts val="3749"/>
              </a:spcBef>
              <a:spcAft>
                <a:spcPts val="1124"/>
              </a:spcAft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Значение личного информационного пространства</a:t>
            </a:r>
            <a:endParaRPr>
              <a:latin typeface="Arial"/>
              <a:ea typeface="Arial"/>
              <a:cs typeface="Arial"/>
            </a:endParaRPr>
          </a:p>
          <a:p>
            <a:pPr>
              <a:defRPr/>
            </a:pPr>
            <a:endParaRPr/>
          </a:p>
        </p:txBody>
      </p:sp>
      <p:sp>
        <p:nvSpPr>
          <p:cNvPr id="837043945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508088" y="1367317"/>
            <a:ext cx="10868498" cy="528002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 b="1" i="1" u="sng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 – это совокупность данных, информации и ресурсов, которые принадлежат и управляются отдельным человеком. Оно играет важную роль в нашей жизни, поскольку позволяет нам хранить, обрабатывать и передавать информацию, которая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 имеет для нас личное значение.</a:t>
            </a:r>
            <a:endParaRPr sz="1800"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Значение личного информационного пространства заключается в следующем:</a:t>
            </a:r>
            <a:endParaRPr sz="7200"/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18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Контроль над информацией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дает нам возможность контролировать, какая информация о нас доступна другим людям. Мы можем решать, какую информацию делить с другими, а какую оставить приватной. Это позволяет нам сохранять конфиденциальность и защищать 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свою личную жизнь.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18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Хранение и организация данных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позволяет нам хранить и организовывать наши данные и информацию в удобной форме. Мы можем создавать папки, файлы и каталоги для различных типов информации, чтобы легко находить нужные нам данные в будущем.</a:t>
            </a:r>
            <a:endParaRPr sz="1800"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6906588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36515737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807333" y="1815141"/>
            <a:ext cx="10577333" cy="4798443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35000" lnSpcReduction="13000"/>
          </a:bodyPr>
          <a:lstStyle/>
          <a:p>
            <a:pPr marL="0" marR="0" indent="0">
              <a:spcBef>
                <a:spcPts val="1198"/>
              </a:spcBef>
              <a:spcAft>
                <a:spcPts val="1198"/>
              </a:spcAft>
              <a:buFont typeface="Arial"/>
              <a:buNone/>
              <a:defRPr/>
            </a:pPr>
            <a:r>
              <a:rPr lang="ru-RU" sz="4800" b="1" i="0" u="none" strike="noStrike" cap="none" spc="0">
                <a:solidFill>
                  <a:srgbClr val="434343"/>
                </a:solidFill>
                <a:latin typeface="Arial"/>
                <a:ea typeface="Arial"/>
                <a:cs typeface="Arial"/>
              </a:rPr>
              <a:t>Управление ресурсами</a:t>
            </a:r>
            <a:endParaRPr sz="4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8"/>
              </a:spcBef>
              <a:spcAft>
                <a:spcPts val="1123"/>
              </a:spcAft>
              <a:buFont typeface="Arial"/>
              <a:buNone/>
              <a:defRPr/>
            </a:pPr>
            <a:r>
              <a:rPr lang="ru-RU" sz="4800" b="0" i="0" u="none" strike="noStrike" cap="none" spc="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также позволяет нам управлять нашими ресурсами, такими как фотографии, видео, документы и другие файлы. Мы можем редактировать, перемещать, копировать и удалять файлы по своему усмотрению.</a:t>
            </a:r>
            <a:endParaRPr sz="4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8"/>
              </a:spcBef>
              <a:spcAft>
                <a:spcPts val="1198"/>
              </a:spcAft>
              <a:buFont typeface="Arial"/>
              <a:buNone/>
              <a:defRPr/>
            </a:pPr>
            <a:r>
              <a:rPr lang="ru-RU" sz="4800" b="1" i="0" u="none" strike="noStrike" cap="none" spc="0">
                <a:solidFill>
                  <a:srgbClr val="434343"/>
                </a:solidFill>
                <a:latin typeface="Arial"/>
                <a:ea typeface="Arial"/>
                <a:cs typeface="Arial"/>
              </a:rPr>
              <a:t>Обмен информацией</a:t>
            </a:r>
            <a:endParaRPr sz="4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8"/>
              </a:spcBef>
              <a:spcAft>
                <a:spcPts val="1123"/>
              </a:spcAft>
              <a:buFont typeface="Arial"/>
              <a:buNone/>
              <a:defRPr/>
            </a:pPr>
            <a:r>
              <a:rPr lang="ru-RU" sz="4800" b="0" i="0" u="none" strike="noStrike" cap="none" spc="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позволяет нам обмениваться информацией с другими людьми. Мы можем отправлять файлы, документы и сообщения через электронную почту, мессенджеры и другие средства связи. Это удобно для работы, учебы и общения с друзьями и с</a:t>
            </a:r>
            <a:r>
              <a:rPr lang="ru-RU" sz="4800" b="0" i="0" u="none" strike="noStrike" cap="none" spc="0">
                <a:solidFill>
                  <a:srgbClr val="434343"/>
                </a:solidFill>
                <a:latin typeface="Arial"/>
                <a:ea typeface="Arial"/>
                <a:cs typeface="Arial"/>
              </a:rPr>
              <a:t>емьей.</a:t>
            </a:r>
            <a:endParaRPr sz="4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8"/>
              </a:spcBef>
              <a:spcAft>
                <a:spcPts val="1198"/>
              </a:spcAft>
              <a:buFont typeface="Arial"/>
              <a:buNone/>
              <a:defRPr/>
            </a:pPr>
            <a:r>
              <a:rPr lang="ru-RU" sz="4800" b="1" i="0" u="none" strike="noStrike" cap="none" spc="0">
                <a:solidFill>
                  <a:srgbClr val="434343"/>
                </a:solidFill>
                <a:latin typeface="Arial"/>
                <a:ea typeface="Arial"/>
                <a:cs typeface="Arial"/>
              </a:rPr>
              <a:t>Защита данных</a:t>
            </a:r>
            <a:endParaRPr sz="4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8"/>
              </a:spcBef>
              <a:spcAft>
                <a:spcPts val="1123"/>
              </a:spcAft>
              <a:buFont typeface="Arial"/>
              <a:buNone/>
              <a:defRPr/>
            </a:pPr>
            <a:r>
              <a:rPr lang="ru-RU" sz="4800" b="0" i="0" u="none" strike="noStrike" cap="none" spc="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позволяет нам защищать наши данные и информацию от несанкционированного доступа. Мы можем использовать пароли, шифрование и другие методы безопасности, чтобы предотвратить утечку и злоупотребление нашей личной информацией</a:t>
            </a:r>
            <a:r>
              <a:rPr lang="ru-RU" sz="4800" b="0" i="0" u="none" strike="noStrike" cap="none" spc="0">
                <a:solidFill>
                  <a:srgbClr val="434343"/>
                </a:solidFill>
                <a:latin typeface="Arial"/>
                <a:ea typeface="Arial"/>
                <a:cs typeface="Arial"/>
              </a:rPr>
              <a:t>.</a:t>
            </a:r>
            <a:endParaRPr sz="4800">
              <a:latin typeface="Arial"/>
              <a:ea typeface="Arial"/>
              <a:cs typeface="Arial"/>
            </a:endParaRPr>
          </a:p>
          <a:p>
            <a:pPr algn="ctr">
              <a:defRPr/>
            </a:pPr>
            <a:endParaRPr sz="4800"/>
          </a:p>
          <a:p>
            <a:pPr marL="0" indent="0" algn="ctr">
              <a:buFont typeface="Arial"/>
              <a:buNone/>
              <a:defRPr/>
            </a:pPr>
            <a:r>
              <a:rPr lang="ru-RU" sz="4800" b="0" i="1" u="none" strike="noStrike" cap="none" spc="0">
                <a:solidFill>
                  <a:srgbClr val="434343"/>
                </a:solidFill>
                <a:latin typeface="Arial"/>
                <a:ea typeface="Arial"/>
                <a:cs typeface="Arial"/>
              </a:rPr>
              <a:t>В целом, личное информационное пространство играет важную роль в нашей жизни, предоставляя нам контроль, удобство и безопасность при работе с нашей личной информацией и данными.</a:t>
            </a:r>
            <a:endParaRPr sz="4800" b="0" i="1" u="none" strike="noStrike" cap="none" spc="0">
              <a:solidFill>
                <a:srgbClr val="434343"/>
              </a:solidFill>
              <a:latin typeface="Times New Roman"/>
              <a:cs typeface="Times New Roman"/>
            </a:endParaRPr>
          </a:p>
        </p:txBody>
      </p:sp>
      <p:sp>
        <p:nvSpPr>
          <p:cNvPr id="711267200" name="Заголовок 1"/>
          <p:cNvSpPr>
            <a:spLocks noGrp="1"/>
          </p:cNvSpPr>
          <p:nvPr/>
        </p:nvSpPr>
        <p:spPr bwMode="auto">
          <a:xfrm>
            <a:off x="990599" y="625354"/>
            <a:ext cx="10515600" cy="1325562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indent="0" algn="ctr">
              <a:spcBef>
                <a:spcPts val="3748"/>
              </a:spcBef>
              <a:spcAft>
                <a:spcPts val="1123"/>
              </a:spcAft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Значение личного информационного пространства</a:t>
            </a:r>
            <a:endParaRPr>
              <a:latin typeface="Arial"/>
              <a:ea typeface="Arial"/>
              <a:cs typeface="Arial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967200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Как формируется личное информационное пространство</a:t>
            </a:r>
            <a:endParaRPr/>
          </a:p>
        </p:txBody>
      </p:sp>
      <p:sp>
        <p:nvSpPr>
          <p:cNvPr id="812405091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694649" y="1522941"/>
            <a:ext cx="10775115" cy="5229411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формируется на основе наших личных данных, которые мы создаем и собираем в процессе использования различных информационных технологий и сервисов. Вот несколько ключевых аспектов, которые помогают сформировать личное инфор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мационное пространство: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18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Регистрация и создание аккаунтов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Для начала формирования личного информационного пространства мы регистрируемся и создаем аккаунты на различных платформах и сервисах, таких как социальные сети, электронная почта, онлайн-магазины и другие. При регистрации мы предоставляем свои личные данны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е, такие как имя, фамилия, адрес электронной почты и т.д., которые становятся частью нашего личного информационного пространства.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18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Создание и хранение данных</a:t>
            </a:r>
            <a:endParaRPr sz="1800"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В процессе использования различных сервисов и приложений мы создаем и храним различные данные, такие как фотографии, видео, документы, контакты и другие. Эти данные также становятся частью нашего личного информационного пространства. Мы можем хранить эти д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анные на наших устройствах или загружать их в облачное хранилище.</a:t>
            </a:r>
            <a:endParaRPr sz="7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308973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03356605" name="Объект 2"/>
          <p:cNvSpPr>
            <a:spLocks noGrp="1"/>
          </p:cNvSpPr>
          <p:nvPr>
            <p:ph idx="1"/>
          </p:nvPr>
        </p:nvSpPr>
        <p:spPr bwMode="auto">
          <a:xfrm>
            <a:off x="787829" y="1905722"/>
            <a:ext cx="10577333" cy="4525962"/>
          </a:xfrm>
        </p:spPr>
        <p:txBody>
          <a:bodyPr/>
          <a:lstStyle/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18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Взаимодействие с другими пользователями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В личном информационном пространстве также учитывается взаимодействие с другими пользователями. Мы обмениваемся сообщениями, комментариями, фотографиями и другими данными с нашими друзьями, семьей и коллегами. Эти данные также входят в наше личное информац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ионное пространство.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18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Персонализация и настройка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Мы также можем настраивать и персонализировать наше личное информационное пространство в соответствии с нашими предпочтениями и потребностями. Мы можем выбирать настройки конфиденциальности, устанавливать пароли, выбирать темы и дизайн интерфейса, чтобы сд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елать наше пространство удобным и индивидуальным.</a:t>
            </a:r>
            <a:endParaRPr sz="1800"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В целом, личное информационное пространство формируется на основе наших личных данных, взаимодействия с другими пользователями и настройки наших предпочтений. Оно предоставляет нам контроль и удобство при работе с нашей личной информацией и данными.</a:t>
            </a:r>
            <a:endParaRPr sz="7200"/>
          </a:p>
        </p:txBody>
      </p:sp>
      <p:sp>
        <p:nvSpPr>
          <p:cNvPr id="44664841" name="Заголовок 1"/>
          <p:cNvSpPr>
            <a:spLocks noGrp="1"/>
          </p:cNvSpPr>
          <p:nvPr/>
        </p:nvSpPr>
        <p:spPr bwMode="auto">
          <a:xfrm>
            <a:off x="990599" y="517524"/>
            <a:ext cx="10515600" cy="1325562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Как формируется личное информационное пространство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6206942" name="Заголовок 1"/>
          <p:cNvSpPr>
            <a:spLocks noGrp="1"/>
          </p:cNvSpPr>
          <p:nvPr>
            <p:ph type="title"/>
          </p:nvPr>
        </p:nvSpPr>
        <p:spPr bwMode="auto">
          <a:xfrm>
            <a:off x="787829" y="633940"/>
            <a:ext cx="10588757" cy="1143000"/>
          </a:xfrm>
        </p:spPr>
        <p:txBody>
          <a:bodyPr/>
          <a:lstStyle/>
          <a:p>
            <a:pPr marL="0" marR="0" indent="0">
              <a:spcBef>
                <a:spcPts val="3749"/>
              </a:spcBef>
              <a:spcAft>
                <a:spcPts val="1124"/>
              </a:spcAft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Основные компоненты личного информационного пространства</a:t>
            </a:r>
            <a:endParaRPr>
              <a:latin typeface="Arial"/>
              <a:ea typeface="Arial"/>
              <a:cs typeface="Arial"/>
            </a:endParaRPr>
          </a:p>
          <a:p>
            <a:pPr>
              <a:defRPr/>
            </a:pPr>
            <a:endParaRPr/>
          </a:p>
        </p:txBody>
      </p:sp>
      <p:sp>
        <p:nvSpPr>
          <p:cNvPr id="479419785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564117" y="1578970"/>
            <a:ext cx="11261911" cy="4818529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/>
          </a:bodyPr>
          <a:lstStyle/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Личное информационное пространство состоит из нескольких основных компонентов, которые помогают нам управлять и организовывать нашу личную информацию. Рассмотрим каждый из них подробнее: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1800" b="1" i="1" u="sng">
                <a:solidFill>
                  <a:srgbClr val="434343"/>
                </a:solidFill>
                <a:latin typeface="Arial"/>
                <a:ea typeface="Arial"/>
                <a:cs typeface="Arial"/>
              </a:rPr>
              <a:t>Личные данные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  – это информация, которая относится к нам как индивидуальным пользователям. Это может включать наше имя, фамилию, адрес, номер телефона, электронную почту и другие личные идентификационные данные. Личные данные являются основой нашего личного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 информационного пространства и используются для идентификации и аутентификации на различных платформах и сервисах.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 b="1" i="1" u="sng">
                <a:solidFill>
                  <a:srgbClr val="434343"/>
                </a:solidFill>
                <a:latin typeface="Arial"/>
                <a:ea typeface="Arial"/>
                <a:cs typeface="Arial"/>
              </a:rPr>
              <a:t>Хранилище данных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 – это место, где мы храним нашу личную информацию. Это может быть наш компьютер, смартфон, облачное хранилище или другие устройства и сервисы. Хранилище данных позволяет нам сохранять, организовывать и обрабатывать нашу информацию в удобно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й форме.</a:t>
            </a:r>
            <a:endParaRPr sz="1800"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sz="1800" b="1" i="1" u="sng">
                <a:solidFill>
                  <a:srgbClr val="434343"/>
                </a:solidFill>
                <a:latin typeface="Arial"/>
                <a:ea typeface="Arial"/>
                <a:cs typeface="Arial"/>
              </a:rPr>
              <a:t>Коммуникационные средства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 – это инструменты, которые позволяют нам общаться и взаимодействовать с другими пользователями. Это может быть электронная почта, мессенджеры, социальные сети и другие средства связи. Коммуникационные средства позволяют нам обмени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ваться информацией, делиться файлами и поддерживать связь с другими людьми.</a:t>
            </a:r>
            <a:endParaRPr sz="7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4354626" name="Заголовок 1"/>
          <p:cNvSpPr>
            <a:spLocks noGrp="1"/>
          </p:cNvSpPr>
          <p:nvPr>
            <p:ph type="title"/>
          </p:nvPr>
        </p:nvSpPr>
        <p:spPr bwMode="auto">
          <a:xfrm>
            <a:off x="787829" y="418412"/>
            <a:ext cx="10588757" cy="1143000"/>
          </a:xfrm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47745902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99253" y="1728382"/>
            <a:ext cx="10577333" cy="4939117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90000" lnSpcReduction="2000"/>
          </a:bodyPr>
          <a:lstStyle/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200" b="1" i="1" u="sng">
                <a:solidFill>
                  <a:srgbClr val="434343"/>
                </a:solidFill>
                <a:latin typeface="Arial"/>
                <a:ea typeface="Arial"/>
                <a:cs typeface="Arial"/>
              </a:rPr>
              <a:t>Приложения и программное обеспечение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 – это специальные программы, которые помогают нам управлять и обрабатывать нашу личную информацию. Это могут быть текстовые редакторы, таблицы, календари, фото- и видео-редакторы и другие инструменты. Приложения и прогр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аммное обеспечение позволяют нам работать с нашей информацией, создавать и редактировать файлы, организовывать задачи и события.</a:t>
            </a:r>
            <a:endParaRPr sz="22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2200" b="1" i="1" u="sng">
                <a:solidFill>
                  <a:srgbClr val="434343"/>
                </a:solidFill>
                <a:latin typeface="Arial"/>
                <a:ea typeface="Arial"/>
                <a:cs typeface="Arial"/>
              </a:rPr>
              <a:t>Настройки конфиденциальности и безопасности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 – это параметры, которые позволяют нам контролировать доступ к нашей личной информации и защищать ее от несанкционированного использования. Мы можем устанавливать пароли, выбирать уровень доступа к нашим данным, 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настраивать уведомления о безопасности и принимать другие меры для защиты нашей информации.</a:t>
            </a:r>
            <a:endParaRPr sz="2200"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Все эти компоненты взаимодействуют между собой, обеспечивая нам удобство и контроль над нашим личным информационным пространством. Они позволяют нам хранить, обрабатывать, обмениваться и защищать нашу информацию в соответствии с нашими потребностями и пред</a:t>
            </a:r>
            <a:r>
              <a:rPr sz="2200">
                <a:solidFill>
                  <a:srgbClr val="434343"/>
                </a:solidFill>
                <a:latin typeface="Arial"/>
                <a:ea typeface="Arial"/>
                <a:cs typeface="Arial"/>
              </a:rPr>
              <a:t>почтениями.</a:t>
            </a:r>
            <a:endParaRPr sz="9000"/>
          </a:p>
        </p:txBody>
      </p:sp>
      <p:sp>
        <p:nvSpPr>
          <p:cNvPr id="1554903833" name="Заголовок 1"/>
          <p:cNvSpPr>
            <a:spLocks noGrp="1"/>
          </p:cNvSpPr>
          <p:nvPr/>
        </p:nvSpPr>
        <p:spPr bwMode="auto">
          <a:xfrm>
            <a:off x="838198" y="418412"/>
            <a:ext cx="10515600" cy="1325562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indent="0" algn="ctr">
              <a:spcBef>
                <a:spcPts val="3748"/>
              </a:spcBef>
              <a:spcAft>
                <a:spcPts val="1123"/>
              </a:spcAft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Основные компоненты личного информационного пространства</a:t>
            </a:r>
            <a:endParaRPr>
              <a:latin typeface="Arial"/>
              <a:ea typeface="Arial"/>
              <a:cs typeface="Arial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4413479" name="Заголовок 1"/>
          <p:cNvSpPr>
            <a:spLocks noGrp="1"/>
          </p:cNvSpPr>
          <p:nvPr>
            <p:ph type="title"/>
          </p:nvPr>
        </p:nvSpPr>
        <p:spPr bwMode="auto">
          <a:xfrm>
            <a:off x="787829" y="741902"/>
            <a:ext cx="10588757" cy="1143000"/>
          </a:xfrm>
        </p:spPr>
        <p:txBody>
          <a:bodyPr/>
          <a:lstStyle/>
          <a:p>
            <a:pPr marL="0" marR="0" indent="0">
              <a:spcBef>
                <a:spcPts val="3749"/>
              </a:spcBef>
              <a:spcAft>
                <a:spcPts val="1124"/>
              </a:spcAft>
              <a:defRPr/>
            </a:pPr>
            <a:r>
              <a:rPr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Защита личного информационного пространства</a:t>
            </a:r>
            <a:endParaRPr>
              <a:latin typeface="Arial"/>
              <a:ea typeface="Arial"/>
              <a:cs typeface="Arial"/>
            </a:endParaRPr>
          </a:p>
          <a:p>
            <a:pPr>
              <a:defRPr/>
            </a:pPr>
            <a:endParaRPr/>
          </a:p>
        </p:txBody>
      </p:sp>
      <p:sp>
        <p:nvSpPr>
          <p:cNvPr id="1646032907" name="Объект 2"/>
          <p:cNvSpPr>
            <a:spLocks noGrp="1"/>
          </p:cNvSpPr>
          <p:nvPr>
            <p:ph idx="1"/>
          </p:nvPr>
        </p:nvSpPr>
        <p:spPr bwMode="auto">
          <a:xfrm flipH="0" flipV="0">
            <a:off x="799253" y="1761226"/>
            <a:ext cx="10577333" cy="4897743"/>
          </a:xfrm>
        </p:spPr>
        <p:txBody>
          <a:bodyPr/>
          <a:lstStyle/>
          <a:p>
            <a:pPr marL="0" marR="0" indent="0">
              <a:spcBef>
                <a:spcPts val="749"/>
              </a:spcBef>
              <a:spcAft>
                <a:spcPts val="1124"/>
              </a:spcAft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Защита личного информационного пространства является важным аспектом в современном цифровом мире. Все больше и больше наших личных данных хранится и обрабатывается в электронном виде, поэтому необходимо принимать меры для обеспечения их безопасности.</a:t>
            </a:r>
            <a:endParaRPr sz="1800"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1800" b="1">
                <a:solidFill>
                  <a:srgbClr val="434343"/>
                </a:solidFill>
                <a:latin typeface="Arial"/>
                <a:ea typeface="Arial"/>
                <a:cs typeface="Arial"/>
              </a:rPr>
              <a:t>Пароли</a:t>
            </a:r>
            <a:endParaRPr sz="1800">
              <a:solidFill>
                <a:srgbClr val="434343"/>
              </a:solidFill>
              <a:latin typeface="Arial"/>
              <a:ea typeface="Arial"/>
              <a:cs typeface="Arial"/>
            </a:endParaRPr>
          </a:p>
          <a:p>
            <a:pPr marL="0" marR="0" indent="0">
              <a:spcBef>
                <a:spcPts val="1199"/>
              </a:spcBef>
              <a:spcAft>
                <a:spcPts val="1199"/>
              </a:spcAft>
              <a:buFont typeface="Arial"/>
              <a:buNone/>
              <a:defRPr/>
            </a:pP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Один из основных способов защиты личного информационного пространства – это использование надежных паролей. Пароль должен быть достаточно сложным, чтобы его было сложно угадать, и одновременно легко запоминаемым для вас. Рекомендуется использовать комбинац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ию букв, цифр и специальных символов. Также важно не использовать один и тот же пароль для разных аккаунтов.</a:t>
            </a:r>
            <a:endParaRPr sz="1800">
              <a:latin typeface="Arial"/>
              <a:ea typeface="Arial"/>
              <a:cs typeface="Arial"/>
            </a:endParaRPr>
          </a:p>
          <a:p>
            <a:pPr marL="0" indent="0">
              <a:buFont typeface="Arial"/>
              <a:buNone/>
              <a:defRPr/>
            </a:pPr>
            <a:r>
              <a:rPr sz="1800" b="1" i="1" u="sng">
                <a:solidFill>
                  <a:srgbClr val="434343"/>
                </a:solidFill>
                <a:latin typeface="Arial"/>
                <a:ea typeface="Arial"/>
                <a:cs typeface="Arial"/>
              </a:rPr>
              <a:t>Двухфакторная аутентификация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 – это дополнительный уровень защиты, который требует не только пароль, но и дополнительный код или устройство для подтверждения вашей личности. Это может быть SMS-код, приложение для генерации одноразовых паролей или физическое</a:t>
            </a:r>
            <a:r>
              <a:rPr sz="1800">
                <a:solidFill>
                  <a:srgbClr val="434343"/>
                </a:solidFill>
                <a:latin typeface="Arial"/>
                <a:ea typeface="Arial"/>
                <a:cs typeface="Arial"/>
              </a:rPr>
              <a:t> устройство, такое как USB-ключ.</a:t>
            </a:r>
            <a:endParaRPr sz="7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ial">
  <a:themeElements>
    <a:clrScheme name="Official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Р7-Офис/7.3.3.0</Application>
  <DocSecurity>0</DocSecurity>
  <PresentationFormat>Widescreen</PresentationFormat>
  <Paragraphs>0</Paragraphs>
  <Slides>16</Slides>
  <Notes>16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7</cp:revision>
  <dcterms:created xsi:type="dcterms:W3CDTF">2012-12-03T06:56:55Z</dcterms:created>
  <dcterms:modified xsi:type="dcterms:W3CDTF">2023-11-06T11:34:23Z</dcterms:modified>
  <cp:category/>
  <cp:contentStatus/>
  <cp:version/>
</cp:coreProperties>
</file>