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0160000" cy="7620000" type="screen4x3"/>
  <p:notesSz cx="10160000" cy="7620000"/>
  <p:defaultTextStyle>
    <a:lvl1pPr marL="0" indent="0" algn="l" defTabSz="914400">
      <a:lnSpc>
        <a:spcPct val="100000"/>
      </a:lnSpc>
      <a:spcBef>
        <a:spcPts val="0"/>
      </a:spcBef>
      <a:spcAft>
        <a:spcPts val="0"/>
      </a:spcAft>
      <a:buNone/>
      <a:defRPr lang="en-US" sz="2400" b="0" i="0">
        <a:solidFill>
          <a:schemeClr val="dk1"/>
        </a:solidFill>
        <a:latin typeface="Times New Roman"/>
      </a:defRPr>
    </a:lvl1pPr>
    <a:lvl2pPr marL="457200" indent="457200" algn="l" defTabSz="914400">
      <a:lnSpc>
        <a:spcPct val="100000"/>
      </a:lnSpc>
      <a:spcBef>
        <a:spcPts val="0"/>
      </a:spcBef>
      <a:spcAft>
        <a:spcPts val="0"/>
      </a:spcAft>
      <a:buNone/>
      <a:defRPr lang="en-US" sz="2400" b="0" i="0">
        <a:solidFill>
          <a:schemeClr val="dk1"/>
        </a:solidFill>
        <a:latin typeface="Times New Roman"/>
      </a:defRPr>
    </a:lvl2pPr>
    <a:lvl3pPr marL="914400" indent="914400" algn="l" defTabSz="914400">
      <a:lnSpc>
        <a:spcPct val="100000"/>
      </a:lnSpc>
      <a:spcBef>
        <a:spcPts val="0"/>
      </a:spcBef>
      <a:spcAft>
        <a:spcPts val="0"/>
      </a:spcAft>
      <a:buNone/>
      <a:defRPr lang="en-US" sz="2400" b="0" i="0">
        <a:solidFill>
          <a:schemeClr val="dk1"/>
        </a:solidFill>
        <a:latin typeface="Times New Roman"/>
      </a:defRPr>
    </a:lvl3pPr>
    <a:lvl4pPr marL="1371600" indent="1371600" algn="l" defTabSz="914400">
      <a:lnSpc>
        <a:spcPct val="100000"/>
      </a:lnSpc>
      <a:spcBef>
        <a:spcPts val="0"/>
      </a:spcBef>
      <a:spcAft>
        <a:spcPts val="0"/>
      </a:spcAft>
      <a:buNone/>
      <a:defRPr lang="en-US" sz="2400" b="0" i="0">
        <a:solidFill>
          <a:schemeClr val="dk1"/>
        </a:solidFill>
        <a:latin typeface="Times New Roman"/>
      </a:defRPr>
    </a:lvl4pPr>
    <a:lvl5pPr marL="1828800" indent="1828800" algn="l" defTabSz="914400">
      <a:lnSpc>
        <a:spcPct val="100000"/>
      </a:lnSpc>
      <a:spcBef>
        <a:spcPts val="0"/>
      </a:spcBef>
      <a:spcAft>
        <a:spcPts val="0"/>
      </a:spcAft>
      <a:buNone/>
      <a:defRPr lang="en-US" sz="2400" b="0" i="0">
        <a:solidFill>
          <a:schemeClr val="dk1"/>
        </a:solidFill>
        <a:latin typeface="Times New Roman"/>
      </a:defRPr>
    </a:lvl5pPr>
    <a:lvl6pPr>
      <a:defRPr lang="en-US" sz="1800"/>
    </a:lvl6pPr>
    <a:lvl7pPr>
      <a:defRPr lang="en-US" sz="1800"/>
    </a:lvl7pPr>
    <a:lvl8pPr>
      <a:defRPr lang="en-US" sz="1800"/>
    </a:lvl8pPr>
    <a:lvl9pPr>
      <a:defRPr lang="en-US" sz="1800"/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 /><Relationship Id="rId19" Type="http://schemas.openxmlformats.org/officeDocument/2006/relationships/tableStyles" Target="tableStyles.xml" /><Relationship Id="rId2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>
            <a:spLocks noChangeShapeType="1" noGrp="1"/>
          </p:cNvSpPr>
          <p:nvPr>
            <p:ph type="title" idx="0"/>
          </p:nvPr>
        </p:nvSpPr>
        <p:spPr bwMode="auto">
          <a:xfrm>
            <a:off x="762000" y="676275"/>
            <a:ext cx="8636000" cy="1271587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027" name="Shape 1027"/>
          <p:cNvSpPr>
            <a:spLocks noChangeShapeType="1" noGrp="1"/>
          </p:cNvSpPr>
          <p:nvPr>
            <p:ph idx="1"/>
          </p:nvPr>
        </p:nvSpPr>
        <p:spPr bwMode="auto">
          <a:xfrm>
            <a:off x="762000" y="2200275"/>
            <a:ext cx="8636000" cy="457358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342900" lvl="0" indent="-342900">
              <a:spcBef>
                <a:spcPts val="0"/>
              </a:spcBef>
              <a:buChar char="•"/>
              <a:defRPr/>
            </a:pPr>
            <a:r>
              <a:rPr/>
              <a:t>Click to edit Master text styles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/>
              <a:t>Second level</a:t>
            </a:r>
            <a:endParaRPr/>
          </a:p>
          <a:p>
            <a:pPr marL="1143000" lvl="2" indent="-228600">
              <a:spcBef>
                <a:spcPts val="0"/>
              </a:spcBef>
              <a:buChar char="•"/>
              <a:defRPr/>
            </a:pPr>
            <a:r>
              <a:rPr/>
              <a:t>Third level</a:t>
            </a:r>
            <a:endParaRPr/>
          </a:p>
          <a:p>
            <a:pPr marL="1600200" lvl="3" indent="-228600">
              <a:spcBef>
                <a:spcPts val="0"/>
              </a:spcBef>
              <a:buChar char="–"/>
              <a:defRPr/>
            </a:pPr>
            <a:r>
              <a:rPr/>
              <a:t>Fourth level</a:t>
            </a:r>
            <a:endParaRPr/>
          </a:p>
          <a:p>
            <a:pPr marL="2057400" lvl="4" indent="-228600">
              <a:spcBef>
                <a:spcPts val="0"/>
              </a:spcBef>
              <a:buChar char="»"/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028" name="Shape 1028"/>
          <p:cNvSpPr>
            <a:spLocks noChangeShapeType="1" noGrp="1"/>
          </p:cNvSpPr>
          <p:nvPr>
            <p:ph type="dt" idx="2"/>
          </p:nvPr>
        </p:nvSpPr>
        <p:spPr bwMode="auto">
          <a:xfrm>
            <a:off x="762000" y="6942137"/>
            <a:ext cx="2117725" cy="509587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29" name="Shape 1029"/>
          <p:cNvSpPr>
            <a:spLocks noChangeShapeType="1" noGrp="1"/>
          </p:cNvSpPr>
          <p:nvPr>
            <p:ph type="ftr" idx="3"/>
          </p:nvPr>
        </p:nvSpPr>
        <p:spPr bwMode="auto">
          <a:xfrm>
            <a:off x="3470275" y="6942137"/>
            <a:ext cx="3219449" cy="509587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30" name="Shape 1030"/>
          <p:cNvSpPr>
            <a:spLocks noChangeShapeType="1" noGrp="1"/>
          </p:cNvSpPr>
          <p:nvPr>
            <p:ph type="sldNum" idx="4"/>
          </p:nvPr>
        </p:nvSpPr>
        <p:spPr bwMode="auto">
          <a:xfrm>
            <a:off x="7280275" y="6942137"/>
            <a:ext cx="2119312" cy="50958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1400"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4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ShapeType="1" noGrp="1"/>
          </p:cNvSpPr>
          <p:nvPr>
            <p:ph type="title" idx="0"/>
          </p:nvPr>
        </p:nvSpPr>
        <p:spPr bwMode="auto">
          <a:xfrm>
            <a:off x="762000" y="676275"/>
            <a:ext cx="8636000" cy="1271587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027" name="Rectangle 3"/>
          <p:cNvSpPr>
            <a:spLocks noChangeShapeType="1" noGrp="1"/>
          </p:cNvSpPr>
          <p:nvPr>
            <p:ph type="body" idx="1"/>
          </p:nvPr>
        </p:nvSpPr>
        <p:spPr bwMode="auto">
          <a:xfrm>
            <a:off x="762000" y="2200275"/>
            <a:ext cx="8636000" cy="457358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342900" lvl="0" indent="-342900">
              <a:spcBef>
                <a:spcPts val="0"/>
              </a:spcBef>
              <a:buChar char="•"/>
              <a:defRPr/>
            </a:pPr>
            <a:r>
              <a:rPr/>
              <a:t>Click to edit Master text styles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/>
              <a:t>Second level</a:t>
            </a:r>
            <a:endParaRPr/>
          </a:p>
          <a:p>
            <a:pPr marL="1143000" lvl="2" indent="-228600">
              <a:spcBef>
                <a:spcPts val="0"/>
              </a:spcBef>
              <a:buChar char="•"/>
              <a:defRPr/>
            </a:pPr>
            <a:r>
              <a:rPr/>
              <a:t>Third level</a:t>
            </a:r>
            <a:endParaRPr/>
          </a:p>
          <a:p>
            <a:pPr marL="1600200" lvl="3" indent="-228600">
              <a:spcBef>
                <a:spcPts val="0"/>
              </a:spcBef>
              <a:buChar char="–"/>
              <a:defRPr/>
            </a:pPr>
            <a:r>
              <a:rPr/>
              <a:t>Fourth level</a:t>
            </a:r>
            <a:endParaRPr/>
          </a:p>
          <a:p>
            <a:pPr marL="2057400" lvl="4" indent="-228600">
              <a:spcBef>
                <a:spcPts val="0"/>
              </a:spcBef>
              <a:buChar char="»"/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028" name="Rectangle 4"/>
          <p:cNvSpPr>
            <a:spLocks noChangeShapeType="1" noGrp="1"/>
          </p:cNvSpPr>
          <p:nvPr>
            <p:ph type="dt" idx="2"/>
          </p:nvPr>
        </p:nvSpPr>
        <p:spPr bwMode="auto">
          <a:xfrm>
            <a:off x="762000" y="6942137"/>
            <a:ext cx="2117725" cy="509587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29" name="Rectangle 5"/>
          <p:cNvSpPr>
            <a:spLocks noChangeShapeType="1" noGrp="1"/>
          </p:cNvSpPr>
          <p:nvPr>
            <p:ph type="ftr" idx="3"/>
          </p:nvPr>
        </p:nvSpPr>
        <p:spPr bwMode="auto">
          <a:xfrm>
            <a:off x="3470275" y="6942137"/>
            <a:ext cx="3219449" cy="509587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30" name="Rectangle 6"/>
          <p:cNvSpPr>
            <a:spLocks noChangeShapeType="1" noGrp="1"/>
          </p:cNvSpPr>
          <p:nvPr>
            <p:ph type="sldNum" idx="4"/>
          </p:nvPr>
        </p:nvSpPr>
        <p:spPr bwMode="auto">
          <a:xfrm>
            <a:off x="7280275" y="6942137"/>
            <a:ext cx="2119312" cy="50958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1400"/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Times New Roman"/>
        </a:defRPr>
      </a:lvl2pPr>
      <a:lvl3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Times New Roman"/>
        </a:defRPr>
      </a:lvl3pPr>
      <a:lvl4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Times New Roman"/>
        </a:defRPr>
      </a:lvl4pPr>
      <a:lvl5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Times New Roman"/>
        </a:defRPr>
      </a:lvl5pPr>
      <a:lvl6pPr marL="4572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Times New Roman"/>
        </a:defRPr>
      </a:lvl6pPr>
      <a:lvl7pPr marL="9144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Times New Roman"/>
        </a:defRPr>
      </a:lvl7pPr>
      <a:lvl8pPr marL="13716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Times New Roman"/>
        </a:defRPr>
      </a:lvl8pPr>
      <a:lvl9pPr marL="18288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Times New Roman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>
        <a:spcBef>
          <a:spcPts val="0"/>
        </a:spcBef>
        <a:spcAft>
          <a:spcPts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>
        <a:spcBef>
          <a:spcPts val="0"/>
        </a:spcBef>
        <a:spcAft>
          <a:spcPts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ShapeType="1" noGrp="1"/>
          </p:cNvSpPr>
          <p:nvPr>
            <p:ph type="ctrTitle"/>
          </p:nvPr>
        </p:nvSpPr>
        <p:spPr bwMode="auto">
          <a:xfrm flipH="0" flipV="0">
            <a:off x="758824" y="1264503"/>
            <a:ext cx="8291799" cy="1757851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ru-RU" sz="6600" b="1" i="0" u="none">
                <a:solidFill>
                  <a:srgbClr val="111111"/>
                </a:solidFill>
                <a:latin typeface="Cambria"/>
              </a:rPr>
              <a:t>Обмен данными. Глобальная сеть Интернет</a:t>
            </a:r>
            <a:r>
              <a:rPr lang="ru-RU" sz="4800">
                <a:solidFill>
                  <a:srgbClr val="111111"/>
                </a:solidFill>
                <a:latin typeface="Cambria"/>
              </a:rPr>
              <a:t>  </a:t>
            </a:r>
            <a:br>
              <a:rPr lang="ru-RU" sz="4800">
                <a:solidFill>
                  <a:srgbClr val="111111"/>
                </a:solidFill>
                <a:latin typeface="Cambria"/>
              </a:rPr>
            </a:br>
            <a:r>
              <a:rPr lang="ru-RU" sz="4800">
                <a:solidFill>
                  <a:srgbClr val="111111"/>
                </a:solidFill>
                <a:latin typeface="Cambria"/>
              </a:rPr>
              <a:t>                          </a:t>
            </a:r>
            <a:br>
              <a:rPr lang="ru-RU" sz="4800">
                <a:solidFill>
                  <a:srgbClr val="111111"/>
                </a:solidFill>
                <a:latin typeface="Cambria"/>
              </a:rPr>
            </a:br>
            <a:r>
              <a:rPr lang="ru-RU" sz="2200">
                <a:solidFill>
                  <a:srgbClr val="111111"/>
                </a:solidFill>
                <a:latin typeface="Cambria"/>
              </a:rPr>
              <a:t>Преподаватель ИТ Красноперова В.И.</a:t>
            </a:r>
            <a:br>
              <a:rPr sz="4800">
                <a:solidFill>
                  <a:srgbClr val="111111"/>
                </a:solidFill>
                <a:latin typeface="Cambria"/>
              </a:rPr>
            </a:br>
            <a:br>
              <a:rPr sz="4800">
                <a:solidFill>
                  <a:srgbClr val="111111"/>
                </a:solidFill>
                <a:latin typeface="Cambria"/>
              </a:rPr>
            </a:br>
            <a:endParaRPr lang="en-US" sz="4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349250" y="812800"/>
            <a:ext cx="9253537" cy="5519737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400" b="1" i="0" u="none">
                <a:solidFill>
                  <a:srgbClr val="000000"/>
                </a:solidFill>
              </a:rPr>
              <a:t>Интернет-телефония.</a:t>
            </a:r>
            <a:endParaRPr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endParaRPr lang="en-US" sz="2400"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400">
                <a:solidFill>
                  <a:srgbClr val="000000"/>
                </a:solidFill>
              </a:rPr>
              <a:t>Интернет-телефония используется для передачи голосовых данных через компьютерную сеть Интернет. Провайдеры Интернет-телефонии с помощью специального оборудования связывают между собой компьютерную сеть Интернет и обычную телефонную сеть. Пользователь может воспользоваться услугами Интернет-телефонии и позвонить непосредственно с компьютера или с обычного телефона, предварительно набрав номер провайдера Интернет-телефонии.</a:t>
            </a:r>
            <a:br>
              <a:rPr sz="2400">
                <a:solidFill>
                  <a:srgbClr val="000000"/>
                </a:solidFill>
              </a:rPr>
            </a:br>
            <a:r>
              <a:rPr sz="2400">
                <a:solidFill>
                  <a:srgbClr val="000000"/>
                </a:solidFill>
              </a:rPr>
              <a:t>Интернет-телефонию выгодно использовать для звонков в отдаленные населенные пункты и страны мира, так как минута такой связи существенно дешевле тарифов междугородней и международной телефонной связи.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ShapeType="1" noGrp="1"/>
          </p:cNvSpPr>
          <p:nvPr>
            <p:ph type="title"/>
          </p:nvPr>
        </p:nvSpPr>
        <p:spPr bwMode="auto">
          <a:xfrm>
            <a:off x="327025" y="569912"/>
            <a:ext cx="9661525" cy="911225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5pPr>
          </a:lstStyle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700" b="1" i="0" u="none">
                <a:solidFill>
                  <a:srgbClr val="6A9121"/>
                </a:solidFill>
                <a:latin typeface="Cambria"/>
              </a:rPr>
              <a:t>Электронная коммерция в Интернете</a:t>
            </a:r>
            <a:endParaRPr/>
          </a:p>
        </p:txBody>
      </p:sp>
      <p:sp>
        <p:nvSpPr>
          <p:cNvPr id="12291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430212" y="1828800"/>
            <a:ext cx="9258300" cy="5486400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354012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 b="1" i="0" u="none">
                <a:solidFill>
                  <a:srgbClr val="000000"/>
                </a:solidFill>
              </a:rPr>
              <a:t>Электронная коммерция в Интернете</a:t>
            </a:r>
            <a:r>
              <a:rPr sz="2700">
                <a:solidFill>
                  <a:srgbClr val="000000"/>
                </a:solidFill>
              </a:rPr>
              <a:t> — это коммерческая деятельность в сфере рекламы и распространения товаров и услуг посредством использования сети Интернет. В настоящее время электронная коммерция быстро развивается и, по статистике, уже более 200 миллионов человек во всем мире регулярно совершают покупки в Интернет-магазинах.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552450" y="812800"/>
            <a:ext cx="9253537" cy="6710362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 b="1" i="0" u="none">
                <a:solidFill>
                  <a:srgbClr val="000000"/>
                </a:solidFill>
              </a:rPr>
              <a:t>Реклама.</a:t>
            </a:r>
            <a:br>
              <a:rPr sz="2700">
                <a:solidFill>
                  <a:srgbClr val="000000"/>
                </a:solidFill>
              </a:rPr>
            </a:br>
            <a:r>
              <a:rPr sz="2700">
                <a:solidFill>
                  <a:srgbClr val="000000"/>
                </a:solidFill>
              </a:rPr>
              <a:t>Важной составляющей электронной коммерции является информационно-рекламная деятельность. Многие фирмы размещают на своих Web-сайтах в Интернете важную для потребителя информацию (описание товаров и услуг, их стоимость, адрес фирмы, телефон и e-mail, по которым можно сделать заказ и др.). </a:t>
            </a:r>
            <a:endParaRPr lang="en-US"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 </a:t>
            </a:r>
            <a:endParaRPr lang="en-US"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Реклама в Интернете реализуется с помощью баннеров (от английского слова «banner» — «рекламный заголовок»). В Интернете баннер представляет собой прямоугольную картинку, на которой размещается реклама Web-сайта или продукта 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450850" y="1016000"/>
            <a:ext cx="9253537" cy="5491162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 b="1" i="0" u="none">
                <a:solidFill>
                  <a:srgbClr val="000000"/>
                </a:solidFill>
              </a:rPr>
              <a:t>Доски объявлений.</a:t>
            </a:r>
            <a:endParaRPr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 </a:t>
            </a:r>
            <a:br>
              <a:rPr sz="2700">
                <a:solidFill>
                  <a:srgbClr val="000000"/>
                </a:solidFill>
              </a:rPr>
            </a:br>
            <a:r>
              <a:rPr sz="2700">
                <a:solidFill>
                  <a:srgbClr val="000000"/>
                </a:solidFill>
              </a:rPr>
              <a:t>Простейшим вариантом электронной торговли являются виртуальные доски объявлений, где продавцы и покупатели просто обмениваются информацией о предлагаемом товаре (аналог газеты «Из рук в руки»).</a:t>
            </a:r>
            <a:endParaRPr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br>
              <a:rPr sz="2700">
                <a:solidFill>
                  <a:srgbClr val="000000"/>
                </a:solidFill>
              </a:rPr>
            </a:br>
            <a:r>
              <a:rPr sz="2700" b="0" i="1" u="none">
                <a:solidFill>
                  <a:srgbClr val="000000"/>
                </a:solidFill>
              </a:rPr>
              <a:t> </a:t>
            </a:r>
            <a:endParaRPr lang="en-US"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 b="0" i="1" u="none">
                <a:solidFill>
                  <a:srgbClr val="000000"/>
                </a:solidFill>
              </a:rPr>
              <a:t> </a:t>
            </a:r>
            <a:endParaRPr lang="en-US"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 b="0" i="1" u="none">
                <a:solidFill>
                  <a:srgbClr val="000000"/>
                </a:solidFill>
              </a:rPr>
              <a:t> </a:t>
            </a:r>
            <a:endParaRPr lang="en-US"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 b="0" i="1" u="none">
                <a:solidFill>
                  <a:srgbClr val="000000"/>
                </a:solidFill>
              </a:rPr>
              <a:t>Логотип Интернет-аукциона "Молоток"</a:t>
            </a:r>
            <a:endParaRPr/>
          </a:p>
        </p:txBody>
      </p:sp>
      <p:pic>
        <p:nvPicPr>
          <p:cNvPr id="14339" name="Picture 4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3657600" y="4064000"/>
            <a:ext cx="2336800" cy="762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450850" y="496887"/>
            <a:ext cx="4383087" cy="9077325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8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4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0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200" b="1" i="0" u="none">
                <a:solidFill>
                  <a:srgbClr val="000000"/>
                </a:solidFill>
              </a:rPr>
              <a:t>Интернет-аукционы.</a:t>
            </a:r>
            <a:r>
              <a:rPr sz="3200">
                <a:solidFill>
                  <a:srgbClr val="000000"/>
                </a:solidFill>
              </a:rPr>
              <a:t> </a:t>
            </a:r>
            <a:br>
              <a:rPr sz="3200">
                <a:solidFill>
                  <a:srgbClr val="000000"/>
                </a:solidFill>
              </a:rPr>
            </a:br>
            <a:r>
              <a:rPr sz="3200">
                <a:solidFill>
                  <a:srgbClr val="000000"/>
                </a:solidFill>
              </a:rPr>
              <a:t>Интересной формой электронной торговли являются Интернет-аукционы. На такие аукционы выставляются самые разные товары: произведения искусства, компьютерная техника, автомобили и т. д.</a:t>
            </a:r>
            <a:br>
              <a:rPr sz="2700">
                <a:solidFill>
                  <a:srgbClr val="000000"/>
                </a:solidFill>
                <a:latin typeface="Arial"/>
              </a:rPr>
            </a:br>
            <a:endParaRPr lang="en-US" sz="2700"/>
          </a:p>
        </p:txBody>
      </p:sp>
      <p:sp>
        <p:nvSpPr>
          <p:cNvPr id="15363" name="Rectangle 3"/>
          <p:cNvSpPr>
            <a:spLocks noChangeShapeType="1" noGrp="1"/>
          </p:cNvSpPr>
          <p:nvPr>
            <p:ph type="body"/>
          </p:nvPr>
        </p:nvSpPr>
        <p:spPr bwMode="auto">
          <a:xfrm>
            <a:off x="5151437" y="496887"/>
            <a:ext cx="4579937" cy="5487987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8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4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0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200" b="1" i="0" u="none">
                <a:solidFill>
                  <a:srgbClr val="000000"/>
                </a:solidFill>
              </a:rPr>
              <a:t>Интернет-магазины. </a:t>
            </a:r>
            <a:br>
              <a:rPr sz="3200">
                <a:solidFill>
                  <a:srgbClr val="000000"/>
                </a:solidFill>
              </a:rPr>
            </a:br>
            <a:r>
              <a:rPr sz="3200">
                <a:solidFill>
                  <a:srgbClr val="000000"/>
                </a:solidFill>
              </a:rPr>
              <a:t>Самой удобной для покупателя формой электронной торговли являются Интернет-магазины. В российском Интернете существуют уже сотни магазинов, в которых можно купить всё: компьютеры и программы, книги и диски, продукты питания и др</a:t>
            </a:r>
            <a:r>
              <a:rPr sz="2700">
                <a:solidFill>
                  <a:srgbClr val="000000"/>
                </a:solidFill>
                <a:latin typeface="Arial"/>
              </a:rPr>
              <a:t>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450850" y="496887"/>
            <a:ext cx="9253537" cy="5908674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b="1" i="0" u="none">
                <a:solidFill>
                  <a:srgbClr val="000000"/>
                </a:solidFill>
              </a:rPr>
              <a:t>Цифровые_деньги.</a:t>
            </a:r>
            <a:br>
              <a:rPr>
                <a:solidFill>
                  <a:srgbClr val="000000"/>
                </a:solidFill>
              </a:rPr>
            </a:br>
            <a:r>
              <a:rPr lang="ru-RU">
                <a:solidFill>
                  <a:srgbClr val="000000"/>
                </a:solidFill>
              </a:rPr>
              <a:t>Д</a:t>
            </a:r>
            <a:r>
              <a:rPr>
                <a:solidFill>
                  <a:srgbClr val="000000"/>
                </a:solidFill>
              </a:rPr>
              <a:t>ля расчетов через Интернет  использ</a:t>
            </a:r>
            <a:r>
              <a:rPr lang="ru-RU">
                <a:solidFill>
                  <a:srgbClr val="000000"/>
                </a:solidFill>
              </a:rPr>
              <a:t>уют</a:t>
            </a:r>
            <a:r>
              <a:rPr>
                <a:solidFill>
                  <a:srgbClr val="000000"/>
                </a:solidFill>
              </a:rPr>
              <a:t>ся цифровые деньги. Покупатель перечисляет определенную сумму обычных денег в банк, а взамен получает определенную сумму цифровых денег, которые существуют только в электронном виде и хранятся в «кошельке» (с использованием специальной программы) на компьютере покупателя. При расчетах через Интернет цифровые деньги поступают к продавцу, который переводит их в банк, а взамен получает обычные деньги.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552450" y="1301750"/>
            <a:ext cx="9067800" cy="5097462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8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4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0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600" b="1" i="0" u="none">
                <a:solidFill>
                  <a:srgbClr val="000000"/>
                </a:solidFill>
              </a:rPr>
              <a:t>К информационным ресурсам Интернета относятся:</a:t>
            </a:r>
            <a:endParaRPr lang="en-US" sz="3600"/>
          </a:p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600">
                <a:solidFill>
                  <a:srgbClr val="000000"/>
                </a:solidFill>
                <a:latin typeface="Arial"/>
              </a:rPr>
              <a:t> </a:t>
            </a:r>
            <a:endParaRPr lang="en-US" sz="3600"/>
          </a:p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600">
                <a:solidFill>
                  <a:srgbClr val="000000"/>
                </a:solidFill>
                <a:latin typeface="Cambria"/>
              </a:rPr>
              <a:t>1. WWW - всемирная паутина.</a:t>
            </a:r>
            <a:endParaRPr lang="en-US" sz="3600"/>
          </a:p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600">
                <a:solidFill>
                  <a:srgbClr val="000000"/>
                </a:solidFill>
                <a:latin typeface="Cambria"/>
              </a:rPr>
              <a:t>2. Электронная почта.</a:t>
            </a:r>
            <a:endParaRPr lang="en-US" sz="3600"/>
          </a:p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600">
                <a:solidFill>
                  <a:srgbClr val="000000"/>
                </a:solidFill>
                <a:latin typeface="Cambria"/>
              </a:rPr>
              <a:t>3. Файловые архивы.</a:t>
            </a:r>
            <a:endParaRPr lang="en-US" sz="3600"/>
          </a:p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600">
                <a:solidFill>
                  <a:srgbClr val="000000"/>
                </a:solidFill>
                <a:latin typeface="Cambria"/>
              </a:rPr>
              <a:t>4. Общение.</a:t>
            </a:r>
            <a:endParaRPr lang="en-US" sz="3600"/>
          </a:p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600">
                <a:solidFill>
                  <a:srgbClr val="000000"/>
                </a:solidFill>
                <a:latin typeface="Cambria"/>
              </a:rPr>
              <a:t>5. Электронная коммерция.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ShapeType="1" noGrp="1"/>
          </p:cNvSpPr>
          <p:nvPr>
            <p:ph type="title"/>
          </p:nvPr>
        </p:nvSpPr>
        <p:spPr bwMode="auto">
          <a:xfrm>
            <a:off x="247650" y="609600"/>
            <a:ext cx="9664700" cy="9144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5pPr>
          </a:lstStyle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4300" b="1" i="0" u="none">
                <a:solidFill>
                  <a:srgbClr val="6A9121"/>
                </a:solidFill>
                <a:latin typeface="Cambria"/>
              </a:rPr>
              <a:t>WWW</a:t>
            </a:r>
            <a:endParaRPr/>
          </a:p>
        </p:txBody>
      </p:sp>
      <p:sp>
        <p:nvSpPr>
          <p:cNvPr id="4099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450850" y="1524000"/>
            <a:ext cx="9253537" cy="5491162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536575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«World Wide Web», которое часто обозначается как WWW или Web, в вольном переводе с английского «Всемирная паутина».</a:t>
            </a:r>
            <a:endParaRPr lang="en-US"/>
          </a:p>
          <a:p>
            <a:pPr marL="0" lvl="0" indent="536575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Всемирная паутина использует технологию гипертекста, в котором документы связаны между собой с помощью </a:t>
            </a:r>
            <a:r>
              <a:rPr sz="2700" b="0" i="0" u="sng">
                <a:solidFill>
                  <a:srgbClr val="000000"/>
                </a:solidFill>
              </a:rPr>
              <a:t>гиперссылок</a:t>
            </a:r>
            <a:r>
              <a:rPr sz="2700">
                <a:solidFill>
                  <a:srgbClr val="000000"/>
                </a:solidFill>
              </a:rPr>
              <a:t>.</a:t>
            </a:r>
            <a:br>
              <a:rPr sz="2700">
                <a:solidFill>
                  <a:srgbClr val="000000"/>
                </a:solidFill>
              </a:rPr>
            </a:br>
            <a:r>
              <a:rPr sz="2700">
                <a:solidFill>
                  <a:srgbClr val="000000"/>
                </a:solidFill>
              </a:rPr>
              <a:t>Гиперссылки позволяют осуществлять переходы с одного документа на другой. </a:t>
            </a:r>
            <a:endParaRPr lang="en-US"/>
          </a:p>
          <a:p>
            <a:pPr marL="0" lvl="0" indent="536575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Документы, содержащие гиперссылки, называются Web-страницами, а серверы Интернета, их хранящие, — Web-серверами.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654050" y="1016000"/>
            <a:ext cx="8699500" cy="5483225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8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4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0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536575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 b="1" i="0" u="none">
                <a:solidFill>
                  <a:srgbClr val="000000"/>
                </a:solidFill>
              </a:rPr>
              <a:t>Всемирная паутина</a:t>
            </a:r>
            <a:r>
              <a:rPr sz="2700">
                <a:solidFill>
                  <a:srgbClr val="000000"/>
                </a:solidFill>
              </a:rPr>
              <a:t> — это сотни миллионов Web-серверов Интернета, содержащих сотни миллиардов Web-страниц, в которых используется технология гипертекста.</a:t>
            </a:r>
            <a:endParaRPr lang="en-US"/>
          </a:p>
          <a:p>
            <a:pPr marL="0" lvl="0" indent="536575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Web-страница может быть мультимедийной, т. е. содержать различные</a:t>
            </a:r>
            <a:r>
              <a:rPr sz="2700" b="1" i="0" u="none">
                <a:solidFill>
                  <a:srgbClr val="000000"/>
                </a:solidFill>
              </a:rPr>
              <a:t> мультимедийные объекты</a:t>
            </a:r>
            <a:r>
              <a:rPr sz="2700">
                <a:solidFill>
                  <a:srgbClr val="000000"/>
                </a:solidFill>
              </a:rPr>
              <a:t>: графические изображения, анимацию, звук и видео.</a:t>
            </a:r>
            <a:endParaRPr lang="en-US"/>
          </a:p>
          <a:p>
            <a:pPr marL="0" lvl="0" indent="536575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 b="1" i="0" u="none">
                <a:solidFill>
                  <a:srgbClr val="000000"/>
                </a:solidFill>
              </a:rPr>
              <a:t>Адрес Web-страницы</a:t>
            </a:r>
            <a:r>
              <a:rPr sz="2700">
                <a:solidFill>
                  <a:srgbClr val="000000"/>
                </a:solidFill>
              </a:rPr>
              <a:t> включает в себя способ доступа к документу и имя сервера Интернета, на котором находится документ.</a:t>
            </a:r>
            <a:endParaRPr/>
          </a:p>
          <a:p>
            <a:pPr marL="0" lvl="0" indent="536575" algn="just">
              <a:lnSpc>
                <a:spcPct val="95000"/>
              </a:lnSpc>
              <a:spcBef>
                <a:spcPts val="0"/>
              </a:spcBef>
              <a:buNone/>
              <a:defRPr/>
            </a:pPr>
            <a:endParaRPr/>
          </a:p>
          <a:p>
            <a:pPr marL="0" lvl="0" indent="536575" algn="ctr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100" b="1" i="1" u="none">
                <a:solidFill>
                  <a:srgbClr val="000000"/>
                </a:solidFill>
              </a:rPr>
              <a:t>Адрес страницы в браузере</a:t>
            </a:r>
            <a:endParaRPr/>
          </a:p>
        </p:txBody>
      </p:sp>
      <p:pic>
        <p:nvPicPr>
          <p:cNvPr id="5123" name="Picture 5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1479550" y="5322887"/>
            <a:ext cx="7286625" cy="9302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349250" y="1422400"/>
            <a:ext cx="9253537" cy="5491162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354012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  <a:latin typeface="Arial"/>
              </a:rPr>
              <a:t>— </a:t>
            </a:r>
            <a:r>
              <a:rPr sz="2700">
                <a:solidFill>
                  <a:srgbClr val="000000"/>
                </a:solidFill>
              </a:rPr>
              <a:t>наиболее распространенный сервис Интернета. Она является исторически первой информационной услугой компьютерных сетей.</a:t>
            </a:r>
            <a:endParaRPr lang="en-US"/>
          </a:p>
          <a:p>
            <a:pPr marL="0" lvl="0" indent="354012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Преимущества электронной почты:</a:t>
            </a:r>
            <a:endParaRPr lang="en-US"/>
          </a:p>
          <a:p>
            <a:pPr marL="0" lvl="0" indent="354012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1.    скорость пересылки сообщений; </a:t>
            </a:r>
            <a:endParaRPr lang="en-US"/>
          </a:p>
          <a:p>
            <a:pPr marL="0" lvl="0" indent="354012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2. электронное письмо может содержать не только текстовое сообщение, но и вложенные файлы (программы, графику, звук и т. д.);</a:t>
            </a:r>
            <a:endParaRPr lang="en-US"/>
          </a:p>
          <a:p>
            <a:pPr marL="0" lvl="0" indent="354012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3. позволяет посылать сообщение сразу нескольким абонентам, пересылать письма на другие адреса и многое другое. </a:t>
            </a:r>
            <a:endParaRPr/>
          </a:p>
        </p:txBody>
      </p:sp>
      <p:sp>
        <p:nvSpPr>
          <p:cNvPr id="6147" name="Rectangle 1"/>
          <p:cNvSpPr>
            <a:spLocks noChangeShapeType="1" noGrp="1"/>
          </p:cNvSpPr>
          <p:nvPr>
            <p:ph type="title"/>
          </p:nvPr>
        </p:nvSpPr>
        <p:spPr bwMode="auto">
          <a:xfrm>
            <a:off x="247650" y="609600"/>
            <a:ext cx="9664700" cy="9144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5pPr>
          </a:lstStyle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4300" b="1" i="0" u="none">
                <a:solidFill>
                  <a:srgbClr val="6A9121"/>
                </a:solidFill>
                <a:latin typeface="Cambria"/>
              </a:rPr>
              <a:t>Электронная почта (e-mail)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ShapeType="1" noGrp="1"/>
          </p:cNvSpPr>
          <p:nvPr>
            <p:ph type="title"/>
          </p:nvPr>
        </p:nvSpPr>
        <p:spPr bwMode="auto">
          <a:xfrm>
            <a:off x="247650" y="609600"/>
            <a:ext cx="9664700" cy="9144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5pPr>
          </a:lstStyle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4300" b="1" i="0" u="none">
                <a:solidFill>
                  <a:srgbClr val="6A9121"/>
                </a:solidFill>
                <a:latin typeface="Cambria"/>
              </a:rPr>
              <a:t>Файловые архивы</a:t>
            </a:r>
            <a:endParaRPr/>
          </a:p>
        </p:txBody>
      </p:sp>
      <p:sp>
        <p:nvSpPr>
          <p:cNvPr id="7171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400050" y="1506537"/>
            <a:ext cx="9258300" cy="5486400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536575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>
                <a:solidFill>
                  <a:srgbClr val="000000"/>
                </a:solidFill>
              </a:rPr>
              <a:t>Десятки тысяч серверов Интернета являются серверами файловых архивов, и на них хранятся сотни миллионов файлов различных типов (программы, драйверы устройств, графические и звуковые файлы и т. д.). Наличие таких серверов файловых архивов очень удобно для пользователей, так как многие необходимые файлы можно «скачать» непосредственно из Интернета.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493712" y="812800"/>
            <a:ext cx="9194800" cy="6276975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536575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800">
                <a:solidFill>
                  <a:srgbClr val="000000"/>
                </a:solidFill>
              </a:rPr>
              <a:t>Доступ к файлам на серверах файловых архивов возможен как по протоколу HTTP, так и по специальному протоколу передачи файлов FTP (File Transfer Protocol). Протокол FTP позволяет не только загружать файлы с удаленных серверов файловых архивов на локальный компьютер, но и наоборот, производить передачу файлов с локального компьютера на удаленный сервер</a:t>
            </a:r>
            <a:endParaRPr/>
          </a:p>
          <a:p>
            <a:pPr marL="0" lvl="0" indent="536575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800">
                <a:solidFill>
                  <a:srgbClr val="000000"/>
                </a:solidFill>
              </a:rPr>
              <a:t>Если в качестве способа доступа к файлу file.exe, хранящегося на сервере ftp.eict.ru, используется протокол передачи файлов FTP, то адрес файла запишется следующим образом</a:t>
            </a:r>
            <a:endParaRPr/>
          </a:p>
          <a:p>
            <a:pPr marL="0" lvl="0" indent="536575" algn="ctr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800">
                <a:solidFill>
                  <a:srgbClr val="000000"/>
                </a:solidFill>
              </a:rPr>
              <a:t> ftp://eict.ru/file.exe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ShapeType="1" noGrp="1"/>
          </p:cNvSpPr>
          <p:nvPr>
            <p:ph type="title"/>
          </p:nvPr>
        </p:nvSpPr>
        <p:spPr bwMode="auto">
          <a:xfrm>
            <a:off x="247650" y="609600"/>
            <a:ext cx="9664700" cy="9144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5pPr>
          </a:lstStyle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4300">
                <a:solidFill>
                  <a:srgbClr val="6A9121"/>
                </a:solidFill>
                <a:latin typeface="Cambria"/>
              </a:rPr>
              <a:t>Общение в Интернете</a:t>
            </a:r>
            <a:endParaRPr/>
          </a:p>
        </p:txBody>
      </p:sp>
      <p:sp>
        <p:nvSpPr>
          <p:cNvPr id="9219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450850" y="1422400"/>
            <a:ext cx="9253537" cy="5491162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 b="1" i="0" u="none">
                <a:solidFill>
                  <a:srgbClr val="000000"/>
                </a:solidFill>
              </a:rPr>
              <a:t>Серверы общения в реальном времени</a:t>
            </a:r>
            <a:endParaRPr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endParaRPr lang="en-US" sz="2700"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В Интернете существуют тысячи серверов, на которых реализуется общение в реальном времени. Любой пользователь может подключиться к такому серверу и начать общение с одним из посетителей этого сервера или участвовать в коллективной встрече.</a:t>
            </a:r>
            <a:endParaRPr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2700">
                <a:solidFill>
                  <a:srgbClr val="000000"/>
                </a:solidFill>
              </a:rPr>
              <a:t>Простейший способ общения — разговор (англ. chat — чат) — это обмен сообщениями, набираемыми с клавиатуры. Вы вводите сообщение с клавиатуры, и оно высвечивается в окне, которое одновременно видят все участники встречи.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ShapeType="1" noGrp="1"/>
          </p:cNvSpPr>
          <p:nvPr>
            <p:ph type="body"/>
          </p:nvPr>
        </p:nvSpPr>
        <p:spPr bwMode="auto">
          <a:xfrm>
            <a:off x="450850" y="914400"/>
            <a:ext cx="9453562" cy="5491162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b="1" i="0" u="none">
                <a:solidFill>
                  <a:srgbClr val="000000"/>
                </a:solidFill>
              </a:rPr>
              <a:t>Интерактивное общение с помощью системы ICQ.</a:t>
            </a:r>
            <a:r>
              <a:rPr>
                <a:solidFill>
                  <a:srgbClr val="000000"/>
                </a:solidFill>
              </a:rPr>
              <a:t> </a:t>
            </a:r>
            <a:endParaRPr lang="en-US"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endParaRPr lang="en-US" sz="3100"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100">
                <a:solidFill>
                  <a:srgbClr val="000000"/>
                </a:solidFill>
              </a:rPr>
              <a:t>В п</a:t>
            </a:r>
            <a:r>
              <a:rPr lang="ru-RU" sz="3100">
                <a:solidFill>
                  <a:srgbClr val="000000"/>
                </a:solidFill>
              </a:rPr>
              <a:t>рошлом</a:t>
            </a:r>
            <a:r>
              <a:rPr sz="3100">
                <a:solidFill>
                  <a:srgbClr val="000000"/>
                </a:solidFill>
              </a:rPr>
              <a:t>  большую популярность приобрело интерактивное общение через серверы ICQ (эта трехбуквенная аббревиатура образована из созвучия слов «I seek you» — «Я ищу тебя»)</a:t>
            </a:r>
            <a:endParaRPr/>
          </a:p>
          <a:p>
            <a:pPr marL="0" lvl="0" indent="0" algn="just"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sz="3100">
                <a:solidFill>
                  <a:srgbClr val="000000"/>
                </a:solidFill>
              </a:rPr>
              <a:t>Система интерактивного общения ICQ интегрирует различные формы общения: электронную почту, обмен текстовыми сообщениями (chat), Интернет-телефонию, передачу файлов, поиск в сети людей и т. д.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Р7-Офис/7.4.0.227</Application>
  <DocSecurity>0</DocSecurity>
  <PresentationFormat/>
  <Paragraphs>0</Paragraphs>
  <Slides>15</Slides>
  <Notes>15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Google</dc:creator>
  <cp:keywords/>
  <dc:description/>
  <dc:identifier/>
  <dc:language/>
  <cp:lastModifiedBy/>
  <cp:revision>16</cp:revision>
  <dcterms:created xsi:type="dcterms:W3CDTF">2004-05-06T09:28:00Z</dcterms:created>
  <dcterms:modified xsi:type="dcterms:W3CDTF">2023-11-07T07:40:56Z</dcterms:modified>
  <cp:category/>
  <cp:contentStatus/>
  <cp:version/>
</cp:coreProperties>
</file>