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7"/>
  </p:notesMasterIdLst>
  <p:sldIdLst>
    <p:sldId id="913" r:id="rId2"/>
    <p:sldId id="772" r:id="rId3"/>
    <p:sldId id="464" r:id="rId4"/>
    <p:sldId id="521" r:id="rId5"/>
    <p:sldId id="844" r:id="rId6"/>
    <p:sldId id="845" r:id="rId7"/>
    <p:sldId id="846" r:id="rId8"/>
    <p:sldId id="847" r:id="rId9"/>
    <p:sldId id="848" r:id="rId10"/>
    <p:sldId id="849" r:id="rId11"/>
    <p:sldId id="850" r:id="rId12"/>
    <p:sldId id="851" r:id="rId13"/>
    <p:sldId id="852" r:id="rId14"/>
    <p:sldId id="853" r:id="rId15"/>
    <p:sldId id="854" r:id="rId16"/>
    <p:sldId id="856" r:id="rId17"/>
    <p:sldId id="857" r:id="rId18"/>
    <p:sldId id="858" r:id="rId19"/>
    <p:sldId id="859" r:id="rId20"/>
    <p:sldId id="904" r:id="rId21"/>
    <p:sldId id="905" r:id="rId22"/>
    <p:sldId id="864" r:id="rId23"/>
    <p:sldId id="906" r:id="rId24"/>
    <p:sldId id="860" r:id="rId25"/>
    <p:sldId id="861" r:id="rId26"/>
    <p:sldId id="862" r:id="rId27"/>
    <p:sldId id="866" r:id="rId28"/>
    <p:sldId id="901" r:id="rId29"/>
    <p:sldId id="907" r:id="rId30"/>
    <p:sldId id="908" r:id="rId31"/>
    <p:sldId id="903" r:id="rId32"/>
    <p:sldId id="902" r:id="rId33"/>
    <p:sldId id="897" r:id="rId34"/>
    <p:sldId id="899" r:id="rId35"/>
    <p:sldId id="869" r:id="rId36"/>
    <p:sldId id="910" r:id="rId37"/>
    <p:sldId id="911" r:id="rId38"/>
    <p:sldId id="912" r:id="rId39"/>
    <p:sldId id="915" r:id="rId40"/>
    <p:sldId id="916" r:id="rId41"/>
    <p:sldId id="926" r:id="rId42"/>
    <p:sldId id="927" r:id="rId43"/>
    <p:sldId id="928" r:id="rId44"/>
    <p:sldId id="929" r:id="rId45"/>
    <p:sldId id="930" r:id="rId46"/>
    <p:sldId id="917" r:id="rId47"/>
    <p:sldId id="918" r:id="rId48"/>
    <p:sldId id="919" r:id="rId49"/>
    <p:sldId id="920" r:id="rId50"/>
    <p:sldId id="921" r:id="rId51"/>
    <p:sldId id="922" r:id="rId52"/>
    <p:sldId id="923" r:id="rId53"/>
    <p:sldId id="924" r:id="rId54"/>
    <p:sldId id="925" r:id="rId55"/>
    <p:sldId id="870" r:id="rId56"/>
    <p:sldId id="871" r:id="rId57"/>
    <p:sldId id="879" r:id="rId58"/>
    <p:sldId id="880" r:id="rId59"/>
    <p:sldId id="881" r:id="rId60"/>
    <p:sldId id="882" r:id="rId61"/>
    <p:sldId id="883" r:id="rId62"/>
    <p:sldId id="884" r:id="rId63"/>
    <p:sldId id="885" r:id="rId64"/>
    <p:sldId id="886" r:id="rId65"/>
    <p:sldId id="887" r:id="rId66"/>
    <p:sldId id="888" r:id="rId67"/>
    <p:sldId id="889" r:id="rId68"/>
    <p:sldId id="890" r:id="rId69"/>
    <p:sldId id="931" r:id="rId70"/>
    <p:sldId id="932" r:id="rId71"/>
    <p:sldId id="938" r:id="rId72"/>
    <p:sldId id="939" r:id="rId73"/>
    <p:sldId id="940" r:id="rId74"/>
    <p:sldId id="941" r:id="rId75"/>
    <p:sldId id="942" r:id="rId76"/>
    <p:sldId id="943" r:id="rId77"/>
    <p:sldId id="944" r:id="rId78"/>
    <p:sldId id="945" r:id="rId79"/>
    <p:sldId id="891" r:id="rId80"/>
    <p:sldId id="892" r:id="rId81"/>
    <p:sldId id="893" r:id="rId82"/>
    <p:sldId id="894" r:id="rId83"/>
    <p:sldId id="895" r:id="rId84"/>
    <p:sldId id="896" r:id="rId85"/>
    <p:sldId id="771" r:id="rId8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F1D"/>
    <a:srgbClr val="180DA3"/>
    <a:srgbClr val="F0E4DA"/>
    <a:srgbClr val="F1DFD9"/>
    <a:srgbClr val="CC0066"/>
    <a:srgbClr val="4B5834"/>
    <a:srgbClr val="009644"/>
    <a:srgbClr val="87871D"/>
    <a:srgbClr val="3366FF"/>
    <a:srgbClr val="C1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6" autoAdjust="0"/>
    <p:restoredTop sz="96069" autoAdjust="0"/>
  </p:normalViewPr>
  <p:slideViewPr>
    <p:cSldViewPr>
      <p:cViewPr varScale="1">
        <p:scale>
          <a:sx n="106" d="100"/>
          <a:sy n="106" d="100"/>
        </p:scale>
        <p:origin x="15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0F4A82-1BBA-4657-864F-4FC09618B5E3}" type="datetimeFigureOut">
              <a:rPr lang="ru-RU" smtClean="0"/>
              <a:pPr/>
              <a:t>13.11.2023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8D397-F940-47CA-BE73-DC8A778F4CDD}" type="slidenum">
              <a:rPr lang="ru-RU" smtClean="0"/>
              <a:pPr/>
              <a:t>‹#›</a:t>
            </a:fld>
            <a:endParaRPr lang="ru-RU"/>
          </a:p>
        </p:txBody>
      </p:sp>
    </p:spTree>
    <p:extLst>
      <p:ext uri="{BB962C8B-B14F-4D97-AF65-F5344CB8AC3E}">
        <p14:creationId xmlns:p14="http://schemas.microsoft.com/office/powerpoint/2010/main" val="281734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71</a:t>
            </a:fld>
            <a:endParaRPr lang="ru-RU" sz="1200" dirty="0">
              <a:latin typeface="Calibri" pitchFamily="34" charset="0"/>
            </a:endParaRPr>
          </a:p>
        </p:txBody>
      </p:sp>
    </p:spTree>
    <p:extLst>
      <p:ext uri="{BB962C8B-B14F-4D97-AF65-F5344CB8AC3E}">
        <p14:creationId xmlns:p14="http://schemas.microsoft.com/office/powerpoint/2010/main" val="877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72</a:t>
            </a:fld>
            <a:endParaRPr lang="ru-RU" sz="1200" dirty="0">
              <a:latin typeface="Calibri" pitchFamily="34" charset="0"/>
            </a:endParaRPr>
          </a:p>
        </p:txBody>
      </p:sp>
    </p:spTree>
    <p:extLst>
      <p:ext uri="{BB962C8B-B14F-4D97-AF65-F5344CB8AC3E}">
        <p14:creationId xmlns:p14="http://schemas.microsoft.com/office/powerpoint/2010/main" val="62678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73</a:t>
            </a:fld>
            <a:endParaRPr lang="ru-RU" sz="1200" dirty="0">
              <a:latin typeface="Calibri" pitchFamily="34" charset="0"/>
            </a:endParaRPr>
          </a:p>
        </p:txBody>
      </p:sp>
    </p:spTree>
    <p:extLst>
      <p:ext uri="{BB962C8B-B14F-4D97-AF65-F5344CB8AC3E}">
        <p14:creationId xmlns:p14="http://schemas.microsoft.com/office/powerpoint/2010/main" val="281668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74</a:t>
            </a:fld>
            <a:endParaRPr lang="ru-RU" sz="1200" dirty="0">
              <a:latin typeface="Calibri" pitchFamily="34" charset="0"/>
            </a:endParaRPr>
          </a:p>
        </p:txBody>
      </p:sp>
    </p:spTree>
    <p:extLst>
      <p:ext uri="{BB962C8B-B14F-4D97-AF65-F5344CB8AC3E}">
        <p14:creationId xmlns:p14="http://schemas.microsoft.com/office/powerpoint/2010/main" val="239260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78</a:t>
            </a:fld>
            <a:endParaRPr lang="ru-RU"/>
          </a:p>
        </p:txBody>
      </p:sp>
    </p:spTree>
    <p:extLst>
      <p:ext uri="{BB962C8B-B14F-4D97-AF65-F5344CB8AC3E}">
        <p14:creationId xmlns:p14="http://schemas.microsoft.com/office/powerpoint/2010/main" val="164461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BAA9B1-AE0F-46CB-BF4C-698A9A7AB1A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BAA9B1-AE0F-46CB-BF4C-698A9A7AB1A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fld id="{17BEA076-BF9E-4CA3-8DF4-94D08D2A4707}" type="datetimeFigureOut">
              <a:rPr lang="ru-RU" smtClean="0"/>
              <a:pPr/>
              <a:t>13.11.2023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BEA076-BF9E-4CA3-8DF4-94D08D2A4707}" type="datetimeFigureOut">
              <a:rPr lang="ru-RU" smtClean="0"/>
              <a:pPr/>
              <a:t>13.11.2023</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BAA9B1-AE0F-46CB-BF4C-698A9A7AB1A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29.jpeg"/><Relationship Id="rId9"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6.gif"/><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7.gif"/><Relationship Id="rId7" Type="http://schemas.openxmlformats.org/officeDocument/2006/relationships/image" Target="../media/image50.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9.gif"/><Relationship Id="rId10" Type="http://schemas.openxmlformats.org/officeDocument/2006/relationships/slide" Target="slide4.xml"/><Relationship Id="rId4" Type="http://schemas.openxmlformats.org/officeDocument/2006/relationships/image" Target="../media/image48.gif"/><Relationship Id="rId9" Type="http://schemas.openxmlformats.org/officeDocument/2006/relationships/image" Target="../media/image52.gi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58.gif"/><Relationship Id="rId7" Type="http://schemas.openxmlformats.org/officeDocument/2006/relationships/slide" Target="slide4.xml"/><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1.gi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4.xml"/><Relationship Id="rId18" Type="http://schemas.openxmlformats.org/officeDocument/2006/relationships/slide" Target="slide77.xml"/><Relationship Id="rId3" Type="http://schemas.openxmlformats.org/officeDocument/2006/relationships/image" Target="../media/image6.gif"/><Relationship Id="rId7" Type="http://schemas.openxmlformats.org/officeDocument/2006/relationships/slide" Target="slide17.xml"/><Relationship Id="rId12" Type="http://schemas.openxmlformats.org/officeDocument/2006/relationships/slide" Target="slide31.xml"/><Relationship Id="rId17" Type="http://schemas.openxmlformats.org/officeDocument/2006/relationships/slide" Target="slide69.xml"/><Relationship Id="rId2" Type="http://schemas.openxmlformats.org/officeDocument/2006/relationships/notesSlide" Target="../notesSlides/notesSlide2.xml"/><Relationship Id="rId16" Type="http://schemas.openxmlformats.org/officeDocument/2006/relationships/slide" Target="slide55.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5.xml"/><Relationship Id="rId15" Type="http://schemas.openxmlformats.org/officeDocument/2006/relationships/slide" Target="slide39.xml"/><Relationship Id="rId10" Type="http://schemas.openxmlformats.org/officeDocument/2006/relationships/slide" Target="slide24.xml"/><Relationship Id="rId19"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slide" Target="slide36.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slide" Target="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8.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chemege.ru/wp-content/uploads/2018/09/%D0%BE%D0%B2%D1%80.jpg" TargetMode="Externa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chemege.ru/wp-content/uploads/2018/09/%D0%BE%D0%BA%D0%B8%D1%81%D0%BB%D0%B8%D1%82%D0%B5%D0%BB%D0%B8-%D0%B8-%D0%B2%D0%BE%D1%81%D1%81%D1%82%D0%B0%D0%BD%D0%BE%D0%B2%D0%B8%D1%82%D0%B5%D0%BB%D0%B8.jpg" TargetMode="Externa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chemege.ru/wp-content/uploads/2018/09/%D0%BB%D0%B0%D0%B1-%D0%BE%D0%BA%D0%B8%D1%81%D0%BB%D0%B8%D1%82%D0%B5%D0%BB%D0%B8-%D0%B8-%D0%B2%D0%BE%D1%81%D1%81%D1%82%D0%B0%D0%BD%D0%BE%D0%B2%D0%B8%D1%82%D0%B5%D0%BB%D0%B8.jpg" TargetMode="Externa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gif"/><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chemege.ru/wp-content/uploads/2018/09/%D0%BA%D0%BB%D0%B0%D1%81%D1%81%D0%B8%D1%84%D0%B8%D0%BA%D0%B0%D1%86%D0%B8%D1%8F-%D0%BE%D0%B2%D1%80.jpg"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gif"/><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1.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gif"/><Relationship Id="rId4" Type="http://schemas.openxmlformats.org/officeDocument/2006/relationships/image" Target="../media/image15.gif"/></Relationships>
</file>

<file path=ppt/slides/_rels/slide7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06.jpeg"/><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7.wdp"/></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1.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3.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4.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7.gif"/><Relationship Id="rId11" Type="http://schemas.openxmlformats.org/officeDocument/2006/relationships/slide" Target="slide4.xml"/><Relationship Id="rId5" Type="http://schemas.openxmlformats.org/officeDocument/2006/relationships/image" Target="../media/image25.jpeg"/><Relationship Id="rId10" Type="http://schemas.openxmlformats.org/officeDocument/2006/relationships/image" Target="../media/image28.gif"/><Relationship Id="rId4" Type="http://schemas.openxmlformats.org/officeDocument/2006/relationships/image" Target="../media/image24.gif"/><Relationship Id="rId9"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357126" y="0"/>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кандидатом технических наук Кузьминой Ириной Викторовной </a:t>
            </a:r>
          </a:p>
        </p:txBody>
      </p:sp>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627784" y="2694925"/>
            <a:ext cx="3857652" cy="2462267"/>
          </a:xfrm>
          <a:prstGeom prst="rect">
            <a:avLst/>
          </a:prstGeom>
          <a:noFill/>
        </p:spPr>
      </p:pic>
      <p:pic>
        <p:nvPicPr>
          <p:cNvPr id="11" name="Picture 21" descr="химик"/>
          <p:cNvPicPr>
            <a:picLocks noChangeAspect="1" noChangeArrowheads="1" noCrop="1"/>
          </p:cNvPicPr>
          <p:nvPr/>
        </p:nvPicPr>
        <p:blipFill>
          <a:blip r:embed="rId4" cstate="print"/>
          <a:srcRect/>
          <a:stretch>
            <a:fillRect/>
          </a:stretch>
        </p:blipFill>
        <p:spPr bwMode="auto">
          <a:xfrm>
            <a:off x="3851920" y="4133502"/>
            <a:ext cx="914400" cy="1455738"/>
          </a:xfrm>
          <a:prstGeom prst="rect">
            <a:avLst/>
          </a:prstGeom>
          <a:noFill/>
          <a:ln w="9525">
            <a:noFill/>
            <a:miter lim="800000"/>
            <a:headEnd/>
            <a:tailEnd/>
          </a:ln>
        </p:spPr>
      </p:pic>
      <p:sp>
        <p:nvSpPr>
          <p:cNvPr id="13" name="Прямоугольник 12"/>
          <p:cNvSpPr/>
          <p:nvPr/>
        </p:nvSpPr>
        <p:spPr>
          <a:xfrm>
            <a:off x="179513" y="1768952"/>
            <a:ext cx="8662890" cy="84407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4000" b="1"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Тема «</a:t>
            </a:r>
            <a:r>
              <a:rPr lang="ru-RU" sz="4000" b="1" kern="10"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rPr>
              <a:t>Химические реакции</a:t>
            </a:r>
            <a:r>
              <a:rPr lang="ru-RU" sz="4000" b="1"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a:t>
            </a:r>
          </a:p>
          <a:p>
            <a:pPr algn="ctr">
              <a:lnSpc>
                <a:spcPct val="70000"/>
              </a:lnSpc>
            </a:pPr>
            <a:r>
              <a:rPr lang="ru-RU" sz="2800" b="1"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(исправлено и дополнено)</a:t>
            </a:r>
          </a:p>
        </p:txBody>
      </p:sp>
      <p:sp>
        <p:nvSpPr>
          <p:cNvPr id="14" name="Прямоугольник 13"/>
          <p:cNvSpPr/>
          <p:nvPr/>
        </p:nvSpPr>
        <p:spPr>
          <a:xfrm>
            <a:off x="2483768" y="5436513"/>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2023 г.</a:t>
            </a:r>
          </a:p>
        </p:txBody>
      </p:sp>
      <p:sp>
        <p:nvSpPr>
          <p:cNvPr id="12" name="Прямоугольник 11"/>
          <p:cNvSpPr/>
          <p:nvPr/>
        </p:nvSpPr>
        <p:spPr>
          <a:xfrm>
            <a:off x="179513" y="746700"/>
            <a:ext cx="8786874"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40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Дисциплины: «Химия» и «Естествознание – Химия»</a:t>
            </a:r>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672102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6215074" y="5429264"/>
            <a:ext cx="649287" cy="1295400"/>
          </a:xfrm>
          <a:prstGeom prst="rect">
            <a:avLst/>
          </a:prstGeom>
          <a:noFill/>
          <a:ln w="9525">
            <a:noFill/>
            <a:miter lim="800000"/>
            <a:headEnd/>
            <a:tailEnd/>
          </a:ln>
        </p:spPr>
      </p:pic>
      <p:sp>
        <p:nvSpPr>
          <p:cNvPr id="7" name="Прямоугольник 6"/>
          <p:cNvSpPr/>
          <p:nvPr/>
        </p:nvSpPr>
        <p:spPr>
          <a:xfrm>
            <a:off x="71406" y="71414"/>
            <a:ext cx="8941871" cy="593496"/>
          </a:xfrm>
          <a:prstGeom prst="rect">
            <a:avLst/>
          </a:prstGeom>
        </p:spPr>
        <p:txBody>
          <a:bodyPr wrap="non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3800" b="1"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ea typeface="Times New Roman" pitchFamily="18" charset="0"/>
                <a:cs typeface="Arial" pitchFamily="34" charset="0"/>
              </a:rPr>
              <a:t>Признаки химических реакций</a:t>
            </a:r>
            <a:endParaRPr lang="ru-RU" sz="3800" b="1"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cs typeface="Arial" pitchFamily="34" charset="0"/>
            </a:endParaRPr>
          </a:p>
        </p:txBody>
      </p:sp>
      <p:sp>
        <p:nvSpPr>
          <p:cNvPr id="9" name="Прямоугольник 8"/>
          <p:cNvSpPr/>
          <p:nvPr/>
        </p:nvSpPr>
        <p:spPr>
          <a:xfrm>
            <a:off x="142844" y="714356"/>
            <a:ext cx="8858312" cy="327089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О протекании химических реакций можно судить по ряду внешних признаков. Рассмотрим основные </a:t>
            </a: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признаки химических реакций</a:t>
            </a:r>
            <a:r>
              <a:rPr lang="ru-RU" sz="2700" b="1" i="1" dirty="0">
                <a:latin typeface="Arial" pitchFamily="34" charset="0"/>
                <a:ea typeface="Times New Roman" pitchFamily="18" charset="0"/>
                <a:cs typeface="Arial" pitchFamily="34" charset="0"/>
              </a:rPr>
              <a:t>.</a:t>
            </a:r>
            <a:endParaRPr lang="ru-RU" sz="2700" b="1" dirty="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700" b="1" dirty="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Изменение цвета</a:t>
            </a:r>
            <a:r>
              <a:rPr lang="ru-RU" sz="27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a:latin typeface="Arial" pitchFamily="34" charset="0"/>
                <a:ea typeface="Times New Roman" pitchFamily="18" charset="0"/>
                <a:cs typeface="Arial" pitchFamily="34" charset="0"/>
              </a:rPr>
              <a:t> Если к бесцветному раствору иодида калия прибавить хлорную воду, то в результате химической реакции образуется раствор </a:t>
            </a:r>
            <a:r>
              <a:rPr lang="ru-RU" sz="2700" b="1" dirty="0" err="1">
                <a:latin typeface="Arial" pitchFamily="34" charset="0"/>
                <a:ea typeface="Times New Roman" pitchFamily="18" charset="0"/>
                <a:cs typeface="Arial" pitchFamily="34" charset="0"/>
              </a:rPr>
              <a:t>иода</a:t>
            </a:r>
            <a:r>
              <a:rPr lang="ru-RU" sz="2700" b="1" dirty="0">
                <a:latin typeface="Arial" pitchFamily="34" charset="0"/>
                <a:ea typeface="Times New Roman" pitchFamily="18" charset="0"/>
                <a:cs typeface="Arial" pitchFamily="34" charset="0"/>
              </a:rPr>
              <a:t> красно-коричневого цвета. При растворении никеля в соляной кислоте образуется раствор изумрудно-зелёного цвета.</a:t>
            </a:r>
            <a:r>
              <a:rPr lang="ru-RU" sz="2700" b="1" dirty="0">
                <a:latin typeface="Arial" pitchFamily="34" charset="0"/>
                <a:cs typeface="Arial" pitchFamily="34" charset="0"/>
              </a:rPr>
              <a:t> </a:t>
            </a:r>
          </a:p>
        </p:txBody>
      </p:sp>
      <p:pic>
        <p:nvPicPr>
          <p:cNvPr id="14"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24383" r="40149"/>
          <a:stretch>
            <a:fillRect/>
          </a:stretch>
        </p:blipFill>
        <p:spPr bwMode="auto">
          <a:xfrm>
            <a:off x="2643174" y="4214818"/>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59851" t="53571" r="17981"/>
          <a:stretch>
            <a:fillRect/>
          </a:stretch>
        </p:blipFill>
        <p:spPr bwMode="auto">
          <a:xfrm>
            <a:off x="4572000" y="5286388"/>
            <a:ext cx="714380" cy="11144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6804" name="Picture 4" descr="D:\23.05.13-домашние документы\Виртуальные лекции 28.07.11\Химия\сложные в-ва\соли\хлориды\NiCl2•6Н2О.jpg"/>
          <p:cNvPicPr>
            <a:picLocks noChangeAspect="1" noChangeArrowheads="1"/>
          </p:cNvPicPr>
          <p:nvPr/>
        </p:nvPicPr>
        <p:blipFill>
          <a:blip r:embed="rId4" cstate="print"/>
          <a:srcRect l="10714" t="4360" r="7856" b="4069"/>
          <a:stretch>
            <a:fillRect/>
          </a:stretch>
        </p:blipFill>
        <p:spPr bwMode="auto">
          <a:xfrm>
            <a:off x="7286644" y="4143380"/>
            <a:ext cx="1486591" cy="1643074"/>
          </a:xfrm>
          <a:prstGeom prst="round2DiagRect">
            <a:avLst/>
          </a:prstGeom>
          <a:noFill/>
          <a:scene3d>
            <a:camera prst="orthographicFront"/>
            <a:lightRig rig="threePt" dir="t"/>
          </a:scene3d>
          <a:sp3d>
            <a:bevelT/>
          </a:sp3d>
        </p:spPr>
      </p:pic>
      <p:pic>
        <p:nvPicPr>
          <p:cNvPr id="17" name="Picture 2"/>
          <p:cNvPicPr>
            <a:picLocks noChangeAspect="1" noChangeArrowheads="1"/>
          </p:cNvPicPr>
          <p:nvPr/>
        </p:nvPicPr>
        <p:blipFill>
          <a:blip r:embed="rId5" cstate="print"/>
          <a:srcRect/>
          <a:stretch>
            <a:fillRect/>
          </a:stretch>
        </p:blipFill>
        <p:spPr bwMode="auto">
          <a:xfrm>
            <a:off x="4786314" y="3929066"/>
            <a:ext cx="904875" cy="523875"/>
          </a:xfrm>
          <a:prstGeom prst="ellipse">
            <a:avLst/>
          </a:prstGeom>
          <a:noFill/>
          <a:ln w="9525">
            <a:noFill/>
            <a:miter lim="800000"/>
            <a:headEnd/>
            <a:tailEnd/>
          </a:ln>
          <a:effectLst/>
        </p:spPr>
      </p:pic>
      <p:pic>
        <p:nvPicPr>
          <p:cNvPr id="18" name="Picture 6"/>
          <p:cNvPicPr>
            <a:picLocks noChangeAspect="1" noChangeArrowheads="1"/>
          </p:cNvPicPr>
          <p:nvPr/>
        </p:nvPicPr>
        <p:blipFill>
          <a:blip r:embed="rId6" cstate="print"/>
          <a:srcRect/>
          <a:stretch>
            <a:fillRect/>
          </a:stretch>
        </p:blipFill>
        <p:spPr bwMode="auto">
          <a:xfrm>
            <a:off x="4857752" y="4672023"/>
            <a:ext cx="199495" cy="185737"/>
          </a:xfrm>
          <a:prstGeom prst="ellipse">
            <a:avLst/>
          </a:prstGeom>
          <a:noFill/>
          <a:ln w="9525">
            <a:noFill/>
            <a:miter lim="800000"/>
            <a:headEnd/>
            <a:tailEnd/>
          </a:ln>
          <a:effectLst/>
          <a:scene3d>
            <a:camera prst="orthographicFront"/>
            <a:lightRig rig="threePt" dir="t"/>
          </a:scene3d>
          <a:sp3d>
            <a:bevelT/>
          </a:sp3d>
        </p:spPr>
      </p:pic>
      <p:pic>
        <p:nvPicPr>
          <p:cNvPr id="19" name="Picture 6"/>
          <p:cNvPicPr>
            <a:picLocks noChangeAspect="1" noChangeArrowheads="1"/>
          </p:cNvPicPr>
          <p:nvPr/>
        </p:nvPicPr>
        <p:blipFill>
          <a:blip r:embed="rId6" cstate="print"/>
          <a:srcRect/>
          <a:stretch>
            <a:fillRect/>
          </a:stretch>
        </p:blipFill>
        <p:spPr bwMode="auto">
          <a:xfrm>
            <a:off x="5015447" y="4143380"/>
            <a:ext cx="199495" cy="185737"/>
          </a:xfrm>
          <a:prstGeom prst="ellipse">
            <a:avLst/>
          </a:prstGeom>
          <a:noFill/>
          <a:ln w="9525">
            <a:noFill/>
            <a:miter lim="800000"/>
            <a:headEnd/>
            <a:tailEnd/>
          </a:ln>
          <a:effectLst/>
          <a:scene3d>
            <a:camera prst="orthographicFront"/>
            <a:lightRig rig="threePt" dir="t"/>
          </a:scene3d>
          <a:sp3d>
            <a:bevelT/>
          </a:sp3d>
        </p:spPr>
      </p:pic>
      <p:pic>
        <p:nvPicPr>
          <p:cNvPr id="20" name="Picture 6"/>
          <p:cNvPicPr>
            <a:picLocks noChangeAspect="1" noChangeArrowheads="1"/>
          </p:cNvPicPr>
          <p:nvPr/>
        </p:nvPicPr>
        <p:blipFill>
          <a:blip r:embed="rId6" cstate="print"/>
          <a:srcRect/>
          <a:stretch>
            <a:fillRect/>
          </a:stretch>
        </p:blipFill>
        <p:spPr bwMode="auto">
          <a:xfrm>
            <a:off x="5214942" y="3957643"/>
            <a:ext cx="199495" cy="185737"/>
          </a:xfrm>
          <a:prstGeom prst="ellipse">
            <a:avLst/>
          </a:prstGeom>
          <a:noFill/>
          <a:ln w="9525">
            <a:noFill/>
            <a:miter lim="800000"/>
            <a:headEnd/>
            <a:tailEnd/>
          </a:ln>
          <a:effectLst/>
          <a:scene3d>
            <a:camera prst="orthographicFront"/>
            <a:lightRig rig="threePt" dir="t"/>
          </a:scene3d>
          <a:sp3d>
            <a:bevelT/>
          </a:sp3d>
        </p:spPr>
      </p:pic>
      <p:pic>
        <p:nvPicPr>
          <p:cNvPr id="21" name="Picture 6"/>
          <p:cNvPicPr>
            <a:picLocks noChangeAspect="1" noChangeArrowheads="1"/>
          </p:cNvPicPr>
          <p:nvPr/>
        </p:nvPicPr>
        <p:blipFill>
          <a:blip r:embed="rId6" cstate="print"/>
          <a:srcRect/>
          <a:stretch>
            <a:fillRect/>
          </a:stretch>
        </p:blipFill>
        <p:spPr bwMode="auto">
          <a:xfrm>
            <a:off x="5214942" y="4100519"/>
            <a:ext cx="199495" cy="185737"/>
          </a:xfrm>
          <a:prstGeom prst="ellipse">
            <a:avLst/>
          </a:prstGeom>
          <a:noFill/>
          <a:ln w="9525">
            <a:noFill/>
            <a:miter lim="800000"/>
            <a:headEnd/>
            <a:tailEnd/>
          </a:ln>
          <a:effectLst/>
          <a:scene3d>
            <a:camera prst="orthographicFront"/>
            <a:lightRig rig="threePt" dir="t"/>
          </a:scene3d>
          <a:sp3d>
            <a:bevelT/>
          </a:sp3d>
        </p:spPr>
      </p:pic>
      <p:pic>
        <p:nvPicPr>
          <p:cNvPr id="22" name="Picture 6"/>
          <p:cNvPicPr>
            <a:picLocks noChangeAspect="1" noChangeArrowheads="1"/>
          </p:cNvPicPr>
          <p:nvPr/>
        </p:nvPicPr>
        <p:blipFill>
          <a:blip r:embed="rId6" cstate="print"/>
          <a:srcRect/>
          <a:stretch>
            <a:fillRect/>
          </a:stretch>
        </p:blipFill>
        <p:spPr bwMode="auto">
          <a:xfrm>
            <a:off x="5357818" y="4000504"/>
            <a:ext cx="199495" cy="185737"/>
          </a:xfrm>
          <a:prstGeom prst="ellipse">
            <a:avLst/>
          </a:prstGeom>
          <a:noFill/>
          <a:ln w="9525">
            <a:noFill/>
            <a:miter lim="800000"/>
            <a:headEnd/>
            <a:tailEnd/>
          </a:ln>
          <a:effectLst/>
          <a:scene3d>
            <a:camera prst="orthographicFront"/>
            <a:lightRig rig="threePt" dir="t"/>
          </a:scene3d>
          <a:sp3d>
            <a:bevelT/>
          </a:sp3d>
        </p:spPr>
      </p:pic>
      <p:sp>
        <p:nvSpPr>
          <p:cNvPr id="23" name="Прямоугольник 22"/>
          <p:cNvSpPr/>
          <p:nvPr/>
        </p:nvSpPr>
        <p:spPr>
          <a:xfrm>
            <a:off x="6215074" y="3857628"/>
            <a:ext cx="559769"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a:t>
            </a:r>
            <a:endParaRPr lang="ru-RU" sz="25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cxnSp>
        <p:nvCxnSpPr>
          <p:cNvPr id="25" name="Прямая со стрелкой 24"/>
          <p:cNvCxnSpPr/>
          <p:nvPr/>
        </p:nvCxnSpPr>
        <p:spPr>
          <a:xfrm rot="10800000">
            <a:off x="5572132" y="4143380"/>
            <a:ext cx="857256" cy="14446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6" name="Picture 6"/>
          <p:cNvPicPr>
            <a:picLocks noChangeAspect="1" noChangeArrowheads="1"/>
          </p:cNvPicPr>
          <p:nvPr/>
        </p:nvPicPr>
        <p:blipFill>
          <a:blip r:embed="rId6" cstate="print"/>
          <a:srcRect/>
          <a:stretch>
            <a:fillRect/>
          </a:stretch>
        </p:blipFill>
        <p:spPr bwMode="auto">
          <a:xfrm>
            <a:off x="5015447" y="3957643"/>
            <a:ext cx="199495" cy="185737"/>
          </a:xfrm>
          <a:prstGeom prst="ellipse">
            <a:avLst/>
          </a:prstGeom>
          <a:noFill/>
          <a:ln w="9525">
            <a:noFill/>
            <a:miter lim="800000"/>
            <a:headEnd/>
            <a:tailEnd/>
          </a:ln>
          <a:effectLst/>
          <a:scene3d>
            <a:camera prst="orthographicFront"/>
            <a:lightRig rig="threePt" dir="t"/>
          </a:scene3d>
          <a:sp3d>
            <a:bevelT/>
          </a:sp3d>
        </p:spPr>
      </p:pic>
      <p:cxnSp>
        <p:nvCxnSpPr>
          <p:cNvPr id="27" name="Прямая со стрелкой 26"/>
          <p:cNvCxnSpPr/>
          <p:nvPr/>
        </p:nvCxnSpPr>
        <p:spPr>
          <a:xfrm>
            <a:off x="3857620" y="5857892"/>
            <a:ext cx="714380"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76809"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Прямоугольник 33"/>
          <p:cNvSpPr/>
          <p:nvPr/>
        </p:nvSpPr>
        <p:spPr>
          <a:xfrm>
            <a:off x="7572396" y="5786454"/>
            <a:ext cx="1059906"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NiCl</a:t>
            </a:r>
            <a:r>
              <a:rPr lang="en-US" sz="25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2</a:t>
            </a:r>
            <a:endParaRPr lang="ru-RU" sz="25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pic>
        <p:nvPicPr>
          <p:cNvPr id="36"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pic>
        <p:nvPicPr>
          <p:cNvPr id="37"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8"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cxnSp>
        <p:nvCxnSpPr>
          <p:cNvPr id="40" name="Прямая со стрелкой 39"/>
          <p:cNvCxnSpPr/>
          <p:nvPr/>
        </p:nvCxnSpPr>
        <p:spPr>
          <a:xfrm rot="5400000">
            <a:off x="4692859" y="4522587"/>
            <a:ext cx="1071570" cy="45603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Управляющая кнопка: далее 2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2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0278 -0.07917 L -0.00278 0.20416 " pathEditMode="relative" rAng="0" ptsTypes="AA">
                                      <p:cBhvr>
                                        <p:cTn id="15" dur="2000" fill="hold"/>
                                        <p:tgtEl>
                                          <p:spTgt spid="18"/>
                                        </p:tgtEl>
                                        <p:attrNameLst>
                                          <p:attrName>ppt_x</p:attrName>
                                          <p:attrName>ppt_y</p:attrName>
                                        </p:attrNameLst>
                                      </p:cBhvr>
                                      <p:rCtr x="0" y="14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par>
                          <p:cTn id="20" fill="hold">
                            <p:stCondLst>
                              <p:cond delay="4500"/>
                            </p:stCondLst>
                            <p:childTnLst>
                              <p:par>
                                <p:cTn id="21" presetID="1" presetClass="entr" presetSubtype="0" fill="hold" nodeType="afterEffect">
                                  <p:stCondLst>
                                    <p:cond delay="0"/>
                                  </p:stCondLst>
                                  <p:childTnLst>
                                    <p:set>
                                      <p:cBhvr>
                                        <p:cTn id="22" dur="1" fill="hold">
                                          <p:stCondLst>
                                            <p:cond delay="0"/>
                                          </p:stCondLst>
                                        </p:cTn>
                                        <p:tgtEl>
                                          <p:spTgt spid="76809"/>
                                        </p:tgtEl>
                                        <p:attrNameLst>
                                          <p:attrName>style.visibility</p:attrName>
                                        </p:attrNameLst>
                                      </p:cBhvr>
                                      <p:to>
                                        <p:strVal val="visible"/>
                                      </p:to>
                                    </p:set>
                                  </p:childTnLst>
                                </p:cTn>
                              </p:par>
                            </p:childTnLst>
                          </p:cTn>
                        </p:par>
                        <p:par>
                          <p:cTn id="23" fill="hold">
                            <p:stCondLst>
                              <p:cond delay="4500"/>
                            </p:stCondLst>
                            <p:childTnLst>
                              <p:par>
                                <p:cTn id="24" presetID="10" presetClass="exit" presetSubtype="0" fill="hold" nodeType="afterEffect">
                                  <p:stCondLst>
                                    <p:cond delay="0"/>
                                  </p:stCondLst>
                                  <p:childTnLst>
                                    <p:animEffect transition="out" filter="fade">
                                      <p:cBhvr>
                                        <p:cTn id="25" dur="5000"/>
                                        <p:tgtEl>
                                          <p:spTgt spid="76809"/>
                                        </p:tgtEl>
                                      </p:cBhvr>
                                    </p:animEffect>
                                    <p:set>
                                      <p:cBhvr>
                                        <p:cTn id="26" dur="1" fill="hold">
                                          <p:stCondLst>
                                            <p:cond delay="4999"/>
                                          </p:stCondLst>
                                        </p:cTn>
                                        <p:tgtEl>
                                          <p:spTgt spid="76809"/>
                                        </p:tgtEl>
                                        <p:attrNameLst>
                                          <p:attrName>style.visibility</p:attrName>
                                        </p:attrNameLst>
                                      </p:cBhvr>
                                      <p:to>
                                        <p:strVal val="hidden"/>
                                      </p:to>
                                    </p:set>
                                  </p:childTnLst>
                                </p:cTn>
                              </p:par>
                            </p:childTnLst>
                          </p:cTn>
                        </p:par>
                        <p:par>
                          <p:cTn id="27" fill="hold">
                            <p:stCondLst>
                              <p:cond delay="9500"/>
                            </p:stCondLst>
                            <p:childTnLst>
                              <p:par>
                                <p:cTn id="28" presetID="1"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par>
                          <p:cTn id="30" fill="hold">
                            <p:stCondLst>
                              <p:cond delay="9500"/>
                            </p:stCondLst>
                            <p:childTnLst>
                              <p:par>
                                <p:cTn id="31" presetID="42" presetClass="path" presetSubtype="0" accel="50000" decel="50000" fill="hold" nodeType="afterEffect">
                                  <p:stCondLst>
                                    <p:cond delay="0"/>
                                  </p:stCondLst>
                                  <p:childTnLst>
                                    <p:animMotion origin="layout" path="M -0.00277 -0.10139 L -0.00277 0.18194 " pathEditMode="relative" rAng="0" ptsTypes="AA">
                                      <p:cBhvr>
                                        <p:cTn id="32" dur="2000" fill="hold"/>
                                        <p:tgtEl>
                                          <p:spTgt spid="36"/>
                                        </p:tgtEl>
                                        <p:attrNameLst>
                                          <p:attrName>ppt_x</p:attrName>
                                          <p:attrName>ppt_y</p:attrName>
                                        </p:attrNameLst>
                                      </p:cBhvr>
                                      <p:rCtr x="0" y="142"/>
                                    </p:animMotion>
                                  </p:childTnLst>
                                </p:cTn>
                              </p:par>
                            </p:childTnLst>
                          </p:cTn>
                        </p:par>
                        <p:par>
                          <p:cTn id="33" fill="hold">
                            <p:stCondLst>
                              <p:cond delay="11500"/>
                            </p:stCondLst>
                            <p:childTnLst>
                              <p:par>
                                <p:cTn id="34" presetID="10" presetClass="exit" presetSubtype="0" fill="hold" nodeType="afterEffect">
                                  <p:stCondLst>
                                    <p:cond delay="0"/>
                                  </p:stCondLst>
                                  <p:childTnLst>
                                    <p:animEffect transition="out" filter="fade">
                                      <p:cBhvr>
                                        <p:cTn id="35" dur="2000"/>
                                        <p:tgtEl>
                                          <p:spTgt spid="36"/>
                                        </p:tgtEl>
                                      </p:cBhvr>
                                    </p:animEffect>
                                    <p:set>
                                      <p:cBhvr>
                                        <p:cTn id="36" dur="1" fill="hold">
                                          <p:stCondLst>
                                            <p:cond delay="1999"/>
                                          </p:stCondLst>
                                        </p:cTn>
                                        <p:tgtEl>
                                          <p:spTgt spid="36"/>
                                        </p:tgtEl>
                                        <p:attrNameLst>
                                          <p:attrName>style.visibility</p:attrName>
                                        </p:attrNameLst>
                                      </p:cBhvr>
                                      <p:to>
                                        <p:strVal val="hidden"/>
                                      </p:to>
                                    </p:set>
                                  </p:childTnLst>
                                </p:cTn>
                              </p:par>
                            </p:childTnLst>
                          </p:cTn>
                        </p:par>
                        <p:par>
                          <p:cTn id="37" fill="hold">
                            <p:stCondLst>
                              <p:cond delay="13500"/>
                            </p:stCondLst>
                            <p:childTnLst>
                              <p:par>
                                <p:cTn id="38" presetID="1"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13500"/>
                            </p:stCondLst>
                            <p:childTnLst>
                              <p:par>
                                <p:cTn id="41" presetID="10" presetClass="exit" presetSubtype="0" fill="hold" nodeType="afterEffect">
                                  <p:stCondLst>
                                    <p:cond delay="0"/>
                                  </p:stCondLst>
                                  <p:childTnLst>
                                    <p:animEffect transition="out" filter="fade">
                                      <p:cBhvr>
                                        <p:cTn id="42" dur="5000"/>
                                        <p:tgtEl>
                                          <p:spTgt spid="38"/>
                                        </p:tgtEl>
                                      </p:cBhvr>
                                    </p:animEffect>
                                    <p:set>
                                      <p:cBhvr>
                                        <p:cTn id="43" dur="1" fill="hold">
                                          <p:stCondLst>
                                            <p:cond delay="4999"/>
                                          </p:stCondLst>
                                        </p:cTn>
                                        <p:tgtEl>
                                          <p:spTgt spid="38"/>
                                        </p:tgtEl>
                                        <p:attrNameLst>
                                          <p:attrName>style.visibility</p:attrName>
                                        </p:attrNameLst>
                                      </p:cBhvr>
                                      <p:to>
                                        <p:strVal val="hidden"/>
                                      </p:to>
                                    </p:set>
                                  </p:childTnLst>
                                </p:cTn>
                              </p:par>
                            </p:childTnLst>
                          </p:cTn>
                        </p:par>
                        <p:par>
                          <p:cTn id="44" fill="hold">
                            <p:stCondLst>
                              <p:cond delay="18500"/>
                            </p:stCondLst>
                            <p:childTnLst>
                              <p:par>
                                <p:cTn id="45" presetID="1"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par>
                          <p:cTn id="47" fill="hold">
                            <p:stCondLst>
                              <p:cond delay="18500"/>
                            </p:stCondLst>
                            <p:childTnLst>
                              <p:par>
                                <p:cTn id="48" presetID="42" presetClass="path" presetSubtype="0" accel="50000" decel="50000" fill="hold" nodeType="afterEffect">
                                  <p:stCondLst>
                                    <p:cond delay="0"/>
                                  </p:stCondLst>
                                  <p:childTnLst>
                                    <p:animMotion origin="layout" path="M -0.00277 -0.10139 L -0.00277 0.18194 " pathEditMode="relative" rAng="0" ptsTypes="AA">
                                      <p:cBhvr>
                                        <p:cTn id="49" dur="2000" fill="hold"/>
                                        <p:tgtEl>
                                          <p:spTgt spid="39"/>
                                        </p:tgtEl>
                                        <p:attrNameLst>
                                          <p:attrName>ppt_x</p:attrName>
                                          <p:attrName>ppt_y</p:attrName>
                                        </p:attrNameLst>
                                      </p:cBhvr>
                                      <p:rCtr x="0" y="142"/>
                                    </p:animMotion>
                                  </p:childTnLst>
                                </p:cTn>
                              </p:par>
                            </p:childTnLst>
                          </p:cTn>
                        </p:par>
                        <p:par>
                          <p:cTn id="50" fill="hold">
                            <p:stCondLst>
                              <p:cond delay="205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par>
                          <p:cTn id="54" fill="hold">
                            <p:stCondLst>
                              <p:cond delay="22500"/>
                            </p:stCondLst>
                            <p:childTnLst>
                              <p:par>
                                <p:cTn id="55" presetID="1"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142844" y="222463"/>
            <a:ext cx="8786874" cy="2054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3000" b="1" i="0" u="none" strike="noStrike" cap="none" normalizeH="0" baseline="0" dirty="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Образование осадка.</a:t>
            </a:r>
            <a:r>
              <a:rPr kumimoji="0" lang="ru-RU" sz="3000" b="1" i="0" u="none" strike="noStrike" cap="none" normalizeH="0" baseline="0" dirty="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kumimoji="0" lang="ru-RU" sz="3000" b="1" i="0" u="none" strike="noStrike" cap="none" normalizeH="0" baseline="0" dirty="0">
                <a:ln>
                  <a:noFill/>
                </a:ln>
                <a:solidFill>
                  <a:schemeClr val="tx1"/>
                </a:solidFill>
                <a:effectLst/>
                <a:latin typeface="Arial" pitchFamily="34" charset="0"/>
                <a:ea typeface="Times New Roman" pitchFamily="18" charset="0"/>
                <a:cs typeface="Arial" pitchFamily="34" charset="0"/>
              </a:rPr>
              <a:t>Если к бесцветному раствору иодида калия прибавить бесцветный раствор нитрата свинца (</a:t>
            </a:r>
            <a:r>
              <a:rPr kumimoji="0" lang="en-US" sz="3000" b="1" i="0" u="none" strike="noStrike" cap="none" normalizeH="0" baseline="0" dirty="0">
                <a:ln>
                  <a:noFill/>
                </a:ln>
                <a:solidFill>
                  <a:schemeClr val="tx1"/>
                </a:solidFill>
                <a:effectLst/>
                <a:latin typeface="Arial" pitchFamily="34" charset="0"/>
                <a:ea typeface="Times New Roman" pitchFamily="18" charset="0"/>
                <a:cs typeface="Arial" pitchFamily="34" charset="0"/>
              </a:rPr>
              <a:t>II</a:t>
            </a:r>
            <a:r>
              <a:rPr kumimoji="0" lang="ru-RU" sz="3000" b="1" i="0" u="none" strike="noStrike" cap="none" normalizeH="0" baseline="0" dirty="0">
                <a:ln>
                  <a:noFill/>
                </a:ln>
                <a:solidFill>
                  <a:schemeClr val="tx1"/>
                </a:solidFill>
                <a:effectLst/>
                <a:latin typeface="Arial" pitchFamily="34" charset="0"/>
                <a:ea typeface="Times New Roman" pitchFamily="18" charset="0"/>
                <a:cs typeface="Arial" pitchFamily="34" charset="0"/>
              </a:rPr>
              <a:t>), то образуется осадок жёлтого цвета.</a:t>
            </a:r>
            <a:endParaRPr kumimoji="0" lang="ru-RU" sz="3000" b="1" i="0" u="none" strike="noStrike" cap="none" normalizeH="0" baseline="0" dirty="0">
              <a:ln>
                <a:noFill/>
              </a:ln>
              <a:solidFill>
                <a:schemeClr val="tx1"/>
              </a:solidFill>
              <a:effectLst/>
              <a:latin typeface="Arial" pitchFamily="34" charset="0"/>
              <a:cs typeface="Arial" pitchFamily="34" charset="0"/>
            </a:endParaRPr>
          </a:p>
        </p:txBody>
      </p:sp>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500438"/>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1071554" y="2255687"/>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35715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286644" y="3357562"/>
            <a:ext cx="1577068"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392567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3891511"/>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50029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3643314"/>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71406" y="5500702"/>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273117"/>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500702"/>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назад 3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Picture 2" descr="Почему наука - это круто (27 гиф)"/>
          <p:cNvPicPr>
            <a:picLocks noChangeAspect="1" noChangeArrowheads="1" noCrop="1"/>
          </p:cNvPicPr>
          <p:nvPr/>
        </p:nvPicPr>
        <p:blipFill>
          <a:blip r:embed="rId3" cstate="print"/>
          <a:srcRect/>
          <a:stretch>
            <a:fillRect/>
          </a:stretch>
        </p:blipFill>
        <p:spPr bwMode="auto">
          <a:xfrm>
            <a:off x="0" y="4114799"/>
            <a:ext cx="4876800" cy="2743201"/>
          </a:xfrm>
          <a:prstGeom prst="rect">
            <a:avLst/>
          </a:prstGeom>
          <a:noFill/>
        </p:spPr>
      </p:pic>
      <p:sp>
        <p:nvSpPr>
          <p:cNvPr id="10" name="Прямоугольник 9"/>
          <p:cNvSpPr/>
          <p:nvPr/>
        </p:nvSpPr>
        <p:spPr>
          <a:xfrm>
            <a:off x="3428992" y="5000636"/>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a:t>
            </a:r>
            <a:r>
              <a:rPr lang="en-US"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NO</a:t>
            </a:r>
            <a:r>
              <a:rPr lang="ru-RU" sz="2600" b="1" baseline="-3000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16" name="Прямая со стрелкой 15"/>
          <p:cNvCxnSpPr/>
          <p:nvPr/>
        </p:nvCxnSpPr>
        <p:spPr>
          <a:xfrm rot="10800000" flipV="1">
            <a:off x="3071802" y="5429264"/>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8"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4" cstate="print"/>
          <a:srcRect l="24383" r="40149"/>
          <a:stretch>
            <a:fillRect/>
          </a:stretch>
        </p:blipFill>
        <p:spPr bwMode="auto">
          <a:xfrm>
            <a:off x="7643834" y="2500306"/>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p:cNvPicPr>
            <a:picLocks noChangeAspect="1" noChangeArrowheads="1"/>
          </p:cNvPicPr>
          <p:nvPr/>
        </p:nvPicPr>
        <p:blipFill>
          <a:blip r:embed="rId5" cstate="print"/>
          <a:srcRect/>
          <a:stretch>
            <a:fillRect/>
          </a:stretch>
        </p:blipFill>
        <p:spPr bwMode="auto">
          <a:xfrm>
            <a:off x="6643702" y="4572008"/>
            <a:ext cx="638175" cy="1038225"/>
          </a:xfrm>
          <a:prstGeom prst="rect">
            <a:avLst/>
          </a:prstGeom>
          <a:noFill/>
          <a:ln w="9525">
            <a:noFill/>
            <a:miter lim="800000"/>
            <a:headEnd/>
            <a:tailEnd/>
          </a:ln>
          <a:effectLst/>
        </p:spPr>
      </p:pic>
      <p:pic>
        <p:nvPicPr>
          <p:cNvPr id="1027" name="Picture 3" descr="D:\23.05.13-домашние документы\Виртуальные лекции 28.07.11\Химия\Вещества\мел\0009-002-Mel.jpg"/>
          <p:cNvPicPr>
            <a:picLocks noChangeAspect="1" noChangeArrowheads="1"/>
          </p:cNvPicPr>
          <p:nvPr/>
        </p:nvPicPr>
        <p:blipFill>
          <a:blip r:embed="rId6" cstate="print"/>
          <a:srcRect/>
          <a:stretch>
            <a:fillRect/>
          </a:stretch>
        </p:blipFill>
        <p:spPr bwMode="auto">
          <a:xfrm>
            <a:off x="6143636" y="2571744"/>
            <a:ext cx="1238232" cy="928674"/>
          </a:xfrm>
          <a:prstGeom prst="ellipse">
            <a:avLst/>
          </a:prstGeom>
          <a:noFill/>
          <a:scene3d>
            <a:camera prst="orthographicFront"/>
            <a:lightRig rig="threePt" dir="t"/>
          </a:scene3d>
          <a:sp3d>
            <a:bevelT prst="angle"/>
          </a:sp3d>
        </p:spPr>
      </p:pic>
      <p:pic>
        <p:nvPicPr>
          <p:cNvPr id="10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19" name="Прямоугольник 18"/>
          <p:cNvSpPr/>
          <p:nvPr/>
        </p:nvSpPr>
        <p:spPr>
          <a:xfrm>
            <a:off x="3857620" y="2567946"/>
            <a:ext cx="2285434"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Мел – </a:t>
            </a:r>
            <a:r>
              <a:rPr lang="ru-RU" sz="2600" b="1" dirty="0" err="1">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СаС</a:t>
            </a:r>
            <a:r>
              <a:rPr lang="en-US"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3" name="Прямая со стрелкой 22"/>
          <p:cNvCxnSpPr/>
          <p:nvPr/>
        </p:nvCxnSpPr>
        <p:spPr>
          <a:xfrm>
            <a:off x="3857620" y="3000372"/>
            <a:ext cx="257176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5"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6"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7"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31" name="Овал 30"/>
          <p:cNvSpPr/>
          <p:nvPr/>
        </p:nvSpPr>
        <p:spPr>
          <a:xfrm>
            <a:off x="7000892" y="5286388"/>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6858016" y="52149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812297" y="5143512"/>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6883735"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7010416"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7026611" y="5169231"/>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6883735" y="5072074"/>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 стрелкой 37"/>
          <p:cNvCxnSpPr/>
          <p:nvPr/>
        </p:nvCxnSpPr>
        <p:spPr>
          <a:xfrm rot="10800000" flipV="1">
            <a:off x="7143768" y="4786322"/>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929322" y="4643446"/>
            <a:ext cx="857256" cy="57150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rot="16200000" flipH="1">
            <a:off x="6107917" y="3821909"/>
            <a:ext cx="1214446" cy="28575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5072066" y="4214818"/>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С</a:t>
            </a:r>
            <a:r>
              <a:rPr lang="en-US"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48" name="Picture 2" descr="E:\Материалы для презентаций 19.07.11\12.11.11\ris110.gif"/>
          <p:cNvPicPr>
            <a:picLocks noChangeAspect="1" noChangeArrowheads="1" noCrop="1"/>
          </p:cNvPicPr>
          <p:nvPr/>
        </p:nvPicPr>
        <p:blipFill>
          <a:blip r:embed="rId8" cstate="print"/>
          <a:srcRect/>
          <a:stretch>
            <a:fillRect/>
          </a:stretch>
        </p:blipFill>
        <p:spPr bwMode="auto">
          <a:xfrm>
            <a:off x="1500166" y="2214554"/>
            <a:ext cx="1905000" cy="1905000"/>
          </a:xfrm>
          <a:prstGeom prst="rect">
            <a:avLst/>
          </a:prstGeom>
          <a:noFill/>
        </p:spPr>
      </p:pic>
      <p:sp>
        <p:nvSpPr>
          <p:cNvPr id="49" name="Прямоугольник 48"/>
          <p:cNvSpPr/>
          <p:nvPr/>
        </p:nvSpPr>
        <p:spPr>
          <a:xfrm>
            <a:off x="670187" y="2714620"/>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1" name="Прямоугольник 50"/>
          <p:cNvSpPr/>
          <p:nvPr/>
        </p:nvSpPr>
        <p:spPr>
          <a:xfrm>
            <a:off x="3000364" y="29365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2" name="Прямоугольник 51"/>
          <p:cNvSpPr/>
          <p:nvPr/>
        </p:nvSpPr>
        <p:spPr>
          <a:xfrm>
            <a:off x="142844" y="214290"/>
            <a:ext cx="8858312" cy="221137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газа. </a:t>
            </a:r>
            <a:r>
              <a:rPr lang="ru-RU" sz="2700" b="1" dirty="0">
                <a:latin typeface="Arial" pitchFamily="34" charset="0"/>
                <a:ea typeface="Times New Roman" pitchFamily="18" charset="0"/>
                <a:cs typeface="Arial" pitchFamily="34" charset="0"/>
              </a:rPr>
              <a:t>Если в пробирку с соляной кислотой поместить кусочек мела (карбонат кальция), то мы увидим бурное выделение углекислого газа. Железный гвоздь или кусочки цинка, опущенные в раствор соляной кислоты, покрываются пузырьками газа. Это водород.</a:t>
            </a:r>
            <a:endParaRPr lang="ru-RU" sz="2700" b="1" dirty="0">
              <a:latin typeface="Arial" pitchFamily="34" charset="0"/>
              <a:cs typeface="Arial" pitchFamily="34" charset="0"/>
            </a:endParaRPr>
          </a:p>
        </p:txBody>
      </p:sp>
      <p:cxnSp>
        <p:nvCxnSpPr>
          <p:cNvPr id="53" name="Прямая со стрелкой 52"/>
          <p:cNvCxnSpPr/>
          <p:nvPr/>
        </p:nvCxnSpPr>
        <p:spPr>
          <a:xfrm>
            <a:off x="714348" y="3143248"/>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rot="10800000">
            <a:off x="2786050" y="3357562"/>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16200000" flipV="1">
            <a:off x="1964513" y="3536157"/>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2214546" y="3571876"/>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Управляющая кнопка: далее 4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6" name="Управляющая кнопка: назад 4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7" name="Управляющая кнопка: домой 46">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8.33333E-7 3.33333E-6 L 0.00313 0.30439 " pathEditMode="relative" rAng="0" ptsTypes="AA">
                                      <p:cBhvr>
                                        <p:cTn id="9" dur="2000" fill="hold"/>
                                        <p:tgtEl>
                                          <p:spTgt spid="1028"/>
                                        </p:tgtEl>
                                        <p:attrNameLst>
                                          <p:attrName>ppt_x</p:attrName>
                                          <p:attrName>ppt_y</p:attrName>
                                        </p:attrNameLst>
                                      </p:cBhvr>
                                      <p:rCtr x="200" y="15200"/>
                                    </p:animMotion>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5000"/>
                                        <p:tgtEl>
                                          <p:spTgt spid="1028"/>
                                        </p:tgtEl>
                                      </p:cBhvr>
                                    </p:animEffect>
                                    <p:set>
                                      <p:cBhvr>
                                        <p:cTn id="13" dur="1" fill="hold">
                                          <p:stCondLst>
                                            <p:cond delay="4999"/>
                                          </p:stCondLst>
                                        </p:cTn>
                                        <p:tgtEl>
                                          <p:spTgt spid="1028"/>
                                        </p:tgtEl>
                                        <p:attrNameLst>
                                          <p:attrName>style.visibility</p:attrName>
                                        </p:attrNameLst>
                                      </p:cBhvr>
                                      <p:to>
                                        <p:strVal val="hidden"/>
                                      </p:to>
                                    </p:set>
                                  </p:childTnLst>
                                </p:cTn>
                              </p:par>
                            </p:childTnLst>
                          </p:cTn>
                        </p:par>
                        <p:par>
                          <p:cTn id="14" fill="hold">
                            <p:stCondLst>
                              <p:cond delay="7000"/>
                            </p:stCondLst>
                            <p:childTnLst>
                              <p:par>
                                <p:cTn id="15" presetID="1"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7000"/>
                            </p:stCondLst>
                            <p:childTnLst>
                              <p:par>
                                <p:cTn id="21" presetID="1"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par>
                          <p:cTn id="29" fill="hold">
                            <p:stCondLst>
                              <p:cond delay="700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8000"/>
                            </p:stCondLst>
                            <p:childTnLst>
                              <p:par>
                                <p:cTn id="41" presetID="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8000"/>
                            </p:stCondLst>
                            <p:childTnLst>
                              <p:par>
                                <p:cTn id="44" presetID="42" presetClass="path" presetSubtype="0" accel="50000" decel="50000" fill="hold" nodeType="afterEffect">
                                  <p:stCondLst>
                                    <p:cond delay="0"/>
                                  </p:stCondLst>
                                  <p:childTnLst>
                                    <p:animMotion origin="layout" path="M -8.33333E-7 3.33333E-6 L 0.00313 0.30439 " pathEditMode="relative" rAng="0" ptsTypes="AA">
                                      <p:cBhvr>
                                        <p:cTn id="45" dur="2000" fill="hold"/>
                                        <p:tgtEl>
                                          <p:spTgt spid="24"/>
                                        </p:tgtEl>
                                        <p:attrNameLst>
                                          <p:attrName>ppt_x</p:attrName>
                                          <p:attrName>ppt_y</p:attrName>
                                        </p:attrNameLst>
                                      </p:cBhvr>
                                      <p:rCtr x="200" y="15200"/>
                                    </p:animMotion>
                                  </p:childTnLst>
                                </p:cTn>
                              </p:par>
                            </p:childTnLst>
                          </p:cTn>
                        </p:par>
                        <p:par>
                          <p:cTn id="46" fill="hold">
                            <p:stCondLst>
                              <p:cond delay="10000"/>
                            </p:stCondLst>
                            <p:childTnLst>
                              <p:par>
                                <p:cTn id="47" presetID="10" presetClass="exit" presetSubtype="0" fill="hold" nodeType="afterEffect">
                                  <p:stCondLst>
                                    <p:cond delay="0"/>
                                  </p:stCondLst>
                                  <p:childTnLst>
                                    <p:animEffect transition="out" filter="fade">
                                      <p:cBhvr>
                                        <p:cTn id="48" dur="5000"/>
                                        <p:tgtEl>
                                          <p:spTgt spid="24"/>
                                        </p:tgtEl>
                                      </p:cBhvr>
                                    </p:animEffect>
                                    <p:set>
                                      <p:cBhvr>
                                        <p:cTn id="49" dur="1" fill="hold">
                                          <p:stCondLst>
                                            <p:cond delay="4999"/>
                                          </p:stCondLst>
                                        </p:cTn>
                                        <p:tgtEl>
                                          <p:spTgt spid="24"/>
                                        </p:tgtEl>
                                        <p:attrNameLst>
                                          <p:attrName>style.visibility</p:attrName>
                                        </p:attrNameLst>
                                      </p:cBhvr>
                                      <p:to>
                                        <p:strVal val="hidden"/>
                                      </p:to>
                                    </p:set>
                                  </p:childTnLst>
                                </p:cTn>
                              </p:par>
                            </p:childTnLst>
                          </p:cTn>
                        </p:par>
                        <p:par>
                          <p:cTn id="50" fill="hold">
                            <p:stCondLst>
                              <p:cond delay="15000"/>
                            </p:stCondLst>
                            <p:childTnLst>
                              <p:par>
                                <p:cTn id="51" presetID="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p:stCondLst>
                              <p:cond delay="15000"/>
                            </p:stCondLst>
                            <p:childTnLst>
                              <p:par>
                                <p:cTn id="54" presetID="42" presetClass="path" presetSubtype="0" accel="50000" decel="50000" fill="hold" nodeType="afterEffect">
                                  <p:stCondLst>
                                    <p:cond delay="0"/>
                                  </p:stCondLst>
                                  <p:childTnLst>
                                    <p:animMotion origin="layout" path="M -8.33333E-7 3.33333E-6 L 0.00313 0.30439 " pathEditMode="relative" rAng="0" ptsTypes="AA">
                                      <p:cBhvr>
                                        <p:cTn id="55" dur="2000" fill="hold"/>
                                        <p:tgtEl>
                                          <p:spTgt spid="25"/>
                                        </p:tgtEl>
                                        <p:attrNameLst>
                                          <p:attrName>ppt_x</p:attrName>
                                          <p:attrName>ppt_y</p:attrName>
                                        </p:attrNameLst>
                                      </p:cBhvr>
                                      <p:rCtr x="200" y="15200"/>
                                    </p:animMotion>
                                  </p:childTnLst>
                                </p:cTn>
                              </p:par>
                            </p:childTnLst>
                          </p:cTn>
                        </p:par>
                        <p:par>
                          <p:cTn id="56" fill="hold">
                            <p:stCondLst>
                              <p:cond delay="17000"/>
                            </p:stCondLst>
                            <p:childTnLst>
                              <p:par>
                                <p:cTn id="57" presetID="10" presetClass="exit" presetSubtype="0" fill="hold" nodeType="afterEffect">
                                  <p:stCondLst>
                                    <p:cond delay="0"/>
                                  </p:stCondLst>
                                  <p:childTnLst>
                                    <p:animEffect transition="out" filter="fade">
                                      <p:cBhvr>
                                        <p:cTn id="58" dur="5000"/>
                                        <p:tgtEl>
                                          <p:spTgt spid="25"/>
                                        </p:tgtEl>
                                      </p:cBhvr>
                                    </p:animEffect>
                                    <p:set>
                                      <p:cBhvr>
                                        <p:cTn id="59" dur="1" fill="hold">
                                          <p:stCondLst>
                                            <p:cond delay="4999"/>
                                          </p:stCondLst>
                                        </p:cTn>
                                        <p:tgtEl>
                                          <p:spTgt spid="25"/>
                                        </p:tgtEl>
                                        <p:attrNameLst>
                                          <p:attrName>style.visibility</p:attrName>
                                        </p:attrNameLst>
                                      </p:cBhvr>
                                      <p:to>
                                        <p:strVal val="hidden"/>
                                      </p:to>
                                    </p:set>
                                  </p:childTnLst>
                                </p:cTn>
                              </p:par>
                            </p:childTnLst>
                          </p:cTn>
                        </p:par>
                        <p:par>
                          <p:cTn id="60" fill="hold">
                            <p:stCondLst>
                              <p:cond delay="220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22000"/>
                            </p:stCondLst>
                            <p:childTnLst>
                              <p:par>
                                <p:cTn id="64" presetID="42" presetClass="path" presetSubtype="0" accel="50000" decel="50000" fill="hold" nodeType="afterEffect">
                                  <p:stCondLst>
                                    <p:cond delay="0"/>
                                  </p:stCondLst>
                                  <p:childTnLst>
                                    <p:animMotion origin="layout" path="M -8.33333E-7 3.33333E-6 L 0.00313 0.30439 " pathEditMode="relative" rAng="0" ptsTypes="AA">
                                      <p:cBhvr>
                                        <p:cTn id="65" dur="2000" fill="hold"/>
                                        <p:tgtEl>
                                          <p:spTgt spid="26"/>
                                        </p:tgtEl>
                                        <p:attrNameLst>
                                          <p:attrName>ppt_x</p:attrName>
                                          <p:attrName>ppt_y</p:attrName>
                                        </p:attrNameLst>
                                      </p:cBhvr>
                                      <p:rCtr x="200" y="15200"/>
                                    </p:animMotion>
                                  </p:childTnLst>
                                </p:cTn>
                              </p:par>
                            </p:childTnLst>
                          </p:cTn>
                        </p:par>
                        <p:par>
                          <p:cTn id="66" fill="hold">
                            <p:stCondLst>
                              <p:cond delay="24000"/>
                            </p:stCondLst>
                            <p:childTnLst>
                              <p:par>
                                <p:cTn id="67" presetID="10" presetClass="exit" presetSubtype="0" fill="hold" nodeType="afterEffect">
                                  <p:stCondLst>
                                    <p:cond delay="0"/>
                                  </p:stCondLst>
                                  <p:childTnLst>
                                    <p:animEffect transition="out" filter="fade">
                                      <p:cBhvr>
                                        <p:cTn id="68" dur="5000"/>
                                        <p:tgtEl>
                                          <p:spTgt spid="26"/>
                                        </p:tgtEl>
                                      </p:cBhvr>
                                    </p:animEffect>
                                    <p:set>
                                      <p:cBhvr>
                                        <p:cTn id="69" dur="1" fill="hold">
                                          <p:stCondLst>
                                            <p:cond delay="4999"/>
                                          </p:stCondLst>
                                        </p:cTn>
                                        <p:tgtEl>
                                          <p:spTgt spid="26"/>
                                        </p:tgtEl>
                                        <p:attrNameLst>
                                          <p:attrName>style.visibility</p:attrName>
                                        </p:attrNameLst>
                                      </p:cBhvr>
                                      <p:to>
                                        <p:strVal val="hidden"/>
                                      </p:to>
                                    </p:set>
                                  </p:childTnLst>
                                </p:cTn>
                              </p:par>
                            </p:childTnLst>
                          </p:cTn>
                        </p:par>
                        <p:par>
                          <p:cTn id="70" fill="hold">
                            <p:stCondLst>
                              <p:cond delay="29000"/>
                            </p:stCondLst>
                            <p:childTnLst>
                              <p:par>
                                <p:cTn id="71" presetID="1"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par>
                          <p:cTn id="73" fill="hold">
                            <p:stCondLst>
                              <p:cond delay="29000"/>
                            </p:stCondLst>
                            <p:childTnLst>
                              <p:par>
                                <p:cTn id="74" presetID="42" presetClass="path" presetSubtype="0" accel="50000" decel="50000" fill="hold" nodeType="afterEffect">
                                  <p:stCondLst>
                                    <p:cond delay="0"/>
                                  </p:stCondLst>
                                  <p:childTnLst>
                                    <p:animMotion origin="layout" path="M -8.33333E-7 3.33333E-6 L 0.00313 0.30439 " pathEditMode="relative" rAng="0" ptsTypes="AA">
                                      <p:cBhvr>
                                        <p:cTn id="75" dur="2000" fill="hold"/>
                                        <p:tgtEl>
                                          <p:spTgt spid="27"/>
                                        </p:tgtEl>
                                        <p:attrNameLst>
                                          <p:attrName>ppt_x</p:attrName>
                                          <p:attrName>ppt_y</p:attrName>
                                        </p:attrNameLst>
                                      </p:cBhvr>
                                      <p:rCtr x="200" y="15200"/>
                                    </p:animMotion>
                                  </p:childTnLst>
                                </p:cTn>
                              </p:par>
                            </p:childTnLst>
                          </p:cTn>
                        </p:par>
                        <p:par>
                          <p:cTn id="76" fill="hold">
                            <p:stCondLst>
                              <p:cond delay="31000"/>
                            </p:stCondLst>
                            <p:childTnLst>
                              <p:par>
                                <p:cTn id="77" presetID="10" presetClass="exit" presetSubtype="0" fill="hold" nodeType="afterEffect">
                                  <p:stCondLst>
                                    <p:cond delay="0"/>
                                  </p:stCondLst>
                                  <p:childTnLst>
                                    <p:animEffect transition="out" filter="fade">
                                      <p:cBhvr>
                                        <p:cTn id="78" dur="5000"/>
                                        <p:tgtEl>
                                          <p:spTgt spid="27"/>
                                        </p:tgtEl>
                                      </p:cBhvr>
                                    </p:animEffect>
                                    <p:set>
                                      <p:cBhvr>
                                        <p:cTn id="79" dur="1" fill="hold">
                                          <p:stCondLst>
                                            <p:cond delay="4999"/>
                                          </p:stCondLst>
                                        </p:cTn>
                                        <p:tgtEl>
                                          <p:spTgt spid="27"/>
                                        </p:tgtEl>
                                        <p:attrNameLst>
                                          <p:attrName>style.visibility</p:attrName>
                                        </p:attrNameLst>
                                      </p:cBhvr>
                                      <p:to>
                                        <p:strVal val="hidden"/>
                                      </p:to>
                                    </p:set>
                                  </p:childTnLst>
                                </p:cTn>
                              </p:par>
                            </p:childTnLst>
                          </p:cTn>
                        </p:par>
                        <p:par>
                          <p:cTn id="80" fill="hold">
                            <p:stCondLst>
                              <p:cond delay="36000"/>
                            </p:stCondLst>
                            <p:childTnLst>
                              <p:par>
                                <p:cTn id="81" presetID="1"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par>
                          <p:cTn id="83" fill="hold">
                            <p:stCondLst>
                              <p:cond delay="36000"/>
                            </p:stCondLst>
                            <p:childTnLst>
                              <p:par>
                                <p:cTn id="84" presetID="42" presetClass="path" presetSubtype="0" accel="50000" decel="50000" fill="hold" nodeType="afterEffect">
                                  <p:stCondLst>
                                    <p:cond delay="0"/>
                                  </p:stCondLst>
                                  <p:childTnLst>
                                    <p:animMotion origin="layout" path="M -8.33333E-7 3.33333E-6 L 0.00313 0.30439 " pathEditMode="relative" rAng="0" ptsTypes="AA">
                                      <p:cBhvr>
                                        <p:cTn id="85" dur="2000" fill="hold"/>
                                        <p:tgtEl>
                                          <p:spTgt spid="28"/>
                                        </p:tgtEl>
                                        <p:attrNameLst>
                                          <p:attrName>ppt_x</p:attrName>
                                          <p:attrName>ppt_y</p:attrName>
                                        </p:attrNameLst>
                                      </p:cBhvr>
                                      <p:rCtr x="200" y="15200"/>
                                    </p:animMotion>
                                  </p:childTnLst>
                                </p:cTn>
                              </p:par>
                            </p:childTnLst>
                          </p:cTn>
                        </p:par>
                        <p:par>
                          <p:cTn id="86" fill="hold">
                            <p:stCondLst>
                              <p:cond delay="38000"/>
                            </p:stCondLst>
                            <p:childTnLst>
                              <p:par>
                                <p:cTn id="87" presetID="10" presetClass="exit" presetSubtype="0" fill="hold" nodeType="afterEffect">
                                  <p:stCondLst>
                                    <p:cond delay="0"/>
                                  </p:stCondLst>
                                  <p:childTnLst>
                                    <p:animEffect transition="out" filter="fade">
                                      <p:cBhvr>
                                        <p:cTn id="88" dur="5000"/>
                                        <p:tgtEl>
                                          <p:spTgt spid="28"/>
                                        </p:tgtEl>
                                      </p:cBhvr>
                                    </p:animEffect>
                                    <p:set>
                                      <p:cBhvr>
                                        <p:cTn id="89" dur="1" fill="hold">
                                          <p:stCondLst>
                                            <p:cond delay="4999"/>
                                          </p:stCondLst>
                                        </p:cTn>
                                        <p:tgtEl>
                                          <p:spTgt spid="28"/>
                                        </p:tgtEl>
                                        <p:attrNameLst>
                                          <p:attrName>style.visibility</p:attrName>
                                        </p:attrNameLst>
                                      </p:cBhvr>
                                      <p:to>
                                        <p:strVal val="hidden"/>
                                      </p:to>
                                    </p:set>
                                  </p:childTnLst>
                                </p:cTn>
                              </p:par>
                            </p:childTnLst>
                          </p:cTn>
                        </p:par>
                        <p:par>
                          <p:cTn id="90" fill="hold">
                            <p:stCondLst>
                              <p:cond delay="43000"/>
                            </p:stCondLst>
                            <p:childTnLst>
                              <p:par>
                                <p:cTn id="91" presetID="1" presetClass="entr" presetSubtype="0"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195371"/>
            <a:ext cx="8643998" cy="1661993"/>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или поглощение теплоты. </a:t>
            </a:r>
            <a:r>
              <a:rPr lang="ru-RU" sz="3000" b="1" dirty="0">
                <a:latin typeface="Arial" pitchFamily="34" charset="0"/>
                <a:ea typeface="Times New Roman" pitchFamily="18" charset="0"/>
                <a:cs typeface="Arial" pitchFamily="34" charset="0"/>
              </a:rPr>
              <a:t>Если к раствору серной кислоты добавить раствор щёлочи, то пробирка, в которой протекает реакция, станет тёплой.</a:t>
            </a:r>
            <a:endParaRPr lang="ru-RU" sz="3000" b="1" dirty="0">
              <a:latin typeface="Arial" pitchFamily="34" charset="0"/>
              <a:cs typeface="Arial" pitchFamily="34" charset="0"/>
            </a:endParaRPr>
          </a:p>
        </p:txBody>
      </p:sp>
      <p:pic>
        <p:nvPicPr>
          <p:cNvPr id="2050"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14019" r="43925"/>
          <a:stretch>
            <a:fillRect/>
          </a:stretch>
        </p:blipFill>
        <p:spPr bwMode="auto">
          <a:xfrm>
            <a:off x="500034" y="2500306"/>
            <a:ext cx="1447183" cy="26949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56075" t="51910" r="22897" b="3341"/>
          <a:stretch>
            <a:fillRect/>
          </a:stretch>
        </p:blipFill>
        <p:spPr bwMode="auto">
          <a:xfrm>
            <a:off x="7072330" y="3000372"/>
            <a:ext cx="514354" cy="15716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51" name="Picture 3" descr="D:\23.05.13-домашние документы\Виртуальные лекции 28.07.11\Химия\сложные в-ва\основания\натрия\Sodiumhydroxide.jpg"/>
          <p:cNvPicPr>
            <a:picLocks noChangeAspect="1" noChangeArrowheads="1"/>
          </p:cNvPicPr>
          <p:nvPr/>
        </p:nvPicPr>
        <p:blipFill>
          <a:blip r:embed="rId4" cstate="print"/>
          <a:srcRect l="11938" r="4495"/>
          <a:stretch>
            <a:fillRect/>
          </a:stretch>
        </p:blipFill>
        <p:spPr bwMode="auto">
          <a:xfrm>
            <a:off x="3071802" y="2285992"/>
            <a:ext cx="1880405" cy="316980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4" name="Прямая со стрелкой 13"/>
          <p:cNvCxnSpPr/>
          <p:nvPr/>
        </p:nvCxnSpPr>
        <p:spPr>
          <a:xfrm>
            <a:off x="5214942" y="3929066"/>
            <a:ext cx="1643074" cy="1588"/>
          </a:xfrm>
          <a:prstGeom prst="straightConnector1">
            <a:avLst/>
          </a:prstGeom>
          <a:ln w="127000">
            <a:solidFill>
              <a:srgbClr val="C0000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4214810" y="5442563"/>
            <a:ext cx="4313186" cy="7986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Соль – </a:t>
            </a:r>
            <a:r>
              <a:rPr lang="en-US"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a:t>
            </a:r>
            <a:r>
              <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а</a:t>
            </a:r>
            <a:r>
              <a:rPr lang="en-US" sz="2700" b="1" baseline="-3000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SO</a:t>
            </a:r>
            <a:r>
              <a:rPr lang="en-US" sz="2700" b="1" baseline="-3000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4 </a:t>
            </a:r>
            <a:r>
              <a:rPr lang="en-US" sz="2700" b="1" u="sng" dirty="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Q</a:t>
            </a:r>
            <a:r>
              <a:rPr lang="en-US"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r>
              <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r>
              <a:rPr lang="ru-RU" sz="2700" b="1" dirty="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теплота</a:t>
            </a:r>
            <a:r>
              <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выделяется)</a:t>
            </a:r>
            <a:endPar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0" name="Прямая со стрелкой 19"/>
          <p:cNvCxnSpPr/>
          <p:nvPr/>
        </p:nvCxnSpPr>
        <p:spPr>
          <a:xfrm rot="5400000" flipH="1" flipV="1">
            <a:off x="6250793" y="4536289"/>
            <a:ext cx="1285884" cy="642942"/>
          </a:xfrm>
          <a:prstGeom prst="straightConnector1">
            <a:avLst/>
          </a:prstGeom>
          <a:ln w="762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2074413" y="3143248"/>
            <a:ext cx="997389" cy="1569660"/>
          </a:xfrm>
          <a:prstGeom prst="rect">
            <a:avLst/>
          </a:prstGeom>
          <a:scene3d>
            <a:camera prst="orthographicFront"/>
            <a:lightRig rig="threePt" dir="t"/>
          </a:scene3d>
          <a:sp3d>
            <a:bevelT prst="angle"/>
          </a:sp3d>
        </p:spPr>
        <p:txBody>
          <a:bodyPr wrap="none">
            <a:spAutoFit/>
            <a:sp3d extrusionH="57150">
              <a:bevelT w="38100" h="38100" prst="angle"/>
            </a:sp3d>
          </a:bodyPr>
          <a:lstStyle/>
          <a:p>
            <a:r>
              <a:rPr lang="en-US" sz="9600" b="1" dirty="0">
                <a:ln w="11430">
                  <a:solidFill>
                    <a:srgbClr val="A50021"/>
                  </a:solidFill>
                </a:ln>
                <a:solidFill>
                  <a:srgbClr val="A50021"/>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a:t>
            </a:r>
            <a:endParaRPr lang="ru-RU" sz="9600" dirty="0">
              <a:ln w="11430">
                <a:solidFill>
                  <a:srgbClr val="A50021"/>
                </a:solidFill>
              </a:ln>
              <a:solidFill>
                <a:srgbClr val="A50021"/>
              </a:solidFill>
              <a:latin typeface="Arial Black"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Теория горения и взрыва\Анимашки\Горение\спички\117f.gif"/>
          <p:cNvPicPr>
            <a:picLocks noChangeAspect="1" noChangeArrowheads="1" noCrop="1"/>
          </p:cNvPicPr>
          <p:nvPr/>
        </p:nvPicPr>
        <p:blipFill>
          <a:blip r:embed="rId3" cstate="print"/>
          <a:srcRect/>
          <a:stretch>
            <a:fillRect/>
          </a:stretch>
        </p:blipFill>
        <p:spPr bwMode="auto">
          <a:xfrm>
            <a:off x="1785918" y="3000372"/>
            <a:ext cx="1066800" cy="619125"/>
          </a:xfrm>
          <a:prstGeom prst="rect">
            <a:avLst/>
          </a:prstGeom>
          <a:noFill/>
        </p:spPr>
      </p:pic>
      <p:pic>
        <p:nvPicPr>
          <p:cNvPr id="3076" name="Picture 4" descr="D:\23.05.13-домашние документы\Теория горения и взрыва\Анимашки\Горение\h_1372677075_9065955_a81393cd04.jpeg"/>
          <p:cNvPicPr>
            <a:picLocks noChangeAspect="1" noChangeArrowheads="1" noCrop="1"/>
          </p:cNvPicPr>
          <p:nvPr/>
        </p:nvPicPr>
        <p:blipFill>
          <a:blip r:embed="rId4" cstate="print"/>
          <a:srcRect/>
          <a:stretch>
            <a:fillRect/>
          </a:stretch>
        </p:blipFill>
        <p:spPr bwMode="auto">
          <a:xfrm>
            <a:off x="4738714" y="2976584"/>
            <a:ext cx="3619500" cy="3524250"/>
          </a:xfrm>
          <a:prstGeom prst="rect">
            <a:avLst/>
          </a:prstGeom>
          <a:noFill/>
        </p:spPr>
      </p:pic>
      <p:pic>
        <p:nvPicPr>
          <p:cNvPr id="3077" name="Picture 5" descr="D:\23.05.13-домашние документы\Теория горения и взрыва\Анимашки\Горение\Возгорание лития.gif"/>
          <p:cNvPicPr>
            <a:picLocks noChangeAspect="1" noChangeArrowheads="1" noCrop="1"/>
          </p:cNvPicPr>
          <p:nvPr/>
        </p:nvPicPr>
        <p:blipFill>
          <a:blip r:embed="rId5" cstate="print"/>
          <a:srcRect/>
          <a:stretch>
            <a:fillRect/>
          </a:stretch>
        </p:blipFill>
        <p:spPr bwMode="auto">
          <a:xfrm>
            <a:off x="214282" y="3705243"/>
            <a:ext cx="4210050" cy="2295525"/>
          </a:xfrm>
          <a:prstGeom prst="rect">
            <a:avLst/>
          </a:prstGeom>
          <a:noFill/>
        </p:spPr>
      </p:pic>
      <p:sp>
        <p:nvSpPr>
          <p:cNvPr id="14" name="Прямоугольник 13"/>
          <p:cNvSpPr/>
          <p:nvPr/>
        </p:nvSpPr>
        <p:spPr>
          <a:xfrm>
            <a:off x="142844" y="6014067"/>
            <a:ext cx="4357718"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Возгорание лития с образованием оксида</a:t>
            </a:r>
          </a:p>
        </p:txBody>
      </p:sp>
      <p:sp>
        <p:nvSpPr>
          <p:cNvPr id="19" name="Прямоугольник 18"/>
          <p:cNvSpPr/>
          <p:nvPr/>
        </p:nvSpPr>
        <p:spPr>
          <a:xfrm>
            <a:off x="142844" y="272822"/>
            <a:ext cx="8858312" cy="265611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Излучение света.</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Реакцию, </a:t>
            </a:r>
            <a:r>
              <a:rPr lang="ru-RU" sz="2800" b="1" dirty="0" err="1">
                <a:latin typeface="Arial" pitchFamily="34" charset="0"/>
                <a:ea typeface="Times New Roman" pitchFamily="18" charset="0"/>
                <a:cs typeface="Arial" pitchFamily="34" charset="0"/>
              </a:rPr>
              <a:t>сопровожда-ющуюся</a:t>
            </a:r>
            <a:r>
              <a:rPr lang="ru-RU" sz="2800" b="1" dirty="0">
                <a:latin typeface="Arial" pitchFamily="34" charset="0"/>
                <a:ea typeface="Times New Roman" pitchFamily="18" charset="0"/>
                <a:cs typeface="Arial" pitchFamily="34" charset="0"/>
              </a:rPr>
              <a:t> излучением света, Вы наблюдаете всякий раз, когда зажигаете спичку. Если поджечь ленту металла магния, то она будет гореть ярким пламенем с образованием белого вещества – оксида магния. Активные металлы, например литий самовозгораются на воздухе.</a:t>
            </a:r>
            <a:endParaRPr lang="ru-RU" sz="2800" b="1" dirty="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p:cNvPicPr>
            <a:picLocks noChangeAspect="1" noChangeArrowheads="1"/>
          </p:cNvPicPr>
          <p:nvPr/>
        </p:nvPicPr>
        <p:blipFill>
          <a:blip r:embed="rId2" cstate="print"/>
          <a:srcRect/>
          <a:stretch>
            <a:fillRect/>
          </a:stretch>
        </p:blipFill>
        <p:spPr bwMode="auto">
          <a:xfrm>
            <a:off x="1928794" y="785794"/>
            <a:ext cx="6000792" cy="4232894"/>
          </a:xfrm>
          <a:prstGeom prst="rect">
            <a:avLst/>
          </a:prstGeom>
          <a:noFill/>
          <a:ln w="9525">
            <a:noFill/>
            <a:miter lim="800000"/>
            <a:headEnd/>
            <a:tailEnd/>
          </a:ln>
          <a:effectLst/>
        </p:spPr>
      </p:pic>
      <p:pic>
        <p:nvPicPr>
          <p:cNvPr id="4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46" name="Picture 3" descr="D:\23.05.13-домашние документы\Лаб. раб YES\Виртуальные лабораторные YES\Анимашки и картинки\Химия\Реакции\анимашки\probirka_jpg.gif"/>
          <p:cNvPicPr>
            <a:picLocks noChangeAspect="1" noChangeArrowheads="1" noCrop="1"/>
          </p:cNvPicPr>
          <p:nvPr/>
        </p:nvPicPr>
        <p:blipFill>
          <a:blip r:embed="rId4" cstate="print"/>
          <a:srcRect/>
          <a:stretch>
            <a:fillRect/>
          </a:stretch>
        </p:blipFill>
        <p:spPr bwMode="auto">
          <a:xfrm>
            <a:off x="8001024" y="500042"/>
            <a:ext cx="619125" cy="1457325"/>
          </a:xfrm>
          <a:prstGeom prst="rect">
            <a:avLst/>
          </a:prstGeom>
          <a:noFill/>
        </p:spPr>
      </p:pic>
      <p:pic>
        <p:nvPicPr>
          <p:cNvPr id="47" name="Picture 9" descr="D:\23.05.13-домашние документы\Лаб. раб YES\Виртуальные лабораторные YES\Анимашки и картинки\Химия\Реакции\анимашки\animashki-napitki-124.gif"/>
          <p:cNvPicPr>
            <a:picLocks noChangeAspect="1" noChangeArrowheads="1" noCrop="1"/>
          </p:cNvPicPr>
          <p:nvPr/>
        </p:nvPicPr>
        <p:blipFill>
          <a:blip r:embed="rId5" cstate="print"/>
          <a:srcRect/>
          <a:stretch>
            <a:fillRect/>
          </a:stretch>
        </p:blipFill>
        <p:spPr bwMode="auto">
          <a:xfrm>
            <a:off x="6858016" y="642918"/>
            <a:ext cx="952500" cy="1143000"/>
          </a:xfrm>
          <a:prstGeom prst="rect">
            <a:avLst/>
          </a:prstGeom>
          <a:noFill/>
        </p:spPr>
      </p:pic>
      <p:pic>
        <p:nvPicPr>
          <p:cNvPr id="48" name="Picture 1" descr="D:\23.05.13-домашние документы\Лаб. раб YES\Виртуальные лабораторные YES\Анимашки и картинки\Химия\Реакции\анимашки\0f4e9970752185d1a9c409c5fa6b6c34-1.gif"/>
          <p:cNvPicPr>
            <a:picLocks noChangeAspect="1" noChangeArrowheads="1" noCrop="1"/>
          </p:cNvPicPr>
          <p:nvPr/>
        </p:nvPicPr>
        <p:blipFill>
          <a:blip r:embed="rId6" cstate="print"/>
          <a:srcRect/>
          <a:stretch>
            <a:fillRect/>
          </a:stretch>
        </p:blipFill>
        <p:spPr bwMode="auto">
          <a:xfrm>
            <a:off x="357158" y="3214686"/>
            <a:ext cx="2236045" cy="1219201"/>
          </a:xfrm>
          <a:prstGeom prst="rect">
            <a:avLst/>
          </a:prstGeom>
          <a:noFill/>
        </p:spPr>
      </p:pic>
      <p:pic>
        <p:nvPicPr>
          <p:cNvPr id="49" name="Picture 14" descr="D:\23.05.13-домашние документы\Лаб. раб YES\Виртуальные лабораторные YES\Анимашки и картинки\Химия\Реакции\анимашки\Ацетон + пенопласт.gif"/>
          <p:cNvPicPr>
            <a:picLocks noChangeAspect="1" noChangeArrowheads="1" noCrop="1"/>
          </p:cNvPicPr>
          <p:nvPr/>
        </p:nvPicPr>
        <p:blipFill>
          <a:blip r:embed="rId7" cstate="print"/>
          <a:srcRect/>
          <a:stretch>
            <a:fillRect/>
          </a:stretch>
        </p:blipFill>
        <p:spPr bwMode="auto">
          <a:xfrm>
            <a:off x="5643570" y="5000636"/>
            <a:ext cx="2214563" cy="1247283"/>
          </a:xfrm>
          <a:prstGeom prst="rect">
            <a:avLst/>
          </a:prstGeom>
          <a:noFill/>
        </p:spPr>
      </p:pic>
      <p:pic>
        <p:nvPicPr>
          <p:cNvPr id="45076"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8" cstate="print"/>
          <a:srcRect/>
          <a:stretch>
            <a:fillRect/>
          </a:stretch>
        </p:blipFill>
        <p:spPr bwMode="auto">
          <a:xfrm>
            <a:off x="857224" y="5000636"/>
            <a:ext cx="2928958" cy="1632696"/>
          </a:xfrm>
          <a:prstGeom prst="rect">
            <a:avLst/>
          </a:prstGeom>
          <a:noFill/>
        </p:spPr>
      </p:pic>
      <p:pic>
        <p:nvPicPr>
          <p:cNvPr id="45078" name="Picture 22" descr="мы любим химию / смешные картинки и другие приколы: комиксы,…"/>
          <p:cNvPicPr>
            <a:picLocks noChangeAspect="1" noChangeArrowheads="1" noCrop="1"/>
          </p:cNvPicPr>
          <p:nvPr/>
        </p:nvPicPr>
        <p:blipFill>
          <a:blip r:embed="rId9" cstate="print"/>
          <a:srcRect/>
          <a:stretch>
            <a:fillRect/>
          </a:stretch>
        </p:blipFill>
        <p:spPr bwMode="auto">
          <a:xfrm>
            <a:off x="142844" y="142852"/>
            <a:ext cx="2638425" cy="1581151"/>
          </a:xfrm>
          <a:prstGeom prst="rect">
            <a:avLst/>
          </a:prstGeom>
          <a:noFill/>
        </p:spPr>
      </p:pic>
      <p:sp>
        <p:nvSpPr>
          <p:cNvPr id="15" name="Прямоугольник 14"/>
          <p:cNvSpPr/>
          <p:nvPr/>
        </p:nvSpPr>
        <p:spPr>
          <a:xfrm>
            <a:off x="3214678" y="0"/>
            <a:ext cx="4795928" cy="9048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Признаки проведения </a:t>
            </a:r>
          </a:p>
          <a:p>
            <a:pPr algn="ctr">
              <a:lnSpc>
                <a:spcPct val="80000"/>
              </a:lnSpc>
            </a:pPr>
            <a:r>
              <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10"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53602" name="Picture 2"/>
          <p:cNvPicPr>
            <a:picLocks noChangeAspect="1" noChangeArrowheads="1"/>
          </p:cNvPicPr>
          <p:nvPr/>
        </p:nvPicPr>
        <p:blipFill>
          <a:blip r:embed="rId3" cstate="print"/>
          <a:srcRect/>
          <a:stretch>
            <a:fillRect/>
          </a:stretch>
        </p:blipFill>
        <p:spPr bwMode="auto">
          <a:xfrm>
            <a:off x="4644008" y="2132856"/>
            <a:ext cx="4152900" cy="2933700"/>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467544" y="2204864"/>
            <a:ext cx="4019664" cy="2606812"/>
          </a:xfrm>
          <a:prstGeom prst="rect">
            <a:avLst/>
          </a:prstGeom>
          <a:noFill/>
          <a:ln w="9525">
            <a:noFill/>
            <a:miter lim="800000"/>
            <a:headEnd/>
            <a:tailEnd/>
          </a:ln>
          <a:effectLst/>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p>
        </p:txBody>
      </p:sp>
      <p:sp>
        <p:nvSpPr>
          <p:cNvPr id="7" name="Rectangle 6"/>
          <p:cNvSpPr>
            <a:spLocks noChangeArrowheads="1"/>
          </p:cNvSpPr>
          <p:nvPr/>
        </p:nvSpPr>
        <p:spPr bwMode="auto">
          <a:xfrm>
            <a:off x="179388" y="1071546"/>
            <a:ext cx="8856662" cy="4708981"/>
          </a:xfrm>
          <a:prstGeom prst="rect">
            <a:avLst/>
          </a:prstGeom>
          <a:noFill/>
          <a:ln w="9525">
            <a:noFill/>
            <a:miter lim="800000"/>
            <a:headEnd/>
            <a:tailEnd/>
          </a:ln>
          <a:effectLst/>
        </p:spPr>
        <p:txBody>
          <a:bodyPr>
            <a:spAutoFit/>
          </a:bodyPr>
          <a:lstStyle/>
          <a:p>
            <a:pPr lvl="0" indent="452438" algn="just">
              <a:lnSpc>
                <a:spcPct val="80000"/>
              </a:lnSpc>
              <a:buClr>
                <a:srgbClr val="C00000"/>
              </a:buClr>
            </a:pP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500" dirty="0">
              <a:solidFill>
                <a:srgbClr val="FF0000"/>
              </a:solidFill>
              <a:latin typeface="Arial" pitchFamily="34" charset="0"/>
              <a:cs typeface="Arial" pitchFamily="34" charset="0"/>
            </a:endParaRP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2 – … </a:t>
            </a:r>
            <a:r>
              <a:rPr lang="ru-RU" sz="2500" b="1" dirty="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a:solidFill>
                  <a:schemeClr val="accent6">
                    <a:lumMod val="50000"/>
                  </a:schemeClr>
                </a:solidFill>
                <a:latin typeface="Arial" pitchFamily="34" charset="0"/>
                <a:cs typeface="Arial" pitchFamily="34" charset="0"/>
              </a:rPr>
              <a:t> </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4 – </a:t>
            </a:r>
            <a:r>
              <a:rPr lang="ru-RU" sz="2500" b="1" dirty="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5 – … </a:t>
            </a:r>
            <a:r>
              <a:rPr lang="ru-RU" sz="2500" b="1" dirty="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7 – при протекании эндотермических реакций теплота …</a:t>
            </a:r>
          </a:p>
        </p:txBody>
      </p:sp>
      <p:pic>
        <p:nvPicPr>
          <p:cNvPr id="146434" name="Picture 2"/>
          <p:cNvPicPr>
            <a:picLocks noChangeAspect="1" noChangeArrowheads="1"/>
          </p:cNvPicPr>
          <p:nvPr/>
        </p:nvPicPr>
        <p:blipFill>
          <a:blip r:embed="rId2" cstate="print"/>
          <a:srcRect/>
          <a:stretch>
            <a:fillRect/>
          </a:stretch>
        </p:blipFill>
        <p:spPr bwMode="auto">
          <a:xfrm>
            <a:off x="2357422" y="5443561"/>
            <a:ext cx="3424238" cy="1343025"/>
          </a:xfrm>
          <a:prstGeom prst="rect">
            <a:avLst/>
          </a:prstGeom>
          <a:noFill/>
          <a:ln w="9525">
            <a:noFill/>
            <a:miter lim="800000"/>
            <a:headEnd/>
            <a:tailEnd/>
          </a:ln>
          <a:effectLst/>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a:solidFill>
                  <a:srgbClr val="C00000"/>
                </a:solidFill>
                <a:latin typeface="Arial" pitchFamily="34" charset="0"/>
                <a:cs typeface="Arial" pitchFamily="34" charset="0"/>
              </a:rPr>
              <a:t>Сделаем запись в тетради.</a:t>
            </a:r>
          </a:p>
        </p:txBody>
      </p:sp>
      <p:pic>
        <p:nvPicPr>
          <p:cNvPr id="8" name="Picture 1"/>
          <p:cNvPicPr>
            <a:picLocks noChangeAspect="1" noChangeArrowheads="1"/>
          </p:cNvPicPr>
          <p:nvPr/>
        </p:nvPicPr>
        <p:blipFill>
          <a:blip r:embed="rId3" cstate="print"/>
          <a:srcRect/>
          <a:stretch>
            <a:fillRect/>
          </a:stretch>
        </p:blipFill>
        <p:spPr bwMode="auto">
          <a:xfrm>
            <a:off x="4714876" y="4572008"/>
            <a:ext cx="4188497" cy="1657947"/>
          </a:xfrm>
          <a:prstGeom prst="rect">
            <a:avLst/>
          </a:prstGeom>
          <a:noFill/>
          <a:ln w="9525">
            <a:noFill/>
            <a:miter lim="800000"/>
            <a:headEnd/>
            <a:tailEnd/>
          </a:ln>
          <a:effectLst/>
        </p:spPr>
      </p:pic>
      <p:cxnSp>
        <p:nvCxnSpPr>
          <p:cNvPr id="13" name="Прямая соединительная линия 12"/>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357158" y="1456687"/>
            <a:ext cx="4321174" cy="4401205"/>
          </a:xfrm>
          <a:prstGeom prst="rect">
            <a:avLst/>
          </a:prstGeom>
          <a:noFill/>
          <a:ln w="9525">
            <a:noFill/>
            <a:miter lim="800000"/>
            <a:headEnd/>
            <a:tailEnd/>
          </a:ln>
          <a:effectLst/>
        </p:spPr>
        <p:txBody>
          <a:bodyPr wrap="square">
            <a:spAutoFit/>
          </a:bodyPr>
          <a:lstStyle/>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2 – … </a:t>
            </a:r>
            <a:r>
              <a:rPr lang="ru-RU" sz="2500" b="1" dirty="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a:solidFill>
                  <a:schemeClr val="accent6">
                    <a:lumMod val="50000"/>
                  </a:schemeClr>
                </a:solidFill>
                <a:latin typeface="Arial" pitchFamily="34" charset="0"/>
                <a:cs typeface="Arial" pitchFamily="34" charset="0"/>
              </a:rPr>
              <a:t> </a:t>
            </a:r>
            <a:r>
              <a:rPr lang="ru-RU" sz="25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a:solidFill>
                  <a:schemeClr val="accent6">
                    <a:lumMod val="50000"/>
                  </a:schemeClr>
                </a:solidFill>
                <a:latin typeface="Arial" pitchFamily="34" charset="0"/>
                <a:cs typeface="Arial" pitchFamily="34" charset="0"/>
              </a:rPr>
              <a:t>4 – </a:t>
            </a:r>
            <a:r>
              <a:rPr lang="ru-RU" sz="2500" b="1" dirty="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a:solidFill>
                  <a:schemeClr val="accent6">
                    <a:lumMod val="50000"/>
                  </a:schemeClr>
                </a:solidFill>
                <a:latin typeface="Arial" pitchFamily="34" charset="0"/>
                <a:cs typeface="Arial" pitchFamily="34" charset="0"/>
              </a:rPr>
              <a:t>;</a:t>
            </a:r>
          </a:p>
        </p:txBody>
      </p:sp>
      <p:sp>
        <p:nvSpPr>
          <p:cNvPr id="18" name="Прямоугольник 17"/>
          <p:cNvSpPr/>
          <p:nvPr/>
        </p:nvSpPr>
        <p:spPr>
          <a:xfrm>
            <a:off x="4643438" y="1285860"/>
            <a:ext cx="4143404" cy="3342453"/>
          </a:xfrm>
          <a:prstGeom prst="rect">
            <a:avLst/>
          </a:prstGeom>
        </p:spPr>
        <p:txBody>
          <a:bodyPr wrap="square">
            <a:spAutoFit/>
          </a:bodyPr>
          <a:lstStyle/>
          <a:p>
            <a:pPr marL="623888" indent="-623888" algn="just">
              <a:lnSpc>
                <a:spcPct val="80000"/>
              </a:lnSpc>
              <a:buClr>
                <a:srgbClr val="C00000"/>
              </a:buClr>
            </a:pPr>
            <a:r>
              <a:rPr lang="ru-RU" sz="2400" b="1" dirty="0">
                <a:solidFill>
                  <a:schemeClr val="accent6">
                    <a:lumMod val="50000"/>
                  </a:schemeClr>
                </a:solidFill>
                <a:latin typeface="Arial" pitchFamily="34" charset="0"/>
                <a:cs typeface="Arial" pitchFamily="34" charset="0"/>
              </a:rPr>
              <a:t>5 – … </a:t>
            </a:r>
            <a:r>
              <a:rPr lang="ru-RU" sz="2400" b="1" dirty="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400" b="1" dirty="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400" b="1" dirty="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400" b="1" dirty="0">
                <a:solidFill>
                  <a:schemeClr val="accent6">
                    <a:lumMod val="50000"/>
                  </a:schemeClr>
                </a:solidFill>
                <a:latin typeface="Arial" pitchFamily="34" charset="0"/>
                <a:cs typeface="Arial" pitchFamily="34" charset="0"/>
              </a:rPr>
              <a:t>7 – при протекании эндотермических реакций теплота …</a:t>
            </a:r>
            <a:endParaRPr lang="ru-RU" sz="2400" dirty="0"/>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диск D\01.03.16-домашние документы\Лаб. раб YES\Виртуальные лабораторные YES\Анимашки и картинки\Химия-картинки\химия-анимашки\реакции\__2.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8920" y="195659"/>
            <a:ext cx="15621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диск D\01.03.16-домашние документы\Лаб. раб YES\Виртуальные лабораторные YES\Анимашки и картинки\Химия-картинки\химия-анимашки\реакции\химия-бихромат-аммония-школа-вулкан-49649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18" y="10708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диск D\01.03.16-домашние документы\Лаб. раб YES\Виртуальные лабораторные YES\Анимашки и картинки\Химия-картинки\Реакции\анимашки\0_b0d5f_42442640_orig.jp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18" y="2393087"/>
            <a:ext cx="14287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диск D\01.03.16-домашние документы\Лаб. раб YES\Виртуальные лабораторные YES\Анимашки и картинки\Химия-картинки\Реакции\анимашки\atom_volcano.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3734072"/>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диск D\01.03.16-домашние документы\Лаб. раб YES\Виртуальные лабораторные YES\Анимашки и картинки\Химия-картинки\Реакции\анимашки\ammonia_hcl.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902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0" name="Прямоугольник 19"/>
          <p:cNvSpPr/>
          <p:nvPr/>
        </p:nvSpPr>
        <p:spPr>
          <a:xfrm>
            <a:off x="1132079" y="2276872"/>
            <a:ext cx="7904417" cy="13007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4600" b="1" dirty="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rPr>
              <a:t>Классификация химических реакций</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Rectangle 3"/>
          <p:cNvSpPr>
            <a:spLocks noChangeArrowheads="1"/>
          </p:cNvSpPr>
          <p:nvPr/>
        </p:nvSpPr>
        <p:spPr bwMode="auto">
          <a:xfrm>
            <a:off x="2285984" y="283862"/>
            <a:ext cx="6657975" cy="4278094"/>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кандидат технических наук с большим опытом преподавания в высшей школе, НКСЭ и на подготовительных курсах. Много знаю, люблю свой предмет, обобщила полезную для Вас информацию по дисциплине </a:t>
            </a:r>
            <a:r>
              <a:rPr lang="ru-RU"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«Химия»</a:t>
            </a:r>
            <a:r>
              <a:rPr lang="ru-RU" sz="32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a:solidFill>
                <a:srgbClr val="FF0000"/>
              </a:solidFill>
              <a:latin typeface="Arial" pitchFamily="34" charset="0"/>
              <a:cs typeface="Arial" pitchFamily="34" charset="0"/>
            </a:endParaRPr>
          </a:p>
        </p:txBody>
      </p:sp>
    </p:spTree>
  </p:cSld>
  <p:clrMapOvr>
    <a:masterClrMapping/>
  </p:clrMapOvr>
  <p:transition>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D:\23.05.13-домашние документы\Виртуальные лекции 2015\Химия\Реакции\aafdc571c117a21c875555476217a9bc.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058" t="8282" r="7968" b="14903"/>
          <a:stretch>
            <a:fillRect/>
          </a:stretch>
        </p:blipFill>
        <p:spPr bwMode="auto">
          <a:xfrm>
            <a:off x="142844" y="1074396"/>
            <a:ext cx="8685875" cy="5378940"/>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числу и составу исходных веществ и  продуктов реакции</a:t>
            </a:r>
            <a:endPar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28124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50303559"/>
              </p:ext>
            </p:extLst>
          </p:nvPr>
        </p:nvGraphicFramePr>
        <p:xfrm>
          <a:off x="107505" y="151675"/>
          <a:ext cx="8928993" cy="5941621"/>
        </p:xfrm>
        <a:graphic>
          <a:graphicData uri="http://schemas.openxmlformats.org/drawingml/2006/table">
            <a:tbl>
              <a:tblPr firstRow="1" firstCol="1" bandRow="1">
                <a:tableStyleId>{16D9F66E-5EB9-4882-86FB-DCBF35E3C3E4}</a:tableStyleId>
              </a:tblPr>
              <a:tblGrid>
                <a:gridCol w="2032616">
                  <a:extLst>
                    <a:ext uri="{9D8B030D-6E8A-4147-A177-3AD203B41FA5}">
                      <a16:colId xmlns:a16="http://schemas.microsoft.com/office/drawing/2014/main" val="20000"/>
                    </a:ext>
                  </a:extLst>
                </a:gridCol>
                <a:gridCol w="1999831">
                  <a:extLst>
                    <a:ext uri="{9D8B030D-6E8A-4147-A177-3AD203B41FA5}">
                      <a16:colId xmlns:a16="http://schemas.microsoft.com/office/drawing/2014/main" val="20001"/>
                    </a:ext>
                  </a:extLst>
                </a:gridCol>
                <a:gridCol w="2355775">
                  <a:extLst>
                    <a:ext uri="{9D8B030D-6E8A-4147-A177-3AD203B41FA5}">
                      <a16:colId xmlns:a16="http://schemas.microsoft.com/office/drawing/2014/main" val="20002"/>
                    </a:ext>
                  </a:extLst>
                </a:gridCol>
                <a:gridCol w="2540771">
                  <a:extLst>
                    <a:ext uri="{9D8B030D-6E8A-4147-A177-3AD203B41FA5}">
                      <a16:colId xmlns:a16="http://schemas.microsoft.com/office/drawing/2014/main" val="20003"/>
                    </a:ext>
                  </a:extLst>
                </a:gridCol>
              </a:tblGrid>
              <a:tr h="370690">
                <a:tc gridSpan="4">
                  <a:txBody>
                    <a:bodyPr/>
                    <a:lstStyle/>
                    <a:p>
                      <a:pPr algn="ctr">
                        <a:lnSpc>
                          <a:spcPct val="85000"/>
                        </a:lnSpc>
                        <a:spcAft>
                          <a:spcPts val="0"/>
                        </a:spcAft>
                      </a:pPr>
                      <a:r>
                        <a:rPr lang="ru-RU" sz="2600" kern="1200" dirty="0">
                          <a:effectLst/>
                        </a:rPr>
                        <a:t>Тип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70690">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соединения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500" b="1" kern="1200" dirty="0">
                          <a:solidFill>
                            <a:srgbClr val="FF0000"/>
                          </a:solidFill>
                          <a:effectLst>
                            <a:outerShdw blurRad="38100" dist="38100" dir="2700000" algn="tl">
                              <a:srgbClr val="000000">
                                <a:alpha val="43137"/>
                              </a:srgbClr>
                            </a:outerShdw>
                          </a:effectLst>
                        </a:rPr>
                        <a:t>разложения</a:t>
                      </a:r>
                      <a:endParaRPr lang="ru-RU" sz="25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замещения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обмена</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extLst>
                  <a:ext uri="{0D108BD9-81ED-4DB2-BD59-A6C34878D82A}">
                    <a16:rowId xmlns:a16="http://schemas.microsoft.com/office/drawing/2014/main" val="10001"/>
                  </a:ext>
                </a:extLst>
              </a:tr>
              <a:tr h="370690">
                <a:tc gridSpan="4">
                  <a:txBody>
                    <a:bodyPr/>
                    <a:lstStyle/>
                    <a:p>
                      <a:pPr algn="ctr">
                        <a:lnSpc>
                          <a:spcPct val="85000"/>
                        </a:lnSpc>
                        <a:spcAft>
                          <a:spcPts val="0"/>
                        </a:spcAft>
                      </a:pPr>
                      <a:r>
                        <a:rPr lang="ru-RU" sz="2600" b="1" kern="1200" dirty="0">
                          <a:effectLst/>
                        </a:rPr>
                        <a:t>Механизм (схема)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16277">
                <a:tc>
                  <a:txBody>
                    <a:bodyPr/>
                    <a:lstStyle/>
                    <a:p>
                      <a:pPr algn="ctr">
                        <a:lnSpc>
                          <a:spcPct val="85000"/>
                        </a:lnSpc>
                        <a:spcAft>
                          <a:spcPts val="0"/>
                        </a:spcAft>
                      </a:pPr>
                      <a:r>
                        <a:rPr lang="ru-RU" sz="2200" b="1" kern="1200" dirty="0">
                          <a:effectLst/>
                        </a:rPr>
                        <a:t>A + B = AB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 = A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 + BC = AC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AB+CD = AD+CB</a:t>
                      </a:r>
                      <a:endParaRPr lang="ru-RU" sz="2200" b="1" dirty="0">
                        <a:effectLst/>
                        <a:latin typeface="Arial" pitchFamily="34" charset="0"/>
                        <a:ea typeface="Times New Roman"/>
                        <a:cs typeface="Arial" pitchFamily="34" charset="0"/>
                      </a:endParaRPr>
                    </a:p>
                  </a:txBody>
                  <a:tcPr marL="9525" marR="9525" marT="9525" marB="9525"/>
                </a:tc>
                <a:extLst>
                  <a:ext uri="{0D108BD9-81ED-4DB2-BD59-A6C34878D82A}">
                    <a16:rowId xmlns:a16="http://schemas.microsoft.com/office/drawing/2014/main" val="10003"/>
                  </a:ext>
                </a:extLst>
              </a:tr>
              <a:tr h="370690">
                <a:tc gridSpan="4">
                  <a:txBody>
                    <a:bodyPr/>
                    <a:lstStyle/>
                    <a:p>
                      <a:pPr algn="ctr">
                        <a:lnSpc>
                          <a:spcPct val="85000"/>
                        </a:lnSpc>
                        <a:spcAft>
                          <a:spcPts val="0"/>
                        </a:spcAft>
                      </a:pPr>
                      <a:r>
                        <a:rPr lang="ru-RU" sz="2600" b="1" kern="1200" dirty="0">
                          <a:effectLst/>
                        </a:rPr>
                        <a:t>Описание механизма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r h="3013319">
                <a:tc>
                  <a:txBody>
                    <a:bodyPr/>
                    <a:lstStyle/>
                    <a:p>
                      <a:pPr algn="ctr">
                        <a:lnSpc>
                          <a:spcPct val="85000"/>
                        </a:lnSpc>
                        <a:spcAft>
                          <a:spcPts val="0"/>
                        </a:spcAft>
                      </a:pPr>
                      <a:r>
                        <a:rPr lang="ru-RU" sz="2600" b="1" kern="1200" dirty="0">
                          <a:effectLst/>
                        </a:rPr>
                        <a:t>Из нескольких простых или сложных веществ образуется одно сложное</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Из сложного вещества образуется несколько простых или сложных веществ</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Атом простого вещества замещает один из атомов сложного</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Сложные вещества обмениваются своими составными частями</a:t>
                      </a:r>
                      <a:endParaRPr lang="ru-RU" sz="2600" b="1" dirty="0">
                        <a:effectLst/>
                        <a:latin typeface="Arial" pitchFamily="34" charset="0"/>
                        <a:ea typeface="Times New Roman"/>
                        <a:cs typeface="Arial" pitchFamily="34" charset="0"/>
                      </a:endParaRPr>
                    </a:p>
                  </a:txBody>
                  <a:tcPr marL="9525" marR="9525" marT="9525" marB="9525" anchor="ctr"/>
                </a:tc>
                <a:extLst>
                  <a:ext uri="{0D108BD9-81ED-4DB2-BD59-A6C34878D82A}">
                    <a16:rowId xmlns:a16="http://schemas.microsoft.com/office/drawing/2014/main" val="10005"/>
                  </a:ext>
                </a:extLst>
              </a:tr>
              <a:tr h="370690">
                <a:tc gridSpan="4">
                  <a:txBody>
                    <a:bodyPr/>
                    <a:lstStyle/>
                    <a:p>
                      <a:pPr algn="ctr">
                        <a:lnSpc>
                          <a:spcPct val="85000"/>
                        </a:lnSpc>
                        <a:spcAft>
                          <a:spcPts val="0"/>
                        </a:spcAft>
                      </a:pPr>
                      <a:r>
                        <a:rPr lang="ru-RU" sz="2600" b="1" kern="1200" dirty="0">
                          <a:effectLst/>
                        </a:rPr>
                        <a:t>Примеры</a:t>
                      </a: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extLst>
                  <a:ext uri="{0D108BD9-81ED-4DB2-BD59-A6C34878D82A}">
                    <a16:rowId xmlns:a16="http://schemas.microsoft.com/office/drawing/2014/main" val="10006"/>
                  </a:ext>
                </a:extLst>
              </a:tr>
              <a:tr h="721608">
                <a:tc>
                  <a:txBody>
                    <a:bodyPr/>
                    <a:lstStyle/>
                    <a:p>
                      <a:pPr algn="ctr">
                        <a:lnSpc>
                          <a:spcPct val="85000"/>
                        </a:lnSpc>
                        <a:spcAft>
                          <a:spcPts val="0"/>
                        </a:spcAft>
                      </a:pPr>
                      <a:r>
                        <a:rPr lang="en-US" sz="2200" b="1" kern="1200" dirty="0">
                          <a:effectLst/>
                        </a:rPr>
                        <a:t>2Cu</a:t>
                      </a:r>
                      <a:r>
                        <a:rPr lang="ru-RU" sz="2200" b="1" kern="1200" dirty="0">
                          <a:effectLst/>
                        </a:rPr>
                        <a:t> + </a:t>
                      </a:r>
                      <a:r>
                        <a:rPr lang="en-US" sz="2200" b="1" kern="1200" dirty="0">
                          <a:effectLst/>
                        </a:rPr>
                        <a:t>O</a:t>
                      </a:r>
                      <a:r>
                        <a:rPr lang="en-US" sz="2200" b="1" kern="1200" baseline="-25000" dirty="0">
                          <a:effectLst/>
                        </a:rPr>
                        <a:t>2</a:t>
                      </a:r>
                      <a:r>
                        <a:rPr lang="ru-RU" sz="2200" b="1" kern="1200" dirty="0">
                          <a:effectLst/>
                        </a:rPr>
                        <a:t> = </a:t>
                      </a:r>
                      <a:r>
                        <a:rPr lang="en-US" sz="2200" b="1" kern="1200" dirty="0">
                          <a:effectLst/>
                        </a:rPr>
                        <a:t>=2CuO</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a:effectLst/>
                        </a:rPr>
                        <a:t>CaCO</a:t>
                      </a:r>
                      <a:r>
                        <a:rPr lang="en-US" sz="2200" b="1" kern="1200" baseline="-25000" dirty="0">
                          <a:effectLst/>
                        </a:rPr>
                        <a:t>3</a:t>
                      </a:r>
                      <a:r>
                        <a:rPr lang="ru-RU" sz="2200" b="1" kern="1200" dirty="0">
                          <a:effectLst/>
                        </a:rPr>
                        <a:t> = </a:t>
                      </a:r>
                      <a:r>
                        <a:rPr lang="en-US" sz="2200" b="1" kern="1200" dirty="0" err="1">
                          <a:effectLst/>
                        </a:rPr>
                        <a:t>CaO</a:t>
                      </a:r>
                      <a:r>
                        <a:rPr lang="ru-RU" sz="2200" b="1" kern="1200" dirty="0">
                          <a:effectLst/>
                        </a:rPr>
                        <a:t> + </a:t>
                      </a:r>
                      <a:r>
                        <a:rPr lang="en-US" sz="2200" b="1" kern="1200" dirty="0">
                          <a:effectLst/>
                        </a:rPr>
                        <a:t>CO</a:t>
                      </a:r>
                      <a:r>
                        <a:rPr lang="en-US" sz="2200" b="1" kern="1200" baseline="-25000" dirty="0">
                          <a:effectLst/>
                        </a:rPr>
                        <a:t>2</a:t>
                      </a:r>
                      <a:endParaRPr lang="ru-RU" sz="2200" b="1" baseline="-25000"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a:effectLst/>
                        </a:rPr>
                        <a:t>Fe</a:t>
                      </a:r>
                      <a:r>
                        <a:rPr lang="ru-RU" sz="2200" b="1" kern="1200" dirty="0">
                          <a:effectLst/>
                        </a:rPr>
                        <a:t> + </a:t>
                      </a:r>
                      <a:r>
                        <a:rPr lang="en-US" sz="2200" b="1" kern="1200" dirty="0">
                          <a:effectLst/>
                        </a:rPr>
                        <a:t>2HCl</a:t>
                      </a:r>
                      <a:r>
                        <a:rPr lang="ru-RU" sz="2200" b="1" kern="1200" dirty="0">
                          <a:effectLst/>
                        </a:rPr>
                        <a:t> = </a:t>
                      </a:r>
                      <a:r>
                        <a:rPr lang="en-US" sz="2200" b="1" kern="1200" dirty="0">
                          <a:effectLst/>
                        </a:rPr>
                        <a:t>=FeCl</a:t>
                      </a:r>
                      <a:r>
                        <a:rPr lang="en-US" sz="2200" b="1" kern="1200" baseline="-25000" dirty="0">
                          <a:effectLst/>
                        </a:rPr>
                        <a:t>2</a:t>
                      </a:r>
                      <a:r>
                        <a:rPr lang="ru-RU" sz="2200" b="1" kern="1200" dirty="0">
                          <a:effectLst/>
                        </a:rPr>
                        <a:t> + </a:t>
                      </a:r>
                      <a:r>
                        <a:rPr lang="en-US" sz="2200" b="1" kern="1200" dirty="0">
                          <a:effectLst/>
                        </a:rPr>
                        <a:t>H</a:t>
                      </a:r>
                      <a:r>
                        <a:rPr lang="en-US" sz="2200" b="1" kern="1200" baseline="-25000" dirty="0">
                          <a:effectLst/>
                        </a:rPr>
                        <a:t>2</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a:effectLst/>
                        </a:rPr>
                        <a:t>2NaOH </a:t>
                      </a:r>
                      <a:r>
                        <a:rPr lang="ru-RU" sz="2200" b="1" kern="1200" dirty="0">
                          <a:effectLst/>
                        </a:rPr>
                        <a:t>+</a:t>
                      </a:r>
                      <a:r>
                        <a:rPr lang="en-US" sz="2200" b="1" kern="1200" dirty="0">
                          <a:effectLst/>
                        </a:rPr>
                        <a:t> CuSO</a:t>
                      </a:r>
                      <a:r>
                        <a:rPr lang="en-US" sz="2200" b="1" kern="1200" baseline="-25000" dirty="0">
                          <a:effectLst/>
                        </a:rPr>
                        <a:t>4</a:t>
                      </a:r>
                      <a:r>
                        <a:rPr lang="ru-RU" sz="2200" b="1" kern="1200" dirty="0">
                          <a:effectLst/>
                        </a:rPr>
                        <a:t> = </a:t>
                      </a:r>
                      <a:r>
                        <a:rPr lang="en-US" sz="2200" b="1" kern="1200" dirty="0">
                          <a:effectLst/>
                        </a:rPr>
                        <a:t>Na</a:t>
                      </a:r>
                      <a:r>
                        <a:rPr lang="en-US" sz="2200" b="1" kern="1200" baseline="-25000" dirty="0">
                          <a:effectLst/>
                        </a:rPr>
                        <a:t>2</a:t>
                      </a:r>
                      <a:r>
                        <a:rPr lang="en-US" sz="2200" b="1" kern="1200" dirty="0">
                          <a:effectLst/>
                        </a:rPr>
                        <a:t>SO</a:t>
                      </a:r>
                      <a:r>
                        <a:rPr lang="en-US" sz="2200" b="1" kern="1200" baseline="-25000" dirty="0">
                          <a:effectLst/>
                        </a:rPr>
                        <a:t>4</a:t>
                      </a:r>
                      <a:r>
                        <a:rPr lang="en-US" sz="2200" b="1" kern="1200" dirty="0">
                          <a:effectLst/>
                        </a:rPr>
                        <a:t> </a:t>
                      </a:r>
                      <a:r>
                        <a:rPr lang="ru-RU" sz="2200" b="1" kern="1200" dirty="0">
                          <a:effectLst/>
                        </a:rPr>
                        <a:t>+</a:t>
                      </a:r>
                      <a:r>
                        <a:rPr lang="en-US" sz="2200" b="1" kern="1200" dirty="0">
                          <a:effectLst/>
                        </a:rPr>
                        <a:t> H</a:t>
                      </a:r>
                      <a:r>
                        <a:rPr lang="en-US" sz="2200" b="1" kern="1200" baseline="-25000" dirty="0">
                          <a:effectLst/>
                        </a:rPr>
                        <a:t>2</a:t>
                      </a:r>
                      <a:r>
                        <a:rPr lang="en-US" sz="2200" b="1" kern="1200" dirty="0">
                          <a:effectLst/>
                        </a:rPr>
                        <a:t>O</a:t>
                      </a:r>
                      <a:endParaRPr lang="ru-RU" sz="2200" b="1" dirty="0">
                        <a:effectLst/>
                        <a:latin typeface="Arial" pitchFamily="34" charset="0"/>
                        <a:ea typeface="Times New Roman"/>
                        <a:cs typeface="Arial" pitchFamily="34" charset="0"/>
                      </a:endParaRPr>
                    </a:p>
                  </a:txBody>
                  <a:tcPr marL="9525" marR="9525" marT="9525" marB="9525"/>
                </a:tc>
                <a:extLst>
                  <a:ext uri="{0D108BD9-81ED-4DB2-BD59-A6C34878D82A}">
                    <a16:rowId xmlns:a16="http://schemas.microsoft.com/office/drawing/2014/main" val="10007"/>
                  </a:ext>
                </a:extLst>
              </a:tr>
            </a:tbl>
          </a:graphicData>
        </a:graphic>
      </p:graphicFrame>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a:extLst>
              <a:ext uri="{FF2B5EF4-FFF2-40B4-BE49-F238E27FC236}">
                <a16:creationId xmlns:a16="http://schemas.microsoft.com/office/drawing/2014/main" id="{A606A3DE-4AF4-4F88-9E89-BDEACE33B15E}"/>
              </a:ext>
            </a:extLst>
          </p:cNvPr>
          <p:cNvSpPr/>
          <p:nvPr/>
        </p:nvSpPr>
        <p:spPr>
          <a:xfrm>
            <a:off x="6516216" y="5373216"/>
            <a:ext cx="2448272" cy="667875"/>
          </a:xfrm>
          <a:prstGeom prst="rect">
            <a:avLst/>
          </a:prstGeom>
          <a:solidFill>
            <a:schemeClr val="accent3">
              <a:lumMod val="40000"/>
              <a:lumOff val="60000"/>
            </a:schemeClr>
          </a:solidFill>
        </p:spPr>
        <p:txBody>
          <a:bodyPr wrap="square">
            <a:spAutoFit/>
          </a:bodyPr>
          <a:lstStyle/>
          <a:p>
            <a:pPr algn="ctr">
              <a:lnSpc>
                <a:spcPct val="85000"/>
              </a:lnSpc>
            </a:pPr>
            <a:r>
              <a:rPr lang="ru-RU" sz="2200" b="1" dirty="0">
                <a:latin typeface="Arial Narrow" pitchFamily="34" charset="0"/>
                <a:cs typeface="Arial" pitchFamily="34" charset="0"/>
              </a:rPr>
              <a:t>2</a:t>
            </a:r>
            <a:r>
              <a:rPr lang="en-US" sz="2200" b="1" dirty="0">
                <a:latin typeface="Arial Narrow" pitchFamily="34" charset="0"/>
                <a:cs typeface="Arial" pitchFamily="34" charset="0"/>
              </a:rPr>
              <a:t>Na</a:t>
            </a:r>
            <a:r>
              <a:rPr lang="ru-RU" sz="2200" b="1" dirty="0">
                <a:latin typeface="Arial Narrow" pitchFamily="34" charset="0"/>
                <a:cs typeface="Arial" pitchFamily="34" charset="0"/>
              </a:rPr>
              <a:t>ОН+</a:t>
            </a:r>
            <a:r>
              <a:rPr lang="en-US" sz="2200" b="1" dirty="0" err="1">
                <a:latin typeface="Arial Narrow" pitchFamily="34" charset="0"/>
                <a:cs typeface="Arial" pitchFamily="34" charset="0"/>
              </a:rPr>
              <a:t>CuS</a:t>
            </a:r>
            <a:r>
              <a:rPr lang="ru-RU" sz="2200" b="1" dirty="0">
                <a:latin typeface="Arial Narrow" pitchFamily="34" charset="0"/>
                <a:cs typeface="Arial" pitchFamily="34" charset="0"/>
              </a:rPr>
              <a:t>О</a:t>
            </a:r>
            <a:r>
              <a:rPr lang="en-US" sz="2200" b="1" baseline="-25000" dirty="0">
                <a:latin typeface="Arial Narrow" pitchFamily="34" charset="0"/>
                <a:cs typeface="Arial" pitchFamily="34" charset="0"/>
              </a:rPr>
              <a:t>4</a:t>
            </a:r>
            <a:r>
              <a:rPr lang="ru-RU" sz="2200" b="1" dirty="0">
                <a:latin typeface="Arial Narrow" pitchFamily="34" charset="0"/>
                <a:cs typeface="Arial" pitchFamily="34" charset="0"/>
              </a:rPr>
              <a:t> </a:t>
            </a:r>
            <a:r>
              <a:rPr lang="en-US" sz="2200" b="1" dirty="0">
                <a:latin typeface="Arial Narrow" pitchFamily="34" charset="0"/>
                <a:cs typeface="Arial" pitchFamily="34" charset="0"/>
              </a:rPr>
              <a:t>→ Na</a:t>
            </a:r>
            <a:r>
              <a:rPr lang="en-US" sz="2200" b="1" baseline="-25000" dirty="0">
                <a:latin typeface="Arial Narrow" pitchFamily="34" charset="0"/>
                <a:cs typeface="Arial" pitchFamily="34" charset="0"/>
              </a:rPr>
              <a:t>2</a:t>
            </a:r>
            <a:r>
              <a:rPr lang="en-US" sz="2200" b="1" dirty="0">
                <a:latin typeface="Arial Narrow" pitchFamily="34" charset="0"/>
                <a:cs typeface="Arial" pitchFamily="34" charset="0"/>
              </a:rPr>
              <a:t>S</a:t>
            </a:r>
            <a:r>
              <a:rPr lang="ru-RU" sz="2200" b="1" dirty="0">
                <a:latin typeface="Arial Narrow" pitchFamily="34" charset="0"/>
                <a:cs typeface="Arial" pitchFamily="34" charset="0"/>
              </a:rPr>
              <a:t>О</a:t>
            </a:r>
            <a:r>
              <a:rPr lang="en-US" sz="2200" b="1" baseline="-25000" dirty="0">
                <a:latin typeface="Arial Narrow" pitchFamily="34" charset="0"/>
                <a:cs typeface="Arial" pitchFamily="34" charset="0"/>
              </a:rPr>
              <a:t>4</a:t>
            </a:r>
            <a:r>
              <a:rPr lang="ru-RU" sz="2200" b="1" baseline="-25000" dirty="0">
                <a:latin typeface="Arial Narrow" pitchFamily="34" charset="0"/>
                <a:cs typeface="Arial" pitchFamily="34" charset="0"/>
              </a:rPr>
              <a:t> </a:t>
            </a:r>
            <a:r>
              <a:rPr lang="ru-RU" sz="2200" b="1" dirty="0">
                <a:latin typeface="Arial Narrow" pitchFamily="34" charset="0"/>
                <a:cs typeface="Arial" pitchFamily="34" charset="0"/>
              </a:rPr>
              <a:t>+</a:t>
            </a:r>
            <a:r>
              <a:rPr lang="en-US" sz="2200" b="1" dirty="0">
                <a:latin typeface="Arial Narrow" pitchFamily="34" charset="0"/>
                <a:cs typeface="Arial" pitchFamily="34" charset="0"/>
              </a:rPr>
              <a:t> Cu(</a:t>
            </a:r>
            <a:r>
              <a:rPr lang="ru-RU" sz="2200" b="1" dirty="0">
                <a:latin typeface="Arial Narrow" pitchFamily="34" charset="0"/>
                <a:cs typeface="Arial" pitchFamily="34" charset="0"/>
              </a:rPr>
              <a:t>ОН</a:t>
            </a:r>
            <a:r>
              <a:rPr lang="en-US" sz="2200" b="1" dirty="0">
                <a:latin typeface="Arial Narrow" pitchFamily="34" charset="0"/>
                <a:cs typeface="Arial" pitchFamily="34" charset="0"/>
              </a:rPr>
              <a:t>)</a:t>
            </a:r>
            <a:r>
              <a:rPr lang="en-US" sz="2200" b="1" baseline="-25000" dirty="0">
                <a:latin typeface="Arial Narrow" pitchFamily="34" charset="0"/>
                <a:cs typeface="Arial" pitchFamily="34" charset="0"/>
              </a:rPr>
              <a:t>2</a:t>
            </a:r>
            <a:r>
              <a:rPr lang="en-US" sz="2200" b="1" dirty="0">
                <a:latin typeface="Arial Narrow" pitchFamily="34" charset="0"/>
                <a:cs typeface="Arial" pitchFamily="34" charset="0"/>
              </a:rPr>
              <a:t>↓</a:t>
            </a:r>
            <a:endParaRPr lang="ru-RU" sz="2200" b="1" dirty="0">
              <a:latin typeface="Arial Narrow" pitchFamily="34" charset="0"/>
              <a:ea typeface="Times New Roman"/>
              <a:cs typeface="Arial" pitchFamily="34" charset="0"/>
            </a:endParaRPr>
          </a:p>
        </p:txBody>
      </p:sp>
    </p:spTree>
    <p:extLst>
      <p:ext uri="{BB962C8B-B14F-4D97-AF65-F5344CB8AC3E}">
        <p14:creationId xmlns:p14="http://schemas.microsoft.com/office/powerpoint/2010/main" val="816368361"/>
      </p:ext>
    </p:extLst>
  </p:cSld>
  <p:clrMapOvr>
    <a:masterClrMapping/>
  </p:clrMapOvr>
  <p:transition>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3" cstate="print"/>
          <a:srcRect/>
          <a:stretch>
            <a:fillRect/>
          </a:stretch>
        </p:blipFill>
        <p:spPr bwMode="auto">
          <a:xfrm>
            <a:off x="6215042" y="3284984"/>
            <a:ext cx="2928958" cy="1632696"/>
          </a:xfrm>
          <a:prstGeom prst="rect">
            <a:avLst/>
          </a:prstGeom>
          <a:noFill/>
        </p:spPr>
      </p:pic>
      <p:pic>
        <p:nvPicPr>
          <p:cNvPr id="14" name="Picture 1" descr="D:\23.05.13-домашние документы\Виртуальные лекции 2015\Химия\Реакции\Признаки и классификация реакций\1-12-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t="8584" b="5348"/>
          <a:stretch/>
        </p:blipFill>
        <p:spPr bwMode="auto">
          <a:xfrm>
            <a:off x="772253" y="116632"/>
            <a:ext cx="5505777" cy="6624736"/>
          </a:xfrm>
          <a:prstGeom prst="rect">
            <a:avLst/>
          </a:prstGeom>
          <a:noFill/>
          <a:ln w="57150">
            <a:solidFill>
              <a:srgbClr val="002060"/>
            </a:solidFill>
          </a:ln>
          <a:scene3d>
            <a:camera prst="orthographicFront"/>
            <a:lightRig rig="threePt" dir="t"/>
          </a:scene3d>
          <a:sp3d>
            <a:bevelT prst="angle"/>
          </a:sp3d>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14290"/>
            <a:ext cx="8858312" cy="484748"/>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a:solidFill>
                  <a:schemeClr val="accent6">
                    <a:lumMod val="50000"/>
                  </a:schemeClr>
                </a:solidFill>
                <a:latin typeface="Arial" pitchFamily="34" charset="0"/>
                <a:ea typeface="Times New Roman" pitchFamily="18" charset="0"/>
                <a:cs typeface="Arial" pitchFamily="34" charset="0"/>
              </a:rPr>
              <a:t>Какой тип реакции образования воды? </a:t>
            </a:r>
            <a:endParaRPr lang="ru-RU" sz="3000" b="1" dirty="0">
              <a:solidFill>
                <a:schemeClr val="accent6">
                  <a:lumMod val="50000"/>
                </a:schemeClr>
              </a:solidFill>
              <a:latin typeface="Arial" pitchFamily="34" charset="0"/>
              <a:cs typeface="Arial" pitchFamily="34" charset="0"/>
            </a:endParaRPr>
          </a:p>
        </p:txBody>
      </p:sp>
      <p:pic>
        <p:nvPicPr>
          <p:cNvPr id="54279" name="Picture 7" descr="D:\23.05.13-домашние документы\Лаб. раб YES\Виртуальные лабораторные YES\Анимашки и картинки\Химия\Реакции\анимашки\atom_volcano.gif"/>
          <p:cNvPicPr>
            <a:picLocks noChangeAspect="1" noChangeArrowheads="1" noCrop="1"/>
          </p:cNvPicPr>
          <p:nvPr/>
        </p:nvPicPr>
        <p:blipFill>
          <a:blip r:embed="rId3" cstate="print"/>
          <a:srcRect/>
          <a:stretch>
            <a:fillRect/>
          </a:stretch>
        </p:blipFill>
        <p:spPr bwMode="auto">
          <a:xfrm>
            <a:off x="0" y="4000500"/>
            <a:ext cx="1905000" cy="2857500"/>
          </a:xfrm>
          <a:prstGeom prst="rect">
            <a:avLst/>
          </a:prstGeom>
          <a:noFill/>
        </p:spPr>
      </p:pic>
      <p:pic>
        <p:nvPicPr>
          <p:cNvPr id="14" name="Picture 5" descr="D:\23.05.13-домашние документы\Лаб. раб YES\Виртуальные лабораторные YES\Анимашки и картинки\Вода, жидкости,\Рисунок1.gif"/>
          <p:cNvPicPr>
            <a:picLocks noChangeAspect="1" noChangeArrowheads="1" noCrop="1"/>
          </p:cNvPicPr>
          <p:nvPr/>
        </p:nvPicPr>
        <p:blipFill>
          <a:blip r:embed="rId4" cstate="print"/>
          <a:srcRect/>
          <a:stretch>
            <a:fillRect/>
          </a:stretch>
        </p:blipFill>
        <p:spPr bwMode="auto">
          <a:xfrm>
            <a:off x="5429256" y="5429264"/>
            <a:ext cx="1714479" cy="1285860"/>
          </a:xfrm>
          <a:prstGeom prst="rect">
            <a:avLst/>
          </a:prstGeom>
          <a:noFill/>
        </p:spPr>
      </p:pic>
      <p:cxnSp>
        <p:nvCxnSpPr>
          <p:cNvPr id="16" name="Прямая со стрелкой 15"/>
          <p:cNvCxnSpPr/>
          <p:nvPr/>
        </p:nvCxnSpPr>
        <p:spPr>
          <a:xfrm flipV="1">
            <a:off x="1428728" y="3573016"/>
            <a:ext cx="911024" cy="784678"/>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355976" y="3933056"/>
            <a:ext cx="1287594" cy="1639084"/>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214414" y="4669705"/>
            <a:ext cx="2435229"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000" b="1" dirty="0">
                <a:ln w="11430">
                  <a:solidFill>
                    <a:srgbClr val="002060"/>
                  </a:solidFill>
                </a:ln>
                <a:solidFill>
                  <a:srgbClr val="0070C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воды </a:t>
            </a:r>
            <a:endParaRPr lang="ru-RU" sz="30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23" name="Прямоугольник 22"/>
          <p:cNvSpPr/>
          <p:nvPr/>
        </p:nvSpPr>
        <p:spPr>
          <a:xfrm>
            <a:off x="2143108" y="5465406"/>
            <a:ext cx="2701486" cy="8925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a:ln w="11430"/>
                <a:solidFill>
                  <a:srgbClr val="180DA3"/>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водорода</a:t>
            </a:r>
            <a:endParaRPr lang="ru-RU" sz="2600" b="1" dirty="0">
              <a:ln w="11430"/>
              <a:solidFill>
                <a:srgbClr val="180DA3"/>
              </a:solidFill>
              <a:effectLst>
                <a:outerShdw blurRad="50800" dist="39000" dir="5460000" algn="tl">
                  <a:srgbClr val="000000">
                    <a:alpha val="38000"/>
                  </a:srgbClr>
                </a:outerShdw>
              </a:effectLst>
            </a:endParaRPr>
          </a:p>
        </p:txBody>
      </p:sp>
      <p:sp>
        <p:nvSpPr>
          <p:cNvPr id="24" name="Прямоугольник 23"/>
          <p:cNvSpPr/>
          <p:nvPr/>
        </p:nvSpPr>
        <p:spPr>
          <a:xfrm>
            <a:off x="1957569" y="6357958"/>
            <a:ext cx="3757439" cy="41242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кислорода</a:t>
            </a:r>
            <a:endParaRPr lang="ru-RU" sz="2600" b="1" dirty="0">
              <a:ln w="11430"/>
              <a:solidFill>
                <a:srgbClr val="C00000"/>
              </a:solidFill>
              <a:effectLst>
                <a:outerShdw blurRad="50800" dist="39000" dir="5460000" algn="tl">
                  <a:srgbClr val="000000">
                    <a:alpha val="38000"/>
                  </a:srgbClr>
                </a:outerShdw>
              </a:effectLst>
            </a:endParaRPr>
          </a:p>
        </p:txBody>
      </p:sp>
      <p:cxnSp>
        <p:nvCxnSpPr>
          <p:cNvPr id="26" name="Прямая со стрелкой 25"/>
          <p:cNvCxnSpPr/>
          <p:nvPr/>
        </p:nvCxnSpPr>
        <p:spPr>
          <a:xfrm rot="10800000" flipV="1">
            <a:off x="1428728" y="5929330"/>
            <a:ext cx="1643074" cy="214314"/>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714348" y="6643710"/>
            <a:ext cx="235745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descr="D:\23.05.13-домашние документы\Виртуальные лекции 28.07.11\Химия\анимашки ... разное\water_molecule_hg_clr (1).gif"/>
          <p:cNvPicPr>
            <a:picLocks noChangeAspect="1" noChangeArrowheads="1" noCrop="1"/>
          </p:cNvPicPr>
          <p:nvPr/>
        </p:nvPicPr>
        <p:blipFill>
          <a:blip r:embed="rId5" cstate="print"/>
          <a:srcRect/>
          <a:stretch>
            <a:fillRect/>
          </a:stretch>
        </p:blipFill>
        <p:spPr bwMode="auto">
          <a:xfrm>
            <a:off x="1714480" y="2204864"/>
            <a:ext cx="3333750" cy="2219325"/>
          </a:xfrm>
          <a:prstGeom prst="rect">
            <a:avLst/>
          </a:prstGeom>
          <a:noFill/>
        </p:spPr>
      </p:pic>
      <p:pic>
        <p:nvPicPr>
          <p:cNvPr id="30" name="Picture 8" descr="D:\23.05.13-домашние документы\Биотехнология 10.05.13\Анимашки -разное\water10_animation.gif"/>
          <p:cNvPicPr>
            <a:picLocks noChangeAspect="1" noChangeArrowheads="1" noCrop="1"/>
          </p:cNvPicPr>
          <p:nvPr/>
        </p:nvPicPr>
        <p:blipFill>
          <a:blip r:embed="rId6" cstate="print"/>
          <a:srcRect/>
          <a:stretch>
            <a:fillRect/>
          </a:stretch>
        </p:blipFill>
        <p:spPr bwMode="auto">
          <a:xfrm>
            <a:off x="6012160" y="1340768"/>
            <a:ext cx="2438400" cy="1238250"/>
          </a:xfrm>
          <a:prstGeom prst="rect">
            <a:avLst/>
          </a:prstGeom>
          <a:noFill/>
        </p:spPr>
      </p:pic>
      <p:sp>
        <p:nvSpPr>
          <p:cNvPr id="31" name="Управляющая кнопка: далее 3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домой 3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304757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071546"/>
            <a:ext cx="8858312"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u="sng" dirty="0">
                <a:latin typeface="Arial" pitchFamily="34" charset="0"/>
                <a:ea typeface="Times New Roman" pitchFamily="18" charset="0"/>
                <a:cs typeface="Arial" pitchFamily="34" charset="0"/>
              </a:rPr>
              <a:t>В процессе</a:t>
            </a:r>
            <a:r>
              <a:rPr lang="ru-RU" sz="2700" b="1" dirty="0">
                <a:latin typeface="Arial" pitchFamily="34" charset="0"/>
                <a:ea typeface="Times New Roman" pitchFamily="18"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a:t>
            </a:r>
            <a:r>
              <a:rPr lang="ru-RU" sz="2700" b="1" dirty="0">
                <a:latin typeface="Arial" pitchFamily="34" charset="0"/>
                <a:ea typeface="Times New Roman" pitchFamily="18" charset="0"/>
                <a:cs typeface="Arial" pitchFamily="34" charset="0"/>
              </a:rPr>
              <a:t> </a:t>
            </a:r>
            <a:r>
              <a:rPr lang="ru-RU" sz="2700" b="1" u="sng" dirty="0">
                <a:latin typeface="Arial" pitchFamily="34" charset="0"/>
                <a:ea typeface="Times New Roman" pitchFamily="18" charset="0"/>
                <a:cs typeface="Arial" pitchFamily="34" charset="0"/>
              </a:rPr>
              <a:t>происходит перегруппировка атомов</a:t>
            </a:r>
            <a:r>
              <a:rPr lang="ru-RU" sz="2700" b="1" dirty="0">
                <a:latin typeface="Arial" pitchFamily="34" charset="0"/>
                <a:ea typeface="Times New Roman" pitchFamily="18" charset="0"/>
                <a:cs typeface="Arial" pitchFamily="34" charset="0"/>
              </a:rPr>
              <a:t> за счёт разрыва связей в молекулах исходных веществ и образования новых химических связей в молекулах продуктов реакции. В этом заключается сущность химических реакций. </a:t>
            </a:r>
          </a:p>
        </p:txBody>
      </p:sp>
      <p:sp>
        <p:nvSpPr>
          <p:cNvPr id="7" name="Прямоугольник 6"/>
          <p:cNvSpPr/>
          <p:nvPr/>
        </p:nvSpPr>
        <p:spPr>
          <a:xfrm>
            <a:off x="142844" y="71414"/>
            <a:ext cx="8786874" cy="103412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eaLnBrk="0" fontAlgn="base" hangingPunct="0">
              <a:lnSpc>
                <a:spcPct val="85000"/>
              </a:lnSpc>
              <a:spcBef>
                <a:spcPct val="0"/>
              </a:spcBef>
              <a:spcAft>
                <a:spcPct val="0"/>
              </a:spcAft>
            </a:pPr>
            <a:r>
              <a:rPr lang="ru-RU" sz="3600" b="1" dirty="0">
                <a:ln w="11430">
                  <a:solidFill>
                    <a:srgbClr val="FF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Классификация по признаку выделения или поглощения теплоты</a:t>
            </a:r>
            <a:endParaRPr lang="ru-RU" sz="3600" b="1" dirty="0">
              <a:ln w="11430">
                <a:solidFill>
                  <a:srgbClr val="FF0000"/>
                </a:solidFill>
              </a:ln>
              <a:solidFill>
                <a:srgbClr val="3366FF"/>
              </a:solidFill>
              <a:effectLst>
                <a:outerShdw blurRad="80000" dist="40000" dir="5040000" algn="tl">
                  <a:srgbClr val="000000">
                    <a:alpha val="30000"/>
                  </a:srgbClr>
                </a:outerShdw>
              </a:effectLst>
              <a:latin typeface="Arial" pitchFamily="34" charset="0"/>
              <a:cs typeface="Arial" pitchFamily="34" charset="0"/>
            </a:endParaRPr>
          </a:p>
        </p:txBody>
      </p:sp>
      <p:pic>
        <p:nvPicPr>
          <p:cNvPr id="150529" name="Picture 1" descr="D:\23.05.13-домашние документы\Лаб. раб YES\Виртуальные лабораторные YES\Анимашки и картинки\Химия\Реакции\анимашки\ammonia_hcl (1).gif"/>
          <p:cNvPicPr>
            <a:picLocks noChangeAspect="1" noChangeArrowheads="1" noCrop="1"/>
          </p:cNvPicPr>
          <p:nvPr/>
        </p:nvPicPr>
        <p:blipFill>
          <a:blip r:embed="rId2" cstate="print"/>
          <a:srcRect/>
          <a:stretch>
            <a:fillRect/>
          </a:stretch>
        </p:blipFill>
        <p:spPr bwMode="auto">
          <a:xfrm>
            <a:off x="0" y="3429000"/>
            <a:ext cx="4572000" cy="3429000"/>
          </a:xfrm>
          <a:prstGeom prst="rect">
            <a:avLst/>
          </a:prstGeom>
          <a:noFill/>
        </p:spPr>
      </p:pic>
      <p:pic>
        <p:nvPicPr>
          <p:cNvPr id="9" name="Picture 3" descr="D:\23.05.13-домашние документы\Лаб. раб YES\Виртуальные лабораторные YES\Анимашки и картинки\Химия\Реакции\анимашки\sn2.gif"/>
          <p:cNvPicPr>
            <a:picLocks noChangeAspect="1" noChangeArrowheads="1" noCrop="1"/>
          </p:cNvPicPr>
          <p:nvPr/>
        </p:nvPicPr>
        <p:blipFill>
          <a:blip r:embed="rId3" cstate="print"/>
          <a:srcRect/>
          <a:stretch>
            <a:fillRect/>
          </a:stretch>
        </p:blipFill>
        <p:spPr bwMode="auto">
          <a:xfrm>
            <a:off x="4499992" y="2924944"/>
            <a:ext cx="4572000" cy="3429000"/>
          </a:xfrm>
          <a:prstGeom prst="rect">
            <a:avLst/>
          </a:prstGeom>
          <a:noFill/>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285728"/>
            <a:ext cx="8643998" cy="5036763"/>
          </a:xfrm>
          <a:prstGeom prst="rect">
            <a:avLst/>
          </a:prstGeom>
        </p:spPr>
        <p:txBody>
          <a:bodyPr wrap="square">
            <a:spAutoFit/>
          </a:bodyPr>
          <a:lstStyle/>
          <a:p>
            <a:pPr indent="450850"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Реакции, которые протекают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выделением теплоты</a:t>
            </a:r>
            <a:r>
              <a:rPr lang="ru-RU" sz="2700" b="1" dirty="0">
                <a:latin typeface="Arial" pitchFamily="34" charset="0"/>
                <a:ea typeface="Times New Roman" pitchFamily="18" charset="0"/>
                <a:cs typeface="Arial" pitchFamily="34" charset="0"/>
              </a:rPr>
              <a:t>, называют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экзотермическими.</a:t>
            </a:r>
            <a:endPar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В переводе с греческого приставка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a:t>
            </a:r>
            <a:r>
              <a:rPr lang="ru-RU" sz="2700" b="1" dirty="0">
                <a:latin typeface="Arial" pitchFamily="34" charset="0"/>
                <a:ea typeface="Times New Roman" pitchFamily="18" charset="0"/>
                <a:cs typeface="Arial" pitchFamily="34" charset="0"/>
              </a:rPr>
              <a:t> означает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наружу</a:t>
            </a:r>
            <a:r>
              <a:rPr lang="ru-RU" sz="2700" b="1" dirty="0">
                <a:latin typeface="Arial" pitchFamily="34" charset="0"/>
                <a:ea typeface="Times New Roman" pitchFamily="18" charset="0"/>
                <a:cs typeface="Arial" pitchFamily="34" charset="0"/>
              </a:rPr>
              <a:t>». Для экзотермических реакций </a:t>
            </a:r>
            <a:r>
              <a:rPr lang="en-US"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&gt;0 </a:t>
            </a:r>
            <a:r>
              <a:rPr lang="ru-RU" sz="2700" b="1" dirty="0">
                <a:latin typeface="Arial" pitchFamily="34" charset="0"/>
                <a:ea typeface="Times New Roman" pitchFamily="18" charset="0"/>
                <a:cs typeface="Arial" pitchFamily="34" charset="0"/>
              </a:rPr>
              <a:t>(</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Например:</a:t>
            </a:r>
            <a:endParaRPr lang="ru-RU" sz="2700" b="1" dirty="0">
              <a:latin typeface="Arial" pitchFamily="34" charset="0"/>
              <a:cs typeface="Arial" pitchFamily="34" charset="0"/>
            </a:endParaRPr>
          </a:p>
          <a:p>
            <a:pPr lvl="0" algn="ctr" eaLnBrk="0" fontAlgn="base" hangingPunct="0">
              <a:lnSpc>
                <a:spcPct val="85000"/>
              </a:lnSpc>
              <a:spcBef>
                <a:spcPct val="0"/>
              </a:spcBef>
              <a:spcAft>
                <a:spcPct val="0"/>
              </a:spcAft>
            </a:pP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30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Н + С</a:t>
            </a:r>
            <a:r>
              <a:rPr lang="en-US"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+ 184,6 кДж.</a:t>
            </a:r>
            <a:endParaRPr lang="ru-RU" sz="3000" b="1" dirty="0">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Знак </a:t>
            </a:r>
            <a:r>
              <a:rPr lang="ru-RU" sz="27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a:latin typeface="Arial" pitchFamily="34" charset="0"/>
                <a:ea typeface="Times New Roman" pitchFamily="18" charset="0"/>
                <a:cs typeface="Arial" pitchFamily="34" charset="0"/>
              </a:rPr>
              <a:t> показывает разрыв связей в молекулах водорода и хлора.</a:t>
            </a:r>
          </a:p>
          <a:p>
            <a:pPr lvl="0" indent="45085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Из примера следует, что </a:t>
            </a:r>
            <a:r>
              <a:rPr lang="ru-RU" sz="2700" b="1" u="sng" dirty="0">
                <a:latin typeface="Arial" pitchFamily="34" charset="0"/>
                <a:ea typeface="Times New Roman" pitchFamily="18" charset="0"/>
                <a:cs typeface="Arial" pitchFamily="34" charset="0"/>
              </a:rPr>
              <a:t>на разрыв связей в молекулах Н</a:t>
            </a:r>
            <a:r>
              <a:rPr lang="ru-RU" sz="2700" b="1" baseline="-30000" dirty="0">
                <a:latin typeface="Arial" pitchFamily="34" charset="0"/>
                <a:ea typeface="Times New Roman" pitchFamily="18" charset="0"/>
                <a:cs typeface="Arial" pitchFamily="34" charset="0"/>
              </a:rPr>
              <a:t>2</a:t>
            </a:r>
            <a:r>
              <a:rPr lang="ru-RU" sz="2700" b="1" u="sng" dirty="0">
                <a:latin typeface="Arial" pitchFamily="34" charset="0"/>
                <a:ea typeface="Times New Roman" pitchFamily="18" charset="0"/>
                <a:cs typeface="Arial" pitchFamily="34" charset="0"/>
              </a:rPr>
              <a:t> и С</a:t>
            </a:r>
            <a:r>
              <a:rPr lang="en-US" sz="2700" b="1" u="sng" dirty="0">
                <a:latin typeface="Arial" pitchFamily="34" charset="0"/>
                <a:ea typeface="Times New Roman" pitchFamily="18" charset="0"/>
                <a:cs typeface="Arial" pitchFamily="34" charset="0"/>
              </a:rPr>
              <a:t>l</a:t>
            </a:r>
            <a:r>
              <a:rPr lang="ru-RU" sz="2700" b="1" baseline="-30000" dirty="0">
                <a:latin typeface="Arial" pitchFamily="34" charset="0"/>
                <a:ea typeface="Times New Roman" pitchFamily="18" charset="0"/>
                <a:cs typeface="Arial" pitchFamily="34" charset="0"/>
              </a:rPr>
              <a:t>2</a:t>
            </a:r>
            <a:r>
              <a:rPr lang="ru-RU" sz="2700" b="1" dirty="0">
                <a:latin typeface="Arial" pitchFamily="34" charset="0"/>
                <a:ea typeface="Times New Roman" pitchFamily="18" charset="0"/>
                <a:cs typeface="Arial" pitchFamily="34" charset="0"/>
              </a:rPr>
              <a:t> </a:t>
            </a:r>
            <a:r>
              <a:rPr lang="ru-RU" sz="27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энергии затрачивается меньше</a:t>
            </a:r>
            <a:r>
              <a:rPr lang="ru-RU" sz="2700" b="1" dirty="0">
                <a:latin typeface="Arial" pitchFamily="34" charset="0"/>
                <a:ea typeface="Times New Roman" pitchFamily="18" charset="0"/>
                <a:cs typeface="Arial" pitchFamily="34" charset="0"/>
              </a:rPr>
              <a:t>, чем </a:t>
            </a:r>
            <a:r>
              <a:rPr lang="ru-RU" sz="2700" b="1" dirty="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выделяется при образовании связей в двух молекулах НС</a:t>
            </a:r>
            <a:r>
              <a:rPr lang="en-US" sz="2700" b="1" dirty="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700" b="1" dirty="0">
                <a:latin typeface="Arial" pitchFamily="34" charset="0"/>
                <a:ea typeface="Times New Roman" pitchFamily="18" charset="0"/>
                <a:cs typeface="Arial" pitchFamily="34" charset="0"/>
              </a:rPr>
              <a:t>, поэтому данная реакция –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экзотермическая</a:t>
            </a:r>
            <a:r>
              <a:rPr lang="ru-RU" sz="2700" b="1" dirty="0">
                <a:latin typeface="Arial" pitchFamily="34" charset="0"/>
                <a:ea typeface="Times New Roman" pitchFamily="18" charset="0"/>
                <a:cs typeface="Arial" pitchFamily="34" charset="0"/>
              </a:rPr>
              <a:t>.</a:t>
            </a:r>
            <a:r>
              <a:rPr lang="ru-RU" sz="2700" b="1" dirty="0">
                <a:latin typeface="Arial" pitchFamily="34" charset="0"/>
                <a:cs typeface="Arial" pitchFamily="34" charset="0"/>
              </a:rPr>
              <a:t> </a:t>
            </a:r>
          </a:p>
        </p:txBody>
      </p:sp>
      <p:sp>
        <p:nvSpPr>
          <p:cNvPr id="8" name="Прямоугольник 7"/>
          <p:cNvSpPr/>
          <p:nvPr/>
        </p:nvSpPr>
        <p:spPr>
          <a:xfrm>
            <a:off x="339037" y="5728315"/>
            <a:ext cx="3375707"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a:ln w="11430">
                  <a:solidFill>
                    <a:sysClr val="windowText" lastClr="000000"/>
                  </a:solidFill>
                </a:ln>
                <a:solidFill>
                  <a:srgbClr val="180DA3"/>
                </a:solidFill>
                <a:effectLst>
                  <a:outerShdw blurRad="50800" dist="39000" dir="5460000" algn="tl">
                    <a:srgbClr val="000000">
                      <a:alpha val="38000"/>
                    </a:srgbClr>
                  </a:outerShdw>
                </a:effectLst>
                <a:latin typeface="Arial" pitchFamily="34" charset="0"/>
                <a:cs typeface="Arial" pitchFamily="34" charset="0"/>
              </a:rPr>
              <a:t>Горение водорода в хлоре</a:t>
            </a:r>
          </a:p>
        </p:txBody>
      </p:sp>
      <p:pic>
        <p:nvPicPr>
          <p:cNvPr id="9" name="Picture 1" descr="D:\23.05.13-домашние документы\Виртуальные лекции 28.07.11\Химия\Реакции\Взаимодействие хлора с водородом.png"/>
          <p:cNvPicPr>
            <a:picLocks noChangeAspect="1" noChangeArrowheads="1"/>
          </p:cNvPicPr>
          <p:nvPr/>
        </p:nvPicPr>
        <p:blipFill>
          <a:blip r:embed="rId3" cstate="print"/>
          <a:srcRect/>
          <a:stretch>
            <a:fillRect/>
          </a:stretch>
        </p:blipFill>
        <p:spPr bwMode="auto">
          <a:xfrm>
            <a:off x="5286380" y="5344253"/>
            <a:ext cx="1928826" cy="1408043"/>
          </a:xfrm>
          <a:prstGeom prst="rect">
            <a:avLst/>
          </a:prstGeom>
          <a:noFill/>
        </p:spPr>
      </p:pic>
      <p:pic>
        <p:nvPicPr>
          <p:cNvPr id="10" name="Picture 2" descr="D:\23.05.13-домашние документы\Виртуальные лекции 28.07.11\Химия\Реакции\Горение водорода в хлоре.JPG"/>
          <p:cNvPicPr>
            <a:picLocks noChangeAspect="1" noChangeArrowheads="1"/>
          </p:cNvPicPr>
          <p:nvPr/>
        </p:nvPicPr>
        <p:blipFill>
          <a:blip r:embed="rId4" cstate="print"/>
          <a:srcRect l="31205" r="6386"/>
          <a:stretch>
            <a:fillRect/>
          </a:stretch>
        </p:blipFill>
        <p:spPr bwMode="auto">
          <a:xfrm>
            <a:off x="3786182" y="5327130"/>
            <a:ext cx="1214446" cy="1459456"/>
          </a:xfrm>
          <a:prstGeom prst="rect">
            <a:avLst/>
          </a:prstGeom>
          <a:noFill/>
        </p:spPr>
      </p:pic>
      <p:sp>
        <p:nvSpPr>
          <p:cNvPr id="14" name="Прямоугольник 13"/>
          <p:cNvSpPr/>
          <p:nvPr/>
        </p:nvSpPr>
        <p:spPr>
          <a:xfrm>
            <a:off x="4143372" y="6286520"/>
            <a:ext cx="641522"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a:t>
            </a:r>
            <a:r>
              <a:rPr lang="en-US" sz="2600" b="1"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l</a:t>
            </a:r>
            <a:r>
              <a:rPr lang="ru-RU" sz="2600" b="1" baseline="-30000"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600" b="1"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14282" y="285728"/>
            <a:ext cx="8786874" cy="192360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a:latin typeface="Arial" pitchFamily="34" charset="0"/>
                <a:ea typeface="Times New Roman" pitchFamily="18" charset="0"/>
                <a:cs typeface="Arial" pitchFamily="34" charset="0"/>
              </a:rPr>
              <a:t>Реакции, которые протекают с поглощением теплоты, называют </a:t>
            </a: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Приставка </a:t>
            </a:r>
            <a:r>
              <a:rPr lang="ru-RU" sz="2800" b="1" i="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a:t>
            </a:r>
            <a:r>
              <a:rPr lang="ru-RU" sz="2800" b="1" i="1" dirty="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означает «внутрь». Для эндотермических реакций </a:t>
            </a:r>
            <a:r>
              <a:rPr lang="en-US"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&lt; 0 </a:t>
            </a:r>
            <a:r>
              <a:rPr lang="ru-RU" sz="2800" b="1" dirty="0">
                <a:latin typeface="Arial" pitchFamily="34" charset="0"/>
                <a:ea typeface="Times New Roman" pitchFamily="18" charset="0"/>
                <a:cs typeface="Arial" pitchFamily="34" charset="0"/>
              </a:rPr>
              <a:t>(</a:t>
            </a: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a:latin typeface="Arial" pitchFamily="34" charset="0"/>
                <a:ea typeface="Times New Roman" pitchFamily="18" charset="0"/>
                <a:cs typeface="Arial" pitchFamily="34" charset="0"/>
              </a:rPr>
              <a:t>). Например:</a:t>
            </a:r>
            <a:endParaRPr lang="ru-RU" sz="2800" b="1" dirty="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a:latin typeface="Arial" pitchFamily="34" charset="0"/>
                <a:ea typeface="Times New Roman" pitchFamily="18" charset="0"/>
                <a:cs typeface="Arial" pitchFamily="34" charset="0"/>
              </a:rPr>
              <a:t>N</a:t>
            </a:r>
            <a:r>
              <a:rPr lang="ru-RU" sz="2800" b="1" baseline="-30000" dirty="0">
                <a:latin typeface="Arial" pitchFamily="34" charset="0"/>
                <a:ea typeface="Times New Roman" pitchFamily="18" charset="0"/>
                <a:cs typeface="Arial" pitchFamily="34" charset="0"/>
              </a:rPr>
              <a:t>2</a:t>
            </a:r>
            <a:r>
              <a:rPr lang="ru-RU" sz="2800" b="1" dirty="0">
                <a:latin typeface="Arial" pitchFamily="34" charset="0"/>
                <a:ea typeface="Times New Roman" pitchFamily="18" charset="0"/>
                <a:cs typeface="Arial" pitchFamily="34" charset="0"/>
              </a:rPr>
              <a:t>(г.) + </a:t>
            </a:r>
            <a:r>
              <a:rPr lang="en-US" sz="2800" b="1" dirty="0">
                <a:latin typeface="Arial" pitchFamily="34" charset="0"/>
                <a:ea typeface="Times New Roman" pitchFamily="18" charset="0"/>
                <a:cs typeface="Arial" pitchFamily="34" charset="0"/>
              </a:rPr>
              <a:t>O</a:t>
            </a:r>
            <a:r>
              <a:rPr lang="ru-RU" sz="2800" b="1" baseline="-30000" dirty="0">
                <a:latin typeface="Arial" pitchFamily="34" charset="0"/>
                <a:ea typeface="Times New Roman" pitchFamily="18" charset="0"/>
                <a:cs typeface="Arial" pitchFamily="34" charset="0"/>
              </a:rPr>
              <a:t>2</a:t>
            </a:r>
            <a:r>
              <a:rPr lang="ru-RU" sz="2800" b="1" dirty="0">
                <a:latin typeface="Arial" pitchFamily="34" charset="0"/>
                <a:ea typeface="Times New Roman" pitchFamily="18" charset="0"/>
                <a:cs typeface="Arial" pitchFamily="34" charset="0"/>
              </a:rPr>
              <a:t>(г.)   </a:t>
            </a:r>
            <a:r>
              <a:rPr lang="en-US" sz="2800" b="1" baseline="30000" dirty="0">
                <a:latin typeface="Arial" pitchFamily="34" charset="0"/>
                <a:ea typeface="Times New Roman" pitchFamily="18" charset="0"/>
                <a:cs typeface="Arial" pitchFamily="34" charset="0"/>
              </a:rPr>
              <a:t>t</a:t>
            </a:r>
            <a:r>
              <a:rPr lang="ru-RU" sz="2800" b="1" baseline="30000" dirty="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   2</a:t>
            </a:r>
            <a:r>
              <a:rPr lang="en-US" sz="2800" b="1" dirty="0">
                <a:latin typeface="Arial" pitchFamily="34" charset="0"/>
                <a:ea typeface="Times New Roman" pitchFamily="18" charset="0"/>
                <a:cs typeface="Arial" pitchFamily="34" charset="0"/>
              </a:rPr>
              <a:t>NO</a:t>
            </a:r>
            <a:r>
              <a:rPr lang="ru-RU" sz="2800" b="1" dirty="0">
                <a:latin typeface="Arial" pitchFamily="34" charset="0"/>
                <a:ea typeface="Times New Roman" pitchFamily="18" charset="0"/>
                <a:cs typeface="Arial" pitchFamily="34" charset="0"/>
              </a:rPr>
              <a:t>(г.) ‒ 180,8 кДж</a:t>
            </a:r>
            <a:endParaRPr lang="ru-RU" sz="2800" b="1" dirty="0">
              <a:latin typeface="Arial" pitchFamily="34" charset="0"/>
              <a:cs typeface="Arial" pitchFamily="34" charset="0"/>
            </a:endParaRPr>
          </a:p>
        </p:txBody>
      </p: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9395" name="Picture 3" descr="D:\23.05.13-домашние документы\Лаб. раб YES\Виртуальные лабораторные YES\Анимашки и картинки\Воздух, газ, дым и др\Воздух\air.jpg"/>
          <p:cNvPicPr>
            <a:picLocks noChangeAspect="1" noChangeArrowheads="1"/>
          </p:cNvPicPr>
          <p:nvPr/>
        </p:nvPicPr>
        <p:blipFill>
          <a:blip r:embed="rId3" cstate="print"/>
          <a:srcRect/>
          <a:stretch>
            <a:fillRect/>
          </a:stretch>
        </p:blipFill>
        <p:spPr bwMode="auto">
          <a:xfrm>
            <a:off x="3629606" y="2285992"/>
            <a:ext cx="3442704" cy="2295136"/>
          </a:xfrm>
          <a:prstGeom prst="rect">
            <a:avLst/>
          </a:prstGeom>
          <a:noFill/>
        </p:spPr>
      </p:pic>
      <p:sp>
        <p:nvSpPr>
          <p:cNvPr id="18" name="Овал 17"/>
          <p:cNvSpPr/>
          <p:nvPr/>
        </p:nvSpPr>
        <p:spPr>
          <a:xfrm>
            <a:off x="3928488" y="2996952"/>
            <a:ext cx="1363592" cy="1005832"/>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357818" y="2643182"/>
            <a:ext cx="928694" cy="571504"/>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397" name="Picture 5" descr="D:\23.05.13-домашние документы\Лаб. раб YES\Виртуальные лабораторные YES\Анимашки и картинки\Вспышки\ligh33.gif"/>
          <p:cNvPicPr>
            <a:picLocks noChangeAspect="1" noChangeArrowheads="1" noCrop="1"/>
          </p:cNvPicPr>
          <p:nvPr/>
        </p:nvPicPr>
        <p:blipFill>
          <a:blip r:embed="rId4" cstate="print"/>
          <a:srcRect/>
          <a:stretch>
            <a:fillRect/>
          </a:stretch>
        </p:blipFill>
        <p:spPr bwMode="auto">
          <a:xfrm>
            <a:off x="3707904" y="2348880"/>
            <a:ext cx="2857500" cy="1628775"/>
          </a:xfrm>
          <a:prstGeom prst="rect">
            <a:avLst/>
          </a:prstGeom>
          <a:noFill/>
        </p:spPr>
      </p:pic>
      <p:sp>
        <p:nvSpPr>
          <p:cNvPr id="20" name="Стрелка вправо 19"/>
          <p:cNvSpPr/>
          <p:nvPr/>
        </p:nvSpPr>
        <p:spPr>
          <a:xfrm>
            <a:off x="6357950" y="3356992"/>
            <a:ext cx="928694" cy="285752"/>
          </a:xfrm>
          <a:prstGeom prst="rightArrow">
            <a:avLst/>
          </a:prstGeom>
          <a:solidFill>
            <a:schemeClr val="accent3">
              <a:lumMod val="50000"/>
            </a:schemeClr>
          </a:solid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7358082" y="3140968"/>
            <a:ext cx="877163"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a:ln w="11430">
                  <a:solidFill>
                    <a:srgbClr val="3366FF"/>
                  </a:solidFill>
                </a:ln>
                <a:effectLst>
                  <a:outerShdw blurRad="80000" dist="40000" dir="5040000" algn="tl">
                    <a:srgbClr val="000000">
                      <a:alpha val="30000"/>
                    </a:srgbClr>
                  </a:outerShdw>
                </a:effectLst>
                <a:latin typeface="Arial" pitchFamily="34" charset="0"/>
                <a:ea typeface="Times New Roman" pitchFamily="18" charset="0"/>
                <a:cs typeface="Arial" pitchFamily="34" charset="0"/>
              </a:rPr>
              <a:t>NO</a:t>
            </a:r>
            <a:endParaRPr lang="ru-RU" sz="3600" b="1" dirty="0">
              <a:ln w="11430">
                <a:solidFill>
                  <a:srgbClr val="3366FF"/>
                </a:solidFill>
              </a:ln>
              <a:effectLst>
                <a:outerShdw blurRad="80000" dist="40000" dir="5040000" algn="tl">
                  <a:srgbClr val="000000">
                    <a:alpha val="30000"/>
                  </a:srgbClr>
                </a:outerShdw>
              </a:effectLst>
            </a:endParaRPr>
          </a:p>
        </p:txBody>
      </p:sp>
      <p:sp>
        <p:nvSpPr>
          <p:cNvPr id="22" name="Прямоугольник 21"/>
          <p:cNvSpPr/>
          <p:nvPr/>
        </p:nvSpPr>
        <p:spPr>
          <a:xfrm>
            <a:off x="107504" y="4451510"/>
            <a:ext cx="8496944" cy="228985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a:latin typeface="Arial" pitchFamily="34" charset="0"/>
                <a:ea typeface="Times New Roman" pitchFamily="18" charset="0"/>
                <a:cs typeface="Arial" pitchFamily="34" charset="0"/>
              </a:rPr>
              <a:t> </a:t>
            </a:r>
            <a:r>
              <a:rPr lang="ru-RU" sz="2800" b="1" u="sng" dirty="0">
                <a:latin typeface="Arial" pitchFamily="34" charset="0"/>
                <a:ea typeface="Times New Roman" pitchFamily="18" charset="0"/>
                <a:cs typeface="Arial" pitchFamily="34" charset="0"/>
              </a:rPr>
              <a:t>являются</a:t>
            </a:r>
            <a:r>
              <a:rPr lang="ru-RU" sz="2800" b="1" dirty="0">
                <a:latin typeface="Arial" pitchFamily="34" charset="0"/>
                <a:ea typeface="Times New Roman" pitchFamily="18" charset="0"/>
                <a:cs typeface="Arial" pitchFamily="34" charset="0"/>
              </a:rPr>
              <a:t> многие реакции разложения, они, как правило, протекают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постоянном нагревании</a:t>
            </a:r>
            <a:r>
              <a:rPr lang="ru-RU" sz="2800" b="1" dirty="0">
                <a:latin typeface="Arial" pitchFamily="34" charset="0"/>
                <a:ea typeface="Times New Roman" pitchFamily="18" charset="0"/>
                <a:cs typeface="Arial" pitchFamily="34" charset="0"/>
              </a:rPr>
              <a:t>. </a:t>
            </a:r>
          </a:p>
          <a:p>
            <a:pPr lvl="0" indent="450850" algn="just" eaLnBrk="0" fontAlgn="base" hangingPunct="0">
              <a:lnSpc>
                <a:spcPct val="85000"/>
              </a:lnSpc>
              <a:spcBef>
                <a:spcPct val="0"/>
              </a:spcBef>
              <a:spcAft>
                <a:spcPct val="0"/>
              </a:spcAft>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800" b="1" dirty="0">
                <a:latin typeface="Arial" pitchFamily="34" charset="0"/>
                <a:cs typeface="Arial" pitchFamily="34" charset="0"/>
              </a:rPr>
              <a:t> являются </a:t>
            </a:r>
            <a:r>
              <a:rPr lang="ru-RU" sz="2800" b="1" u="sng" dirty="0">
                <a:latin typeface="Arial" pitchFamily="34" charset="0"/>
                <a:cs typeface="Arial" pitchFamily="34" charset="0"/>
              </a:rPr>
              <a:t>многие реакции горения, соединения, нейтрализации</a:t>
            </a:r>
            <a:r>
              <a:rPr lang="ru-RU" sz="2800" b="1" dirty="0">
                <a:latin typeface="Arial" pitchFamily="34" charset="0"/>
                <a:cs typeface="Arial" pitchFamily="34" charset="0"/>
              </a:rPr>
              <a:t> и др.</a:t>
            </a:r>
          </a:p>
        </p:txBody>
      </p:sp>
      <p:sp>
        <p:nvSpPr>
          <p:cNvPr id="23" name="Управляющая кнопка: далее 2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85720" y="208731"/>
            <a:ext cx="8572560" cy="1348061"/>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изменению степени окисления атомов элементов, входящих в состав реагирующих веществ</a:t>
            </a:r>
            <a:endPar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Прямоугольник 6"/>
          <p:cNvSpPr/>
          <p:nvPr/>
        </p:nvSpPr>
        <p:spPr>
          <a:xfrm>
            <a:off x="0" y="1677922"/>
            <a:ext cx="8964488" cy="485363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a:latin typeface="Arial" pitchFamily="34" charset="0"/>
                <a:ea typeface="Times New Roman" pitchFamily="18" charset="0"/>
                <a:cs typeface="Arial" pitchFamily="34" charset="0"/>
              </a:rPr>
              <a:t>1. Реакции, которые протекают </a:t>
            </a:r>
            <a:r>
              <a:rPr lang="ru-RU" sz="2800" b="1" u="sng" dirty="0">
                <a:solidFill>
                  <a:srgbClr val="180DA3"/>
                </a:solidFill>
                <a:latin typeface="Arial" pitchFamily="34" charset="0"/>
                <a:ea typeface="Times New Roman" pitchFamily="18" charset="0"/>
                <a:cs typeface="Arial" pitchFamily="34" charset="0"/>
              </a:rPr>
              <a:t>без изменения степени окисления</a:t>
            </a:r>
            <a:r>
              <a:rPr lang="ru-RU" sz="2800" b="1" dirty="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а) реакции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обмена</a:t>
            </a:r>
            <a:r>
              <a:rPr lang="ru-RU" sz="2800" b="1" dirty="0">
                <a:latin typeface="Arial" pitchFamily="34" charset="0"/>
                <a:ea typeface="Times New Roman" pitchFamily="18" charset="0"/>
                <a:cs typeface="Arial" pitchFamily="34" charset="0"/>
              </a:rPr>
              <a:t> </a:t>
            </a:r>
          </a:p>
          <a:p>
            <a:pPr lvl="0" algn="ctr" eaLnBrk="0" fontAlgn="base" hangingPunct="0">
              <a:lnSpc>
                <a:spcPct val="85000"/>
              </a:lnSpc>
              <a:spcBef>
                <a:spcPct val="0"/>
              </a:spcBef>
              <a:spcAft>
                <a:spcPct val="0"/>
              </a:spcAft>
            </a:pPr>
            <a:r>
              <a:rPr lang="en-US" sz="2800" b="1" dirty="0">
                <a:latin typeface="Arial" pitchFamily="34" charset="0"/>
                <a:cs typeface="Arial" pitchFamily="34" charset="0"/>
              </a:rPr>
              <a:t>Cu</a:t>
            </a:r>
            <a:r>
              <a:rPr lang="ru-RU" sz="2800" b="1" baseline="30000" dirty="0">
                <a:latin typeface="Arial" pitchFamily="34" charset="0"/>
                <a:cs typeface="Arial" pitchFamily="34" charset="0"/>
              </a:rPr>
              <a:t>+2</a:t>
            </a:r>
            <a:r>
              <a:rPr lang="en-US" sz="2800" b="1" dirty="0">
                <a:latin typeface="Arial" pitchFamily="34" charset="0"/>
                <a:cs typeface="Arial" pitchFamily="34" charset="0"/>
              </a:rPr>
              <a:t>S</a:t>
            </a:r>
            <a:r>
              <a:rPr lang="ru-RU" sz="2800" b="1" baseline="30000" dirty="0">
                <a:latin typeface="Arial" pitchFamily="34" charset="0"/>
                <a:cs typeface="Arial" pitchFamily="34" charset="0"/>
              </a:rPr>
              <a:t>+6</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a:latin typeface="Arial" pitchFamily="34" charset="0"/>
                <a:cs typeface="Arial" pitchFamily="34" charset="0"/>
              </a:rPr>
              <a:t>4</a:t>
            </a:r>
            <a:r>
              <a:rPr lang="en-US" sz="2800" b="1" dirty="0">
                <a:latin typeface="Arial" pitchFamily="34" charset="0"/>
                <a:cs typeface="Arial" pitchFamily="34" charset="0"/>
              </a:rPr>
              <a:t> +2Na</a:t>
            </a:r>
            <a:r>
              <a:rPr lang="ru-RU" sz="2800" b="1" baseline="30000" dirty="0">
                <a:latin typeface="Arial" pitchFamily="34" charset="0"/>
                <a:cs typeface="Arial" pitchFamily="34" charset="0"/>
              </a:rPr>
              <a:t>+</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dirty="0">
                <a:latin typeface="Arial" pitchFamily="34" charset="0"/>
                <a:cs typeface="Arial" pitchFamily="34" charset="0"/>
              </a:rPr>
              <a:t>→Cu</a:t>
            </a:r>
            <a:r>
              <a:rPr lang="ru-RU" sz="2800" b="1" baseline="30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 Na</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S</a:t>
            </a:r>
            <a:r>
              <a:rPr lang="ru-RU" sz="2800" b="1" baseline="30000" dirty="0">
                <a:latin typeface="Arial" pitchFamily="34" charset="0"/>
                <a:cs typeface="Arial" pitchFamily="34" charset="0"/>
              </a:rPr>
              <a:t>+6</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a:latin typeface="Arial" pitchFamily="34" charset="0"/>
                <a:cs typeface="Arial" pitchFamily="34" charset="0"/>
              </a:rPr>
              <a:t>4</a:t>
            </a:r>
            <a:endParaRPr lang="ru-RU" sz="2800" b="1" dirty="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a:latin typeface="Arial" pitchFamily="34" charset="0"/>
                <a:cs typeface="Arial" pitchFamily="34" charset="0"/>
              </a:rPr>
              <a:t>Na</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C</a:t>
            </a:r>
            <a:r>
              <a:rPr lang="ru-RU" sz="2800" b="1" baseline="30000" dirty="0">
                <a:latin typeface="Arial" pitchFamily="34" charset="0"/>
                <a:cs typeface="Arial" pitchFamily="34" charset="0"/>
              </a:rPr>
              <a:t>+4</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en-US" sz="2800" b="1" baseline="-25000" dirty="0">
                <a:latin typeface="Arial" pitchFamily="34" charset="0"/>
                <a:cs typeface="Arial" pitchFamily="34" charset="0"/>
              </a:rPr>
              <a:t>3 </a:t>
            </a:r>
            <a:r>
              <a:rPr lang="en-US" sz="2800" b="1" dirty="0">
                <a:latin typeface="Arial" pitchFamily="34" charset="0"/>
                <a:cs typeface="Arial" pitchFamily="34" charset="0"/>
              </a:rPr>
              <a:t>+ 2H</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 –</a:t>
            </a:r>
            <a:r>
              <a:rPr lang="en-US" sz="2800" b="1" dirty="0">
                <a:latin typeface="Arial" pitchFamily="34" charset="0"/>
                <a:cs typeface="Arial" pitchFamily="34" charset="0"/>
              </a:rPr>
              <a:t> → 2Na</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 –</a:t>
            </a:r>
            <a:r>
              <a:rPr lang="en-US" sz="2800" b="1" dirty="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C</a:t>
            </a:r>
            <a:r>
              <a:rPr lang="ru-RU" sz="2800" b="1" baseline="30000" dirty="0">
                <a:latin typeface="Arial" pitchFamily="34" charset="0"/>
                <a:cs typeface="Arial" pitchFamily="34" charset="0"/>
              </a:rPr>
              <a:t>+4</a:t>
            </a:r>
            <a:r>
              <a:rPr lang="en-US" sz="2800" b="1" dirty="0">
                <a:latin typeface="Arial" pitchFamily="34" charset="0"/>
                <a:cs typeface="Arial" pitchFamily="34" charset="0"/>
              </a:rPr>
              <a:t>O</a:t>
            </a:r>
            <a:r>
              <a:rPr lang="en-US" sz="2800" b="1" baseline="-25000" dirty="0">
                <a:latin typeface="Arial" pitchFamily="34" charset="0"/>
                <a:cs typeface="Arial" pitchFamily="34" charset="0"/>
              </a:rPr>
              <a:t>3</a:t>
            </a:r>
          </a:p>
          <a:p>
            <a:pPr lvl="0" indent="449263"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б) реакции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нейтрализации</a:t>
            </a:r>
          </a:p>
          <a:p>
            <a:pPr algn="ctr" eaLnBrk="0" fontAlgn="base" hangingPunct="0">
              <a:lnSpc>
                <a:spcPct val="85000"/>
              </a:lnSpc>
              <a:spcBef>
                <a:spcPct val="0"/>
              </a:spcBef>
              <a:spcAft>
                <a:spcPct val="0"/>
              </a:spcAft>
            </a:pPr>
            <a:r>
              <a:rPr lang="en-US" sz="2800" b="1" dirty="0">
                <a:latin typeface="Arial" pitchFamily="34" charset="0"/>
                <a:cs typeface="Arial" pitchFamily="34" charset="0"/>
              </a:rPr>
              <a:t>Na</a:t>
            </a:r>
            <a:r>
              <a:rPr lang="ru-RU" sz="2800" b="1" baseline="30000" dirty="0">
                <a:latin typeface="Arial" pitchFamily="34" charset="0"/>
                <a:cs typeface="Arial" pitchFamily="34" charset="0"/>
              </a:rPr>
              <a:t>+</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 </a:t>
            </a:r>
            <a:r>
              <a:rPr lang="en-US" sz="2800" b="1" dirty="0">
                <a:latin typeface="Arial" pitchFamily="34" charset="0"/>
                <a:cs typeface="Arial" pitchFamily="34" charset="0"/>
              </a:rPr>
              <a:t>+ H</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 –</a:t>
            </a:r>
            <a:r>
              <a:rPr lang="en-US" sz="2800" b="1" dirty="0">
                <a:latin typeface="Arial" pitchFamily="34" charset="0"/>
                <a:cs typeface="Arial" pitchFamily="34" charset="0"/>
              </a:rPr>
              <a:t> → Na</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 –</a:t>
            </a:r>
            <a:r>
              <a:rPr lang="en-US" sz="2800" b="1" dirty="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 </a:t>
            </a:r>
            <a:endParaRPr lang="en-US" sz="2800" b="1" baseline="-25000" dirty="0">
              <a:latin typeface="Arial" pitchFamily="34" charset="0"/>
              <a:cs typeface="Arial" pitchFamily="34" charset="0"/>
            </a:endParaRPr>
          </a:p>
          <a:p>
            <a:pPr indent="449263"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в) реакции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разложения</a:t>
            </a:r>
            <a:r>
              <a:rPr lang="ru-RU" sz="2800" b="1" dirty="0">
                <a:latin typeface="Arial" pitchFamily="34" charset="0"/>
                <a:ea typeface="Times New Roman" pitchFamily="18" charset="0"/>
                <a:cs typeface="Arial" pitchFamily="34" charset="0"/>
              </a:rPr>
              <a:t> </a:t>
            </a:r>
          </a:p>
          <a:p>
            <a:pPr algn="ctr" eaLnBrk="0" fontAlgn="base" hangingPunct="0">
              <a:lnSpc>
                <a:spcPct val="85000"/>
              </a:lnSpc>
              <a:spcBef>
                <a:spcPct val="0"/>
              </a:spcBef>
              <a:spcAft>
                <a:spcPct val="0"/>
              </a:spcAft>
            </a:pPr>
            <a:r>
              <a:rPr lang="en-US" sz="2800" b="1" dirty="0">
                <a:latin typeface="Arial" pitchFamily="34" charset="0"/>
                <a:cs typeface="Arial" pitchFamily="34" charset="0"/>
              </a:rPr>
              <a:t>Cu</a:t>
            </a:r>
            <a:r>
              <a:rPr lang="ru-RU" sz="2800" b="1" baseline="30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a:t>
            </a:r>
            <a:r>
              <a:rPr lang="ru-RU" sz="2800" b="1" dirty="0">
                <a:latin typeface="Arial" pitchFamily="34" charset="0"/>
                <a:cs typeface="Arial" pitchFamily="34" charset="0"/>
              </a:rPr>
              <a:t> </a:t>
            </a:r>
            <a:r>
              <a:rPr lang="en-US" sz="2800" b="1" dirty="0">
                <a:latin typeface="Arial" pitchFamily="34" charset="0"/>
                <a:cs typeface="Arial" pitchFamily="34" charset="0"/>
              </a:rPr>
              <a:t>Cu</a:t>
            </a:r>
            <a:r>
              <a:rPr lang="ru-RU" sz="2800" b="1" baseline="30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en-US" sz="2800" b="1" dirty="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endParaRPr lang="ru-RU" sz="2800" b="1" dirty="0">
              <a:latin typeface="Arial" pitchFamily="34" charset="0"/>
              <a:cs typeface="Arial" pitchFamily="34" charset="0"/>
            </a:endParaRPr>
          </a:p>
          <a:p>
            <a:pPr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Реакция протекает при нагревании.</a:t>
            </a:r>
          </a:p>
          <a:p>
            <a:pPr indent="449263"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г) реакции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соединения</a:t>
            </a:r>
            <a:r>
              <a:rPr lang="ru-RU" sz="2800" b="1" dirty="0">
                <a:latin typeface="Arial" pitchFamily="34" charset="0"/>
                <a:ea typeface="Times New Roman" pitchFamily="18" charset="0"/>
                <a:cs typeface="Arial" pitchFamily="34" charset="0"/>
              </a:rPr>
              <a:t>, если вступают во взаимодействие сложные вещества </a:t>
            </a:r>
          </a:p>
          <a:p>
            <a:pPr algn="ctr" eaLnBrk="0" fontAlgn="base" hangingPunct="0">
              <a:lnSpc>
                <a:spcPct val="85000"/>
              </a:lnSpc>
              <a:spcBef>
                <a:spcPct val="0"/>
              </a:spcBef>
              <a:spcAft>
                <a:spcPct val="0"/>
              </a:spcAft>
            </a:pPr>
            <a:r>
              <a:rPr lang="en-US" sz="2800" b="1" dirty="0" err="1">
                <a:latin typeface="Arial" pitchFamily="34" charset="0"/>
                <a:cs typeface="Arial" pitchFamily="34" charset="0"/>
              </a:rPr>
              <a:t>Ca</a:t>
            </a:r>
            <a:r>
              <a:rPr lang="ru-RU" sz="2800" b="1" baseline="30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ru-RU" sz="2800" b="1" baseline="-25000" dirty="0">
                <a:latin typeface="Arial" pitchFamily="34" charset="0"/>
                <a:cs typeface="Arial" pitchFamily="34" charset="0"/>
              </a:rPr>
              <a:t> </a:t>
            </a:r>
            <a:r>
              <a:rPr lang="en-US" sz="2800" b="1" dirty="0">
                <a:latin typeface="Arial" pitchFamily="34" charset="0"/>
                <a:cs typeface="Arial" pitchFamily="34" charset="0"/>
              </a:rPr>
              <a:t>+ C</a:t>
            </a:r>
            <a:r>
              <a:rPr lang="ru-RU" sz="2800" b="1" baseline="30000" dirty="0">
                <a:latin typeface="Arial" pitchFamily="34" charset="0"/>
                <a:cs typeface="Arial" pitchFamily="34" charset="0"/>
              </a:rPr>
              <a:t>+4</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ru-RU" sz="2800" b="1" baseline="-25000" dirty="0">
                <a:latin typeface="Arial" pitchFamily="34" charset="0"/>
                <a:cs typeface="Arial" pitchFamily="34" charset="0"/>
              </a:rPr>
              <a:t>2</a:t>
            </a:r>
            <a:r>
              <a:rPr lang="en-US" sz="2800" b="1" dirty="0">
                <a:latin typeface="Arial" pitchFamily="34" charset="0"/>
                <a:cs typeface="Arial" pitchFamily="34" charset="0"/>
              </a:rPr>
              <a:t> → </a:t>
            </a:r>
            <a:r>
              <a:rPr lang="en-US" sz="2800" b="1" dirty="0" err="1">
                <a:latin typeface="Arial" pitchFamily="34" charset="0"/>
                <a:cs typeface="Arial" pitchFamily="34" charset="0"/>
              </a:rPr>
              <a:t>Ca</a:t>
            </a:r>
            <a:r>
              <a:rPr lang="ru-RU" sz="2800" b="1" baseline="30000" dirty="0">
                <a:latin typeface="Arial" pitchFamily="34" charset="0"/>
                <a:cs typeface="Arial" pitchFamily="34" charset="0"/>
              </a:rPr>
              <a:t>+2</a:t>
            </a:r>
            <a:r>
              <a:rPr lang="en-US" sz="2800" b="1" dirty="0">
                <a:latin typeface="Arial" pitchFamily="34" charset="0"/>
                <a:cs typeface="Arial" pitchFamily="34" charset="0"/>
              </a:rPr>
              <a:t>C</a:t>
            </a:r>
            <a:r>
              <a:rPr lang="ru-RU" sz="2800" b="1" baseline="30000" dirty="0">
                <a:latin typeface="Arial" pitchFamily="34" charset="0"/>
                <a:cs typeface="Arial" pitchFamily="34" charset="0"/>
              </a:rPr>
              <a:t>+4</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en-US" sz="2800" b="1" baseline="-25000" dirty="0">
                <a:latin typeface="Arial" pitchFamily="34" charset="0"/>
                <a:cs typeface="Arial" pitchFamily="34" charset="0"/>
              </a:rPr>
              <a:t>3</a:t>
            </a:r>
            <a:endParaRPr lang="ru-RU" sz="2800" b="1" dirty="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60648"/>
            <a:ext cx="8786874" cy="2800767"/>
          </a:xfrm>
          <a:prstGeom prst="rect">
            <a:avLst/>
          </a:prstGeom>
        </p:spPr>
        <p:txBody>
          <a:bodyPr wrap="square">
            <a:spAutoFit/>
          </a:bodyPr>
          <a:lstStyle/>
          <a:p>
            <a:pPr lvl="0" indent="450850" algn="just" fontAlgn="base">
              <a:lnSpc>
                <a:spcPct val="80000"/>
              </a:lnSpc>
              <a:spcBef>
                <a:spcPct val="0"/>
              </a:spcBef>
              <a:spcAft>
                <a:spcPct val="0"/>
              </a:spcAft>
            </a:pPr>
            <a:r>
              <a:rPr lang="en-US" sz="2800" b="1" dirty="0">
                <a:latin typeface="Arial" pitchFamily="34" charset="0"/>
                <a:ea typeface="Times New Roman" pitchFamily="18" charset="0"/>
                <a:cs typeface="Arial" pitchFamily="34" charset="0"/>
              </a:rPr>
              <a:t>2</a:t>
            </a:r>
            <a:r>
              <a:rPr lang="ru-RU" sz="2800" b="1" dirty="0">
                <a:latin typeface="Arial" pitchFamily="34" charset="0"/>
                <a:ea typeface="Times New Roman" pitchFamily="18" charset="0"/>
                <a:cs typeface="Arial" pitchFamily="34" charset="0"/>
              </a:rPr>
              <a:t>. Реакции, которые протекают </a:t>
            </a:r>
            <a:r>
              <a:rPr lang="en-US" sz="2800" b="1" u="sng" dirty="0">
                <a:solidFill>
                  <a:srgbClr val="180DA3"/>
                </a:solidFill>
                <a:latin typeface="Arial" pitchFamily="34" charset="0"/>
                <a:ea typeface="Times New Roman" pitchFamily="18" charset="0"/>
                <a:cs typeface="Arial" pitchFamily="34" charset="0"/>
              </a:rPr>
              <a:t>c</a:t>
            </a:r>
            <a:r>
              <a:rPr lang="ru-RU" sz="2800" b="1" u="sng" dirty="0">
                <a:solidFill>
                  <a:srgbClr val="180DA3"/>
                </a:solidFill>
                <a:latin typeface="Arial" pitchFamily="34" charset="0"/>
                <a:ea typeface="Times New Roman" pitchFamily="18" charset="0"/>
                <a:cs typeface="Arial" pitchFamily="34" charset="0"/>
              </a:rPr>
              <a:t> изменением степени окисления</a:t>
            </a:r>
            <a:r>
              <a:rPr lang="ru-RU" sz="2800" b="1" dirty="0">
                <a:solidFill>
                  <a:srgbClr val="180DA3"/>
                </a:solidFill>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sym typeface="Wingdings" pitchFamily="2" charset="2"/>
              </a:rPr>
              <a:t>(</a:t>
            </a:r>
            <a:r>
              <a:rPr lang="ru-RU" sz="2800" b="1" dirty="0" err="1">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a:t>
            </a:r>
            <a:r>
              <a:rPr lang="ru-RU" sz="2800" b="1" dirty="0" err="1">
                <a:latin typeface="Arial" pitchFamily="34" charset="0"/>
                <a:ea typeface="Times New Roman" pitchFamily="18" charset="0"/>
                <a:cs typeface="Arial" pitchFamily="34" charset="0"/>
                <a:sym typeface="Wingdings" pitchFamily="2" charset="2"/>
              </a:rPr>
              <a:t>кислительно</a:t>
            </a:r>
            <a:r>
              <a:rPr lang="ru-RU" sz="2800" b="1" dirty="0">
                <a:latin typeface="Arial" pitchFamily="34" charset="0"/>
                <a:ea typeface="Times New Roman" pitchFamily="18" charset="0"/>
                <a:cs typeface="Arial" pitchFamily="34" charset="0"/>
                <a:sym typeface="Wingdings" pitchFamily="2" charset="2"/>
              </a:rPr>
              <a:t>-</a:t>
            </a:r>
            <a:r>
              <a:rPr lang="ru-RU" sz="2800" b="1" dirty="0">
                <a:solidFill>
                  <a:srgbClr val="C00000"/>
                </a:solidFill>
                <a:latin typeface="Arial" pitchFamily="34" charset="0"/>
                <a:ea typeface="Times New Roman" pitchFamily="18" charset="0"/>
                <a:cs typeface="Arial" pitchFamily="34" charset="0"/>
                <a:sym typeface="Wingdings" pitchFamily="2" charset="2"/>
              </a:rPr>
              <a:t>в</a:t>
            </a:r>
            <a:r>
              <a:rPr lang="ru-RU" sz="2800" b="1" dirty="0">
                <a:latin typeface="Arial" pitchFamily="34" charset="0"/>
                <a:ea typeface="Times New Roman" pitchFamily="18" charset="0"/>
                <a:cs typeface="Arial" pitchFamily="34" charset="0"/>
                <a:sym typeface="Wingdings" pitchFamily="2" charset="2"/>
              </a:rPr>
              <a:t>осстановительные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р</a:t>
            </a:r>
            <a:r>
              <a:rPr lang="ru-RU" sz="2800" b="1" dirty="0">
                <a:latin typeface="Arial" pitchFamily="34" charset="0"/>
                <a:ea typeface="Times New Roman" pitchFamily="18" charset="0"/>
                <a:cs typeface="Arial" pitchFamily="34" charset="0"/>
                <a:sym typeface="Wingdings" pitchFamily="2" charset="2"/>
              </a:rPr>
              <a:t>еакции или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ОВР</a:t>
            </a:r>
            <a:r>
              <a:rPr lang="ru-RU" sz="2800" b="1" dirty="0">
                <a:latin typeface="Arial" pitchFamily="34" charset="0"/>
                <a:ea typeface="Times New Roman" pitchFamily="18" charset="0"/>
                <a:cs typeface="Arial" pitchFamily="34" charset="0"/>
                <a:sym typeface="Wingdings" pitchFamily="2" charset="2"/>
              </a:rPr>
              <a:t>)</a:t>
            </a:r>
            <a:endParaRPr lang="ru-RU" sz="2800" b="1" dirty="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800" b="1" dirty="0">
                <a:latin typeface="Arial" pitchFamily="34" charset="0"/>
                <a:ea typeface="Times New Roman" pitchFamily="18" charset="0"/>
                <a:cs typeface="Arial" pitchFamily="34" charset="0"/>
              </a:rPr>
              <a:t>а) </a:t>
            </a:r>
            <a:r>
              <a:rPr lang="ru-RU" sz="2800" b="1" u="sng"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a:latin typeface="Arial" pitchFamily="34" charset="0"/>
                <a:ea typeface="Times New Roman" pitchFamily="18" charset="0"/>
                <a:cs typeface="Arial" pitchFamily="34" charset="0"/>
              </a:rPr>
              <a:t> реакции, в которых окислитель и восстановитель находятся в разных веществах </a:t>
            </a:r>
          </a:p>
          <a:p>
            <a:pPr lvl="0" algn="ctr" eaLnBrk="0" fontAlgn="base" hangingPunct="0">
              <a:lnSpc>
                <a:spcPct val="80000"/>
              </a:lnSpc>
              <a:spcBef>
                <a:spcPct val="0"/>
              </a:spcBef>
              <a:spcAft>
                <a:spcPct val="0"/>
              </a:spcAft>
            </a:pPr>
            <a:r>
              <a:rPr lang="ru-RU" sz="2800" b="1" dirty="0">
                <a:latin typeface="Arial" pitchFamily="34" charset="0"/>
                <a:cs typeface="Arial" pitchFamily="34" charset="0"/>
              </a:rPr>
              <a:t>4</a:t>
            </a:r>
            <a:r>
              <a:rPr lang="en-US" sz="2800" b="1" dirty="0">
                <a:solidFill>
                  <a:srgbClr val="1D6F1D"/>
                </a:solidFill>
                <a:effectLst>
                  <a:outerShdw blurRad="38100" dist="38100" dir="2700000" algn="tl">
                    <a:srgbClr val="000000">
                      <a:alpha val="43137"/>
                    </a:srgbClr>
                  </a:outerShdw>
                </a:effectLst>
                <a:latin typeface="Arial" pitchFamily="34" charset="0"/>
                <a:cs typeface="Arial" pitchFamily="34" charset="0"/>
              </a:rPr>
              <a:t>N</a:t>
            </a:r>
            <a:r>
              <a:rPr lang="ru-RU" sz="2800" b="1" baseline="30000" dirty="0">
                <a:solidFill>
                  <a:srgbClr val="1D6F1D"/>
                </a:solidFill>
                <a:effectLst>
                  <a:outerShdw blurRad="38100" dist="38100" dir="2700000" algn="tl">
                    <a:srgbClr val="000000">
                      <a:alpha val="43137"/>
                    </a:srgbClr>
                  </a:outerShdw>
                </a:effectLst>
                <a:latin typeface="Arial" pitchFamily="34" charset="0"/>
                <a:cs typeface="Arial" pitchFamily="34" charset="0"/>
              </a:rPr>
              <a:t>–3</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3 </a:t>
            </a:r>
            <a:r>
              <a:rPr lang="ru-RU" sz="2800" b="1" baseline="-25000" dirty="0">
                <a:latin typeface="Arial" pitchFamily="34" charset="0"/>
                <a:cs typeface="Arial" pitchFamily="34" charset="0"/>
              </a:rPr>
              <a:t>   </a:t>
            </a:r>
            <a:r>
              <a:rPr lang="en-US" sz="2800" b="1" dirty="0">
                <a:latin typeface="Arial" pitchFamily="34" charset="0"/>
                <a:cs typeface="Arial" pitchFamily="34" charset="0"/>
              </a:rPr>
              <a:t>+ </a:t>
            </a:r>
            <a:r>
              <a:rPr lang="ru-RU" sz="2800" b="1" dirty="0">
                <a:latin typeface="Arial" pitchFamily="34" charset="0"/>
                <a:cs typeface="Arial" pitchFamily="34" charset="0"/>
              </a:rPr>
              <a:t>  </a:t>
            </a:r>
            <a:r>
              <a:rPr lang="en-US" sz="2800" b="1" dirty="0">
                <a:latin typeface="Arial" pitchFamily="34" charset="0"/>
                <a:cs typeface="Arial" pitchFamily="34" charset="0"/>
              </a:rPr>
              <a:t>5</a:t>
            </a: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O</a:t>
            </a:r>
            <a:r>
              <a:rPr lang="ru-RU" sz="2800" b="1" baseline="-25000" dirty="0">
                <a:solidFill>
                  <a:srgbClr val="002060"/>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solidFill>
                  <a:srgbClr val="002060"/>
                </a:solidFill>
                <a:effectLst>
                  <a:outerShdw blurRad="38100" dist="38100" dir="2700000" algn="tl">
                    <a:srgbClr val="000000">
                      <a:alpha val="43137"/>
                    </a:srgbClr>
                  </a:outerShdw>
                </a:effectLst>
                <a:latin typeface="Arial" pitchFamily="34" charset="0"/>
                <a:cs typeface="Arial" pitchFamily="34" charset="0"/>
              </a:rPr>
              <a:t>0</a:t>
            </a:r>
            <a:r>
              <a:rPr lang="ru-RU" sz="2800" b="1" baseline="-25000"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2800" b="1" dirty="0">
                <a:latin typeface="Arial" pitchFamily="34" charset="0"/>
                <a:cs typeface="Arial" pitchFamily="34" charset="0"/>
              </a:rPr>
              <a:t>→ 4N</a:t>
            </a:r>
            <a:r>
              <a:rPr lang="ru-RU" sz="2800" b="1" baseline="30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r>
              <a:rPr lang="en-US" sz="2800" b="1" dirty="0">
                <a:latin typeface="Arial" pitchFamily="34" charset="0"/>
                <a:cs typeface="Arial" pitchFamily="34" charset="0"/>
              </a:rPr>
              <a:t> + </a:t>
            </a:r>
            <a:r>
              <a:rPr lang="ru-RU" sz="2800" b="1" dirty="0">
                <a:latin typeface="Arial" pitchFamily="34" charset="0"/>
                <a:cs typeface="Arial" pitchFamily="34" charset="0"/>
              </a:rPr>
              <a:t>  6</a:t>
            </a:r>
            <a:r>
              <a:rPr lang="en-US" sz="2800" b="1" dirty="0">
                <a:latin typeface="Arial" pitchFamily="34" charset="0"/>
                <a:cs typeface="Arial" pitchFamily="34" charset="0"/>
              </a:rPr>
              <a:t>H</a:t>
            </a:r>
            <a:r>
              <a:rPr lang="ru-RU" sz="2800" b="1" baseline="30000"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 –2</a:t>
            </a:r>
            <a:endParaRPr lang="ru-RU" sz="2800" b="1" dirty="0">
              <a:latin typeface="Arial" pitchFamily="34" charset="0"/>
              <a:cs typeface="Arial" pitchFamily="34" charset="0"/>
            </a:endParaRPr>
          </a:p>
          <a:p>
            <a:pPr lvl="0" eaLnBrk="0" fontAlgn="base" hangingPunct="0">
              <a:lnSpc>
                <a:spcPct val="80000"/>
              </a:lnSpc>
              <a:spcBef>
                <a:spcPct val="0"/>
              </a:spcBef>
              <a:spcAft>
                <a:spcPct val="0"/>
              </a:spcAft>
            </a:pPr>
            <a:r>
              <a:rPr lang="ru-RU" sz="2400" b="1">
                <a:latin typeface="Arial" pitchFamily="34" charset="0"/>
                <a:cs typeface="Arial" pitchFamily="34" charset="0"/>
              </a:rPr>
              <a:t>  </a:t>
            </a:r>
            <a:r>
              <a:rPr lang="ru-RU" sz="2400" b="1" dirty="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400" b="1" dirty="0">
                <a:latin typeface="Arial" pitchFamily="34" charset="0"/>
                <a:cs typeface="Arial" pitchFamily="34" charset="0"/>
              </a:rPr>
              <a:t> </a:t>
            </a:r>
            <a:r>
              <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323528" y="4869160"/>
            <a:ext cx="8044928" cy="757130"/>
          </a:xfrm>
          <a:prstGeom prst="rect">
            <a:avLst/>
          </a:prstGeom>
        </p:spPr>
        <p:txBody>
          <a:bodyPr wrap="square">
            <a:spAutoFit/>
          </a:bodyPr>
          <a:lstStyle/>
          <a:p>
            <a:pPr lvl="0" indent="441325" algn="just" eaLnBrk="0" fontAlgn="base" hangingPunct="0">
              <a:lnSpc>
                <a:spcPct val="80000"/>
              </a:lnSpc>
              <a:spcBef>
                <a:spcPct val="0"/>
              </a:spcBef>
              <a:spcAft>
                <a:spcPct val="0"/>
              </a:spcAft>
            </a:pPr>
            <a:r>
              <a:rPr lang="ru-RU" sz="2700" b="1" dirty="0">
                <a:latin typeface="Arial" pitchFamily="34" charset="0"/>
                <a:ea typeface="Times New Roman" pitchFamily="18" charset="0"/>
                <a:cs typeface="Arial" pitchFamily="34" charset="0"/>
              </a:rPr>
              <a:t>Реакция протекает в присутствии катализатора (платины)</a:t>
            </a:r>
            <a:endParaRPr lang="en-US" sz="2700" b="1" baseline="-25000" dirty="0">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52143531"/>
              </p:ext>
            </p:extLst>
          </p:nvPr>
        </p:nvGraphicFramePr>
        <p:xfrm>
          <a:off x="177614" y="3356992"/>
          <a:ext cx="8786874" cy="792480"/>
        </p:xfrm>
        <a:graphic>
          <a:graphicData uri="http://schemas.openxmlformats.org/drawingml/2006/table">
            <a:tbl>
              <a:tblPr>
                <a:tableStyleId>{5C22544A-7EE6-4342-B048-85BDC9FD1C3A}</a:tableStyleId>
              </a:tblPr>
              <a:tblGrid>
                <a:gridCol w="2594186">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5904656">
                  <a:extLst>
                    <a:ext uri="{9D8B030D-6E8A-4147-A177-3AD203B41FA5}">
                      <a16:colId xmlns:a16="http://schemas.microsoft.com/office/drawing/2014/main" val="20002"/>
                    </a:ext>
                  </a:extLst>
                </a:gridCol>
              </a:tblGrid>
              <a:tr h="0">
                <a:tc>
                  <a:txBody>
                    <a:bodyPr/>
                    <a:lstStyle/>
                    <a:p>
                      <a:pPr algn="ctr">
                        <a:spcAft>
                          <a:spcPts val="0"/>
                        </a:spcAft>
                      </a:pPr>
                      <a:r>
                        <a:rPr lang="en-US" sz="2600" b="1" dirty="0">
                          <a:latin typeface="Arial" pitchFamily="34" charset="0"/>
                          <a:cs typeface="Arial" pitchFamily="34" charset="0"/>
                        </a:rPr>
                        <a:t>O</a:t>
                      </a:r>
                      <a:r>
                        <a:rPr lang="ru-RU" sz="2600" b="1" baseline="-25000" dirty="0">
                          <a:latin typeface="Arial" pitchFamily="34" charset="0"/>
                          <a:cs typeface="Arial" pitchFamily="34" charset="0"/>
                        </a:rPr>
                        <a:t>2</a:t>
                      </a:r>
                      <a:r>
                        <a:rPr lang="ru-RU" sz="2600" b="1" baseline="30000" dirty="0">
                          <a:latin typeface="Arial" pitchFamily="34" charset="0"/>
                          <a:cs typeface="Arial" pitchFamily="34" charset="0"/>
                        </a:rPr>
                        <a:t>0</a:t>
                      </a:r>
                      <a:r>
                        <a:rPr lang="ru-RU" sz="2600" b="1" baseline="-25000" dirty="0">
                          <a:latin typeface="Arial" pitchFamily="34" charset="0"/>
                          <a:cs typeface="Arial" pitchFamily="34" charset="0"/>
                        </a:rPr>
                        <a:t> </a:t>
                      </a:r>
                      <a:r>
                        <a:rPr lang="ru-RU" sz="2600" b="1" dirty="0">
                          <a:effectLst/>
                        </a:rPr>
                        <a:t>+ 4ē = 2</a:t>
                      </a:r>
                      <a:r>
                        <a:rPr lang="en-US" sz="2600" b="1" dirty="0">
                          <a:latin typeface="Arial" pitchFamily="34" charset="0"/>
                          <a:cs typeface="Arial" pitchFamily="34" charset="0"/>
                        </a:rPr>
                        <a:t>O</a:t>
                      </a:r>
                      <a:r>
                        <a:rPr lang="ru-RU" sz="2600" b="1" baseline="30000" dirty="0">
                          <a:latin typeface="Arial" pitchFamily="34" charset="0"/>
                          <a:cs typeface="Arial" pitchFamily="34" charset="0"/>
                        </a:rPr>
                        <a:t> –2</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5</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восстановление, </a:t>
                      </a:r>
                      <a:r>
                        <a:rPr lang="en-US" sz="2600" b="1" dirty="0">
                          <a:latin typeface="Arial" pitchFamily="34" charset="0"/>
                          <a:cs typeface="Arial" pitchFamily="34" charset="0"/>
                        </a:rPr>
                        <a:t>O</a:t>
                      </a:r>
                      <a:r>
                        <a:rPr lang="ru-RU" sz="2600" b="1" baseline="-25000" dirty="0">
                          <a:latin typeface="Arial" pitchFamily="34" charset="0"/>
                          <a:cs typeface="Arial" pitchFamily="34" charset="0"/>
                        </a:rPr>
                        <a:t>2</a:t>
                      </a:r>
                      <a:r>
                        <a:rPr lang="ru-RU" sz="2600" b="1" baseline="30000" dirty="0">
                          <a:latin typeface="Arial" pitchFamily="34" charset="0"/>
                          <a:cs typeface="Arial" pitchFamily="34" charset="0"/>
                        </a:rPr>
                        <a:t>0</a:t>
                      </a:r>
                      <a:r>
                        <a:rPr lang="ru-RU" sz="2600" b="1" baseline="30000" dirty="0">
                          <a:effectLst/>
                        </a:rPr>
                        <a:t> </a:t>
                      </a:r>
                      <a:r>
                        <a:rPr lang="ru-RU" sz="2600" b="1" dirty="0">
                          <a:effectLst/>
                        </a:rPr>
                        <a:t>– 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gn="ctr">
                        <a:spcAft>
                          <a:spcPts val="0"/>
                        </a:spcAft>
                      </a:pPr>
                      <a:r>
                        <a:rPr lang="en-US" sz="2600" b="1" dirty="0">
                          <a:effectLst/>
                        </a:rPr>
                        <a:t>N </a:t>
                      </a:r>
                      <a:r>
                        <a:rPr lang="en-US" sz="2600" b="1" baseline="30000" dirty="0">
                          <a:effectLst/>
                        </a:rPr>
                        <a:t>–3 </a:t>
                      </a:r>
                      <a:r>
                        <a:rPr lang="ru-RU" sz="2600" b="1" dirty="0">
                          <a:effectLst/>
                        </a:rPr>
                        <a:t>– 5ē = </a:t>
                      </a:r>
                      <a:r>
                        <a:rPr lang="en-US" sz="2600" b="1" dirty="0">
                          <a:effectLst/>
                        </a:rPr>
                        <a:t>N</a:t>
                      </a:r>
                      <a:r>
                        <a:rPr lang="ru-RU" sz="2600" b="1" baseline="30000" dirty="0">
                          <a:effectLst/>
                        </a:rPr>
                        <a:t>+2</a:t>
                      </a:r>
                      <a:r>
                        <a:rPr lang="en-US" sz="2600" b="1" baseline="30000" dirty="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4</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окисление, </a:t>
                      </a:r>
                      <a:r>
                        <a:rPr lang="en-US" sz="2600" b="1" dirty="0">
                          <a:effectLst/>
                        </a:rPr>
                        <a:t>N </a:t>
                      </a:r>
                      <a:r>
                        <a:rPr lang="en-US" sz="2600" b="1" baseline="30000" dirty="0">
                          <a:effectLst/>
                        </a:rPr>
                        <a:t>– 3  </a:t>
                      </a:r>
                      <a:r>
                        <a:rPr lang="ru-RU" sz="2600" b="1" dirty="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52674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388982"/>
            <a:ext cx="8786874" cy="2431435"/>
          </a:xfrm>
          <a:prstGeom prst="rect">
            <a:avLst/>
          </a:prstGeom>
        </p:spPr>
        <p:txBody>
          <a:bodyPr wrap="square">
            <a:spAutoFit/>
          </a:bodyPr>
          <a:lstStyle/>
          <a:p>
            <a:pPr lvl="0" indent="449263" algn="just" eaLnBrk="0" fontAlgn="base" hangingPunct="0">
              <a:lnSpc>
                <a:spcPct val="80000"/>
              </a:lnSpc>
              <a:spcBef>
                <a:spcPct val="0"/>
              </a:spcBef>
              <a:spcAft>
                <a:spcPct val="0"/>
              </a:spcAft>
            </a:pPr>
            <a:r>
              <a:rPr lang="ru-RU" sz="2800" b="1" dirty="0">
                <a:latin typeface="Arial" pitchFamily="34" charset="0"/>
                <a:ea typeface="Times New Roman" pitchFamily="18" charset="0"/>
                <a:cs typeface="Arial" pitchFamily="34" charset="0"/>
              </a:rPr>
              <a:t>б) </a:t>
            </a:r>
            <a:r>
              <a:rPr lang="ru-RU" sz="2800" b="1" u="sng"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внутри</a:t>
            </a:r>
            <a:r>
              <a:rPr lang="ru-RU" sz="28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a:latin typeface="Arial" pitchFamily="34" charset="0"/>
                <a:ea typeface="Times New Roman" pitchFamily="18" charset="0"/>
                <a:cs typeface="Arial" pitchFamily="34" charset="0"/>
              </a:rPr>
              <a:t> реакции, в которых в одном и том же веществе атомы одного элемента являются окислителями, а атомы другого – восстановителями</a:t>
            </a:r>
          </a:p>
          <a:p>
            <a:pPr algn="ctr" eaLnBrk="0" fontAlgn="base" hangingPunct="0">
              <a:lnSpc>
                <a:spcPct val="80000"/>
              </a:lnSpc>
              <a:spcBef>
                <a:spcPct val="0"/>
              </a:spcBef>
              <a:spcAft>
                <a:spcPct val="0"/>
              </a:spcAft>
            </a:pPr>
            <a:r>
              <a:rPr lang="en-US" sz="2800" b="1" dirty="0">
                <a:latin typeface="Arial" pitchFamily="34" charset="0"/>
                <a:cs typeface="Arial" pitchFamily="34" charset="0"/>
              </a:rPr>
              <a:t>2K</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+5</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a:latin typeface="Arial" pitchFamily="34" charset="0"/>
                <a:cs typeface="Arial" pitchFamily="34" charset="0"/>
              </a:rPr>
              <a:t>3 </a:t>
            </a:r>
            <a:r>
              <a:rPr lang="en-US" sz="2800" b="1" dirty="0">
                <a:latin typeface="Arial" pitchFamily="34" charset="0"/>
                <a:cs typeface="Arial" pitchFamily="34" charset="0"/>
              </a:rPr>
              <a:t>→ 2K</a:t>
            </a:r>
            <a:r>
              <a:rPr lang="ru-RU" sz="2800" b="1" baseline="30000" dirty="0">
                <a:latin typeface="Arial" pitchFamily="34" charset="0"/>
                <a:cs typeface="Arial" pitchFamily="34" charset="0"/>
              </a:rPr>
              <a:t>+</a:t>
            </a:r>
            <a:r>
              <a:rPr lang="en-US" sz="2800" b="1" dirty="0" err="1">
                <a:latin typeface="Arial" pitchFamily="34" charset="0"/>
                <a:cs typeface="Arial" pitchFamily="34" charset="0"/>
              </a:rPr>
              <a:t>Cl</a:t>
            </a:r>
            <a:r>
              <a:rPr lang="ru-RU" sz="2800" b="1" baseline="30000" dirty="0">
                <a:latin typeface="Arial" pitchFamily="34" charset="0"/>
                <a:cs typeface="Arial" pitchFamily="34" charset="0"/>
              </a:rPr>
              <a:t> –</a:t>
            </a:r>
            <a:r>
              <a:rPr lang="en-US" sz="2800" b="1" dirty="0">
                <a:latin typeface="Arial" pitchFamily="34" charset="0"/>
                <a:cs typeface="Arial" pitchFamily="34" charset="0"/>
              </a:rPr>
              <a:t> + 3O</a:t>
            </a:r>
            <a:r>
              <a:rPr lang="ru-RU" sz="2800" b="1" baseline="30000" dirty="0">
                <a:latin typeface="Arial" pitchFamily="34" charset="0"/>
                <a:cs typeface="Arial" pitchFamily="34" charset="0"/>
              </a:rPr>
              <a:t>0</a:t>
            </a:r>
            <a:r>
              <a:rPr lang="en-US" sz="2800" b="1" baseline="-25000" dirty="0">
                <a:latin typeface="Arial" pitchFamily="34" charset="0"/>
                <a:cs typeface="Arial" pitchFamily="34" charset="0"/>
              </a:rPr>
              <a:t>2</a:t>
            </a:r>
            <a:endParaRPr lang="ru-RU" sz="2800" b="1" baseline="-25000" dirty="0">
              <a:latin typeface="Arial" pitchFamily="34" charset="0"/>
              <a:cs typeface="Arial" pitchFamily="34" charset="0"/>
            </a:endParaRPr>
          </a:p>
          <a:p>
            <a:pPr lvl="0" eaLnBrk="0" fontAlgn="base" hangingPunct="0">
              <a:lnSpc>
                <a:spcPct val="80000"/>
              </a:lnSpc>
              <a:spcBef>
                <a:spcPct val="0"/>
              </a:spcBef>
              <a:spcAft>
                <a:spcPct val="0"/>
              </a:spcAft>
            </a:pPr>
            <a:endParaRPr lang="ru-RU" sz="2500" b="1" dirty="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lnSpc>
                <a:spcPct val="80000"/>
              </a:lnSpc>
              <a:spcBef>
                <a:spcPct val="0"/>
              </a:spcBef>
              <a:spcAft>
                <a:spcPct val="0"/>
              </a:spcAft>
            </a:pPr>
            <a:r>
              <a:rPr lang="en-US" sz="2500" b="1" dirty="0">
                <a:solidFill>
                  <a:srgbClr val="1D6F1D"/>
                </a:solidFill>
                <a:effectLst>
                  <a:outerShdw blurRad="38100" dist="38100" dir="2700000" algn="tl">
                    <a:srgbClr val="000000">
                      <a:alpha val="43137"/>
                    </a:srgbClr>
                  </a:outerShdw>
                </a:effectLst>
                <a:latin typeface="Arial" pitchFamily="34" charset="0"/>
                <a:cs typeface="Arial" pitchFamily="34" charset="0"/>
              </a:rPr>
              <a:t>            </a:t>
            </a:r>
            <a:r>
              <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2500" b="1" dirty="0">
                <a:solidFill>
                  <a:srgbClr val="1D6F1D"/>
                </a:solidFill>
                <a:effectLst>
                  <a:outerShdw blurRad="38100" dist="38100" dir="2700000" algn="tl">
                    <a:srgbClr val="000000">
                      <a:alpha val="43137"/>
                    </a:srgbClr>
                  </a:outerShdw>
                </a:effectLst>
                <a:latin typeface="Arial" pitchFamily="34" charset="0"/>
                <a:cs typeface="Arial" pitchFamily="34" charset="0"/>
              </a:rPr>
              <a:t>   </a:t>
            </a:r>
            <a:r>
              <a:rPr lang="ru-RU" sz="2500" b="1" dirty="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en-US" sz="2500" b="1" dirty="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val="838174217"/>
              </p:ext>
            </p:extLst>
          </p:nvPr>
        </p:nvGraphicFramePr>
        <p:xfrm>
          <a:off x="107504" y="3079224"/>
          <a:ext cx="8966385" cy="792480"/>
        </p:xfrm>
        <a:graphic>
          <a:graphicData uri="http://schemas.openxmlformats.org/drawingml/2006/table">
            <a:tbl>
              <a:tblPr>
                <a:tableStyleId>{5C22544A-7EE6-4342-B048-85BDC9FD1C3A}</a:tableStyleId>
              </a:tblPr>
              <a:tblGrid>
                <a:gridCol w="2573705">
                  <a:extLst>
                    <a:ext uri="{9D8B030D-6E8A-4147-A177-3AD203B41FA5}">
                      <a16:colId xmlns:a16="http://schemas.microsoft.com/office/drawing/2014/main" val="20000"/>
                    </a:ext>
                  </a:extLst>
                </a:gridCol>
                <a:gridCol w="293916">
                  <a:extLst>
                    <a:ext uri="{9D8B030D-6E8A-4147-A177-3AD203B41FA5}">
                      <a16:colId xmlns:a16="http://schemas.microsoft.com/office/drawing/2014/main" val="20001"/>
                    </a:ext>
                  </a:extLst>
                </a:gridCol>
                <a:gridCol w="293916">
                  <a:extLst>
                    <a:ext uri="{9D8B030D-6E8A-4147-A177-3AD203B41FA5}">
                      <a16:colId xmlns:a16="http://schemas.microsoft.com/office/drawing/2014/main" val="20002"/>
                    </a:ext>
                  </a:extLst>
                </a:gridCol>
                <a:gridCol w="5804848">
                  <a:extLst>
                    <a:ext uri="{9D8B030D-6E8A-4147-A177-3AD203B41FA5}">
                      <a16:colId xmlns:a16="http://schemas.microsoft.com/office/drawing/2014/main" val="20003"/>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600" b="1" dirty="0">
                          <a:effectLst/>
                        </a:rPr>
                        <a:t>2</a:t>
                      </a:r>
                      <a:r>
                        <a:rPr lang="en-US" sz="2600" b="1" dirty="0">
                          <a:latin typeface="Arial" pitchFamily="34" charset="0"/>
                          <a:cs typeface="Arial" pitchFamily="34" charset="0"/>
                        </a:rPr>
                        <a:t>O</a:t>
                      </a:r>
                      <a:r>
                        <a:rPr lang="ru-RU" sz="2600" b="1" baseline="30000" dirty="0">
                          <a:latin typeface="Arial" pitchFamily="34" charset="0"/>
                          <a:cs typeface="Arial" pitchFamily="34" charset="0"/>
                        </a:rPr>
                        <a:t> –2 </a:t>
                      </a:r>
                      <a:r>
                        <a:rPr lang="ru-RU" sz="2600" b="1" dirty="0">
                          <a:effectLst/>
                        </a:rPr>
                        <a:t>– 4ē = </a:t>
                      </a:r>
                      <a:r>
                        <a:rPr lang="en-US" sz="2600" b="1" dirty="0">
                          <a:latin typeface="Arial" pitchFamily="34" charset="0"/>
                          <a:cs typeface="Arial" pitchFamily="34" charset="0"/>
                        </a:rPr>
                        <a:t>O</a:t>
                      </a:r>
                      <a:r>
                        <a:rPr lang="ru-RU" sz="2600" b="1" baseline="-25000" dirty="0">
                          <a:latin typeface="Arial" pitchFamily="34" charset="0"/>
                          <a:cs typeface="Arial" pitchFamily="34" charset="0"/>
                        </a:rPr>
                        <a:t>2</a:t>
                      </a:r>
                      <a:r>
                        <a:rPr lang="ru-RU" sz="2600" b="1" baseline="30000" dirty="0">
                          <a:latin typeface="Arial" pitchFamily="34" charset="0"/>
                          <a:cs typeface="Arial" pitchFamily="34" charset="0"/>
                        </a:rPr>
                        <a:t>0</a:t>
                      </a:r>
                      <a:r>
                        <a:rPr lang="ru-RU" sz="2600" b="1" baseline="-25000" dirty="0">
                          <a:latin typeface="Arial" pitchFamily="34" charset="0"/>
                          <a:cs typeface="Arial" pitchFamily="34" charset="0"/>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latin typeface="Times New Roman"/>
                          <a:ea typeface="Times New Roman"/>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3</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окисление, </a:t>
                      </a:r>
                      <a:r>
                        <a:rPr lang="en-US" sz="2600" b="1" dirty="0">
                          <a:latin typeface="Arial" pitchFamily="34" charset="0"/>
                          <a:cs typeface="Arial" pitchFamily="34" charset="0"/>
                        </a:rPr>
                        <a:t>O</a:t>
                      </a:r>
                      <a:r>
                        <a:rPr lang="ru-RU" sz="2600" b="1" baseline="30000" dirty="0">
                          <a:latin typeface="Arial" pitchFamily="34" charset="0"/>
                          <a:cs typeface="Arial" pitchFamily="34" charset="0"/>
                        </a:rPr>
                        <a:t> –2</a:t>
                      </a:r>
                      <a:r>
                        <a:rPr lang="ru-RU" sz="2600" b="1" baseline="30000" dirty="0">
                          <a:effectLst/>
                        </a:rPr>
                        <a:t> </a:t>
                      </a:r>
                      <a:r>
                        <a:rPr lang="ru-RU" sz="2600" b="1" dirty="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gn="ctr">
                        <a:spcAft>
                          <a:spcPts val="0"/>
                        </a:spcAft>
                      </a:pPr>
                      <a:r>
                        <a:rPr lang="en-US" sz="2600" b="1" dirty="0" err="1">
                          <a:latin typeface="Arial" pitchFamily="34" charset="0"/>
                          <a:cs typeface="Arial" pitchFamily="34" charset="0"/>
                        </a:rPr>
                        <a:t>Cl</a:t>
                      </a:r>
                      <a:r>
                        <a:rPr lang="ru-RU" sz="2600" b="1" baseline="30000" dirty="0">
                          <a:latin typeface="Arial" pitchFamily="34" charset="0"/>
                          <a:cs typeface="Arial" pitchFamily="34" charset="0"/>
                        </a:rPr>
                        <a:t>+5</a:t>
                      </a:r>
                      <a:r>
                        <a:rPr lang="en-US" sz="2600" b="1" baseline="30000" dirty="0">
                          <a:effectLst/>
                        </a:rPr>
                        <a:t> </a:t>
                      </a:r>
                      <a:r>
                        <a:rPr lang="ru-RU" sz="2600" b="1" dirty="0">
                          <a:effectLst/>
                        </a:rPr>
                        <a:t>+ 6ē = </a:t>
                      </a:r>
                      <a:r>
                        <a:rPr lang="en-US" sz="2600" b="1" dirty="0" err="1">
                          <a:latin typeface="Arial" pitchFamily="34" charset="0"/>
                          <a:cs typeface="Arial" pitchFamily="34" charset="0"/>
                        </a:rPr>
                        <a:t>Cl</a:t>
                      </a:r>
                      <a:r>
                        <a:rPr lang="ru-RU" sz="2600" b="1" baseline="30000" dirty="0">
                          <a:latin typeface="Arial" pitchFamily="34" charset="0"/>
                          <a:cs typeface="Arial" pitchFamily="34" charset="0"/>
                        </a:rPr>
                        <a:t> –</a:t>
                      </a:r>
                      <a:r>
                        <a:rPr lang="en-US" sz="2600" b="1" baseline="30000" dirty="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latin typeface="Times New Roman"/>
                          <a:ea typeface="Times New Roman"/>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восстановление, </a:t>
                      </a:r>
                      <a:r>
                        <a:rPr lang="en-US" sz="2600" b="1" dirty="0" err="1">
                          <a:latin typeface="Arial" pitchFamily="34" charset="0"/>
                          <a:cs typeface="Arial" pitchFamily="34" charset="0"/>
                        </a:rPr>
                        <a:t>Cl</a:t>
                      </a:r>
                      <a:r>
                        <a:rPr lang="ru-RU" sz="2600" b="1" baseline="30000" dirty="0">
                          <a:latin typeface="Arial" pitchFamily="34" charset="0"/>
                          <a:cs typeface="Arial" pitchFamily="34" charset="0"/>
                        </a:rPr>
                        <a:t>+5</a:t>
                      </a:r>
                      <a:r>
                        <a:rPr lang="en-US" sz="2600" b="1" baseline="30000" dirty="0">
                          <a:effectLst/>
                        </a:rPr>
                        <a:t> </a:t>
                      </a:r>
                      <a:r>
                        <a:rPr lang="ru-RU" sz="2600" b="1" dirty="0">
                          <a:effectLst/>
                        </a:rPr>
                        <a:t>–окислитель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cxnSp>
        <p:nvCxnSpPr>
          <p:cNvPr id="14" name="Прямая со стрелкой 13"/>
          <p:cNvCxnSpPr/>
          <p:nvPr/>
        </p:nvCxnSpPr>
        <p:spPr>
          <a:xfrm flipH="1">
            <a:off x="2555776" y="2060848"/>
            <a:ext cx="288032" cy="360040"/>
          </a:xfrm>
          <a:prstGeom prst="straightConnector1">
            <a:avLst/>
          </a:prstGeom>
          <a:ln w="57150">
            <a:solidFill>
              <a:srgbClr val="180DA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3635896" y="2077604"/>
            <a:ext cx="504056" cy="343284"/>
          </a:xfrm>
          <a:prstGeom prst="straightConnector1">
            <a:avLst/>
          </a:prstGeom>
          <a:ln w="57150">
            <a:solidFill>
              <a:srgbClr val="1D6F1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75520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rId2" action="ppaction://hlinksldjump"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вишневым или желтым цветом</a:t>
            </a:r>
          </a:p>
        </p:txBody>
      </p:sp>
      <p:sp>
        <p:nvSpPr>
          <p:cNvPr id="494598" name="Прямоугольник 12"/>
          <p:cNvSpPr>
            <a:spLocks noChangeArrowheads="1"/>
          </p:cNvSpPr>
          <p:nvPr/>
        </p:nvSpPr>
        <p:spPr bwMode="auto">
          <a:xfrm>
            <a:off x="1" y="2339471"/>
            <a:ext cx="2944812" cy="1201098"/>
          </a:xfrm>
          <a:prstGeom prst="rect">
            <a:avLst/>
          </a:prstGeom>
          <a:noFill/>
          <a:ln w="9525">
            <a:noFill/>
            <a:miter lim="800000"/>
            <a:headEnd/>
            <a:tailEnd/>
          </a:ln>
        </p:spPr>
        <p:txBody>
          <a:bodyPr wrap="square">
            <a:spAutoFit/>
          </a:bodyPr>
          <a:lstStyle/>
          <a:p>
            <a:pPr algn="ctr" fontAlgn="auto">
              <a:lnSpc>
                <a:spcPct val="75000"/>
              </a:lnSpc>
              <a:spcBef>
                <a:spcPts val="0"/>
              </a:spcBef>
              <a:spcAft>
                <a:spcPts val="0"/>
              </a:spcAft>
              <a:defRPr/>
            </a:pPr>
            <a:r>
              <a:rPr lang="ru-RU" sz="2400" b="1" u="sng" dirty="0">
                <a:solidFill>
                  <a:srgbClr val="C00000"/>
                </a:solidFill>
                <a:latin typeface="Arial" pitchFamily="34" charset="0"/>
                <a:cs typeface="Arial" pitchFamily="34" charset="0"/>
              </a:rPr>
              <a:t>Справочная таблица</a:t>
            </a:r>
          </a:p>
          <a:p>
            <a:pPr algn="ctr" fontAlgn="auto">
              <a:lnSpc>
                <a:spcPct val="75000"/>
              </a:lnSpc>
              <a:spcBef>
                <a:spcPts val="0"/>
              </a:spcBef>
              <a:spcAft>
                <a:spcPts val="0"/>
              </a:spcAft>
              <a:defRPr/>
            </a:pPr>
            <a:r>
              <a:rPr lang="ru-RU" sz="2400" b="1" u="sng" dirty="0">
                <a:solidFill>
                  <a:srgbClr val="C00000"/>
                </a:solidFill>
                <a:latin typeface="Arial" pitchFamily="34" charset="0"/>
                <a:cs typeface="Arial" pitchFamily="34" charset="0"/>
              </a:rPr>
              <a:t>Вернемся к опыту 2</a:t>
            </a: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материалу занятий</a:t>
            </a: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380154"/>
            <a:ext cx="8786874" cy="3120854"/>
          </a:xfrm>
          <a:prstGeom prst="rect">
            <a:avLst/>
          </a:prstGeom>
          <a:ln>
            <a:solidFill>
              <a:srgbClr val="002060"/>
            </a:solidFill>
          </a:ln>
        </p:spPr>
        <p:txBody>
          <a:bodyPr wrap="square">
            <a:spAutoFit/>
          </a:bodyPr>
          <a:lstStyle/>
          <a:p>
            <a:pPr indent="449263" algn="just" eaLnBrk="0" fontAlgn="base" hangingPunct="0">
              <a:lnSpc>
                <a:spcPct val="80000"/>
              </a:lnSpc>
              <a:spcBef>
                <a:spcPct val="0"/>
              </a:spcBef>
              <a:spcAft>
                <a:spcPct val="0"/>
              </a:spcAft>
            </a:pPr>
            <a:r>
              <a:rPr lang="ru-RU" sz="2800" b="1" dirty="0">
                <a:latin typeface="Arial" pitchFamily="34" charset="0"/>
                <a:ea typeface="Times New Roman" pitchFamily="18" charset="0"/>
                <a:cs typeface="Arial" pitchFamily="34" charset="0"/>
              </a:rPr>
              <a:t>в) реакции </a:t>
            </a:r>
            <a:r>
              <a:rPr lang="ru-RU" sz="2800" b="1" dirty="0" err="1">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диспропорционирования</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или </a:t>
            </a:r>
            <a:r>
              <a:rPr lang="ru-RU" sz="28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самоокисления-самовосстановления</a:t>
            </a:r>
            <a:r>
              <a:rPr lang="ru-RU" sz="2800" b="1" dirty="0">
                <a:latin typeface="Arial" pitchFamily="34" charset="0"/>
                <a:ea typeface="Times New Roman" pitchFamily="18" charset="0"/>
                <a:cs typeface="Arial" pitchFamily="34" charset="0"/>
              </a:rPr>
              <a:t>,</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в которых в одном и том же веществе часть атомов одного и того же элемента являются окислителями, а другая часть – восстановителями</a:t>
            </a:r>
          </a:p>
          <a:p>
            <a:pPr lvl="0" algn="ctr" eaLnBrk="0" fontAlgn="base" hangingPunct="0">
              <a:lnSpc>
                <a:spcPct val="80000"/>
              </a:lnSpc>
              <a:spcBef>
                <a:spcPct val="0"/>
              </a:spcBef>
              <a:spcAft>
                <a:spcPct val="0"/>
              </a:spcAft>
            </a:pPr>
            <a:r>
              <a:rPr lang="ru-RU" sz="2800" b="1" dirty="0">
                <a:latin typeface="Arial" pitchFamily="34" charset="0"/>
                <a:cs typeface="Arial" pitchFamily="34" charset="0"/>
              </a:rPr>
              <a:t>3</a:t>
            </a:r>
            <a:r>
              <a:rPr lang="en-US" sz="2800" b="1" dirty="0">
                <a:latin typeface="Arial" pitchFamily="34" charset="0"/>
                <a:cs typeface="Arial" pitchFamily="34" charset="0"/>
              </a:rPr>
              <a:t>H</a:t>
            </a:r>
            <a:r>
              <a:rPr lang="ru-RU" sz="2800" b="1" baseline="30000" dirty="0"/>
              <a:t>+</a:t>
            </a:r>
            <a:r>
              <a:rPr lang="en-US" sz="2800" b="1" dirty="0">
                <a:latin typeface="Arial" pitchFamily="34" charset="0"/>
                <a:cs typeface="Arial" pitchFamily="34" charset="0"/>
              </a:rPr>
              <a:t>N</a:t>
            </a:r>
            <a:r>
              <a:rPr lang="ru-RU" sz="2800" b="1" baseline="30000" dirty="0"/>
              <a:t>+3</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a:latin typeface="Arial" pitchFamily="34" charset="0"/>
                <a:cs typeface="Arial" pitchFamily="34" charset="0"/>
              </a:rPr>
              <a:t>2 </a:t>
            </a:r>
            <a:r>
              <a:rPr lang="en-US" sz="2800" b="1" dirty="0">
                <a:latin typeface="Arial" pitchFamily="34" charset="0"/>
                <a:cs typeface="Arial" pitchFamily="34" charset="0"/>
              </a:rPr>
              <a:t>→ H</a:t>
            </a:r>
            <a:r>
              <a:rPr lang="ru-RU" sz="2800" b="1" baseline="30000" dirty="0"/>
              <a:t>+</a:t>
            </a:r>
            <a:r>
              <a:rPr lang="en-US" sz="2800" b="1" dirty="0">
                <a:latin typeface="Arial" pitchFamily="34" charset="0"/>
                <a:cs typeface="Arial" pitchFamily="34" charset="0"/>
              </a:rPr>
              <a:t>N</a:t>
            </a:r>
            <a:r>
              <a:rPr lang="ru-RU" sz="2800" b="1" baseline="30000" dirty="0"/>
              <a:t>+5</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a:latin typeface="Arial" pitchFamily="34" charset="0"/>
                <a:cs typeface="Arial" pitchFamily="34" charset="0"/>
              </a:rPr>
              <a:t>3</a:t>
            </a:r>
            <a:r>
              <a:rPr lang="en-US" sz="2800" b="1" dirty="0">
                <a:latin typeface="Arial" pitchFamily="34" charset="0"/>
                <a:cs typeface="Arial" pitchFamily="34" charset="0"/>
              </a:rPr>
              <a:t> + 2N</a:t>
            </a:r>
            <a:r>
              <a:rPr lang="ru-RU" sz="2800" b="1" baseline="30000" dirty="0"/>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a:latin typeface="Arial" pitchFamily="34" charset="0"/>
                <a:cs typeface="Arial" pitchFamily="34" charset="0"/>
              </a:rPr>
              <a:t> + H</a:t>
            </a:r>
            <a:r>
              <a:rPr lang="ru-RU" sz="2800" b="1" baseline="30000" dirty="0"/>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a:t>
            </a:r>
            <a:r>
              <a:rPr lang="ru-RU" sz="2800" b="1" baseline="30000" dirty="0">
                <a:latin typeface="Arial" pitchFamily="34" charset="0"/>
                <a:cs typeface="Arial" pitchFamily="34" charset="0"/>
              </a:rPr>
              <a:t>–2</a:t>
            </a:r>
          </a:p>
          <a:p>
            <a:pPr lvl="0" eaLnBrk="0" fontAlgn="base" hangingPunct="0">
              <a:lnSpc>
                <a:spcPct val="80000"/>
              </a:lnSpc>
              <a:spcBef>
                <a:spcPct val="0"/>
              </a:spcBef>
              <a:spcAft>
                <a:spcPct val="0"/>
              </a:spcAft>
            </a:pPr>
            <a:endParaRPr lang="ru-RU" sz="2500" b="1" dirty="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500" b="1" dirty="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500" b="1" dirty="0">
                <a:latin typeface="Arial" pitchFamily="34" charset="0"/>
                <a:cs typeface="Arial" pitchFamily="34" charset="0"/>
              </a:rPr>
              <a:t> </a:t>
            </a:r>
            <a:r>
              <a:rPr lang="ru-RU" sz="2500" b="1" dirty="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500" b="1" dirty="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val="1006958032"/>
              </p:ext>
            </p:extLst>
          </p:nvPr>
        </p:nvGraphicFramePr>
        <p:xfrm>
          <a:off x="393638" y="3861048"/>
          <a:ext cx="8786874" cy="792480"/>
        </p:xfrm>
        <a:graphic>
          <a:graphicData uri="http://schemas.openxmlformats.org/drawingml/2006/table">
            <a:tbl>
              <a:tblPr>
                <a:tableStyleId>{5C22544A-7EE6-4342-B048-85BDC9FD1C3A}</a:tableStyleId>
              </a:tblPr>
              <a:tblGrid>
                <a:gridCol w="229017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6208670">
                  <a:extLst>
                    <a:ext uri="{9D8B030D-6E8A-4147-A177-3AD203B41FA5}">
                      <a16:colId xmlns:a16="http://schemas.microsoft.com/office/drawing/2014/main" val="20002"/>
                    </a:ext>
                  </a:extLst>
                </a:gridCol>
              </a:tblGrid>
              <a:tr h="0">
                <a:tc>
                  <a:txBody>
                    <a:bodyPr/>
                    <a:lstStyle/>
                    <a:p>
                      <a:pPr algn="ctr">
                        <a:spcAft>
                          <a:spcPts val="0"/>
                        </a:spcAft>
                      </a:pPr>
                      <a:r>
                        <a:rPr lang="en-US" sz="2600" b="1" dirty="0">
                          <a:effectLst/>
                        </a:rPr>
                        <a:t>N</a:t>
                      </a:r>
                      <a:r>
                        <a:rPr lang="ru-RU" sz="2600" b="1" baseline="30000" dirty="0">
                          <a:effectLst/>
                        </a:rPr>
                        <a:t>+</a:t>
                      </a:r>
                      <a:r>
                        <a:rPr lang="en-US" sz="2600" b="1" baseline="30000" dirty="0">
                          <a:effectLst/>
                        </a:rPr>
                        <a:t>3</a:t>
                      </a:r>
                      <a:r>
                        <a:rPr lang="ru-RU" sz="2600" b="1" baseline="30000" dirty="0">
                          <a:latin typeface="Arial" pitchFamily="34" charset="0"/>
                          <a:cs typeface="Arial" pitchFamily="34" charset="0"/>
                        </a:rPr>
                        <a:t>  </a:t>
                      </a:r>
                      <a:r>
                        <a:rPr lang="ru-RU" sz="2600" b="1" dirty="0">
                          <a:effectLst/>
                        </a:rPr>
                        <a:t>– 2ē = </a:t>
                      </a:r>
                      <a:r>
                        <a:rPr lang="en-US" sz="2600" b="1" dirty="0">
                          <a:effectLst/>
                        </a:rPr>
                        <a:t>N</a:t>
                      </a:r>
                      <a:r>
                        <a:rPr lang="ru-RU" sz="2600" b="1" baseline="30000" dirty="0">
                          <a:effectLst/>
                        </a:rPr>
                        <a:t>+5</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1</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окисление, </a:t>
                      </a:r>
                      <a:r>
                        <a:rPr lang="en-US" sz="2600" b="1" dirty="0">
                          <a:effectLst/>
                        </a:rPr>
                        <a:t>N</a:t>
                      </a:r>
                      <a:r>
                        <a:rPr lang="ru-RU" sz="2600" b="1" baseline="30000" dirty="0">
                          <a:effectLst/>
                        </a:rPr>
                        <a:t>+</a:t>
                      </a:r>
                      <a:r>
                        <a:rPr lang="en-US" sz="2600" b="1" baseline="30000" dirty="0">
                          <a:effectLst/>
                        </a:rPr>
                        <a:t>3</a:t>
                      </a:r>
                      <a:r>
                        <a:rPr lang="ru-RU" sz="2600" b="1" baseline="30000" dirty="0">
                          <a:effectLst/>
                        </a:rPr>
                        <a:t> </a:t>
                      </a:r>
                      <a:r>
                        <a:rPr lang="ru-RU" sz="2600" b="1" dirty="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gn="ctr">
                        <a:spcAft>
                          <a:spcPts val="0"/>
                        </a:spcAft>
                      </a:pPr>
                      <a:r>
                        <a:rPr lang="en-US" sz="2600" b="1" dirty="0">
                          <a:effectLst/>
                        </a:rPr>
                        <a:t>N</a:t>
                      </a:r>
                      <a:r>
                        <a:rPr lang="ru-RU" sz="2600" b="1" baseline="30000" dirty="0">
                          <a:effectLst/>
                        </a:rPr>
                        <a:t>+</a:t>
                      </a:r>
                      <a:r>
                        <a:rPr lang="en-US" sz="2600" b="1" baseline="30000" dirty="0">
                          <a:effectLst/>
                        </a:rPr>
                        <a:t>3 </a:t>
                      </a:r>
                      <a:r>
                        <a:rPr lang="ru-RU" sz="2600" b="1" dirty="0">
                          <a:effectLst/>
                        </a:rPr>
                        <a:t>+ ē = </a:t>
                      </a:r>
                      <a:r>
                        <a:rPr lang="en-US" sz="2600" b="1" dirty="0">
                          <a:effectLst/>
                        </a:rPr>
                        <a:t>N</a:t>
                      </a:r>
                      <a:r>
                        <a:rPr lang="ru-RU" sz="2600" b="1" baseline="30000" dirty="0">
                          <a:effectLst/>
                        </a:rPr>
                        <a:t>+2</a:t>
                      </a:r>
                      <a:r>
                        <a:rPr lang="en-US" sz="2600" b="1" baseline="30000" dirty="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восстановление, </a:t>
                      </a:r>
                      <a:r>
                        <a:rPr lang="en-US" sz="2600" b="1" dirty="0">
                          <a:effectLst/>
                        </a:rPr>
                        <a:t>N</a:t>
                      </a:r>
                      <a:r>
                        <a:rPr lang="ru-RU" sz="2600" b="1" baseline="30000" dirty="0">
                          <a:effectLst/>
                        </a:rPr>
                        <a:t>+</a:t>
                      </a:r>
                      <a:r>
                        <a:rPr lang="en-US" sz="2600" b="1" baseline="30000" dirty="0">
                          <a:effectLst/>
                        </a:rPr>
                        <a:t>3  </a:t>
                      </a:r>
                      <a:r>
                        <a:rPr lang="ru-RU" sz="2600" b="1" dirty="0">
                          <a:effectLst/>
                        </a:rPr>
                        <a:t>– 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1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cxnSp>
        <p:nvCxnSpPr>
          <p:cNvPr id="3" name="Прямая со стрелкой 2"/>
          <p:cNvCxnSpPr/>
          <p:nvPr/>
        </p:nvCxnSpPr>
        <p:spPr>
          <a:xfrm flipH="1">
            <a:off x="1403648" y="2780928"/>
            <a:ext cx="288032" cy="360040"/>
          </a:xfrm>
          <a:prstGeom prst="straightConnector1">
            <a:avLst/>
          </a:prstGeom>
          <a:ln w="57150">
            <a:solidFill>
              <a:srgbClr val="4B583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907704" y="2725676"/>
            <a:ext cx="1440160" cy="343284"/>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5983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 name="Прямоугольник 24"/>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признаку обратимости</a:t>
            </a:r>
            <a:endParaRPr lang="ru-RU" sz="32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9" name="Прямоугольник 28"/>
          <p:cNvSpPr/>
          <p:nvPr/>
        </p:nvSpPr>
        <p:spPr>
          <a:xfrm>
            <a:off x="107504" y="1217364"/>
            <a:ext cx="8786874" cy="198900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9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Обратимыми</a:t>
            </a:r>
            <a:r>
              <a:rPr lang="ru-RU" sz="2900" b="1" dirty="0">
                <a:latin typeface="Arial" pitchFamily="34" charset="0"/>
                <a:ea typeface="Times New Roman" pitchFamily="18" charset="0"/>
                <a:cs typeface="Arial" pitchFamily="34" charset="0"/>
              </a:rPr>
              <a:t> называют процессы, протекающие одновременно при данных условиях в двух взаимно противоположных направлениях.  Таких реакций большинство. </a:t>
            </a:r>
            <a:r>
              <a:rPr lang="ru-RU" sz="2900" b="1" dirty="0">
                <a:latin typeface="Arial" pitchFamily="34" charset="0"/>
                <a:cs typeface="Arial" pitchFamily="34" charset="0"/>
              </a:rPr>
              <a:t>Например:</a:t>
            </a:r>
            <a:endParaRPr lang="ru-RU" sz="2900" b="1" dirty="0">
              <a:solidFill>
                <a:srgbClr val="180DA3"/>
              </a:solidFill>
              <a:latin typeface="Arial" pitchFamily="34" charset="0"/>
              <a:cs typeface="Arial" pitchFamily="34" charset="0"/>
            </a:endParaRP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6" t="43631" r="39695" b="39258"/>
          <a:stretch/>
        </p:blipFill>
        <p:spPr bwMode="auto">
          <a:xfrm>
            <a:off x="2130402" y="3068960"/>
            <a:ext cx="5105894" cy="117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7316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Прямоугольник 28"/>
          <p:cNvSpPr/>
          <p:nvPr/>
        </p:nvSpPr>
        <p:spPr>
          <a:xfrm>
            <a:off x="107504" y="1056533"/>
            <a:ext cx="8786874" cy="302236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a:t>
            </a:r>
            <a:r>
              <a:rPr lang="ru-RU" sz="2800" b="1" u="sng" dirty="0">
                <a:solidFill>
                  <a:srgbClr val="7030A0"/>
                </a:solidFill>
                <a:latin typeface="Arial" pitchFamily="34" charset="0"/>
                <a:ea typeface="Times New Roman" pitchFamily="18" charset="0"/>
                <a:cs typeface="Arial" pitchFamily="34" charset="0"/>
              </a:rPr>
              <a:t> </a:t>
            </a:r>
            <a:r>
              <a:rPr lang="ru-RU" sz="2800" b="1" u="sng" dirty="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a:solidFill>
                  <a:srgbClr val="7030A0"/>
                </a:solidFill>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относится к обратимым процессам, поэтому в растворах электролитов наряду с </a:t>
            </a:r>
            <a:r>
              <a:rPr lang="ru-RU" sz="2800" b="1" u="sng"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распадом</a:t>
            </a:r>
            <a:r>
              <a:rPr lang="ru-RU" sz="2800" b="1" u="sng" dirty="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u="sng" dirty="0">
                <a:latin typeface="Arial" pitchFamily="34" charset="0"/>
                <a:ea typeface="Times New Roman" pitchFamily="18" charset="0"/>
                <a:cs typeface="Arial" pitchFamily="34" charset="0"/>
              </a:rPr>
              <a:t>(</a:t>
            </a:r>
            <a:r>
              <a:rPr lang="ru-RU" sz="2800" b="1" u="sng"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a:latin typeface="Arial" pitchFamily="34" charset="0"/>
                <a:ea typeface="Times New Roman" pitchFamily="18" charset="0"/>
                <a:cs typeface="Arial" pitchFamily="34" charset="0"/>
              </a:rPr>
              <a:t>) соединений на ионы</a:t>
            </a:r>
            <a:r>
              <a:rPr lang="ru-RU" sz="2800" b="1" dirty="0">
                <a:latin typeface="Arial" pitchFamily="34" charset="0"/>
                <a:ea typeface="Times New Roman" pitchFamily="18" charset="0"/>
                <a:cs typeface="Arial" pitchFamily="34" charset="0"/>
              </a:rPr>
              <a:t> – </a:t>
            </a: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прямая реакция</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–(обозначают стрелкой, направленной слева направо </a:t>
            </a: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 имеет место и </a:t>
            </a: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обратный процесс</a:t>
            </a:r>
            <a:r>
              <a:rPr lang="ru-RU" sz="2800" b="1" dirty="0">
                <a:latin typeface="Arial" pitchFamily="34" charset="0"/>
                <a:ea typeface="Times New Roman" pitchFamily="18" charset="0"/>
                <a:cs typeface="Arial" pitchFamily="34" charset="0"/>
              </a:rPr>
              <a:t> – их </a:t>
            </a:r>
            <a:r>
              <a:rPr lang="ru-RU" sz="2800" b="1" u="sng"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соединение</a:t>
            </a:r>
            <a:r>
              <a:rPr lang="ru-RU" sz="2800" b="1" dirty="0">
                <a:latin typeface="Arial" pitchFamily="34" charset="0"/>
                <a:ea typeface="Times New Roman" pitchFamily="18"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ассоциация</a:t>
            </a:r>
            <a:r>
              <a:rPr lang="ru-RU" sz="2800" b="1" dirty="0">
                <a:latin typeface="Arial" pitchFamily="34" charset="0"/>
                <a:ea typeface="Times New Roman" pitchFamily="18" charset="0"/>
                <a:cs typeface="Arial" pitchFamily="34" charset="0"/>
              </a:rPr>
              <a:t>) (обозначают противоположно направленной стрелкой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a:t>
            </a: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02" t="44493" r="33870" b="34833"/>
          <a:stretch/>
        </p:blipFill>
        <p:spPr bwMode="auto">
          <a:xfrm>
            <a:off x="1531371" y="4078899"/>
            <a:ext cx="6264696" cy="143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50908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7740352" y="4941168"/>
            <a:ext cx="649287" cy="1295400"/>
          </a:xfrm>
          <a:prstGeom prst="rect">
            <a:avLst/>
          </a:prstGeom>
          <a:noFill/>
          <a:ln w="9525">
            <a:noFill/>
            <a:miter lim="800000"/>
            <a:headEnd/>
            <a:tailEnd/>
          </a:ln>
        </p:spPr>
      </p:pic>
      <p:sp>
        <p:nvSpPr>
          <p:cNvPr id="6" name="Прямоугольник 5"/>
          <p:cNvSpPr/>
          <p:nvPr/>
        </p:nvSpPr>
        <p:spPr>
          <a:xfrm>
            <a:off x="105606" y="295906"/>
            <a:ext cx="8786874" cy="363715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Необратимыми</a:t>
            </a:r>
            <a:r>
              <a:rPr lang="ru-RU" sz="2700" b="1" dirty="0">
                <a:latin typeface="Arial" pitchFamily="34" charset="0"/>
                <a:ea typeface="Times New Roman" pitchFamily="18" charset="0"/>
                <a:cs typeface="Arial" pitchFamily="34" charset="0"/>
              </a:rPr>
              <a:t> называют реакции, в ходе которых  хотя бы одно из исходных веществ расходуется полностью. Такие реакции протекают до конца. К ним относятся реакции, которые протекают в растворах с образованием осадка, газа или </a:t>
            </a:r>
            <a:r>
              <a:rPr lang="ru-RU" sz="2700" b="1" dirty="0" err="1">
                <a:latin typeface="Arial" pitchFamily="34" charset="0"/>
                <a:ea typeface="Times New Roman" pitchFamily="18" charset="0"/>
                <a:cs typeface="Arial" pitchFamily="34" charset="0"/>
              </a:rPr>
              <a:t>малодиссоциирующего</a:t>
            </a:r>
            <a:r>
              <a:rPr lang="ru-RU" sz="2700" b="1" dirty="0">
                <a:latin typeface="Arial" pitchFamily="34" charset="0"/>
                <a:ea typeface="Times New Roman" pitchFamily="18" charset="0"/>
                <a:cs typeface="Arial" pitchFamily="34" charset="0"/>
              </a:rPr>
              <a:t> вещества. </a:t>
            </a:r>
            <a:r>
              <a:rPr lang="ru-RU" sz="2700" b="1" dirty="0">
                <a:latin typeface="Arial" pitchFamily="34" charset="0"/>
                <a:cs typeface="Arial" pitchFamily="34" charset="0"/>
              </a:rPr>
              <a:t>Например:     </a:t>
            </a:r>
            <a:endPar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err="1">
                <a:effectLst>
                  <a:outerShdw blurRad="38100" dist="38100" dir="2700000" algn="tl">
                    <a:srgbClr val="000000">
                      <a:alpha val="43137"/>
                    </a:srgbClr>
                  </a:outerShdw>
                </a:effectLst>
                <a:latin typeface="Arial" pitchFamily="34" charset="0"/>
                <a:ea typeface="Times New Roman" pitchFamily="18" charset="0"/>
                <a:cs typeface="Arial" pitchFamily="34" charset="0"/>
              </a:rPr>
              <a:t>еС</a:t>
            </a: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baseline="-30000"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ОН   =   </a:t>
            </a: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е(ОН)</a:t>
            </a:r>
            <a:r>
              <a:rPr lang="ru-RU" sz="2800" b="1" baseline="-30000"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800" b="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endParaRPr lang="en-US" sz="2800" b="1" dirty="0">
              <a:effectLst>
                <a:outerShdw blurRad="38100" dist="38100" dir="2700000" algn="tl">
                  <a:srgbClr val="000000">
                    <a:alpha val="43137"/>
                  </a:srgbClr>
                </a:outerShdw>
              </a:effectLst>
              <a:latin typeface="Arial" pitchFamily="34" charset="0"/>
              <a:cs typeface="Arial" pitchFamily="34" charset="0"/>
            </a:endParaRPr>
          </a:p>
          <a:p>
            <a:pPr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Это могут быть и реакции горения, например:</a:t>
            </a:r>
          </a:p>
          <a:p>
            <a:pPr algn="ctr"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4А</a:t>
            </a:r>
            <a:r>
              <a:rPr lang="en-US" sz="2700" b="1" dirty="0">
                <a:latin typeface="Arial" pitchFamily="34" charset="0"/>
                <a:ea typeface="Times New Roman" pitchFamily="18" charset="0"/>
                <a:cs typeface="Arial" pitchFamily="34" charset="0"/>
              </a:rPr>
              <a:t>l</a:t>
            </a:r>
            <a:r>
              <a:rPr lang="ru-RU" sz="2700" b="1" dirty="0">
                <a:latin typeface="Arial" pitchFamily="34" charset="0"/>
                <a:ea typeface="Times New Roman" pitchFamily="18" charset="0"/>
                <a:cs typeface="Arial" pitchFamily="34" charset="0"/>
              </a:rPr>
              <a:t>(</a:t>
            </a:r>
            <a:r>
              <a:rPr lang="ru-RU" sz="2700" b="1" dirty="0" err="1">
                <a:latin typeface="Arial" pitchFamily="34" charset="0"/>
                <a:ea typeface="Times New Roman" pitchFamily="18" charset="0"/>
                <a:cs typeface="Arial" pitchFamily="34" charset="0"/>
              </a:rPr>
              <a:t>тв</a:t>
            </a:r>
            <a:r>
              <a:rPr lang="ru-RU" sz="2700" b="1" dirty="0">
                <a:latin typeface="Arial" pitchFamily="34" charset="0"/>
                <a:ea typeface="Times New Roman" pitchFamily="18" charset="0"/>
                <a:cs typeface="Arial" pitchFamily="34" charset="0"/>
              </a:rPr>
              <a:t>.) +3</a:t>
            </a:r>
            <a:r>
              <a:rPr lang="en-US" sz="2700" b="1" dirty="0">
                <a:latin typeface="Arial" pitchFamily="34" charset="0"/>
                <a:ea typeface="Times New Roman" pitchFamily="18" charset="0"/>
                <a:cs typeface="Arial" pitchFamily="34" charset="0"/>
              </a:rPr>
              <a:t>O</a:t>
            </a:r>
            <a:r>
              <a:rPr lang="ru-RU" sz="2700" b="1" baseline="-30000" dirty="0">
                <a:latin typeface="Arial" pitchFamily="34" charset="0"/>
                <a:ea typeface="Times New Roman" pitchFamily="18" charset="0"/>
                <a:cs typeface="Arial" pitchFamily="34" charset="0"/>
              </a:rPr>
              <a:t>2</a:t>
            </a:r>
            <a:r>
              <a:rPr lang="ru-RU" sz="2700" b="1" dirty="0">
                <a:latin typeface="Arial" pitchFamily="34" charset="0"/>
                <a:ea typeface="Times New Roman" pitchFamily="18" charset="0"/>
                <a:cs typeface="Arial" pitchFamily="34" charset="0"/>
              </a:rPr>
              <a:t>(г.) = 2А</a:t>
            </a:r>
            <a:r>
              <a:rPr lang="en-US" sz="2700" b="1" dirty="0">
                <a:latin typeface="Arial" pitchFamily="34" charset="0"/>
                <a:ea typeface="Times New Roman" pitchFamily="18" charset="0"/>
                <a:cs typeface="Arial" pitchFamily="34" charset="0"/>
              </a:rPr>
              <a:t>l</a:t>
            </a:r>
            <a:r>
              <a:rPr lang="ru-RU" sz="2700" b="1" baseline="-30000" dirty="0">
                <a:latin typeface="Arial" pitchFamily="34" charset="0"/>
                <a:ea typeface="Times New Roman" pitchFamily="18" charset="0"/>
                <a:cs typeface="Arial" pitchFamily="34" charset="0"/>
              </a:rPr>
              <a:t>2</a:t>
            </a:r>
            <a:r>
              <a:rPr lang="en-US" sz="2700" b="1" dirty="0">
                <a:latin typeface="Arial" pitchFamily="34" charset="0"/>
                <a:ea typeface="Times New Roman" pitchFamily="18" charset="0"/>
                <a:cs typeface="Arial" pitchFamily="34" charset="0"/>
              </a:rPr>
              <a:t>O</a:t>
            </a:r>
            <a:r>
              <a:rPr lang="ru-RU" sz="2700" b="1" baseline="-30000" dirty="0">
                <a:latin typeface="Arial" pitchFamily="34" charset="0"/>
                <a:ea typeface="Times New Roman" pitchFamily="18" charset="0"/>
                <a:cs typeface="Arial" pitchFamily="34" charset="0"/>
              </a:rPr>
              <a:t>3</a:t>
            </a:r>
            <a:r>
              <a:rPr lang="ru-RU" sz="2700" b="1" dirty="0">
                <a:latin typeface="Arial" pitchFamily="34" charset="0"/>
                <a:ea typeface="Times New Roman" pitchFamily="18" charset="0"/>
                <a:cs typeface="Arial" pitchFamily="34" charset="0"/>
              </a:rPr>
              <a:t>(</a:t>
            </a:r>
            <a:r>
              <a:rPr lang="ru-RU" sz="2700" b="1" dirty="0" err="1">
                <a:latin typeface="Arial" pitchFamily="34" charset="0"/>
                <a:ea typeface="Times New Roman" pitchFamily="18" charset="0"/>
                <a:cs typeface="Arial" pitchFamily="34" charset="0"/>
              </a:rPr>
              <a:t>тв</a:t>
            </a:r>
            <a:r>
              <a:rPr lang="ru-RU" sz="2700" b="1" dirty="0">
                <a:latin typeface="Arial" pitchFamily="34" charset="0"/>
                <a:ea typeface="Times New Roman" pitchFamily="18" charset="0"/>
                <a:cs typeface="Arial" pitchFamily="34" charset="0"/>
              </a:rPr>
              <a:t>.) + 3164кДж</a:t>
            </a:r>
            <a:endPar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3"/>
          <p:cNvPicPr>
            <a:picLocks noChangeAspect="1" noChangeArrowheads="1"/>
          </p:cNvPicPr>
          <p:nvPr/>
        </p:nvPicPr>
        <p:blipFill>
          <a:blip r:embed="rId3" cstate="print"/>
          <a:srcRect l="7617" t="14648" r="42606" b="53857"/>
          <a:stretch>
            <a:fillRect/>
          </a:stretch>
        </p:blipFill>
        <p:spPr bwMode="auto">
          <a:xfrm>
            <a:off x="467544" y="4005064"/>
            <a:ext cx="5067249" cy="256490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p:cNvPicPr/>
          <p:nvPr/>
        </p:nvPicPr>
        <p:blipFill>
          <a:blip r:embed="rId4" cstate="print"/>
          <a:srcRect l="4198" t="8223" r="7649" b="2960"/>
          <a:stretch>
            <a:fillRect/>
          </a:stretch>
        </p:blipFill>
        <p:spPr bwMode="auto">
          <a:xfrm>
            <a:off x="6444208" y="4221088"/>
            <a:ext cx="569224" cy="201622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6084168" y="6165304"/>
            <a:ext cx="1372492"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F</a:t>
            </a:r>
            <a:r>
              <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е(ОН)</a:t>
            </a:r>
            <a:r>
              <a:rPr lang="ru-RU" sz="2500" b="1" baseline="-30000"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959324"/>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971600" y="3265820"/>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467544" y="3933056"/>
            <a:ext cx="1010423" cy="17831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380312" y="4005064"/>
            <a:ext cx="1369722" cy="14270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429483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4121785"/>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627784" y="3933056"/>
            <a:ext cx="1051228" cy="18551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4028871"/>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0" y="5724545"/>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724545"/>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796553"/>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2" name="Прямоугольник 21"/>
          <p:cNvSpPr/>
          <p:nvPr/>
        </p:nvSpPr>
        <p:spPr>
          <a:xfrm>
            <a:off x="179512" y="116632"/>
            <a:ext cx="8784976" cy="877163"/>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0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наличию поверхности раздела между реагирующими веществами</a:t>
            </a:r>
            <a:endParaRPr lang="ru-RU" sz="3000" b="1" dirty="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4" name="Прямоугольник 23"/>
          <p:cNvSpPr/>
          <p:nvPr/>
        </p:nvSpPr>
        <p:spPr>
          <a:xfrm>
            <a:off x="107504" y="980728"/>
            <a:ext cx="8786874"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Гомогенные </a:t>
            </a:r>
            <a:r>
              <a:rPr lang="ru-RU" sz="2700" b="1" dirty="0">
                <a:latin typeface="Arial" pitchFamily="34" charset="0"/>
                <a:ea typeface="Times New Roman" pitchFamily="18" charset="0"/>
                <a:cs typeface="Arial" pitchFamily="34" charset="0"/>
              </a:rPr>
              <a:t>– реакции, в которых отсутствует поверхность раздела между </a:t>
            </a:r>
            <a:r>
              <a:rPr lang="ru-RU" sz="2700" b="1" dirty="0" err="1">
                <a:latin typeface="Arial" pitchFamily="34" charset="0"/>
                <a:ea typeface="Times New Roman" pitchFamily="18" charset="0"/>
                <a:cs typeface="Arial" pitchFamily="34" charset="0"/>
              </a:rPr>
              <a:t>взаимодействую-щими</a:t>
            </a:r>
            <a:r>
              <a:rPr lang="ru-RU" sz="2700" b="1" dirty="0">
                <a:latin typeface="Arial" pitchFamily="34" charset="0"/>
                <a:ea typeface="Times New Roman" pitchFamily="18" charset="0"/>
                <a:cs typeface="Arial" pitchFamily="34" charset="0"/>
              </a:rPr>
              <a:t> веществами. Такие реакции протекают во всем объеме (реакции между газообразными веществами, реакции, протекающие в растворах между электролитами и не электролитами). </a:t>
            </a:r>
            <a:endPar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2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81521"/>
            <a:ext cx="8786874" cy="362406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Гетерогенные </a:t>
            </a:r>
            <a:r>
              <a:rPr lang="ru-RU" sz="2700" b="1" dirty="0">
                <a:latin typeface="Arial" pitchFamily="34" charset="0"/>
                <a:ea typeface="Times New Roman" pitchFamily="18" charset="0"/>
                <a:cs typeface="Arial" pitchFamily="34" charset="0"/>
              </a:rPr>
              <a:t>– реакции, в которых реагирующие вещества отделены друг от друга поверхностью раздела.</a:t>
            </a:r>
          </a:p>
          <a:p>
            <a:pPr lvl="0" indent="45085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 Химическое взаимодействие в гетерогенных реакциях происходит на поверхности раздела между веществами. (реакции горения твердого топлива, взаимодействие металлов с кислотами, водой и др.). </a:t>
            </a:r>
            <a:r>
              <a:rPr lang="ru-RU" sz="2700" b="1" dirty="0">
                <a:effectLst>
                  <a:outerShdw blurRad="38100" dist="38100" dir="2700000" algn="tl">
                    <a:srgbClr val="000000">
                      <a:alpha val="43137"/>
                    </a:srgbClr>
                  </a:outerShdw>
                </a:effectLst>
                <a:latin typeface="Arial" pitchFamily="34" charset="0"/>
                <a:cs typeface="Arial" pitchFamily="34" charset="0"/>
              </a:rPr>
              <a:t>Скорость таких реакций зависит от площади поверхности твердого вещества, т.е. от степени измельчения твердого вещества. </a:t>
            </a:r>
          </a:p>
        </p:txBody>
      </p:sp>
      <p:pic>
        <p:nvPicPr>
          <p:cNvPr id="8" name="Picture 2" descr="E:\Материалы для презентаций 19.07.11\12.11.11\ris110.gif"/>
          <p:cNvPicPr>
            <a:picLocks noChangeAspect="1" noChangeArrowheads="1" noCrop="1"/>
          </p:cNvPicPr>
          <p:nvPr/>
        </p:nvPicPr>
        <p:blipFill>
          <a:blip r:embed="rId3" cstate="print"/>
          <a:srcRect/>
          <a:stretch>
            <a:fillRect/>
          </a:stretch>
        </p:blipFill>
        <p:spPr bwMode="auto">
          <a:xfrm>
            <a:off x="2555776" y="4149080"/>
            <a:ext cx="1905000" cy="1905000"/>
          </a:xfrm>
          <a:prstGeom prst="rect">
            <a:avLst/>
          </a:prstGeom>
          <a:noFill/>
        </p:spPr>
      </p:pic>
      <p:cxnSp>
        <p:nvCxnSpPr>
          <p:cNvPr id="10" name="Прямая со стрелкой 9"/>
          <p:cNvCxnSpPr/>
          <p:nvPr/>
        </p:nvCxnSpPr>
        <p:spPr>
          <a:xfrm>
            <a:off x="1763688" y="5013176"/>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5696" y="4520733"/>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2" name="Прямая со стрелкой 11"/>
          <p:cNvCxnSpPr/>
          <p:nvPr/>
        </p:nvCxnSpPr>
        <p:spPr>
          <a:xfrm rot="10800000">
            <a:off x="3851920" y="5229200"/>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4182739" y="47367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4" name="Прямая со стрелкой 13"/>
          <p:cNvCxnSpPr/>
          <p:nvPr/>
        </p:nvCxnSpPr>
        <p:spPr>
          <a:xfrm rot="16200000" flipV="1">
            <a:off x="3024113" y="5408936"/>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275856" y="5445224"/>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177044" y="116632"/>
            <a:ext cx="8715436" cy="45085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Образец</a:t>
            </a: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a:ln w="11430">
                  <a:solidFill>
                    <a:sysClr val="windowText" lastClr="000000"/>
                  </a:solidFill>
                </a:ln>
                <a:effectLst>
                  <a:outerShdw blurRad="50800" dist="39000" dir="5460000" algn="tl">
                    <a:srgbClr val="000000">
                      <a:alpha val="38000"/>
                    </a:srgbClr>
                  </a:outerShdw>
                </a:effectLst>
                <a:latin typeface="Arial Black" pitchFamily="34" charset="0"/>
                <a:cs typeface="Arial"/>
              </a:rPr>
              <a:t>выполнения</a:t>
            </a: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контрольного задания</a:t>
            </a:r>
          </a:p>
        </p:txBody>
      </p:sp>
      <p:pic>
        <p:nvPicPr>
          <p:cNvPr id="8" name="Picture 1" descr="D:\23.05.13-домашние документы\Виртуальные лекции 2015\Химия\Реакции\aafdc571c117a21c875555476217a9bc.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058" t="46690" r="7968" b="14903"/>
          <a:stretch/>
        </p:blipFill>
        <p:spPr bwMode="auto">
          <a:xfrm>
            <a:off x="-36512" y="4224611"/>
            <a:ext cx="7633252" cy="2363538"/>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58721" y="664235"/>
            <a:ext cx="8877775" cy="3477875"/>
          </a:xfrm>
          <a:prstGeom prst="rect">
            <a:avLst/>
          </a:prstGeom>
        </p:spPr>
        <p:txBody>
          <a:bodyPr wrap="square">
            <a:spAutoFit/>
          </a:bodyPr>
          <a:lstStyle/>
          <a:p>
            <a:pPr indent="449263" algn="just"/>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Задание: </a:t>
            </a:r>
            <a:r>
              <a:rPr lang="ru-RU" sz="2800" b="1" dirty="0">
                <a:latin typeface="Arial" pitchFamily="34" charset="0"/>
                <a:cs typeface="Arial" pitchFamily="34" charset="0"/>
              </a:rPr>
              <a:t>Дайте полную классификацию реакции </a:t>
            </a:r>
            <a:r>
              <a:rPr lang="en-US" sz="2800" b="1" dirty="0">
                <a:latin typeface="Arial" pitchFamily="34" charset="0"/>
                <a:cs typeface="Arial" pitchFamily="34" charset="0"/>
              </a:rPr>
              <a:t>C</a:t>
            </a:r>
            <a:r>
              <a:rPr lang="ru-RU" sz="2800" b="1" dirty="0">
                <a:latin typeface="Arial" pitchFamily="34" charset="0"/>
                <a:cs typeface="Arial" pitchFamily="34" charset="0"/>
              </a:rPr>
              <a:t>(т) +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O(г) </a:t>
            </a:r>
            <a:r>
              <a:rPr lang="ru-RU" sz="2800" b="1" baseline="-25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(г) + </a:t>
            </a:r>
            <a:r>
              <a:rPr lang="en-US" sz="2800" b="1" dirty="0">
                <a:latin typeface="Arial" pitchFamily="34" charset="0"/>
                <a:cs typeface="Arial" pitchFamily="34" charset="0"/>
              </a:rPr>
              <a:t>CO</a:t>
            </a:r>
            <a:r>
              <a:rPr lang="ru-RU" sz="2800" b="1" dirty="0">
                <a:latin typeface="Arial" pitchFamily="34" charset="0"/>
                <a:cs typeface="Arial" pitchFamily="34" charset="0"/>
              </a:rPr>
              <a:t>(г)</a:t>
            </a:r>
            <a:r>
              <a:rPr lang="en-US" sz="2800" b="1" dirty="0">
                <a:latin typeface="Arial" pitchFamily="34" charset="0"/>
                <a:cs typeface="Arial" pitchFamily="34" charset="0"/>
              </a:rPr>
              <a:t> </a:t>
            </a:r>
            <a:r>
              <a:rPr lang="ru-RU" sz="2800" dirty="0">
                <a:latin typeface="Arial" pitchFamily="34" charset="0"/>
                <a:cs typeface="Arial" pitchFamily="34" charset="0"/>
              </a:rPr>
              <a:t>– </a:t>
            </a:r>
            <a:r>
              <a:rPr lang="en-US" sz="2800" b="1" dirty="0">
                <a:latin typeface="Arial" pitchFamily="34" charset="0"/>
                <a:cs typeface="Arial" pitchFamily="34" charset="0"/>
              </a:rPr>
              <a:t>Q</a:t>
            </a:r>
            <a:endParaRPr lang="ru-RU" sz="2800" b="1" dirty="0">
              <a:latin typeface="Arial" pitchFamily="34" charset="0"/>
              <a:cs typeface="Arial" pitchFamily="34" charset="0"/>
            </a:endParaRPr>
          </a:p>
          <a:p>
            <a:pPr algn="ctr">
              <a:lnSpc>
                <a:spcPct val="85000"/>
              </a:lnSpc>
            </a:pPr>
            <a:endParaRPr lang="ru-RU" sz="1000"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ctr">
              <a:lnSpc>
                <a:spcPct val="85000"/>
              </a:lnSpc>
            </a:pPr>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Ответ:</a:t>
            </a:r>
          </a:p>
          <a:p>
            <a:pPr algn="ctr">
              <a:lnSpc>
                <a:spcPct val="85000"/>
              </a:lnSpc>
            </a:pPr>
            <a:endParaRPr lang="ru-RU" sz="1000" b="1" dirty="0">
              <a:latin typeface="Arial" pitchFamily="34" charset="0"/>
              <a:cs typeface="Arial" pitchFamily="34" charset="0"/>
            </a:endParaRPr>
          </a:p>
          <a:p>
            <a:pPr algn="just">
              <a:lnSpc>
                <a:spcPct val="85000"/>
              </a:lnSpc>
            </a:pPr>
            <a:r>
              <a:rPr lang="ru-RU" sz="2800" b="1" dirty="0">
                <a:latin typeface="Arial" pitchFamily="34" charset="0"/>
                <a:cs typeface="Arial" pitchFamily="34" charset="0"/>
              </a:rPr>
              <a:t>1. </a:t>
            </a:r>
            <a:r>
              <a:rPr lang="ru-RU" sz="2800" b="1" u="sng" dirty="0">
                <a:latin typeface="Arial" pitchFamily="34" charset="0"/>
                <a:ea typeface="Times New Roman" pitchFamily="18" charset="0"/>
                <a:cs typeface="Arial" pitchFamily="34" charset="0"/>
              </a:rPr>
              <a:t>По числу и составу исходных веществ и  продуктов реакции</a:t>
            </a:r>
            <a:r>
              <a:rPr lang="ru-RU" sz="2800" b="1" dirty="0">
                <a:latin typeface="Arial" pitchFamily="34" charset="0"/>
                <a:ea typeface="Times New Roman" pitchFamily="18" charset="0"/>
                <a:cs typeface="Arial" pitchFamily="34" charset="0"/>
              </a:rPr>
              <a:t> – это реакция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замещения</a:t>
            </a:r>
            <a:r>
              <a:rPr lang="ru-RU" sz="2800" b="1" dirty="0">
                <a:latin typeface="Arial" pitchFamily="34" charset="0"/>
                <a:cs typeface="Arial" pitchFamily="34" charset="0"/>
              </a:rPr>
              <a:t>.</a:t>
            </a:r>
            <a:r>
              <a:rPr lang="ru-RU" sz="2800" b="1" dirty="0">
                <a:latin typeface="Arial" pitchFamily="34" charset="0"/>
                <a:ea typeface="Times New Roman" pitchFamily="18" charset="0"/>
                <a:cs typeface="Arial" pitchFamily="34" charset="0"/>
              </a:rPr>
              <a:t> </a:t>
            </a:r>
          </a:p>
          <a:p>
            <a:pPr algn="just">
              <a:lnSpc>
                <a:spcPct val="85000"/>
              </a:lnSpc>
            </a:pPr>
            <a:r>
              <a:rPr lang="ru-RU" sz="2800" b="1" dirty="0">
                <a:latin typeface="Arial" pitchFamily="34" charset="0"/>
                <a:cs typeface="Arial" pitchFamily="34" charset="0"/>
              </a:rPr>
              <a:t>2. </a:t>
            </a:r>
            <a:r>
              <a:rPr lang="ru-RU" sz="2800" b="1" u="sng" dirty="0">
                <a:latin typeface="Arial" pitchFamily="34" charset="0"/>
                <a:ea typeface="Times New Roman" pitchFamily="18" charset="0"/>
                <a:cs typeface="Arial" pitchFamily="34" charset="0"/>
              </a:rPr>
              <a:t>По признаку выделения или поглощения теплоты</a:t>
            </a:r>
            <a:r>
              <a:rPr lang="ru-RU" sz="2800" b="1" dirty="0">
                <a:latin typeface="Arial" pitchFamily="34" charset="0"/>
                <a:ea typeface="Times New Roman" pitchFamily="18" charset="0"/>
                <a:cs typeface="Arial" pitchFamily="34" charset="0"/>
              </a:rPr>
              <a:t> – это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эндотермическая </a:t>
            </a:r>
            <a:r>
              <a:rPr lang="ru-RU" sz="2800" b="1" dirty="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(т)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O(г)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r>
              <a:rPr lang="ru-RU" sz="2800" dirty="0">
                <a:solidFill>
                  <a:srgbClr val="FF0000"/>
                </a:solidFill>
                <a:effectLst>
                  <a:outerShdw blurRad="38100" dist="38100" dir="2700000" algn="tl">
                    <a:srgbClr val="000000">
                      <a:alpha val="43137"/>
                    </a:srgbClr>
                  </a:outerShdw>
                </a:effectLst>
                <a:latin typeface="Arial Black" pitchFamily="34" charset="0"/>
              </a:rPr>
              <a:t>– </a:t>
            </a:r>
            <a:r>
              <a:rPr lang="en-US" sz="2800" b="1" dirty="0">
                <a:solidFill>
                  <a:srgbClr val="FF0000"/>
                </a:solidFill>
                <a:effectLst>
                  <a:outerShdw blurRad="38100" dist="38100" dir="2700000" algn="tl">
                    <a:srgbClr val="000000">
                      <a:alpha val="43137"/>
                    </a:srgbClr>
                  </a:outerShdw>
                </a:effectLst>
                <a:latin typeface="Arial Black" pitchFamily="34" charset="0"/>
              </a:rPr>
              <a:t>Q</a:t>
            </a:r>
            <a:endParaRPr lang="ru-RU" sz="2800" b="1" dirty="0">
              <a:latin typeface="Arial" pitchFamily="34" charset="0"/>
              <a:cs typeface="Arial" pitchFamily="34" charset="0"/>
            </a:endParaRPr>
          </a:p>
        </p:txBody>
      </p:sp>
      <p:sp>
        <p:nvSpPr>
          <p:cNvPr id="2" name="Прямоугольник 1"/>
          <p:cNvSpPr/>
          <p:nvPr/>
        </p:nvSpPr>
        <p:spPr>
          <a:xfrm>
            <a:off x="7164288" y="5120126"/>
            <a:ext cx="2032929" cy="461665"/>
          </a:xfrm>
          <a:prstGeom prst="rect">
            <a:avLst/>
          </a:prstGeom>
        </p:spPr>
        <p:txBody>
          <a:bodyPr wrap="none">
            <a:spAutoFit/>
          </a:bodyPr>
          <a:lstStyle/>
          <a:p>
            <a:pPr algn="ctr"/>
            <a:r>
              <a:rPr lang="ru-RU" sz="2400" b="1" dirty="0">
                <a:solidFill>
                  <a:srgbClr val="FF0000"/>
                </a:solidFill>
                <a:latin typeface="Arial Black" pitchFamily="34" charset="0"/>
                <a:cs typeface="Arial" pitchFamily="34" charset="0"/>
              </a:rPr>
              <a:t>Не писать!</a:t>
            </a:r>
            <a:endParaRPr lang="ru-RU" sz="2400" dirty="0">
              <a:solidFill>
                <a:srgbClr val="FF0000"/>
              </a:solidFill>
              <a:latin typeface="Arial Black" pitchFamily="34" charset="0"/>
            </a:endParaRPr>
          </a:p>
        </p:txBody>
      </p:sp>
      <p:cxnSp>
        <p:nvCxnSpPr>
          <p:cNvPr id="4" name="Прямая со стрелкой 3"/>
          <p:cNvCxnSpPr/>
          <p:nvPr/>
        </p:nvCxnSpPr>
        <p:spPr>
          <a:xfrm>
            <a:off x="7373983" y="5589240"/>
            <a:ext cx="1381097"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114270"/>
      </p:ext>
    </p:extLst>
  </p:cSld>
  <p:clrMapOvr>
    <a:masterClrMapping/>
  </p:clrMapOvr>
  <p:transition>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2997744"/>
          </a:xfrm>
          <a:prstGeom prst="rect">
            <a:avLst/>
          </a:prstGeom>
        </p:spPr>
        <p:txBody>
          <a:bodyPr wrap="square">
            <a:spAutoFit/>
          </a:bodyPr>
          <a:lstStyle/>
          <a:p>
            <a:pPr algn="just"/>
            <a:r>
              <a:rPr lang="ru-RU" sz="2800" b="1" dirty="0">
                <a:latin typeface="Arial" pitchFamily="34" charset="0"/>
                <a:cs typeface="Arial" pitchFamily="34" charset="0"/>
              </a:rPr>
              <a:t>3. </a:t>
            </a:r>
            <a:r>
              <a:rPr lang="ru-RU" sz="2800" b="1" u="sng" dirty="0">
                <a:latin typeface="Arial" pitchFamily="34" charset="0"/>
                <a:ea typeface="Times New Roman" pitchFamily="18" charset="0"/>
                <a:cs typeface="Arial" pitchFamily="34" charset="0"/>
              </a:rPr>
              <a:t>По изменению степени окисления атомов </a:t>
            </a:r>
            <a:r>
              <a:rPr lang="ru-RU" sz="2800" b="1" dirty="0">
                <a:latin typeface="Arial" pitchFamily="34" charset="0"/>
                <a:ea typeface="Times New Roman" pitchFamily="18" charset="0"/>
                <a:cs typeface="Arial" pitchFamily="34" charset="0"/>
              </a:rPr>
              <a:t>элементов, входящих в состав реагирующих веществ – это реакция протекающая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изменением степени окисления элементов</a:t>
            </a:r>
            <a:r>
              <a:rPr lang="ru-RU" sz="2800" b="1" dirty="0">
                <a:latin typeface="Arial" pitchFamily="34" charset="0"/>
                <a:ea typeface="Times New Roman" pitchFamily="18" charset="0"/>
                <a:cs typeface="Arial" pitchFamily="34" charset="0"/>
              </a:rPr>
              <a:t>:</a:t>
            </a:r>
          </a:p>
          <a:p>
            <a:pPr algn="ctr"/>
            <a:r>
              <a:rPr lang="en-US" sz="2800" b="1" dirty="0">
                <a:effectLst>
                  <a:outerShdw blurRad="38100" dist="38100" dir="2700000" algn="tl">
                    <a:srgbClr val="000000">
                      <a:alpha val="43137"/>
                    </a:srgbClr>
                  </a:outerShdw>
                </a:effectLst>
                <a:latin typeface="Arial" pitchFamily="34" charset="0"/>
                <a:cs typeface="Arial" pitchFamily="34" charset="0"/>
              </a:rPr>
              <a:t>C</a:t>
            </a:r>
            <a:r>
              <a:rPr lang="ru-RU" sz="2800" b="1" baseline="30000" dirty="0">
                <a:effectLst>
                  <a:outerShdw blurRad="38100" dist="38100" dir="2700000" algn="tl">
                    <a:srgbClr val="000000">
                      <a:alpha val="43137"/>
                    </a:srgbClr>
                  </a:outerShdw>
                </a:effectLst>
                <a:latin typeface="Arial" pitchFamily="34" charset="0"/>
                <a:cs typeface="Arial" pitchFamily="34" charset="0"/>
              </a:rPr>
              <a:t>0</a:t>
            </a:r>
            <a:r>
              <a:rPr lang="ru-RU" sz="2800" b="1" dirty="0">
                <a:effectLst>
                  <a:outerShdw blurRad="38100" dist="38100" dir="2700000" algn="tl">
                    <a:srgbClr val="000000">
                      <a:alpha val="43137"/>
                    </a:srgbClr>
                  </a:outerShdw>
                </a:effectLst>
                <a:latin typeface="Arial" pitchFamily="34" charset="0"/>
                <a:cs typeface="Arial" pitchFamily="34" charset="0"/>
              </a:rPr>
              <a:t>(т) + H</a:t>
            </a:r>
            <a:r>
              <a:rPr lang="ru-RU" sz="2800" b="1" baseline="-25000" dirty="0">
                <a:effectLst>
                  <a:outerShdw blurRad="38100" dist="38100" dir="2700000" algn="tl">
                    <a:srgbClr val="000000">
                      <a:alpha val="43137"/>
                    </a:srgbClr>
                  </a:outerShdw>
                </a:effectLst>
                <a:latin typeface="Arial" pitchFamily="34" charset="0"/>
                <a:cs typeface="Arial" pitchFamily="34" charset="0"/>
              </a:rPr>
              <a:t>2</a:t>
            </a:r>
            <a:r>
              <a:rPr lang="ru-RU" sz="2800" b="1" baseline="30000" dirty="0">
                <a:effectLst>
                  <a:outerShdw blurRad="38100" dist="38100" dir="2700000" algn="tl">
                    <a:srgbClr val="000000">
                      <a:alpha val="43137"/>
                    </a:srgbClr>
                  </a:outerShdw>
                </a:effectLst>
                <a:latin typeface="Arial" pitchFamily="34" charset="0"/>
                <a:cs typeface="Arial" pitchFamily="34" charset="0"/>
              </a:rPr>
              <a:t>+</a:t>
            </a:r>
            <a:r>
              <a:rPr lang="ru-RU" sz="2800" b="1" dirty="0">
                <a:effectLst>
                  <a:outerShdw blurRad="38100" dist="38100" dir="2700000" algn="tl">
                    <a:srgbClr val="000000">
                      <a:alpha val="43137"/>
                    </a:srgbClr>
                  </a:outerShdw>
                </a:effectLst>
                <a:latin typeface="Arial" pitchFamily="34" charset="0"/>
                <a:cs typeface="Arial" pitchFamily="34" charset="0"/>
              </a:rPr>
              <a:t>O</a:t>
            </a:r>
            <a:r>
              <a:rPr lang="ru-RU" sz="2800" b="1" baseline="30000" dirty="0">
                <a:effectLst>
                  <a:outerShdw blurRad="38100" dist="38100" dir="2700000" algn="tl">
                    <a:srgbClr val="000000">
                      <a:alpha val="43137"/>
                    </a:srgbClr>
                  </a:outerShdw>
                </a:effectLst>
                <a:latin typeface="Arial" pitchFamily="34" charset="0"/>
                <a:cs typeface="Arial" pitchFamily="34" charset="0"/>
              </a:rPr>
              <a:t>–2 </a:t>
            </a:r>
            <a:r>
              <a:rPr lang="ru-RU" sz="2800" b="1" dirty="0">
                <a:effectLst>
                  <a:outerShdw blurRad="38100" dist="38100" dir="2700000" algn="tl">
                    <a:srgbClr val="000000">
                      <a:alpha val="43137"/>
                    </a:srgbClr>
                  </a:outerShdw>
                </a:effectLst>
                <a:latin typeface="Arial" pitchFamily="34" charset="0"/>
                <a:cs typeface="Arial" pitchFamily="34" charset="0"/>
              </a:rPr>
              <a:t>(г) </a:t>
            </a:r>
            <a:r>
              <a:rPr lang="ru-RU" sz="2800" b="1" baseline="-25000" dirty="0">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a:effectLst>
                  <a:outerShdw blurRad="38100" dist="38100" dir="2700000" algn="tl">
                    <a:srgbClr val="000000">
                      <a:alpha val="43137"/>
                    </a:srgbClr>
                  </a:outerShdw>
                </a:effectLst>
                <a:latin typeface="Arial" pitchFamily="34" charset="0"/>
                <a:cs typeface="Arial" pitchFamily="34" charset="0"/>
              </a:rPr>
              <a:t> H</a:t>
            </a:r>
            <a:r>
              <a:rPr lang="ru-RU" sz="2800" b="1" baseline="-25000" dirty="0">
                <a:effectLst>
                  <a:outerShdw blurRad="38100" dist="38100" dir="2700000" algn="tl">
                    <a:srgbClr val="000000">
                      <a:alpha val="43137"/>
                    </a:srgbClr>
                  </a:outerShdw>
                </a:effectLst>
                <a:latin typeface="Arial" pitchFamily="34" charset="0"/>
                <a:cs typeface="Arial" pitchFamily="34" charset="0"/>
              </a:rPr>
              <a:t>2</a:t>
            </a:r>
            <a:r>
              <a:rPr lang="ru-RU" sz="2800" b="1" baseline="30000" dirty="0">
                <a:effectLst>
                  <a:outerShdw blurRad="38100" dist="38100" dir="2700000" algn="tl">
                    <a:srgbClr val="000000">
                      <a:alpha val="43137"/>
                    </a:srgbClr>
                  </a:outerShdw>
                </a:effectLst>
                <a:latin typeface="Arial" pitchFamily="34" charset="0"/>
                <a:cs typeface="Arial" pitchFamily="34" charset="0"/>
              </a:rPr>
              <a:t>0</a:t>
            </a:r>
            <a:r>
              <a:rPr lang="ru-RU" sz="2800" b="1" dirty="0">
                <a:effectLst>
                  <a:outerShdw blurRad="38100" dist="38100" dir="2700000" algn="tl">
                    <a:srgbClr val="000000">
                      <a:alpha val="43137"/>
                    </a:srgbClr>
                  </a:outerShdw>
                </a:effectLst>
                <a:latin typeface="Arial" pitchFamily="34" charset="0"/>
                <a:cs typeface="Arial" pitchFamily="34" charset="0"/>
              </a:rPr>
              <a:t>(г) + </a:t>
            </a:r>
            <a:r>
              <a:rPr lang="en-US" sz="2800" b="1" dirty="0">
                <a:effectLst>
                  <a:outerShdw blurRad="38100" dist="38100" dir="2700000" algn="tl">
                    <a:srgbClr val="000000">
                      <a:alpha val="43137"/>
                    </a:srgbClr>
                  </a:outerShdw>
                </a:effectLst>
                <a:latin typeface="Arial" pitchFamily="34" charset="0"/>
                <a:cs typeface="Arial" pitchFamily="34" charset="0"/>
              </a:rPr>
              <a:t>C</a:t>
            </a:r>
            <a:r>
              <a:rPr lang="ru-RU" sz="2800" b="1" baseline="30000" dirty="0">
                <a:effectLst>
                  <a:outerShdw blurRad="38100" dist="38100" dir="2700000" algn="tl">
                    <a:srgbClr val="000000">
                      <a:alpha val="43137"/>
                    </a:srgbClr>
                  </a:outerShdw>
                </a:effectLst>
                <a:latin typeface="Arial" pitchFamily="34" charset="0"/>
                <a:cs typeface="Arial" pitchFamily="34" charset="0"/>
              </a:rPr>
              <a:t>+2</a:t>
            </a:r>
            <a:r>
              <a:rPr lang="en-US" sz="2800" b="1" dirty="0">
                <a:effectLst>
                  <a:outerShdw blurRad="38100" dist="38100" dir="2700000" algn="tl">
                    <a:srgbClr val="000000">
                      <a:alpha val="43137"/>
                    </a:srgbClr>
                  </a:outerShdw>
                </a:effectLst>
                <a:latin typeface="Arial" pitchFamily="34" charset="0"/>
                <a:cs typeface="Arial" pitchFamily="34" charset="0"/>
              </a:rPr>
              <a:t>O</a:t>
            </a:r>
            <a:r>
              <a:rPr lang="ru-RU" sz="2800" b="1" baseline="30000" dirty="0">
                <a:effectLst>
                  <a:outerShdw blurRad="38100" dist="38100" dir="2700000" algn="tl">
                    <a:srgbClr val="000000">
                      <a:alpha val="43137"/>
                    </a:srgbClr>
                  </a:outerShdw>
                </a:effectLst>
                <a:latin typeface="Arial" pitchFamily="34" charset="0"/>
                <a:cs typeface="Arial" pitchFamily="34" charset="0"/>
              </a:rPr>
              <a:t>–2 </a:t>
            </a:r>
            <a:r>
              <a:rPr lang="ru-RU" sz="2800" b="1" dirty="0">
                <a:effectLst>
                  <a:outerShdw blurRad="38100" dist="38100" dir="2700000" algn="tl">
                    <a:srgbClr val="000000">
                      <a:alpha val="43137"/>
                    </a:srgbClr>
                  </a:outerShdw>
                </a:effectLst>
                <a:latin typeface="Arial" pitchFamily="34" charset="0"/>
                <a:cs typeface="Arial" pitchFamily="34" charset="0"/>
              </a:rPr>
              <a:t>(г)</a:t>
            </a:r>
            <a:r>
              <a:rPr lang="en-US" sz="2800" b="1" dirty="0">
                <a:effectLst>
                  <a:outerShdw blurRad="38100" dist="38100" dir="2700000" algn="tl">
                    <a:srgbClr val="000000">
                      <a:alpha val="43137"/>
                    </a:srgbClr>
                  </a:outerShdw>
                </a:effectLst>
                <a:latin typeface="Arial" pitchFamily="34" charset="0"/>
                <a:cs typeface="Arial" pitchFamily="34" charset="0"/>
              </a:rPr>
              <a:t> </a:t>
            </a:r>
            <a:endPar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ru-RU" sz="2800" b="1" dirty="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                                             оксид</a:t>
            </a:r>
          </a:p>
          <a:p>
            <a:pPr>
              <a:lnSpc>
                <a:spcPct val="80000"/>
              </a:lnSpc>
            </a:pPr>
            <a:r>
              <a:rPr lang="en-US" sz="2600" b="1" dirty="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                                                         углерода (</a:t>
            </a:r>
            <a:r>
              <a:rPr lang="en-US" sz="2600" b="1" dirty="0">
                <a:latin typeface="Arial" pitchFamily="34" charset="0"/>
                <a:ea typeface="Times New Roman" pitchFamily="18" charset="0"/>
                <a:cs typeface="Arial" pitchFamily="34" charset="0"/>
              </a:rPr>
              <a:t>II</a:t>
            </a:r>
            <a:r>
              <a:rPr lang="ru-RU" sz="2600" b="1" dirty="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340568216"/>
              </p:ext>
            </p:extLst>
          </p:nvPr>
        </p:nvGraphicFramePr>
        <p:xfrm>
          <a:off x="35496" y="3186384"/>
          <a:ext cx="8966386" cy="822960"/>
        </p:xfrm>
        <a:graphic>
          <a:graphicData uri="http://schemas.openxmlformats.org/drawingml/2006/table">
            <a:tbl>
              <a:tblPr>
                <a:tableStyleId>{5C22544A-7EE6-4342-B048-85BDC9FD1C3A}</a:tableStyleId>
              </a:tblPr>
              <a:tblGrid>
                <a:gridCol w="2573704">
                  <a:extLst>
                    <a:ext uri="{9D8B030D-6E8A-4147-A177-3AD203B41FA5}">
                      <a16:colId xmlns:a16="http://schemas.microsoft.com/office/drawing/2014/main" val="20000"/>
                    </a:ext>
                  </a:extLst>
                </a:gridCol>
                <a:gridCol w="293916">
                  <a:extLst>
                    <a:ext uri="{9D8B030D-6E8A-4147-A177-3AD203B41FA5}">
                      <a16:colId xmlns:a16="http://schemas.microsoft.com/office/drawing/2014/main" val="20001"/>
                    </a:ext>
                  </a:extLst>
                </a:gridCol>
                <a:gridCol w="367395">
                  <a:extLst>
                    <a:ext uri="{9D8B030D-6E8A-4147-A177-3AD203B41FA5}">
                      <a16:colId xmlns:a16="http://schemas.microsoft.com/office/drawing/2014/main" val="20002"/>
                    </a:ext>
                  </a:extLst>
                </a:gridCol>
                <a:gridCol w="5731371">
                  <a:extLst>
                    <a:ext uri="{9D8B030D-6E8A-4147-A177-3AD203B41FA5}">
                      <a16:colId xmlns:a16="http://schemas.microsoft.com/office/drawing/2014/main" val="20003"/>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a:latin typeface="Arial" pitchFamily="34" charset="0"/>
                          <a:cs typeface="Arial" pitchFamily="34" charset="0"/>
                        </a:rPr>
                        <a:t>2Н</a:t>
                      </a:r>
                      <a:r>
                        <a:rPr lang="ru-RU" sz="2700" b="1" baseline="30000" dirty="0">
                          <a:latin typeface="Arial" pitchFamily="34" charset="0"/>
                          <a:cs typeface="Arial" pitchFamily="34" charset="0"/>
                        </a:rPr>
                        <a:t>+ </a:t>
                      </a:r>
                      <a:r>
                        <a:rPr lang="en-US" sz="2700" b="1" dirty="0">
                          <a:effectLst/>
                          <a:latin typeface="Arial" pitchFamily="34" charset="0"/>
                          <a:cs typeface="Arial" pitchFamily="34" charset="0"/>
                        </a:rPr>
                        <a:t>+</a:t>
                      </a:r>
                      <a:r>
                        <a:rPr lang="ru-RU" sz="2700" b="1" dirty="0">
                          <a:effectLst/>
                          <a:latin typeface="Arial" pitchFamily="34" charset="0"/>
                          <a:cs typeface="Arial" pitchFamily="34" charset="0"/>
                        </a:rPr>
                        <a:t> </a:t>
                      </a:r>
                      <a:r>
                        <a:rPr lang="en-US" sz="2700" b="1" dirty="0">
                          <a:effectLst/>
                          <a:latin typeface="Arial" pitchFamily="34" charset="0"/>
                          <a:cs typeface="Arial" pitchFamily="34" charset="0"/>
                        </a:rPr>
                        <a:t>2</a:t>
                      </a:r>
                      <a:r>
                        <a:rPr lang="ru-RU" sz="2700" b="1" dirty="0">
                          <a:effectLst/>
                          <a:latin typeface="Arial" pitchFamily="34" charset="0"/>
                          <a:cs typeface="Arial" pitchFamily="34" charset="0"/>
                        </a:rPr>
                        <a:t>ē = H</a:t>
                      </a:r>
                      <a:r>
                        <a:rPr lang="ru-RU" sz="2700" b="1" baseline="-25000" dirty="0">
                          <a:effectLst/>
                          <a:latin typeface="Arial" pitchFamily="34" charset="0"/>
                          <a:cs typeface="Arial" pitchFamily="34" charset="0"/>
                        </a:rPr>
                        <a:t>2</a:t>
                      </a:r>
                      <a:r>
                        <a:rPr lang="ru-RU" sz="2700" b="1" baseline="30000" dirty="0">
                          <a:effectLst/>
                          <a:latin typeface="Arial" pitchFamily="34" charset="0"/>
                          <a:cs typeface="Arial" pitchFamily="34" charset="0"/>
                        </a:rPr>
                        <a:t>0</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a:effectLst/>
                          <a:latin typeface="Arial" pitchFamily="34" charset="0"/>
                          <a:cs typeface="Arial" pitchFamily="34" charset="0"/>
                        </a:rPr>
                        <a:t>восстановление, Н</a:t>
                      </a:r>
                      <a:r>
                        <a:rPr lang="ru-RU" sz="2600" b="1" baseline="30000" dirty="0">
                          <a:latin typeface="Arial" pitchFamily="34" charset="0"/>
                          <a:cs typeface="Arial" pitchFamily="34" charset="0"/>
                        </a:rPr>
                        <a:t>+</a:t>
                      </a:r>
                      <a:r>
                        <a:rPr lang="ru-RU" sz="2600" b="1" baseline="30000" dirty="0">
                          <a:effectLst/>
                          <a:latin typeface="Arial" pitchFamily="34" charset="0"/>
                          <a:cs typeface="Arial" pitchFamily="34" charset="0"/>
                        </a:rPr>
                        <a:t> </a:t>
                      </a:r>
                      <a:r>
                        <a:rPr lang="ru-RU" sz="2600" b="1" dirty="0">
                          <a:effectLst/>
                          <a:latin typeface="Arial" pitchFamily="34" charset="0"/>
                          <a:cs typeface="Arial" pitchFamily="34" charset="0"/>
                        </a:rPr>
                        <a:t>–окислитель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a:latin typeface="Arial" pitchFamily="34" charset="0"/>
                          <a:cs typeface="Arial" pitchFamily="34" charset="0"/>
                        </a:rPr>
                        <a:t>C</a:t>
                      </a:r>
                      <a:r>
                        <a:rPr lang="ru-RU" sz="2700" b="1" baseline="30000" dirty="0">
                          <a:latin typeface="Arial" pitchFamily="34" charset="0"/>
                          <a:cs typeface="Arial" pitchFamily="34" charset="0"/>
                        </a:rPr>
                        <a:t>0 </a:t>
                      </a:r>
                      <a:r>
                        <a:rPr lang="ru-RU" sz="2700" b="1" dirty="0">
                          <a:effectLst/>
                          <a:latin typeface="Arial" pitchFamily="34" charset="0"/>
                          <a:cs typeface="Arial" pitchFamily="34" charset="0"/>
                        </a:rPr>
                        <a:t>– </a:t>
                      </a:r>
                      <a:r>
                        <a:rPr lang="en-US" sz="2700" b="1" dirty="0">
                          <a:effectLst/>
                          <a:latin typeface="Arial" pitchFamily="34" charset="0"/>
                          <a:cs typeface="Arial" pitchFamily="34" charset="0"/>
                        </a:rPr>
                        <a:t>2</a:t>
                      </a:r>
                      <a:r>
                        <a:rPr lang="ru-RU" sz="2700" b="1" dirty="0">
                          <a:effectLst/>
                          <a:latin typeface="Arial" pitchFamily="34" charset="0"/>
                          <a:cs typeface="Arial" pitchFamily="34" charset="0"/>
                        </a:rPr>
                        <a:t>ē = </a:t>
                      </a:r>
                      <a:r>
                        <a:rPr lang="ru-RU" sz="2700" b="1" dirty="0">
                          <a:latin typeface="Arial" pitchFamily="34" charset="0"/>
                          <a:cs typeface="Arial" pitchFamily="34" charset="0"/>
                        </a:rPr>
                        <a:t>C</a:t>
                      </a:r>
                      <a:r>
                        <a:rPr lang="ru-RU" sz="2700" b="1" baseline="30000" dirty="0">
                          <a:latin typeface="Arial" pitchFamily="34" charset="0"/>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a:effectLst/>
                          <a:latin typeface="Arial" pitchFamily="34" charset="0"/>
                          <a:cs typeface="Arial" pitchFamily="34" charset="0"/>
                        </a:rPr>
                        <a:t>окисление,</a:t>
                      </a:r>
                      <a:r>
                        <a:rPr lang="en-US" sz="2600" b="1" dirty="0">
                          <a:effectLst/>
                          <a:latin typeface="Arial" pitchFamily="34" charset="0"/>
                          <a:cs typeface="Arial" pitchFamily="34" charset="0"/>
                        </a:rPr>
                        <a:t> </a:t>
                      </a:r>
                      <a:r>
                        <a:rPr lang="ru-RU" sz="2400" b="1" dirty="0">
                          <a:latin typeface="Arial" pitchFamily="34" charset="0"/>
                          <a:cs typeface="Arial" pitchFamily="34" charset="0"/>
                        </a:rPr>
                        <a:t>C</a:t>
                      </a:r>
                      <a:r>
                        <a:rPr lang="ru-RU" sz="2400" b="1" baseline="30000" dirty="0">
                          <a:latin typeface="Arial" pitchFamily="34" charset="0"/>
                          <a:cs typeface="Arial" pitchFamily="34" charset="0"/>
                        </a:rPr>
                        <a:t>0</a:t>
                      </a:r>
                      <a:r>
                        <a:rPr lang="en-US" sz="2600" b="1" baseline="30000" dirty="0">
                          <a:effectLst/>
                          <a:latin typeface="Arial" pitchFamily="34" charset="0"/>
                          <a:cs typeface="Arial" pitchFamily="34" charset="0"/>
                        </a:rPr>
                        <a:t> </a:t>
                      </a:r>
                      <a:r>
                        <a:rPr lang="ru-RU" sz="2600" b="1" dirty="0">
                          <a:effectLst/>
                          <a:latin typeface="Arial" pitchFamily="34" charset="0"/>
                          <a:cs typeface="Arial" pitchFamily="34" charset="0"/>
                        </a:rPr>
                        <a:t>– восстановитель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2" name="Прямоугольник 1"/>
          <p:cNvSpPr/>
          <p:nvPr/>
        </p:nvSpPr>
        <p:spPr>
          <a:xfrm>
            <a:off x="107504" y="4174746"/>
            <a:ext cx="8877775" cy="1126462"/>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800" b="1" dirty="0">
                <a:latin typeface="Arial" pitchFamily="34" charset="0"/>
                <a:ea typeface="Times New Roman" pitchFamily="18" charset="0"/>
                <a:cs typeface="Arial" pitchFamily="34" charset="0"/>
              </a:rPr>
              <a:t>Это</a:t>
            </a:r>
            <a:r>
              <a:rPr lang="ru-RU" sz="2800" b="1" dirty="0">
                <a:latin typeface="Arial Black" pitchFamily="34" charset="0"/>
                <a:ea typeface="Times New Roman" pitchFamily="18" charset="0"/>
                <a:cs typeface="Arial" pitchFamily="34" charset="0"/>
              </a:rPr>
              <a:t> </a:t>
            </a:r>
            <a:r>
              <a:rPr lang="ru-RU" sz="2800" b="1" u="sng"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молекулярная</a:t>
            </a:r>
            <a:r>
              <a:rPr lang="ru-RU" sz="2800" b="1" dirty="0">
                <a:latin typeface="Arial" pitchFamily="34" charset="0"/>
                <a:ea typeface="Times New Roman" pitchFamily="18" charset="0"/>
                <a:cs typeface="Arial" pitchFamily="34" charset="0"/>
              </a:rPr>
              <a:t> реакция, т. к. окислитель и восстановитель находятся в разных веществах </a:t>
            </a:r>
          </a:p>
        </p:txBody>
      </p:sp>
    </p:spTree>
    <p:extLst>
      <p:ext uri="{BB962C8B-B14F-4D97-AF65-F5344CB8AC3E}">
        <p14:creationId xmlns:p14="http://schemas.microsoft.com/office/powerpoint/2010/main"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3970318"/>
          </a:xfrm>
          <a:prstGeom prst="rect">
            <a:avLst/>
          </a:prstGeom>
        </p:spPr>
        <p:txBody>
          <a:bodyPr wrap="square">
            <a:spAutoFit/>
          </a:bodyPr>
          <a:lstStyle/>
          <a:p>
            <a:pPr lvl="0" algn="just"/>
            <a:r>
              <a:rPr lang="ru-RU" sz="2800" b="1" dirty="0">
                <a:latin typeface="Arial" pitchFamily="34" charset="0"/>
                <a:cs typeface="Arial" pitchFamily="34" charset="0"/>
              </a:rPr>
              <a:t>4. </a:t>
            </a:r>
            <a:r>
              <a:rPr lang="ru-RU" sz="2800" b="1" u="sng" dirty="0">
                <a:latin typeface="Arial" pitchFamily="34" charset="0"/>
                <a:ea typeface="Times New Roman" pitchFamily="18" charset="0"/>
                <a:cs typeface="Arial" pitchFamily="34" charset="0"/>
              </a:rPr>
              <a:t>По признаку обратимости</a:t>
            </a:r>
            <a:r>
              <a:rPr lang="ru-RU" sz="2800" b="1" dirty="0">
                <a:latin typeface="Arial" pitchFamily="34" charset="0"/>
                <a:ea typeface="Times New Roman" pitchFamily="18" charset="0"/>
                <a:cs typeface="Arial" pitchFamily="34" charset="0"/>
              </a:rPr>
              <a:t> – это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обратимая</a:t>
            </a:r>
            <a:r>
              <a:rPr lang="ru-RU" sz="2800" b="1" dirty="0">
                <a:latin typeface="Arial" pitchFamily="34" charset="0"/>
                <a:ea typeface="Times New Roman" pitchFamily="18" charset="0"/>
                <a:cs typeface="Arial" pitchFamily="34" charset="0"/>
              </a:rPr>
              <a:t> реакция (т. к. стоит знак обратимости </a:t>
            </a:r>
            <a:r>
              <a:rPr lang="ru-RU" sz="2800" b="1" dirty="0">
                <a:latin typeface="Arial" pitchFamily="34" charset="0"/>
                <a:cs typeface="Arial" pitchFamily="34" charset="0"/>
                <a:sym typeface="Symbol"/>
              </a:rPr>
              <a:t></a:t>
            </a:r>
            <a:r>
              <a:rPr lang="ru-RU" sz="2800" b="1" dirty="0">
                <a:latin typeface="Arial" pitchFamily="34" charset="0"/>
                <a:ea typeface="Times New Roman" pitchFamily="18" charset="0"/>
                <a:cs typeface="Arial" pitchFamily="34" charset="0"/>
              </a:rPr>
              <a:t>)</a:t>
            </a:r>
          </a:p>
          <a:p>
            <a:pPr algn="just"/>
            <a:r>
              <a:rPr lang="ru-RU" sz="2800" b="1" dirty="0">
                <a:latin typeface="Arial" pitchFamily="34" charset="0"/>
                <a:cs typeface="Arial" pitchFamily="34" charset="0"/>
              </a:rPr>
              <a:t>5. </a:t>
            </a:r>
            <a:r>
              <a:rPr lang="ru-RU" sz="2800" b="1" dirty="0">
                <a:latin typeface="Arial" pitchFamily="34" charset="0"/>
                <a:ea typeface="Times New Roman" pitchFamily="18" charset="0"/>
                <a:cs typeface="Arial" pitchFamily="34" charset="0"/>
              </a:rPr>
              <a:t>По наличию поверхности раздела между реагирующими веществами – это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гетерогенная </a:t>
            </a:r>
            <a:r>
              <a:rPr lang="ru-RU" sz="2800" b="1" dirty="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a:t>
            </a:r>
            <a:r>
              <a:rPr lang="ru-RU" sz="2800" b="1" dirty="0">
                <a:solidFill>
                  <a:srgbClr val="FF0000"/>
                </a:solidFill>
                <a:effectLst>
                  <a:outerShdw blurRad="38100" dist="38100" dir="2700000" algn="tl">
                    <a:srgbClr val="000000">
                      <a:alpha val="43137"/>
                    </a:srgbClr>
                  </a:outerShdw>
                </a:effectLst>
                <a:latin typeface="Arial Black" pitchFamily="34" charset="0"/>
              </a:rPr>
              <a:t>т</a:t>
            </a:r>
            <a:r>
              <a:rPr lang="ru-RU" sz="2800" b="1" dirty="0">
                <a:effectLst>
                  <a:outerShdw blurRad="38100" dist="38100" dir="2700000" algn="tl">
                    <a:srgbClr val="000000">
                      <a:alpha val="43137"/>
                    </a:srgbClr>
                  </a:outerShdw>
                </a:effectLst>
                <a:latin typeface="Arial Black" pitchFamily="34" charset="0"/>
              </a:rPr>
              <a:t>)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a:t>
            </a:r>
            <a:r>
              <a:rPr lang="ru-RU" sz="2800" b="1" dirty="0">
                <a:solidFill>
                  <a:srgbClr val="FF0000"/>
                </a:solidFill>
                <a:effectLst>
                  <a:outerShdw blurRad="38100" dist="38100" dir="2700000" algn="tl">
                    <a:srgbClr val="000000">
                      <a:alpha val="43137"/>
                    </a:srgbClr>
                  </a:outerShdw>
                </a:effectLst>
                <a:latin typeface="Arial Black" pitchFamily="34" charset="0"/>
              </a:rPr>
              <a:t>г</a:t>
            </a:r>
            <a:r>
              <a:rPr lang="ru-RU" sz="2800" b="1" dirty="0">
                <a:effectLst>
                  <a:outerShdw blurRad="38100" dist="38100" dir="2700000" algn="tl">
                    <a:srgbClr val="000000">
                      <a:alpha val="43137"/>
                    </a:srgbClr>
                  </a:outerShdw>
                </a:effectLst>
                <a:latin typeface="Arial Black" pitchFamily="34" charset="0"/>
              </a:rPr>
              <a:t>)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endPar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just"/>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т</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rPr>
              <a:t>–</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rPr>
              <a:t>твердое вещество, </a:t>
            </a:r>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г</a:t>
            </a:r>
            <a:r>
              <a:rPr lang="ru-RU" sz="2800" b="1" dirty="0">
                <a:effectLst>
                  <a:outerShdw blurRad="38100" dist="38100" dir="2700000" algn="tl">
                    <a:srgbClr val="000000">
                      <a:alpha val="43137"/>
                    </a:srgbClr>
                  </a:outerShdw>
                </a:effectLst>
                <a:latin typeface="Arial" pitchFamily="34" charset="0"/>
                <a:cs typeface="Arial" pitchFamily="34" charset="0"/>
              </a:rPr>
              <a:t> – газ </a:t>
            </a:r>
            <a:r>
              <a:rPr lang="ru-RU" sz="2800" b="1" dirty="0">
                <a:latin typeface="Arial" pitchFamily="34" charset="0"/>
                <a:cs typeface="Arial" pitchFamily="34" charset="0"/>
              </a:rPr>
              <a:t>(учитываем </a:t>
            </a:r>
            <a:r>
              <a:rPr lang="ru-RU" sz="2800" b="1" u="sng" dirty="0">
                <a:latin typeface="Arial" pitchFamily="34" charset="0"/>
                <a:cs typeface="Arial" pitchFamily="34" charset="0"/>
              </a:rPr>
              <a:t>только для прямой</a:t>
            </a:r>
            <a:r>
              <a:rPr lang="ru-RU" sz="2800" b="1" dirty="0">
                <a:latin typeface="Arial" pitchFamily="34" charset="0"/>
                <a:cs typeface="Arial" pitchFamily="34" charset="0"/>
              </a:rPr>
              <a:t> реакции).</a:t>
            </a:r>
            <a:endParaRPr lang="ru-RU" sz="2800" b="1" dirty="0">
              <a:solidFill>
                <a:srgbClr val="FF0000"/>
              </a:solidFill>
              <a:latin typeface="Arial Black" pitchFamily="34" charset="0"/>
              <a:cs typeface="Arial" pitchFamily="34" charset="0"/>
            </a:endParaRPr>
          </a:p>
          <a:p>
            <a:pPr algn="ct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7083" y="2333195"/>
            <a:ext cx="8136904" cy="20867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Окислительно</a:t>
            </a: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-восстановительные реакции</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60503"/>
            <a:ext cx="2771800" cy="322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1" y="35337"/>
            <a:ext cx="2021588" cy="231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910835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16238" y="260350"/>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28670"/>
            <a:ext cx="8858312" cy="5410712"/>
          </a:xfrm>
          <a:prstGeom prst="rect">
            <a:avLst/>
          </a:prstGeom>
        </p:spPr>
        <p:txBody>
          <a:bodyPr wrap="square">
            <a:spAutoFit/>
          </a:bodyPr>
          <a:lstStyle/>
          <a:p>
            <a:pPr marL="3175" indent="-6350" algn="just">
              <a:lnSpc>
                <a:spcPct val="80000"/>
              </a:lnSpc>
            </a:pPr>
            <a:r>
              <a:rPr lang="ru-RU" sz="2400" b="1" dirty="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400" b="1" dirty="0">
              <a:ln w="1905"/>
              <a:solidFill>
                <a:schemeClr val="accent2">
                  <a:lumMod val="50000"/>
                </a:schemeClr>
              </a:solidFill>
              <a:latin typeface="Arial" pitchFamily="34" charset="0"/>
              <a:cs typeface="Arial" pitchFamily="34" charset="0"/>
            </a:endParaRPr>
          </a:p>
          <a:p>
            <a:pPr marL="3175" indent="-6350" algn="just">
              <a:lnSpc>
                <a:spcPct val="80000"/>
              </a:lnSpc>
            </a:pPr>
            <a:r>
              <a:rPr lang="ru-RU" sz="2400" b="1" dirty="0">
                <a:solidFill>
                  <a:schemeClr val="accent2">
                    <a:lumMod val="50000"/>
                  </a:schemeClr>
                </a:solidFill>
                <a:latin typeface="Arial" pitchFamily="34" charset="0"/>
                <a:cs typeface="Arial" pitchFamily="34" charset="0"/>
                <a:hlinkClick r:id="rId5" action="ppaction://hlinksldjump"/>
              </a:rPr>
              <a:t>Условия возникновения и течения химических реакций.</a:t>
            </a:r>
            <a:r>
              <a:rPr lang="ru-RU" sz="2400" b="1" dirty="0">
                <a:solidFill>
                  <a:schemeClr val="accent2">
                    <a:lumMod val="50000"/>
                  </a:schemeClr>
                </a:solidFill>
                <a:latin typeface="Arial" pitchFamily="34"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6" action="ppaction://hlinksldjump"/>
              </a:rPr>
              <a:t>Признаки химических реакций.  </a:t>
            </a:r>
            <a:r>
              <a:rPr lang="ru-RU" sz="2400" b="1" kern="10" dirty="0">
                <a:solidFill>
                  <a:schemeClr val="accent2">
                    <a:lumMod val="50000"/>
                  </a:schemeClr>
                </a:solidFill>
                <a:latin typeface="Arial" pitchFamily="34" charset="0"/>
                <a:cs typeface="Arial" pitchFamily="34" charset="0"/>
                <a:hlinkClick r:id="rId7" action="ppaction://hlinksldjump"/>
              </a:rPr>
              <a:t>Проверим, как Вы поняли и запомнили  пройденный материал.</a:t>
            </a:r>
            <a:r>
              <a:rPr lang="ru-RU" sz="2400" dirty="0">
                <a:solidFill>
                  <a:schemeClr val="accent2">
                    <a:lumMod val="50000"/>
                  </a:schemeClr>
                </a:solidFill>
                <a:latin typeface="Arial" pitchFamily="34" charset="0"/>
                <a:cs typeface="Arial" pitchFamily="34" charset="0"/>
              </a:rPr>
              <a:t> </a:t>
            </a:r>
            <a:r>
              <a:rPr lang="ru-RU" sz="2400" b="1" dirty="0">
                <a:solidFill>
                  <a:schemeClr val="accent2">
                    <a:lumMod val="50000"/>
                  </a:schemeClr>
                </a:solidFill>
                <a:latin typeface="Arial" pitchFamily="34" charset="0"/>
                <a:cs typeface="Arial" pitchFamily="34" charset="0"/>
                <a:hlinkClick r:id="rId8" action="ppaction://hlinksldjump"/>
              </a:rPr>
              <a:t>Классификация химических реакций.</a:t>
            </a:r>
            <a:r>
              <a:rPr lang="ru-RU" sz="2400" b="1" dirty="0">
                <a:solidFill>
                  <a:schemeClr val="accent2">
                    <a:lumMod val="50000"/>
                  </a:schemeClr>
                </a:solidFill>
                <a:latin typeface="Arial" pitchFamily="34"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9" action="ppaction://hlinksldjump"/>
              </a:rPr>
              <a:t>Классификация по числу и составу исходных веществ и  продуктов реакции.</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10" action="ppaction://hlinksldjump"/>
              </a:rPr>
              <a:t>Классификация по признаку выделения или поглощения теплоты.</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11" action="ppaction://hlinksldjump"/>
              </a:rPr>
              <a:t>Классификация по изменению степени окисления атомов элементов, входящих в состав реагирующих веществ.</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12" action="ppaction://hlinksldjump"/>
              </a:rPr>
              <a:t>Классификация по признаку обратимости.</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13" action="ppaction://hlinksldjump"/>
              </a:rPr>
              <a:t>Классификация по наличию поверхности раздела между реагирующими веществами.</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kern="10" dirty="0">
                <a:latin typeface="Arial" pitchFamily="34" charset="0"/>
                <a:cs typeface="Arial" pitchFamily="34" charset="0"/>
                <a:hlinkClick r:id="rId14" action="ppaction://hlinksldjump"/>
              </a:rPr>
              <a:t>Образец выполнения контрольного задания.</a:t>
            </a:r>
            <a:r>
              <a:rPr lang="ru-RU" sz="2400" b="1" kern="10" dirty="0">
                <a:latin typeface="Arial" pitchFamily="34" charset="0"/>
                <a:cs typeface="Arial" pitchFamily="34" charset="0"/>
              </a:rPr>
              <a:t> </a:t>
            </a:r>
            <a:r>
              <a:rPr lang="ru-RU" sz="2400" b="1" dirty="0">
                <a:latin typeface="Arial" pitchFamily="34" charset="0"/>
                <a:cs typeface="Arial" pitchFamily="34" charset="0"/>
                <a:hlinkClick r:id="rId15" action="ppaction://hlinksldjump"/>
              </a:rPr>
              <a:t>Окислительно-восстановительные реакции (ОВР).</a:t>
            </a:r>
            <a:r>
              <a:rPr lang="ru-RU" sz="2400" b="1" dirty="0">
                <a:ln>
                  <a:solidFill>
                    <a:sysClr val="windowText" lastClr="000000"/>
                  </a:solidFill>
                </a:ln>
                <a:solidFill>
                  <a:srgbClr val="FF0000"/>
                </a:solidFill>
                <a:latin typeface="Arial" pitchFamily="34" charset="0"/>
                <a:cs typeface="Arial" pitchFamily="34" charset="0"/>
              </a:rPr>
              <a:t> </a:t>
            </a:r>
            <a:r>
              <a:rPr lang="ru-RU" sz="2400" b="1" kern="10" dirty="0">
                <a:solidFill>
                  <a:schemeClr val="accent2">
                    <a:lumMod val="50000"/>
                  </a:schemeClr>
                </a:solidFill>
                <a:latin typeface="Arial" pitchFamily="34" charset="0"/>
                <a:cs typeface="Arial" pitchFamily="34" charset="0"/>
                <a:hlinkClick r:id="rId16" action="ppaction://hlinksldjump"/>
              </a:rPr>
              <a:t>Проверим, как Вы поняли и запомнили  пройденный материал.</a:t>
            </a:r>
            <a:r>
              <a:rPr lang="ru-RU" sz="2400" b="1" kern="10" dirty="0">
                <a:solidFill>
                  <a:schemeClr val="accent2">
                    <a:lumMod val="50000"/>
                  </a:schemeClr>
                </a:solidFill>
                <a:latin typeface="Arial" pitchFamily="34" charset="0"/>
                <a:cs typeface="Arial" pitchFamily="34" charset="0"/>
              </a:rPr>
              <a:t> </a:t>
            </a:r>
            <a:r>
              <a:rPr lang="ru-RU" sz="2400" b="1" dirty="0">
                <a:latin typeface="Arial" panose="020B0604020202020204" pitchFamily="34" charset="0"/>
                <a:cs typeface="Arial" panose="020B0604020202020204" pitchFamily="34" charset="0"/>
                <a:hlinkClick r:id="rId17" action="ppaction://hlinksldjump"/>
              </a:rPr>
              <a:t>Лабораторная работа 1 «Типы химических реакций».</a:t>
            </a:r>
            <a:endParaRPr lang="ru-RU" sz="2400" dirty="0">
              <a:latin typeface="Arial" panose="020B0604020202020204" pitchFamily="34" charset="0"/>
              <a:cs typeface="Arial" panose="020B0604020202020204" pitchFamily="34" charset="0"/>
            </a:endParaRPr>
          </a:p>
          <a:p>
            <a:pPr marL="3175" lvl="0" indent="-6350" algn="just">
              <a:lnSpc>
                <a:spcPct val="80000"/>
              </a:lnSpc>
            </a:pPr>
            <a:r>
              <a:rPr lang="ru-RU" sz="2400" b="1" dirty="0">
                <a:solidFill>
                  <a:schemeClr val="accent2">
                    <a:lumMod val="50000"/>
                  </a:schemeClr>
                </a:solidFill>
                <a:latin typeface="Arial" pitchFamily="34" charset="0"/>
                <a:cs typeface="Arial" pitchFamily="34" charset="0"/>
                <a:hlinkClick r:id="rId18" action="ppaction://hlinksldjump"/>
              </a:rPr>
              <a:t>Использованные источники.</a:t>
            </a:r>
            <a:r>
              <a:rPr lang="ru-RU" sz="2400" b="1" dirty="0">
                <a:solidFill>
                  <a:schemeClr val="accent2">
                    <a:lumMod val="50000"/>
                  </a:schemeClr>
                </a:solidFill>
                <a:latin typeface="Arial" pitchFamily="34" charset="0"/>
                <a:cs typeface="Arial" pitchFamily="34" charset="0"/>
                <a:hlinkClick r:id="rId17" action="ppaction://hlinksldjump"/>
              </a:rPr>
              <a:t> </a:t>
            </a:r>
            <a:endParaRPr lang="ru-RU" sz="2400" b="1" dirty="0">
              <a:solidFill>
                <a:schemeClr val="accent2">
                  <a:lumMod val="50000"/>
                </a:schemeClr>
              </a:solidFill>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3066" y="260648"/>
            <a:ext cx="8856984" cy="3388620"/>
          </a:xfrm>
          <a:prstGeom prst="rect">
            <a:avLst/>
          </a:prstGeom>
        </p:spPr>
        <p:txBody>
          <a:bodyPr wrap="square">
            <a:spAutoFit/>
          </a:bodyPr>
          <a:lstStyle/>
          <a:p>
            <a:pPr indent="449263" algn="just">
              <a:lnSpc>
                <a:spcPct val="85000"/>
              </a:lnSpc>
            </a:pPr>
            <a:r>
              <a:rPr lang="ru-RU" sz="2800" b="1" dirty="0" err="1">
                <a:ln>
                  <a:solidFill>
                    <a:sysClr val="windowText" lastClr="000000"/>
                  </a:solidFill>
                </a:ln>
                <a:solidFill>
                  <a:srgbClr val="FF0000"/>
                </a:solidFill>
                <a:latin typeface="Arial" pitchFamily="34" charset="0"/>
                <a:cs typeface="Arial" pitchFamily="34" charset="0"/>
              </a:rPr>
              <a:t>Окислительно</a:t>
            </a:r>
            <a:r>
              <a:rPr lang="ru-RU" sz="2800" b="1" dirty="0">
                <a:ln>
                  <a:solidFill>
                    <a:sysClr val="windowText" lastClr="000000"/>
                  </a:solidFill>
                </a:ln>
                <a:solidFill>
                  <a:srgbClr val="FF0000"/>
                </a:solidFill>
                <a:latin typeface="Arial" pitchFamily="34" charset="0"/>
                <a:cs typeface="Arial" pitchFamily="34" charset="0"/>
              </a:rPr>
              <a:t>-восстановительные реакции (ОВР) </a:t>
            </a:r>
            <a:r>
              <a:rPr lang="ru-RU" sz="2800" b="1" dirty="0">
                <a:latin typeface="Arial" pitchFamily="34" charset="0"/>
                <a:cs typeface="Arial" pitchFamily="34" charset="0"/>
              </a:rPr>
              <a:t>– это химические реакции, сопровождающиеся </a:t>
            </a:r>
            <a:r>
              <a:rPr lang="ru-RU" sz="2800" b="1" dirty="0">
                <a:ln>
                  <a:solidFill>
                    <a:sysClr val="windowText" lastClr="000000"/>
                  </a:solidFill>
                </a:ln>
                <a:solidFill>
                  <a:srgbClr val="0000CC"/>
                </a:solidFill>
                <a:latin typeface="Arial" pitchFamily="34" charset="0"/>
                <a:cs typeface="Arial" pitchFamily="34" charset="0"/>
              </a:rPr>
              <a:t>изменением степени окисления у атомов реагирующих веществ</a:t>
            </a:r>
            <a:r>
              <a:rPr lang="ru-RU" sz="2800" b="1" dirty="0">
                <a:latin typeface="Arial" pitchFamily="34" charset="0"/>
                <a:cs typeface="Arial" pitchFamily="34" charset="0"/>
              </a:rPr>
              <a:t>. При этом одни частицы отдают электроны, а другие получают.</a:t>
            </a:r>
          </a:p>
          <a:p>
            <a:pPr indent="449263" algn="just">
              <a:lnSpc>
                <a:spcPct val="85000"/>
              </a:lnSpc>
            </a:pPr>
            <a:endParaRPr lang="ru-RU" sz="2800" b="1" dirty="0">
              <a:latin typeface="Arial" pitchFamily="34" charset="0"/>
              <a:cs typeface="Arial" pitchFamily="34" charset="0"/>
            </a:endParaRPr>
          </a:p>
          <a:p>
            <a:pPr indent="449263" algn="just">
              <a:lnSpc>
                <a:spcPct val="85000"/>
              </a:lnSpc>
            </a:pPr>
            <a:r>
              <a:rPr lang="ru-RU" sz="2800" b="1" dirty="0">
                <a:latin typeface="Arial" pitchFamily="34" charset="0"/>
                <a:cs typeface="Arial" pitchFamily="34" charset="0"/>
              </a:rPr>
              <a:t>Как определить </a:t>
            </a:r>
            <a:r>
              <a:rPr lang="ru-RU" sz="2800" b="1" dirty="0">
                <a:ln>
                  <a:solidFill>
                    <a:sysClr val="windowText" lastClr="000000"/>
                  </a:solidFill>
                </a:ln>
                <a:solidFill>
                  <a:srgbClr val="0000CC"/>
                </a:solidFill>
                <a:latin typeface="Arial" pitchFamily="34" charset="0"/>
                <a:cs typeface="Arial" pitchFamily="34" charset="0"/>
              </a:rPr>
              <a:t>степень окисления </a:t>
            </a:r>
            <a:r>
              <a:rPr lang="ru-RU" sz="2800" b="1" dirty="0">
                <a:latin typeface="Arial" pitchFamily="34" charset="0"/>
                <a:cs typeface="Arial" pitchFamily="34" charset="0"/>
              </a:rPr>
              <a:t>смотрите в презентации «</a:t>
            </a:r>
            <a:r>
              <a:rPr lang="ru-RU" sz="2800" dirty="0">
                <a:ln>
                  <a:solidFill>
                    <a:sysClr val="windowText" lastClr="000000"/>
                  </a:solidFill>
                </a:ln>
                <a:solidFill>
                  <a:srgbClr val="9D2349"/>
                </a:solidFill>
                <a:latin typeface="Arial Black" pitchFamily="34" charset="0"/>
              </a:rPr>
              <a:t>Химическая связь</a:t>
            </a:r>
            <a:r>
              <a:rPr lang="ru-RU" sz="2800" b="1" dirty="0">
                <a:latin typeface="Arial" pitchFamily="34" charset="0"/>
                <a:cs typeface="Arial" pitchFamily="34" charset="0"/>
              </a:rPr>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645024"/>
            <a:ext cx="416561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83543868"/>
      </p:ext>
    </p:extLst>
  </p:cSld>
  <p:clrMapOvr>
    <a:masterClrMapping/>
  </p:clrMapOvr>
  <p:transition>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638868"/>
            <a:ext cx="7033872" cy="32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116632"/>
            <a:ext cx="6578369" cy="372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179512" y="116632"/>
            <a:ext cx="2741456"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Вспомним:</a:t>
            </a:r>
            <a:endParaRPr lang="ru-RU" sz="3200" b="1" dirty="0">
              <a:ln w="11430">
                <a:solidFill>
                  <a:sysClr val="windowText" lastClr="000000"/>
                </a:solidFill>
              </a:ln>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991563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315" y="0"/>
            <a:ext cx="6717928" cy="297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50" y="3100721"/>
            <a:ext cx="6943325" cy="379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 y="-1"/>
            <a:ext cx="6079661" cy="246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492896"/>
            <a:ext cx="5868144" cy="430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4594" y="45301"/>
            <a:ext cx="6304885" cy="398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26" y="3861048"/>
            <a:ext cx="5305462" cy="289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87355" y="79988"/>
            <a:ext cx="5151908" cy="3997084"/>
          </a:xfrm>
          <a:prstGeom prst="rect">
            <a:avLst/>
          </a:prstGeom>
          <a:noFill/>
          <a:ln w="9525">
            <a:noFill/>
            <a:miter lim="800000"/>
            <a:headEnd/>
            <a:tailEnd/>
          </a:ln>
          <a:effectLst/>
          <a:scene3d>
            <a:camera prst="orthographicFront"/>
            <a:lightRig rig="threePt" dir="t"/>
          </a:scene3d>
          <a:sp3d>
            <a:bevelT prst="angle"/>
          </a:sp3d>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b="42066"/>
          <a:stretch/>
        </p:blipFill>
        <p:spPr bwMode="auto">
          <a:xfrm>
            <a:off x="89743" y="4663305"/>
            <a:ext cx="6157725" cy="1970061"/>
          </a:xfrm>
          <a:prstGeom prst="rect">
            <a:avLst/>
          </a:prstGeom>
          <a:noFill/>
          <a:ln w="9525">
            <a:noFill/>
            <a:miter lim="800000"/>
            <a:headEnd/>
            <a:tailEnd/>
          </a:ln>
          <a:effectLst/>
          <a:scene3d>
            <a:camera prst="orthographicFront"/>
            <a:lightRig rig="threePt" dir="t"/>
          </a:scene3d>
          <a:sp3d>
            <a:bevelT prst="angle"/>
          </a:sp3d>
        </p:spPr>
      </p:pic>
      <p:pic>
        <p:nvPicPr>
          <p:cNvPr id="1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Lst>
          </a:blip>
          <a:srcRect l="37367"/>
          <a:stretch/>
        </p:blipFill>
        <p:spPr bwMode="auto">
          <a:xfrm>
            <a:off x="5004048" y="125608"/>
            <a:ext cx="4089515" cy="5522728"/>
          </a:xfrm>
          <a:prstGeom prst="rect">
            <a:avLst/>
          </a:prstGeom>
          <a:noFill/>
          <a:ln w="9525">
            <a:noFill/>
            <a:miter lim="800000"/>
            <a:headEnd/>
            <a:tailEnd/>
          </a:ln>
          <a:effectLst/>
          <a:scene3d>
            <a:camera prst="orthographicFront"/>
            <a:lightRig rig="threePt" dir="t"/>
          </a:scene3d>
          <a:sp3d>
            <a:bevelT prst="angle"/>
          </a:sp3d>
        </p:spPr>
      </p:pic>
    </p:spTree>
    <p:extLst>
      <p:ext uri="{BB962C8B-B14F-4D97-AF65-F5344CB8AC3E}">
        <p14:creationId xmlns:p14="http://schemas.microsoft.com/office/powerpoint/2010/main" val="2433430904"/>
      </p:ext>
    </p:extLst>
  </p:cSld>
  <p:clrMapOvr>
    <a:masterClrMapping/>
  </p:clrMapOvr>
  <p:transition>
    <p:wheel spokes="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E%D0%B2%D1%80.jpg">
            <a:hlinkClick r:id="rId2"/>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633"/>
          <a:stretch/>
        </p:blipFill>
        <p:spPr bwMode="auto">
          <a:xfrm>
            <a:off x="107504" y="188640"/>
            <a:ext cx="8928992" cy="4353380"/>
          </a:xfrm>
          <a:prstGeom prst="rect">
            <a:avLst/>
          </a:prstGeom>
          <a:noFill/>
          <a:ln>
            <a:noFill/>
          </a:ln>
        </p:spPr>
      </p:pic>
      <p:sp>
        <p:nvSpPr>
          <p:cNvPr id="2" name="Прямоугольник 1"/>
          <p:cNvSpPr/>
          <p:nvPr/>
        </p:nvSpPr>
        <p:spPr>
          <a:xfrm>
            <a:off x="1547664" y="1628800"/>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724128" y="1641299"/>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662011" y="4653136"/>
            <a:ext cx="2212465" cy="523220"/>
          </a:xfrm>
          <a:prstGeom prst="rect">
            <a:avLst/>
          </a:prstGeom>
        </p:spPr>
        <p:txBody>
          <a:bodyPr wrap="none">
            <a:spAutoFit/>
          </a:bodyPr>
          <a:lstStyle/>
          <a:p>
            <a:r>
              <a:rPr lang="ru-RU" sz="2800" b="1" dirty="0">
                <a:ln>
                  <a:solidFill>
                    <a:sysClr val="windowText" lastClr="000000"/>
                  </a:solidFill>
                </a:ln>
                <a:solidFill>
                  <a:srgbClr val="0000CC"/>
                </a:solidFill>
                <a:latin typeface="Arial" pitchFamily="34" charset="0"/>
                <a:cs typeface="Arial" pitchFamily="34" charset="0"/>
              </a:rPr>
              <a:t>Э</a:t>
            </a:r>
            <a:r>
              <a:rPr lang="ru-RU" sz="2800" b="1" baseline="30000" dirty="0">
                <a:ln>
                  <a:solidFill>
                    <a:sysClr val="windowText" lastClr="000000"/>
                  </a:solidFill>
                </a:ln>
                <a:solidFill>
                  <a:srgbClr val="0000CC"/>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 </a:t>
            </a:r>
            <a:r>
              <a:rPr lang="en-US" sz="2800" b="1" dirty="0">
                <a:ln>
                  <a:solidFill>
                    <a:sysClr val="windowText" lastClr="000000"/>
                  </a:solidFill>
                </a:ln>
                <a:solidFill>
                  <a:schemeClr val="accent6">
                    <a:lumMod val="50000"/>
                  </a:schemeClr>
                </a:solidFill>
                <a:latin typeface="Arial" pitchFamily="34" charset="0"/>
                <a:cs typeface="Arial" pitchFamily="34" charset="0"/>
              </a:rPr>
              <a:t>ē</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en-US" sz="2800" b="1" dirty="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6">
                    <a:lumMod val="50000"/>
                  </a:schemeClr>
                </a:solidFill>
                <a:latin typeface="Arial" pitchFamily="34" charset="0"/>
                <a:cs typeface="Arial" pitchFamily="34" charset="0"/>
              </a:rPr>
              <a:t>+</a:t>
            </a:r>
            <a:r>
              <a:rPr lang="ru-RU" sz="2800" b="1" dirty="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6" name="Прямоугольник 5"/>
          <p:cNvSpPr/>
          <p:nvPr/>
        </p:nvSpPr>
        <p:spPr>
          <a:xfrm>
            <a:off x="784596" y="4668977"/>
            <a:ext cx="2419252" cy="523220"/>
          </a:xfrm>
          <a:prstGeom prst="rect">
            <a:avLst/>
          </a:prstGeom>
        </p:spPr>
        <p:txBody>
          <a:bodyPr wrap="none">
            <a:spAutoFit/>
          </a:bodyPr>
          <a:lstStyle/>
          <a:p>
            <a:r>
              <a:rPr lang="ru-RU" sz="2800" b="1" dirty="0">
                <a:ln>
                  <a:solidFill>
                    <a:sysClr val="windowText" lastClr="000000"/>
                  </a:solidFill>
                </a:ln>
                <a:solidFill>
                  <a:srgbClr val="FF0000"/>
                </a:solidFill>
                <a:latin typeface="Arial" pitchFamily="34" charset="0"/>
                <a:cs typeface="Arial" pitchFamily="34" charset="0"/>
              </a:rPr>
              <a:t>Э</a:t>
            </a:r>
            <a:r>
              <a:rPr lang="ru-RU" sz="2800" b="1" baseline="30000" dirty="0">
                <a:ln>
                  <a:solidFill>
                    <a:sysClr val="windowText" lastClr="000000"/>
                  </a:solidFill>
                </a:ln>
                <a:solidFill>
                  <a:srgbClr val="FF0000"/>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 </a:t>
            </a:r>
            <a:r>
              <a:rPr lang="en-US" sz="2800" b="1" dirty="0">
                <a:ln>
                  <a:solidFill>
                    <a:sysClr val="windowText" lastClr="000000"/>
                  </a:solidFill>
                </a:ln>
                <a:solidFill>
                  <a:schemeClr val="accent6">
                    <a:lumMod val="50000"/>
                  </a:schemeClr>
                </a:solidFill>
                <a:latin typeface="Arial" pitchFamily="34" charset="0"/>
                <a:cs typeface="Arial" pitchFamily="34" charset="0"/>
              </a:rPr>
              <a:t>ē</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en-US" sz="2800" b="1" dirty="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6">
                    <a:lumMod val="50000"/>
                  </a:schemeClr>
                </a:solidFill>
                <a:latin typeface="Arial" pitchFamily="34" charset="0"/>
                <a:cs typeface="Arial" pitchFamily="34" charset="0"/>
              </a:rPr>
              <a:t> –  </a:t>
            </a:r>
            <a:r>
              <a:rPr lang="ru-RU" sz="2800" b="1" dirty="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7" name="Левая фигурная скобка 6"/>
          <p:cNvSpPr/>
          <p:nvPr/>
        </p:nvSpPr>
        <p:spPr>
          <a:xfrm rot="5400000" flipH="1">
            <a:off x="1168165" y="4641835"/>
            <a:ext cx="468052" cy="125781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Левая фигурная скобка 7"/>
          <p:cNvSpPr/>
          <p:nvPr/>
        </p:nvSpPr>
        <p:spPr>
          <a:xfrm rot="5400000" flipH="1">
            <a:off x="5990580" y="4625808"/>
            <a:ext cx="468052" cy="1257816"/>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ямоугольник 8"/>
          <p:cNvSpPr/>
          <p:nvPr/>
        </p:nvSpPr>
        <p:spPr>
          <a:xfrm>
            <a:off x="4355976" y="5504769"/>
            <a:ext cx="4244565" cy="824841"/>
          </a:xfrm>
          <a:prstGeom prst="rect">
            <a:avLst/>
          </a:prstGeom>
        </p:spPr>
        <p:txBody>
          <a:bodyPr wrap="square">
            <a:spAutoFit/>
          </a:bodyPr>
          <a:lstStyle/>
          <a:p>
            <a:pPr algn="ctr">
              <a:lnSpc>
                <a:spcPct val="85000"/>
              </a:lnSpc>
            </a:pPr>
            <a:r>
              <a:rPr lang="ru-RU" sz="2800" b="1" dirty="0">
                <a:ln>
                  <a:solidFill>
                    <a:sysClr val="windowText" lastClr="000000"/>
                  </a:solidFill>
                </a:ln>
                <a:solidFill>
                  <a:srgbClr val="FF0000"/>
                </a:solidFill>
                <a:latin typeface="Arial" pitchFamily="34" charset="0"/>
                <a:cs typeface="Arial" pitchFamily="34" charset="0"/>
              </a:rPr>
              <a:t>окисление</a:t>
            </a:r>
          </a:p>
          <a:p>
            <a:pPr algn="ctr">
              <a:lnSpc>
                <a:spcPct val="85000"/>
              </a:lnSpc>
            </a:pPr>
            <a:r>
              <a:rPr lang="ru-RU" sz="2800" b="1" dirty="0">
                <a:ln>
                  <a:solidFill>
                    <a:sysClr val="windowText" lastClr="000000"/>
                  </a:solidFill>
                </a:ln>
                <a:solidFill>
                  <a:srgbClr val="0000CC"/>
                </a:solidFill>
                <a:latin typeface="Arial" pitchFamily="34" charset="0"/>
                <a:cs typeface="Arial" pitchFamily="34" charset="0"/>
              </a:rPr>
              <a:t>Э</a:t>
            </a:r>
            <a:r>
              <a:rPr lang="ru-RU" sz="2800" b="1" baseline="30000" dirty="0">
                <a:ln>
                  <a:solidFill>
                    <a:sysClr val="windowText" lastClr="000000"/>
                  </a:solidFill>
                </a:ln>
                <a:solidFill>
                  <a:srgbClr val="0000CC"/>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 </a:t>
            </a:r>
            <a:r>
              <a:rPr lang="ru-RU" sz="2800" b="1" dirty="0">
                <a:ln>
                  <a:solidFill>
                    <a:sysClr val="windowText" lastClr="000000"/>
                  </a:solidFill>
                </a:ln>
                <a:solidFill>
                  <a:srgbClr val="0000CC"/>
                </a:solidFill>
                <a:latin typeface="Arial" pitchFamily="34" charset="0"/>
                <a:cs typeface="Arial" pitchFamily="34" charset="0"/>
              </a:rPr>
              <a:t>восстановитель</a:t>
            </a:r>
            <a:endParaRPr lang="ru-RU" sz="2800" dirty="0">
              <a:solidFill>
                <a:srgbClr val="0000CC"/>
              </a:solidFill>
            </a:endParaRPr>
          </a:p>
        </p:txBody>
      </p:sp>
      <p:sp>
        <p:nvSpPr>
          <p:cNvPr id="10" name="Прямоугольник 9"/>
          <p:cNvSpPr/>
          <p:nvPr/>
        </p:nvSpPr>
        <p:spPr>
          <a:xfrm>
            <a:off x="58943" y="5564956"/>
            <a:ext cx="3380469" cy="824841"/>
          </a:xfrm>
          <a:prstGeom prst="rect">
            <a:avLst/>
          </a:prstGeom>
        </p:spPr>
        <p:txBody>
          <a:bodyPr wrap="square">
            <a:spAutoFit/>
          </a:bodyPr>
          <a:lstStyle/>
          <a:p>
            <a:pPr algn="ctr">
              <a:lnSpc>
                <a:spcPct val="85000"/>
              </a:lnSpc>
            </a:pPr>
            <a:r>
              <a:rPr lang="ru-RU" sz="2800" b="1" dirty="0">
                <a:ln>
                  <a:solidFill>
                    <a:sysClr val="windowText" lastClr="000000"/>
                  </a:solidFill>
                </a:ln>
                <a:solidFill>
                  <a:srgbClr val="0000CC"/>
                </a:solidFill>
                <a:latin typeface="Arial" pitchFamily="34" charset="0"/>
                <a:cs typeface="Arial" pitchFamily="34" charset="0"/>
              </a:rPr>
              <a:t>восстановление</a:t>
            </a:r>
          </a:p>
          <a:p>
            <a:pPr algn="ctr">
              <a:lnSpc>
                <a:spcPct val="85000"/>
              </a:lnSpc>
            </a:pPr>
            <a:r>
              <a:rPr lang="ru-RU" sz="2800" b="1" dirty="0">
                <a:ln>
                  <a:solidFill>
                    <a:sysClr val="windowText" lastClr="000000"/>
                  </a:solidFill>
                </a:ln>
                <a:solidFill>
                  <a:srgbClr val="FF0000"/>
                </a:solidFill>
                <a:latin typeface="Arial" pitchFamily="34" charset="0"/>
                <a:cs typeface="Arial" pitchFamily="34" charset="0"/>
              </a:rPr>
              <a:t>Э</a:t>
            </a:r>
            <a:r>
              <a:rPr lang="ru-RU" sz="2800" b="1" baseline="30000" dirty="0">
                <a:ln>
                  <a:solidFill>
                    <a:sysClr val="windowText" lastClr="000000"/>
                  </a:solidFill>
                </a:ln>
                <a:solidFill>
                  <a:srgbClr val="FF0000"/>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 </a:t>
            </a:r>
            <a:r>
              <a:rPr lang="ru-RU" sz="2800" b="1" dirty="0">
                <a:ln>
                  <a:solidFill>
                    <a:sysClr val="windowText" lastClr="000000"/>
                  </a:solidFill>
                </a:ln>
                <a:solidFill>
                  <a:srgbClr val="FF0000"/>
                </a:solidFill>
                <a:latin typeface="Arial" pitchFamily="34" charset="0"/>
                <a:cs typeface="Arial" pitchFamily="34" charset="0"/>
              </a:rPr>
              <a:t>окислитель</a:t>
            </a:r>
            <a:endParaRPr lang="ru-RU" sz="2800" dirty="0">
              <a:solidFill>
                <a:srgbClr val="FF0000"/>
              </a:solidFill>
            </a:endParaRPr>
          </a:p>
        </p:txBody>
      </p:sp>
      <p:sp>
        <p:nvSpPr>
          <p:cNvPr id="11" name="Прямоугольник 10"/>
          <p:cNvSpPr/>
          <p:nvPr/>
        </p:nvSpPr>
        <p:spPr>
          <a:xfrm>
            <a:off x="3345848" y="6318607"/>
            <a:ext cx="2306272" cy="523220"/>
          </a:xfrm>
          <a:prstGeom prst="rect">
            <a:avLst/>
          </a:prstGeom>
        </p:spPr>
        <p:txBody>
          <a:bodyPr wrap="none">
            <a:spAutoFit/>
          </a:bodyPr>
          <a:lstStyle/>
          <a:p>
            <a:r>
              <a:rPr lang="ru-RU" sz="2800" b="1" dirty="0">
                <a:ln>
                  <a:solidFill>
                    <a:sysClr val="windowText" lastClr="000000"/>
                  </a:solidFill>
                </a:ln>
                <a:solidFill>
                  <a:schemeClr val="accent3">
                    <a:lumMod val="50000"/>
                  </a:schemeClr>
                </a:solidFill>
                <a:latin typeface="Arial" pitchFamily="34" charset="0"/>
                <a:cs typeface="Arial" pitchFamily="34" charset="0"/>
              </a:rPr>
              <a:t>Э – элемент</a:t>
            </a:r>
            <a:endParaRPr lang="ru-RU" sz="2800" dirty="0">
              <a:solidFill>
                <a:schemeClr val="accent3">
                  <a:lumMod val="50000"/>
                </a:schemeClr>
              </a:solidFill>
            </a:endParaRPr>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3931511"/>
      </p:ext>
    </p:extLst>
  </p:cSld>
  <p:clrMapOvr>
    <a:masterClrMapping/>
  </p:clrMapOvr>
  <p:transition>
    <p:wheel spokes="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40960" cy="2246769"/>
          </a:xfrm>
          <a:prstGeom prst="rect">
            <a:avLst/>
          </a:prstGeom>
        </p:spPr>
        <p:txBody>
          <a:bodyPr wrap="square">
            <a:spAutoFit/>
          </a:bodyPr>
          <a:lstStyle/>
          <a:p>
            <a:pPr indent="449263" algn="just"/>
            <a:r>
              <a:rPr lang="en-US" sz="2800" b="1" dirty="0">
                <a:ln>
                  <a:solidFill>
                    <a:sysClr val="windowText" lastClr="000000"/>
                  </a:solidFill>
                </a:ln>
                <a:solidFill>
                  <a:srgbClr val="FF0000"/>
                </a:solidFill>
                <a:latin typeface="Arial" pitchFamily="34" charset="0"/>
                <a:cs typeface="Arial" pitchFamily="34" charset="0"/>
              </a:rPr>
              <a:t>ē</a:t>
            </a:r>
            <a:r>
              <a:rPr lang="ru-RU" sz="2800" b="1" dirty="0">
                <a:ln>
                  <a:solidFill>
                    <a:sysClr val="windowText" lastClr="000000"/>
                  </a:solidFill>
                </a:ln>
                <a:solidFill>
                  <a:schemeClr val="accent6">
                    <a:lumMod val="50000"/>
                  </a:schemeClr>
                </a:solidFill>
                <a:latin typeface="Arial" pitchFamily="34" charset="0"/>
                <a:cs typeface="Arial" pitchFamily="34" charset="0"/>
              </a:rPr>
              <a:t> – электрон – </a:t>
            </a:r>
            <a:r>
              <a:rPr lang="ru-RU" sz="2800" b="1" dirty="0">
                <a:ln>
                  <a:solidFill>
                    <a:sysClr val="windowText" lastClr="000000"/>
                  </a:solidFill>
                </a:ln>
                <a:solidFill>
                  <a:srgbClr val="FF0000"/>
                </a:solidFill>
                <a:latin typeface="Arial" pitchFamily="34" charset="0"/>
                <a:cs typeface="Arial" pitchFamily="34" charset="0"/>
              </a:rPr>
              <a:t>отрицательно</a:t>
            </a:r>
            <a:r>
              <a:rPr lang="ru-RU" sz="2800" b="1" dirty="0">
                <a:ln>
                  <a:solidFill>
                    <a:sysClr val="windowText" lastClr="000000"/>
                  </a:solidFill>
                </a:ln>
                <a:solidFill>
                  <a:schemeClr val="accent6">
                    <a:lumMod val="50000"/>
                  </a:schemeClr>
                </a:solidFill>
                <a:latin typeface="Arial" pitchFamily="34" charset="0"/>
                <a:cs typeface="Arial" pitchFamily="34" charset="0"/>
              </a:rPr>
              <a:t> заряженная частица. Поэтому, как в математике, когда </a:t>
            </a:r>
            <a:r>
              <a:rPr lang="ru-RU" sz="2800" b="1" dirty="0">
                <a:ln>
                  <a:solidFill>
                    <a:sysClr val="windowText" lastClr="000000"/>
                  </a:solidFill>
                </a:ln>
                <a:solidFill>
                  <a:srgbClr val="0000CC"/>
                </a:solidFill>
                <a:latin typeface="Arial" pitchFamily="34" charset="0"/>
                <a:cs typeface="Arial" pitchFamily="34" charset="0"/>
              </a:rPr>
              <a:t>прибавляем</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rgbClr val="C00000"/>
                </a:solidFill>
                <a:latin typeface="Arial" pitchFamily="34" charset="0"/>
                <a:cs typeface="Arial" pitchFamily="34" charset="0"/>
              </a:rPr>
              <a:t>–</a:t>
            </a:r>
            <a:r>
              <a:rPr lang="ru-RU" sz="2800" b="1" dirty="0">
                <a:ln>
                  <a:solidFill>
                    <a:sysClr val="windowText" lastClr="000000"/>
                  </a:solidFill>
                </a:ln>
                <a:solidFill>
                  <a:schemeClr val="accent6">
                    <a:lumMod val="50000"/>
                  </a:schemeClr>
                </a:solidFill>
                <a:latin typeface="Arial" pitchFamily="34" charset="0"/>
                <a:cs typeface="Arial" pitchFamily="34" charset="0"/>
              </a:rPr>
              <a:t>» – степень окисления </a:t>
            </a:r>
            <a:r>
              <a:rPr lang="ru-RU" sz="2800" b="1" dirty="0">
                <a:ln>
                  <a:solidFill>
                    <a:sysClr val="windowText" lastClr="000000"/>
                  </a:solidFill>
                </a:ln>
                <a:solidFill>
                  <a:srgbClr val="0000CC"/>
                </a:solidFill>
                <a:latin typeface="Arial" pitchFamily="34" charset="0"/>
                <a:cs typeface="Arial" pitchFamily="34" charset="0"/>
              </a:rPr>
              <a:t>понижается</a:t>
            </a:r>
            <a:r>
              <a:rPr lang="ru-RU" sz="2800" b="1" dirty="0">
                <a:ln>
                  <a:solidFill>
                    <a:sysClr val="windowText" lastClr="000000"/>
                  </a:solidFill>
                </a:ln>
                <a:solidFill>
                  <a:schemeClr val="accent6">
                    <a:lumMod val="50000"/>
                  </a:schemeClr>
                </a:solidFill>
                <a:latin typeface="Arial" pitchFamily="34" charset="0"/>
                <a:cs typeface="Arial" pitchFamily="34" charset="0"/>
              </a:rPr>
              <a:t>, а когда </a:t>
            </a:r>
            <a:r>
              <a:rPr lang="ru-RU" sz="2800" b="1" dirty="0">
                <a:ln>
                  <a:solidFill>
                    <a:sysClr val="windowText" lastClr="000000"/>
                  </a:solidFill>
                </a:ln>
                <a:solidFill>
                  <a:srgbClr val="08720D"/>
                </a:solidFill>
                <a:latin typeface="Arial" pitchFamily="34" charset="0"/>
                <a:cs typeface="Arial" pitchFamily="34" charset="0"/>
              </a:rPr>
              <a:t>отнимаем</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rgbClr val="C00000"/>
                </a:solidFill>
                <a:latin typeface="Arial" pitchFamily="34" charset="0"/>
                <a:cs typeface="Arial" pitchFamily="34" charset="0"/>
              </a:rPr>
              <a:t>–</a:t>
            </a:r>
            <a:r>
              <a:rPr lang="ru-RU" sz="2800" b="1" dirty="0">
                <a:ln>
                  <a:solidFill>
                    <a:sysClr val="windowText" lastClr="000000"/>
                  </a:solidFill>
                </a:ln>
                <a:solidFill>
                  <a:schemeClr val="accent6">
                    <a:lumMod val="50000"/>
                  </a:schemeClr>
                </a:solidFill>
                <a:latin typeface="Arial" pitchFamily="34" charset="0"/>
                <a:cs typeface="Arial" pitchFamily="34" charset="0"/>
              </a:rPr>
              <a:t>» – степень окисления </a:t>
            </a:r>
            <a:r>
              <a:rPr lang="ru-RU" sz="2800" b="1" dirty="0">
                <a:ln>
                  <a:solidFill>
                    <a:sysClr val="windowText" lastClr="000000"/>
                  </a:solidFill>
                </a:ln>
                <a:solidFill>
                  <a:srgbClr val="08720D"/>
                </a:solidFill>
                <a:latin typeface="Arial" pitchFamily="34" charset="0"/>
                <a:cs typeface="Arial" pitchFamily="34" charset="0"/>
              </a:rPr>
              <a:t>повышается</a:t>
            </a:r>
            <a:r>
              <a:rPr lang="ru-RU" sz="2800" b="1" dirty="0">
                <a:ln>
                  <a:solidFill>
                    <a:sysClr val="windowText" lastClr="000000"/>
                  </a:solidFill>
                </a:ln>
                <a:solidFill>
                  <a:schemeClr val="accent6">
                    <a:lumMod val="50000"/>
                  </a:schemeClr>
                </a:solidFill>
                <a:latin typeface="Arial" pitchFamily="34" charset="0"/>
                <a:cs typeface="Arial" pitchFamily="34" charset="0"/>
              </a:rPr>
              <a:t>:</a:t>
            </a:r>
          </a:p>
        </p:txBody>
      </p:sp>
      <p:graphicFrame>
        <p:nvGraphicFramePr>
          <p:cNvPr id="3" name="Таблица 2"/>
          <p:cNvGraphicFramePr>
            <a:graphicFrameLocks noGrp="1"/>
          </p:cNvGraphicFramePr>
          <p:nvPr>
            <p:extLst>
              <p:ext uri="{D42A27DB-BD31-4B8C-83A1-F6EECF244321}">
                <p14:modId xmlns:p14="http://schemas.microsoft.com/office/powerpoint/2010/main" val="1347234573"/>
              </p:ext>
            </p:extLst>
          </p:nvPr>
        </p:nvGraphicFramePr>
        <p:xfrm>
          <a:off x="206550" y="2708920"/>
          <a:ext cx="8757940" cy="1554480"/>
        </p:xfrm>
        <a:graphic>
          <a:graphicData uri="http://schemas.openxmlformats.org/drawingml/2006/table">
            <a:tbl>
              <a:tblPr firstRow="1" bandRow="1">
                <a:tableStyleId>{5940675A-B579-460E-94D1-54222C63F5DA}</a:tableStyleId>
              </a:tblPr>
              <a:tblGrid>
                <a:gridCol w="2919313">
                  <a:extLst>
                    <a:ext uri="{9D8B030D-6E8A-4147-A177-3AD203B41FA5}">
                      <a16:colId xmlns:a16="http://schemas.microsoft.com/office/drawing/2014/main" val="20000"/>
                    </a:ext>
                  </a:extLst>
                </a:gridCol>
                <a:gridCol w="1459657">
                  <a:extLst>
                    <a:ext uri="{9D8B030D-6E8A-4147-A177-3AD203B41FA5}">
                      <a16:colId xmlns:a16="http://schemas.microsoft.com/office/drawing/2014/main" val="20001"/>
                    </a:ext>
                  </a:extLst>
                </a:gridCol>
                <a:gridCol w="1459657">
                  <a:extLst>
                    <a:ext uri="{9D8B030D-6E8A-4147-A177-3AD203B41FA5}">
                      <a16:colId xmlns:a16="http://schemas.microsoft.com/office/drawing/2014/main" val="20002"/>
                    </a:ext>
                  </a:extLst>
                </a:gridCol>
                <a:gridCol w="2919313">
                  <a:extLst>
                    <a:ext uri="{9D8B030D-6E8A-4147-A177-3AD203B41FA5}">
                      <a16:colId xmlns:a16="http://schemas.microsoft.com/office/drawing/2014/main" val="20003"/>
                    </a:ext>
                  </a:extLst>
                </a:gridCol>
              </a:tblGrid>
              <a:tr h="370840">
                <a:tc>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0</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 – </a:t>
                      </a:r>
                      <a:endParaRPr lang="ru-RU" sz="2800" dirty="0">
                        <a:latin typeface="Arial" pitchFamily="34" charset="0"/>
                        <a:cs typeface="Arial" pitchFamily="34" charset="0"/>
                      </a:endParaRPr>
                    </a:p>
                  </a:txBody>
                  <a:tcPr/>
                </a:tc>
                <a:tc gridSpan="2">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 –2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 0 </a:t>
                      </a:r>
                      <a:endParaRPr lang="ru-RU" sz="2800" dirty="0">
                        <a:latin typeface="Arial" pitchFamily="34" charset="0"/>
                        <a:cs typeface="Arial" pitchFamily="34" charset="0"/>
                      </a:endParaRPr>
                    </a:p>
                  </a:txBody>
                  <a:tcPr/>
                </a:tc>
                <a:extLst>
                  <a:ext uri="{0D108BD9-81ED-4DB2-BD59-A6C34878D82A}">
                    <a16:rowId xmlns:a16="http://schemas.microsoft.com/office/drawing/2014/main" val="10000"/>
                  </a:ext>
                </a:extLst>
              </a:tr>
              <a:tr h="417944">
                <a:tc>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0</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 </a:t>
                      </a:r>
                      <a:endParaRPr lang="ru-RU" sz="2800" dirty="0">
                        <a:latin typeface="Arial" pitchFamily="34" charset="0"/>
                        <a:cs typeface="Arial" pitchFamily="34" charset="0"/>
                      </a:endParaRPr>
                    </a:p>
                  </a:txBody>
                  <a:tcPr/>
                </a:tc>
                <a:tc gridSpan="2">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0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+2 </a:t>
                      </a:r>
                      <a:endParaRPr lang="ru-RU" sz="2800" dirty="0">
                        <a:latin typeface="Arial" pitchFamily="34" charset="0"/>
                        <a:cs typeface="Arial" pitchFamily="34" charset="0"/>
                      </a:endParaRPr>
                    </a:p>
                  </a:txBody>
                  <a:tcPr/>
                </a:tc>
                <a:extLst>
                  <a:ext uri="{0D108BD9-81ED-4DB2-BD59-A6C34878D82A}">
                    <a16:rowId xmlns:a16="http://schemas.microsoft.com/office/drawing/2014/main" val="10001"/>
                  </a:ext>
                </a:extLst>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–2</a:t>
                      </a:r>
                      <a:r>
                        <a:rPr lang="ru-RU" sz="2800" b="1" dirty="0">
                          <a:ln>
                            <a:solidFill>
                              <a:sysClr val="windowText" lastClr="000000"/>
                            </a:solidFill>
                          </a:ln>
                          <a:solidFill>
                            <a:schemeClr val="accent2">
                              <a:lumMod val="50000"/>
                            </a:schemeClr>
                          </a:solidFill>
                          <a:latin typeface="Arial" pitchFamily="34" charset="0"/>
                          <a:cs typeface="Arial" pitchFamily="34" charset="0"/>
                        </a:rPr>
                        <a:t> – </a:t>
                      </a:r>
                      <a:r>
                        <a:rPr lang="ru-RU" sz="2800" b="1" dirty="0">
                          <a:ln>
                            <a:solidFill>
                              <a:sysClr val="windowText" lastClr="000000"/>
                            </a:solidFill>
                          </a:ln>
                          <a:solidFill>
                            <a:srgbClr val="0000CC"/>
                          </a:solidFill>
                          <a:latin typeface="Arial" pitchFamily="34" charset="0"/>
                          <a:cs typeface="Arial" pitchFamily="34" charset="0"/>
                        </a:rPr>
                        <a:t>6</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+4 </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+4 </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ru-RU" sz="2800" b="1" dirty="0">
                          <a:ln>
                            <a:solidFill>
                              <a:sysClr val="windowText" lastClr="000000"/>
                            </a:solidFill>
                          </a:ln>
                          <a:solidFill>
                            <a:srgbClr val="0000CC"/>
                          </a:solidFill>
                          <a:latin typeface="Arial" pitchFamily="34" charset="0"/>
                          <a:cs typeface="Arial" pitchFamily="34" charset="0"/>
                        </a:rPr>
                        <a:t>6</a:t>
                      </a:r>
                      <a:r>
                        <a:rPr lang="en-US" sz="2800" b="1" dirty="0">
                          <a:ln>
                            <a:solidFill>
                              <a:sysClr val="windowText" lastClr="000000"/>
                            </a:solidFill>
                          </a:ln>
                          <a:solidFill>
                            <a:schemeClr val="accent2">
                              <a:lumMod val="50000"/>
                            </a:schemeClr>
                          </a:solidFill>
                          <a:latin typeface="Arial" pitchFamily="34" charset="0"/>
                          <a:cs typeface="Arial" pitchFamily="34" charset="0"/>
                        </a:rPr>
                        <a:t>ē</a:t>
                      </a:r>
                      <a:r>
                        <a:rPr lang="ru-RU" sz="2800" b="1" dirty="0">
                          <a:ln>
                            <a:solidFill>
                              <a:sysClr val="windowText" lastClr="000000"/>
                            </a:solidFill>
                          </a:ln>
                          <a:solidFill>
                            <a:schemeClr val="accent2">
                              <a:lumMod val="50000"/>
                            </a:schemeClr>
                          </a:solidFill>
                          <a:latin typeface="Arial" pitchFamily="34" charset="0"/>
                          <a:cs typeface="Arial" pitchFamily="34" charset="0"/>
                        </a:rPr>
                        <a:t> </a:t>
                      </a:r>
                      <a:r>
                        <a:rPr lang="en-US" sz="2800" b="1" dirty="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a:ln>
                            <a:solidFill>
                              <a:sysClr val="windowText" lastClr="000000"/>
                            </a:solidFill>
                          </a:ln>
                          <a:solidFill>
                            <a:schemeClr val="accent2">
                              <a:lumMod val="50000"/>
                            </a:schemeClr>
                          </a:solidFill>
                          <a:latin typeface="Arial" pitchFamily="34" charset="0"/>
                          <a:cs typeface="Arial" pitchFamily="34" charset="0"/>
                        </a:rPr>
                        <a:t>–2</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extLst>
                  <a:ext uri="{0D108BD9-81ED-4DB2-BD59-A6C34878D82A}">
                    <a16:rowId xmlns:a16="http://schemas.microsoft.com/office/drawing/2014/main" val="10002"/>
                  </a:ext>
                </a:extLst>
              </a:tr>
            </a:tbl>
          </a:graphicData>
        </a:graphic>
      </p:graphicFrame>
      <p:cxnSp>
        <p:nvCxnSpPr>
          <p:cNvPr id="5" name="Прямая соединительная линия 4"/>
          <p:cNvCxnSpPr/>
          <p:nvPr/>
        </p:nvCxnSpPr>
        <p:spPr>
          <a:xfrm>
            <a:off x="1979712" y="5085184"/>
            <a:ext cx="3384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411760"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8438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275856" y="4653136"/>
            <a:ext cx="0" cy="9361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779912"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211960"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6440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076056"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2039283" y="5383552"/>
            <a:ext cx="4620949" cy="781752"/>
          </a:xfrm>
          <a:prstGeom prst="rect">
            <a:avLst/>
          </a:prstGeom>
        </p:spPr>
        <p:txBody>
          <a:bodyPr wrap="square">
            <a:spAutoFit/>
          </a:bodyPr>
          <a:lstStyle/>
          <a:p>
            <a:pPr>
              <a:lnSpc>
                <a:spcPct val="80000"/>
              </a:lnSpc>
            </a:pPr>
            <a:r>
              <a:rPr lang="ru-RU" sz="2800" b="1" dirty="0">
                <a:ln>
                  <a:solidFill>
                    <a:sysClr val="windowText" lastClr="000000"/>
                  </a:solidFill>
                </a:ln>
                <a:solidFill>
                  <a:srgbClr val="0000CC"/>
                </a:solidFill>
                <a:latin typeface="Arial" pitchFamily="34" charset="0"/>
                <a:cs typeface="Arial" pitchFamily="34" charset="0"/>
              </a:rPr>
              <a:t>–2 –1       1  2   3  4</a:t>
            </a:r>
            <a:endParaRPr lang="ru-RU" sz="2800" dirty="0">
              <a:solidFill>
                <a:srgbClr val="0000CC"/>
              </a:solidFill>
            </a:endParaRPr>
          </a:p>
          <a:p>
            <a:pPr>
              <a:lnSpc>
                <a:spcPct val="80000"/>
              </a:lnSpc>
            </a:pPr>
            <a:r>
              <a:rPr lang="ru-RU" sz="2800" b="1" dirty="0">
                <a:ln>
                  <a:solidFill>
                    <a:sysClr val="windowText" lastClr="000000"/>
                  </a:solidFill>
                </a:ln>
                <a:solidFill>
                  <a:srgbClr val="0000CC"/>
                </a:solidFill>
                <a:latin typeface="Arial" pitchFamily="34" charset="0"/>
                <a:cs typeface="Arial" pitchFamily="34" charset="0"/>
              </a:rPr>
              <a:t>           0</a:t>
            </a:r>
            <a:endParaRPr lang="ru-RU" sz="2800" dirty="0">
              <a:solidFill>
                <a:srgbClr val="0000CC"/>
              </a:solidFill>
            </a:endParaRPr>
          </a:p>
        </p:txBody>
      </p:sp>
      <p:sp>
        <p:nvSpPr>
          <p:cNvPr id="20" name="Арка 19"/>
          <p:cNvSpPr/>
          <p:nvPr/>
        </p:nvSpPr>
        <p:spPr>
          <a:xfrm>
            <a:off x="2411760" y="4772003"/>
            <a:ext cx="864096"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Арка 20"/>
          <p:cNvSpPr/>
          <p:nvPr/>
        </p:nvSpPr>
        <p:spPr>
          <a:xfrm>
            <a:off x="3331048" y="4772003"/>
            <a:ext cx="1745007"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3" name="Прямая со стрелкой 22"/>
          <p:cNvCxnSpPr/>
          <p:nvPr/>
        </p:nvCxnSpPr>
        <p:spPr>
          <a:xfrm>
            <a:off x="2267744" y="4221088"/>
            <a:ext cx="792088"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4203551" y="4221088"/>
            <a:ext cx="2240657"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9" name="Левая фигурная скобка 18"/>
          <p:cNvSpPr/>
          <p:nvPr/>
        </p:nvSpPr>
        <p:spPr>
          <a:xfrm rot="5400000" flipH="1">
            <a:off x="3502683" y="4690302"/>
            <a:ext cx="324036" cy="2914000"/>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Прямоугольник 5"/>
          <p:cNvSpPr/>
          <p:nvPr/>
        </p:nvSpPr>
        <p:spPr>
          <a:xfrm>
            <a:off x="3491880" y="6237312"/>
            <a:ext cx="397866" cy="553998"/>
          </a:xfrm>
          <a:prstGeom prst="rect">
            <a:avLst/>
          </a:prstGeom>
        </p:spPr>
        <p:txBody>
          <a:bodyPr wrap="none">
            <a:spAutoFit/>
          </a:bodyPr>
          <a:lstStyle/>
          <a:p>
            <a:r>
              <a:rPr lang="ru-RU" sz="3000" b="1" dirty="0">
                <a:ln>
                  <a:solidFill>
                    <a:sysClr val="windowText" lastClr="000000"/>
                  </a:solidFill>
                </a:ln>
                <a:solidFill>
                  <a:srgbClr val="0000CC"/>
                </a:solidFill>
                <a:latin typeface="Arial" pitchFamily="34" charset="0"/>
                <a:cs typeface="Arial" pitchFamily="34" charset="0"/>
              </a:rPr>
              <a:t>6</a:t>
            </a:r>
            <a:endParaRPr lang="ru-RU" sz="3000" dirty="0"/>
          </a:p>
        </p:txBody>
      </p:sp>
      <p:pic>
        <p:nvPicPr>
          <p:cNvPr id="2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5" name="Управляющая кнопка: далее 2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53913843"/>
      </p:ext>
    </p:extLst>
  </p:cSld>
  <p:clrMapOvr>
    <a:masterClrMapping/>
  </p:clrMapOvr>
  <p:transition>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hemege.ru/wp-content/uploads/2018/09/%D0%BE%D0%BA%D0%B8%D1%81%D0%BB%D0%B8%D1%82%D0%B5%D0%BB%D0%B8-%D0%B8-%D0%B2%D0%BE%D1%81%D1%81%D1%82%D0%B0%D0%BD%D0%BE%D0%B2%D0%B8%D1%82%D0%B5%D0%BB%D0%B8.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09320"/>
          </a:xfrm>
          <a:prstGeom prst="rect">
            <a:avLst/>
          </a:prstGeom>
          <a:noFill/>
          <a:ln>
            <a:noFill/>
          </a:ln>
        </p:spPr>
      </p:pic>
      <p:sp>
        <p:nvSpPr>
          <p:cNvPr id="3" name="Прямоугольник 2"/>
          <p:cNvSpPr/>
          <p:nvPr/>
        </p:nvSpPr>
        <p:spPr>
          <a:xfrm>
            <a:off x="2051720" y="1196752"/>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660232" y="1196752"/>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36339271"/>
      </p:ext>
    </p:extLst>
  </p:cSld>
  <p:clrMapOvr>
    <a:masterClrMapping/>
  </p:clrMapOvr>
  <p:transition>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B%D0%B0%D0%B1-%D0%BE%D0%BA%D0%B8%D1%81%D0%BB%D0%B8%D1%82%D0%B5%D0%BB%D0%B8-%D0%B8-%D0%B2%D0%BE%D1%81%D1%81%D1%82%D0%B0%D0%BD%D0%BE%D0%B2%D0%B8%D1%82%D0%B5%D0%BB%D0%B8.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6" y="0"/>
            <a:ext cx="9063257" cy="6453336"/>
          </a:xfrm>
          <a:prstGeom prst="rect">
            <a:avLst/>
          </a:prstGeom>
          <a:noFill/>
          <a:ln>
            <a:noFill/>
          </a:ln>
        </p:spPr>
      </p:pic>
      <p:sp>
        <p:nvSpPr>
          <p:cNvPr id="4" name="Прямоугольник 3"/>
          <p:cNvSpPr/>
          <p:nvPr/>
        </p:nvSpPr>
        <p:spPr>
          <a:xfrm>
            <a:off x="2267744" y="1052736"/>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588224" y="1052736"/>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06304098"/>
      </p:ext>
    </p:extLst>
  </p:cSld>
  <p:clrMapOvr>
    <a:masterClrMapping/>
  </p:clrMapOvr>
  <p:transition>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14282" y="18950"/>
            <a:ext cx="8786874" cy="1052596"/>
          </a:xfrm>
          <a:prstGeom prst="rect">
            <a:avLst/>
          </a:prstGeom>
        </p:spPr>
        <p:txBody>
          <a:bodyPr wrap="square">
            <a:spAutoFit/>
            <a:scene3d>
              <a:camera prst="orthographicFront"/>
              <a:lightRig rig="threePt" dir="t"/>
            </a:scene3d>
            <a:sp3d extrusionH="57150">
              <a:bevelT w="69850" h="69850" prst="divot"/>
            </a:sp3d>
          </a:bodyPr>
          <a:lstStyle/>
          <a:p>
            <a:pPr algn="ctr">
              <a:lnSpc>
                <a:spcPct val="80000"/>
              </a:lnSpc>
            </a:pPr>
            <a:r>
              <a:rPr lang="ru-RU" sz="3900" b="1" dirty="0">
                <a:ln w="38100"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Условия возникновения и течения химических реакций</a:t>
            </a:r>
          </a:p>
        </p:txBody>
      </p:sp>
      <p:pic>
        <p:nvPicPr>
          <p:cNvPr id="9"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3" cstate="print"/>
          <a:srcRect/>
          <a:stretch>
            <a:fillRect/>
          </a:stretch>
        </p:blipFill>
        <p:spPr bwMode="auto">
          <a:xfrm>
            <a:off x="285720" y="4500570"/>
            <a:ext cx="2933700" cy="1314450"/>
          </a:xfrm>
          <a:prstGeom prst="rect">
            <a:avLst/>
          </a:prstGeom>
          <a:noFill/>
        </p:spPr>
      </p:pic>
      <p:sp>
        <p:nvSpPr>
          <p:cNvPr id="10" name="Прямоугольник 9"/>
          <p:cNvSpPr/>
          <p:nvPr/>
        </p:nvSpPr>
        <p:spPr>
          <a:xfrm>
            <a:off x="1214414" y="5786454"/>
            <a:ext cx="1443023"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a:ln w="11430">
                  <a:solidFill>
                    <a:schemeClr val="accent2">
                      <a:lumMod val="50000"/>
                    </a:schemeClr>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Спичка</a:t>
            </a:r>
            <a:r>
              <a:rPr lang="ru-RU" b="1" dirty="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b="1" dirty="0">
              <a:ln w="11430"/>
              <a:effectLst>
                <a:outerShdw blurRad="50800" dist="39000" dir="5460000" algn="tl">
                  <a:srgbClr val="000000">
                    <a:alpha val="38000"/>
                  </a:srgbClr>
                </a:outerShdw>
              </a:effectLst>
            </a:endParaRPr>
          </a:p>
        </p:txBody>
      </p:sp>
      <p:pic>
        <p:nvPicPr>
          <p:cNvPr id="41989" name="Picture 5" descr="http://photo.qip.ru/photo/touristkaea/200848654/large/213884486.jpg"/>
          <p:cNvPicPr>
            <a:picLocks noChangeAspect="1" noChangeArrowheads="1"/>
          </p:cNvPicPr>
          <p:nvPr/>
        </p:nvPicPr>
        <p:blipFill>
          <a:blip r:embed="rId4" cstate="print"/>
          <a:srcRect/>
          <a:stretch>
            <a:fillRect/>
          </a:stretch>
        </p:blipFill>
        <p:spPr bwMode="auto">
          <a:xfrm>
            <a:off x="3643306" y="4086230"/>
            <a:ext cx="3500462" cy="2628918"/>
          </a:xfrm>
          <a:prstGeom prst="rect">
            <a:avLst/>
          </a:prstGeom>
          <a:noFill/>
        </p:spPr>
      </p:pic>
      <p:pic>
        <p:nvPicPr>
          <p:cNvPr id="81927" name="Picture 7" descr="D:\23.05.13-домашние документы\Лаб. раб YES\Виртуальные лабораторные YES\Анимашки и картинки\Огонь\691284672.jpg"/>
          <p:cNvPicPr>
            <a:picLocks noChangeAspect="1" noChangeArrowheads="1" noCrop="1"/>
          </p:cNvPicPr>
          <p:nvPr/>
        </p:nvPicPr>
        <p:blipFill>
          <a:blip r:embed="rId5" cstate="print"/>
          <a:srcRect/>
          <a:stretch>
            <a:fillRect/>
          </a:stretch>
        </p:blipFill>
        <p:spPr bwMode="auto">
          <a:xfrm>
            <a:off x="5072066" y="4929198"/>
            <a:ext cx="857250" cy="857250"/>
          </a:xfrm>
          <a:prstGeom prst="rect">
            <a:avLst/>
          </a:prstGeom>
          <a:noFill/>
        </p:spPr>
      </p:pic>
      <p:sp>
        <p:nvSpPr>
          <p:cNvPr id="16" name="Прямоугольник 15"/>
          <p:cNvSpPr/>
          <p:nvPr/>
        </p:nvSpPr>
        <p:spPr>
          <a:xfrm>
            <a:off x="142844" y="1071546"/>
            <a:ext cx="8858312" cy="3153171"/>
          </a:xfrm>
          <a:prstGeom prst="rect">
            <a:avLst/>
          </a:prstGeom>
        </p:spPr>
        <p:txBody>
          <a:bodyPr wrap="square">
            <a:spAutoFit/>
          </a:bodyPr>
          <a:lstStyle/>
          <a:p>
            <a:pPr lvl="0" indent="450850" algn="just" fontAlgn="base">
              <a:lnSpc>
                <a:spcPct val="85000"/>
              </a:lnSpc>
              <a:spcBef>
                <a:spcPct val="0"/>
              </a:spcBef>
              <a:spcAft>
                <a:spcPct val="0"/>
              </a:spcAft>
            </a:pPr>
            <a:r>
              <a:rPr lang="ru-RU" sz="2600" b="1" u="sng" dirty="0">
                <a:latin typeface="Arial" pitchFamily="34" charset="0"/>
                <a:ea typeface="Times New Roman" pitchFamily="18" charset="0"/>
                <a:cs typeface="Arial" pitchFamily="34" charset="0"/>
              </a:rPr>
              <a:t>Для начала</a:t>
            </a:r>
            <a:r>
              <a:rPr lang="ru-RU" sz="2600" b="1" dirty="0">
                <a:latin typeface="Arial" pitchFamily="34" charset="0"/>
                <a:ea typeface="Times New Roman" pitchFamily="18" charset="0"/>
                <a:cs typeface="Arial" pitchFamily="34" charset="0"/>
              </a:rPr>
              <a:t> </a:t>
            </a:r>
            <a:r>
              <a:rPr lang="ru-RU" sz="26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 </a:t>
            </a:r>
            <a:r>
              <a:rPr lang="ru-RU" sz="2600" b="1" dirty="0">
                <a:latin typeface="Arial" pitchFamily="34" charset="0"/>
                <a:ea typeface="Times New Roman" pitchFamily="18" charset="0"/>
                <a:cs typeface="Arial" pitchFamily="34" charset="0"/>
              </a:rPr>
              <a:t>реагирующие вещества </a:t>
            </a:r>
            <a:r>
              <a:rPr lang="ru-RU" sz="2600" b="1" u="sng" dirty="0">
                <a:latin typeface="Arial" pitchFamily="34" charset="0"/>
                <a:ea typeface="Times New Roman" pitchFamily="18" charset="0"/>
                <a:cs typeface="Arial" pitchFamily="34" charset="0"/>
              </a:rPr>
              <a:t>необходимо</a:t>
            </a:r>
            <a:r>
              <a:rPr lang="ru-RU" sz="2600" b="1" dirty="0">
                <a:latin typeface="Arial" pitchFamily="34" charset="0"/>
                <a:ea typeface="Times New Roman" pitchFamily="18" charset="0"/>
                <a:cs typeface="Arial" pitchFamily="34" charset="0"/>
              </a:rPr>
              <a:t> привести в тесное </a:t>
            </a:r>
            <a:r>
              <a:rPr lang="ru-RU" sz="2600" b="1" i="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соприкосновение</a:t>
            </a:r>
            <a:r>
              <a:rPr lang="ru-RU" sz="2600" b="1" i="1" dirty="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Чем больше площадь их соприкосновения, тем легче протекает реакция. Например, полено труднее поджечь, чем тонкие лучинки. Наиболее тонкое измельчение (дробление) веществ происходит при их растворении, поэтому многие реакции между твёрдыми веществами проводят в растворах.</a:t>
            </a:r>
            <a:endParaRPr lang="ru-RU" sz="2600" b="1" dirty="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880369"/>
          </a:xfrm>
          <a:prstGeom prst="rect">
            <a:avLst/>
          </a:prstGeom>
        </p:spPr>
        <p:txBody>
          <a:bodyPr wrap="square">
            <a:spAutoFit/>
          </a:bodyPr>
          <a:lstStyle/>
          <a:p>
            <a:pPr algn="ctr">
              <a:lnSpc>
                <a:spcPct val="85000"/>
              </a:lnSpc>
            </a:pP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Алгоритм составления </a:t>
            </a:r>
            <a:r>
              <a:rPr lang="ru-RU" sz="3000" b="1" dirty="0" err="1">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окислительно</a:t>
            </a: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-восстановительных реакций</a:t>
            </a:r>
          </a:p>
        </p:txBody>
      </p:sp>
      <p:sp>
        <p:nvSpPr>
          <p:cNvPr id="3" name="Прямоугольник 2"/>
          <p:cNvSpPr/>
          <p:nvPr/>
        </p:nvSpPr>
        <p:spPr>
          <a:xfrm>
            <a:off x="183189" y="1268760"/>
            <a:ext cx="8784976" cy="4910575"/>
          </a:xfrm>
          <a:prstGeom prst="rect">
            <a:avLst/>
          </a:prstGeom>
        </p:spPr>
        <p:txBody>
          <a:bodyPr wrap="square">
            <a:spAutoFit/>
          </a:bodyPr>
          <a:lstStyle/>
          <a:p>
            <a:pPr algn="just">
              <a:lnSpc>
                <a:spcPct val="85000"/>
              </a:lnSpc>
            </a:pPr>
            <a:r>
              <a:rPr lang="ru-RU" sz="2800" b="1" dirty="0">
                <a:ln>
                  <a:solidFill>
                    <a:sysClr val="windowText" lastClr="000000"/>
                  </a:solidFill>
                </a:ln>
                <a:solidFill>
                  <a:srgbClr val="C00000"/>
                </a:solidFill>
                <a:latin typeface="Arial Black" pitchFamily="34" charset="0"/>
              </a:rPr>
              <a:t>Задание:</a:t>
            </a:r>
            <a:r>
              <a:rPr lang="ru-RU" sz="2800" b="1" dirty="0"/>
              <a:t> </a:t>
            </a:r>
            <a:r>
              <a:rPr lang="ru-RU" sz="2800" b="1" dirty="0">
                <a:ln>
                  <a:solidFill>
                    <a:sysClr val="windowText" lastClr="000000"/>
                  </a:solidFill>
                </a:ln>
                <a:solidFill>
                  <a:srgbClr val="0000CC"/>
                </a:solidFill>
                <a:latin typeface="Arial" pitchFamily="34" charset="0"/>
                <a:cs typeface="Arial" pitchFamily="34" charset="0"/>
              </a:rPr>
              <a:t>Допишите уравнение; </a:t>
            </a:r>
            <a:r>
              <a:rPr lang="ru-RU" sz="2800" b="1" dirty="0" err="1">
                <a:ln>
                  <a:solidFill>
                    <a:sysClr val="windowText" lastClr="000000"/>
                  </a:solidFill>
                </a:ln>
                <a:solidFill>
                  <a:srgbClr val="0000CC"/>
                </a:solidFill>
                <a:latin typeface="Arial" pitchFamily="34" charset="0"/>
                <a:cs typeface="Arial" pitchFamily="34" charset="0"/>
              </a:rPr>
              <a:t>коэффициен</a:t>
            </a:r>
            <a:r>
              <a:rPr lang="ru-RU" sz="2800" b="1" dirty="0">
                <a:ln>
                  <a:solidFill>
                    <a:sysClr val="windowText" lastClr="000000"/>
                  </a:solidFill>
                </a:ln>
                <a:solidFill>
                  <a:srgbClr val="0000CC"/>
                </a:solidFill>
                <a:latin typeface="Arial" pitchFamily="34" charset="0"/>
                <a:cs typeface="Arial" pitchFamily="34" charset="0"/>
              </a:rPr>
              <a:t>-ты расставьте методом электронного баланса, </a:t>
            </a:r>
            <a:r>
              <a:rPr lang="ru-RU" sz="2800" b="1" u="sng" dirty="0">
                <a:ln>
                  <a:solidFill>
                    <a:sysClr val="windowText" lastClr="000000"/>
                  </a:solidFill>
                </a:ln>
                <a:solidFill>
                  <a:srgbClr val="0000CC"/>
                </a:solidFill>
                <a:latin typeface="Arial" pitchFamily="34" charset="0"/>
                <a:cs typeface="Arial" pitchFamily="34" charset="0"/>
              </a:rPr>
              <a:t>все соединения назовите</a:t>
            </a:r>
            <a:r>
              <a:rPr lang="ru-RU" sz="2800" b="1" dirty="0">
                <a:ln>
                  <a:solidFill>
                    <a:sysClr val="windowText" lastClr="000000"/>
                  </a:solidFill>
                </a:ln>
                <a:solidFill>
                  <a:srgbClr val="0000CC"/>
                </a:solidFill>
                <a:latin typeface="Arial" pitchFamily="34" charset="0"/>
                <a:cs typeface="Arial" pitchFamily="34" charset="0"/>
              </a:rPr>
              <a:t>:</a:t>
            </a:r>
          </a:p>
          <a:p>
            <a:pPr algn="ctr">
              <a:lnSpc>
                <a:spcPct val="85000"/>
              </a:lnSpc>
            </a:pPr>
            <a:r>
              <a:rPr lang="en-US" sz="2800" b="1" dirty="0">
                <a:ln>
                  <a:solidFill>
                    <a:sysClr val="windowText" lastClr="000000"/>
                  </a:solidFill>
                </a:ln>
                <a:solidFill>
                  <a:srgbClr val="0000CC"/>
                </a:solidFill>
                <a:latin typeface="Arial" pitchFamily="34" charset="0"/>
                <a:cs typeface="Arial" pitchFamily="34" charset="0"/>
              </a:rPr>
              <a:t>Mg +  N</a:t>
            </a:r>
            <a:r>
              <a:rPr lang="en-US" sz="2800" b="1" baseline="-25000" dirty="0">
                <a:ln>
                  <a:solidFill>
                    <a:sysClr val="windowText" lastClr="000000"/>
                  </a:solidFill>
                </a:ln>
                <a:solidFill>
                  <a:srgbClr val="0000CC"/>
                </a:solidFill>
                <a:latin typeface="Arial" pitchFamily="34" charset="0"/>
                <a:cs typeface="Arial" pitchFamily="34" charset="0"/>
              </a:rPr>
              <a:t>2</a:t>
            </a:r>
            <a:r>
              <a:rPr lang="ru-RU" sz="2800" b="1" baseline="-25000" dirty="0">
                <a:ln>
                  <a:solidFill>
                    <a:sysClr val="windowText" lastClr="000000"/>
                  </a:solidFill>
                </a:ln>
                <a:solidFill>
                  <a:srgbClr val="0000CC"/>
                </a:solidFill>
                <a:latin typeface="Arial" pitchFamily="34" charset="0"/>
                <a:cs typeface="Arial" pitchFamily="34" charset="0"/>
              </a:rPr>
              <a:t> </a:t>
            </a:r>
            <a:r>
              <a:rPr lang="ru-RU" sz="2800" b="1" dirty="0">
                <a:ln>
                  <a:solidFill>
                    <a:sysClr val="windowText" lastClr="000000"/>
                  </a:solidFill>
                </a:ln>
                <a:solidFill>
                  <a:srgbClr val="0000CC"/>
                </a:solidFill>
                <a:latin typeface="Arial" pitchFamily="34" charset="0"/>
                <a:cs typeface="Arial" pitchFamily="34" charset="0"/>
                <a:sym typeface="Symbol"/>
              </a:rPr>
              <a:t></a:t>
            </a:r>
            <a:r>
              <a:rPr lang="en-US" sz="2800" b="1" dirty="0">
                <a:ln>
                  <a:solidFill>
                    <a:sysClr val="windowText" lastClr="000000"/>
                  </a:solidFill>
                </a:ln>
                <a:solidFill>
                  <a:srgbClr val="0000CC"/>
                </a:solidFill>
                <a:latin typeface="Arial" pitchFamily="34" charset="0"/>
                <a:cs typeface="Arial" pitchFamily="34" charset="0"/>
              </a:rPr>
              <a:t>  …</a:t>
            </a:r>
            <a:endParaRPr lang="ru-RU" sz="2800" b="1" dirty="0">
              <a:ln>
                <a:solidFill>
                  <a:sysClr val="windowText" lastClr="000000"/>
                </a:solidFill>
              </a:ln>
              <a:solidFill>
                <a:srgbClr val="0000CC"/>
              </a:solidFill>
              <a:latin typeface="Arial" pitchFamily="34" charset="0"/>
              <a:cs typeface="Arial" pitchFamily="34" charset="0"/>
            </a:endParaRPr>
          </a:p>
          <a:p>
            <a:pPr marL="179388" indent="-179388" algn="ctr">
              <a:lnSpc>
                <a:spcPct val="85000"/>
              </a:lnSpc>
            </a:pPr>
            <a:endParaRPr lang="ru-RU" b="1" dirty="0">
              <a:ln>
                <a:solidFill>
                  <a:sysClr val="windowText" lastClr="000000"/>
                </a:solidFill>
              </a:ln>
              <a:solidFill>
                <a:srgbClr val="C00000"/>
              </a:solidFill>
              <a:latin typeface="Arial" pitchFamily="34" charset="0"/>
              <a:cs typeface="Arial" pitchFamily="34" charset="0"/>
            </a:endParaRPr>
          </a:p>
          <a:p>
            <a:pPr marL="179388" indent="-179388" algn="ctr">
              <a:lnSpc>
                <a:spcPct val="85000"/>
              </a:lnSpc>
            </a:pPr>
            <a:r>
              <a:rPr lang="ru-RU" sz="2800" b="1" dirty="0">
                <a:ln>
                  <a:solidFill>
                    <a:sysClr val="windowText" lastClr="000000"/>
                  </a:solidFill>
                </a:ln>
                <a:solidFill>
                  <a:srgbClr val="C00000"/>
                </a:solidFill>
                <a:latin typeface="Arial" pitchFamily="34" charset="0"/>
                <a:cs typeface="Arial" pitchFamily="34" charset="0"/>
              </a:rPr>
              <a:t>Решение </a:t>
            </a:r>
          </a:p>
          <a:p>
            <a:pPr marL="179388" indent="-179388" algn="ctr">
              <a:lnSpc>
                <a:spcPct val="85000"/>
              </a:lnSpc>
            </a:pPr>
            <a:endParaRPr lang="ru-RU" sz="1600" b="1" dirty="0">
              <a:latin typeface="Arial" pitchFamily="34" charset="0"/>
              <a:cs typeface="Arial" pitchFamily="34" charset="0"/>
            </a:endParaRPr>
          </a:p>
          <a:p>
            <a:pPr marL="179388" indent="-179388"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1.</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Составляем уравнение химической реакции</a:t>
            </a:r>
            <a:endParaRPr lang="ru-RU" sz="2800" dirty="0">
              <a:ln>
                <a:solidFill>
                  <a:sysClr val="windowText" lastClr="000000"/>
                </a:solidFill>
              </a:ln>
              <a:solidFill>
                <a:srgbClr val="C00000"/>
              </a:solidFill>
              <a:latin typeface="Arial Black" pitchFamily="34" charset="0"/>
              <a:cs typeface="Arial" pitchFamily="34" charset="0"/>
            </a:endParaRPr>
          </a:p>
          <a:p>
            <a:pPr lvl="0" indent="450000" algn="just">
              <a:lnSpc>
                <a:spcPct val="85000"/>
              </a:lnSpc>
            </a:pPr>
            <a:r>
              <a:rPr lang="ru-RU" sz="2800" b="1" dirty="0">
                <a:latin typeface="Arial" pitchFamily="34" charset="0"/>
                <a:cs typeface="Arial" pitchFamily="34" charset="0"/>
              </a:rPr>
              <a:t>С </a:t>
            </a:r>
            <a:r>
              <a:rPr lang="ru-RU" sz="2800" b="1" dirty="0">
                <a:ln>
                  <a:solidFill>
                    <a:schemeClr val="tx1"/>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азотом</a:t>
            </a:r>
            <a:r>
              <a:rPr lang="ru-RU" sz="2800" b="1" dirty="0">
                <a:latin typeface="Arial" pitchFamily="34" charset="0"/>
                <a:cs typeface="Arial" pitchFamily="34" charset="0"/>
              </a:rPr>
              <a:t> реагируют только самые активные металлы, при комнатной температуре взаимодействует только литий, образуя</a:t>
            </a:r>
            <a:r>
              <a:rPr lang="en-US" sz="2800" b="1" dirty="0">
                <a:latin typeface="Arial" pitchFamily="34" charset="0"/>
                <a:cs typeface="Arial" pitchFamily="34" charset="0"/>
              </a:rPr>
              <a:t> </a:t>
            </a:r>
            <a:r>
              <a:rPr lang="ru-RU" sz="2800" b="1" dirty="0">
                <a:latin typeface="Arial" pitchFamily="34" charset="0"/>
                <a:cs typeface="Arial" pitchFamily="34" charset="0"/>
              </a:rPr>
              <a:t>нитриды</a:t>
            </a:r>
            <a:r>
              <a:rPr lang="en-US" sz="2800" b="1" dirty="0">
                <a:latin typeface="Arial" pitchFamily="34" charset="0"/>
                <a:cs typeface="Arial" pitchFamily="34" charset="0"/>
              </a:rPr>
              <a:t>:</a:t>
            </a:r>
          </a:p>
          <a:p>
            <a:pPr algn="ctr">
              <a:lnSpc>
                <a:spcPct val="80000"/>
              </a:lnSpc>
            </a:pPr>
            <a:r>
              <a:rPr lang="en-US" sz="2800" b="1" dirty="0">
                <a:solidFill>
                  <a:srgbClr val="FF0000"/>
                </a:solidFill>
                <a:latin typeface="Arial" pitchFamily="34" charset="0"/>
                <a:cs typeface="Arial" pitchFamily="34" charset="0"/>
              </a:rPr>
              <a:t>Mg</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err="1">
                <a:solidFill>
                  <a:srgbClr val="FF0000"/>
                </a:solidFill>
                <a:latin typeface="Arial" pitchFamily="34" charset="0"/>
                <a:cs typeface="Arial" pitchFamily="34" charset="0"/>
              </a:rPr>
              <a:t>Mg</a:t>
            </a:r>
            <a:r>
              <a:rPr lang="en-US" sz="2800" b="1" i="1" baseline="-25000" dirty="0" err="1">
                <a:solidFill>
                  <a:srgbClr val="0000FF"/>
                </a:solidFill>
                <a:latin typeface="Arial" pitchFamily="34" charset="0"/>
                <a:cs typeface="Arial" pitchFamily="34" charset="0"/>
              </a:rPr>
              <a:t>y</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i="1" baseline="30000" dirty="0" err="1">
                <a:solidFill>
                  <a:srgbClr val="FF0000"/>
                </a:solidFill>
                <a:latin typeface="Arial Black" pitchFamily="34" charset="0"/>
                <a:cs typeface="Arial" pitchFamily="34" charset="0"/>
              </a:rPr>
              <a:t>x</a:t>
            </a:r>
            <a:r>
              <a:rPr lang="en-US" sz="2800" b="1" dirty="0" err="1">
                <a:solidFill>
                  <a:srgbClr val="180DA3"/>
                </a:solidFill>
                <a:latin typeface="Arial" pitchFamily="34" charset="0"/>
                <a:cs typeface="Arial" pitchFamily="34" charset="0"/>
              </a:rPr>
              <a:t>N</a:t>
            </a:r>
            <a:r>
              <a:rPr lang="en-US" sz="2800" b="1" i="1" baseline="-25000" dirty="0" err="1">
                <a:solidFill>
                  <a:srgbClr val="FF0000"/>
                </a:solidFill>
                <a:latin typeface="Arial Black" pitchFamily="34" charset="0"/>
                <a:cs typeface="Arial" pitchFamily="34" charset="0"/>
              </a:rPr>
              <a:t>x</a:t>
            </a:r>
            <a:r>
              <a:rPr lang="en-US" sz="2800" b="1" baseline="30000" dirty="0">
                <a:solidFill>
                  <a:srgbClr val="0000FF"/>
                </a:solidFill>
                <a:latin typeface="Arial" pitchFamily="34" charset="0"/>
                <a:cs typeface="Arial" pitchFamily="34" charset="0"/>
              </a:rPr>
              <a:t>–</a:t>
            </a:r>
            <a:r>
              <a:rPr lang="en-US" sz="2800" b="1" i="1" baseline="30000" dirty="0">
                <a:solidFill>
                  <a:srgbClr val="0000FF"/>
                </a:solidFill>
                <a:latin typeface="Arial" pitchFamily="34" charset="0"/>
                <a:cs typeface="Arial" pitchFamily="34" charset="0"/>
              </a:rPr>
              <a:t>y</a:t>
            </a:r>
            <a:endParaRPr lang="ru-RU" sz="2800" b="1" i="1" baseline="30000" dirty="0">
              <a:solidFill>
                <a:srgbClr val="0000FF"/>
              </a:solidFill>
              <a:latin typeface="Arial" pitchFamily="34" charset="0"/>
              <a:cs typeface="Arial" pitchFamily="34" charset="0"/>
            </a:endParaRPr>
          </a:p>
        </p:txBody>
      </p:sp>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91943843"/>
      </p:ext>
    </p:extLst>
  </p:cSld>
  <p:clrMapOvr>
    <a:masterClrMapping/>
  </p:clrMapOvr>
  <p:transition>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451491"/>
            <a:ext cx="8784976" cy="5353773"/>
          </a:xfrm>
          <a:prstGeom prst="rect">
            <a:avLst/>
          </a:prstGeom>
        </p:spPr>
        <p:txBody>
          <a:bodyPr wrap="square">
            <a:spAutoFit/>
          </a:bodyPr>
          <a:lstStyle/>
          <a:p>
            <a:pPr marL="179388" indent="-179388"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2.</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Ставим степени окисления над химическими элементами</a:t>
            </a:r>
            <a:endParaRPr lang="ru-RU" sz="2800" dirty="0">
              <a:ln>
                <a:solidFill>
                  <a:sysClr val="windowText" lastClr="000000"/>
                </a:solidFill>
              </a:ln>
              <a:solidFill>
                <a:srgbClr val="C00000"/>
              </a:solidFill>
              <a:latin typeface="Arial" pitchFamily="34" charset="0"/>
              <a:cs typeface="Arial" pitchFamily="34" charset="0"/>
            </a:endParaRPr>
          </a:p>
          <a:p>
            <a:pPr algn="just">
              <a:lnSpc>
                <a:spcPct val="85000"/>
              </a:lnSpc>
            </a:pPr>
            <a:r>
              <a:rPr lang="ru-RU" sz="2800" b="1" dirty="0">
                <a:ln>
                  <a:solidFill>
                    <a:sysClr val="windowText" lastClr="000000"/>
                  </a:solidFill>
                </a:ln>
                <a:latin typeface="Arial" pitchFamily="34" charset="0"/>
                <a:cs typeface="Arial" pitchFamily="34" charset="0"/>
              </a:rPr>
              <a:t>Вспоминаем: </a:t>
            </a:r>
          </a:p>
          <a:p>
            <a:pPr marL="514350" indent="-514350" algn="just">
              <a:lnSpc>
                <a:spcPct val="85000"/>
              </a:lnSpc>
              <a:buAutoNum type="arabicParenR"/>
            </a:pPr>
            <a:r>
              <a:rPr lang="ru-RU" sz="2800" b="1" u="sng" dirty="0">
                <a:ln>
                  <a:solidFill>
                    <a:sysClr val="windowText" lastClr="000000"/>
                  </a:solidFill>
                </a:ln>
                <a:solidFill>
                  <a:srgbClr val="0000CC"/>
                </a:solidFill>
                <a:latin typeface="Arial" pitchFamily="34" charset="0"/>
                <a:cs typeface="Arial" pitchFamily="34" charset="0"/>
              </a:rPr>
              <a:t>Магний</a:t>
            </a:r>
            <a:r>
              <a:rPr lang="ru-RU" sz="2800" b="1" dirty="0">
                <a:latin typeface="Arial" pitchFamily="34" charset="0"/>
                <a:cs typeface="Arial" pitchFamily="34" charset="0"/>
              </a:rPr>
              <a:t> располагается во 2-й группе, главной подгруппе – в соединениях всегда проявляет степень окисления </a:t>
            </a:r>
            <a:r>
              <a:rPr lang="ru-RU" sz="2800" b="1" dirty="0">
                <a:solidFill>
                  <a:srgbClr val="0000CC"/>
                </a:solidFill>
                <a:latin typeface="Arial" pitchFamily="34" charset="0"/>
                <a:cs typeface="Arial" pitchFamily="34" charset="0"/>
              </a:rPr>
              <a:t>+2</a:t>
            </a:r>
            <a:r>
              <a:rPr lang="ru-RU" sz="2800" b="1" dirty="0">
                <a:latin typeface="Arial" pitchFamily="34" charset="0"/>
                <a:cs typeface="Arial" pitchFamily="34" charset="0"/>
              </a:rPr>
              <a:t>.</a:t>
            </a:r>
          </a:p>
          <a:p>
            <a:pPr marL="514350" indent="-514350" algn="just">
              <a:lnSpc>
                <a:spcPct val="85000"/>
              </a:lnSpc>
              <a:buFontTx/>
              <a:buAutoNum type="arabicParenR"/>
            </a:pPr>
            <a:r>
              <a:rPr lang="ru-RU" sz="2800" b="1" u="sng" dirty="0">
                <a:ln>
                  <a:solidFill>
                    <a:sysClr val="windowText" lastClr="000000"/>
                  </a:solidFill>
                </a:ln>
                <a:solidFill>
                  <a:srgbClr val="C00000"/>
                </a:solidFill>
                <a:latin typeface="Arial" pitchFamily="34" charset="0"/>
                <a:cs typeface="Arial" pitchFamily="34" charset="0"/>
              </a:rPr>
              <a:t>Азот</a:t>
            </a:r>
            <a:r>
              <a:rPr lang="ru-RU" sz="2800" b="1" dirty="0">
                <a:latin typeface="Arial" pitchFamily="34" charset="0"/>
                <a:cs typeface="Arial" pitchFamily="34" charset="0"/>
              </a:rPr>
              <a:t> в нитридах проявляет степень окисления </a:t>
            </a:r>
            <a:r>
              <a:rPr lang="ru-RU" sz="2800" b="1" dirty="0">
                <a:solidFill>
                  <a:srgbClr val="C00000"/>
                </a:solidFill>
                <a:latin typeface="Arial" pitchFamily="34" charset="0"/>
                <a:cs typeface="Arial" pitchFamily="34" charset="0"/>
              </a:rPr>
              <a:t>– 3</a:t>
            </a:r>
            <a:r>
              <a:rPr lang="ru-RU" sz="2800" b="1" dirty="0">
                <a:latin typeface="Arial" pitchFamily="34" charset="0"/>
                <a:cs typeface="Arial" pitchFamily="34" charset="0"/>
              </a:rPr>
              <a:t>.</a:t>
            </a:r>
          </a:p>
          <a:p>
            <a:pPr marL="514350" lvl="0" indent="-514350" algn="just">
              <a:lnSpc>
                <a:spcPct val="85000"/>
              </a:lnSpc>
              <a:buFontTx/>
              <a:buAutoNum type="arabicParenR"/>
            </a:pPr>
            <a:r>
              <a:rPr lang="ru-RU" sz="2800" b="1" dirty="0">
                <a:ln>
                  <a:solidFill>
                    <a:sysClr val="windowText" lastClr="000000"/>
                  </a:solidFill>
                </a:ln>
                <a:solidFill>
                  <a:srgbClr val="CC00CC"/>
                </a:solidFill>
                <a:latin typeface="Arial" pitchFamily="34" charset="0"/>
                <a:ea typeface="Times New Roman" pitchFamily="18" charset="0"/>
                <a:cs typeface="Arial" pitchFamily="34" charset="0"/>
              </a:rPr>
              <a:t>Нулевое значение </a:t>
            </a:r>
            <a:r>
              <a:rPr lang="ru-RU" sz="2800" b="1" dirty="0">
                <a:solidFill>
                  <a:srgbClr val="FF0000"/>
                </a:solidFill>
                <a:latin typeface="Arial" pitchFamily="34" charset="0"/>
                <a:ea typeface="Times New Roman" pitchFamily="18" charset="0"/>
                <a:cs typeface="Arial" pitchFamily="34" charset="0"/>
              </a:rPr>
              <a:t>степени окисления</a:t>
            </a:r>
            <a:r>
              <a:rPr lang="ru-RU" sz="2800" b="1" dirty="0">
                <a:latin typeface="Arial" pitchFamily="34" charset="0"/>
                <a:ea typeface="Times New Roman" pitchFamily="18" charset="0"/>
                <a:cs typeface="Arial" pitchFamily="34" charset="0"/>
              </a:rPr>
              <a:t> атомы имеют в соединениях с </a:t>
            </a:r>
            <a:r>
              <a:rPr lang="ru-RU" sz="2800" b="1" dirty="0">
                <a:solidFill>
                  <a:srgbClr val="CC00CC"/>
                </a:solidFill>
                <a:latin typeface="Arial" pitchFamily="34" charset="0"/>
                <a:ea typeface="Times New Roman" pitchFamily="18" charset="0"/>
                <a:cs typeface="Arial" pitchFamily="34" charset="0"/>
              </a:rPr>
              <a:t>неполярными связями</a:t>
            </a:r>
            <a:r>
              <a:rPr lang="ru-RU" sz="2800" b="1" dirty="0">
                <a:latin typeface="Arial" pitchFamily="34" charset="0"/>
                <a:ea typeface="Times New Roman" pitchFamily="18" charset="0"/>
                <a:cs typeface="Arial" pitchFamily="34" charset="0"/>
              </a:rPr>
              <a:t>.</a:t>
            </a:r>
          </a:p>
          <a:p>
            <a:pPr marL="179388" indent="-179388" algn="ctr">
              <a:lnSpc>
                <a:spcPct val="85000"/>
              </a:lnSpc>
            </a:pPr>
            <a:r>
              <a:rPr lang="ru-RU" dirty="0">
                <a:latin typeface="Arial" pitchFamily="34" charset="0"/>
                <a:cs typeface="Arial" pitchFamily="34" charset="0"/>
              </a:rPr>
              <a:t>  </a:t>
            </a:r>
          </a:p>
          <a:p>
            <a:pPr algn="ctr">
              <a:lnSpc>
                <a:spcPct val="80000"/>
              </a:lnSpc>
            </a:pPr>
            <a:r>
              <a:rPr lang="en-US" sz="2800" b="1" dirty="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a:solidFill>
                  <a:srgbClr val="180DA3"/>
                </a:solidFill>
                <a:latin typeface="Arial" pitchFamily="34" charset="0"/>
                <a:cs typeface="Arial" pitchFamily="34" charset="0"/>
              </a:rPr>
              <a:t>N</a:t>
            </a:r>
            <a:r>
              <a:rPr lang="en-US" sz="2800" b="1" baseline="-25000" dirty="0">
                <a:solidFill>
                  <a:srgbClr val="FF0000"/>
                </a:solidFill>
                <a:latin typeface="Arial" pitchFamily="34" charset="0"/>
                <a:cs typeface="Arial" pitchFamily="34" charset="0"/>
              </a:rPr>
              <a:t>2</a:t>
            </a:r>
            <a:r>
              <a:rPr lang="en-US" sz="2800" b="1" baseline="30000" dirty="0">
                <a:solidFill>
                  <a:srgbClr val="0000FF"/>
                </a:solidFill>
                <a:latin typeface="Arial" pitchFamily="34" charset="0"/>
                <a:cs typeface="Arial" pitchFamily="34" charset="0"/>
              </a:rPr>
              <a:t>–3</a:t>
            </a:r>
            <a:endParaRPr lang="ru-RU" sz="2800" b="1" baseline="30000" dirty="0">
              <a:solidFill>
                <a:srgbClr val="0000FF"/>
              </a:solidFill>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ид</a:t>
            </a:r>
          </a:p>
          <a:p>
            <a:pPr>
              <a:lnSpc>
                <a:spcPct val="80000"/>
              </a:lnSpc>
            </a:pPr>
            <a:r>
              <a:rPr lang="en-US" sz="2500" b="1" dirty="0">
                <a:latin typeface="Arial" pitchFamily="34" charset="0"/>
                <a:cs typeface="Arial" pitchFamily="34" charset="0"/>
              </a:rPr>
              <a:t>                                                     </a:t>
            </a:r>
            <a:r>
              <a:rPr lang="ru-RU" sz="2500" b="1" dirty="0">
                <a:latin typeface="Arial" pitchFamily="34" charset="0"/>
                <a:cs typeface="Arial" pitchFamily="34" charset="0"/>
              </a:rPr>
              <a:t>магния</a:t>
            </a:r>
            <a:endParaRPr lang="ru-RU" sz="2800" dirty="0">
              <a:latin typeface="Arial" pitchFamily="34" charset="0"/>
              <a:cs typeface="Arial" pitchFamily="34" charset="0"/>
            </a:endParaRPr>
          </a:p>
        </p:txBody>
      </p:sp>
      <p:sp>
        <p:nvSpPr>
          <p:cNvPr id="3" name="Выгнутая вверх стрелка 2"/>
          <p:cNvSpPr/>
          <p:nvPr/>
        </p:nvSpPr>
        <p:spPr>
          <a:xfrm rot="1641119">
            <a:off x="5625073" y="4180993"/>
            <a:ext cx="945703" cy="73928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29160477"/>
      </p:ext>
    </p:extLst>
  </p:cSld>
  <p:clrMapOvr>
    <a:masterClrMapping/>
  </p:clrMapOvr>
  <p:transition>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332656"/>
            <a:ext cx="8784976" cy="2893100"/>
          </a:xfrm>
          <a:prstGeom prst="rect">
            <a:avLst/>
          </a:prstGeom>
        </p:spPr>
        <p:txBody>
          <a:bodyPr wrap="square">
            <a:spAutoFit/>
          </a:bodyPr>
          <a:lstStyle/>
          <a:p>
            <a:pPr marL="179388" indent="-179388"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3.</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какие элементы изменили степень окисления</a:t>
            </a:r>
            <a:endParaRPr lang="ru-RU" sz="2800" dirty="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u="sng" dirty="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u="sng"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a:solidFill>
                  <a:srgbClr val="180DA3"/>
                </a:solidFill>
                <a:latin typeface="Arial" pitchFamily="34" charset="0"/>
                <a:cs typeface="Arial" pitchFamily="34" charset="0"/>
              </a:rPr>
              <a:t>N</a:t>
            </a:r>
            <a:r>
              <a:rPr lang="en-US" sz="2800" b="1" baseline="-25000" dirty="0">
                <a:solidFill>
                  <a:srgbClr val="FF0000"/>
                </a:solidFill>
                <a:latin typeface="Arial" pitchFamily="34" charset="0"/>
                <a:cs typeface="Arial" pitchFamily="34" charset="0"/>
              </a:rPr>
              <a:t>2</a:t>
            </a:r>
            <a:r>
              <a:rPr lang="en-US" sz="2800" b="1" baseline="30000" dirty="0">
                <a:solidFill>
                  <a:srgbClr val="0000FF"/>
                </a:solidFill>
                <a:latin typeface="Arial" pitchFamily="34" charset="0"/>
                <a:cs typeface="Arial" pitchFamily="34" charset="0"/>
              </a:rPr>
              <a:t>–3</a:t>
            </a:r>
            <a:endParaRPr lang="ru-RU" sz="2800" b="1" baseline="30000" dirty="0">
              <a:solidFill>
                <a:srgbClr val="0000FF"/>
              </a:solidFill>
              <a:latin typeface="Arial" pitchFamily="34" charset="0"/>
              <a:cs typeface="Arial" pitchFamily="34" charset="0"/>
            </a:endParaRPr>
          </a:p>
          <a:p>
            <a:pPr algn="ctr">
              <a:lnSpc>
                <a:spcPct val="80000"/>
              </a:lnSpc>
            </a:pPr>
            <a:endParaRPr lang="ru-RU" sz="2800" b="1" dirty="0">
              <a:solidFill>
                <a:srgbClr val="0000FF"/>
              </a:solidFill>
              <a:latin typeface="Arial" pitchFamily="34" charset="0"/>
              <a:cs typeface="Arial" pitchFamily="34" charset="0"/>
            </a:endParaRPr>
          </a:p>
          <a:p>
            <a:pPr algn="just">
              <a:lnSpc>
                <a:spcPct val="80000"/>
              </a:lnSpc>
            </a:pPr>
            <a:r>
              <a:rPr lang="ru-RU" sz="2800" b="1" dirty="0">
                <a:ln>
                  <a:solidFill>
                    <a:sysClr val="windowText" lastClr="000000"/>
                  </a:solidFill>
                </a:ln>
                <a:solidFill>
                  <a:srgbClr val="C00000"/>
                </a:solidFill>
                <a:latin typeface="Arial Black" pitchFamily="34" charset="0"/>
                <a:cs typeface="Arial" pitchFamily="34" charset="0"/>
              </a:rPr>
              <a:t>4.</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a:ln>
                  <a:solidFill>
                    <a:sysClr val="windowText" lastClr="000000"/>
                  </a:solidFill>
                </a:ln>
                <a:solidFill>
                  <a:srgbClr val="C00000"/>
                </a:solidFill>
                <a:latin typeface="Arial Black" pitchFamily="34" charset="0"/>
              </a:rPr>
              <a:t>разницу между степенью окисления у исходных веществ и продуктов реакции</a:t>
            </a:r>
          </a:p>
          <a:p>
            <a:pPr algn="just">
              <a:lnSpc>
                <a:spcPct val="80000"/>
              </a:lnSpc>
            </a:pPr>
            <a:endParaRPr lang="ru-RU" sz="2800" b="1" dirty="0">
              <a:solidFill>
                <a:srgbClr val="0000FF"/>
              </a:solidFill>
              <a:latin typeface="Arial" pitchFamily="34" charset="0"/>
              <a:cs typeface="Arial" pitchFamily="34" charset="0"/>
            </a:endParaRPr>
          </a:p>
        </p:txBody>
      </p:sp>
      <p:sp>
        <p:nvSpPr>
          <p:cNvPr id="3" name="Арка 2"/>
          <p:cNvSpPr/>
          <p:nvPr/>
        </p:nvSpPr>
        <p:spPr>
          <a:xfrm rot="10968739">
            <a:off x="3635896" y="1412776"/>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Арка 3"/>
          <p:cNvSpPr/>
          <p:nvPr/>
        </p:nvSpPr>
        <p:spPr>
          <a:xfrm rot="10968739">
            <a:off x="5801175" y="1328213"/>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821595836"/>
              </p:ext>
            </p:extLst>
          </p:nvPr>
        </p:nvGraphicFramePr>
        <p:xfrm>
          <a:off x="1403648" y="2996952"/>
          <a:ext cx="4176464" cy="1207770"/>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576064">
                <a:tc>
                  <a:txBody>
                    <a:bodyPr/>
                    <a:lstStyle/>
                    <a:p>
                      <a:pPr algn="ctr">
                        <a:lnSpc>
                          <a:spcPct val="150000"/>
                        </a:lnSpc>
                        <a:spcAft>
                          <a:spcPts val="0"/>
                        </a:spcAft>
                      </a:pPr>
                      <a:r>
                        <a:rPr lang="en-US" sz="2600" b="1" dirty="0">
                          <a:solidFill>
                            <a:schemeClr val="tx1"/>
                          </a:solidFill>
                          <a:effectLst/>
                          <a:latin typeface="Arial" pitchFamily="34" charset="0"/>
                          <a:cs typeface="Arial" pitchFamily="34" charset="0"/>
                        </a:rPr>
                        <a:t>N</a:t>
                      </a:r>
                      <a:r>
                        <a:rPr lang="en-US" sz="2600" b="1" baseline="-25000" dirty="0">
                          <a:solidFill>
                            <a:schemeClr val="tx1"/>
                          </a:solidFill>
                          <a:effectLst/>
                          <a:latin typeface="Arial" pitchFamily="34" charset="0"/>
                          <a:cs typeface="Arial" pitchFamily="34" charset="0"/>
                        </a:rPr>
                        <a:t>2</a:t>
                      </a:r>
                      <a:r>
                        <a:rPr lang="ru-RU" sz="2600" b="1" baseline="30000" dirty="0">
                          <a:solidFill>
                            <a:schemeClr val="tx1"/>
                          </a:solidFill>
                          <a:effectLst/>
                          <a:latin typeface="Arial" pitchFamily="34" charset="0"/>
                          <a:cs typeface="Arial" pitchFamily="34" charset="0"/>
                        </a:rPr>
                        <a:t>0</a:t>
                      </a:r>
                      <a:r>
                        <a:rPr lang="ru-RU" sz="2600" b="1" kern="1200" baseline="-25000" dirty="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a:solidFill>
                            <a:srgbClr val="0000FF"/>
                          </a:solidFill>
                          <a:effectLst/>
                          <a:latin typeface="Arial" pitchFamily="34" charset="0"/>
                          <a:cs typeface="Arial" pitchFamily="34" charset="0"/>
                        </a:rPr>
                        <a:t>6</a:t>
                      </a:r>
                      <a:r>
                        <a:rPr lang="ru-RU" sz="2600" b="1" kern="1200" dirty="0" err="1">
                          <a:solidFill>
                            <a:srgbClr val="0000FF"/>
                          </a:solidFill>
                          <a:effectLst/>
                          <a:latin typeface="Arial" pitchFamily="34" charset="0"/>
                          <a:cs typeface="Arial" pitchFamily="34" charset="0"/>
                        </a:rPr>
                        <a:t>ē</a:t>
                      </a:r>
                      <a:r>
                        <a:rPr lang="ru-RU" sz="2600" b="1" kern="1200" dirty="0">
                          <a:solidFill>
                            <a:schemeClr val="tx1"/>
                          </a:solidFill>
                          <a:effectLst/>
                          <a:latin typeface="Arial" pitchFamily="34" charset="0"/>
                          <a:cs typeface="Arial" pitchFamily="34" charset="0"/>
                        </a:rPr>
                        <a:t> = </a:t>
                      </a:r>
                      <a:r>
                        <a:rPr lang="en-US" sz="2600" b="1" kern="1200" dirty="0">
                          <a:solidFill>
                            <a:schemeClr val="tx1"/>
                          </a:solidFill>
                          <a:effectLst/>
                          <a:latin typeface="Arial" pitchFamily="34" charset="0"/>
                          <a:cs typeface="Arial" pitchFamily="34" charset="0"/>
                        </a:rPr>
                        <a:t>2N</a:t>
                      </a:r>
                      <a:r>
                        <a:rPr lang="ru-RU" sz="2600" b="1" baseline="30000" dirty="0">
                          <a:solidFill>
                            <a:schemeClr val="tx1"/>
                          </a:solidFill>
                          <a:effectLst/>
                          <a:latin typeface="Arial" pitchFamily="34" charset="0"/>
                          <a:cs typeface="Arial" pitchFamily="34" charset="0"/>
                        </a:rPr>
                        <a:t>–</a:t>
                      </a:r>
                      <a:r>
                        <a:rPr lang="en-US" sz="2600" b="1" baseline="30000" dirty="0">
                          <a:solidFill>
                            <a:schemeClr val="tx1"/>
                          </a:solidFill>
                          <a:effectLst/>
                          <a:latin typeface="Arial" pitchFamily="34" charset="0"/>
                          <a:cs typeface="Arial" pitchFamily="34" charset="0"/>
                        </a:rPr>
                        <a:t>3</a:t>
                      </a:r>
                      <a:r>
                        <a:rPr lang="ru-RU" sz="2600" b="1" baseline="30000" dirty="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2600" b="1" dirty="0">
                          <a:effectLst/>
                          <a:latin typeface="Arial" pitchFamily="34" charset="0"/>
                          <a:cs typeface="Arial" pitchFamily="34" charset="0"/>
                        </a:rPr>
                        <a:t>Mg</a:t>
                      </a:r>
                      <a:r>
                        <a:rPr lang="en-US" sz="2600" b="1" baseline="30000" dirty="0">
                          <a:effectLst/>
                          <a:latin typeface="Arial" pitchFamily="34" charset="0"/>
                          <a:cs typeface="Arial" pitchFamily="34" charset="0"/>
                        </a:rPr>
                        <a:t>0 </a:t>
                      </a:r>
                      <a:r>
                        <a:rPr lang="ru-RU" sz="2600" b="1" kern="1200" dirty="0">
                          <a:effectLst/>
                          <a:latin typeface="Arial" pitchFamily="34" charset="0"/>
                          <a:cs typeface="Arial" pitchFamily="34" charset="0"/>
                        </a:rPr>
                        <a:t>–</a:t>
                      </a:r>
                      <a:r>
                        <a:rPr lang="en-US" sz="2600" b="1" kern="1200" dirty="0">
                          <a:solidFill>
                            <a:srgbClr val="FF0000"/>
                          </a:solidFill>
                          <a:effectLst/>
                          <a:latin typeface="Arial" pitchFamily="34" charset="0"/>
                          <a:cs typeface="Arial" pitchFamily="34" charset="0"/>
                        </a:rPr>
                        <a:t>2</a:t>
                      </a:r>
                      <a:r>
                        <a:rPr lang="ru-RU" sz="2600" b="1" kern="1200" dirty="0" err="1">
                          <a:solidFill>
                            <a:srgbClr val="FF0000"/>
                          </a:solidFill>
                          <a:effectLst/>
                          <a:latin typeface="Arial" pitchFamily="34" charset="0"/>
                          <a:cs typeface="Arial" pitchFamily="34" charset="0"/>
                        </a:rPr>
                        <a:t>ē</a:t>
                      </a:r>
                      <a:r>
                        <a:rPr lang="ru-RU" sz="2600" b="1" kern="1200" dirty="0">
                          <a:effectLst/>
                          <a:latin typeface="Arial" pitchFamily="34" charset="0"/>
                          <a:cs typeface="Arial" pitchFamily="34" charset="0"/>
                        </a:rPr>
                        <a:t> = </a:t>
                      </a:r>
                      <a:r>
                        <a:rPr lang="en-US" sz="2600" b="1" dirty="0">
                          <a:effectLst/>
                          <a:latin typeface="Arial" pitchFamily="34" charset="0"/>
                          <a:cs typeface="Arial" pitchFamily="34" charset="0"/>
                        </a:rPr>
                        <a:t>Mg</a:t>
                      </a:r>
                      <a:r>
                        <a:rPr lang="ru-RU" sz="2600" b="1" baseline="30000" dirty="0">
                          <a:effectLst/>
                          <a:latin typeface="Arial" pitchFamily="34" charset="0"/>
                          <a:cs typeface="Arial" pitchFamily="34" charset="0"/>
                        </a:rPr>
                        <a:t>+</a:t>
                      </a:r>
                      <a:r>
                        <a:rPr lang="en-US" sz="2600" b="1" baseline="30000" dirty="0">
                          <a:effectLst/>
                          <a:latin typeface="Arial" pitchFamily="34" charset="0"/>
                          <a:cs typeface="Arial" pitchFamily="34" charset="0"/>
                        </a:rPr>
                        <a:t>2</a:t>
                      </a:r>
                      <a:r>
                        <a:rPr lang="en-US" sz="2600" b="1" kern="1200" baseline="30000" dirty="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7" name="Прямая со стрелкой 6"/>
          <p:cNvCxnSpPr/>
          <p:nvPr/>
        </p:nvCxnSpPr>
        <p:spPr>
          <a:xfrm flipV="1">
            <a:off x="2775036" y="3429000"/>
            <a:ext cx="1800641"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759200" y="3501008"/>
            <a:ext cx="1743312" cy="37960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189" y="4581128"/>
            <a:ext cx="5001818" cy="523220"/>
          </a:xfrm>
          <a:prstGeom prst="rect">
            <a:avLst/>
          </a:prstGeom>
        </p:spPr>
        <p:txBody>
          <a:bodyPr wrap="none">
            <a:spAutoFit/>
          </a:bodyPr>
          <a:lstStyle/>
          <a:p>
            <a:r>
              <a:rPr lang="ru-RU" sz="2800" b="1" dirty="0">
                <a:latin typeface="Arial" pitchFamily="34" charset="0"/>
                <a:cs typeface="Arial" pitchFamily="34" charset="0"/>
              </a:rPr>
              <a:t>2 и 6 можно сократить на 2</a:t>
            </a:r>
            <a:endParaRPr lang="ru-RU" sz="2800" b="1" dirty="0"/>
          </a:p>
        </p:txBody>
      </p:sp>
      <p:cxnSp>
        <p:nvCxnSpPr>
          <p:cNvPr id="13" name="Прямая со стрелкой 12"/>
          <p:cNvCxnSpPr/>
          <p:nvPr/>
        </p:nvCxnSpPr>
        <p:spPr>
          <a:xfrm flipV="1">
            <a:off x="5094527" y="4103494"/>
            <a:ext cx="180959" cy="62165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37534534"/>
      </p:ext>
    </p:extLst>
  </p:cSld>
  <p:clrMapOvr>
    <a:masterClrMapping/>
  </p:clrMapOvr>
  <p:transition>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95388" y="260648"/>
            <a:ext cx="8769099" cy="1348061"/>
          </a:xfrm>
          <a:prstGeom prst="rect">
            <a:avLst/>
          </a:prstGeom>
        </p:spPr>
        <p:txBody>
          <a:bodyPr wrap="square">
            <a:spAutoFit/>
          </a:bodyPr>
          <a:lstStyle/>
          <a:p>
            <a:pPr algn="just">
              <a:lnSpc>
                <a:spcPct val="80000"/>
              </a:lnSpc>
            </a:pPr>
            <a:r>
              <a:rPr lang="ru-RU" sz="2800" b="1" dirty="0">
                <a:ln>
                  <a:solidFill>
                    <a:sysClr val="windowText" lastClr="000000"/>
                  </a:solidFill>
                </a:ln>
                <a:solidFill>
                  <a:srgbClr val="C00000"/>
                </a:solidFill>
                <a:latin typeface="Arial Black" pitchFamily="34" charset="0"/>
                <a:cs typeface="Arial" pitchFamily="34" charset="0"/>
              </a:rPr>
              <a:t>5.</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a:ln>
                  <a:solidFill>
                    <a:sysClr val="windowText" lastClr="000000"/>
                  </a:solidFill>
                </a:ln>
                <a:solidFill>
                  <a:srgbClr val="C00000"/>
                </a:solidFill>
                <a:latin typeface="Arial Black" pitchFamily="34" charset="0"/>
              </a:rPr>
              <a:t>окислитель и восстановитель, процесс окисления и восстановления</a:t>
            </a:r>
          </a:p>
          <a:p>
            <a:pPr algn="ctr">
              <a:lnSpc>
                <a:spcPct val="80000"/>
              </a:lnSpc>
            </a:pPr>
            <a:endParaRPr lang="ru-RU" b="1" dirty="0">
              <a:solidFill>
                <a:srgbClr val="0000FF"/>
              </a:solidFill>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42375719"/>
              </p:ext>
            </p:extLst>
          </p:nvPr>
        </p:nvGraphicFramePr>
        <p:xfrm>
          <a:off x="195388" y="1484784"/>
          <a:ext cx="8712968" cy="811530"/>
        </p:xfrm>
        <a:graphic>
          <a:graphicData uri="http://schemas.openxmlformats.org/drawingml/2006/table">
            <a:tbl>
              <a:tblPr>
                <a:tableStyleId>{5C22544A-7EE6-4342-B048-85BDC9FD1C3A}</a:tableStyleId>
              </a:tblPr>
              <a:tblGrid>
                <a:gridCol w="2468498">
                  <a:extLst>
                    <a:ext uri="{9D8B030D-6E8A-4147-A177-3AD203B41FA5}">
                      <a16:colId xmlns:a16="http://schemas.microsoft.com/office/drawing/2014/main" val="20000"/>
                    </a:ext>
                  </a:extLst>
                </a:gridCol>
                <a:gridCol w="274538">
                  <a:extLst>
                    <a:ext uri="{9D8B030D-6E8A-4147-A177-3AD203B41FA5}">
                      <a16:colId xmlns:a16="http://schemas.microsoft.com/office/drawing/2014/main" val="20001"/>
                    </a:ext>
                  </a:extLst>
                </a:gridCol>
                <a:gridCol w="274538">
                  <a:extLst>
                    <a:ext uri="{9D8B030D-6E8A-4147-A177-3AD203B41FA5}">
                      <a16:colId xmlns:a16="http://schemas.microsoft.com/office/drawing/2014/main" val="20002"/>
                    </a:ext>
                  </a:extLst>
                </a:gridCol>
                <a:gridCol w="5695394">
                  <a:extLst>
                    <a:ext uri="{9D8B030D-6E8A-4147-A177-3AD203B41FA5}">
                      <a16:colId xmlns:a16="http://schemas.microsoft.com/office/drawing/2014/main" val="20003"/>
                    </a:ext>
                  </a:extLst>
                </a:gridCol>
              </a:tblGrid>
              <a:tr h="0">
                <a:tc>
                  <a:txBody>
                    <a:bodyPr/>
                    <a:lstStyle/>
                    <a:p>
                      <a:pPr algn="ctr">
                        <a:spcAft>
                          <a:spcPts val="0"/>
                        </a:spcAft>
                      </a:pPr>
                      <a:r>
                        <a:rPr lang="en-US" sz="2600" b="1" dirty="0">
                          <a:solidFill>
                            <a:schemeClr val="tx1"/>
                          </a:solidFill>
                          <a:effectLst/>
                          <a:latin typeface="Arial" pitchFamily="34" charset="0"/>
                          <a:cs typeface="Arial" pitchFamily="34" charset="0"/>
                        </a:rPr>
                        <a:t>N</a:t>
                      </a:r>
                      <a:r>
                        <a:rPr lang="en-US" sz="2600" b="1" baseline="-25000" dirty="0">
                          <a:solidFill>
                            <a:schemeClr val="tx1"/>
                          </a:solidFill>
                          <a:effectLst/>
                          <a:latin typeface="Arial" pitchFamily="34" charset="0"/>
                          <a:cs typeface="Arial" pitchFamily="34" charset="0"/>
                        </a:rPr>
                        <a:t>2</a:t>
                      </a:r>
                      <a:r>
                        <a:rPr lang="ru-RU" sz="2600" b="1" baseline="30000" dirty="0">
                          <a:solidFill>
                            <a:schemeClr val="tx1"/>
                          </a:solidFill>
                          <a:effectLst/>
                          <a:latin typeface="Arial" pitchFamily="34" charset="0"/>
                          <a:cs typeface="Arial" pitchFamily="34" charset="0"/>
                        </a:rPr>
                        <a:t>0</a:t>
                      </a:r>
                      <a:r>
                        <a:rPr lang="ru-RU" sz="2600" b="1" kern="1200" baseline="-25000" dirty="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a:solidFill>
                            <a:srgbClr val="0000FF"/>
                          </a:solidFill>
                          <a:effectLst/>
                          <a:latin typeface="Arial" pitchFamily="34" charset="0"/>
                          <a:cs typeface="Arial" pitchFamily="34" charset="0"/>
                        </a:rPr>
                        <a:t>6</a:t>
                      </a:r>
                      <a:r>
                        <a:rPr lang="ru-RU" sz="2600" b="1" kern="1200" dirty="0" err="1">
                          <a:solidFill>
                            <a:srgbClr val="0000FF"/>
                          </a:solidFill>
                          <a:effectLst/>
                          <a:latin typeface="Arial" pitchFamily="34" charset="0"/>
                          <a:cs typeface="Arial" pitchFamily="34" charset="0"/>
                        </a:rPr>
                        <a:t>ē</a:t>
                      </a:r>
                      <a:r>
                        <a:rPr lang="ru-RU" sz="2600" b="1" kern="1200" dirty="0">
                          <a:solidFill>
                            <a:schemeClr val="tx1"/>
                          </a:solidFill>
                          <a:effectLst/>
                          <a:latin typeface="Arial" pitchFamily="34" charset="0"/>
                          <a:cs typeface="Arial" pitchFamily="34" charset="0"/>
                        </a:rPr>
                        <a:t> = </a:t>
                      </a:r>
                      <a:r>
                        <a:rPr lang="en-US" sz="2600" b="1" kern="1200" dirty="0">
                          <a:solidFill>
                            <a:schemeClr val="tx1"/>
                          </a:solidFill>
                          <a:effectLst/>
                          <a:latin typeface="Arial" pitchFamily="34" charset="0"/>
                          <a:cs typeface="Arial" pitchFamily="34" charset="0"/>
                        </a:rPr>
                        <a:t>2N</a:t>
                      </a:r>
                      <a:r>
                        <a:rPr lang="ru-RU" sz="2600" b="1" baseline="30000" dirty="0">
                          <a:solidFill>
                            <a:schemeClr val="tx1"/>
                          </a:solidFill>
                          <a:effectLst/>
                          <a:latin typeface="Arial" pitchFamily="34" charset="0"/>
                          <a:cs typeface="Arial" pitchFamily="34" charset="0"/>
                        </a:rPr>
                        <a:t>–</a:t>
                      </a:r>
                      <a:r>
                        <a:rPr lang="en-US" sz="2600" b="1" baseline="30000" dirty="0">
                          <a:solidFill>
                            <a:schemeClr val="tx1"/>
                          </a:solidFill>
                          <a:effectLst/>
                          <a:latin typeface="Arial" pitchFamily="34" charset="0"/>
                          <a:cs typeface="Arial" pitchFamily="34" charset="0"/>
                        </a:rPr>
                        <a:t>3</a:t>
                      </a:r>
                      <a:r>
                        <a:rPr lang="ru-RU" sz="2600" b="1" baseline="30000" dirty="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восстановление, </a:t>
                      </a:r>
                      <a:r>
                        <a:rPr lang="en-US" sz="2400" b="1" dirty="0">
                          <a:solidFill>
                            <a:srgbClr val="0000CC"/>
                          </a:solidFill>
                          <a:latin typeface="Arial" pitchFamily="34" charset="0"/>
                          <a:cs typeface="Arial" pitchFamily="34" charset="0"/>
                        </a:rPr>
                        <a:t>N</a:t>
                      </a:r>
                      <a:r>
                        <a:rPr lang="en-US" sz="2600" b="1" baseline="-25000" dirty="0">
                          <a:solidFill>
                            <a:srgbClr val="0000CC"/>
                          </a:solidFill>
                          <a:effectLst/>
                          <a:latin typeface="Arial" pitchFamily="34" charset="0"/>
                          <a:cs typeface="Arial" pitchFamily="34" charset="0"/>
                        </a:rPr>
                        <a:t>2</a:t>
                      </a:r>
                      <a:r>
                        <a:rPr lang="ru-RU" sz="2600" b="1" baseline="30000" dirty="0">
                          <a:solidFill>
                            <a:srgbClr val="0000CC"/>
                          </a:solidFill>
                          <a:effectLst/>
                          <a:latin typeface="Arial" pitchFamily="34" charset="0"/>
                          <a:cs typeface="Arial" pitchFamily="34" charset="0"/>
                        </a:rPr>
                        <a:t>0</a:t>
                      </a:r>
                      <a:r>
                        <a:rPr lang="ru-RU" sz="2600" b="1" kern="1200" dirty="0">
                          <a:solidFill>
                            <a:srgbClr val="0000CC"/>
                          </a:solidFill>
                          <a:effectLst/>
                          <a:latin typeface="Arial" pitchFamily="34" charset="0"/>
                          <a:cs typeface="Arial" pitchFamily="34" charset="0"/>
                        </a:rPr>
                        <a:t>– окислитель</a:t>
                      </a:r>
                      <a:endParaRPr lang="ru-RU" sz="2600" b="1" dirty="0">
                        <a:solidFill>
                          <a:srgbClr val="0000CC"/>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Aft>
                          <a:spcPts val="0"/>
                        </a:spcAft>
                      </a:pPr>
                      <a:r>
                        <a:rPr lang="en-US" sz="2600" b="1" dirty="0">
                          <a:effectLst/>
                          <a:latin typeface="Arial" pitchFamily="34" charset="0"/>
                          <a:cs typeface="Arial" pitchFamily="34" charset="0"/>
                        </a:rPr>
                        <a:t>Mg</a:t>
                      </a:r>
                      <a:r>
                        <a:rPr lang="en-US" sz="2600" b="1" baseline="30000" dirty="0">
                          <a:effectLst/>
                          <a:latin typeface="Arial" pitchFamily="34" charset="0"/>
                          <a:cs typeface="Arial" pitchFamily="34" charset="0"/>
                        </a:rPr>
                        <a:t>0 </a:t>
                      </a:r>
                      <a:r>
                        <a:rPr lang="ru-RU" sz="2600" b="1" kern="1200" dirty="0">
                          <a:effectLst/>
                          <a:latin typeface="Arial" pitchFamily="34" charset="0"/>
                          <a:cs typeface="Arial" pitchFamily="34" charset="0"/>
                        </a:rPr>
                        <a:t>–</a:t>
                      </a:r>
                      <a:r>
                        <a:rPr lang="en-US" sz="2600" b="1" kern="1200" dirty="0">
                          <a:solidFill>
                            <a:srgbClr val="FF0000"/>
                          </a:solidFill>
                          <a:effectLst/>
                          <a:latin typeface="Arial" pitchFamily="34" charset="0"/>
                          <a:cs typeface="Arial" pitchFamily="34" charset="0"/>
                        </a:rPr>
                        <a:t>2</a:t>
                      </a:r>
                      <a:r>
                        <a:rPr lang="ru-RU" sz="2600" b="1" kern="1200" dirty="0" err="1">
                          <a:solidFill>
                            <a:srgbClr val="FF0000"/>
                          </a:solidFill>
                          <a:effectLst/>
                          <a:latin typeface="Arial" pitchFamily="34" charset="0"/>
                          <a:cs typeface="Arial" pitchFamily="34" charset="0"/>
                        </a:rPr>
                        <a:t>ē</a:t>
                      </a:r>
                      <a:r>
                        <a:rPr lang="ru-RU" sz="2600" b="1" kern="1200" dirty="0">
                          <a:effectLst/>
                          <a:latin typeface="Arial" pitchFamily="34" charset="0"/>
                          <a:cs typeface="Arial" pitchFamily="34" charset="0"/>
                        </a:rPr>
                        <a:t> = </a:t>
                      </a:r>
                      <a:r>
                        <a:rPr lang="en-US" sz="2600" b="1" dirty="0">
                          <a:effectLst/>
                          <a:latin typeface="Arial" pitchFamily="34" charset="0"/>
                          <a:cs typeface="Arial" pitchFamily="34" charset="0"/>
                        </a:rPr>
                        <a:t>Mg</a:t>
                      </a:r>
                      <a:r>
                        <a:rPr lang="ru-RU" sz="2600" b="1" baseline="30000" dirty="0">
                          <a:effectLst/>
                          <a:latin typeface="Arial" pitchFamily="34" charset="0"/>
                          <a:cs typeface="Arial" pitchFamily="34" charset="0"/>
                        </a:rPr>
                        <a:t>+</a:t>
                      </a:r>
                      <a:r>
                        <a:rPr lang="en-US" sz="2600" b="1" baseline="30000" dirty="0">
                          <a:effectLst/>
                          <a:latin typeface="Arial" pitchFamily="34" charset="0"/>
                          <a:cs typeface="Arial" pitchFamily="34" charset="0"/>
                        </a:rPr>
                        <a:t>2</a:t>
                      </a:r>
                      <a:r>
                        <a:rPr lang="en-US" sz="2600" b="1" kern="1200" baseline="30000" dirty="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окисление, </a:t>
                      </a:r>
                      <a:r>
                        <a:rPr lang="en-US" sz="2600" b="1" dirty="0">
                          <a:solidFill>
                            <a:srgbClr val="FF0000"/>
                          </a:solidFill>
                          <a:effectLst/>
                          <a:latin typeface="Arial" pitchFamily="34" charset="0"/>
                          <a:cs typeface="Arial" pitchFamily="34" charset="0"/>
                        </a:rPr>
                        <a:t>Mg</a:t>
                      </a:r>
                      <a:r>
                        <a:rPr lang="en-US" sz="2600" b="1" baseline="30000" dirty="0">
                          <a:solidFill>
                            <a:srgbClr val="FF0000"/>
                          </a:solidFill>
                          <a:effectLst/>
                          <a:latin typeface="Arial" pitchFamily="34" charset="0"/>
                          <a:cs typeface="Arial" pitchFamily="34" charset="0"/>
                        </a:rPr>
                        <a:t>0 </a:t>
                      </a:r>
                      <a:r>
                        <a:rPr lang="ru-RU" sz="2600" b="1" kern="1200" dirty="0">
                          <a:solidFill>
                            <a:srgbClr val="FF0000"/>
                          </a:solidFill>
                          <a:effectLst/>
                          <a:latin typeface="Arial" pitchFamily="34" charset="0"/>
                          <a:cs typeface="Arial" pitchFamily="34" charset="0"/>
                        </a:rPr>
                        <a:t>– </a:t>
                      </a:r>
                      <a:r>
                        <a:rPr lang="ru-RU" sz="2600" b="1" kern="1200" dirty="0">
                          <a:solidFill>
                            <a:srgbClr val="FF0000"/>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Прямоугольник 7"/>
          <p:cNvSpPr/>
          <p:nvPr/>
        </p:nvSpPr>
        <p:spPr>
          <a:xfrm>
            <a:off x="251520" y="2420888"/>
            <a:ext cx="8769099" cy="2222147"/>
          </a:xfrm>
          <a:prstGeom prst="rect">
            <a:avLst/>
          </a:prstGeom>
        </p:spPr>
        <p:txBody>
          <a:bodyPr wrap="square">
            <a:spAutoFit/>
          </a:bodyPr>
          <a:lstStyle/>
          <a:p>
            <a:pPr algn="just">
              <a:lnSpc>
                <a:spcPct val="80000"/>
              </a:lnSpc>
            </a:pPr>
            <a:r>
              <a:rPr lang="ru-RU" sz="2800" b="1" dirty="0">
                <a:ln>
                  <a:solidFill>
                    <a:sysClr val="windowText" lastClr="000000"/>
                  </a:solidFill>
                </a:ln>
                <a:solidFill>
                  <a:srgbClr val="C00000"/>
                </a:solidFill>
                <a:latin typeface="Arial Black" pitchFamily="34" charset="0"/>
                <a:cs typeface="Arial" pitchFamily="34" charset="0"/>
              </a:rPr>
              <a:t>6.</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Окончательный ответ должен выглядеть так:</a:t>
            </a:r>
          </a:p>
          <a:p>
            <a:pPr algn="just">
              <a:lnSpc>
                <a:spcPct val="80000"/>
              </a:lnSpc>
            </a:pPr>
            <a:endParaRPr lang="ru-RU" b="1" dirty="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dirty="0">
                <a:ln>
                  <a:solidFill>
                    <a:srgbClr val="FF0000"/>
                  </a:solidFill>
                </a:ln>
                <a:solidFill>
                  <a:srgbClr val="FF0000"/>
                </a:solidFill>
                <a:latin typeface="Arial" pitchFamily="34" charset="0"/>
                <a:cs typeface="Arial" pitchFamily="34" charset="0"/>
              </a:rPr>
              <a:t>3</a:t>
            </a:r>
            <a:r>
              <a:rPr lang="en-US" sz="2800" b="1" dirty="0">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ru-RU" sz="2800" b="1" dirty="0">
                <a:ln>
                  <a:solidFill>
                    <a:srgbClr val="0000CC"/>
                  </a:solidFill>
                </a:ln>
                <a:solidFill>
                  <a:srgbClr val="0000CC"/>
                </a:solidFill>
                <a:latin typeface="Arial" pitchFamily="34" charset="0"/>
                <a:cs typeface="Arial" pitchFamily="34" charset="0"/>
              </a:rPr>
              <a:t>1</a:t>
            </a:r>
            <a:r>
              <a:rPr lang="en-US" sz="2800" b="1" dirty="0">
                <a:latin typeface="Arial" pitchFamily="34" charset="0"/>
                <a:cs typeface="Arial" pitchFamily="34" charset="0"/>
              </a:rPr>
              <a:t>N</a:t>
            </a:r>
            <a:r>
              <a:rPr lang="ru-RU" sz="2800" b="1" baseline="-25000" dirty="0">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Mg</a:t>
            </a:r>
            <a:r>
              <a:rPr lang="en-US" sz="2800" b="1" baseline="-25000" dirty="0">
                <a:latin typeface="Arial" pitchFamily="34" charset="0"/>
                <a:cs typeface="Arial" pitchFamily="34" charset="0"/>
              </a:rPr>
              <a:t>3</a:t>
            </a:r>
            <a:r>
              <a:rPr lang="ru-RU" sz="2800" b="1" baseline="30000" dirty="0">
                <a:latin typeface="Arial Black" pitchFamily="34" charset="0"/>
                <a:cs typeface="Arial" pitchFamily="34" charset="0"/>
              </a:rPr>
              <a:t>+</a:t>
            </a:r>
            <a:r>
              <a:rPr lang="en-US" sz="2800" b="1" baseline="30000" dirty="0">
                <a:latin typeface="Arial Black" pitchFamily="34" charset="0"/>
                <a:cs typeface="Arial" pitchFamily="34" charset="0"/>
              </a:rPr>
              <a:t>2</a:t>
            </a:r>
            <a:r>
              <a:rPr lang="en-US" sz="2800" b="1" dirty="0">
                <a:latin typeface="Arial" pitchFamily="34" charset="0"/>
                <a:cs typeface="Arial" pitchFamily="34" charset="0"/>
              </a:rPr>
              <a:t>N</a:t>
            </a:r>
            <a:r>
              <a:rPr lang="en-US" sz="2800" b="1" baseline="-25000" dirty="0">
                <a:latin typeface="Arial" pitchFamily="34" charset="0"/>
                <a:cs typeface="Arial" pitchFamily="34" charset="0"/>
              </a:rPr>
              <a:t>2</a:t>
            </a:r>
            <a:r>
              <a:rPr lang="en-US" sz="2800" b="1" baseline="30000" dirty="0">
                <a:latin typeface="Arial" pitchFamily="34" charset="0"/>
                <a:cs typeface="Arial" pitchFamily="34" charset="0"/>
              </a:rPr>
              <a:t>–3</a:t>
            </a:r>
            <a:endParaRPr lang="ru-RU" sz="2800" b="1" baseline="30000" dirty="0">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нитрид</a:t>
            </a:r>
          </a:p>
          <a:p>
            <a:pPr>
              <a:lnSpc>
                <a:spcPct val="80000"/>
              </a:lnSpc>
            </a:pPr>
            <a:r>
              <a:rPr lang="en-US" sz="2500" b="1" dirty="0">
                <a:latin typeface="Arial" pitchFamily="34" charset="0"/>
                <a:cs typeface="Arial" pitchFamily="34" charset="0"/>
              </a:rPr>
              <a:t>                                                     </a:t>
            </a:r>
            <a:r>
              <a:rPr lang="ru-RU" sz="2500" b="1" dirty="0">
                <a:latin typeface="Arial" pitchFamily="34" charset="0"/>
                <a:cs typeface="Arial" pitchFamily="34" charset="0"/>
              </a:rPr>
              <a:t>магния</a:t>
            </a:r>
            <a:endParaRPr lang="ru-RU" sz="2800" b="1" dirty="0">
              <a:ln>
                <a:solidFill>
                  <a:sysClr val="windowText" lastClr="000000"/>
                </a:solidFill>
              </a:ln>
              <a:latin typeface="Arial Black" pitchFamily="34" charset="0"/>
            </a:endParaRPr>
          </a:p>
          <a:p>
            <a:pPr algn="ctr">
              <a:lnSpc>
                <a:spcPct val="80000"/>
              </a:lnSpc>
            </a:pPr>
            <a:endParaRPr lang="ru-RU" b="1" dirty="0">
              <a:solidFill>
                <a:srgbClr val="0000FF"/>
              </a:solidFill>
              <a:latin typeface="Arial" pitchFamily="34" charset="0"/>
              <a:cs typeface="Arial"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279898680"/>
              </p:ext>
            </p:extLst>
          </p:nvPr>
        </p:nvGraphicFramePr>
        <p:xfrm>
          <a:off x="319881" y="4293096"/>
          <a:ext cx="8712968" cy="811530"/>
        </p:xfrm>
        <a:graphic>
          <a:graphicData uri="http://schemas.openxmlformats.org/drawingml/2006/table">
            <a:tbl>
              <a:tblPr>
                <a:tableStyleId>{5C22544A-7EE6-4342-B048-85BDC9FD1C3A}</a:tableStyleId>
              </a:tblPr>
              <a:tblGrid>
                <a:gridCol w="2468498">
                  <a:extLst>
                    <a:ext uri="{9D8B030D-6E8A-4147-A177-3AD203B41FA5}">
                      <a16:colId xmlns:a16="http://schemas.microsoft.com/office/drawing/2014/main" val="20000"/>
                    </a:ext>
                  </a:extLst>
                </a:gridCol>
                <a:gridCol w="274538">
                  <a:extLst>
                    <a:ext uri="{9D8B030D-6E8A-4147-A177-3AD203B41FA5}">
                      <a16:colId xmlns:a16="http://schemas.microsoft.com/office/drawing/2014/main" val="20001"/>
                    </a:ext>
                  </a:extLst>
                </a:gridCol>
                <a:gridCol w="274538">
                  <a:extLst>
                    <a:ext uri="{9D8B030D-6E8A-4147-A177-3AD203B41FA5}">
                      <a16:colId xmlns:a16="http://schemas.microsoft.com/office/drawing/2014/main" val="20002"/>
                    </a:ext>
                  </a:extLst>
                </a:gridCol>
                <a:gridCol w="5695394">
                  <a:extLst>
                    <a:ext uri="{9D8B030D-6E8A-4147-A177-3AD203B41FA5}">
                      <a16:colId xmlns:a16="http://schemas.microsoft.com/office/drawing/2014/main" val="20003"/>
                    </a:ext>
                  </a:extLst>
                </a:gridCol>
              </a:tblGrid>
              <a:tr h="0">
                <a:tc>
                  <a:txBody>
                    <a:bodyPr/>
                    <a:lstStyle/>
                    <a:p>
                      <a:pPr algn="ctr">
                        <a:spcAft>
                          <a:spcPts val="0"/>
                        </a:spcAft>
                      </a:pPr>
                      <a:r>
                        <a:rPr lang="en-US" sz="2600" b="1" dirty="0">
                          <a:solidFill>
                            <a:schemeClr val="tx1"/>
                          </a:solidFill>
                          <a:effectLst/>
                          <a:latin typeface="Arial" pitchFamily="34" charset="0"/>
                          <a:cs typeface="Arial" pitchFamily="34" charset="0"/>
                        </a:rPr>
                        <a:t>N</a:t>
                      </a:r>
                      <a:r>
                        <a:rPr lang="en-US" sz="2600" b="1" baseline="-25000" dirty="0">
                          <a:solidFill>
                            <a:schemeClr val="tx1"/>
                          </a:solidFill>
                          <a:effectLst/>
                          <a:latin typeface="Arial" pitchFamily="34" charset="0"/>
                          <a:cs typeface="Arial" pitchFamily="34" charset="0"/>
                        </a:rPr>
                        <a:t>2</a:t>
                      </a:r>
                      <a:r>
                        <a:rPr lang="ru-RU" sz="2600" b="1" baseline="30000" dirty="0">
                          <a:solidFill>
                            <a:schemeClr val="tx1"/>
                          </a:solidFill>
                          <a:effectLst/>
                          <a:latin typeface="Arial" pitchFamily="34" charset="0"/>
                          <a:cs typeface="Arial" pitchFamily="34" charset="0"/>
                        </a:rPr>
                        <a:t>0</a:t>
                      </a:r>
                      <a:r>
                        <a:rPr lang="ru-RU" sz="2600" b="1" kern="1200" baseline="-25000" dirty="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a:solidFill>
                            <a:schemeClr val="tx1"/>
                          </a:solidFill>
                          <a:effectLst/>
                          <a:latin typeface="Arial" pitchFamily="34" charset="0"/>
                          <a:cs typeface="Arial" pitchFamily="34" charset="0"/>
                        </a:rPr>
                        <a:t>6</a:t>
                      </a:r>
                      <a:r>
                        <a:rPr lang="ru-RU" sz="2600" b="1" kern="1200" dirty="0" err="1">
                          <a:solidFill>
                            <a:schemeClr val="tx1"/>
                          </a:solidFill>
                          <a:effectLst/>
                          <a:latin typeface="Arial" pitchFamily="34" charset="0"/>
                          <a:cs typeface="Arial" pitchFamily="34" charset="0"/>
                        </a:rPr>
                        <a:t>ē</a:t>
                      </a:r>
                      <a:r>
                        <a:rPr lang="ru-RU" sz="2600" b="1" kern="1200" dirty="0">
                          <a:solidFill>
                            <a:schemeClr val="tx1"/>
                          </a:solidFill>
                          <a:effectLst/>
                          <a:latin typeface="Arial" pitchFamily="34" charset="0"/>
                          <a:cs typeface="Arial" pitchFamily="34" charset="0"/>
                        </a:rPr>
                        <a:t> = </a:t>
                      </a:r>
                      <a:r>
                        <a:rPr lang="en-US" sz="2600" b="1" kern="1200" dirty="0">
                          <a:solidFill>
                            <a:schemeClr val="tx1"/>
                          </a:solidFill>
                          <a:effectLst/>
                          <a:latin typeface="Arial" pitchFamily="34" charset="0"/>
                          <a:cs typeface="Arial" pitchFamily="34" charset="0"/>
                        </a:rPr>
                        <a:t>2N</a:t>
                      </a:r>
                      <a:r>
                        <a:rPr lang="ru-RU" sz="2600" b="1" baseline="30000" dirty="0">
                          <a:solidFill>
                            <a:schemeClr val="tx1"/>
                          </a:solidFill>
                          <a:effectLst/>
                          <a:latin typeface="Arial" pitchFamily="34" charset="0"/>
                          <a:cs typeface="Arial" pitchFamily="34" charset="0"/>
                        </a:rPr>
                        <a:t>–</a:t>
                      </a:r>
                      <a:r>
                        <a:rPr lang="en-US" sz="2600" b="1" baseline="30000" dirty="0">
                          <a:solidFill>
                            <a:schemeClr val="tx1"/>
                          </a:solidFill>
                          <a:effectLst/>
                          <a:latin typeface="Arial" pitchFamily="34" charset="0"/>
                          <a:cs typeface="Arial" pitchFamily="34" charset="0"/>
                        </a:rPr>
                        <a:t>3</a:t>
                      </a:r>
                      <a:r>
                        <a:rPr lang="ru-RU" sz="2600" b="1" baseline="30000" dirty="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a:solidFill>
                            <a:schemeClr val="tx1"/>
                          </a:solidFill>
                          <a:effectLst/>
                          <a:latin typeface="Arial" pitchFamily="34" charset="0"/>
                          <a:cs typeface="Arial" pitchFamily="34" charset="0"/>
                        </a:rPr>
                        <a:t>2</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a:solidFill>
                            <a:srgbClr val="0000CC"/>
                          </a:solidFill>
                          <a:effectLst/>
                          <a:latin typeface="Arial Black" pitchFamily="34" charset="0"/>
                          <a:ea typeface="Times New Roman"/>
                          <a:cs typeface="Arial" pitchFamily="34" charset="0"/>
                        </a:rPr>
                        <a:t>1</a:t>
                      </a:r>
                      <a:endParaRPr lang="ru-RU" sz="2600" b="1" dirty="0">
                        <a:solidFill>
                          <a:srgbClr val="0000CC"/>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восстановление, </a:t>
                      </a:r>
                      <a:r>
                        <a:rPr lang="en-US" sz="2400" b="1" dirty="0">
                          <a:solidFill>
                            <a:schemeClr val="tx1"/>
                          </a:solidFill>
                          <a:latin typeface="Arial" pitchFamily="34" charset="0"/>
                          <a:cs typeface="Arial" pitchFamily="34" charset="0"/>
                        </a:rPr>
                        <a:t>N</a:t>
                      </a:r>
                      <a:r>
                        <a:rPr lang="en-US" sz="2600" b="1" baseline="-25000" dirty="0">
                          <a:solidFill>
                            <a:schemeClr val="tx1"/>
                          </a:solidFill>
                          <a:effectLst/>
                          <a:latin typeface="Arial" pitchFamily="34" charset="0"/>
                          <a:cs typeface="Arial" pitchFamily="34" charset="0"/>
                        </a:rPr>
                        <a:t>2</a:t>
                      </a:r>
                      <a:r>
                        <a:rPr lang="ru-RU" sz="2600" b="1" baseline="30000" dirty="0">
                          <a:solidFill>
                            <a:schemeClr val="tx1"/>
                          </a:solidFill>
                          <a:effectLst/>
                          <a:latin typeface="Arial" pitchFamily="34" charset="0"/>
                          <a:cs typeface="Arial" pitchFamily="34" charset="0"/>
                        </a:rPr>
                        <a:t>0</a:t>
                      </a:r>
                      <a:r>
                        <a:rPr lang="ru-RU" sz="2600" b="1" kern="1200" dirty="0">
                          <a:solidFill>
                            <a:schemeClr val="tx1"/>
                          </a:solidFill>
                          <a:effectLst/>
                          <a:latin typeface="Arial" pitchFamily="34" charset="0"/>
                          <a:cs typeface="Arial" pitchFamily="34" charset="0"/>
                        </a:rPr>
                        <a:t>– окислитель</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Aft>
                          <a:spcPts val="0"/>
                        </a:spcAft>
                      </a:pPr>
                      <a:r>
                        <a:rPr lang="en-US" sz="2600" b="1" dirty="0">
                          <a:solidFill>
                            <a:schemeClr val="tx1"/>
                          </a:solidFill>
                          <a:effectLst/>
                          <a:latin typeface="Arial" pitchFamily="34" charset="0"/>
                          <a:cs typeface="Arial" pitchFamily="34" charset="0"/>
                        </a:rPr>
                        <a:t>Mg</a:t>
                      </a:r>
                      <a:r>
                        <a:rPr lang="en-US" sz="2600" b="1" baseline="30000" dirty="0">
                          <a:solidFill>
                            <a:schemeClr val="tx1"/>
                          </a:solidFill>
                          <a:effectLst/>
                          <a:latin typeface="Arial" pitchFamily="34" charset="0"/>
                          <a:cs typeface="Arial" pitchFamily="34" charset="0"/>
                        </a:rPr>
                        <a:t>0 </a:t>
                      </a:r>
                      <a:r>
                        <a:rPr lang="ru-RU" sz="2600" b="1" kern="1200" dirty="0">
                          <a:solidFill>
                            <a:schemeClr val="tx1"/>
                          </a:solidFill>
                          <a:effectLst/>
                          <a:latin typeface="Arial" pitchFamily="34" charset="0"/>
                          <a:cs typeface="Arial" pitchFamily="34" charset="0"/>
                        </a:rPr>
                        <a:t>–</a:t>
                      </a:r>
                      <a:r>
                        <a:rPr lang="en-US" sz="2600" b="1" kern="1200" dirty="0">
                          <a:solidFill>
                            <a:schemeClr val="tx1"/>
                          </a:solidFill>
                          <a:effectLst/>
                          <a:latin typeface="Arial" pitchFamily="34" charset="0"/>
                          <a:cs typeface="Arial" pitchFamily="34" charset="0"/>
                        </a:rPr>
                        <a:t>2</a:t>
                      </a:r>
                      <a:r>
                        <a:rPr lang="ru-RU" sz="2600" b="1" kern="1200" dirty="0" err="1">
                          <a:solidFill>
                            <a:schemeClr val="tx1"/>
                          </a:solidFill>
                          <a:effectLst/>
                          <a:latin typeface="Arial" pitchFamily="34" charset="0"/>
                          <a:cs typeface="Arial" pitchFamily="34" charset="0"/>
                        </a:rPr>
                        <a:t>ē</a:t>
                      </a:r>
                      <a:r>
                        <a:rPr lang="ru-RU" sz="2600" b="1" kern="1200" dirty="0">
                          <a:solidFill>
                            <a:schemeClr val="tx1"/>
                          </a:solidFill>
                          <a:effectLst/>
                          <a:latin typeface="Arial" pitchFamily="34" charset="0"/>
                          <a:cs typeface="Arial" pitchFamily="34" charset="0"/>
                        </a:rPr>
                        <a:t> = </a:t>
                      </a:r>
                      <a:r>
                        <a:rPr lang="en-US" sz="2600" b="1" dirty="0">
                          <a:solidFill>
                            <a:schemeClr val="tx1"/>
                          </a:solidFill>
                          <a:effectLst/>
                          <a:latin typeface="Arial" pitchFamily="34" charset="0"/>
                          <a:cs typeface="Arial" pitchFamily="34" charset="0"/>
                        </a:rPr>
                        <a:t>Mg</a:t>
                      </a:r>
                      <a:r>
                        <a:rPr lang="ru-RU" sz="2600" b="1" baseline="30000" dirty="0">
                          <a:solidFill>
                            <a:schemeClr val="tx1"/>
                          </a:solidFill>
                          <a:effectLst/>
                          <a:latin typeface="Arial" pitchFamily="34" charset="0"/>
                          <a:cs typeface="Arial" pitchFamily="34" charset="0"/>
                        </a:rPr>
                        <a:t>+</a:t>
                      </a:r>
                      <a:r>
                        <a:rPr lang="en-US" sz="2600" b="1" baseline="30000" dirty="0">
                          <a:solidFill>
                            <a:schemeClr val="tx1"/>
                          </a:solidFill>
                          <a:effectLst/>
                          <a:latin typeface="Arial" pitchFamily="34" charset="0"/>
                          <a:cs typeface="Arial" pitchFamily="34" charset="0"/>
                        </a:rPr>
                        <a:t>2</a:t>
                      </a:r>
                      <a:r>
                        <a:rPr lang="en-US" sz="2600" b="1" kern="1200" baseline="30000" dirty="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a:solidFill>
                            <a:schemeClr val="tx1"/>
                          </a:solidFill>
                          <a:effectLst/>
                          <a:latin typeface="Arial" pitchFamily="34" charset="0"/>
                          <a:cs typeface="Arial" pitchFamily="34" charset="0"/>
                        </a:rPr>
                        <a:t>6</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a:solidFill>
                            <a:srgbClr val="FF0000"/>
                          </a:solidFill>
                          <a:effectLst/>
                          <a:latin typeface="Arial Black" pitchFamily="34" charset="0"/>
                          <a:ea typeface="Times New Roman"/>
                          <a:cs typeface="Arial" pitchFamily="34" charset="0"/>
                        </a:rPr>
                        <a:t>3</a:t>
                      </a:r>
                      <a:endParaRPr lang="ru-RU" sz="2600" b="1" dirty="0">
                        <a:solidFill>
                          <a:srgbClr val="FF0000"/>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окисление, </a:t>
                      </a:r>
                      <a:r>
                        <a:rPr lang="en-US" sz="2600" b="1" dirty="0">
                          <a:solidFill>
                            <a:schemeClr val="tx1"/>
                          </a:solidFill>
                          <a:effectLst/>
                          <a:latin typeface="Arial" pitchFamily="34" charset="0"/>
                          <a:cs typeface="Arial" pitchFamily="34" charset="0"/>
                        </a:rPr>
                        <a:t>Mg</a:t>
                      </a:r>
                      <a:r>
                        <a:rPr lang="en-US" sz="2600" b="1" baseline="30000" dirty="0">
                          <a:solidFill>
                            <a:schemeClr val="tx1"/>
                          </a:solidFill>
                          <a:effectLst/>
                          <a:latin typeface="Arial" pitchFamily="34" charset="0"/>
                          <a:cs typeface="Arial" pitchFamily="34" charset="0"/>
                        </a:rPr>
                        <a:t>0 </a:t>
                      </a:r>
                      <a:r>
                        <a:rPr lang="ru-RU" sz="2600" b="1" kern="1200" dirty="0">
                          <a:solidFill>
                            <a:schemeClr val="tx1"/>
                          </a:solidFill>
                          <a:effectLst/>
                          <a:latin typeface="Arial" pitchFamily="34" charset="0"/>
                          <a:cs typeface="Arial" pitchFamily="34" charset="0"/>
                        </a:rPr>
                        <a:t>– </a:t>
                      </a:r>
                      <a:r>
                        <a:rPr lang="ru-RU" sz="2600" b="1" kern="1200" dirty="0">
                          <a:solidFill>
                            <a:schemeClr val="tx1"/>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3" name="Прямая со стрелкой 2"/>
          <p:cNvCxnSpPr/>
          <p:nvPr/>
        </p:nvCxnSpPr>
        <p:spPr>
          <a:xfrm flipV="1">
            <a:off x="3275856" y="3645024"/>
            <a:ext cx="504056" cy="72008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2545906" y="3645025"/>
            <a:ext cx="585934" cy="9980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86628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http://chemege.ru/wp-content/uploads/2018/09/%D0%BA%D0%BB%D0%B0%D1%81%D1%81%D0%B8%D1%84%D0%B8%D0%BA%D0%B0%D1%86%D0%B8%D1%8F-%D0%BE%D0%B2%D1%8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 y="44624"/>
            <a:ext cx="9144000" cy="6336704"/>
          </a:xfrm>
          <a:prstGeom prst="rect">
            <a:avLst/>
          </a:prstGeom>
          <a:noFill/>
          <a:ln>
            <a:noFill/>
          </a:ln>
        </p:spPr>
      </p:pic>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28071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p>
        </p:txBody>
      </p:sp>
      <p:sp>
        <p:nvSpPr>
          <p:cNvPr id="7" name="Rectangle 6"/>
          <p:cNvSpPr>
            <a:spLocks noChangeArrowheads="1"/>
          </p:cNvSpPr>
          <p:nvPr/>
        </p:nvSpPr>
        <p:spPr bwMode="auto">
          <a:xfrm>
            <a:off x="179388" y="1071546"/>
            <a:ext cx="8856662" cy="3990323"/>
          </a:xfrm>
          <a:prstGeom prst="rect">
            <a:avLst/>
          </a:prstGeom>
          <a:noFill/>
          <a:ln w="9525">
            <a:noFill/>
            <a:miter lim="800000"/>
            <a:headEnd/>
            <a:tailEnd/>
          </a:ln>
          <a:effectLst/>
        </p:spPr>
        <p:txBody>
          <a:bodyPr>
            <a:spAutoFit/>
          </a:bodyPr>
          <a:lstStyle/>
          <a:p>
            <a:pPr lvl="0" indent="452438" algn="just">
              <a:lnSpc>
                <a:spcPct val="85000"/>
              </a:lnSpc>
              <a:buClr>
                <a:srgbClr val="C00000"/>
              </a:buClr>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700" dirty="0">
              <a:solidFill>
                <a:srgbClr val="FF0000"/>
              </a:solidFill>
              <a:latin typeface="Arial" pitchFamily="34" charset="0"/>
              <a:cs typeface="Arial" pitchFamily="34" charset="0"/>
            </a:endParaRP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1 – оксид…(образуется в реакции СаСО</a:t>
            </a:r>
            <a:r>
              <a:rPr lang="ru-RU" sz="2700" b="1" baseline="-25000" dirty="0">
                <a:solidFill>
                  <a:schemeClr val="accent6">
                    <a:lumMod val="50000"/>
                  </a:schemeClr>
                </a:solidFill>
                <a:latin typeface="Arial" pitchFamily="34" charset="0"/>
                <a:cs typeface="Arial" pitchFamily="34" charset="0"/>
              </a:rPr>
              <a:t>3</a:t>
            </a:r>
            <a:r>
              <a:rPr lang="ru-RU" sz="2700" b="1" dirty="0">
                <a:solidFill>
                  <a:schemeClr val="accent6">
                    <a:lumMod val="50000"/>
                  </a:schemeClr>
                </a:solidFill>
                <a:latin typeface="Arial" pitchFamily="34" charset="0"/>
                <a:cs typeface="Arial" pitchFamily="34" charset="0"/>
              </a:rPr>
              <a:t>+</a:t>
            </a:r>
            <a:r>
              <a:rPr lang="en-US" sz="2700" b="1" dirty="0" err="1">
                <a:solidFill>
                  <a:schemeClr val="accent6">
                    <a:lumMod val="50000"/>
                  </a:schemeClr>
                </a:solidFill>
                <a:latin typeface="Arial" pitchFamily="34" charset="0"/>
                <a:cs typeface="Arial" pitchFamily="34" charset="0"/>
              </a:rPr>
              <a:t>HCl</a:t>
            </a:r>
            <a:r>
              <a:rPr lang="en-US" sz="2700" b="1" dirty="0">
                <a:solidFill>
                  <a:schemeClr val="accent6">
                    <a:lumMod val="50000"/>
                  </a:schemeClr>
                </a:solidFill>
                <a:latin typeface="Arial" pitchFamily="34" charset="0"/>
                <a:cs typeface="Arial" pitchFamily="34" charset="0"/>
              </a:rPr>
              <a:t>→</a:t>
            </a:r>
            <a:r>
              <a:rPr lang="ru-RU" sz="2700" b="1" dirty="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2 – </a:t>
            </a:r>
            <a:r>
              <a:rPr lang="ru-RU" sz="2700" b="1" dirty="0" err="1">
                <a:solidFill>
                  <a:schemeClr val="accent6">
                    <a:lumMod val="50000"/>
                  </a:schemeClr>
                </a:solidFill>
                <a:latin typeface="Arial" pitchFamily="34" charset="0"/>
                <a:cs typeface="Arial" pitchFamily="34" charset="0"/>
              </a:rPr>
              <a:t>гидроксид</a:t>
            </a:r>
            <a:r>
              <a:rPr lang="ru-RU" sz="2700" b="1" dirty="0">
                <a:solidFill>
                  <a:schemeClr val="accent6">
                    <a:lumMod val="50000"/>
                  </a:schemeClr>
                </a:solidFill>
                <a:latin typeface="Arial" pitchFamily="34" charset="0"/>
                <a:cs typeface="Arial" pitchFamily="34" charset="0"/>
              </a:rPr>
              <a:t> … (образуется в реакции </a:t>
            </a:r>
            <a:r>
              <a:rPr lang="en-US" sz="2700" b="1" dirty="0">
                <a:solidFill>
                  <a:schemeClr val="accent6">
                    <a:lumMod val="50000"/>
                  </a:schemeClr>
                </a:solidFill>
                <a:latin typeface="Arial" pitchFamily="34" charset="0"/>
                <a:cs typeface="Arial" pitchFamily="34" charset="0"/>
              </a:rPr>
              <a:t>CuSO</a:t>
            </a:r>
            <a:r>
              <a:rPr lang="en-US" sz="2700" b="1" baseline="-25000" dirty="0">
                <a:solidFill>
                  <a:schemeClr val="accent6">
                    <a:lumMod val="50000"/>
                  </a:schemeClr>
                </a:solidFill>
                <a:latin typeface="Arial" pitchFamily="34" charset="0"/>
                <a:cs typeface="Arial" pitchFamily="34" charset="0"/>
              </a:rPr>
              <a:t>4</a:t>
            </a:r>
            <a:r>
              <a:rPr lang="ru-RU" sz="2700" b="1" dirty="0">
                <a:solidFill>
                  <a:schemeClr val="accent6">
                    <a:lumMod val="50000"/>
                  </a:schemeClr>
                </a:solidFill>
                <a:latin typeface="Arial" pitchFamily="34" charset="0"/>
                <a:cs typeface="Arial" pitchFamily="34" charset="0"/>
              </a:rPr>
              <a:t> + +</a:t>
            </a:r>
            <a:r>
              <a:rPr lang="en-US" sz="2700" b="1" dirty="0" err="1">
                <a:solidFill>
                  <a:schemeClr val="accent6">
                    <a:lumMod val="50000"/>
                  </a:schemeClr>
                </a:solidFill>
                <a:latin typeface="Arial" pitchFamily="34" charset="0"/>
                <a:cs typeface="Arial" pitchFamily="34" charset="0"/>
              </a:rPr>
              <a:t>NaOH</a:t>
            </a:r>
            <a:r>
              <a:rPr lang="en-US" sz="2700" b="1" dirty="0">
                <a:solidFill>
                  <a:schemeClr val="accent6">
                    <a:lumMod val="50000"/>
                  </a:schemeClr>
                </a:solidFill>
                <a:latin typeface="Arial" pitchFamily="34" charset="0"/>
                <a:cs typeface="Arial" pitchFamily="34" charset="0"/>
              </a:rPr>
              <a:t> → </a:t>
            </a:r>
            <a:r>
              <a:rPr lang="ru-RU" sz="2700" b="1" dirty="0">
                <a:solidFill>
                  <a:schemeClr val="accent6">
                    <a:lumMod val="50000"/>
                  </a:schemeClr>
                </a:solidFill>
                <a:latin typeface="Arial" pitchFamily="34" charset="0"/>
                <a:cs typeface="Arial" pitchFamily="34" charset="0"/>
              </a:rPr>
              <a:t>…</a:t>
            </a:r>
            <a:r>
              <a:rPr lang="en-US" sz="2700" b="1" dirty="0">
                <a:solidFill>
                  <a:schemeClr val="accent6">
                    <a:lumMod val="50000"/>
                  </a:schemeClr>
                </a:solidFill>
                <a:latin typeface="Arial" pitchFamily="34" charset="0"/>
                <a:cs typeface="Arial" pitchFamily="34" charset="0"/>
              </a:rPr>
              <a:t> </a:t>
            </a:r>
            <a:r>
              <a:rPr lang="ru-RU" sz="2700" b="1" dirty="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3 – сульфат … (образуется в реакции </a:t>
            </a:r>
            <a:r>
              <a:rPr lang="en-US" sz="2700" b="1" dirty="0">
                <a:solidFill>
                  <a:schemeClr val="accent6">
                    <a:lumMod val="50000"/>
                  </a:schemeClr>
                </a:solidFill>
                <a:latin typeface="Arial" pitchFamily="34" charset="0"/>
                <a:cs typeface="Arial" pitchFamily="34" charset="0"/>
              </a:rPr>
              <a:t>CuSO</a:t>
            </a:r>
            <a:r>
              <a:rPr lang="en-US" sz="2700" b="1" baseline="-25000" dirty="0">
                <a:solidFill>
                  <a:schemeClr val="accent6">
                    <a:lumMod val="50000"/>
                  </a:schemeClr>
                </a:solidFill>
                <a:latin typeface="Arial" pitchFamily="34" charset="0"/>
                <a:cs typeface="Arial" pitchFamily="34" charset="0"/>
              </a:rPr>
              <a:t>4</a:t>
            </a:r>
            <a:r>
              <a:rPr lang="ru-RU" sz="2700" b="1" dirty="0">
                <a:solidFill>
                  <a:schemeClr val="accent6">
                    <a:lumMod val="50000"/>
                  </a:schemeClr>
                </a:solidFill>
                <a:latin typeface="Arial" pitchFamily="34" charset="0"/>
                <a:cs typeface="Arial" pitchFamily="34" charset="0"/>
              </a:rPr>
              <a:t> + </a:t>
            </a:r>
            <a:r>
              <a:rPr lang="en-US" sz="2700" b="1" dirty="0" err="1">
                <a:solidFill>
                  <a:schemeClr val="accent6">
                    <a:lumMod val="50000"/>
                  </a:schemeClr>
                </a:solidFill>
                <a:latin typeface="Arial" pitchFamily="34" charset="0"/>
                <a:cs typeface="Arial" pitchFamily="34" charset="0"/>
              </a:rPr>
              <a:t>NaOH</a:t>
            </a:r>
            <a:r>
              <a:rPr lang="en-US" sz="2700" b="1" dirty="0">
                <a:solidFill>
                  <a:schemeClr val="accent6">
                    <a:lumMod val="50000"/>
                  </a:schemeClr>
                </a:solidFill>
                <a:latin typeface="Arial" pitchFamily="34" charset="0"/>
                <a:cs typeface="Arial" pitchFamily="34" charset="0"/>
              </a:rPr>
              <a:t> → </a:t>
            </a:r>
            <a:r>
              <a:rPr lang="ru-RU" sz="2700" b="1" dirty="0">
                <a:solidFill>
                  <a:schemeClr val="accent6">
                    <a:lumMod val="50000"/>
                  </a:schemeClr>
                </a:solidFill>
                <a:latin typeface="Arial" pitchFamily="34" charset="0"/>
                <a:cs typeface="Arial" pitchFamily="34" charset="0"/>
              </a:rPr>
              <a:t>…</a:t>
            </a:r>
            <a:r>
              <a:rPr lang="en-US" sz="2700" b="1" dirty="0">
                <a:solidFill>
                  <a:schemeClr val="accent6">
                    <a:lumMod val="50000"/>
                  </a:schemeClr>
                </a:solidFill>
                <a:latin typeface="Arial" pitchFamily="34" charset="0"/>
                <a:cs typeface="Arial" pitchFamily="34" charset="0"/>
              </a:rPr>
              <a:t> </a:t>
            </a:r>
            <a:r>
              <a:rPr lang="ru-RU" sz="2700" b="1" dirty="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4 – используют для определения кислотности среды;</a:t>
            </a: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5 – хлорид … (образуется в реакции СаСО</a:t>
            </a:r>
            <a:r>
              <a:rPr lang="ru-RU" sz="2700" b="1" baseline="-25000" dirty="0">
                <a:solidFill>
                  <a:schemeClr val="accent6">
                    <a:lumMod val="50000"/>
                  </a:schemeClr>
                </a:solidFill>
                <a:latin typeface="Arial" pitchFamily="34" charset="0"/>
                <a:cs typeface="Arial" pitchFamily="34" charset="0"/>
              </a:rPr>
              <a:t>3 </a:t>
            </a:r>
            <a:r>
              <a:rPr lang="ru-RU" sz="2700" b="1" dirty="0">
                <a:solidFill>
                  <a:schemeClr val="accent6">
                    <a:lumMod val="50000"/>
                  </a:schemeClr>
                </a:solidFill>
                <a:latin typeface="Arial" pitchFamily="34" charset="0"/>
                <a:cs typeface="Arial" pitchFamily="34" charset="0"/>
              </a:rPr>
              <a:t>+ +</a:t>
            </a:r>
            <a:r>
              <a:rPr lang="en-US" sz="2700" b="1" dirty="0" err="1">
                <a:solidFill>
                  <a:schemeClr val="accent6">
                    <a:lumMod val="50000"/>
                  </a:schemeClr>
                </a:solidFill>
                <a:latin typeface="Arial" pitchFamily="34" charset="0"/>
                <a:cs typeface="Arial" pitchFamily="34" charset="0"/>
              </a:rPr>
              <a:t>HCl</a:t>
            </a:r>
            <a:r>
              <a:rPr lang="en-US" sz="2700" b="1" dirty="0">
                <a:solidFill>
                  <a:schemeClr val="accent6">
                    <a:lumMod val="50000"/>
                  </a:schemeClr>
                </a:solidFill>
                <a:latin typeface="Arial" pitchFamily="34" charset="0"/>
                <a:cs typeface="Arial" pitchFamily="34" charset="0"/>
              </a:rPr>
              <a:t>→</a:t>
            </a:r>
            <a:r>
              <a:rPr lang="ru-RU" sz="2700" b="1" dirty="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a:solidFill>
                  <a:schemeClr val="accent6">
                    <a:lumMod val="50000"/>
                  </a:schemeClr>
                </a:solidFill>
                <a:latin typeface="Arial" pitchFamily="34" charset="0"/>
                <a:cs typeface="Arial" pitchFamily="34" charset="0"/>
              </a:rPr>
              <a:t>6 – … образуется в реакции СаСО</a:t>
            </a:r>
            <a:r>
              <a:rPr lang="ru-RU" sz="2700" b="1" baseline="-25000" dirty="0">
                <a:solidFill>
                  <a:schemeClr val="accent6">
                    <a:lumMod val="50000"/>
                  </a:schemeClr>
                </a:solidFill>
                <a:latin typeface="Arial" pitchFamily="34" charset="0"/>
                <a:cs typeface="Arial" pitchFamily="34" charset="0"/>
              </a:rPr>
              <a:t>3 </a:t>
            </a:r>
            <a:r>
              <a:rPr lang="ru-RU" sz="2700" b="1" dirty="0">
                <a:solidFill>
                  <a:schemeClr val="accent6">
                    <a:lumMod val="50000"/>
                  </a:schemeClr>
                </a:solidFill>
                <a:latin typeface="Arial" pitchFamily="34" charset="0"/>
                <a:cs typeface="Arial" pitchFamily="34" charset="0"/>
              </a:rPr>
              <a:t>+ </a:t>
            </a:r>
            <a:r>
              <a:rPr lang="en-US" sz="2700" b="1" dirty="0" err="1">
                <a:solidFill>
                  <a:schemeClr val="accent6">
                    <a:lumMod val="50000"/>
                  </a:schemeClr>
                </a:solidFill>
                <a:latin typeface="Arial" pitchFamily="34" charset="0"/>
                <a:cs typeface="Arial" pitchFamily="34" charset="0"/>
              </a:rPr>
              <a:t>HCl</a:t>
            </a:r>
            <a:r>
              <a:rPr lang="en-US" sz="2700" b="1" dirty="0">
                <a:solidFill>
                  <a:schemeClr val="accent6">
                    <a:lumMod val="50000"/>
                  </a:schemeClr>
                </a:solidFill>
                <a:latin typeface="Arial" pitchFamily="34" charset="0"/>
                <a:cs typeface="Arial" pitchFamily="34" charset="0"/>
              </a:rPr>
              <a:t>→</a:t>
            </a:r>
            <a:r>
              <a:rPr lang="ru-RU" sz="2700" b="1" dirty="0">
                <a:solidFill>
                  <a:schemeClr val="accent6">
                    <a:lumMod val="50000"/>
                  </a:schemeClr>
                </a:solidFill>
                <a:latin typeface="Arial" pitchFamily="34" charset="0"/>
                <a:cs typeface="Arial" pitchFamily="34" charset="0"/>
              </a:rPr>
              <a:t>…</a:t>
            </a:r>
          </a:p>
        </p:txBody>
      </p:sp>
      <p:pic>
        <p:nvPicPr>
          <p:cNvPr id="4098" name="Picture 2"/>
          <p:cNvPicPr>
            <a:picLocks noChangeAspect="1" noChangeArrowheads="1"/>
          </p:cNvPicPr>
          <p:nvPr/>
        </p:nvPicPr>
        <p:blipFill>
          <a:blip r:embed="rId3" cstate="print"/>
          <a:srcRect/>
          <a:stretch>
            <a:fillRect/>
          </a:stretch>
        </p:blipFill>
        <p:spPr bwMode="auto">
          <a:xfrm>
            <a:off x="2285984" y="5357826"/>
            <a:ext cx="3643338" cy="1461003"/>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a:solidFill>
                  <a:srgbClr val="C00000"/>
                </a:solidFill>
                <a:latin typeface="Arial" pitchFamily="34" charset="0"/>
                <a:cs typeface="Arial" pitchFamily="34" charset="0"/>
              </a:rPr>
              <a:t>Сделаем запись в тетради.</a:t>
            </a:r>
          </a:p>
        </p:txBody>
      </p:sp>
      <p:pic>
        <p:nvPicPr>
          <p:cNvPr id="3074" name="Picture 2"/>
          <p:cNvPicPr>
            <a:picLocks noChangeAspect="1" noChangeArrowheads="1"/>
          </p:cNvPicPr>
          <p:nvPr/>
        </p:nvPicPr>
        <p:blipFill>
          <a:blip r:embed="rId3" cstate="print"/>
          <a:srcRect/>
          <a:stretch>
            <a:fillRect/>
          </a:stretch>
        </p:blipFill>
        <p:spPr bwMode="auto">
          <a:xfrm>
            <a:off x="4643438" y="3912313"/>
            <a:ext cx="4310053" cy="1731265"/>
          </a:xfrm>
          <a:prstGeom prst="rect">
            <a:avLst/>
          </a:prstGeom>
          <a:noFill/>
          <a:ln w="9525">
            <a:noFill/>
            <a:miter lim="800000"/>
            <a:headEnd/>
            <a:tailEnd/>
          </a:ln>
          <a:effectLst/>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611560" y="1700808"/>
            <a:ext cx="3816424" cy="460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39552" y="1700808"/>
            <a:ext cx="3960440" cy="4696670"/>
          </a:xfrm>
          <a:prstGeom prst="rect">
            <a:avLst/>
          </a:prstGeom>
        </p:spPr>
        <p:txBody>
          <a:bodyPr wrap="square">
            <a:spAutoFit/>
          </a:bodyPr>
          <a:lstStyle/>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1 – оксид…(образуется в реакции СаСО</a:t>
            </a:r>
            <a:r>
              <a:rPr lang="ru-RU" sz="2200" b="1" baseline="-25000" dirty="0">
                <a:solidFill>
                  <a:schemeClr val="accent6">
                    <a:lumMod val="50000"/>
                  </a:schemeClr>
                </a:solidFill>
                <a:latin typeface="Arial" pitchFamily="34" charset="0"/>
                <a:cs typeface="Arial" pitchFamily="34" charset="0"/>
              </a:rPr>
              <a:t>3</a:t>
            </a:r>
            <a:r>
              <a:rPr lang="ru-RU" sz="2200" b="1" dirty="0">
                <a:solidFill>
                  <a:schemeClr val="accent6">
                    <a:lumMod val="50000"/>
                  </a:schemeClr>
                </a:solidFill>
                <a:latin typeface="Arial" pitchFamily="34" charset="0"/>
                <a:cs typeface="Arial" pitchFamily="34" charset="0"/>
              </a:rPr>
              <a:t>+</a:t>
            </a:r>
            <a:r>
              <a:rPr lang="en-US" sz="2200" b="1" dirty="0" err="1">
                <a:solidFill>
                  <a:schemeClr val="accent6">
                    <a:lumMod val="50000"/>
                  </a:schemeClr>
                </a:solidFill>
                <a:latin typeface="Arial" pitchFamily="34" charset="0"/>
                <a:cs typeface="Arial" pitchFamily="34" charset="0"/>
              </a:rPr>
              <a:t>HCl</a:t>
            </a:r>
            <a:r>
              <a:rPr lang="en-US" sz="2200" b="1" dirty="0">
                <a:solidFill>
                  <a:schemeClr val="accent6">
                    <a:lumMod val="50000"/>
                  </a:schemeClr>
                </a:solidFill>
                <a:latin typeface="Arial" pitchFamily="34" charset="0"/>
                <a:cs typeface="Arial" pitchFamily="34" charset="0"/>
                <a:sym typeface="Symbol"/>
              </a:rPr>
              <a:t></a:t>
            </a:r>
            <a:r>
              <a:rPr lang="ru-RU" sz="2200" b="1" dirty="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2 – </a:t>
            </a:r>
            <a:r>
              <a:rPr lang="ru-RU" sz="2200" b="1" dirty="0" err="1">
                <a:solidFill>
                  <a:schemeClr val="accent6">
                    <a:lumMod val="50000"/>
                  </a:schemeClr>
                </a:solidFill>
                <a:latin typeface="Arial" pitchFamily="34" charset="0"/>
                <a:cs typeface="Arial" pitchFamily="34" charset="0"/>
              </a:rPr>
              <a:t>гидроксид</a:t>
            </a:r>
            <a:r>
              <a:rPr lang="ru-RU" sz="2200" b="1" dirty="0">
                <a:solidFill>
                  <a:schemeClr val="accent6">
                    <a:lumMod val="50000"/>
                  </a:schemeClr>
                </a:solidFill>
                <a:latin typeface="Arial" pitchFamily="34" charset="0"/>
                <a:cs typeface="Arial" pitchFamily="34" charset="0"/>
              </a:rPr>
              <a:t> … (образуется в реакции </a:t>
            </a:r>
            <a:r>
              <a:rPr lang="en-US" sz="2200" b="1" dirty="0">
                <a:solidFill>
                  <a:schemeClr val="accent6">
                    <a:lumMod val="50000"/>
                  </a:schemeClr>
                </a:solidFill>
                <a:latin typeface="Arial" pitchFamily="34" charset="0"/>
                <a:cs typeface="Arial" pitchFamily="34" charset="0"/>
              </a:rPr>
              <a:t>CuSO</a:t>
            </a:r>
            <a:r>
              <a:rPr lang="en-US" sz="2200" b="1" baseline="-25000" dirty="0">
                <a:solidFill>
                  <a:schemeClr val="accent6">
                    <a:lumMod val="50000"/>
                  </a:schemeClr>
                </a:solidFill>
                <a:latin typeface="Arial" pitchFamily="34" charset="0"/>
                <a:cs typeface="Arial" pitchFamily="34" charset="0"/>
              </a:rPr>
              <a:t>4</a:t>
            </a:r>
            <a:r>
              <a:rPr lang="ru-RU" sz="2200" b="1" dirty="0">
                <a:solidFill>
                  <a:schemeClr val="accent6">
                    <a:lumMod val="50000"/>
                  </a:schemeClr>
                </a:solidFill>
                <a:latin typeface="Arial" pitchFamily="34" charset="0"/>
                <a:cs typeface="Arial" pitchFamily="34" charset="0"/>
              </a:rPr>
              <a:t> + </a:t>
            </a:r>
            <a:r>
              <a:rPr lang="en-US" sz="2200" b="1" dirty="0" err="1">
                <a:solidFill>
                  <a:schemeClr val="accent6">
                    <a:lumMod val="50000"/>
                  </a:schemeClr>
                </a:solidFill>
                <a:latin typeface="Arial" pitchFamily="34" charset="0"/>
                <a:cs typeface="Arial" pitchFamily="34" charset="0"/>
              </a:rPr>
              <a:t>NaOH</a:t>
            </a:r>
            <a:r>
              <a:rPr lang="en-US" sz="2200" b="1" dirty="0">
                <a:solidFill>
                  <a:schemeClr val="accent6">
                    <a:lumMod val="50000"/>
                  </a:schemeClr>
                </a:solidFill>
                <a:latin typeface="Arial" pitchFamily="34" charset="0"/>
                <a:cs typeface="Arial" pitchFamily="34" charset="0"/>
                <a:sym typeface="Symbol"/>
              </a:rPr>
              <a:t></a:t>
            </a:r>
            <a:r>
              <a:rPr lang="ru-RU" sz="2200" b="1" dirty="0">
                <a:solidFill>
                  <a:schemeClr val="accent6">
                    <a:lumMod val="50000"/>
                  </a:schemeClr>
                </a:solidFill>
                <a:latin typeface="Arial" pitchFamily="34" charset="0"/>
                <a:cs typeface="Arial" pitchFamily="34" charset="0"/>
              </a:rPr>
              <a:t>…</a:t>
            </a:r>
            <a:r>
              <a:rPr lang="en-US" sz="2200" b="1" dirty="0">
                <a:solidFill>
                  <a:schemeClr val="accent6">
                    <a:lumMod val="50000"/>
                  </a:schemeClr>
                </a:solidFill>
                <a:latin typeface="Arial" pitchFamily="34" charset="0"/>
                <a:cs typeface="Arial" pitchFamily="34" charset="0"/>
              </a:rPr>
              <a:t> </a:t>
            </a:r>
            <a:r>
              <a:rPr lang="ru-RU" sz="2200" b="1" dirty="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3 – сульфат … (образуется в реакции </a:t>
            </a:r>
            <a:r>
              <a:rPr lang="en-US" sz="2200" b="1" dirty="0">
                <a:solidFill>
                  <a:schemeClr val="accent6">
                    <a:lumMod val="50000"/>
                  </a:schemeClr>
                </a:solidFill>
                <a:latin typeface="Arial" pitchFamily="34" charset="0"/>
                <a:cs typeface="Arial" pitchFamily="34" charset="0"/>
              </a:rPr>
              <a:t>CuSO</a:t>
            </a:r>
            <a:r>
              <a:rPr lang="en-US" sz="2200" b="1" baseline="-25000" dirty="0">
                <a:solidFill>
                  <a:schemeClr val="accent6">
                    <a:lumMod val="50000"/>
                  </a:schemeClr>
                </a:solidFill>
                <a:latin typeface="Arial" pitchFamily="34" charset="0"/>
                <a:cs typeface="Arial" pitchFamily="34" charset="0"/>
              </a:rPr>
              <a:t>4</a:t>
            </a:r>
            <a:r>
              <a:rPr lang="ru-RU" sz="2200" b="1" dirty="0">
                <a:solidFill>
                  <a:schemeClr val="accent6">
                    <a:lumMod val="50000"/>
                  </a:schemeClr>
                </a:solidFill>
                <a:latin typeface="Arial" pitchFamily="34" charset="0"/>
                <a:cs typeface="Arial" pitchFamily="34" charset="0"/>
              </a:rPr>
              <a:t> + </a:t>
            </a:r>
            <a:r>
              <a:rPr lang="en-US" sz="2200" b="1" dirty="0" err="1">
                <a:solidFill>
                  <a:schemeClr val="accent6">
                    <a:lumMod val="50000"/>
                  </a:schemeClr>
                </a:solidFill>
                <a:latin typeface="Arial" pitchFamily="34" charset="0"/>
                <a:cs typeface="Arial" pitchFamily="34" charset="0"/>
              </a:rPr>
              <a:t>NaOH</a:t>
            </a:r>
            <a:r>
              <a:rPr lang="en-US" sz="2200" b="1" dirty="0">
                <a:solidFill>
                  <a:schemeClr val="accent6">
                    <a:lumMod val="50000"/>
                  </a:schemeClr>
                </a:solidFill>
                <a:latin typeface="Arial" pitchFamily="34" charset="0"/>
                <a:cs typeface="Arial" pitchFamily="34" charset="0"/>
                <a:sym typeface="Symbol"/>
              </a:rPr>
              <a:t></a:t>
            </a:r>
            <a:r>
              <a:rPr lang="ru-RU" sz="2200" b="1" dirty="0">
                <a:solidFill>
                  <a:schemeClr val="accent6">
                    <a:lumMod val="50000"/>
                  </a:schemeClr>
                </a:solidFill>
                <a:latin typeface="Arial" pitchFamily="34" charset="0"/>
                <a:cs typeface="Arial" pitchFamily="34" charset="0"/>
              </a:rPr>
              <a:t>…</a:t>
            </a:r>
            <a:r>
              <a:rPr lang="en-US" sz="2200" b="1" dirty="0">
                <a:solidFill>
                  <a:schemeClr val="accent6">
                    <a:lumMod val="50000"/>
                  </a:schemeClr>
                </a:solidFill>
                <a:latin typeface="Arial" pitchFamily="34" charset="0"/>
                <a:cs typeface="Arial" pitchFamily="34" charset="0"/>
              </a:rPr>
              <a:t> </a:t>
            </a:r>
            <a:r>
              <a:rPr lang="ru-RU" sz="2200" b="1" dirty="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4 – используют для определения кислотности среды;</a:t>
            </a:r>
          </a:p>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5 – хлорид … (образуется в реакции СаСО</a:t>
            </a:r>
            <a:r>
              <a:rPr lang="ru-RU" sz="2200" b="1" baseline="-25000" dirty="0">
                <a:solidFill>
                  <a:schemeClr val="accent6">
                    <a:lumMod val="50000"/>
                  </a:schemeClr>
                </a:solidFill>
                <a:latin typeface="Arial" pitchFamily="34" charset="0"/>
                <a:cs typeface="Arial" pitchFamily="34" charset="0"/>
              </a:rPr>
              <a:t>3 </a:t>
            </a:r>
            <a:r>
              <a:rPr lang="ru-RU"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HCl</a:t>
            </a:r>
            <a:r>
              <a:rPr lang="ru-RU" sz="2200" b="1" dirty="0">
                <a:solidFill>
                  <a:schemeClr val="accent6">
                    <a:lumMod val="50000"/>
                  </a:schemeClr>
                </a:solidFill>
                <a:latin typeface="Arial" pitchFamily="34" charset="0"/>
                <a:cs typeface="Arial" pitchFamily="34" charset="0"/>
              </a:rPr>
              <a:t> </a:t>
            </a:r>
            <a:r>
              <a:rPr lang="en-US" sz="2200" b="1" dirty="0">
                <a:solidFill>
                  <a:schemeClr val="accent6">
                    <a:lumMod val="50000"/>
                  </a:schemeClr>
                </a:solidFill>
                <a:latin typeface="Arial" pitchFamily="34" charset="0"/>
                <a:cs typeface="Arial" pitchFamily="34" charset="0"/>
                <a:sym typeface="Symbol"/>
              </a:rPr>
              <a:t></a:t>
            </a:r>
            <a:r>
              <a:rPr lang="ru-RU" sz="2200" b="1" dirty="0">
                <a:solidFill>
                  <a:schemeClr val="accent6">
                    <a:lumMod val="50000"/>
                  </a:schemeClr>
                </a:solidFill>
                <a:latin typeface="Arial" pitchFamily="34" charset="0"/>
                <a:cs typeface="Arial" pitchFamily="34" charset="0"/>
              </a:rPr>
              <a:t> …);</a:t>
            </a:r>
          </a:p>
          <a:p>
            <a:pPr marL="268288" indent="-268288" algn="just">
              <a:lnSpc>
                <a:spcPct val="85000"/>
              </a:lnSpc>
              <a:buClr>
                <a:srgbClr val="C00000"/>
              </a:buClr>
            </a:pPr>
            <a:r>
              <a:rPr lang="ru-RU" sz="2200" b="1" dirty="0">
                <a:solidFill>
                  <a:schemeClr val="accent6">
                    <a:lumMod val="50000"/>
                  </a:schemeClr>
                </a:solidFill>
                <a:latin typeface="Arial" pitchFamily="34" charset="0"/>
                <a:cs typeface="Arial" pitchFamily="34" charset="0"/>
              </a:rPr>
              <a:t>6 – … образуется в реакции СаСО</a:t>
            </a:r>
            <a:r>
              <a:rPr lang="ru-RU" sz="2200" b="1" baseline="-25000" dirty="0">
                <a:solidFill>
                  <a:schemeClr val="accent6">
                    <a:lumMod val="50000"/>
                  </a:schemeClr>
                </a:solidFill>
                <a:latin typeface="Arial" pitchFamily="34" charset="0"/>
                <a:cs typeface="Arial" pitchFamily="34" charset="0"/>
              </a:rPr>
              <a:t>3 </a:t>
            </a:r>
            <a:r>
              <a:rPr lang="ru-RU"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HCl</a:t>
            </a:r>
            <a:r>
              <a:rPr lang="en-US" sz="2200" b="1" dirty="0">
                <a:solidFill>
                  <a:schemeClr val="accent6">
                    <a:lumMod val="50000"/>
                  </a:schemeClr>
                </a:solidFill>
                <a:latin typeface="Arial" pitchFamily="34" charset="0"/>
                <a:cs typeface="Arial" pitchFamily="34" charset="0"/>
                <a:sym typeface="Symbol"/>
              </a:rPr>
              <a:t></a:t>
            </a:r>
            <a:r>
              <a:rPr lang="ru-RU" sz="2200" b="1" dirty="0">
                <a:solidFill>
                  <a:schemeClr val="accent6">
                    <a:lumMod val="50000"/>
                  </a:schemeClr>
                </a:solidFill>
                <a:latin typeface="Arial" pitchFamily="34" charset="0"/>
                <a:cs typeface="Arial" pitchFamily="34" charset="0"/>
              </a:rPr>
              <a:t>…</a:t>
            </a:r>
          </a:p>
        </p:txBody>
      </p:sp>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71414"/>
            <a:ext cx="8572560" cy="78581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p>
        </p:txBody>
      </p:sp>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5023683"/>
          </a:xfrm>
          <a:prstGeom prst="rect">
            <a:avLst/>
          </a:prstGeom>
        </p:spPr>
        <p:txBody>
          <a:bodyPr wrap="square">
            <a:spAutoFit/>
          </a:bodyPr>
          <a:lstStyle/>
          <a:p>
            <a:pPr lvl="0"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1. В уравнении химической реакции, схема которой</a:t>
            </a:r>
            <a:endParaRPr lang="ru-RU" sz="2700" b="1" dirty="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С</a:t>
            </a:r>
            <a:r>
              <a:rPr lang="ru-RU" sz="2700" b="1" baseline="-30000" dirty="0">
                <a:latin typeface="Arial" pitchFamily="34" charset="0"/>
                <a:ea typeface="Times New Roman" pitchFamily="18" charset="0"/>
                <a:cs typeface="Arial" pitchFamily="34" charset="0"/>
              </a:rPr>
              <a:t>6</a:t>
            </a:r>
            <a:r>
              <a:rPr lang="ru-RU" sz="2700" b="1" dirty="0">
                <a:latin typeface="Arial" pitchFamily="34" charset="0"/>
                <a:ea typeface="Times New Roman" pitchFamily="18" charset="0"/>
                <a:cs typeface="Arial" pitchFamily="34" charset="0"/>
              </a:rPr>
              <a:t>Н</a:t>
            </a:r>
            <a:r>
              <a:rPr lang="ru-RU" sz="2700" b="1" baseline="-30000" dirty="0">
                <a:latin typeface="Arial" pitchFamily="34" charset="0"/>
                <a:ea typeface="Times New Roman" pitchFamily="18" charset="0"/>
                <a:cs typeface="Arial" pitchFamily="34" charset="0"/>
              </a:rPr>
              <a:t>6</a:t>
            </a:r>
            <a:r>
              <a:rPr lang="ru-RU" sz="2700" b="1" dirty="0">
                <a:latin typeface="Arial" pitchFamily="34" charset="0"/>
                <a:ea typeface="Times New Roman" pitchFamily="18" charset="0"/>
                <a:cs typeface="Arial" pitchFamily="34" charset="0"/>
              </a:rPr>
              <a:t> + О</a:t>
            </a:r>
            <a:r>
              <a:rPr lang="ru-RU" sz="2700" b="1" baseline="-30000" dirty="0">
                <a:latin typeface="Arial" pitchFamily="34" charset="0"/>
                <a:ea typeface="Times New Roman" pitchFamily="18" charset="0"/>
                <a:cs typeface="Arial" pitchFamily="34" charset="0"/>
              </a:rPr>
              <a:t>2 </a:t>
            </a:r>
            <a:r>
              <a:rPr lang="ru-RU" sz="2700" b="1" dirty="0">
                <a:latin typeface="Arial" pitchFamily="34" charset="0"/>
                <a:ea typeface="Times New Roman" pitchFamily="18" charset="0"/>
                <a:cs typeface="Arial" pitchFamily="34" charset="0"/>
              </a:rPr>
              <a:t>→ Н</a:t>
            </a:r>
            <a:r>
              <a:rPr lang="ru-RU" sz="2700" b="1" baseline="-30000" dirty="0">
                <a:latin typeface="Arial" pitchFamily="34" charset="0"/>
                <a:ea typeface="Times New Roman" pitchFamily="18" charset="0"/>
                <a:cs typeface="Arial" pitchFamily="34" charset="0"/>
              </a:rPr>
              <a:t>2</a:t>
            </a:r>
            <a:r>
              <a:rPr lang="ru-RU" sz="2700" b="1" dirty="0">
                <a:latin typeface="Arial" pitchFamily="34" charset="0"/>
                <a:ea typeface="Times New Roman" pitchFamily="18" charset="0"/>
                <a:cs typeface="Arial" pitchFamily="34" charset="0"/>
              </a:rPr>
              <a:t>О + СО</a:t>
            </a:r>
            <a:r>
              <a:rPr lang="ru-RU" sz="2700" b="1" baseline="-30000" dirty="0">
                <a:latin typeface="Arial" pitchFamily="34" charset="0"/>
                <a:ea typeface="Times New Roman" pitchFamily="18" charset="0"/>
                <a:cs typeface="Arial" pitchFamily="34" charset="0"/>
              </a:rPr>
              <a:t>2</a:t>
            </a:r>
            <a:r>
              <a:rPr lang="ru-RU" sz="2700" b="1" dirty="0">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коэффициент перед формулой воды равен</a:t>
            </a:r>
            <a:endParaRPr lang="ru-RU" sz="2700" b="1" dirty="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1) 6                   2) 9                   3) 12                 4) 15</a:t>
            </a:r>
          </a:p>
          <a:p>
            <a:pPr marL="357188" indent="-357188" algn="just">
              <a:lnSpc>
                <a:spcPct val="85000"/>
              </a:lnSpc>
            </a:pPr>
            <a:r>
              <a:rPr lang="ru-RU" sz="2700" b="1" dirty="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700" b="1" dirty="0">
                <a:latin typeface="Arial" pitchFamily="34" charset="0"/>
                <a:cs typeface="Arial" pitchFamily="34" charset="0"/>
              </a:rPr>
              <a:t>1) 4                  2) 3                    3) 5                   4) 6</a:t>
            </a:r>
          </a:p>
          <a:p>
            <a:pPr marL="357188" indent="-357188" algn="just">
              <a:lnSpc>
                <a:spcPct val="85000"/>
              </a:lnSpc>
            </a:pPr>
            <a:r>
              <a:rPr lang="ru-RU" sz="2700" b="1" dirty="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700" b="1" dirty="0">
                <a:latin typeface="Arial" pitchFamily="34" charset="0"/>
                <a:cs typeface="Arial" pitchFamily="34" charset="0"/>
              </a:rPr>
              <a:t>1) 3                  2) 4                     3) 5                   4) 6</a:t>
            </a:r>
          </a:p>
          <a:p>
            <a:pPr marL="268288" lvl="0" indent="-268288" algn="just" eaLnBrk="0" fontAlgn="base" hangingPunct="0">
              <a:lnSpc>
                <a:spcPct val="85000"/>
              </a:lnSpc>
              <a:spcBef>
                <a:spcPct val="0"/>
              </a:spcBef>
              <a:spcAft>
                <a:spcPct val="0"/>
              </a:spcAft>
            </a:pPr>
            <a:endParaRPr lang="ru-RU" sz="2600" b="1" dirty="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58312" cy="5036763"/>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700" b="1" dirty="0">
                <a:latin typeface="Arial" pitchFamily="34" charset="0"/>
                <a:ea typeface="Times New Roman" pitchFamily="18" charset="0"/>
                <a:cs typeface="Arial" pitchFamily="34" charset="0"/>
              </a:rPr>
              <a:t>IV</a:t>
            </a:r>
            <a:r>
              <a:rPr lang="ru-RU" sz="2700" b="1" dirty="0">
                <a:latin typeface="Arial" pitchFamily="34" charset="0"/>
                <a:ea typeface="Times New Roman" pitchFamily="18" charset="0"/>
                <a:cs typeface="Arial" pitchFamily="34" charset="0"/>
              </a:rPr>
              <a:t>) коэффициент перед формулой образующейся соли равен</a:t>
            </a:r>
            <a:endParaRPr lang="ru-RU" sz="27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700" b="1" dirty="0">
                <a:latin typeface="Arial" pitchFamily="34" charset="0"/>
                <a:ea typeface="Times New Roman" pitchFamily="18" charset="0"/>
                <a:cs typeface="Arial" pitchFamily="34" charset="0"/>
              </a:rPr>
              <a:t>1) 1                2) 2                 3) 3                  4) 4</a:t>
            </a:r>
            <a:endParaRPr lang="ru-RU" sz="2700" b="1" dirty="0">
              <a:latin typeface="Arial" pitchFamily="34" charset="0"/>
              <a:ea typeface="Times New Roman" pitchFamily="18" charset="0"/>
              <a:cs typeface="Arial" pitchFamily="34" charset="0"/>
            </a:endParaRPr>
          </a:p>
          <a:p>
            <a:pPr marL="357188" indent="-357188" algn="just">
              <a:lnSpc>
                <a:spcPct val="85000"/>
              </a:lnSpc>
            </a:pPr>
            <a:r>
              <a:rPr lang="ru-RU" sz="2700" b="1" dirty="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dirty="0">
                <a:latin typeface="Arial" pitchFamily="34" charset="0"/>
                <a:cs typeface="Arial" pitchFamily="34" charset="0"/>
              </a:rPr>
              <a:t>1) 7                     2) 5                     3) 6                    4) 4</a:t>
            </a:r>
          </a:p>
          <a:p>
            <a:pPr marL="357188" indent="-357188" algn="just">
              <a:lnSpc>
                <a:spcPct val="85000"/>
              </a:lnSpc>
            </a:pPr>
            <a:r>
              <a:rPr lang="ru-RU" sz="2700" b="1" dirty="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a:latin typeface="Arial" pitchFamily="34" charset="0"/>
                <a:cs typeface="Arial" pitchFamily="34" charset="0"/>
              </a:rPr>
              <a:t>1) 6                     2) 5                     3) 3                    4) 4</a:t>
            </a:r>
          </a:p>
          <a:p>
            <a:pPr marL="357188" indent="-357188" algn="just">
              <a:lnSpc>
                <a:spcPct val="85000"/>
              </a:lnSpc>
            </a:pPr>
            <a:r>
              <a:rPr lang="ru-RU" sz="2700" b="1" dirty="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a:latin typeface="Arial" pitchFamily="34" charset="0"/>
                <a:cs typeface="Arial" pitchFamily="34" charset="0"/>
              </a:rPr>
              <a:t>IV</a:t>
            </a:r>
            <a:r>
              <a:rPr lang="ru-RU" sz="2700" b="1" dirty="0">
                <a:latin typeface="Arial" pitchFamily="34" charset="0"/>
                <a:cs typeface="Arial" pitchFamily="34" charset="0"/>
              </a:rPr>
              <a:t>) и избытком гидроксида кальция равна</a:t>
            </a:r>
          </a:p>
          <a:p>
            <a:pPr marL="357188" algn="just">
              <a:lnSpc>
                <a:spcPct val="85000"/>
              </a:lnSpc>
            </a:pPr>
            <a:r>
              <a:rPr lang="en-US" sz="2700" b="1" dirty="0">
                <a:latin typeface="Arial" pitchFamily="34" charset="0"/>
                <a:cs typeface="Arial" pitchFamily="34" charset="0"/>
              </a:rPr>
              <a:t>1) 1      </a:t>
            </a:r>
            <a:r>
              <a:rPr lang="ru-RU" sz="2700" b="1" dirty="0">
                <a:latin typeface="Arial" pitchFamily="34" charset="0"/>
                <a:cs typeface="Arial" pitchFamily="34" charset="0"/>
              </a:rPr>
              <a:t>  </a:t>
            </a:r>
            <a:r>
              <a:rPr lang="en-US" sz="2700" b="1" dirty="0">
                <a:latin typeface="Arial" pitchFamily="34" charset="0"/>
                <a:cs typeface="Arial" pitchFamily="34" charset="0"/>
              </a:rPr>
              <a:t>           2) 2                      3) 3                   4) 4</a:t>
            </a:r>
            <a:endParaRPr lang="ru-RU" sz="2700" b="1" dirty="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2948"/>
            <a:ext cx="8858312" cy="6174767"/>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1) выделение газа              3) образование осадка</a:t>
            </a:r>
            <a:endParaRPr lang="ru-RU" sz="2700" b="1" dirty="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2) растворение осадка      4) появление запаха</a:t>
            </a:r>
            <a:endParaRPr lang="ru-RU" sz="2700" b="1" dirty="0">
              <a:latin typeface="Arial" pitchFamily="34" charset="0"/>
              <a:cs typeface="Arial" pitchFamily="34" charset="0"/>
            </a:endParaRPr>
          </a:p>
          <a:p>
            <a:pPr marL="357188" indent="-357188" algn="just">
              <a:lnSpc>
                <a:spcPct val="85000"/>
              </a:lnSpc>
            </a:pPr>
            <a:r>
              <a:rPr lang="ru-RU" sz="2700" b="1" dirty="0">
                <a:latin typeface="Arial" pitchFamily="34" charset="0"/>
                <a:cs typeface="Arial" pitchFamily="34" charset="0"/>
              </a:rPr>
              <a:t>9. Какое уравнение соответствует реакции обмена?</a:t>
            </a:r>
          </a:p>
          <a:p>
            <a:pPr marL="357188" algn="just">
              <a:lnSpc>
                <a:spcPct val="85000"/>
              </a:lnSpc>
            </a:pPr>
            <a:r>
              <a:rPr lang="ru-RU" sz="2700" b="1" dirty="0">
                <a:latin typeface="Arial" pitchFamily="34" charset="0"/>
                <a:cs typeface="Arial" pitchFamily="34" charset="0"/>
              </a:rPr>
              <a:t>1) М</a:t>
            </a:r>
            <a:r>
              <a:rPr lang="en-US" sz="2700" b="1" dirty="0">
                <a:latin typeface="Arial" pitchFamily="34" charset="0"/>
                <a:cs typeface="Arial" pitchFamily="34" charset="0"/>
              </a:rPr>
              <a:t>g</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SO</a:t>
            </a:r>
            <a:r>
              <a:rPr lang="ru-RU" sz="2700" b="1" baseline="-25000" dirty="0">
                <a:latin typeface="Arial" pitchFamily="34" charset="0"/>
                <a:cs typeface="Arial" pitchFamily="34" charset="0"/>
              </a:rPr>
              <a:t>4</a:t>
            </a:r>
            <a:r>
              <a:rPr lang="ru-RU" sz="2700" b="1" dirty="0">
                <a:latin typeface="Arial" pitchFamily="34" charset="0"/>
                <a:cs typeface="Arial" pitchFamily="34" charset="0"/>
              </a:rPr>
              <a:t> = </a:t>
            </a:r>
            <a:r>
              <a:rPr lang="en-US" sz="2700" b="1" dirty="0">
                <a:latin typeface="Arial" pitchFamily="34" charset="0"/>
                <a:cs typeface="Arial" pitchFamily="34" charset="0"/>
              </a:rPr>
              <a:t>F</a:t>
            </a:r>
            <a:r>
              <a:rPr lang="ru-RU" sz="2700" b="1" dirty="0">
                <a:latin typeface="Arial" pitchFamily="34" charset="0"/>
                <a:cs typeface="Arial" pitchFamily="34" charset="0"/>
              </a:rPr>
              <a:t>е</a:t>
            </a:r>
            <a:r>
              <a:rPr lang="en-US" sz="2700" b="1" dirty="0">
                <a:latin typeface="Arial" pitchFamily="34" charset="0"/>
                <a:cs typeface="Arial" pitchFamily="34" charset="0"/>
              </a:rPr>
              <a:t>SO</a:t>
            </a:r>
            <a:r>
              <a:rPr lang="ru-RU" sz="2700" b="1" baseline="-25000" dirty="0">
                <a:latin typeface="Arial" pitchFamily="34" charset="0"/>
                <a:cs typeface="Arial" pitchFamily="34" charset="0"/>
              </a:rPr>
              <a:t>4</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endParaRPr lang="ru-RU" sz="2700" b="1" dirty="0">
              <a:solidFill>
                <a:srgbClr val="7030A0"/>
              </a:solidFill>
              <a:latin typeface="Arial" pitchFamily="34" charset="0"/>
              <a:cs typeface="Arial" pitchFamily="34" charset="0"/>
            </a:endParaRPr>
          </a:p>
          <a:p>
            <a:pPr marL="357188" algn="just">
              <a:lnSpc>
                <a:spcPct val="85000"/>
              </a:lnSpc>
            </a:pPr>
            <a:r>
              <a:rPr lang="ru-RU" sz="2700" b="1" dirty="0">
                <a:latin typeface="Arial" pitchFamily="34" charset="0"/>
                <a:cs typeface="Arial" pitchFamily="34" charset="0"/>
              </a:rPr>
              <a:t>2) 2</a:t>
            </a:r>
            <a:r>
              <a:rPr lang="en-US" sz="2700" b="1" dirty="0">
                <a:latin typeface="Arial" pitchFamily="34" charset="0"/>
                <a:cs typeface="Arial" pitchFamily="34" charset="0"/>
              </a:rPr>
              <a:t>Na</a:t>
            </a:r>
            <a:r>
              <a:rPr lang="ru-RU" sz="2700" b="1" dirty="0">
                <a:latin typeface="Arial" pitchFamily="34" charset="0"/>
                <a:cs typeface="Arial" pitchFamily="34" charset="0"/>
              </a:rPr>
              <a:t> + 2Н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N</a:t>
            </a:r>
            <a:r>
              <a:rPr lang="ru-RU" sz="2700" b="1" dirty="0" err="1">
                <a:latin typeface="Arial" pitchFamily="34" charset="0"/>
                <a:cs typeface="Arial" pitchFamily="34" charset="0"/>
              </a:rPr>
              <a:t>аОН</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endParaRPr lang="ru-RU" sz="2700" b="1" dirty="0">
              <a:solidFill>
                <a:srgbClr val="7030A0"/>
              </a:solidFill>
              <a:latin typeface="Arial" pitchFamily="34" charset="0"/>
              <a:cs typeface="Arial" pitchFamily="34" charset="0"/>
            </a:endParaRPr>
          </a:p>
          <a:p>
            <a:pPr marL="357188" algn="just">
              <a:lnSpc>
                <a:spcPct val="85000"/>
              </a:lnSpc>
            </a:pPr>
            <a:r>
              <a:rPr lang="ru-RU" sz="2700" b="1" dirty="0">
                <a:latin typeface="Arial" pitchFamily="34" charset="0"/>
                <a:cs typeface="Arial" pitchFamily="34" charset="0"/>
              </a:rPr>
              <a:t>3) </a:t>
            </a:r>
            <a:r>
              <a:rPr lang="en-US" sz="2700" b="1" dirty="0">
                <a:latin typeface="Arial" pitchFamily="34" charset="0"/>
                <a:cs typeface="Arial" pitchFamily="34" charset="0"/>
              </a:rPr>
              <a:t>K</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+ 2НС</a:t>
            </a:r>
            <a:r>
              <a:rPr lang="en-US" sz="2700" b="1" dirty="0">
                <a:latin typeface="Arial" pitchFamily="34" charset="0"/>
                <a:cs typeface="Arial" pitchFamily="34" charset="0"/>
              </a:rPr>
              <a:t>l</a:t>
            </a:r>
            <a:r>
              <a:rPr lang="ru-RU" sz="2700" b="1" dirty="0">
                <a:latin typeface="Arial" pitchFamily="34" charset="0"/>
                <a:cs typeface="Arial" pitchFamily="34" charset="0"/>
              </a:rPr>
              <a:t> = 2</a:t>
            </a:r>
            <a:r>
              <a:rPr lang="en-US" sz="2700" b="1" dirty="0">
                <a:latin typeface="Arial" pitchFamily="34" charset="0"/>
                <a:cs typeface="Arial" pitchFamily="34" charset="0"/>
              </a:rPr>
              <a:t>K</a:t>
            </a:r>
            <a:r>
              <a:rPr lang="ru-RU" sz="2700" b="1" dirty="0">
                <a:latin typeface="Arial" pitchFamily="34" charset="0"/>
                <a:cs typeface="Arial" pitchFamily="34" charset="0"/>
              </a:rPr>
              <a:t>С</a:t>
            </a:r>
            <a:r>
              <a:rPr lang="en-US" sz="2700" b="1" dirty="0">
                <a:latin typeface="Arial" pitchFamily="34" charset="0"/>
                <a:cs typeface="Arial" pitchFamily="34" charset="0"/>
              </a:rPr>
              <a:t>l</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endParaRPr lang="ru-RU" sz="2700" b="1" dirty="0">
              <a:latin typeface="Arial" pitchFamily="34" charset="0"/>
              <a:cs typeface="Arial" pitchFamily="34" charset="0"/>
            </a:endParaRPr>
          </a:p>
          <a:p>
            <a:pPr marL="357188" algn="just">
              <a:lnSpc>
                <a:spcPct val="85000"/>
              </a:lnSpc>
            </a:pPr>
            <a:r>
              <a:rPr lang="ru-RU" sz="2700" b="1" dirty="0">
                <a:latin typeface="Arial" pitchFamily="34" charset="0"/>
                <a:cs typeface="Arial" pitchFamily="34" charset="0"/>
              </a:rPr>
              <a:t>4) С</a:t>
            </a:r>
            <a:r>
              <a:rPr lang="en-US" sz="2700" b="1" dirty="0">
                <a:latin typeface="Arial" pitchFamily="34" charset="0"/>
                <a:cs typeface="Arial" pitchFamily="34" charset="0"/>
              </a:rPr>
              <a:t>u</a:t>
            </a:r>
            <a:r>
              <a:rPr lang="ru-RU" sz="2700" b="1" dirty="0">
                <a:latin typeface="Arial" pitchFamily="34" charset="0"/>
                <a:cs typeface="Arial" pitchFamily="34" charset="0"/>
              </a:rPr>
              <a:t>(ОН)</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С</a:t>
            </a:r>
            <a:r>
              <a:rPr lang="en-US" sz="2700" b="1" dirty="0">
                <a:latin typeface="Arial" pitchFamily="34" charset="0"/>
                <a:cs typeface="Arial" pitchFamily="34" charset="0"/>
              </a:rPr>
              <a:t>u</a:t>
            </a:r>
            <a:r>
              <a:rPr lang="ru-RU" sz="2700" b="1" dirty="0">
                <a:latin typeface="Arial" pitchFamily="34" charset="0"/>
                <a:cs typeface="Arial" pitchFamily="34" charset="0"/>
              </a:rPr>
              <a:t>О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endParaRPr lang="ru-RU" sz="2700" b="1" dirty="0">
              <a:latin typeface="Arial" pitchFamily="34" charset="0"/>
              <a:cs typeface="Arial" pitchFamily="34" charset="0"/>
            </a:endParaRPr>
          </a:p>
          <a:p>
            <a:pPr marL="357188" indent="-357188" algn="just">
              <a:lnSpc>
                <a:spcPct val="85000"/>
              </a:lnSpc>
            </a:pPr>
            <a:r>
              <a:rPr lang="ru-RU" sz="2700" b="1" dirty="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dirty="0">
                <a:latin typeface="Arial" pitchFamily="34" charset="0"/>
                <a:cs typeface="Arial" pitchFamily="34" charset="0"/>
              </a:rPr>
              <a:t>1) </a:t>
            </a:r>
            <a:r>
              <a:rPr lang="ru-RU" sz="2700" b="1" dirty="0" err="1">
                <a:latin typeface="Arial" pitchFamily="34" charset="0"/>
                <a:cs typeface="Arial" pitchFamily="34" charset="0"/>
              </a:rPr>
              <a:t>СаС</a:t>
            </a:r>
            <a:r>
              <a:rPr lang="en-US" sz="2700" b="1" dirty="0">
                <a:latin typeface="Arial" pitchFamily="34" charset="0"/>
                <a:cs typeface="Arial" pitchFamily="34" charset="0"/>
              </a:rPr>
              <a:t>O</a:t>
            </a:r>
            <a:r>
              <a:rPr lang="ru-RU" sz="2700" b="1" baseline="-25000" dirty="0">
                <a:latin typeface="Arial" pitchFamily="34" charset="0"/>
                <a:cs typeface="Arial" pitchFamily="34" charset="0"/>
              </a:rPr>
              <a:t>3</a:t>
            </a:r>
            <a:r>
              <a:rPr lang="ru-RU" sz="2700" b="1" dirty="0">
                <a:latin typeface="Arial" pitchFamily="34" charset="0"/>
                <a:cs typeface="Arial" pitchFamily="34" charset="0"/>
              </a:rPr>
              <a:t> = </a:t>
            </a:r>
            <a:r>
              <a:rPr lang="ru-RU" sz="2700" b="1" dirty="0" err="1">
                <a:latin typeface="Arial" pitchFamily="34" charset="0"/>
                <a:cs typeface="Arial" pitchFamily="34" charset="0"/>
              </a:rPr>
              <a:t>СаО</a:t>
            </a:r>
            <a:r>
              <a:rPr lang="ru-RU" sz="2700" b="1" dirty="0">
                <a:latin typeface="Arial" pitchFamily="34" charset="0"/>
                <a:cs typeface="Arial" pitchFamily="34" charset="0"/>
              </a:rPr>
              <a:t> + С</a:t>
            </a:r>
            <a:r>
              <a:rPr lang="en-US" sz="2700" b="1" dirty="0">
                <a:latin typeface="Arial" pitchFamily="34" charset="0"/>
                <a:cs typeface="Arial" pitchFamily="34" charset="0"/>
              </a:rPr>
              <a:t>O</a:t>
            </a:r>
            <a:r>
              <a:rPr lang="ru-RU" sz="2700" b="1" baseline="-25000" dirty="0">
                <a:latin typeface="Arial" pitchFamily="34" charset="0"/>
                <a:cs typeface="Arial" pitchFamily="34" charset="0"/>
              </a:rPr>
              <a:t>2</a:t>
            </a:r>
            <a:endParaRPr lang="ru-RU" sz="2700" b="1" dirty="0">
              <a:latin typeface="Arial" pitchFamily="34" charset="0"/>
              <a:cs typeface="Arial" pitchFamily="34" charset="0"/>
            </a:endParaRPr>
          </a:p>
          <a:p>
            <a:pPr marL="357188">
              <a:lnSpc>
                <a:spcPct val="85000"/>
              </a:lnSpc>
            </a:pPr>
            <a:r>
              <a:rPr lang="ru-RU" sz="2700" b="1" dirty="0">
                <a:latin typeface="Arial" pitchFamily="34" charset="0"/>
                <a:cs typeface="Arial" pitchFamily="34" charset="0"/>
              </a:rPr>
              <a:t>2) С</a:t>
            </a:r>
            <a:r>
              <a:rPr lang="en-US" sz="2700" b="1" dirty="0">
                <a:latin typeface="Arial" pitchFamily="34" charset="0"/>
                <a:cs typeface="Arial" pitchFamily="34" charset="0"/>
              </a:rPr>
              <a:t>u</a:t>
            </a:r>
            <a:r>
              <a:rPr lang="ru-RU" sz="2700" b="1" dirty="0">
                <a:latin typeface="Arial" pitchFamily="34" charset="0"/>
                <a:cs typeface="Arial" pitchFamily="34" charset="0"/>
              </a:rPr>
              <a:t>С</a:t>
            </a:r>
            <a:r>
              <a:rPr lang="en-US" sz="2700" b="1" dirty="0">
                <a:latin typeface="Arial" pitchFamily="34" charset="0"/>
                <a:cs typeface="Arial" pitchFamily="34" charset="0"/>
              </a:rPr>
              <a:t>l</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a:t>
            </a:r>
            <a:r>
              <a:rPr lang="en-US" sz="2700" b="1" dirty="0">
                <a:latin typeface="Arial" pitchFamily="34" charset="0"/>
                <a:cs typeface="Arial" pitchFamily="34" charset="0"/>
              </a:rPr>
              <a:t>Zn</a:t>
            </a:r>
            <a:r>
              <a:rPr lang="ru-RU" sz="2700" b="1" dirty="0">
                <a:latin typeface="Arial" pitchFamily="34" charset="0"/>
                <a:cs typeface="Arial" pitchFamily="34" charset="0"/>
              </a:rPr>
              <a:t> = </a:t>
            </a:r>
            <a:r>
              <a:rPr lang="en-US" sz="2700" b="1" dirty="0">
                <a:latin typeface="Arial" pitchFamily="34" charset="0"/>
                <a:cs typeface="Arial" pitchFamily="34" charset="0"/>
              </a:rPr>
              <a:t>Zn</a:t>
            </a:r>
            <a:r>
              <a:rPr lang="ru-RU" sz="2700" b="1" dirty="0">
                <a:latin typeface="Arial" pitchFamily="34" charset="0"/>
                <a:cs typeface="Arial" pitchFamily="34" charset="0"/>
              </a:rPr>
              <a:t>С</a:t>
            </a:r>
            <a:r>
              <a:rPr lang="en-US" sz="2700" b="1" dirty="0">
                <a:latin typeface="Arial" pitchFamily="34" charset="0"/>
                <a:cs typeface="Arial" pitchFamily="34" charset="0"/>
              </a:rPr>
              <a:t>l</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С</a:t>
            </a:r>
            <a:r>
              <a:rPr lang="en-US" sz="2700" b="1" dirty="0">
                <a:latin typeface="Arial" pitchFamily="34" charset="0"/>
                <a:cs typeface="Arial" pitchFamily="34" charset="0"/>
              </a:rPr>
              <a:t>u</a:t>
            </a:r>
            <a:endParaRPr lang="ru-RU" sz="2700" b="1" dirty="0">
              <a:solidFill>
                <a:srgbClr val="7030A0"/>
              </a:solidFill>
              <a:latin typeface="Arial" pitchFamily="34" charset="0"/>
              <a:cs typeface="Arial" pitchFamily="34" charset="0"/>
            </a:endParaRPr>
          </a:p>
          <a:p>
            <a:pPr marL="357188">
              <a:lnSpc>
                <a:spcPct val="85000"/>
              </a:lnSpc>
            </a:pPr>
            <a:r>
              <a:rPr lang="ru-RU" sz="2700" b="1" dirty="0">
                <a:latin typeface="Arial" pitchFamily="34" charset="0"/>
                <a:cs typeface="Arial" pitchFamily="34" charset="0"/>
              </a:rPr>
              <a:t>3) </a:t>
            </a:r>
            <a:r>
              <a:rPr lang="en-US" sz="2700" b="1" dirty="0">
                <a:latin typeface="Arial" pitchFamily="34" charset="0"/>
                <a:cs typeface="Arial" pitchFamily="34" charset="0"/>
              </a:rPr>
              <a:t>N</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baseline="-25000" dirty="0">
                <a:latin typeface="Arial" pitchFamily="34" charset="0"/>
                <a:cs typeface="Arial" pitchFamily="34" charset="0"/>
              </a:rPr>
              <a:t>5</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HN</a:t>
            </a:r>
            <a:r>
              <a:rPr lang="ru-RU" sz="2700" b="1" dirty="0">
                <a:latin typeface="Arial" pitchFamily="34" charset="0"/>
                <a:cs typeface="Arial" pitchFamily="34" charset="0"/>
              </a:rPr>
              <a:t>О</a:t>
            </a:r>
            <a:r>
              <a:rPr lang="ru-RU" sz="2700" b="1" baseline="-25000" dirty="0">
                <a:latin typeface="Arial" pitchFamily="34" charset="0"/>
                <a:cs typeface="Arial" pitchFamily="34" charset="0"/>
              </a:rPr>
              <a:t>3</a:t>
            </a:r>
            <a:endParaRPr lang="ru-RU" sz="2700" b="1" dirty="0">
              <a:solidFill>
                <a:srgbClr val="7030A0"/>
              </a:solidFill>
              <a:latin typeface="Arial" pitchFamily="34" charset="0"/>
              <a:cs typeface="Arial" pitchFamily="34" charset="0"/>
            </a:endParaRPr>
          </a:p>
          <a:p>
            <a:pPr marL="357188">
              <a:lnSpc>
                <a:spcPct val="85000"/>
              </a:lnSpc>
            </a:pPr>
            <a:r>
              <a:rPr lang="ru-RU" sz="2700" b="1" dirty="0">
                <a:latin typeface="Arial" pitchFamily="34" charset="0"/>
                <a:cs typeface="Arial" pitchFamily="34" charset="0"/>
              </a:rPr>
              <a:t>4)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a:t>
            </a:r>
            <a:r>
              <a:rPr lang="en-US" sz="2700" b="1" dirty="0">
                <a:latin typeface="Arial" pitchFamily="34" charset="0"/>
                <a:cs typeface="Arial" pitchFamily="34" charset="0"/>
              </a:rPr>
              <a:t>N</a:t>
            </a:r>
            <a:r>
              <a:rPr lang="ru-RU" sz="2700" b="1" dirty="0">
                <a:latin typeface="Arial" pitchFamily="34" charset="0"/>
                <a:cs typeface="Arial" pitchFamily="34" charset="0"/>
              </a:rPr>
              <a:t>а</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N</a:t>
            </a:r>
            <a:r>
              <a:rPr lang="ru-RU" sz="2700" b="1" dirty="0" err="1">
                <a:latin typeface="Arial" pitchFamily="34" charset="0"/>
                <a:cs typeface="Arial" pitchFamily="34" charset="0"/>
              </a:rPr>
              <a:t>аОН</a:t>
            </a:r>
            <a:endParaRPr lang="ru-RU" sz="2700" b="1" dirty="0">
              <a:solidFill>
                <a:srgbClr val="7030A0"/>
              </a:solidFill>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0961" name="Rectangle 1"/>
          <p:cNvSpPr>
            <a:spLocks noChangeArrowheads="1"/>
          </p:cNvSpPr>
          <p:nvPr/>
        </p:nvSpPr>
        <p:spPr bwMode="auto">
          <a:xfrm>
            <a:off x="142844" y="237575"/>
            <a:ext cx="8858312" cy="3977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a:ln>
                  <a:noFill/>
                </a:ln>
                <a:solidFill>
                  <a:schemeClr val="tx1"/>
                </a:solidFill>
                <a:effectLst/>
                <a:latin typeface="Arial" pitchFamily="34" charset="0"/>
                <a:ea typeface="Times New Roman" pitchFamily="18" charset="0"/>
                <a:cs typeface="Arial" pitchFamily="34" charset="0"/>
              </a:rPr>
              <a:t>Иногда соприкосновения реагирующих веществ недостаточно для начала реакции. Из повседневного опыта вам известно, что метан (основная составная часть бытового газа) при смешивании с воздухом при обычной температуре не загорается. Для того чтобы началась химическая реакция, во многих случаях необходимо </a:t>
            </a:r>
            <a:r>
              <a:rPr kumimoji="0" lang="ru-RU" sz="2700" b="1" i="1" u="none" strike="noStrike" cap="none" normalizeH="0" baseline="0" dirty="0">
                <a:ln>
                  <a:noFill/>
                </a:ln>
                <a:solidFill>
                  <a:schemeClr val="tx1"/>
                </a:solidFill>
                <a:effectLst/>
                <a:latin typeface="Arial" pitchFamily="34" charset="0"/>
                <a:ea typeface="Times New Roman" pitchFamily="18" charset="0"/>
                <a:cs typeface="Arial" pitchFamily="34" charset="0"/>
              </a:rPr>
              <a:t>нагревание </a:t>
            </a:r>
            <a:r>
              <a:rPr kumimoji="0" lang="ru-RU" sz="2700" b="1" i="0" u="none" strike="noStrike" cap="none" normalizeH="0" baseline="0" dirty="0">
                <a:ln>
                  <a:noFill/>
                </a:ln>
                <a:solidFill>
                  <a:schemeClr val="tx1"/>
                </a:solidFill>
                <a:effectLst/>
                <a:latin typeface="Arial" pitchFamily="34" charset="0"/>
                <a:ea typeface="Times New Roman" pitchFamily="18" charset="0"/>
                <a:cs typeface="Arial" pitchFamily="34" charset="0"/>
              </a:rPr>
              <a:t>веществ до определённой температуры. Так, метан загорается только после предварительного нагревания (поджигания).</a:t>
            </a:r>
            <a:endParaRPr kumimoji="0" lang="ru-RU" sz="2700" b="1" i="0" u="none" strike="noStrike" cap="none" normalizeH="0" baseline="0" dirty="0">
              <a:ln>
                <a:noFill/>
              </a:ln>
              <a:solidFill>
                <a:schemeClr val="tx1"/>
              </a:solidFill>
              <a:effectLst/>
              <a:latin typeface="Arial" pitchFamily="34" charset="0"/>
              <a:cs typeface="Arial" pitchFamily="34" charset="0"/>
            </a:endParaRPr>
          </a:p>
        </p:txBody>
      </p:sp>
      <p:pic>
        <p:nvPicPr>
          <p:cNvPr id="40963" name="Picture 3" descr="D:\23.05.13-домашние документы\Теория горения и взрыва\Анимашки\Горение\зажигалки\b665d69c265f377a26b6eedceca646.gif"/>
          <p:cNvPicPr>
            <a:picLocks noChangeAspect="1" noChangeArrowheads="1" noCrop="1"/>
          </p:cNvPicPr>
          <p:nvPr/>
        </p:nvPicPr>
        <p:blipFill>
          <a:blip r:embed="rId3" cstate="print"/>
          <a:srcRect/>
          <a:stretch>
            <a:fillRect/>
          </a:stretch>
        </p:blipFill>
        <p:spPr bwMode="auto">
          <a:xfrm>
            <a:off x="5072066" y="4181475"/>
            <a:ext cx="2333625" cy="2676525"/>
          </a:xfrm>
          <a:prstGeom prst="rect">
            <a:avLst/>
          </a:prstGeom>
          <a:noFill/>
        </p:spPr>
      </p:pic>
      <p:pic>
        <p:nvPicPr>
          <p:cNvPr id="40966" name="Picture 6" descr="D:\23.05.13-домашние документы\Теория горения и взрыва\Анимашки\Горение\камины, печи\1008024.gif"/>
          <p:cNvPicPr>
            <a:picLocks noChangeAspect="1" noChangeArrowheads="1" noCrop="1"/>
          </p:cNvPicPr>
          <p:nvPr/>
        </p:nvPicPr>
        <p:blipFill>
          <a:blip r:embed="rId4" cstate="print"/>
          <a:srcRect/>
          <a:stretch>
            <a:fillRect/>
          </a:stretch>
        </p:blipFill>
        <p:spPr bwMode="auto">
          <a:xfrm>
            <a:off x="857224" y="4357694"/>
            <a:ext cx="3048000" cy="2286000"/>
          </a:xfrm>
          <a:prstGeom prst="rect">
            <a:avLst/>
          </a:prstGeom>
          <a:noFill/>
        </p:spPr>
      </p:pic>
      <p:pic>
        <p:nvPicPr>
          <p:cNvPr id="14"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3214678" y="4643446"/>
            <a:ext cx="628650" cy="714375"/>
          </a:xfrm>
          <a:prstGeom prst="rect">
            <a:avLst/>
          </a:prstGeom>
          <a:noFill/>
        </p:spPr>
      </p:pic>
      <p:pic>
        <p:nvPicPr>
          <p:cNvPr id="16"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1571604" y="4643446"/>
            <a:ext cx="628650" cy="714375"/>
          </a:xfrm>
          <a:prstGeom prst="rect">
            <a:avLst/>
          </a:prstGeom>
          <a:noFill/>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571472" y="71414"/>
            <a:ext cx="8286808" cy="57150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Проверьте свои ответы</a:t>
            </a:r>
          </a:p>
        </p:txBody>
      </p:sp>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4513543"/>
          </a:xfrm>
          <a:prstGeom prst="rect">
            <a:avLst/>
          </a:prstGeom>
        </p:spPr>
        <p:txBody>
          <a:bodyPr wrap="square">
            <a:spAutoFit/>
          </a:bodyPr>
          <a:lstStyle/>
          <a:p>
            <a:pPr lvl="0" algn="just" fontAlgn="base">
              <a:lnSpc>
                <a:spcPct val="85000"/>
              </a:lnSpc>
              <a:spcBef>
                <a:spcPct val="0"/>
              </a:spcBef>
              <a:spcAft>
                <a:spcPct val="0"/>
              </a:spcAft>
            </a:pPr>
            <a:r>
              <a:rPr lang="ru-RU" sz="2600" b="1" dirty="0">
                <a:latin typeface="Arial" pitchFamily="34" charset="0"/>
                <a:ea typeface="Times New Roman" pitchFamily="18" charset="0"/>
                <a:cs typeface="Arial" pitchFamily="34" charset="0"/>
              </a:rPr>
              <a:t>1. В уравнении химической реакции, схема которой</a:t>
            </a:r>
            <a:endParaRPr lang="ru-RU" sz="2600" b="1" dirty="0">
              <a:latin typeface="Arial" pitchFamily="34" charset="0"/>
              <a:cs typeface="Arial" pitchFamily="34" charset="0"/>
            </a:endParaRPr>
          </a:p>
          <a:p>
            <a:pPr lvl="0" algn="ctr" eaLnBrk="0" fontAlgn="base" hangingPunct="0">
              <a:lnSpc>
                <a:spcPct val="85000"/>
              </a:lnSpc>
              <a:spcBef>
                <a:spcPct val="0"/>
              </a:spcBef>
              <a:spcAft>
                <a:spcPct val="0"/>
              </a:spcAft>
            </a:pPr>
            <a:r>
              <a:rPr lang="ru-RU" sz="2600" b="1" dirty="0">
                <a:solidFill>
                  <a:srgbClr val="FF0000"/>
                </a:solidFill>
                <a:latin typeface="Arial" pitchFamily="34" charset="0"/>
                <a:ea typeface="Times New Roman" pitchFamily="18" charset="0"/>
                <a:cs typeface="Arial" pitchFamily="34" charset="0"/>
              </a:rPr>
              <a:t>2</a:t>
            </a:r>
            <a:r>
              <a:rPr lang="ru-RU" sz="2600" b="1" dirty="0">
                <a:latin typeface="Arial" pitchFamily="34" charset="0"/>
                <a:ea typeface="Times New Roman" pitchFamily="18" charset="0"/>
                <a:cs typeface="Arial" pitchFamily="34" charset="0"/>
              </a:rPr>
              <a:t>С</a:t>
            </a:r>
            <a:r>
              <a:rPr lang="ru-RU" sz="2600" b="1" baseline="-30000" dirty="0">
                <a:latin typeface="Arial" pitchFamily="34" charset="0"/>
                <a:ea typeface="Times New Roman" pitchFamily="18" charset="0"/>
                <a:cs typeface="Arial" pitchFamily="34" charset="0"/>
              </a:rPr>
              <a:t>6</a:t>
            </a:r>
            <a:r>
              <a:rPr lang="ru-RU" sz="2600" b="1" dirty="0">
                <a:latin typeface="Arial" pitchFamily="34" charset="0"/>
                <a:ea typeface="Times New Roman" pitchFamily="18" charset="0"/>
                <a:cs typeface="Arial" pitchFamily="34" charset="0"/>
              </a:rPr>
              <a:t>Н</a:t>
            </a:r>
            <a:r>
              <a:rPr lang="ru-RU" sz="2600" b="1" baseline="-30000" dirty="0">
                <a:latin typeface="Arial" pitchFamily="34" charset="0"/>
                <a:ea typeface="Times New Roman" pitchFamily="18" charset="0"/>
                <a:cs typeface="Arial" pitchFamily="34" charset="0"/>
              </a:rPr>
              <a:t>6</a:t>
            </a:r>
            <a:r>
              <a:rPr lang="ru-RU" sz="2600" b="1" dirty="0">
                <a:latin typeface="Arial" pitchFamily="34" charset="0"/>
                <a:ea typeface="Times New Roman" pitchFamily="18" charset="0"/>
                <a:cs typeface="Arial" pitchFamily="34" charset="0"/>
              </a:rPr>
              <a:t> + </a:t>
            </a:r>
            <a:r>
              <a:rPr lang="ru-RU" sz="2600" b="1" dirty="0">
                <a:solidFill>
                  <a:srgbClr val="FF0000"/>
                </a:solidFill>
                <a:latin typeface="Arial" pitchFamily="34" charset="0"/>
                <a:ea typeface="Times New Roman" pitchFamily="18" charset="0"/>
                <a:cs typeface="Arial" pitchFamily="34" charset="0"/>
              </a:rPr>
              <a:t>15</a:t>
            </a:r>
            <a:r>
              <a:rPr lang="ru-RU" sz="2600" b="1" dirty="0">
                <a:latin typeface="Arial" pitchFamily="34" charset="0"/>
                <a:ea typeface="Times New Roman" pitchFamily="18" charset="0"/>
                <a:cs typeface="Arial" pitchFamily="34" charset="0"/>
              </a:rPr>
              <a:t>О</a:t>
            </a:r>
            <a:r>
              <a:rPr lang="ru-RU" sz="2600" b="1" baseline="-30000" dirty="0">
                <a:latin typeface="Arial" pitchFamily="34" charset="0"/>
                <a:ea typeface="Times New Roman" pitchFamily="18" charset="0"/>
                <a:cs typeface="Arial" pitchFamily="34" charset="0"/>
              </a:rPr>
              <a:t>2 </a:t>
            </a:r>
            <a:r>
              <a:rPr lang="ru-RU" sz="2600" b="1" dirty="0">
                <a:latin typeface="Arial" pitchFamily="34" charset="0"/>
                <a:ea typeface="Times New Roman" pitchFamily="18" charset="0"/>
                <a:cs typeface="Arial" pitchFamily="34" charset="0"/>
              </a:rPr>
              <a:t>→ </a:t>
            </a:r>
            <a:r>
              <a:rPr lang="ru-RU" sz="2600" b="1" dirty="0">
                <a:solidFill>
                  <a:srgbClr val="FF0000"/>
                </a:solidFill>
                <a:latin typeface="Arial" pitchFamily="34" charset="0"/>
                <a:ea typeface="Times New Roman" pitchFamily="18" charset="0"/>
                <a:cs typeface="Arial" pitchFamily="34" charset="0"/>
              </a:rPr>
              <a:t>6</a:t>
            </a:r>
            <a:r>
              <a:rPr lang="ru-RU" sz="2600" b="1" dirty="0">
                <a:latin typeface="Arial" pitchFamily="34" charset="0"/>
                <a:ea typeface="Times New Roman" pitchFamily="18" charset="0"/>
                <a:cs typeface="Arial" pitchFamily="34" charset="0"/>
              </a:rPr>
              <a:t>Н</a:t>
            </a:r>
            <a:r>
              <a:rPr lang="ru-RU" sz="2600" b="1" baseline="-30000" dirty="0">
                <a:latin typeface="Arial" pitchFamily="34" charset="0"/>
                <a:ea typeface="Times New Roman" pitchFamily="18" charset="0"/>
                <a:cs typeface="Arial" pitchFamily="34" charset="0"/>
              </a:rPr>
              <a:t>2</a:t>
            </a:r>
            <a:r>
              <a:rPr lang="ru-RU" sz="2600" b="1" dirty="0">
                <a:latin typeface="Arial" pitchFamily="34" charset="0"/>
                <a:ea typeface="Times New Roman" pitchFamily="18" charset="0"/>
                <a:cs typeface="Arial" pitchFamily="34" charset="0"/>
              </a:rPr>
              <a:t>О + </a:t>
            </a:r>
            <a:r>
              <a:rPr lang="ru-RU" sz="2600" b="1" dirty="0">
                <a:solidFill>
                  <a:srgbClr val="FF0000"/>
                </a:solidFill>
                <a:latin typeface="Arial" pitchFamily="34" charset="0"/>
                <a:ea typeface="Times New Roman" pitchFamily="18" charset="0"/>
                <a:cs typeface="Arial" pitchFamily="34" charset="0"/>
              </a:rPr>
              <a:t>12</a:t>
            </a:r>
            <a:r>
              <a:rPr lang="ru-RU" sz="2600" b="1" dirty="0">
                <a:latin typeface="Arial" pitchFamily="34" charset="0"/>
                <a:ea typeface="Times New Roman" pitchFamily="18" charset="0"/>
                <a:cs typeface="Arial" pitchFamily="34" charset="0"/>
              </a:rPr>
              <a:t>СО</a:t>
            </a:r>
            <a:r>
              <a:rPr lang="ru-RU" sz="2600" b="1" baseline="-30000" dirty="0">
                <a:latin typeface="Arial" pitchFamily="34" charset="0"/>
                <a:ea typeface="Times New Roman" pitchFamily="18" charset="0"/>
                <a:cs typeface="Arial" pitchFamily="34" charset="0"/>
              </a:rPr>
              <a:t>2</a:t>
            </a:r>
            <a:r>
              <a:rPr lang="ru-RU" sz="2600" b="1" dirty="0">
                <a:latin typeface="Arial" pitchFamily="34" charset="0"/>
                <a:ea typeface="Times New Roman" pitchFamily="18" charset="0"/>
                <a:cs typeface="Arial" pitchFamily="34" charset="0"/>
              </a:rPr>
              <a:t>,</a:t>
            </a:r>
            <a:endParaRPr lang="ru-RU" sz="2600" b="1" dirty="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dirty="0">
                <a:latin typeface="Arial" pitchFamily="34" charset="0"/>
                <a:ea typeface="Times New Roman" pitchFamily="18" charset="0"/>
                <a:cs typeface="Arial" pitchFamily="34" charset="0"/>
              </a:rPr>
              <a:t>коэффициент перед формулой воды равен</a:t>
            </a:r>
            <a:endParaRPr lang="ru-RU" sz="2600" b="1" dirty="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u="sng" dirty="0">
                <a:solidFill>
                  <a:srgbClr val="FF0000"/>
                </a:solidFill>
                <a:latin typeface="Arial" pitchFamily="34" charset="0"/>
                <a:ea typeface="Times New Roman" pitchFamily="18" charset="0"/>
                <a:cs typeface="Arial" pitchFamily="34" charset="0"/>
              </a:rPr>
              <a:t>1) 6 </a:t>
            </a:r>
            <a:r>
              <a:rPr lang="ru-RU" sz="2600" b="1" dirty="0">
                <a:latin typeface="Arial" pitchFamily="34" charset="0"/>
                <a:ea typeface="Times New Roman" pitchFamily="18" charset="0"/>
                <a:cs typeface="Arial" pitchFamily="34" charset="0"/>
              </a:rPr>
              <a:t>                  2) 9                   3) 12                 4) 15</a:t>
            </a:r>
          </a:p>
          <a:p>
            <a:pPr marL="357188" indent="-357188" algn="just">
              <a:lnSpc>
                <a:spcPct val="85000"/>
              </a:lnSpc>
            </a:pPr>
            <a:endParaRPr lang="ru-RU" sz="2600" b="1" dirty="0">
              <a:latin typeface="Arial" pitchFamily="34" charset="0"/>
              <a:cs typeface="Arial" pitchFamily="34" charset="0"/>
            </a:endParaRPr>
          </a:p>
          <a:p>
            <a:pPr marL="357188" indent="-357188" algn="just">
              <a:lnSpc>
                <a:spcPct val="85000"/>
              </a:lnSpc>
            </a:pPr>
            <a:r>
              <a:rPr lang="ru-RU" sz="2600" b="1" dirty="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600" b="1" dirty="0">
                <a:latin typeface="Arial" pitchFamily="34" charset="0"/>
                <a:cs typeface="Arial" pitchFamily="34" charset="0"/>
              </a:rPr>
              <a:t>1) 4                  2) 3                    3) 5                   </a:t>
            </a:r>
            <a:r>
              <a:rPr lang="ru-RU" sz="2600" b="1" u="sng" dirty="0">
                <a:solidFill>
                  <a:srgbClr val="FF0000"/>
                </a:solidFill>
                <a:latin typeface="Arial" pitchFamily="34" charset="0"/>
                <a:cs typeface="Arial" pitchFamily="34" charset="0"/>
              </a:rPr>
              <a:t>4) 6</a:t>
            </a:r>
            <a:endParaRPr lang="ru-RU" sz="2600" b="1" dirty="0">
              <a:solidFill>
                <a:srgbClr val="FF0000"/>
              </a:solidFill>
              <a:latin typeface="Arial" pitchFamily="34" charset="0"/>
              <a:cs typeface="Arial" pitchFamily="34" charset="0"/>
            </a:endParaRPr>
          </a:p>
          <a:p>
            <a:pPr marL="357188" indent="-357188" algn="ctr">
              <a:lnSpc>
                <a:spcPct val="85000"/>
              </a:lnSpc>
            </a:pPr>
            <a:r>
              <a:rPr lang="en-US" sz="2600" b="1" dirty="0">
                <a:solidFill>
                  <a:srgbClr val="7030A0"/>
                </a:solidFill>
                <a:latin typeface="Arial" pitchFamily="34" charset="0"/>
                <a:cs typeface="Arial" pitchFamily="34" charset="0"/>
              </a:rPr>
              <a:t>Na</a:t>
            </a:r>
            <a:r>
              <a:rPr lang="ru-RU" sz="2600" b="1" baseline="-25000" dirty="0">
                <a:solidFill>
                  <a:srgbClr val="7030A0"/>
                </a:solidFill>
                <a:latin typeface="Arial" pitchFamily="34" charset="0"/>
                <a:cs typeface="Arial" pitchFamily="34" charset="0"/>
              </a:rPr>
              <a:t>2</a:t>
            </a:r>
            <a:r>
              <a:rPr lang="en-US" sz="2600" b="1" dirty="0" err="1">
                <a:solidFill>
                  <a:srgbClr val="7030A0"/>
                </a:solidFill>
                <a:latin typeface="Arial" pitchFamily="34" charset="0"/>
                <a:cs typeface="Arial" pitchFamily="34" charset="0"/>
              </a:rPr>
              <a:t>SiO</a:t>
            </a:r>
            <a:r>
              <a:rPr lang="ru-RU" sz="2600" b="1" baseline="-25000" dirty="0">
                <a:solidFill>
                  <a:srgbClr val="7030A0"/>
                </a:solidFill>
                <a:latin typeface="Arial" pitchFamily="34" charset="0"/>
                <a:cs typeface="Arial" pitchFamily="34" charset="0"/>
              </a:rPr>
              <a:t>3</a:t>
            </a:r>
            <a:r>
              <a:rPr lang="ru-RU" sz="2600" b="1" dirty="0">
                <a:solidFill>
                  <a:srgbClr val="7030A0"/>
                </a:solidFill>
                <a:latin typeface="Arial" pitchFamily="34" charset="0"/>
                <a:cs typeface="Arial" pitchFamily="34" charset="0"/>
              </a:rPr>
              <a:t> + 2</a:t>
            </a:r>
            <a:r>
              <a:rPr lang="en-US" sz="2600" b="1" dirty="0" err="1">
                <a:solidFill>
                  <a:srgbClr val="7030A0"/>
                </a:solidFill>
                <a:latin typeface="Arial" pitchFamily="34" charset="0"/>
                <a:cs typeface="Arial" pitchFamily="34" charset="0"/>
              </a:rPr>
              <a:t>HCl</a:t>
            </a:r>
            <a:r>
              <a:rPr lang="ru-RU" sz="2600" b="1" dirty="0">
                <a:solidFill>
                  <a:srgbClr val="7030A0"/>
                </a:solidFill>
                <a:latin typeface="Arial" pitchFamily="34" charset="0"/>
                <a:cs typeface="Arial" pitchFamily="34" charset="0"/>
              </a:rPr>
              <a:t> = 2</a:t>
            </a:r>
            <a:r>
              <a:rPr lang="en-US" sz="2600" b="1" dirty="0" err="1">
                <a:solidFill>
                  <a:srgbClr val="7030A0"/>
                </a:solidFill>
                <a:latin typeface="Arial" pitchFamily="34" charset="0"/>
                <a:cs typeface="Arial" pitchFamily="34" charset="0"/>
              </a:rPr>
              <a:t>NaCl</a:t>
            </a:r>
            <a:r>
              <a:rPr lang="ru-RU" sz="2600" b="1" dirty="0">
                <a:solidFill>
                  <a:srgbClr val="7030A0"/>
                </a:solidFill>
                <a:latin typeface="Arial" pitchFamily="34" charset="0"/>
                <a:cs typeface="Arial" pitchFamily="34" charset="0"/>
              </a:rPr>
              <a:t> + </a:t>
            </a:r>
            <a:r>
              <a:rPr lang="en-US" sz="2600" b="1" dirty="0">
                <a:solidFill>
                  <a:srgbClr val="7030A0"/>
                </a:solidFill>
                <a:latin typeface="Arial" pitchFamily="34" charset="0"/>
                <a:cs typeface="Arial" pitchFamily="34" charset="0"/>
              </a:rPr>
              <a:t>H</a:t>
            </a:r>
            <a:r>
              <a:rPr lang="ru-RU" sz="2600" b="1" baseline="-25000" dirty="0">
                <a:solidFill>
                  <a:srgbClr val="7030A0"/>
                </a:solidFill>
                <a:latin typeface="Arial" pitchFamily="34" charset="0"/>
                <a:cs typeface="Arial" pitchFamily="34" charset="0"/>
              </a:rPr>
              <a:t>2</a:t>
            </a:r>
            <a:r>
              <a:rPr lang="en-US" sz="2600" b="1" dirty="0" err="1">
                <a:solidFill>
                  <a:srgbClr val="7030A0"/>
                </a:solidFill>
                <a:latin typeface="Arial" pitchFamily="34" charset="0"/>
                <a:cs typeface="Arial" pitchFamily="34" charset="0"/>
              </a:rPr>
              <a:t>SiO</a:t>
            </a:r>
            <a:r>
              <a:rPr lang="ru-RU" sz="2600" b="1" baseline="-25000" dirty="0">
                <a:solidFill>
                  <a:srgbClr val="7030A0"/>
                </a:solidFill>
                <a:latin typeface="Arial" pitchFamily="34" charset="0"/>
                <a:cs typeface="Arial" pitchFamily="34" charset="0"/>
              </a:rPr>
              <a:t>3</a:t>
            </a:r>
            <a:endParaRPr lang="ru-RU" sz="2600" b="1" dirty="0">
              <a:solidFill>
                <a:srgbClr val="7030A0"/>
              </a:solidFill>
              <a:latin typeface="Arial" pitchFamily="34" charset="0"/>
              <a:cs typeface="Arial" pitchFamily="34" charset="0"/>
            </a:endParaRPr>
          </a:p>
          <a:p>
            <a:pPr marL="357188" indent="-357188" algn="ctr">
              <a:lnSpc>
                <a:spcPct val="85000"/>
              </a:lnSpc>
            </a:pPr>
            <a:r>
              <a:rPr lang="ru-RU" sz="2600" b="1" dirty="0">
                <a:solidFill>
                  <a:srgbClr val="7030A0"/>
                </a:solidFill>
                <a:latin typeface="Arial" pitchFamily="34" charset="0"/>
                <a:cs typeface="Arial" pitchFamily="34" charset="0"/>
              </a:rPr>
              <a:t>1 + 2 + 2 + 1 = 6</a:t>
            </a:r>
          </a:p>
          <a:p>
            <a:pPr marL="357188" algn="just">
              <a:lnSpc>
                <a:spcPct val="85000"/>
              </a:lnSpc>
            </a:pPr>
            <a:r>
              <a:rPr lang="ru-RU" sz="2600" b="1" dirty="0">
                <a:solidFill>
                  <a:srgbClr val="7030A0"/>
                </a:solidFill>
                <a:latin typeface="Arial" pitchFamily="34" charset="0"/>
                <a:cs typeface="Arial" pitchFamily="34" charset="0"/>
              </a:rPr>
              <a:t>Вспомним часть 3:</a:t>
            </a:r>
          </a:p>
          <a:p>
            <a:pPr marL="268288" lvl="0" indent="-268288" algn="just" eaLnBrk="0" fontAlgn="base" hangingPunct="0">
              <a:lnSpc>
                <a:spcPct val="85000"/>
              </a:lnSpc>
              <a:spcBef>
                <a:spcPct val="0"/>
              </a:spcBef>
              <a:spcAft>
                <a:spcPct val="0"/>
              </a:spcAft>
            </a:pPr>
            <a:endParaRPr lang="ru-RU" sz="2600" b="1" dirty="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58552"/>
            <a:ext cx="8786874" cy="412421"/>
          </a:xfrm>
          <a:prstGeom prst="rect">
            <a:avLst/>
          </a:prstGeom>
        </p:spPr>
        <p:txBody>
          <a:bodyPr wrap="square">
            <a:spAutoFit/>
          </a:bodyPr>
          <a:lstStyle/>
          <a:p>
            <a:pPr algn="ctr">
              <a:lnSpc>
                <a:spcPct val="80000"/>
              </a:lnSpc>
            </a:pPr>
            <a:r>
              <a:rPr lang="ru-RU" sz="26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1" name="Таблица 10"/>
          <p:cNvGraphicFramePr>
            <a:graphicFrameLocks noGrp="1"/>
          </p:cNvGraphicFramePr>
          <p:nvPr/>
        </p:nvGraphicFramePr>
        <p:xfrm>
          <a:off x="142844" y="500042"/>
          <a:ext cx="8858312" cy="6071616"/>
        </p:xfrm>
        <a:graphic>
          <a:graphicData uri="http://schemas.openxmlformats.org/drawingml/2006/table">
            <a:tbl>
              <a:tblPr>
                <a:tableStyleId>{35758FB7-9AC5-4552-8A53-C91805E547FA}</a:tableStyleId>
              </a:tblPr>
              <a:tblGrid>
                <a:gridCol w="1643074">
                  <a:extLst>
                    <a:ext uri="{9D8B030D-6E8A-4147-A177-3AD203B41FA5}">
                      <a16:colId xmlns:a16="http://schemas.microsoft.com/office/drawing/2014/main" val="20000"/>
                    </a:ext>
                  </a:extLst>
                </a:gridCol>
                <a:gridCol w="2814382">
                  <a:extLst>
                    <a:ext uri="{9D8B030D-6E8A-4147-A177-3AD203B41FA5}">
                      <a16:colId xmlns:a16="http://schemas.microsoft.com/office/drawing/2014/main" val="20001"/>
                    </a:ext>
                  </a:extLst>
                </a:gridCol>
                <a:gridCol w="2043402">
                  <a:extLst>
                    <a:ext uri="{9D8B030D-6E8A-4147-A177-3AD203B41FA5}">
                      <a16:colId xmlns:a16="http://schemas.microsoft.com/office/drawing/2014/main" val="20002"/>
                    </a:ext>
                  </a:extLst>
                </a:gridCol>
                <a:gridCol w="2357454">
                  <a:extLst>
                    <a:ext uri="{9D8B030D-6E8A-4147-A177-3AD203B41FA5}">
                      <a16:colId xmlns:a16="http://schemas.microsoft.com/office/drawing/2014/main" val="20003"/>
                    </a:ext>
                  </a:extLst>
                </a:gridCol>
              </a:tblGrid>
              <a:tr h="43694">
                <a:tc>
                  <a:txBody>
                    <a:bodyPr/>
                    <a:lstStyle/>
                    <a:p>
                      <a:pPr algn="ctr">
                        <a:lnSpc>
                          <a:spcPct val="80000"/>
                        </a:lnSpc>
                        <a:spcAft>
                          <a:spcPts val="0"/>
                        </a:spcAft>
                      </a:pPr>
                      <a:r>
                        <a:rPr lang="ru-RU" sz="1800" b="1" dirty="0"/>
                        <a:t>Формула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Формула кислотного остатка</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кислотного остатка</a:t>
                      </a:r>
                      <a:endParaRPr lang="ru-RU" sz="1800" b="1" dirty="0">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0"/>
                  </a:ext>
                </a:extLst>
              </a:tr>
              <a:tr h="353391">
                <a:tc>
                  <a:txBody>
                    <a:bodyPr/>
                    <a:lstStyle/>
                    <a:p>
                      <a:pPr algn="ctr">
                        <a:lnSpc>
                          <a:spcPct val="80000"/>
                        </a:lnSpc>
                        <a:spcAft>
                          <a:spcPts val="0"/>
                        </a:spcAft>
                      </a:pPr>
                      <a:r>
                        <a:rPr lang="en-US" sz="2200" b="1" dirty="0"/>
                        <a:t>HF</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Фторо</a:t>
                      </a:r>
                      <a:r>
                        <a:rPr lang="ru-RU" sz="2200" b="1" u="sng" dirty="0">
                          <a:solidFill>
                            <a:srgbClr val="7030A0"/>
                          </a:solidFill>
                          <a:effectLst>
                            <a:outerShdw blurRad="38100" dist="38100" dir="2700000" algn="tl">
                              <a:srgbClr val="000000">
                                <a:alpha val="43137"/>
                              </a:srgbClr>
                            </a:outerShdw>
                          </a:effectLst>
                        </a:rPr>
                        <a:t>водородная</a:t>
                      </a:r>
                      <a:r>
                        <a:rPr lang="ru-RU" sz="2200" b="1" dirty="0"/>
                        <a:t>  (плавиковая)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F </a:t>
                      </a:r>
                      <a:r>
                        <a:rPr lang="ru-RU" sz="2200" b="1" baseline="30000"/>
                        <a:t>–</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1"/>
                  </a:ext>
                </a:extLst>
              </a:tr>
              <a:tr h="353391">
                <a:tc>
                  <a:txBody>
                    <a:bodyPr/>
                    <a:lstStyle/>
                    <a:p>
                      <a:pPr algn="ctr">
                        <a:lnSpc>
                          <a:spcPct val="80000"/>
                        </a:lnSpc>
                        <a:spcAft>
                          <a:spcPts val="0"/>
                        </a:spcAft>
                      </a:pPr>
                      <a:r>
                        <a:rPr lang="en-US" sz="2200" b="1"/>
                        <a:t>HCl</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Хлоро</a:t>
                      </a:r>
                      <a:r>
                        <a:rPr lang="ru-RU" sz="2200" b="1" u="sng" dirty="0" err="1">
                          <a:solidFill>
                            <a:srgbClr val="7030A0"/>
                          </a:solidFill>
                          <a:effectLst>
                            <a:outerShdw blurRad="38100" dist="38100" dir="2700000" algn="tl">
                              <a:srgbClr val="000000">
                                <a:alpha val="43137"/>
                              </a:srgbClr>
                            </a:outerShdw>
                          </a:effectLst>
                        </a:rPr>
                        <a:t>водородная</a:t>
                      </a:r>
                      <a:r>
                        <a:rPr lang="ru-RU" sz="2200" b="1" u="sng" dirty="0">
                          <a:solidFill>
                            <a:srgbClr val="7030A0"/>
                          </a:solidFill>
                          <a:effectLst>
                            <a:outerShdw blurRad="38100" dist="38100" dir="2700000" algn="tl">
                              <a:srgbClr val="000000">
                                <a:alpha val="43137"/>
                              </a:srgbClr>
                            </a:outerShdw>
                          </a:effectLst>
                        </a:rPr>
                        <a:t> </a:t>
                      </a:r>
                      <a:r>
                        <a:rPr lang="ru-RU" sz="2200" b="1" dirty="0"/>
                        <a:t>(соляная)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C l</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Хлор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2"/>
                  </a:ext>
                </a:extLst>
              </a:tr>
              <a:tr h="176696">
                <a:tc>
                  <a:txBody>
                    <a:bodyPr/>
                    <a:lstStyle/>
                    <a:p>
                      <a:pPr algn="ctr">
                        <a:lnSpc>
                          <a:spcPct val="80000"/>
                        </a:lnSpc>
                        <a:spcAft>
                          <a:spcPts val="0"/>
                        </a:spcAft>
                      </a:pPr>
                      <a:r>
                        <a:rPr lang="en-US" sz="2200" b="1"/>
                        <a:t>HBr</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Бромо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Br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Бром</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3"/>
                  </a:ext>
                </a:extLst>
              </a:tr>
              <a:tr h="176696">
                <a:tc>
                  <a:txBody>
                    <a:bodyPr/>
                    <a:lstStyle/>
                    <a:p>
                      <a:pPr algn="ctr">
                        <a:lnSpc>
                          <a:spcPct val="80000"/>
                        </a:lnSpc>
                        <a:spcAft>
                          <a:spcPts val="0"/>
                        </a:spcAft>
                      </a:pPr>
                      <a:r>
                        <a:rPr lang="en-US" sz="2200" b="1"/>
                        <a:t>HI</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Иодо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I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Иод</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4"/>
                  </a:ext>
                </a:extLst>
              </a:tr>
              <a:tr h="176696">
                <a:tc rowSpan="2">
                  <a:txBody>
                    <a:bodyPr/>
                    <a:lstStyle/>
                    <a:p>
                      <a:pPr algn="ctr">
                        <a:lnSpc>
                          <a:spcPct val="80000"/>
                        </a:lnSpc>
                        <a:spcAft>
                          <a:spcPts val="0"/>
                        </a:spcAft>
                      </a:pPr>
                      <a:r>
                        <a:rPr lang="ru-RU" sz="2200" b="1" dirty="0"/>
                        <a:t>Н</a:t>
                      </a:r>
                      <a:r>
                        <a:rPr lang="ru-RU" sz="2200" b="1" baseline="-25000" dirty="0"/>
                        <a:t>2</a:t>
                      </a:r>
                      <a:r>
                        <a:rPr lang="en-US" sz="2200" b="1" dirty="0"/>
                        <a:t>S</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Серо</a:t>
                      </a:r>
                      <a:r>
                        <a:rPr lang="ru-RU" sz="2200" b="1" u="sng" dirty="0">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solidFill>
                            <a:srgbClr val="3366FF"/>
                          </a:solidFill>
                          <a:effectLst>
                            <a:outerShdw blurRad="38100" dist="38100" dir="2700000" algn="tl">
                              <a:srgbClr val="000000">
                                <a:alpha val="43137"/>
                              </a:srgbClr>
                            </a:outerShdw>
                          </a:effectLst>
                        </a:rPr>
                        <a:t>H</a:t>
                      </a:r>
                      <a:r>
                        <a:rPr lang="en-US" sz="2200" b="1" dirty="0"/>
                        <a:t>S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7030A0"/>
                          </a:solidFill>
                          <a:effectLst>
                            <a:outerShdw blurRad="38100" dist="38100" dir="2700000" algn="tl">
                              <a:srgbClr val="000000">
                                <a:alpha val="43137"/>
                              </a:srgbClr>
                            </a:outerShdw>
                          </a:effectLst>
                        </a:rPr>
                        <a:t>ид </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5"/>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 </a:t>
                      </a:r>
                      <a:r>
                        <a:rPr lang="en-US" sz="2200" b="1" baseline="30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6"/>
                  </a:ext>
                </a:extLst>
              </a:tr>
              <a:tr h="176696">
                <a:tc rowSpan="2">
                  <a:txBody>
                    <a:bodyPr/>
                    <a:lstStyle/>
                    <a:p>
                      <a:pPr algn="ctr">
                        <a:lnSpc>
                          <a:spcPct val="80000"/>
                        </a:lnSpc>
                        <a:spcAft>
                          <a:spcPts val="0"/>
                        </a:spcAft>
                      </a:pPr>
                      <a:r>
                        <a:rPr lang="ru-RU" sz="2200" b="1"/>
                        <a:t>Н</a:t>
                      </a:r>
                      <a:r>
                        <a:rPr lang="ru-RU" sz="2200" b="1" baseline="-25000"/>
                        <a:t>2</a:t>
                      </a:r>
                      <a:r>
                        <a:rPr lang="en-US" sz="2200" b="1"/>
                        <a:t>SO</a:t>
                      </a:r>
                      <a:r>
                        <a:rPr lang="ru-RU" sz="2200" b="1" baseline="-25000"/>
                        <a:t>3</a:t>
                      </a:r>
                      <a:endParaRPr lang="ru-RU" sz="2200" b="1">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7"/>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8"/>
                  </a:ext>
                </a:extLst>
              </a:tr>
              <a:tr h="176696">
                <a:tc rowSpan="2">
                  <a:txBody>
                    <a:bodyPr/>
                    <a:lstStyle/>
                    <a:p>
                      <a:pPr algn="ctr">
                        <a:lnSpc>
                          <a:spcPct val="80000"/>
                        </a:lnSpc>
                        <a:spcAft>
                          <a:spcPts val="0"/>
                        </a:spcAft>
                      </a:pPr>
                      <a:r>
                        <a:rPr lang="ru-RU" sz="2200" b="1" dirty="0"/>
                        <a:t>Н</a:t>
                      </a:r>
                      <a:r>
                        <a:rPr lang="ru-RU" sz="2200" b="1" baseline="-25000" dirty="0"/>
                        <a:t>2</a:t>
                      </a:r>
                      <a:r>
                        <a:rPr lang="en-US" sz="2200" b="1" dirty="0"/>
                        <a:t>SO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09"/>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0"/>
                  </a:ext>
                </a:extLst>
              </a:tr>
              <a:tr h="176696">
                <a:tc>
                  <a:txBody>
                    <a:bodyPr/>
                    <a:lstStyle/>
                    <a:p>
                      <a:pPr indent="-25400" algn="ctr">
                        <a:lnSpc>
                          <a:spcPct val="80000"/>
                        </a:lnSpc>
                        <a:spcAft>
                          <a:spcPts val="0"/>
                        </a:spcAft>
                      </a:pPr>
                      <a:r>
                        <a:rPr lang="ru-RU" sz="2200" b="1" dirty="0"/>
                        <a:t>Н</a:t>
                      </a:r>
                      <a:r>
                        <a:rPr lang="en-US" sz="2200" b="1" dirty="0"/>
                        <a:t>NO</a:t>
                      </a:r>
                      <a:r>
                        <a:rPr lang="ru-RU" sz="2200" b="1" baseline="-25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1"/>
                  </a:ext>
                </a:extLst>
              </a:tr>
              <a:tr h="176696">
                <a:tc>
                  <a:txBody>
                    <a:bodyPr/>
                    <a:lstStyle/>
                    <a:p>
                      <a:pPr indent="-25400" algn="ctr">
                        <a:lnSpc>
                          <a:spcPct val="80000"/>
                        </a:lnSpc>
                        <a:spcAft>
                          <a:spcPts val="0"/>
                        </a:spcAft>
                      </a:pPr>
                      <a:r>
                        <a:rPr lang="ru-RU" sz="2200" b="1" dirty="0"/>
                        <a:t>Н</a:t>
                      </a:r>
                      <a:r>
                        <a:rPr lang="en-US" sz="2200" b="1" dirty="0"/>
                        <a:t>NO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2"/>
                  </a:ext>
                </a:extLst>
              </a:tr>
              <a:tr h="176696">
                <a:tc rowSpan="3">
                  <a:txBody>
                    <a:bodyPr/>
                    <a:lstStyle/>
                    <a:p>
                      <a:pPr algn="ctr">
                        <a:lnSpc>
                          <a:spcPct val="80000"/>
                        </a:lnSpc>
                        <a:spcAft>
                          <a:spcPts val="0"/>
                        </a:spcAft>
                      </a:pPr>
                      <a:r>
                        <a:rPr lang="ru-RU" sz="2200" b="1" dirty="0"/>
                        <a:t>Н</a:t>
                      </a:r>
                      <a:r>
                        <a:rPr lang="ru-RU" sz="2200" b="1" baseline="-25000" dirty="0"/>
                        <a:t>3</a:t>
                      </a:r>
                      <a:r>
                        <a:rPr lang="en-US" sz="2200" b="1" dirty="0"/>
                        <a:t>PO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3">
                  <a:txBody>
                    <a:bodyPr/>
                    <a:lstStyle/>
                    <a:p>
                      <a:pPr algn="ctr">
                        <a:lnSpc>
                          <a:spcPct val="80000"/>
                        </a:lnSpc>
                        <a:spcAft>
                          <a:spcPts val="0"/>
                        </a:spcAft>
                      </a:pPr>
                      <a:r>
                        <a:rPr lang="ru-RU" sz="2200" b="1" u="sng" dirty="0"/>
                        <a:t>Орто</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u="sng" dirty="0"/>
                        <a:t> </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u="sng" baseline="-25000" dirty="0">
                          <a:solidFill>
                            <a:srgbClr val="009644"/>
                          </a:solidFill>
                          <a:effectLst>
                            <a:outerShdw blurRad="38100" dist="38100" dir="2700000" algn="tl">
                              <a:srgbClr val="000000">
                                <a:alpha val="43137"/>
                              </a:srgbClr>
                            </a:outerShdw>
                          </a:effectLst>
                        </a:rPr>
                        <a:t>2</a:t>
                      </a:r>
                      <a:r>
                        <a:rPr lang="en-US" sz="2200" b="1" dirty="0"/>
                        <a:t>PO</a:t>
                      </a:r>
                      <a:r>
                        <a:rPr lang="ru-RU"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u="sng" dirty="0" err="1">
                          <a:solidFill>
                            <a:srgbClr val="009644"/>
                          </a:solidFill>
                          <a:effectLst>
                            <a:outerShdw blurRad="38100" dist="38100" dir="2700000" algn="tl">
                              <a:srgbClr val="000000">
                                <a:alpha val="43137"/>
                              </a:srgbClr>
                            </a:outerShdw>
                          </a:effectLst>
                        </a:rPr>
                        <a:t>Ди</a:t>
                      </a: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3"/>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PO</a:t>
                      </a:r>
                      <a:r>
                        <a:rPr lang="ru-RU"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4"/>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PO</a:t>
                      </a:r>
                      <a:r>
                        <a:rPr lang="ru-RU" sz="2200" b="1" baseline="-25000" dirty="0"/>
                        <a:t>4</a:t>
                      </a:r>
                      <a:r>
                        <a:rPr lang="en-US" sz="2200" b="1" baseline="30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u="sng" dirty="0" err="1"/>
                        <a:t>Орто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r>
                        <a:rPr lang="ru-RU" sz="2200" b="1" dirty="0"/>
                        <a:t> (фосф</a:t>
                      </a:r>
                      <a:r>
                        <a:rPr lang="ru-RU" sz="2200" b="1" u="sng" dirty="0">
                          <a:solidFill>
                            <a:srgbClr val="FF0000"/>
                          </a:solidFill>
                          <a:effectLst>
                            <a:outerShdw blurRad="38100" dist="38100" dir="2700000" algn="tl">
                              <a:srgbClr val="000000">
                                <a:alpha val="43137"/>
                              </a:srgbClr>
                            </a:outerShdw>
                          </a:effectLst>
                        </a:rPr>
                        <a:t>ат</a:t>
                      </a:r>
                      <a:r>
                        <a:rPr lang="ru-RU" sz="2200" b="1" dirty="0"/>
                        <a:t>)</a:t>
                      </a:r>
                      <a:endParaRPr lang="ru-RU" sz="2200" b="1" dirty="0">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5"/>
                  </a:ext>
                </a:extLst>
              </a:tr>
              <a:tr h="176696">
                <a:tc rowSpan="2">
                  <a:txBody>
                    <a:bodyPr/>
                    <a:lstStyle/>
                    <a:p>
                      <a:pPr algn="ctr">
                        <a:lnSpc>
                          <a:spcPct val="80000"/>
                        </a:lnSpc>
                        <a:spcAft>
                          <a:spcPts val="0"/>
                        </a:spcAft>
                      </a:pPr>
                      <a:r>
                        <a:rPr lang="ru-RU" sz="2200" b="1" dirty="0"/>
                        <a:t>Н</a:t>
                      </a:r>
                      <a:r>
                        <a:rPr lang="ru-RU" sz="2200" b="1" baseline="-25000" dirty="0"/>
                        <a:t>2</a:t>
                      </a:r>
                      <a:r>
                        <a:rPr lang="ru-RU" sz="2200" b="1" dirty="0"/>
                        <a:t>С</a:t>
                      </a:r>
                      <a:r>
                        <a:rPr lang="en-US" sz="2200" b="1" dirty="0"/>
                        <a:t>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Угольн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ru-RU" sz="2200" b="1" dirty="0"/>
                        <a:t>С</a:t>
                      </a:r>
                      <a:r>
                        <a:rPr lang="en-US" sz="2200" b="1" dirty="0"/>
                        <a:t>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6"/>
                  </a:ext>
                </a:extLst>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t>С</a:t>
                      </a:r>
                      <a:r>
                        <a:rPr lang="en-US" sz="2200" b="1" dirty="0"/>
                        <a:t>O</a:t>
                      </a:r>
                      <a:r>
                        <a:rPr lang="ru-RU"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7"/>
                  </a:ext>
                </a:extLst>
              </a:tr>
              <a:tr h="176696">
                <a:tc>
                  <a:txBody>
                    <a:bodyPr/>
                    <a:lstStyle/>
                    <a:p>
                      <a:pPr algn="ctr">
                        <a:lnSpc>
                          <a:spcPct val="80000"/>
                        </a:lnSpc>
                        <a:spcAft>
                          <a:spcPts val="0"/>
                        </a:spcAft>
                      </a:pPr>
                      <a:r>
                        <a:rPr lang="ru-RU" sz="2200" b="1" dirty="0"/>
                        <a:t>Н</a:t>
                      </a:r>
                      <a:r>
                        <a:rPr lang="ru-RU" sz="2200" b="1" baseline="-25000" dirty="0"/>
                        <a:t>2</a:t>
                      </a:r>
                      <a:r>
                        <a:rPr lang="en-US" sz="2200" b="1" dirty="0" err="1"/>
                        <a:t>SiO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Кремниев</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SiO</a:t>
                      </a:r>
                      <a:r>
                        <a:rPr lang="ru-RU" sz="2200" b="1" baseline="-25000"/>
                        <a:t>3</a:t>
                      </a:r>
                      <a:r>
                        <a:rPr lang="ru-RU" sz="2200" b="1" baseline="30000"/>
                        <a:t>2–</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Силик</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extLst>
                  <a:ext uri="{0D108BD9-81ED-4DB2-BD59-A6C34878D82A}">
                    <a16:rowId xmlns:a16="http://schemas.microsoft.com/office/drawing/2014/main" val="10018"/>
                  </a:ext>
                </a:extLst>
              </a:tr>
            </a:tbl>
          </a:graphicData>
        </a:graphic>
      </p:graphicFrame>
    </p:spTree>
  </p:cSld>
  <p:clrMapOvr>
    <a:masterClrMapping/>
  </p:clrMapOvr>
  <p:transition>
    <p:wheel spokes="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142844" y="72511"/>
            <a:ext cx="8858312" cy="6554102"/>
          </a:xfrm>
          <a:prstGeom prst="rect">
            <a:avLst/>
          </a:prstGeom>
        </p:spPr>
        <p:txBody>
          <a:bodyPr wrap="square">
            <a:spAutoFit/>
          </a:bodyPr>
          <a:lstStyle/>
          <a:p>
            <a:pPr marL="357188" indent="-357188" algn="just">
              <a:lnSpc>
                <a:spcPct val="85000"/>
              </a:lnSpc>
            </a:pPr>
            <a:r>
              <a:rPr lang="ru-RU" sz="2600" b="1" dirty="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600" b="1" dirty="0">
                <a:latin typeface="Arial" pitchFamily="34" charset="0"/>
                <a:cs typeface="Arial" pitchFamily="34" charset="0"/>
              </a:rPr>
              <a:t>1) 3                   </a:t>
            </a:r>
            <a:r>
              <a:rPr lang="ru-RU" sz="2600" b="1" u="sng" dirty="0">
                <a:solidFill>
                  <a:srgbClr val="FF0000"/>
                </a:solidFill>
                <a:latin typeface="Arial" pitchFamily="34" charset="0"/>
                <a:cs typeface="Arial" pitchFamily="34" charset="0"/>
              </a:rPr>
              <a:t>2) 4 </a:t>
            </a:r>
            <a:r>
              <a:rPr lang="ru-RU" sz="2600" b="1" dirty="0">
                <a:latin typeface="Arial" pitchFamily="34" charset="0"/>
                <a:cs typeface="Arial" pitchFamily="34" charset="0"/>
              </a:rPr>
              <a:t>                  3) 5                   4) 6</a:t>
            </a:r>
          </a:p>
          <a:p>
            <a:pPr marL="357188" algn="ctr">
              <a:lnSpc>
                <a:spcPct val="85000"/>
              </a:lnSpc>
            </a:pPr>
            <a:r>
              <a:rPr lang="en-US" sz="2600" b="1" dirty="0" err="1">
                <a:solidFill>
                  <a:srgbClr val="7030A0"/>
                </a:solidFill>
                <a:latin typeface="Arial" pitchFamily="34" charset="0"/>
                <a:cs typeface="Arial" pitchFamily="34" charset="0"/>
              </a:rPr>
              <a:t>CaO</a:t>
            </a:r>
            <a:r>
              <a:rPr lang="en-US" sz="2600" b="1" baseline="-25000" dirty="0">
                <a:solidFill>
                  <a:srgbClr val="7030A0"/>
                </a:solidFill>
                <a:latin typeface="Arial" pitchFamily="34" charset="0"/>
                <a:cs typeface="Arial" pitchFamily="34" charset="0"/>
              </a:rPr>
              <a:t> </a:t>
            </a:r>
            <a:r>
              <a:rPr lang="ru-RU" sz="2600" b="1" dirty="0">
                <a:solidFill>
                  <a:srgbClr val="7030A0"/>
                </a:solidFill>
                <a:latin typeface="Arial" pitchFamily="34" charset="0"/>
                <a:cs typeface="Arial" pitchFamily="34" charset="0"/>
              </a:rPr>
              <a:t>+ </a:t>
            </a:r>
            <a:r>
              <a:rPr lang="en-US" sz="2600" b="1" dirty="0">
                <a:solidFill>
                  <a:srgbClr val="7030A0"/>
                </a:solidFill>
                <a:latin typeface="Arial" pitchFamily="34" charset="0"/>
                <a:cs typeface="Arial" pitchFamily="34" charset="0"/>
              </a:rPr>
              <a:t>H</a:t>
            </a:r>
            <a:r>
              <a:rPr lang="ru-RU" sz="2600" b="1" baseline="-25000" dirty="0">
                <a:solidFill>
                  <a:srgbClr val="7030A0"/>
                </a:solidFill>
                <a:latin typeface="Arial" pitchFamily="34" charset="0"/>
                <a:cs typeface="Arial" pitchFamily="34" charset="0"/>
              </a:rPr>
              <a:t>2</a:t>
            </a:r>
            <a:r>
              <a:rPr lang="en-US" sz="2600" b="1" dirty="0">
                <a:solidFill>
                  <a:srgbClr val="7030A0"/>
                </a:solidFill>
                <a:latin typeface="Arial" pitchFamily="34" charset="0"/>
                <a:cs typeface="Arial" pitchFamily="34" charset="0"/>
              </a:rPr>
              <a:t>SO</a:t>
            </a:r>
            <a:r>
              <a:rPr lang="ru-RU" sz="2600" b="1" baseline="-25000" dirty="0">
                <a:solidFill>
                  <a:srgbClr val="7030A0"/>
                </a:solidFill>
                <a:latin typeface="Arial" pitchFamily="34" charset="0"/>
                <a:cs typeface="Arial" pitchFamily="34" charset="0"/>
              </a:rPr>
              <a:t>4</a:t>
            </a:r>
            <a:r>
              <a:rPr lang="ru-RU" sz="2600" b="1" dirty="0">
                <a:solidFill>
                  <a:srgbClr val="7030A0"/>
                </a:solidFill>
                <a:latin typeface="Arial" pitchFamily="34" charset="0"/>
                <a:cs typeface="Arial" pitchFamily="34" charset="0"/>
              </a:rPr>
              <a:t> = С</a:t>
            </a:r>
            <a:r>
              <a:rPr lang="en-US" sz="2600" b="1" dirty="0" err="1">
                <a:solidFill>
                  <a:srgbClr val="7030A0"/>
                </a:solidFill>
                <a:latin typeface="Arial" pitchFamily="34" charset="0"/>
                <a:cs typeface="Arial" pitchFamily="34" charset="0"/>
              </a:rPr>
              <a:t>aSO</a:t>
            </a:r>
            <a:r>
              <a:rPr lang="ru-RU" sz="2600" b="1" baseline="-25000" dirty="0">
                <a:solidFill>
                  <a:srgbClr val="7030A0"/>
                </a:solidFill>
                <a:latin typeface="Arial" pitchFamily="34" charset="0"/>
                <a:cs typeface="Arial" pitchFamily="34" charset="0"/>
              </a:rPr>
              <a:t>4</a:t>
            </a:r>
            <a:r>
              <a:rPr lang="ru-RU" sz="2600" b="1" dirty="0">
                <a:solidFill>
                  <a:srgbClr val="7030A0"/>
                </a:solidFill>
                <a:latin typeface="Arial" pitchFamily="34" charset="0"/>
                <a:cs typeface="Arial" pitchFamily="34" charset="0"/>
              </a:rPr>
              <a:t> + </a:t>
            </a:r>
            <a:r>
              <a:rPr lang="en-US" sz="2600" b="1" dirty="0">
                <a:solidFill>
                  <a:srgbClr val="7030A0"/>
                </a:solidFill>
                <a:latin typeface="Arial" pitchFamily="34" charset="0"/>
                <a:cs typeface="Arial" pitchFamily="34" charset="0"/>
              </a:rPr>
              <a:t>H</a:t>
            </a:r>
            <a:r>
              <a:rPr lang="ru-RU" sz="2600" b="1" baseline="-25000" dirty="0">
                <a:solidFill>
                  <a:srgbClr val="7030A0"/>
                </a:solidFill>
                <a:latin typeface="Arial" pitchFamily="34" charset="0"/>
                <a:cs typeface="Arial" pitchFamily="34" charset="0"/>
              </a:rPr>
              <a:t>2</a:t>
            </a:r>
            <a:r>
              <a:rPr lang="en-US" sz="2600" b="1" dirty="0">
                <a:solidFill>
                  <a:srgbClr val="7030A0"/>
                </a:solidFill>
                <a:latin typeface="Arial" pitchFamily="34" charset="0"/>
                <a:cs typeface="Arial" pitchFamily="34" charset="0"/>
              </a:rPr>
              <a:t>O</a:t>
            </a:r>
            <a:endParaRPr lang="ru-RU" sz="2600" b="1" dirty="0">
              <a:solidFill>
                <a:srgbClr val="7030A0"/>
              </a:solidFill>
              <a:latin typeface="Arial" pitchFamily="34" charset="0"/>
              <a:cs typeface="Arial" pitchFamily="34" charset="0"/>
            </a:endParaRPr>
          </a:p>
          <a:p>
            <a:pPr marL="357188" algn="ctr">
              <a:lnSpc>
                <a:spcPct val="85000"/>
              </a:lnSpc>
            </a:pPr>
            <a:r>
              <a:rPr lang="ru-RU" sz="2600" b="1" dirty="0">
                <a:solidFill>
                  <a:srgbClr val="7030A0"/>
                </a:solidFill>
                <a:latin typeface="Arial" pitchFamily="34" charset="0"/>
                <a:cs typeface="Arial" pitchFamily="34" charset="0"/>
              </a:rPr>
              <a:t>1 + 1 + 1 + 1 = 4</a:t>
            </a:r>
          </a:p>
          <a:p>
            <a:pPr marL="357188" algn="just">
              <a:lnSpc>
                <a:spcPct val="85000"/>
              </a:lnSpc>
            </a:pPr>
            <a:r>
              <a:rPr lang="ru-RU" sz="2600" b="1" dirty="0">
                <a:solidFill>
                  <a:srgbClr val="7030A0"/>
                </a:solidFill>
                <a:latin typeface="Arial" pitchFamily="34" charset="0"/>
                <a:cs typeface="Arial" pitchFamily="34" charset="0"/>
              </a:rPr>
              <a:t>Запомните: </a:t>
            </a:r>
          </a:p>
          <a:p>
            <a:pPr marL="357188" algn="ctr">
              <a:lnSpc>
                <a:spcPct val="85000"/>
              </a:lnSpc>
            </a:pPr>
            <a:r>
              <a:rPr lang="ru-RU" sz="2600" b="1" dirty="0" err="1">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600" b="1" dirty="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600" b="1" dirty="0" err="1">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600" b="1" dirty="0">
                <a:solidFill>
                  <a:srgbClr val="A50021"/>
                </a:solidFill>
                <a:effectLst>
                  <a:outerShdw blurRad="38100" dist="38100" dir="2700000" algn="tl">
                    <a:srgbClr val="000000">
                      <a:alpha val="43137"/>
                    </a:srgbClr>
                  </a:outerShdw>
                </a:effectLst>
                <a:latin typeface="Arial" pitchFamily="34" charset="0"/>
                <a:cs typeface="Arial" pitchFamily="34" charset="0"/>
              </a:rPr>
              <a:t> оксид + кислота → соль + вода </a:t>
            </a:r>
          </a:p>
          <a:p>
            <a:pPr marL="357188" algn="just">
              <a:lnSpc>
                <a:spcPct val="85000"/>
              </a:lnSpc>
            </a:pPr>
            <a:r>
              <a:rPr lang="ru-RU" sz="2600" b="1" dirty="0" err="1">
                <a:solidFill>
                  <a:srgbClr val="7030A0"/>
                </a:solidFill>
                <a:latin typeface="Arial" pitchFamily="34" charset="0"/>
                <a:cs typeface="Arial" pitchFamily="34" charset="0"/>
              </a:rPr>
              <a:t>Осн</a:t>
            </a:r>
            <a:r>
              <a:rPr lang="en-US" sz="2600" b="1" dirty="0">
                <a:solidFill>
                  <a:srgbClr val="7030A0"/>
                </a:solidFill>
                <a:latin typeface="Arial" pitchFamily="34" charset="0"/>
                <a:cs typeface="Arial" pitchFamily="34" charset="0"/>
              </a:rPr>
              <a:t>ó</a:t>
            </a:r>
            <a:r>
              <a:rPr lang="ru-RU" sz="2600" b="1" dirty="0" err="1">
                <a:solidFill>
                  <a:srgbClr val="7030A0"/>
                </a:solidFill>
                <a:latin typeface="Arial" pitchFamily="34" charset="0"/>
                <a:cs typeface="Arial" pitchFamily="34" charset="0"/>
              </a:rPr>
              <a:t>вный</a:t>
            </a:r>
            <a:r>
              <a:rPr lang="ru-RU" sz="2600" b="1" dirty="0">
                <a:solidFill>
                  <a:srgbClr val="7030A0"/>
                </a:solidFill>
                <a:latin typeface="Arial" pitchFamily="34" charset="0"/>
                <a:cs typeface="Arial" pitchFamily="34" charset="0"/>
              </a:rPr>
              <a:t> оксид состоит из металла и кислорода.</a:t>
            </a:r>
            <a:r>
              <a:rPr lang="ru-RU" sz="2600" b="1" dirty="0">
                <a:latin typeface="Arial" pitchFamily="34" charset="0"/>
                <a:cs typeface="Arial" pitchFamily="34" charset="0"/>
              </a:rPr>
              <a:t> </a:t>
            </a:r>
            <a:endParaRPr lang="ru-RU" sz="2600" b="1" dirty="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marL="357188" lvl="0" indent="-357188" algn="just" fontAlgn="base">
              <a:lnSpc>
                <a:spcPct val="85000"/>
              </a:lnSpc>
              <a:spcBef>
                <a:spcPct val="0"/>
              </a:spcBef>
              <a:spcAft>
                <a:spcPct val="0"/>
              </a:spcAft>
            </a:pPr>
            <a:r>
              <a:rPr lang="ru-RU" sz="2600" b="1" dirty="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600" b="1" dirty="0">
                <a:latin typeface="Arial" pitchFamily="34" charset="0"/>
                <a:ea typeface="Times New Roman" pitchFamily="18" charset="0"/>
                <a:cs typeface="Arial" pitchFamily="34" charset="0"/>
              </a:rPr>
              <a:t>IV</a:t>
            </a:r>
            <a:r>
              <a:rPr lang="ru-RU" sz="2600" b="1" dirty="0">
                <a:latin typeface="Arial" pitchFamily="34" charset="0"/>
                <a:ea typeface="Times New Roman" pitchFamily="18" charset="0"/>
                <a:cs typeface="Arial" pitchFamily="34" charset="0"/>
              </a:rPr>
              <a:t>) коэффициент перед формулой образующейся соли равен</a:t>
            </a:r>
            <a:endParaRPr lang="ru-RU" sz="26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600" b="1" u="sng" dirty="0">
                <a:solidFill>
                  <a:srgbClr val="FF0000"/>
                </a:solidFill>
                <a:latin typeface="Arial" pitchFamily="34" charset="0"/>
                <a:ea typeface="Times New Roman" pitchFamily="18" charset="0"/>
                <a:cs typeface="Arial" pitchFamily="34" charset="0"/>
              </a:rPr>
              <a:t>1) 1</a:t>
            </a:r>
            <a:r>
              <a:rPr lang="en-US" sz="2600" b="1" dirty="0">
                <a:latin typeface="Arial" pitchFamily="34" charset="0"/>
                <a:ea typeface="Times New Roman" pitchFamily="18" charset="0"/>
                <a:cs typeface="Arial" pitchFamily="34" charset="0"/>
              </a:rPr>
              <a:t>                2) 2                 3) 3                  4) 4</a:t>
            </a:r>
            <a:endParaRPr lang="ru-RU" sz="2600" b="1" dirty="0">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a:solidFill>
                  <a:srgbClr val="7030A0"/>
                </a:solidFill>
                <a:latin typeface="Arial" pitchFamily="34" charset="0"/>
                <a:ea typeface="Times New Roman" pitchFamily="18" charset="0"/>
                <a:cs typeface="Arial" pitchFamily="34" charset="0"/>
              </a:rPr>
              <a:t>2NaOH + CO</a:t>
            </a:r>
            <a:r>
              <a:rPr lang="en-US" sz="2600" b="1" baseline="-30000" dirty="0">
                <a:solidFill>
                  <a:srgbClr val="7030A0"/>
                </a:solidFill>
                <a:latin typeface="Arial" pitchFamily="34" charset="0"/>
                <a:ea typeface="Times New Roman" pitchFamily="18" charset="0"/>
                <a:cs typeface="Arial" pitchFamily="34" charset="0"/>
              </a:rPr>
              <a:t>2</a:t>
            </a:r>
            <a:r>
              <a:rPr lang="en-US" sz="2600" b="1" dirty="0">
                <a:solidFill>
                  <a:srgbClr val="7030A0"/>
                </a:solidFill>
                <a:latin typeface="Arial" pitchFamily="34" charset="0"/>
                <a:ea typeface="Times New Roman" pitchFamily="18" charset="0"/>
                <a:cs typeface="Arial" pitchFamily="34" charset="0"/>
              </a:rPr>
              <a:t> = Na</a:t>
            </a:r>
            <a:r>
              <a:rPr lang="en-US" sz="2600" b="1" baseline="-30000" dirty="0">
                <a:solidFill>
                  <a:srgbClr val="7030A0"/>
                </a:solidFill>
                <a:latin typeface="Arial" pitchFamily="34" charset="0"/>
                <a:ea typeface="Times New Roman" pitchFamily="18" charset="0"/>
                <a:cs typeface="Arial" pitchFamily="34" charset="0"/>
              </a:rPr>
              <a:t>2</a:t>
            </a:r>
            <a:r>
              <a:rPr lang="en-US" sz="2600" b="1" dirty="0">
                <a:solidFill>
                  <a:srgbClr val="7030A0"/>
                </a:solidFill>
                <a:latin typeface="Arial" pitchFamily="34" charset="0"/>
                <a:ea typeface="Times New Roman" pitchFamily="18" charset="0"/>
                <a:cs typeface="Arial" pitchFamily="34" charset="0"/>
              </a:rPr>
              <a:t>CO</a:t>
            </a:r>
            <a:r>
              <a:rPr lang="en-US" sz="2600" b="1" baseline="-30000" dirty="0">
                <a:solidFill>
                  <a:srgbClr val="7030A0"/>
                </a:solidFill>
                <a:latin typeface="Arial" pitchFamily="34" charset="0"/>
                <a:ea typeface="Times New Roman" pitchFamily="18" charset="0"/>
                <a:cs typeface="Arial" pitchFamily="34" charset="0"/>
              </a:rPr>
              <a:t>3</a:t>
            </a:r>
            <a:r>
              <a:rPr lang="en-US" sz="2600" b="1" dirty="0">
                <a:solidFill>
                  <a:srgbClr val="7030A0"/>
                </a:solidFill>
                <a:latin typeface="Arial" pitchFamily="34" charset="0"/>
                <a:ea typeface="Times New Roman" pitchFamily="18" charset="0"/>
                <a:cs typeface="Arial" pitchFamily="34" charset="0"/>
              </a:rPr>
              <a:t> + H</a:t>
            </a:r>
            <a:r>
              <a:rPr lang="en-US" sz="2600" b="1" baseline="-30000" dirty="0">
                <a:solidFill>
                  <a:srgbClr val="7030A0"/>
                </a:solidFill>
                <a:latin typeface="Arial" pitchFamily="34" charset="0"/>
                <a:ea typeface="Times New Roman" pitchFamily="18" charset="0"/>
                <a:cs typeface="Arial" pitchFamily="34" charset="0"/>
              </a:rPr>
              <a:t>2</a:t>
            </a:r>
            <a:r>
              <a:rPr lang="en-US" sz="2600" b="1" dirty="0">
                <a:solidFill>
                  <a:srgbClr val="7030A0"/>
                </a:solidFill>
                <a:latin typeface="Arial" pitchFamily="34" charset="0"/>
                <a:ea typeface="Times New Roman" pitchFamily="18" charset="0"/>
                <a:cs typeface="Arial" pitchFamily="34" charset="0"/>
              </a:rPr>
              <a:t>O</a:t>
            </a:r>
            <a:endParaRPr lang="ru-RU" sz="2600" b="1" dirty="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a:solidFill>
                  <a:srgbClr val="7030A0"/>
                </a:solidFill>
                <a:latin typeface="Arial" pitchFamily="34" charset="0"/>
                <a:ea typeface="Times New Roman" pitchFamily="18" charset="0"/>
                <a:cs typeface="Arial" pitchFamily="34" charset="0"/>
              </a:rPr>
              <a:t>или</a:t>
            </a:r>
            <a:endParaRPr lang="ru-RU" sz="2600" b="1" dirty="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err="1">
                <a:solidFill>
                  <a:srgbClr val="7030A0"/>
                </a:solidFill>
                <a:latin typeface="Arial" pitchFamily="34" charset="0"/>
                <a:ea typeface="Times New Roman" pitchFamily="18" charset="0"/>
                <a:cs typeface="Arial" pitchFamily="34" charset="0"/>
              </a:rPr>
              <a:t>NaOH</a:t>
            </a:r>
            <a:r>
              <a:rPr lang="en-US" sz="2600" b="1" dirty="0">
                <a:solidFill>
                  <a:srgbClr val="7030A0"/>
                </a:solidFill>
                <a:latin typeface="Arial" pitchFamily="34" charset="0"/>
                <a:ea typeface="Times New Roman" pitchFamily="18" charset="0"/>
                <a:cs typeface="Arial" pitchFamily="34" charset="0"/>
              </a:rPr>
              <a:t> + CO</a:t>
            </a:r>
            <a:r>
              <a:rPr lang="en-US" sz="2600" b="1" baseline="-30000" dirty="0">
                <a:solidFill>
                  <a:srgbClr val="7030A0"/>
                </a:solidFill>
                <a:latin typeface="Arial" pitchFamily="34" charset="0"/>
                <a:ea typeface="Times New Roman" pitchFamily="18" charset="0"/>
                <a:cs typeface="Arial" pitchFamily="34" charset="0"/>
              </a:rPr>
              <a:t>2</a:t>
            </a:r>
            <a:r>
              <a:rPr lang="en-US" sz="2600" b="1" dirty="0">
                <a:solidFill>
                  <a:srgbClr val="7030A0"/>
                </a:solidFill>
                <a:latin typeface="Arial" pitchFamily="34" charset="0"/>
                <a:ea typeface="Times New Roman" pitchFamily="18" charset="0"/>
                <a:cs typeface="Arial" pitchFamily="34" charset="0"/>
              </a:rPr>
              <a:t> = Na</a:t>
            </a:r>
            <a:r>
              <a:rPr lang="ru-RU" sz="2600" b="1" dirty="0">
                <a:solidFill>
                  <a:srgbClr val="7030A0"/>
                </a:solidFill>
                <a:latin typeface="Arial" pitchFamily="34" charset="0"/>
                <a:ea typeface="Times New Roman" pitchFamily="18" charset="0"/>
                <a:cs typeface="Arial" pitchFamily="34" charset="0"/>
              </a:rPr>
              <a:t>Н</a:t>
            </a:r>
            <a:r>
              <a:rPr lang="en-US" sz="2600" b="1" dirty="0">
                <a:solidFill>
                  <a:srgbClr val="7030A0"/>
                </a:solidFill>
                <a:latin typeface="Arial" pitchFamily="34" charset="0"/>
                <a:ea typeface="Times New Roman" pitchFamily="18" charset="0"/>
                <a:cs typeface="Arial" pitchFamily="34" charset="0"/>
              </a:rPr>
              <a:t>CO</a:t>
            </a:r>
            <a:r>
              <a:rPr lang="en-US" sz="2600" b="1" baseline="-30000" dirty="0">
                <a:solidFill>
                  <a:srgbClr val="7030A0"/>
                </a:solidFill>
                <a:latin typeface="Arial" pitchFamily="34" charset="0"/>
                <a:ea typeface="Times New Roman" pitchFamily="18" charset="0"/>
                <a:cs typeface="Arial" pitchFamily="34" charset="0"/>
              </a:rPr>
              <a:t>3</a:t>
            </a:r>
            <a:r>
              <a:rPr lang="en-US" sz="2600" b="1" dirty="0">
                <a:solidFill>
                  <a:srgbClr val="7030A0"/>
                </a:solidFill>
                <a:latin typeface="Arial" pitchFamily="34" charset="0"/>
                <a:ea typeface="Times New Roman" pitchFamily="18" charset="0"/>
                <a:cs typeface="Arial" pitchFamily="34" charset="0"/>
              </a:rPr>
              <a:t> + H</a:t>
            </a:r>
            <a:r>
              <a:rPr lang="en-US" sz="2600" b="1" baseline="-30000" dirty="0">
                <a:solidFill>
                  <a:srgbClr val="7030A0"/>
                </a:solidFill>
                <a:latin typeface="Arial" pitchFamily="34" charset="0"/>
                <a:ea typeface="Times New Roman" pitchFamily="18" charset="0"/>
                <a:cs typeface="Arial" pitchFamily="34" charset="0"/>
              </a:rPr>
              <a:t>2</a:t>
            </a:r>
            <a:r>
              <a:rPr lang="en-US" sz="2600" b="1" dirty="0">
                <a:solidFill>
                  <a:srgbClr val="7030A0"/>
                </a:solidFill>
                <a:latin typeface="Arial" pitchFamily="34" charset="0"/>
                <a:ea typeface="Times New Roman" pitchFamily="18" charset="0"/>
                <a:cs typeface="Arial" pitchFamily="34" charset="0"/>
              </a:rPr>
              <a:t>O</a:t>
            </a:r>
            <a:endParaRPr lang="ru-RU" sz="2600" b="1" dirty="0">
              <a:solidFill>
                <a:srgbClr val="7030A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600" b="1" dirty="0">
                <a:solidFill>
                  <a:srgbClr val="7030A0"/>
                </a:solidFill>
                <a:latin typeface="Arial" pitchFamily="34" charset="0"/>
                <a:ea typeface="Times New Roman" pitchFamily="18" charset="0"/>
                <a:cs typeface="Arial" pitchFamily="34" charset="0"/>
              </a:rPr>
              <a:t>Запомните: </a:t>
            </a:r>
            <a:endParaRPr lang="ru-RU" sz="2600" b="1" dirty="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a:solidFill>
                  <a:srgbClr val="A5002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основание + кислотный оксид → соль + вода</a:t>
            </a:r>
            <a:endParaRPr lang="ru-RU" sz="2600" b="1" dirty="0">
              <a:solidFill>
                <a:srgbClr val="A5002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42844" y="-24"/>
            <a:ext cx="8858312" cy="103412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u="sng" dirty="0">
                <a:solidFill>
                  <a:srgbClr val="7030A0"/>
                </a:solidFill>
                <a:latin typeface="Arial" pitchFamily="34" charset="0"/>
                <a:ea typeface="Times New Roman" pitchFamily="18" charset="0"/>
                <a:cs typeface="Arial" pitchFamily="34" charset="0"/>
              </a:rPr>
              <a:t>Кислотный оксид</a:t>
            </a:r>
            <a:r>
              <a:rPr lang="ru-RU" sz="2400" b="1" dirty="0">
                <a:solidFill>
                  <a:srgbClr val="7030A0"/>
                </a:solidFill>
                <a:latin typeface="Arial" pitchFamily="34" charset="0"/>
                <a:ea typeface="Times New Roman" pitchFamily="18" charset="0"/>
                <a:cs typeface="Arial" pitchFamily="34" charset="0"/>
              </a:rPr>
              <a:t> состоит из неметалла и кислорода. Кислотным оксидам соответствует кислота. Запишите и запомните:</a:t>
            </a:r>
            <a:endParaRPr lang="ru-RU" sz="2400" b="1" dirty="0">
              <a:latin typeface="Arial" pitchFamily="34" charset="0"/>
              <a:cs typeface="Arial" pitchFamily="34" charset="0"/>
            </a:endParaRPr>
          </a:p>
        </p:txBody>
      </p:sp>
      <p:graphicFrame>
        <p:nvGraphicFramePr>
          <p:cNvPr id="7" name="Таблица 6"/>
          <p:cNvGraphicFramePr>
            <a:graphicFrameLocks noGrp="1"/>
          </p:cNvGraphicFramePr>
          <p:nvPr/>
        </p:nvGraphicFramePr>
        <p:xfrm>
          <a:off x="71406" y="1052736"/>
          <a:ext cx="8929751" cy="4676013"/>
        </p:xfrm>
        <a:graphic>
          <a:graphicData uri="http://schemas.openxmlformats.org/drawingml/2006/table">
            <a:tbl>
              <a:tblPr>
                <a:tableStyleId>{35758FB7-9AC5-4552-8A53-C91805E547FA}</a:tableStyleId>
              </a:tblPr>
              <a:tblGrid>
                <a:gridCol w="1444742">
                  <a:extLst>
                    <a:ext uri="{9D8B030D-6E8A-4147-A177-3AD203B41FA5}">
                      <a16:colId xmlns:a16="http://schemas.microsoft.com/office/drawing/2014/main" val="20000"/>
                    </a:ext>
                  </a:extLst>
                </a:gridCol>
                <a:gridCol w="3223686">
                  <a:extLst>
                    <a:ext uri="{9D8B030D-6E8A-4147-A177-3AD203B41FA5}">
                      <a16:colId xmlns:a16="http://schemas.microsoft.com/office/drawing/2014/main" val="20001"/>
                    </a:ext>
                  </a:extLst>
                </a:gridCol>
                <a:gridCol w="1475984">
                  <a:extLst>
                    <a:ext uri="{9D8B030D-6E8A-4147-A177-3AD203B41FA5}">
                      <a16:colId xmlns:a16="http://schemas.microsoft.com/office/drawing/2014/main" val="20002"/>
                    </a:ext>
                  </a:extLst>
                </a:gridCol>
                <a:gridCol w="2785339">
                  <a:extLst>
                    <a:ext uri="{9D8B030D-6E8A-4147-A177-3AD203B41FA5}">
                      <a16:colId xmlns:a16="http://schemas.microsoft.com/office/drawing/2014/main" val="20003"/>
                    </a:ext>
                  </a:extLst>
                </a:gridCol>
              </a:tblGrid>
              <a:tr h="447729">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extLst>
                  <a:ext uri="{0D108BD9-81ED-4DB2-BD59-A6C34878D82A}">
                    <a16:rowId xmlns:a16="http://schemas.microsoft.com/office/drawing/2014/main" val="10000"/>
                  </a:ext>
                </a:extLst>
              </a:tr>
              <a:tr h="482169">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HF</a:t>
                      </a:r>
                      <a:r>
                        <a:rPr lang="ru-RU" sz="2250" b="1" dirty="0"/>
                        <a:t> – плавиковая (</a:t>
                      </a:r>
                      <a:r>
                        <a:rPr lang="ru-RU" sz="2250" b="1" dirty="0" err="1"/>
                        <a:t>фтористо-водородная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N</a:t>
                      </a:r>
                      <a:r>
                        <a:rPr lang="en-US" sz="2250" b="1" baseline="-25000"/>
                        <a:t>2</a:t>
                      </a:r>
                      <a:r>
                        <a:rPr lang="en-US" sz="2250" b="1"/>
                        <a:t>O</a:t>
                      </a:r>
                      <a:r>
                        <a:rPr lang="en-US"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2 </a:t>
                      </a:r>
                      <a:r>
                        <a:rPr lang="ru-RU" sz="2250" b="1"/>
                        <a:t>– азотистая</a:t>
                      </a:r>
                      <a:endParaRPr lang="ru-RU" sz="2250" b="1">
                        <a:latin typeface="Calibri"/>
                        <a:ea typeface="Times New Roman"/>
                        <a:cs typeface="Times New Roman"/>
                      </a:endParaRPr>
                    </a:p>
                  </a:txBody>
                  <a:tcPr marL="67384" marR="67384" marT="0" marB="0"/>
                </a:tc>
                <a:extLst>
                  <a:ext uri="{0D108BD9-81ED-4DB2-BD59-A6C34878D82A}">
                    <a16:rowId xmlns:a16="http://schemas.microsoft.com/office/drawing/2014/main" val="10001"/>
                  </a:ext>
                </a:extLst>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a:t>
                      </a:r>
                      <a:r>
                        <a:rPr lang="ru-RU" sz="2250" b="1" dirty="0"/>
                        <a:t> – соляная (</a:t>
                      </a:r>
                      <a:r>
                        <a:rPr lang="ru-RU" sz="2250" b="1" dirty="0" err="1"/>
                        <a:t>хлористо-водородная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N</a:t>
                      </a:r>
                      <a:r>
                        <a:rPr lang="en-US" sz="2250" b="1" baseline="-25000" dirty="0"/>
                        <a:t>2</a:t>
                      </a:r>
                      <a:r>
                        <a:rPr lang="en-US" sz="2250" b="1" dirty="0"/>
                        <a:t>O</a:t>
                      </a:r>
                      <a:r>
                        <a:rPr lang="en-US" sz="2250" b="1" baseline="-25000" dirty="0"/>
                        <a:t>5</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3 </a:t>
                      </a:r>
                      <a:r>
                        <a:rPr lang="ru-RU" sz="2250" b="1"/>
                        <a:t>– азотная</a:t>
                      </a:r>
                      <a:endParaRPr lang="ru-RU" sz="2250" b="1">
                        <a:latin typeface="Calibri"/>
                        <a:ea typeface="Times New Roman"/>
                        <a:cs typeface="Times New Roman"/>
                      </a:endParaRPr>
                    </a:p>
                  </a:txBody>
                  <a:tcPr marL="67384" marR="67384" marT="0" marB="0"/>
                </a:tc>
                <a:extLst>
                  <a:ext uri="{0D108BD9-81ED-4DB2-BD59-A6C34878D82A}">
                    <a16:rowId xmlns:a16="http://schemas.microsoft.com/office/drawing/2014/main" val="10002"/>
                  </a:ext>
                </a:extLst>
              </a:tr>
              <a:tr h="241085">
                <a:tc>
                  <a:txBody>
                    <a:bodyPr/>
                    <a:lstStyle/>
                    <a:p>
                      <a:pPr algn="ctr">
                        <a:lnSpc>
                          <a:spcPct val="85000"/>
                        </a:lnSpc>
                        <a:spcAft>
                          <a:spcPts val="0"/>
                        </a:spcAft>
                      </a:pPr>
                      <a:r>
                        <a:rPr lang="en-US" sz="2250" b="1"/>
                        <a:t>Cl</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dirty="0"/>
                        <a:t> – хлорноватистая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a:t>
                      </a:r>
                      <a:r>
                        <a:rPr lang="ru-RU" sz="2250" b="1"/>
                        <a:t> – сероводородная</a:t>
                      </a:r>
                      <a:endParaRPr lang="ru-RU" sz="2250" b="1">
                        <a:latin typeface="Calibri"/>
                        <a:ea typeface="Times New Roman"/>
                        <a:cs typeface="Times New Roman"/>
                      </a:endParaRPr>
                    </a:p>
                  </a:txBody>
                  <a:tcPr marL="67384" marR="67384" marT="0" marB="0"/>
                </a:tc>
                <a:extLst>
                  <a:ext uri="{0D108BD9-81ED-4DB2-BD59-A6C34878D82A}">
                    <a16:rowId xmlns:a16="http://schemas.microsoft.com/office/drawing/2014/main" val="10003"/>
                  </a:ext>
                </a:extLst>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2 </a:t>
                      </a:r>
                      <a:r>
                        <a:rPr lang="ru-RU" sz="2250" b="1"/>
                        <a:t>– хлористая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3 </a:t>
                      </a:r>
                      <a:r>
                        <a:rPr lang="ru-RU" sz="2250" b="1"/>
                        <a:t> - сернистая</a:t>
                      </a:r>
                      <a:endParaRPr lang="ru-RU" sz="2250" b="1">
                        <a:latin typeface="Calibri"/>
                        <a:ea typeface="Times New Roman"/>
                        <a:cs typeface="Times New Roman"/>
                      </a:endParaRPr>
                    </a:p>
                  </a:txBody>
                  <a:tcPr marL="67384" marR="67384" marT="0" marB="0"/>
                </a:tc>
                <a:extLst>
                  <a:ext uri="{0D108BD9-81ED-4DB2-BD59-A6C34878D82A}">
                    <a16:rowId xmlns:a16="http://schemas.microsoft.com/office/drawing/2014/main" val="10004"/>
                  </a:ext>
                </a:extLst>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baseline="-25000" dirty="0"/>
                        <a:t>3 </a:t>
                      </a:r>
                      <a:r>
                        <a:rPr lang="ru-RU" sz="2250" b="1" dirty="0"/>
                        <a:t>– хлорноватая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4 </a:t>
                      </a:r>
                      <a:r>
                        <a:rPr lang="ru-RU" sz="2250" b="1"/>
                        <a:t> – серная</a:t>
                      </a:r>
                      <a:endParaRPr lang="ru-RU" sz="2250" b="1">
                        <a:latin typeface="Calibri"/>
                        <a:ea typeface="Times New Roman"/>
                        <a:cs typeface="Times New Roman"/>
                      </a:endParaRPr>
                    </a:p>
                  </a:txBody>
                  <a:tcPr marL="67384" marR="67384" marT="0" marB="0"/>
                </a:tc>
                <a:extLst>
                  <a:ext uri="{0D108BD9-81ED-4DB2-BD59-A6C34878D82A}">
                    <a16:rowId xmlns:a16="http://schemas.microsoft.com/office/drawing/2014/main" val="10005"/>
                  </a:ext>
                </a:extLst>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7</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4 </a:t>
                      </a:r>
                      <a:r>
                        <a:rPr lang="ru-RU" sz="2250" b="1"/>
                        <a:t>- хлорная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P</a:t>
                      </a:r>
                      <a:r>
                        <a:rPr lang="en-US" sz="2250" b="1" baseline="-25000" dirty="0"/>
                        <a:t>2</a:t>
                      </a:r>
                      <a:r>
                        <a:rPr lang="en-US" sz="2250" b="1" dirty="0"/>
                        <a:t>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en-US" sz="2250" b="1" baseline="-25000" dirty="0"/>
                        <a:t>3 </a:t>
                      </a:r>
                      <a:r>
                        <a:rPr lang="ru-RU" sz="2250" b="1" dirty="0"/>
                        <a:t>– фосфористая</a:t>
                      </a:r>
                      <a:endParaRPr lang="ru-RU" sz="2250" b="1" dirty="0">
                        <a:latin typeface="Calibri"/>
                        <a:ea typeface="Times New Roman"/>
                        <a:cs typeface="Times New Roman"/>
                      </a:endParaRPr>
                    </a:p>
                  </a:txBody>
                  <a:tcPr marL="67384" marR="67384" marT="0" marB="0"/>
                </a:tc>
                <a:extLst>
                  <a:ext uri="{0D108BD9-81ED-4DB2-BD59-A6C34878D82A}">
                    <a16:rowId xmlns:a16="http://schemas.microsoft.com/office/drawing/2014/main" val="10006"/>
                  </a:ext>
                </a:extLst>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a:t>
                      </a:r>
                      <a:r>
                        <a:rPr lang="ru-RU" sz="2250" b="1"/>
                        <a:t> – бромисто-водородная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P</a:t>
                      </a:r>
                      <a:r>
                        <a:rPr lang="en-US" sz="2250" b="1" baseline="-25000"/>
                        <a:t>2</a:t>
                      </a:r>
                      <a:r>
                        <a:rPr lang="en-US" sz="2250" b="1"/>
                        <a:t>O</a:t>
                      </a:r>
                      <a:r>
                        <a:rPr lang="en-US"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ru-RU" sz="2250" b="1" baseline="-25000" dirty="0"/>
                        <a:t>4 </a:t>
                      </a:r>
                      <a:r>
                        <a:rPr lang="ru-RU" sz="2250" b="1" dirty="0"/>
                        <a:t> – ортофосфорная</a:t>
                      </a:r>
                      <a:endParaRPr lang="ru-RU" sz="2250" b="1" dirty="0">
                        <a:latin typeface="Calibri"/>
                        <a:ea typeface="Times New Roman"/>
                        <a:cs typeface="Times New Roman"/>
                      </a:endParaRPr>
                    </a:p>
                  </a:txBody>
                  <a:tcPr marL="67384" marR="67384" marT="0" marB="0"/>
                </a:tc>
                <a:extLst>
                  <a:ext uri="{0D108BD9-81ED-4DB2-BD59-A6C34878D82A}">
                    <a16:rowId xmlns:a16="http://schemas.microsoft.com/office/drawing/2014/main" val="10007"/>
                  </a:ext>
                </a:extLst>
              </a:tr>
              <a:tr h="241085">
                <a:tc>
                  <a:txBody>
                    <a:bodyPr/>
                    <a:lstStyle/>
                    <a:p>
                      <a:pPr algn="ctr">
                        <a:lnSpc>
                          <a:spcPct val="85000"/>
                        </a:lnSpc>
                        <a:spcAft>
                          <a:spcPts val="0"/>
                        </a:spcAft>
                      </a:pPr>
                      <a:r>
                        <a:rPr lang="en-US" sz="2250" b="1"/>
                        <a:t>Br</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HBrO</a:t>
                      </a:r>
                      <a:r>
                        <a:rPr lang="ru-RU" sz="2250" b="1"/>
                        <a:t> – бромноватистая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CO</a:t>
                      </a:r>
                      <a:r>
                        <a:rPr lang="en-US" sz="2250" b="1" baseline="-25000"/>
                        <a:t>2</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a:t>CO</a:t>
                      </a:r>
                      <a:r>
                        <a:rPr lang="ru-RU" sz="2250" b="1" baseline="-25000" dirty="0"/>
                        <a:t>3</a:t>
                      </a:r>
                      <a:r>
                        <a:rPr lang="ru-RU" sz="2250" b="1" dirty="0"/>
                        <a:t> – угольная</a:t>
                      </a:r>
                      <a:endParaRPr lang="ru-RU" sz="2250" b="1" dirty="0">
                        <a:latin typeface="Calibri"/>
                        <a:ea typeface="Times New Roman"/>
                        <a:cs typeface="Times New Roman"/>
                      </a:endParaRPr>
                    </a:p>
                  </a:txBody>
                  <a:tcPr marL="67384" marR="67384" marT="0" marB="0"/>
                </a:tc>
                <a:extLst>
                  <a:ext uri="{0D108BD9-81ED-4DB2-BD59-A6C34878D82A}">
                    <a16:rowId xmlns:a16="http://schemas.microsoft.com/office/drawing/2014/main" val="10008"/>
                  </a:ext>
                </a:extLst>
              </a:tr>
              <a:tr h="241085">
                <a:tc>
                  <a:txBody>
                    <a:bodyPr/>
                    <a:lstStyle/>
                    <a:p>
                      <a:pPr algn="ctr">
                        <a:lnSpc>
                          <a:spcPct val="85000"/>
                        </a:lnSpc>
                        <a:spcAft>
                          <a:spcPts val="0"/>
                        </a:spcAft>
                      </a:pPr>
                      <a:r>
                        <a:rPr lang="en-US" sz="2250" b="1" dirty="0"/>
                        <a:t>SiO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err="1"/>
                        <a:t>SiO</a:t>
                      </a:r>
                      <a:r>
                        <a:rPr lang="ru-RU" sz="2250" b="1" baseline="-25000" dirty="0"/>
                        <a:t>3 </a:t>
                      </a:r>
                      <a:r>
                        <a:rPr lang="ru-RU" sz="2250" b="1" dirty="0"/>
                        <a:t>– кремниевая</a:t>
                      </a:r>
                      <a:endParaRPr lang="ru-RU" sz="2250" b="1" dirty="0">
                        <a:latin typeface="Calibri"/>
                        <a:ea typeface="Times New Roman"/>
                        <a:cs typeface="Times New Roman"/>
                      </a:endParaRPr>
                    </a:p>
                  </a:txBody>
                  <a:tcPr marL="67384" marR="67384" marT="0" marB="0"/>
                </a:tc>
                <a:tc>
                  <a:txBody>
                    <a:bodyPr/>
                    <a:lstStyle/>
                    <a:p>
                      <a:endParaRPr lang="ru-RU" sz="2250"/>
                    </a:p>
                  </a:txBody>
                  <a:tcPr marL="67384" marR="67384" marT="0" marB="0"/>
                </a:tc>
                <a:tc>
                  <a:txBody>
                    <a:bodyPr/>
                    <a:lstStyle/>
                    <a:p>
                      <a:endParaRPr lang="ru-RU" sz="2250" dirty="0"/>
                    </a:p>
                  </a:txBody>
                  <a:tcPr marL="67384" marR="67384" marT="0" marB="0"/>
                </a:tc>
                <a:extLst>
                  <a:ext uri="{0D108BD9-81ED-4DB2-BD59-A6C34878D82A}">
                    <a16:rowId xmlns:a16="http://schemas.microsoft.com/office/drawing/2014/main" val="10009"/>
                  </a:ext>
                </a:extLst>
              </a:tr>
            </a:tbl>
          </a:graphicData>
        </a:graphic>
      </p:graphicFrame>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142844" y="142852"/>
            <a:ext cx="8858312" cy="3624069"/>
          </a:xfrm>
          <a:prstGeom prst="rect">
            <a:avLst/>
          </a:prstGeom>
        </p:spPr>
        <p:txBody>
          <a:bodyPr wrap="square">
            <a:spAutoFit/>
          </a:bodyPr>
          <a:lstStyle/>
          <a:p>
            <a:pPr marL="357188" indent="-357188" algn="just">
              <a:lnSpc>
                <a:spcPct val="85000"/>
              </a:lnSpc>
            </a:pPr>
            <a:r>
              <a:rPr lang="ru-RU" sz="2700" b="1" dirty="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u="sng" dirty="0">
                <a:solidFill>
                  <a:srgbClr val="FF0000"/>
                </a:solidFill>
                <a:latin typeface="Arial" pitchFamily="34" charset="0"/>
                <a:cs typeface="Arial" pitchFamily="34" charset="0"/>
              </a:rPr>
              <a:t>1) 7 </a:t>
            </a:r>
            <a:r>
              <a:rPr lang="ru-RU" sz="2700" b="1" dirty="0">
                <a:latin typeface="Arial" pitchFamily="34" charset="0"/>
                <a:cs typeface="Arial" pitchFamily="34" charset="0"/>
              </a:rPr>
              <a:t>                    2) 5                     3) 6                    4) 4</a:t>
            </a:r>
          </a:p>
          <a:p>
            <a:pPr marL="357188" algn="ctr">
              <a:lnSpc>
                <a:spcPct val="85000"/>
              </a:lnSpc>
            </a:pPr>
            <a:r>
              <a:rPr lang="ru-RU" sz="2700" b="1" dirty="0">
                <a:solidFill>
                  <a:srgbClr val="7030A0"/>
                </a:solidFill>
                <a:latin typeface="Arial" pitchFamily="34" charset="0"/>
                <a:cs typeface="Arial" pitchFamily="34" charset="0"/>
              </a:rPr>
              <a:t>2</a:t>
            </a:r>
            <a:r>
              <a:rPr lang="en-US" sz="2700" b="1" dirty="0">
                <a:solidFill>
                  <a:srgbClr val="7030A0"/>
                </a:solidFill>
                <a:latin typeface="Arial" pitchFamily="34" charset="0"/>
                <a:cs typeface="Arial" pitchFamily="34" charset="0"/>
              </a:rPr>
              <a:t>Na</a:t>
            </a:r>
            <a:r>
              <a:rPr lang="ru-RU" sz="2700" b="1" dirty="0">
                <a:solidFill>
                  <a:srgbClr val="7030A0"/>
                </a:solidFill>
                <a:latin typeface="Arial" pitchFamily="34" charset="0"/>
                <a:cs typeface="Arial" pitchFamily="34" charset="0"/>
              </a:rPr>
              <a:t> + 2</a:t>
            </a:r>
            <a:r>
              <a:rPr lang="en-US" sz="2700" b="1" dirty="0">
                <a:solidFill>
                  <a:srgbClr val="7030A0"/>
                </a:solidFill>
                <a:latin typeface="Arial" pitchFamily="34" charset="0"/>
                <a:cs typeface="Arial" pitchFamily="34" charset="0"/>
              </a:rPr>
              <a:t>H</a:t>
            </a:r>
            <a:r>
              <a:rPr lang="ru-RU" sz="2700" b="1" baseline="-25000" dirty="0">
                <a:solidFill>
                  <a:srgbClr val="7030A0"/>
                </a:solidFill>
                <a:latin typeface="Arial" pitchFamily="34" charset="0"/>
                <a:cs typeface="Arial" pitchFamily="34" charset="0"/>
              </a:rPr>
              <a:t>2</a:t>
            </a:r>
            <a:r>
              <a:rPr lang="en-US" sz="2700" b="1" dirty="0">
                <a:solidFill>
                  <a:srgbClr val="7030A0"/>
                </a:solidFill>
                <a:latin typeface="Arial" pitchFamily="34" charset="0"/>
                <a:cs typeface="Arial" pitchFamily="34" charset="0"/>
              </a:rPr>
              <a:t>O</a:t>
            </a:r>
            <a:r>
              <a:rPr lang="ru-RU" sz="2700" b="1" dirty="0">
                <a:solidFill>
                  <a:srgbClr val="7030A0"/>
                </a:solidFill>
                <a:latin typeface="Arial" pitchFamily="34" charset="0"/>
                <a:cs typeface="Arial" pitchFamily="34" charset="0"/>
              </a:rPr>
              <a:t> = 2</a:t>
            </a:r>
            <a:r>
              <a:rPr lang="en-US" sz="2700" b="1" dirty="0" err="1">
                <a:solidFill>
                  <a:srgbClr val="7030A0"/>
                </a:solidFill>
                <a:latin typeface="Arial" pitchFamily="34" charset="0"/>
                <a:cs typeface="Arial" pitchFamily="34" charset="0"/>
              </a:rPr>
              <a:t>NaOH</a:t>
            </a:r>
            <a:r>
              <a:rPr lang="ru-RU" sz="2700" b="1" dirty="0">
                <a:solidFill>
                  <a:srgbClr val="7030A0"/>
                </a:solidFill>
                <a:latin typeface="Arial" pitchFamily="34" charset="0"/>
                <a:cs typeface="Arial" pitchFamily="34" charset="0"/>
              </a:rPr>
              <a:t> + </a:t>
            </a:r>
            <a:r>
              <a:rPr lang="en-US" sz="2700" b="1" dirty="0">
                <a:solidFill>
                  <a:srgbClr val="7030A0"/>
                </a:solidFill>
                <a:latin typeface="Arial" pitchFamily="34" charset="0"/>
                <a:cs typeface="Arial" pitchFamily="34" charset="0"/>
              </a:rPr>
              <a:t>H</a:t>
            </a:r>
            <a:r>
              <a:rPr lang="ru-RU" sz="2700" b="1" baseline="-25000" dirty="0">
                <a:solidFill>
                  <a:srgbClr val="7030A0"/>
                </a:solidFill>
                <a:latin typeface="Arial" pitchFamily="34" charset="0"/>
                <a:cs typeface="Arial" pitchFamily="34" charset="0"/>
              </a:rPr>
              <a:t>2</a:t>
            </a:r>
            <a:endParaRPr lang="ru-RU" sz="2700" b="1" dirty="0">
              <a:solidFill>
                <a:srgbClr val="7030A0"/>
              </a:solidFill>
              <a:latin typeface="Arial" pitchFamily="34" charset="0"/>
              <a:cs typeface="Arial" pitchFamily="34" charset="0"/>
            </a:endParaRPr>
          </a:p>
          <a:p>
            <a:pPr marL="357188" algn="ctr">
              <a:lnSpc>
                <a:spcPct val="85000"/>
              </a:lnSpc>
            </a:pPr>
            <a:r>
              <a:rPr lang="ru-RU" sz="2700" b="1" dirty="0">
                <a:solidFill>
                  <a:srgbClr val="7030A0"/>
                </a:solidFill>
                <a:latin typeface="Arial" pitchFamily="34" charset="0"/>
                <a:cs typeface="Arial" pitchFamily="34" charset="0"/>
              </a:rPr>
              <a:t>2 + 2 + 2 + 1 = 7</a:t>
            </a:r>
          </a:p>
          <a:p>
            <a:pPr marL="357188" algn="just">
              <a:lnSpc>
                <a:spcPct val="85000"/>
              </a:lnSpc>
            </a:pPr>
            <a:r>
              <a:rPr lang="ru-RU" sz="2700" b="1" dirty="0">
                <a:solidFill>
                  <a:srgbClr val="7030A0"/>
                </a:solidFill>
                <a:latin typeface="Arial" pitchFamily="34" charset="0"/>
                <a:cs typeface="Arial" pitchFamily="34" charset="0"/>
              </a:rPr>
              <a:t>Запомните: </a:t>
            </a:r>
          </a:p>
          <a:p>
            <a:pPr marL="357188" algn="ctr">
              <a:lnSpc>
                <a:spcPct val="85000"/>
              </a:lnSpc>
            </a:pPr>
            <a:r>
              <a:rPr lang="ru-RU" sz="2700" b="1" dirty="0">
                <a:solidFill>
                  <a:srgbClr val="990000"/>
                </a:solidFill>
                <a:effectLst>
                  <a:outerShdw blurRad="38100" dist="38100" dir="2700000" algn="tl">
                    <a:srgbClr val="000000">
                      <a:alpha val="43137"/>
                    </a:srgbClr>
                  </a:outerShdw>
                </a:effectLst>
                <a:latin typeface="Arial" pitchFamily="34" charset="0"/>
                <a:cs typeface="Arial" pitchFamily="34" charset="0"/>
              </a:rPr>
              <a:t>активный металл + вода → основание + </a:t>
            </a:r>
            <a:r>
              <a:rPr lang="en-US" sz="2700" b="1" dirty="0">
                <a:solidFill>
                  <a:srgbClr val="990000"/>
                </a:solidFill>
                <a:effectLst>
                  <a:outerShdw blurRad="38100" dist="38100" dir="2700000" algn="tl">
                    <a:srgbClr val="000000">
                      <a:alpha val="43137"/>
                    </a:srgbClr>
                  </a:outerShdw>
                </a:effectLst>
                <a:latin typeface="Arial" pitchFamily="34" charset="0"/>
                <a:cs typeface="Arial" pitchFamily="34" charset="0"/>
              </a:rPr>
              <a:t>H</a:t>
            </a:r>
            <a:r>
              <a:rPr lang="ru-RU" sz="2700" b="1" baseline="-25000" dirty="0">
                <a:solidFill>
                  <a:srgbClr val="990000"/>
                </a:solidFill>
                <a:effectLst>
                  <a:outerShdw blurRad="38100" dist="38100" dir="2700000" algn="tl">
                    <a:srgbClr val="000000">
                      <a:alpha val="43137"/>
                    </a:srgbClr>
                  </a:outerShdw>
                </a:effectLst>
                <a:latin typeface="Arial" pitchFamily="34" charset="0"/>
                <a:cs typeface="Arial" pitchFamily="34" charset="0"/>
              </a:rPr>
              <a:t>2</a:t>
            </a:r>
            <a:endParaRPr lang="ru-RU" sz="2700" b="1" dirty="0">
              <a:solidFill>
                <a:srgbClr val="990000"/>
              </a:solidFill>
              <a:effectLst>
                <a:outerShdw blurRad="38100" dist="38100" dir="2700000" algn="tl">
                  <a:srgbClr val="000000">
                    <a:alpha val="43137"/>
                  </a:srgbClr>
                </a:outerShdw>
              </a:effectLst>
              <a:latin typeface="Arial" pitchFamily="34" charset="0"/>
              <a:cs typeface="Arial" pitchFamily="34" charset="0"/>
            </a:endParaRPr>
          </a:p>
          <a:p>
            <a:pPr indent="446088" algn="just">
              <a:lnSpc>
                <a:spcPct val="85000"/>
              </a:lnSpc>
            </a:pPr>
            <a:r>
              <a:rPr lang="ru-RU" sz="2700" b="1" dirty="0">
                <a:solidFill>
                  <a:srgbClr val="7030A0"/>
                </a:solidFill>
                <a:latin typeface="Arial" pitchFamily="34" charset="0"/>
                <a:cs typeface="Arial" pitchFamily="34" charset="0"/>
              </a:rPr>
              <a:t>Активные металлы – элементы 1 и 2 группы главной подгруппы (кроме водорода и бериллия). постарайтесь запомнить:</a:t>
            </a:r>
          </a:p>
        </p:txBody>
      </p:sp>
      <p:graphicFrame>
        <p:nvGraphicFramePr>
          <p:cNvPr id="17" name="Таблица 16"/>
          <p:cNvGraphicFramePr>
            <a:graphicFrameLocks noGrp="1"/>
          </p:cNvGraphicFramePr>
          <p:nvPr>
            <p:extLst>
              <p:ext uri="{D42A27DB-BD31-4B8C-83A1-F6EECF244321}">
                <p14:modId xmlns:p14="http://schemas.microsoft.com/office/powerpoint/2010/main" val="2413964592"/>
              </p:ext>
            </p:extLst>
          </p:nvPr>
        </p:nvGraphicFramePr>
        <p:xfrm>
          <a:off x="107504" y="3857628"/>
          <a:ext cx="8715438" cy="2020824"/>
        </p:xfrm>
        <a:graphic>
          <a:graphicData uri="http://schemas.openxmlformats.org/drawingml/2006/table">
            <a:tbl>
              <a:tblPr>
                <a:tableStyleId>{35758FB7-9AC5-4552-8A53-C91805E547FA}</a:tableStyleId>
              </a:tblPr>
              <a:tblGrid>
                <a:gridCol w="1188638">
                  <a:extLst>
                    <a:ext uri="{9D8B030D-6E8A-4147-A177-3AD203B41FA5}">
                      <a16:colId xmlns:a16="http://schemas.microsoft.com/office/drawing/2014/main" val="20000"/>
                    </a:ext>
                  </a:extLst>
                </a:gridCol>
                <a:gridCol w="1320916">
                  <a:extLst>
                    <a:ext uri="{9D8B030D-6E8A-4147-A177-3AD203B41FA5}">
                      <a16:colId xmlns:a16="http://schemas.microsoft.com/office/drawing/2014/main" val="20001"/>
                    </a:ext>
                  </a:extLst>
                </a:gridCol>
                <a:gridCol w="3300427">
                  <a:extLst>
                    <a:ext uri="{9D8B030D-6E8A-4147-A177-3AD203B41FA5}">
                      <a16:colId xmlns:a16="http://schemas.microsoft.com/office/drawing/2014/main" val="20002"/>
                    </a:ext>
                  </a:extLst>
                </a:gridCol>
                <a:gridCol w="2905457">
                  <a:extLst>
                    <a:ext uri="{9D8B030D-6E8A-4147-A177-3AD203B41FA5}">
                      <a16:colId xmlns:a16="http://schemas.microsoft.com/office/drawing/2014/main" val="20003"/>
                    </a:ext>
                  </a:extLst>
                </a:gridCol>
              </a:tblGrid>
              <a:tr h="0">
                <a:tc>
                  <a:txBody>
                    <a:bodyPr/>
                    <a:lstStyle/>
                    <a:p>
                      <a:pPr algn="ctr">
                        <a:lnSpc>
                          <a:spcPct val="85000"/>
                        </a:lnSpc>
                        <a:spcAft>
                          <a:spcPts val="0"/>
                        </a:spcAft>
                        <a:tabLst>
                          <a:tab pos="2637155" algn="ctr"/>
                          <a:tab pos="5274310" algn="r"/>
                          <a:tab pos="449580" algn="l"/>
                        </a:tabLst>
                      </a:pPr>
                      <a:r>
                        <a:rPr lang="ru-RU" sz="2600" b="1" dirty="0">
                          <a:solidFill>
                            <a:srgbClr val="7030A0"/>
                          </a:solidFill>
                        </a:rPr>
                        <a:t>№ </a:t>
                      </a:r>
                      <a:r>
                        <a:rPr lang="ru-RU" sz="2600" b="1" dirty="0" err="1">
                          <a:solidFill>
                            <a:srgbClr val="7030A0"/>
                          </a:solidFill>
                        </a:rPr>
                        <a:t>груп-пы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Подгруппа </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Групповые  названия химических элементов</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Химические  элементы</a:t>
                      </a:r>
                      <a:endParaRPr lang="ru-RU" sz="2600" b="1">
                        <a:solidFill>
                          <a:srgbClr val="7030A0"/>
                        </a:solidFill>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Щелочные 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a:solidFill>
                            <a:srgbClr val="7030A0"/>
                          </a:solidFill>
                        </a:rPr>
                        <a:t>Li, Na, K, Rb, Cs, Fr</a:t>
                      </a:r>
                      <a:endParaRPr lang="ru-RU" sz="2600" b="1">
                        <a:solidFill>
                          <a:srgbClr val="7030A0"/>
                        </a:solidFill>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err="1">
                          <a:solidFill>
                            <a:srgbClr val="7030A0"/>
                          </a:solidFill>
                        </a:rPr>
                        <a:t>Щелочноземель-ные</a:t>
                      </a:r>
                      <a:r>
                        <a:rPr lang="ru-RU" sz="2600" b="1" dirty="0">
                          <a:solidFill>
                            <a:srgbClr val="7030A0"/>
                          </a:solidFill>
                        </a:rPr>
                        <a:t> 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dirty="0">
                          <a:solidFill>
                            <a:srgbClr val="7030A0"/>
                          </a:solidFill>
                        </a:rPr>
                        <a:t>Ca, </a:t>
                      </a:r>
                      <a:r>
                        <a:rPr lang="en-US" sz="2600" b="1" dirty="0" err="1">
                          <a:solidFill>
                            <a:srgbClr val="7030A0"/>
                          </a:solidFill>
                        </a:rPr>
                        <a:t>Sr</a:t>
                      </a:r>
                      <a:r>
                        <a:rPr lang="en-US" sz="2600" b="1" dirty="0">
                          <a:solidFill>
                            <a:srgbClr val="7030A0"/>
                          </a:solidFill>
                        </a:rPr>
                        <a:t>, </a:t>
                      </a:r>
                      <a:r>
                        <a:rPr lang="en-US" sz="2600" b="1" dirty="0" err="1">
                          <a:solidFill>
                            <a:srgbClr val="7030A0"/>
                          </a:solidFill>
                        </a:rPr>
                        <a:t>Ba</a:t>
                      </a:r>
                      <a:r>
                        <a:rPr lang="en-US" sz="2600" b="1" dirty="0">
                          <a:solidFill>
                            <a:srgbClr val="7030A0"/>
                          </a:solidFill>
                        </a:rPr>
                        <a:t>, Ra</a:t>
                      </a:r>
                      <a:endParaRPr lang="ru-RU" sz="2600" b="1" dirty="0">
                        <a:solidFill>
                          <a:srgbClr val="7030A0"/>
                        </a:solidFill>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pic>
        <p:nvPicPr>
          <p:cNvPr id="1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Рисунок 8"/>
          <p:cNvPicPr/>
          <p:nvPr/>
        </p:nvPicPr>
        <p:blipFill>
          <a:blip r:embed="rId3" cstate="print"/>
          <a:srcRect/>
          <a:stretch>
            <a:fillRect/>
          </a:stretch>
        </p:blipFill>
        <p:spPr bwMode="auto">
          <a:xfrm>
            <a:off x="3857620" y="3627496"/>
            <a:ext cx="4527227" cy="1801768"/>
          </a:xfrm>
          <a:prstGeom prst="rect">
            <a:avLst/>
          </a:prstGeom>
          <a:noFill/>
          <a:ln w="9525">
            <a:noFill/>
            <a:miter lim="800000"/>
            <a:headEnd/>
            <a:tailEnd/>
          </a:ln>
        </p:spPr>
      </p:pic>
      <p:pic>
        <p:nvPicPr>
          <p:cNvPr id="10" name="Рисунок 9" descr="D:\23.05.13-домашние документы\Виртуальные лекции 2015\Химия\сложные в-ва\оксиды\оксиды кальция\gashenieisvesti.jpg"/>
          <p:cNvPicPr/>
          <p:nvPr/>
        </p:nvPicPr>
        <p:blipFill>
          <a:blip r:embed="rId4" cstate="print"/>
          <a:srcRect l="2188" b="12903"/>
          <a:stretch>
            <a:fillRect/>
          </a:stretch>
        </p:blipFill>
        <p:spPr bwMode="auto">
          <a:xfrm>
            <a:off x="71406" y="5453086"/>
            <a:ext cx="4622800" cy="1333500"/>
          </a:xfrm>
          <a:prstGeom prst="rect">
            <a:avLst/>
          </a:prstGeom>
          <a:noFill/>
          <a:ln>
            <a:noFill/>
          </a:ln>
          <a:effectLst/>
        </p:spPr>
      </p:pic>
      <p:sp>
        <p:nvSpPr>
          <p:cNvPr id="14" name="Прямоугольник 13"/>
          <p:cNvSpPr/>
          <p:nvPr/>
        </p:nvSpPr>
        <p:spPr>
          <a:xfrm>
            <a:off x="142844" y="357166"/>
            <a:ext cx="8858312" cy="3624069"/>
          </a:xfrm>
          <a:prstGeom prst="rect">
            <a:avLst/>
          </a:prstGeom>
        </p:spPr>
        <p:txBody>
          <a:bodyPr wrap="square">
            <a:spAutoFit/>
          </a:bodyPr>
          <a:lstStyle/>
          <a:p>
            <a:pPr marL="357188" indent="-357188" algn="just">
              <a:lnSpc>
                <a:spcPct val="85000"/>
              </a:lnSpc>
            </a:pPr>
            <a:r>
              <a:rPr lang="ru-RU" sz="2700" b="1" dirty="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a:latin typeface="Arial" pitchFamily="34" charset="0"/>
                <a:cs typeface="Arial" pitchFamily="34" charset="0"/>
              </a:rPr>
              <a:t>1) 6                     2) 5                     </a:t>
            </a:r>
            <a:r>
              <a:rPr lang="ru-RU" sz="2700" b="1" u="sng" dirty="0">
                <a:solidFill>
                  <a:srgbClr val="FF0000"/>
                </a:solidFill>
                <a:latin typeface="Arial" pitchFamily="34" charset="0"/>
                <a:cs typeface="Arial" pitchFamily="34" charset="0"/>
              </a:rPr>
              <a:t>3) 3 </a:t>
            </a:r>
            <a:r>
              <a:rPr lang="ru-RU" sz="2700" b="1" dirty="0">
                <a:latin typeface="Arial" pitchFamily="34" charset="0"/>
                <a:cs typeface="Arial" pitchFamily="34" charset="0"/>
              </a:rPr>
              <a:t>                   4) 4</a:t>
            </a:r>
          </a:p>
          <a:p>
            <a:pPr marL="357188" algn="ctr">
              <a:lnSpc>
                <a:spcPct val="85000"/>
              </a:lnSpc>
            </a:pPr>
            <a:r>
              <a:rPr lang="ru-RU" sz="2700" b="1" dirty="0">
                <a:latin typeface="Arial" pitchFamily="34" charset="0"/>
                <a:cs typeface="Arial" pitchFamily="34" charset="0"/>
              </a:rPr>
              <a:t> </a:t>
            </a:r>
            <a:r>
              <a:rPr lang="ru-RU" sz="2700" b="1" dirty="0">
                <a:solidFill>
                  <a:srgbClr val="7030A0"/>
                </a:solidFill>
                <a:latin typeface="Arial" pitchFamily="34" charset="0"/>
                <a:cs typeface="Arial" pitchFamily="34" charset="0"/>
              </a:rPr>
              <a:t>С</a:t>
            </a:r>
            <a:r>
              <a:rPr lang="en-US" sz="2700" b="1" dirty="0">
                <a:solidFill>
                  <a:srgbClr val="7030A0"/>
                </a:solidFill>
                <a:latin typeface="Arial" pitchFamily="34" charset="0"/>
                <a:cs typeface="Arial" pitchFamily="34" charset="0"/>
              </a:rPr>
              <a:t>a</a:t>
            </a:r>
            <a:r>
              <a:rPr lang="ru-RU" sz="2700" b="1" dirty="0">
                <a:solidFill>
                  <a:srgbClr val="7030A0"/>
                </a:solidFill>
                <a:latin typeface="Arial" pitchFamily="34" charset="0"/>
                <a:cs typeface="Arial" pitchFamily="34" charset="0"/>
              </a:rPr>
              <a:t>О + </a:t>
            </a:r>
            <a:r>
              <a:rPr lang="en-US" sz="2700" b="1" dirty="0">
                <a:solidFill>
                  <a:srgbClr val="7030A0"/>
                </a:solidFill>
                <a:latin typeface="Arial" pitchFamily="34" charset="0"/>
                <a:cs typeface="Arial" pitchFamily="34" charset="0"/>
              </a:rPr>
              <a:t>H</a:t>
            </a:r>
            <a:r>
              <a:rPr lang="ru-RU" sz="2700" b="1" baseline="-25000" dirty="0">
                <a:solidFill>
                  <a:srgbClr val="7030A0"/>
                </a:solidFill>
                <a:latin typeface="Arial" pitchFamily="34" charset="0"/>
                <a:cs typeface="Arial" pitchFamily="34" charset="0"/>
              </a:rPr>
              <a:t>2</a:t>
            </a:r>
            <a:r>
              <a:rPr lang="en-US" sz="2700" b="1" dirty="0">
                <a:solidFill>
                  <a:srgbClr val="7030A0"/>
                </a:solidFill>
                <a:latin typeface="Arial" pitchFamily="34" charset="0"/>
                <a:cs typeface="Arial" pitchFamily="34" charset="0"/>
              </a:rPr>
              <a:t>O</a:t>
            </a:r>
            <a:r>
              <a:rPr lang="ru-RU" sz="2700" b="1" dirty="0">
                <a:solidFill>
                  <a:srgbClr val="7030A0"/>
                </a:solidFill>
                <a:latin typeface="Arial" pitchFamily="34" charset="0"/>
                <a:cs typeface="Arial" pitchFamily="34" charset="0"/>
              </a:rPr>
              <a:t> = С</a:t>
            </a:r>
            <a:r>
              <a:rPr lang="en-US" sz="2700" b="1" dirty="0">
                <a:solidFill>
                  <a:srgbClr val="7030A0"/>
                </a:solidFill>
                <a:latin typeface="Arial" pitchFamily="34" charset="0"/>
                <a:cs typeface="Arial" pitchFamily="34" charset="0"/>
              </a:rPr>
              <a:t>a</a:t>
            </a:r>
            <a:r>
              <a:rPr lang="ru-RU" sz="2700" b="1" dirty="0">
                <a:solidFill>
                  <a:srgbClr val="7030A0"/>
                </a:solidFill>
                <a:latin typeface="Arial" pitchFamily="34" charset="0"/>
                <a:cs typeface="Arial" pitchFamily="34" charset="0"/>
              </a:rPr>
              <a:t>(</a:t>
            </a:r>
            <a:r>
              <a:rPr lang="en-US" sz="2700" b="1" dirty="0">
                <a:solidFill>
                  <a:srgbClr val="7030A0"/>
                </a:solidFill>
                <a:latin typeface="Arial" pitchFamily="34" charset="0"/>
                <a:cs typeface="Arial" pitchFamily="34" charset="0"/>
              </a:rPr>
              <a:t>OH</a:t>
            </a:r>
            <a:r>
              <a:rPr lang="ru-RU" sz="2700" b="1" dirty="0">
                <a:solidFill>
                  <a:srgbClr val="7030A0"/>
                </a:solidFill>
                <a:latin typeface="Arial" pitchFamily="34" charset="0"/>
                <a:cs typeface="Arial" pitchFamily="34" charset="0"/>
              </a:rPr>
              <a:t>)</a:t>
            </a:r>
            <a:r>
              <a:rPr lang="ru-RU" sz="2700" b="1" baseline="-25000" dirty="0">
                <a:solidFill>
                  <a:srgbClr val="7030A0"/>
                </a:solidFill>
                <a:latin typeface="Arial" pitchFamily="34" charset="0"/>
                <a:cs typeface="Arial" pitchFamily="34" charset="0"/>
              </a:rPr>
              <a:t>2</a:t>
            </a:r>
            <a:r>
              <a:rPr lang="ru-RU" sz="2700" b="1" dirty="0">
                <a:solidFill>
                  <a:srgbClr val="7030A0"/>
                </a:solidFill>
                <a:latin typeface="Arial" pitchFamily="34" charset="0"/>
                <a:cs typeface="Arial" pitchFamily="34" charset="0"/>
              </a:rPr>
              <a:t> </a:t>
            </a:r>
          </a:p>
          <a:p>
            <a:pPr marL="357188" algn="ctr">
              <a:lnSpc>
                <a:spcPct val="85000"/>
              </a:lnSpc>
            </a:pPr>
            <a:r>
              <a:rPr lang="ru-RU" sz="2700" b="1" dirty="0">
                <a:solidFill>
                  <a:srgbClr val="7030A0"/>
                </a:solidFill>
                <a:latin typeface="Arial" pitchFamily="34" charset="0"/>
                <a:cs typeface="Arial" pitchFamily="34" charset="0"/>
              </a:rPr>
              <a:t>1 + 1 + 1 = 3</a:t>
            </a:r>
          </a:p>
          <a:p>
            <a:pPr marL="357188" algn="just">
              <a:lnSpc>
                <a:spcPct val="85000"/>
              </a:lnSpc>
            </a:pPr>
            <a:r>
              <a:rPr lang="ru-RU" sz="2700" b="1" dirty="0">
                <a:solidFill>
                  <a:srgbClr val="7030A0"/>
                </a:solidFill>
                <a:latin typeface="Arial" pitchFamily="34" charset="0"/>
                <a:cs typeface="Arial" pitchFamily="34" charset="0"/>
              </a:rPr>
              <a:t>Запомните: </a:t>
            </a:r>
          </a:p>
          <a:p>
            <a:pPr marL="357188" algn="ctr">
              <a:lnSpc>
                <a:spcPct val="85000"/>
              </a:lnSpc>
            </a:pPr>
            <a:r>
              <a:rPr lang="ru-RU" sz="2700" b="1" dirty="0" err="1">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700" b="1" dirty="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700" b="1" dirty="0" err="1">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700" b="1" dirty="0">
                <a:solidFill>
                  <a:srgbClr val="A50021"/>
                </a:solidFill>
                <a:effectLst>
                  <a:outerShdw blurRad="38100" dist="38100" dir="2700000" algn="tl">
                    <a:srgbClr val="000000">
                      <a:alpha val="43137"/>
                    </a:srgbClr>
                  </a:outerShdw>
                </a:effectLst>
                <a:latin typeface="Arial" pitchFamily="34" charset="0"/>
                <a:cs typeface="Arial" pitchFamily="34" charset="0"/>
              </a:rPr>
              <a:t> оксид + вода → основание </a:t>
            </a:r>
          </a:p>
          <a:p>
            <a:pPr indent="446088" algn="just">
              <a:lnSpc>
                <a:spcPct val="85000"/>
              </a:lnSpc>
            </a:pPr>
            <a:r>
              <a:rPr lang="ru-RU" sz="2700" b="1" dirty="0" err="1">
                <a:solidFill>
                  <a:srgbClr val="7030A0"/>
                </a:solidFill>
                <a:latin typeface="Arial" pitchFamily="34" charset="0"/>
                <a:cs typeface="Arial" pitchFamily="34" charset="0"/>
              </a:rPr>
              <a:t>Осн</a:t>
            </a:r>
            <a:r>
              <a:rPr lang="en-US" sz="2700" b="1" dirty="0">
                <a:solidFill>
                  <a:srgbClr val="7030A0"/>
                </a:solidFill>
                <a:latin typeface="Arial" pitchFamily="34" charset="0"/>
                <a:cs typeface="Arial" pitchFamily="34" charset="0"/>
              </a:rPr>
              <a:t>ó</a:t>
            </a:r>
            <a:r>
              <a:rPr lang="ru-RU" sz="2700" b="1" dirty="0" err="1">
                <a:solidFill>
                  <a:srgbClr val="7030A0"/>
                </a:solidFill>
                <a:latin typeface="Arial" pitchFamily="34" charset="0"/>
                <a:cs typeface="Arial" pitchFamily="34" charset="0"/>
              </a:rPr>
              <a:t>вный</a:t>
            </a:r>
            <a:r>
              <a:rPr lang="ru-RU" sz="2700" b="1" dirty="0">
                <a:solidFill>
                  <a:srgbClr val="7030A0"/>
                </a:solidFill>
                <a:latin typeface="Arial" pitchFamily="34" charset="0"/>
                <a:cs typeface="Arial" pitchFamily="34" charset="0"/>
              </a:rPr>
              <a:t> оксид состоит из металла и кислорода. </a:t>
            </a:r>
          </a:p>
          <a:p>
            <a:pPr indent="446088" algn="just">
              <a:lnSpc>
                <a:spcPct val="85000"/>
              </a:lnSpc>
            </a:pPr>
            <a:r>
              <a:rPr lang="ru-RU" sz="2700" b="1" dirty="0">
                <a:solidFill>
                  <a:srgbClr val="7030A0"/>
                </a:solidFill>
                <a:latin typeface="Arial" pitchFamily="34" charset="0"/>
                <a:cs typeface="Arial" pitchFamily="34" charset="0"/>
              </a:rPr>
              <a:t> Вспомним часть 3:</a:t>
            </a: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142844" y="296964"/>
            <a:ext cx="8858312" cy="5389937"/>
          </a:xfrm>
          <a:prstGeom prst="rect">
            <a:avLst/>
          </a:prstGeom>
        </p:spPr>
        <p:txBody>
          <a:bodyPr wrap="square">
            <a:spAutoFit/>
          </a:bodyPr>
          <a:lstStyle/>
          <a:p>
            <a:pPr marL="357188" indent="-357188" algn="just">
              <a:lnSpc>
                <a:spcPct val="85000"/>
              </a:lnSpc>
            </a:pPr>
            <a:r>
              <a:rPr lang="ru-RU" sz="2700" b="1" dirty="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a:latin typeface="Arial" pitchFamily="34" charset="0"/>
                <a:cs typeface="Arial" pitchFamily="34" charset="0"/>
              </a:rPr>
              <a:t>IV</a:t>
            </a:r>
            <a:r>
              <a:rPr lang="ru-RU" sz="2700" b="1" dirty="0">
                <a:latin typeface="Arial" pitchFamily="34" charset="0"/>
                <a:cs typeface="Arial" pitchFamily="34" charset="0"/>
              </a:rPr>
              <a:t>) и избытком гидроксида кальция равна</a:t>
            </a:r>
          </a:p>
          <a:p>
            <a:pPr marL="357188" algn="just">
              <a:lnSpc>
                <a:spcPct val="85000"/>
              </a:lnSpc>
            </a:pPr>
            <a:r>
              <a:rPr lang="en-US" sz="2700" b="1" dirty="0">
                <a:latin typeface="Arial" pitchFamily="34" charset="0"/>
                <a:cs typeface="Arial" pitchFamily="34" charset="0"/>
              </a:rPr>
              <a:t>1) 1      </a:t>
            </a:r>
            <a:r>
              <a:rPr lang="ru-RU" sz="2700" b="1" dirty="0">
                <a:latin typeface="Arial" pitchFamily="34" charset="0"/>
                <a:cs typeface="Arial" pitchFamily="34" charset="0"/>
              </a:rPr>
              <a:t>  </a:t>
            </a:r>
            <a:r>
              <a:rPr lang="en-US" sz="2700" b="1" dirty="0">
                <a:latin typeface="Arial" pitchFamily="34" charset="0"/>
                <a:cs typeface="Arial" pitchFamily="34" charset="0"/>
              </a:rPr>
              <a:t>           2) 2                      3) 3                   </a:t>
            </a:r>
            <a:r>
              <a:rPr lang="en-US" sz="2700" b="1" u="sng" dirty="0">
                <a:solidFill>
                  <a:srgbClr val="FF0000"/>
                </a:solidFill>
                <a:latin typeface="Arial" pitchFamily="34" charset="0"/>
                <a:cs typeface="Arial" pitchFamily="34" charset="0"/>
              </a:rPr>
              <a:t>4) 4</a:t>
            </a:r>
            <a:endParaRPr lang="ru-RU" sz="2700" b="1" dirty="0">
              <a:solidFill>
                <a:srgbClr val="FF0000"/>
              </a:solidFill>
              <a:latin typeface="Arial" pitchFamily="34" charset="0"/>
              <a:cs typeface="Arial" pitchFamily="34" charset="0"/>
            </a:endParaRPr>
          </a:p>
          <a:p>
            <a:pPr marL="357188" algn="ctr">
              <a:lnSpc>
                <a:spcPct val="85000"/>
              </a:lnSpc>
            </a:pPr>
            <a:r>
              <a:rPr lang="en-US" sz="2700" b="1" dirty="0">
                <a:solidFill>
                  <a:srgbClr val="7030A0"/>
                </a:solidFill>
                <a:latin typeface="Arial" pitchFamily="34" charset="0"/>
                <a:cs typeface="Arial" pitchFamily="34" charset="0"/>
              </a:rPr>
              <a:t>CO</a:t>
            </a:r>
            <a:r>
              <a:rPr lang="en-US" sz="2700" b="1" baseline="-25000" dirty="0">
                <a:solidFill>
                  <a:srgbClr val="7030A0"/>
                </a:solidFill>
                <a:latin typeface="Arial" pitchFamily="34" charset="0"/>
                <a:cs typeface="Arial" pitchFamily="34" charset="0"/>
              </a:rPr>
              <a:t>2 </a:t>
            </a:r>
            <a:r>
              <a:rPr lang="en-US" sz="2700" b="1" dirty="0">
                <a:solidFill>
                  <a:srgbClr val="7030A0"/>
                </a:solidFill>
                <a:latin typeface="Arial" pitchFamily="34" charset="0"/>
                <a:cs typeface="Arial" pitchFamily="34" charset="0"/>
              </a:rPr>
              <a:t>+ </a:t>
            </a:r>
            <a:r>
              <a:rPr lang="ru-RU" sz="2700" b="1" dirty="0">
                <a:solidFill>
                  <a:srgbClr val="7030A0"/>
                </a:solidFill>
                <a:latin typeface="Arial" pitchFamily="34" charset="0"/>
                <a:cs typeface="Arial" pitchFamily="34" charset="0"/>
              </a:rPr>
              <a:t>С</a:t>
            </a:r>
            <a:r>
              <a:rPr lang="en-US" sz="2700" b="1" dirty="0">
                <a:solidFill>
                  <a:srgbClr val="7030A0"/>
                </a:solidFill>
                <a:latin typeface="Arial" pitchFamily="34" charset="0"/>
                <a:cs typeface="Arial" pitchFamily="34" charset="0"/>
              </a:rPr>
              <a:t>a(OH)</a:t>
            </a:r>
            <a:r>
              <a:rPr lang="en-US" sz="2700" b="1" baseline="-25000" dirty="0">
                <a:solidFill>
                  <a:srgbClr val="7030A0"/>
                </a:solidFill>
                <a:latin typeface="Arial" pitchFamily="34" charset="0"/>
                <a:cs typeface="Arial" pitchFamily="34" charset="0"/>
              </a:rPr>
              <a:t>2</a:t>
            </a:r>
            <a:r>
              <a:rPr lang="en-US" sz="2700" b="1" dirty="0">
                <a:solidFill>
                  <a:srgbClr val="7030A0"/>
                </a:solidFill>
                <a:latin typeface="Arial" pitchFamily="34" charset="0"/>
                <a:cs typeface="Arial" pitchFamily="34" charset="0"/>
              </a:rPr>
              <a:t> = </a:t>
            </a:r>
            <a:r>
              <a:rPr lang="ru-RU" sz="2700" b="1" dirty="0">
                <a:solidFill>
                  <a:srgbClr val="7030A0"/>
                </a:solidFill>
                <a:latin typeface="Arial" pitchFamily="34" charset="0"/>
                <a:cs typeface="Arial" pitchFamily="34" charset="0"/>
              </a:rPr>
              <a:t>С</a:t>
            </a:r>
            <a:r>
              <a:rPr lang="en-US" sz="2700" b="1" dirty="0">
                <a:solidFill>
                  <a:srgbClr val="7030A0"/>
                </a:solidFill>
                <a:latin typeface="Arial" pitchFamily="34" charset="0"/>
                <a:cs typeface="Arial" pitchFamily="34" charset="0"/>
              </a:rPr>
              <a:t>aCO</a:t>
            </a:r>
            <a:r>
              <a:rPr lang="en-US" sz="2700" b="1" baseline="-25000" dirty="0">
                <a:solidFill>
                  <a:srgbClr val="7030A0"/>
                </a:solidFill>
                <a:latin typeface="Arial" pitchFamily="34" charset="0"/>
                <a:cs typeface="Arial" pitchFamily="34" charset="0"/>
              </a:rPr>
              <a:t>3</a:t>
            </a:r>
            <a:r>
              <a:rPr lang="en-US" sz="2700" b="1" dirty="0">
                <a:solidFill>
                  <a:srgbClr val="7030A0"/>
                </a:solidFill>
                <a:latin typeface="Arial" pitchFamily="34" charset="0"/>
                <a:cs typeface="Arial" pitchFamily="34" charset="0"/>
              </a:rPr>
              <a:t> + H</a:t>
            </a:r>
            <a:r>
              <a:rPr lang="en-US" sz="2700" b="1" baseline="-25000" dirty="0">
                <a:solidFill>
                  <a:srgbClr val="7030A0"/>
                </a:solidFill>
                <a:latin typeface="Arial" pitchFamily="34" charset="0"/>
                <a:cs typeface="Arial" pitchFamily="34" charset="0"/>
              </a:rPr>
              <a:t>2</a:t>
            </a:r>
            <a:r>
              <a:rPr lang="en-US" sz="2700" b="1" dirty="0">
                <a:solidFill>
                  <a:srgbClr val="7030A0"/>
                </a:solidFill>
                <a:latin typeface="Arial" pitchFamily="34" charset="0"/>
                <a:cs typeface="Arial" pitchFamily="34" charset="0"/>
              </a:rPr>
              <a:t>O</a:t>
            </a:r>
            <a:endParaRPr lang="ru-RU" sz="2700" b="1" dirty="0">
              <a:solidFill>
                <a:srgbClr val="7030A0"/>
              </a:solidFill>
              <a:latin typeface="Arial" pitchFamily="34" charset="0"/>
              <a:cs typeface="Arial" pitchFamily="34" charset="0"/>
            </a:endParaRPr>
          </a:p>
          <a:p>
            <a:pPr marL="357188" algn="ctr">
              <a:lnSpc>
                <a:spcPct val="85000"/>
              </a:lnSpc>
            </a:pPr>
            <a:r>
              <a:rPr lang="en-US" sz="2700" b="1" dirty="0">
                <a:solidFill>
                  <a:srgbClr val="7030A0"/>
                </a:solidFill>
                <a:latin typeface="Arial" pitchFamily="34" charset="0"/>
                <a:cs typeface="Arial" pitchFamily="34" charset="0"/>
              </a:rPr>
              <a:t>1 + 1 + 1 + 1 = 4</a:t>
            </a:r>
            <a:endParaRPr lang="ru-RU" sz="2700" b="1" dirty="0">
              <a:solidFill>
                <a:srgbClr val="7030A0"/>
              </a:solidFill>
              <a:latin typeface="Arial" pitchFamily="34" charset="0"/>
              <a:cs typeface="Arial" pitchFamily="34" charset="0"/>
            </a:endParaRPr>
          </a:p>
          <a:p>
            <a:pPr marL="357188" algn="just">
              <a:lnSpc>
                <a:spcPct val="85000"/>
              </a:lnSpc>
            </a:pPr>
            <a:r>
              <a:rPr lang="ru-RU" sz="2700" b="1" dirty="0">
                <a:solidFill>
                  <a:srgbClr val="7030A0"/>
                </a:solidFill>
                <a:latin typeface="Arial" pitchFamily="34" charset="0"/>
                <a:cs typeface="Arial" pitchFamily="34" charset="0"/>
              </a:rPr>
              <a:t>Запомните: </a:t>
            </a:r>
          </a:p>
          <a:p>
            <a:pPr marL="357188" algn="ctr">
              <a:lnSpc>
                <a:spcPct val="85000"/>
              </a:lnSpc>
            </a:pPr>
            <a:r>
              <a:rPr lang="ru-RU" sz="2700" b="1" dirty="0">
                <a:solidFill>
                  <a:srgbClr val="990000"/>
                </a:solidFill>
                <a:effectLst>
                  <a:outerShdw blurRad="38100" dist="38100" dir="2700000" algn="tl">
                    <a:srgbClr val="000000">
                      <a:alpha val="43137"/>
                    </a:srgbClr>
                  </a:outerShdw>
                </a:effectLst>
                <a:latin typeface="Arial" pitchFamily="34" charset="0"/>
                <a:cs typeface="Arial" pitchFamily="34" charset="0"/>
              </a:rPr>
              <a:t>основание + кислотный оксид → соль + вода</a:t>
            </a:r>
          </a:p>
          <a:p>
            <a:pPr marL="357188" lvl="0" indent="-357188" algn="just" fontAlgn="base">
              <a:lnSpc>
                <a:spcPct val="85000"/>
              </a:lnSpc>
              <a:spcBef>
                <a:spcPct val="0"/>
              </a:spcBef>
              <a:spcAft>
                <a:spcPct val="0"/>
              </a:spcAft>
            </a:pPr>
            <a:r>
              <a:rPr lang="ru-RU" sz="2700" b="1" dirty="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1) выделение газа              </a:t>
            </a:r>
            <a:r>
              <a:rPr lang="ru-RU" sz="2700" b="1" u="sng" dirty="0">
                <a:solidFill>
                  <a:srgbClr val="FF0000"/>
                </a:solidFill>
                <a:latin typeface="Arial" pitchFamily="34" charset="0"/>
                <a:ea typeface="Times New Roman" pitchFamily="18" charset="0"/>
                <a:cs typeface="Arial" pitchFamily="34" charset="0"/>
              </a:rPr>
              <a:t>3) образование осадка</a:t>
            </a:r>
            <a:endParaRPr lang="ru-RU" sz="2700" b="1" dirty="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2) растворение осадка      4) появление запаха</a:t>
            </a:r>
            <a:endParaRPr lang="ru-RU" sz="2700" b="1" dirty="0">
              <a:latin typeface="Arial" pitchFamily="34" charset="0"/>
              <a:cs typeface="Arial" pitchFamily="34" charset="0"/>
            </a:endParaRPr>
          </a:p>
          <a:p>
            <a:pPr marL="357188" lvl="0" indent="-357188" algn="ctr" eaLnBrk="0" fontAlgn="base" hangingPunct="0">
              <a:lnSpc>
                <a:spcPct val="85000"/>
              </a:lnSpc>
              <a:spcBef>
                <a:spcPct val="0"/>
              </a:spcBef>
              <a:spcAft>
                <a:spcPct val="0"/>
              </a:spcAft>
            </a:pPr>
            <a:r>
              <a:rPr lang="en-US" sz="2700" b="1" dirty="0">
                <a:solidFill>
                  <a:srgbClr val="7030A0"/>
                </a:solidFill>
                <a:latin typeface="Arial" pitchFamily="34" charset="0"/>
                <a:ea typeface="Times New Roman" pitchFamily="18" charset="0"/>
                <a:cs typeface="Arial" pitchFamily="34" charset="0"/>
              </a:rPr>
              <a:t>Na</a:t>
            </a:r>
            <a:r>
              <a:rPr lang="ru-RU" sz="2700" b="1" baseline="-30000" dirty="0">
                <a:solidFill>
                  <a:srgbClr val="7030A0"/>
                </a:solidFill>
                <a:latin typeface="Arial" pitchFamily="34" charset="0"/>
                <a:ea typeface="Times New Roman" pitchFamily="18" charset="0"/>
                <a:cs typeface="Arial" pitchFamily="34" charset="0"/>
              </a:rPr>
              <a:t>2</a:t>
            </a:r>
            <a:r>
              <a:rPr lang="en-US" sz="2700" b="1" dirty="0">
                <a:solidFill>
                  <a:srgbClr val="7030A0"/>
                </a:solidFill>
                <a:latin typeface="Arial" pitchFamily="34" charset="0"/>
                <a:ea typeface="Times New Roman" pitchFamily="18" charset="0"/>
                <a:cs typeface="Arial" pitchFamily="34" charset="0"/>
              </a:rPr>
              <a:t>SO</a:t>
            </a:r>
            <a:r>
              <a:rPr lang="ru-RU" sz="2700" b="1" baseline="-30000" dirty="0">
                <a:solidFill>
                  <a:srgbClr val="7030A0"/>
                </a:solidFill>
                <a:latin typeface="Arial" pitchFamily="34" charset="0"/>
                <a:ea typeface="Times New Roman" pitchFamily="18" charset="0"/>
                <a:cs typeface="Arial" pitchFamily="34" charset="0"/>
              </a:rPr>
              <a:t>4 </a:t>
            </a:r>
            <a:r>
              <a:rPr lang="ru-RU" sz="2700" b="1" dirty="0">
                <a:solidFill>
                  <a:srgbClr val="7030A0"/>
                </a:solidFill>
                <a:latin typeface="Arial" pitchFamily="34" charset="0"/>
                <a:ea typeface="Times New Roman" pitchFamily="18" charset="0"/>
                <a:cs typeface="Arial" pitchFamily="34" charset="0"/>
              </a:rPr>
              <a:t>+ </a:t>
            </a:r>
            <a:r>
              <a:rPr lang="en-US" sz="2700" b="1" dirty="0" err="1">
                <a:solidFill>
                  <a:srgbClr val="7030A0"/>
                </a:solidFill>
                <a:latin typeface="Arial" pitchFamily="34" charset="0"/>
                <a:ea typeface="Times New Roman" pitchFamily="18" charset="0"/>
                <a:cs typeface="Arial" pitchFamily="34" charset="0"/>
              </a:rPr>
              <a:t>BaCl</a:t>
            </a:r>
            <a:r>
              <a:rPr lang="ru-RU" sz="2700" b="1" baseline="-30000" dirty="0">
                <a:solidFill>
                  <a:srgbClr val="7030A0"/>
                </a:solidFill>
                <a:latin typeface="Arial" pitchFamily="34" charset="0"/>
                <a:ea typeface="Times New Roman" pitchFamily="18" charset="0"/>
                <a:cs typeface="Arial" pitchFamily="34" charset="0"/>
              </a:rPr>
              <a:t>2</a:t>
            </a:r>
            <a:r>
              <a:rPr lang="ru-RU" sz="2700" b="1" dirty="0">
                <a:solidFill>
                  <a:srgbClr val="7030A0"/>
                </a:solidFill>
                <a:latin typeface="Arial" pitchFamily="34" charset="0"/>
                <a:ea typeface="Times New Roman" pitchFamily="18" charset="0"/>
                <a:cs typeface="Arial" pitchFamily="34" charset="0"/>
              </a:rPr>
              <a:t> = </a:t>
            </a:r>
            <a:r>
              <a:rPr lang="en-US" sz="2700" b="1" dirty="0" err="1">
                <a:solidFill>
                  <a:srgbClr val="7030A0"/>
                </a:solidFill>
                <a:latin typeface="Arial" pitchFamily="34" charset="0"/>
                <a:ea typeface="Times New Roman" pitchFamily="18" charset="0"/>
                <a:cs typeface="Arial" pitchFamily="34" charset="0"/>
              </a:rPr>
              <a:t>BaSO</a:t>
            </a:r>
            <a:r>
              <a:rPr lang="ru-RU" sz="2700" b="1" baseline="-30000" dirty="0">
                <a:solidFill>
                  <a:srgbClr val="7030A0"/>
                </a:solidFill>
                <a:latin typeface="Arial" pitchFamily="34" charset="0"/>
                <a:ea typeface="Times New Roman" pitchFamily="18" charset="0"/>
                <a:cs typeface="Arial" pitchFamily="34" charset="0"/>
              </a:rPr>
              <a:t>4</a:t>
            </a:r>
            <a:r>
              <a:rPr lang="ru-RU" sz="2700" b="1" dirty="0">
                <a:solidFill>
                  <a:srgbClr val="7030A0"/>
                </a:solidFill>
                <a:latin typeface="Arial" pitchFamily="34" charset="0"/>
                <a:ea typeface="Times New Roman" pitchFamily="18" charset="0"/>
                <a:cs typeface="Arial" pitchFamily="34" charset="0"/>
              </a:rPr>
              <a:t>↓ + 2</a:t>
            </a:r>
            <a:r>
              <a:rPr lang="en-US" sz="2700" b="1" dirty="0" err="1">
                <a:solidFill>
                  <a:srgbClr val="7030A0"/>
                </a:solidFill>
                <a:latin typeface="Arial" pitchFamily="34" charset="0"/>
                <a:ea typeface="Times New Roman" pitchFamily="18" charset="0"/>
                <a:cs typeface="Arial" pitchFamily="34" charset="0"/>
              </a:rPr>
              <a:t>NaCl</a:t>
            </a:r>
            <a:endParaRPr lang="ru-RU" sz="2700" b="1" dirty="0">
              <a:solidFill>
                <a:srgbClr val="7030A0"/>
              </a:solidFill>
              <a:latin typeface="Arial" pitchFamily="34" charset="0"/>
              <a:cs typeface="Arial" pitchFamily="34" charset="0"/>
            </a:endParaRPr>
          </a:p>
          <a:p>
            <a:pPr marL="357188" lvl="0" indent="-357188" algn="just" eaLnBrk="0" fontAlgn="base" hangingPunct="0">
              <a:lnSpc>
                <a:spcPct val="85000"/>
              </a:lnSpc>
              <a:spcBef>
                <a:spcPct val="0"/>
              </a:spcBef>
              <a:spcAft>
                <a:spcPct val="0"/>
              </a:spcAft>
            </a:pPr>
            <a:r>
              <a:rPr lang="ru-RU" sz="2700" b="1" dirty="0">
                <a:solidFill>
                  <a:srgbClr val="7030A0"/>
                </a:solidFill>
                <a:latin typeface="Arial" pitchFamily="34" charset="0"/>
                <a:ea typeface="Times New Roman" pitchFamily="18" charset="0"/>
                <a:cs typeface="Arial" pitchFamily="34" charset="0"/>
              </a:rPr>
              <a:t>Воспользовались таблицей растворимости.</a:t>
            </a:r>
            <a:endParaRPr lang="ru-RU" sz="2700" b="1" dirty="0">
              <a:solidFill>
                <a:srgbClr val="99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астворы\Таблица растворимости\2 (1).jpg"/>
          <p:cNvPicPr/>
          <p:nvPr/>
        </p:nvPicPr>
        <p:blipFill>
          <a:blip r:embed="rId2" cstate="print"/>
          <a:srcRect l="4762" t="6775" r="5540" b="8130"/>
          <a:stretch>
            <a:fillRect/>
          </a:stretch>
        </p:blipFill>
        <p:spPr bwMode="auto">
          <a:xfrm>
            <a:off x="2071670" y="214290"/>
            <a:ext cx="5373684" cy="3643338"/>
          </a:xfrm>
          <a:prstGeom prst="rect">
            <a:avLst/>
          </a:prstGeom>
          <a:noFill/>
          <a:ln w="9525">
            <a:noFill/>
            <a:miter lim="800000"/>
            <a:headEnd/>
            <a:tailEnd/>
          </a:ln>
        </p:spPr>
      </p:pic>
      <p:sp>
        <p:nvSpPr>
          <p:cNvPr id="7" name="Прямоугольник 6"/>
          <p:cNvSpPr/>
          <p:nvPr/>
        </p:nvSpPr>
        <p:spPr>
          <a:xfrm>
            <a:off x="71406" y="3714752"/>
            <a:ext cx="8858312" cy="2585323"/>
          </a:xfrm>
          <a:prstGeom prst="rect">
            <a:avLst/>
          </a:prstGeom>
        </p:spPr>
        <p:txBody>
          <a:bodyPr wrap="square">
            <a:spAutoFit/>
          </a:bodyPr>
          <a:lstStyle/>
          <a:p>
            <a:pPr marL="357188" indent="-357188" algn="just"/>
            <a:r>
              <a:rPr lang="ru-RU" sz="2700" b="1" dirty="0">
                <a:latin typeface="Arial" pitchFamily="34" charset="0"/>
                <a:cs typeface="Arial" pitchFamily="34" charset="0"/>
              </a:rPr>
              <a:t>9. Какое уравнение соответствует реакции обмена?</a:t>
            </a:r>
          </a:p>
          <a:p>
            <a:pPr marL="357188" algn="just"/>
            <a:r>
              <a:rPr lang="ru-RU" sz="2700" b="1" dirty="0">
                <a:latin typeface="Arial" pitchFamily="34" charset="0"/>
                <a:cs typeface="Arial" pitchFamily="34" charset="0"/>
              </a:rPr>
              <a:t>1) М</a:t>
            </a:r>
            <a:r>
              <a:rPr lang="en-US" sz="2700" b="1" dirty="0">
                <a:latin typeface="Arial" pitchFamily="34" charset="0"/>
                <a:cs typeface="Arial" pitchFamily="34" charset="0"/>
              </a:rPr>
              <a:t>g</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SO</a:t>
            </a:r>
            <a:r>
              <a:rPr lang="ru-RU" sz="2700" b="1" baseline="-25000" dirty="0">
                <a:latin typeface="Arial" pitchFamily="34" charset="0"/>
                <a:cs typeface="Arial" pitchFamily="34" charset="0"/>
              </a:rPr>
              <a:t>4</a:t>
            </a:r>
            <a:r>
              <a:rPr lang="ru-RU" sz="2700" b="1" dirty="0">
                <a:latin typeface="Arial" pitchFamily="34" charset="0"/>
                <a:cs typeface="Arial" pitchFamily="34" charset="0"/>
              </a:rPr>
              <a:t> = </a:t>
            </a:r>
            <a:r>
              <a:rPr lang="en-US" sz="2700" b="1" dirty="0">
                <a:latin typeface="Arial" pitchFamily="34" charset="0"/>
                <a:cs typeface="Arial" pitchFamily="34" charset="0"/>
              </a:rPr>
              <a:t>F</a:t>
            </a:r>
            <a:r>
              <a:rPr lang="ru-RU" sz="2700" b="1" dirty="0">
                <a:latin typeface="Arial" pitchFamily="34" charset="0"/>
                <a:cs typeface="Arial" pitchFamily="34" charset="0"/>
              </a:rPr>
              <a:t>е</a:t>
            </a:r>
            <a:r>
              <a:rPr lang="en-US" sz="2700" b="1" dirty="0">
                <a:latin typeface="Arial" pitchFamily="34" charset="0"/>
                <a:cs typeface="Arial" pitchFamily="34" charset="0"/>
              </a:rPr>
              <a:t>SO</a:t>
            </a:r>
            <a:r>
              <a:rPr lang="ru-RU" sz="2700" b="1" baseline="-25000" dirty="0">
                <a:latin typeface="Arial" pitchFamily="34" charset="0"/>
                <a:cs typeface="Arial" pitchFamily="34" charset="0"/>
              </a:rPr>
              <a:t>4</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 </a:t>
            </a:r>
            <a:r>
              <a:rPr lang="ru-RU" sz="2700" b="1" dirty="0">
                <a:solidFill>
                  <a:srgbClr val="7030A0"/>
                </a:solidFill>
                <a:latin typeface="Arial" pitchFamily="34" charset="0"/>
                <a:cs typeface="Arial" pitchFamily="34" charset="0"/>
              </a:rPr>
              <a:t>– реакция замещения</a:t>
            </a:r>
          </a:p>
          <a:p>
            <a:pPr marL="357188" algn="just"/>
            <a:r>
              <a:rPr lang="ru-RU" sz="2700" b="1" dirty="0">
                <a:latin typeface="Arial" pitchFamily="34" charset="0"/>
                <a:cs typeface="Arial" pitchFamily="34" charset="0"/>
              </a:rPr>
              <a:t>2) 2</a:t>
            </a:r>
            <a:r>
              <a:rPr lang="en-US" sz="2700" b="1" dirty="0">
                <a:latin typeface="Arial" pitchFamily="34" charset="0"/>
                <a:cs typeface="Arial" pitchFamily="34" charset="0"/>
              </a:rPr>
              <a:t>Na</a:t>
            </a:r>
            <a:r>
              <a:rPr lang="ru-RU" sz="2700" b="1" dirty="0">
                <a:latin typeface="Arial" pitchFamily="34" charset="0"/>
                <a:cs typeface="Arial" pitchFamily="34" charset="0"/>
              </a:rPr>
              <a:t> + 2Н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N</a:t>
            </a:r>
            <a:r>
              <a:rPr lang="ru-RU" sz="2700" b="1" dirty="0" err="1">
                <a:latin typeface="Arial" pitchFamily="34" charset="0"/>
                <a:cs typeface="Arial" pitchFamily="34" charset="0"/>
              </a:rPr>
              <a:t>аОН</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 </a:t>
            </a:r>
            <a:r>
              <a:rPr lang="ru-RU" sz="2700" b="1" dirty="0">
                <a:solidFill>
                  <a:srgbClr val="7030A0"/>
                </a:solidFill>
                <a:latin typeface="Arial" pitchFamily="34" charset="0"/>
                <a:cs typeface="Arial" pitchFamily="34" charset="0"/>
              </a:rPr>
              <a:t>– реакция замещения</a:t>
            </a:r>
          </a:p>
          <a:p>
            <a:pPr marL="357188" algn="just"/>
            <a:r>
              <a:rPr lang="ru-RU" sz="2700" b="1" u="sng" dirty="0">
                <a:solidFill>
                  <a:srgbClr val="FF0000"/>
                </a:solidFill>
                <a:latin typeface="Arial" pitchFamily="34" charset="0"/>
                <a:cs typeface="Arial" pitchFamily="34" charset="0"/>
              </a:rPr>
              <a:t>3) </a:t>
            </a:r>
            <a:r>
              <a:rPr lang="en-US" sz="2700" b="1" u="sng" dirty="0">
                <a:solidFill>
                  <a:srgbClr val="FF0000"/>
                </a:solidFill>
                <a:latin typeface="Arial" pitchFamily="34" charset="0"/>
                <a:cs typeface="Arial" pitchFamily="34" charset="0"/>
              </a:rPr>
              <a:t>K</a:t>
            </a:r>
            <a:r>
              <a:rPr lang="ru-RU" sz="2700" b="1" u="sng" baseline="-25000" dirty="0">
                <a:solidFill>
                  <a:srgbClr val="FF0000"/>
                </a:solidFill>
                <a:latin typeface="Arial" pitchFamily="34" charset="0"/>
                <a:cs typeface="Arial" pitchFamily="34" charset="0"/>
              </a:rPr>
              <a:t>2</a:t>
            </a:r>
            <a:r>
              <a:rPr lang="en-US" sz="2700" b="1" u="sng" dirty="0">
                <a:solidFill>
                  <a:srgbClr val="FF0000"/>
                </a:solidFill>
                <a:latin typeface="Arial" pitchFamily="34" charset="0"/>
                <a:cs typeface="Arial" pitchFamily="34" charset="0"/>
              </a:rPr>
              <a:t>O</a:t>
            </a:r>
            <a:r>
              <a:rPr lang="ru-RU" sz="2700" b="1" u="sng" dirty="0">
                <a:solidFill>
                  <a:srgbClr val="FF0000"/>
                </a:solidFill>
                <a:latin typeface="Arial" pitchFamily="34" charset="0"/>
                <a:cs typeface="Arial" pitchFamily="34" charset="0"/>
              </a:rPr>
              <a:t> + 2НС</a:t>
            </a:r>
            <a:r>
              <a:rPr lang="en-US" sz="2700" b="1" u="sng" dirty="0">
                <a:solidFill>
                  <a:srgbClr val="FF0000"/>
                </a:solidFill>
                <a:latin typeface="Arial" pitchFamily="34" charset="0"/>
                <a:cs typeface="Arial" pitchFamily="34" charset="0"/>
              </a:rPr>
              <a:t>l</a:t>
            </a:r>
            <a:r>
              <a:rPr lang="ru-RU" sz="2700" b="1" u="sng" dirty="0">
                <a:solidFill>
                  <a:srgbClr val="FF0000"/>
                </a:solidFill>
                <a:latin typeface="Arial" pitchFamily="34" charset="0"/>
                <a:cs typeface="Arial" pitchFamily="34" charset="0"/>
              </a:rPr>
              <a:t> = 2</a:t>
            </a:r>
            <a:r>
              <a:rPr lang="en-US" sz="2700" b="1" u="sng" dirty="0">
                <a:solidFill>
                  <a:srgbClr val="FF0000"/>
                </a:solidFill>
                <a:latin typeface="Arial" pitchFamily="34" charset="0"/>
                <a:cs typeface="Arial" pitchFamily="34" charset="0"/>
              </a:rPr>
              <a:t>K</a:t>
            </a:r>
            <a:r>
              <a:rPr lang="ru-RU" sz="2700" b="1" u="sng" dirty="0">
                <a:solidFill>
                  <a:srgbClr val="FF0000"/>
                </a:solidFill>
                <a:latin typeface="Arial" pitchFamily="34" charset="0"/>
                <a:cs typeface="Arial" pitchFamily="34" charset="0"/>
              </a:rPr>
              <a:t>С</a:t>
            </a:r>
            <a:r>
              <a:rPr lang="en-US" sz="2700" b="1" u="sng" dirty="0">
                <a:solidFill>
                  <a:srgbClr val="FF0000"/>
                </a:solidFill>
                <a:latin typeface="Arial" pitchFamily="34" charset="0"/>
                <a:cs typeface="Arial" pitchFamily="34" charset="0"/>
              </a:rPr>
              <a:t>l</a:t>
            </a:r>
            <a:r>
              <a:rPr lang="ru-RU" sz="2700" b="1" u="sng" dirty="0">
                <a:solidFill>
                  <a:srgbClr val="FF0000"/>
                </a:solidFill>
                <a:latin typeface="Arial" pitchFamily="34" charset="0"/>
                <a:cs typeface="Arial" pitchFamily="34" charset="0"/>
              </a:rPr>
              <a:t> + Н</a:t>
            </a:r>
            <a:r>
              <a:rPr lang="ru-RU" sz="2700" b="1" u="sng" baseline="-25000" dirty="0">
                <a:solidFill>
                  <a:srgbClr val="FF0000"/>
                </a:solidFill>
                <a:latin typeface="Arial" pitchFamily="34" charset="0"/>
                <a:cs typeface="Arial" pitchFamily="34" charset="0"/>
              </a:rPr>
              <a:t>2</a:t>
            </a:r>
            <a:r>
              <a:rPr lang="en-US" sz="2700" b="1" u="sng" dirty="0">
                <a:solidFill>
                  <a:srgbClr val="FF0000"/>
                </a:solidFill>
                <a:latin typeface="Arial" pitchFamily="34" charset="0"/>
                <a:cs typeface="Arial" pitchFamily="34" charset="0"/>
              </a:rPr>
              <a:t>O</a:t>
            </a:r>
            <a:r>
              <a:rPr lang="ru-RU" sz="2700" b="1" u="sng" dirty="0">
                <a:solidFill>
                  <a:srgbClr val="FF0000"/>
                </a:solidFill>
                <a:latin typeface="Arial" pitchFamily="34" charset="0"/>
                <a:cs typeface="Arial" pitchFamily="34" charset="0"/>
              </a:rPr>
              <a:t> – реакция обмена</a:t>
            </a:r>
            <a:endParaRPr lang="ru-RU" sz="2700" b="1" dirty="0">
              <a:solidFill>
                <a:srgbClr val="FF0000"/>
              </a:solidFill>
              <a:latin typeface="Arial" pitchFamily="34" charset="0"/>
              <a:cs typeface="Arial" pitchFamily="34" charset="0"/>
            </a:endParaRPr>
          </a:p>
          <a:p>
            <a:pPr marL="357188" algn="just"/>
            <a:r>
              <a:rPr lang="ru-RU" sz="2700" b="1" dirty="0">
                <a:latin typeface="Arial" pitchFamily="34" charset="0"/>
                <a:cs typeface="Arial" pitchFamily="34" charset="0"/>
              </a:rPr>
              <a:t>4) С</a:t>
            </a:r>
            <a:r>
              <a:rPr lang="en-US" sz="2700" b="1" dirty="0">
                <a:latin typeface="Arial" pitchFamily="34" charset="0"/>
                <a:cs typeface="Arial" pitchFamily="34" charset="0"/>
              </a:rPr>
              <a:t>u</a:t>
            </a:r>
            <a:r>
              <a:rPr lang="ru-RU" sz="2700" b="1" dirty="0">
                <a:latin typeface="Arial" pitchFamily="34" charset="0"/>
                <a:cs typeface="Arial" pitchFamily="34" charset="0"/>
              </a:rPr>
              <a:t>(ОН)</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С</a:t>
            </a:r>
            <a:r>
              <a:rPr lang="en-US" sz="2700" b="1" dirty="0">
                <a:latin typeface="Arial" pitchFamily="34" charset="0"/>
                <a:cs typeface="Arial" pitchFamily="34" charset="0"/>
              </a:rPr>
              <a:t>u</a:t>
            </a:r>
            <a:r>
              <a:rPr lang="ru-RU" sz="2700" b="1" dirty="0">
                <a:latin typeface="Arial" pitchFamily="34" charset="0"/>
                <a:cs typeface="Arial" pitchFamily="34" charset="0"/>
              </a:rPr>
              <a:t>О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 </a:t>
            </a:r>
            <a:r>
              <a:rPr lang="ru-RU" sz="2700" b="1" dirty="0">
                <a:solidFill>
                  <a:srgbClr val="7030A0"/>
                </a:solidFill>
                <a:latin typeface="Arial" pitchFamily="34" charset="0"/>
                <a:cs typeface="Arial" pitchFamily="34" charset="0"/>
              </a:rPr>
              <a:t>– реакция разложения</a:t>
            </a:r>
            <a:endParaRPr lang="ru-RU" sz="2700" b="1" dirty="0">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еакции\aafdc571c117a21c875555476217a9bc.jpg"/>
          <p:cNvPicPr/>
          <p:nvPr/>
        </p:nvPicPr>
        <p:blipFill>
          <a:blip r:embed="rId2" cstate="print"/>
          <a:srcRect l="1058" t="1442" r="7968" b="14903"/>
          <a:stretch>
            <a:fillRect/>
          </a:stretch>
        </p:blipFill>
        <p:spPr bwMode="auto">
          <a:xfrm>
            <a:off x="1571604" y="214290"/>
            <a:ext cx="5850255" cy="3945254"/>
          </a:xfrm>
          <a:prstGeom prst="rect">
            <a:avLst/>
          </a:prstGeom>
          <a:noFill/>
          <a:ln>
            <a:noFill/>
          </a:ln>
          <a:effectLst/>
        </p:spPr>
      </p:pic>
      <p:sp>
        <p:nvSpPr>
          <p:cNvPr id="7" name="Прямоугольник 6"/>
          <p:cNvSpPr/>
          <p:nvPr/>
        </p:nvSpPr>
        <p:spPr>
          <a:xfrm>
            <a:off x="71406" y="4071942"/>
            <a:ext cx="8858312" cy="2211375"/>
          </a:xfrm>
          <a:prstGeom prst="rect">
            <a:avLst/>
          </a:prstGeom>
        </p:spPr>
        <p:txBody>
          <a:bodyPr wrap="square">
            <a:spAutoFit/>
          </a:bodyPr>
          <a:lstStyle/>
          <a:p>
            <a:pPr marL="357188" indent="-357188" algn="just">
              <a:lnSpc>
                <a:spcPct val="85000"/>
              </a:lnSpc>
            </a:pPr>
            <a:r>
              <a:rPr lang="ru-RU" sz="2700" b="1" dirty="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u="sng" dirty="0">
                <a:solidFill>
                  <a:srgbClr val="FF0000"/>
                </a:solidFill>
                <a:latin typeface="Arial" pitchFamily="34" charset="0"/>
                <a:cs typeface="Arial" pitchFamily="34" charset="0"/>
              </a:rPr>
              <a:t>1) </a:t>
            </a:r>
            <a:r>
              <a:rPr lang="ru-RU" sz="2700" b="1" u="sng" dirty="0" err="1">
                <a:solidFill>
                  <a:srgbClr val="FF0000"/>
                </a:solidFill>
                <a:latin typeface="Arial" pitchFamily="34" charset="0"/>
                <a:cs typeface="Arial" pitchFamily="34" charset="0"/>
              </a:rPr>
              <a:t>СаС</a:t>
            </a:r>
            <a:r>
              <a:rPr lang="en-US" sz="2700" b="1" u="sng" dirty="0">
                <a:solidFill>
                  <a:srgbClr val="FF0000"/>
                </a:solidFill>
                <a:latin typeface="Arial" pitchFamily="34" charset="0"/>
                <a:cs typeface="Arial" pitchFamily="34" charset="0"/>
              </a:rPr>
              <a:t>O</a:t>
            </a:r>
            <a:r>
              <a:rPr lang="ru-RU" sz="2700" b="1" u="sng" baseline="-25000" dirty="0">
                <a:solidFill>
                  <a:srgbClr val="FF0000"/>
                </a:solidFill>
                <a:latin typeface="Arial" pitchFamily="34" charset="0"/>
                <a:cs typeface="Arial" pitchFamily="34" charset="0"/>
              </a:rPr>
              <a:t>3</a:t>
            </a:r>
            <a:r>
              <a:rPr lang="ru-RU" sz="2700" b="1" u="sng" dirty="0">
                <a:solidFill>
                  <a:srgbClr val="FF0000"/>
                </a:solidFill>
                <a:latin typeface="Arial" pitchFamily="34" charset="0"/>
                <a:cs typeface="Arial" pitchFamily="34" charset="0"/>
              </a:rPr>
              <a:t> = </a:t>
            </a:r>
            <a:r>
              <a:rPr lang="ru-RU" sz="2700" b="1" u="sng" dirty="0" err="1">
                <a:solidFill>
                  <a:srgbClr val="FF0000"/>
                </a:solidFill>
                <a:latin typeface="Arial" pitchFamily="34" charset="0"/>
                <a:cs typeface="Arial" pitchFamily="34" charset="0"/>
              </a:rPr>
              <a:t>СаО</a:t>
            </a:r>
            <a:r>
              <a:rPr lang="ru-RU" sz="2700" b="1" u="sng" dirty="0">
                <a:solidFill>
                  <a:srgbClr val="FF0000"/>
                </a:solidFill>
                <a:latin typeface="Arial" pitchFamily="34" charset="0"/>
                <a:cs typeface="Arial" pitchFamily="34" charset="0"/>
              </a:rPr>
              <a:t> + С</a:t>
            </a:r>
            <a:r>
              <a:rPr lang="en-US" sz="2700" b="1" u="sng" dirty="0">
                <a:solidFill>
                  <a:srgbClr val="FF0000"/>
                </a:solidFill>
                <a:latin typeface="Arial" pitchFamily="34" charset="0"/>
                <a:cs typeface="Arial" pitchFamily="34" charset="0"/>
              </a:rPr>
              <a:t>O</a:t>
            </a:r>
            <a:r>
              <a:rPr lang="ru-RU" sz="2700" b="1" u="sng" baseline="-25000" dirty="0">
                <a:solidFill>
                  <a:srgbClr val="FF0000"/>
                </a:solidFill>
                <a:latin typeface="Arial" pitchFamily="34" charset="0"/>
                <a:cs typeface="Arial" pitchFamily="34" charset="0"/>
              </a:rPr>
              <a:t>2 </a:t>
            </a:r>
            <a:r>
              <a:rPr lang="ru-RU" sz="2700" b="1" u="sng" dirty="0">
                <a:solidFill>
                  <a:srgbClr val="FF0000"/>
                </a:solidFill>
                <a:latin typeface="Arial" pitchFamily="34" charset="0"/>
                <a:cs typeface="Arial" pitchFamily="34" charset="0"/>
              </a:rPr>
              <a:t>– реакция разложения</a:t>
            </a:r>
            <a:endParaRPr lang="ru-RU" sz="2700" b="1" dirty="0">
              <a:solidFill>
                <a:srgbClr val="FF0000"/>
              </a:solidFill>
              <a:latin typeface="Arial" pitchFamily="34" charset="0"/>
              <a:cs typeface="Arial" pitchFamily="34" charset="0"/>
            </a:endParaRPr>
          </a:p>
          <a:p>
            <a:pPr marL="357188">
              <a:lnSpc>
                <a:spcPct val="85000"/>
              </a:lnSpc>
            </a:pPr>
            <a:r>
              <a:rPr lang="ru-RU" sz="2700" b="1" dirty="0">
                <a:latin typeface="Arial" pitchFamily="34" charset="0"/>
                <a:cs typeface="Arial" pitchFamily="34" charset="0"/>
              </a:rPr>
              <a:t>2) С</a:t>
            </a:r>
            <a:r>
              <a:rPr lang="en-US" sz="2700" b="1" dirty="0">
                <a:latin typeface="Arial" pitchFamily="34" charset="0"/>
                <a:cs typeface="Arial" pitchFamily="34" charset="0"/>
              </a:rPr>
              <a:t>u</a:t>
            </a:r>
            <a:r>
              <a:rPr lang="ru-RU" sz="2700" b="1" dirty="0">
                <a:latin typeface="Arial" pitchFamily="34" charset="0"/>
                <a:cs typeface="Arial" pitchFamily="34" charset="0"/>
              </a:rPr>
              <a:t>С</a:t>
            </a:r>
            <a:r>
              <a:rPr lang="en-US" sz="2700" b="1" dirty="0">
                <a:latin typeface="Arial" pitchFamily="34" charset="0"/>
                <a:cs typeface="Arial" pitchFamily="34" charset="0"/>
              </a:rPr>
              <a:t>l</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a:t>
            </a:r>
            <a:r>
              <a:rPr lang="en-US" sz="2700" b="1" dirty="0">
                <a:latin typeface="Arial" pitchFamily="34" charset="0"/>
                <a:cs typeface="Arial" pitchFamily="34" charset="0"/>
              </a:rPr>
              <a:t>Zn</a:t>
            </a:r>
            <a:r>
              <a:rPr lang="ru-RU" sz="2700" b="1" dirty="0">
                <a:latin typeface="Arial" pitchFamily="34" charset="0"/>
                <a:cs typeface="Arial" pitchFamily="34" charset="0"/>
              </a:rPr>
              <a:t> = </a:t>
            </a:r>
            <a:r>
              <a:rPr lang="en-US" sz="2700" b="1" dirty="0">
                <a:latin typeface="Arial" pitchFamily="34" charset="0"/>
                <a:cs typeface="Arial" pitchFamily="34" charset="0"/>
              </a:rPr>
              <a:t>Zn</a:t>
            </a:r>
            <a:r>
              <a:rPr lang="ru-RU" sz="2700" b="1" dirty="0">
                <a:latin typeface="Arial" pitchFamily="34" charset="0"/>
                <a:cs typeface="Arial" pitchFamily="34" charset="0"/>
              </a:rPr>
              <a:t>С</a:t>
            </a:r>
            <a:r>
              <a:rPr lang="en-US" sz="2700" b="1" dirty="0">
                <a:latin typeface="Arial" pitchFamily="34" charset="0"/>
                <a:cs typeface="Arial" pitchFamily="34" charset="0"/>
              </a:rPr>
              <a:t>l</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 С</a:t>
            </a:r>
            <a:r>
              <a:rPr lang="en-US" sz="2700" b="1" dirty="0">
                <a:latin typeface="Arial" pitchFamily="34" charset="0"/>
                <a:cs typeface="Arial" pitchFamily="34" charset="0"/>
              </a:rPr>
              <a:t>u </a:t>
            </a:r>
            <a:r>
              <a:rPr lang="ru-RU" sz="2700" b="1" dirty="0">
                <a:solidFill>
                  <a:srgbClr val="7030A0"/>
                </a:solidFill>
                <a:latin typeface="Arial" pitchFamily="34" charset="0"/>
                <a:cs typeface="Arial" pitchFamily="34" charset="0"/>
              </a:rPr>
              <a:t>– реакция замещения</a:t>
            </a:r>
          </a:p>
          <a:p>
            <a:pPr marL="357188">
              <a:lnSpc>
                <a:spcPct val="85000"/>
              </a:lnSpc>
            </a:pPr>
            <a:r>
              <a:rPr lang="ru-RU" sz="2700" b="1" dirty="0">
                <a:latin typeface="Arial" pitchFamily="34" charset="0"/>
                <a:cs typeface="Arial" pitchFamily="34" charset="0"/>
              </a:rPr>
              <a:t>3) </a:t>
            </a:r>
            <a:r>
              <a:rPr lang="en-US" sz="2700" b="1" dirty="0">
                <a:latin typeface="Arial" pitchFamily="34" charset="0"/>
                <a:cs typeface="Arial" pitchFamily="34" charset="0"/>
              </a:rPr>
              <a:t>N</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baseline="-25000" dirty="0">
                <a:latin typeface="Arial" pitchFamily="34" charset="0"/>
                <a:cs typeface="Arial" pitchFamily="34" charset="0"/>
              </a:rPr>
              <a:t>5</a:t>
            </a:r>
            <a:r>
              <a:rPr lang="ru-RU" sz="2700" b="1" dirty="0">
                <a:latin typeface="Arial" pitchFamily="34" charset="0"/>
                <a:cs typeface="Arial" pitchFamily="34" charset="0"/>
              </a:rPr>
              <a:t> +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HN</a:t>
            </a:r>
            <a:r>
              <a:rPr lang="ru-RU" sz="2700" b="1" dirty="0">
                <a:latin typeface="Arial" pitchFamily="34" charset="0"/>
                <a:cs typeface="Arial" pitchFamily="34" charset="0"/>
              </a:rPr>
              <a:t>О</a:t>
            </a:r>
            <a:r>
              <a:rPr lang="ru-RU" sz="2700" b="1" baseline="-25000" dirty="0">
                <a:latin typeface="Arial" pitchFamily="34" charset="0"/>
                <a:cs typeface="Arial" pitchFamily="34" charset="0"/>
              </a:rPr>
              <a:t>3 </a:t>
            </a:r>
            <a:r>
              <a:rPr lang="ru-RU" sz="2700" b="1" dirty="0">
                <a:solidFill>
                  <a:srgbClr val="7030A0"/>
                </a:solidFill>
                <a:latin typeface="Arial" pitchFamily="34" charset="0"/>
                <a:cs typeface="Arial" pitchFamily="34" charset="0"/>
              </a:rPr>
              <a:t>– реакция соединения</a:t>
            </a:r>
          </a:p>
          <a:p>
            <a:pPr marL="357188">
              <a:lnSpc>
                <a:spcPct val="85000"/>
              </a:lnSpc>
            </a:pPr>
            <a:r>
              <a:rPr lang="ru-RU" sz="2700" b="1" dirty="0">
                <a:latin typeface="Arial" pitchFamily="34" charset="0"/>
                <a:cs typeface="Arial" pitchFamily="34" charset="0"/>
              </a:rPr>
              <a:t>4) Н</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a:t>
            </a:r>
            <a:r>
              <a:rPr lang="en-US" sz="2700" b="1" dirty="0">
                <a:latin typeface="Arial" pitchFamily="34" charset="0"/>
                <a:cs typeface="Arial" pitchFamily="34" charset="0"/>
              </a:rPr>
              <a:t>N</a:t>
            </a:r>
            <a:r>
              <a:rPr lang="ru-RU" sz="2700" b="1" dirty="0">
                <a:latin typeface="Arial" pitchFamily="34" charset="0"/>
                <a:cs typeface="Arial" pitchFamily="34" charset="0"/>
              </a:rPr>
              <a:t>а</a:t>
            </a:r>
            <a:r>
              <a:rPr lang="ru-RU" sz="2700" b="1" baseline="-25000" dirty="0">
                <a:latin typeface="Arial" pitchFamily="34" charset="0"/>
                <a:cs typeface="Arial" pitchFamily="34" charset="0"/>
              </a:rPr>
              <a:t>2</a:t>
            </a:r>
            <a:r>
              <a:rPr lang="en-US" sz="2700" b="1" dirty="0">
                <a:latin typeface="Arial" pitchFamily="34" charset="0"/>
                <a:cs typeface="Arial" pitchFamily="34" charset="0"/>
              </a:rPr>
              <a:t>O</a:t>
            </a:r>
            <a:r>
              <a:rPr lang="ru-RU" sz="2700" b="1" dirty="0">
                <a:latin typeface="Arial" pitchFamily="34" charset="0"/>
                <a:cs typeface="Arial" pitchFamily="34" charset="0"/>
              </a:rPr>
              <a:t> = 2</a:t>
            </a:r>
            <a:r>
              <a:rPr lang="en-US" sz="2700" b="1" dirty="0">
                <a:latin typeface="Arial" pitchFamily="34" charset="0"/>
                <a:cs typeface="Arial" pitchFamily="34" charset="0"/>
              </a:rPr>
              <a:t>N</a:t>
            </a:r>
            <a:r>
              <a:rPr lang="ru-RU" sz="2700" b="1" dirty="0" err="1">
                <a:latin typeface="Arial" pitchFamily="34" charset="0"/>
                <a:cs typeface="Arial" pitchFamily="34" charset="0"/>
              </a:rPr>
              <a:t>аОН</a:t>
            </a:r>
            <a:r>
              <a:rPr lang="ru-RU" sz="2700" b="1" dirty="0">
                <a:latin typeface="Arial" pitchFamily="34" charset="0"/>
                <a:cs typeface="Arial" pitchFamily="34" charset="0"/>
              </a:rPr>
              <a:t> </a:t>
            </a:r>
            <a:r>
              <a:rPr lang="ru-RU" sz="2700" b="1" dirty="0">
                <a:solidFill>
                  <a:srgbClr val="7030A0"/>
                </a:solidFill>
                <a:latin typeface="Arial" pitchFamily="34" charset="0"/>
                <a:cs typeface="Arial" pitchFamily="34" charset="0"/>
              </a:rPr>
              <a:t>– реакция соединения</a:t>
            </a: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971600" y="2780928"/>
            <a:ext cx="7241508" cy="1432765"/>
          </a:xfrm>
          <a:prstGeom prst="rect">
            <a:avLst/>
          </a:prstGeom>
        </p:spPr>
        <p:txBody>
          <a:bodyPr wrap="square">
            <a:spAutoFit/>
          </a:bodyPr>
          <a:lstStyle/>
          <a:p>
            <a:pPr marL="3175" indent="-6350" algn="ctr">
              <a:lnSpc>
                <a:spcPct val="80000"/>
              </a:lnSpc>
            </a:pPr>
            <a:r>
              <a:rPr lang="ru-RU" sz="3600" b="1" dirty="0">
                <a:ln w="22225">
                  <a:solidFill>
                    <a:schemeClr val="accent2"/>
                  </a:solidFill>
                  <a:prstDash val="solid"/>
                </a:ln>
                <a:solidFill>
                  <a:srgbClr val="7030A0"/>
                </a:solidFill>
                <a:latin typeface="Arial Black" panose="020B0A04020102020204" pitchFamily="34" charset="0"/>
                <a:cs typeface="Arial" panose="020B0604020202020204" pitchFamily="34" charset="0"/>
              </a:rPr>
              <a:t>Лабораторная работа 1 «Типы химических реакций»</a:t>
            </a:r>
          </a:p>
        </p:txBody>
      </p:sp>
      <p:pic>
        <p:nvPicPr>
          <p:cNvPr id="11"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2" cstate="print"/>
          <a:srcRect/>
          <a:stretch>
            <a:fillRect/>
          </a:stretch>
        </p:blipFill>
        <p:spPr bwMode="auto">
          <a:xfrm>
            <a:off x="179512" y="200369"/>
            <a:ext cx="2928958" cy="1632696"/>
          </a:xfrm>
          <a:prstGeom prst="rect">
            <a:avLst/>
          </a:prstGeom>
          <a:noFill/>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515" y="0"/>
            <a:ext cx="295427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4"/>
          <a:srcRect l="14580" t="56891" r="20115"/>
          <a:stretch/>
        </p:blipFill>
        <p:spPr>
          <a:xfrm>
            <a:off x="1485253" y="4399935"/>
            <a:ext cx="6547525" cy="2430039"/>
          </a:xfrm>
          <a:prstGeom prst="rect">
            <a:avLst/>
          </a:prstGeom>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385652186"/>
      </p:ext>
    </p:extLst>
  </p:cSld>
  <p:clrMapOvr>
    <a:masterClrMapping/>
  </p:clrMapOvr>
  <p:transition>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6964"/>
            <a:ext cx="8858312" cy="2917722"/>
          </a:xfrm>
          <a:prstGeom prst="rect">
            <a:avLst/>
          </a:prstGeom>
        </p:spPr>
        <p:txBody>
          <a:bodyPr wrap="square">
            <a:spAutoFit/>
          </a:bodyPr>
          <a:lstStyle/>
          <a:p>
            <a:pPr indent="446088" algn="just">
              <a:lnSpc>
                <a:spcPct val="85000"/>
              </a:lnSpc>
            </a:pPr>
            <a:r>
              <a:rPr lang="ru-RU" sz="2700" b="1" dirty="0">
                <a:latin typeface="Arial" pitchFamily="34" charset="0"/>
                <a:cs typeface="Arial" pitchFamily="34" charset="0"/>
              </a:rPr>
              <a:t>На течение химических реакций нагревание влияет по-разному. В одних случаях (горение метана, магния, древесины, угля и других веществ) нагревание требуется лишь для возникновения реакции, оно даёт ей как бы толчок, а затем реакция идёт сама собой за счёт </a:t>
            </a: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выделяющейся</a:t>
            </a:r>
            <a:r>
              <a:rPr lang="ru-RU" sz="2700" b="1" dirty="0">
                <a:latin typeface="Arial" pitchFamily="34" charset="0"/>
                <a:cs typeface="Arial" pitchFamily="34" charset="0"/>
              </a:rPr>
              <a:t> в ходе её </a:t>
            </a:r>
            <a:r>
              <a:rPr lang="ru-RU" sz="2700" b="1" u="sng" dirty="0">
                <a:latin typeface="Arial" pitchFamily="34" charset="0"/>
                <a:cs typeface="Arial" pitchFamily="34" charset="0"/>
              </a:rPr>
              <a:t>теплоты</a:t>
            </a:r>
            <a:r>
              <a:rPr lang="ru-RU" sz="2700" b="1" dirty="0">
                <a:latin typeface="Arial" pitchFamily="34" charset="0"/>
                <a:cs typeface="Arial" pitchFamily="34" charset="0"/>
              </a:rPr>
              <a:t>. Такие реакции называют </a:t>
            </a: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700" b="1" dirty="0">
                <a:latin typeface="Arial" pitchFamily="34" charset="0"/>
                <a:cs typeface="Arial" pitchFamily="34" charset="0"/>
              </a:rPr>
              <a:t> .</a:t>
            </a:r>
          </a:p>
        </p:txBody>
      </p:sp>
      <p:pic>
        <p:nvPicPr>
          <p:cNvPr id="1027" name="Picture 3" descr="D:\23.05.13-домашние документы\Теория горения и взрыва\Анимашки\Горение\камины, печи\e60b7cc2c0e7.gif"/>
          <p:cNvPicPr>
            <a:picLocks noChangeAspect="1" noChangeArrowheads="1" noCrop="1"/>
          </p:cNvPicPr>
          <p:nvPr/>
        </p:nvPicPr>
        <p:blipFill>
          <a:blip r:embed="rId3" cstate="print"/>
          <a:srcRect/>
          <a:stretch>
            <a:fillRect/>
          </a:stretch>
        </p:blipFill>
        <p:spPr bwMode="auto">
          <a:xfrm>
            <a:off x="5786446" y="4929198"/>
            <a:ext cx="1533525" cy="1771650"/>
          </a:xfrm>
          <a:prstGeom prst="rect">
            <a:avLst/>
          </a:prstGeom>
          <a:noFill/>
        </p:spPr>
      </p:pic>
      <p:pic>
        <p:nvPicPr>
          <p:cNvPr id="1029" name="Picture 5" descr="D:\23.05.13-домашние документы\Лаб. раб YES\Виртуальные лабораторные YES\Анимашки и картинки\Люди\Домашнее хозяйство, еда,\жарю 1.gif"/>
          <p:cNvPicPr>
            <a:picLocks noChangeAspect="1" noChangeArrowheads="1" noCrop="1"/>
          </p:cNvPicPr>
          <p:nvPr/>
        </p:nvPicPr>
        <p:blipFill>
          <a:blip r:embed="rId4" cstate="print"/>
          <a:srcRect/>
          <a:stretch>
            <a:fillRect/>
          </a:stretch>
        </p:blipFill>
        <p:spPr bwMode="auto">
          <a:xfrm>
            <a:off x="7000892" y="3214686"/>
            <a:ext cx="1238250" cy="1238250"/>
          </a:xfrm>
          <a:prstGeom prst="rect">
            <a:avLst/>
          </a:prstGeom>
          <a:noFill/>
        </p:spPr>
      </p:pic>
      <p:pic>
        <p:nvPicPr>
          <p:cNvPr id="1031" name="Picture 7" descr="D:\23.05.13-домашние документы\Теория горения и взрыва\Анимашки\Горение\камины, печи\0_29e10_130a8b6b_L.gif"/>
          <p:cNvPicPr>
            <a:picLocks noChangeAspect="1" noChangeArrowheads="1" noCrop="1"/>
          </p:cNvPicPr>
          <p:nvPr/>
        </p:nvPicPr>
        <p:blipFill>
          <a:blip r:embed="rId5" cstate="print"/>
          <a:srcRect/>
          <a:stretch>
            <a:fillRect/>
          </a:stretch>
        </p:blipFill>
        <p:spPr bwMode="auto">
          <a:xfrm>
            <a:off x="0" y="3286125"/>
            <a:ext cx="4762500" cy="3571875"/>
          </a:xfrm>
          <a:prstGeom prst="rect">
            <a:avLst/>
          </a:prstGeom>
          <a:noFill/>
        </p:spPr>
      </p:pic>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33197" y="548680"/>
            <a:ext cx="8640960" cy="2862322"/>
          </a:xfrm>
          <a:prstGeom prst="rect">
            <a:avLst/>
          </a:prstGeom>
        </p:spPr>
        <p:txBody>
          <a:bodyPr wrap="square">
            <a:spAutoFit/>
          </a:bodyPr>
          <a:lstStyle/>
          <a:p>
            <a:pPr marL="987425" indent="-987425" algn="just">
              <a:spcAft>
                <a:spcPts val="0"/>
              </a:spcAft>
            </a:pPr>
            <a:r>
              <a:rPr lang="ru-RU" sz="3000" b="1" dirty="0">
                <a:ln>
                  <a:solidFill>
                    <a:sysClr val="windowText" lastClr="000000"/>
                  </a:solidFill>
                </a:ln>
                <a:solidFill>
                  <a:srgbClr val="FF0000"/>
                </a:solidFill>
                <a:latin typeface="Arial Black" panose="020B0A04020102020204" pitchFamily="34" charset="0"/>
                <a:ea typeface="Times New Roman" panose="02020603050405020304" pitchFamily="18" charset="0"/>
                <a:cs typeface="Arial" panose="020B0604020202020204" pitchFamily="34" charset="0"/>
              </a:rPr>
              <a:t>Цель работы: </a:t>
            </a:r>
            <a:r>
              <a:rPr lang="ru-RU" sz="3000" b="1" dirty="0">
                <a:latin typeface="Arial" panose="020B0604020202020204" pitchFamily="34" charset="0"/>
                <a:ea typeface="Times New Roman" panose="02020603050405020304" pitchFamily="18" charset="0"/>
                <a:cs typeface="Arial" panose="020B0604020202020204" pitchFamily="34" charset="0"/>
              </a:rPr>
              <a:t>закрепить полученные знания раздела </a:t>
            </a:r>
            <a:r>
              <a:rPr lang="ru-RU" sz="3000" b="1" dirty="0">
                <a:ln>
                  <a:solidFill>
                    <a:sysClr val="windowText" lastClr="000000"/>
                  </a:solidFill>
                </a:ln>
                <a:solidFill>
                  <a:srgbClr val="C00000"/>
                </a:solidFill>
                <a:latin typeface="Arial Black" panose="020B0A04020102020204" pitchFamily="34" charset="0"/>
                <a:ea typeface="Times New Roman" panose="02020603050405020304" pitchFamily="18" charset="0"/>
                <a:cs typeface="Arial" panose="020B0604020202020204" pitchFamily="34" charset="0"/>
              </a:rPr>
              <a:t>«</a:t>
            </a:r>
            <a:r>
              <a:rPr lang="ru-RU" sz="3000" b="1" spc="50" dirty="0">
                <a:ln>
                  <a:solidFill>
                    <a:sysClr val="windowText" lastClr="000000"/>
                  </a:solidFill>
                </a:ln>
                <a:solidFill>
                  <a:srgbClr val="C00000"/>
                </a:solidFill>
                <a:latin typeface="Arial Black" panose="020B0A04020102020204" pitchFamily="34" charset="0"/>
                <a:ea typeface="Tahoma" panose="020B0604030504040204" pitchFamily="34" charset="0"/>
                <a:cs typeface="Arial" panose="020B0604020202020204" pitchFamily="34" charset="0"/>
              </a:rPr>
              <a:t>Типы химических реакций</a:t>
            </a:r>
            <a:r>
              <a:rPr lang="ru-RU" sz="3000" b="1" dirty="0">
                <a:ln>
                  <a:solidFill>
                    <a:sysClr val="windowText" lastClr="000000"/>
                  </a:solidFill>
                </a:ln>
                <a:solidFill>
                  <a:srgbClr val="C00000"/>
                </a:solidFill>
                <a:latin typeface="Arial Black" panose="020B0A04020102020204" pitchFamily="34" charset="0"/>
                <a:ea typeface="Times New Roman" panose="02020603050405020304" pitchFamily="18" charset="0"/>
                <a:cs typeface="Arial" panose="020B0604020202020204" pitchFamily="34" charset="0"/>
              </a:rPr>
              <a:t>»</a:t>
            </a:r>
            <a:r>
              <a:rPr lang="ru-RU" sz="3000" b="1" dirty="0">
                <a:latin typeface="Arial" panose="020B0604020202020204" pitchFamily="34" charset="0"/>
                <a:ea typeface="Times New Roman" panose="02020603050405020304" pitchFamily="18" charset="0"/>
                <a:cs typeface="Arial" panose="020B0604020202020204" pitchFamily="34" charset="0"/>
              </a:rPr>
              <a:t>.</a:t>
            </a:r>
          </a:p>
          <a:p>
            <a:pPr marL="987425" indent="-987425" algn="just"/>
            <a:r>
              <a:rPr lang="ru-RU" sz="3000" b="1" dirty="0">
                <a:ln>
                  <a:solidFill>
                    <a:sysClr val="windowText" lastClr="000000"/>
                  </a:solidFill>
                </a:ln>
                <a:solidFill>
                  <a:srgbClr val="FF0000"/>
                </a:solidFill>
                <a:latin typeface="Arial Black" panose="020B0A04020102020204" pitchFamily="34" charset="0"/>
                <a:ea typeface="Times New Roman" panose="02020603050405020304" pitchFamily="18" charset="0"/>
                <a:cs typeface="Arial" panose="020B0604020202020204" pitchFamily="34" charset="0"/>
              </a:rPr>
              <a:t>Приборы и реактивы: </a:t>
            </a:r>
            <a:r>
              <a:rPr lang="ru-RU" sz="3000" b="1" dirty="0">
                <a:latin typeface="Arial" panose="020B0604020202020204" pitchFamily="34" charset="0"/>
                <a:ea typeface="Times New Roman" panose="02020603050405020304" pitchFamily="18" charset="0"/>
                <a:cs typeface="Arial" panose="020B0604020202020204" pitchFamily="34" charset="0"/>
              </a:rPr>
              <a:t>химическая посуда,</a:t>
            </a:r>
            <a:r>
              <a:rPr lang="ru-RU" sz="3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ru-RU" sz="3000" b="1" dirty="0">
                <a:latin typeface="Arial" panose="020B0604020202020204" pitchFamily="34" charset="0"/>
                <a:ea typeface="Times New Roman" panose="02020603050405020304" pitchFamily="18" charset="0"/>
                <a:cs typeface="Arial" panose="020B0604020202020204" pitchFamily="34" charset="0"/>
              </a:rPr>
              <a:t>H</a:t>
            </a:r>
            <a:r>
              <a:rPr lang="ru-RU" sz="3000" b="1" baseline="-25000" dirty="0">
                <a:latin typeface="Arial" panose="020B0604020202020204" pitchFamily="34" charset="0"/>
                <a:ea typeface="Times New Roman" panose="02020603050405020304" pitchFamily="18" charset="0"/>
                <a:cs typeface="Arial" panose="020B0604020202020204" pitchFamily="34" charset="0"/>
              </a:rPr>
              <a:t>2</a:t>
            </a:r>
            <a:r>
              <a:rPr lang="ru-RU" sz="3000" b="1" dirty="0">
                <a:latin typeface="Arial" panose="020B0604020202020204" pitchFamily="34" charset="0"/>
                <a:ea typeface="Times New Roman" panose="02020603050405020304" pitchFamily="18" charset="0"/>
                <a:cs typeface="Arial" panose="020B0604020202020204" pitchFamily="34" charset="0"/>
              </a:rPr>
              <a:t>O, </a:t>
            </a:r>
            <a:r>
              <a:rPr lang="en-US" sz="3000" b="1" dirty="0" err="1">
                <a:latin typeface="Arial" panose="020B0604020202020204" pitchFamily="34" charset="0"/>
                <a:ea typeface="Times New Roman" panose="02020603050405020304" pitchFamily="18" charset="0"/>
                <a:cs typeface="Arial" panose="020B0604020202020204" pitchFamily="34" charset="0"/>
              </a:rPr>
              <a:t>NaOH</a:t>
            </a:r>
            <a:r>
              <a:rPr lang="ru-RU" sz="3000" b="1" dirty="0">
                <a:latin typeface="Arial" panose="020B0604020202020204" pitchFamily="34" charset="0"/>
                <a:ea typeface="Times New Roman" panose="02020603050405020304" pitchFamily="18" charset="0"/>
                <a:cs typeface="Arial" panose="020B0604020202020204" pitchFamily="34" charset="0"/>
              </a:rPr>
              <a:t>, </a:t>
            </a:r>
            <a:r>
              <a:rPr lang="en-US" sz="3000" b="1" dirty="0">
                <a:latin typeface="Arial" panose="020B0604020202020204" pitchFamily="34" charset="0"/>
                <a:ea typeface="Times New Roman" panose="02020603050405020304" pitchFamily="18" charset="0"/>
                <a:cs typeface="Arial" panose="020B0604020202020204" pitchFamily="34" charset="0"/>
              </a:rPr>
              <a:t>KOH</a:t>
            </a:r>
            <a:r>
              <a:rPr lang="ru-RU" sz="3000" b="1" dirty="0">
                <a:latin typeface="Arial" panose="020B0604020202020204" pitchFamily="34" charset="0"/>
                <a:ea typeface="Times New Roman" panose="02020603050405020304" pitchFamily="18" charset="0"/>
                <a:cs typeface="Arial" panose="020B0604020202020204" pitchFamily="34" charset="0"/>
              </a:rPr>
              <a:t>, </a:t>
            </a:r>
            <a:r>
              <a:rPr lang="en-US" sz="3000" b="1" dirty="0">
                <a:latin typeface="Arial" panose="020B0604020202020204" pitchFamily="34" charset="0"/>
                <a:ea typeface="Times New Roman" panose="02020603050405020304" pitchFamily="18" charset="0"/>
                <a:cs typeface="Arial" panose="020B0604020202020204" pitchFamily="34" charset="0"/>
              </a:rPr>
              <a:t>H</a:t>
            </a:r>
            <a:r>
              <a:rPr lang="ru-RU" sz="3000" b="1" baseline="-25000" dirty="0">
                <a:latin typeface="Arial" panose="020B0604020202020204" pitchFamily="34" charset="0"/>
                <a:ea typeface="Times New Roman" panose="02020603050405020304" pitchFamily="18" charset="0"/>
                <a:cs typeface="Arial" panose="020B0604020202020204" pitchFamily="34" charset="0"/>
              </a:rPr>
              <a:t>2</a:t>
            </a:r>
            <a:r>
              <a:rPr lang="en-US" sz="3000" b="1" dirty="0">
                <a:latin typeface="Arial" panose="020B0604020202020204" pitchFamily="34" charset="0"/>
                <a:ea typeface="Times New Roman" panose="02020603050405020304" pitchFamily="18" charset="0"/>
                <a:cs typeface="Arial" panose="020B0604020202020204" pitchFamily="34" charset="0"/>
              </a:rPr>
              <a:t>SO</a:t>
            </a:r>
            <a:r>
              <a:rPr lang="ru-RU" sz="3000" b="1" baseline="-25000" dirty="0">
                <a:latin typeface="Arial" panose="020B0604020202020204" pitchFamily="34" charset="0"/>
                <a:ea typeface="Times New Roman" panose="02020603050405020304" pitchFamily="18" charset="0"/>
                <a:cs typeface="Arial" panose="020B0604020202020204" pitchFamily="34" charset="0"/>
              </a:rPr>
              <a:t>4</a:t>
            </a:r>
            <a:r>
              <a:rPr lang="ru-RU" sz="3000" b="1" dirty="0">
                <a:latin typeface="Arial" panose="020B0604020202020204" pitchFamily="34" charset="0"/>
                <a:ea typeface="Times New Roman" panose="02020603050405020304" pitchFamily="18" charset="0"/>
                <a:cs typeface="Arial" panose="020B0604020202020204" pitchFamily="34" charset="0"/>
              </a:rPr>
              <a:t>, </a:t>
            </a:r>
            <a:r>
              <a:rPr lang="en-US" sz="3000" b="1" dirty="0" err="1">
                <a:latin typeface="Arial" panose="020B0604020202020204" pitchFamily="34" charset="0"/>
                <a:ea typeface="Times New Roman" panose="02020603050405020304" pitchFamily="18" charset="0"/>
                <a:cs typeface="Arial" panose="020B0604020202020204" pitchFamily="34" charset="0"/>
              </a:rPr>
              <a:t>HCl</a:t>
            </a:r>
            <a:r>
              <a:rPr lang="ru-RU" sz="3000" b="1" dirty="0">
                <a:latin typeface="Arial" panose="020B0604020202020204" pitchFamily="34" charset="0"/>
                <a:ea typeface="Times New Roman" panose="02020603050405020304" pitchFamily="18" charset="0"/>
                <a:cs typeface="Arial" panose="020B0604020202020204" pitchFamily="34" charset="0"/>
              </a:rPr>
              <a:t>, CuSO</a:t>
            </a:r>
            <a:r>
              <a:rPr lang="ru-RU" sz="3000" b="1" baseline="-25000" dirty="0">
                <a:latin typeface="Arial" panose="020B0604020202020204" pitchFamily="34" charset="0"/>
                <a:ea typeface="Times New Roman" panose="02020603050405020304" pitchFamily="18" charset="0"/>
                <a:cs typeface="Arial" panose="020B0604020202020204" pitchFamily="34" charset="0"/>
              </a:rPr>
              <a:t>4</a:t>
            </a:r>
            <a:r>
              <a:rPr lang="ru-RU" sz="3000" b="1" dirty="0">
                <a:latin typeface="Arial" panose="020B0604020202020204" pitchFamily="34" charset="0"/>
                <a:ea typeface="Times New Roman" panose="02020603050405020304" pitchFamily="18" charset="0"/>
                <a:cs typeface="Arial" panose="020B0604020202020204" pitchFamily="34" charset="0"/>
              </a:rPr>
              <a:t>, </a:t>
            </a:r>
            <a:r>
              <a:rPr lang="en-US" sz="3000" b="1" dirty="0" err="1">
                <a:latin typeface="Arial" panose="020B0604020202020204" pitchFamily="34" charset="0"/>
                <a:ea typeface="Times New Roman" panose="02020603050405020304" pitchFamily="18" charset="0"/>
                <a:cs typeface="Arial" panose="020B0604020202020204" pitchFamily="34" charset="0"/>
              </a:rPr>
              <a:t>FeCl</a:t>
            </a:r>
            <a:r>
              <a:rPr lang="ru-RU" sz="3000" b="1" baseline="-25000" dirty="0">
                <a:latin typeface="Arial" panose="020B0604020202020204" pitchFamily="34" charset="0"/>
                <a:ea typeface="Times New Roman" panose="02020603050405020304" pitchFamily="18" charset="0"/>
                <a:cs typeface="Arial" panose="020B0604020202020204" pitchFamily="34" charset="0"/>
              </a:rPr>
              <a:t>3 </a:t>
            </a:r>
            <a:r>
              <a:rPr lang="ru-RU" sz="3000" b="1" dirty="0">
                <a:latin typeface="Arial" panose="020B0604020202020204" pitchFamily="34" charset="0"/>
                <a:ea typeface="Times New Roman" panose="02020603050405020304" pitchFamily="18" charset="0"/>
                <a:cs typeface="Arial" panose="020B0604020202020204" pitchFamily="34" charset="0"/>
              </a:rPr>
              <a:t>(или другая соль железа).</a:t>
            </a:r>
            <a:endParaRPr lang="ru-RU"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192753"/>
      </p:ext>
    </p:extLst>
  </p:cSld>
  <p:clrMapOvr>
    <a:masterClrMapping/>
  </p:clrMapOvr>
  <p:transition>
    <p:wheel spokes="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94361" y="305909"/>
            <a:ext cx="9001156" cy="4111125"/>
          </a:xfrm>
          <a:prstGeom prst="rect">
            <a:avLst/>
          </a:prstGeom>
        </p:spPr>
        <p:txBody>
          <a:bodyPr wrap="square">
            <a:spAutoFit/>
          </a:bodyPr>
          <a:lstStyle/>
          <a:p>
            <a:pPr indent="450000" algn="just">
              <a:lnSpc>
                <a:spcPct val="80000"/>
              </a:lnSpc>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Опыт 1.</a:t>
            </a:r>
            <a:r>
              <a:rPr lang="ru-RU" sz="2700" b="1" dirty="0">
                <a:ln>
                  <a:solidFill>
                    <a:sysClr val="windowText" lastClr="000000"/>
                  </a:solidFill>
                </a:ln>
                <a:solidFill>
                  <a:srgbClr val="FF0000"/>
                </a:solidFill>
                <a:latin typeface="Arial Black" panose="020B0A04020102020204" pitchFamily="34" charset="0"/>
                <a:cs typeface="Arial" pitchFamily="34" charset="0"/>
              </a:rPr>
              <a:t> </a:t>
            </a:r>
            <a:r>
              <a:rPr lang="ru-RU" sz="2700" dirty="0">
                <a:ln>
                  <a:solidFill>
                    <a:sysClr val="windowText" lastClr="000000"/>
                  </a:solidFill>
                </a:ln>
                <a:latin typeface="Arial Black" panose="020B0A04020102020204" pitchFamily="34" charset="0"/>
              </a:rPr>
              <a:t>Изучение взаимодействия сульфат меди (</a:t>
            </a:r>
            <a:r>
              <a:rPr lang="en-US" sz="2700" dirty="0">
                <a:ln>
                  <a:solidFill>
                    <a:sysClr val="windowText" lastClr="000000"/>
                  </a:solidFill>
                </a:ln>
                <a:latin typeface="Arial Black" panose="020B0A04020102020204" pitchFamily="34" charset="0"/>
              </a:rPr>
              <a:t>II</a:t>
            </a:r>
            <a:r>
              <a:rPr lang="ru-RU" sz="2700" dirty="0">
                <a:ln>
                  <a:solidFill>
                    <a:sysClr val="windowText" lastClr="000000"/>
                  </a:solidFill>
                </a:ln>
                <a:latin typeface="Arial Black" panose="020B0A04020102020204" pitchFamily="34" charset="0"/>
              </a:rPr>
              <a:t>) и гидроксид натрия</a:t>
            </a:r>
            <a:r>
              <a:rPr lang="ru-RU" sz="2700" b="1" dirty="0">
                <a:ln>
                  <a:solidFill>
                    <a:sysClr val="windowText" lastClr="000000"/>
                  </a:solidFill>
                </a:ln>
                <a:effectLst>
                  <a:outerShdw blurRad="38100" dist="38100" dir="2700000" algn="tl">
                    <a:srgbClr val="000000">
                      <a:alpha val="43137"/>
                    </a:srgbClr>
                  </a:outerShdw>
                </a:effectLst>
                <a:latin typeface="Arial Black" pitchFamily="34" charset="0"/>
                <a:cs typeface="Arial" pitchFamily="34" charset="0"/>
              </a:rPr>
              <a:t>.</a:t>
            </a:r>
            <a:r>
              <a:rPr lang="ru-RU" sz="2700" b="1" dirty="0">
                <a:ln>
                  <a:solidFill>
                    <a:sysClr val="windowText" lastClr="000000"/>
                  </a:solidFill>
                </a:ln>
                <a:solidFill>
                  <a:srgbClr val="C00000"/>
                </a:solidFill>
                <a:latin typeface="Arial Black" pitchFamily="34" charset="0"/>
                <a:cs typeface="Arial" pitchFamily="34" charset="0"/>
              </a:rPr>
              <a:t> </a:t>
            </a:r>
          </a:p>
          <a:p>
            <a:pPr indent="450000" algn="just">
              <a:lnSpc>
                <a:spcPct val="80000"/>
              </a:lnSpc>
            </a:pPr>
            <a:endParaRPr lang="ru-RU" sz="1400" b="1" u="sng" dirty="0">
              <a:ln>
                <a:solidFill>
                  <a:sysClr val="windowText" lastClr="000000"/>
                </a:solidFill>
              </a:ln>
              <a:solidFill>
                <a:srgbClr val="C00000"/>
              </a:solidFill>
              <a:latin typeface="Arial Black" pitchFamily="34" charset="0"/>
              <a:cs typeface="Arial" pitchFamily="34" charset="0"/>
            </a:endParaRPr>
          </a:p>
          <a:p>
            <a:pPr lvl="0" indent="450000" algn="just">
              <a:lnSpc>
                <a:spcPct val="80000"/>
              </a:lnSpc>
            </a:pPr>
            <a:r>
              <a:rPr lang="ru-RU" sz="26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В пробирку внесите несколько капель раствора сульфата меди (</a:t>
            </a:r>
            <a:r>
              <a:rPr lang="en-US" sz="2700" b="1" dirty="0">
                <a:latin typeface="Arial" pitchFamily="34" charset="0"/>
                <a:ea typeface="Times New Roman" pitchFamily="18" charset="0"/>
                <a:cs typeface="Arial" pitchFamily="34" charset="0"/>
              </a:rPr>
              <a:t>II</a:t>
            </a:r>
            <a:r>
              <a:rPr lang="ru-RU" sz="2700" b="1" dirty="0">
                <a:latin typeface="Arial" pitchFamily="34" charset="0"/>
                <a:ea typeface="Times New Roman" pitchFamily="18" charset="0"/>
                <a:cs typeface="Arial" pitchFamily="34" charset="0"/>
              </a:rPr>
              <a:t>), а затем добавьте несколько капель раствора гидроксида натрия.</a:t>
            </a:r>
            <a:endParaRPr lang="ru-RU" sz="2700" b="1" dirty="0">
              <a:latin typeface="Arial" pitchFamily="34" charset="0"/>
              <a:cs typeface="Arial" pitchFamily="34" charset="0"/>
            </a:endParaRPr>
          </a:p>
          <a:p>
            <a:pPr algn="just">
              <a:lnSpc>
                <a:spcPct val="85000"/>
              </a:lnSpc>
              <a:spcAft>
                <a:spcPts val="0"/>
              </a:spcAft>
            </a:pPr>
            <a:endParaRPr lang="ru-RU" sz="800" b="1" dirty="0">
              <a:effectLst>
                <a:outerShdw blurRad="38100" dist="38100" dir="2700000" algn="tl">
                  <a:srgbClr val="000000">
                    <a:alpha val="43137"/>
                  </a:srgbClr>
                </a:outerShdw>
              </a:effectLst>
              <a:latin typeface="Arial" pitchFamily="34" charset="0"/>
              <a:cs typeface="Arial" pitchFamily="34" charset="0"/>
            </a:endParaRPr>
          </a:p>
          <a:p>
            <a:pPr algn="ctr">
              <a:lnSpc>
                <a:spcPct val="85000"/>
              </a:lnSpc>
              <a:spcAft>
                <a:spcPts val="0"/>
              </a:spcAft>
            </a:pP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CuSO</a:t>
            </a:r>
            <a:r>
              <a:rPr lang="en-US"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2NaOH</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700" b="1" dirty="0" err="1">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CuOH</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en-US"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en-US"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S</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en-US"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700" b="1" baseline="-25000"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nSpc>
                <a:spcPct val="85000"/>
              </a:lnSpc>
              <a:spcAft>
                <a:spcPts val="0"/>
              </a:spcAft>
            </a:pPr>
            <a:r>
              <a:rPr lang="ru-RU" sz="2000" b="1" dirty="0">
                <a:effectLst>
                  <a:outerShdw blurRad="38100" dist="38100" dir="2700000" algn="tl">
                    <a:srgbClr val="000000">
                      <a:alpha val="43137"/>
                    </a:srgbClr>
                  </a:outerShdw>
                </a:effectLst>
                <a:latin typeface="Arial" pitchFamily="34" charset="0"/>
                <a:cs typeface="Arial" pitchFamily="34" charset="0"/>
              </a:rPr>
              <a:t>     </a:t>
            </a:r>
            <a:r>
              <a:rPr lang="ru-RU" sz="2400" b="1" dirty="0">
                <a:effectLst>
                  <a:outerShdw blurRad="38100" dist="38100" dir="2700000" algn="tl">
                    <a:srgbClr val="000000">
                      <a:alpha val="43137"/>
                    </a:srgbClr>
                  </a:outerShdw>
                </a:effectLst>
                <a:latin typeface="Arial" pitchFamily="34" charset="0"/>
                <a:cs typeface="Arial" pitchFamily="34" charset="0"/>
              </a:rPr>
              <a:t>сульфат</a:t>
            </a:r>
            <a:r>
              <a:rPr lang="en-US" sz="2400" b="1" dirty="0">
                <a:effectLst>
                  <a:outerShdw blurRad="38100" dist="38100" dir="2700000" algn="tl">
                    <a:srgbClr val="000000">
                      <a:alpha val="43137"/>
                    </a:srgbClr>
                  </a:outerShdw>
                </a:effectLst>
                <a:latin typeface="Arial" pitchFamily="34" charset="0"/>
                <a:cs typeface="Arial" pitchFamily="34" charset="0"/>
              </a:rPr>
              <a:t>       </a:t>
            </a:r>
            <a:r>
              <a:rPr lang="ru-RU" sz="2400" b="1" dirty="0">
                <a:effectLst>
                  <a:outerShdw blurRad="38100" dist="38100" dir="2700000" algn="tl">
                    <a:srgbClr val="000000">
                      <a:alpha val="43137"/>
                    </a:srgbClr>
                  </a:outerShdw>
                </a:effectLst>
                <a:latin typeface="Arial" pitchFamily="34" charset="0"/>
                <a:cs typeface="Arial" pitchFamily="34" charset="0"/>
              </a:rPr>
              <a:t>гидроксид</a:t>
            </a:r>
            <a:r>
              <a:rPr lang="en-US" sz="2400" b="1" dirty="0">
                <a:effectLst>
                  <a:outerShdw blurRad="38100" dist="38100" dir="2700000" algn="tl">
                    <a:srgbClr val="000000">
                      <a:alpha val="43137"/>
                    </a:srgbClr>
                  </a:outerShdw>
                </a:effectLst>
                <a:latin typeface="Arial" pitchFamily="34" charset="0"/>
                <a:cs typeface="Arial" pitchFamily="34" charset="0"/>
              </a:rPr>
              <a:t> </a:t>
            </a:r>
            <a:r>
              <a:rPr lang="ru-RU" sz="2400" b="1" dirty="0">
                <a:effectLst>
                  <a:outerShdw blurRad="38100" dist="38100" dir="2700000" algn="tl">
                    <a:srgbClr val="000000">
                      <a:alpha val="43137"/>
                    </a:srgbClr>
                  </a:outerShdw>
                </a:effectLst>
                <a:latin typeface="Arial" pitchFamily="34" charset="0"/>
                <a:cs typeface="Arial" pitchFamily="34" charset="0"/>
              </a:rPr>
              <a:t>   </a:t>
            </a:r>
            <a:r>
              <a:rPr lang="ru-RU" sz="2400" b="1" dirty="0" err="1">
                <a:effectLst>
                  <a:outerShdw blurRad="38100" dist="38100" dir="2700000" algn="tl">
                    <a:srgbClr val="000000">
                      <a:alpha val="43137"/>
                    </a:srgbClr>
                  </a:outerShdw>
                </a:effectLst>
                <a:latin typeface="Arial" pitchFamily="34" charset="0"/>
                <a:cs typeface="Arial" pitchFamily="34" charset="0"/>
              </a:rPr>
              <a:t>гидроксосульфат</a:t>
            </a:r>
            <a:r>
              <a:rPr lang="ru-RU" sz="2400" b="1" dirty="0">
                <a:effectLst>
                  <a:outerShdw blurRad="38100" dist="38100" dir="2700000" algn="tl">
                    <a:srgbClr val="000000">
                      <a:alpha val="43137"/>
                    </a:srgbClr>
                  </a:outerShdw>
                </a:effectLst>
                <a:latin typeface="Arial" pitchFamily="34" charset="0"/>
                <a:cs typeface="Arial" pitchFamily="34" charset="0"/>
              </a:rPr>
              <a:t>    сульфат</a:t>
            </a:r>
          </a:p>
          <a:p>
            <a:pPr>
              <a:lnSpc>
                <a:spcPct val="85000"/>
              </a:lnSpc>
              <a:spcAft>
                <a:spcPts val="0"/>
              </a:spcAft>
            </a:pPr>
            <a:r>
              <a:rPr lang="en-US" sz="2400" b="1" dirty="0">
                <a:effectLst>
                  <a:outerShdw blurRad="38100" dist="38100" dir="2700000" algn="tl">
                    <a:srgbClr val="000000">
                      <a:alpha val="43137"/>
                    </a:srgbClr>
                  </a:outerShdw>
                </a:effectLst>
                <a:latin typeface="Arial" pitchFamily="34" charset="0"/>
                <a:cs typeface="Arial" pitchFamily="34" charset="0"/>
              </a:rPr>
              <a:t> </a:t>
            </a:r>
            <a:r>
              <a:rPr lang="ru-RU" sz="2400" b="1" dirty="0">
                <a:effectLst>
                  <a:outerShdw blurRad="38100" dist="38100" dir="2700000" algn="tl">
                    <a:srgbClr val="000000">
                      <a:alpha val="43137"/>
                    </a:srgbClr>
                  </a:outerShdw>
                </a:effectLst>
                <a:latin typeface="Arial" pitchFamily="34" charset="0"/>
                <a:cs typeface="Arial" pitchFamily="34" charset="0"/>
              </a:rPr>
              <a:t>    меди (</a:t>
            </a:r>
            <a:r>
              <a:rPr lang="en-US" sz="2400" b="1" dirty="0">
                <a:effectLst>
                  <a:outerShdw blurRad="38100" dist="38100" dir="2700000" algn="tl">
                    <a:srgbClr val="000000">
                      <a:alpha val="43137"/>
                    </a:srgbClr>
                  </a:outerShdw>
                </a:effectLst>
                <a:latin typeface="Arial" pitchFamily="34" charset="0"/>
                <a:cs typeface="Arial" pitchFamily="34" charset="0"/>
              </a:rPr>
              <a:t>II</a:t>
            </a:r>
            <a:r>
              <a:rPr lang="ru-RU" sz="2400" b="1" dirty="0">
                <a:effectLst>
                  <a:outerShdw blurRad="38100" dist="38100" dir="2700000" algn="tl">
                    <a:srgbClr val="000000">
                      <a:alpha val="43137"/>
                    </a:srgbClr>
                  </a:outerShdw>
                </a:effectLst>
                <a:latin typeface="Arial" pitchFamily="34" charset="0"/>
                <a:cs typeface="Arial" pitchFamily="34" charset="0"/>
              </a:rPr>
              <a:t>)           натрия               меди (</a:t>
            </a:r>
            <a:r>
              <a:rPr lang="en-US" sz="2400" b="1" dirty="0">
                <a:effectLst>
                  <a:outerShdw blurRad="38100" dist="38100" dir="2700000" algn="tl">
                    <a:srgbClr val="000000">
                      <a:alpha val="43137"/>
                    </a:srgbClr>
                  </a:outerShdw>
                </a:effectLst>
                <a:latin typeface="Arial" pitchFamily="34" charset="0"/>
                <a:cs typeface="Arial" pitchFamily="34" charset="0"/>
              </a:rPr>
              <a:t>II</a:t>
            </a:r>
            <a:r>
              <a:rPr lang="ru-RU" sz="2400" b="1" dirty="0">
                <a:effectLst>
                  <a:outerShdw blurRad="38100" dist="38100" dir="2700000" algn="tl">
                    <a:srgbClr val="000000">
                      <a:alpha val="43137"/>
                    </a:srgbClr>
                  </a:outerShdw>
                </a:effectLst>
                <a:latin typeface="Arial" pitchFamily="34" charset="0"/>
                <a:cs typeface="Arial" pitchFamily="34" charset="0"/>
              </a:rPr>
              <a:t>)               натрия</a:t>
            </a:r>
          </a:p>
          <a:p>
            <a:pPr>
              <a:lnSpc>
                <a:spcPct val="85000"/>
              </a:lnSpc>
              <a:spcAft>
                <a:spcPts val="0"/>
              </a:spcAft>
            </a:pPr>
            <a:endParaRPr lang="ru-RU" sz="1200" b="1" dirty="0">
              <a:effectLst>
                <a:outerShdw blurRad="38100" dist="38100" dir="2700000" algn="tl">
                  <a:srgbClr val="000000">
                    <a:alpha val="43137"/>
                  </a:srgbClr>
                </a:outerShdw>
              </a:effectLst>
              <a:latin typeface="Arial" pitchFamily="34" charset="0"/>
              <a:cs typeface="Arial" pitchFamily="34" charset="0"/>
            </a:endParaRPr>
          </a:p>
          <a:p>
            <a:pPr algn="ctr">
              <a:lnSpc>
                <a:spcPct val="85000"/>
              </a:lnSpc>
            </a:pP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Cu</a:t>
            </a:r>
            <a:r>
              <a:rPr lang="ru-RU" sz="2700" b="1" baseline="30000" dirty="0">
                <a:ln>
                  <a:solidFill>
                    <a:sysClr val="windowText" lastClr="000000"/>
                  </a:solidFill>
                </a:ln>
                <a:solidFill>
                  <a:srgbClr val="C00000"/>
                </a:solidFill>
                <a:latin typeface="Arial" pitchFamily="34" charset="0"/>
                <a:cs typeface="Arial" pitchFamily="34" charset="0"/>
              </a:rPr>
              <a:t>2+</a:t>
            </a:r>
            <a:r>
              <a:rPr lang="ru-RU" sz="2700" b="1" dirty="0">
                <a:ln>
                  <a:solidFill>
                    <a:sysClr val="windowText" lastClr="000000"/>
                  </a:solidFill>
                </a:ln>
                <a:solidFill>
                  <a:srgbClr val="C00000"/>
                </a:solidFill>
                <a:latin typeface="Arial" pitchFamily="34" charset="0"/>
                <a:cs typeface="Arial" pitchFamily="34" charset="0"/>
              </a:rPr>
              <a:t>+</a:t>
            </a:r>
            <a:r>
              <a:rPr lang="ru-RU" sz="2700" b="1" u="sng" dirty="0">
                <a:ln>
                  <a:solidFill>
                    <a:sysClr val="windowText" lastClr="000000"/>
                  </a:solidFill>
                </a:ln>
                <a:solidFill>
                  <a:srgbClr val="C00000"/>
                </a:solidFill>
                <a:latin typeface="Arial" pitchFamily="34" charset="0"/>
                <a:cs typeface="Arial" pitchFamily="34" charset="0"/>
              </a:rPr>
              <a:t>2</a:t>
            </a:r>
            <a:r>
              <a:rPr lang="en-US" sz="2700" b="1" u="sng"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baseline="30000" dirty="0">
                <a:ln>
                  <a:solidFill>
                    <a:sysClr val="windowText" lastClr="000000"/>
                  </a:solidFill>
                </a:ln>
                <a:solidFill>
                  <a:srgbClr val="C00000"/>
                </a:solidFill>
                <a:latin typeface="Arial" pitchFamily="34" charset="0"/>
                <a:cs typeface="Arial" pitchFamily="34" charset="0"/>
              </a:rPr>
              <a:t>2–</a:t>
            </a:r>
            <a:r>
              <a:rPr lang="ru-RU" sz="2700" b="1" dirty="0">
                <a:ln>
                  <a:solidFill>
                    <a:sysClr val="windowText" lastClr="000000"/>
                  </a:solidFill>
                </a:ln>
                <a:solidFill>
                  <a:srgbClr val="C00000"/>
                </a:solidFill>
                <a:latin typeface="Arial" pitchFamily="34" charset="0"/>
                <a:cs typeface="Arial" pitchFamily="34" charset="0"/>
              </a:rPr>
              <a:t> +</a:t>
            </a:r>
            <a:r>
              <a:rPr lang="en-US" sz="2700" b="1" u="dbl" dirty="0">
                <a:ln>
                  <a:solidFill>
                    <a:sysClr val="windowText" lastClr="000000"/>
                  </a:solidFill>
                </a:ln>
                <a:solidFill>
                  <a:srgbClr val="C00000"/>
                </a:solidFill>
                <a:latin typeface="Arial" panose="020B0604020202020204" pitchFamily="34" charset="0"/>
                <a:cs typeface="Arial" panose="020B0604020202020204" pitchFamily="34" charset="0"/>
              </a:rPr>
              <a:t>2Na</a:t>
            </a:r>
            <a:r>
              <a:rPr lang="en-US" sz="2700" b="1" u="dbl" baseline="30000" dirty="0">
                <a:ln>
                  <a:solidFill>
                    <a:sysClr val="windowText" lastClr="000000"/>
                  </a:solidFill>
                </a:ln>
                <a:solidFill>
                  <a:srgbClr val="C00000"/>
                </a:solidFill>
                <a:latin typeface="Arial" panose="020B0604020202020204" pitchFamily="34" charset="0"/>
                <a:cs typeface="Arial" panose="020B0604020202020204" pitchFamily="34" charset="0"/>
              </a:rPr>
              <a:t>+</a:t>
            </a: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OH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a:t>
            </a:r>
            <a:r>
              <a:rPr lang="en-US" sz="2700" b="1" dirty="0" err="1">
                <a:ln>
                  <a:solidFill>
                    <a:sysClr val="windowText" lastClr="000000"/>
                  </a:solidFill>
                </a:ln>
                <a:solidFill>
                  <a:srgbClr val="C00000"/>
                </a:solidFill>
                <a:latin typeface="Arial" pitchFamily="34" charset="0"/>
                <a:cs typeface="Arial" pitchFamily="34" charset="0"/>
              </a:rPr>
              <a:t>CuOH</a:t>
            </a:r>
            <a:r>
              <a:rPr lang="en-US" sz="2700" b="1" dirty="0">
                <a:ln>
                  <a:solidFill>
                    <a:sysClr val="windowText" lastClr="000000"/>
                  </a:solidFill>
                </a:ln>
                <a:solidFill>
                  <a:srgbClr val="C00000"/>
                </a:solidFill>
                <a:latin typeface="Arial" pitchFamily="34" charset="0"/>
                <a:cs typeface="Arial" pitchFamily="34" charset="0"/>
              </a:rPr>
              <a:t>)</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a:t>
            </a:r>
            <a:r>
              <a:rPr lang="en-US" sz="2700" b="1" u="dbl" dirty="0">
                <a:ln>
                  <a:solidFill>
                    <a:sysClr val="windowText" lastClr="000000"/>
                  </a:solidFill>
                </a:ln>
                <a:solidFill>
                  <a:srgbClr val="C00000"/>
                </a:solidFill>
                <a:latin typeface="Arial" panose="020B0604020202020204" pitchFamily="34" charset="0"/>
                <a:cs typeface="Arial" panose="020B0604020202020204" pitchFamily="34" charset="0"/>
              </a:rPr>
              <a:t>2Na</a:t>
            </a:r>
            <a:r>
              <a:rPr lang="en-US" sz="2700" b="1" u="dbl" baseline="30000" dirty="0">
                <a:ln>
                  <a:solidFill>
                    <a:sysClr val="windowText" lastClr="000000"/>
                  </a:solidFill>
                </a:ln>
                <a:solidFill>
                  <a:srgbClr val="C00000"/>
                </a:solidFill>
                <a:latin typeface="Arial" panose="020B0604020202020204" pitchFamily="34" charset="0"/>
                <a:cs typeface="Arial" panose="020B0604020202020204" pitchFamily="34" charset="0"/>
              </a:rPr>
              <a:t>+</a:t>
            </a:r>
            <a:r>
              <a:rPr lang="ru-RU" sz="2700" b="1" dirty="0">
                <a:ln>
                  <a:solidFill>
                    <a:sysClr val="windowText" lastClr="000000"/>
                  </a:solidFill>
                </a:ln>
                <a:solidFill>
                  <a:srgbClr val="C00000"/>
                </a:solidFill>
                <a:latin typeface="Arial" pitchFamily="34" charset="0"/>
                <a:cs typeface="Arial" pitchFamily="34" charset="0"/>
              </a:rPr>
              <a:t>+</a:t>
            </a:r>
            <a:r>
              <a:rPr lang="en-US" sz="2700" b="1" u="sng" dirty="0">
                <a:ln>
                  <a:solidFill>
                    <a:sysClr val="windowText" lastClr="000000"/>
                  </a:solidFill>
                </a:ln>
                <a:solidFill>
                  <a:srgbClr val="C00000"/>
                </a:solidFill>
                <a:latin typeface="Arial" pitchFamily="34" charset="0"/>
                <a:cs typeface="Arial" pitchFamily="34" charset="0"/>
              </a:rPr>
              <a:t>S</a:t>
            </a:r>
            <a:r>
              <a:rPr lang="ru-RU" sz="2700" b="1" u="sng" dirty="0">
                <a:ln>
                  <a:solidFill>
                    <a:sysClr val="windowText" lastClr="000000"/>
                  </a:solidFill>
                </a:ln>
                <a:solidFill>
                  <a:srgbClr val="C00000"/>
                </a:solidFill>
                <a:latin typeface="Arial" pitchFamily="34" charset="0"/>
                <a:cs typeface="Arial" pitchFamily="34" charset="0"/>
              </a:rPr>
              <a:t>О</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baseline="30000" dirty="0">
                <a:ln>
                  <a:solidFill>
                    <a:sysClr val="windowText" lastClr="000000"/>
                  </a:solidFill>
                </a:ln>
                <a:solidFill>
                  <a:srgbClr val="C00000"/>
                </a:solidFill>
                <a:latin typeface="Arial" pitchFamily="34" charset="0"/>
                <a:cs typeface="Arial" pitchFamily="34" charset="0"/>
              </a:rPr>
              <a:t>2–</a:t>
            </a:r>
            <a:endParaRPr lang="ru-RU" sz="2700" b="1" baseline="-25000" dirty="0">
              <a:ln>
                <a:solidFill>
                  <a:sysClr val="windowText" lastClr="000000"/>
                </a:solidFill>
              </a:ln>
              <a:solidFill>
                <a:srgbClr val="C00000"/>
              </a:solidFill>
              <a:latin typeface="Arial" pitchFamily="34" charset="0"/>
              <a:cs typeface="Arial" pitchFamily="34" charset="0"/>
            </a:endParaRPr>
          </a:p>
          <a:p>
            <a:pPr algn="ctr">
              <a:lnSpc>
                <a:spcPct val="85000"/>
              </a:lnSpc>
            </a:pPr>
            <a:endParaRPr lang="ru-RU" sz="1200" b="1" dirty="0">
              <a:ln>
                <a:solidFill>
                  <a:sysClr val="windowText" lastClr="000000"/>
                </a:solidFill>
              </a:ln>
              <a:solidFill>
                <a:srgbClr val="C00000"/>
              </a:solidFill>
              <a:latin typeface="Arial" pitchFamily="34" charset="0"/>
              <a:cs typeface="Arial" pitchFamily="34" charset="0"/>
            </a:endParaRPr>
          </a:p>
          <a:p>
            <a:pPr algn="ctr">
              <a:lnSpc>
                <a:spcPct val="85000"/>
              </a:lnSpc>
            </a:pP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Cu</a:t>
            </a:r>
            <a:r>
              <a:rPr lang="ru-RU" sz="2700" b="1" baseline="30000" dirty="0">
                <a:ln>
                  <a:solidFill>
                    <a:sysClr val="windowText" lastClr="000000"/>
                  </a:solidFill>
                </a:ln>
                <a:solidFill>
                  <a:srgbClr val="C00000"/>
                </a:solidFill>
                <a:latin typeface="Arial" pitchFamily="34" charset="0"/>
                <a:cs typeface="Arial" pitchFamily="34" charset="0"/>
              </a:rPr>
              <a:t>2+</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baseline="30000" dirty="0">
                <a:ln>
                  <a:solidFill>
                    <a:sysClr val="windowText" lastClr="000000"/>
                  </a:solidFill>
                </a:ln>
                <a:solidFill>
                  <a:srgbClr val="C00000"/>
                </a:solidFill>
                <a:latin typeface="Arial" pitchFamily="34" charset="0"/>
                <a:cs typeface="Arial" pitchFamily="34" charset="0"/>
              </a:rPr>
              <a:t>2– </a:t>
            </a: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OH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a:t>
            </a:r>
            <a:r>
              <a:rPr lang="en-US" sz="2700" b="1" dirty="0" err="1">
                <a:ln>
                  <a:solidFill>
                    <a:sysClr val="windowText" lastClr="000000"/>
                  </a:solidFill>
                </a:ln>
                <a:solidFill>
                  <a:srgbClr val="C00000"/>
                </a:solidFill>
                <a:latin typeface="Arial" pitchFamily="34" charset="0"/>
                <a:cs typeface="Arial" pitchFamily="34" charset="0"/>
              </a:rPr>
              <a:t>CuOH</a:t>
            </a:r>
            <a:r>
              <a:rPr lang="en-US" sz="2700" b="1" dirty="0">
                <a:ln>
                  <a:solidFill>
                    <a:sysClr val="windowText" lastClr="000000"/>
                  </a:solidFill>
                </a:ln>
                <a:solidFill>
                  <a:srgbClr val="C00000"/>
                </a:solidFill>
                <a:latin typeface="Arial" pitchFamily="34" charset="0"/>
                <a:cs typeface="Arial" pitchFamily="34" charset="0"/>
              </a:rPr>
              <a:t>)</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en-US" sz="2700" b="1" dirty="0">
                <a:ln>
                  <a:solidFill>
                    <a:sysClr val="windowText" lastClr="000000"/>
                  </a:solidFill>
                </a:ln>
                <a:solidFill>
                  <a:srgbClr val="C00000"/>
                </a:solidFill>
                <a:latin typeface="Arial" pitchFamily="34" charset="0"/>
                <a:cs typeface="Arial" pitchFamily="34" charset="0"/>
              </a:rPr>
              <a:t>↓</a:t>
            </a:r>
            <a:endParaRPr lang="ru-RU" sz="2700" b="1" dirty="0">
              <a:ln>
                <a:solidFill>
                  <a:sysClr val="windowText" lastClr="000000"/>
                </a:solidFill>
              </a:ln>
              <a:solidFill>
                <a:srgbClr val="C00000"/>
              </a:solidFill>
              <a:latin typeface="Arial" pitchFamily="34" charset="0"/>
              <a:cs typeface="Arial" pitchFamily="34" charset="0"/>
            </a:endParaRPr>
          </a:p>
          <a:p>
            <a:pPr algn="ctr">
              <a:lnSpc>
                <a:spcPct val="85000"/>
              </a:lnSpc>
            </a:pPr>
            <a:endParaRPr lang="ru-RU" sz="900" b="1" baseline="-25000" dirty="0">
              <a:solidFill>
                <a:schemeClr val="accent6">
                  <a:lumMod val="50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5095" y="4365104"/>
            <a:ext cx="2718345" cy="238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1766178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152412"/>
            <a:ext cx="9001156" cy="4448141"/>
          </a:xfrm>
          <a:prstGeom prst="rect">
            <a:avLst/>
          </a:prstGeom>
        </p:spPr>
        <p:txBody>
          <a:bodyPr wrap="square">
            <a:spAutoFit/>
          </a:bodyPr>
          <a:lstStyle/>
          <a:p>
            <a:pPr algn="ctr">
              <a:lnSpc>
                <a:spcPct val="85000"/>
              </a:lnSpc>
            </a:pPr>
            <a:endParaRPr lang="ru-RU" sz="900" b="1" baseline="-25000" dirty="0">
              <a:solidFill>
                <a:schemeClr val="accent6">
                  <a:lumMod val="50000"/>
                </a:schemeClr>
              </a:solidFill>
              <a:latin typeface="Arial" pitchFamily="34" charset="0"/>
              <a:cs typeface="Arial" pitchFamily="34" charset="0"/>
            </a:endParaRPr>
          </a:p>
          <a:p>
            <a:pPr algn="ctr">
              <a:lnSpc>
                <a:spcPct val="85000"/>
              </a:lnSpc>
            </a:pPr>
            <a:r>
              <a:rPr lang="en-US" sz="2700" b="1" dirty="0">
                <a:ln>
                  <a:solidFill>
                    <a:sysClr val="windowText" lastClr="000000"/>
                  </a:solidFill>
                </a:ln>
                <a:solidFill>
                  <a:srgbClr val="C00000"/>
                </a:solidFill>
                <a:latin typeface="Arial" pitchFamily="34" charset="0"/>
                <a:cs typeface="Arial" pitchFamily="34" charset="0"/>
              </a:rPr>
              <a:t>(</a:t>
            </a:r>
            <a:r>
              <a:rPr lang="en-US" sz="2700" b="1" dirty="0" err="1">
                <a:ln>
                  <a:solidFill>
                    <a:sysClr val="windowText" lastClr="000000"/>
                  </a:solidFill>
                </a:ln>
                <a:solidFill>
                  <a:srgbClr val="C00000"/>
                </a:solidFill>
                <a:latin typeface="Arial" pitchFamily="34" charset="0"/>
                <a:cs typeface="Arial" pitchFamily="34" charset="0"/>
              </a:rPr>
              <a:t>CuOH</a:t>
            </a:r>
            <a:r>
              <a:rPr lang="en-US" sz="2700" b="1" dirty="0">
                <a:ln>
                  <a:solidFill>
                    <a:sysClr val="windowText" lastClr="000000"/>
                  </a:solidFill>
                </a:ln>
                <a:solidFill>
                  <a:srgbClr val="C00000"/>
                </a:solidFill>
                <a:latin typeface="Arial" pitchFamily="34" charset="0"/>
                <a:cs typeface="Arial" pitchFamily="34" charset="0"/>
              </a:rPr>
              <a:t>)</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dirty="0">
                <a:ln>
                  <a:solidFill>
                    <a:sysClr val="windowText" lastClr="000000"/>
                  </a:solidFill>
                </a:ln>
                <a:solidFill>
                  <a:srgbClr val="C00000"/>
                </a:solidFill>
                <a:latin typeface="Arial" pitchFamily="34" charset="0"/>
                <a:cs typeface="Arial" pitchFamily="34" charset="0"/>
              </a:rPr>
              <a:t>    +   </a:t>
            </a:r>
            <a:r>
              <a:rPr lang="en-US" sz="2700" b="1" dirty="0">
                <a:ln>
                  <a:solidFill>
                    <a:sysClr val="windowText" lastClr="000000"/>
                  </a:solidFill>
                </a:ln>
                <a:solidFill>
                  <a:srgbClr val="C00000"/>
                </a:solidFill>
                <a:latin typeface="Arial" pitchFamily="34" charset="0"/>
                <a:cs typeface="Arial" pitchFamily="34" charset="0"/>
              </a:rPr>
              <a:t>2NaOH </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  2</a:t>
            </a:r>
            <a:r>
              <a:rPr lang="en-US" sz="2700" b="1" dirty="0">
                <a:ln>
                  <a:solidFill>
                    <a:sysClr val="windowText" lastClr="000000"/>
                  </a:solidFill>
                </a:ln>
                <a:solidFill>
                  <a:srgbClr val="C00000"/>
                </a:solidFill>
                <a:latin typeface="Arial" pitchFamily="34" charset="0"/>
                <a:cs typeface="Arial" pitchFamily="34" charset="0"/>
              </a:rPr>
              <a:t>Cu(OH)</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Na</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a:t>
            </a:r>
            <a:r>
              <a:rPr lang="ru-RU" sz="2700" b="1" dirty="0">
                <a:ln>
                  <a:solidFill>
                    <a:sysClr val="windowText" lastClr="000000"/>
                  </a:solidFill>
                </a:ln>
                <a:solidFill>
                  <a:srgbClr val="C00000"/>
                </a:solidFill>
                <a:latin typeface="Arial" pitchFamily="34" charset="0"/>
                <a:cs typeface="Arial" pitchFamily="34" charset="0"/>
              </a:rPr>
              <a:t>О</a:t>
            </a:r>
            <a:r>
              <a:rPr lang="en-US" sz="2700" b="1" baseline="-25000" dirty="0">
                <a:ln>
                  <a:solidFill>
                    <a:sysClr val="windowText" lastClr="000000"/>
                  </a:solidFill>
                </a:ln>
                <a:solidFill>
                  <a:srgbClr val="C00000"/>
                </a:solidFill>
                <a:latin typeface="Arial" pitchFamily="34" charset="0"/>
                <a:cs typeface="Arial" pitchFamily="34" charset="0"/>
              </a:rPr>
              <a:t>4</a:t>
            </a:r>
            <a:endParaRPr lang="ru-RU" sz="2700" b="1" dirty="0">
              <a:ln>
                <a:solidFill>
                  <a:sysClr val="windowText" lastClr="000000"/>
                </a:solidFill>
              </a:ln>
              <a:solidFill>
                <a:srgbClr val="C00000"/>
              </a:solidFill>
              <a:latin typeface="Arial" pitchFamily="34" charset="0"/>
              <a:ea typeface="Times New Roman"/>
              <a:cs typeface="Arial" pitchFamily="34" charset="0"/>
            </a:endParaRPr>
          </a:p>
          <a:p>
            <a:pPr>
              <a:lnSpc>
                <a:spcPct val="85000"/>
              </a:lnSpc>
              <a:spcAft>
                <a:spcPts val="0"/>
              </a:spcAft>
            </a:pPr>
            <a:r>
              <a:rPr lang="ru-RU" sz="2400" b="1" dirty="0" err="1">
                <a:latin typeface="Arial" pitchFamily="34" charset="0"/>
                <a:cs typeface="Arial" pitchFamily="34" charset="0"/>
              </a:rPr>
              <a:t>гидроксосульфат</a:t>
            </a:r>
            <a:r>
              <a:rPr lang="en-US" sz="2400" b="1" dirty="0">
                <a:latin typeface="Arial" pitchFamily="34" charset="0"/>
                <a:cs typeface="Arial" pitchFamily="34" charset="0"/>
              </a:rPr>
              <a:t>  </a:t>
            </a:r>
            <a:r>
              <a:rPr lang="ru-RU" sz="2400" b="1" dirty="0">
                <a:latin typeface="Arial" pitchFamily="34" charset="0"/>
                <a:cs typeface="Arial" pitchFamily="34" charset="0"/>
              </a:rPr>
              <a:t>гидроксид</a:t>
            </a:r>
            <a:r>
              <a:rPr lang="en-US" sz="2400" b="1" dirty="0">
                <a:latin typeface="Arial" pitchFamily="34" charset="0"/>
                <a:cs typeface="Arial" pitchFamily="34" charset="0"/>
              </a:rPr>
              <a:t> </a:t>
            </a:r>
            <a:r>
              <a:rPr lang="ru-RU" sz="2400" b="1" dirty="0">
                <a:latin typeface="Arial" pitchFamily="34" charset="0"/>
                <a:cs typeface="Arial" pitchFamily="34" charset="0"/>
              </a:rPr>
              <a:t>       гидроксид         сульфат</a:t>
            </a:r>
          </a:p>
          <a:p>
            <a:pPr>
              <a:lnSpc>
                <a:spcPct val="85000"/>
              </a:lnSpc>
              <a:spcAft>
                <a:spcPts val="0"/>
              </a:spcAft>
            </a:pPr>
            <a:r>
              <a:rPr lang="en-US" sz="2400" b="1" dirty="0">
                <a:latin typeface="Arial" pitchFamily="34" charset="0"/>
                <a:cs typeface="Arial" pitchFamily="34" charset="0"/>
              </a:rPr>
              <a:t> </a:t>
            </a:r>
            <a:r>
              <a:rPr lang="ru-RU" sz="2400" b="1" dirty="0">
                <a:latin typeface="Arial" pitchFamily="34" charset="0"/>
                <a:cs typeface="Arial" pitchFamily="34" charset="0"/>
              </a:rPr>
              <a:t>      меди (</a:t>
            </a:r>
            <a:r>
              <a:rPr lang="en-US" sz="2400" b="1" dirty="0">
                <a:latin typeface="Arial" pitchFamily="34" charset="0"/>
                <a:cs typeface="Arial" pitchFamily="34" charset="0"/>
              </a:rPr>
              <a:t>II</a:t>
            </a:r>
            <a:r>
              <a:rPr lang="ru-RU" sz="2400" b="1" dirty="0">
                <a:latin typeface="Arial" pitchFamily="34" charset="0"/>
                <a:cs typeface="Arial" pitchFamily="34" charset="0"/>
              </a:rPr>
              <a:t>)                натрия             меди (</a:t>
            </a:r>
            <a:r>
              <a:rPr lang="en-US" sz="2400" b="1" dirty="0">
                <a:latin typeface="Arial" pitchFamily="34" charset="0"/>
                <a:cs typeface="Arial" pitchFamily="34" charset="0"/>
              </a:rPr>
              <a:t>II</a:t>
            </a:r>
            <a:r>
              <a:rPr lang="ru-RU" sz="2400" b="1" dirty="0">
                <a:latin typeface="Arial" pitchFamily="34" charset="0"/>
                <a:cs typeface="Arial" pitchFamily="34" charset="0"/>
              </a:rPr>
              <a:t>)            натрия</a:t>
            </a:r>
          </a:p>
          <a:p>
            <a:pPr algn="ctr">
              <a:lnSpc>
                <a:spcPct val="85000"/>
              </a:lnSpc>
            </a:pPr>
            <a:endParaRPr lang="ru-RU" sz="1200" b="1" dirty="0">
              <a:solidFill>
                <a:schemeClr val="accent6">
                  <a:lumMod val="50000"/>
                </a:schemeClr>
              </a:solidFill>
              <a:latin typeface="Arial" pitchFamily="34" charset="0"/>
              <a:cs typeface="Arial" pitchFamily="34" charset="0"/>
            </a:endParaRPr>
          </a:p>
          <a:p>
            <a:pPr algn="ctr">
              <a:lnSpc>
                <a:spcPct val="85000"/>
              </a:lnSpc>
            </a:pPr>
            <a:r>
              <a:rPr lang="en-US" sz="2400" b="1" dirty="0">
                <a:ln>
                  <a:solidFill>
                    <a:sysClr val="windowText" lastClr="000000"/>
                  </a:solidFill>
                </a:ln>
                <a:solidFill>
                  <a:srgbClr val="C00000"/>
                </a:solidFill>
                <a:latin typeface="Arial" pitchFamily="34" charset="0"/>
                <a:cs typeface="Arial" pitchFamily="34" charset="0"/>
              </a:rPr>
              <a:t>(</a:t>
            </a:r>
            <a:r>
              <a:rPr lang="en-US" sz="2700" b="1" dirty="0" err="1">
                <a:ln>
                  <a:solidFill>
                    <a:sysClr val="windowText" lastClr="000000"/>
                  </a:solidFill>
                </a:ln>
                <a:solidFill>
                  <a:srgbClr val="C00000"/>
                </a:solidFill>
                <a:latin typeface="Arial" pitchFamily="34" charset="0"/>
                <a:cs typeface="Arial" pitchFamily="34" charset="0"/>
              </a:rPr>
              <a:t>CuOH</a:t>
            </a:r>
            <a:r>
              <a:rPr lang="en-US" sz="2700" b="1" dirty="0">
                <a:ln>
                  <a:solidFill>
                    <a:sysClr val="windowText" lastClr="000000"/>
                  </a:solidFill>
                </a:ln>
                <a:solidFill>
                  <a:srgbClr val="C00000"/>
                </a:solidFill>
                <a:latin typeface="Arial" pitchFamily="34" charset="0"/>
                <a:cs typeface="Arial" pitchFamily="34" charset="0"/>
              </a:rPr>
              <a:t>)</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dirty="0">
                <a:ln>
                  <a:solidFill>
                    <a:sysClr val="windowText" lastClr="000000"/>
                  </a:solidFill>
                </a:ln>
                <a:solidFill>
                  <a:srgbClr val="C00000"/>
                </a:solidFill>
                <a:latin typeface="Arial" pitchFamily="34" charset="0"/>
                <a:cs typeface="Arial" pitchFamily="34" charset="0"/>
              </a:rPr>
              <a:t> +</a:t>
            </a:r>
            <a:r>
              <a:rPr lang="en-US" sz="2700" b="1" u="dbl" dirty="0">
                <a:ln>
                  <a:solidFill>
                    <a:sysClr val="windowText" lastClr="000000"/>
                  </a:solidFill>
                </a:ln>
                <a:solidFill>
                  <a:srgbClr val="C00000"/>
                </a:solidFill>
                <a:latin typeface="Arial" panose="020B0604020202020204" pitchFamily="34" charset="0"/>
                <a:cs typeface="Arial" panose="020B0604020202020204" pitchFamily="34" charset="0"/>
              </a:rPr>
              <a:t> 2Na</a:t>
            </a:r>
            <a:r>
              <a:rPr lang="en-US" sz="2700" b="1" u="dbl" baseline="30000"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OH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Cu(OH)</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a:t>
            </a:r>
            <a:r>
              <a:rPr lang="en-US" sz="2700" b="1" u="dbl" dirty="0">
                <a:ln>
                  <a:solidFill>
                    <a:sysClr val="windowText" lastClr="000000"/>
                  </a:solidFill>
                </a:ln>
                <a:solidFill>
                  <a:srgbClr val="C00000"/>
                </a:solidFill>
                <a:latin typeface="Arial" panose="020B0604020202020204" pitchFamily="34" charset="0"/>
                <a:cs typeface="Arial" panose="020B0604020202020204" pitchFamily="34" charset="0"/>
              </a:rPr>
              <a:t>2Na</a:t>
            </a:r>
            <a:r>
              <a:rPr lang="en-US" sz="2700" b="1" u="dbl" baseline="30000"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u="sng" dirty="0">
                <a:ln>
                  <a:solidFill>
                    <a:sysClr val="windowText" lastClr="000000"/>
                  </a:solidFill>
                </a:ln>
                <a:solidFill>
                  <a:srgbClr val="C00000"/>
                </a:solidFill>
                <a:latin typeface="Arial" pitchFamily="34" charset="0"/>
                <a:cs typeface="Arial" pitchFamily="34" charset="0"/>
              </a:rPr>
              <a:t>S</a:t>
            </a:r>
            <a:r>
              <a:rPr lang="ru-RU" sz="2700" b="1" u="sng" dirty="0">
                <a:ln>
                  <a:solidFill>
                    <a:sysClr val="windowText" lastClr="000000"/>
                  </a:solidFill>
                </a:ln>
                <a:solidFill>
                  <a:srgbClr val="C00000"/>
                </a:solidFill>
                <a:latin typeface="Arial" pitchFamily="34" charset="0"/>
                <a:cs typeface="Arial" pitchFamily="34" charset="0"/>
              </a:rPr>
              <a:t>О</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baseline="30000" dirty="0">
                <a:ln>
                  <a:solidFill>
                    <a:sysClr val="windowText" lastClr="000000"/>
                  </a:solidFill>
                </a:ln>
                <a:solidFill>
                  <a:srgbClr val="C00000"/>
                </a:solidFill>
                <a:latin typeface="Arial" pitchFamily="34" charset="0"/>
                <a:cs typeface="Arial" pitchFamily="34" charset="0"/>
              </a:rPr>
              <a:t>2–</a:t>
            </a:r>
            <a:endParaRPr lang="ru-RU" sz="2700" b="1" baseline="-25000" dirty="0">
              <a:ln>
                <a:solidFill>
                  <a:sysClr val="windowText" lastClr="000000"/>
                </a:solidFill>
              </a:ln>
              <a:solidFill>
                <a:srgbClr val="C00000"/>
              </a:solidFill>
              <a:latin typeface="Arial" pitchFamily="34" charset="0"/>
              <a:cs typeface="Arial" pitchFamily="34" charset="0"/>
            </a:endParaRPr>
          </a:p>
          <a:p>
            <a:pPr algn="ctr">
              <a:lnSpc>
                <a:spcPct val="85000"/>
              </a:lnSpc>
            </a:pPr>
            <a:endParaRPr lang="ru-RU" sz="1200" b="1" dirty="0">
              <a:ln>
                <a:solidFill>
                  <a:sysClr val="windowText" lastClr="000000"/>
                </a:solidFill>
              </a:ln>
              <a:solidFill>
                <a:srgbClr val="C00000"/>
              </a:solidFill>
              <a:latin typeface="Arial" pitchFamily="34" charset="0"/>
              <a:cs typeface="Arial" pitchFamily="34" charset="0"/>
            </a:endParaRPr>
          </a:p>
          <a:p>
            <a:pPr algn="ctr">
              <a:lnSpc>
                <a:spcPct val="85000"/>
              </a:lnSpc>
            </a:pPr>
            <a:r>
              <a:rPr lang="en-US" sz="2700" b="1" dirty="0">
                <a:ln>
                  <a:solidFill>
                    <a:sysClr val="windowText" lastClr="000000"/>
                  </a:solidFill>
                </a:ln>
                <a:solidFill>
                  <a:srgbClr val="C00000"/>
                </a:solidFill>
                <a:latin typeface="Arial" pitchFamily="34" charset="0"/>
                <a:cs typeface="Arial" pitchFamily="34" charset="0"/>
              </a:rPr>
              <a:t>(</a:t>
            </a:r>
            <a:r>
              <a:rPr lang="en-US" sz="2700" b="1" dirty="0" err="1">
                <a:ln>
                  <a:solidFill>
                    <a:sysClr val="windowText" lastClr="000000"/>
                  </a:solidFill>
                </a:ln>
                <a:solidFill>
                  <a:srgbClr val="C00000"/>
                </a:solidFill>
                <a:latin typeface="Arial" pitchFamily="34" charset="0"/>
                <a:cs typeface="Arial" pitchFamily="34" charset="0"/>
              </a:rPr>
              <a:t>CuOH</a:t>
            </a:r>
            <a:r>
              <a:rPr lang="en-US" sz="2700" b="1" dirty="0">
                <a:ln>
                  <a:solidFill>
                    <a:sysClr val="windowText" lastClr="000000"/>
                  </a:solidFill>
                </a:ln>
                <a:solidFill>
                  <a:srgbClr val="C00000"/>
                </a:solidFill>
                <a:latin typeface="Arial" pitchFamily="34" charset="0"/>
                <a:cs typeface="Arial" pitchFamily="34" charset="0"/>
              </a:rPr>
              <a:t>)</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SO</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dirty="0">
                <a:ln>
                  <a:solidFill>
                    <a:sysClr val="windowText" lastClr="000000"/>
                  </a:solidFill>
                </a:ln>
                <a:solidFill>
                  <a:srgbClr val="C00000"/>
                </a:solidFill>
                <a:latin typeface="Arial" pitchFamily="34" charset="0"/>
                <a:cs typeface="Arial" pitchFamily="34" charset="0"/>
              </a:rPr>
              <a:t> +2</a:t>
            </a:r>
            <a:r>
              <a:rPr lang="en-US" sz="2700" b="1" dirty="0">
                <a:ln>
                  <a:solidFill>
                    <a:sysClr val="windowText" lastClr="000000"/>
                  </a:solidFill>
                </a:ln>
                <a:solidFill>
                  <a:srgbClr val="C00000"/>
                </a:solidFill>
                <a:latin typeface="Arial" pitchFamily="34" charset="0"/>
                <a:cs typeface="Arial" pitchFamily="34" charset="0"/>
              </a:rPr>
              <a:t>OH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Cu(OH)</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 + </a:t>
            </a:r>
            <a:r>
              <a:rPr lang="en-US" sz="2700" b="1" u="sng" dirty="0">
                <a:ln>
                  <a:solidFill>
                    <a:sysClr val="windowText" lastClr="000000"/>
                  </a:solidFill>
                </a:ln>
                <a:solidFill>
                  <a:srgbClr val="C00000"/>
                </a:solidFill>
                <a:latin typeface="Arial" pitchFamily="34" charset="0"/>
                <a:cs typeface="Arial" pitchFamily="34" charset="0"/>
              </a:rPr>
              <a:t>S</a:t>
            </a:r>
            <a:r>
              <a:rPr lang="ru-RU" sz="2700" b="1" u="sng" dirty="0">
                <a:ln>
                  <a:solidFill>
                    <a:sysClr val="windowText" lastClr="000000"/>
                  </a:solidFill>
                </a:ln>
                <a:solidFill>
                  <a:srgbClr val="C00000"/>
                </a:solidFill>
                <a:latin typeface="Arial" pitchFamily="34" charset="0"/>
                <a:cs typeface="Arial" pitchFamily="34" charset="0"/>
              </a:rPr>
              <a:t>О</a:t>
            </a:r>
            <a:r>
              <a:rPr lang="en-US" sz="2700" b="1" baseline="-25000" dirty="0">
                <a:ln>
                  <a:solidFill>
                    <a:sysClr val="windowText" lastClr="000000"/>
                  </a:solidFill>
                </a:ln>
                <a:solidFill>
                  <a:srgbClr val="C00000"/>
                </a:solidFill>
                <a:latin typeface="Arial" pitchFamily="34" charset="0"/>
                <a:cs typeface="Arial" pitchFamily="34" charset="0"/>
              </a:rPr>
              <a:t>4</a:t>
            </a:r>
            <a:r>
              <a:rPr lang="ru-RU" sz="2700" b="1" baseline="30000" dirty="0">
                <a:ln>
                  <a:solidFill>
                    <a:sysClr val="windowText" lastClr="000000"/>
                  </a:solidFill>
                </a:ln>
                <a:solidFill>
                  <a:srgbClr val="C00000"/>
                </a:solidFill>
                <a:latin typeface="Arial" pitchFamily="34" charset="0"/>
                <a:cs typeface="Arial" pitchFamily="34" charset="0"/>
              </a:rPr>
              <a:t>2–</a:t>
            </a:r>
            <a:endParaRPr lang="ru-RU" sz="2700" b="1" baseline="-25000" dirty="0">
              <a:ln>
                <a:solidFill>
                  <a:sysClr val="windowText" lastClr="000000"/>
                </a:solidFill>
              </a:ln>
              <a:solidFill>
                <a:srgbClr val="C00000"/>
              </a:solidFill>
              <a:latin typeface="Arial" pitchFamily="34" charset="0"/>
              <a:cs typeface="Arial" pitchFamily="34" charset="0"/>
            </a:endParaRPr>
          </a:p>
          <a:p>
            <a:pPr indent="450850" algn="just">
              <a:lnSpc>
                <a:spcPct val="85000"/>
              </a:lnSpc>
            </a:pPr>
            <a:endParaRPr lang="ru-RU" sz="12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a:latin typeface="Arial" pitchFamily="34" charset="0"/>
                <a:cs typeface="Arial" pitchFamily="34" charset="0"/>
              </a:rPr>
              <a:t>Выпадает голубой осадок, который при добавлении </a:t>
            </a:r>
            <a:r>
              <a:rPr lang="en-US" sz="2700" b="1" dirty="0" err="1">
                <a:latin typeface="Arial" pitchFamily="34" charset="0"/>
                <a:cs typeface="Arial" pitchFamily="34" charset="0"/>
              </a:rPr>
              <a:t>NaOH</a:t>
            </a:r>
            <a:r>
              <a:rPr lang="ru-RU" sz="2700" b="1" dirty="0">
                <a:latin typeface="Arial" pitchFamily="34" charset="0"/>
                <a:cs typeface="Arial" pitchFamily="34" charset="0"/>
              </a:rPr>
              <a:t> темнеет</a:t>
            </a:r>
            <a:r>
              <a:rPr lang="ru-RU" sz="2700" b="1" dirty="0">
                <a:effectLst>
                  <a:outerShdw blurRad="38100" dist="38100" dir="2700000" algn="tl">
                    <a:srgbClr val="000000">
                      <a:alpha val="43137"/>
                    </a:srgbClr>
                  </a:outerShdw>
                </a:effectLst>
                <a:latin typeface="Arial" pitchFamily="34" charset="0"/>
                <a:ea typeface="Times New Roman"/>
                <a:cs typeface="Arial" pitchFamily="34" charset="0"/>
              </a:rPr>
              <a:t>.</a:t>
            </a:r>
          </a:p>
          <a:p>
            <a:pPr indent="450850" algn="just">
              <a:lnSpc>
                <a:spcPct val="85000"/>
              </a:lnSpc>
              <a:spcAft>
                <a:spcPts val="0"/>
              </a:spcAft>
            </a:pPr>
            <a:r>
              <a:rPr lang="ru-RU" sz="2700" b="1" dirty="0">
                <a:ln>
                  <a:solidFill>
                    <a:sysClr val="windowText" lastClr="000000"/>
                  </a:solidFill>
                </a:ln>
                <a:solidFill>
                  <a:srgbClr val="FF0000"/>
                </a:solidFill>
                <a:latin typeface="Arial" panose="020B0604020202020204" pitchFamily="34" charset="0"/>
                <a:cs typeface="Arial" panose="020B0604020202020204" pitchFamily="34" charset="0"/>
              </a:rPr>
              <a:t>Тип реакции: </a:t>
            </a:r>
            <a:r>
              <a:rPr lang="ru-RU" sz="2700" b="1" dirty="0">
                <a:latin typeface="Arial" panose="020B0604020202020204" pitchFamily="34" charset="0"/>
                <a:cs typeface="Arial" panose="020B0604020202020204" pitchFamily="34" charset="0"/>
              </a:rPr>
              <a:t>обмена, без изменения степени окисления, необратимая, гомогенная.</a:t>
            </a:r>
            <a:endParaRPr lang="ru-RU" sz="27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Вывод:</a:t>
            </a:r>
            <a:r>
              <a:rPr lang="ru-RU" sz="27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 </a:t>
            </a:r>
            <a:r>
              <a:rPr lang="ru-RU" sz="2700" b="1" dirty="0">
                <a:latin typeface="Arial" pitchFamily="34" charset="0"/>
                <a:cs typeface="Arial" pitchFamily="34" charset="0"/>
              </a:rPr>
              <a:t>сульфат меди (</a:t>
            </a:r>
            <a:r>
              <a:rPr lang="en-US" sz="2700" b="1" dirty="0">
                <a:latin typeface="Arial" pitchFamily="34" charset="0"/>
                <a:cs typeface="Arial" pitchFamily="34" charset="0"/>
              </a:rPr>
              <a:t>II</a:t>
            </a:r>
            <a:r>
              <a:rPr lang="ru-RU" sz="2700" b="1" dirty="0">
                <a:latin typeface="Arial" pitchFamily="34" charset="0"/>
                <a:cs typeface="Arial" pitchFamily="34" charset="0"/>
              </a:rPr>
              <a:t>) и </a:t>
            </a:r>
            <a:r>
              <a:rPr lang="ru-RU" sz="2700" b="1" dirty="0">
                <a:latin typeface="Arial" pitchFamily="34" charset="0"/>
                <a:ea typeface="Times New Roman" pitchFamily="18" charset="0"/>
                <a:cs typeface="Arial" pitchFamily="34" charset="0"/>
              </a:rPr>
              <a:t>гидроксид натрия </a:t>
            </a:r>
            <a:r>
              <a:rPr lang="ru-RU" sz="2700" b="1" dirty="0">
                <a:latin typeface="Arial" pitchFamily="34" charset="0"/>
                <a:cs typeface="Arial" pitchFamily="34" charset="0"/>
              </a:rPr>
              <a:t>взаимодействуют, так как образуется осадок</a:t>
            </a:r>
            <a:r>
              <a:rPr lang="ru-RU" sz="2700" b="1" dirty="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879" y="4649922"/>
            <a:ext cx="2485233" cy="218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696113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188640"/>
            <a:ext cx="9001156" cy="3584828"/>
          </a:xfrm>
          <a:prstGeom prst="rect">
            <a:avLst/>
          </a:prstGeom>
        </p:spPr>
        <p:txBody>
          <a:bodyPr wrap="square">
            <a:spAutoFit/>
          </a:bodyPr>
          <a:lstStyle/>
          <a:p>
            <a:pPr algn="ctr">
              <a:lnSpc>
                <a:spcPct val="85000"/>
              </a:lnSpc>
            </a:pPr>
            <a:endParaRPr lang="ru-RU" sz="900" b="1" baseline="-25000" dirty="0">
              <a:solidFill>
                <a:schemeClr val="accent6">
                  <a:lumMod val="50000"/>
                </a:schemeClr>
              </a:solidFill>
              <a:latin typeface="Arial" pitchFamily="34" charset="0"/>
              <a:cs typeface="Arial" pitchFamily="34" charset="0"/>
            </a:endParaRPr>
          </a:p>
          <a:p>
            <a:pPr lvl="0" indent="449263" algn="just">
              <a:lnSpc>
                <a:spcPct val="85000"/>
              </a:lnSpc>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Black" panose="020B0A04020102020204" pitchFamily="34" charset="0"/>
                <a:cs typeface="Arial" pitchFamily="34" charset="0"/>
              </a:rPr>
              <a:t>Опыт 2.</a:t>
            </a:r>
            <a:r>
              <a:rPr lang="ru-RU" sz="2700" b="1" dirty="0">
                <a:ln>
                  <a:solidFill>
                    <a:sysClr val="windowText" lastClr="000000"/>
                  </a:solidFill>
                </a:ln>
                <a:solidFill>
                  <a:srgbClr val="FF0000"/>
                </a:solidFill>
                <a:latin typeface="Arial Black" panose="020B0A04020102020204" pitchFamily="34" charset="0"/>
                <a:cs typeface="Arial" pitchFamily="34" charset="0"/>
              </a:rPr>
              <a:t> </a:t>
            </a:r>
            <a:r>
              <a:rPr lang="ru-RU" sz="2700" dirty="0">
                <a:ln>
                  <a:solidFill>
                    <a:sysClr val="windowText" lastClr="000000"/>
                  </a:solidFill>
                </a:ln>
                <a:latin typeface="Arial Black" panose="020B0A04020102020204" pitchFamily="34" charset="0"/>
              </a:rPr>
              <a:t>Изучение взаимодействия карбоната натрия и соляной кислоты.</a:t>
            </a:r>
            <a:r>
              <a:rPr lang="ru-RU" sz="2700" b="1" cap="all" dirty="0">
                <a:ln>
                  <a:solidFill>
                    <a:sysClr val="windowText" lastClr="000000"/>
                  </a:solidFill>
                </a:ln>
                <a:latin typeface="Arial Black" panose="020B0A04020102020204" pitchFamily="34" charset="0"/>
              </a:rPr>
              <a:t> </a:t>
            </a:r>
          </a:p>
          <a:p>
            <a:pPr lvl="0" algn="ctr">
              <a:lnSpc>
                <a:spcPct val="85000"/>
              </a:lnSpc>
            </a:pPr>
            <a:r>
              <a:rPr lang="en-US" sz="2700" b="1" dirty="0">
                <a:ln>
                  <a:solidFill>
                    <a:sysClr val="windowText" lastClr="000000"/>
                  </a:solidFill>
                </a:ln>
                <a:solidFill>
                  <a:srgbClr val="C00000"/>
                </a:solidFill>
                <a:latin typeface="Arial" pitchFamily="34" charset="0"/>
                <a:cs typeface="Arial" pitchFamily="34" charset="0"/>
              </a:rPr>
              <a:t>Na</a:t>
            </a:r>
            <a:r>
              <a:rPr lang="en-US" sz="2700" b="1" baseline="-25000" dirty="0">
                <a:ln>
                  <a:solidFill>
                    <a:sysClr val="windowText" lastClr="000000"/>
                  </a:solidFill>
                </a:ln>
                <a:solidFill>
                  <a:srgbClr val="C00000"/>
                </a:solidFill>
                <a:latin typeface="Arial" pitchFamily="34" charset="0"/>
                <a:cs typeface="Arial" pitchFamily="34" charset="0"/>
              </a:rPr>
              <a:t>2</a:t>
            </a:r>
            <a:r>
              <a:rPr lang="ru-RU" sz="2700" b="1" dirty="0">
                <a:ln>
                  <a:solidFill>
                    <a:sysClr val="windowText" lastClr="000000"/>
                  </a:solidFill>
                </a:ln>
                <a:solidFill>
                  <a:srgbClr val="C00000"/>
                </a:solidFill>
                <a:latin typeface="Arial" pitchFamily="34" charset="0"/>
                <a:cs typeface="Arial" pitchFamily="34" charset="0"/>
              </a:rPr>
              <a:t>СО</a:t>
            </a:r>
            <a:r>
              <a:rPr lang="ru-RU" sz="2700" b="1" baseline="-25000" dirty="0">
                <a:ln>
                  <a:solidFill>
                    <a:sysClr val="windowText" lastClr="000000"/>
                  </a:solidFill>
                </a:ln>
                <a:solidFill>
                  <a:srgbClr val="C00000"/>
                </a:solidFill>
                <a:latin typeface="Arial" pitchFamily="34" charset="0"/>
                <a:cs typeface="Arial" pitchFamily="34" charset="0"/>
              </a:rPr>
              <a:t>3</a:t>
            </a:r>
            <a:r>
              <a:rPr lang="ru-RU" sz="2700" b="1" dirty="0">
                <a:ln>
                  <a:solidFill>
                    <a:sysClr val="windowText" lastClr="000000"/>
                  </a:solidFill>
                </a:ln>
                <a:solidFill>
                  <a:srgbClr val="C00000"/>
                </a:solidFill>
                <a:latin typeface="Arial" pitchFamily="34" charset="0"/>
                <a:cs typeface="Arial" pitchFamily="34" charset="0"/>
              </a:rPr>
              <a:t>    +   </a:t>
            </a:r>
            <a:r>
              <a:rPr lang="en-US" sz="2700" b="1" dirty="0">
                <a:ln>
                  <a:solidFill>
                    <a:sysClr val="windowText" lastClr="000000"/>
                  </a:solidFill>
                </a:ln>
                <a:solidFill>
                  <a:srgbClr val="C00000"/>
                </a:solidFill>
                <a:latin typeface="Arial" pitchFamily="34" charset="0"/>
                <a:cs typeface="Arial" pitchFamily="34" charset="0"/>
              </a:rPr>
              <a:t> 2HCl  </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H</a:t>
            </a:r>
            <a:r>
              <a:rPr lang="en-US" sz="2700" b="1" baseline="-25000" dirty="0">
                <a:ln>
                  <a:solidFill>
                    <a:sysClr val="windowText" lastClr="000000"/>
                  </a:solidFill>
                </a:ln>
                <a:solidFill>
                  <a:srgbClr val="C00000"/>
                </a:solidFill>
                <a:latin typeface="Arial" pitchFamily="34" charset="0"/>
                <a:cs typeface="Arial" pitchFamily="34" charset="0"/>
              </a:rPr>
              <a:t>2</a:t>
            </a:r>
            <a:r>
              <a:rPr lang="ru-RU" sz="2700" b="1" dirty="0">
                <a:ln>
                  <a:solidFill>
                    <a:sysClr val="windowText" lastClr="000000"/>
                  </a:solidFill>
                </a:ln>
                <a:solidFill>
                  <a:srgbClr val="C00000"/>
                </a:solidFill>
                <a:latin typeface="Arial" pitchFamily="34" charset="0"/>
                <a:cs typeface="Arial" pitchFamily="34" charset="0"/>
              </a:rPr>
              <a:t>СО</a:t>
            </a:r>
            <a:r>
              <a:rPr lang="ru-RU" sz="2700" b="1" baseline="-25000" dirty="0">
                <a:ln>
                  <a:solidFill>
                    <a:sysClr val="windowText" lastClr="000000"/>
                  </a:solidFill>
                </a:ln>
                <a:solidFill>
                  <a:srgbClr val="C00000"/>
                </a:solidFill>
                <a:latin typeface="Arial" pitchFamily="34" charset="0"/>
                <a:cs typeface="Arial" pitchFamily="34" charset="0"/>
              </a:rPr>
              <a:t>3</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2NaCl</a:t>
            </a:r>
            <a:endParaRPr lang="ru-RU" sz="2700" b="1" dirty="0">
              <a:ln>
                <a:solidFill>
                  <a:sysClr val="windowText" lastClr="000000"/>
                </a:solidFill>
              </a:ln>
              <a:solidFill>
                <a:srgbClr val="C00000"/>
              </a:solidFill>
              <a:latin typeface="Arial" pitchFamily="34" charset="0"/>
              <a:ea typeface="Times New Roman"/>
              <a:cs typeface="Arial" pitchFamily="34" charset="0"/>
            </a:endParaRPr>
          </a:p>
          <a:p>
            <a:pPr>
              <a:lnSpc>
                <a:spcPct val="85000"/>
              </a:lnSpc>
              <a:spcAft>
                <a:spcPts val="0"/>
              </a:spcAft>
            </a:pPr>
            <a:r>
              <a:rPr lang="ru-RU" sz="2400" b="1" dirty="0">
                <a:latin typeface="Arial" pitchFamily="34" charset="0"/>
                <a:cs typeface="Arial" pitchFamily="34" charset="0"/>
              </a:rPr>
              <a:t>         карбонат</a:t>
            </a:r>
            <a:r>
              <a:rPr lang="en-US" sz="2400" b="1" dirty="0">
                <a:latin typeface="Arial" pitchFamily="34" charset="0"/>
                <a:cs typeface="Arial" pitchFamily="34" charset="0"/>
              </a:rPr>
              <a:t>  </a:t>
            </a:r>
            <a:r>
              <a:rPr lang="ru-RU" sz="2400" b="1" dirty="0">
                <a:latin typeface="Arial" pitchFamily="34" charset="0"/>
                <a:cs typeface="Arial" pitchFamily="34" charset="0"/>
              </a:rPr>
              <a:t>       соляная</a:t>
            </a:r>
            <a:r>
              <a:rPr lang="en-US" sz="2400" b="1" dirty="0">
                <a:latin typeface="Arial" pitchFamily="34" charset="0"/>
                <a:cs typeface="Arial" pitchFamily="34" charset="0"/>
              </a:rPr>
              <a:t> </a:t>
            </a:r>
            <a:r>
              <a:rPr lang="ru-RU" sz="2400" b="1" dirty="0">
                <a:latin typeface="Arial" pitchFamily="34" charset="0"/>
                <a:cs typeface="Arial" pitchFamily="34" charset="0"/>
              </a:rPr>
              <a:t>       угольная         хлорид</a:t>
            </a:r>
          </a:p>
          <a:p>
            <a:pPr>
              <a:lnSpc>
                <a:spcPct val="85000"/>
              </a:lnSpc>
            </a:pPr>
            <a:r>
              <a:rPr lang="en-US" sz="2400" b="1" dirty="0">
                <a:latin typeface="Arial" pitchFamily="34" charset="0"/>
                <a:cs typeface="Arial" pitchFamily="34" charset="0"/>
              </a:rPr>
              <a:t> </a:t>
            </a:r>
            <a:r>
              <a:rPr lang="ru-RU" sz="2400" b="1" dirty="0">
                <a:latin typeface="Arial" pitchFamily="34" charset="0"/>
                <a:cs typeface="Arial" pitchFamily="34" charset="0"/>
              </a:rPr>
              <a:t>          натрия            кислота        </a:t>
            </a:r>
            <a:r>
              <a:rPr lang="ru-RU" sz="2400" b="1" dirty="0" err="1">
                <a:latin typeface="Arial" pitchFamily="34" charset="0"/>
                <a:cs typeface="Arial" pitchFamily="34" charset="0"/>
              </a:rPr>
              <a:t>кислота</a:t>
            </a:r>
            <a:r>
              <a:rPr lang="ru-RU" sz="2400" b="1" dirty="0">
                <a:latin typeface="Arial" pitchFamily="34" charset="0"/>
                <a:cs typeface="Arial" pitchFamily="34" charset="0"/>
              </a:rPr>
              <a:t>            натрия</a:t>
            </a:r>
          </a:p>
          <a:p>
            <a:pPr algn="ctr">
              <a:lnSpc>
                <a:spcPct val="85000"/>
              </a:lnSpc>
            </a:pPr>
            <a:endParaRPr lang="ru-RU" sz="1200" b="1" dirty="0">
              <a:solidFill>
                <a:schemeClr val="accent6">
                  <a:lumMod val="50000"/>
                </a:schemeClr>
              </a:solidFill>
              <a:latin typeface="Arial" pitchFamily="34" charset="0"/>
              <a:cs typeface="Arial" pitchFamily="34" charset="0"/>
            </a:endParaRPr>
          </a:p>
          <a:p>
            <a:pPr algn="ctr">
              <a:lnSpc>
                <a:spcPct val="85000"/>
              </a:lnSpc>
            </a:pPr>
            <a:r>
              <a:rPr lang="en-US" sz="2700" b="1" u="dbl" dirty="0">
                <a:ln>
                  <a:solidFill>
                    <a:sysClr val="windowText" lastClr="000000"/>
                  </a:solidFill>
                </a:ln>
                <a:solidFill>
                  <a:srgbClr val="C00000"/>
                </a:solidFill>
                <a:latin typeface="Arial" pitchFamily="34" charset="0"/>
                <a:cs typeface="Arial" pitchFamily="34" charset="0"/>
              </a:rPr>
              <a:t>2Na</a:t>
            </a:r>
            <a:r>
              <a:rPr lang="en-US" sz="2700" b="1" u="dbl" baseline="30000" dirty="0">
                <a:ln>
                  <a:solidFill>
                    <a:sysClr val="windowText" lastClr="000000"/>
                  </a:solidFill>
                </a:ln>
                <a:solidFill>
                  <a:srgbClr val="C00000"/>
                </a:solidFill>
                <a:latin typeface="Arial" pitchFamily="34" charset="0"/>
                <a:cs typeface="Arial" pitchFamily="34" charset="0"/>
              </a:rPr>
              <a:t>+</a:t>
            </a:r>
            <a:r>
              <a:rPr lang="en-US" sz="2400" b="1" baseline="30000"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СО</a:t>
            </a:r>
            <a:r>
              <a:rPr lang="ru-RU" sz="2700" b="1" baseline="-25000" dirty="0">
                <a:ln>
                  <a:solidFill>
                    <a:sysClr val="windowText" lastClr="000000"/>
                  </a:solidFill>
                </a:ln>
                <a:solidFill>
                  <a:srgbClr val="C00000"/>
                </a:solidFill>
                <a:latin typeface="Arial" pitchFamily="34" charset="0"/>
                <a:cs typeface="Arial" pitchFamily="34" charset="0"/>
              </a:rPr>
              <a:t>3</a:t>
            </a:r>
            <a:r>
              <a:rPr lang="ru-RU" sz="2700" b="1" baseline="30000" dirty="0">
                <a:ln>
                  <a:solidFill>
                    <a:sysClr val="windowText" lastClr="000000"/>
                  </a:solidFill>
                </a:ln>
                <a:solidFill>
                  <a:srgbClr val="C00000"/>
                </a:solidFill>
                <a:latin typeface="Arial" pitchFamily="34" charset="0"/>
                <a:cs typeface="Arial" pitchFamily="34" charset="0"/>
              </a:rPr>
              <a:t>2–</a:t>
            </a:r>
            <a:r>
              <a:rPr lang="en-US" sz="2700" b="1" baseline="30000"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2H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baseline="30000"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a:t>
            </a:r>
            <a:r>
              <a:rPr lang="ru-RU" sz="2700" b="1" u="sng" dirty="0">
                <a:ln>
                  <a:solidFill>
                    <a:sysClr val="windowText" lastClr="000000"/>
                  </a:solidFill>
                </a:ln>
                <a:solidFill>
                  <a:srgbClr val="C00000"/>
                </a:solidFill>
                <a:latin typeface="Arial" pitchFamily="34" charset="0"/>
                <a:cs typeface="Arial" pitchFamily="34" charset="0"/>
              </a:rPr>
              <a:t>2</a:t>
            </a:r>
            <a:r>
              <a:rPr lang="en-US" sz="2700" b="1" u="sng" dirty="0" err="1">
                <a:ln>
                  <a:solidFill>
                    <a:sysClr val="windowText" lastClr="000000"/>
                  </a:solidFill>
                </a:ln>
                <a:solidFill>
                  <a:srgbClr val="C00000"/>
                </a:solidFill>
                <a:latin typeface="Arial" pitchFamily="34" charset="0"/>
                <a:cs typeface="Arial" pitchFamily="34" charset="0"/>
              </a:rPr>
              <a:t>Cl</a:t>
            </a:r>
            <a:r>
              <a:rPr lang="ru-RU" sz="2700" b="1" u="sng" baseline="30000"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 H</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O + </a:t>
            </a:r>
            <a:r>
              <a:rPr lang="ru-RU" sz="2700" b="1" dirty="0">
                <a:ln>
                  <a:solidFill>
                    <a:sysClr val="windowText" lastClr="000000"/>
                  </a:solidFill>
                </a:ln>
                <a:solidFill>
                  <a:srgbClr val="C00000"/>
                </a:solidFill>
                <a:latin typeface="Arial" pitchFamily="34" charset="0"/>
                <a:cs typeface="Arial" pitchFamily="34" charset="0"/>
              </a:rPr>
              <a:t>СО</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a:t>
            </a:r>
            <a:r>
              <a:rPr lang="en-US" sz="2700" b="1" u="dbl" dirty="0">
                <a:ln>
                  <a:solidFill>
                    <a:sysClr val="windowText" lastClr="000000"/>
                  </a:solidFill>
                </a:ln>
                <a:solidFill>
                  <a:srgbClr val="C00000"/>
                </a:solidFill>
                <a:latin typeface="Arial" pitchFamily="34" charset="0"/>
                <a:cs typeface="Arial" pitchFamily="34" charset="0"/>
              </a:rPr>
              <a:t>2Na</a:t>
            </a:r>
            <a:r>
              <a:rPr lang="en-US" sz="2700" b="1" u="dbl" baseline="30000" dirty="0">
                <a:ln>
                  <a:solidFill>
                    <a:sysClr val="windowText" lastClr="000000"/>
                  </a:solidFill>
                </a:ln>
                <a:solidFill>
                  <a:srgbClr val="C00000"/>
                </a:solidFill>
                <a:latin typeface="Arial" pitchFamily="34" charset="0"/>
                <a:cs typeface="Arial" pitchFamily="34" charset="0"/>
              </a:rPr>
              <a:t>+</a:t>
            </a:r>
            <a:r>
              <a:rPr lang="en-US" sz="2700" b="1" baseline="30000"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a:t>
            </a:r>
            <a:r>
              <a:rPr lang="ru-RU" sz="2700" b="1" u="sng" dirty="0">
                <a:ln>
                  <a:solidFill>
                    <a:sysClr val="windowText" lastClr="000000"/>
                  </a:solidFill>
                </a:ln>
                <a:solidFill>
                  <a:srgbClr val="C00000"/>
                </a:solidFill>
                <a:latin typeface="Arial" pitchFamily="34" charset="0"/>
                <a:cs typeface="Arial" pitchFamily="34" charset="0"/>
              </a:rPr>
              <a:t>2</a:t>
            </a:r>
            <a:r>
              <a:rPr lang="en-US" sz="2700" b="1" u="sng" dirty="0" err="1">
                <a:ln>
                  <a:solidFill>
                    <a:sysClr val="windowText" lastClr="000000"/>
                  </a:solidFill>
                </a:ln>
                <a:solidFill>
                  <a:srgbClr val="C00000"/>
                </a:solidFill>
                <a:latin typeface="Arial" pitchFamily="34" charset="0"/>
                <a:cs typeface="Arial" pitchFamily="34" charset="0"/>
              </a:rPr>
              <a:t>Cl</a:t>
            </a:r>
            <a:r>
              <a:rPr lang="ru-RU" sz="2700" b="1" u="sng" baseline="30000" dirty="0">
                <a:ln>
                  <a:solidFill>
                    <a:sysClr val="windowText" lastClr="000000"/>
                  </a:solidFill>
                </a:ln>
                <a:solidFill>
                  <a:srgbClr val="C00000"/>
                </a:solidFill>
                <a:latin typeface="Arial" pitchFamily="34" charset="0"/>
                <a:cs typeface="Arial" pitchFamily="34" charset="0"/>
              </a:rPr>
              <a:t>–</a:t>
            </a:r>
            <a:endParaRPr lang="ru-RU" sz="2700" b="1" baseline="-25000" dirty="0">
              <a:ln>
                <a:solidFill>
                  <a:sysClr val="windowText" lastClr="000000"/>
                </a:solidFill>
              </a:ln>
              <a:solidFill>
                <a:srgbClr val="C00000"/>
              </a:solidFill>
              <a:latin typeface="Arial" pitchFamily="34" charset="0"/>
              <a:cs typeface="Arial" pitchFamily="34" charset="0"/>
            </a:endParaRPr>
          </a:p>
          <a:p>
            <a:pPr algn="ctr">
              <a:lnSpc>
                <a:spcPct val="85000"/>
              </a:lnSpc>
            </a:pPr>
            <a:r>
              <a:rPr lang="ru-RU" sz="2700" b="1" dirty="0">
                <a:ln>
                  <a:solidFill>
                    <a:sysClr val="windowText" lastClr="000000"/>
                  </a:solidFill>
                </a:ln>
                <a:solidFill>
                  <a:srgbClr val="C00000"/>
                </a:solidFill>
                <a:latin typeface="Arial" pitchFamily="34" charset="0"/>
                <a:cs typeface="Arial" pitchFamily="34" charset="0"/>
              </a:rPr>
              <a:t>СО</a:t>
            </a:r>
            <a:r>
              <a:rPr lang="ru-RU" sz="2700" b="1" baseline="-25000" dirty="0">
                <a:ln>
                  <a:solidFill>
                    <a:sysClr val="windowText" lastClr="000000"/>
                  </a:solidFill>
                </a:ln>
                <a:solidFill>
                  <a:srgbClr val="C00000"/>
                </a:solidFill>
                <a:latin typeface="Arial" pitchFamily="34" charset="0"/>
                <a:cs typeface="Arial" pitchFamily="34" charset="0"/>
              </a:rPr>
              <a:t>3</a:t>
            </a:r>
            <a:r>
              <a:rPr lang="ru-RU" sz="2700" b="1" baseline="30000" dirty="0">
                <a:ln>
                  <a:solidFill>
                    <a:sysClr val="windowText" lastClr="000000"/>
                  </a:solidFill>
                </a:ln>
                <a:solidFill>
                  <a:srgbClr val="C00000"/>
                </a:solidFill>
                <a:latin typeface="Arial" pitchFamily="34" charset="0"/>
                <a:cs typeface="Arial" pitchFamily="34" charset="0"/>
              </a:rPr>
              <a:t>2–</a:t>
            </a:r>
            <a:r>
              <a:rPr lang="en-US" sz="2700" b="1" baseline="30000" dirty="0">
                <a:ln>
                  <a:solidFill>
                    <a:sysClr val="windowText" lastClr="000000"/>
                  </a:solidFill>
                </a:ln>
                <a:solidFill>
                  <a:srgbClr val="C00000"/>
                </a:solidFill>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a:t>
            </a:r>
            <a:r>
              <a:rPr lang="en-US" sz="2700" b="1" dirty="0">
                <a:ln>
                  <a:solidFill>
                    <a:sysClr val="windowText" lastClr="000000"/>
                  </a:solidFill>
                </a:ln>
                <a:solidFill>
                  <a:srgbClr val="C00000"/>
                </a:solidFill>
                <a:latin typeface="Arial" pitchFamily="34" charset="0"/>
                <a:cs typeface="Arial" pitchFamily="34" charset="0"/>
              </a:rPr>
              <a:t> 2H</a:t>
            </a:r>
            <a:r>
              <a:rPr lang="ru-RU" sz="2700" b="1" baseline="30000" dirty="0">
                <a:ln>
                  <a:solidFill>
                    <a:sysClr val="windowText" lastClr="000000"/>
                  </a:solidFill>
                </a:ln>
                <a:solidFill>
                  <a:srgbClr val="C00000"/>
                </a:solidFill>
                <a:latin typeface="Arial" pitchFamily="34" charset="0"/>
                <a:cs typeface="Arial" pitchFamily="34" charset="0"/>
              </a:rPr>
              <a:t>+</a:t>
            </a:r>
            <a:r>
              <a:rPr lang="en-US" sz="2700" b="1" baseline="30000" dirty="0">
                <a:ln>
                  <a:solidFill>
                    <a:sysClr val="windowText" lastClr="000000"/>
                  </a:solidFill>
                </a:ln>
                <a:solidFill>
                  <a:srgbClr val="C00000"/>
                </a:solidFill>
                <a:latin typeface="Arial" pitchFamily="34" charset="0"/>
                <a:cs typeface="Arial" pitchFamily="34" charset="0"/>
              </a:rPr>
              <a:t> </a:t>
            </a:r>
            <a:r>
              <a:rPr lang="en-US" sz="2700" b="1" dirty="0">
                <a:ln>
                  <a:solidFill>
                    <a:sysClr val="windowText" lastClr="000000"/>
                  </a:solidFill>
                </a:ln>
                <a:solidFill>
                  <a:srgbClr val="C00000"/>
                </a:solidFill>
                <a:latin typeface="Arial" pitchFamily="34" charset="0"/>
                <a:cs typeface="Arial" pitchFamily="34" charset="0"/>
              </a:rPr>
              <a:t>→ H</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O + </a:t>
            </a:r>
            <a:r>
              <a:rPr lang="ru-RU" sz="2700" b="1" dirty="0">
                <a:ln>
                  <a:solidFill>
                    <a:sysClr val="windowText" lastClr="000000"/>
                  </a:solidFill>
                </a:ln>
                <a:solidFill>
                  <a:srgbClr val="C00000"/>
                </a:solidFill>
                <a:latin typeface="Arial" pitchFamily="34" charset="0"/>
                <a:cs typeface="Arial" pitchFamily="34" charset="0"/>
              </a:rPr>
              <a:t>СО</a:t>
            </a:r>
            <a:r>
              <a:rPr lang="en-US" sz="2700" b="1" baseline="-25000" dirty="0">
                <a:ln>
                  <a:solidFill>
                    <a:sysClr val="windowText" lastClr="000000"/>
                  </a:solidFill>
                </a:ln>
                <a:solidFill>
                  <a:srgbClr val="C00000"/>
                </a:solidFill>
                <a:latin typeface="Arial" pitchFamily="34" charset="0"/>
                <a:cs typeface="Arial" pitchFamily="34" charset="0"/>
              </a:rPr>
              <a:t>2</a:t>
            </a:r>
            <a:r>
              <a:rPr lang="en-US" sz="2700" b="1" dirty="0">
                <a:ln>
                  <a:solidFill>
                    <a:sysClr val="windowText" lastClr="000000"/>
                  </a:solidFill>
                </a:ln>
                <a:solidFill>
                  <a:srgbClr val="C00000"/>
                </a:solidFill>
                <a:latin typeface="Arial" pitchFamily="34" charset="0"/>
                <a:cs typeface="Arial" pitchFamily="34" charset="0"/>
              </a:rPr>
              <a:t>↑</a:t>
            </a:r>
            <a:endParaRPr lang="ru-RU" sz="2700" b="1" dirty="0">
              <a:ln>
                <a:solidFill>
                  <a:sysClr val="windowText" lastClr="000000"/>
                </a:solidFill>
              </a:ln>
              <a:solidFill>
                <a:srgbClr val="C00000"/>
              </a:solidFill>
              <a:latin typeface="Arial" pitchFamily="34" charset="0"/>
              <a:cs typeface="Arial" pitchFamily="34" charset="0"/>
            </a:endParaRPr>
          </a:p>
          <a:p>
            <a:pPr indent="450850" algn="just">
              <a:lnSpc>
                <a:spcPct val="85000"/>
              </a:lnSpc>
            </a:pPr>
            <a:endParaRPr lang="ru-RU" sz="12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 </a:t>
            </a:r>
            <a:r>
              <a:rPr lang="ru-RU" sz="2700" b="1" dirty="0">
                <a:latin typeface="Arial" pitchFamily="34" charset="0"/>
                <a:cs typeface="Arial" pitchFamily="34" charset="0"/>
              </a:rPr>
              <a:t>Выделяется газ. </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endPar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665" r="83245" b="5261"/>
          <a:stretch/>
        </p:blipFill>
        <p:spPr bwMode="auto">
          <a:xfrm>
            <a:off x="2843808" y="4017443"/>
            <a:ext cx="1479288" cy="276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979712" y="4843240"/>
            <a:ext cx="790601"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sp>
        <p:nvSpPr>
          <p:cNvPr id="15" name="Прямоугольник 14"/>
          <p:cNvSpPr/>
          <p:nvPr/>
        </p:nvSpPr>
        <p:spPr>
          <a:xfrm>
            <a:off x="4427984" y="4676376"/>
            <a:ext cx="1204176"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sym typeface="Symbol"/>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29" r="2784"/>
          <a:stretch/>
        </p:blipFill>
        <p:spPr bwMode="auto">
          <a:xfrm>
            <a:off x="395536" y="4001235"/>
            <a:ext cx="1497306" cy="276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017443"/>
            <a:ext cx="1171645" cy="284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074904" y="4153156"/>
            <a:ext cx="112671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СО</a:t>
            </a:r>
            <a:r>
              <a:rPr lang="en-US" sz="2800" b="1" spc="50" baseline="-2500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2</a:t>
            </a:r>
            <a:r>
              <a:rPr lang="en-US" sz="2800" b="1" spc="5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a:t>
            </a:r>
            <a:endPar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cxnSp>
        <p:nvCxnSpPr>
          <p:cNvPr id="4" name="Прямая со стрелкой 3"/>
          <p:cNvCxnSpPr/>
          <p:nvPr/>
        </p:nvCxnSpPr>
        <p:spPr>
          <a:xfrm flipH="1">
            <a:off x="6660232" y="4676376"/>
            <a:ext cx="769288" cy="39569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449429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69947" y="44007"/>
            <a:ext cx="9001156" cy="4969822"/>
          </a:xfrm>
          <a:prstGeom prst="rect">
            <a:avLst/>
          </a:prstGeom>
        </p:spPr>
        <p:txBody>
          <a:bodyPr wrap="square">
            <a:spAutoFit/>
          </a:bodyPr>
          <a:lstStyle/>
          <a:p>
            <a:pPr algn="ctr">
              <a:lnSpc>
                <a:spcPct val="85000"/>
              </a:lnSpc>
            </a:pPr>
            <a:endParaRPr lang="ru-RU" sz="900" b="1" baseline="-25000" dirty="0">
              <a:solidFill>
                <a:schemeClr val="accent6">
                  <a:lumMod val="50000"/>
                </a:schemeClr>
              </a:solidFill>
              <a:latin typeface="Arial" pitchFamily="34" charset="0"/>
              <a:cs typeface="Arial" pitchFamily="34" charset="0"/>
            </a:endParaRPr>
          </a:p>
          <a:p>
            <a:pPr algn="just">
              <a:lnSpc>
                <a:spcPct val="90000"/>
              </a:lnSpc>
            </a:pPr>
            <a:r>
              <a:rPr lang="ru-RU" sz="2700" b="1" dirty="0">
                <a:ln>
                  <a:solidFill>
                    <a:sysClr val="windowText" lastClr="000000"/>
                  </a:solidFill>
                </a:ln>
                <a:solidFill>
                  <a:srgbClr val="FF0000"/>
                </a:solidFill>
                <a:latin typeface="Arial" panose="020B0604020202020204" pitchFamily="34" charset="0"/>
                <a:cs typeface="Arial" panose="020B0604020202020204" pitchFamily="34" charset="0"/>
              </a:rPr>
              <a:t>Тип реакции: </a:t>
            </a:r>
          </a:p>
          <a:p>
            <a:pPr algn="ctr">
              <a:lnSpc>
                <a:spcPct val="90000"/>
              </a:lnSpc>
            </a:pP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Na</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3</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    2</a:t>
            </a:r>
            <a:r>
              <a:rPr lang="en-US" sz="2700" b="1" dirty="0" err="1">
                <a:ln>
                  <a:solidFill>
                    <a:sysClr val="windowText" lastClr="000000"/>
                  </a:solidFill>
                </a:ln>
                <a:solidFill>
                  <a:srgbClr val="C00000"/>
                </a:solidFill>
                <a:latin typeface="Arial" panose="020B0604020202020204" pitchFamily="34" charset="0"/>
                <a:cs typeface="Arial" panose="020B0604020202020204" pitchFamily="34" charset="0"/>
              </a:rPr>
              <a:t>HCl</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    </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H</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3</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    2</a:t>
            </a:r>
            <a:r>
              <a:rPr lang="en-US" sz="2700" b="1" dirty="0" err="1">
                <a:ln>
                  <a:solidFill>
                    <a:sysClr val="windowText" lastClr="000000"/>
                  </a:solidFill>
                </a:ln>
                <a:solidFill>
                  <a:srgbClr val="C00000"/>
                </a:solidFill>
                <a:latin typeface="Arial" panose="020B0604020202020204" pitchFamily="34" charset="0"/>
                <a:cs typeface="Arial" panose="020B0604020202020204" pitchFamily="34" charset="0"/>
              </a:rPr>
              <a:t>NaCl</a:t>
            </a:r>
            <a:endParaRPr lang="ru-RU" sz="2700" b="1" dirty="0">
              <a:ln>
                <a:solidFill>
                  <a:sysClr val="windowText" lastClr="000000"/>
                </a:solidFill>
              </a:ln>
              <a:solidFill>
                <a:srgbClr val="C00000"/>
              </a:solidFill>
              <a:latin typeface="Arial" panose="020B0604020202020204" pitchFamily="34" charset="0"/>
              <a:cs typeface="Arial" panose="020B0604020202020204" pitchFamily="34" charset="0"/>
            </a:endParaRPr>
          </a:p>
          <a:p>
            <a:pPr algn="just">
              <a:lnSpc>
                <a:spcPct val="90000"/>
              </a:lnSpc>
            </a:pPr>
            <a:r>
              <a:rPr lang="ru-RU" sz="2700" b="1" u="dbl" dirty="0">
                <a:latin typeface="Arial" panose="020B0604020202020204" pitchFamily="34" charset="0"/>
                <a:cs typeface="Arial" panose="020B0604020202020204" pitchFamily="34" charset="0"/>
              </a:rPr>
              <a:t>обмена</a:t>
            </a:r>
            <a:r>
              <a:rPr lang="ru-RU" sz="2700" b="1" dirty="0">
                <a:latin typeface="Arial" panose="020B0604020202020204" pitchFamily="34" charset="0"/>
                <a:cs typeface="Arial" panose="020B0604020202020204" pitchFamily="34" charset="0"/>
              </a:rPr>
              <a:t>, без изменения степени окисления, необратимая, гомогенная.</a:t>
            </a:r>
          </a:p>
          <a:p>
            <a:pPr algn="ctr">
              <a:lnSpc>
                <a:spcPct val="90000"/>
              </a:lnSpc>
            </a:pP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H</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3</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sym typeface="Symbol" panose="05050102010706020507" pitchFamily="18" charset="2"/>
              </a:rPr>
              <a:t></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H</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O</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 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a:t>
            </a:r>
          </a:p>
          <a:p>
            <a:pPr algn="just">
              <a:lnSpc>
                <a:spcPct val="90000"/>
              </a:lnSpc>
            </a:pPr>
            <a:r>
              <a:rPr lang="ru-RU" sz="2700" b="1" u="dbl" dirty="0">
                <a:latin typeface="Arial" panose="020B0604020202020204" pitchFamily="34" charset="0"/>
                <a:cs typeface="Arial" panose="020B0604020202020204" pitchFamily="34" charset="0"/>
              </a:rPr>
              <a:t>разложения</a:t>
            </a:r>
            <a:r>
              <a:rPr lang="ru-RU" sz="2700" b="1" dirty="0">
                <a:latin typeface="Arial" panose="020B0604020202020204" pitchFamily="34" charset="0"/>
                <a:cs typeface="Arial" panose="020B0604020202020204" pitchFamily="34" charset="0"/>
              </a:rPr>
              <a:t>, без изменения степени окисления, обратимая, гомогенная.</a:t>
            </a:r>
          </a:p>
          <a:p>
            <a:pPr algn="ctr">
              <a:lnSpc>
                <a:spcPct val="90000"/>
              </a:lnSpc>
            </a:pPr>
            <a:r>
              <a:rPr lang="ru-RU" sz="2700" b="1" dirty="0">
                <a:latin typeface="Arial" panose="020B0604020202020204" pitchFamily="34" charset="0"/>
                <a:cs typeface="Arial" panose="020B0604020202020204" pitchFamily="34" charset="0"/>
              </a:rPr>
              <a:t>  </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H</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O</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 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 </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sym typeface="Symbol" panose="05050102010706020507" pitchFamily="18" charset="2"/>
              </a:rPr>
              <a:t></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en-US" sz="2700" b="1" dirty="0">
                <a:ln>
                  <a:solidFill>
                    <a:sysClr val="windowText" lastClr="000000"/>
                  </a:solidFill>
                </a:ln>
                <a:solidFill>
                  <a:srgbClr val="C00000"/>
                </a:solidFill>
                <a:latin typeface="Arial" panose="020B0604020202020204" pitchFamily="34" charset="0"/>
                <a:cs typeface="Arial" panose="020B0604020202020204" pitchFamily="34" charset="0"/>
              </a:rPr>
              <a:t>H</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2</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СО</a:t>
            </a:r>
            <a:r>
              <a:rPr lang="ru-RU" sz="2700" b="1" baseline="-25000" dirty="0">
                <a:ln>
                  <a:solidFill>
                    <a:sysClr val="windowText" lastClr="000000"/>
                  </a:solidFill>
                </a:ln>
                <a:solidFill>
                  <a:srgbClr val="C00000"/>
                </a:solidFill>
                <a:latin typeface="Arial" panose="020B0604020202020204" pitchFamily="34" charset="0"/>
                <a:cs typeface="Arial" panose="020B0604020202020204" pitchFamily="34" charset="0"/>
              </a:rPr>
              <a:t>3</a:t>
            </a:r>
            <a:endParaRPr lang="ru-RU" sz="2700" b="1" dirty="0">
              <a:ln>
                <a:solidFill>
                  <a:sysClr val="windowText" lastClr="000000"/>
                </a:solidFill>
              </a:ln>
              <a:solidFill>
                <a:srgbClr val="C00000"/>
              </a:solidFill>
              <a:latin typeface="Arial" panose="020B0604020202020204" pitchFamily="34" charset="0"/>
              <a:cs typeface="Arial" panose="020B0604020202020204" pitchFamily="34" charset="0"/>
            </a:endParaRPr>
          </a:p>
          <a:p>
            <a:pPr algn="just">
              <a:lnSpc>
                <a:spcPct val="90000"/>
              </a:lnSpc>
            </a:pPr>
            <a:r>
              <a:rPr lang="ru-RU" sz="2700" b="1" u="dbl" dirty="0">
                <a:latin typeface="Arial" panose="020B0604020202020204" pitchFamily="34" charset="0"/>
                <a:cs typeface="Arial" panose="020B0604020202020204" pitchFamily="34" charset="0"/>
              </a:rPr>
              <a:t>соединения</a:t>
            </a:r>
            <a:r>
              <a:rPr lang="ru-RU" sz="2700" b="1" dirty="0">
                <a:latin typeface="Arial" panose="020B0604020202020204" pitchFamily="34" charset="0"/>
                <a:cs typeface="Arial" panose="020B0604020202020204" pitchFamily="34" charset="0"/>
              </a:rPr>
              <a:t>, без изменения степени окисления, обратимая, гетерогенная.</a:t>
            </a:r>
          </a:p>
          <a:p>
            <a:pPr indent="450850" algn="just">
              <a:lnSpc>
                <a:spcPct val="85000"/>
              </a:lnSpc>
              <a:spcAft>
                <a:spcPts val="0"/>
              </a:spcAft>
            </a:pPr>
            <a:endParaRPr lang="ru-RU" sz="16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Вывод:</a:t>
            </a:r>
            <a:r>
              <a:rPr lang="ru-RU" sz="27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 </a:t>
            </a:r>
            <a:r>
              <a:rPr lang="ru-RU" sz="2700" b="1" dirty="0">
                <a:latin typeface="Arial" pitchFamily="34" charset="0"/>
                <a:cs typeface="Arial" pitchFamily="34" charset="0"/>
              </a:rPr>
              <a:t>карбонат</a:t>
            </a:r>
            <a:r>
              <a:rPr lang="ru-RU" sz="2700" b="1" dirty="0">
                <a:latin typeface="Arial" pitchFamily="34" charset="0"/>
                <a:ea typeface="Times New Roman" pitchFamily="18" charset="0"/>
                <a:cs typeface="Arial" pitchFamily="34" charset="0"/>
              </a:rPr>
              <a:t> натрия и соляная кислота </a:t>
            </a:r>
            <a:r>
              <a:rPr lang="ru-RU" sz="2700" b="1" dirty="0">
                <a:latin typeface="Arial" pitchFamily="34" charset="0"/>
                <a:cs typeface="Arial" pitchFamily="34" charset="0"/>
              </a:rPr>
              <a:t>взаимодействуют, так как образуется газ</a:t>
            </a:r>
            <a:r>
              <a:rPr lang="ru-RU" sz="2700" b="1" dirty="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665" r="83245" b="5261"/>
          <a:stretch/>
        </p:blipFill>
        <p:spPr bwMode="auto">
          <a:xfrm>
            <a:off x="2389087" y="5188565"/>
            <a:ext cx="868510" cy="162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506518" y="5399202"/>
            <a:ext cx="790601"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sp>
        <p:nvSpPr>
          <p:cNvPr id="15" name="Прямоугольник 14"/>
          <p:cNvSpPr/>
          <p:nvPr/>
        </p:nvSpPr>
        <p:spPr>
          <a:xfrm>
            <a:off x="3437261" y="5264710"/>
            <a:ext cx="1204176"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sym typeface="Symbol"/>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29" r="2784"/>
          <a:stretch/>
        </p:blipFill>
        <p:spPr bwMode="auto">
          <a:xfrm>
            <a:off x="552002" y="5158462"/>
            <a:ext cx="869659" cy="16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4965" y="5072074"/>
            <a:ext cx="701009" cy="169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670474" y="5302906"/>
            <a:ext cx="112671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СО</a:t>
            </a:r>
            <a:r>
              <a:rPr lang="en-US" sz="2800" b="1" spc="50" baseline="-2500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2</a:t>
            </a:r>
            <a:r>
              <a:rPr lang="en-US" sz="2800" b="1" spc="50" dirty="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a:t>
            </a:r>
            <a:endPar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cxnSp>
        <p:nvCxnSpPr>
          <p:cNvPr id="4" name="Прямая со стрелкой 3"/>
          <p:cNvCxnSpPr/>
          <p:nvPr/>
        </p:nvCxnSpPr>
        <p:spPr>
          <a:xfrm flipH="1">
            <a:off x="5164858" y="5863072"/>
            <a:ext cx="769288" cy="39569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1204291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Прямоугольник 3"/>
          <p:cNvSpPr/>
          <p:nvPr/>
        </p:nvSpPr>
        <p:spPr>
          <a:xfrm>
            <a:off x="179512" y="260648"/>
            <a:ext cx="8784976" cy="3100849"/>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effectLst>
                  <a:outerShdw blurRad="38100" dist="38100" dir="2700000" algn="tl">
                    <a:srgbClr val="000000">
                      <a:alpha val="43137"/>
                    </a:srgbClr>
                  </a:outerShdw>
                </a:effectLst>
                <a:latin typeface="Arial Black" panose="020B0A04020102020204" pitchFamily="34" charset="0"/>
                <a:cs typeface="Arial" pitchFamily="34" charset="0"/>
              </a:rPr>
              <a:t>Опыт 3.</a:t>
            </a:r>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 </a:t>
            </a:r>
            <a:r>
              <a:rPr lang="ru-RU" sz="2800" b="1" dirty="0">
                <a:ln>
                  <a:solidFill>
                    <a:sysClr val="windowText" lastClr="000000"/>
                  </a:solidFill>
                </a:ln>
                <a:latin typeface="Arial Black" pitchFamily="34" charset="0"/>
                <a:cs typeface="Arial" pitchFamily="34" charset="0"/>
              </a:rPr>
              <a:t>Реакция замещения меди железом в растворе медного купороса.</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Налейте в пробирку немного раствора сульфата меди </a:t>
            </a:r>
            <a:r>
              <a:rPr lang="en-US" sz="2800" b="1" dirty="0" err="1">
                <a:latin typeface="Arial" pitchFamily="34" charset="0"/>
                <a:cs typeface="Arial" pitchFamily="34" charset="0"/>
              </a:rPr>
              <a:t>CuSO</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опустите в раствор железный гвоздь (пластинку или стружку). </a:t>
            </a:r>
          </a:p>
          <a:p>
            <a:pPr>
              <a:lnSpc>
                <a:spcPct val="85000"/>
              </a:lnSpc>
            </a:pPr>
            <a:r>
              <a:rPr lang="ru-RU" sz="1200" b="1" dirty="0">
                <a:latin typeface="Arial" pitchFamily="34" charset="0"/>
                <a:cs typeface="Arial" pitchFamily="34" charset="0"/>
              </a:rPr>
              <a:t>  </a:t>
            </a:r>
          </a:p>
          <a:p>
            <a:pPr algn="ctr">
              <a:lnSpc>
                <a:spcPct val="85000"/>
              </a:lnSpc>
            </a:pPr>
            <a:r>
              <a:rPr lang="en-US" sz="2800" b="1" dirty="0">
                <a:ln>
                  <a:solidFill>
                    <a:sysClr val="windowText" lastClr="000000"/>
                  </a:solidFill>
                </a:ln>
                <a:solidFill>
                  <a:srgbClr val="C00000"/>
                </a:solidFill>
                <a:latin typeface="Arial" pitchFamily="34" charset="0"/>
                <a:cs typeface="Arial" pitchFamily="34" charset="0"/>
              </a:rPr>
              <a:t>Fe</a:t>
            </a:r>
            <a:r>
              <a:rPr lang="en-US" sz="2800" b="1" baseline="30000" dirty="0">
                <a:ln>
                  <a:solidFill>
                    <a:sysClr val="windowText" lastClr="000000"/>
                  </a:solidFill>
                </a:ln>
                <a:solidFill>
                  <a:srgbClr val="C00000"/>
                </a:solidFill>
                <a:latin typeface="Arial" pitchFamily="34" charset="0"/>
                <a:cs typeface="Arial" pitchFamily="34" charset="0"/>
              </a:rPr>
              <a:t>0</a:t>
            </a:r>
            <a:r>
              <a:rPr lang="en-US" sz="2800" b="1" dirty="0">
                <a:ln>
                  <a:solidFill>
                    <a:sysClr val="windowText" lastClr="000000"/>
                  </a:solidFill>
                </a:ln>
                <a:solidFill>
                  <a:srgbClr val="C00000"/>
                </a:solidFill>
                <a:latin typeface="Arial" pitchFamily="34" charset="0"/>
                <a:cs typeface="Arial" pitchFamily="34" charset="0"/>
              </a:rPr>
              <a:t>   +     Cu</a:t>
            </a:r>
            <a:r>
              <a:rPr lang="en-US" sz="2800" b="1" baseline="30000" dirty="0">
                <a:ln>
                  <a:solidFill>
                    <a:sysClr val="windowText" lastClr="000000"/>
                  </a:solidFill>
                </a:ln>
                <a:solidFill>
                  <a:srgbClr val="C00000"/>
                </a:solidFill>
                <a:latin typeface="Arial" pitchFamily="34" charset="0"/>
                <a:cs typeface="Arial" pitchFamily="34" charset="0"/>
              </a:rPr>
              <a:t>+2</a:t>
            </a:r>
            <a:r>
              <a:rPr lang="en-US" sz="2800" b="1" dirty="0">
                <a:ln>
                  <a:solidFill>
                    <a:sysClr val="windowText" lastClr="000000"/>
                  </a:solidFill>
                </a:ln>
                <a:solidFill>
                  <a:srgbClr val="C00000"/>
                </a:solidFill>
                <a:latin typeface="Arial" pitchFamily="34" charset="0"/>
                <a:cs typeface="Arial" pitchFamily="34" charset="0"/>
              </a:rPr>
              <a:t>SO</a:t>
            </a:r>
            <a:r>
              <a:rPr lang="en-US" sz="2800" b="1" baseline="-25000" dirty="0">
                <a:ln>
                  <a:solidFill>
                    <a:sysClr val="windowText" lastClr="000000"/>
                  </a:solidFill>
                </a:ln>
                <a:solidFill>
                  <a:srgbClr val="C00000"/>
                </a:solidFill>
                <a:latin typeface="Arial" pitchFamily="34" charset="0"/>
                <a:cs typeface="Arial" pitchFamily="34" charset="0"/>
              </a:rPr>
              <a:t>4</a:t>
            </a:r>
            <a:r>
              <a:rPr lang="en-US" sz="2800" b="1" dirty="0">
                <a:ln>
                  <a:solidFill>
                    <a:sysClr val="windowText" lastClr="000000"/>
                  </a:solidFill>
                </a:ln>
                <a:solidFill>
                  <a:srgbClr val="C00000"/>
                </a:solidFill>
                <a:latin typeface="Arial" pitchFamily="34" charset="0"/>
                <a:cs typeface="Arial" pitchFamily="34" charset="0"/>
              </a:rPr>
              <a:t>    </a:t>
            </a:r>
            <a:r>
              <a:rPr lang="ru-RU" sz="2800" b="1" dirty="0">
                <a:ln>
                  <a:solidFill>
                    <a:sysClr val="windowText" lastClr="000000"/>
                  </a:solidFill>
                </a:ln>
                <a:solidFill>
                  <a:srgbClr val="C00000"/>
                </a:solidFill>
                <a:latin typeface="Arial" pitchFamily="34" charset="0"/>
                <a:cs typeface="Arial" pitchFamily="34" charset="0"/>
                <a:sym typeface="Symbol"/>
              </a:rPr>
              <a:t></a:t>
            </a:r>
            <a:r>
              <a:rPr lang="en-US" sz="2800" b="1" dirty="0">
                <a:ln>
                  <a:solidFill>
                    <a:sysClr val="windowText" lastClr="000000"/>
                  </a:solidFill>
                </a:ln>
                <a:solidFill>
                  <a:srgbClr val="C00000"/>
                </a:solidFill>
                <a:latin typeface="Arial" pitchFamily="34" charset="0"/>
                <a:cs typeface="Arial" pitchFamily="34" charset="0"/>
              </a:rPr>
              <a:t>   Fe</a:t>
            </a:r>
            <a:r>
              <a:rPr lang="en-US" sz="2800" b="1" baseline="30000" dirty="0">
                <a:ln>
                  <a:solidFill>
                    <a:sysClr val="windowText" lastClr="000000"/>
                  </a:solidFill>
                </a:ln>
                <a:solidFill>
                  <a:srgbClr val="C00000"/>
                </a:solidFill>
                <a:latin typeface="Arial" pitchFamily="34" charset="0"/>
                <a:cs typeface="Arial" pitchFamily="34" charset="0"/>
              </a:rPr>
              <a:t>+2</a:t>
            </a:r>
            <a:r>
              <a:rPr lang="en-US" sz="2800" b="1" dirty="0">
                <a:ln>
                  <a:solidFill>
                    <a:sysClr val="windowText" lastClr="000000"/>
                  </a:solidFill>
                </a:ln>
                <a:solidFill>
                  <a:srgbClr val="C00000"/>
                </a:solidFill>
                <a:latin typeface="Arial" pitchFamily="34" charset="0"/>
                <a:cs typeface="Arial" pitchFamily="34" charset="0"/>
              </a:rPr>
              <a:t>SO</a:t>
            </a:r>
            <a:r>
              <a:rPr lang="en-US" sz="2800" b="1" baseline="-25000" dirty="0">
                <a:ln>
                  <a:solidFill>
                    <a:sysClr val="windowText" lastClr="000000"/>
                  </a:solidFill>
                </a:ln>
                <a:solidFill>
                  <a:srgbClr val="C00000"/>
                </a:solidFill>
                <a:latin typeface="Arial" pitchFamily="34" charset="0"/>
                <a:cs typeface="Arial" pitchFamily="34" charset="0"/>
              </a:rPr>
              <a:t>4</a:t>
            </a:r>
            <a:r>
              <a:rPr lang="en-US" sz="2800" b="1" dirty="0">
                <a:ln>
                  <a:solidFill>
                    <a:sysClr val="windowText" lastClr="000000"/>
                  </a:solidFill>
                </a:ln>
                <a:solidFill>
                  <a:srgbClr val="C00000"/>
                </a:solidFill>
                <a:latin typeface="Arial" pitchFamily="34" charset="0"/>
                <a:cs typeface="Arial" pitchFamily="34" charset="0"/>
              </a:rPr>
              <a:t>   +  Cu</a:t>
            </a:r>
            <a:r>
              <a:rPr lang="en-US" sz="2800" b="1" baseline="30000" dirty="0">
                <a:ln>
                  <a:solidFill>
                    <a:sysClr val="windowText" lastClr="000000"/>
                  </a:solidFill>
                </a:ln>
                <a:solidFill>
                  <a:srgbClr val="C00000"/>
                </a:solidFill>
                <a:latin typeface="Arial" pitchFamily="34" charset="0"/>
                <a:cs typeface="Arial" pitchFamily="34" charset="0"/>
              </a:rPr>
              <a:t>0</a:t>
            </a:r>
            <a:endParaRPr lang="ru-RU" sz="2800" b="1" dirty="0">
              <a:ln>
                <a:solidFill>
                  <a:sysClr val="windowText" lastClr="000000"/>
                </a:solidFill>
              </a:ln>
              <a:solidFill>
                <a:srgbClr val="C00000"/>
              </a:solidFill>
              <a:latin typeface="Arial" pitchFamily="34" charset="0"/>
              <a:cs typeface="Arial" pitchFamily="34" charset="0"/>
            </a:endParaRPr>
          </a:p>
          <a:p>
            <a:pPr>
              <a:lnSpc>
                <a:spcPct val="85000"/>
              </a:lnSpc>
            </a:pPr>
            <a:r>
              <a:rPr lang="ru-RU" sz="2500" b="1" dirty="0">
                <a:latin typeface="Arial" pitchFamily="34" charset="0"/>
                <a:cs typeface="Arial" pitchFamily="34" charset="0"/>
              </a:rPr>
              <a:t>             </a:t>
            </a:r>
            <a:r>
              <a:rPr lang="en-US" sz="2500" b="1" dirty="0">
                <a:latin typeface="Arial" pitchFamily="34" charset="0"/>
                <a:cs typeface="Arial" pitchFamily="34" charset="0"/>
              </a:rPr>
              <a:t>               </a:t>
            </a:r>
            <a:r>
              <a:rPr lang="ru-RU" sz="2500" b="1" dirty="0">
                <a:latin typeface="Arial" pitchFamily="34" charset="0"/>
                <a:cs typeface="Arial" pitchFamily="34" charset="0"/>
              </a:rPr>
              <a:t>сульфат            </a:t>
            </a:r>
            <a:r>
              <a:rPr lang="ru-RU" sz="2500" b="1" dirty="0" err="1">
                <a:latin typeface="Arial" pitchFamily="34" charset="0"/>
                <a:cs typeface="Arial" pitchFamily="34" charset="0"/>
              </a:rPr>
              <a:t>сульфат</a:t>
            </a:r>
            <a:r>
              <a:rPr lang="ru-RU" sz="2500" b="1" dirty="0">
                <a:latin typeface="Arial" pitchFamily="34" charset="0"/>
                <a:cs typeface="Arial" pitchFamily="34" charset="0"/>
              </a:rPr>
              <a:t> </a:t>
            </a:r>
          </a:p>
          <a:p>
            <a:pPr>
              <a:lnSpc>
                <a:spcPct val="85000"/>
              </a:lnSpc>
            </a:pPr>
            <a:r>
              <a:rPr lang="ru-RU" sz="2500" b="1" dirty="0">
                <a:latin typeface="Arial" pitchFamily="34" charset="0"/>
                <a:cs typeface="Arial" pitchFamily="34" charset="0"/>
              </a:rPr>
              <a:t>                             меди (</a:t>
            </a:r>
            <a:r>
              <a:rPr lang="en-US" sz="2500" b="1" dirty="0">
                <a:latin typeface="Arial" pitchFamily="34" charset="0"/>
                <a:cs typeface="Arial" pitchFamily="34" charset="0"/>
              </a:rPr>
              <a:t>II</a:t>
            </a:r>
            <a:r>
              <a:rPr lang="ru-RU" sz="2500" b="1" dirty="0">
                <a:latin typeface="Arial" pitchFamily="34" charset="0"/>
                <a:cs typeface="Arial" pitchFamily="34" charset="0"/>
              </a:rPr>
              <a:t>)           железа (</a:t>
            </a:r>
            <a:r>
              <a:rPr lang="en-US" sz="2500" b="1" dirty="0">
                <a:latin typeface="Arial" pitchFamily="34" charset="0"/>
                <a:cs typeface="Arial" pitchFamily="34" charset="0"/>
              </a:rPr>
              <a:t>II</a:t>
            </a:r>
            <a:r>
              <a:rPr lang="ru-RU" sz="2500" b="1" dirty="0">
                <a:latin typeface="Arial" pitchFamily="34" charset="0"/>
                <a:cs typeface="Arial" pitchFamily="34" charset="0"/>
              </a:rPr>
              <a:t>)   </a:t>
            </a:r>
          </a:p>
        </p:txBody>
      </p:sp>
      <p:graphicFrame>
        <p:nvGraphicFramePr>
          <p:cNvPr id="5" name="Таблица 4"/>
          <p:cNvGraphicFramePr>
            <a:graphicFrameLocks noGrp="1"/>
          </p:cNvGraphicFramePr>
          <p:nvPr>
            <p:extLst>
              <p:ext uri="{D42A27DB-BD31-4B8C-83A1-F6EECF244321}">
                <p14:modId xmlns:p14="http://schemas.microsoft.com/office/powerpoint/2010/main" val="1646664266"/>
              </p:ext>
            </p:extLst>
          </p:nvPr>
        </p:nvGraphicFramePr>
        <p:xfrm>
          <a:off x="-90264" y="3361497"/>
          <a:ext cx="9324527" cy="796290"/>
        </p:xfrm>
        <a:graphic>
          <a:graphicData uri="http://schemas.openxmlformats.org/drawingml/2006/table">
            <a:tbl>
              <a:tblPr>
                <a:tableStyleId>{5C22544A-7EE6-4342-B048-85BDC9FD1C3A}</a:tableStyleId>
              </a:tblPr>
              <a:tblGrid>
                <a:gridCol w="2753093">
                  <a:extLst>
                    <a:ext uri="{9D8B030D-6E8A-4147-A177-3AD203B41FA5}">
                      <a16:colId xmlns:a16="http://schemas.microsoft.com/office/drawing/2014/main" val="20000"/>
                    </a:ext>
                  </a:extLst>
                </a:gridCol>
                <a:gridCol w="367148">
                  <a:extLst>
                    <a:ext uri="{9D8B030D-6E8A-4147-A177-3AD203B41FA5}">
                      <a16:colId xmlns:a16="http://schemas.microsoft.com/office/drawing/2014/main" val="20001"/>
                    </a:ext>
                  </a:extLst>
                </a:gridCol>
                <a:gridCol w="293719">
                  <a:extLst>
                    <a:ext uri="{9D8B030D-6E8A-4147-A177-3AD203B41FA5}">
                      <a16:colId xmlns:a16="http://schemas.microsoft.com/office/drawing/2014/main" val="20002"/>
                    </a:ext>
                  </a:extLst>
                </a:gridCol>
                <a:gridCol w="5910567">
                  <a:extLst>
                    <a:ext uri="{9D8B030D-6E8A-4147-A177-3AD203B41FA5}">
                      <a16:colId xmlns:a16="http://schemas.microsoft.com/office/drawing/2014/main" val="20003"/>
                    </a:ext>
                  </a:extLst>
                </a:gridCol>
              </a:tblGrid>
              <a:tr h="0">
                <a:tc>
                  <a:txBody>
                    <a:bodyPr/>
                    <a:lstStyle/>
                    <a:p>
                      <a:pPr algn="ctr">
                        <a:spcAft>
                          <a:spcPts val="0"/>
                        </a:spcAft>
                      </a:pPr>
                      <a:r>
                        <a:rPr lang="en-US" sz="2550" b="1" dirty="0">
                          <a:effectLst/>
                          <a:latin typeface="Arial" pitchFamily="34" charset="0"/>
                          <a:cs typeface="Arial" pitchFamily="34" charset="0"/>
                        </a:rPr>
                        <a:t>Cu</a:t>
                      </a:r>
                      <a:r>
                        <a:rPr lang="en-US" sz="2550" b="1" baseline="30000" dirty="0">
                          <a:effectLst/>
                          <a:latin typeface="Arial" pitchFamily="34" charset="0"/>
                          <a:cs typeface="Arial" pitchFamily="34" charset="0"/>
                        </a:rPr>
                        <a:t> +</a:t>
                      </a:r>
                      <a:r>
                        <a:rPr lang="ru-RU" sz="2550" b="1" baseline="30000" dirty="0">
                          <a:effectLst/>
                          <a:latin typeface="Arial" pitchFamily="34" charset="0"/>
                          <a:cs typeface="Arial" pitchFamily="34" charset="0"/>
                        </a:rPr>
                        <a:t>2</a:t>
                      </a:r>
                      <a:r>
                        <a:rPr lang="ru-RU" sz="2550" b="1" kern="1200" baseline="-25000" dirty="0">
                          <a:effectLst/>
                          <a:latin typeface="Arial" pitchFamily="34" charset="0"/>
                          <a:cs typeface="Arial" pitchFamily="34" charset="0"/>
                        </a:rPr>
                        <a:t> </a:t>
                      </a:r>
                      <a:r>
                        <a:rPr lang="ru-RU" sz="2550" b="1" kern="1200" dirty="0">
                          <a:effectLst/>
                          <a:latin typeface="Arial" pitchFamily="34" charset="0"/>
                          <a:cs typeface="Arial" pitchFamily="34" charset="0"/>
                        </a:rPr>
                        <a:t>+ 2ē = </a:t>
                      </a:r>
                      <a:r>
                        <a:rPr lang="en-US" sz="2550" b="1" dirty="0">
                          <a:effectLst/>
                          <a:latin typeface="Arial" pitchFamily="34" charset="0"/>
                          <a:cs typeface="Arial" pitchFamily="34" charset="0"/>
                        </a:rPr>
                        <a:t>Cu</a:t>
                      </a:r>
                      <a:r>
                        <a:rPr lang="en-US" sz="2550" b="1" baseline="30000" dirty="0">
                          <a:effectLst/>
                          <a:latin typeface="Arial" pitchFamily="34" charset="0"/>
                          <a:cs typeface="Arial" pitchFamily="34" charset="0"/>
                        </a:rPr>
                        <a:t> 0</a:t>
                      </a:r>
                      <a:endParaRPr lang="ru-RU" sz="2550" b="1" dirty="0">
                        <a:effectLst/>
                        <a:latin typeface="Arial" pitchFamily="34" charset="0"/>
                        <a:ea typeface="Times New Roman"/>
                        <a:cs typeface="Arial" pitchFamily="34" charset="0"/>
                      </a:endParaRPr>
                    </a:p>
                  </a:txBody>
                  <a:tcPr marL="68580" marR="68580" marT="9525"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550" b="1" kern="1200" dirty="0">
                          <a:effectLst/>
                          <a:latin typeface="Arial" pitchFamily="34" charset="0"/>
                          <a:cs typeface="Arial" pitchFamily="34" charset="0"/>
                        </a:rPr>
                        <a:t>2</a:t>
                      </a:r>
                      <a:endParaRPr lang="ru-RU" sz="2550" b="1" dirty="0">
                        <a:effectLst/>
                        <a:latin typeface="Arial" pitchFamily="34" charset="0"/>
                        <a:ea typeface="Times New Roman"/>
                        <a:cs typeface="Arial"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550" b="1" kern="1200" dirty="0">
                          <a:effectLst/>
                          <a:latin typeface="Arial" pitchFamily="34" charset="0"/>
                          <a:cs typeface="Arial" pitchFamily="34" charset="0"/>
                        </a:rPr>
                        <a:t>1</a:t>
                      </a:r>
                      <a:endParaRPr lang="ru-RU" sz="2550" b="1" dirty="0">
                        <a:effectLst/>
                        <a:latin typeface="Arial" pitchFamily="34" charset="0"/>
                        <a:ea typeface="Times New Roman"/>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550" b="1" kern="1200" dirty="0">
                          <a:effectLst/>
                          <a:latin typeface="Arial" pitchFamily="34" charset="0"/>
                          <a:cs typeface="Arial" pitchFamily="34" charset="0"/>
                        </a:rPr>
                        <a:t>восстановление, </a:t>
                      </a:r>
                      <a:r>
                        <a:rPr lang="en-US" sz="2550" b="1" dirty="0">
                          <a:effectLst/>
                          <a:latin typeface="Arial" pitchFamily="34" charset="0"/>
                          <a:cs typeface="Arial" pitchFamily="34" charset="0"/>
                        </a:rPr>
                        <a:t>Cu</a:t>
                      </a:r>
                      <a:r>
                        <a:rPr lang="en-US" sz="2550" b="1" baseline="30000" dirty="0">
                          <a:effectLst/>
                          <a:latin typeface="Arial" pitchFamily="34" charset="0"/>
                          <a:cs typeface="Arial" pitchFamily="34" charset="0"/>
                        </a:rPr>
                        <a:t> </a:t>
                      </a:r>
                      <a:r>
                        <a:rPr lang="ru-RU" sz="2550" b="1" baseline="30000" dirty="0">
                          <a:effectLst/>
                          <a:latin typeface="Arial" pitchFamily="34" charset="0"/>
                          <a:cs typeface="Arial" pitchFamily="34" charset="0"/>
                        </a:rPr>
                        <a:t>+2 </a:t>
                      </a:r>
                      <a:r>
                        <a:rPr lang="ru-RU" sz="2550" b="1" kern="1200" dirty="0">
                          <a:effectLst/>
                          <a:latin typeface="Arial" pitchFamily="34" charset="0"/>
                          <a:cs typeface="Arial" pitchFamily="34" charset="0"/>
                        </a:rPr>
                        <a:t>–окислитель</a:t>
                      </a:r>
                      <a:endParaRPr lang="ru-RU" sz="2550" b="1" dirty="0">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gn="ctr">
                        <a:spcAft>
                          <a:spcPts val="0"/>
                        </a:spcAft>
                      </a:pPr>
                      <a:r>
                        <a:rPr lang="en-US" sz="2550" b="1" dirty="0">
                          <a:effectLst/>
                          <a:latin typeface="Arial" pitchFamily="34" charset="0"/>
                          <a:cs typeface="Arial" pitchFamily="34" charset="0"/>
                        </a:rPr>
                        <a:t>Fe</a:t>
                      </a:r>
                      <a:r>
                        <a:rPr lang="en-US" sz="2550" b="1" baseline="30000" dirty="0">
                          <a:effectLst/>
                          <a:latin typeface="Arial" pitchFamily="34" charset="0"/>
                          <a:cs typeface="Arial" pitchFamily="34" charset="0"/>
                        </a:rPr>
                        <a:t>0 </a:t>
                      </a:r>
                      <a:r>
                        <a:rPr lang="ru-RU" sz="2550" b="1" kern="1200" dirty="0">
                          <a:effectLst/>
                          <a:latin typeface="Arial" pitchFamily="34" charset="0"/>
                          <a:cs typeface="Arial" pitchFamily="34" charset="0"/>
                        </a:rPr>
                        <a:t>– </a:t>
                      </a:r>
                      <a:r>
                        <a:rPr lang="en-US" sz="2550" b="1" kern="1200" dirty="0">
                          <a:effectLst/>
                          <a:latin typeface="Arial" pitchFamily="34" charset="0"/>
                          <a:cs typeface="Arial" pitchFamily="34" charset="0"/>
                        </a:rPr>
                        <a:t>2</a:t>
                      </a:r>
                      <a:r>
                        <a:rPr lang="ru-RU" sz="2550" b="1" kern="1200" dirty="0">
                          <a:effectLst/>
                          <a:latin typeface="Arial" pitchFamily="34" charset="0"/>
                          <a:cs typeface="Arial" pitchFamily="34" charset="0"/>
                        </a:rPr>
                        <a:t>ē = </a:t>
                      </a:r>
                      <a:r>
                        <a:rPr lang="en-US" sz="2550" b="1" dirty="0">
                          <a:effectLst/>
                          <a:latin typeface="Arial" pitchFamily="34" charset="0"/>
                          <a:cs typeface="Arial" pitchFamily="34" charset="0"/>
                        </a:rPr>
                        <a:t>Fe</a:t>
                      </a:r>
                      <a:r>
                        <a:rPr lang="ru-RU" sz="2550" b="1" baseline="30000" dirty="0">
                          <a:effectLst/>
                          <a:latin typeface="Arial" pitchFamily="34" charset="0"/>
                          <a:cs typeface="Arial" pitchFamily="34" charset="0"/>
                        </a:rPr>
                        <a:t>+</a:t>
                      </a:r>
                      <a:r>
                        <a:rPr lang="en-US" sz="2550" b="1" baseline="30000" dirty="0">
                          <a:effectLst/>
                          <a:latin typeface="Arial" pitchFamily="34" charset="0"/>
                          <a:cs typeface="Arial" pitchFamily="34" charset="0"/>
                        </a:rPr>
                        <a:t>2</a:t>
                      </a:r>
                      <a:r>
                        <a:rPr lang="en-US" sz="2550" b="1" kern="1200" baseline="30000" dirty="0">
                          <a:effectLst/>
                          <a:latin typeface="Arial" pitchFamily="34" charset="0"/>
                          <a:cs typeface="Arial" pitchFamily="34" charset="0"/>
                        </a:rPr>
                        <a:t> </a:t>
                      </a:r>
                      <a:endParaRPr lang="ru-RU" sz="2550" b="1" dirty="0">
                        <a:effectLst/>
                        <a:latin typeface="Arial" pitchFamily="34" charset="0"/>
                        <a:ea typeface="Times New Roman"/>
                        <a:cs typeface="Arial" pitchFamily="34" charset="0"/>
                      </a:endParaRPr>
                    </a:p>
                  </a:txBody>
                  <a:tcPr marL="68580" marR="68580" marT="9525" marB="0">
                    <a:lnR w="12700" cap="flat" cmpd="sng" algn="ctr">
                      <a:solidFill>
                        <a:schemeClr val="tx1"/>
                      </a:solidFill>
                      <a:prstDash val="solid"/>
                      <a:round/>
                      <a:headEnd type="none" w="med" len="med"/>
                      <a:tailEnd type="none" w="med" len="med"/>
                    </a:lnR>
                  </a:tcPr>
                </a:tc>
                <a:tc>
                  <a:txBody>
                    <a:bodyPr/>
                    <a:lstStyle/>
                    <a:p>
                      <a:pPr algn="ctr">
                        <a:spcAft>
                          <a:spcPts val="0"/>
                        </a:spcAft>
                      </a:pPr>
                      <a:r>
                        <a:rPr lang="ru-RU" sz="2550" b="1" kern="1200" dirty="0">
                          <a:effectLst/>
                          <a:latin typeface="Arial" pitchFamily="34" charset="0"/>
                          <a:cs typeface="Arial" pitchFamily="34" charset="0"/>
                        </a:rPr>
                        <a:t>2</a:t>
                      </a:r>
                      <a:endParaRPr lang="ru-RU" sz="2550" b="1" dirty="0">
                        <a:effectLst/>
                        <a:latin typeface="Arial" pitchFamily="34" charset="0"/>
                        <a:ea typeface="Times New Roman"/>
                        <a:cs typeface="Arial"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550" b="1" kern="1200" dirty="0">
                          <a:effectLst/>
                          <a:latin typeface="Arial" pitchFamily="34" charset="0"/>
                          <a:cs typeface="Arial" pitchFamily="34" charset="0"/>
                        </a:rPr>
                        <a:t>1</a:t>
                      </a:r>
                      <a:endParaRPr lang="ru-RU" sz="2550" b="1" dirty="0">
                        <a:effectLst/>
                        <a:latin typeface="Arial" pitchFamily="34" charset="0"/>
                        <a:ea typeface="Times New Roman"/>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550" b="1" kern="1200" dirty="0">
                          <a:effectLst/>
                          <a:latin typeface="Arial" pitchFamily="34" charset="0"/>
                          <a:cs typeface="Arial" pitchFamily="34" charset="0"/>
                        </a:rPr>
                        <a:t>окисление, </a:t>
                      </a:r>
                      <a:r>
                        <a:rPr lang="en-US" sz="2550" b="1" dirty="0">
                          <a:effectLst/>
                          <a:latin typeface="Arial" pitchFamily="34" charset="0"/>
                          <a:cs typeface="Arial" pitchFamily="34" charset="0"/>
                        </a:rPr>
                        <a:t>Fe</a:t>
                      </a:r>
                      <a:r>
                        <a:rPr lang="en-US" sz="2550" b="1" baseline="30000" dirty="0">
                          <a:effectLst/>
                          <a:latin typeface="Arial" pitchFamily="34" charset="0"/>
                          <a:cs typeface="Arial" pitchFamily="34" charset="0"/>
                        </a:rPr>
                        <a:t>0 </a:t>
                      </a:r>
                      <a:r>
                        <a:rPr lang="ru-RU" sz="2550" b="1" kern="1200" dirty="0">
                          <a:effectLst/>
                          <a:latin typeface="Arial" pitchFamily="34" charset="0"/>
                          <a:cs typeface="Arial" pitchFamily="34" charset="0"/>
                        </a:rPr>
                        <a:t>– восстановитель</a:t>
                      </a:r>
                      <a:endParaRPr lang="ru-RU" sz="2550" b="1" dirty="0">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428750" y="3563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2" cstate="print"/>
          <a:srcRect/>
          <a:stretch>
            <a:fillRect/>
          </a:stretch>
        </p:blipFill>
        <p:spPr bwMode="auto">
          <a:xfrm>
            <a:off x="8460432" y="5000636"/>
            <a:ext cx="649287" cy="1295400"/>
          </a:xfrm>
          <a:prstGeom prst="rect">
            <a:avLst/>
          </a:prstGeom>
          <a:noFill/>
          <a:ln w="9525">
            <a:noFill/>
            <a:miter lim="800000"/>
            <a:headEnd/>
            <a:tailEnd/>
          </a:ln>
        </p:spPr>
      </p:pic>
      <p:pic>
        <p:nvPicPr>
          <p:cNvPr id="13"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3" cstate="print"/>
          <a:srcRect/>
          <a:stretch>
            <a:fillRect/>
          </a:stretch>
        </p:blipFill>
        <p:spPr bwMode="auto">
          <a:xfrm>
            <a:off x="827584" y="5180680"/>
            <a:ext cx="2928958" cy="1632696"/>
          </a:xfrm>
          <a:prstGeom prst="rect">
            <a:avLst/>
          </a:prstGeom>
          <a:noFill/>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53485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60900" y="303556"/>
            <a:ext cx="8784976" cy="4853636"/>
          </a:xfrm>
          <a:prstGeom prst="rect">
            <a:avLst/>
          </a:prstGeom>
        </p:spPr>
        <p:txBody>
          <a:bodyPr wrap="square">
            <a:spAutoFit/>
          </a:bodyPr>
          <a:lstStyle/>
          <a:p>
            <a:pPr indent="45085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Наблюдаемый эффект: </a:t>
            </a:r>
            <a:r>
              <a:rPr lang="ru-RU" sz="2800" b="1" dirty="0">
                <a:latin typeface="Arial" pitchFamily="34" charset="0"/>
                <a:cs typeface="Arial" pitchFamily="34" charset="0"/>
              </a:rPr>
              <a:t>на железе появилось красноватое покрытие.</a:t>
            </a:r>
          </a:p>
          <a:p>
            <a:pPr indent="45085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Признак реакции – </a:t>
            </a:r>
            <a:r>
              <a:rPr lang="ru-RU" sz="2800" b="1" dirty="0">
                <a:latin typeface="Arial" pitchFamily="34" charset="0"/>
                <a:cs typeface="Arial" pitchFamily="34" charset="0"/>
              </a:rPr>
              <a:t>изменение цвета железа. </a:t>
            </a:r>
          </a:p>
          <a:p>
            <a:pPr indent="45085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Условие протекания – </a:t>
            </a:r>
            <a:r>
              <a:rPr lang="ru-RU" sz="2800" b="1" dirty="0">
                <a:latin typeface="Arial" pitchFamily="34" charset="0"/>
                <a:cs typeface="Arial" pitchFamily="34" charset="0"/>
              </a:rPr>
              <a:t>добавление растворителя. </a:t>
            </a:r>
          </a:p>
          <a:p>
            <a:pPr indent="45085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Тип реакции – </a:t>
            </a:r>
            <a:r>
              <a:rPr lang="ru-RU" sz="2800" b="1" dirty="0">
                <a:latin typeface="Arial" pitchFamily="34" charset="0"/>
                <a:cs typeface="Arial" pitchFamily="34" charset="0"/>
              </a:rPr>
              <a:t>реакция замещения; протекает с изменением степени окисления, межмолекулярная; гетерогенная, необратимая реакция.</a:t>
            </a:r>
          </a:p>
          <a:p>
            <a:pPr indent="45085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Вывод:</a:t>
            </a:r>
            <a:r>
              <a:rPr lang="ru-RU" sz="2800" b="1" dirty="0">
                <a:latin typeface="Arial" pitchFamily="34" charset="0"/>
                <a:cs typeface="Arial" pitchFamily="34" charset="0"/>
              </a:rPr>
              <a:t> железо в ряду активности (напряжений) металлов стоит левее меди, поэтому может вытеснить медь из раствора ее соли. </a:t>
            </a:r>
          </a:p>
        </p:txBody>
      </p:sp>
      <p:pic>
        <p:nvPicPr>
          <p:cNvPr id="6"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2" cstate="print"/>
          <a:srcRect/>
          <a:stretch>
            <a:fillRect/>
          </a:stretch>
        </p:blipFill>
        <p:spPr bwMode="auto">
          <a:xfrm>
            <a:off x="827584" y="5180680"/>
            <a:ext cx="2928958" cy="1632696"/>
          </a:xfrm>
          <a:prstGeom prst="rect">
            <a:avLst/>
          </a:prstGeom>
          <a:noFill/>
        </p:spPr>
      </p:pic>
      <p:pic>
        <p:nvPicPr>
          <p:cNvPr id="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11960" y="4832373"/>
            <a:ext cx="2570235" cy="19810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пишу 1"/>
          <p:cNvPicPr>
            <a:picLocks noChangeAspect="1" noChangeArrowheads="1" noCrop="1"/>
          </p:cNvPicPr>
          <p:nvPr/>
        </p:nvPicPr>
        <p:blipFill>
          <a:blip r:embed="rId5" cstate="print"/>
          <a:srcRect/>
          <a:stretch>
            <a:fillRect/>
          </a:stretch>
        </p:blipFill>
        <p:spPr bwMode="auto">
          <a:xfrm>
            <a:off x="8460432"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7269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2" name="Прямоугольник 1"/>
          <p:cNvSpPr/>
          <p:nvPr/>
        </p:nvSpPr>
        <p:spPr>
          <a:xfrm>
            <a:off x="125945" y="1052736"/>
            <a:ext cx="8969434" cy="5389937"/>
          </a:xfrm>
          <a:prstGeom prst="rect">
            <a:avLst/>
          </a:prstGeom>
        </p:spPr>
        <p:txBody>
          <a:bodyPr wrap="square">
            <a:spAutoFit/>
          </a:bodyPr>
          <a:lstStyle/>
          <a:p>
            <a:pPr marL="273050" indent="-273050" algn="just">
              <a:lnSpc>
                <a:spcPct val="85000"/>
              </a:lnSpc>
              <a:spcAft>
                <a:spcPts val="0"/>
              </a:spcAft>
              <a:buFont typeface="+mj-lt"/>
              <a:buAutoNum type="arabicPeriod"/>
              <a:tabLst>
                <a:tab pos="2581275" algn="l"/>
                <a:tab pos="2970530" algn="ctr"/>
              </a:tabLst>
            </a:pPr>
            <a:r>
              <a:rPr lang="ru-RU" sz="2700" b="1" dirty="0">
                <a:latin typeface="Arial" panose="020B0604020202020204" pitchFamily="34" charset="0"/>
                <a:ea typeface="Times New Roman" panose="02020603050405020304" pitchFamily="18" charset="0"/>
                <a:cs typeface="Arial" panose="020B0604020202020204" pitchFamily="34" charset="0"/>
              </a:rPr>
              <a:t>Ерохин Ю. М., Ковалева И. Б., Химия для профессий и специальностей технического и естественно-научного профилей. – 3-е изд., – М.: Академия, 2020. </a:t>
            </a:r>
            <a:endParaRPr lang="ru-RU" sz="2700" b="1" dirty="0">
              <a:latin typeface="Arial" panose="020B0604020202020204" pitchFamily="34" charset="0"/>
              <a:cs typeface="Arial" panose="020B0604020202020204" pitchFamily="34" charset="0"/>
            </a:endParaRPr>
          </a:p>
          <a:p>
            <a:pPr marL="273050" indent="-273050" algn="just">
              <a:lnSpc>
                <a:spcPct val="85000"/>
              </a:lnSpc>
              <a:spcAft>
                <a:spcPts val="0"/>
              </a:spcAft>
              <a:buFont typeface="+mj-lt"/>
              <a:buAutoNum type="arabicPeriod"/>
              <a:tabLst>
                <a:tab pos="2581275" algn="l"/>
                <a:tab pos="2970530" algn="ctr"/>
              </a:tabLst>
            </a:pPr>
            <a:r>
              <a:rPr lang="ru-RU" sz="2700" b="1" dirty="0">
                <a:latin typeface="Arial" panose="020B0604020202020204" pitchFamily="34" charset="0"/>
                <a:ea typeface="Times New Roman" panose="02020603050405020304" pitchFamily="18" charset="0"/>
                <a:cs typeface="Arial" panose="020B0604020202020204"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4-е изд., – М.: Издательский центр «Академия», 2020.</a:t>
            </a:r>
            <a:endParaRPr lang="ru-RU" sz="2700" b="1" dirty="0">
              <a:latin typeface="Arial" panose="020B0604020202020204" pitchFamily="34" charset="0"/>
              <a:cs typeface="Arial" panose="020B0604020202020204" pitchFamily="34" charset="0"/>
            </a:endParaRPr>
          </a:p>
          <a:p>
            <a:pPr marL="273050" indent="-273050" algn="just">
              <a:lnSpc>
                <a:spcPct val="85000"/>
              </a:lnSpc>
              <a:spcAft>
                <a:spcPts val="0"/>
              </a:spcAft>
              <a:buFont typeface="+mj-lt"/>
              <a:buAutoNum type="arabicPeriod"/>
              <a:tabLst>
                <a:tab pos="2581275" algn="l"/>
                <a:tab pos="2970530" algn="ctr"/>
              </a:tabLst>
            </a:pPr>
            <a:r>
              <a:rPr lang="ru-RU" sz="2700" b="1" dirty="0">
                <a:latin typeface="Arial" panose="020B0604020202020204" pitchFamily="34" charset="0"/>
                <a:ea typeface="Times New Roman" panose="02020603050405020304" pitchFamily="18" charset="0"/>
                <a:cs typeface="Arial" panose="020B0604020202020204" pitchFamily="34" charset="0"/>
              </a:rPr>
              <a:t>Габриелян О. С., Остроумов И. Г., Сладков С.А. Химия 10 класс – учебник (базовый уровень)  – М.: Издательский центр «Академия», 2023.</a:t>
            </a:r>
            <a:endParaRPr lang="ru-RU" sz="2700" b="1" dirty="0">
              <a:latin typeface="Arial" panose="020B0604020202020204" pitchFamily="34" charset="0"/>
              <a:cs typeface="Arial" panose="020B0604020202020204" pitchFamily="34" charset="0"/>
            </a:endParaRPr>
          </a:p>
          <a:p>
            <a:pPr marL="273050" indent="-273050" algn="just">
              <a:lnSpc>
                <a:spcPct val="85000"/>
              </a:lnSpc>
              <a:spcAft>
                <a:spcPts val="0"/>
              </a:spcAft>
              <a:buFont typeface="+mj-lt"/>
              <a:buAutoNum type="arabicPeriod"/>
              <a:tabLst>
                <a:tab pos="2581275" algn="l"/>
                <a:tab pos="2970530" algn="ctr"/>
              </a:tabLst>
            </a:pPr>
            <a:r>
              <a:rPr lang="ru-RU" sz="2700" b="1" dirty="0">
                <a:latin typeface="Arial" panose="020B0604020202020204" pitchFamily="34" charset="0"/>
                <a:ea typeface="Times New Roman" panose="02020603050405020304" pitchFamily="18" charset="0"/>
                <a:cs typeface="Arial" panose="020B0604020202020204" pitchFamily="34" charset="0"/>
              </a:rPr>
              <a:t>Габриелян О. С., Остроумов И. Г., Сладков С.А. Химия 10 класс – учебник (базовый уровень)  – М.: Издательский центр «Академия», 2023. </a:t>
            </a:r>
            <a:endParaRPr lang="ru-RU" sz="2700" b="1" dirty="0">
              <a:effectLst/>
              <a:latin typeface="Arial" panose="020B0604020202020204" pitchFamily="34" charset="0"/>
              <a:cs typeface="Arial" panose="020B0604020202020204"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3532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3754874"/>
          </a:xfrm>
          <a:prstGeom prst="rect">
            <a:avLst/>
          </a:prstGeom>
        </p:spPr>
        <p:txBody>
          <a:bodyPr wrap="square">
            <a:spAutoFit/>
          </a:bodyPr>
          <a:lstStyle/>
          <a:p>
            <a:pPr marL="514350" indent="-514350" algn="just">
              <a:lnSpc>
                <a:spcPct val="85000"/>
              </a:lnSpc>
              <a:buFont typeface="+mj-lt"/>
              <a:buAutoNum type="arabicPeriod" startAt="5"/>
              <a:tabLst>
                <a:tab pos="0" algn="l"/>
              </a:tabLst>
            </a:pPr>
            <a:r>
              <a:rPr lang="ru-RU" sz="2800" b="1" dirty="0" err="1">
                <a:latin typeface="Arial" panose="020B0604020202020204" pitchFamily="34" charset="0"/>
                <a:ea typeface="Times New Roman" panose="02020603050405020304" pitchFamily="18" charset="0"/>
                <a:cs typeface="Arial" panose="020B0604020202020204" pitchFamily="34" charset="0"/>
              </a:rPr>
              <a:t>Новошннский</a:t>
            </a:r>
            <a:r>
              <a:rPr lang="ru-RU" sz="2800" b="1" dirty="0">
                <a:latin typeface="Arial" panose="020B0604020202020204" pitchFamily="34" charset="0"/>
                <a:ea typeface="Times New Roman" panose="02020603050405020304" pitchFamily="18" charset="0"/>
                <a:cs typeface="Arial" panose="020B0604020202020204" pitchFamily="34" charset="0"/>
              </a:rPr>
              <a:t> И. И., </a:t>
            </a:r>
            <a:r>
              <a:rPr lang="ru-RU" sz="2800" b="1" dirty="0" err="1">
                <a:latin typeface="Arial" panose="020B0604020202020204" pitchFamily="34" charset="0"/>
                <a:ea typeface="Times New Roman" panose="02020603050405020304" pitchFamily="18" charset="0"/>
                <a:cs typeface="Arial" panose="020B0604020202020204" pitchFamily="34" charset="0"/>
              </a:rPr>
              <a:t>Новошинская</a:t>
            </a:r>
            <a:r>
              <a:rPr lang="ru-RU" sz="2800" b="1" dirty="0">
                <a:latin typeface="Arial" panose="020B0604020202020204" pitchFamily="34" charset="0"/>
                <a:ea typeface="Times New Roman" panose="02020603050405020304" pitchFamily="18" charset="0"/>
                <a:cs typeface="Arial" panose="020B0604020202020204" pitchFamily="34" charset="0"/>
              </a:rPr>
              <a:t> Н. С. Химия: учебник для 10 (11) класса общеобразовательных учреждений Углублённый уровень/ И. И. </a:t>
            </a:r>
            <a:r>
              <a:rPr lang="ru-RU" sz="2800" b="1" dirty="0" err="1">
                <a:latin typeface="Arial" panose="020B0604020202020204" pitchFamily="34" charset="0"/>
                <a:ea typeface="Times New Roman" panose="02020603050405020304" pitchFamily="18" charset="0"/>
                <a:cs typeface="Arial" panose="020B0604020202020204" pitchFamily="34" charset="0"/>
              </a:rPr>
              <a:t>Новошинский</a:t>
            </a:r>
            <a:r>
              <a:rPr lang="ru-RU" sz="2800" b="1" dirty="0">
                <a:latin typeface="Arial" panose="020B0604020202020204" pitchFamily="34" charset="0"/>
                <a:ea typeface="Times New Roman" panose="02020603050405020304" pitchFamily="18" charset="0"/>
                <a:cs typeface="Arial" panose="020B0604020202020204" pitchFamily="34" charset="0"/>
              </a:rPr>
              <a:t>, Н. С. </a:t>
            </a:r>
            <a:r>
              <a:rPr lang="ru-RU" sz="2800" b="1" dirty="0" err="1">
                <a:latin typeface="Arial" panose="020B0604020202020204" pitchFamily="34" charset="0"/>
                <a:ea typeface="Times New Roman" panose="02020603050405020304" pitchFamily="18" charset="0"/>
                <a:cs typeface="Arial" panose="020B0604020202020204" pitchFamily="34" charset="0"/>
              </a:rPr>
              <a:t>Новошинская</a:t>
            </a:r>
            <a:r>
              <a:rPr lang="ru-RU" sz="2800" b="1" dirty="0">
                <a:latin typeface="Arial" panose="020B0604020202020204" pitchFamily="34" charset="0"/>
                <a:ea typeface="Times New Roman" panose="02020603050405020304" pitchFamily="18" charset="0"/>
                <a:cs typeface="Arial" panose="020B0604020202020204" pitchFamily="34" charset="0"/>
              </a:rPr>
              <a:t>. – М.: ООО «Русское слово – учебник», 2023. – 440 с.: ил. – (ФГОС. Инновационная школа).</a:t>
            </a:r>
            <a:endParaRPr lang="ru-RU" sz="2800" b="1" dirty="0">
              <a:latin typeface="Arial" panose="020B0604020202020204" pitchFamily="34" charset="0"/>
              <a:cs typeface="Arial" panose="020B0604020202020204" pitchFamily="34" charset="0"/>
            </a:endParaRPr>
          </a:p>
          <a:p>
            <a:pPr marL="514350" lvl="0" indent="-514350" algn="just">
              <a:lnSpc>
                <a:spcPct val="85000"/>
              </a:lnSpc>
              <a:buFont typeface="+mj-lt"/>
              <a:buAutoNum type="arabicPeriod" startAt="5"/>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a:latin typeface="Arial" pitchFamily="34" charset="0"/>
                <a:cs typeface="Arial" pitchFamily="34" charset="0"/>
              </a:rPr>
              <a:t>/</a:t>
            </a:r>
            <a:r>
              <a:rPr lang="ru-RU" sz="2800" b="1" dirty="0"/>
              <a:t>Типы химических реакций.</a:t>
            </a:r>
            <a:endParaRPr lang="ru-RU" sz="2800" b="1" dirty="0">
              <a:latin typeface="Arial" pitchFamily="34" charset="0"/>
              <a:cs typeface="Arial" pitchFamily="34" charset="0"/>
            </a:endParaRPr>
          </a:p>
          <a:p>
            <a:pPr marL="514350" indent="-514350" algn="just">
              <a:lnSpc>
                <a:spcPct val="85000"/>
              </a:lnSpc>
              <a:buFont typeface="+mj-lt"/>
              <a:buAutoNum type="arabicPeriod" startAt="5"/>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a:latin typeface="Arial" pitchFamily="34" charset="0"/>
                <a:cs typeface="Arial" pitchFamily="34" charset="0"/>
              </a:rPr>
              <a:t>/</a:t>
            </a:r>
            <a:r>
              <a:rPr lang="ru-RU" sz="2800" b="1" dirty="0"/>
              <a:t>Типы химических реакций.</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Tree>
    <p:extLst>
      <p:ext uri="{BB962C8B-B14F-4D97-AF65-F5344CB8AC3E}">
        <p14:creationId xmlns:p14="http://schemas.microsoft.com/office/powerpoint/2010/main" val="2184951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71438" y="714357"/>
            <a:ext cx="9001156" cy="5324535"/>
          </a:xfrm>
          <a:prstGeom prst="rect">
            <a:avLst/>
          </a:prstGeom>
        </p:spPr>
        <p:txBody>
          <a:bodyPr wrap="square">
            <a:spAutoFit/>
          </a:bodyPr>
          <a:lstStyle/>
          <a:p>
            <a:pPr marL="514350" indent="-514350" algn="just">
              <a:lnSpc>
                <a:spcPct val="85000"/>
              </a:lnSpc>
              <a:buFont typeface="+mj-lt"/>
              <a:buAutoNum type="arabicPeriod" startAt="8"/>
            </a:pPr>
            <a:r>
              <a:rPr lang="en-US" sz="2500" b="1" dirty="0">
                <a:latin typeface="Arial" pitchFamily="34" charset="0"/>
                <a:cs typeface="Arial" pitchFamily="34" charset="0"/>
              </a:rPr>
              <a:t>http://didactica.com.ua/index.php?productID=1073</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en-US" sz="2500" b="1" dirty="0">
                <a:latin typeface="Arial" pitchFamily="34" charset="0"/>
                <a:cs typeface="Arial" pitchFamily="34" charset="0"/>
              </a:rPr>
              <a:t>http://rpp.nashaucheba.ru/docs/index-40335.html</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en-US" sz="2500" b="1" dirty="0">
                <a:latin typeface="Arial" pitchFamily="34" charset="0"/>
                <a:cs typeface="Arial" pitchFamily="34" charset="0"/>
              </a:rPr>
              <a:t>http://chemistry-chemists.com/Video/PbI2.html</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en-US" sz="2500" b="1" dirty="0">
                <a:latin typeface="Arial" pitchFamily="34" charset="0"/>
                <a:cs typeface="Arial" pitchFamily="34" charset="0"/>
              </a:rPr>
              <a:t>http://khimie.ru/opyityi-zagadki/poluchenie-zolota-iz-vodyi</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en-US" sz="2500" b="1" dirty="0">
                <a:latin typeface="Arial" pitchFamily="34" charset="0"/>
                <a:cs typeface="Arial" pitchFamily="34" charset="0"/>
              </a:rPr>
              <a:t>http://ru.wikipedia.org/wiki/%D1%F2%E5%EA%EB%EE</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en-US" sz="2500" b="1" dirty="0">
                <a:latin typeface="Arial" pitchFamily="34" charset="0"/>
                <a:cs typeface="Arial" pitchFamily="34" charset="0"/>
              </a:rPr>
              <a:t>http://www.myshared.ru/slide/400986/</a:t>
            </a:r>
            <a:endParaRPr lang="ru-RU" sz="2500" b="1" dirty="0">
              <a:latin typeface="Arial" pitchFamily="34" charset="0"/>
              <a:cs typeface="Arial" pitchFamily="34" charset="0"/>
            </a:endParaRPr>
          </a:p>
          <a:p>
            <a:pPr marL="514350" indent="-514350" algn="just">
              <a:lnSpc>
                <a:spcPct val="85000"/>
              </a:lnSpc>
              <a:buFont typeface="+mj-lt"/>
              <a:buAutoNum type="arabicPeriod" startAt="8"/>
            </a:pPr>
            <a:r>
              <a:rPr lang="ru-RU" sz="2500" b="1" dirty="0">
                <a:latin typeface="Arial" pitchFamily="34" charset="0"/>
                <a:cs typeface="Arial" pitchFamily="34" charset="0"/>
              </a:rPr>
              <a:t>http://www.kristallikov.net/page19.html</a:t>
            </a:r>
          </a:p>
          <a:p>
            <a:pPr marL="514350" indent="-514350" algn="just">
              <a:lnSpc>
                <a:spcPct val="85000"/>
              </a:lnSpc>
              <a:buFont typeface="+mj-lt"/>
              <a:buAutoNum type="arabicPeriod" startAt="8"/>
            </a:pPr>
            <a:r>
              <a:rPr lang="en-US" sz="2500" b="1" dirty="0">
                <a:latin typeface="Arial" pitchFamily="34" charset="0"/>
                <a:cs typeface="Arial" pitchFamily="34" charset="0"/>
              </a:rPr>
              <a:t>http://yandex.ru/video/search?filmId=eYpwCBS90Cw&amp;text=%D0%BF%D0%BE%D0%BB%D1%83%D1%87%D0%B5%D0%BD%D0%B8%D0%B5%20%D1%83%D0%B3%D0%BB%D0%B5%D0%BA%D0%B8%D1%81%D0%BB%D0%BE%D0%B3%D0%BE%20%D0%B3%D0%B0%D0%B7%D0%B0%20%D0%B2%20%D0%BB%D0%B0%D0%B1%D0%BE%D1%80%D0%B0%D1%82%D0%BE%D1%80%D0%B8%D0%B8&amp;_=1415892014700&amp;safety=</a:t>
            </a:r>
            <a:r>
              <a:rPr lang="ru-RU" sz="2500" b="1" dirty="0">
                <a:latin typeface="Arial" pitchFamily="34" charset="0"/>
                <a:cs typeface="Arial" pitchFamily="34" charset="0"/>
              </a:rPr>
              <a:t>.</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280899"/>
            <a:ext cx="8786874" cy="2054409"/>
          </a:xfrm>
          <a:prstGeom prst="rect">
            <a:avLst/>
          </a:prstGeom>
        </p:spPr>
        <p:txBody>
          <a:bodyPr wrap="square">
            <a:spAutoFit/>
          </a:bodyPr>
          <a:lstStyle/>
          <a:p>
            <a:pPr indent="450000" algn="just">
              <a:lnSpc>
                <a:spcPct val="85000"/>
              </a:lnSpc>
            </a:pPr>
            <a:r>
              <a:rPr lang="ru-RU" sz="3000" b="1" dirty="0">
                <a:latin typeface="Arial" pitchFamily="34" charset="0"/>
                <a:cs typeface="Arial" pitchFamily="34" charset="0"/>
              </a:rPr>
              <a:t>В других случаях (реакции разложения) требуется непрерывное нагревание, так как при реакции </a:t>
            </a:r>
            <a:r>
              <a:rPr lang="ru-RU" sz="3000" b="1" u="sng" dirty="0">
                <a:latin typeface="Arial" pitchFamily="34" charset="0"/>
                <a:cs typeface="Arial" pitchFamily="34" charset="0"/>
              </a:rPr>
              <a:t>теплота</a:t>
            </a:r>
            <a:r>
              <a:rPr lang="ru-RU" sz="3000" b="1" dirty="0">
                <a:latin typeface="Arial" pitchFamily="34" charset="0"/>
                <a:cs typeface="Arial" pitchFamily="34" charset="0"/>
              </a:rPr>
              <a:t> не выделяется, а </a:t>
            </a:r>
            <a:r>
              <a:rPr lang="ru-RU" sz="3000" b="1" dirty="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поглощается</a:t>
            </a:r>
            <a:r>
              <a:rPr lang="ru-RU" sz="3000" b="1" dirty="0">
                <a:latin typeface="Arial" pitchFamily="34" charset="0"/>
                <a:cs typeface="Arial" pitchFamily="34" charset="0"/>
              </a:rPr>
              <a:t>. Такие реакции называют </a:t>
            </a:r>
            <a:r>
              <a:rPr lang="ru-RU" sz="3000" b="1" u="sng" dirty="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эндотермическими</a:t>
            </a:r>
            <a:r>
              <a:rPr lang="ru-RU" sz="3000" b="1" dirty="0">
                <a:latin typeface="Arial" pitchFamily="34" charset="0"/>
                <a:cs typeface="Arial" pitchFamily="34" charset="0"/>
              </a:rPr>
              <a:t>. </a:t>
            </a:r>
          </a:p>
        </p:txBody>
      </p:sp>
      <p:pic>
        <p:nvPicPr>
          <p:cNvPr id="2052" name="Picture 4" descr="D:\23.05.13-домашние документы\Лаб. раб YES\Виртуальные лабораторные YES\Анимашки и картинки\Химия\Реакции\анимашки\why_science_is_cool_10.gif"/>
          <p:cNvPicPr>
            <a:picLocks noChangeAspect="1" noChangeArrowheads="1" noCrop="1"/>
          </p:cNvPicPr>
          <p:nvPr/>
        </p:nvPicPr>
        <p:blipFill>
          <a:blip r:embed="rId3" cstate="print"/>
          <a:srcRect/>
          <a:stretch>
            <a:fillRect/>
          </a:stretch>
        </p:blipFill>
        <p:spPr bwMode="auto">
          <a:xfrm>
            <a:off x="928662" y="2357430"/>
            <a:ext cx="3048000" cy="2028825"/>
          </a:xfrm>
          <a:prstGeom prst="rect">
            <a:avLst/>
          </a:prstGeom>
          <a:noFill/>
        </p:spPr>
      </p:pic>
      <p:pic>
        <p:nvPicPr>
          <p:cNvPr id="2054" name="Picture 6" descr="D:\23.05.13-домашние документы\Лаб. раб YES\Виртуальные лабораторные YES\Анимашки и картинки\Химия\Реакции\анимашки\44R1.GIF"/>
          <p:cNvPicPr>
            <a:picLocks noChangeAspect="1" noChangeArrowheads="1" noCrop="1"/>
          </p:cNvPicPr>
          <p:nvPr/>
        </p:nvPicPr>
        <p:blipFill>
          <a:blip r:embed="rId4" cstate="print"/>
          <a:srcRect/>
          <a:stretch>
            <a:fillRect/>
          </a:stretch>
        </p:blipFill>
        <p:spPr bwMode="auto">
          <a:xfrm>
            <a:off x="7500958" y="2285992"/>
            <a:ext cx="1019175" cy="1905000"/>
          </a:xfrm>
          <a:prstGeom prst="rect">
            <a:avLst/>
          </a:prstGeom>
          <a:noFill/>
        </p:spPr>
      </p:pic>
      <p:sp>
        <p:nvSpPr>
          <p:cNvPr id="9" name="Прямоугольник 8"/>
          <p:cNvSpPr/>
          <p:nvPr/>
        </p:nvSpPr>
        <p:spPr>
          <a:xfrm>
            <a:off x="571472" y="4357694"/>
            <a:ext cx="3763353" cy="79868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7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Нагревание стронция и серы</a:t>
            </a:r>
            <a:endParaRPr lang="ru-RU" sz="27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8849" name="Picture 1"/>
          <p:cNvPicPr>
            <a:picLocks noChangeAspect="1" noChangeArrowheads="1"/>
          </p:cNvPicPr>
          <p:nvPr/>
        </p:nvPicPr>
        <p:blipFill>
          <a:blip r:embed="rId5" cstate="print"/>
          <a:srcRect/>
          <a:stretch>
            <a:fillRect/>
          </a:stretch>
        </p:blipFill>
        <p:spPr bwMode="auto">
          <a:xfrm>
            <a:off x="4929190" y="2214554"/>
            <a:ext cx="1841919" cy="1295390"/>
          </a:xfrm>
          <a:prstGeom prst="ellipse">
            <a:avLst/>
          </a:prstGeom>
          <a:noFill/>
          <a:ln w="9525">
            <a:noFill/>
            <a:miter lim="800000"/>
            <a:headEnd/>
            <a:tailEnd/>
          </a:ln>
          <a:effectLst/>
          <a:scene3d>
            <a:camera prst="orthographicFront"/>
            <a:lightRig rig="threePt" dir="t"/>
          </a:scene3d>
          <a:sp3d>
            <a:bevelT w="152400" h="50800" prst="softRound"/>
          </a:sp3d>
        </p:spPr>
      </p:pic>
      <p:sp>
        <p:nvSpPr>
          <p:cNvPr id="14" name="Прямоугольник 13"/>
          <p:cNvSpPr/>
          <p:nvPr/>
        </p:nvSpPr>
        <p:spPr>
          <a:xfrm>
            <a:off x="4741940" y="3500438"/>
            <a:ext cx="2258952"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Стронций</a:t>
            </a:r>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2600" b="1" dirty="0" err="1">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Sr</a:t>
            </a:r>
            <a:endPar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endParaRPr>
          </a:p>
        </p:txBody>
      </p:sp>
      <p:pic>
        <p:nvPicPr>
          <p:cNvPr id="78850" name="Picture 2" descr="D:\23.05.13-домашние документы\Виртуальные лекции 28.07.11\Химия\Вещества\сера\images.jpg"/>
          <p:cNvPicPr>
            <a:picLocks noChangeAspect="1" noChangeArrowheads="1"/>
          </p:cNvPicPr>
          <p:nvPr/>
        </p:nvPicPr>
        <p:blipFill>
          <a:blip r:embed="rId6" cstate="print"/>
          <a:srcRect/>
          <a:stretch>
            <a:fillRect/>
          </a:stretch>
        </p:blipFill>
        <p:spPr bwMode="auto">
          <a:xfrm>
            <a:off x="5072066" y="4000504"/>
            <a:ext cx="1529090" cy="1404933"/>
          </a:xfrm>
          <a:prstGeom prst="ellipse">
            <a:avLst/>
          </a:prstGeom>
          <a:noFill/>
          <a:scene3d>
            <a:camera prst="orthographicFront"/>
            <a:lightRig rig="threePt" dir="t"/>
          </a:scene3d>
          <a:sp3d>
            <a:bevelT w="152400" h="50800" prst="softRound"/>
          </a:sp3d>
        </p:spPr>
      </p:pic>
      <p:sp>
        <p:nvSpPr>
          <p:cNvPr id="16" name="Прямоугольник 15"/>
          <p:cNvSpPr/>
          <p:nvPr/>
        </p:nvSpPr>
        <p:spPr>
          <a:xfrm>
            <a:off x="5143504" y="4714884"/>
            <a:ext cx="138050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Сера</a:t>
            </a:r>
            <a:r>
              <a:rPr lang="en-US"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S</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Прямоугольник 16"/>
          <p:cNvSpPr/>
          <p:nvPr/>
        </p:nvSpPr>
        <p:spPr>
          <a:xfrm>
            <a:off x="500034" y="5572140"/>
            <a:ext cx="7143800" cy="746358"/>
          </a:xfrm>
          <a:prstGeom prst="rect">
            <a:avLst/>
          </a:prstGeom>
        </p:spPr>
        <p:txBody>
          <a:bodyPr wrap="square">
            <a:spAutoFit/>
          </a:bodyPr>
          <a:lstStyle/>
          <a:p>
            <a:pPr algn="ctr">
              <a:lnSpc>
                <a:spcPct val="85000"/>
              </a:lnSpc>
            </a:pPr>
            <a:r>
              <a:rPr lang="en-US" sz="2500" b="1" dirty="0" err="1">
                <a:latin typeface="Arial" pitchFamily="34" charset="0"/>
                <a:cs typeface="Arial" pitchFamily="34" charset="0"/>
              </a:rPr>
              <a:t>SrS</a:t>
            </a:r>
            <a:r>
              <a:rPr lang="en-US" sz="2500" b="1" dirty="0">
                <a:latin typeface="Arial" pitchFamily="34" charset="0"/>
                <a:cs typeface="Arial" pitchFamily="34" charset="0"/>
              </a:rPr>
              <a:t>, </a:t>
            </a:r>
            <a:r>
              <a:rPr lang="ru-RU" sz="2500" b="1" dirty="0">
                <a:latin typeface="Arial" pitchFamily="34" charset="0"/>
                <a:cs typeface="Arial" pitchFamily="34" charset="0"/>
              </a:rPr>
              <a:t>светло-серые кристаллы; </a:t>
            </a:r>
            <a:r>
              <a:rPr lang="ru-RU" sz="2500" b="1" dirty="0">
                <a:solidFill>
                  <a:srgbClr val="252525"/>
                </a:solidFill>
                <a:latin typeface="Arial" charset="0"/>
                <a:cs typeface="Arial" charset="0"/>
              </a:rPr>
              <a:t>разлагается при нагревании:</a:t>
            </a:r>
            <a:endParaRPr lang="ru-RU" sz="2500" b="1" dirty="0">
              <a:latin typeface="Arial" pitchFamily="34" charset="0"/>
              <a:cs typeface="Arial" pitchFamily="34" charset="0"/>
            </a:endParaRPr>
          </a:p>
        </p:txBody>
      </p:sp>
      <p:pic>
        <p:nvPicPr>
          <p:cNvPr id="78852" name="Picture 4" descr="\mathsf{Sr + S \ \xrightarrow{800^oC}\ SrS }"/>
          <p:cNvPicPr>
            <a:picLocks noChangeAspect="1" noChangeArrowheads="1"/>
          </p:cNvPicPr>
          <p:nvPr/>
        </p:nvPicPr>
        <p:blipFill>
          <a:blip r:embed="rId7" cstate="print"/>
          <a:srcRect/>
          <a:stretch>
            <a:fillRect/>
          </a:stretch>
        </p:blipFill>
        <p:spPr bwMode="auto">
          <a:xfrm>
            <a:off x="1214414" y="5143512"/>
            <a:ext cx="2286016" cy="367681"/>
          </a:xfrm>
          <a:prstGeom prst="roundRect">
            <a:avLst/>
          </a:prstGeom>
          <a:noFill/>
          <a:ln>
            <a:noFill/>
          </a:ln>
          <a:effectLst>
            <a:outerShdw blurRad="190500" dist="228600" dir="2700000" algn="ctr">
              <a:srgbClr val="000000">
                <a:alpha val="30000"/>
              </a:srgbClr>
            </a:outerShdw>
          </a:effectLst>
        </p:spPr>
      </p:pic>
      <p:pic>
        <p:nvPicPr>
          <p:cNvPr id="78854" name="Picture 6" descr="\mathsf{SrS \ \xrightarrow{&gt;2000^oC}\ Sr + S }"/>
          <p:cNvPicPr>
            <a:picLocks noChangeAspect="1" noChangeArrowheads="1"/>
          </p:cNvPicPr>
          <p:nvPr/>
        </p:nvPicPr>
        <p:blipFill>
          <a:blip r:embed="rId8" cstate="print"/>
          <a:srcRect/>
          <a:stretch>
            <a:fillRect/>
          </a:stretch>
        </p:blipFill>
        <p:spPr bwMode="auto">
          <a:xfrm>
            <a:off x="2857488" y="6286520"/>
            <a:ext cx="2500330" cy="357190"/>
          </a:xfrm>
          <a:prstGeom prst="rect">
            <a:avLst/>
          </a:prstGeom>
          <a:noFill/>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193729"/>
          </a:xfrm>
          <a:prstGeom prst="rect">
            <a:avLst/>
          </a:prstGeom>
        </p:spPr>
        <p:txBody>
          <a:bodyPr wrap="square">
            <a:spAutoFit/>
          </a:bodyPr>
          <a:lstStyle/>
          <a:p>
            <a:pPr marL="514350" indent="-514350" algn="just">
              <a:lnSpc>
                <a:spcPct val="85000"/>
              </a:lnSpc>
              <a:buFont typeface="+mj-lt"/>
              <a:buAutoNum type="arabicPeriod" startAt="16"/>
            </a:pPr>
            <a:r>
              <a:rPr lang="en-US" sz="2600" b="1" dirty="0">
                <a:latin typeface="Arial" pitchFamily="34" charset="0"/>
                <a:cs typeface="Arial" pitchFamily="34" charset="0"/>
              </a:rPr>
              <a:t>http://joyreactor.cc/post/832089</a:t>
            </a:r>
            <a:endParaRPr lang="ru-RU" sz="2600" b="1" dirty="0">
              <a:latin typeface="Arial" pitchFamily="34" charset="0"/>
              <a:cs typeface="Arial" pitchFamily="34" charset="0"/>
            </a:endParaRPr>
          </a:p>
          <a:p>
            <a:pPr marL="514350" indent="-514350" algn="just">
              <a:lnSpc>
                <a:spcPct val="85000"/>
              </a:lnSpc>
              <a:buFont typeface="+mj-lt"/>
              <a:buAutoNum type="arabicPeriod" startAt="16"/>
            </a:pPr>
            <a:r>
              <a:rPr lang="en-US" sz="2600" b="1" dirty="0">
                <a:latin typeface="Arial" pitchFamily="34" charset="0"/>
                <a:cs typeface="Arial" pitchFamily="34" charset="0"/>
              </a:rPr>
              <a:t>https://ru.wikipedia.org/wiki/%D0%A1%D1%83%D0%BB%D1%8C%D1%84%D0%B8%D0%B4_%D1%81%D1%82%D1%80%D0%BE%D0%BD%D1%86%D0%B8%D1%8F</a:t>
            </a:r>
            <a:endParaRPr lang="ru-RU" sz="2600" b="1" dirty="0">
              <a:latin typeface="Arial" pitchFamily="34" charset="0"/>
              <a:cs typeface="Arial" pitchFamily="34" charset="0"/>
            </a:endParaRPr>
          </a:p>
          <a:p>
            <a:pPr marL="514350" indent="-514350" algn="just">
              <a:lnSpc>
                <a:spcPct val="85000"/>
              </a:lnSpc>
              <a:buFont typeface="+mj-lt"/>
              <a:buAutoNum type="arabicPeriod" startAt="16"/>
            </a:pPr>
            <a:r>
              <a:rPr lang="en-US" sz="2600" b="1" dirty="0">
                <a:latin typeface="Arial" pitchFamily="34" charset="0"/>
                <a:cs typeface="Arial" pitchFamily="34" charset="0"/>
              </a:rPr>
              <a:t>https://ru.wikipedia.org/wiki/%D0%9F%D0%BE%D0%BB%D0%B8%D1%81%D1%83%D0%BB%D1%8C%D1%84%D0%B8%D0%B4_%D1%81%D1%82%D1%80%D0%BE%D0%BD%D1%86%D0%B8%D1%8F</a:t>
            </a:r>
            <a:endParaRPr lang="ru-RU" sz="2600" b="1" dirty="0">
              <a:latin typeface="Arial" pitchFamily="34" charset="0"/>
              <a:cs typeface="Arial" pitchFamily="34" charset="0"/>
            </a:endParaRPr>
          </a:p>
          <a:p>
            <a:pPr marL="514350" indent="-514350" algn="just">
              <a:lnSpc>
                <a:spcPct val="85000"/>
              </a:lnSpc>
              <a:buFont typeface="+mj-lt"/>
              <a:buAutoNum type="arabicPeriod" startAt="16"/>
            </a:pPr>
            <a:r>
              <a:rPr lang="en-US" sz="2600" b="1" dirty="0">
                <a:latin typeface="Arial" pitchFamily="34" charset="0"/>
                <a:cs typeface="Arial" pitchFamily="34" charset="0"/>
              </a:rPr>
              <a:t>https://ru.wikipedia.org/wiki/%D0%9B%D0%B0%D0%B2%D1%83%D0%B0%D0%B7%D1%8C%D0%B5,_%D0%90%D0%BD%D1%82%D1%83%D0%B0%D0%BD_%D0%9B%D0%BE%D1%80%D0%B0%D0%BD</a:t>
            </a:r>
            <a:endParaRPr lang="ru-RU" sz="2600" b="1" dirty="0">
              <a:latin typeface="Arial" pitchFamily="34" charset="0"/>
              <a:cs typeface="Arial" pitchFamily="34" charset="0"/>
            </a:endParaRPr>
          </a:p>
          <a:p>
            <a:pPr marL="514350" indent="-514350" algn="just">
              <a:lnSpc>
                <a:spcPct val="85000"/>
              </a:lnSpc>
              <a:buFont typeface="+mj-lt"/>
              <a:buAutoNum type="arabicPeriod" startAt="16"/>
            </a:pPr>
            <a:r>
              <a:rPr lang="en-US" sz="2600" b="1" dirty="0">
                <a:latin typeface="Arial" pitchFamily="34" charset="0"/>
                <a:cs typeface="Arial" pitchFamily="34" charset="0"/>
              </a:rPr>
              <a:t>http://uchcollector-spb.ru/cat/135/2952/</a:t>
            </a:r>
            <a:endParaRPr lang="ru-RU" sz="2600" b="1" dirty="0">
              <a:latin typeface="Arial" pitchFamily="34" charset="0"/>
              <a:cs typeface="Arial" pitchFamily="34" charset="0"/>
            </a:endParaRPr>
          </a:p>
          <a:p>
            <a:pPr marL="514350" indent="-514350" algn="just">
              <a:lnSpc>
                <a:spcPct val="85000"/>
              </a:lnSpc>
              <a:buFont typeface="+mj-lt"/>
              <a:buAutoNum type="arabicPeriod" startAt="16"/>
            </a:pPr>
            <a:r>
              <a:rPr lang="en-US" sz="2600" b="1" dirty="0">
                <a:latin typeface="Arial" pitchFamily="34" charset="0"/>
                <a:cs typeface="Arial" pitchFamily="34" charset="0"/>
              </a:rPr>
              <a:t>http://video.sibnet.ru/rub/39542/</a:t>
            </a:r>
            <a:endParaRPr lang="ru-RU" sz="2600" b="1" dirty="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0" y="1142984"/>
            <a:ext cx="714383" cy="714383"/>
          </a:xfrm>
          <a:prstGeom prst="rect">
            <a:avLst/>
          </a:prstGeom>
          <a:noFill/>
          <a:ln w="9525">
            <a:noFill/>
            <a:miter lim="800000"/>
            <a:headEnd/>
            <a:tailEnd/>
          </a:ln>
        </p:spPr>
      </p:pic>
      <p:sp>
        <p:nvSpPr>
          <p:cNvPr id="12" name="Прямоугольник 11"/>
          <p:cNvSpPr/>
          <p:nvPr/>
        </p:nvSpPr>
        <p:spPr>
          <a:xfrm>
            <a:off x="142844" y="428604"/>
            <a:ext cx="8858312" cy="6297108"/>
          </a:xfrm>
          <a:prstGeom prst="rect">
            <a:avLst/>
          </a:prstGeom>
        </p:spPr>
        <p:txBody>
          <a:bodyPr wrap="square">
            <a:spAutoFit/>
          </a:bodyPr>
          <a:lstStyle/>
          <a:p>
            <a:pPr marL="514350" indent="-514350" algn="just">
              <a:lnSpc>
                <a:spcPct val="80000"/>
              </a:lnSpc>
              <a:buFont typeface="+mj-lt"/>
              <a:buAutoNum type="arabicPeriod" startAt="22"/>
            </a:pPr>
            <a:r>
              <a:rPr lang="en-US" sz="2400" b="1" dirty="0">
                <a:latin typeface="Arial" pitchFamily="34" charset="0"/>
                <a:cs typeface="Arial" pitchFamily="34" charset="0"/>
              </a:rPr>
              <a:t>http://xn--90amca6ao5a.kz/%D1%82%D0%BE%D0%B2%D0%B0%D1%80%D1%8B-%D0%B8-%D1%83%D1%81%D0%BB%D1%83%D0%B3%D0%B8/%D1%83%D1%87%D0%B5%D0%B1%D0%BD%D1%8B%D0%B5-%D0%BA%D0%BB%D0%B0%D1%81%D1%81%D1%8B/%D0%BA%D0%B0%D0%B1%D0%B8%D0%BD%D0%B5%D1%82-%D1%85%D0%B8%D0%BC%D0%B8%D0%B8/%D0%BF%D1%80%D0%B8%D0%B1%D0%BE%D1%80%D1%8B-%D0%B8-%D0%B0%D0%BF%D0%BF%D0%B0%D1%80%D0%B0%D1%82%D1%8B/</a:t>
            </a:r>
            <a:endParaRPr lang="ru-RU" sz="2400" b="1" dirty="0">
              <a:latin typeface="Arial" pitchFamily="34" charset="0"/>
              <a:cs typeface="Arial" pitchFamily="34" charset="0"/>
            </a:endParaRPr>
          </a:p>
          <a:p>
            <a:pPr marL="514350" indent="-514350" algn="just">
              <a:lnSpc>
                <a:spcPct val="80000"/>
              </a:lnSpc>
              <a:buFont typeface="+mj-lt"/>
              <a:buAutoNum type="arabicPeriod" startAt="22"/>
            </a:pPr>
            <a:r>
              <a:rPr lang="en-US" sz="2400" b="1" dirty="0">
                <a:latin typeface="Arial" pitchFamily="34" charset="0"/>
                <a:cs typeface="Arial" pitchFamily="34" charset="0"/>
              </a:rPr>
              <a:t>http://ru.eduys.com/%D0%9F%D1%80%D0%B8%D0%B1%D0%BE%D1%80-%D0%B4%D0%BB%D1%8F-%D0%B8%D0%BB%D0%BB%D1%8E%D1%81%D1%82%D1%80%D0%B0%D1%86%D0%B8%D0%B8-%D0%B7%D0%B0%D0%BA%D0%BE%D0%BD%D0%B0-%D1%81%D0%BE%D1%85%D1%80%D0%B0%D0%BD-1909.html</a:t>
            </a:r>
            <a:endParaRPr lang="ru-RU" sz="2400" b="1" dirty="0">
              <a:latin typeface="Arial" pitchFamily="34" charset="0"/>
              <a:cs typeface="Arial" pitchFamily="34" charset="0"/>
            </a:endParaRPr>
          </a:p>
        </p:txBody>
      </p:sp>
      <p:sp>
        <p:nvSpPr>
          <p:cNvPr id="18" name="TextBox 17"/>
          <p:cNvSpPr txBox="1"/>
          <p:nvPr/>
        </p:nvSpPr>
        <p:spPr>
          <a:xfrm>
            <a:off x="857224" y="-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533823"/>
          </a:xfrm>
          <a:prstGeom prst="rect">
            <a:avLst/>
          </a:prstGeom>
        </p:spPr>
        <p:txBody>
          <a:bodyPr wrap="square">
            <a:spAutoFit/>
          </a:bodyPr>
          <a:lstStyle/>
          <a:p>
            <a:pPr marL="514350" indent="-514350" algn="just">
              <a:lnSpc>
                <a:spcPct val="85000"/>
              </a:lnSpc>
              <a:buFont typeface="+mj-lt"/>
              <a:buAutoNum type="arabicPeriod" startAt="24"/>
            </a:pPr>
            <a:r>
              <a:rPr lang="en-US" sz="2600" b="1" dirty="0">
                <a:latin typeface="Arial" pitchFamily="34" charset="0"/>
                <a:cs typeface="Arial" pitchFamily="34" charset="0"/>
              </a:rPr>
              <a:t>http://chemistry-chemists.com/N6_2011/U7/ChemistryAndChemists_6_2011-U7-2.html</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http://www.liveinternet.ru/users/talk-to-me/tags/%E8%F1%F2%EE%F0%E8%FF/</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http://bookz.ru/authors/sergei-andreev-krivi4/povesti-_040/page-2-povesti-_040.html</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http://oldwww.spmi.ru/node/3191</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http://www.liveinternet.ru/users/talk-to-me/tags/%E8%F1%F2%EE%F0%E8%FF/</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http://posuda40.ru/articles/79/farfor-imperatorskogo-zavoda-ot-tabakerok-dlya-izbrannyih-do-posudyi-dlya-vseh/</a:t>
            </a:r>
            <a:endParaRPr lang="ru-RU" sz="2600" b="1" dirty="0">
              <a:latin typeface="Arial" pitchFamily="34" charset="0"/>
              <a:cs typeface="Arial" pitchFamily="34" charset="0"/>
            </a:endParaRPr>
          </a:p>
          <a:p>
            <a:pPr marL="514350" indent="-514350" algn="just">
              <a:lnSpc>
                <a:spcPct val="85000"/>
              </a:lnSpc>
              <a:buFont typeface="+mj-lt"/>
              <a:buAutoNum type="arabicPeriod" startAt="24"/>
            </a:pPr>
            <a:r>
              <a:rPr lang="en-US" sz="2600" b="1" dirty="0">
                <a:latin typeface="Arial" pitchFamily="34" charset="0"/>
                <a:cs typeface="Arial" pitchFamily="34" charset="0"/>
              </a:rPr>
              <a:t>http://900igr.net/kartinki/khimija/Reaktsii-veschestv/027-2HgO-2Hg-O2-Tip-reaktsii-razlozhenija.html</a:t>
            </a:r>
            <a:endParaRPr lang="ru-RU" sz="2600" b="1" dirty="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81259"/>
            <a:ext cx="8858312" cy="5651547"/>
          </a:xfrm>
          <a:prstGeom prst="rect">
            <a:avLst/>
          </a:prstGeom>
        </p:spPr>
        <p:txBody>
          <a:bodyPr wrap="square">
            <a:spAutoFit/>
          </a:bodyPr>
          <a:lstStyle/>
          <a:p>
            <a:pPr marL="514350" indent="-514350" algn="just">
              <a:lnSpc>
                <a:spcPct val="85000"/>
              </a:lnSpc>
              <a:buFont typeface="+mj-lt"/>
              <a:buAutoNum type="arabicPeriod" startAt="31"/>
            </a:pPr>
            <a:r>
              <a:rPr lang="en-US" sz="2500" b="1" dirty="0">
                <a:latin typeface="Arial" pitchFamily="34" charset="0"/>
                <a:cs typeface="Arial" pitchFamily="34" charset="0"/>
              </a:rPr>
              <a:t>http://900igr.net/kartinki/khimija/Tipy-khimicheskikh-reaktsij/013-Reaktsija-razlozhenija-odnogo-slozhnogo-veschestva-s-obrazovaniem-neskolko.html</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http://moodle.tomedu.ru/mod/page/view.php?id=1954</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http://elements.dp.ua/chemistry/exp/barium/</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http://school-collection.edu.ru/catalog/res/55a4babd-d3a0-e5b4-6daa-0f50b8f5267f/?fullView=1</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http://rutube.ru/video/87df0fd08cee78c7727cd51b82a3c3c3/</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http://video.nur.kz/view=mehemjv3</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http://elements.dp.ua/chemistry/elements/</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http://www.youtube.com/watch?v=RUlfAFDoUQM</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http://www.youtube.com/watch?v=veNw5VqaVW0</a:t>
            </a:r>
            <a:endParaRPr lang="ru-RU" sz="2500" b="1" dirty="0">
              <a:latin typeface="Arial" pitchFamily="34" charset="0"/>
              <a:cs typeface="Arial" pitchFamily="34" charset="0"/>
            </a:endParaRPr>
          </a:p>
          <a:p>
            <a:pPr marL="514350" indent="-514350" algn="just">
              <a:lnSpc>
                <a:spcPct val="85000"/>
              </a:lnSpc>
              <a:buFont typeface="+mj-lt"/>
              <a:buAutoNum type="arabicPeriod" startAt="31"/>
            </a:pPr>
            <a:r>
              <a:rPr lang="en-US" sz="2500" b="1" dirty="0">
                <a:latin typeface="Arial" pitchFamily="34" charset="0"/>
                <a:cs typeface="Arial" pitchFamily="34" charset="0"/>
              </a:rPr>
              <a:t>http://chemistry-chemists.com/N3_2008/P1/ChemistryAndChemists_3_2008-P1.html</a:t>
            </a:r>
            <a:endParaRPr lang="ru-RU" sz="2500" b="1" dirty="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0" y="1071546"/>
            <a:ext cx="9144000" cy="5036763"/>
          </a:xfrm>
          <a:prstGeom prst="rect">
            <a:avLst/>
          </a:prstGeom>
        </p:spPr>
        <p:txBody>
          <a:bodyPr wrap="square">
            <a:spAutoFit/>
          </a:bodyPr>
          <a:lstStyle/>
          <a:p>
            <a:pPr marL="514350" indent="-514350" algn="just">
              <a:lnSpc>
                <a:spcPct val="85000"/>
              </a:lnSpc>
              <a:buFont typeface="+mj-lt"/>
              <a:buAutoNum type="arabicPeriod" startAt="41"/>
            </a:pPr>
            <a:r>
              <a:rPr lang="en-US" sz="2700" b="1" dirty="0">
                <a:latin typeface="Arial" pitchFamily="34" charset="0"/>
                <a:cs typeface="Arial" pitchFamily="34" charset="0"/>
              </a:rPr>
              <a:t>http://chemistry-chemists.com/N3_2008/P1/ChemistryAndChemists_3_2008-P1.html</a:t>
            </a:r>
            <a:endParaRPr lang="ru-RU" sz="2700" b="1" dirty="0">
              <a:latin typeface="Arial" pitchFamily="34" charset="0"/>
              <a:cs typeface="Arial" pitchFamily="34" charset="0"/>
            </a:endParaRPr>
          </a:p>
          <a:p>
            <a:pPr marL="514350" indent="-514350" algn="just">
              <a:lnSpc>
                <a:spcPct val="85000"/>
              </a:lnSpc>
              <a:buFont typeface="+mj-lt"/>
              <a:buAutoNum type="arabicPeriod" startAt="41"/>
            </a:pPr>
            <a:r>
              <a:rPr lang="en-US" sz="2700" b="1" dirty="0">
                <a:latin typeface="Arial" pitchFamily="34" charset="0"/>
                <a:cs typeface="Arial" pitchFamily="34" charset="0"/>
              </a:rPr>
              <a:t>http://chemistry-chemists.com/N3_2008/P1/ChemistryAndChemists_3_2008-P1.html</a:t>
            </a:r>
            <a:endParaRPr lang="ru-RU" sz="2700" b="1" dirty="0">
              <a:latin typeface="Arial" pitchFamily="34" charset="0"/>
              <a:cs typeface="Arial" pitchFamily="34" charset="0"/>
            </a:endParaRPr>
          </a:p>
          <a:p>
            <a:pPr marL="514350" indent="-514350" algn="just">
              <a:lnSpc>
                <a:spcPct val="85000"/>
              </a:lnSpc>
              <a:buFont typeface="+mj-lt"/>
              <a:buAutoNum type="arabicPeriod" startAt="41"/>
            </a:pPr>
            <a:r>
              <a:rPr lang="en-US" sz="2700" b="1" dirty="0">
                <a:latin typeface="Arial" pitchFamily="34" charset="0"/>
                <a:cs typeface="Arial" pitchFamily="34" charset="0"/>
              </a:rPr>
              <a:t>http://vidashki.ru/?video=Gorenie_seri_v_kislorode&amp;videohost=rutube&amp;id=881c2ed2d3b7f22bd4848027f5412485</a:t>
            </a:r>
            <a:endParaRPr lang="ru-RU" sz="2700" b="1" dirty="0">
              <a:latin typeface="Arial" pitchFamily="34" charset="0"/>
              <a:cs typeface="Arial" pitchFamily="34" charset="0"/>
            </a:endParaRPr>
          </a:p>
          <a:p>
            <a:pPr marL="514350" indent="-514350" algn="just">
              <a:lnSpc>
                <a:spcPct val="85000"/>
              </a:lnSpc>
              <a:buFont typeface="+mj-lt"/>
              <a:buAutoNum type="arabicPeriod" startAt="41"/>
            </a:pPr>
            <a:r>
              <a:rPr lang="en-US" sz="2700" b="1" dirty="0">
                <a:latin typeface="Arial" pitchFamily="34" charset="0"/>
                <a:cs typeface="Arial" pitchFamily="34" charset="0"/>
              </a:rPr>
              <a:t>http://vidashki.ru/?video=Gorenie_seri_v_kislorode&amp;videohost=rutube&amp;id=881c2ed2d3b7f22bd4848027f5412485</a:t>
            </a:r>
            <a:endParaRPr lang="ru-RU" sz="2700" b="1" dirty="0">
              <a:latin typeface="Arial" pitchFamily="34" charset="0"/>
              <a:cs typeface="Arial" pitchFamily="34" charset="0"/>
            </a:endParaRPr>
          </a:p>
          <a:p>
            <a:pPr marL="514350" indent="-514350" algn="just">
              <a:lnSpc>
                <a:spcPct val="85000"/>
              </a:lnSpc>
              <a:buFont typeface="+mj-lt"/>
              <a:buAutoNum type="arabicPeriod" startAt="41"/>
            </a:pPr>
            <a:r>
              <a:rPr lang="en-US" sz="2700" b="1" dirty="0">
                <a:latin typeface="Arial" pitchFamily="34" charset="0"/>
                <a:cs typeface="Arial" pitchFamily="34" charset="0"/>
              </a:rPr>
              <a:t>http://www.alhimik.ru/teleclass/pract/prac058.shtml</a:t>
            </a:r>
            <a:endParaRPr lang="ru-RU" sz="2700" b="1" dirty="0">
              <a:latin typeface="Arial" pitchFamily="34" charset="0"/>
              <a:cs typeface="Arial" pitchFamily="34" charset="0"/>
            </a:endParaRPr>
          </a:p>
          <a:p>
            <a:pPr marL="514350" indent="-514350" algn="just">
              <a:lnSpc>
                <a:spcPct val="85000"/>
              </a:lnSpc>
              <a:buFont typeface="+mj-lt"/>
              <a:buAutoNum type="arabicPeriod" startAt="41"/>
            </a:pPr>
            <a:r>
              <a:rPr lang="ru-RU" sz="2700" b="1" u="sng" dirty="0">
                <a:latin typeface="Arial" pitchFamily="34" charset="0"/>
                <a:cs typeface="Arial" pitchFamily="34" charset="0"/>
              </a:rPr>
              <a:t>https://chemege.ru/materials/ovr/</a:t>
            </a:r>
            <a:endParaRPr lang="ru-RU" sz="2500" b="1" dirty="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267744"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72462"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4572000" y="214290"/>
            <a:ext cx="4429156" cy="9048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Условия проведения </a:t>
            </a:r>
          </a:p>
          <a:p>
            <a:pPr algn="ctr">
              <a:lnSpc>
                <a:spcPct val="80000"/>
              </a:lnSpc>
            </a:pPr>
            <a:r>
              <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p>
        </p:txBody>
      </p:sp>
      <p:pic>
        <p:nvPicPr>
          <p:cNvPr id="14" name="Picture 2"/>
          <p:cNvPicPr>
            <a:picLocks noChangeAspect="1" noChangeArrowheads="1"/>
          </p:cNvPicPr>
          <p:nvPr/>
        </p:nvPicPr>
        <p:blipFill>
          <a:blip r:embed="rId3" cstate="print"/>
          <a:srcRect/>
          <a:stretch>
            <a:fillRect/>
          </a:stretch>
        </p:blipFill>
        <p:spPr bwMode="auto">
          <a:xfrm>
            <a:off x="3000364" y="3000372"/>
            <a:ext cx="3875648" cy="2513415"/>
          </a:xfrm>
          <a:prstGeom prst="rect">
            <a:avLst/>
          </a:prstGeom>
          <a:noFill/>
          <a:ln w="9525">
            <a:noFill/>
            <a:miter lim="800000"/>
            <a:headEnd/>
            <a:tailEnd/>
          </a:ln>
          <a:effectLst/>
        </p:spPr>
      </p:pic>
      <p:pic>
        <p:nvPicPr>
          <p:cNvPr id="165899" name="Picture 11" descr="D:\23.05.13-домашние документы\Лаб. раб YES\Виртуальные лабораторные YES\Анимашки и картинки\Химия\Реакции\анимашки\8496b64999a5.gif"/>
          <p:cNvPicPr>
            <a:picLocks noChangeAspect="1" noChangeArrowheads="1" noCrop="1"/>
          </p:cNvPicPr>
          <p:nvPr/>
        </p:nvPicPr>
        <p:blipFill>
          <a:blip r:embed="rId4" cstate="print"/>
          <a:srcRect/>
          <a:stretch>
            <a:fillRect/>
          </a:stretch>
        </p:blipFill>
        <p:spPr bwMode="auto">
          <a:xfrm>
            <a:off x="3000364" y="5429264"/>
            <a:ext cx="1781175" cy="1400175"/>
          </a:xfrm>
          <a:prstGeom prst="rect">
            <a:avLst/>
          </a:prstGeom>
          <a:noFill/>
        </p:spPr>
      </p:pic>
      <p:pic>
        <p:nvPicPr>
          <p:cNvPr id="165910" name="Picture 22" descr="D:\23.05.13-домашние документы\Физические методы активации химических процессов - 16.05.2012\Элетрохимия\galvanic_cell.jpg"/>
          <p:cNvPicPr>
            <a:picLocks noChangeAspect="1" noChangeArrowheads="1"/>
          </p:cNvPicPr>
          <p:nvPr/>
        </p:nvPicPr>
        <p:blipFill>
          <a:blip r:embed="rId5" cstate="print"/>
          <a:srcRect/>
          <a:stretch>
            <a:fillRect/>
          </a:stretch>
        </p:blipFill>
        <p:spPr bwMode="auto">
          <a:xfrm>
            <a:off x="4929190" y="5448107"/>
            <a:ext cx="2428892" cy="1409893"/>
          </a:xfrm>
          <a:prstGeom prst="rect">
            <a:avLst/>
          </a:prstGeom>
          <a:noFill/>
        </p:spPr>
      </p:pic>
      <p:pic>
        <p:nvPicPr>
          <p:cNvPr id="165914" name="Picture 26" descr="Почему наука - это круто (27 гиф)"/>
          <p:cNvPicPr>
            <a:picLocks noChangeAspect="1" noChangeArrowheads="1" noCrop="1"/>
          </p:cNvPicPr>
          <p:nvPr/>
        </p:nvPicPr>
        <p:blipFill>
          <a:blip r:embed="rId6" cstate="print"/>
          <a:srcRect/>
          <a:stretch>
            <a:fillRect/>
          </a:stretch>
        </p:blipFill>
        <p:spPr bwMode="auto">
          <a:xfrm>
            <a:off x="0" y="3400438"/>
            <a:ext cx="3048000" cy="2028826"/>
          </a:xfrm>
          <a:prstGeom prst="rect">
            <a:avLst/>
          </a:prstGeom>
          <a:noFill/>
        </p:spPr>
      </p:pic>
      <p:pic>
        <p:nvPicPr>
          <p:cNvPr id="165916" name="Picture 28" descr="Почему наука - это круто (27 гиф)"/>
          <p:cNvPicPr>
            <a:picLocks noChangeAspect="1" noChangeArrowheads="1" noCrop="1"/>
          </p:cNvPicPr>
          <p:nvPr/>
        </p:nvPicPr>
        <p:blipFill>
          <a:blip r:embed="rId7" cstate="print"/>
          <a:srcRect/>
          <a:stretch>
            <a:fillRect/>
          </a:stretch>
        </p:blipFill>
        <p:spPr bwMode="auto">
          <a:xfrm>
            <a:off x="0" y="0"/>
            <a:ext cx="4572000" cy="3429001"/>
          </a:xfrm>
          <a:prstGeom prst="rect">
            <a:avLst/>
          </a:prstGeom>
          <a:noFill/>
        </p:spPr>
      </p:pic>
      <p:pic>
        <p:nvPicPr>
          <p:cNvPr id="165917" name="Picture 29"/>
          <p:cNvPicPr>
            <a:picLocks noChangeAspect="1" noChangeArrowheads="1"/>
          </p:cNvPicPr>
          <p:nvPr/>
        </p:nvPicPr>
        <p:blipFill>
          <a:blip r:embed="rId8" cstate="print"/>
          <a:srcRect/>
          <a:stretch>
            <a:fillRect/>
          </a:stretch>
        </p:blipFill>
        <p:spPr bwMode="auto">
          <a:xfrm>
            <a:off x="3357554" y="2967935"/>
            <a:ext cx="2990853" cy="461065"/>
          </a:xfrm>
          <a:prstGeom prst="rect">
            <a:avLst/>
          </a:prstGeom>
          <a:noFill/>
          <a:ln w="9525">
            <a:noFill/>
            <a:miter lim="800000"/>
            <a:headEnd/>
            <a:tailEnd/>
          </a:ln>
          <a:effectLst/>
        </p:spPr>
      </p:pic>
      <p:pic>
        <p:nvPicPr>
          <p:cNvPr id="2050"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9" cstate="print"/>
          <a:srcRect/>
          <a:stretch>
            <a:fillRect/>
          </a:stretch>
        </p:blipFill>
        <p:spPr bwMode="auto">
          <a:xfrm>
            <a:off x="3929058" y="1571612"/>
            <a:ext cx="2933700" cy="1314450"/>
          </a:xfrm>
          <a:prstGeom prst="rect">
            <a:avLst/>
          </a:prstGeom>
          <a:noFill/>
        </p:spPr>
      </p:pic>
      <p:pic>
        <p:nvPicPr>
          <p:cNvPr id="15" name="Picture 12" descr="D:\23.05.13-домашние документы\Лаб. раб YES\Виртуальные лабораторные YES\Анимашки и картинки\Химия\Реакции\анимашки\photodissoc_o2_anim-1.gif"/>
          <p:cNvPicPr>
            <a:picLocks noChangeAspect="1" noChangeArrowheads="1" noCrop="1"/>
          </p:cNvPicPr>
          <p:nvPr/>
        </p:nvPicPr>
        <p:blipFill>
          <a:blip r:embed="rId10" cstate="print"/>
          <a:srcRect/>
          <a:stretch>
            <a:fillRect/>
          </a:stretch>
        </p:blipFill>
        <p:spPr bwMode="auto">
          <a:xfrm>
            <a:off x="6400800" y="1800228"/>
            <a:ext cx="2743200" cy="2057400"/>
          </a:xfrm>
          <a:prstGeom prst="rect">
            <a:avLst/>
          </a:prstGeom>
          <a:noFill/>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11"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17752</TotalTime>
  <Words>6227</Words>
  <Application>Microsoft Office PowerPoint</Application>
  <PresentationFormat>Экран (4:3)</PresentationFormat>
  <Paragraphs>652</Paragraphs>
  <Slides>85</Slides>
  <Notes>13</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85</vt:i4>
      </vt:variant>
    </vt:vector>
  </HeadingPairs>
  <TitlesOfParts>
    <vt:vector size="98" baseType="lpstr">
      <vt:lpstr>Arial</vt:lpstr>
      <vt:lpstr>Arial Black</vt:lpstr>
      <vt:lpstr>Arial Narrow</vt:lpstr>
      <vt:lpstr>Calibri</vt:lpstr>
      <vt:lpstr>Franklin Gothic Book</vt:lpstr>
      <vt:lpstr>Franklin Gothic Medium</vt:lpstr>
      <vt:lpstr>Impact</vt:lpstr>
      <vt:lpstr>Symbol</vt:lpstr>
      <vt:lpstr>Tahoma</vt:lpstr>
      <vt:lpstr>Times New Roman</vt:lpstr>
      <vt:lpstr>Wingdings</vt:lpstr>
      <vt:lpstr>Wingdings 2</vt: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Кузьмина Ирина Викторовна</cp:lastModifiedBy>
  <cp:revision>2041</cp:revision>
  <dcterms:created xsi:type="dcterms:W3CDTF">2009-11-04T17:47:55Z</dcterms:created>
  <dcterms:modified xsi:type="dcterms:W3CDTF">2023-11-13T08:42:52Z</dcterms:modified>
</cp:coreProperties>
</file>