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8" r:id="rId4"/>
    <p:sldId id="257" r:id="rId5"/>
    <p:sldId id="265" r:id="rId6"/>
    <p:sldId id="267" r:id="rId7"/>
    <p:sldId id="259" r:id="rId8"/>
    <p:sldId id="274" r:id="rId9"/>
    <p:sldId id="263" r:id="rId10"/>
    <p:sldId id="275" r:id="rId11"/>
    <p:sldId id="268" r:id="rId12"/>
    <p:sldId id="276" r:id="rId13"/>
    <p:sldId id="271" r:id="rId14"/>
    <p:sldId id="261" r:id="rId15"/>
    <p:sldId id="269" r:id="rId16"/>
    <p:sldId id="277" r:id="rId17"/>
    <p:sldId id="264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E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7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9727-554A-4EEF-BBE0-0D08A70642E7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867E-5AD3-4791-BD88-C7FCAA084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69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867E-5AD3-4791-BD88-C7FCAA0845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5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867E-5AD3-4791-BD88-C7FCAA0845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8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4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2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043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07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0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1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26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74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60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02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7BED-697C-430D-A26E-3B5E92D5A1A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B0351-0425-4880-9F67-04823A11E3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4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936" y="1350962"/>
            <a:ext cx="9674352" cy="3349053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600" b="1" dirty="0" smtClean="0"/>
              <a:t>Лекция –конспект урока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Тема:</a:t>
            </a:r>
            <a:r>
              <a:rPr lang="ru-RU" sz="3600" dirty="0" smtClean="0"/>
              <a:t> </a:t>
            </a:r>
            <a:r>
              <a:rPr lang="ru-RU" sz="3600" b="1" i="1" dirty="0" smtClean="0"/>
              <a:t>Совершенствование методов прогнозирования и мониторинга </a:t>
            </a:r>
            <a:r>
              <a:rPr lang="ru-RU" sz="7200" b="1" i="1" dirty="0" smtClean="0"/>
              <a:t/>
            </a:r>
            <a:br>
              <a:rPr lang="ru-RU" sz="7200" b="1" i="1" dirty="0" smtClean="0"/>
            </a:br>
            <a:r>
              <a:rPr lang="ru-RU" sz="2700" b="1" i="1" dirty="0" smtClean="0"/>
              <a:t>По дисциплине «Сейсмостойкое строительство»</a:t>
            </a:r>
            <a:br>
              <a:rPr lang="ru-RU" sz="2700" b="1" i="1" dirty="0" smtClean="0"/>
            </a:br>
            <a:r>
              <a:rPr lang="ru-RU" sz="2700" b="1" i="1" dirty="0" smtClean="0"/>
              <a:t>специальность 08.02.01 «Строительство и эксплуатация зданий и сооружений»</a:t>
            </a:r>
            <a:br>
              <a:rPr lang="ru-RU" sz="2700" b="1" i="1" dirty="0" smtClean="0"/>
            </a:br>
            <a:r>
              <a:rPr lang="ru-RU" sz="2700" b="1" i="1" dirty="0" smtClean="0"/>
              <a:t>Цели: Ознакомиться с современными методами прогнозирования и мониторинга землетрясения</a:t>
            </a:r>
            <a:br>
              <a:rPr lang="ru-RU" sz="2700" b="1" i="1" dirty="0" smtClean="0"/>
            </a:br>
            <a:r>
              <a:rPr lang="ru-RU" sz="2700" b="1" i="1" dirty="0" smtClean="0"/>
              <a:t>Задача: Поэтапное изучение раздела </a:t>
            </a:r>
            <a:r>
              <a:rPr lang="ru-RU" sz="2700" b="1" i="1" dirty="0" smtClean="0"/>
              <a:t> </a:t>
            </a:r>
            <a:r>
              <a:rPr lang="ru-RU" sz="2700" b="1" i="1" dirty="0" smtClean="0"/>
              <a:t>«</a:t>
            </a:r>
            <a:r>
              <a:rPr lang="ru-RU" sz="2400" b="1" i="1" dirty="0" smtClean="0"/>
              <a:t>Сейсмическая опасность и современные методы ее оценки»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                                   Разработал преподаватель </a:t>
            </a:r>
            <a:r>
              <a:rPr lang="ru-RU" sz="2400" b="1" i="1" dirty="0" err="1" smtClean="0"/>
              <a:t>Гамзина</a:t>
            </a:r>
            <a:r>
              <a:rPr lang="ru-RU" sz="2400" b="1" i="1" dirty="0" smtClean="0"/>
              <a:t> И.В.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42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986" y="752473"/>
            <a:ext cx="6037014" cy="44338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2474"/>
            <a:ext cx="6154986" cy="44338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5192" y="5694134"/>
            <a:ext cx="2704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Сейсморазведка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14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Прогноз времени землетрясений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" y="1471613"/>
            <a:ext cx="11258550" cy="3114675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10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36348"/>
            <a:ext cx="10515600" cy="4351338"/>
          </a:xfrm>
        </p:spPr>
        <p:txBody>
          <a:bodyPr>
            <a:normAutofit/>
          </a:bodyPr>
          <a:lstStyle/>
          <a:p>
            <a:pPr marL="0" indent="62865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3 вида прогноза времени землетрясений: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охватывает промежутки в годы;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месяцы;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нескольких дней до минут.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2865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прогноза обусловливается использованием максимального количества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предвестников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1498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1911" t="20482" r="48989" b="9953"/>
          <a:stretch/>
        </p:blipFill>
        <p:spPr>
          <a:xfrm rot="5400000">
            <a:off x="4806657" y="-3424725"/>
            <a:ext cx="2556642" cy="10989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661" t="18817" r="65228" b="10119"/>
          <a:stretch/>
        </p:blipFill>
        <p:spPr>
          <a:xfrm rot="5400000">
            <a:off x="5236280" y="-364446"/>
            <a:ext cx="1697394" cy="10989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876" y="3474721"/>
            <a:ext cx="672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местного землетрясения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3875" y="6000596"/>
            <a:ext cx="672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далекого землетрясения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5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землетрясений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926952"/>
              </p:ext>
            </p:extLst>
          </p:nvPr>
        </p:nvGraphicFramePr>
        <p:xfrm>
          <a:off x="838200" y="1337481"/>
          <a:ext cx="10646769" cy="539767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82079"/>
                <a:gridCol w="4067033"/>
                <a:gridCol w="3997657"/>
              </a:tblGrid>
              <a:tr h="6146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регистрируемые параметры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регистрации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</a:tr>
              <a:tr h="11011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Геофизические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Наклоны и деформации земной поверхности, уровень моря, тепловой поток и т.д.</a:t>
                      </a:r>
                    </a:p>
                    <a:p>
                      <a:pPr algn="just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Лазерная геодезическая съемка, глубинное сейсмическое зондирование, сейсморазведка, ИК съемка и др.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1318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Гидродинамические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 нефтяных, водных, газовых скважин, уровень подземных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 дебитов,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давления.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27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Геохимические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Rn, O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F,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He, CO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Радиометрия, спектрометрия, хроматография,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 в ионизационной камере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669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людей и животных, цвет и интенсивность растительности.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наблюдение.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225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" t="2304" r="1632" b="2471"/>
          <a:stretch/>
        </p:blipFill>
        <p:spPr>
          <a:xfrm>
            <a:off x="6074899" y="898020"/>
            <a:ext cx="5519738" cy="419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824283" y="5749221"/>
            <a:ext cx="4501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сейсмографа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257" t="31971" r="48415" b="17259"/>
          <a:stretch/>
        </p:blipFill>
        <p:spPr>
          <a:xfrm>
            <a:off x="267757" y="898020"/>
            <a:ext cx="5519738" cy="419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527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Регистрация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и обработка данных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487" t="50868" r="39091" b="24805"/>
          <a:stretch/>
        </p:blipFill>
        <p:spPr>
          <a:xfrm>
            <a:off x="1080890" y="2740062"/>
            <a:ext cx="3787041" cy="131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950" t="38848" r="48284" b="51077"/>
          <a:stretch/>
        </p:blipFill>
        <p:spPr>
          <a:xfrm>
            <a:off x="6831226" y="2864218"/>
            <a:ext cx="2571751" cy="73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0278" t="55208" r="39020" b="19792"/>
          <a:stretch/>
        </p:blipFill>
        <p:spPr>
          <a:xfrm>
            <a:off x="1080890" y="5151370"/>
            <a:ext cx="3800334" cy="131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4893" t="51657" r="46821" b="38269"/>
          <a:stretch/>
        </p:blipFill>
        <p:spPr>
          <a:xfrm>
            <a:off x="6578742" y="5151370"/>
            <a:ext cx="4981433" cy="7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0064" y="2065609"/>
            <a:ext cx="4599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Гипоцентральное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расстояние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890" y="4280836"/>
            <a:ext cx="4378214" cy="83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Кажущийся угол выхода сейсмического луча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1226" y="2219296"/>
            <a:ext cx="447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Глубина очага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1226" y="4237635"/>
            <a:ext cx="447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Магнитуда землетрясения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68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725" y="1093788"/>
            <a:ext cx="11258550" cy="5518027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10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414" y="1325563"/>
            <a:ext cx="10669172" cy="4659581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геолого-геофизических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задач. Изучение регионального глубинного строения земной коры и верхней мантии, построения рельефа, а также для выделения зон возможных разломов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томография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построение трехмерной модели земной коры, в основном применяется в тектонически молодых регионах;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напряженного состояния геологической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Сейсмическое районирование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сообщений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(срочных уведомлений, оперативных сводок, бюллетеней, каталогов, отчетов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20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161925"/>
            <a:ext cx="9753600" cy="619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5731" y="6353175"/>
            <a:ext cx="515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Сейсмическая томография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49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466" y="283464"/>
            <a:ext cx="10515600" cy="5321809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самоконтроля</a:t>
            </a:r>
            <a:b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Назовите современные методы прогнозирования землетрясений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Пути развития мониторинга сейсмичности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определяет сейсмическое районирование?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Мустакимов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В.Р. Проектирование сейсмостойких зданий [Электронный ресурс]: учебное пособие/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Мустакимов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В.Р.— Электрон. текстовые данные.— Казань: Казанский государственный архитектурно-строительный университет, ЭБС АСВ, 2022.— 344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.— Режим доступа: http://www.iprbookshop.ru/73315.html.— ЭБС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Вартанян Г.С. Геодинамические катастрофы и их прогноз (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эндодренаж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Земли, деформации, сейсмичность) [Электронный ресурс]/ Вартанян Г.С.— Электрон. текстовые данные.— Москва: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Геоинформмарк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2021.— 260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.— Режим доступа: http://www.iprbookshop.ru/47606.html.— ЭБС «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IPRbooks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48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План: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Введение</a:t>
            </a:r>
            <a:br>
              <a:rPr lang="ru-RU" sz="2400" dirty="0" smtClean="0"/>
            </a:br>
            <a:r>
              <a:rPr lang="ru-RU" sz="2400" dirty="0" smtClean="0"/>
              <a:t>1. Область применения</a:t>
            </a:r>
            <a:br>
              <a:rPr lang="ru-RU" sz="2400" dirty="0" smtClean="0"/>
            </a:br>
            <a:r>
              <a:rPr lang="ru-RU" sz="2400" dirty="0" smtClean="0"/>
              <a:t>2. Сейсмическое районирование</a:t>
            </a:r>
            <a:br>
              <a:rPr lang="ru-RU" sz="2400" dirty="0" smtClean="0"/>
            </a:br>
            <a:r>
              <a:rPr lang="ru-RU" sz="2400" dirty="0" smtClean="0"/>
              <a:t>3. Регистрация землетрясений – полевые наблюдения</a:t>
            </a:r>
            <a:br>
              <a:rPr lang="ru-RU" sz="2400" dirty="0" smtClean="0"/>
            </a:br>
            <a:r>
              <a:rPr lang="ru-RU" sz="2400" dirty="0" smtClean="0"/>
              <a:t>4. Прогноз времени землетрясений</a:t>
            </a:r>
            <a:br>
              <a:rPr lang="ru-RU" sz="2400" dirty="0" smtClean="0"/>
            </a:br>
            <a:r>
              <a:rPr lang="ru-RU" sz="2400" dirty="0" smtClean="0"/>
              <a:t>5. Регистрация землетрясений и обработка данных </a:t>
            </a:r>
            <a:br>
              <a:rPr lang="ru-RU" sz="2400" dirty="0" smtClean="0"/>
            </a:br>
            <a:r>
              <a:rPr lang="ru-RU" sz="2400" dirty="0" smtClean="0"/>
              <a:t>Вопросы для самоконтроля</a:t>
            </a:r>
            <a:br>
              <a:rPr lang="ru-RU" sz="2400" dirty="0" smtClean="0"/>
            </a:br>
            <a:r>
              <a:rPr lang="ru-RU" sz="2400" dirty="0" smtClean="0"/>
              <a:t>Литература</a:t>
            </a:r>
            <a:endParaRPr lang="ru-RU" sz="2400" dirty="0"/>
          </a:p>
        </p:txBody>
      </p:sp>
      <p:pic>
        <p:nvPicPr>
          <p:cNvPr id="1028" name="Picture 4" descr="D:\GRIGORIY\Desktop\zemletryasenie-sh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03" y="3602735"/>
            <a:ext cx="4864609" cy="2552319"/>
          </a:xfrm>
          <a:prstGeom prst="rect">
            <a:avLst/>
          </a:prstGeom>
          <a:noFill/>
        </p:spPr>
      </p:pic>
      <p:pic>
        <p:nvPicPr>
          <p:cNvPr id="1029" name="Picture 5" descr="D:\GRIGORIY\Desktop\5981493e6c4bff07009594ee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0255" y="3005519"/>
            <a:ext cx="588645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400175"/>
            <a:ext cx="11258550" cy="5200650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10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Сейсмический мониторинг территории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комплекс работ, направленный на регистрацию, обработку и анализ сейсмических сигналов естественного и техногенного происхождения. Это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высокотехнологичных решений в области аппаратно-программного обеспечения, методов регистрации движения грунта и способов обработки зафиксированной информации. Качественная интерпретация результата позволяет наиболее эффективно реагировать на возможные риски, связанные с последствиями от сейсмических воздействий. </a:t>
            </a:r>
          </a:p>
        </p:txBody>
      </p:sp>
    </p:spTree>
    <p:extLst>
      <p:ext uri="{BB962C8B-B14F-4D97-AF65-F5344CB8AC3E}">
        <p14:creationId xmlns:p14="http://schemas.microsoft.com/office/powerpoint/2010/main" xmlns="" val="160104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Область применения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" y="1400175"/>
            <a:ext cx="11258550" cy="5457825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10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00211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при чрезвычайных ситуациях, связанных с возникновением сильных землетрясений.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месторождений углеводородов (континентальных, шельфовых, арктических).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 и термальных источников.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региональной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локальной сейсмической активности данной территории или локального участка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АЭС, ГЭС, рудников, шахт, открытых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карьеров, выборе мест захоронения токсических отходов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целях - для изучения внутреннего строения Земли, физических свойств вещества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картирование магматических тел, геотермальных ресурсов и залежей гидрокарбонатов.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2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Сейсмическое районирование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9125" y="1557337"/>
            <a:ext cx="11258550" cy="5200650"/>
          </a:xfrm>
          <a:prstGeom prst="round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10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820400" cy="4689475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Сейсмическое районирование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деление территории на районы с разной степенью интенсивности ожидаемых землетрясений. Данные сейсмического районирования используются при проектировании и строительстве сейсмостойких сооружений и решении других практических задач на сейсмически опасной территории. Для составления карт сейсмического районирования используются исторические данные и инструментальные наблюдения за землетрясениями, геолого-тектонические и геофизические карты, данные о движениях блоков земной коры.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7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612" y="142876"/>
            <a:ext cx="9215438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55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6"/>
          <a:stretch/>
        </p:blipFill>
        <p:spPr>
          <a:xfrm>
            <a:off x="1143001" y="0"/>
            <a:ext cx="9386887" cy="641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89565" y="6396335"/>
            <a:ext cx="861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организации сейсмологических наблюдений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4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400"/>
            <a:ext cx="6438900" cy="43117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7888" y="914399"/>
            <a:ext cx="6234112" cy="431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4313" y="5486400"/>
            <a:ext cx="386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Сейсмостанция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47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964594" cy="130829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Регистрация землетрясений – полевые наблюдения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25907"/>
              </p:ext>
            </p:extLst>
          </p:nvPr>
        </p:nvGraphicFramePr>
        <p:xfrm>
          <a:off x="838200" y="1207336"/>
          <a:ext cx="10646770" cy="51729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19388"/>
                <a:gridCol w="5695595"/>
                <a:gridCol w="2231787"/>
              </a:tblGrid>
              <a:tr h="100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наблюдения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наблюдения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между станциями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FE73"/>
                    </a:solidFill>
                  </a:tcPr>
                </a:tc>
              </a:tr>
              <a:tr h="18875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Рекогносцировочные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 микросейсмического фона, помех регистрируемых в определенном районе, для выявления общих черт глубинного строения региона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 км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084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выявления структур, отмеченных при рекогносцировочных наблюдениях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5-10км</a:t>
                      </a:r>
                    </a:p>
                    <a:p>
                      <a:pPr algn="ctr"/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887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Детальные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Детализация структур и очагов землетрясений, выявленных на региональном этапе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0,5-5 км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717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418</Words>
  <Application>Microsoft Office PowerPoint</Application>
  <PresentationFormat>Произвольный</PresentationFormat>
  <Paragraphs>71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Лекция –конспект урока Тема: Совершенствование методов прогнозирования и мониторинга  По дисциплине «Сейсмостойкое строительство» специальность 08.02.01 «Строительство и эксплуатация зданий и сооружений» Цели: Ознакомиться с современными методами прогнозирования и мониторинга землетрясения Задача: Поэтапное изучение раздела  «Сейсмическая опасность и современные методы ее оценки»                                           Разработал преподаватель Гамзина И.В.</vt:lpstr>
      <vt:lpstr>План: Введение 1. Область применения 2. Сейсмическое районирование 3. Регистрация землетрясений – полевые наблюдения 4. Прогноз времени землетрясений 5. Регистрация землетрясений и обработка данных  Вопросы для самоконтроля Литература</vt:lpstr>
      <vt:lpstr>Введение</vt:lpstr>
      <vt:lpstr>1. Область применения</vt:lpstr>
      <vt:lpstr>2. Сейсмическое районирование</vt:lpstr>
      <vt:lpstr>Слайд 6</vt:lpstr>
      <vt:lpstr>Слайд 7</vt:lpstr>
      <vt:lpstr>Слайд 8</vt:lpstr>
      <vt:lpstr>3. Регистрация землетрясений – полевые наблюдения </vt:lpstr>
      <vt:lpstr>Слайд 10</vt:lpstr>
      <vt:lpstr>4. Прогноз времени землетрясений</vt:lpstr>
      <vt:lpstr>Слайд 12</vt:lpstr>
      <vt:lpstr>Предвестники землетрясений</vt:lpstr>
      <vt:lpstr>Слайд 14</vt:lpstr>
      <vt:lpstr>5. Регистрация землетрясений и обработка данных</vt:lpstr>
      <vt:lpstr>Использование данных</vt:lpstr>
      <vt:lpstr>Слайд 17</vt:lpstr>
      <vt:lpstr>     Вопросы для самоконтроля 1. Назовите современные методы прогнозирования землетрясений 2. Пути развития мониторинга сейсмичности 3. Что определяет сейсмическое районирование? Литература:  1. Мустакимов В.Р. Проектирование сейсмостойких зданий [Электронный ресурс]: учебное пособие/ Мустакимов В.Р.— Электрон. текстовые данные.— Казань: Казанский государственный архитектурно-строительный университет, ЭБС АСВ, 2022.— 344 c.— Режим доступа: http://www.iprbookshop.ru/73315.html.— ЭБС «IPRbooks» 2. Вартанян Г.С. Геодинамические катастрофы и их прогноз (эндодренаж Земли, деформации, сейсмичность) [Электронный ресурс]/ Вартанян Г.С.— Электрон. текстовые данные.— Москва: Геоинформмарк, 2021.— 260 c.— Режим доступа: http://www.iprbookshop.ru/47606.html.— ЭБС «IPRbooks»   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Григорий</cp:lastModifiedBy>
  <cp:revision>57</cp:revision>
  <dcterms:created xsi:type="dcterms:W3CDTF">2020-01-31T09:32:19Z</dcterms:created>
  <dcterms:modified xsi:type="dcterms:W3CDTF">2023-08-25T09:32:46Z</dcterms:modified>
</cp:coreProperties>
</file>