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 snapToGrid="0">
      <p:cViewPr varScale="1">
        <p:scale>
          <a:sx n="81" d="100"/>
          <a:sy n="81" d="100"/>
        </p:scale>
        <p:origin x="96" y="588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presProps" Target="presProps.xml" /><Relationship Id="rId27" Type="http://schemas.openxmlformats.org/officeDocument/2006/relationships/tableStyles" Target="tableStyles.xml" /><Relationship Id="rId2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9837F3-99BC-4167-8633-F818CB04D345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 fill="norm" stroke="1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531812" y="4529540"/>
            <a:ext cx="779766" cy="365125"/>
          </a:xfrm>
        </p:spPr>
        <p:txBody>
          <a:bodyPr/>
          <a:lstStyle/>
          <a:p>
            <a:pPr>
              <a:defRPr/>
            </a:pPr>
            <a:fld id="{21268CD4-9996-41BD-9DCE-C3D8561E3C2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9837F3-99BC-4167-8633-F818CB04D345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531812" y="3244139"/>
            <a:ext cx="779766" cy="365125"/>
          </a:xfrm>
        </p:spPr>
        <p:txBody>
          <a:bodyPr/>
          <a:lstStyle/>
          <a:p>
            <a:pPr>
              <a:defRPr/>
            </a:pPr>
            <a:fld id="{21268CD4-9996-41BD-9DCE-C3D8561E3C2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3275012" y="3505199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9837F3-99BC-4167-8633-F818CB04D345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531812" y="3244139"/>
            <a:ext cx="779766" cy="365125"/>
          </a:xfrm>
        </p:spPr>
        <p:txBody>
          <a:bodyPr/>
          <a:lstStyle/>
          <a:p>
            <a:pPr>
              <a:defRPr/>
            </a:pPr>
            <a:fld id="{21268CD4-9996-41BD-9DCE-C3D8561E3C28}" type="slidenum">
              <a:rPr lang="ru-RU"/>
              <a:t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 bwMode="auto">
          <a:xfrm>
            <a:off x="2467651" y="648005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11114852" y="290530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Карточка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9837F3-99BC-4167-8633-F818CB04D345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531812" y="4983087"/>
            <a:ext cx="779766" cy="365125"/>
          </a:xfrm>
        </p:spPr>
        <p:txBody>
          <a:bodyPr/>
          <a:lstStyle/>
          <a:p>
            <a:pPr>
              <a:defRPr/>
            </a:pPr>
            <a:fld id="{21268CD4-9996-41BD-9DCE-C3D8561E3C2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 карточки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auto"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9837F3-99BC-4167-8633-F818CB04D345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531812" y="4983087"/>
            <a:ext cx="779766" cy="365125"/>
          </a:xfrm>
        </p:spPr>
        <p:txBody>
          <a:bodyPr/>
          <a:lstStyle/>
          <a:p>
            <a:pPr>
              <a:defRPr/>
            </a:pPr>
            <a:fld id="{21268CD4-9996-41BD-9DCE-C3D8561E3C28}" type="slidenum">
              <a:rPr lang="ru-RU"/>
              <a:t/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 bwMode="auto">
          <a:xfrm>
            <a:off x="2467651" y="648005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11114852" y="290530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Истина или лож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9837F3-99BC-4167-8633-F818CB04D345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531812" y="4983087"/>
            <a:ext cx="779766" cy="365125"/>
          </a:xfrm>
        </p:spPr>
        <p:txBody>
          <a:bodyPr/>
          <a:lstStyle/>
          <a:p>
            <a:pPr>
              <a:defRPr/>
            </a:pPr>
            <a:fld id="{21268CD4-9996-41BD-9DCE-C3D8561E3C2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anchor="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9837F3-99BC-4167-8633-F818CB04D345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1268CD4-9996-41BD-9DCE-C3D8561E3C2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9294812" y="627405"/>
            <a:ext cx="2207601" cy="5283817"/>
          </a:xfrm>
        </p:spPr>
        <p:txBody>
          <a:bodyPr vert="eaVert" anchor="ctr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2589212" y="627405"/>
            <a:ext cx="6477000" cy="5283817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9837F3-99BC-4167-8633-F818CB04D345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1268CD4-9996-41BD-9DCE-C3D8561E3C2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592925" y="624110"/>
            <a:ext cx="8911687" cy="128089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2589212" y="2133600"/>
            <a:ext cx="8915400" cy="377762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9837F3-99BC-4167-8633-F818CB04D345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1268CD4-9996-41BD-9DCE-C3D8561E3C2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9837F3-99BC-4167-8633-F818CB04D345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531812" y="3244139"/>
            <a:ext cx="779766" cy="365125"/>
          </a:xfrm>
        </p:spPr>
        <p:txBody>
          <a:bodyPr/>
          <a:lstStyle/>
          <a:p>
            <a:pPr>
              <a:defRPr/>
            </a:pPr>
            <a:fld id="{21268CD4-9996-41BD-9DCE-C3D8561E3C2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9837F3-99BC-4167-8633-F818CB04D345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531812" y="787782"/>
            <a:ext cx="779766" cy="365125"/>
          </a:xfrm>
        </p:spPr>
        <p:txBody>
          <a:bodyPr/>
          <a:lstStyle/>
          <a:p>
            <a:pPr>
              <a:defRPr/>
            </a:pPr>
            <a:fld id="{21268CD4-9996-41BD-9DCE-C3D8561E3C2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9837F3-99BC-4167-8633-F818CB04D345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531812" y="787782"/>
            <a:ext cx="779766" cy="365125"/>
          </a:xfrm>
        </p:spPr>
        <p:txBody>
          <a:bodyPr/>
          <a:lstStyle/>
          <a:p>
            <a:pPr>
              <a:defRPr/>
            </a:pPr>
            <a:fld id="{21268CD4-9996-41BD-9DCE-C3D8561E3C2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9837F3-99BC-4167-8633-F818CB04D345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1268CD4-9996-41BD-9DCE-C3D8561E3C2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9837F3-99BC-4167-8633-F818CB04D345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1268CD4-9996-41BD-9DCE-C3D8561E3C2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9837F3-99BC-4167-8633-F818CB04D345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1268CD4-9996-41BD-9DCE-C3D8561E3C2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9837F3-99BC-4167-8633-F818CB04D345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531812" y="4983087"/>
            <a:ext cx="779766" cy="365125"/>
          </a:xfrm>
        </p:spPr>
        <p:txBody>
          <a:bodyPr/>
          <a:lstStyle/>
          <a:p>
            <a:pPr>
              <a:defRPr/>
            </a:pPr>
            <a:fld id="{21268CD4-9996-41BD-9DCE-C3D8561E3C2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3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 bwMode="auto"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 fill="norm" stroke="1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 fill="norm" stroke="1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 fill="norm" stroke="1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 fill="norm" stroke="1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 fill="norm" stroke="1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 fill="norm" stroke="1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 fill="norm" stroke="1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 fill="norm" stroke="1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 fill="norm" stroke="1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 fill="norm" stroke="1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 fill="norm" stroke="1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 fill="norm" stroke="1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 bwMode="auto"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 fill="norm" stroke="1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 fill="norm" stroke="1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 fill="norm" stroke="1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 fill="norm" stroke="1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 fill="norm" stroke="1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 fill="norm" stroke="1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 fill="norm" stroke="1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 fill="norm" stroke="1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 fill="norm" stroke="1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 fill="norm" stroke="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 fill="norm" stroke="1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 fill="norm" stroke="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 bwMode="auto"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9837F3-99BC-4167-8633-F818CB04D345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21268CD4-9996-41BD-9DCE-C3D8561E3C28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>
        <a:spcBef>
          <a:spcPts val="0"/>
        </a:spcBef>
        <a:buNone/>
        <a:defRPr sz="36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Устройство натяжного потолка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415635" y="308757"/>
            <a:ext cx="4251726" cy="1737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0">
                <a:solidFill>
                  <a:srgbClr val="333333"/>
                </a:solidFill>
                <a:latin typeface="Times New Roman"/>
                <a:cs typeface="Times New Roman"/>
              </a:rPr>
              <a:t>Установка подвеса для штор</a:t>
            </a:r>
            <a:endParaRPr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b="0" i="0">
                <a:solidFill>
                  <a:srgbClr val="333333"/>
                </a:solidFill>
                <a:latin typeface="Times New Roman"/>
                <a:cs typeface="Times New Roman"/>
              </a:rPr>
              <a:t>В нашем варианте шторы будут крепиться к потолку. Чтобы установить карниз, предварительно делаем закладные. Просверливаем отверстия, вставляем дюбеля.</a:t>
            </a:r>
            <a:endParaRPr b="0" i="0">
              <a:solidFill>
                <a:srgbClr val="333333"/>
              </a:solidFill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09557" y="668977"/>
            <a:ext cx="590550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91886" y="332509"/>
            <a:ext cx="11542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При помощи </a:t>
            </a:r>
            <a:r>
              <a:rPr lang="ru-RU"/>
              <a:t>саморезов</a:t>
            </a:r>
            <a:r>
              <a:rPr lang="ru-RU"/>
              <a:t> крепим прямые подвесы. Затем протягиваем малярный шнур от стены до стены в один уровень с натяжным потолком.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92632" y="1341911"/>
            <a:ext cx="590550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688769" y="249382"/>
            <a:ext cx="110796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0" i="0">
                <a:solidFill>
                  <a:srgbClr val="333333"/>
                </a:solidFill>
                <a:latin typeface="Roboto"/>
              </a:rPr>
              <a:t>Измеряем нужную длину деревянного бруса и монтируем его строго по уровню (малярному шнуру), закрепляя металлическими подвесами. Чтобы продлить срок службы древесины, рекомендуем предварительно обработать ее водоотталкивающей пропиткой.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86990" y="1856509"/>
            <a:ext cx="590550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783771" y="403761"/>
            <a:ext cx="10960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0" i="0">
                <a:solidFill>
                  <a:srgbClr val="333333"/>
                </a:solidFill>
                <a:latin typeface="Roboto"/>
              </a:rPr>
              <a:t>Так как бурс у нас оказался коротковат, необходимо отпилить нужную длину и доточить кусок древесины.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12621" y="2367148"/>
            <a:ext cx="5905500" cy="381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617517" y="1050092"/>
            <a:ext cx="85264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0" i="0">
                <a:solidFill>
                  <a:srgbClr val="333333"/>
                </a:solidFill>
                <a:latin typeface="Roboto"/>
              </a:rPr>
              <a:t>Делаем замеры и соединяем отпиленный брус с уже зафиксированным на подвесах. Чтобы избежать таких погрешностей, просчитывайте все несколько раз.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700643" y="522514"/>
            <a:ext cx="109252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0">
                <a:solidFill>
                  <a:srgbClr val="333333"/>
                </a:solidFill>
                <a:latin typeface="Roboto"/>
              </a:rPr>
              <a:t>Подготовка к натяжке потолка</a:t>
            </a:r>
            <a:endParaRPr/>
          </a:p>
          <a:p>
            <a:pPr>
              <a:defRPr/>
            </a:pPr>
            <a:r>
              <a:rPr lang="ru-RU" b="0" i="0">
                <a:solidFill>
                  <a:srgbClr val="333333"/>
                </a:solidFill>
                <a:latin typeface="Roboto"/>
              </a:rPr>
              <a:t>Только после того как будет смонтирован подвес для штор, приступаем к натяжке полотна. Предварительно развешиваем по углам специальные прищепки «крокодилы».</a:t>
            </a:r>
            <a:endParaRPr/>
          </a:p>
          <a:p>
            <a:pPr>
              <a:defRPr/>
            </a:pPr>
            <a:br>
              <a:rPr lang="ru-RU" b="0" i="0">
                <a:solidFill>
                  <a:srgbClr val="333333"/>
                </a:solidFill>
                <a:latin typeface="Roboto"/>
              </a:rPr>
            </a:b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03863" y="2105891"/>
            <a:ext cx="590550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56260" y="605642"/>
            <a:ext cx="112934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0" i="0">
                <a:solidFill>
                  <a:srgbClr val="333333"/>
                </a:solidFill>
                <a:latin typeface="Roboto"/>
              </a:rPr>
              <a:t>Благодаря этим зажимам полотно не будет соскальзывать на начальном этапе натяжки, а специальная прокладка защитит его от повреждений. Затем достаем газовую пушку, шпатель с закругленными углами для заделки полотна в паз. Разматываем шланги горелки и подключаем ее к электросети.</a:t>
            </a:r>
            <a:endParaRPr lang="ru-RU"/>
          </a:p>
        </p:txBody>
      </p:sp>
      <p:pic>
        <p:nvPicPr>
          <p:cNvPr id="2050" name="Picture 2" descr="Прищепки &quot;крокодил&quot;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305009" y="1662545"/>
            <a:ext cx="5905500" cy="381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783771" y="546265"/>
            <a:ext cx="10818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0">
                <a:solidFill>
                  <a:srgbClr val="333333"/>
                </a:solidFill>
                <a:latin typeface="Roboto"/>
              </a:rPr>
              <a:t>Распаковка и натяжка потолка при помощи газовой пушки</a:t>
            </a:r>
            <a:endParaRPr lang="ru-RU" b="1" i="0">
              <a:solidFill>
                <a:srgbClr val="333333"/>
              </a:solidFill>
              <a:latin typeface="Roboto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46265" y="915598"/>
            <a:ext cx="11222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0" i="0">
                <a:solidFill>
                  <a:srgbClr val="333333"/>
                </a:solidFill>
                <a:latin typeface="Roboto"/>
              </a:rPr>
              <a:t>Распаковываем и осматриваем полотно со всех сторон, следим, чтобы на нем не было никаких повреждений. Зацепляем края на заранее закрепленные прищепки по углам. Дополнительно закрепляем полотно в нескольких местах зажимами и вставляем его в багет при помощи скругленного шпателя.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96985" y="2295896"/>
            <a:ext cx="590550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10639" y="391887"/>
            <a:ext cx="113528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0" i="0">
                <a:solidFill>
                  <a:srgbClr val="333333"/>
                </a:solidFill>
                <a:latin typeface="Roboto"/>
              </a:rPr>
              <a:t>Заправляем полотно от углов к центру, продолжая нагревать его газовой пушкой. Свисающие полосы аккуратно отрезаем острым строительным ножом, убедившись в прочности натяжки. Если вы устанавливаете тканевый натяжной потолок по типу </a:t>
            </a:r>
            <a:r>
              <a:rPr lang="ru-RU" b="0" i="0">
                <a:solidFill>
                  <a:srgbClr val="333333"/>
                </a:solidFill>
                <a:latin typeface="Roboto"/>
              </a:rPr>
              <a:t>Clipso</a:t>
            </a:r>
            <a:r>
              <a:rPr lang="ru-RU" b="0" i="0">
                <a:solidFill>
                  <a:srgbClr val="333333"/>
                </a:solidFill>
                <a:latin typeface="Roboto"/>
              </a:rPr>
              <a:t>, то монтаж проходит по принципу натягивания материала на пяльцы. Газовая пушка при этом не применятся, для разглаживания неровностей используйте строительный или бытовой фен.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75115" y="2141517"/>
            <a:ext cx="590550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61257" y="439387"/>
            <a:ext cx="11590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0" i="0">
                <a:solidFill>
                  <a:srgbClr val="333333"/>
                </a:solidFill>
                <a:latin typeface="Roboto"/>
              </a:rPr>
              <a:t>После того как углы будут полностью заправлены, продолжаем разогревать полотно и заправлять середину. При натягивании полотна газовая пушка должна быть разогрета до 60°С, подноситься к полотну на удаленном расстоянии.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143250" y="1524000"/>
            <a:ext cx="590550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783771" y="475013"/>
            <a:ext cx="11091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0" i="0">
                <a:solidFill>
                  <a:srgbClr val="333333"/>
                </a:solidFill>
                <a:latin typeface="Roboto"/>
              </a:rPr>
              <a:t>Постепенно убираем зажимы. При выполнении работы стараемся одной рукой придерживать полотно, а другой заправлять его в багет, чтобы оно не соскальзывало. Подключаем помощника, так работа пойдет быстрее.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143250" y="1524000"/>
            <a:ext cx="590550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 flipH="0" flipV="0">
            <a:off x="1579417" y="332508"/>
            <a:ext cx="4095075" cy="557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 i="0">
                <a:solidFill>
                  <a:srgbClr val="333333"/>
                </a:solidFill>
                <a:latin typeface="Roboto"/>
              </a:rPr>
              <a:t>Шаг 1: Разметка уровня и </a:t>
            </a:r>
            <a:r>
              <a:rPr lang="ru-RU" sz="1800" b="1" i="0">
                <a:solidFill>
                  <a:srgbClr val="333333"/>
                </a:solidFill>
                <a:latin typeface="Times New Roman"/>
                <a:cs typeface="Times New Roman"/>
              </a:rPr>
              <a:t>крепление багета</a:t>
            </a:r>
            <a:endParaRPr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800" b="0" i="0">
                <a:solidFill>
                  <a:srgbClr val="333333"/>
                </a:solidFill>
                <a:latin typeface="Times New Roman"/>
                <a:cs typeface="Times New Roman"/>
              </a:rPr>
              <a:t>Перед тем как начать монтаж натяжных потолков, тщательно подготавливаем поверхность. Снимаем старую штукатурку, обрабатываем потолок грунтовкой с антисептиком. Это предотвратит образование плесени и грибка под невентилируемой зоной. Далее выполняем разметку. При помощи лазерного или строительного уровня отбиваем горизонт. Находим самую низкую точку потолка и рассчитываем высоту, которая бы позволила нам установить точечные светильники со всеми крепежами и проводкой, но не меньше 7 см. Линию разметки можно нанести карандашом или использовать малярный шнур-отвес. Крепим багет.</a:t>
            </a:r>
            <a:endParaRPr sz="1800" b="0" i="0">
              <a:solidFill>
                <a:srgbClr val="333333"/>
              </a:solidFill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72694" y="923422"/>
            <a:ext cx="590550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20634" y="296883"/>
            <a:ext cx="11602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0">
                <a:solidFill>
                  <a:srgbClr val="333333"/>
                </a:solidFill>
                <a:latin typeface="Roboto"/>
              </a:rPr>
              <a:t> Прорезаем отверстия для подключения осветительных приборов</a:t>
            </a:r>
            <a:endParaRPr/>
          </a:p>
          <a:p>
            <a:pPr>
              <a:defRPr/>
            </a:pPr>
            <a:r>
              <a:rPr lang="ru-RU" b="0" i="0">
                <a:solidFill>
                  <a:srgbClr val="333333"/>
                </a:solidFill>
                <a:latin typeface="Roboto"/>
              </a:rPr>
              <a:t>На натянутом полотне находим места, где были вмонтированы закладные под светильники. Берем вот такие </a:t>
            </a:r>
            <a:r>
              <a:rPr lang="ru-RU" b="0" i="0">
                <a:solidFill>
                  <a:srgbClr val="333333"/>
                </a:solidFill>
                <a:latin typeface="Roboto"/>
              </a:rPr>
              <a:t>термокольца</a:t>
            </a:r>
            <a:r>
              <a:rPr lang="ru-RU" b="0" i="0">
                <a:solidFill>
                  <a:srgbClr val="333333"/>
                </a:solidFill>
                <a:latin typeface="Roboto"/>
              </a:rPr>
              <a:t> и промазываем их специальным супер клеем. В нашем случае это клей COSMO CA 500.200. Применение обычного клея может испортить полотно.</a:t>
            </a:r>
            <a:endParaRPr lang="ru-RU" b="0" i="0">
              <a:solidFill>
                <a:srgbClr val="333333"/>
              </a:solidFill>
              <a:latin typeface="Robot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656362" y="1892135"/>
            <a:ext cx="590550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415636" y="546265"/>
            <a:ext cx="112934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0" i="0">
                <a:solidFill>
                  <a:srgbClr val="333333"/>
                </a:solidFill>
                <a:latin typeface="Roboto"/>
              </a:rPr>
              <a:t>Прикладываем </a:t>
            </a:r>
            <a:r>
              <a:rPr lang="ru-RU" b="0" i="0">
                <a:solidFill>
                  <a:srgbClr val="333333"/>
                </a:solidFill>
                <a:latin typeface="Roboto"/>
              </a:rPr>
              <a:t>термокольца</a:t>
            </a:r>
            <a:r>
              <a:rPr lang="ru-RU" b="0" i="0">
                <a:solidFill>
                  <a:srgbClr val="333333"/>
                </a:solidFill>
                <a:latin typeface="Roboto"/>
              </a:rPr>
              <a:t> на отмеченные места. Клей схватывает за считанные минуты. После этого прорезаем круглые отверстия с внутренней стороны кольца острым строительным ножом. Проделываем так со всеми закладными под светильники.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49039" y="2747159"/>
            <a:ext cx="5905500" cy="381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415636" y="1293052"/>
            <a:ext cx="12314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Вытаскиваем изолированные провода точечных светильников для подсоединения их с осветительными лампочками.</a:t>
            </a:r>
            <a:endParaRPr/>
          </a:p>
          <a:p>
            <a:pPr>
              <a:defRPr/>
            </a:pPr>
            <a:r>
              <a:rPr lang="ru-RU"/>
              <a:t>Вытаскиваем провод</a:t>
            </a:r>
            <a:endParaRPr/>
          </a:p>
          <a:p>
            <a:pPr>
              <a:defRPr/>
            </a:pPr>
            <a:r>
              <a:rPr lang="ru-RU"/>
              <a:t>Аналогично поступаем и с проводом центральной люстры.</a:t>
            </a:r>
            <a:endParaRPr/>
          </a:p>
          <a:p>
            <a:pPr>
              <a:defRPr/>
            </a:pPr>
            <a:r>
              <a:rPr lang="ru-RU"/>
              <a:t>Провод центральной люстры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70017" y="558139"/>
            <a:ext cx="11055925" cy="5078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Монтаж лампочек</a:t>
            </a:r>
            <a:endParaRPr/>
          </a:p>
          <a:p>
            <a:pPr>
              <a:defRPr/>
            </a:pPr>
            <a:r>
              <a:rPr lang="ru-RU"/>
              <a:t>Монтируем лампочки (светодиодные, энергосберегающие, галогеновые). Желательно, чтобы их мощность не превышала 40 Вт, иначе от перегрева полотно может испортиться через год. Точечные светильники должны иметь пластиковый или металлический ободок, прикрывающий </a:t>
            </a:r>
            <a:r>
              <a:rPr lang="ru-RU"/>
              <a:t>термокольцо</a:t>
            </a:r>
            <a:r>
              <a:rPr lang="ru-RU"/>
              <a:t>.</a:t>
            </a:r>
            <a:endParaRPr/>
          </a:p>
          <a:p>
            <a:pPr>
              <a:defRPr/>
            </a:pPr>
            <a:r>
              <a:rPr lang="ru-RU"/>
              <a:t>Установка ободка для скрытия колец</a:t>
            </a:r>
            <a:endParaRPr/>
          </a:p>
          <a:p>
            <a:pPr>
              <a:defRPr/>
            </a:pPr>
            <a:r>
              <a:rPr lang="ru-RU"/>
              <a:t>светодиодные </a:t>
            </a:r>
            <a:r>
              <a:rPr lang="ru-RU"/>
              <a:t>лампы GX53 с небольшим выступом за ободок светильника и широким углом свечения. При выборе ламп для натяжных потолков также обращайте внимание на наличие решетки охлаждения и прочности радиатора. После завершения монтажа всех лампочек, проверяем светильники в действии.</a:t>
            </a:r>
            <a:endParaRPr/>
          </a:p>
          <a:p>
            <a:pPr>
              <a:defRPr/>
            </a:pPr>
            <a:r>
              <a:rPr lang="ru-RU"/>
              <a:t>Проверка светильников</a:t>
            </a:r>
            <a:endParaRPr/>
          </a:p>
          <a:p>
            <a:pPr>
              <a:defRPr/>
            </a:pPr>
            <a:r>
              <a:rPr lang="ru-RU"/>
              <a:t>Установка заглушки натяжного потолка и крепление карниза</a:t>
            </a:r>
            <a:endParaRPr/>
          </a:p>
          <a:p>
            <a:pPr>
              <a:defRPr/>
            </a:pPr>
            <a:r>
              <a:rPr lang="ru-RU"/>
              <a:t>Финальный штрих работы – монтаж заглушки и карниза. Для того чтобы замаскировать зазор, образовавшийся между потолком и стеной, применяем потолочный плинтус, который будет хорошо сочетаться с любым интерьером. Крепить его нужно исключительно к стене, не к натяжному потолку, иначе могут образоваться стяжки. Вместо потолочного плинтуса можно установить гибкую маскировочную ленту. Такая конструкция легко вставляется и вынимается из паза, имеют большую палитру цветов.</a:t>
            </a:r>
            <a:endParaRPr/>
          </a:p>
          <a:p>
            <a:pPr>
              <a:defRPr/>
            </a:pPr>
            <a:r>
              <a:rPr lang="ru-RU"/>
              <a:t>На этом монтаж натяжного потолка своими руками окочен. Остается закрепить потолочный карниз на заранее сделанные закладные (деревянный бурс на металлических подвесах), повесить шторы и наслаждаться полученным результатом.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 rot="10800000" flipV="1">
            <a:off x="1591294" y="305237"/>
            <a:ext cx="86927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Вопросы самоконтроля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>
                <a:solidFill>
                  <a:srgbClr val="333333"/>
                </a:solidFill>
                <a:latin typeface="Roboto"/>
              </a:rPr>
              <a:t>Разметка </a:t>
            </a:r>
            <a:r>
              <a:rPr lang="ru-RU">
                <a:solidFill>
                  <a:srgbClr val="333333"/>
                </a:solidFill>
                <a:latin typeface="Roboto"/>
              </a:rPr>
              <a:t>уровня и крепление </a:t>
            </a:r>
            <a:r>
              <a:rPr lang="ru-RU">
                <a:solidFill>
                  <a:srgbClr val="333333"/>
                </a:solidFill>
                <a:latin typeface="Roboto"/>
              </a:rPr>
              <a:t>багета</a:t>
            </a:r>
            <a:endParaRPr/>
          </a:p>
          <a:p>
            <a:pPr>
              <a:defRPr/>
            </a:pPr>
            <a:r>
              <a:rPr lang="ru-RU">
                <a:solidFill>
                  <a:srgbClr val="333333"/>
                </a:solidFill>
                <a:latin typeface="Roboto"/>
              </a:rPr>
              <a:t>Разводка </a:t>
            </a:r>
            <a:r>
              <a:rPr lang="ru-RU">
                <a:solidFill>
                  <a:srgbClr val="333333"/>
                </a:solidFill>
                <a:latin typeface="Roboto"/>
              </a:rPr>
              <a:t>точечных </a:t>
            </a:r>
            <a:r>
              <a:rPr lang="ru-RU">
                <a:solidFill>
                  <a:srgbClr val="333333"/>
                </a:solidFill>
                <a:latin typeface="Roboto"/>
              </a:rPr>
              <a:t>светильников</a:t>
            </a:r>
            <a:endParaRPr/>
          </a:p>
          <a:p>
            <a:pPr>
              <a:defRPr/>
            </a:pPr>
            <a:r>
              <a:rPr lang="ru-RU">
                <a:solidFill>
                  <a:srgbClr val="333333"/>
                </a:solidFill>
                <a:latin typeface="Roboto"/>
              </a:rPr>
              <a:t>Подготовка </a:t>
            </a:r>
            <a:r>
              <a:rPr lang="ru-RU">
                <a:solidFill>
                  <a:srgbClr val="333333"/>
                </a:solidFill>
                <a:latin typeface="Roboto"/>
              </a:rPr>
              <a:t>к натяжке </a:t>
            </a:r>
            <a:r>
              <a:rPr lang="ru-RU">
                <a:solidFill>
                  <a:srgbClr val="333333"/>
                </a:solidFill>
                <a:latin typeface="Roboto"/>
              </a:rPr>
              <a:t>потолка</a:t>
            </a:r>
            <a:endParaRPr/>
          </a:p>
          <a:p>
            <a:pPr>
              <a:defRPr/>
            </a:pPr>
            <a:r>
              <a:rPr lang="ru-RU">
                <a:solidFill>
                  <a:srgbClr val="333333"/>
                </a:solidFill>
                <a:latin typeface="Roboto"/>
              </a:rPr>
              <a:t>Распаковка </a:t>
            </a:r>
            <a:r>
              <a:rPr lang="ru-RU">
                <a:solidFill>
                  <a:srgbClr val="333333"/>
                </a:solidFill>
                <a:latin typeface="Roboto"/>
              </a:rPr>
              <a:t>и натяжка потолка при помощи газовой пушки</a:t>
            </a:r>
            <a:endParaRPr/>
          </a:p>
          <a:p>
            <a:pPr>
              <a:defRPr/>
            </a:pPr>
            <a:endParaRPr lang="ru-RU" b="1">
              <a:solidFill>
                <a:srgbClr val="333333"/>
              </a:solidFill>
              <a:latin typeface="Roboto"/>
            </a:endParaRPr>
          </a:p>
          <a:p>
            <a:pPr>
              <a:defRPr/>
            </a:pPr>
            <a:endParaRPr lang="ru-RU" b="1">
              <a:solidFill>
                <a:srgbClr val="333333"/>
              </a:solidFill>
              <a:latin typeface="Roboto"/>
            </a:endParaRPr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629391" y="724394"/>
            <a:ext cx="5142735" cy="4358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0" i="0">
                <a:solidFill>
                  <a:srgbClr val="333333"/>
                </a:solidFill>
                <a:latin typeface="Times New Roman"/>
                <a:cs typeface="Times New Roman"/>
              </a:rPr>
              <a:t>С обратной стороны багета делаем надпил в тех местах, где он будет примыкать к углам стены. Предпочтительней выбирать багет из алюминия, чем из ПВХ. Такая конструкция прочнее и после того как завершится монтаж натяжных потолков, вероятность провисания материала минимальна. Закрепляем багет </a:t>
            </a:r>
            <a:r>
              <a:rPr lang="ru-RU" sz="2000" b="0" i="0">
                <a:solidFill>
                  <a:srgbClr val="333333"/>
                </a:solidFill>
                <a:latin typeface="Times New Roman"/>
                <a:cs typeface="Times New Roman"/>
              </a:rPr>
              <a:t>саморезами</a:t>
            </a:r>
            <a:r>
              <a:rPr lang="ru-RU" sz="2000" b="0" i="0">
                <a:solidFill>
                  <a:srgbClr val="333333"/>
                </a:solidFill>
                <a:latin typeface="Times New Roman"/>
                <a:cs typeface="Times New Roman"/>
              </a:rPr>
              <a:t>, предварительно вбивая пластиковые дюбеля в стену. Деревянные дюбеля использовать не рекомендуем, со временем они рассыхаются. Шаг крепления – 20 см для прочных стен, для всех остальных – 8–10 см. Места стыков заделываем малярной лентой.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60819" y="724395"/>
            <a:ext cx="590550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91885" y="676893"/>
            <a:ext cx="5249612" cy="4328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0">
                <a:solidFill>
                  <a:srgbClr val="333333"/>
                </a:solidFill>
                <a:latin typeface="Roboto"/>
              </a:rPr>
              <a:t>Разводка точечных светильников</a:t>
            </a:r>
            <a:endParaRPr/>
          </a:p>
          <a:p>
            <a:pPr>
              <a:defRPr/>
            </a:pPr>
            <a:r>
              <a:rPr lang="ru-RU" sz="2000" b="0" i="0">
                <a:solidFill>
                  <a:srgbClr val="333333"/>
                </a:solidFill>
                <a:latin typeface="Times New Roman"/>
                <a:cs typeface="Times New Roman"/>
              </a:rPr>
              <a:t>Далее монтируется разводка и закладные под точечные светильники. Перед вами закладные платформы из стойкого термопластика для осветительных приборов, подобранные под диаметр выбранных фонарей. Однако можно приобрести и универсальные платформы, которые подрезаются под нужный размер лампочки. Для крепления закладных к потолку используем металлические подвесы, применяемые при изготовлении каркаса для гипсокартонных потолков. Подвесы закрепляем </a:t>
            </a:r>
            <a:r>
              <a:rPr lang="ru-RU" sz="2000" b="0" i="0">
                <a:solidFill>
                  <a:srgbClr val="333333"/>
                </a:solidFill>
                <a:latin typeface="Times New Roman"/>
                <a:cs typeface="Times New Roman"/>
              </a:rPr>
              <a:t>саморезами</a:t>
            </a:r>
            <a:r>
              <a:rPr lang="ru-RU" sz="2000" b="0" i="0">
                <a:solidFill>
                  <a:srgbClr val="333333"/>
                </a:solidFill>
                <a:latin typeface="Times New Roman"/>
                <a:cs typeface="Times New Roman"/>
              </a:rPr>
              <a:t> клопами размером 3,5 на 11 мм.</a:t>
            </a:r>
            <a:endParaRPr sz="2000" b="0" i="0">
              <a:solidFill>
                <a:srgbClr val="333333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 descr="Подготавливаем точечный светильник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736977" y="938150"/>
            <a:ext cx="5905500" cy="381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91885" y="403760"/>
            <a:ext cx="5083358" cy="5517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0" i="0">
                <a:solidFill>
                  <a:srgbClr val="333333"/>
                </a:solidFill>
                <a:latin typeface="Times New Roman"/>
                <a:cs typeface="Times New Roman"/>
              </a:rPr>
              <a:t>После сборки закладных делаем отметки на потолке, где будут располагаться светильники. Одной лампочки мощностью 35 Вт будет достаточно на 1 м</a:t>
            </a:r>
            <a:r>
              <a:rPr lang="ru-RU" sz="2000" b="0" i="0" baseline="30000">
                <a:solidFill>
                  <a:srgbClr val="333333"/>
                </a:solidFill>
                <a:latin typeface="Times New Roman"/>
                <a:cs typeface="Times New Roman"/>
              </a:rPr>
              <a:t>2</a:t>
            </a:r>
            <a:r>
              <a:rPr lang="ru-RU" sz="2000" b="0" i="0">
                <a:solidFill>
                  <a:srgbClr val="333333"/>
                </a:solidFill>
                <a:latin typeface="Times New Roman"/>
                <a:cs typeface="Times New Roman"/>
              </a:rPr>
              <a:t>. На каждую группу светильников установите </a:t>
            </a:r>
            <a:r>
              <a:rPr lang="ru-RU" sz="2000" b="0" i="0">
                <a:solidFill>
                  <a:srgbClr val="333333"/>
                </a:solidFill>
                <a:latin typeface="Times New Roman"/>
                <a:cs typeface="Times New Roman"/>
              </a:rPr>
              <a:t>ответвительные</a:t>
            </a:r>
            <a:r>
              <a:rPr lang="ru-RU" sz="2000" b="0" i="0">
                <a:solidFill>
                  <a:srgbClr val="333333"/>
                </a:solidFill>
                <a:latin typeface="Times New Roman"/>
                <a:cs typeface="Times New Roman"/>
              </a:rPr>
              <a:t> коробки. Проведите провода до тех мест, где будут вмонтированы осветительные приборы. Чтобы исключить трение и повреждение проводов, протяните их через </a:t>
            </a:r>
            <a:r>
              <a:rPr lang="ru-RU" sz="2000" b="0" i="0">
                <a:solidFill>
                  <a:srgbClr val="333333"/>
                </a:solidFill>
                <a:latin typeface="Times New Roman"/>
                <a:cs typeface="Times New Roman"/>
              </a:rPr>
              <a:t>гофротрубки</a:t>
            </a:r>
            <a:r>
              <a:rPr lang="ru-RU" sz="2000" b="0" i="0">
                <a:solidFill>
                  <a:srgbClr val="333333"/>
                </a:solidFill>
                <a:latin typeface="Times New Roman"/>
                <a:cs typeface="Times New Roman"/>
              </a:rPr>
              <a:t>. Крепим закладные с проводом к потолку, предварительно забивая в отверстия </a:t>
            </a:r>
            <a:r>
              <a:rPr lang="ru-RU" sz="2000" b="0" i="0">
                <a:solidFill>
                  <a:srgbClr val="333333"/>
                </a:solidFill>
                <a:latin typeface="Times New Roman"/>
                <a:cs typeface="Times New Roman"/>
              </a:rPr>
              <a:t>чопики</a:t>
            </a:r>
            <a:r>
              <a:rPr lang="ru-RU" sz="2000" b="0" i="0">
                <a:solidFill>
                  <a:srgbClr val="333333"/>
                </a:solidFill>
                <a:latin typeface="Times New Roman"/>
                <a:cs typeface="Times New Roman"/>
              </a:rPr>
              <a:t>. Закрепляем второй край металлических подвесов. Нижняя часть подвеса должна располагаться вровень с натяжным потолком</a:t>
            </a:r>
            <a:r>
              <a:rPr lang="ru-RU" b="0" i="0">
                <a:solidFill>
                  <a:srgbClr val="333333"/>
                </a:solidFill>
                <a:latin typeface="Roboto"/>
              </a:rPr>
              <a:t>.</a:t>
            </a:r>
            <a:endParaRPr/>
          </a:p>
          <a:p>
            <a:pPr>
              <a:defRPr/>
            </a:pPr>
            <a:br>
              <a:rPr lang="ru-RU" b="0" i="0">
                <a:solidFill>
                  <a:srgbClr val="333333"/>
                </a:solidFill>
                <a:latin typeface="Roboto"/>
              </a:rPr>
            </a:b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850824" y="573974"/>
            <a:ext cx="590550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427511" y="605641"/>
            <a:ext cx="4632815" cy="4328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0" i="0">
                <a:solidFill>
                  <a:srgbClr val="333333"/>
                </a:solidFill>
                <a:latin typeface="Times New Roman"/>
                <a:cs typeface="Times New Roman"/>
              </a:rPr>
              <a:t>Располагаем петлю с проводом ниже закладной платформы на 10–15 см, разрезаем ее в нижней части пополам. Зачищаем и изолируем провода, соединяем их по цветам. Устанавливаем </a:t>
            </a:r>
            <a:r>
              <a:rPr lang="ru-RU" sz="2200" b="0" i="0">
                <a:solidFill>
                  <a:srgbClr val="333333"/>
                </a:solidFill>
                <a:latin typeface="Times New Roman"/>
                <a:cs typeface="Times New Roman"/>
              </a:rPr>
              <a:t>клеммники</a:t>
            </a:r>
            <a:r>
              <a:rPr lang="ru-RU" sz="2200" b="0" i="0">
                <a:solidFill>
                  <a:srgbClr val="333333"/>
                </a:solidFill>
                <a:latin typeface="Times New Roman"/>
                <a:cs typeface="Times New Roman"/>
              </a:rPr>
              <a:t> для соединения проводов. Делаем это таким образом, чтобы изоляции немного заходила под пластиковую платформу во избежание короткого замыкания.</a:t>
            </a:r>
            <a:endParaRPr sz="2200" b="0">
              <a:latin typeface="Times New Roman"/>
              <a:cs typeface="Times New Roman"/>
            </a:endParaRPr>
          </a:p>
          <a:p>
            <a:pPr>
              <a:defRPr/>
            </a:pPr>
            <a:br>
              <a:rPr lang="ru-RU" b="1" i="0">
                <a:solidFill>
                  <a:srgbClr val="333333"/>
                </a:solidFill>
                <a:latin typeface="Roboto"/>
              </a:rPr>
            </a:b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435188" y="763979"/>
            <a:ext cx="590550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451261" y="890649"/>
            <a:ext cx="4513703" cy="1432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0" i="0">
                <a:solidFill>
                  <a:srgbClr val="333333"/>
                </a:solidFill>
                <a:latin typeface="Times New Roman"/>
                <a:cs typeface="Times New Roman"/>
              </a:rPr>
              <a:t>Укладываем провод с </a:t>
            </a:r>
            <a:r>
              <a:rPr lang="ru-RU" sz="2200" b="0" i="0">
                <a:solidFill>
                  <a:srgbClr val="333333"/>
                </a:solidFill>
                <a:latin typeface="Times New Roman"/>
                <a:cs typeface="Times New Roman"/>
              </a:rPr>
              <a:t>клеммником</a:t>
            </a:r>
            <a:r>
              <a:rPr lang="ru-RU" sz="2200" b="0" i="0">
                <a:solidFill>
                  <a:srgbClr val="333333"/>
                </a:solidFill>
                <a:latin typeface="Times New Roman"/>
                <a:cs typeface="Times New Roman"/>
              </a:rPr>
              <a:t> на закладную, чтобы он не мешал во время натягивания подвесного потолка.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85806" y="1001485"/>
            <a:ext cx="590550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819396" y="475012"/>
            <a:ext cx="4323339" cy="2835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0">
                <a:solidFill>
                  <a:srgbClr val="333333"/>
                </a:solidFill>
                <a:latin typeface="Times New Roman"/>
                <a:cs typeface="Times New Roman"/>
              </a:rPr>
              <a:t>Монтаж закладных под люстру</a:t>
            </a:r>
            <a:endParaRPr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000" b="0" i="0">
                <a:solidFill>
                  <a:srgbClr val="333333"/>
                </a:solidFill>
                <a:latin typeface="Times New Roman"/>
                <a:cs typeface="Times New Roman"/>
              </a:rPr>
              <a:t>По центру монтируем люстру. Для ее установки понадобится закладная большего диаметра, а также металлические подвесы и </a:t>
            </a:r>
            <a:r>
              <a:rPr lang="ru-RU" sz="2000" b="0" i="0">
                <a:solidFill>
                  <a:srgbClr val="333333"/>
                </a:solidFill>
                <a:latin typeface="Times New Roman"/>
                <a:cs typeface="Times New Roman"/>
              </a:rPr>
              <a:t>саморезы</a:t>
            </a:r>
            <a:r>
              <a:rPr lang="ru-RU" sz="2000" b="0" i="0">
                <a:solidFill>
                  <a:srgbClr val="333333"/>
                </a:solidFill>
                <a:latin typeface="Times New Roman"/>
                <a:cs typeface="Times New Roman"/>
              </a:rPr>
              <a:t> для крепления. Не забываем про уровень установки, который должен соответствовать высоте натяжного потолка.</a:t>
            </a:r>
            <a:endParaRPr sz="2000" b="0" i="0">
              <a:solidFill>
                <a:srgbClr val="333333"/>
              </a:solidFill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92684" y="740228"/>
            <a:ext cx="590550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486887" y="593766"/>
            <a:ext cx="4738974" cy="1615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0" i="0">
                <a:solidFill>
                  <a:srgbClr val="333333"/>
                </a:solidFill>
                <a:latin typeface="Times New Roman"/>
                <a:cs typeface="Times New Roman"/>
              </a:rPr>
              <a:t>Отмечаем место, где будет располагаться люстра. Проводим от </a:t>
            </a:r>
            <a:r>
              <a:rPr lang="ru-RU" sz="2000" b="0" i="0">
                <a:solidFill>
                  <a:srgbClr val="333333"/>
                </a:solidFill>
                <a:latin typeface="Times New Roman"/>
                <a:cs typeface="Times New Roman"/>
              </a:rPr>
              <a:t>ответвительной</a:t>
            </a:r>
            <a:r>
              <a:rPr lang="ru-RU" sz="2000" b="0" i="0">
                <a:solidFill>
                  <a:srgbClr val="333333"/>
                </a:solidFill>
                <a:latin typeface="Times New Roman"/>
                <a:cs typeface="Times New Roman"/>
              </a:rPr>
              <a:t> коробки провод, протягиваем его через </a:t>
            </a:r>
            <a:r>
              <a:rPr lang="ru-RU" sz="2000" b="0" i="0">
                <a:solidFill>
                  <a:srgbClr val="333333"/>
                </a:solidFill>
                <a:latin typeface="Times New Roman"/>
                <a:cs typeface="Times New Roman"/>
              </a:rPr>
              <a:t>гофротрубку</a:t>
            </a:r>
            <a:r>
              <a:rPr lang="ru-RU" sz="2000" b="0" i="0">
                <a:solidFill>
                  <a:srgbClr val="333333"/>
                </a:solidFill>
                <a:latin typeface="Times New Roman"/>
                <a:cs typeface="Times New Roman"/>
              </a:rPr>
              <a:t>. Зачищаем и изолируем концы провода.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40184" y="775854"/>
            <a:ext cx="590550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Arial"/>
        <a:cs typeface="Arial"/>
      </a:majorFont>
      <a:minorFont>
        <a:latin typeface="Century Gothic"/>
        <a:ea typeface="Arial"/>
        <a:cs typeface="Arial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0</Words>
  <Application>Р7-Офис/7.3.0.0</Application>
  <DocSecurity>0</DocSecurity>
  <PresentationFormat>Широкоэкранный</PresentationFormat>
  <Paragraphs>0</Paragraphs>
  <Slides>23</Slides>
  <Notes>23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</dc:creator>
  <cp:keywords/>
  <dc:description/>
  <dc:identifier/>
  <dc:language/>
  <cp:lastModifiedBy/>
  <cp:revision>6</cp:revision>
  <dcterms:created xsi:type="dcterms:W3CDTF">2023-08-22T14:02:51Z</dcterms:created>
  <dcterms:modified xsi:type="dcterms:W3CDTF">2023-11-07T10:21:17Z</dcterms:modified>
  <cp:category/>
  <cp:contentStatus/>
  <cp:version/>
</cp:coreProperties>
</file>