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10759-33AA-46D7-B88D-3FC070170E19}" type="datetimeFigureOut">
              <a:rPr lang="ru-RU" smtClean="0"/>
              <a:pPr/>
              <a:t>08.11.2023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13E7C-D316-4EA6-972A-B93CA351508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83aa91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83aa9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6f83aa91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6f83aa9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83aa91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83aa91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83aa9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83aa91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83aa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477267"/>
            <a:ext cx="4045200" cy="2244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93601"/>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6241345"/>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9144000" cy="13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521800"/>
            <a:ext cx="8520600" cy="83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624134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898500"/>
            <a:ext cx="8124900" cy="2397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6241345"/>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35949C-846A-4A85-8F0F-99E4CFEB4EC3}"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6BC311-685B-48FC-9866-B6BE3FE4864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5949C-846A-4A85-8F0F-99E4CFEB4EC3}" type="datetimeFigureOut">
              <a:rPr lang="ru-RU" smtClean="0"/>
              <a:pPr/>
              <a:t>08.11.2023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BC311-685B-48FC-9866-B6BE3FE486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2066" y="6429396"/>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214414" y="2285992"/>
            <a:ext cx="6715172" cy="1938992"/>
          </a:xfrm>
          <a:prstGeom prst="rect">
            <a:avLst/>
          </a:prstGeom>
          <a:noFill/>
        </p:spPr>
        <p:txBody>
          <a:bodyPr wrap="square" rtlCol="0">
            <a:spAutoFit/>
          </a:bodyPr>
          <a:lstStyle/>
          <a:p>
            <a:pPr algn="ctr"/>
            <a:r>
              <a:rPr lang="en-US" sz="4000" dirty="0" smtClean="0">
                <a:solidFill>
                  <a:schemeClr val="accent6">
                    <a:lumMod val="60000"/>
                    <a:lumOff val="40000"/>
                  </a:schemeClr>
                </a:solidFill>
                <a:latin typeface="Arial Black" pitchFamily="34" charset="0"/>
              </a:rPr>
              <a:t>The history of the development of the </a:t>
            </a:r>
            <a:r>
              <a:rPr lang="en-US" sz="4000" dirty="0" smtClean="0">
                <a:solidFill>
                  <a:schemeClr val="accent6">
                    <a:lumMod val="60000"/>
                    <a:lumOff val="40000"/>
                  </a:schemeClr>
                </a:solidFill>
                <a:latin typeface="Arial Black" pitchFamily="34" charset="0"/>
              </a:rPr>
              <a:t>hospitality </a:t>
            </a:r>
            <a:r>
              <a:rPr lang="en-US" sz="4000" dirty="0" smtClean="0">
                <a:solidFill>
                  <a:schemeClr val="accent6">
                    <a:lumMod val="60000"/>
                    <a:lumOff val="40000"/>
                  </a:schemeClr>
                </a:solidFill>
                <a:latin typeface="Arial Black" pitchFamily="34" charset="0"/>
              </a:rPr>
              <a:t>industry</a:t>
            </a:r>
            <a:endParaRPr lang="ru-RU" sz="4000" dirty="0">
              <a:solidFill>
                <a:schemeClr val="accent6">
                  <a:lumMod val="60000"/>
                  <a:lumOff val="40000"/>
                </a:schemeClr>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cstate="print">
            <a:alphaModFix/>
          </a:blip>
          <a:stretch>
            <a:fillRect/>
          </a:stretch>
        </p:blipFill>
        <p:spPr>
          <a:xfrm>
            <a:off x="126001" y="774501"/>
            <a:ext cx="4572001" cy="5308999"/>
          </a:xfrm>
          <a:prstGeom prst="rect">
            <a:avLst/>
          </a:prstGeom>
          <a:noFill/>
          <a:ln>
            <a:noFill/>
          </a:ln>
        </p:spPr>
      </p:pic>
      <p:pic>
        <p:nvPicPr>
          <p:cNvPr id="79" name="Google Shape;79;p16"/>
          <p:cNvPicPr preferRelativeResize="0"/>
          <p:nvPr/>
        </p:nvPicPr>
        <p:blipFill>
          <a:blip r:embed="rId4" cstate="print">
            <a:alphaModFix/>
          </a:blip>
          <a:stretch>
            <a:fillRect/>
          </a:stretch>
        </p:blipFill>
        <p:spPr>
          <a:xfrm>
            <a:off x="4826401" y="774500"/>
            <a:ext cx="4129201" cy="530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108000" y="1898500"/>
            <a:ext cx="4464000" cy="27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700">
              <a:latin typeface="Lexend"/>
              <a:ea typeface="Lexend"/>
              <a:cs typeface="Lexend"/>
              <a:sym typeface="Lexend"/>
            </a:endParaRPr>
          </a:p>
          <a:p>
            <a:pPr marL="0" lvl="0" indent="0" algn="l" rtl="0">
              <a:spcBef>
                <a:spcPts val="0"/>
              </a:spcBef>
              <a:spcAft>
                <a:spcPts val="0"/>
              </a:spcAft>
              <a:buNone/>
            </a:pPr>
            <a:endParaRPr sz="2700">
              <a:latin typeface="Lexend"/>
              <a:ea typeface="Lexend"/>
              <a:cs typeface="Lexend"/>
              <a:sym typeface="Lexend"/>
            </a:endParaRPr>
          </a:p>
          <a:p>
            <a:pPr marL="0" lvl="0" indent="0" algn="l" rtl="0">
              <a:spcBef>
                <a:spcPts val="0"/>
              </a:spcBef>
              <a:spcAft>
                <a:spcPts val="0"/>
              </a:spcAft>
              <a:buNone/>
            </a:pPr>
            <a:r>
              <a:rPr lang="ru" sz="2700">
                <a:latin typeface="Lexend"/>
                <a:ea typeface="Lexend"/>
                <a:cs typeface="Lexend"/>
                <a:sym typeface="Lexend"/>
              </a:rPr>
              <a:t>Today, the hotel industry in Spain continues to develop, offering an increasing variety of accommodation options for tourists, businessmen and other guests of the country. Spain has more than 80,000 hotels of various categories, from small family hotels to luxury five-star resorts.</a:t>
            </a:r>
            <a:endParaRPr sz="2700">
              <a:latin typeface="Lexend"/>
              <a:ea typeface="Lexend"/>
              <a:cs typeface="Lexend"/>
              <a:sym typeface="Lexend"/>
            </a:endParaRPr>
          </a:p>
          <a:p>
            <a:pPr marL="0" lvl="0" indent="0" algn="l" rtl="0">
              <a:spcBef>
                <a:spcPts val="0"/>
              </a:spcBef>
              <a:spcAft>
                <a:spcPts val="0"/>
              </a:spcAft>
              <a:buNone/>
            </a:pPr>
            <a:endParaRPr sz="2700">
              <a:latin typeface="Lexend"/>
              <a:ea typeface="Lexend"/>
              <a:cs typeface="Lexend"/>
              <a:sym typeface="Lexend"/>
            </a:endParaRPr>
          </a:p>
          <a:p>
            <a:pPr marL="0" lvl="0" indent="0" algn="l" rtl="0">
              <a:spcBef>
                <a:spcPts val="0"/>
              </a:spcBef>
              <a:spcAft>
                <a:spcPts val="0"/>
              </a:spcAft>
              <a:buNone/>
            </a:pPr>
            <a:endParaRPr sz="2700">
              <a:latin typeface="Lexend"/>
              <a:ea typeface="Lexend"/>
              <a:cs typeface="Lexend"/>
              <a:sym typeface="Lexend"/>
            </a:endParaRPr>
          </a:p>
        </p:txBody>
      </p:sp>
      <p:pic>
        <p:nvPicPr>
          <p:cNvPr id="85" name="Google Shape;85;p17"/>
          <p:cNvPicPr preferRelativeResize="0"/>
          <p:nvPr/>
        </p:nvPicPr>
        <p:blipFill>
          <a:blip r:embed="rId3" cstate="print">
            <a:alphaModFix/>
          </a:blip>
          <a:stretch>
            <a:fillRect/>
          </a:stretch>
        </p:blipFill>
        <p:spPr>
          <a:xfrm>
            <a:off x="4742400" y="587200"/>
            <a:ext cx="4267200" cy="58711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a:solidFill>
                  <a:schemeClr val="accent5">
                    <a:lumMod val="75000"/>
                  </a:schemeClr>
                </a:solidFill>
              </a:rPr>
              <a:t>History of the </a:t>
            </a:r>
            <a:r>
              <a:rPr lang="en-US" b="1" dirty="0" smtClean="0">
                <a:solidFill>
                  <a:schemeClr val="accent5">
                    <a:lumMod val="75000"/>
                  </a:schemeClr>
                </a:solidFill>
              </a:rPr>
              <a:t>hospitality industry </a:t>
            </a:r>
            <a:r>
              <a:rPr lang="en-US" b="1" dirty="0">
                <a:solidFill>
                  <a:schemeClr val="accent5">
                    <a:lumMod val="75000"/>
                  </a:schemeClr>
                </a:solidFill>
              </a:rPr>
              <a:t>development in Armenia</a:t>
            </a:r>
            <a:endParaRPr lang="ru-RU" b="1" dirty="0">
              <a:solidFill>
                <a:schemeClr val="accent5">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762000"/>
            <a:ext cx="8077200" cy="2308324"/>
          </a:xfrm>
          <a:prstGeom prst="rect">
            <a:avLst/>
          </a:prstGeom>
        </p:spPr>
        <p:txBody>
          <a:bodyPr wrap="square">
            <a:spAutoFit/>
          </a:bodyPr>
          <a:lstStyle/>
          <a:p>
            <a:pPr algn="just"/>
            <a:r>
              <a:rPr lang="en-US" sz="2400" dirty="0"/>
              <a:t>Armenia is an ancient country with a unique history.</a:t>
            </a:r>
            <a:r>
              <a:rPr lang="ru-RU" sz="2400" dirty="0"/>
              <a:t> </a:t>
            </a:r>
            <a:r>
              <a:rPr lang="en-US" sz="2400" dirty="0"/>
              <a:t>There are many ancient architectural monuments (mostly dilapidated) preserved in Armenia, which may be of great interest to tourists. The history of Armenia is also reflected in ancient Armenian manuscripts stored in a unique museum-book depository - </a:t>
            </a:r>
            <a:r>
              <a:rPr lang="en-US" sz="2400" dirty="0" err="1"/>
              <a:t>Matenadaran</a:t>
            </a:r>
            <a:r>
              <a:rPr lang="en-US" sz="2400" dirty="0"/>
              <a:t>.</a:t>
            </a:r>
            <a:endParaRPr lang="ru-RU" sz="2400" dirty="0"/>
          </a:p>
        </p:txBody>
      </p:sp>
      <p:pic>
        <p:nvPicPr>
          <p:cNvPr id="6146" name="Picture 2" descr="https://upload.wikimedia.org/wikipedia/commons/8/81/Matenadaran_Yerevan_Armenia_msu-2018-2507.jpg"/>
          <p:cNvPicPr>
            <a:picLocks noChangeAspect="1" noChangeArrowheads="1"/>
          </p:cNvPicPr>
          <p:nvPr/>
        </p:nvPicPr>
        <p:blipFill>
          <a:blip r:embed="rId2" cstate="print"/>
          <a:srcRect/>
          <a:stretch>
            <a:fillRect/>
          </a:stretch>
        </p:blipFill>
        <p:spPr bwMode="auto">
          <a:xfrm>
            <a:off x="5181600" y="3124200"/>
            <a:ext cx="3428391" cy="2895600"/>
          </a:xfrm>
          <a:prstGeom prst="rect">
            <a:avLst/>
          </a:prstGeom>
          <a:noFill/>
          <a:effectLst>
            <a:softEdge rad="127000"/>
          </a:effectLst>
        </p:spPr>
      </p:pic>
      <p:pic>
        <p:nvPicPr>
          <p:cNvPr id="6148" name="Picture 4" descr="https://russia-artsakh.ru/sites/default/files/2021-02/kars-ani-foto-2.jpg"/>
          <p:cNvPicPr>
            <a:picLocks noChangeAspect="1" noChangeArrowheads="1"/>
          </p:cNvPicPr>
          <p:nvPr/>
        </p:nvPicPr>
        <p:blipFill>
          <a:blip r:embed="rId3" cstate="print"/>
          <a:srcRect l="7053" r="4789"/>
          <a:stretch>
            <a:fillRect/>
          </a:stretch>
        </p:blipFill>
        <p:spPr bwMode="auto">
          <a:xfrm>
            <a:off x="609600" y="3124200"/>
            <a:ext cx="3810000" cy="2895600"/>
          </a:xfrm>
          <a:prstGeom prst="rect">
            <a:avLst/>
          </a:prstGeom>
          <a:noFill/>
          <a:effectLst>
            <a:softEdge rad="127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43000"/>
            <a:ext cx="8496944" cy="3785652"/>
          </a:xfrm>
          <a:prstGeom prst="rect">
            <a:avLst/>
          </a:prstGeom>
        </p:spPr>
        <p:txBody>
          <a:bodyPr wrap="square">
            <a:spAutoFit/>
          </a:bodyPr>
          <a:lstStyle/>
          <a:p>
            <a:pPr algn="just"/>
            <a:r>
              <a:rPr lang="en-US" sz="2400" dirty="0"/>
              <a:t>In order to ensure a stable growth in the number of international tourists, the priority task is to promote Armenian tourism products on the international tourism market - by forming an idea of the Republic of Armenia as a country favorable and attractive for tourism, as well as integration into the international tourism market.</a:t>
            </a:r>
            <a:endParaRPr lang="ru-RU" sz="2400" dirty="0"/>
          </a:p>
          <a:p>
            <a:pPr algn="just"/>
            <a:endParaRPr lang="en-US" sz="2400" dirty="0"/>
          </a:p>
          <a:p>
            <a:pPr algn="just"/>
            <a:r>
              <a:rPr lang="en-US" sz="2400" dirty="0"/>
              <a:t>To solve this problem, the Armenian Tourism Development Agency (AART) CJSC was established in 2001, the main function of which is marketing and promotion of the tourism product of Armenia.</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838200"/>
            <a:ext cx="3542928" cy="3785652"/>
          </a:xfrm>
          <a:prstGeom prst="rect">
            <a:avLst/>
          </a:prstGeom>
        </p:spPr>
        <p:txBody>
          <a:bodyPr wrap="square">
            <a:spAutoFit/>
          </a:bodyPr>
          <a:lstStyle/>
          <a:p>
            <a:pPr algn="just"/>
            <a:r>
              <a:rPr lang="en-US" sz="2000" dirty="0"/>
              <a:t>In order to provide information and consulting services to tourists, the first tourist information center "Armenia" was established in 2001, which contains a lot of advertising materials and information necessary for tourists about Armenian tourist products, which increases the detailed awareness of tourists and facilitates emerging problems.</a:t>
            </a:r>
            <a:endParaRPr lang="ru-RU" sz="2000" dirty="0"/>
          </a:p>
        </p:txBody>
      </p:sp>
      <p:sp>
        <p:nvSpPr>
          <p:cNvPr id="3" name="Прямоугольник 2"/>
          <p:cNvSpPr/>
          <p:nvPr/>
        </p:nvSpPr>
        <p:spPr>
          <a:xfrm>
            <a:off x="1447800" y="4800600"/>
            <a:ext cx="6324600" cy="1569660"/>
          </a:xfrm>
          <a:prstGeom prst="rect">
            <a:avLst/>
          </a:prstGeom>
        </p:spPr>
        <p:txBody>
          <a:bodyPr wrap="square">
            <a:spAutoFit/>
          </a:bodyPr>
          <a:lstStyle/>
          <a:p>
            <a:pPr algn="just"/>
            <a:r>
              <a:rPr lang="en-US" sz="2400" dirty="0"/>
              <a:t>As part of the implementation of the marketing policy, Armenian tourism products are presented at major international tourism exhibitions and fairs</a:t>
            </a:r>
            <a:endParaRPr lang="ru-RU" sz="2400" dirty="0"/>
          </a:p>
        </p:txBody>
      </p:sp>
      <p:pic>
        <p:nvPicPr>
          <p:cNvPr id="4098" name="Picture 2" descr="https://avatars.mds.yandex.net/get-altay/4324851/2a00000179e6a2d508b5a04156e84b76ac1c/XXL"/>
          <p:cNvPicPr>
            <a:picLocks noChangeAspect="1" noChangeArrowheads="1"/>
          </p:cNvPicPr>
          <p:nvPr/>
        </p:nvPicPr>
        <p:blipFill>
          <a:blip r:embed="rId2" cstate="print"/>
          <a:srcRect/>
          <a:stretch>
            <a:fillRect/>
          </a:stretch>
        </p:blipFill>
        <p:spPr bwMode="auto">
          <a:xfrm>
            <a:off x="4114800" y="990600"/>
            <a:ext cx="4684012" cy="3124200"/>
          </a:xfrm>
          <a:prstGeom prst="rect">
            <a:avLst/>
          </a:prstGeom>
          <a:noFill/>
          <a:effectLst>
            <a:softEdge rad="1270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14400"/>
            <a:ext cx="8640960" cy="1569660"/>
          </a:xfrm>
          <a:prstGeom prst="rect">
            <a:avLst/>
          </a:prstGeom>
        </p:spPr>
        <p:txBody>
          <a:bodyPr wrap="square">
            <a:spAutoFit/>
          </a:bodyPr>
          <a:lstStyle/>
          <a:p>
            <a:pPr algn="just"/>
            <a:r>
              <a:rPr lang="en-US" sz="2400" dirty="0"/>
              <a:t>In order to conduct educational tours during 2005, tour operators from Belgium and Japan, as well as groups of journalists from leading newspapers and magazines in Europe specializing in tourism were invited to Armenia.</a:t>
            </a:r>
            <a:endParaRPr lang="ru-RU" sz="2400" dirty="0"/>
          </a:p>
        </p:txBody>
      </p:sp>
      <p:sp>
        <p:nvSpPr>
          <p:cNvPr id="3" name="Прямоугольник 2"/>
          <p:cNvSpPr/>
          <p:nvPr/>
        </p:nvSpPr>
        <p:spPr>
          <a:xfrm>
            <a:off x="395536" y="2819400"/>
            <a:ext cx="8496944" cy="2677656"/>
          </a:xfrm>
          <a:prstGeom prst="rect">
            <a:avLst/>
          </a:prstGeom>
        </p:spPr>
        <p:txBody>
          <a:bodyPr wrap="square">
            <a:spAutoFit/>
          </a:bodyPr>
          <a:lstStyle/>
          <a:p>
            <a:pPr algn="just"/>
            <a:r>
              <a:rPr lang="en-US" sz="2400" dirty="0"/>
              <a:t>Over the past 2006, within the framework of the annual tourism development program, the process of developing information and advertising support for the tourism sector continued: a lot of advertising materials were printed, participation in international tourism exhibitions was ensured, and since March 2007, advertising and informational videos about Armenia have been broadcast on CNN and </a:t>
            </a:r>
            <a:r>
              <a:rPr lang="en-US" sz="2400" dirty="0" err="1"/>
              <a:t>EuroNews</a:t>
            </a:r>
            <a:r>
              <a:rPr lang="en-US" sz="2400" dirty="0"/>
              <a:t> TV channels.</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548680"/>
            <a:ext cx="7315200" cy="1938992"/>
          </a:xfrm>
          <a:prstGeom prst="rect">
            <a:avLst/>
          </a:prstGeom>
        </p:spPr>
        <p:txBody>
          <a:bodyPr wrap="square">
            <a:spAutoFit/>
          </a:bodyPr>
          <a:lstStyle/>
          <a:p>
            <a:pPr algn="just"/>
            <a:r>
              <a:rPr lang="en-US" sz="2400" dirty="0"/>
              <a:t>The Fund for the Development of Tourism in Armenia operates in Yerevan. 41 travel agencies and 4 tour operators can provide services to tourists.33 limited liability companies are also engaged in tourism issues in Yerevan</a:t>
            </a:r>
            <a:r>
              <a:rPr lang="ru-RU" dirty="0"/>
              <a:t>. </a:t>
            </a:r>
          </a:p>
        </p:txBody>
      </p:sp>
      <p:pic>
        <p:nvPicPr>
          <p:cNvPr id="2050" name="Picture 2" descr="https://avatars.mds.yandex.net/get-altay/492546/2a00000160049aaf19d6efdc07bbb102020b/XXL"/>
          <p:cNvPicPr>
            <a:picLocks noChangeAspect="1" noChangeArrowheads="1"/>
          </p:cNvPicPr>
          <p:nvPr/>
        </p:nvPicPr>
        <p:blipFill>
          <a:blip r:embed="rId2" cstate="print"/>
          <a:srcRect/>
          <a:stretch>
            <a:fillRect/>
          </a:stretch>
        </p:blipFill>
        <p:spPr bwMode="auto">
          <a:xfrm>
            <a:off x="1259632" y="2420888"/>
            <a:ext cx="6397675" cy="3907160"/>
          </a:xfrm>
          <a:prstGeom prst="rect">
            <a:avLst/>
          </a:prstGeom>
          <a:noFill/>
          <a:effectLst>
            <a:softEdge rad="127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bidfortrip.com/uploads/0000/83/2021/01/18/tavush-hotel-1.jpg"/>
          <p:cNvPicPr>
            <a:picLocks noChangeAspect="1" noChangeArrowheads="1"/>
          </p:cNvPicPr>
          <p:nvPr/>
        </p:nvPicPr>
        <p:blipFill>
          <a:blip r:embed="rId2" cstate="print"/>
          <a:srcRect r="6725" b="10000"/>
          <a:stretch>
            <a:fillRect/>
          </a:stretch>
        </p:blipFill>
        <p:spPr bwMode="auto">
          <a:xfrm>
            <a:off x="533400" y="914400"/>
            <a:ext cx="4267200" cy="2743200"/>
          </a:xfrm>
          <a:prstGeom prst="rect">
            <a:avLst/>
          </a:prstGeom>
          <a:noFill/>
          <a:effectLst>
            <a:softEdge rad="127000"/>
          </a:effectLst>
        </p:spPr>
      </p:pic>
      <p:pic>
        <p:nvPicPr>
          <p:cNvPr id="32772" name="Picture 4" descr="https://tufenkianheritage.com/media/images/hotels/4/3661.jpg"/>
          <p:cNvPicPr>
            <a:picLocks noChangeAspect="1" noChangeArrowheads="1"/>
          </p:cNvPicPr>
          <p:nvPr/>
        </p:nvPicPr>
        <p:blipFill>
          <a:blip r:embed="rId3" cstate="print"/>
          <a:srcRect r="20313" b="2778"/>
          <a:stretch>
            <a:fillRect/>
          </a:stretch>
        </p:blipFill>
        <p:spPr bwMode="auto">
          <a:xfrm>
            <a:off x="4953000" y="914400"/>
            <a:ext cx="3886200" cy="2667000"/>
          </a:xfrm>
          <a:prstGeom prst="rect">
            <a:avLst/>
          </a:prstGeom>
          <a:noFill/>
          <a:effectLst>
            <a:softEdge rad="127000"/>
          </a:effectLst>
        </p:spPr>
      </p:pic>
      <p:pic>
        <p:nvPicPr>
          <p:cNvPr id="32774" name="Picture 6" descr="https://corporate.x-art.am/wp-content/uploads/2020/01/dvin-1536x1185.jpg"/>
          <p:cNvPicPr>
            <a:picLocks noChangeAspect="1" noChangeArrowheads="1"/>
          </p:cNvPicPr>
          <p:nvPr/>
        </p:nvPicPr>
        <p:blipFill>
          <a:blip r:embed="rId4" cstate="print"/>
          <a:srcRect t="7625" b="3420"/>
          <a:stretch>
            <a:fillRect/>
          </a:stretch>
        </p:blipFill>
        <p:spPr bwMode="auto">
          <a:xfrm>
            <a:off x="609600" y="3733800"/>
            <a:ext cx="4114800" cy="2747682"/>
          </a:xfrm>
          <a:prstGeom prst="rect">
            <a:avLst/>
          </a:prstGeom>
          <a:noFill/>
          <a:effectLst>
            <a:softEdge rad="127000"/>
          </a:effectLst>
        </p:spPr>
      </p:pic>
      <p:pic>
        <p:nvPicPr>
          <p:cNvPr id="32776" name="Picture 8" descr="https://tsarukyan.am/ru/wp-content/uploads/2017/01/46.jpg"/>
          <p:cNvPicPr>
            <a:picLocks noChangeAspect="1" noChangeArrowheads="1"/>
          </p:cNvPicPr>
          <p:nvPr/>
        </p:nvPicPr>
        <p:blipFill>
          <a:blip r:embed="rId5" cstate="print"/>
          <a:srcRect l="3276" t="12290" r="8259" b="1682"/>
          <a:stretch>
            <a:fillRect/>
          </a:stretch>
        </p:blipFill>
        <p:spPr bwMode="auto">
          <a:xfrm>
            <a:off x="4648200" y="3733800"/>
            <a:ext cx="4114800" cy="2819400"/>
          </a:xfrm>
          <a:prstGeom prst="rect">
            <a:avLst/>
          </a:prstGeom>
          <a:noFill/>
          <a:effectLst>
            <a:softEdge rad="127000"/>
          </a:effectLst>
        </p:spPr>
      </p:pic>
      <p:sp>
        <p:nvSpPr>
          <p:cNvPr id="6" name="Прямоугольник 5"/>
          <p:cNvSpPr/>
          <p:nvPr/>
        </p:nvSpPr>
        <p:spPr>
          <a:xfrm>
            <a:off x="3048000" y="381000"/>
            <a:ext cx="3393878" cy="523220"/>
          </a:xfrm>
          <a:prstGeom prst="rect">
            <a:avLst/>
          </a:prstGeom>
        </p:spPr>
        <p:txBody>
          <a:bodyPr wrap="none">
            <a:spAutoFit/>
          </a:bodyPr>
          <a:lstStyle/>
          <a:p>
            <a:r>
              <a:rPr lang="en-US" sz="2800" dirty="0"/>
              <a:t>Hotels in Armenia</a:t>
            </a:r>
            <a:endParaRPr lang="ru-RU"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1CEA1E7-B468-471E-9EAD-6CD40E2819CF}"/>
              </a:ext>
            </a:extLst>
          </p:cNvPr>
          <p:cNvSpPr txBox="1"/>
          <p:nvPr/>
        </p:nvSpPr>
        <p:spPr>
          <a:xfrm>
            <a:off x="1599611" y="548679"/>
            <a:ext cx="5746226" cy="1077218"/>
          </a:xfrm>
          <a:prstGeom prst="rect">
            <a:avLst/>
          </a:prstGeom>
          <a:noFill/>
        </p:spPr>
        <p:txBody>
          <a:bodyPr wrap="square">
            <a:spAutoFit/>
          </a:bodyPr>
          <a:lstStyle/>
          <a:p>
            <a:pPr algn="ctr"/>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History of the hospitality industry in India</a:t>
            </a:r>
            <a:endParaRPr lang="ru-RU"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cxnSp>
        <p:nvCxnSpPr>
          <p:cNvPr id="5" name="Прямая соединительная линия 4">
            <a:extLst>
              <a:ext uri="{FF2B5EF4-FFF2-40B4-BE49-F238E27FC236}">
                <a16:creationId xmlns="" xmlns:a16="http://schemas.microsoft.com/office/drawing/2014/main" id="{B742B8E2-552C-439D-A59E-D52058B86277}"/>
              </a:ext>
            </a:extLst>
          </p:cNvPr>
          <p:cNvCxnSpPr/>
          <p:nvPr/>
        </p:nvCxnSpPr>
        <p:spPr>
          <a:xfrm>
            <a:off x="6129780" y="664058"/>
            <a:ext cx="813062" cy="0"/>
          </a:xfrm>
          <a:prstGeom prst="line">
            <a:avLst/>
          </a:prstGeom>
          <a:ln w="28575">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Рисунок 10" descr="Самолет со сплошной заливкой">
            <a:extLst>
              <a:ext uri="{FF2B5EF4-FFF2-40B4-BE49-F238E27FC236}">
                <a16:creationId xmlns="" xmlns:a16="http://schemas.microsoft.com/office/drawing/2014/main" id="{56681EED-8CBC-4D03-8AB7-50722EBF1C4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rot="14056671">
            <a:off x="3640840" y="3307652"/>
            <a:ext cx="1657246" cy="1393826"/>
          </a:xfrm>
          <a:prstGeom prst="rect">
            <a:avLst/>
          </a:prstGeom>
        </p:spPr>
      </p:pic>
      <p:pic>
        <p:nvPicPr>
          <p:cNvPr id="7" name="Рисунок 6">
            <a:extLst>
              <a:ext uri="{FF2B5EF4-FFF2-40B4-BE49-F238E27FC236}">
                <a16:creationId xmlns="" xmlns:a16="http://schemas.microsoft.com/office/drawing/2014/main" id="{D7BBBD6F-B7F4-4196-887A-04E2879852F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2673" y="3332586"/>
            <a:ext cx="3085309" cy="2735639"/>
          </a:xfrm>
          <a:prstGeom prst="rect">
            <a:avLst/>
          </a:prstGeom>
        </p:spPr>
      </p:pic>
      <p:pic>
        <p:nvPicPr>
          <p:cNvPr id="13" name="Рисунок 12">
            <a:extLst>
              <a:ext uri="{FF2B5EF4-FFF2-40B4-BE49-F238E27FC236}">
                <a16:creationId xmlns="" xmlns:a16="http://schemas.microsoft.com/office/drawing/2014/main" id="{32F8CA27-357B-4375-AEFB-26135CA0A51D}"/>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580112" y="2060848"/>
            <a:ext cx="3188290" cy="2457640"/>
          </a:xfrm>
          <a:prstGeom prst="rect">
            <a:avLst/>
          </a:prstGeom>
        </p:spPr>
      </p:pic>
    </p:spTree>
    <p:extLst>
      <p:ext uri="{BB962C8B-B14F-4D97-AF65-F5344CB8AC3E}">
        <p14:creationId xmlns="" xmlns:p14="http://schemas.microsoft.com/office/powerpoint/2010/main" val="52407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2066" y="6429396"/>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51520" y="332656"/>
            <a:ext cx="4896544" cy="6340197"/>
          </a:xfrm>
          <a:prstGeom prst="rect">
            <a:avLst/>
          </a:prstGeom>
          <a:noFill/>
        </p:spPr>
        <p:txBody>
          <a:bodyPr wrap="square" rtlCol="0">
            <a:spAutoFit/>
          </a:bodyPr>
          <a:lstStyle/>
          <a:p>
            <a:r>
              <a:rPr lang="en-US" sz="2800" b="1" dirty="0" smtClean="0">
                <a:solidFill>
                  <a:schemeClr val="accent6">
                    <a:lumMod val="60000"/>
                    <a:lumOff val="40000"/>
                  </a:schemeClr>
                </a:solidFill>
                <a:latin typeface="+mj-lt"/>
              </a:rPr>
              <a:t>Vocabulary list</a:t>
            </a:r>
          </a:p>
          <a:p>
            <a:r>
              <a:rPr lang="en-US" b="1" dirty="0" smtClean="0">
                <a:solidFill>
                  <a:srgbClr val="0070C0"/>
                </a:solidFill>
                <a:latin typeface="+mj-lt"/>
              </a:rPr>
              <a:t>hospitality </a:t>
            </a:r>
            <a:r>
              <a:rPr lang="ru-RU" b="1" dirty="0" smtClean="0">
                <a:solidFill>
                  <a:srgbClr val="0070C0"/>
                </a:solidFill>
                <a:latin typeface="+mj-lt"/>
              </a:rPr>
              <a:t>гостеприимство</a:t>
            </a:r>
          </a:p>
          <a:p>
            <a:r>
              <a:rPr lang="en-US" b="1" dirty="0" smtClean="0">
                <a:solidFill>
                  <a:srgbClr val="0070C0"/>
                </a:solidFill>
                <a:latin typeface="+mj-lt"/>
              </a:rPr>
              <a:t>to be bundled together </a:t>
            </a:r>
            <a:r>
              <a:rPr lang="en-US" b="1" dirty="0" err="1" smtClean="0">
                <a:solidFill>
                  <a:srgbClr val="0070C0"/>
                </a:solidFill>
                <a:latin typeface="+mj-lt"/>
              </a:rPr>
              <a:t>быть</a:t>
            </a:r>
            <a:r>
              <a:rPr lang="en-US" b="1" dirty="0" smtClean="0">
                <a:solidFill>
                  <a:srgbClr val="0070C0"/>
                </a:solidFill>
                <a:latin typeface="+mj-lt"/>
              </a:rPr>
              <a:t> </a:t>
            </a:r>
            <a:r>
              <a:rPr lang="en-US" b="1" dirty="0" err="1" smtClean="0">
                <a:solidFill>
                  <a:srgbClr val="0070C0"/>
                </a:solidFill>
                <a:latin typeface="+mj-lt"/>
              </a:rPr>
              <a:t>взаимосвязанным</a:t>
            </a:r>
            <a:endParaRPr lang="en-US" b="1" dirty="0" smtClean="0">
              <a:solidFill>
                <a:srgbClr val="0070C0"/>
              </a:solidFill>
              <a:latin typeface="+mj-lt"/>
            </a:endParaRPr>
          </a:p>
          <a:p>
            <a:r>
              <a:rPr lang="en-US" b="1" dirty="0" smtClean="0">
                <a:solidFill>
                  <a:srgbClr val="0070C0"/>
                </a:solidFill>
                <a:latin typeface="+mj-lt"/>
              </a:rPr>
              <a:t>to provide </a:t>
            </a:r>
            <a:r>
              <a:rPr lang="ru-RU" b="1" dirty="0" smtClean="0">
                <a:solidFill>
                  <a:srgbClr val="0070C0"/>
                </a:solidFill>
                <a:latin typeface="+mj-lt"/>
              </a:rPr>
              <a:t>обеспечивать</a:t>
            </a:r>
          </a:p>
          <a:p>
            <a:r>
              <a:rPr lang="en-US" b="1" dirty="0" smtClean="0">
                <a:solidFill>
                  <a:srgbClr val="0070C0"/>
                </a:solidFill>
                <a:latin typeface="+mj-lt"/>
              </a:rPr>
              <a:t>weary </a:t>
            </a:r>
            <a:r>
              <a:rPr lang="ru-RU" b="1" dirty="0" smtClean="0">
                <a:solidFill>
                  <a:srgbClr val="0070C0"/>
                </a:solidFill>
                <a:latin typeface="+mj-lt"/>
              </a:rPr>
              <a:t>уставший</a:t>
            </a:r>
          </a:p>
          <a:p>
            <a:r>
              <a:rPr lang="en-US" b="1" dirty="0" smtClean="0">
                <a:solidFill>
                  <a:srgbClr val="0070C0"/>
                </a:solidFill>
                <a:latin typeface="+mj-lt"/>
              </a:rPr>
              <a:t>increased </a:t>
            </a:r>
            <a:r>
              <a:rPr lang="ru-RU" b="1" dirty="0" smtClean="0">
                <a:solidFill>
                  <a:srgbClr val="0070C0"/>
                </a:solidFill>
                <a:latin typeface="+mj-lt"/>
              </a:rPr>
              <a:t>возросший</a:t>
            </a:r>
          </a:p>
          <a:p>
            <a:r>
              <a:rPr lang="en-US" b="1" dirty="0" smtClean="0">
                <a:solidFill>
                  <a:srgbClr val="0070C0"/>
                </a:solidFill>
                <a:latin typeface="+mj-lt"/>
              </a:rPr>
              <a:t>response </a:t>
            </a:r>
            <a:r>
              <a:rPr lang="ru-RU" b="1" dirty="0" smtClean="0">
                <a:solidFill>
                  <a:srgbClr val="0070C0"/>
                </a:solidFill>
                <a:latin typeface="+mj-lt"/>
              </a:rPr>
              <a:t>ответ</a:t>
            </a:r>
          </a:p>
          <a:p>
            <a:r>
              <a:rPr lang="en-US" b="1" dirty="0" smtClean="0">
                <a:solidFill>
                  <a:srgbClr val="0070C0"/>
                </a:solidFill>
                <a:latin typeface="+mj-lt"/>
              </a:rPr>
              <a:t>to influence </a:t>
            </a:r>
            <a:r>
              <a:rPr lang="ru-RU" b="1" dirty="0" smtClean="0">
                <a:solidFill>
                  <a:srgbClr val="0070C0"/>
                </a:solidFill>
                <a:latin typeface="+mj-lt"/>
              </a:rPr>
              <a:t>влиять</a:t>
            </a:r>
          </a:p>
          <a:p>
            <a:r>
              <a:rPr lang="en-US" b="1" dirty="0" smtClean="0">
                <a:solidFill>
                  <a:srgbClr val="0070C0"/>
                </a:solidFill>
                <a:latin typeface="+mj-lt"/>
              </a:rPr>
              <a:t>leisure </a:t>
            </a:r>
            <a:r>
              <a:rPr lang="ru-RU" b="1" dirty="0" smtClean="0">
                <a:solidFill>
                  <a:srgbClr val="0070C0"/>
                </a:solidFill>
                <a:latin typeface="+mj-lt"/>
              </a:rPr>
              <a:t>отдых, досуг</a:t>
            </a:r>
          </a:p>
          <a:p>
            <a:r>
              <a:rPr lang="en-US" b="1" dirty="0" smtClean="0">
                <a:solidFill>
                  <a:srgbClr val="0070C0"/>
                </a:solidFill>
                <a:latin typeface="+mj-lt"/>
              </a:rPr>
              <a:t>inn </a:t>
            </a:r>
            <a:r>
              <a:rPr lang="ru-RU" b="1" dirty="0" smtClean="0">
                <a:solidFill>
                  <a:srgbClr val="0070C0"/>
                </a:solidFill>
                <a:latin typeface="+mj-lt"/>
              </a:rPr>
              <a:t>таверна</a:t>
            </a:r>
          </a:p>
          <a:p>
            <a:r>
              <a:rPr lang="en-US" b="1" dirty="0" smtClean="0">
                <a:solidFill>
                  <a:srgbClr val="0070C0"/>
                </a:solidFill>
                <a:latin typeface="+mj-lt"/>
              </a:rPr>
              <a:t>to appear </a:t>
            </a:r>
            <a:r>
              <a:rPr lang="ru-RU" b="1" dirty="0" smtClean="0">
                <a:solidFill>
                  <a:srgbClr val="0070C0"/>
                </a:solidFill>
                <a:latin typeface="+mj-lt"/>
              </a:rPr>
              <a:t>появляться</a:t>
            </a:r>
          </a:p>
          <a:p>
            <a:r>
              <a:rPr lang="en-US" b="1" dirty="0" smtClean="0">
                <a:solidFill>
                  <a:srgbClr val="0070C0"/>
                </a:solidFill>
                <a:latin typeface="+mj-lt"/>
              </a:rPr>
              <a:t>to create </a:t>
            </a:r>
            <a:r>
              <a:rPr lang="ru-RU" b="1" dirty="0" smtClean="0">
                <a:solidFill>
                  <a:srgbClr val="0070C0"/>
                </a:solidFill>
                <a:latin typeface="+mj-lt"/>
              </a:rPr>
              <a:t>создавать</a:t>
            </a:r>
          </a:p>
          <a:p>
            <a:r>
              <a:rPr lang="en-US" b="1" dirty="0" smtClean="0">
                <a:solidFill>
                  <a:srgbClr val="0070C0"/>
                </a:solidFill>
                <a:latin typeface="+mj-lt"/>
              </a:rPr>
              <a:t>hierarchy </a:t>
            </a:r>
            <a:r>
              <a:rPr lang="ru-RU" b="1" dirty="0" smtClean="0">
                <a:solidFill>
                  <a:srgbClr val="0070C0"/>
                </a:solidFill>
                <a:latin typeface="+mj-lt"/>
              </a:rPr>
              <a:t>иерархия</a:t>
            </a:r>
          </a:p>
          <a:p>
            <a:r>
              <a:rPr lang="en-US" b="1" dirty="0" smtClean="0">
                <a:solidFill>
                  <a:srgbClr val="0070C0"/>
                </a:solidFill>
                <a:latin typeface="+mj-lt"/>
              </a:rPr>
              <a:t>culinary </a:t>
            </a:r>
            <a:r>
              <a:rPr lang="ru-RU" b="1" dirty="0" smtClean="0">
                <a:solidFill>
                  <a:srgbClr val="0070C0"/>
                </a:solidFill>
                <a:latin typeface="+mj-lt"/>
              </a:rPr>
              <a:t>кулинарный</a:t>
            </a:r>
          </a:p>
          <a:p>
            <a:r>
              <a:rPr lang="en-US" b="1" dirty="0" smtClean="0">
                <a:solidFill>
                  <a:srgbClr val="0070C0"/>
                </a:solidFill>
                <a:latin typeface="+mj-lt"/>
              </a:rPr>
              <a:t>chef </a:t>
            </a:r>
            <a:r>
              <a:rPr lang="ru-RU" b="1" dirty="0" err="1" smtClean="0">
                <a:solidFill>
                  <a:srgbClr val="0070C0"/>
                </a:solidFill>
                <a:latin typeface="+mj-lt"/>
              </a:rPr>
              <a:t>шефповар</a:t>
            </a:r>
            <a:endParaRPr lang="ru-RU" b="1" dirty="0" smtClean="0">
              <a:solidFill>
                <a:srgbClr val="0070C0"/>
              </a:solidFill>
              <a:latin typeface="+mj-lt"/>
            </a:endParaRPr>
          </a:p>
          <a:p>
            <a:r>
              <a:rPr lang="en-US" b="1" dirty="0" smtClean="0">
                <a:solidFill>
                  <a:srgbClr val="0070C0"/>
                </a:solidFill>
                <a:latin typeface="+mj-lt"/>
              </a:rPr>
              <a:t>explosion </a:t>
            </a:r>
            <a:r>
              <a:rPr lang="ru-RU" b="1" dirty="0" smtClean="0">
                <a:solidFill>
                  <a:srgbClr val="0070C0"/>
                </a:solidFill>
                <a:latin typeface="+mj-lt"/>
              </a:rPr>
              <a:t>взрыв, быстрый рост</a:t>
            </a:r>
          </a:p>
          <a:p>
            <a:r>
              <a:rPr lang="en-US" b="1" dirty="0" smtClean="0">
                <a:solidFill>
                  <a:srgbClr val="0070C0"/>
                </a:solidFill>
                <a:latin typeface="+mj-lt"/>
              </a:rPr>
              <a:t>luxury </a:t>
            </a:r>
            <a:r>
              <a:rPr lang="ru-RU" b="1" dirty="0" smtClean="0">
                <a:solidFill>
                  <a:srgbClr val="0070C0"/>
                </a:solidFill>
                <a:latin typeface="+mj-lt"/>
              </a:rPr>
              <a:t>роскошь</a:t>
            </a:r>
          </a:p>
          <a:p>
            <a:r>
              <a:rPr lang="en-US" b="1" dirty="0" smtClean="0">
                <a:solidFill>
                  <a:srgbClr val="0070C0"/>
                </a:solidFill>
                <a:latin typeface="+mj-lt"/>
              </a:rPr>
              <a:t>to cater to </a:t>
            </a:r>
            <a:r>
              <a:rPr lang="ru-RU" b="1" dirty="0" smtClean="0">
                <a:solidFill>
                  <a:srgbClr val="0070C0"/>
                </a:solidFill>
                <a:latin typeface="+mj-lt"/>
              </a:rPr>
              <a:t>обслуживать</a:t>
            </a:r>
          </a:p>
          <a:p>
            <a:r>
              <a:rPr lang="en-US" b="1" dirty="0" smtClean="0">
                <a:solidFill>
                  <a:srgbClr val="0070C0"/>
                </a:solidFill>
                <a:latin typeface="+mj-lt"/>
              </a:rPr>
              <a:t>to introduce </a:t>
            </a:r>
            <a:r>
              <a:rPr lang="ru-RU" b="1" dirty="0" smtClean="0">
                <a:solidFill>
                  <a:srgbClr val="0070C0"/>
                </a:solidFill>
                <a:latin typeface="+mj-lt"/>
              </a:rPr>
              <a:t>представлять</a:t>
            </a:r>
          </a:p>
          <a:p>
            <a:r>
              <a:rPr lang="en-US" b="1" dirty="0" smtClean="0">
                <a:solidFill>
                  <a:srgbClr val="0070C0"/>
                </a:solidFill>
                <a:latin typeface="+mj-lt"/>
              </a:rPr>
              <a:t>convenience </a:t>
            </a:r>
            <a:r>
              <a:rPr lang="ru-RU" b="1" dirty="0" smtClean="0">
                <a:solidFill>
                  <a:srgbClr val="0070C0"/>
                </a:solidFill>
                <a:latin typeface="+mj-lt"/>
              </a:rPr>
              <a:t>удобство</a:t>
            </a:r>
          </a:p>
          <a:p>
            <a:r>
              <a:rPr lang="ru-RU" b="1" dirty="0" err="1" smtClean="0">
                <a:solidFill>
                  <a:srgbClr val="0070C0"/>
                </a:solidFill>
                <a:latin typeface="+mj-lt"/>
              </a:rPr>
              <a:t>private</a:t>
            </a:r>
            <a:r>
              <a:rPr lang="ru-RU" b="1" dirty="0" smtClean="0">
                <a:solidFill>
                  <a:srgbClr val="0070C0"/>
                </a:solidFill>
                <a:latin typeface="+mj-lt"/>
              </a:rPr>
              <a:t> </a:t>
            </a:r>
            <a:r>
              <a:rPr lang="ru-RU" b="1" dirty="0" err="1" smtClean="0">
                <a:solidFill>
                  <a:srgbClr val="0070C0"/>
                </a:solidFill>
                <a:latin typeface="+mj-lt"/>
              </a:rPr>
              <a:t>bathroom</a:t>
            </a:r>
            <a:r>
              <a:rPr lang="ru-RU" b="1" dirty="0" smtClean="0">
                <a:solidFill>
                  <a:srgbClr val="0070C0"/>
                </a:solidFill>
                <a:latin typeface="+mj-lt"/>
              </a:rPr>
              <a:t> ванная комната в номере</a:t>
            </a:r>
          </a:p>
          <a:p>
            <a:r>
              <a:rPr lang="en-US" b="1" dirty="0" smtClean="0">
                <a:solidFill>
                  <a:srgbClr val="0070C0"/>
                </a:solidFill>
                <a:latin typeface="+mj-lt"/>
              </a:rPr>
              <a:t>advance </a:t>
            </a:r>
            <a:r>
              <a:rPr lang="ru-RU" b="1" dirty="0" smtClean="0">
                <a:solidFill>
                  <a:srgbClr val="0070C0"/>
                </a:solidFill>
                <a:latin typeface="+mj-lt"/>
              </a:rPr>
              <a:t>успех, прогресс</a:t>
            </a:r>
          </a:p>
        </p:txBody>
      </p:sp>
      <p:sp>
        <p:nvSpPr>
          <p:cNvPr id="7" name="TextBox 6"/>
          <p:cNvSpPr txBox="1"/>
          <p:nvPr/>
        </p:nvSpPr>
        <p:spPr>
          <a:xfrm>
            <a:off x="5148064" y="485056"/>
            <a:ext cx="3672408" cy="2585323"/>
          </a:xfrm>
          <a:prstGeom prst="rect">
            <a:avLst/>
          </a:prstGeom>
          <a:noFill/>
        </p:spPr>
        <p:txBody>
          <a:bodyPr wrap="square" rtlCol="0">
            <a:spAutoFit/>
          </a:bodyPr>
          <a:lstStyle/>
          <a:p>
            <a:endParaRPr lang="ru-RU" b="1" dirty="0" smtClean="0">
              <a:latin typeface="+mj-lt"/>
            </a:endParaRPr>
          </a:p>
          <a:p>
            <a:r>
              <a:rPr lang="en-US" b="1" dirty="0" smtClean="0">
                <a:solidFill>
                  <a:srgbClr val="0070C0"/>
                </a:solidFill>
                <a:latin typeface="+mj-lt"/>
              </a:rPr>
              <a:t>to allow </a:t>
            </a:r>
            <a:r>
              <a:rPr lang="ru-RU" b="1" dirty="0" smtClean="0">
                <a:solidFill>
                  <a:srgbClr val="0070C0"/>
                </a:solidFill>
                <a:latin typeface="+mj-lt"/>
              </a:rPr>
              <a:t>позволять</a:t>
            </a:r>
          </a:p>
          <a:p>
            <a:r>
              <a:rPr lang="en-US" b="1" dirty="0" smtClean="0">
                <a:solidFill>
                  <a:srgbClr val="0070C0"/>
                </a:solidFill>
                <a:latin typeface="+mj-lt"/>
              </a:rPr>
              <a:t>to dominate </a:t>
            </a:r>
            <a:r>
              <a:rPr lang="ru-RU" b="1" dirty="0" smtClean="0">
                <a:solidFill>
                  <a:srgbClr val="0070C0"/>
                </a:solidFill>
                <a:latin typeface="+mj-lt"/>
              </a:rPr>
              <a:t>доминировать</a:t>
            </a:r>
          </a:p>
          <a:p>
            <a:r>
              <a:rPr lang="en-US" b="1" dirty="0" smtClean="0">
                <a:solidFill>
                  <a:srgbClr val="0070C0"/>
                </a:solidFill>
                <a:latin typeface="+mj-lt"/>
              </a:rPr>
              <a:t>to consider </a:t>
            </a:r>
            <a:r>
              <a:rPr lang="ru-RU" b="1" dirty="0" smtClean="0">
                <a:solidFill>
                  <a:srgbClr val="0070C0"/>
                </a:solidFill>
                <a:latin typeface="+mj-lt"/>
              </a:rPr>
              <a:t>рассматривать</a:t>
            </a:r>
          </a:p>
          <a:p>
            <a:r>
              <a:rPr lang="en-US" b="1" dirty="0" smtClean="0">
                <a:solidFill>
                  <a:srgbClr val="0070C0"/>
                </a:solidFill>
                <a:latin typeface="+mj-lt"/>
              </a:rPr>
              <a:t>to experience </a:t>
            </a:r>
            <a:r>
              <a:rPr lang="ru-RU" b="1" dirty="0" smtClean="0">
                <a:solidFill>
                  <a:srgbClr val="0070C0"/>
                </a:solidFill>
                <a:latin typeface="+mj-lt"/>
              </a:rPr>
              <a:t>испытывать</a:t>
            </a:r>
          </a:p>
          <a:p>
            <a:r>
              <a:rPr lang="en-US" b="1" dirty="0" smtClean="0">
                <a:solidFill>
                  <a:srgbClr val="0070C0"/>
                </a:solidFill>
                <a:latin typeface="+mj-lt"/>
              </a:rPr>
              <a:t>due to </a:t>
            </a:r>
            <a:r>
              <a:rPr lang="ru-RU" b="1" dirty="0" smtClean="0">
                <a:solidFill>
                  <a:srgbClr val="0070C0"/>
                </a:solidFill>
                <a:latin typeface="+mj-lt"/>
              </a:rPr>
              <a:t>благодаря, </a:t>
            </a:r>
            <a:r>
              <a:rPr lang="ru-RU" b="1" dirty="0" err="1" smtClean="0">
                <a:solidFill>
                  <a:srgbClr val="0070C0"/>
                </a:solidFill>
                <a:latin typeface="+mj-lt"/>
              </a:rPr>
              <a:t>изза</a:t>
            </a:r>
            <a:endParaRPr lang="ru-RU" b="1" dirty="0" smtClean="0">
              <a:solidFill>
                <a:srgbClr val="0070C0"/>
              </a:solidFill>
              <a:latin typeface="+mj-lt"/>
            </a:endParaRPr>
          </a:p>
          <a:p>
            <a:r>
              <a:rPr lang="en-US" b="1" dirty="0" smtClean="0">
                <a:solidFill>
                  <a:srgbClr val="0070C0"/>
                </a:solidFill>
                <a:latin typeface="+mj-lt"/>
              </a:rPr>
              <a:t>salary </a:t>
            </a:r>
            <a:r>
              <a:rPr lang="ru-RU" b="1" dirty="0" smtClean="0">
                <a:solidFill>
                  <a:srgbClr val="0070C0"/>
                </a:solidFill>
                <a:latin typeface="+mj-lt"/>
              </a:rPr>
              <a:t>зарплата</a:t>
            </a:r>
          </a:p>
          <a:p>
            <a:r>
              <a:rPr lang="en-US" b="1" dirty="0" smtClean="0">
                <a:solidFill>
                  <a:srgbClr val="0070C0"/>
                </a:solidFill>
                <a:latin typeface="+mj-lt"/>
              </a:rPr>
              <a:t>retirement </a:t>
            </a:r>
            <a:r>
              <a:rPr lang="ru-RU" b="1" dirty="0" smtClean="0">
                <a:solidFill>
                  <a:srgbClr val="0070C0"/>
                </a:solidFill>
                <a:latin typeface="+mj-lt"/>
              </a:rPr>
              <a:t>пенсия</a:t>
            </a:r>
          </a:p>
          <a:p>
            <a:r>
              <a:rPr lang="en-US" b="1" dirty="0" smtClean="0">
                <a:solidFill>
                  <a:srgbClr val="0070C0"/>
                </a:solidFill>
                <a:latin typeface="+mj-lt"/>
              </a:rPr>
              <a:t>to remain </a:t>
            </a:r>
            <a:r>
              <a:rPr lang="ru-RU" b="1" dirty="0" smtClean="0">
                <a:solidFill>
                  <a:srgbClr val="0070C0"/>
                </a:solidFill>
                <a:latin typeface="+mj-lt"/>
              </a:rPr>
              <a:t>оставаться</a:t>
            </a:r>
            <a:endParaRPr lang="ru-RU" dirty="0">
              <a:solidFill>
                <a:srgbClr val="0070C0"/>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EF454C-5906-4EE4-A743-D597D7241003}"/>
              </a:ext>
            </a:extLst>
          </p:cNvPr>
          <p:cNvSpPr txBox="1"/>
          <p:nvPr/>
        </p:nvSpPr>
        <p:spPr>
          <a:xfrm>
            <a:off x="500798" y="2741150"/>
            <a:ext cx="3567146" cy="1938992"/>
          </a:xfrm>
          <a:prstGeom prst="rect">
            <a:avLst/>
          </a:prstGeom>
          <a:noFill/>
        </p:spPr>
        <p:txBody>
          <a:bodyPr wrap="square">
            <a:spAutoFit/>
          </a:bodyPr>
          <a:lstStyle/>
          <a:p>
            <a:r>
              <a:rPr lang="en-US" sz="2000" dirty="0">
                <a:solidFill>
                  <a:schemeClr val="accent1">
                    <a:lumMod val="50000"/>
                  </a:schemeClr>
                </a:solidFill>
                <a:latin typeface="Times New Roman" panose="02020603050405020304" pitchFamily="18" charset="0"/>
                <a:cs typeface="Times New Roman" panose="02020603050405020304" pitchFamily="18" charset="0"/>
              </a:rPr>
              <a:t>Firstly, simply because in such an exotic India for us, the rest turns out to be more complete. Climate,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nature</a:t>
            </a:r>
            <a:r>
              <a:rPr lang="en-US" sz="2000" dirty="0">
                <a:solidFill>
                  <a:schemeClr val="accent1">
                    <a:lumMod val="50000"/>
                  </a:schemeClr>
                </a:solidFill>
                <a:latin typeface="Times New Roman" panose="02020603050405020304" pitchFamily="18" charset="0"/>
                <a:cs typeface="Times New Roman" panose="02020603050405020304" pitchFamily="18" charset="0"/>
              </a:rPr>
              <a:t>, local population, other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culture</a:t>
            </a:r>
            <a:r>
              <a:rPr lang="en-US" sz="2000" dirty="0">
                <a:solidFill>
                  <a:schemeClr val="accent1">
                    <a:lumMod val="50000"/>
                  </a:schemeClr>
                </a:solidFill>
                <a:latin typeface="Times New Roman" panose="02020603050405020304" pitchFamily="18" charset="0"/>
                <a:cs typeface="Times New Roman" panose="02020603050405020304" pitchFamily="18" charset="0"/>
              </a:rPr>
              <a:t> and customs</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a:extLst>
              <a:ext uri="{FF2B5EF4-FFF2-40B4-BE49-F238E27FC236}">
                <a16:creationId xmlns="" xmlns:a16="http://schemas.microsoft.com/office/drawing/2014/main" id="{AD2AA770-EB18-4A0F-B5A5-A31E02D1472A}"/>
              </a:ext>
            </a:extLst>
          </p:cNvPr>
          <p:cNvCxnSpPr>
            <a:cxnSpLocks/>
          </p:cNvCxnSpPr>
          <p:nvPr/>
        </p:nvCxnSpPr>
        <p:spPr>
          <a:xfrm>
            <a:off x="3527982" y="507937"/>
            <a:ext cx="2311923" cy="0"/>
          </a:xfrm>
          <a:prstGeom prst="line">
            <a:avLst/>
          </a:prstGeom>
          <a:ln w="28575">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7987C966-42A2-493A-8992-EEE18D302E5B}"/>
              </a:ext>
            </a:extLst>
          </p:cNvPr>
          <p:cNvSpPr txBox="1"/>
          <p:nvPr/>
        </p:nvSpPr>
        <p:spPr>
          <a:xfrm>
            <a:off x="4683944" y="563294"/>
            <a:ext cx="4479100" cy="3170099"/>
          </a:xfrm>
          <a:prstGeom prst="rect">
            <a:avLst/>
          </a:prstGeom>
          <a:noFill/>
        </p:spPr>
        <p:txBody>
          <a:bodyPr wrap="square">
            <a:spAutoFit/>
          </a:bodyPr>
          <a:lstStyle/>
          <a:p>
            <a:r>
              <a:rPr lang="en-US" sz="2000" dirty="0">
                <a:solidFill>
                  <a:schemeClr val="accent1">
                    <a:lumMod val="50000"/>
                  </a:schemeClr>
                </a:solidFill>
                <a:latin typeface="Times New Roman" panose="02020603050405020304" pitchFamily="18" charset="0"/>
                <a:cs typeface="Times New Roman" panose="02020603050405020304" pitchFamily="18" charset="0"/>
              </a:rPr>
              <a:t>India is an incredibly beautiful country. It is as if she was transferred from the world of dreams to reality: majestic palaces, ancient temples, jungles with lush vegetation, huge waterfalls with crystal water, Indian women in bright saris... In addition, do not forget that it is here that the three most famous sights in the world are located: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Taj Mahal</a:t>
            </a:r>
            <a:r>
              <a:rPr lang="en-US" sz="2000" dirty="0">
                <a:solidFill>
                  <a:schemeClr val="accent1">
                    <a:lumMod val="50000"/>
                  </a:schemeClr>
                </a:solidFill>
                <a:latin typeface="Times New Roman" panose="02020603050405020304" pitchFamily="18" charset="0"/>
                <a:cs typeface="Times New Roman" panose="02020603050405020304" pitchFamily="18" charset="0"/>
              </a:rPr>
              <a:t>, Himalayas,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Ganges</a:t>
            </a:r>
            <a:r>
              <a:rPr lang="en-US" sz="2000" dirty="0">
                <a:solidFill>
                  <a:schemeClr val="accent1">
                    <a:lumMod val="50000"/>
                  </a:schemeClr>
                </a:solidFill>
                <a:latin typeface="Times New Roman" panose="02020603050405020304" pitchFamily="18" charset="0"/>
                <a:cs typeface="Times New Roman" panose="02020603050405020304" pitchFamily="18" charset="0"/>
              </a:rPr>
              <a:t>!</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 xmlns:a16="http://schemas.microsoft.com/office/drawing/2014/main" id="{F329B4B5-D4E5-48EA-A374-AD15B1AFFAE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7664" y="4725144"/>
            <a:ext cx="2664296" cy="1998223"/>
          </a:xfrm>
          <a:prstGeom prst="rect">
            <a:avLst/>
          </a:prstGeom>
        </p:spPr>
      </p:pic>
      <p:pic>
        <p:nvPicPr>
          <p:cNvPr id="13" name="Рисунок 12">
            <a:extLst>
              <a:ext uri="{FF2B5EF4-FFF2-40B4-BE49-F238E27FC236}">
                <a16:creationId xmlns="" xmlns:a16="http://schemas.microsoft.com/office/drawing/2014/main" id="{A411E72F-8984-4307-8F79-8F08BD1BC5F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4289" y="484245"/>
            <a:ext cx="2813723" cy="2150934"/>
          </a:xfrm>
          <a:prstGeom prst="rect">
            <a:avLst/>
          </a:prstGeom>
        </p:spPr>
      </p:pic>
      <p:pic>
        <p:nvPicPr>
          <p:cNvPr id="15" name="Рисунок 14">
            <a:extLst>
              <a:ext uri="{FF2B5EF4-FFF2-40B4-BE49-F238E27FC236}">
                <a16:creationId xmlns="" xmlns:a16="http://schemas.microsoft.com/office/drawing/2014/main" id="{9283B524-7EAB-4E5F-AE0C-9C01606D092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76256" y="4653136"/>
            <a:ext cx="2063034" cy="2063034"/>
          </a:xfrm>
          <a:prstGeom prst="rect">
            <a:avLst/>
          </a:prstGeom>
        </p:spPr>
      </p:pic>
      <p:pic>
        <p:nvPicPr>
          <p:cNvPr id="17" name="Рисунок 16">
            <a:extLst>
              <a:ext uri="{FF2B5EF4-FFF2-40B4-BE49-F238E27FC236}">
                <a16:creationId xmlns="" xmlns:a16="http://schemas.microsoft.com/office/drawing/2014/main" id="{3414E375-3DB3-4013-AA03-9EA9D05FC67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16016" y="3717032"/>
            <a:ext cx="2884537" cy="1825601"/>
          </a:xfrm>
          <a:prstGeom prst="rect">
            <a:avLst/>
          </a:prstGeom>
        </p:spPr>
      </p:pic>
      <p:sp>
        <p:nvSpPr>
          <p:cNvPr id="19" name="TextBox 18">
            <a:extLst>
              <a:ext uri="{FF2B5EF4-FFF2-40B4-BE49-F238E27FC236}">
                <a16:creationId xmlns="" xmlns:a16="http://schemas.microsoft.com/office/drawing/2014/main" id="{E1B4BDAC-BCB8-45CD-9FFE-9002BF2F1E1C}"/>
              </a:ext>
            </a:extLst>
          </p:cNvPr>
          <p:cNvSpPr txBox="1"/>
          <p:nvPr/>
        </p:nvSpPr>
        <p:spPr>
          <a:xfrm>
            <a:off x="3414892" y="68304"/>
            <a:ext cx="2644283" cy="830997"/>
          </a:xfrm>
          <a:prstGeom prst="rect">
            <a:avLst/>
          </a:prstGeom>
          <a:noFill/>
        </p:spPr>
        <p:txBody>
          <a:bodyPr wrap="square">
            <a:spAutoFi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What attracts us to India!? </a:t>
            </a:r>
            <a:endParaRPr lang="ru-RU" sz="2400" dirty="0"/>
          </a:p>
        </p:txBody>
      </p:sp>
      <p:cxnSp>
        <p:nvCxnSpPr>
          <p:cNvPr id="23" name="Прямая соединительная линия 22">
            <a:extLst>
              <a:ext uri="{FF2B5EF4-FFF2-40B4-BE49-F238E27FC236}">
                <a16:creationId xmlns="" xmlns:a16="http://schemas.microsoft.com/office/drawing/2014/main" id="{47271309-4912-4D27-923F-B8C7411942F8}"/>
              </a:ext>
            </a:extLst>
          </p:cNvPr>
          <p:cNvCxnSpPr>
            <a:cxnSpLocks/>
          </p:cNvCxnSpPr>
          <p:nvPr/>
        </p:nvCxnSpPr>
        <p:spPr>
          <a:xfrm>
            <a:off x="4572000" y="563293"/>
            <a:ext cx="0" cy="629470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 xmlns:p14="http://schemas.microsoft.com/office/powerpoint/2010/main" val="389227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2FA4CBDA-6468-4A51-9CD3-60403994FC5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17475" y="1251525"/>
            <a:ext cx="3586143" cy="3586143"/>
          </a:xfrm>
          <a:prstGeom prst="rect">
            <a:avLst/>
          </a:prstGeom>
        </p:spPr>
      </p:pic>
      <p:pic>
        <p:nvPicPr>
          <p:cNvPr id="12" name="Рисунок 11">
            <a:extLst>
              <a:ext uri="{FF2B5EF4-FFF2-40B4-BE49-F238E27FC236}">
                <a16:creationId xmlns="" xmlns:a16="http://schemas.microsoft.com/office/drawing/2014/main" id="{1A781195-5375-4D7C-B00B-5DF2806CD65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0384" y="3044597"/>
            <a:ext cx="3586143" cy="3586143"/>
          </a:xfrm>
          <a:prstGeom prst="rect">
            <a:avLst/>
          </a:prstGeom>
        </p:spPr>
      </p:pic>
      <p:sp>
        <p:nvSpPr>
          <p:cNvPr id="3" name="TextBox 2">
            <a:extLst>
              <a:ext uri="{FF2B5EF4-FFF2-40B4-BE49-F238E27FC236}">
                <a16:creationId xmlns="" xmlns:a16="http://schemas.microsoft.com/office/drawing/2014/main" id="{19EB9F1A-F6C5-4E3D-82F8-09418D0A0044}"/>
              </a:ext>
            </a:extLst>
          </p:cNvPr>
          <p:cNvSpPr txBox="1"/>
          <p:nvPr/>
        </p:nvSpPr>
        <p:spPr>
          <a:xfrm>
            <a:off x="1" y="204016"/>
            <a:ext cx="8986100" cy="923330"/>
          </a:xfrm>
          <a:prstGeom prst="rect">
            <a:avLst/>
          </a:prstGeom>
          <a:noFill/>
        </p:spPr>
        <p:txBody>
          <a:bodyPr wrap="square">
            <a:spAutoFit/>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The history of the emergence of hotels and hotel business is connected with all kinds of travel, trips made by people. And people who found themselves far from their places of permanent residence had to take care of providing themselves with food, shelter and rest.</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a:extLst>
              <a:ext uri="{FF2B5EF4-FFF2-40B4-BE49-F238E27FC236}">
                <a16:creationId xmlns="" xmlns:a16="http://schemas.microsoft.com/office/drawing/2014/main" id="{53F1C204-2BE3-40EA-8799-711106C299BA}"/>
              </a:ext>
            </a:extLst>
          </p:cNvPr>
          <p:cNvCxnSpPr>
            <a:cxnSpLocks/>
          </p:cNvCxnSpPr>
          <p:nvPr/>
        </p:nvCxnSpPr>
        <p:spPr>
          <a:xfrm>
            <a:off x="84842" y="536217"/>
            <a:ext cx="2686638" cy="0"/>
          </a:xfrm>
          <a:prstGeom prst="line">
            <a:avLst/>
          </a:prstGeom>
          <a:ln w="28575">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Облачко с текстом: прямоугольное со скругленными углами 5">
            <a:extLst>
              <a:ext uri="{FF2B5EF4-FFF2-40B4-BE49-F238E27FC236}">
                <a16:creationId xmlns="" xmlns:a16="http://schemas.microsoft.com/office/drawing/2014/main" id="{4AF2567D-35E2-4BD8-93DC-863419A754EA}"/>
              </a:ext>
            </a:extLst>
          </p:cNvPr>
          <p:cNvSpPr/>
          <p:nvPr/>
        </p:nvSpPr>
        <p:spPr>
          <a:xfrm>
            <a:off x="73058" y="204016"/>
            <a:ext cx="8986100" cy="923330"/>
          </a:xfrm>
          <a:custGeom>
            <a:avLst/>
            <a:gdLst>
              <a:gd name="connsiteX0" fmla="*/ 0 w 11981467"/>
              <a:gd name="connsiteY0" fmla="*/ 153891 h 923330"/>
              <a:gd name="connsiteX1" fmla="*/ 153891 w 11981467"/>
              <a:gd name="connsiteY1" fmla="*/ 0 h 923330"/>
              <a:gd name="connsiteX2" fmla="*/ 559355 w 11981467"/>
              <a:gd name="connsiteY2" fmla="*/ 0 h 923330"/>
              <a:gd name="connsiteX3" fmla="*/ 983250 w 11981467"/>
              <a:gd name="connsiteY3" fmla="*/ 0 h 923330"/>
              <a:gd name="connsiteX4" fmla="*/ 1462435 w 11981467"/>
              <a:gd name="connsiteY4" fmla="*/ 0 h 923330"/>
              <a:gd name="connsiteX5" fmla="*/ 1996911 w 11981467"/>
              <a:gd name="connsiteY5" fmla="*/ 0 h 923330"/>
              <a:gd name="connsiteX6" fmla="*/ 1996911 w 11981467"/>
              <a:gd name="connsiteY6" fmla="*/ 0 h 923330"/>
              <a:gd name="connsiteX7" fmla="*/ 2595984 w 11981467"/>
              <a:gd name="connsiteY7" fmla="*/ 0 h 923330"/>
              <a:gd name="connsiteX8" fmla="*/ 3225011 w 11981467"/>
              <a:gd name="connsiteY8" fmla="*/ 0 h 923330"/>
              <a:gd name="connsiteX9" fmla="*/ 3734224 w 11981467"/>
              <a:gd name="connsiteY9" fmla="*/ 0 h 923330"/>
              <a:gd name="connsiteX10" fmla="*/ 4243436 w 11981467"/>
              <a:gd name="connsiteY10" fmla="*/ 0 h 923330"/>
              <a:gd name="connsiteX11" fmla="*/ 4992278 w 11981467"/>
              <a:gd name="connsiteY11" fmla="*/ 0 h 923330"/>
              <a:gd name="connsiteX12" fmla="*/ 5356827 w 11981467"/>
              <a:gd name="connsiteY12" fmla="*/ 0 h 923330"/>
              <a:gd name="connsiteX13" fmla="*/ 5994788 w 11981467"/>
              <a:gd name="connsiteY13" fmla="*/ 0 h 923330"/>
              <a:gd name="connsiteX14" fmla="*/ 6564397 w 11981467"/>
              <a:gd name="connsiteY14" fmla="*/ 0 h 923330"/>
              <a:gd name="connsiteX15" fmla="*/ 7270711 w 11981467"/>
              <a:gd name="connsiteY15" fmla="*/ 0 h 923330"/>
              <a:gd name="connsiteX16" fmla="*/ 7840319 w 11981467"/>
              <a:gd name="connsiteY16" fmla="*/ 0 h 923330"/>
              <a:gd name="connsiteX17" fmla="*/ 8341574 w 11981467"/>
              <a:gd name="connsiteY17" fmla="*/ 0 h 923330"/>
              <a:gd name="connsiteX18" fmla="*/ 8911182 w 11981467"/>
              <a:gd name="connsiteY18" fmla="*/ 0 h 923330"/>
              <a:gd name="connsiteX19" fmla="*/ 9344084 w 11981467"/>
              <a:gd name="connsiteY19" fmla="*/ 0 h 923330"/>
              <a:gd name="connsiteX20" fmla="*/ 9845340 w 11981467"/>
              <a:gd name="connsiteY20" fmla="*/ 0 h 923330"/>
              <a:gd name="connsiteX21" fmla="*/ 10414948 w 11981467"/>
              <a:gd name="connsiteY21" fmla="*/ 0 h 923330"/>
              <a:gd name="connsiteX22" fmla="*/ 11052909 w 11981467"/>
              <a:gd name="connsiteY22" fmla="*/ 0 h 923330"/>
              <a:gd name="connsiteX23" fmla="*/ 11827576 w 11981467"/>
              <a:gd name="connsiteY23" fmla="*/ 0 h 923330"/>
              <a:gd name="connsiteX24" fmla="*/ 11981467 w 11981467"/>
              <a:gd name="connsiteY24" fmla="*/ 153891 h 923330"/>
              <a:gd name="connsiteX25" fmla="*/ 11981467 w 11981467"/>
              <a:gd name="connsiteY25" fmla="*/ 538609 h 923330"/>
              <a:gd name="connsiteX26" fmla="*/ 11981467 w 11981467"/>
              <a:gd name="connsiteY26" fmla="*/ 538609 h 923330"/>
              <a:gd name="connsiteX27" fmla="*/ 11981467 w 11981467"/>
              <a:gd name="connsiteY27" fmla="*/ 769442 h 923330"/>
              <a:gd name="connsiteX28" fmla="*/ 11981467 w 11981467"/>
              <a:gd name="connsiteY28" fmla="*/ 769439 h 923330"/>
              <a:gd name="connsiteX29" fmla="*/ 11827576 w 11981467"/>
              <a:gd name="connsiteY29" fmla="*/ 923330 h 923330"/>
              <a:gd name="connsiteX30" fmla="*/ 11394674 w 11981467"/>
              <a:gd name="connsiteY30" fmla="*/ 923330 h 923330"/>
              <a:gd name="connsiteX31" fmla="*/ 10688360 w 11981467"/>
              <a:gd name="connsiteY31" fmla="*/ 923330 h 923330"/>
              <a:gd name="connsiteX32" fmla="*/ 10118752 w 11981467"/>
              <a:gd name="connsiteY32" fmla="*/ 923330 h 923330"/>
              <a:gd name="connsiteX33" fmla="*/ 9685849 w 11981467"/>
              <a:gd name="connsiteY33" fmla="*/ 923330 h 923330"/>
              <a:gd name="connsiteX34" fmla="*/ 9184594 w 11981467"/>
              <a:gd name="connsiteY34" fmla="*/ 923330 h 923330"/>
              <a:gd name="connsiteX35" fmla="*/ 8683339 w 11981467"/>
              <a:gd name="connsiteY35" fmla="*/ 923330 h 923330"/>
              <a:gd name="connsiteX36" fmla="*/ 7977025 w 11981467"/>
              <a:gd name="connsiteY36" fmla="*/ 923330 h 923330"/>
              <a:gd name="connsiteX37" fmla="*/ 7475770 w 11981467"/>
              <a:gd name="connsiteY37" fmla="*/ 923330 h 923330"/>
              <a:gd name="connsiteX38" fmla="*/ 6974514 w 11981467"/>
              <a:gd name="connsiteY38" fmla="*/ 923330 h 923330"/>
              <a:gd name="connsiteX39" fmla="*/ 6473259 w 11981467"/>
              <a:gd name="connsiteY39" fmla="*/ 923330 h 923330"/>
              <a:gd name="connsiteX40" fmla="*/ 5972004 w 11981467"/>
              <a:gd name="connsiteY40" fmla="*/ 923330 h 923330"/>
              <a:gd name="connsiteX41" fmla="*/ 5607455 w 11981467"/>
              <a:gd name="connsiteY41" fmla="*/ 923330 h 923330"/>
              <a:gd name="connsiteX42" fmla="*/ 4992278 w 11981467"/>
              <a:gd name="connsiteY42" fmla="*/ 923330 h 923330"/>
              <a:gd name="connsiteX43" fmla="*/ 4428437 w 11981467"/>
              <a:gd name="connsiteY43" fmla="*/ 1017981 h 923330"/>
              <a:gd name="connsiteX44" fmla="*/ 3966087 w 11981467"/>
              <a:gd name="connsiteY44" fmla="*/ 1095594 h 923330"/>
              <a:gd name="connsiteX45" fmla="*/ 3368415 w 11981467"/>
              <a:gd name="connsiteY45" fmla="*/ 1195923 h 923330"/>
              <a:gd name="connsiteX46" fmla="*/ 2804574 w 11981467"/>
              <a:gd name="connsiteY46" fmla="*/ 1290574 h 923330"/>
              <a:gd name="connsiteX47" fmla="*/ 2173072 w 11981467"/>
              <a:gd name="connsiteY47" fmla="*/ 1396583 h 923330"/>
              <a:gd name="connsiteX48" fmla="*/ 1609231 w 11981467"/>
              <a:gd name="connsiteY48" fmla="*/ 1491233 h 923330"/>
              <a:gd name="connsiteX49" fmla="*/ 1803071 w 11981467"/>
              <a:gd name="connsiteY49" fmla="*/ 1207282 h 923330"/>
              <a:gd name="connsiteX50" fmla="*/ 1996911 w 11981467"/>
              <a:gd name="connsiteY50" fmla="*/ 923330 h 923330"/>
              <a:gd name="connsiteX51" fmla="*/ 1517726 w 11981467"/>
              <a:gd name="connsiteY51" fmla="*/ 923330 h 923330"/>
              <a:gd name="connsiteX52" fmla="*/ 1038541 w 11981467"/>
              <a:gd name="connsiteY52" fmla="*/ 923330 h 923330"/>
              <a:gd name="connsiteX53" fmla="*/ 559355 w 11981467"/>
              <a:gd name="connsiteY53" fmla="*/ 923330 h 923330"/>
              <a:gd name="connsiteX54" fmla="*/ 153891 w 11981467"/>
              <a:gd name="connsiteY54" fmla="*/ 923330 h 923330"/>
              <a:gd name="connsiteX55" fmla="*/ 0 w 11981467"/>
              <a:gd name="connsiteY55" fmla="*/ 769439 h 923330"/>
              <a:gd name="connsiteX56" fmla="*/ 0 w 11981467"/>
              <a:gd name="connsiteY56" fmla="*/ 769442 h 923330"/>
              <a:gd name="connsiteX57" fmla="*/ 0 w 11981467"/>
              <a:gd name="connsiteY57" fmla="*/ 538609 h 923330"/>
              <a:gd name="connsiteX58" fmla="*/ 0 w 11981467"/>
              <a:gd name="connsiteY58" fmla="*/ 538609 h 923330"/>
              <a:gd name="connsiteX59" fmla="*/ 0 w 11981467"/>
              <a:gd name="connsiteY59" fmla="*/ 153891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981467" h="923330" extrusionOk="0">
                <a:moveTo>
                  <a:pt x="0" y="153891"/>
                </a:moveTo>
                <a:cubicBezTo>
                  <a:pt x="-8106" y="84841"/>
                  <a:pt x="92679" y="8420"/>
                  <a:pt x="153891" y="0"/>
                </a:cubicBezTo>
                <a:cubicBezTo>
                  <a:pt x="299563" y="-43846"/>
                  <a:pt x="384978" y="29145"/>
                  <a:pt x="559355" y="0"/>
                </a:cubicBezTo>
                <a:cubicBezTo>
                  <a:pt x="733732" y="-29145"/>
                  <a:pt x="894058" y="36615"/>
                  <a:pt x="983250" y="0"/>
                </a:cubicBezTo>
                <a:cubicBezTo>
                  <a:pt x="1072442" y="-36615"/>
                  <a:pt x="1289282" y="53403"/>
                  <a:pt x="1462435" y="0"/>
                </a:cubicBezTo>
                <a:cubicBezTo>
                  <a:pt x="1635589" y="-53403"/>
                  <a:pt x="1807118" y="3809"/>
                  <a:pt x="1996911" y="0"/>
                </a:cubicBezTo>
                <a:lnTo>
                  <a:pt x="1996911" y="0"/>
                </a:lnTo>
                <a:cubicBezTo>
                  <a:pt x="2285487" y="-31870"/>
                  <a:pt x="2329189" y="31721"/>
                  <a:pt x="2595984" y="0"/>
                </a:cubicBezTo>
                <a:cubicBezTo>
                  <a:pt x="2862779" y="-31721"/>
                  <a:pt x="3020497" y="66460"/>
                  <a:pt x="3225011" y="0"/>
                </a:cubicBezTo>
                <a:cubicBezTo>
                  <a:pt x="3429525" y="-66460"/>
                  <a:pt x="3511758" y="48267"/>
                  <a:pt x="3734224" y="0"/>
                </a:cubicBezTo>
                <a:cubicBezTo>
                  <a:pt x="3956690" y="-48267"/>
                  <a:pt x="4000416" y="7960"/>
                  <a:pt x="4243436" y="0"/>
                </a:cubicBezTo>
                <a:cubicBezTo>
                  <a:pt x="4486456" y="-7960"/>
                  <a:pt x="4788108" y="60893"/>
                  <a:pt x="4992278" y="0"/>
                </a:cubicBezTo>
                <a:cubicBezTo>
                  <a:pt x="5128939" y="-2151"/>
                  <a:pt x="5212695" y="7454"/>
                  <a:pt x="5356827" y="0"/>
                </a:cubicBezTo>
                <a:cubicBezTo>
                  <a:pt x="5500959" y="-7454"/>
                  <a:pt x="5694944" y="13681"/>
                  <a:pt x="5994788" y="0"/>
                </a:cubicBezTo>
                <a:cubicBezTo>
                  <a:pt x="6294632" y="-13681"/>
                  <a:pt x="6314803" y="11847"/>
                  <a:pt x="6564397" y="0"/>
                </a:cubicBezTo>
                <a:cubicBezTo>
                  <a:pt x="6813991" y="-11847"/>
                  <a:pt x="7028768" y="80656"/>
                  <a:pt x="7270711" y="0"/>
                </a:cubicBezTo>
                <a:cubicBezTo>
                  <a:pt x="7512654" y="-80656"/>
                  <a:pt x="7655885" y="5038"/>
                  <a:pt x="7840319" y="0"/>
                </a:cubicBezTo>
                <a:cubicBezTo>
                  <a:pt x="8024753" y="-5038"/>
                  <a:pt x="8212217" y="16141"/>
                  <a:pt x="8341574" y="0"/>
                </a:cubicBezTo>
                <a:cubicBezTo>
                  <a:pt x="8470932" y="-16141"/>
                  <a:pt x="8716257" y="67411"/>
                  <a:pt x="8911182" y="0"/>
                </a:cubicBezTo>
                <a:cubicBezTo>
                  <a:pt x="9106107" y="-67411"/>
                  <a:pt x="9195196" y="33549"/>
                  <a:pt x="9344084" y="0"/>
                </a:cubicBezTo>
                <a:cubicBezTo>
                  <a:pt x="9492972" y="-33549"/>
                  <a:pt x="9697823" y="28807"/>
                  <a:pt x="9845340" y="0"/>
                </a:cubicBezTo>
                <a:cubicBezTo>
                  <a:pt x="9992857" y="-28807"/>
                  <a:pt x="10266148" y="26913"/>
                  <a:pt x="10414948" y="0"/>
                </a:cubicBezTo>
                <a:cubicBezTo>
                  <a:pt x="10563748" y="-26913"/>
                  <a:pt x="10863669" y="57240"/>
                  <a:pt x="11052909" y="0"/>
                </a:cubicBezTo>
                <a:cubicBezTo>
                  <a:pt x="11242149" y="-57240"/>
                  <a:pt x="11653500" y="976"/>
                  <a:pt x="11827576" y="0"/>
                </a:cubicBezTo>
                <a:cubicBezTo>
                  <a:pt x="11908271" y="9036"/>
                  <a:pt x="12000789" y="65515"/>
                  <a:pt x="11981467" y="153891"/>
                </a:cubicBezTo>
                <a:cubicBezTo>
                  <a:pt x="11996458" y="251150"/>
                  <a:pt x="11973420" y="359575"/>
                  <a:pt x="11981467" y="538609"/>
                </a:cubicBezTo>
                <a:lnTo>
                  <a:pt x="11981467" y="538609"/>
                </a:lnTo>
                <a:cubicBezTo>
                  <a:pt x="11986674" y="592482"/>
                  <a:pt x="11968767" y="672339"/>
                  <a:pt x="11981467" y="769442"/>
                </a:cubicBezTo>
                <a:lnTo>
                  <a:pt x="11981467" y="769439"/>
                </a:lnTo>
                <a:cubicBezTo>
                  <a:pt x="11983990" y="855615"/>
                  <a:pt x="11889809" y="926509"/>
                  <a:pt x="11827576" y="923330"/>
                </a:cubicBezTo>
                <a:cubicBezTo>
                  <a:pt x="11725464" y="944205"/>
                  <a:pt x="11502228" y="918946"/>
                  <a:pt x="11394674" y="923330"/>
                </a:cubicBezTo>
                <a:cubicBezTo>
                  <a:pt x="11287120" y="927714"/>
                  <a:pt x="10845773" y="908462"/>
                  <a:pt x="10688360" y="923330"/>
                </a:cubicBezTo>
                <a:cubicBezTo>
                  <a:pt x="10530947" y="938198"/>
                  <a:pt x="10281027" y="866924"/>
                  <a:pt x="10118752" y="923330"/>
                </a:cubicBezTo>
                <a:cubicBezTo>
                  <a:pt x="9956477" y="979736"/>
                  <a:pt x="9807210" y="892324"/>
                  <a:pt x="9685849" y="923330"/>
                </a:cubicBezTo>
                <a:cubicBezTo>
                  <a:pt x="9564488" y="954336"/>
                  <a:pt x="9343581" y="915315"/>
                  <a:pt x="9184594" y="923330"/>
                </a:cubicBezTo>
                <a:cubicBezTo>
                  <a:pt x="9025607" y="931345"/>
                  <a:pt x="8801513" y="893846"/>
                  <a:pt x="8683339" y="923330"/>
                </a:cubicBezTo>
                <a:cubicBezTo>
                  <a:pt x="8565166" y="952814"/>
                  <a:pt x="8194213" y="873197"/>
                  <a:pt x="7977025" y="923330"/>
                </a:cubicBezTo>
                <a:cubicBezTo>
                  <a:pt x="7759837" y="973463"/>
                  <a:pt x="7707736" y="909717"/>
                  <a:pt x="7475770" y="923330"/>
                </a:cubicBezTo>
                <a:cubicBezTo>
                  <a:pt x="7243805" y="936943"/>
                  <a:pt x="7145577" y="915982"/>
                  <a:pt x="6974514" y="923330"/>
                </a:cubicBezTo>
                <a:cubicBezTo>
                  <a:pt x="6803451" y="930678"/>
                  <a:pt x="6604561" y="911390"/>
                  <a:pt x="6473259" y="923330"/>
                </a:cubicBezTo>
                <a:cubicBezTo>
                  <a:pt x="6341958" y="935270"/>
                  <a:pt x="6141751" y="902561"/>
                  <a:pt x="5972004" y="923330"/>
                </a:cubicBezTo>
                <a:cubicBezTo>
                  <a:pt x="5802258" y="944099"/>
                  <a:pt x="5740805" y="892897"/>
                  <a:pt x="5607455" y="923330"/>
                </a:cubicBezTo>
                <a:cubicBezTo>
                  <a:pt x="5474105" y="953763"/>
                  <a:pt x="5238879" y="868471"/>
                  <a:pt x="4992278" y="923330"/>
                </a:cubicBezTo>
                <a:cubicBezTo>
                  <a:pt x="4719928" y="1004266"/>
                  <a:pt x="4578520" y="990107"/>
                  <a:pt x="4428437" y="1017981"/>
                </a:cubicBezTo>
                <a:cubicBezTo>
                  <a:pt x="4278354" y="1045855"/>
                  <a:pt x="4115037" y="1070342"/>
                  <a:pt x="3966087" y="1095594"/>
                </a:cubicBezTo>
                <a:cubicBezTo>
                  <a:pt x="3817137" y="1120846"/>
                  <a:pt x="3600642" y="1150077"/>
                  <a:pt x="3368415" y="1195923"/>
                </a:cubicBezTo>
                <a:cubicBezTo>
                  <a:pt x="3136188" y="1241770"/>
                  <a:pt x="3055060" y="1194437"/>
                  <a:pt x="2804574" y="1290574"/>
                </a:cubicBezTo>
                <a:cubicBezTo>
                  <a:pt x="2554088" y="1386711"/>
                  <a:pt x="2480331" y="1294587"/>
                  <a:pt x="2173072" y="1396583"/>
                </a:cubicBezTo>
                <a:cubicBezTo>
                  <a:pt x="1865813" y="1498578"/>
                  <a:pt x="1729551" y="1431666"/>
                  <a:pt x="1609231" y="1491233"/>
                </a:cubicBezTo>
                <a:cubicBezTo>
                  <a:pt x="1652736" y="1424416"/>
                  <a:pt x="1785526" y="1282480"/>
                  <a:pt x="1803071" y="1207282"/>
                </a:cubicBezTo>
                <a:cubicBezTo>
                  <a:pt x="1820616" y="1132084"/>
                  <a:pt x="1924469" y="1047045"/>
                  <a:pt x="1996911" y="923330"/>
                </a:cubicBezTo>
                <a:cubicBezTo>
                  <a:pt x="1795484" y="963661"/>
                  <a:pt x="1711732" y="902113"/>
                  <a:pt x="1517726" y="923330"/>
                </a:cubicBezTo>
                <a:cubicBezTo>
                  <a:pt x="1323721" y="944547"/>
                  <a:pt x="1269524" y="903629"/>
                  <a:pt x="1038541" y="923330"/>
                </a:cubicBezTo>
                <a:cubicBezTo>
                  <a:pt x="807559" y="943031"/>
                  <a:pt x="721584" y="874333"/>
                  <a:pt x="559355" y="923330"/>
                </a:cubicBezTo>
                <a:cubicBezTo>
                  <a:pt x="397126" y="972327"/>
                  <a:pt x="235329" y="892002"/>
                  <a:pt x="153891" y="923330"/>
                </a:cubicBezTo>
                <a:cubicBezTo>
                  <a:pt x="81986" y="922779"/>
                  <a:pt x="12007" y="850089"/>
                  <a:pt x="0" y="769439"/>
                </a:cubicBezTo>
                <a:lnTo>
                  <a:pt x="0" y="769442"/>
                </a:lnTo>
                <a:cubicBezTo>
                  <a:pt x="-5253" y="693163"/>
                  <a:pt x="24627" y="602167"/>
                  <a:pt x="0" y="538609"/>
                </a:cubicBezTo>
                <a:lnTo>
                  <a:pt x="0" y="538609"/>
                </a:lnTo>
                <a:cubicBezTo>
                  <a:pt x="-37546" y="431073"/>
                  <a:pt x="30082" y="283711"/>
                  <a:pt x="0" y="153891"/>
                </a:cubicBezTo>
                <a:close/>
              </a:path>
            </a:pathLst>
          </a:custGeom>
          <a:noFill/>
          <a:ln>
            <a:solidFill>
              <a:schemeClr val="accent1">
                <a:lumMod val="60000"/>
                <a:lumOff val="40000"/>
              </a:schemeClr>
            </a:solidFill>
            <a:extLst>
              <a:ext uri="{C807C97D-BFC1-408E-A445-0C87EB9F89A2}">
                <ask:lineSketchStyleProps xmlns="" xmlns:ask="http://schemas.microsoft.com/office/drawing/2018/sketchyshapes" sd="1269172501">
                  <a:prstGeom prst="wedgeRoundRectCallout">
                    <a:avLst>
                      <a:gd name="adj1" fmla="val -36569"/>
                      <a:gd name="adj2" fmla="val 11150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7B60402A-1D08-4FEC-A74D-89800502547F}"/>
              </a:ext>
            </a:extLst>
          </p:cNvPr>
          <p:cNvSpPr txBox="1"/>
          <p:nvPr/>
        </p:nvSpPr>
        <p:spPr>
          <a:xfrm>
            <a:off x="4572000" y="3212976"/>
            <a:ext cx="3398784" cy="34163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The Church obliged monasteries to provide hospitality to pilgrims, to organize overnight accommodation for them, to provide food. One of these houses, the abbey in the </a:t>
            </a:r>
            <a:r>
              <a:rPr lang="en-US" dirty="0" err="1">
                <a:solidFill>
                  <a:schemeClr val="bg1"/>
                </a:solidFill>
                <a:latin typeface="Times New Roman" panose="02020603050405020304" pitchFamily="18" charset="0"/>
                <a:cs typeface="Times New Roman" panose="02020603050405020304" pitchFamily="18" charset="0"/>
              </a:rPr>
              <a:t>Ronselval</a:t>
            </a:r>
            <a:r>
              <a:rPr lang="en-US" dirty="0">
                <a:solidFill>
                  <a:schemeClr val="bg1"/>
                </a:solidFill>
                <a:latin typeface="Times New Roman" panose="02020603050405020304" pitchFamily="18" charset="0"/>
                <a:cs typeface="Times New Roman" panose="02020603050405020304" pitchFamily="18" charset="0"/>
              </a:rPr>
              <a:t> Gorge, provided travelers with a warm welcome at the gate, free bread, the services of a barber, a shoemaker, fruits and nuts from the bins of the abbey and much more.</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6DDBBC44-6B06-4180-917B-FC2E3147A11F}"/>
              </a:ext>
            </a:extLst>
          </p:cNvPr>
          <p:cNvSpPr txBox="1"/>
          <p:nvPr/>
        </p:nvSpPr>
        <p:spPr>
          <a:xfrm>
            <a:off x="539552" y="1484784"/>
            <a:ext cx="3076296" cy="286232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000" dirty="0">
                <a:solidFill>
                  <a:schemeClr val="bg1"/>
                </a:solidFill>
                <a:latin typeface="Times New Roman" panose="02020603050405020304" pitchFamily="18" charset="0"/>
                <a:cs typeface="Times New Roman" panose="02020603050405020304" pitchFamily="18" charset="0"/>
              </a:rPr>
              <a:t>The development of hospitality enterprises in the Middle Ages was greatly influenced by religious traditions. During this period, the number of people who made pilgrimages to holy places increased dramatically.</a:t>
            </a:r>
          </a:p>
        </p:txBody>
      </p:sp>
    </p:spTree>
    <p:extLst>
      <p:ext uri="{BB962C8B-B14F-4D97-AF65-F5344CB8AC3E}">
        <p14:creationId xmlns="" xmlns:p14="http://schemas.microsoft.com/office/powerpoint/2010/main" val="126564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66BE67D-11D6-438A-B92D-6A47F5261DF2}"/>
              </a:ext>
            </a:extLst>
          </p:cNvPr>
          <p:cNvSpPr txBox="1"/>
          <p:nvPr/>
        </p:nvSpPr>
        <p:spPr>
          <a:xfrm>
            <a:off x="2186430" y="119895"/>
            <a:ext cx="4226154" cy="1200329"/>
          </a:xfrm>
          <a:prstGeom prst="rect">
            <a:avLst/>
          </a:prstGeom>
          <a:noFill/>
        </p:spPr>
        <p:txBody>
          <a:bodyPr wrap="square">
            <a:spAutoFi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All hotels and inns in India are divided into "Indian" and "Western" style.</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5" name="Прямая соединительная линия 4">
            <a:extLst>
              <a:ext uri="{FF2B5EF4-FFF2-40B4-BE49-F238E27FC236}">
                <a16:creationId xmlns="" xmlns:a16="http://schemas.microsoft.com/office/drawing/2014/main" id="{101C51D9-4E0A-4108-B3F3-6614DDB29FD1}"/>
              </a:ext>
            </a:extLst>
          </p:cNvPr>
          <p:cNvCxnSpPr>
            <a:cxnSpLocks/>
          </p:cNvCxnSpPr>
          <p:nvPr/>
        </p:nvCxnSpPr>
        <p:spPr>
          <a:xfrm>
            <a:off x="2260078" y="950891"/>
            <a:ext cx="751787" cy="0"/>
          </a:xfrm>
          <a:prstGeom prst="line">
            <a:avLst/>
          </a:prstGeom>
          <a:ln w="28575">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 xmlns:a16="http://schemas.microsoft.com/office/drawing/2014/main" id="{538FE797-8EC0-4C09-BA1A-74420628A922}"/>
              </a:ext>
            </a:extLst>
          </p:cNvPr>
          <p:cNvCxnSpPr>
            <a:cxnSpLocks/>
          </p:cNvCxnSpPr>
          <p:nvPr/>
        </p:nvCxnSpPr>
        <p:spPr>
          <a:xfrm>
            <a:off x="3597506" y="894685"/>
            <a:ext cx="751787" cy="0"/>
          </a:xfrm>
          <a:prstGeom prst="line">
            <a:avLst/>
          </a:prstGeom>
          <a:ln w="28575">
            <a:solidFill>
              <a:srgbClr val="FFFF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B0CFECE2-8DB7-4FBC-948B-A77B29B8EEEB}"/>
              </a:ext>
            </a:extLst>
          </p:cNvPr>
          <p:cNvSpPr txBox="1"/>
          <p:nvPr/>
        </p:nvSpPr>
        <p:spPr>
          <a:xfrm>
            <a:off x="467545" y="1700807"/>
            <a:ext cx="4944916" cy="1938992"/>
          </a:xfrm>
          <a:prstGeom prst="rect">
            <a:avLst/>
          </a:prstGeom>
          <a:noFill/>
        </p:spPr>
        <p:txBody>
          <a:bodyPr wrap="square">
            <a:spAutoFit/>
          </a:bodyPr>
          <a:lstStyle/>
          <a:p>
            <a:r>
              <a:rPr lang="en-US" sz="2000" dirty="0">
                <a:solidFill>
                  <a:schemeClr val="accent1">
                    <a:lumMod val="50000"/>
                  </a:schemeClr>
                </a:solidFill>
                <a:latin typeface="Times New Roman" panose="02020603050405020304" pitchFamily="18" charset="0"/>
                <a:cs typeface="Times New Roman" panose="02020603050405020304" pitchFamily="18" charset="0"/>
              </a:rPr>
              <a:t>The "Indian" style differs from the Western one:</a:t>
            </a:r>
          </a:p>
          <a:p>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a) </a:t>
            </a:r>
            <a:r>
              <a:rPr lang="en-US" sz="2000" dirty="0">
                <a:solidFill>
                  <a:schemeClr val="accent1">
                    <a:lumMod val="50000"/>
                  </a:schemeClr>
                </a:solidFill>
                <a:latin typeface="Times New Roman" panose="02020603050405020304" pitchFamily="18" charset="0"/>
                <a:cs typeface="Times New Roman" panose="02020603050405020304" pitchFamily="18" charset="0"/>
              </a:rPr>
              <a:t>standing toilet,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b)</a:t>
            </a:r>
            <a:r>
              <a:rPr lang="en-US" sz="2000" dirty="0">
                <a:solidFill>
                  <a:schemeClr val="accent1">
                    <a:lumMod val="50000"/>
                  </a:schemeClr>
                </a:solidFill>
                <a:latin typeface="Times New Roman" panose="02020603050405020304" pitchFamily="18" charset="0"/>
                <a:cs typeface="Times New Roman" panose="02020603050405020304" pitchFamily="18" charset="0"/>
              </a:rPr>
              <a:t> less clean,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c)</a:t>
            </a:r>
            <a:r>
              <a:rPr lang="en-US" sz="2000" dirty="0">
                <a:solidFill>
                  <a:schemeClr val="accent1">
                    <a:lumMod val="50000"/>
                  </a:schemeClr>
                </a:solidFill>
                <a:latin typeface="Times New Roman" panose="02020603050405020304" pitchFamily="18" charset="0"/>
                <a:cs typeface="Times New Roman" panose="02020603050405020304" pitchFamily="18" charset="0"/>
              </a:rPr>
              <a:t> hot water in buckets or toilet and bathroom alone on the floor,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d)</a:t>
            </a:r>
            <a:r>
              <a:rPr lang="en-US" sz="2000" dirty="0">
                <a:solidFill>
                  <a:schemeClr val="accent1">
                    <a:lumMod val="50000"/>
                  </a:schemeClr>
                </a:solidFill>
                <a:latin typeface="Times New Roman" panose="02020603050405020304" pitchFamily="18" charset="0"/>
                <a:cs typeface="Times New Roman" panose="02020603050405020304" pitchFamily="18" charset="0"/>
              </a:rPr>
              <a:t> linen is almost not changed.</a:t>
            </a:r>
          </a:p>
          <a:p>
            <a:r>
              <a:rPr lang="en-US" sz="2000"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 xmlns:a16="http://schemas.microsoft.com/office/drawing/2014/main" id="{77FEF2A1-654A-4E3F-8D71-F04C7E0C1921}"/>
              </a:ext>
            </a:extLst>
          </p:cNvPr>
          <p:cNvSpPr txBox="1"/>
          <p:nvPr/>
        </p:nvSpPr>
        <p:spPr>
          <a:xfrm>
            <a:off x="323528" y="4542764"/>
            <a:ext cx="4968552" cy="1631216"/>
          </a:xfrm>
          <a:prstGeom prst="rect">
            <a:avLst/>
          </a:prstGeom>
          <a:noFill/>
        </p:spPr>
        <p:txBody>
          <a:bodyPr wrap="square">
            <a:spAutoFit/>
          </a:bodyPr>
          <a:lstStyle/>
          <a:p>
            <a:r>
              <a:rPr lang="en-US" sz="2000" dirty="0">
                <a:solidFill>
                  <a:schemeClr val="accent1">
                    <a:lumMod val="50000"/>
                  </a:schemeClr>
                </a:solidFill>
                <a:latin typeface="Times New Roman" panose="02020603050405020304" pitchFamily="18" charset="0"/>
                <a:cs typeface="Times New Roman" panose="02020603050405020304" pitchFamily="18" charset="0"/>
              </a:rPr>
              <a:t>There are a lot of </a:t>
            </a:r>
            <a:r>
              <a:rPr lang="en-US" sz="2000"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rPr>
              <a:t>"Western" </a:t>
            </a:r>
            <a:r>
              <a:rPr lang="en-US" sz="2000" dirty="0">
                <a:solidFill>
                  <a:schemeClr val="accent1">
                    <a:lumMod val="50000"/>
                  </a:schemeClr>
                </a:solidFill>
                <a:latin typeface="Times New Roman" panose="02020603050405020304" pitchFamily="18" charset="0"/>
                <a:cs typeface="Times New Roman" panose="02020603050405020304" pitchFamily="18" charset="0"/>
              </a:rPr>
              <a:t>style hotels and inns in tourist places. The price varies depending on the amenities. Not all hotels have a restaurant. But everywhere you can order room service.</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 xmlns:a16="http://schemas.microsoft.com/office/drawing/2014/main" id="{C23C3B5A-510B-4108-8DCB-B2EB5CCCECC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60369" y="708283"/>
            <a:ext cx="2874010" cy="2857061"/>
          </a:xfrm>
          <a:prstGeom prst="rect">
            <a:avLst/>
          </a:prstGeom>
        </p:spPr>
      </p:pic>
      <p:pic>
        <p:nvPicPr>
          <p:cNvPr id="15" name="Рисунок 14">
            <a:extLst>
              <a:ext uri="{FF2B5EF4-FFF2-40B4-BE49-F238E27FC236}">
                <a16:creationId xmlns="" xmlns:a16="http://schemas.microsoft.com/office/drawing/2014/main" id="{85AD99D6-5777-4370-B60D-3E39CD8D69F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80112" y="3789040"/>
            <a:ext cx="2855138" cy="2857061"/>
          </a:xfrm>
          <a:prstGeom prst="rect">
            <a:avLst/>
          </a:prstGeom>
        </p:spPr>
      </p:pic>
    </p:spTree>
    <p:extLst>
      <p:ext uri="{BB962C8B-B14F-4D97-AF65-F5344CB8AC3E}">
        <p14:creationId xmlns="" xmlns:p14="http://schemas.microsoft.com/office/powerpoint/2010/main" val="297585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a:extLst>
              <a:ext uri="{FF2B5EF4-FFF2-40B4-BE49-F238E27FC236}">
                <a16:creationId xmlns="" xmlns:a16="http://schemas.microsoft.com/office/drawing/2014/main" id="{8FE4F49C-60AB-4B3C-91CF-BFF488D45C8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3290" y="4426314"/>
            <a:ext cx="2625461" cy="2324627"/>
          </a:xfrm>
          <a:prstGeom prst="rect">
            <a:avLst/>
          </a:prstGeom>
        </p:spPr>
      </p:pic>
      <p:pic>
        <p:nvPicPr>
          <p:cNvPr id="30" name="Рисунок 29">
            <a:extLst>
              <a:ext uri="{FF2B5EF4-FFF2-40B4-BE49-F238E27FC236}">
                <a16:creationId xmlns="" xmlns:a16="http://schemas.microsoft.com/office/drawing/2014/main" id="{5671566E-4C95-4D01-B8CC-5342973964C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57009" y="2794401"/>
            <a:ext cx="2625461" cy="2324627"/>
          </a:xfrm>
          <a:prstGeom prst="rect">
            <a:avLst/>
          </a:prstGeom>
        </p:spPr>
      </p:pic>
      <p:pic>
        <p:nvPicPr>
          <p:cNvPr id="28" name="Рисунок 27">
            <a:extLst>
              <a:ext uri="{FF2B5EF4-FFF2-40B4-BE49-F238E27FC236}">
                <a16:creationId xmlns="" xmlns:a16="http://schemas.microsoft.com/office/drawing/2014/main" id="{B7E0B023-944E-4020-AE76-2B653C62E27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69740" y="738827"/>
            <a:ext cx="2748287" cy="2748287"/>
          </a:xfrm>
          <a:prstGeom prst="rect">
            <a:avLst/>
          </a:prstGeom>
        </p:spPr>
      </p:pic>
      <p:pic>
        <p:nvPicPr>
          <p:cNvPr id="26" name="Рисунок 25" descr="Закрыть со сплошной заливкой">
            <a:extLst>
              <a:ext uri="{FF2B5EF4-FFF2-40B4-BE49-F238E27FC236}">
                <a16:creationId xmlns="" xmlns:a16="http://schemas.microsoft.com/office/drawing/2014/main" id="{80244C82-1C27-4089-AE4B-7B0206B5C9CF}"/>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6807913" y="107060"/>
            <a:ext cx="564925" cy="753233"/>
          </a:xfrm>
          <a:prstGeom prst="rect">
            <a:avLst/>
          </a:prstGeom>
        </p:spPr>
      </p:pic>
      <p:pic>
        <p:nvPicPr>
          <p:cNvPr id="12" name="Рисунок 11">
            <a:extLst>
              <a:ext uri="{FF2B5EF4-FFF2-40B4-BE49-F238E27FC236}">
                <a16:creationId xmlns="" xmlns:a16="http://schemas.microsoft.com/office/drawing/2014/main" id="{063C87ED-F6B4-4D83-83F5-E59F1411EAA6}"/>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286770" y="705773"/>
            <a:ext cx="2864476" cy="2545291"/>
          </a:xfrm>
          <a:prstGeom prst="rect">
            <a:avLst/>
          </a:prstGeom>
        </p:spPr>
      </p:pic>
      <p:pic>
        <p:nvPicPr>
          <p:cNvPr id="10" name="Рисунок 9" descr="Звезда со сплошной заливкой">
            <a:extLst>
              <a:ext uri="{FF2B5EF4-FFF2-40B4-BE49-F238E27FC236}">
                <a16:creationId xmlns="" xmlns:a16="http://schemas.microsoft.com/office/drawing/2014/main" id="{C0B75386-2923-40A6-BCB4-34E18E53BC0E}"/>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a:off x="425974" y="114394"/>
            <a:ext cx="489016" cy="652021"/>
          </a:xfrm>
          <a:prstGeom prst="rect">
            <a:avLst/>
          </a:prstGeom>
        </p:spPr>
      </p:pic>
      <p:sp>
        <p:nvSpPr>
          <p:cNvPr id="3" name="TextBox 2">
            <a:extLst>
              <a:ext uri="{FF2B5EF4-FFF2-40B4-BE49-F238E27FC236}">
                <a16:creationId xmlns="" xmlns:a16="http://schemas.microsoft.com/office/drawing/2014/main" id="{2418D87D-D82A-4826-BD4D-0208E398A8F9}"/>
              </a:ext>
            </a:extLst>
          </p:cNvPr>
          <p:cNvSpPr txBox="1"/>
          <p:nvPr/>
        </p:nvSpPr>
        <p:spPr>
          <a:xfrm>
            <a:off x="1298730" y="612841"/>
            <a:ext cx="2196151" cy="707886"/>
          </a:xfrm>
          <a:prstGeom prst="rect">
            <a:avLst/>
          </a:prstGeom>
          <a:noFill/>
        </p:spPr>
        <p:txBody>
          <a:bodyPr wrap="square">
            <a:spAutoFit/>
          </a:bodyPr>
          <a:lstStyle/>
          <a:p>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Kaldan Samudhra Palace</a:t>
            </a:r>
            <a:endPar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ED23BB0-FCB7-45AC-B322-37745B567992}"/>
              </a:ext>
            </a:extLst>
          </p:cNvPr>
          <p:cNvSpPr txBox="1"/>
          <p:nvPr/>
        </p:nvSpPr>
        <p:spPr>
          <a:xfrm>
            <a:off x="239501" y="209571"/>
            <a:ext cx="2196151" cy="830997"/>
          </a:xfrm>
          <a:prstGeom prst="rect">
            <a:avLst/>
          </a:prstGeom>
          <a:noFill/>
        </p:spPr>
        <p:txBody>
          <a:bodyPr wrap="square">
            <a:spAutoFit/>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5 Star Hotel</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a:solidFill>
                  <a:schemeClr val="accent1">
                    <a:lumMod val="50000"/>
                  </a:schemeClr>
                </a:solidFill>
                <a:latin typeface="Times New Roman" panose="02020603050405020304" pitchFamily="18" charset="0"/>
                <a:cs typeface="Times New Roman" panose="02020603050405020304" pitchFamily="18" charset="0"/>
              </a:rPr>
              <a:t>in India</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E57611A8-D649-4797-B23A-EACB6ABEFF51}"/>
              </a:ext>
            </a:extLst>
          </p:cNvPr>
          <p:cNvSpPr txBox="1"/>
          <p:nvPr/>
        </p:nvSpPr>
        <p:spPr>
          <a:xfrm>
            <a:off x="1607688" y="915567"/>
            <a:ext cx="2196151" cy="707886"/>
          </a:xfrm>
          <a:prstGeom prst="rect">
            <a:avLst/>
          </a:prstGeom>
          <a:noFill/>
        </p:spPr>
        <p:txBody>
          <a:bodyPr wrap="square">
            <a:spAutoFit/>
          </a:bodyPr>
          <a:lstStyle/>
          <a:p>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 Mahabalipuram</a:t>
            </a:r>
            <a:endPar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 xmlns:a16="http://schemas.microsoft.com/office/drawing/2014/main" id="{860D0B49-2E71-4248-9D73-66A44AFA552D}"/>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0720" y="3429001"/>
            <a:ext cx="4084625" cy="2806853"/>
          </a:xfrm>
          <a:prstGeom prst="rect">
            <a:avLst/>
          </a:prstGeom>
        </p:spPr>
      </p:pic>
      <p:sp>
        <p:nvSpPr>
          <p:cNvPr id="20" name="TextBox 19">
            <a:extLst>
              <a:ext uri="{FF2B5EF4-FFF2-40B4-BE49-F238E27FC236}">
                <a16:creationId xmlns="" xmlns:a16="http://schemas.microsoft.com/office/drawing/2014/main" id="{5C7BF9AE-C9C4-438A-901F-8E90E6208041}"/>
              </a:ext>
            </a:extLst>
          </p:cNvPr>
          <p:cNvSpPr txBox="1"/>
          <p:nvPr/>
        </p:nvSpPr>
        <p:spPr>
          <a:xfrm>
            <a:off x="6403289" y="616930"/>
            <a:ext cx="1396269" cy="1015663"/>
          </a:xfrm>
          <a:prstGeom prst="rect">
            <a:avLst/>
          </a:prstGeom>
          <a:noFill/>
        </p:spPr>
        <p:txBody>
          <a:bodyPr wrap="square">
            <a:spAutoFit/>
          </a:bodyPr>
          <a:lstStyle/>
          <a:p>
            <a:r>
              <a:rPr lang="en-US" sz="20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hennai city</a:t>
            </a:r>
            <a:endParaRPr lang="ru-RU"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32B33216-A4B8-44CA-9221-6F262C6B07B5}"/>
              </a:ext>
            </a:extLst>
          </p:cNvPr>
          <p:cNvSpPr txBox="1"/>
          <p:nvPr/>
        </p:nvSpPr>
        <p:spPr>
          <a:xfrm>
            <a:off x="5580762" y="209569"/>
            <a:ext cx="31372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Hotel without stars in India</a:t>
            </a:r>
          </a:p>
        </p:txBody>
      </p:sp>
      <p:sp>
        <p:nvSpPr>
          <p:cNvPr id="24" name="TextBox 23">
            <a:extLst>
              <a:ext uri="{FF2B5EF4-FFF2-40B4-BE49-F238E27FC236}">
                <a16:creationId xmlns="" xmlns:a16="http://schemas.microsoft.com/office/drawing/2014/main" id="{BC1744CB-4780-4B9A-B9D6-973180CA61AD}"/>
              </a:ext>
            </a:extLst>
          </p:cNvPr>
          <p:cNvSpPr txBox="1"/>
          <p:nvPr/>
        </p:nvSpPr>
        <p:spPr>
          <a:xfrm>
            <a:off x="5992035" y="680975"/>
            <a:ext cx="2051452" cy="707886"/>
          </a:xfrm>
          <a:prstGeom prst="rect">
            <a:avLst/>
          </a:prstGeom>
          <a:noFill/>
          <a:ln>
            <a:noFill/>
          </a:ln>
        </p:spPr>
        <p:txBody>
          <a:bodyPr wrap="square">
            <a:spAutoFit/>
          </a:bodyPr>
          <a:lstStyle/>
          <a:p>
            <a:r>
              <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ARIKAN INN Hotel</a:t>
            </a:r>
            <a:endParaRPr lang="ru-RU" sz="2000" dirty="0">
              <a:solidFill>
                <a:schemeClr val="bg1"/>
              </a:solidFill>
              <a:effectLst>
                <a:outerShdw blurRad="38100" dist="38100" dir="2700000" algn="tl">
                  <a:srgbClr val="000000">
                    <a:alpha val="43137"/>
                  </a:srgbClr>
                </a:outerShdw>
              </a:effectLst>
            </a:endParaRPr>
          </a:p>
        </p:txBody>
      </p:sp>
      <p:cxnSp>
        <p:nvCxnSpPr>
          <p:cNvPr id="35" name="Прямая соединительная линия 34">
            <a:extLst>
              <a:ext uri="{FF2B5EF4-FFF2-40B4-BE49-F238E27FC236}">
                <a16:creationId xmlns="" xmlns:a16="http://schemas.microsoft.com/office/drawing/2014/main" id="{70ACA51E-714C-4BB8-9D69-25E2F4771358}"/>
              </a:ext>
            </a:extLst>
          </p:cNvPr>
          <p:cNvCxnSpPr/>
          <p:nvPr/>
        </p:nvCxnSpPr>
        <p:spPr>
          <a:xfrm>
            <a:off x="4319833" y="0"/>
            <a:ext cx="0" cy="6858000"/>
          </a:xfrm>
          <a:prstGeom prst="line">
            <a:avLst/>
          </a:prstGeom>
          <a:ln w="38100">
            <a:solidFill>
              <a:schemeClr val="accent1">
                <a:lumMod val="60000"/>
                <a:lumOff val="40000"/>
              </a:schemeClr>
            </a:solidFill>
            <a:prstDash val="lgDashDot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6745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6264696" cy="6247864"/>
          </a:xfrm>
          <a:prstGeom prst="rect">
            <a:avLst/>
          </a:prstGeom>
        </p:spPr>
        <p:txBody>
          <a:bodyPr wrap="square">
            <a:spAutoFit/>
          </a:bodyPr>
          <a:lstStyle/>
          <a:p>
            <a:pPr algn="just"/>
            <a:r>
              <a:rPr lang="en-US" sz="2000" b="1" dirty="0" smtClean="0">
                <a:solidFill>
                  <a:srgbClr val="0070C0"/>
                </a:solidFill>
              </a:rPr>
              <a:t>Indian Hospitality Industry</a:t>
            </a:r>
          </a:p>
          <a:p>
            <a:pPr algn="just"/>
            <a:r>
              <a:rPr lang="en-US" sz="2000" dirty="0" smtClean="0">
                <a:solidFill>
                  <a:srgbClr val="0070C0"/>
                </a:solidFill>
              </a:rPr>
              <a:t>Hospitality industry in India is one of the (1) ______</a:t>
            </a:r>
          </a:p>
          <a:p>
            <a:pPr algn="just"/>
            <a:r>
              <a:rPr lang="en-US" sz="2000" dirty="0" smtClean="0">
                <a:solidFill>
                  <a:srgbClr val="0070C0"/>
                </a:solidFill>
              </a:rPr>
              <a:t>growing industries of the country. While there are many</a:t>
            </a:r>
          </a:p>
          <a:p>
            <a:pPr algn="just"/>
            <a:r>
              <a:rPr lang="en-US" sz="2000" dirty="0" smtClean="0">
                <a:solidFill>
                  <a:srgbClr val="0070C0"/>
                </a:solidFill>
              </a:rPr>
              <a:t>Indian names like </a:t>
            </a:r>
            <a:r>
              <a:rPr lang="en-US" sz="2000" dirty="0" err="1" smtClean="0">
                <a:solidFill>
                  <a:srgbClr val="0070C0"/>
                </a:solidFill>
              </a:rPr>
              <a:t>Oberoi</a:t>
            </a:r>
            <a:r>
              <a:rPr lang="en-US" sz="2000" dirty="0" smtClean="0">
                <a:solidFill>
                  <a:srgbClr val="0070C0"/>
                </a:solidFill>
              </a:rPr>
              <a:t>, </a:t>
            </a:r>
            <a:r>
              <a:rPr lang="en-US" sz="2000" dirty="0" err="1" smtClean="0">
                <a:solidFill>
                  <a:srgbClr val="0070C0"/>
                </a:solidFill>
              </a:rPr>
              <a:t>Taj</a:t>
            </a:r>
            <a:r>
              <a:rPr lang="en-US" sz="2000" dirty="0" smtClean="0">
                <a:solidFill>
                  <a:srgbClr val="0070C0"/>
                </a:solidFill>
              </a:rPr>
              <a:t>, </a:t>
            </a:r>
            <a:r>
              <a:rPr lang="en-US" sz="2000" dirty="0" err="1" smtClean="0">
                <a:solidFill>
                  <a:srgbClr val="0070C0"/>
                </a:solidFill>
              </a:rPr>
              <a:t>Leela</a:t>
            </a:r>
            <a:r>
              <a:rPr lang="en-US" sz="2000" dirty="0" smtClean="0">
                <a:solidFill>
                  <a:srgbClr val="0070C0"/>
                </a:solidFill>
              </a:rPr>
              <a:t>, ITC that have</a:t>
            </a:r>
          </a:p>
          <a:p>
            <a:pPr algn="just"/>
            <a:r>
              <a:rPr lang="en-US" sz="2000" dirty="0" smtClean="0">
                <a:solidFill>
                  <a:srgbClr val="0070C0"/>
                </a:solidFill>
              </a:rPr>
              <a:t>already (2) ______ a big market share; international</a:t>
            </a:r>
          </a:p>
          <a:p>
            <a:pPr algn="just"/>
            <a:r>
              <a:rPr lang="en-US" sz="2000" dirty="0" smtClean="0">
                <a:solidFill>
                  <a:srgbClr val="0070C0"/>
                </a:solidFill>
              </a:rPr>
              <a:t>brands are also on a spree of expansion. India has seen a</a:t>
            </a:r>
          </a:p>
          <a:p>
            <a:pPr algn="just"/>
            <a:r>
              <a:rPr lang="en-US" sz="2000" dirty="0" smtClean="0">
                <a:solidFill>
                  <a:srgbClr val="0070C0"/>
                </a:solidFill>
              </a:rPr>
              <a:t>huge growth in its hospitality sector in recent years.</a:t>
            </a:r>
          </a:p>
          <a:p>
            <a:pPr algn="just"/>
            <a:r>
              <a:rPr lang="en-US" sz="2000" dirty="0" smtClean="0">
                <a:solidFill>
                  <a:srgbClr val="0070C0"/>
                </a:solidFill>
              </a:rPr>
              <a:t>Almost all the big brands have (3) _____ hundreds to</a:t>
            </a:r>
          </a:p>
          <a:p>
            <a:pPr algn="just"/>
            <a:r>
              <a:rPr lang="en-US" sz="2000" dirty="0" smtClean="0">
                <a:solidFill>
                  <a:srgbClr val="0070C0"/>
                </a:solidFill>
              </a:rPr>
              <a:t>thousands of new rooms in their room inventory and</a:t>
            </a:r>
          </a:p>
          <a:p>
            <a:pPr algn="just"/>
            <a:r>
              <a:rPr lang="en-US" sz="2000" dirty="0" smtClean="0">
                <a:solidFill>
                  <a:srgbClr val="0070C0"/>
                </a:solidFill>
              </a:rPr>
              <a:t>most of them have (4) _______ plans for expansion.</a:t>
            </a:r>
          </a:p>
          <a:p>
            <a:pPr algn="just"/>
            <a:r>
              <a:rPr lang="en-US" sz="2000" dirty="0" smtClean="0">
                <a:solidFill>
                  <a:srgbClr val="0070C0"/>
                </a:solidFill>
              </a:rPr>
              <a:t>Hospitality industry has (5) _______ a fourfold growth</a:t>
            </a:r>
          </a:p>
          <a:p>
            <a:pPr algn="just"/>
            <a:r>
              <a:rPr lang="en-US" sz="2000" dirty="0" smtClean="0">
                <a:solidFill>
                  <a:srgbClr val="0070C0"/>
                </a:solidFill>
              </a:rPr>
              <a:t>since 2000. One of the important (6) _______ of this</a:t>
            </a:r>
          </a:p>
          <a:p>
            <a:pPr algn="just"/>
            <a:r>
              <a:rPr lang="en-US" sz="2000" dirty="0" smtClean="0">
                <a:solidFill>
                  <a:srgbClr val="0070C0"/>
                </a:solidFill>
              </a:rPr>
              <a:t>growth is that India has (7) ______ as one the popular</a:t>
            </a:r>
          </a:p>
          <a:p>
            <a:pPr algn="just"/>
            <a:r>
              <a:rPr lang="en-US" sz="2000" dirty="0" smtClean="0">
                <a:solidFill>
                  <a:srgbClr val="0070C0"/>
                </a:solidFill>
              </a:rPr>
              <a:t>business destinations in South Asia. Growth in IT as well</a:t>
            </a:r>
          </a:p>
          <a:p>
            <a:pPr algn="just"/>
            <a:r>
              <a:rPr lang="en-US" sz="2000" dirty="0" smtClean="0">
                <a:solidFill>
                  <a:srgbClr val="0070C0"/>
                </a:solidFill>
              </a:rPr>
              <a:t>as India’s potential to become one of the (8) _______</a:t>
            </a:r>
          </a:p>
          <a:p>
            <a:pPr algn="just"/>
            <a:r>
              <a:rPr lang="en-US" sz="2000" dirty="0" smtClean="0">
                <a:solidFill>
                  <a:srgbClr val="0070C0"/>
                </a:solidFill>
              </a:rPr>
              <a:t>tourist destinations in the world (9) _____ all major</a:t>
            </a:r>
          </a:p>
          <a:p>
            <a:pPr algn="just"/>
            <a:r>
              <a:rPr lang="en-US" sz="2000" dirty="0" smtClean="0">
                <a:solidFill>
                  <a:srgbClr val="0070C0"/>
                </a:solidFill>
              </a:rPr>
              <a:t>global hospitality brands towards India. Today, India</a:t>
            </a:r>
          </a:p>
          <a:p>
            <a:pPr algn="just"/>
            <a:r>
              <a:rPr lang="en-US" sz="2000" dirty="0" smtClean="0">
                <a:solidFill>
                  <a:srgbClr val="0070C0"/>
                </a:solidFill>
              </a:rPr>
              <a:t>(10) ______ more than 30 hotel brands, which are</a:t>
            </a:r>
          </a:p>
          <a:p>
            <a:pPr algn="just"/>
            <a:r>
              <a:rPr lang="en-US" sz="2000" dirty="0" smtClean="0">
                <a:solidFill>
                  <a:srgbClr val="0070C0"/>
                </a:solidFill>
              </a:rPr>
              <a:t>(11) _______ even in the small towns of the country.</a:t>
            </a:r>
          </a:p>
          <a:p>
            <a:endParaRPr lang="ru-RU" sz="2000" dirty="0"/>
          </a:p>
        </p:txBody>
      </p:sp>
      <p:sp>
        <p:nvSpPr>
          <p:cNvPr id="3" name="TextBox 2"/>
          <p:cNvSpPr txBox="1"/>
          <p:nvPr/>
        </p:nvSpPr>
        <p:spPr>
          <a:xfrm>
            <a:off x="6660232" y="260648"/>
            <a:ext cx="1919770" cy="5632311"/>
          </a:xfrm>
          <a:prstGeom prst="rect">
            <a:avLst/>
          </a:prstGeom>
          <a:noFill/>
        </p:spPr>
        <p:txBody>
          <a:bodyPr wrap="square" rtlCol="0">
            <a:spAutoFit/>
          </a:bodyPr>
          <a:lstStyle/>
          <a:p>
            <a:endParaRPr lang="ru-RU" sz="2400" dirty="0" smtClean="0"/>
          </a:p>
          <a:p>
            <a:r>
              <a:rPr lang="en-US" sz="2400" dirty="0" smtClean="0">
                <a:solidFill>
                  <a:srgbClr val="FF0000"/>
                </a:solidFill>
              </a:rPr>
              <a:t>FAST</a:t>
            </a:r>
            <a:endParaRPr lang="ru-RU" sz="2400" dirty="0" smtClean="0">
              <a:solidFill>
                <a:srgbClr val="FF0000"/>
              </a:solidFill>
            </a:endParaRPr>
          </a:p>
          <a:p>
            <a:endParaRPr lang="en-US" sz="2400" dirty="0" smtClean="0">
              <a:solidFill>
                <a:srgbClr val="FF0000"/>
              </a:solidFill>
            </a:endParaRPr>
          </a:p>
          <a:p>
            <a:r>
              <a:rPr lang="en-US" sz="2400" dirty="0" smtClean="0">
                <a:solidFill>
                  <a:srgbClr val="FF0000"/>
                </a:solidFill>
              </a:rPr>
              <a:t>CAPTURE</a:t>
            </a:r>
          </a:p>
          <a:p>
            <a:endParaRPr lang="ru-RU" sz="2400" dirty="0" smtClean="0">
              <a:solidFill>
                <a:srgbClr val="FF0000"/>
              </a:solidFill>
            </a:endParaRPr>
          </a:p>
          <a:p>
            <a:r>
              <a:rPr lang="en-US" sz="2400" dirty="0" smtClean="0">
                <a:solidFill>
                  <a:srgbClr val="FF0000"/>
                </a:solidFill>
              </a:rPr>
              <a:t>ADD</a:t>
            </a:r>
          </a:p>
          <a:p>
            <a:endParaRPr lang="ru-RU" sz="2400" dirty="0" smtClean="0">
              <a:solidFill>
                <a:srgbClr val="FF0000"/>
              </a:solidFill>
            </a:endParaRPr>
          </a:p>
          <a:p>
            <a:r>
              <a:rPr lang="en-US" sz="2400" dirty="0" smtClean="0">
                <a:solidFill>
                  <a:srgbClr val="FF0000"/>
                </a:solidFill>
              </a:rPr>
              <a:t>FAR</a:t>
            </a:r>
          </a:p>
          <a:p>
            <a:r>
              <a:rPr lang="en-US" sz="2400" dirty="0" smtClean="0">
                <a:solidFill>
                  <a:srgbClr val="FF0000"/>
                </a:solidFill>
              </a:rPr>
              <a:t>SEE</a:t>
            </a:r>
          </a:p>
          <a:p>
            <a:r>
              <a:rPr lang="en-US" sz="2400" dirty="0" smtClean="0">
                <a:solidFill>
                  <a:srgbClr val="FF0000"/>
                </a:solidFill>
              </a:rPr>
              <a:t>REASON</a:t>
            </a:r>
          </a:p>
          <a:p>
            <a:r>
              <a:rPr lang="en-US" sz="2400" dirty="0" smtClean="0">
                <a:solidFill>
                  <a:srgbClr val="FF0000"/>
                </a:solidFill>
              </a:rPr>
              <a:t>EMERGE</a:t>
            </a:r>
            <a:endParaRPr lang="ru-RU" sz="2400" dirty="0" smtClean="0">
              <a:solidFill>
                <a:srgbClr val="FF0000"/>
              </a:solidFill>
            </a:endParaRPr>
          </a:p>
          <a:p>
            <a:r>
              <a:rPr lang="en-US" sz="2400" dirty="0" smtClean="0">
                <a:solidFill>
                  <a:srgbClr val="FF0000"/>
                </a:solidFill>
              </a:rPr>
              <a:t>GOOD</a:t>
            </a:r>
          </a:p>
          <a:p>
            <a:r>
              <a:rPr lang="en-US" sz="2400" dirty="0" smtClean="0">
                <a:solidFill>
                  <a:srgbClr val="FF0000"/>
                </a:solidFill>
              </a:rPr>
              <a:t>ATTRACT</a:t>
            </a:r>
          </a:p>
          <a:p>
            <a:r>
              <a:rPr lang="en-US" sz="2400" dirty="0" smtClean="0">
                <a:solidFill>
                  <a:srgbClr val="FF0000"/>
                </a:solidFill>
              </a:rPr>
              <a:t>HOST</a:t>
            </a:r>
          </a:p>
          <a:p>
            <a:r>
              <a:rPr lang="en-US" sz="2400" dirty="0" smtClean="0">
                <a:solidFill>
                  <a:srgbClr val="FF0000"/>
                </a:solidFill>
              </a:rPr>
              <a:t>EXPAND</a:t>
            </a:r>
            <a:endParaRPr lang="ru-RU"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llustrators.ru/uploads/illustration/image/921788/%D0%B1%D0%BE%D1%8F%D1%80%D0%B8%D0%BD.jpg"/>
          <p:cNvPicPr>
            <a:picLocks noChangeAspect="1" noChangeArrowheads="1"/>
          </p:cNvPicPr>
          <p:nvPr/>
        </p:nvPicPr>
        <p:blipFill>
          <a:blip r:embed="rId2" cstate="print"/>
          <a:srcRect/>
          <a:stretch>
            <a:fillRect/>
          </a:stretch>
        </p:blipFill>
        <p:spPr bwMode="auto">
          <a:xfrm>
            <a:off x="6516216" y="3573016"/>
            <a:ext cx="2379114" cy="2760604"/>
          </a:xfrm>
          <a:prstGeom prst="rect">
            <a:avLst/>
          </a:prstGeom>
          <a:noFill/>
        </p:spPr>
      </p:pic>
      <p:sp>
        <p:nvSpPr>
          <p:cNvPr id="5" name="Прямоугольник 4"/>
          <p:cNvSpPr/>
          <p:nvPr/>
        </p:nvSpPr>
        <p:spPr>
          <a:xfrm>
            <a:off x="179512" y="188640"/>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72066" y="6429396"/>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85720" y="642918"/>
            <a:ext cx="8358246" cy="5016758"/>
          </a:xfrm>
          <a:prstGeom prst="rect">
            <a:avLst/>
          </a:prstGeom>
          <a:noFill/>
        </p:spPr>
        <p:txBody>
          <a:bodyPr wrap="square" rtlCol="0">
            <a:spAutoFit/>
          </a:bodyPr>
          <a:lstStyle/>
          <a:p>
            <a:pPr algn="ctr"/>
            <a:r>
              <a:rPr lang="en-US" sz="4000" b="1" dirty="0" smtClean="0">
                <a:solidFill>
                  <a:schemeClr val="accent6">
                    <a:lumMod val="50000"/>
                  </a:schemeClr>
                </a:solidFill>
                <a:latin typeface="Century Gothic" pitchFamily="34" charset="0"/>
              </a:rPr>
              <a:t>The history of the development of the </a:t>
            </a:r>
            <a:r>
              <a:rPr lang="en-US" sz="4000" b="1" dirty="0" smtClean="0">
                <a:solidFill>
                  <a:schemeClr val="accent6">
                    <a:lumMod val="50000"/>
                  </a:schemeClr>
                </a:solidFill>
                <a:latin typeface="Century Gothic" pitchFamily="34" charset="0"/>
              </a:rPr>
              <a:t>hospitality </a:t>
            </a:r>
            <a:r>
              <a:rPr lang="en-US" sz="4000" b="1" dirty="0" smtClean="0">
                <a:solidFill>
                  <a:schemeClr val="accent6">
                    <a:lumMod val="50000"/>
                  </a:schemeClr>
                </a:solidFill>
                <a:latin typeface="Century Gothic" pitchFamily="34" charset="0"/>
              </a:rPr>
              <a:t>industry in Russia</a:t>
            </a:r>
            <a:endParaRPr lang="ru-RU" sz="4000" b="1" dirty="0" smtClean="0">
              <a:solidFill>
                <a:schemeClr val="accent6">
                  <a:lumMod val="50000"/>
                </a:schemeClr>
              </a:solidFill>
              <a:latin typeface="Century Gothic" pitchFamily="34" charset="0"/>
            </a:endParaRPr>
          </a:p>
          <a:p>
            <a:endParaRPr lang="ru-RU" sz="4000" dirty="0" smtClean="0">
              <a:solidFill>
                <a:schemeClr val="accent6">
                  <a:lumMod val="50000"/>
                </a:schemeClr>
              </a:solidFill>
              <a:latin typeface="Century Gothic" pitchFamily="34" charset="0"/>
            </a:endParaRPr>
          </a:p>
          <a:p>
            <a:r>
              <a:rPr lang="en-US" sz="4000" dirty="0" smtClean="0">
                <a:solidFill>
                  <a:schemeClr val="accent6">
                    <a:lumMod val="50000"/>
                  </a:schemeClr>
                </a:solidFill>
                <a:latin typeface="Century Gothic" pitchFamily="34" charset="0"/>
              </a:rPr>
              <a:t>In the Old Russian language, the word «</a:t>
            </a:r>
            <a:r>
              <a:rPr lang="ru-RU" sz="4000" dirty="0" smtClean="0">
                <a:solidFill>
                  <a:schemeClr val="accent6">
                    <a:lumMod val="50000"/>
                  </a:schemeClr>
                </a:solidFill>
                <a:latin typeface="Century Gothic" pitchFamily="34" charset="0"/>
              </a:rPr>
              <a:t>гость»</a:t>
            </a:r>
            <a:r>
              <a:rPr lang="en-US" sz="4000" dirty="0" smtClean="0">
                <a:solidFill>
                  <a:schemeClr val="accent6">
                    <a:lumMod val="50000"/>
                  </a:schemeClr>
                </a:solidFill>
                <a:latin typeface="Century Gothic" pitchFamily="34" charset="0"/>
              </a:rPr>
              <a:t> appeared in the XI century and meant "visiting merchant".</a:t>
            </a:r>
            <a:endParaRPr lang="ru-RU" sz="4000" dirty="0">
              <a:solidFill>
                <a:schemeClr val="accent6">
                  <a:lumMod val="50000"/>
                </a:schemeClr>
              </a:solidFill>
              <a:latin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https://media.izi.travel/12dfd88a-9f8b-46a1-9a0a-5a3ec68da44a/408739e1-f3e2-4443-b9c8-7a153687982b_800x600.jpg"/>
          <p:cNvPicPr>
            <a:picLocks noChangeAspect="1" noChangeArrowheads="1"/>
          </p:cNvPicPr>
          <p:nvPr/>
        </p:nvPicPr>
        <p:blipFill>
          <a:blip r:embed="rId2" cstate="print"/>
          <a:srcRect/>
          <a:stretch>
            <a:fillRect/>
          </a:stretch>
        </p:blipFill>
        <p:spPr bwMode="auto">
          <a:xfrm>
            <a:off x="714380" y="142852"/>
            <a:ext cx="7858148" cy="6548456"/>
          </a:xfrm>
          <a:prstGeom prst="rect">
            <a:avLst/>
          </a:prstGeom>
          <a:noFill/>
        </p:spPr>
      </p:pic>
      <p:sp>
        <p:nvSpPr>
          <p:cNvPr id="6" name="Прямоугольник 5"/>
          <p:cNvSpPr/>
          <p:nvPr/>
        </p:nvSpPr>
        <p:spPr>
          <a:xfrm>
            <a:off x="179512" y="188640"/>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72066" y="6429396"/>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2" name="AutoShape 2" descr="https://pastvu.com/_p/a/x/4/d/x4d8d69zrerf5btxhv.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https://pastvu.com/_p/a/x/4/d/x4d8d69zrerf5btxhv.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https://pastvu.com/_p/a/x/4/d/x4d8d69zrerf5btxhv.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www.rusbibliophile.ru/bookpics/%D0%9F%D0%BE%D0%BB%D0%BE%D0%B6%D0%B5%D0%BD%D0%B8%D0%B5%20%D0%BE%20%D1%82%D1%80%D0%B0%D0%BA%D1%82%D0%B8%D1%80%D0%BD%D1%8B%D1%85.jpg"/>
          <p:cNvPicPr>
            <a:picLocks noChangeAspect="1" noChangeArrowheads="1"/>
          </p:cNvPicPr>
          <p:nvPr/>
        </p:nvPicPr>
        <p:blipFill>
          <a:blip r:embed="rId2" cstate="print"/>
          <a:srcRect/>
          <a:stretch>
            <a:fillRect/>
          </a:stretch>
        </p:blipFill>
        <p:spPr bwMode="auto">
          <a:xfrm>
            <a:off x="214282" y="164161"/>
            <a:ext cx="4065292" cy="6265235"/>
          </a:xfrm>
          <a:prstGeom prst="rect">
            <a:avLst/>
          </a:prstGeom>
          <a:noFill/>
        </p:spPr>
      </p:pic>
      <p:sp>
        <p:nvSpPr>
          <p:cNvPr id="6" name="Прямоугольник 5"/>
          <p:cNvSpPr/>
          <p:nvPr/>
        </p:nvSpPr>
        <p:spPr>
          <a:xfrm>
            <a:off x="5072066" y="6429396"/>
            <a:ext cx="3851920" cy="21602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429124" y="642918"/>
            <a:ext cx="4214842" cy="4401205"/>
          </a:xfrm>
          <a:prstGeom prst="rect">
            <a:avLst/>
          </a:prstGeom>
          <a:noFill/>
        </p:spPr>
        <p:txBody>
          <a:bodyPr wrap="square" rtlCol="0">
            <a:spAutoFit/>
          </a:bodyPr>
          <a:lstStyle/>
          <a:p>
            <a:r>
              <a:rPr lang="en-US" sz="4000" dirty="0" smtClean="0">
                <a:solidFill>
                  <a:schemeClr val="accent6">
                    <a:lumMod val="50000"/>
                  </a:schemeClr>
                </a:solidFill>
                <a:latin typeface="Century Gothic" pitchFamily="34" charset="0"/>
              </a:rPr>
              <a:t>A regulation that regulated the rules for the maintenance of hotels, restaurants and inns</a:t>
            </a:r>
            <a:endParaRPr lang="ru-RU" sz="4000" dirty="0">
              <a:solidFill>
                <a:schemeClr val="accent6">
                  <a:lumMod val="50000"/>
                </a:schemeClr>
              </a:solidFill>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s://pastvu.com/_p/a/2/o/u/2oubb4e11wjaugm1mj.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s://pastvu.com/_p/d/1/9/a/19a9a1484420bd4944a3c325deb58b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s://pastvu.com/_p/d/1/9/a/19a9a1484420bd4944a3c325deb58b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6" name="AutoShape 8" descr="https://pastvu.com/_p/a/7/3/4/734ed5b1a9072273be3b09e73e8d3e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8" name="AutoShape 10" descr="https://pastvu.com/_p/a/7/3/4/734ed5b1a9072273be3b09e73e8d3e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20" name="Picture 12" descr="https://s0.rbk.ru/v6_top_pics/media/img/7/14/755516868847147.jpg"/>
          <p:cNvPicPr>
            <a:picLocks noChangeAspect="1" noChangeArrowheads="1"/>
          </p:cNvPicPr>
          <p:nvPr/>
        </p:nvPicPr>
        <p:blipFill>
          <a:blip r:embed="rId2" cstate="print"/>
          <a:srcRect/>
          <a:stretch>
            <a:fillRect/>
          </a:stretch>
        </p:blipFill>
        <p:spPr bwMode="auto">
          <a:xfrm>
            <a:off x="0" y="-1"/>
            <a:ext cx="9144000" cy="5099353"/>
          </a:xfrm>
          <a:prstGeom prst="rect">
            <a:avLst/>
          </a:prstGeom>
          <a:noFill/>
        </p:spPr>
      </p:pic>
      <p:sp>
        <p:nvSpPr>
          <p:cNvPr id="11" name="TextBox 10"/>
          <p:cNvSpPr txBox="1"/>
          <p:nvPr/>
        </p:nvSpPr>
        <p:spPr>
          <a:xfrm>
            <a:off x="1000100" y="5214950"/>
            <a:ext cx="7072362" cy="1323439"/>
          </a:xfrm>
          <a:prstGeom prst="rect">
            <a:avLst/>
          </a:prstGeom>
          <a:noFill/>
        </p:spPr>
        <p:txBody>
          <a:bodyPr wrap="square" rtlCol="0">
            <a:spAutoFit/>
          </a:bodyPr>
          <a:lstStyle/>
          <a:p>
            <a:pPr algn="ctr"/>
            <a:r>
              <a:rPr lang="ru-RU" sz="4000" dirty="0" smtClean="0">
                <a:solidFill>
                  <a:schemeClr val="accent6">
                    <a:lumMod val="50000"/>
                  </a:schemeClr>
                </a:solidFill>
                <a:latin typeface="Century Gothic" pitchFamily="34" charset="0"/>
              </a:rPr>
              <a:t>«</a:t>
            </a:r>
            <a:r>
              <a:rPr lang="en-US" sz="4000" dirty="0" err="1" smtClean="0">
                <a:solidFill>
                  <a:schemeClr val="accent6">
                    <a:lumMod val="50000"/>
                  </a:schemeClr>
                </a:solidFill>
                <a:latin typeface="Century Gothic" pitchFamily="34" charset="0"/>
              </a:rPr>
              <a:t>Izmailovo</a:t>
            </a:r>
            <a:r>
              <a:rPr lang="ru-RU" sz="4000" dirty="0" smtClean="0">
                <a:solidFill>
                  <a:schemeClr val="accent6">
                    <a:lumMod val="50000"/>
                  </a:schemeClr>
                </a:solidFill>
                <a:latin typeface="Century Gothic" pitchFamily="34" charset="0"/>
              </a:rPr>
              <a:t>»</a:t>
            </a:r>
            <a:r>
              <a:rPr lang="en-US" sz="4000" dirty="0" smtClean="0">
                <a:solidFill>
                  <a:schemeClr val="accent6">
                    <a:lumMod val="50000"/>
                  </a:schemeClr>
                </a:solidFill>
                <a:latin typeface="Century Gothic" pitchFamily="34" charset="0"/>
              </a:rPr>
              <a:t> Hotel complex, 1980, USSR</a:t>
            </a:r>
            <a:endParaRPr lang="ru-RU" sz="4000" dirty="0">
              <a:solidFill>
                <a:schemeClr val="accent6">
                  <a:lumMod val="50000"/>
                </a:schemeClr>
              </a:solidFill>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p:nvPr/>
        </p:nvSpPr>
        <p:spPr>
          <a:xfrm>
            <a:off x="4874400" y="580900"/>
            <a:ext cx="3756900" cy="221596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3300" b="1" dirty="0">
                <a:solidFill>
                  <a:srgbClr val="FFFFFF"/>
                </a:solidFill>
                <a:latin typeface="Lexend"/>
                <a:ea typeface="Lexend"/>
                <a:cs typeface="Lexend"/>
                <a:sym typeface="Lexend"/>
              </a:rPr>
              <a:t>History of the development of the </a:t>
            </a:r>
            <a:r>
              <a:rPr lang="en-US" sz="3300" b="1" dirty="0" smtClean="0">
                <a:solidFill>
                  <a:srgbClr val="FFFFFF"/>
                </a:solidFill>
                <a:latin typeface="Lexend"/>
                <a:ea typeface="Lexend"/>
                <a:cs typeface="Lexend"/>
                <a:sym typeface="Lexend"/>
              </a:rPr>
              <a:t>hospitality </a:t>
            </a:r>
            <a:r>
              <a:rPr lang="ru" sz="3300" b="1" dirty="0" smtClean="0">
                <a:solidFill>
                  <a:srgbClr val="FFFFFF"/>
                </a:solidFill>
                <a:latin typeface="Lexend"/>
                <a:ea typeface="Lexend"/>
                <a:cs typeface="Lexend"/>
                <a:sym typeface="Lexend"/>
              </a:rPr>
              <a:t>industry </a:t>
            </a:r>
            <a:r>
              <a:rPr lang="ru" sz="3300" b="1" dirty="0">
                <a:solidFill>
                  <a:srgbClr val="FFFFFF"/>
                </a:solidFill>
                <a:latin typeface="Lexend"/>
                <a:ea typeface="Lexend"/>
                <a:cs typeface="Lexend"/>
                <a:sym typeface="Lexend"/>
              </a:rPr>
              <a:t>in Spain</a:t>
            </a:r>
            <a:endParaRPr sz="3300" b="1" dirty="0">
              <a:solidFill>
                <a:srgbClr val="FFFFFF"/>
              </a:solidFill>
              <a:latin typeface="Lexend"/>
              <a:ea typeface="Lexend"/>
              <a:cs typeface="Lexend"/>
              <a:sym typeface="Lexend"/>
            </a:endParaRPr>
          </a:p>
        </p:txBody>
      </p:sp>
      <p:pic>
        <p:nvPicPr>
          <p:cNvPr id="61" name="Google Shape;61;p13"/>
          <p:cNvPicPr preferRelativeResize="0"/>
          <p:nvPr/>
        </p:nvPicPr>
        <p:blipFill>
          <a:blip r:embed="rId3" cstate="print">
            <a:alphaModFix/>
          </a:blip>
          <a:stretch>
            <a:fillRect/>
          </a:stretch>
        </p:blipFill>
        <p:spPr>
          <a:xfrm>
            <a:off x="1" y="0"/>
            <a:ext cx="4572001"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subTitle" idx="1"/>
          </p:nvPr>
        </p:nvSpPr>
        <p:spPr>
          <a:xfrm>
            <a:off x="265500" y="489601"/>
            <a:ext cx="4045200" cy="179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000000"/>
                </a:solidFill>
                <a:latin typeface="Lexend"/>
                <a:ea typeface="Lexend"/>
                <a:cs typeface="Lexend"/>
                <a:sym typeface="Lexend"/>
              </a:rPr>
              <a:t>The hotel industry in Spain has a rich history that dates back to the times of the Roman Empire. During the Renaissance and the period of colonization of the New World in the 16th-17th centuries, Spain became one of the major world powers. This contributed to the development of the hotel business, as a large number of people came to the country for trade and diplomatic purposes.</a:t>
            </a:r>
            <a:endParaRPr sz="2000">
              <a:solidFill>
                <a:srgbClr val="000000"/>
              </a:solidFill>
              <a:latin typeface="Lexend"/>
              <a:ea typeface="Lexend"/>
              <a:cs typeface="Lexend"/>
              <a:sym typeface="Lexend"/>
            </a:endParaRPr>
          </a:p>
          <a:p>
            <a:pPr marL="0" lvl="0" indent="0" algn="l" rtl="0">
              <a:spcBef>
                <a:spcPts val="0"/>
              </a:spcBef>
              <a:spcAft>
                <a:spcPts val="0"/>
              </a:spcAft>
              <a:buNone/>
            </a:pPr>
            <a:endParaRPr sz="2000">
              <a:solidFill>
                <a:srgbClr val="000000"/>
              </a:solidFill>
              <a:latin typeface="Lexend"/>
              <a:ea typeface="Lexend"/>
              <a:cs typeface="Lexend"/>
              <a:sym typeface="Lexend"/>
            </a:endParaRPr>
          </a:p>
          <a:p>
            <a:pPr marL="0" lvl="0" indent="0" algn="l" rtl="0">
              <a:spcBef>
                <a:spcPts val="0"/>
              </a:spcBef>
              <a:spcAft>
                <a:spcPts val="0"/>
              </a:spcAft>
              <a:buNone/>
            </a:pPr>
            <a:endParaRPr sz="2000">
              <a:solidFill>
                <a:srgbClr val="000000"/>
              </a:solidFill>
              <a:latin typeface="Lexend"/>
              <a:ea typeface="Lexend"/>
              <a:cs typeface="Lexend"/>
              <a:sym typeface="Lexend"/>
            </a:endParaRPr>
          </a:p>
        </p:txBody>
      </p:sp>
      <p:pic>
        <p:nvPicPr>
          <p:cNvPr id="67" name="Google Shape;67;p14"/>
          <p:cNvPicPr preferRelativeResize="0"/>
          <p:nvPr/>
        </p:nvPicPr>
        <p:blipFill>
          <a:blip r:embed="rId3" cstate="print">
            <a:alphaModFix/>
          </a:blip>
          <a:stretch>
            <a:fillRect/>
          </a:stretch>
        </p:blipFill>
        <p:spPr>
          <a:xfrm>
            <a:off x="4572000" y="1046801"/>
            <a:ext cx="4572000" cy="4513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p:nvPr/>
        </p:nvSpPr>
        <p:spPr>
          <a:xfrm>
            <a:off x="4572000" y="188640"/>
            <a:ext cx="4572000" cy="57246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dirty="0">
              <a:latin typeface="Lexend"/>
              <a:ea typeface="Lexend"/>
              <a:cs typeface="Lexend"/>
              <a:sym typeface="Lexend"/>
            </a:endParaRPr>
          </a:p>
          <a:p>
            <a:pPr marL="0" lvl="0" indent="0" algn="l" rtl="0">
              <a:spcBef>
                <a:spcPts val="0"/>
              </a:spcBef>
              <a:spcAft>
                <a:spcPts val="0"/>
              </a:spcAft>
              <a:buNone/>
            </a:pPr>
            <a:endParaRPr sz="2400" dirty="0">
              <a:latin typeface="Lexend"/>
              <a:ea typeface="Lexend"/>
              <a:cs typeface="Lexend"/>
              <a:sym typeface="Lexend"/>
            </a:endParaRPr>
          </a:p>
          <a:p>
            <a:pPr marL="0" lvl="0" indent="0" algn="l" rtl="0">
              <a:spcBef>
                <a:spcPts val="0"/>
              </a:spcBef>
              <a:spcAft>
                <a:spcPts val="0"/>
              </a:spcAft>
              <a:buNone/>
            </a:pPr>
            <a:r>
              <a:rPr lang="ru" sz="2400" dirty="0">
                <a:latin typeface="Lexend"/>
                <a:ea typeface="Lexend"/>
                <a:cs typeface="Lexend"/>
                <a:sym typeface="Lexend"/>
              </a:rPr>
              <a:t>Beginning in the 19th century, the first modern hotels began to appear in Spain, such as the Gran Hotel de L’Eixample in Barcelona and the Hotel del Príncipe in Madrid. These hotels offered their guests comfortable rooms, restaurants, swimming pools and other amenities, making them popular among tourists and business people.</a:t>
            </a:r>
            <a:endParaRPr sz="2400" dirty="0">
              <a:latin typeface="Lexend"/>
              <a:ea typeface="Lexend"/>
              <a:cs typeface="Lexend"/>
              <a:sym typeface="Lexend"/>
            </a:endParaRPr>
          </a:p>
          <a:p>
            <a:pPr marL="0" lvl="0" indent="0" algn="l" rtl="0">
              <a:spcBef>
                <a:spcPts val="0"/>
              </a:spcBef>
              <a:spcAft>
                <a:spcPts val="0"/>
              </a:spcAft>
              <a:buNone/>
            </a:pPr>
            <a:endParaRPr sz="2400" dirty="0">
              <a:latin typeface="Lexend"/>
              <a:ea typeface="Lexend"/>
              <a:cs typeface="Lexend"/>
              <a:sym typeface="Lexend"/>
            </a:endParaRPr>
          </a:p>
          <a:p>
            <a:pPr marL="0" lvl="0" indent="0" algn="l" rtl="0">
              <a:spcBef>
                <a:spcPts val="0"/>
              </a:spcBef>
              <a:spcAft>
                <a:spcPts val="0"/>
              </a:spcAft>
              <a:buNone/>
            </a:pPr>
            <a:endParaRPr sz="2400" dirty="0">
              <a:latin typeface="Lexend"/>
              <a:ea typeface="Lexend"/>
              <a:cs typeface="Lexend"/>
              <a:sym typeface="Lexend"/>
            </a:endParaRPr>
          </a:p>
        </p:txBody>
      </p:sp>
      <p:pic>
        <p:nvPicPr>
          <p:cNvPr id="73" name="Google Shape;73;p15"/>
          <p:cNvPicPr preferRelativeResize="0"/>
          <p:nvPr/>
        </p:nvPicPr>
        <p:blipFill>
          <a:blip r:embed="rId3" cstate="print">
            <a:alphaModFix/>
          </a:blip>
          <a:stretch>
            <a:fillRect/>
          </a:stretch>
        </p:blipFill>
        <p:spPr>
          <a:xfrm>
            <a:off x="1" y="325001"/>
            <a:ext cx="4593603" cy="6208001"/>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1328</Words>
  <Application>Microsoft Office PowerPoint</Application>
  <PresentationFormat>Экран (4:3)</PresentationFormat>
  <Paragraphs>109</Paragraphs>
  <Slides>24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  Today, the hotel industry in Spain continues to develop, offering an increasing variety of accommodation options for tourists, businessmen and other guests of the country. Spain has more than 80,000 hotels of various categories, from small family hotels to luxury five-star resorts.  </vt:lpstr>
      <vt:lpstr>History of the hospitality industry development in Armenia</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Егор</dc:creator>
  <cp:lastModifiedBy>panchenko</cp:lastModifiedBy>
  <cp:revision>10</cp:revision>
  <dcterms:created xsi:type="dcterms:W3CDTF">2023-09-19T15:40:03Z</dcterms:created>
  <dcterms:modified xsi:type="dcterms:W3CDTF">2023-11-08T07:20:41Z</dcterms:modified>
</cp:coreProperties>
</file>