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8.xml" ContentType="application/vnd.openxmlformats-officedocument.presentationml.slide+xml"/>
  <Override PartName="/docProps/app.xml" ContentType="application/vnd.openxmlformats-officedocument.extended-propertie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docProps/core.xml" ContentType="application/vnd.openxmlformats-package.core-properties+xml"/>
  <Override PartName="/ppt/viewProps.xml" ContentType="application/vnd.openxmlformats-officedocument.presentationml.viewProps+xml"/>
  <Override PartName="/ppt/slides/slide11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9144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110" d="100"/>
          <a:sy n="110" d="100"/>
        </p:scale>
        <p:origin x="-1644" y="-90"/>
      </p:cViewPr>
      <p:guideLst>
        <p:guide pos="2160" orient="horz"/>
        <p:guide pos="2880"/>
      </p:guideLst>
    </p:cSldViewPr>
  </p:slideViewPr>
  <p:gridSpacing cx="73736200" cy="73736200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 /><Relationship Id="rId15" Type="http://schemas.openxmlformats.org/officeDocument/2006/relationships/tableStyles" Target="tableStyles.xml" /><Relationship Id="rId16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B106E36-FD25-4E2D-B0AA-010F637433A0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25C68B6-61C2-468F-89AB-4B9F7531AA68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B106E36-FD25-4E2D-B0AA-010F637433A0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25C68B6-61C2-468F-89AB-4B9F7531AA68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6543675" y="365125"/>
            <a:ext cx="1971675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628650" y="365125"/>
            <a:ext cx="5800725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B106E36-FD25-4E2D-B0AA-010F637433A0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25C68B6-61C2-468F-89AB-4B9F7531AA68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B106E36-FD25-4E2D-B0AA-010F637433A0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25C68B6-61C2-468F-89AB-4B9F7531AA68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B106E36-FD25-4E2D-B0AA-010F637433A0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25C68B6-61C2-468F-89AB-4B9F7531AA68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628650" y="1825625"/>
            <a:ext cx="38862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4629150" y="1825625"/>
            <a:ext cx="38862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B106E36-FD25-4E2D-B0AA-010F637433A0}" type="datetimeFigureOut">
              <a:rPr lang="ru-RU"/>
              <a:t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25C68B6-61C2-468F-89AB-4B9F7531AA68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29841" y="365126"/>
            <a:ext cx="78867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29842" y="2505074"/>
            <a:ext cx="3868340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4629150" y="2505074"/>
            <a:ext cx="3887391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B106E36-FD25-4E2D-B0AA-010F637433A0}" type="datetimeFigureOut">
              <a:rPr lang="ru-RU"/>
              <a:t/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25C68B6-61C2-468F-89AB-4B9F7531AA68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B106E36-FD25-4E2D-B0AA-010F637433A0}" type="datetimeFigureOut">
              <a:rPr lang="ru-RU"/>
              <a:t/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25C68B6-61C2-468F-89AB-4B9F7531AA68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B106E36-FD25-4E2D-B0AA-010F637433A0}" type="datetimeFigureOut">
              <a:rPr lang="ru-RU"/>
              <a:t/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25C68B6-61C2-468F-89AB-4B9F7531AA68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B106E36-FD25-4E2D-B0AA-010F637433A0}" type="datetimeFigureOut">
              <a:rPr lang="ru-RU"/>
              <a:t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25C68B6-61C2-468F-89AB-4B9F7531AA68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ChangeAspect="1" noGrp="1"/>
          </p:cNvSpPr>
          <p:nvPr>
            <p:ph type="pic" idx="1"/>
          </p:nvPr>
        </p:nvSpPr>
        <p:spPr bwMode="auto"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B106E36-FD25-4E2D-B0AA-010F637433A0}" type="datetimeFigureOut">
              <a:rPr lang="ru-RU"/>
              <a:t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25C68B6-61C2-468F-89AB-4B9F7531AA68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3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en-US"/>
              <a:t>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B106E36-FD25-4E2D-B0AA-010F637433A0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25C68B6-61C2-468F-89AB-4B9F7531AA68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png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png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png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2.png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851920" y="404664"/>
            <a:ext cx="504056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/>
            <a:spAutoFit/>
          </a:bodyPr>
          <a:lstStyle/>
          <a:p>
            <a:pPr marL="0" marR="0" lvl="0" indent="0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000" b="1" i="0" u="none" strike="noStrike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 scaled="1"/>
                </a:gradFill>
                <a:latin typeface="Times New Roman"/>
                <a:ea typeface="Calibri"/>
                <a:cs typeface="Times New Roman"/>
              </a:rPr>
              <a:t>Специальность: 13.02.02 «Теплоснабжение и теплотехническое оборудование»</a:t>
            </a:r>
            <a:endParaRPr lang="ru-RU" sz="2000" b="1" i="0" u="none" strike="noStrike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 scaled="1"/>
              </a:gradFill>
              <a:latin typeface="Times New Roman"/>
              <a:cs typeface="Times New Roman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411760" y="2420888"/>
            <a:ext cx="662473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/>
            <a:spAutoFit/>
          </a:bodyPr>
          <a:lstStyle/>
          <a:p>
            <a:pPr marL="0" marR="0" lvl="0" indent="0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000" b="1" i="0" u="none" strike="noStrike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 scaled="1"/>
                </a:gradFill>
                <a:latin typeface="Times New Roman"/>
                <a:ea typeface="Calibri"/>
                <a:cs typeface="Times New Roman"/>
              </a:rPr>
              <a:t>по учебной дисциплине</a:t>
            </a:r>
            <a:r>
              <a:rPr lang="ru-RU" sz="2000" b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 </a:t>
            </a:r>
            <a:r>
              <a:rPr lang="ru-RU" sz="2000" b="1" i="0" u="none" strike="noStrike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 scaled="1"/>
                </a:gradFill>
                <a:latin typeface="Times New Roman"/>
                <a:ea typeface="Calibri"/>
                <a:cs typeface="Times New Roman"/>
              </a:rPr>
              <a:t>ОП.12 «СИСТЕМЫ АВТОМАТИЗИРОВАННОГО ПРОЕКТИРОВАНИЯ» </a:t>
            </a:r>
            <a:endParaRPr lang="ru-RU" sz="2000" b="1" i="0" u="none" strike="noStrike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 scaled="1"/>
              </a:gradFill>
              <a:latin typeface="Times New Roman"/>
              <a:cs typeface="Times New Roman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3851920" y="1628800"/>
            <a:ext cx="50405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/>
            <a:spAutoFit/>
          </a:bodyPr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800" b="1" i="0" u="none" strike="noStrike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Тема:</a:t>
            </a:r>
            <a:r>
              <a:rPr lang="ru-RU" sz="1800" b="1" i="0" u="none" strike="noStrike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 Свойства </a:t>
            </a:r>
            <a:r>
              <a:rPr lang="ru-RU" sz="2000" b="1" i="0" u="none" strike="noStrike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объектов</a:t>
            </a:r>
            <a:endParaRPr lang="ru-RU" sz="2000" b="1" i="0" u="none" strike="noStrike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1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411760" y="3356992"/>
            <a:ext cx="64807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Задача: поэтапное </a:t>
            </a:r>
            <a:r>
              <a:rPr lang="ru-RU" sz="2000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изучение </a:t>
            </a:r>
            <a:r>
              <a:rPr lang="ru-RU" sz="2000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cs typeface="Times New Roman"/>
              </a:rPr>
              <a:t>темы 1.12 «Свойства объектов»</a:t>
            </a:r>
            <a:endParaRPr lang="ru-RU" sz="2000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1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17" name="Прямоугольник 16"/>
          <p:cNvSpPr/>
          <p:nvPr/>
        </p:nvSpPr>
        <p:spPr bwMode="auto">
          <a:xfrm>
            <a:off x="2411760" y="4221088"/>
            <a:ext cx="64807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/>
                <a:ea typeface="Times New Roman"/>
                <a:cs typeface="Times New Roman"/>
              </a:rPr>
              <a:t>Цель: ознакомиться со свойствами объектов</a:t>
            </a:r>
            <a:endParaRPr lang="en-US" sz="2000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1">
                  <a:lumMod val="60000"/>
                  <a:lumOff val="40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4572000" y="5661247"/>
            <a:ext cx="4320839" cy="7013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Выполнил: </a:t>
            </a:r>
            <a:endParaRPr sz="2000"/>
          </a:p>
          <a:p>
            <a:pPr algn="r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преподаватель </a:t>
            </a:r>
            <a:r>
              <a:rPr lang="ru-RU" sz="2000" b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Гамзина</a:t>
            </a:r>
            <a:r>
              <a:rPr lang="ru-RU" sz="2000" b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 Е.Г.</a:t>
            </a:r>
            <a:endParaRPr lang="ru-RU" b="1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 scaled="1"/>
              </a:gra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 bwMode="auto">
          <a:xfrm>
            <a:off x="1691679" y="733888"/>
            <a:ext cx="64807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400" b="1">
                <a:latin typeface="Times New Roman"/>
                <a:cs typeface="Times New Roman"/>
              </a:rPr>
              <a:t>Вопросы самоконтроля:</a:t>
            </a:r>
            <a:endParaRPr lang="ru-RU" sz="2400" b="1">
              <a:latin typeface="Times New Roman"/>
              <a:cs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1691679" y="1628799"/>
            <a:ext cx="6486119" cy="3261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defRPr/>
            </a:pPr>
            <a:r>
              <a:rPr lang="ru-RU" sz="2600">
                <a:latin typeface="Times New Roman"/>
                <a:cs typeface="Times New Roman"/>
              </a:rPr>
              <a:t>1. Как открыть функциональную панель Свойства</a:t>
            </a:r>
            <a:r>
              <a:rPr lang="en-US" sz="2600">
                <a:latin typeface="Times New Roman"/>
                <a:cs typeface="Times New Roman"/>
              </a:rPr>
              <a:t>?</a:t>
            </a:r>
            <a:endParaRPr sz="2600">
              <a:latin typeface="Times New Roman"/>
              <a:cs typeface="Times New Roman"/>
            </a:endParaRPr>
          </a:p>
          <a:p>
            <a:pPr marL="342900" indent="-342900">
              <a:defRPr/>
            </a:pPr>
            <a:endParaRPr sz="2600">
              <a:latin typeface="Times New Roman"/>
              <a:cs typeface="Times New Roman"/>
            </a:endParaRPr>
          </a:p>
          <a:p>
            <a:pPr marL="342900" indent="-342900">
              <a:defRPr/>
            </a:pPr>
            <a:r>
              <a:rPr lang="ru-RU" sz="2600">
                <a:latin typeface="Times New Roman"/>
                <a:cs typeface="Times New Roman"/>
              </a:rPr>
              <a:t>2. Для чего используют функциональную панель Свойства</a:t>
            </a:r>
            <a:r>
              <a:rPr lang="en-US" sz="2600">
                <a:latin typeface="Times New Roman"/>
                <a:cs typeface="Times New Roman"/>
              </a:rPr>
              <a:t>?</a:t>
            </a:r>
            <a:endParaRPr sz="2600">
              <a:latin typeface="Times New Roman"/>
              <a:cs typeface="Times New Roman"/>
            </a:endParaRPr>
          </a:p>
          <a:p>
            <a:pPr marL="342900" indent="-342900">
              <a:defRPr/>
            </a:pPr>
            <a:endParaRPr sz="2600">
              <a:latin typeface="Times New Roman"/>
              <a:cs typeface="Times New Roman"/>
            </a:endParaRPr>
          </a:p>
          <a:p>
            <a:pPr marL="342900" indent="-342900">
              <a:defRPr/>
            </a:pPr>
            <a:r>
              <a:rPr lang="ru-RU" sz="2600">
                <a:latin typeface="Times New Roman"/>
                <a:cs typeface="Times New Roman"/>
              </a:rPr>
              <a:t>3. Где находятся кнопки режимов и команд выбора объектов</a:t>
            </a:r>
            <a:r>
              <a:rPr lang="en-US" sz="2600">
                <a:latin typeface="Times New Roman"/>
                <a:cs typeface="Times New Roman"/>
              </a:rPr>
              <a:t>?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1691680" y="1268760"/>
            <a:ext cx="6480720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/>
            <a:spAutoFit/>
          </a:bodyPr>
          <a:lstStyle/>
          <a:p>
            <a:pPr marL="0" marR="0" lvl="0" indent="45085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630238" algn="l"/>
              </a:tabLst>
              <a:defRPr/>
            </a:pPr>
            <a:r>
              <a:rPr lang="ru-RU" sz="20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cs typeface="Times New Roman"/>
              </a:rPr>
              <a:t>Колесниченко Н.М. Инженерная и компьютерная графика: учебное пособие / Н.М. Колесниченко, Н.Н. Черняева. – 2-е изд. – Москва; Вологда: </a:t>
            </a:r>
            <a:r>
              <a:rPr lang="ru-RU" sz="20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cs typeface="Times New Roman"/>
              </a:rPr>
              <a:t>Инфра-Инженерия</a:t>
            </a:r>
            <a:r>
              <a:rPr lang="ru-RU" sz="20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cs typeface="Times New Roman"/>
              </a:rPr>
              <a:t>, 2021. – 236 с. – ЭБС </a:t>
            </a:r>
            <a:r>
              <a:rPr lang="en-US" sz="20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cs typeface="Times New Roman"/>
              </a:rPr>
              <a:t>PROFSPO</a:t>
            </a:r>
            <a:endParaRPr lang="ru-RU" sz="20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marR="0" lvl="0" indent="45085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630238" algn="l"/>
              </a:tabLst>
              <a:defRPr/>
            </a:pPr>
            <a:r>
              <a:rPr lang="ru-RU" sz="20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cs typeface="Times New Roman"/>
              </a:rPr>
              <a:t>Конюкова</a:t>
            </a:r>
            <a:r>
              <a:rPr lang="ru-RU" sz="20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cs typeface="Times New Roman"/>
              </a:rPr>
              <a:t>, О. Л. Инженерная и компьютерная графика. </a:t>
            </a:r>
            <a:r>
              <a:rPr lang="ru-RU" sz="20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cs typeface="Times New Roman"/>
              </a:rPr>
              <a:t>AutoCAD</a:t>
            </a:r>
            <a:r>
              <a:rPr lang="ru-RU" sz="20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cs typeface="Times New Roman"/>
              </a:rPr>
              <a:t>: учебное пособие / О. Л. </a:t>
            </a:r>
            <a:r>
              <a:rPr lang="ru-RU" sz="20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cs typeface="Times New Roman"/>
              </a:rPr>
              <a:t>Конюкова</a:t>
            </a:r>
            <a:r>
              <a:rPr lang="ru-RU" sz="20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cs typeface="Times New Roman"/>
              </a:rPr>
              <a:t>, О. В. </a:t>
            </a:r>
            <a:r>
              <a:rPr lang="ru-RU" sz="20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cs typeface="Times New Roman"/>
              </a:rPr>
              <a:t>Диль</a:t>
            </a:r>
            <a:r>
              <a:rPr lang="ru-RU" sz="20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cs typeface="Times New Roman"/>
              </a:rPr>
              <a:t>. — Новосибирск: Сибирский государственный университет телекоммуникаций и информатики, 2019. — 132 </a:t>
            </a:r>
            <a:r>
              <a:rPr lang="ru-RU" sz="20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cs typeface="Times New Roman"/>
              </a:rPr>
              <a:t>c</a:t>
            </a:r>
            <a:r>
              <a:rPr lang="ru-RU" sz="20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cs typeface="Times New Roman"/>
              </a:rPr>
              <a:t>. — ЭБС </a:t>
            </a:r>
            <a:r>
              <a:rPr lang="en-US" sz="20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cs typeface="Times New Roman"/>
              </a:rPr>
              <a:t>PROFSPO</a:t>
            </a:r>
            <a:endParaRPr lang="ru-RU" sz="2000">
              <a:latin typeface="Times New Roman"/>
              <a:cs typeface="Times New Roman"/>
            </a:endParaRPr>
          </a:p>
          <a:p>
            <a:pPr marL="0" marR="0" lvl="0" indent="45085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630238" algn="l"/>
              </a:tabLst>
              <a:defRPr/>
            </a:pPr>
            <a:r>
              <a:rPr lang="ru-RU" sz="20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cs typeface="Times New Roman"/>
              </a:rPr>
              <a:t>Штейнбах</a:t>
            </a:r>
            <a:r>
              <a:rPr lang="ru-RU" sz="20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cs typeface="Times New Roman"/>
              </a:rPr>
              <a:t> О.Л. Инженерная и компьютерная графика. </a:t>
            </a:r>
            <a:r>
              <a:rPr lang="en-US" sz="20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cs typeface="Times New Roman"/>
              </a:rPr>
              <a:t>AutoCAD</a:t>
            </a:r>
            <a:r>
              <a:rPr lang="ru-RU" sz="20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cs typeface="Times New Roman"/>
              </a:rPr>
              <a:t>: учебное пособие для СПО/ </a:t>
            </a:r>
            <a:r>
              <a:rPr lang="ru-RU" sz="20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cs typeface="Times New Roman"/>
              </a:rPr>
              <a:t>О.Л.Штейнбах</a:t>
            </a:r>
            <a:r>
              <a:rPr lang="ru-RU" sz="20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cs typeface="Times New Roman"/>
              </a:rPr>
              <a:t>, О.В. </a:t>
            </a:r>
            <a:r>
              <a:rPr lang="ru-RU" sz="20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cs typeface="Times New Roman"/>
              </a:rPr>
              <a:t>Диль</a:t>
            </a:r>
            <a:r>
              <a:rPr lang="ru-RU" sz="20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cs typeface="Times New Roman"/>
              </a:rPr>
              <a:t>; </a:t>
            </a:r>
            <a:r>
              <a:rPr lang="ru-RU" sz="20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cs typeface="Times New Roman"/>
              </a:rPr>
              <a:t>Сибиский</a:t>
            </a:r>
            <a:r>
              <a:rPr lang="ru-RU" sz="20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cs typeface="Times New Roman"/>
              </a:rPr>
              <a:t> государственный университет телекоммуникаций и информатики. – Саратов: Профобразование, 2021 – 131 с. - ЭБС </a:t>
            </a:r>
            <a:r>
              <a:rPr lang="en-US" sz="20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cs typeface="Times New Roman"/>
              </a:rPr>
              <a:t>PROFSPO</a:t>
            </a:r>
            <a:endParaRPr/>
          </a:p>
        </p:txBody>
      </p:sp>
      <p:sp>
        <p:nvSpPr>
          <p:cNvPr id="3" name="Прямоугольник 2"/>
          <p:cNvSpPr/>
          <p:nvPr/>
        </p:nvSpPr>
        <p:spPr bwMode="auto">
          <a:xfrm>
            <a:off x="1691680" y="548680"/>
            <a:ext cx="64807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400" b="1">
                <a:latin typeface="Times New Roman"/>
                <a:cs typeface="Times New Roman"/>
              </a:rPr>
              <a:t>Литература: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 bwMode="auto">
          <a:xfrm>
            <a:off x="1691680" y="476672"/>
            <a:ext cx="64087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800" b="1">
                <a:latin typeface="Times New Roman"/>
                <a:cs typeface="Times New Roman"/>
              </a:rPr>
              <a:t>План:</a:t>
            </a:r>
            <a:endParaRPr lang="ru-RU" sz="2800" b="1"/>
          </a:p>
        </p:txBody>
      </p:sp>
      <p:sp>
        <p:nvSpPr>
          <p:cNvPr id="8" name="Прямоугольник 7"/>
          <p:cNvSpPr/>
          <p:nvPr/>
        </p:nvSpPr>
        <p:spPr bwMode="auto">
          <a:xfrm>
            <a:off x="1331640" y="2276872"/>
            <a:ext cx="255012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/>
              <a:t>     </a:t>
            </a:r>
            <a:endParaRPr/>
          </a:p>
          <a:p>
            <a:pPr algn="ctr">
              <a:defRPr/>
            </a:pPr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1691679" y="1252573"/>
            <a:ext cx="6480720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1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ru-RU" sz="2400">
                <a:latin typeface="Times New Roman"/>
                <a:cs typeface="Times New Roman"/>
              </a:rPr>
              <a:t>1. Функциональная </a:t>
            </a:r>
            <a:r>
              <a:rPr lang="ru-RU" sz="2400">
                <a:latin typeface="Times New Roman"/>
                <a:cs typeface="Times New Roman"/>
              </a:rPr>
              <a:t>панель «Свойства» </a:t>
            </a:r>
            <a:endParaRPr/>
          </a:p>
          <a:p>
            <a:pPr>
              <a:defRPr/>
            </a:pPr>
            <a:r>
              <a:rPr lang="ru-RU" sz="2400">
                <a:latin typeface="Times New Roman"/>
                <a:cs typeface="Times New Roman"/>
              </a:rPr>
              <a:t>2</a:t>
            </a:r>
            <a:r>
              <a:rPr lang="ru-RU" sz="2400">
                <a:latin typeface="Times New Roman"/>
                <a:cs typeface="Times New Roman"/>
              </a:rPr>
              <a:t>. Изменения </a:t>
            </a:r>
            <a:r>
              <a:rPr lang="ru-RU" sz="2400">
                <a:latin typeface="Times New Roman"/>
                <a:cs typeface="Times New Roman"/>
              </a:rPr>
              <a:t>свойств объектов в окне Свойства</a:t>
            </a:r>
            <a:endParaRPr lang="ru-RU" sz="2400">
              <a:latin typeface="Times New Roman"/>
              <a:cs typeface="Times New Roman"/>
            </a:endParaRPr>
          </a:p>
        </p:txBody>
      </p:sp>
      <p:sp>
        <p:nvSpPr>
          <p:cNvPr id="16386" name="AutoShape 2" descr="https://top-fon.com/uploads/posts/2023-01/1674881967_top-fon-com-p-kartinki-kompyutera-dlya-prezentatsii-bez-114.jpg"/>
          <p:cNvSpPr>
            <a:spLocks noChangeArrowheads="1" noChangeAspect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/>
          </a:bodyPr>
          <a:lstStyle/>
          <a:p>
            <a:pPr>
              <a:defRPr/>
            </a:pPr>
            <a:endParaRPr lang="ru-RU"/>
          </a:p>
        </p:txBody>
      </p:sp>
      <p:pic>
        <p:nvPicPr>
          <p:cNvPr id="11" name="Рисунок 10" descr="102772536.jpg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555776" y="2348880"/>
            <a:ext cx="4176464" cy="417646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 bwMode="auto">
          <a:xfrm>
            <a:off x="0" y="548680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400" b="1">
                <a:latin typeface="Times New Roman"/>
                <a:cs typeface="Times New Roman"/>
              </a:rPr>
              <a:t>1. Функциональная панель «Свойства» </a:t>
            </a:r>
            <a:endParaRPr/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2411760" y="1268760"/>
            <a:ext cx="6480720" cy="3170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>
                <a:latin typeface="Times New Roman"/>
                <a:cs typeface="Times New Roman"/>
              </a:rPr>
              <a:t>Лента: Главная –Свойства &gt; </a:t>
            </a:r>
            <a:r>
              <a:rPr lang="ru-RU" sz="2000">
                <a:latin typeface="Times New Roman"/>
                <a:cs typeface="Times New Roman"/>
              </a:rPr>
              <a:t>Свойства</a:t>
            </a:r>
            <a:endParaRPr/>
          </a:p>
          <a:p>
            <a:pPr lvl="0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>
                <a:latin typeface="Times New Roman"/>
                <a:cs typeface="Times New Roman"/>
              </a:rPr>
              <a:t>Меню</a:t>
            </a:r>
            <a:r>
              <a:rPr lang="ru-RU" sz="2000">
                <a:latin typeface="Times New Roman"/>
                <a:cs typeface="Times New Roman"/>
              </a:rPr>
              <a:t>: Сервис – </a:t>
            </a:r>
            <a:r>
              <a:rPr lang="ru-RU" sz="2000">
                <a:latin typeface="Times New Roman"/>
                <a:cs typeface="Times New Roman"/>
              </a:rPr>
              <a:t>Свойства</a:t>
            </a:r>
            <a:r>
              <a:rPr lang="ru-RU" sz="2000">
                <a:latin typeface="Times New Roman"/>
                <a:cs typeface="Times New Roman"/>
              </a:rPr>
              <a:t>...</a:t>
            </a:r>
            <a:endParaRPr/>
          </a:p>
          <a:p>
            <a:pPr lvl="0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>
                <a:latin typeface="Times New Roman"/>
                <a:cs typeface="Times New Roman"/>
              </a:rPr>
              <a:t>Меню</a:t>
            </a:r>
            <a:r>
              <a:rPr lang="ru-RU" sz="2000">
                <a:latin typeface="Times New Roman"/>
                <a:cs typeface="Times New Roman"/>
              </a:rPr>
              <a:t>: Редактирование – </a:t>
            </a:r>
            <a:r>
              <a:rPr lang="ru-RU" sz="2000">
                <a:latin typeface="Times New Roman"/>
                <a:cs typeface="Times New Roman"/>
              </a:rPr>
              <a:t>Свойства</a:t>
            </a:r>
            <a:r>
              <a:rPr lang="ru-RU" sz="2000">
                <a:latin typeface="Times New Roman"/>
                <a:cs typeface="Times New Roman"/>
              </a:rPr>
              <a:t>...</a:t>
            </a:r>
            <a:endParaRPr/>
          </a:p>
          <a:p>
            <a:pPr lvl="0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>
                <a:latin typeface="Times New Roman"/>
                <a:cs typeface="Times New Roman"/>
              </a:rPr>
              <a:t>Меню</a:t>
            </a:r>
            <a:r>
              <a:rPr lang="ru-RU" sz="2000">
                <a:latin typeface="Times New Roman"/>
                <a:cs typeface="Times New Roman"/>
              </a:rPr>
              <a:t>: Вид – Панели &gt; </a:t>
            </a:r>
            <a:r>
              <a:rPr lang="ru-RU" sz="2000">
                <a:latin typeface="Times New Roman"/>
                <a:cs typeface="Times New Roman"/>
              </a:rPr>
              <a:t>Функциональные панели </a:t>
            </a:r>
            <a:r>
              <a:rPr lang="ru-RU" sz="2000">
                <a:latin typeface="Times New Roman"/>
                <a:cs typeface="Times New Roman"/>
              </a:rPr>
              <a:t>&gt; </a:t>
            </a:r>
            <a:r>
              <a:rPr lang="ru-RU" sz="2000">
                <a:latin typeface="Times New Roman"/>
                <a:cs typeface="Times New Roman"/>
              </a:rPr>
              <a:t>Свойства</a:t>
            </a:r>
            <a:r>
              <a:rPr lang="ru-RU" sz="2000">
                <a:latin typeface="Times New Roman"/>
                <a:cs typeface="Times New Roman"/>
              </a:rPr>
              <a:t>...</a:t>
            </a:r>
            <a:endParaRPr/>
          </a:p>
          <a:p>
            <a:pPr lvl="0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>
                <a:latin typeface="Times New Roman"/>
                <a:cs typeface="Times New Roman"/>
              </a:rPr>
              <a:t>Панель</a:t>
            </a:r>
            <a:r>
              <a:rPr lang="ru-RU" sz="2000">
                <a:latin typeface="Times New Roman"/>
                <a:cs typeface="Times New Roman"/>
              </a:rPr>
              <a:t>: Стандартная – </a:t>
            </a:r>
            <a:r>
              <a:rPr lang="ru-RU" sz="2000">
                <a:latin typeface="Times New Roman"/>
                <a:cs typeface="Times New Roman"/>
              </a:rPr>
              <a:t>Свойства </a:t>
            </a:r>
            <a:endParaRPr lang="ru-RU" sz="2000">
              <a:latin typeface="Times New Roman"/>
              <a:cs typeface="Times New Roman"/>
            </a:endParaRPr>
          </a:p>
          <a:p>
            <a:pPr lvl="0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>
                <a:latin typeface="Times New Roman"/>
                <a:cs typeface="Times New Roman"/>
              </a:rPr>
              <a:t>Горячие </a:t>
            </a:r>
            <a:r>
              <a:rPr lang="ru-RU" sz="2000">
                <a:latin typeface="Times New Roman"/>
                <a:cs typeface="Times New Roman"/>
              </a:rPr>
              <a:t>клавиши: CTRL+1</a:t>
            </a:r>
            <a:endParaRPr/>
          </a:p>
          <a:p>
            <a:pPr lvl="0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>
                <a:latin typeface="Times New Roman"/>
                <a:cs typeface="Times New Roman"/>
              </a:rPr>
              <a:t>Командная </a:t>
            </a:r>
            <a:r>
              <a:rPr lang="ru-RU" sz="2000">
                <a:latin typeface="Times New Roman"/>
                <a:cs typeface="Times New Roman"/>
              </a:rPr>
              <a:t>строка: ДИАЛИЗМ, ДИАЛСВОЙ, ИЗ, ИНСПЕКТОР, ОКНОСВ, СВОЙСТВА (INSP, INSPECTOR, PROPERTIES)</a:t>
            </a:r>
            <a:endParaRPr/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1835696" y="4869159"/>
            <a:ext cx="6912768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1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Открыть функциональную панель Свойства можно также из контекстного меню или двойным щелчком левой кнопки мыши по любому объекту чертежа, которому не назначена команда редактирования по двойному щелчку.</a:t>
            </a:r>
            <a:endParaRPr lang="ru-RU">
              <a:latin typeface="Times New Roman"/>
              <a:cs typeface="Times New Roman"/>
            </a:endParaRPr>
          </a:p>
        </p:txBody>
      </p:sp>
      <p:pic>
        <p:nvPicPr>
          <p:cNvPr id="8" name="Рисунок 7" descr="Снимок экрана (2).png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123728" y="1268760"/>
            <a:ext cx="257211" cy="295316"/>
          </a:xfrm>
          <a:prstGeom prst="rect">
            <a:avLst/>
          </a:prstGeom>
        </p:spPr>
      </p:pic>
      <p:pic>
        <p:nvPicPr>
          <p:cNvPr id="10" name="Рисунок 9" descr="Снимок экрана (2).png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123728" y="1628800"/>
            <a:ext cx="257211" cy="295316"/>
          </a:xfrm>
          <a:prstGeom prst="rect">
            <a:avLst/>
          </a:prstGeom>
        </p:spPr>
      </p:pic>
      <p:pic>
        <p:nvPicPr>
          <p:cNvPr id="11" name="Рисунок 10" descr="Снимок экрана (2).png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123728" y="1988840"/>
            <a:ext cx="257211" cy="295316"/>
          </a:xfrm>
          <a:prstGeom prst="rect">
            <a:avLst/>
          </a:prstGeom>
        </p:spPr>
      </p:pic>
      <p:pic>
        <p:nvPicPr>
          <p:cNvPr id="12" name="Рисунок 11" descr="Снимок экрана (2).png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123728" y="2348880"/>
            <a:ext cx="257211" cy="295316"/>
          </a:xfrm>
          <a:prstGeom prst="rect">
            <a:avLst/>
          </a:prstGeom>
        </p:spPr>
      </p:pic>
      <p:pic>
        <p:nvPicPr>
          <p:cNvPr id="13" name="Рисунок 12" descr="Снимок экрана (2).png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123728" y="2780928"/>
            <a:ext cx="257211" cy="295316"/>
          </a:xfrm>
          <a:prstGeom prst="rect">
            <a:avLst/>
          </a:prstGeom>
        </p:spPr>
      </p:pic>
      <p:pic>
        <p:nvPicPr>
          <p:cNvPr id="14" name="Рисунок 13" descr="Снимок экрана (3).png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2051720" y="3212976"/>
            <a:ext cx="362001" cy="295316"/>
          </a:xfrm>
          <a:prstGeom prst="rect">
            <a:avLst/>
          </a:prstGeom>
        </p:spPr>
      </p:pic>
      <p:pic>
        <p:nvPicPr>
          <p:cNvPr id="15" name="Рисунок 14" descr="Снимок экрана (3).png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2051720" y="3573016"/>
            <a:ext cx="362001" cy="29531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auto">
          <a:xfrm>
            <a:off x="1979712" y="548680"/>
            <a:ext cx="5904656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1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Функциональная панель Свойства используется для отображения информации о выбранных объектах, для изменения свойств объектов, установки режима выбора и вызова команд выбора.</a:t>
            </a:r>
            <a:endParaRPr lang="ru-RU">
              <a:latin typeface="Times New Roman"/>
              <a:cs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5220072" y="2204864"/>
            <a:ext cx="2664295" cy="35283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В левом столбце окна Свойства отображаются свойства (параметры) объектов, в правой - их значения.</a:t>
            </a:r>
            <a:endParaRPr/>
          </a:p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Информация в окне Свойства в зависимости от текущей команды и характера выбранных объектов отображает различные свойства (параметры) объектов.</a:t>
            </a:r>
            <a:endParaRPr lang="ru-RU">
              <a:latin typeface="Times New Roman"/>
              <a:cs typeface="Times New Roman"/>
            </a:endParaRPr>
          </a:p>
        </p:txBody>
      </p:sp>
      <p:pic>
        <p:nvPicPr>
          <p:cNvPr id="7" name="Рисунок 6" descr="Снимок экрана (4).png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907704" y="2132856"/>
            <a:ext cx="2857899" cy="371526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auto">
          <a:xfrm>
            <a:off x="2411760" y="476672"/>
            <a:ext cx="5760640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1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Если в текущем документе не выбран ни один объект, то в строке списка свойств Объекты отображается сообщение Нет набора:</a:t>
            </a:r>
            <a:endParaRPr lang="ru-RU">
              <a:latin typeface="Times New Roman"/>
              <a:cs typeface="Times New Roman"/>
            </a:endParaRPr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2411760" y="2420888"/>
            <a:ext cx="5760640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1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Если выбрано несколько однотипных объектов, в левом столбце отображается их тип и количество (в скобках):</a:t>
            </a:r>
            <a:endParaRPr lang="ru-RU">
              <a:latin typeface="Times New Roman"/>
              <a:cs typeface="Times New Roman"/>
            </a:endParaRPr>
          </a:p>
        </p:txBody>
      </p:sp>
      <p:pic>
        <p:nvPicPr>
          <p:cNvPr id="8" name="Рисунок 7" descr="Снимок экрана (7).png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411760" y="3356992"/>
            <a:ext cx="4800531" cy="576064"/>
          </a:xfrm>
          <a:prstGeom prst="rect">
            <a:avLst/>
          </a:prstGeom>
        </p:spPr>
      </p:pic>
      <p:pic>
        <p:nvPicPr>
          <p:cNvPr id="10" name="Рисунок 9" descr="Снимок экрана (6).png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2411760" y="1556792"/>
            <a:ext cx="4680520" cy="687218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 bwMode="auto">
          <a:xfrm>
            <a:off x="2411760" y="4149079"/>
            <a:ext cx="5760640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1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Если выбраны различные по типу объекты, в строке Объекты будет сообщение Все (3) и указано количество объектов:</a:t>
            </a:r>
            <a:endParaRPr lang="ru-RU">
              <a:latin typeface="Times New Roman"/>
              <a:cs typeface="Times New Roman"/>
            </a:endParaRPr>
          </a:p>
        </p:txBody>
      </p:sp>
      <p:pic>
        <p:nvPicPr>
          <p:cNvPr id="13" name="Рисунок 12" descr="Снимок экрана (8).png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2411760" y="5373216"/>
            <a:ext cx="4914539" cy="57606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 bwMode="auto">
          <a:xfrm>
            <a:off x="5256075" y="908719"/>
            <a:ext cx="3600400" cy="20313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1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ru-RU" b="1">
                <a:latin typeface="Times New Roman"/>
                <a:cs typeface="Times New Roman"/>
              </a:rPr>
              <a:t>Группа Общие </a:t>
            </a:r>
            <a:r>
              <a:rPr lang="ru-RU">
                <a:latin typeface="Times New Roman"/>
                <a:cs typeface="Times New Roman"/>
              </a:rPr>
              <a:t>содержит информацию о свойствах объекта: цвет, слой, тип линий и т.д.</a:t>
            </a:r>
            <a:endParaRPr/>
          </a:p>
          <a:p>
            <a:pPr>
              <a:defRPr/>
            </a:pPr>
            <a:r>
              <a:rPr lang="ru-RU" b="1">
                <a:latin typeface="Times New Roman"/>
                <a:cs typeface="Times New Roman"/>
              </a:rPr>
              <a:t>Группа Геометрия </a:t>
            </a:r>
            <a:r>
              <a:rPr lang="ru-RU">
                <a:latin typeface="Times New Roman"/>
                <a:cs typeface="Times New Roman"/>
              </a:rPr>
              <a:t>отображает сведения о геометрических параметрах объекта и его местоположении в документе.</a:t>
            </a:r>
            <a:endParaRPr lang="ru-RU">
              <a:latin typeface="Times New Roman"/>
              <a:cs typeface="Times New Roman"/>
            </a:endParaRPr>
          </a:p>
        </p:txBody>
      </p:sp>
      <p:pic>
        <p:nvPicPr>
          <p:cNvPr id="3" name="Рисунок 2" descr="Снимок экрана (10).png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691680" y="836712"/>
            <a:ext cx="3019847" cy="4772691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 bwMode="auto">
          <a:xfrm>
            <a:off x="5256075" y="3429000"/>
            <a:ext cx="3528392" cy="286232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1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В столбце слева чёрным цветом показываются свойства, доступные для изменения.</a:t>
            </a:r>
            <a:endParaRPr/>
          </a:p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Для этих свойств можно вводить новые значения в соответствующих строках. Значения, выходящие за рамки допустимых для данного свойства, отбрасываются автоматически.</a:t>
            </a:r>
            <a:endParaRPr lang="ru-RU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 bwMode="auto">
          <a:xfrm flipH="0" flipV="0">
            <a:off x="1763687" y="620687"/>
            <a:ext cx="3529111" cy="310931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1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Если у какого-либо свойства поле значения имеет сообщение *РАЗЛИЧНЫЕ*, это означает, что среди выбранных объектов есть два или более объекта, обладающих этим свойством, но значения данного свойства у объектов не совпадают, например, координаты центра для двух не концентрических окружностей.</a:t>
            </a:r>
            <a:endParaRPr lang="ru-RU">
              <a:latin typeface="Times New Roman"/>
              <a:cs typeface="Times New Roman"/>
            </a:endParaRPr>
          </a:p>
        </p:txBody>
      </p:sp>
      <p:pic>
        <p:nvPicPr>
          <p:cNvPr id="3" name="Рисунок 2" descr="Снимок экрана (14).png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5653572" y="620687"/>
            <a:ext cx="3062196" cy="396044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 bwMode="auto">
          <a:xfrm>
            <a:off x="1764407" y="4088900"/>
            <a:ext cx="3528392" cy="20313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1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Серый цвет используется для представления информации о свойствах, которые в окне Свойства изменить нельзя, а также для свойств, значения которых зависят от значений других свойств</a:t>
            </a:r>
            <a:r>
              <a:rPr lang="ru-RU">
                <a:latin typeface="Times New Roman"/>
                <a:cs typeface="Times New Roman"/>
              </a:rPr>
              <a:t>.</a:t>
            </a:r>
            <a:endParaRPr lang="ru-RU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3" name="Рисунок 2" descr="Снимок экрана (15).png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835696" y="2276872"/>
            <a:ext cx="3210340" cy="3888432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 bwMode="auto">
          <a:xfrm>
            <a:off x="5868144" y="3140968"/>
            <a:ext cx="2376264" cy="25853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1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В </a:t>
            </a:r>
            <a:r>
              <a:rPr lang="ru-RU">
                <a:latin typeface="Times New Roman"/>
                <a:cs typeface="Times New Roman"/>
              </a:rPr>
              <a:t>незаблокированных полях ввода значений (для свойств типа REAL) имеется возможность выполнять вычисление математических </a:t>
            </a:r>
            <a:r>
              <a:rPr lang="ru-RU">
                <a:latin typeface="Times New Roman"/>
                <a:cs typeface="Times New Roman"/>
              </a:rPr>
              <a:t>выражений.</a:t>
            </a:r>
            <a:endParaRPr lang="ru-RU">
              <a:latin typeface="Times New Roman"/>
              <a:cs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1907704" y="620688"/>
            <a:ext cx="3024336" cy="14773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1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Некоторые свойства объектов, например, цвет, слой, тип линий, вес линий, можно выбирать из раскрывающегося списка:</a:t>
            </a:r>
            <a:endParaRPr lang="ru-RU">
              <a:latin typeface="Times New Roman"/>
              <a:cs typeface="Times New Roman"/>
            </a:endParaRPr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5868144" y="620688"/>
            <a:ext cx="2376264" cy="20313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1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Значение, введенное в такое поле, является единым для данного свойства у всех объектов выборки, для которых оно применимо.</a:t>
            </a:r>
            <a:endParaRPr lang="ru-RU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 bwMode="auto">
          <a:xfrm>
            <a:off x="1331640" y="260648"/>
            <a:ext cx="7812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400" b="1">
                <a:latin typeface="Times New Roman"/>
                <a:cs typeface="Times New Roman"/>
              </a:rPr>
              <a:t>2. Изменения свойств объектов в окне Свойства</a:t>
            </a:r>
            <a:endParaRPr lang="ru-RU" sz="2400" b="1">
              <a:latin typeface="Times New Roman"/>
              <a:cs typeface="Times New Roman"/>
            </a:endParaRPr>
          </a:p>
        </p:txBody>
      </p:sp>
      <p:sp>
        <p:nvSpPr>
          <p:cNvPr id="14338" name="AutoShape 2" descr="mk:@MSITStore:C:\Program%20Files\Nanosoft\nanoCAD%20x64%2023.0\Help\NCad.chm::/html/image1745.jpg"/>
          <p:cNvSpPr>
            <a:spLocks noChangeArrowheads="1" noChangeAspect="1"/>
          </p:cNvSpPr>
          <p:nvPr/>
        </p:nvSpPr>
        <p:spPr bwMode="auto">
          <a:xfrm>
            <a:off x="3263900" y="-693738"/>
            <a:ext cx="342900" cy="3429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/>
          </a:bodyPr>
          <a:lstStyle/>
          <a:p>
            <a:pPr>
              <a:defRPr/>
            </a:pPr>
            <a:endParaRPr lang="ru-RU"/>
          </a:p>
        </p:txBody>
      </p:sp>
      <p:sp>
        <p:nvSpPr>
          <p:cNvPr id="14339" name="AutoShape 3" descr="МышьОК"/>
          <p:cNvSpPr>
            <a:spLocks noChangeArrowheads="1" noChangeAspect="1"/>
          </p:cNvSpPr>
          <p:nvPr/>
        </p:nvSpPr>
        <p:spPr bwMode="auto">
          <a:xfrm>
            <a:off x="155575" y="-373063"/>
            <a:ext cx="209550" cy="228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/>
          </a:bodyPr>
          <a:lstStyle/>
          <a:p>
            <a:pPr>
              <a:defRPr/>
            </a:pPr>
            <a:endParaRPr lang="ru-RU"/>
          </a:p>
        </p:txBody>
      </p:sp>
      <p:sp>
        <p:nvSpPr>
          <p:cNvPr id="14340" name="AutoShape 4" descr="mk:@MSITStore:C:\Program%20Files\Nanosoft\nanoCAD%20x64%2023.0\Help\NCad.chm::/html/image1746.gif"/>
          <p:cNvSpPr>
            <a:spLocks noChangeArrowheads="1" noChangeAspect="1"/>
          </p:cNvSpPr>
          <p:nvPr/>
        </p:nvSpPr>
        <p:spPr bwMode="auto">
          <a:xfrm>
            <a:off x="2301875" y="-373063"/>
            <a:ext cx="209550" cy="2095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/>
          </a:bodyPr>
          <a:lstStyle/>
          <a:p>
            <a:pPr>
              <a:defRPr/>
            </a:pPr>
            <a:endParaRPr lang="ru-RU"/>
          </a:p>
        </p:txBody>
      </p:sp>
      <p:sp>
        <p:nvSpPr>
          <p:cNvPr id="14341" name="AutoShape 5" descr="МышьОК"/>
          <p:cNvSpPr>
            <a:spLocks noChangeArrowheads="1" noChangeAspect="1"/>
          </p:cNvSpPr>
          <p:nvPr/>
        </p:nvSpPr>
        <p:spPr bwMode="auto">
          <a:xfrm>
            <a:off x="155575" y="-98425"/>
            <a:ext cx="209550" cy="228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/>
          </a:bodyPr>
          <a:lstStyle/>
          <a:p>
            <a:pPr>
              <a:defRPr/>
            </a:pPr>
            <a:endParaRPr lang="ru-RU"/>
          </a:p>
        </p:txBody>
      </p:sp>
      <p:sp>
        <p:nvSpPr>
          <p:cNvPr id="14342" name="AutoShape 6" descr="mk:@MSITStore:C:\Program%20Files\Nanosoft\nanoCAD%20x64%2023.0\Help\NCad.chm::/html/image1746.gif"/>
          <p:cNvSpPr>
            <a:spLocks noChangeArrowheads="1" noChangeAspect="1"/>
          </p:cNvSpPr>
          <p:nvPr/>
        </p:nvSpPr>
        <p:spPr bwMode="auto">
          <a:xfrm>
            <a:off x="3275013" y="-98425"/>
            <a:ext cx="209550" cy="2095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/>
          </a:bodyPr>
          <a:lstStyle/>
          <a:p>
            <a:pPr>
              <a:defRPr/>
            </a:pPr>
            <a:endParaRPr lang="ru-RU"/>
          </a:p>
        </p:txBody>
      </p:sp>
      <p:sp>
        <p:nvSpPr>
          <p:cNvPr id="14343" name="AutoShape 7" descr="МышьОК"/>
          <p:cNvSpPr>
            <a:spLocks noChangeArrowheads="1" noChangeAspect="1"/>
          </p:cNvSpPr>
          <p:nvPr/>
        </p:nvSpPr>
        <p:spPr bwMode="auto">
          <a:xfrm>
            <a:off x="155575" y="176213"/>
            <a:ext cx="209550" cy="228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/>
          </a:bodyPr>
          <a:lstStyle/>
          <a:p>
            <a:pPr>
              <a:defRPr/>
            </a:pPr>
            <a:endParaRPr lang="ru-RU"/>
          </a:p>
        </p:txBody>
      </p:sp>
      <p:sp>
        <p:nvSpPr>
          <p:cNvPr id="14344" name="AutoShape 8" descr="mk:@MSITStore:C:\Program%20Files\Nanosoft\nanoCAD%20x64%2023.0\Help\NCad.chm::/html/image1746.gif"/>
          <p:cNvSpPr>
            <a:spLocks noChangeArrowheads="1" noChangeAspect="1"/>
          </p:cNvSpPr>
          <p:nvPr/>
        </p:nvSpPr>
        <p:spPr bwMode="auto">
          <a:xfrm>
            <a:off x="5911850" y="176213"/>
            <a:ext cx="209550" cy="2095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/>
          </a:bodyPr>
          <a:lstStyle/>
          <a:p>
            <a:pPr>
              <a:defRPr/>
            </a:pPr>
            <a:endParaRPr lang="ru-RU"/>
          </a:p>
        </p:txBody>
      </p:sp>
      <p:sp>
        <p:nvSpPr>
          <p:cNvPr id="14345" name="AutoShape 9" descr="МышьОК"/>
          <p:cNvSpPr>
            <a:spLocks noChangeArrowheads="1" noChangeAspect="1"/>
          </p:cNvSpPr>
          <p:nvPr/>
        </p:nvSpPr>
        <p:spPr bwMode="auto">
          <a:xfrm>
            <a:off x="155575" y="450850"/>
            <a:ext cx="209550" cy="228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/>
          </a:bodyPr>
          <a:lstStyle/>
          <a:p>
            <a:pPr>
              <a:defRPr/>
            </a:pPr>
            <a:endParaRPr lang="ru-RU"/>
          </a:p>
        </p:txBody>
      </p:sp>
      <p:sp>
        <p:nvSpPr>
          <p:cNvPr id="14346" name="AutoShape 10" descr="mk:@MSITStore:C:\Program%20Files\Nanosoft\nanoCAD%20x64%2023.0\Help\NCad.chm::/html/image1746.gif"/>
          <p:cNvSpPr>
            <a:spLocks noChangeArrowheads="1" noChangeAspect="1"/>
          </p:cNvSpPr>
          <p:nvPr/>
        </p:nvSpPr>
        <p:spPr bwMode="auto">
          <a:xfrm>
            <a:off x="3095625" y="450850"/>
            <a:ext cx="209550" cy="2095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/>
          </a:bodyPr>
          <a:lstStyle/>
          <a:p>
            <a:pPr>
              <a:defRPr/>
            </a:pPr>
            <a:endParaRPr lang="ru-RU"/>
          </a:p>
        </p:txBody>
      </p:sp>
      <p:sp>
        <p:nvSpPr>
          <p:cNvPr id="14347" name="AutoShape 11" descr="КлавиатураОК"/>
          <p:cNvSpPr>
            <a:spLocks noChangeArrowheads="1" noChangeAspect="1"/>
          </p:cNvSpPr>
          <p:nvPr/>
        </p:nvSpPr>
        <p:spPr bwMode="auto">
          <a:xfrm>
            <a:off x="138113" y="725488"/>
            <a:ext cx="323850" cy="228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/>
          </a:bodyPr>
          <a:lstStyle/>
          <a:p>
            <a:pPr>
              <a:defRPr/>
            </a:pPr>
            <a:endParaRPr lang="ru-RU"/>
          </a:p>
        </p:txBody>
      </p:sp>
      <p:sp>
        <p:nvSpPr>
          <p:cNvPr id="14348" name="AutoShape 12" descr="КлавиатураОК"/>
          <p:cNvSpPr>
            <a:spLocks noChangeArrowheads="1" noChangeAspect="1"/>
          </p:cNvSpPr>
          <p:nvPr/>
        </p:nvSpPr>
        <p:spPr bwMode="auto">
          <a:xfrm>
            <a:off x="138113" y="938213"/>
            <a:ext cx="323850" cy="228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/>
          </a:bodyPr>
          <a:lstStyle/>
          <a:p>
            <a:pPr>
              <a:defRPr/>
            </a:pPr>
            <a:endParaRPr lang="ru-RU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691680" y="908720"/>
            <a:ext cx="7128792" cy="34163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1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1. Выбрать </a:t>
            </a:r>
            <a:r>
              <a:rPr lang="ru-RU">
                <a:latin typeface="Times New Roman"/>
                <a:cs typeface="Times New Roman"/>
              </a:rPr>
              <a:t>один или несколько объектов.</a:t>
            </a:r>
            <a:endParaRPr/>
          </a:p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2</a:t>
            </a:r>
            <a:r>
              <a:rPr lang="ru-RU">
                <a:latin typeface="Times New Roman"/>
                <a:cs typeface="Times New Roman"/>
              </a:rPr>
              <a:t>. Щёлкнуть </a:t>
            </a:r>
            <a:r>
              <a:rPr lang="ru-RU">
                <a:latin typeface="Times New Roman"/>
                <a:cs typeface="Times New Roman"/>
              </a:rPr>
              <a:t>в правом столбце того свойства, которое требуется изменить.</a:t>
            </a:r>
            <a:endParaRPr/>
          </a:p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3. Выбрать </a:t>
            </a:r>
            <a:r>
              <a:rPr lang="ru-RU">
                <a:latin typeface="Times New Roman"/>
                <a:cs typeface="Times New Roman"/>
              </a:rPr>
              <a:t>необходимое значение в раскрывающемся списке, нажав на стрелку, расположенную с правой стороны столбца, или ввести новое значение с клавиатуры.</a:t>
            </a:r>
            <a:endParaRPr/>
          </a:p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4. Для </a:t>
            </a:r>
            <a:r>
              <a:rPr lang="ru-RU">
                <a:latin typeface="Times New Roman"/>
                <a:cs typeface="Times New Roman"/>
              </a:rPr>
              <a:t>применения к объектам значения свойства, введённого с клавиатуры, нажать ENTER. Значения, выбираемые из списка, применяются к выбранным объектам сразу же, без дополнительного нажатия клавиши ENTER.</a:t>
            </a:r>
            <a:endParaRPr/>
          </a:p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5. Для </a:t>
            </a:r>
            <a:r>
              <a:rPr lang="ru-RU">
                <a:latin typeface="Times New Roman"/>
                <a:cs typeface="Times New Roman"/>
              </a:rPr>
              <a:t>снятия выделения выбранных объектов щелкнуть в поле чертежа и нажать ESC.</a:t>
            </a:r>
            <a:endParaRPr lang="ru-RU">
              <a:latin typeface="Times New Roman"/>
              <a:cs typeface="Times New Roman"/>
            </a:endParaRPr>
          </a:p>
        </p:txBody>
      </p:sp>
      <p:pic>
        <p:nvPicPr>
          <p:cNvPr id="19" name="Рисунок 18" descr="Снимок экрана (12).png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691680" y="5445224"/>
            <a:ext cx="4614827" cy="936104"/>
          </a:xfrm>
          <a:prstGeom prst="rect">
            <a:avLst/>
          </a:prstGeom>
        </p:spPr>
      </p:pic>
      <p:sp>
        <p:nvSpPr>
          <p:cNvPr id="20" name="Прямоугольник 19"/>
          <p:cNvSpPr/>
          <p:nvPr/>
        </p:nvSpPr>
        <p:spPr bwMode="auto">
          <a:xfrm>
            <a:off x="1691680" y="4581128"/>
            <a:ext cx="7128792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1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В верхней части окна Свойства, сразу под его заголовком, находятся кнопки режимов и команд выбора объектов:</a:t>
            </a:r>
            <a:endParaRPr lang="ru-RU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Тема 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powerpointstore.com_47</Template>
  <TotalTime>0</TotalTime>
  <Words>0</Words>
  <Application>Р7-Офис/7.3.3.0</Application>
  <DocSecurity>0</DocSecurity>
  <PresentationFormat>Экран (4:3)</PresentationFormat>
  <Paragraphs>0</Paragraphs>
  <Slides>11</Slides>
  <Notes>11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subject/>
  <dc:creator>Гамзина Елизавета Григорьевна</dc:creator>
  <cp:keywords/>
  <dc:description/>
  <dc:identifier/>
  <dc:language/>
  <cp:lastModifiedBy/>
  <cp:revision>29</cp:revision>
  <dcterms:created xsi:type="dcterms:W3CDTF">2023-12-04T09:00:42Z</dcterms:created>
  <dcterms:modified xsi:type="dcterms:W3CDTF">2023-12-04T12:02:51Z</dcterms:modified>
  <cp:category/>
  <cp:contentStatus/>
  <cp:version/>
</cp:coreProperties>
</file>